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12700" cap="flat">
              <a:solidFill>
                <a:srgbClr val="CCECFF"/>
              </a:solidFill>
              <a:prstDash val="solid"/>
              <a:round/>
            </a:ln>
          </a:top>
          <a:bottom>
            <a:ln w="127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rgbClr val="FFECEC"/>
          </a:solidFill>
        </a:fill>
      </a:tcStyle>
    </a:wholeTbl>
    <a:band2H>
      <a:tcTxStyle b="def" i="def"/>
      <a:tcStyle>
        <a:tcBdr/>
        <a:fill>
          <a:solidFill>
            <a:srgbClr val="FFF6F6"/>
          </a:solidFill>
        </a:fill>
      </a:tcStyle>
    </a:band2H>
    <a:firstCol>
      <a:tcTxStyle b="on" i="off">
        <a:fontRef idx="minor">
          <a:srgbClr val="CCECFF"/>
        </a:fontRef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12700" cap="flat">
              <a:solidFill>
                <a:srgbClr val="CCECFF"/>
              </a:solidFill>
              <a:prstDash val="solid"/>
              <a:round/>
            </a:ln>
          </a:top>
          <a:bottom>
            <a:ln w="127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CCECFF"/>
        </a:fontRef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38100" cap="flat">
              <a:solidFill>
                <a:srgbClr val="CCECFF"/>
              </a:solidFill>
              <a:prstDash val="solid"/>
              <a:round/>
            </a:ln>
          </a:top>
          <a:bottom>
            <a:ln w="127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CCECFF"/>
        </a:fontRef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12700" cap="flat">
              <a:solidFill>
                <a:srgbClr val="CCECFF"/>
              </a:solidFill>
              <a:prstDash val="solid"/>
              <a:round/>
            </a:ln>
          </a:top>
          <a:bottom>
            <a:ln w="381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12700" cap="flat">
              <a:solidFill>
                <a:srgbClr val="CCECFF"/>
              </a:solidFill>
              <a:prstDash val="solid"/>
              <a:round/>
            </a:ln>
          </a:top>
          <a:bottom>
            <a:ln w="127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CCECFF"/>
        </a:fontRef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12700" cap="flat">
              <a:solidFill>
                <a:srgbClr val="CCECFF"/>
              </a:solidFill>
              <a:prstDash val="solid"/>
              <a:round/>
            </a:ln>
          </a:top>
          <a:bottom>
            <a:ln w="127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CCECFF"/>
        </a:fontRef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38100" cap="flat">
              <a:solidFill>
                <a:srgbClr val="CCECFF"/>
              </a:solidFill>
              <a:prstDash val="solid"/>
              <a:round/>
            </a:ln>
          </a:top>
          <a:bottom>
            <a:ln w="127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CCECFF"/>
        </a:fontRef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12700" cap="flat">
              <a:solidFill>
                <a:srgbClr val="CCECFF"/>
              </a:solidFill>
              <a:prstDash val="solid"/>
              <a:round/>
            </a:ln>
          </a:top>
          <a:bottom>
            <a:ln w="381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12700" cap="flat">
              <a:solidFill>
                <a:srgbClr val="CCECFF"/>
              </a:solidFill>
              <a:prstDash val="solid"/>
              <a:round/>
            </a:ln>
          </a:top>
          <a:bottom>
            <a:ln w="127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CCECFF"/>
        </a:fontRef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12700" cap="flat">
              <a:solidFill>
                <a:srgbClr val="CCECFF"/>
              </a:solidFill>
              <a:prstDash val="solid"/>
              <a:round/>
            </a:ln>
          </a:top>
          <a:bottom>
            <a:ln w="127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CCECFF"/>
        </a:fontRef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38100" cap="flat">
              <a:solidFill>
                <a:srgbClr val="CCECFF"/>
              </a:solidFill>
              <a:prstDash val="solid"/>
              <a:round/>
            </a:ln>
          </a:top>
          <a:bottom>
            <a:ln w="127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CCECFF"/>
        </a:fontRef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12700" cap="flat">
              <a:solidFill>
                <a:srgbClr val="CCECFF"/>
              </a:solidFill>
              <a:prstDash val="solid"/>
              <a:round/>
            </a:ln>
          </a:top>
          <a:bottom>
            <a:ln w="381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CCECFF"/>
          </a:solidFill>
        </a:fill>
      </a:tcStyle>
    </a:band2H>
    <a:firstCol>
      <a:tcTxStyle b="on" i="off">
        <a:fontRef idx="minor">
          <a:srgbClr val="CCECFF"/>
        </a:fontRef>
        <a:srgbClr val="CCEC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CFF"/>
          </a:solidFill>
        </a:fill>
      </a:tcStyle>
    </a:lastRow>
    <a:firstRow>
      <a:tcTxStyle b="on" i="off">
        <a:fontRef idx="minor">
          <a:srgbClr val="CCECFF"/>
        </a:fontRef>
        <a:srgbClr val="CCEC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12700" cap="flat">
              <a:solidFill>
                <a:srgbClr val="CCECFF"/>
              </a:solidFill>
              <a:prstDash val="solid"/>
              <a:round/>
            </a:ln>
          </a:top>
          <a:bottom>
            <a:ln w="127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CCECFF"/>
        </a:fontRef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12700" cap="flat">
              <a:solidFill>
                <a:srgbClr val="CCECFF"/>
              </a:solidFill>
              <a:prstDash val="solid"/>
              <a:round/>
            </a:ln>
          </a:top>
          <a:bottom>
            <a:ln w="127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CCECFF"/>
        </a:fontRef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38100" cap="flat">
              <a:solidFill>
                <a:srgbClr val="CCECFF"/>
              </a:solidFill>
              <a:prstDash val="solid"/>
              <a:round/>
            </a:ln>
          </a:top>
          <a:bottom>
            <a:ln w="127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CCECFF"/>
        </a:fontRef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12700" cap="flat">
              <a:solidFill>
                <a:srgbClr val="CCECFF"/>
              </a:solidFill>
              <a:prstDash val="solid"/>
              <a:round/>
            </a:ln>
          </a:top>
          <a:bottom>
            <a:ln w="381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"/>
          <p:cNvSpPr/>
          <p:nvPr/>
        </p:nvSpPr>
        <p:spPr>
          <a:xfrm>
            <a:off x="690562" y="3452782"/>
            <a:ext cx="7653338" cy="338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039" fill="norm" stroke="1" extrusionOk="0">
                <a:moveTo>
                  <a:pt x="853" y="4009"/>
                </a:moveTo>
                <a:cubicBezTo>
                  <a:pt x="853" y="4009"/>
                  <a:pt x="10748" y="-5010"/>
                  <a:pt x="21600" y="4009"/>
                </a:cubicBezTo>
                <a:cubicBezTo>
                  <a:pt x="21600" y="4009"/>
                  <a:pt x="21600" y="9149"/>
                  <a:pt x="21600" y="14335"/>
                </a:cubicBezTo>
                <a:cubicBezTo>
                  <a:pt x="12406" y="4009"/>
                  <a:pt x="3600" y="16590"/>
                  <a:pt x="0" y="14876"/>
                </a:cubicBezTo>
                <a:lnTo>
                  <a:pt x="853" y="4009"/>
                </a:lnTo>
                <a:close/>
              </a:path>
            </a:pathLst>
          </a:custGeom>
          <a:solidFill>
            <a:srgbClr val="FF9900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" name="Rectangle"/>
          <p:cNvSpPr/>
          <p:nvPr/>
        </p:nvSpPr>
        <p:spPr>
          <a:xfrm>
            <a:off x="1524000" y="1397000"/>
            <a:ext cx="6096000" cy="40640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Title Text"/>
          <p:cNvSpPr txBox="1"/>
          <p:nvPr>
            <p:ph type="title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8176259" y="6248400"/>
            <a:ext cx="281941" cy="287087"/>
          </a:xfrm>
          <a:prstGeom prst="rect">
            <a:avLst/>
          </a:prstGeom>
        </p:spPr>
        <p:txBody>
          <a:bodyPr/>
          <a:lstStyle>
            <a:lvl1pPr algn="r" defTabSz="457200">
              <a:spcBef>
                <a:spcPts val="800"/>
              </a:spcBef>
              <a:defRPr sz="1400">
                <a:solidFill>
                  <a:srgbClr val="578963"/>
                </a:solidFill>
                <a:latin typeface="+mj-lt"/>
                <a:ea typeface="+mj-ea"/>
                <a:cs typeface="+mj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-152400"/>
            <a:ext cx="9144002" cy="1314450"/>
          </a:xfrm>
          <a:prstGeom prst="rect">
            <a:avLst/>
          </a:prstGeom>
          <a:gradFill>
            <a:gsLst>
              <a:gs pos="0">
                <a:srgbClr val="CCECFF"/>
              </a:gs>
              <a:gs pos="100000">
                <a:srgbClr val="FFFFFF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4481512" y="6613525"/>
            <a:ext cx="330161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/>
            <a:fld id="{86CB4B4D-7CA3-9044-876B-883B54F8677D}" type="slidenum"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/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9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774700" marR="0" indent="-3175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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1112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4541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17970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2542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 typeface="Monotype Sorts"/>
        <a:buChar char="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27114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 typeface="Monotype Sorts"/>
        <a:buChar char="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1686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 typeface="Monotype Sorts"/>
        <a:buChar char="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36258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 typeface="Monotype Sorts"/>
        <a:buChar char="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3" name="CAS CS 460…"/>
          <p:cNvSpPr txBox="1"/>
          <p:nvPr/>
        </p:nvSpPr>
        <p:spPr>
          <a:xfrm>
            <a:off x="615632" y="1465897"/>
            <a:ext cx="7680961" cy="202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/>
          <a:p>
            <a:pPr algn="ctr" defTabSz="457200">
              <a:defRPr b="1" sz="3200">
                <a:solidFill>
                  <a:srgbClr val="CC3300"/>
                </a:solidFill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CAS CS 460</a:t>
            </a:r>
          </a:p>
          <a:p>
            <a:pPr algn="ctr" defTabSz="457200">
              <a:defRPr b="1" sz="3200">
                <a:solidFill>
                  <a:srgbClr val="CC3300"/>
                </a:solidFill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Introduction to Database Systems</a:t>
            </a:r>
          </a:p>
          <a:p>
            <a:pPr algn="ctr" defTabSz="457200">
              <a:defRPr b="1" sz="3200">
                <a:solidFill>
                  <a:srgbClr val="CC3300"/>
                </a:solidFill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</a:p>
          <a:p>
            <a:pPr algn="ctr" defTabSz="457200">
              <a:defRPr b="1" sz="3200">
                <a:solidFill>
                  <a:srgbClr val="CC3300"/>
                </a:solidFill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Recovery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3" name="Write-Ahead Logging (WAL)"/>
          <p:cNvSpPr txBox="1"/>
          <p:nvPr>
            <p:ph type="title" idx="4294967295"/>
          </p:nvPr>
        </p:nvSpPr>
        <p:spPr>
          <a:xfrm>
            <a:off x="1066800" y="-1"/>
            <a:ext cx="7772400" cy="1143002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>
            <a:lvl1pPr>
              <a:defRPr b="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Write-Ahead Logging (WAL)</a:t>
            </a:r>
          </a:p>
        </p:txBody>
      </p:sp>
      <p:sp>
        <p:nvSpPr>
          <p:cNvPr id="134" name="The Write-Ahead Logging Protocol:…"/>
          <p:cNvSpPr txBox="1"/>
          <p:nvPr>
            <p:ph type="body" idx="4294967295"/>
          </p:nvPr>
        </p:nvSpPr>
        <p:spPr>
          <a:xfrm>
            <a:off x="381000" y="1295399"/>
            <a:ext cx="8077200" cy="4953002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/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The </a:t>
            </a:r>
            <a:r>
              <a:rPr>
                <a:solidFill>
                  <a:srgbClr val="0000FF"/>
                </a:solidFill>
              </a:rPr>
              <a:t>Write-Ahead Logging</a:t>
            </a:r>
            <a:r>
              <a:t> Protocol:</a:t>
            </a:r>
          </a:p>
          <a:p>
            <a:pPr lvl="1" marL="285750" indent="171450">
              <a:spcBef>
                <a:spcPts val="0"/>
              </a:spcBef>
              <a:buSzTx/>
              <a:buFont typeface="Monotype Sorts"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1) Must </a:t>
            </a:r>
            <a:r>
              <a:rPr>
                <a:solidFill>
                  <a:schemeClr val="accent2"/>
                </a:solidFill>
              </a:rPr>
              <a:t>force</a:t>
            </a:r>
            <a:r>
              <a:t> the </a:t>
            </a:r>
            <a:r>
              <a:rPr>
                <a:solidFill>
                  <a:schemeClr val="accent2"/>
                </a:solidFill>
              </a:rPr>
              <a:t>log record</a:t>
            </a:r>
            <a:r>
              <a:t> for an update </a:t>
            </a:r>
            <a:r>
              <a:rPr u="sng">
                <a:solidFill>
                  <a:schemeClr val="accent2"/>
                </a:solidFill>
              </a:rPr>
              <a:t>before</a:t>
            </a:r>
            <a:r>
              <a:t> the corresponding </a:t>
            </a:r>
            <a:r>
              <a:rPr>
                <a:solidFill>
                  <a:schemeClr val="accent2"/>
                </a:solidFill>
              </a:rPr>
              <a:t>data page</a:t>
            </a:r>
            <a:r>
              <a:t> gets to disk.</a:t>
            </a:r>
          </a:p>
          <a:p>
            <a:pPr lvl="1" marL="285750" indent="171450">
              <a:spcBef>
                <a:spcPts val="0"/>
              </a:spcBef>
              <a:buSzTx/>
              <a:buFont typeface="Monotype Sorts"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2) Must </a:t>
            </a:r>
            <a:r>
              <a:rPr>
                <a:solidFill>
                  <a:schemeClr val="accent2"/>
                </a:solidFill>
              </a:rPr>
              <a:t>force all log records</a:t>
            </a:r>
            <a:r>
              <a:t> for a Xact </a:t>
            </a:r>
            <a:r>
              <a:rPr u="sng">
                <a:solidFill>
                  <a:schemeClr val="accent2"/>
                </a:solidFill>
              </a:rPr>
              <a:t>before commit</a:t>
            </a:r>
            <a:r>
              <a:rPr>
                <a:solidFill>
                  <a:schemeClr val="accent2"/>
                </a:solidFill>
              </a:rPr>
              <a:t>. </a:t>
            </a:r>
            <a:r>
              <a:rPr>
                <a:solidFill>
                  <a:srgbClr val="FF0000"/>
                </a:solidFill>
              </a:rPr>
              <a:t>(transaction is not committed until all of its log records including its </a:t>
            </a:r>
            <a:r>
              <a:rPr>
                <a:solidFill>
                  <a:srgbClr val="FF0000"/>
                </a:solidFill>
              </a:rPr>
              <a:t>“</a:t>
            </a:r>
            <a:r>
              <a:rPr>
                <a:solidFill>
                  <a:srgbClr val="FF0000"/>
                </a:solidFill>
              </a:rPr>
              <a:t>commit</a:t>
            </a:r>
            <a:r>
              <a:rPr>
                <a:solidFill>
                  <a:srgbClr val="FF0000"/>
                </a:solidFill>
              </a:rPr>
              <a:t>”</a:t>
            </a:r>
            <a:r>
              <a:rPr>
                <a:solidFill>
                  <a:srgbClr val="FF0000"/>
                </a:solidFill>
              </a:rPr>
              <a:t> record are on the stable log.)</a:t>
            </a:r>
            <a:endParaRPr>
              <a:solidFill>
                <a:srgbClr val="FF0000"/>
              </a:solidFill>
            </a:endParaRPr>
          </a:p>
          <a:p>
            <a:pPr lvl="1" marL="285750" indent="171450">
              <a:spcBef>
                <a:spcPts val="0"/>
              </a:spcBef>
              <a:buSzTx/>
              <a:buFont typeface="Monotype Sorts"/>
              <a:buNone/>
              <a:defRPr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#1 (with </a:t>
            </a:r>
            <a:r>
              <a:rPr>
                <a:solidFill>
                  <a:srgbClr val="FF0000"/>
                </a:solidFill>
              </a:rPr>
              <a:t>UNDO</a:t>
            </a:r>
            <a:r>
              <a:t> info) helps guarantee Atomicity.</a:t>
            </a: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#2 (with </a:t>
            </a:r>
            <a:r>
              <a:rPr>
                <a:solidFill>
                  <a:srgbClr val="FF0000"/>
                </a:solidFill>
              </a:rPr>
              <a:t>REDO</a:t>
            </a:r>
            <a:r>
              <a:t> info) helps guarantee Durability.</a:t>
            </a: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This allows us to implement Steal/No-Force</a:t>
            </a: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We</a:t>
            </a:r>
            <a:r>
              <a:t>’</a:t>
            </a:r>
            <a:r>
              <a:t>ll look at the ARIES algorithms from IBM.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"/>
          <p:cNvSpPr txBox="1"/>
          <p:nvPr>
            <p:ph type="sldNum" sz="quarter" idx="2"/>
          </p:nvPr>
        </p:nvSpPr>
        <p:spPr>
          <a:xfrm>
            <a:off x="4584533" y="6613525"/>
            <a:ext cx="238459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7" name="WAL &amp; the Log"/>
          <p:cNvSpPr txBox="1"/>
          <p:nvPr>
            <p:ph type="title" idx="4294967295"/>
          </p:nvPr>
        </p:nvSpPr>
        <p:spPr>
          <a:xfrm>
            <a:off x="-800101" y="-115888"/>
            <a:ext cx="5437189" cy="1143001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>
            <a:lvl1pPr>
              <a:defRPr b="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WAL &amp; the Log</a:t>
            </a:r>
          </a:p>
        </p:txBody>
      </p:sp>
      <p:sp>
        <p:nvSpPr>
          <p:cNvPr id="138" name="Each log record has a unique                                 Log Sequence Number (LSN).…"/>
          <p:cNvSpPr txBox="1"/>
          <p:nvPr>
            <p:ph type="body" idx="4294967295"/>
          </p:nvPr>
        </p:nvSpPr>
        <p:spPr>
          <a:xfrm>
            <a:off x="457200" y="1409700"/>
            <a:ext cx="7772400" cy="5219700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/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Each log record has a unique                                	</a:t>
            </a:r>
            <a:r>
              <a:rPr>
                <a:solidFill>
                  <a:srgbClr val="5D5D00"/>
                </a:solidFill>
              </a:rPr>
              <a:t>Log</a:t>
            </a:r>
            <a:r>
              <a:rPr>
                <a:solidFill>
                  <a:schemeClr val="accent2"/>
                </a:solidFill>
              </a:rPr>
              <a:t> Sequence Number (LSN).</a:t>
            </a:r>
            <a:r>
              <a:t> 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LSNs always increasing.</a:t>
            </a: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Each </a:t>
            </a:r>
            <a:r>
              <a:rPr u="sng">
                <a:solidFill>
                  <a:schemeClr val="accent2"/>
                </a:solidFill>
              </a:rPr>
              <a:t>data page</a:t>
            </a:r>
            <a:r>
              <a:rPr>
                <a:solidFill>
                  <a:schemeClr val="accent2"/>
                </a:solidFill>
              </a:rPr>
              <a:t> </a:t>
            </a:r>
            <a:r>
              <a:t>contains a</a:t>
            </a:r>
            <a:r>
              <a:rPr>
                <a:solidFill>
                  <a:schemeClr val="accent2"/>
                </a:solidFill>
              </a:rPr>
              <a:t> pageLSN.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The LSN of the most recent log record                                             for an update to that page.</a:t>
            </a: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System keeps track of </a:t>
            </a:r>
            <a:r>
              <a:rPr>
                <a:solidFill>
                  <a:schemeClr val="accent2"/>
                </a:solidFill>
              </a:rPr>
              <a:t>flushedLSN.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max LSN flushed to stable log so far.</a:t>
            </a:r>
          </a:p>
          <a:p>
            <a:pPr marL="200526" indent="-200526">
              <a:buClrTx/>
              <a:buSzPct val="100000"/>
              <a:defRPr u="sng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WAL (rule 1)</a:t>
            </a:r>
            <a:r>
              <a:rPr u="none"/>
              <a:t>:</a:t>
            </a:r>
            <a:r>
              <a:rPr u="none">
                <a:solidFill>
                  <a:srgbClr val="000000"/>
                </a:solidFill>
              </a:rPr>
              <a:t>  For a page </a:t>
            </a:r>
            <a:r>
              <a:rPr u="none">
                <a:solidFill>
                  <a:srgbClr val="000000"/>
                </a:solidFill>
              </a:rPr>
              <a:t>“</a:t>
            </a:r>
            <a:r>
              <a:rPr u="none">
                <a:solidFill>
                  <a:srgbClr val="000000"/>
                </a:solidFill>
              </a:rPr>
              <a:t>i</a:t>
            </a:r>
            <a:r>
              <a:rPr u="none">
                <a:solidFill>
                  <a:srgbClr val="000000"/>
                </a:solidFill>
              </a:rPr>
              <a:t>”</a:t>
            </a:r>
            <a:r>
              <a:rPr u="none">
                <a:solidFill>
                  <a:srgbClr val="000000"/>
                </a:solidFill>
              </a:rPr>
              <a:t> to </a:t>
            </a:r>
          </a:p>
          <a:p>
            <a:pPr>
              <a:buClrTx/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       be written must flush log at</a:t>
            </a:r>
          </a:p>
          <a:p>
            <a:pPr>
              <a:buSzTx/>
              <a:buFont typeface="Monotype Sorts"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       least to the point where:</a:t>
            </a:r>
          </a:p>
          <a:p>
            <a:pPr lvl="1" marL="285750" indent="171450">
              <a:spcBef>
                <a:spcPts val="0"/>
              </a:spcBef>
              <a:buSzTx/>
              <a:buFont typeface="Monotype Sorts"/>
              <a:buNone/>
              <a:defRPr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pageLSN</a:t>
            </a:r>
            <a:r>
              <a:rPr baseline="-25000" sz="4000"/>
              <a:t>i</a:t>
            </a:r>
            <a:r>
              <a:t>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£ </a:t>
            </a:r>
            <a:r>
              <a:t>flushedLSN</a:t>
            </a:r>
          </a:p>
        </p:txBody>
      </p:sp>
      <p:grpSp>
        <p:nvGrpSpPr>
          <p:cNvPr id="184" name="Group"/>
          <p:cNvGrpSpPr/>
          <p:nvPr/>
        </p:nvGrpSpPr>
        <p:grpSpPr>
          <a:xfrm>
            <a:off x="4502149" y="158750"/>
            <a:ext cx="4483102" cy="1282700"/>
            <a:chOff x="0" y="0"/>
            <a:chExt cx="4483100" cy="1282699"/>
          </a:xfrm>
        </p:grpSpPr>
        <p:sp>
          <p:nvSpPr>
            <p:cNvPr id="139" name="LSNs"/>
            <p:cNvSpPr txBox="1"/>
            <p:nvPr/>
          </p:nvSpPr>
          <p:spPr>
            <a:xfrm>
              <a:off x="246063" y="781050"/>
              <a:ext cx="722710" cy="393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000">
                  <a:solidFill>
                    <a:srgbClr val="5D5D00"/>
                  </a:solidFill>
                </a:defRPr>
              </a:lvl1pPr>
            </a:lstStyle>
            <a:p>
              <a:pPr/>
              <a:r>
                <a:t>LSNs</a:t>
              </a:r>
            </a:p>
          </p:txBody>
        </p:sp>
        <p:grpSp>
          <p:nvGrpSpPr>
            <p:cNvPr id="146" name="Group"/>
            <p:cNvGrpSpPr/>
            <p:nvPr/>
          </p:nvGrpSpPr>
          <p:grpSpPr>
            <a:xfrm>
              <a:off x="1593850" y="76200"/>
              <a:ext cx="609600" cy="749301"/>
              <a:chOff x="0" y="0"/>
              <a:chExt cx="609600" cy="749300"/>
            </a:xfrm>
          </p:grpSpPr>
          <p:grpSp>
            <p:nvGrpSpPr>
              <p:cNvPr id="144" name="Group"/>
              <p:cNvGrpSpPr/>
              <p:nvPr/>
            </p:nvGrpSpPr>
            <p:grpSpPr>
              <a:xfrm>
                <a:off x="0" y="0"/>
                <a:ext cx="609600" cy="749301"/>
                <a:chOff x="0" y="0"/>
                <a:chExt cx="609600" cy="749300"/>
              </a:xfrm>
            </p:grpSpPr>
            <p:sp>
              <p:nvSpPr>
                <p:cNvPr id="140" name="Oval"/>
                <p:cNvSpPr/>
                <p:nvPr/>
              </p:nvSpPr>
              <p:spPr>
                <a:xfrm>
                  <a:off x="6350" y="0"/>
                  <a:ext cx="596900" cy="114300"/>
                </a:xfrm>
                <a:prstGeom prst="ellipse">
                  <a:avLst/>
                </a:prstGeom>
                <a:noFill/>
                <a:ln w="12700" cap="flat">
                  <a:solidFill>
                    <a:srgbClr val="CC33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457200">
                    <a:defRPr sz="1800"/>
                  </a:pPr>
                </a:p>
              </p:txBody>
            </p:sp>
            <p:sp>
              <p:nvSpPr>
                <p:cNvPr id="141" name="Line"/>
                <p:cNvSpPr/>
                <p:nvPr/>
              </p:nvSpPr>
              <p:spPr>
                <a:xfrm flipH="1">
                  <a:off x="-1" y="63500"/>
                  <a:ext cx="2" cy="558800"/>
                </a:xfrm>
                <a:prstGeom prst="line">
                  <a:avLst/>
                </a:prstGeom>
                <a:noFill/>
                <a:ln w="12700" cap="flat">
                  <a:solidFill>
                    <a:srgbClr val="CC33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42" name="Line"/>
                <p:cNvSpPr/>
                <p:nvPr/>
              </p:nvSpPr>
              <p:spPr>
                <a:xfrm flipH="1">
                  <a:off x="609600" y="63500"/>
                  <a:ext cx="1" cy="558800"/>
                </a:xfrm>
                <a:prstGeom prst="line">
                  <a:avLst/>
                </a:prstGeom>
                <a:noFill/>
                <a:ln w="12700" cap="flat">
                  <a:solidFill>
                    <a:srgbClr val="CC33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43" name="Line"/>
                <p:cNvSpPr/>
                <p:nvPr/>
              </p:nvSpPr>
              <p:spPr>
                <a:xfrm>
                  <a:off x="9511" y="628644"/>
                  <a:ext cx="596915" cy="1206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"/>
                      </a:moveTo>
                      <a:cubicBezTo>
                        <a:pt x="21600" y="11929"/>
                        <a:pt x="16765" y="21600"/>
                        <a:pt x="10800" y="21600"/>
                      </a:cubicBezTo>
                      <a:cubicBezTo>
                        <a:pt x="4835" y="21599"/>
                        <a:pt x="0" y="11929"/>
                        <a:pt x="0" y="0"/>
                      </a:cubicBezTo>
                    </a:path>
                  </a:pathLst>
                </a:custGeom>
                <a:noFill/>
                <a:ln w="12700" cap="rnd">
                  <a:solidFill>
                    <a:srgbClr val="CC33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45" name="DB"/>
              <p:cNvSpPr txBox="1"/>
              <p:nvPr/>
            </p:nvSpPr>
            <p:spPr>
              <a:xfrm>
                <a:off x="84138" y="212725"/>
                <a:ext cx="454447" cy="3937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4450" tIns="44450" rIns="44450" bIns="44450" numCol="1" anchor="t">
                <a:spAutoFit/>
              </a:bodyPr>
              <a:lstStyle>
                <a:lvl1pPr defTabSz="457200">
                  <a:defRPr sz="2000"/>
                </a:lvl1pPr>
              </a:lstStyle>
              <a:p>
                <a:pPr/>
                <a:r>
                  <a:t>DB</a:t>
                </a:r>
              </a:p>
            </p:txBody>
          </p:sp>
        </p:grpSp>
        <p:sp>
          <p:nvSpPr>
            <p:cNvPr id="147" name="pageLSNs"/>
            <p:cNvSpPr txBox="1"/>
            <p:nvPr/>
          </p:nvSpPr>
          <p:spPr>
            <a:xfrm>
              <a:off x="1376362" y="781050"/>
              <a:ext cx="1287762" cy="393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000">
                  <a:solidFill>
                    <a:srgbClr val="5D5D00"/>
                  </a:solidFill>
                </a:defRPr>
              </a:lvl1pPr>
            </a:lstStyle>
            <a:p>
              <a:pPr/>
              <a:r>
                <a:t>pageLSNs</a:t>
              </a:r>
            </a:p>
          </p:txBody>
        </p:sp>
        <p:sp>
          <p:nvSpPr>
            <p:cNvPr id="148" name="RAM"/>
            <p:cNvSpPr txBox="1"/>
            <p:nvPr/>
          </p:nvSpPr>
          <p:spPr>
            <a:xfrm>
              <a:off x="3209925" y="328612"/>
              <a:ext cx="666032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000"/>
              </a:lvl1pPr>
            </a:lstStyle>
            <a:p>
              <a:pPr/>
              <a:r>
                <a:t>RAM</a:t>
              </a:r>
            </a:p>
          </p:txBody>
        </p:sp>
        <p:grpSp>
          <p:nvGrpSpPr>
            <p:cNvPr id="171" name="Group"/>
            <p:cNvGrpSpPr/>
            <p:nvPr/>
          </p:nvGrpSpPr>
          <p:grpSpPr>
            <a:xfrm>
              <a:off x="2970212" y="138112"/>
              <a:ext cx="1296988" cy="687388"/>
              <a:chOff x="0" y="0"/>
              <a:chExt cx="1296987" cy="687387"/>
            </a:xfrm>
          </p:grpSpPr>
          <p:sp>
            <p:nvSpPr>
              <p:cNvPr id="149" name="Rectangle"/>
              <p:cNvSpPr/>
              <p:nvPr/>
            </p:nvSpPr>
            <p:spPr>
              <a:xfrm>
                <a:off x="-1" y="63500"/>
                <a:ext cx="1249364" cy="623888"/>
              </a:xfrm>
              <a:prstGeom prst="rect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</a:p>
            </p:txBody>
          </p:sp>
          <p:sp>
            <p:nvSpPr>
              <p:cNvPr id="150" name="Line"/>
              <p:cNvSpPr/>
              <p:nvPr/>
            </p:nvSpPr>
            <p:spPr>
              <a:xfrm flipV="1">
                <a:off x="0" y="-1"/>
                <a:ext cx="22226" cy="61914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1" name="Line"/>
              <p:cNvSpPr/>
              <p:nvPr/>
            </p:nvSpPr>
            <p:spPr>
              <a:xfrm flipV="1">
                <a:off x="68262" y="0"/>
                <a:ext cx="23814" cy="61913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2" name="Line"/>
              <p:cNvSpPr/>
              <p:nvPr/>
            </p:nvSpPr>
            <p:spPr>
              <a:xfrm flipH="1">
                <a:off x="126999" y="14287"/>
                <a:ext cx="49214" cy="36513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3" name="Line"/>
              <p:cNvSpPr/>
              <p:nvPr/>
            </p:nvSpPr>
            <p:spPr>
              <a:xfrm flipH="1">
                <a:off x="196849" y="14287"/>
                <a:ext cx="49214" cy="36513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4" name="Line"/>
              <p:cNvSpPr/>
              <p:nvPr/>
            </p:nvSpPr>
            <p:spPr>
              <a:xfrm flipV="1">
                <a:off x="277812" y="0"/>
                <a:ext cx="23814" cy="61913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5" name="Line"/>
              <p:cNvSpPr/>
              <p:nvPr/>
            </p:nvSpPr>
            <p:spPr>
              <a:xfrm flipV="1">
                <a:off x="347662" y="0"/>
                <a:ext cx="23814" cy="61913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6" name="Line"/>
              <p:cNvSpPr/>
              <p:nvPr/>
            </p:nvSpPr>
            <p:spPr>
              <a:xfrm flipH="1">
                <a:off x="407987" y="14287"/>
                <a:ext cx="47626" cy="36514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7" name="Line"/>
              <p:cNvSpPr/>
              <p:nvPr/>
            </p:nvSpPr>
            <p:spPr>
              <a:xfrm flipH="1">
                <a:off x="477837" y="14287"/>
                <a:ext cx="47626" cy="36514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8" name="Line"/>
              <p:cNvSpPr/>
              <p:nvPr/>
            </p:nvSpPr>
            <p:spPr>
              <a:xfrm flipV="1">
                <a:off x="560387" y="0"/>
                <a:ext cx="20638" cy="61913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9" name="Line"/>
              <p:cNvSpPr/>
              <p:nvPr/>
            </p:nvSpPr>
            <p:spPr>
              <a:xfrm flipV="1">
                <a:off x="630237" y="0"/>
                <a:ext cx="20638" cy="61913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0" name="Line"/>
              <p:cNvSpPr/>
              <p:nvPr/>
            </p:nvSpPr>
            <p:spPr>
              <a:xfrm flipH="1">
                <a:off x="688975" y="14287"/>
                <a:ext cx="46038" cy="36514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1" name="Line"/>
              <p:cNvSpPr/>
              <p:nvPr/>
            </p:nvSpPr>
            <p:spPr>
              <a:xfrm flipH="1">
                <a:off x="758824" y="14287"/>
                <a:ext cx="47626" cy="36514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2" name="Line"/>
              <p:cNvSpPr/>
              <p:nvPr/>
            </p:nvSpPr>
            <p:spPr>
              <a:xfrm flipV="1">
                <a:off x="841375" y="-1"/>
                <a:ext cx="22226" cy="61914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3" name="Line"/>
              <p:cNvSpPr/>
              <p:nvPr/>
            </p:nvSpPr>
            <p:spPr>
              <a:xfrm flipV="1">
                <a:off x="909637" y="0"/>
                <a:ext cx="23814" cy="61913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4" name="Line"/>
              <p:cNvSpPr/>
              <p:nvPr/>
            </p:nvSpPr>
            <p:spPr>
              <a:xfrm flipH="1">
                <a:off x="968375" y="14287"/>
                <a:ext cx="49213" cy="36513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5" name="Line"/>
              <p:cNvSpPr/>
              <p:nvPr/>
            </p:nvSpPr>
            <p:spPr>
              <a:xfrm flipH="1">
                <a:off x="1038225" y="14287"/>
                <a:ext cx="49213" cy="36513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6" name="Line"/>
              <p:cNvSpPr/>
              <p:nvPr/>
            </p:nvSpPr>
            <p:spPr>
              <a:xfrm flipV="1">
                <a:off x="1119187" y="0"/>
                <a:ext cx="23814" cy="61913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7" name="Line"/>
              <p:cNvSpPr/>
              <p:nvPr/>
            </p:nvSpPr>
            <p:spPr>
              <a:xfrm flipH="1">
                <a:off x="1177925" y="14287"/>
                <a:ext cx="49213" cy="36513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8" name="Line"/>
              <p:cNvSpPr/>
              <p:nvPr/>
            </p:nvSpPr>
            <p:spPr>
              <a:xfrm flipH="1">
                <a:off x="1249362" y="14287"/>
                <a:ext cx="47626" cy="36514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9" name="Line"/>
              <p:cNvSpPr/>
              <p:nvPr/>
            </p:nvSpPr>
            <p:spPr>
              <a:xfrm flipH="1">
                <a:off x="1249362" y="650874"/>
                <a:ext cx="47626" cy="36514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0" name="Rectangle"/>
              <p:cNvSpPr/>
              <p:nvPr/>
            </p:nvSpPr>
            <p:spPr>
              <a:xfrm>
                <a:off x="34924" y="111125"/>
                <a:ext cx="1179514" cy="527050"/>
              </a:xfrm>
              <a:prstGeom prst="rect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</a:p>
            </p:txBody>
          </p:sp>
        </p:grpSp>
        <p:sp>
          <p:nvSpPr>
            <p:cNvPr id="172" name="flushedLSN"/>
            <p:cNvSpPr txBox="1"/>
            <p:nvPr/>
          </p:nvSpPr>
          <p:spPr>
            <a:xfrm>
              <a:off x="2900363" y="781050"/>
              <a:ext cx="1414761" cy="393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000">
                  <a:solidFill>
                    <a:srgbClr val="5D5D00"/>
                  </a:solidFill>
                </a:defRPr>
              </a:lvl1pPr>
            </a:lstStyle>
            <a:p>
              <a:pPr/>
              <a:r>
                <a:t>flushedLSN</a:t>
              </a:r>
            </a:p>
          </p:txBody>
        </p:sp>
        <p:sp>
          <p:nvSpPr>
            <p:cNvPr id="173" name="Rectangle"/>
            <p:cNvSpPr/>
            <p:nvPr/>
          </p:nvSpPr>
          <p:spPr>
            <a:xfrm>
              <a:off x="-1" y="0"/>
              <a:ext cx="4483102" cy="1282700"/>
            </a:xfrm>
            <a:prstGeom prst="rect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grpSp>
          <p:nvGrpSpPr>
            <p:cNvPr id="183" name="Group"/>
            <p:cNvGrpSpPr/>
            <p:nvPr/>
          </p:nvGrpSpPr>
          <p:grpSpPr>
            <a:xfrm>
              <a:off x="76199" y="298450"/>
              <a:ext cx="1054101" cy="381000"/>
              <a:chOff x="0" y="0"/>
              <a:chExt cx="1054099" cy="381000"/>
            </a:xfrm>
          </p:grpSpPr>
          <p:sp>
            <p:nvSpPr>
              <p:cNvPr id="174" name="Rectangle"/>
              <p:cNvSpPr/>
              <p:nvPr/>
            </p:nvSpPr>
            <p:spPr>
              <a:xfrm>
                <a:off x="127000" y="0"/>
                <a:ext cx="844550" cy="38100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</a:p>
            </p:txBody>
          </p:sp>
          <p:sp>
            <p:nvSpPr>
              <p:cNvPr id="175" name="Oval"/>
              <p:cNvSpPr/>
              <p:nvPr/>
            </p:nvSpPr>
            <p:spPr>
              <a:xfrm>
                <a:off x="0" y="6349"/>
                <a:ext cx="254000" cy="36830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</a:p>
            </p:txBody>
          </p:sp>
          <p:sp>
            <p:nvSpPr>
              <p:cNvPr id="176" name="Line"/>
              <p:cNvSpPr/>
              <p:nvPr/>
            </p:nvSpPr>
            <p:spPr>
              <a:xfrm>
                <a:off x="133350" y="0"/>
                <a:ext cx="831850" cy="0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7" name="Line"/>
              <p:cNvSpPr/>
              <p:nvPr/>
            </p:nvSpPr>
            <p:spPr>
              <a:xfrm>
                <a:off x="133350" y="381000"/>
                <a:ext cx="831850" cy="0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180" name="Group"/>
              <p:cNvGrpSpPr/>
              <p:nvPr/>
            </p:nvGrpSpPr>
            <p:grpSpPr>
              <a:xfrm>
                <a:off x="971546" y="9516"/>
                <a:ext cx="82554" cy="368310"/>
                <a:chOff x="-3" y="-8"/>
                <a:chExt cx="82553" cy="368308"/>
              </a:xfrm>
            </p:grpSpPr>
            <p:sp>
              <p:nvSpPr>
                <p:cNvPr id="178" name="Shape"/>
                <p:cNvSpPr/>
                <p:nvPr/>
              </p:nvSpPr>
              <p:spPr>
                <a:xfrm>
                  <a:off x="-4" y="-9"/>
                  <a:ext cx="82554" cy="3683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831" y="0"/>
                      </a:moveTo>
                      <a:cubicBezTo>
                        <a:pt x="12427" y="223"/>
                        <a:pt x="21600" y="4991"/>
                        <a:pt x="21600" y="10796"/>
                      </a:cubicBezTo>
                      <a:cubicBezTo>
                        <a:pt x="21600" y="16763"/>
                        <a:pt x="11929" y="21600"/>
                        <a:pt x="0" y="21600"/>
                      </a:cubicBezTo>
                      <a:lnTo>
                        <a:pt x="1" y="10796"/>
                      </a:lnTo>
                      <a:lnTo>
                        <a:pt x="83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79" name="Line"/>
                <p:cNvSpPr/>
                <p:nvPr/>
              </p:nvSpPr>
              <p:spPr>
                <a:xfrm>
                  <a:off x="-4" y="-9"/>
                  <a:ext cx="82554" cy="3683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831" y="0"/>
                      </a:moveTo>
                      <a:cubicBezTo>
                        <a:pt x="12427" y="223"/>
                        <a:pt x="21600" y="4991"/>
                        <a:pt x="21600" y="10796"/>
                      </a:cubicBezTo>
                      <a:cubicBezTo>
                        <a:pt x="21600" y="16763"/>
                        <a:pt x="11929" y="21600"/>
                        <a:pt x="0" y="21600"/>
                      </a:cubicBezTo>
                    </a:path>
                  </a:pathLst>
                </a:custGeom>
                <a:noFill/>
                <a:ln w="12700" cap="rnd">
                  <a:solidFill>
                    <a:srgbClr val="CC33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81" name="Oval"/>
              <p:cNvSpPr/>
              <p:nvPr/>
            </p:nvSpPr>
            <p:spPr>
              <a:xfrm>
                <a:off x="44450" y="60325"/>
                <a:ext cx="165100" cy="260350"/>
              </a:xfrm>
              <a:prstGeom prst="ellips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</a:p>
            </p:txBody>
          </p:sp>
          <p:sp>
            <p:nvSpPr>
              <p:cNvPr id="182" name="Oval"/>
              <p:cNvSpPr/>
              <p:nvPr/>
            </p:nvSpPr>
            <p:spPr>
              <a:xfrm>
                <a:off x="88900" y="114300"/>
                <a:ext cx="76200" cy="152400"/>
              </a:xfrm>
              <a:prstGeom prst="ellips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</a:p>
            </p:txBody>
          </p:sp>
        </p:grpSp>
      </p:grpSp>
      <p:sp>
        <p:nvSpPr>
          <p:cNvPr id="185" name="Rectangle"/>
          <p:cNvSpPr/>
          <p:nvPr/>
        </p:nvSpPr>
        <p:spPr>
          <a:xfrm>
            <a:off x="8540750" y="1835150"/>
            <a:ext cx="368301" cy="2654300"/>
          </a:xfrm>
          <a:prstGeom prst="rect">
            <a:avLst/>
          </a:prstGeom>
          <a:solidFill>
            <a:srgbClr val="C0FEF9"/>
          </a:solidFill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186" name="Rectangle"/>
          <p:cNvSpPr/>
          <p:nvPr/>
        </p:nvSpPr>
        <p:spPr>
          <a:xfrm>
            <a:off x="8540750" y="4502150"/>
            <a:ext cx="368301" cy="10541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187" name="Line"/>
          <p:cNvSpPr/>
          <p:nvPr/>
        </p:nvSpPr>
        <p:spPr>
          <a:xfrm>
            <a:off x="6807200" y="4495800"/>
            <a:ext cx="1625600" cy="0"/>
          </a:xfrm>
          <a:prstGeom prst="line">
            <a:avLst/>
          </a:prstGeom>
          <a:ln w="50800">
            <a:solidFill>
              <a:schemeClr val="accent2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188" name="Log records…"/>
          <p:cNvSpPr txBox="1"/>
          <p:nvPr/>
        </p:nvSpPr>
        <p:spPr>
          <a:xfrm>
            <a:off x="6807200" y="2105025"/>
            <a:ext cx="1714638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defTabSz="457200">
              <a:defRPr b="1" sz="1800">
                <a:solidFill>
                  <a:srgbClr val="00B7A5"/>
                </a:solidFill>
              </a:defRPr>
            </a:pPr>
            <a:r>
              <a:t>Log records</a:t>
            </a:r>
          </a:p>
          <a:p>
            <a:pPr defTabSz="457200">
              <a:defRPr b="1" sz="1800">
                <a:solidFill>
                  <a:srgbClr val="00B7A5"/>
                </a:solidFill>
              </a:defRPr>
            </a:pPr>
            <a:r>
              <a:t>flushed to disk</a:t>
            </a:r>
          </a:p>
        </p:txBody>
      </p:sp>
      <p:sp>
        <p:nvSpPr>
          <p:cNvPr id="189" name="“Log tail”…"/>
          <p:cNvSpPr txBox="1"/>
          <p:nvPr/>
        </p:nvSpPr>
        <p:spPr>
          <a:xfrm>
            <a:off x="7416800" y="4848225"/>
            <a:ext cx="1142914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defTabSz="457200">
              <a:defRPr b="1" sz="1800">
                <a:solidFill>
                  <a:schemeClr val="accent2"/>
                </a:solidFill>
              </a:defRPr>
            </a:pPr>
            <a:r>
              <a:t>“</a:t>
            </a:r>
            <a:r>
              <a:t>Log tail</a:t>
            </a:r>
            <a:r>
              <a:t>”</a:t>
            </a:r>
          </a:p>
          <a:p>
            <a:pPr defTabSz="457200">
              <a:defRPr b="1" sz="1800">
                <a:solidFill>
                  <a:schemeClr val="accent2"/>
                </a:solidFill>
              </a:defRPr>
            </a:pPr>
            <a:r>
              <a:t>  in RAM</a:t>
            </a:r>
          </a:p>
        </p:txBody>
      </p:sp>
      <p:sp>
        <p:nvSpPr>
          <p:cNvPr id="190" name="flushedLSN"/>
          <p:cNvSpPr txBox="1"/>
          <p:nvPr/>
        </p:nvSpPr>
        <p:spPr>
          <a:xfrm>
            <a:off x="6744969" y="4129087"/>
            <a:ext cx="137360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b="1" sz="1800">
                <a:solidFill>
                  <a:srgbClr val="CF0E30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flushedLSN</a:t>
            </a:r>
          </a:p>
        </p:txBody>
      </p:sp>
      <p:grpSp>
        <p:nvGrpSpPr>
          <p:cNvPr id="196" name="Group"/>
          <p:cNvGrpSpPr/>
          <p:nvPr/>
        </p:nvGrpSpPr>
        <p:grpSpPr>
          <a:xfrm>
            <a:off x="6122987" y="3949699"/>
            <a:ext cx="2398714" cy="2603501"/>
            <a:chOff x="0" y="0"/>
            <a:chExt cx="2398712" cy="2603500"/>
          </a:xfrm>
        </p:grpSpPr>
        <p:sp>
          <p:nvSpPr>
            <p:cNvPr id="191" name="pageLSNi"/>
            <p:cNvSpPr txBox="1"/>
            <p:nvPr/>
          </p:nvSpPr>
          <p:spPr>
            <a:xfrm>
              <a:off x="19050" y="927100"/>
              <a:ext cx="1134691" cy="411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/>
            <a:p>
              <a:pPr defTabSz="457200">
                <a:defRPr b="1" sz="1800"/>
              </a:pPr>
              <a:r>
                <a:t>pageLSN</a:t>
              </a:r>
              <a:r>
                <a:rPr baseline="-25000"/>
                <a:t>i</a:t>
              </a:r>
            </a:p>
          </p:txBody>
        </p:sp>
        <p:grpSp>
          <p:nvGrpSpPr>
            <p:cNvPr id="194" name="Group"/>
            <p:cNvGrpSpPr/>
            <p:nvPr/>
          </p:nvGrpSpPr>
          <p:grpSpPr>
            <a:xfrm>
              <a:off x="0" y="-1"/>
              <a:ext cx="2398713" cy="2603501"/>
              <a:chOff x="0" y="0"/>
              <a:chExt cx="2398712" cy="2603500"/>
            </a:xfrm>
          </p:grpSpPr>
          <p:sp>
            <p:nvSpPr>
              <p:cNvPr id="192" name="Rectangle"/>
              <p:cNvSpPr/>
              <p:nvPr/>
            </p:nvSpPr>
            <p:spPr>
              <a:xfrm>
                <a:off x="-1" y="939800"/>
                <a:ext cx="1268414" cy="1663700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</a:p>
            </p:txBody>
          </p:sp>
          <p:sp>
            <p:nvSpPr>
              <p:cNvPr id="193" name="Line"/>
              <p:cNvSpPr/>
              <p:nvPr/>
            </p:nvSpPr>
            <p:spPr>
              <a:xfrm flipV="1">
                <a:off x="1128712" y="-1"/>
                <a:ext cx="1270001" cy="1016002"/>
              </a:xfrm>
              <a:prstGeom prst="line">
                <a:avLst/>
              </a:prstGeom>
              <a:noFill/>
              <a:ln w="25400" cap="flat">
                <a:solidFill>
                  <a:srgbClr val="FF9933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95" name="Pagei"/>
            <p:cNvSpPr txBox="1"/>
            <p:nvPr/>
          </p:nvSpPr>
          <p:spPr>
            <a:xfrm>
              <a:off x="94932" y="1536700"/>
              <a:ext cx="1170866" cy="7244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defTabSz="457200"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  <a:r>
                <a:t>Page</a:t>
              </a:r>
              <a:r>
                <a:rPr baseline="-25000"/>
                <a:t>i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8" grpId="1"/>
      <p:bldP build="whole" bldLvl="1" animBg="1" rev="0" advAuto="0" spid="196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9" name="Log Records"/>
          <p:cNvSpPr txBox="1"/>
          <p:nvPr>
            <p:ph type="title" idx="4294967295"/>
          </p:nvPr>
        </p:nvSpPr>
        <p:spPr>
          <a:xfrm>
            <a:off x="1066800" y="-1"/>
            <a:ext cx="7620000" cy="1143002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>
            <a:lvl1pPr>
              <a:defRPr b="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Log Records</a:t>
            </a:r>
          </a:p>
        </p:txBody>
      </p:sp>
      <p:sp>
        <p:nvSpPr>
          <p:cNvPr id="200" name="prevLSN is the LSN of the previous log record written by this  transaction (i.e., the records of an Xact form a linked list backwards in time)…"/>
          <p:cNvSpPr txBox="1"/>
          <p:nvPr>
            <p:ph type="body" sz="half" idx="4294967295"/>
          </p:nvPr>
        </p:nvSpPr>
        <p:spPr>
          <a:xfrm>
            <a:off x="4191000" y="1454149"/>
            <a:ext cx="4953001" cy="4381502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/>
          <a:p>
            <a:pPr>
              <a:buSzTx/>
              <a:buFont typeface="Monotype Sorts"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prevLSN is the LSN of the previous log record written by </a:t>
            </a:r>
            <a:r>
              <a:rPr u="sng">
                <a:solidFill>
                  <a:srgbClr val="FF0000"/>
                </a:solidFill>
              </a:rPr>
              <a:t>this  transaction</a:t>
            </a:r>
            <a:r>
              <a:t> (i.e., the records of an Xact form a linked list backwards in time)</a:t>
            </a:r>
          </a:p>
          <a:p>
            <a:pPr>
              <a:buSzTx/>
              <a:buFont typeface="Monotype Sorts"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Possible log record types:</a:t>
            </a:r>
          </a:p>
          <a:p>
            <a:pPr marL="200526" indent="-200526">
              <a:buClrTx/>
              <a:buSzPct val="100000"/>
              <a:defRPr>
                <a:solidFill>
                  <a:srgbClr val="CC33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Update, Commit, Abort</a:t>
            </a:r>
          </a:p>
          <a:p>
            <a:pPr marL="200526" indent="-200526">
              <a:buClrTx/>
              <a:buSzPct val="100000"/>
              <a:defRPr>
                <a:solidFill>
                  <a:srgbClr val="CC33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Checkpoint</a:t>
            </a:r>
            <a:r>
              <a:rPr>
                <a:solidFill>
                  <a:schemeClr val="accent1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(for log maintainence)</a:t>
            </a:r>
          </a:p>
          <a:p>
            <a:pPr marL="200526" indent="-200526">
              <a:buClrTx/>
              <a:buSzPct val="100000"/>
              <a:defRPr>
                <a:solidFill>
                  <a:srgbClr val="CC33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Compensation Log Records (CLRs) 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for UNDO actions</a:t>
            </a:r>
          </a:p>
          <a:p>
            <a:pPr marL="200526" indent="-200526">
              <a:buClrTx/>
              <a:buSzPct val="100000"/>
              <a:defRPr>
                <a:solidFill>
                  <a:srgbClr val="CC33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End</a:t>
            </a:r>
            <a:r>
              <a:rPr>
                <a:solidFill>
                  <a:schemeClr val="accent1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(end of commit or abort – bookkeeping only means clean-up is finished)</a:t>
            </a:r>
          </a:p>
        </p:txBody>
      </p:sp>
      <p:sp>
        <p:nvSpPr>
          <p:cNvPr id="201" name="LSN…"/>
          <p:cNvSpPr txBox="1"/>
          <p:nvPr/>
        </p:nvSpPr>
        <p:spPr>
          <a:xfrm>
            <a:off x="2081212" y="2133600"/>
            <a:ext cx="1287464" cy="790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LSN</a:t>
            </a:r>
          </a:p>
          <a:p>
            <a:pPr defTabSz="457200">
              <a:defRPr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prevLSN</a:t>
            </a:r>
          </a:p>
        </p:txBody>
      </p:sp>
      <p:sp>
        <p:nvSpPr>
          <p:cNvPr id="202" name="XID"/>
          <p:cNvSpPr txBox="1"/>
          <p:nvPr/>
        </p:nvSpPr>
        <p:spPr>
          <a:xfrm>
            <a:off x="2081212" y="2894012"/>
            <a:ext cx="609701" cy="434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defTabSz="457200">
              <a:defRPr sz="24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XID</a:t>
            </a:r>
          </a:p>
        </p:txBody>
      </p:sp>
      <p:sp>
        <p:nvSpPr>
          <p:cNvPr id="203" name="type"/>
          <p:cNvSpPr txBox="1"/>
          <p:nvPr/>
        </p:nvSpPr>
        <p:spPr>
          <a:xfrm>
            <a:off x="2081213" y="3275012"/>
            <a:ext cx="677714" cy="434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defTabSz="457200">
              <a:defRPr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type</a:t>
            </a:r>
          </a:p>
        </p:txBody>
      </p:sp>
      <p:sp>
        <p:nvSpPr>
          <p:cNvPr id="204" name="length"/>
          <p:cNvSpPr txBox="1"/>
          <p:nvPr/>
        </p:nvSpPr>
        <p:spPr>
          <a:xfrm>
            <a:off x="2081213" y="4037012"/>
            <a:ext cx="932062" cy="434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defTabSz="457200">
              <a:defRPr sz="24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length</a:t>
            </a:r>
          </a:p>
        </p:txBody>
      </p:sp>
      <p:sp>
        <p:nvSpPr>
          <p:cNvPr id="205" name="pageID"/>
          <p:cNvSpPr txBox="1"/>
          <p:nvPr/>
        </p:nvSpPr>
        <p:spPr>
          <a:xfrm>
            <a:off x="2081213" y="3656012"/>
            <a:ext cx="1084462" cy="434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defTabSz="457200">
              <a:defRPr sz="24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pageID</a:t>
            </a:r>
          </a:p>
        </p:txBody>
      </p:sp>
      <p:sp>
        <p:nvSpPr>
          <p:cNvPr id="206" name="offset"/>
          <p:cNvSpPr txBox="1"/>
          <p:nvPr/>
        </p:nvSpPr>
        <p:spPr>
          <a:xfrm>
            <a:off x="2081213" y="4419600"/>
            <a:ext cx="841574" cy="434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defTabSz="457200">
              <a:defRPr sz="24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offset</a:t>
            </a:r>
          </a:p>
        </p:txBody>
      </p:sp>
      <p:sp>
        <p:nvSpPr>
          <p:cNvPr id="207" name="before-image"/>
          <p:cNvSpPr txBox="1"/>
          <p:nvPr/>
        </p:nvSpPr>
        <p:spPr>
          <a:xfrm>
            <a:off x="2081213" y="4800600"/>
            <a:ext cx="1897510" cy="434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defTabSz="457200">
              <a:defRPr sz="24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before-image</a:t>
            </a:r>
          </a:p>
        </p:txBody>
      </p:sp>
      <p:sp>
        <p:nvSpPr>
          <p:cNvPr id="208" name="after-image"/>
          <p:cNvSpPr txBox="1"/>
          <p:nvPr/>
        </p:nvSpPr>
        <p:spPr>
          <a:xfrm>
            <a:off x="2081213" y="5184775"/>
            <a:ext cx="1643162" cy="434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defTabSz="457200">
              <a:defRPr sz="24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after-image</a:t>
            </a:r>
          </a:p>
        </p:txBody>
      </p:sp>
      <p:sp>
        <p:nvSpPr>
          <p:cNvPr id="209" name="LogRecord fields:"/>
          <p:cNvSpPr txBox="1"/>
          <p:nvPr/>
        </p:nvSpPr>
        <p:spPr>
          <a:xfrm>
            <a:off x="350838" y="1524000"/>
            <a:ext cx="3124374" cy="520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defTabSz="457200">
              <a:defRPr b="1" sz="2800">
                <a:solidFill>
                  <a:srgbClr val="0000FF"/>
                </a:solidFill>
              </a:defRPr>
            </a:lvl1pPr>
          </a:lstStyle>
          <a:p>
            <a:pPr/>
            <a:r>
              <a:t>LogRecord fields:</a:t>
            </a:r>
          </a:p>
        </p:txBody>
      </p:sp>
      <p:sp>
        <p:nvSpPr>
          <p:cNvPr id="210" name="Line"/>
          <p:cNvSpPr/>
          <p:nvPr/>
        </p:nvSpPr>
        <p:spPr>
          <a:xfrm>
            <a:off x="1828800" y="4060825"/>
            <a:ext cx="0" cy="520700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1" name="Line"/>
          <p:cNvSpPr/>
          <p:nvPr/>
        </p:nvSpPr>
        <p:spPr>
          <a:xfrm>
            <a:off x="1828800" y="4746625"/>
            <a:ext cx="0" cy="520700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2" name="Line"/>
          <p:cNvSpPr/>
          <p:nvPr/>
        </p:nvSpPr>
        <p:spPr>
          <a:xfrm flipH="1" flipV="1">
            <a:off x="1746249" y="4657725"/>
            <a:ext cx="88901" cy="88900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3" name="Line"/>
          <p:cNvSpPr/>
          <p:nvPr/>
        </p:nvSpPr>
        <p:spPr>
          <a:xfrm flipV="1">
            <a:off x="1758949" y="4581524"/>
            <a:ext cx="63502" cy="88902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4" name="Line"/>
          <p:cNvSpPr/>
          <p:nvPr/>
        </p:nvSpPr>
        <p:spPr>
          <a:xfrm flipV="1">
            <a:off x="1835150" y="3819524"/>
            <a:ext cx="215901" cy="241302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5" name="Line"/>
          <p:cNvSpPr/>
          <p:nvPr/>
        </p:nvSpPr>
        <p:spPr>
          <a:xfrm flipH="1" flipV="1">
            <a:off x="1822450" y="5267324"/>
            <a:ext cx="241301" cy="241302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6" name="for…"/>
          <p:cNvSpPr/>
          <p:nvPr/>
        </p:nvSpPr>
        <p:spPr>
          <a:xfrm>
            <a:off x="381000" y="3886200"/>
            <a:ext cx="1127473" cy="1571625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>
                <a:solidFill>
                  <a:srgbClr val="5D5D00"/>
                </a:solidFill>
              </a:defRPr>
            </a:pPr>
            <a:r>
              <a:t>for</a:t>
            </a:r>
          </a:p>
          <a:p>
            <a:pPr defTabSz="457200">
              <a:defRPr b="1" sz="2400">
                <a:solidFill>
                  <a:srgbClr val="5D5D00"/>
                </a:solidFill>
              </a:defRPr>
            </a:pPr>
            <a:r>
              <a:t>update</a:t>
            </a:r>
          </a:p>
          <a:p>
            <a:pPr defTabSz="457200">
              <a:defRPr sz="2400">
                <a:solidFill>
                  <a:srgbClr val="5D5D00"/>
                </a:solidFill>
              </a:defRPr>
            </a:pPr>
            <a:r>
              <a:t>records</a:t>
            </a:r>
          </a:p>
          <a:p>
            <a:pPr defTabSz="457200">
              <a:defRPr sz="2400">
                <a:solidFill>
                  <a:srgbClr val="5D5D00"/>
                </a:solidFill>
              </a:defRPr>
            </a:pPr>
            <a:r>
              <a:t>only</a:t>
            </a:r>
          </a:p>
        </p:txBody>
      </p:sp>
      <p:sp>
        <p:nvSpPr>
          <p:cNvPr id="217" name="Rectangle"/>
          <p:cNvSpPr/>
          <p:nvPr/>
        </p:nvSpPr>
        <p:spPr>
          <a:xfrm>
            <a:off x="228600" y="1143000"/>
            <a:ext cx="3810000" cy="5029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0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0" name="Other Log-Related State (in memory)"/>
          <p:cNvSpPr txBox="1"/>
          <p:nvPr>
            <p:ph type="title" idx="4294967295"/>
          </p:nvPr>
        </p:nvSpPr>
        <p:spPr>
          <a:xfrm>
            <a:off x="720725" y="-1"/>
            <a:ext cx="7772400" cy="1143002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>
            <a:lvl1pPr>
              <a:defRPr b="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Other Log-Related State (in memory)</a:t>
            </a:r>
          </a:p>
        </p:txBody>
      </p:sp>
      <p:sp>
        <p:nvSpPr>
          <p:cNvPr id="221" name="Two in-memory tables:…"/>
          <p:cNvSpPr txBox="1"/>
          <p:nvPr>
            <p:ph type="body" idx="4294967295"/>
          </p:nvPr>
        </p:nvSpPr>
        <p:spPr>
          <a:xfrm>
            <a:off x="228600" y="1155700"/>
            <a:ext cx="8915400" cy="4533900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/>
          <a:p>
            <a:pPr marL="255470" indent="-255470" defTabSz="832104">
              <a:spcBef>
                <a:spcPts val="1000"/>
              </a:spcBef>
              <a:buClrTx/>
              <a:buSzPct val="100000"/>
              <a:defRPr sz="2548">
                <a:latin typeface="Tahoma"/>
                <a:ea typeface="Tahoma"/>
                <a:cs typeface="Tahoma"/>
                <a:sym typeface="Tahoma"/>
              </a:defRPr>
            </a:pPr>
            <a:r>
              <a:t>Two in-memory tables:</a:t>
            </a:r>
          </a:p>
          <a:p>
            <a:pPr marL="255470" indent="-255470" defTabSz="832104">
              <a:spcBef>
                <a:spcPts val="1000"/>
              </a:spcBef>
              <a:buClrTx/>
              <a:buSzPct val="100000"/>
              <a:defRPr sz="2548" u="sng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Transaction Table</a:t>
            </a:r>
          </a:p>
          <a:p>
            <a:pPr lvl="1" marL="260032" indent="156019" defTabSz="832104">
              <a:spcBef>
                <a:spcPts val="0"/>
              </a:spcBef>
              <a:buSzTx/>
              <a:buFont typeface="Monotype Sorts"/>
              <a:buNone/>
              <a:defRPr sz="2548">
                <a:latin typeface="Tahoma"/>
                <a:ea typeface="Tahoma"/>
                <a:cs typeface="Tahoma"/>
                <a:sym typeface="Tahoma"/>
              </a:defRPr>
            </a:pPr>
            <a:r>
              <a:t>One entry per </a:t>
            </a:r>
            <a:r>
              <a:rPr u="sng">
                <a:solidFill>
                  <a:srgbClr val="0033CC"/>
                </a:solidFill>
              </a:rPr>
              <a:t>currently active transaction</a:t>
            </a:r>
            <a:r>
              <a:t>.</a:t>
            </a:r>
          </a:p>
          <a:p>
            <a:pPr lvl="2" marL="988123" indent="-208026" defTabSz="832104">
              <a:spcBef>
                <a:spcPts val="0"/>
              </a:spcBef>
              <a:buClr>
                <a:srgbClr val="000099"/>
              </a:buClr>
              <a:defRPr sz="2184">
                <a:latin typeface="Tahoma"/>
                <a:ea typeface="Tahoma"/>
                <a:cs typeface="Tahoma"/>
                <a:sym typeface="Tahoma"/>
              </a:defRPr>
            </a:pPr>
            <a:r>
              <a:t>entry removed when Xact commits or aborts</a:t>
            </a:r>
          </a:p>
          <a:p>
            <a:pPr lvl="1" marL="260032" indent="156019" defTabSz="832104">
              <a:spcBef>
                <a:spcPts val="0"/>
              </a:spcBef>
              <a:buSzTx/>
              <a:buFont typeface="Monotype Sorts"/>
              <a:buNone/>
              <a:defRPr sz="2548">
                <a:latin typeface="Tahoma"/>
                <a:ea typeface="Tahoma"/>
                <a:cs typeface="Tahoma"/>
                <a:sym typeface="Tahoma"/>
              </a:defRPr>
            </a:pPr>
            <a:r>
              <a:t>Contains: </a:t>
            </a:r>
            <a:r>
              <a:rPr>
                <a:solidFill>
                  <a:schemeClr val="accent2"/>
                </a:solidFill>
              </a:rPr>
              <a:t>XID </a:t>
            </a:r>
            <a:r>
              <a:t>(i.e., transactionId),</a:t>
            </a:r>
            <a:r>
              <a:rPr>
                <a:solidFill>
                  <a:schemeClr val="accent2"/>
                </a:solidFill>
              </a:rPr>
              <a:t>                          		 status </a:t>
            </a:r>
            <a:r>
              <a:t>(running/committing/aborting),		         </a:t>
            </a:r>
            <a:r>
              <a:rPr>
                <a:solidFill>
                  <a:schemeClr val="accent2"/>
                </a:solidFill>
              </a:rPr>
              <a:t>lastLSN </a:t>
            </a:r>
            <a:r>
              <a:t>(most recent LSN written by Xact)</a:t>
            </a:r>
          </a:p>
          <a:p>
            <a:pPr marL="255470" indent="-255470" defTabSz="832104">
              <a:spcBef>
                <a:spcPts val="1000"/>
              </a:spcBef>
              <a:buClrTx/>
              <a:buSzPct val="100000"/>
              <a:defRPr sz="2548" u="sng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Dirty Page Table</a:t>
            </a:r>
          </a:p>
          <a:p>
            <a:pPr lvl="1" marL="260032" indent="156019" defTabSz="832104">
              <a:spcBef>
                <a:spcPts val="0"/>
              </a:spcBef>
              <a:buSzTx/>
              <a:buFont typeface="Monotype Sorts"/>
              <a:buNone/>
              <a:defRPr sz="2548">
                <a:latin typeface="Tahoma"/>
                <a:ea typeface="Tahoma"/>
                <a:cs typeface="Tahoma"/>
                <a:sym typeface="Tahoma"/>
              </a:defRPr>
            </a:pPr>
            <a:r>
              <a:t>One entry per </a:t>
            </a:r>
            <a:r>
              <a:rPr u="sng">
                <a:solidFill>
                  <a:srgbClr val="0033CC"/>
                </a:solidFill>
              </a:rPr>
              <a:t>dirty page currently in buffer pool</a:t>
            </a:r>
            <a:r>
              <a:t>.</a:t>
            </a:r>
          </a:p>
          <a:p>
            <a:pPr lvl="1" marL="260032" indent="156019" defTabSz="832104">
              <a:spcBef>
                <a:spcPts val="0"/>
              </a:spcBef>
              <a:buSzTx/>
              <a:buFont typeface="Monotype Sorts"/>
              <a:buNone/>
              <a:defRPr sz="2548">
                <a:latin typeface="Tahoma"/>
                <a:ea typeface="Tahoma"/>
                <a:cs typeface="Tahoma"/>
                <a:sym typeface="Tahoma"/>
              </a:defRPr>
            </a:pPr>
            <a:r>
              <a:t>Contains </a:t>
            </a:r>
            <a:r>
              <a:rPr>
                <a:solidFill>
                  <a:schemeClr val="accent2"/>
                </a:solidFill>
              </a:rPr>
              <a:t>recLSN</a:t>
            </a:r>
            <a:r>
              <a:t> -- the LSN of the log record that </a:t>
            </a:r>
            <a:r>
              <a:rPr u="sng">
                <a:latin typeface="Tahoma Bold"/>
                <a:ea typeface="Tahoma Bold"/>
                <a:cs typeface="Tahoma Bold"/>
                <a:sym typeface="Tahoma Bold"/>
              </a:rPr>
              <a:t>first</a:t>
            </a:r>
            <a:r>
              <a:t> caused the page to be dirty.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2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4" name="Normal Execution of an Xact"/>
          <p:cNvSpPr txBox="1"/>
          <p:nvPr>
            <p:ph type="title" idx="4294967295"/>
          </p:nvPr>
        </p:nvSpPr>
        <p:spPr>
          <a:xfrm>
            <a:off x="1314450" y="-115888"/>
            <a:ext cx="7772400" cy="1143001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>
            <a:lvl1pPr>
              <a:defRPr b="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Normal Execution of an Xact</a:t>
            </a:r>
          </a:p>
        </p:txBody>
      </p:sp>
      <p:sp>
        <p:nvSpPr>
          <p:cNvPr id="225" name="Assume:…"/>
          <p:cNvSpPr txBox="1"/>
          <p:nvPr>
            <p:ph type="body" idx="4294967295"/>
          </p:nvPr>
        </p:nvSpPr>
        <p:spPr>
          <a:xfrm>
            <a:off x="419100" y="1339850"/>
            <a:ext cx="8305800" cy="4529287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/>
          <a:p>
            <a:pPr marL="200526" indent="-200526">
              <a:lnSpc>
                <a:spcPct val="80000"/>
              </a:lnSpc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Assume:</a:t>
            </a:r>
          </a:p>
          <a:p>
            <a:pPr lvl="1" marL="581526" indent="-200526">
              <a:lnSpc>
                <a:spcPct val="80000"/>
              </a:lnSpc>
              <a:spcBef>
                <a:spcPts val="0"/>
              </a:spcBef>
              <a:buClrTx/>
              <a:buChar char="•"/>
              <a:defRPr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Strict 2PL </a:t>
            </a:r>
            <a:r>
              <a:rPr>
                <a:solidFill>
                  <a:srgbClr val="000000"/>
                </a:solidFill>
              </a:rPr>
              <a:t>concurrency control</a:t>
            </a:r>
          </a:p>
          <a:p>
            <a:pPr lvl="1" marL="561473" indent="-180473">
              <a:lnSpc>
                <a:spcPct val="80000"/>
              </a:lnSpc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STEAL, NO-FORCE </a:t>
            </a:r>
            <a:r>
              <a:rPr sz="2000"/>
              <a:t>buffer management, with </a:t>
            </a:r>
            <a:r>
              <a:rPr sz="2000">
                <a:solidFill>
                  <a:schemeClr val="accent2"/>
                </a:solidFill>
              </a:rPr>
              <a:t>WAL.</a:t>
            </a:r>
            <a:endParaRPr>
              <a:solidFill>
                <a:schemeClr val="accent2"/>
              </a:solidFill>
            </a:endParaRPr>
          </a:p>
          <a:p>
            <a:pPr lvl="1" marL="581526" indent="-200526">
              <a:lnSpc>
                <a:spcPct val="80000"/>
              </a:lnSpc>
              <a:spcBef>
                <a:spcPts val="0"/>
              </a:spcBef>
              <a:buClrTx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Disk writes are atomic (i.e., all-or-nothing)</a:t>
            </a:r>
            <a:endParaRPr>
              <a:solidFill>
                <a:schemeClr val="accent2"/>
              </a:solidFill>
            </a:endParaRPr>
          </a:p>
          <a:p>
            <a:pPr marL="200526" indent="-200526">
              <a:lnSpc>
                <a:spcPct val="80000"/>
              </a:lnSpc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Transaction is a series of </a:t>
            </a:r>
            <a:r>
              <a:rPr>
                <a:solidFill>
                  <a:schemeClr val="accent2"/>
                </a:solidFill>
              </a:rPr>
              <a:t>reads</a:t>
            </a:r>
            <a:r>
              <a:t> &amp; </a:t>
            </a:r>
            <a:r>
              <a:rPr>
                <a:solidFill>
                  <a:schemeClr val="accent2"/>
                </a:solidFill>
              </a:rPr>
              <a:t>writes</a:t>
            </a:r>
            <a:r>
              <a:t>, followed by </a:t>
            </a:r>
            <a:r>
              <a:rPr>
                <a:solidFill>
                  <a:schemeClr val="accent2"/>
                </a:solidFill>
              </a:rPr>
              <a:t>commit</a:t>
            </a:r>
            <a:r>
              <a:t> or </a:t>
            </a:r>
            <a:r>
              <a:rPr>
                <a:solidFill>
                  <a:schemeClr val="accent2"/>
                </a:solidFill>
              </a:rPr>
              <a:t>abort.</a:t>
            </a:r>
            <a:endParaRPr>
              <a:solidFill>
                <a:schemeClr val="accent2"/>
              </a:solidFill>
            </a:endParaRPr>
          </a:p>
          <a:p>
            <a:pPr lvl="1" marL="561473" indent="-180473">
              <a:lnSpc>
                <a:spcPct val="80000"/>
              </a:lnSpc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Update TransTable on transaction start/end</a:t>
            </a:r>
          </a:p>
          <a:p>
            <a:pPr lvl="1" marL="561473" indent="-180473">
              <a:lnSpc>
                <a:spcPct val="80000"/>
              </a:lnSpc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For each update operation:</a:t>
            </a:r>
          </a:p>
          <a:p>
            <a:pPr lvl="2" marL="1085850" indent="-228600">
              <a:lnSpc>
                <a:spcPct val="80000"/>
              </a:lnSpc>
              <a:spcBef>
                <a:spcPts val="0"/>
              </a:spcBef>
              <a:buClr>
                <a:srgbClr val="000099"/>
              </a:buClr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create log record with LSN </a:t>
            </a:r>
            <a:r>
              <a:rPr sz="3200">
                <a:latin typeface="Mistral"/>
                <a:ea typeface="Mistral"/>
                <a:cs typeface="Mistral"/>
                <a:sym typeface="Mistral"/>
              </a:rPr>
              <a:t>l</a:t>
            </a:r>
            <a:r>
              <a:t> = ++MaxLSN and</a:t>
            </a:r>
          </a:p>
          <a:p>
            <a:pPr lvl="2" marL="228600" indent="628650">
              <a:lnSpc>
                <a:spcPct val="80000"/>
              </a:lnSpc>
              <a:spcBef>
                <a:spcPts val="0"/>
              </a:spcBef>
              <a:buSzTx/>
              <a:buFont typeface="Monotype Sorts"/>
              <a:buNone/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			prevLSN = TransTable[XID].lastLSN; </a:t>
            </a:r>
          </a:p>
          <a:p>
            <a:pPr lvl="2" marL="1085850" indent="-228600">
              <a:lnSpc>
                <a:spcPct val="80000"/>
              </a:lnSpc>
              <a:spcBef>
                <a:spcPts val="0"/>
              </a:spcBef>
              <a:buClr>
                <a:srgbClr val="000099"/>
              </a:buClr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update TransTable[XID].lastLSN = </a:t>
            </a:r>
            <a:r>
              <a:rPr sz="3200">
                <a:latin typeface="Mistral"/>
                <a:ea typeface="Mistral"/>
                <a:cs typeface="Mistral"/>
                <a:sym typeface="Mistral"/>
              </a:rPr>
              <a:t>l</a:t>
            </a:r>
          </a:p>
          <a:p>
            <a:pPr lvl="2" marL="1085850" indent="-228600">
              <a:lnSpc>
                <a:spcPct val="80000"/>
              </a:lnSpc>
              <a:spcBef>
                <a:spcPts val="0"/>
              </a:spcBef>
              <a:buClr>
                <a:srgbClr val="000099"/>
              </a:buClr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if modified page NOT in DirtyPageTable,                      then add it with recLSN = </a:t>
            </a:r>
            <a:r>
              <a:rPr sz="3200">
                <a:latin typeface="Mistral"/>
                <a:ea typeface="Mistral"/>
                <a:cs typeface="Mistral"/>
                <a:sym typeface="Mistral"/>
              </a:rPr>
              <a:t>l</a:t>
            </a:r>
            <a:endParaRPr sz="3200">
              <a:latin typeface="Mistral"/>
              <a:ea typeface="Mistral"/>
              <a:cs typeface="Mistral"/>
              <a:sym typeface="Mistral"/>
            </a:endParaRPr>
          </a:p>
          <a:p>
            <a:pPr lvl="1" marL="561473" indent="-180473">
              <a:lnSpc>
                <a:spcPct val="80000"/>
              </a:lnSpc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When buffer manager replaces a dirty page, remove its entry from the DPT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8" name="Transaction Commit"/>
          <p:cNvSpPr txBox="1"/>
          <p:nvPr>
            <p:ph type="title" idx="4294967295"/>
          </p:nvPr>
        </p:nvSpPr>
        <p:spPr>
          <a:xfrm>
            <a:off x="990600" y="-96838"/>
            <a:ext cx="7772400" cy="1143001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>
            <a:lvl1pPr>
              <a:defRPr b="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Transaction Commit</a:t>
            </a:r>
          </a:p>
        </p:txBody>
      </p:sp>
      <p:sp>
        <p:nvSpPr>
          <p:cNvPr id="229" name="Write commit record into log.…"/>
          <p:cNvSpPr txBox="1"/>
          <p:nvPr>
            <p:ph type="body" idx="4294967295"/>
          </p:nvPr>
        </p:nvSpPr>
        <p:spPr>
          <a:xfrm>
            <a:off x="173037" y="1087437"/>
            <a:ext cx="8970963" cy="5562601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/>
          <a:p>
            <a:pPr marL="280736" indent="-280736">
              <a:spcBef>
                <a:spcPts val="1100"/>
              </a:spcBef>
              <a:buClrTx/>
              <a:buSzPct val="100000"/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Write </a:t>
            </a:r>
            <a:r>
              <a:rPr>
                <a:solidFill>
                  <a:schemeClr val="accent2"/>
                </a:solidFill>
              </a:rPr>
              <a:t>commit</a:t>
            </a:r>
            <a:r>
              <a:t> record into log.</a:t>
            </a:r>
          </a:p>
          <a:p>
            <a:pPr marL="280736" indent="-280736">
              <a:spcBef>
                <a:spcPts val="1100"/>
              </a:spcBef>
              <a:buClrTx/>
              <a:buSzPct val="100000"/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Flush all log records up to and including the Xact</a:t>
            </a:r>
            <a:r>
              <a:t>’</a:t>
            </a:r>
            <a:r>
              <a:t>s </a:t>
            </a:r>
            <a:r>
              <a:rPr>
                <a:solidFill>
                  <a:schemeClr val="accent2"/>
                </a:solidFill>
              </a:rPr>
              <a:t>commit record</a:t>
            </a:r>
            <a:r>
              <a:t> to log disk.</a:t>
            </a:r>
          </a:p>
          <a:p>
            <a:pPr lvl="1" marL="661736" indent="-280736">
              <a:spcBef>
                <a:spcPts val="0"/>
              </a:spcBef>
              <a:buClrTx/>
              <a:buChar char="•"/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WAL Rule #2: Ensure </a:t>
            </a:r>
            <a:r>
              <a:rPr>
                <a:solidFill>
                  <a:schemeClr val="accent2"/>
                </a:solidFill>
              </a:rPr>
              <a:t>flushedLSN </a:t>
            </a:r>
            <a:r>
              <a:rPr>
                <a:solidFill>
                  <a:schemeClr val="accent2"/>
                </a:solidFill>
                <a:latin typeface="Symbol"/>
                <a:ea typeface="Symbol"/>
                <a:cs typeface="Symbol"/>
                <a:sym typeface="Symbol"/>
              </a:rPr>
              <a:t>³</a:t>
            </a:r>
            <a:r>
              <a:rPr>
                <a:solidFill>
                  <a:schemeClr val="accent2"/>
                </a:solidFill>
              </a:rPr>
              <a:t> lastLSN.</a:t>
            </a:r>
            <a:endParaRPr>
              <a:solidFill>
                <a:schemeClr val="accent2"/>
              </a:solidFill>
            </a:endParaRPr>
          </a:p>
          <a:p>
            <a:pPr lvl="2" marL="1085850" indent="-228600">
              <a:spcBef>
                <a:spcPts val="0"/>
              </a:spcBef>
              <a:buClr>
                <a:srgbClr val="000099"/>
              </a:buClr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Force log out up to lastLSN if necessary</a:t>
            </a:r>
          </a:p>
          <a:p>
            <a:pPr lvl="1" marL="661736" indent="-280736">
              <a:spcBef>
                <a:spcPts val="0"/>
              </a:spcBef>
              <a:buClrTx/>
              <a:buChar char="•"/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Note that log flushes are sequential, synchronous writes to disk and many log records per log page.</a:t>
            </a:r>
          </a:p>
          <a:p>
            <a:pPr lvl="2" marL="1085850" indent="-228600">
              <a:spcBef>
                <a:spcPts val="0"/>
              </a:spcBef>
              <a:buClr>
                <a:srgbClr val="000099"/>
              </a:buClr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so, cheaper than forcing out the updated data and index pages.</a:t>
            </a:r>
          </a:p>
          <a:p>
            <a:pPr marL="280736" indent="-280736">
              <a:spcBef>
                <a:spcPts val="1100"/>
              </a:spcBef>
              <a:buClrTx/>
              <a:buSzPct val="100000"/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Commit() returns.</a:t>
            </a:r>
          </a:p>
          <a:p>
            <a:pPr marL="280736" indent="-280736">
              <a:spcBef>
                <a:spcPts val="1100"/>
              </a:spcBef>
              <a:buClrTx/>
              <a:buSzPct val="100000"/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Write </a:t>
            </a:r>
            <a:r>
              <a:rPr>
                <a:solidFill>
                  <a:schemeClr val="accent2"/>
                </a:solidFill>
              </a:rPr>
              <a:t>end </a:t>
            </a:r>
            <a:r>
              <a:t>record to log.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2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2" name="Simple Transaction Abort"/>
          <p:cNvSpPr txBox="1"/>
          <p:nvPr>
            <p:ph type="title" idx="4294967295"/>
          </p:nvPr>
        </p:nvSpPr>
        <p:spPr>
          <a:xfrm>
            <a:off x="679450" y="-76201"/>
            <a:ext cx="7772400" cy="1143002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>
            <a:lvl1pPr>
              <a:defRPr b="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Simple Transaction Abort</a:t>
            </a:r>
          </a:p>
        </p:txBody>
      </p:sp>
      <p:sp>
        <p:nvSpPr>
          <p:cNvPr id="233" name="For now, consider an explicit abort of a Xact.…"/>
          <p:cNvSpPr txBox="1"/>
          <p:nvPr>
            <p:ph type="body" idx="4294967295"/>
          </p:nvPr>
        </p:nvSpPr>
        <p:spPr>
          <a:xfrm>
            <a:off x="549275" y="1374775"/>
            <a:ext cx="7772400" cy="4667250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/>
          <a:p>
            <a:pPr marL="200526" indent="-200526">
              <a:lnSpc>
                <a:spcPct val="90000"/>
              </a:lnSpc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For now, consider an explicit abort of a Xact.</a:t>
            </a:r>
          </a:p>
          <a:p>
            <a:pPr lvl="1" marL="561473" indent="-180473">
              <a:lnSpc>
                <a:spcPct val="90000"/>
              </a:lnSpc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No crash involved.</a:t>
            </a:r>
            <a:endParaRPr>
              <a:latin typeface="Tahoma Bold"/>
              <a:ea typeface="Tahoma Bold"/>
              <a:cs typeface="Tahoma Bold"/>
              <a:sym typeface="Tahoma Bold"/>
            </a:endParaRPr>
          </a:p>
          <a:p>
            <a:pPr marL="200526" indent="-200526">
              <a:lnSpc>
                <a:spcPct val="90000"/>
              </a:lnSpc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We want to </a:t>
            </a:r>
            <a:r>
              <a:t>“</a:t>
            </a:r>
            <a:r>
              <a:t>play back</a:t>
            </a:r>
            <a:r>
              <a:t>”</a:t>
            </a:r>
            <a:r>
              <a:t> the log in reverse order, UNDOing updates.</a:t>
            </a:r>
          </a:p>
          <a:p>
            <a:pPr lvl="1" marL="561473" indent="-180473">
              <a:lnSpc>
                <a:spcPct val="90000"/>
              </a:lnSpc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Write an </a:t>
            </a:r>
            <a:r>
              <a:rPr>
                <a:solidFill>
                  <a:schemeClr val="accent2"/>
                </a:solidFill>
              </a:rPr>
              <a:t>Abort log record before starting to rollback operations.</a:t>
            </a:r>
            <a:endParaRPr>
              <a:solidFill>
                <a:schemeClr val="accent2"/>
              </a:solidFill>
            </a:endParaRPr>
          </a:p>
          <a:p>
            <a:pPr lvl="1" marL="561473" indent="-180473">
              <a:lnSpc>
                <a:spcPct val="90000"/>
              </a:lnSpc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Get </a:t>
            </a:r>
            <a:r>
              <a:rPr>
                <a:solidFill>
                  <a:schemeClr val="accent2"/>
                </a:solidFill>
              </a:rPr>
              <a:t>lastLSN</a:t>
            </a:r>
            <a:r>
              <a:t> of Xact from Transaction table.</a:t>
            </a:r>
            <a:endParaRPr>
              <a:solidFill>
                <a:schemeClr val="accent2"/>
              </a:solidFill>
            </a:endParaRPr>
          </a:p>
          <a:p>
            <a:pPr lvl="1" marL="561473" indent="-180473">
              <a:lnSpc>
                <a:spcPct val="90000"/>
              </a:lnSpc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Can follow chain of log records backward via the </a:t>
            </a:r>
            <a:r>
              <a:rPr>
                <a:solidFill>
                  <a:schemeClr val="accent2"/>
                </a:solidFill>
              </a:rPr>
              <a:t>prevLSN</a:t>
            </a:r>
            <a:r>
              <a:t> field.</a:t>
            </a:r>
          </a:p>
          <a:p>
            <a:pPr lvl="1" marL="561473" indent="-180473">
              <a:lnSpc>
                <a:spcPct val="90000"/>
              </a:lnSpc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For each update encountered:</a:t>
            </a:r>
          </a:p>
          <a:p>
            <a:pPr lvl="2" marL="1085850" indent="-228600"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Write a </a:t>
            </a:r>
            <a:r>
              <a:t>“</a:t>
            </a:r>
            <a:r>
              <a:rPr>
                <a:solidFill>
                  <a:schemeClr val="accent2"/>
                </a:solidFill>
              </a:rPr>
              <a:t>CLR</a:t>
            </a:r>
            <a:r>
              <a:t>”</a:t>
            </a:r>
            <a:r>
              <a:t> (compensation log record) for each undone operation.</a:t>
            </a:r>
          </a:p>
          <a:p>
            <a:pPr lvl="2" marL="1085850" indent="-228600"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Undo the operation (using before image from log record).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3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6" name="Abort, cont."/>
          <p:cNvSpPr txBox="1"/>
          <p:nvPr>
            <p:ph type="title" idx="4294967295"/>
          </p:nvPr>
        </p:nvSpPr>
        <p:spPr>
          <a:xfrm>
            <a:off x="0" y="0"/>
            <a:ext cx="8077200" cy="609600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>
            <a:lvl1pPr>
              <a:defRPr b="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Abort, cont.</a:t>
            </a:r>
          </a:p>
        </p:txBody>
      </p:sp>
      <p:sp>
        <p:nvSpPr>
          <p:cNvPr id="237" name="To perform UNDO, must have a lock on data!…"/>
          <p:cNvSpPr txBox="1"/>
          <p:nvPr>
            <p:ph type="body" idx="4294967295"/>
          </p:nvPr>
        </p:nvSpPr>
        <p:spPr>
          <a:xfrm>
            <a:off x="304800" y="2286000"/>
            <a:ext cx="8382000" cy="4076700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/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To perform UNDO, must have a lock on data!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No problem (we</a:t>
            </a:r>
            <a:r>
              <a:t>’</a:t>
            </a:r>
            <a:r>
              <a:t>re doing Strict 2PL)!</a:t>
            </a: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Before restoring old value of a page, write a CLR: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You continue logging while you UNDO!!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CLR has one extra field: </a:t>
            </a:r>
            <a:r>
              <a:rPr>
                <a:solidFill>
                  <a:schemeClr val="accent2"/>
                </a:solidFill>
              </a:rPr>
              <a:t>undonextLSN</a:t>
            </a:r>
            <a:endParaRPr>
              <a:solidFill>
                <a:schemeClr val="accent2"/>
              </a:solidFill>
            </a:endParaRPr>
          </a:p>
          <a:p>
            <a:pPr lvl="2" marL="1085850" indent="-228600">
              <a:spcBef>
                <a:spcPts val="0"/>
              </a:spcBef>
              <a:buClr>
                <a:srgbClr val="000099"/>
              </a:buClr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Points to the next LSN to undo (i.e. the prevLSN of the record we</a:t>
            </a:r>
            <a:r>
              <a:t>’</a:t>
            </a:r>
            <a:r>
              <a:t>re currently undoing).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CLRs are </a:t>
            </a:r>
            <a:r>
              <a:rPr>
                <a:solidFill>
                  <a:schemeClr val="accent2"/>
                </a:solidFill>
              </a:rPr>
              <a:t>never</a:t>
            </a:r>
            <a:r>
              <a:t> Undone (but they might be Redone when repeating history: guarantees Atomicity!)</a:t>
            </a: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At end of UNDO, write an </a:t>
            </a:r>
            <a:r>
              <a:t>“</a:t>
            </a:r>
            <a:r>
              <a:t>end</a:t>
            </a:r>
            <a:r>
              <a:t>”</a:t>
            </a:r>
            <a:r>
              <a:t> log record.</a:t>
            </a:r>
          </a:p>
        </p:txBody>
      </p:sp>
      <p:pic>
        <p:nvPicPr>
          <p:cNvPr id="238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02262" y="152400"/>
            <a:ext cx="1358901" cy="1409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image.pdf" descr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91412" y="228600"/>
            <a:ext cx="1358901" cy="1409700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Triangle"/>
          <p:cNvSpPr/>
          <p:nvPr/>
        </p:nvSpPr>
        <p:spPr>
          <a:xfrm>
            <a:off x="7696200" y="1752600"/>
            <a:ext cx="228600" cy="15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1" name="Rectangle"/>
          <p:cNvSpPr/>
          <p:nvPr/>
        </p:nvSpPr>
        <p:spPr>
          <a:xfrm>
            <a:off x="4267200" y="1752600"/>
            <a:ext cx="3429000" cy="1524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242" name="Line"/>
          <p:cNvSpPr/>
          <p:nvPr/>
        </p:nvSpPr>
        <p:spPr>
          <a:xfrm>
            <a:off x="4203700" y="1905000"/>
            <a:ext cx="34798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3" name="Circle"/>
          <p:cNvSpPr/>
          <p:nvPr/>
        </p:nvSpPr>
        <p:spPr>
          <a:xfrm>
            <a:off x="3746500" y="1003300"/>
            <a:ext cx="889000" cy="8890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pic>
        <p:nvPicPr>
          <p:cNvPr id="244" name="image.pdf" descr="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30862" y="585787"/>
            <a:ext cx="1087438" cy="1128713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Line"/>
          <p:cNvSpPr/>
          <p:nvPr/>
        </p:nvSpPr>
        <p:spPr>
          <a:xfrm flipV="1">
            <a:off x="7696200" y="1892300"/>
            <a:ext cx="0" cy="406400"/>
          </a:xfrm>
          <a:prstGeom prst="line">
            <a:avLst/>
          </a:prstGeom>
          <a:ln w="25400">
            <a:solidFill>
              <a:srgbClr val="CC3300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246" name="Line"/>
          <p:cNvSpPr/>
          <p:nvPr/>
        </p:nvSpPr>
        <p:spPr>
          <a:xfrm>
            <a:off x="4502150" y="1752600"/>
            <a:ext cx="3416300" cy="0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7" name="Line"/>
          <p:cNvSpPr/>
          <p:nvPr/>
        </p:nvSpPr>
        <p:spPr>
          <a:xfrm flipV="1">
            <a:off x="7702550" y="1746249"/>
            <a:ext cx="215901" cy="165102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8" name="Line"/>
          <p:cNvSpPr/>
          <p:nvPr/>
        </p:nvSpPr>
        <p:spPr>
          <a:xfrm flipV="1">
            <a:off x="5359399" y="1727199"/>
            <a:ext cx="101601" cy="203202"/>
          </a:xfrm>
          <a:prstGeom prst="line">
            <a:avLst/>
          </a:prstGeom>
          <a:ln w="508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9" name="Line"/>
          <p:cNvSpPr/>
          <p:nvPr/>
        </p:nvSpPr>
        <p:spPr>
          <a:xfrm flipV="1">
            <a:off x="7721600" y="1727199"/>
            <a:ext cx="177801" cy="203202"/>
          </a:xfrm>
          <a:prstGeom prst="line">
            <a:avLst/>
          </a:prstGeom>
          <a:ln w="508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0" name="Circle"/>
          <p:cNvSpPr/>
          <p:nvPr/>
        </p:nvSpPr>
        <p:spPr>
          <a:xfrm>
            <a:off x="3892550" y="1149350"/>
            <a:ext cx="596900" cy="596900"/>
          </a:xfrm>
          <a:prstGeom prst="ellipse">
            <a:avLst/>
          </a:prstGeom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251" name="Circle"/>
          <p:cNvSpPr/>
          <p:nvPr/>
        </p:nvSpPr>
        <p:spPr>
          <a:xfrm>
            <a:off x="4044950" y="1301750"/>
            <a:ext cx="292101" cy="292101"/>
          </a:xfrm>
          <a:prstGeom prst="ellipse">
            <a:avLst/>
          </a:prstGeom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252" name="Line"/>
          <p:cNvSpPr/>
          <p:nvPr/>
        </p:nvSpPr>
        <p:spPr>
          <a:xfrm flipV="1">
            <a:off x="5334000" y="1892300"/>
            <a:ext cx="0" cy="406400"/>
          </a:xfrm>
          <a:prstGeom prst="line">
            <a:avLst/>
          </a:prstGeom>
          <a:ln w="25400">
            <a:solidFill>
              <a:srgbClr val="CC3300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3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5" name="Abort Example (no crash)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Abort Example (no crash)</a:t>
            </a:r>
          </a:p>
        </p:txBody>
      </p:sp>
      <p:grpSp>
        <p:nvGrpSpPr>
          <p:cNvPr id="273" name="Group"/>
          <p:cNvGrpSpPr/>
          <p:nvPr/>
        </p:nvGrpSpPr>
        <p:grpSpPr>
          <a:xfrm>
            <a:off x="1219200" y="2178050"/>
            <a:ext cx="6248400" cy="946150"/>
            <a:chOff x="0" y="0"/>
            <a:chExt cx="6248400" cy="946150"/>
          </a:xfrm>
        </p:grpSpPr>
        <p:sp>
          <p:nvSpPr>
            <p:cNvPr id="256" name="Line"/>
            <p:cNvSpPr/>
            <p:nvPr/>
          </p:nvSpPr>
          <p:spPr>
            <a:xfrm>
              <a:off x="0" y="473075"/>
              <a:ext cx="6248400" cy="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7" name="Line"/>
            <p:cNvSpPr/>
            <p:nvPr/>
          </p:nvSpPr>
          <p:spPr>
            <a:xfrm flipH="1">
              <a:off x="297542" y="0"/>
              <a:ext cx="1" cy="9461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8" name="Line"/>
            <p:cNvSpPr/>
            <p:nvPr/>
          </p:nvSpPr>
          <p:spPr>
            <a:xfrm flipH="1">
              <a:off x="669471" y="0"/>
              <a:ext cx="1" cy="9461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9" name="Line"/>
            <p:cNvSpPr/>
            <p:nvPr/>
          </p:nvSpPr>
          <p:spPr>
            <a:xfrm flipH="1">
              <a:off x="1041399" y="0"/>
              <a:ext cx="1" cy="9461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0" name="Line"/>
            <p:cNvSpPr/>
            <p:nvPr/>
          </p:nvSpPr>
          <p:spPr>
            <a:xfrm flipH="1">
              <a:off x="1413328" y="0"/>
              <a:ext cx="1" cy="9461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1" name="Line"/>
            <p:cNvSpPr/>
            <p:nvPr/>
          </p:nvSpPr>
          <p:spPr>
            <a:xfrm>
              <a:off x="1785257" y="0"/>
              <a:ext cx="1" cy="9461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2" name="Line"/>
            <p:cNvSpPr/>
            <p:nvPr/>
          </p:nvSpPr>
          <p:spPr>
            <a:xfrm>
              <a:off x="2157185" y="0"/>
              <a:ext cx="1" cy="9461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3" name="Line"/>
            <p:cNvSpPr/>
            <p:nvPr/>
          </p:nvSpPr>
          <p:spPr>
            <a:xfrm>
              <a:off x="2529114" y="0"/>
              <a:ext cx="1" cy="9461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4" name="Line"/>
            <p:cNvSpPr/>
            <p:nvPr/>
          </p:nvSpPr>
          <p:spPr>
            <a:xfrm>
              <a:off x="2901042" y="0"/>
              <a:ext cx="1" cy="9461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5" name="Line"/>
            <p:cNvSpPr/>
            <p:nvPr/>
          </p:nvSpPr>
          <p:spPr>
            <a:xfrm>
              <a:off x="3272971" y="0"/>
              <a:ext cx="1" cy="9461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6" name="Line"/>
            <p:cNvSpPr/>
            <p:nvPr/>
          </p:nvSpPr>
          <p:spPr>
            <a:xfrm>
              <a:off x="3644900" y="0"/>
              <a:ext cx="0" cy="9461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7" name="Line"/>
            <p:cNvSpPr/>
            <p:nvPr/>
          </p:nvSpPr>
          <p:spPr>
            <a:xfrm>
              <a:off x="4016828" y="0"/>
              <a:ext cx="1" cy="9461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8" name="Line"/>
            <p:cNvSpPr/>
            <p:nvPr/>
          </p:nvSpPr>
          <p:spPr>
            <a:xfrm>
              <a:off x="4388757" y="0"/>
              <a:ext cx="1" cy="9461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9" name="Line"/>
            <p:cNvSpPr/>
            <p:nvPr/>
          </p:nvSpPr>
          <p:spPr>
            <a:xfrm>
              <a:off x="4760685" y="0"/>
              <a:ext cx="1" cy="9461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0" name="Line"/>
            <p:cNvSpPr/>
            <p:nvPr/>
          </p:nvSpPr>
          <p:spPr>
            <a:xfrm>
              <a:off x="5132614" y="0"/>
              <a:ext cx="1" cy="9461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1" name="Line"/>
            <p:cNvSpPr/>
            <p:nvPr/>
          </p:nvSpPr>
          <p:spPr>
            <a:xfrm>
              <a:off x="5504542" y="0"/>
              <a:ext cx="1" cy="9461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2" name="Line"/>
            <p:cNvSpPr/>
            <p:nvPr/>
          </p:nvSpPr>
          <p:spPr>
            <a:xfrm>
              <a:off x="5876471" y="0"/>
              <a:ext cx="1" cy="9461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76" name="Group"/>
          <p:cNvGrpSpPr/>
          <p:nvPr/>
        </p:nvGrpSpPr>
        <p:grpSpPr>
          <a:xfrm>
            <a:off x="1905000" y="1676400"/>
            <a:ext cx="371475" cy="1892300"/>
            <a:chOff x="0" y="0"/>
            <a:chExt cx="371475" cy="1892300"/>
          </a:xfrm>
        </p:grpSpPr>
        <p:sp>
          <p:nvSpPr>
            <p:cNvPr id="274" name="Rectangle"/>
            <p:cNvSpPr/>
            <p:nvPr/>
          </p:nvSpPr>
          <p:spPr>
            <a:xfrm>
              <a:off x="0" y="0"/>
              <a:ext cx="371475" cy="1892300"/>
            </a:xfrm>
            <a:prstGeom prst="rect">
              <a:avLst/>
            </a:prstGeom>
            <a:solidFill>
              <a:srgbClr val="E2F4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5" name="2…"/>
            <p:cNvSpPr txBox="1"/>
            <p:nvPr/>
          </p:nvSpPr>
          <p:spPr>
            <a:xfrm>
              <a:off x="5266" y="93446"/>
              <a:ext cx="360943" cy="1705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2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U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d</a:t>
              </a:r>
            </a:p>
          </p:txBody>
        </p:sp>
      </p:grpSp>
      <p:grpSp>
        <p:nvGrpSpPr>
          <p:cNvPr id="279" name="Group"/>
          <p:cNvGrpSpPr/>
          <p:nvPr/>
        </p:nvGrpSpPr>
        <p:grpSpPr>
          <a:xfrm>
            <a:off x="3048000" y="1676400"/>
            <a:ext cx="371475" cy="1892300"/>
            <a:chOff x="0" y="0"/>
            <a:chExt cx="371475" cy="1892300"/>
          </a:xfrm>
        </p:grpSpPr>
        <p:sp>
          <p:nvSpPr>
            <p:cNvPr id="277" name="Rectangle"/>
            <p:cNvSpPr/>
            <p:nvPr/>
          </p:nvSpPr>
          <p:spPr>
            <a:xfrm>
              <a:off x="0" y="0"/>
              <a:ext cx="371475" cy="1892300"/>
            </a:xfrm>
            <a:prstGeom prst="rect">
              <a:avLst/>
            </a:prstGeom>
            <a:solidFill>
              <a:srgbClr val="E2F4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8" name="5…"/>
            <p:cNvSpPr txBox="1"/>
            <p:nvPr/>
          </p:nvSpPr>
          <p:spPr>
            <a:xfrm>
              <a:off x="5266" y="93446"/>
              <a:ext cx="360943" cy="1705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5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U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d</a:t>
              </a:r>
            </a:p>
          </p:txBody>
        </p:sp>
      </p:grpSp>
      <p:grpSp>
        <p:nvGrpSpPr>
          <p:cNvPr id="282" name="Group"/>
          <p:cNvGrpSpPr/>
          <p:nvPr/>
        </p:nvGrpSpPr>
        <p:grpSpPr>
          <a:xfrm>
            <a:off x="3429000" y="1676400"/>
            <a:ext cx="371475" cy="1892300"/>
            <a:chOff x="0" y="0"/>
            <a:chExt cx="371475" cy="1892300"/>
          </a:xfrm>
        </p:grpSpPr>
        <p:sp>
          <p:nvSpPr>
            <p:cNvPr id="280" name="Rectangle"/>
            <p:cNvSpPr/>
            <p:nvPr/>
          </p:nvSpPr>
          <p:spPr>
            <a:xfrm>
              <a:off x="0" y="0"/>
              <a:ext cx="371475" cy="1892300"/>
            </a:xfrm>
            <a:prstGeom prst="rect">
              <a:avLst/>
            </a:prstGeom>
            <a:solidFill>
              <a:srgbClr val="55A8E6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1" name="6…"/>
            <p:cNvSpPr txBox="1"/>
            <p:nvPr/>
          </p:nvSpPr>
          <p:spPr>
            <a:xfrm>
              <a:off x="5266" y="93446"/>
              <a:ext cx="360943" cy="1705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6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U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d</a:t>
              </a:r>
            </a:p>
          </p:txBody>
        </p:sp>
      </p:grpSp>
      <p:grpSp>
        <p:nvGrpSpPr>
          <p:cNvPr id="285" name="Group"/>
          <p:cNvGrpSpPr/>
          <p:nvPr/>
        </p:nvGrpSpPr>
        <p:grpSpPr>
          <a:xfrm>
            <a:off x="3810000" y="1676400"/>
            <a:ext cx="371475" cy="1892300"/>
            <a:chOff x="0" y="0"/>
            <a:chExt cx="371475" cy="1892300"/>
          </a:xfrm>
        </p:grpSpPr>
        <p:sp>
          <p:nvSpPr>
            <p:cNvPr id="283" name="Rectangle"/>
            <p:cNvSpPr/>
            <p:nvPr/>
          </p:nvSpPr>
          <p:spPr>
            <a:xfrm>
              <a:off x="0" y="0"/>
              <a:ext cx="371475" cy="1892300"/>
            </a:xfrm>
            <a:prstGeom prst="rect">
              <a:avLst/>
            </a:prstGeom>
            <a:solidFill>
              <a:srgbClr val="FFE2E2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4" name="7…"/>
            <p:cNvSpPr txBox="1"/>
            <p:nvPr/>
          </p:nvSpPr>
          <p:spPr>
            <a:xfrm>
              <a:off x="5266" y="93446"/>
              <a:ext cx="360943" cy="1705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7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U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d</a:t>
              </a:r>
            </a:p>
          </p:txBody>
        </p:sp>
      </p:grpSp>
      <p:grpSp>
        <p:nvGrpSpPr>
          <p:cNvPr id="288" name="Group"/>
          <p:cNvGrpSpPr/>
          <p:nvPr/>
        </p:nvGrpSpPr>
        <p:grpSpPr>
          <a:xfrm>
            <a:off x="4191000" y="1676400"/>
            <a:ext cx="371475" cy="1892300"/>
            <a:chOff x="0" y="0"/>
            <a:chExt cx="371475" cy="1892300"/>
          </a:xfrm>
        </p:grpSpPr>
        <p:sp>
          <p:nvSpPr>
            <p:cNvPr id="286" name="Rectangle"/>
            <p:cNvSpPr/>
            <p:nvPr/>
          </p:nvSpPr>
          <p:spPr>
            <a:xfrm>
              <a:off x="0" y="0"/>
              <a:ext cx="371475" cy="1892300"/>
            </a:xfrm>
            <a:prstGeom prst="rect">
              <a:avLst/>
            </a:prstGeom>
            <a:solidFill>
              <a:srgbClr val="FFE2E2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7" name="8…"/>
            <p:cNvSpPr txBox="1"/>
            <p:nvPr/>
          </p:nvSpPr>
          <p:spPr>
            <a:xfrm>
              <a:off x="5266" y="93446"/>
              <a:ext cx="360943" cy="1705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8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U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d</a:t>
              </a:r>
            </a:p>
          </p:txBody>
        </p:sp>
      </p:grpSp>
      <p:grpSp>
        <p:nvGrpSpPr>
          <p:cNvPr id="291" name="Group"/>
          <p:cNvGrpSpPr/>
          <p:nvPr/>
        </p:nvGrpSpPr>
        <p:grpSpPr>
          <a:xfrm>
            <a:off x="4572000" y="1676400"/>
            <a:ext cx="371475" cy="1892300"/>
            <a:chOff x="0" y="0"/>
            <a:chExt cx="371475" cy="1892300"/>
          </a:xfrm>
        </p:grpSpPr>
        <p:sp>
          <p:nvSpPr>
            <p:cNvPr id="289" name="Rectangle"/>
            <p:cNvSpPr/>
            <p:nvPr/>
          </p:nvSpPr>
          <p:spPr>
            <a:xfrm>
              <a:off x="0" y="0"/>
              <a:ext cx="371475" cy="1892300"/>
            </a:xfrm>
            <a:prstGeom prst="rect">
              <a:avLst/>
            </a:prstGeom>
            <a:solidFill>
              <a:srgbClr val="E2F4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0" name="9…"/>
            <p:cNvSpPr txBox="1"/>
            <p:nvPr/>
          </p:nvSpPr>
          <p:spPr>
            <a:xfrm>
              <a:off x="24886" y="93446"/>
              <a:ext cx="321703" cy="1705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9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A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b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t</a:t>
              </a:r>
            </a:p>
          </p:txBody>
        </p:sp>
      </p:grpSp>
      <p:grpSp>
        <p:nvGrpSpPr>
          <p:cNvPr id="294" name="Group"/>
          <p:cNvGrpSpPr/>
          <p:nvPr/>
        </p:nvGrpSpPr>
        <p:grpSpPr>
          <a:xfrm>
            <a:off x="4888899" y="1676400"/>
            <a:ext cx="499677" cy="1892300"/>
            <a:chOff x="0" y="0"/>
            <a:chExt cx="499675" cy="1892300"/>
          </a:xfrm>
        </p:grpSpPr>
        <p:sp>
          <p:nvSpPr>
            <p:cNvPr id="292" name="Rectangle"/>
            <p:cNvSpPr/>
            <p:nvPr/>
          </p:nvSpPr>
          <p:spPr>
            <a:xfrm>
              <a:off x="64100" y="0"/>
              <a:ext cx="371476" cy="1892300"/>
            </a:xfrm>
            <a:prstGeom prst="rect">
              <a:avLst/>
            </a:prstGeom>
            <a:solidFill>
              <a:srgbClr val="55A8E6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3" name="10…"/>
            <p:cNvSpPr txBox="1"/>
            <p:nvPr/>
          </p:nvSpPr>
          <p:spPr>
            <a:xfrm>
              <a:off x="0" y="93446"/>
              <a:ext cx="499676" cy="1705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10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U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d</a:t>
              </a:r>
            </a:p>
          </p:txBody>
        </p:sp>
      </p:grpSp>
      <p:grpSp>
        <p:nvGrpSpPr>
          <p:cNvPr id="297" name="Group"/>
          <p:cNvGrpSpPr/>
          <p:nvPr/>
        </p:nvGrpSpPr>
        <p:grpSpPr>
          <a:xfrm>
            <a:off x="5283095" y="1676400"/>
            <a:ext cx="473285" cy="1892300"/>
            <a:chOff x="0" y="0"/>
            <a:chExt cx="473283" cy="1892300"/>
          </a:xfrm>
        </p:grpSpPr>
        <p:sp>
          <p:nvSpPr>
            <p:cNvPr id="295" name="Rectangle"/>
            <p:cNvSpPr/>
            <p:nvPr/>
          </p:nvSpPr>
          <p:spPr>
            <a:xfrm>
              <a:off x="50904" y="0"/>
              <a:ext cx="371476" cy="1892300"/>
            </a:xfrm>
            <a:prstGeom prst="rect">
              <a:avLst/>
            </a:prstGeom>
            <a:solidFill>
              <a:srgbClr val="FFE2E2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6" name="11…"/>
            <p:cNvSpPr txBox="1"/>
            <p:nvPr/>
          </p:nvSpPr>
          <p:spPr>
            <a:xfrm>
              <a:off x="0" y="93446"/>
              <a:ext cx="473284" cy="1705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11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U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d</a:t>
              </a:r>
            </a:p>
          </p:txBody>
        </p:sp>
      </p:grpSp>
      <p:grpSp>
        <p:nvGrpSpPr>
          <p:cNvPr id="300" name="Group"/>
          <p:cNvGrpSpPr/>
          <p:nvPr/>
        </p:nvGrpSpPr>
        <p:grpSpPr>
          <a:xfrm>
            <a:off x="5650899" y="1676400"/>
            <a:ext cx="499677" cy="1892300"/>
            <a:chOff x="0" y="0"/>
            <a:chExt cx="499675" cy="1892300"/>
          </a:xfrm>
        </p:grpSpPr>
        <p:sp>
          <p:nvSpPr>
            <p:cNvPr id="298" name="Rectangle"/>
            <p:cNvSpPr/>
            <p:nvPr/>
          </p:nvSpPr>
          <p:spPr>
            <a:xfrm>
              <a:off x="64100" y="0"/>
              <a:ext cx="371476" cy="1892300"/>
            </a:xfrm>
            <a:prstGeom prst="rect">
              <a:avLst/>
            </a:prstGeom>
            <a:solidFill>
              <a:srgbClr val="E2F4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9" name="12…"/>
            <p:cNvSpPr txBox="1"/>
            <p:nvPr/>
          </p:nvSpPr>
          <p:spPr>
            <a:xfrm>
              <a:off x="0" y="93446"/>
              <a:ext cx="499676" cy="1705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12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C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lr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5</a:t>
              </a:r>
              <a:r>
                <a:t>’</a:t>
              </a:r>
            </a:p>
          </p:txBody>
        </p:sp>
      </p:grpSp>
      <p:grpSp>
        <p:nvGrpSpPr>
          <p:cNvPr id="303" name="Group"/>
          <p:cNvGrpSpPr/>
          <p:nvPr/>
        </p:nvGrpSpPr>
        <p:grpSpPr>
          <a:xfrm>
            <a:off x="6031899" y="1676400"/>
            <a:ext cx="499677" cy="1892300"/>
            <a:chOff x="0" y="0"/>
            <a:chExt cx="499675" cy="1892300"/>
          </a:xfrm>
        </p:grpSpPr>
        <p:sp>
          <p:nvSpPr>
            <p:cNvPr id="301" name="Rectangle"/>
            <p:cNvSpPr/>
            <p:nvPr/>
          </p:nvSpPr>
          <p:spPr>
            <a:xfrm>
              <a:off x="64100" y="0"/>
              <a:ext cx="371476" cy="1892300"/>
            </a:xfrm>
            <a:prstGeom prst="rect">
              <a:avLst/>
            </a:prstGeom>
            <a:solidFill>
              <a:srgbClr val="55A8E6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2" name="13…"/>
            <p:cNvSpPr txBox="1"/>
            <p:nvPr/>
          </p:nvSpPr>
          <p:spPr>
            <a:xfrm>
              <a:off x="0" y="93446"/>
              <a:ext cx="499676" cy="1705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13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C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o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m</a:t>
              </a:r>
            </a:p>
          </p:txBody>
        </p:sp>
      </p:grpSp>
      <p:grpSp>
        <p:nvGrpSpPr>
          <p:cNvPr id="306" name="Group"/>
          <p:cNvGrpSpPr/>
          <p:nvPr/>
        </p:nvGrpSpPr>
        <p:grpSpPr>
          <a:xfrm>
            <a:off x="6412899" y="1676400"/>
            <a:ext cx="499677" cy="1892300"/>
            <a:chOff x="0" y="0"/>
            <a:chExt cx="499675" cy="1892300"/>
          </a:xfrm>
        </p:grpSpPr>
        <p:sp>
          <p:nvSpPr>
            <p:cNvPr id="304" name="Rectangle"/>
            <p:cNvSpPr/>
            <p:nvPr/>
          </p:nvSpPr>
          <p:spPr>
            <a:xfrm>
              <a:off x="64100" y="0"/>
              <a:ext cx="371476" cy="1892300"/>
            </a:xfrm>
            <a:prstGeom prst="rect">
              <a:avLst/>
            </a:prstGeom>
            <a:solidFill>
              <a:srgbClr val="CCEC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14…"/>
            <p:cNvSpPr txBox="1"/>
            <p:nvPr/>
          </p:nvSpPr>
          <p:spPr>
            <a:xfrm>
              <a:off x="0" y="93446"/>
              <a:ext cx="499676" cy="1705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14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C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lr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2</a:t>
              </a:r>
              <a:r>
                <a:t>’</a:t>
              </a:r>
            </a:p>
          </p:txBody>
        </p:sp>
      </p:grpSp>
      <p:grpSp>
        <p:nvGrpSpPr>
          <p:cNvPr id="309" name="Group"/>
          <p:cNvGrpSpPr/>
          <p:nvPr/>
        </p:nvGrpSpPr>
        <p:grpSpPr>
          <a:xfrm>
            <a:off x="6793900" y="1676400"/>
            <a:ext cx="499676" cy="1892300"/>
            <a:chOff x="0" y="0"/>
            <a:chExt cx="499675" cy="1892300"/>
          </a:xfrm>
        </p:grpSpPr>
        <p:sp>
          <p:nvSpPr>
            <p:cNvPr id="307" name="Rectangle"/>
            <p:cNvSpPr/>
            <p:nvPr/>
          </p:nvSpPr>
          <p:spPr>
            <a:xfrm>
              <a:off x="64100" y="0"/>
              <a:ext cx="371476" cy="1892300"/>
            </a:xfrm>
            <a:prstGeom prst="rect">
              <a:avLst/>
            </a:prstGeom>
            <a:solidFill>
              <a:srgbClr val="CCEC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15…"/>
            <p:cNvSpPr txBox="1"/>
            <p:nvPr/>
          </p:nvSpPr>
          <p:spPr>
            <a:xfrm>
              <a:off x="0" y="93446"/>
              <a:ext cx="499676" cy="1705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15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E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n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d</a:t>
              </a:r>
            </a:p>
          </p:txBody>
        </p:sp>
      </p:grpSp>
      <p:grpSp>
        <p:nvGrpSpPr>
          <p:cNvPr id="312" name="Group"/>
          <p:cNvGrpSpPr/>
          <p:nvPr/>
        </p:nvGrpSpPr>
        <p:grpSpPr>
          <a:xfrm>
            <a:off x="2286000" y="1676400"/>
            <a:ext cx="371475" cy="1892300"/>
            <a:chOff x="0" y="0"/>
            <a:chExt cx="371475" cy="1892300"/>
          </a:xfrm>
        </p:grpSpPr>
        <p:sp>
          <p:nvSpPr>
            <p:cNvPr id="310" name="Rectangle"/>
            <p:cNvSpPr/>
            <p:nvPr/>
          </p:nvSpPr>
          <p:spPr>
            <a:xfrm>
              <a:off x="0" y="0"/>
              <a:ext cx="371475" cy="1892300"/>
            </a:xfrm>
            <a:prstGeom prst="rect">
              <a:avLst/>
            </a:prstGeom>
            <a:solidFill>
              <a:srgbClr val="FFE2E2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1" name="3…"/>
            <p:cNvSpPr txBox="1"/>
            <p:nvPr/>
          </p:nvSpPr>
          <p:spPr>
            <a:xfrm>
              <a:off x="5266" y="93446"/>
              <a:ext cx="360943" cy="1705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3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U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d</a:t>
              </a:r>
            </a:p>
          </p:txBody>
        </p:sp>
      </p:grpSp>
      <p:grpSp>
        <p:nvGrpSpPr>
          <p:cNvPr id="315" name="Group"/>
          <p:cNvGrpSpPr/>
          <p:nvPr/>
        </p:nvGrpSpPr>
        <p:grpSpPr>
          <a:xfrm>
            <a:off x="2667000" y="1676400"/>
            <a:ext cx="371475" cy="1892300"/>
            <a:chOff x="0" y="0"/>
            <a:chExt cx="371475" cy="1892300"/>
          </a:xfrm>
        </p:grpSpPr>
        <p:sp>
          <p:nvSpPr>
            <p:cNvPr id="313" name="Rectangle"/>
            <p:cNvSpPr/>
            <p:nvPr/>
          </p:nvSpPr>
          <p:spPr>
            <a:xfrm>
              <a:off x="0" y="0"/>
              <a:ext cx="371475" cy="1892300"/>
            </a:xfrm>
            <a:prstGeom prst="rect">
              <a:avLst/>
            </a:prstGeom>
            <a:solidFill>
              <a:srgbClr val="55A8E6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4" name="4…"/>
            <p:cNvSpPr txBox="1"/>
            <p:nvPr/>
          </p:nvSpPr>
          <p:spPr>
            <a:xfrm>
              <a:off x="5266" y="93446"/>
              <a:ext cx="360943" cy="1705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4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U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d</a:t>
              </a:r>
            </a:p>
          </p:txBody>
        </p:sp>
      </p:grpSp>
      <p:grpSp>
        <p:nvGrpSpPr>
          <p:cNvPr id="318" name="Group"/>
          <p:cNvGrpSpPr/>
          <p:nvPr/>
        </p:nvGrpSpPr>
        <p:grpSpPr>
          <a:xfrm>
            <a:off x="1524000" y="1676400"/>
            <a:ext cx="371475" cy="1892300"/>
            <a:chOff x="0" y="0"/>
            <a:chExt cx="371475" cy="1892300"/>
          </a:xfrm>
        </p:grpSpPr>
        <p:sp>
          <p:nvSpPr>
            <p:cNvPr id="316" name="Rectangle"/>
            <p:cNvSpPr/>
            <p:nvPr/>
          </p:nvSpPr>
          <p:spPr>
            <a:xfrm>
              <a:off x="0" y="0"/>
              <a:ext cx="371475" cy="1892300"/>
            </a:xfrm>
            <a:prstGeom prst="rect">
              <a:avLst/>
            </a:prstGeom>
            <a:solidFill>
              <a:srgbClr val="C8233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7" name="1…"/>
            <p:cNvSpPr txBox="1"/>
            <p:nvPr/>
          </p:nvSpPr>
          <p:spPr>
            <a:xfrm>
              <a:off x="5266" y="93446"/>
              <a:ext cx="360943" cy="1705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1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C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h</a:t>
              </a:r>
            </a:p>
            <a:p>
              <a:pPr algn="ctr" defTabSz="457200"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k</a:t>
              </a:r>
            </a:p>
          </p:txBody>
        </p:sp>
      </p:grpSp>
      <p:sp>
        <p:nvSpPr>
          <p:cNvPr id="335" name="Connection Line"/>
          <p:cNvSpPr/>
          <p:nvPr/>
        </p:nvSpPr>
        <p:spPr>
          <a:xfrm>
            <a:off x="2289175" y="2622550"/>
            <a:ext cx="746125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36" name="Connection Line"/>
          <p:cNvSpPr/>
          <p:nvPr/>
        </p:nvSpPr>
        <p:spPr>
          <a:xfrm>
            <a:off x="3432175" y="2622550"/>
            <a:ext cx="1127125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37" name="Connection Line"/>
          <p:cNvSpPr/>
          <p:nvPr/>
        </p:nvSpPr>
        <p:spPr>
          <a:xfrm>
            <a:off x="4956175" y="2622549"/>
            <a:ext cx="69472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325" name="Group"/>
          <p:cNvGrpSpPr/>
          <p:nvPr/>
        </p:nvGrpSpPr>
        <p:grpSpPr>
          <a:xfrm>
            <a:off x="1890634" y="3581400"/>
            <a:ext cx="4205367" cy="995951"/>
            <a:chOff x="0" y="0"/>
            <a:chExt cx="4205365" cy="995950"/>
          </a:xfrm>
        </p:grpSpPr>
        <p:sp>
          <p:nvSpPr>
            <p:cNvPr id="322" name="Shape"/>
            <p:cNvSpPr/>
            <p:nvPr/>
          </p:nvSpPr>
          <p:spPr>
            <a:xfrm flipH="1">
              <a:off x="0" y="0"/>
              <a:ext cx="4205366" cy="990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1929"/>
                    <a:pt x="4479" y="21600"/>
                    <a:pt x="10005" y="21600"/>
                  </a:cubicBezTo>
                  <a:lnTo>
                    <a:pt x="11276" y="21600"/>
                  </a:lnTo>
                  <a:cubicBezTo>
                    <a:pt x="15839" y="21600"/>
                    <a:pt x="19823" y="14937"/>
                    <a:pt x="20964" y="5400"/>
                  </a:cubicBezTo>
                  <a:lnTo>
                    <a:pt x="21600" y="5400"/>
                  </a:lnTo>
                  <a:lnTo>
                    <a:pt x="20646" y="0"/>
                  </a:lnTo>
                  <a:lnTo>
                    <a:pt x="19056" y="5400"/>
                  </a:lnTo>
                  <a:lnTo>
                    <a:pt x="19692" y="5400"/>
                  </a:lnTo>
                  <a:cubicBezTo>
                    <a:pt x="18611" y="14444"/>
                    <a:pt x="14959" y="20962"/>
                    <a:pt x="10641" y="21556"/>
                  </a:cubicBezTo>
                  <a:lnTo>
                    <a:pt x="10641" y="21556"/>
                  </a:lnTo>
                  <a:cubicBezTo>
                    <a:pt x="5373" y="20833"/>
                    <a:pt x="1271" y="11397"/>
                    <a:pt x="127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3" name="Shape"/>
            <p:cNvSpPr/>
            <p:nvPr/>
          </p:nvSpPr>
          <p:spPr>
            <a:xfrm flipH="1">
              <a:off x="2009930" y="0"/>
              <a:ext cx="2195436" cy="990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1929"/>
                    <a:pt x="8580" y="21600"/>
                    <a:pt x="19165" y="21600"/>
                  </a:cubicBezTo>
                  <a:lnTo>
                    <a:pt x="21600" y="21600"/>
                  </a:lnTo>
                  <a:cubicBezTo>
                    <a:pt x="11016" y="21600"/>
                    <a:pt x="2435" y="11929"/>
                    <a:pt x="2435" y="0"/>
                  </a:cubicBezTo>
                  <a:close/>
                </a:path>
              </a:pathLst>
            </a:custGeom>
            <a:solidFill>
              <a:schemeClr val="accent1">
                <a:satOff val="-71428"/>
                <a:lumOff val="-17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Line"/>
            <p:cNvSpPr/>
            <p:nvPr/>
          </p:nvSpPr>
          <p:spPr>
            <a:xfrm flipH="1">
              <a:off x="2009930" y="983250"/>
              <a:ext cx="12367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395" y="21600"/>
                    <a:pt x="7191" y="1439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26" name="Line"/>
          <p:cNvSpPr/>
          <p:nvPr/>
        </p:nvSpPr>
        <p:spPr>
          <a:xfrm>
            <a:off x="5903912" y="3567112"/>
            <a:ext cx="781051" cy="242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7471" y="10800"/>
                  <a:pt x="13341" y="21600"/>
                  <a:pt x="9741" y="21600"/>
                </a:cubicBezTo>
                <a:cubicBezTo>
                  <a:pt x="6141" y="21600"/>
                  <a:pt x="0" y="0"/>
                  <a:pt x="0" y="0"/>
                </a:cubicBez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7" name="Line"/>
          <p:cNvSpPr/>
          <p:nvPr/>
        </p:nvSpPr>
        <p:spPr>
          <a:xfrm>
            <a:off x="6629400" y="3581400"/>
            <a:ext cx="3810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7471" y="10800"/>
                  <a:pt x="13341" y="21600"/>
                  <a:pt x="9741" y="21600"/>
                </a:cubicBezTo>
                <a:cubicBezTo>
                  <a:pt x="6141" y="21600"/>
                  <a:pt x="0" y="0"/>
                  <a:pt x="0" y="0"/>
                </a:cubicBez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8" name="undoNextLSN"/>
          <p:cNvSpPr txBox="1"/>
          <p:nvPr/>
        </p:nvSpPr>
        <p:spPr>
          <a:xfrm>
            <a:off x="3322320" y="5029200"/>
            <a:ext cx="1527421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800"/>
            </a:lvl1pPr>
          </a:lstStyle>
          <a:p>
            <a:pPr/>
            <a:r>
              <a:t>undoNextLSN</a:t>
            </a:r>
          </a:p>
        </p:txBody>
      </p:sp>
      <p:sp>
        <p:nvSpPr>
          <p:cNvPr id="329" name="prevLSN"/>
          <p:cNvSpPr txBox="1"/>
          <p:nvPr/>
        </p:nvSpPr>
        <p:spPr>
          <a:xfrm>
            <a:off x="7132319" y="3352800"/>
            <a:ext cx="993538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800"/>
            </a:lvl1pPr>
          </a:lstStyle>
          <a:p>
            <a:pPr/>
            <a:r>
              <a:t>prevLSN</a:t>
            </a:r>
          </a:p>
        </p:txBody>
      </p:sp>
      <p:grpSp>
        <p:nvGrpSpPr>
          <p:cNvPr id="334" name="Group"/>
          <p:cNvGrpSpPr/>
          <p:nvPr/>
        </p:nvGrpSpPr>
        <p:grpSpPr>
          <a:xfrm>
            <a:off x="6324600" y="3581399"/>
            <a:ext cx="609600" cy="1371601"/>
            <a:chOff x="0" y="0"/>
            <a:chExt cx="609600" cy="1371600"/>
          </a:xfrm>
        </p:grpSpPr>
        <p:sp>
          <p:nvSpPr>
            <p:cNvPr id="330" name="Shape"/>
            <p:cNvSpPr/>
            <p:nvPr/>
          </p:nvSpPr>
          <p:spPr>
            <a:xfrm>
              <a:off x="62484" y="-1"/>
              <a:ext cx="484632" cy="97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250"/>
                  </a:moveTo>
                  <a:lnTo>
                    <a:pt x="5400" y="1625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6250"/>
                  </a:lnTo>
                  <a:lnTo>
                    <a:pt x="21600" y="1625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1" name="Line"/>
            <p:cNvSpPr/>
            <p:nvPr/>
          </p:nvSpPr>
          <p:spPr>
            <a:xfrm>
              <a:off x="0" y="1066800"/>
              <a:ext cx="60960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2" name="Line"/>
            <p:cNvSpPr/>
            <p:nvPr/>
          </p:nvSpPr>
          <p:spPr>
            <a:xfrm>
              <a:off x="76200" y="1219200"/>
              <a:ext cx="45720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3" name="Line"/>
            <p:cNvSpPr/>
            <p:nvPr/>
          </p:nvSpPr>
          <p:spPr>
            <a:xfrm>
              <a:off x="152400" y="1371600"/>
              <a:ext cx="304800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3" grpId="18"/>
      <p:bldP build="whole" bldLvl="1" animBg="1" rev="0" advAuto="0" spid="337" grpId="15"/>
      <p:bldP build="whole" bldLvl="1" animBg="1" rev="0" advAuto="0" spid="336" grpId="11"/>
      <p:bldP build="whole" bldLvl="1" animBg="1" rev="0" advAuto="0" spid="276" grpId="2"/>
      <p:bldP build="whole" bldLvl="1" animBg="1" rev="0" advAuto="0" spid="294" grpId="12"/>
      <p:bldP build="whole" bldLvl="1" animBg="1" rev="0" advAuto="0" spid="282" grpId="7"/>
      <p:bldP build="whole" bldLvl="1" animBg="1" rev="0" advAuto="0" spid="306" grpId="19"/>
      <p:bldP build="whole" bldLvl="1" animBg="1" rev="0" advAuto="0" spid="315" grpId="4"/>
      <p:bldP build="whole" bldLvl="1" animBg="1" rev="0" advAuto="0" spid="288" grpId="9"/>
      <p:bldP build="whole" bldLvl="1" animBg="1" rev="0" advAuto="0" spid="334" grpId="21"/>
      <p:bldP build="whole" bldLvl="1" animBg="1" rev="0" advAuto="0" spid="325" grpId="16"/>
      <p:bldP build="whole" bldLvl="1" animBg="1" rev="0" advAuto="0" spid="300" grpId="14"/>
      <p:bldP build="whole" bldLvl="1" animBg="1" rev="0" advAuto="0" spid="318" grpId="1"/>
      <p:bldP build="whole" bldLvl="1" animBg="1" rev="0" advAuto="0" spid="297" grpId="13"/>
      <p:bldP build="whole" bldLvl="1" animBg="1" rev="0" advAuto="0" spid="285" grpId="8"/>
      <p:bldP build="whole" bldLvl="1" animBg="1" rev="0" advAuto="0" spid="279" grpId="5"/>
      <p:bldP build="whole" bldLvl="1" animBg="1" rev="0" advAuto="0" spid="291" grpId="10"/>
      <p:bldP build="whole" bldLvl="1" animBg="1" rev="0" advAuto="0" spid="312" grpId="3"/>
      <p:bldP build="whole" bldLvl="1" animBg="1" rev="0" advAuto="0" spid="328" grpId="17"/>
      <p:bldP build="whole" bldLvl="1" animBg="1" rev="0" advAuto="0" spid="335" grpId="6"/>
      <p:bldP build="whole" bldLvl="1" animBg="1" rev="0" advAuto="0" spid="309" grpId="22"/>
      <p:bldP build="whole" bldLvl="1" animBg="1" rev="0" advAuto="0" spid="327" grpId="23"/>
      <p:bldP build="whole" bldLvl="1" animBg="1" rev="0" advAuto="0" spid="326" grpId="2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40" name="Checkpointing"/>
          <p:cNvSpPr txBox="1"/>
          <p:nvPr>
            <p:ph type="title" idx="4294967295"/>
          </p:nvPr>
        </p:nvSpPr>
        <p:spPr>
          <a:xfrm>
            <a:off x="661987" y="-1"/>
            <a:ext cx="7772401" cy="1143002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>
            <a:lvl1pPr>
              <a:defRPr b="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Checkpointing</a:t>
            </a:r>
          </a:p>
        </p:txBody>
      </p:sp>
      <p:sp>
        <p:nvSpPr>
          <p:cNvPr id="341" name="Conceptually, keep log around for all time.  Obviously this has performance/implemenation problems……"/>
          <p:cNvSpPr txBox="1"/>
          <p:nvPr>
            <p:ph type="body" idx="4294967295"/>
          </p:nvPr>
        </p:nvSpPr>
        <p:spPr>
          <a:xfrm>
            <a:off x="381000" y="1665287"/>
            <a:ext cx="8534400" cy="4076701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/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Conceptually, keep log around for all time.  Obviously this has performance/implemenation problems…</a:t>
            </a: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Periodically, the DBMS creates a </a:t>
            </a:r>
            <a:r>
              <a:rPr u="sng">
                <a:solidFill>
                  <a:schemeClr val="accent2"/>
                </a:solidFill>
              </a:rPr>
              <a:t>checkpoint</a:t>
            </a:r>
            <a:r>
              <a:t>, in order to minimize the time taken to recover in the event of a system crash.  Write to log: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begin_checkpoint </a:t>
            </a:r>
            <a:r>
              <a:rPr>
                <a:solidFill>
                  <a:srgbClr val="000000"/>
                </a:solidFill>
              </a:rPr>
              <a:t>record:  Indicates when chkpt began.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end_checkpoint </a:t>
            </a:r>
            <a:r>
              <a:rPr>
                <a:solidFill>
                  <a:srgbClr val="000000"/>
                </a:solidFill>
              </a:rPr>
              <a:t>record:  Contains current Xact table and dirty page table.  This is a </a:t>
            </a:r>
            <a:r>
              <a:t>`fuzzy checkpoint</a:t>
            </a:r>
            <a:r>
              <a:t>’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lvl="2" marL="1085850" indent="-228600">
              <a:spcBef>
                <a:spcPts val="0"/>
              </a:spcBef>
              <a:buClr>
                <a:srgbClr val="000099"/>
              </a:buClr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Other Xacts continue to run; so these tables accurate only as of the time of the </a:t>
            </a:r>
            <a:r>
              <a:rPr>
                <a:solidFill>
                  <a:schemeClr val="accent2"/>
                </a:solidFill>
              </a:rPr>
              <a:t>begin_checkpoint </a:t>
            </a:r>
            <a:r>
              <a:t>record.</a:t>
            </a:r>
          </a:p>
          <a:p>
            <a:pPr lvl="2" marL="1085850" indent="-228600">
              <a:spcBef>
                <a:spcPts val="0"/>
              </a:spcBef>
              <a:buClr>
                <a:srgbClr val="000099"/>
              </a:buClr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No attempt to force dirty pages to disk; effectiveness of checkpoint limited by oldest unwritten change to a dirty page. 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Store LSN of most recent chkpt record in a safe place (</a:t>
            </a:r>
            <a:r>
              <a:rPr>
                <a:solidFill>
                  <a:schemeClr val="accent2"/>
                </a:solidFill>
              </a:rPr>
              <a:t>master </a:t>
            </a:r>
            <a:r>
              <a:t>record).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4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6" name="Review: The ACID properties"/>
          <p:cNvSpPr txBox="1"/>
          <p:nvPr>
            <p:ph type="title" idx="4294967295"/>
          </p:nvPr>
        </p:nvSpPr>
        <p:spPr>
          <a:xfrm>
            <a:off x="776287" y="0"/>
            <a:ext cx="7772401" cy="815975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>
            <a:lvl1pPr>
              <a:defRPr b="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Review: The ACID properties</a:t>
            </a:r>
          </a:p>
        </p:txBody>
      </p:sp>
      <p:sp>
        <p:nvSpPr>
          <p:cNvPr id="37" name="Atomicity:  All actions in the Xact happen, or none happen.…"/>
          <p:cNvSpPr txBox="1"/>
          <p:nvPr>
            <p:ph type="body" idx="4294967295"/>
          </p:nvPr>
        </p:nvSpPr>
        <p:spPr>
          <a:xfrm>
            <a:off x="228599" y="1106487"/>
            <a:ext cx="8763002" cy="4648201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/>
          <a:p>
            <a:pPr marL="280736" indent="-280736">
              <a:spcBef>
                <a:spcPts val="1100"/>
              </a:spcBef>
              <a:buClrTx/>
              <a:buSzPct val="100000"/>
              <a:defRPr sz="2800">
                <a:solidFill>
                  <a:schemeClr val="accent2"/>
                </a:solidFill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A</a:t>
            </a:r>
            <a:r>
              <a:t>tomicity: </a:t>
            </a:r>
            <a:r>
              <a:rPr>
                <a:solidFill>
                  <a:srgbClr val="000000"/>
                </a:solidFill>
              </a:rPr>
              <a:t> All actions in the Xact happen, or none happen.</a:t>
            </a:r>
          </a:p>
          <a:p>
            <a:pPr marL="280736" indent="-280736">
              <a:spcBef>
                <a:spcPts val="1100"/>
              </a:spcBef>
              <a:buClrTx/>
              <a:buSzPct val="100000"/>
              <a:defRPr sz="2800">
                <a:solidFill>
                  <a:schemeClr val="accent2"/>
                </a:solidFill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C</a:t>
            </a:r>
            <a:r>
              <a:t>onsistency: </a:t>
            </a:r>
            <a:r>
              <a:rPr>
                <a:solidFill>
                  <a:srgbClr val="000000"/>
                </a:solidFill>
              </a:rPr>
              <a:t> If each Xact is consistent, and the DB starts consistent, it ends up consistent.</a:t>
            </a:r>
          </a:p>
          <a:p>
            <a:pPr marL="280736" indent="-280736">
              <a:spcBef>
                <a:spcPts val="1100"/>
              </a:spcBef>
              <a:buClrTx/>
              <a:buSzPct val="100000"/>
              <a:defRPr sz="2800">
                <a:solidFill>
                  <a:schemeClr val="accent2"/>
                </a:solidFill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I</a:t>
            </a:r>
            <a:r>
              <a:t>solation: </a:t>
            </a:r>
            <a:r>
              <a:rPr>
                <a:solidFill>
                  <a:srgbClr val="000000"/>
                </a:solidFill>
              </a:rPr>
              <a:t> Execution of one Xact is isolated from that of other Xacts.</a:t>
            </a:r>
          </a:p>
          <a:p>
            <a:pPr marL="280736" indent="-280736">
              <a:spcBef>
                <a:spcPts val="1100"/>
              </a:spcBef>
              <a:buClrTx/>
              <a:buSzPct val="100000"/>
              <a:defRPr sz="2800">
                <a:solidFill>
                  <a:schemeClr val="accent2"/>
                </a:solidFill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D</a:t>
            </a:r>
            <a:r>
              <a:t>urability: </a:t>
            </a:r>
            <a:r>
              <a:rPr>
                <a:solidFill>
                  <a:srgbClr val="000000"/>
                </a:solidFill>
              </a:rPr>
              <a:t> If a Xact commits, its effects persist.</a:t>
            </a:r>
          </a:p>
          <a:p>
            <a:pPr marL="280736" indent="-280736">
              <a:spcBef>
                <a:spcPts val="1100"/>
              </a:spcBef>
              <a:buClrTx/>
              <a:buSzPct val="100000"/>
              <a:defRPr sz="2800"/>
            </a:pPr>
            <a:r>
              <a:t>Question: which ones does the </a:t>
            </a:r>
            <a:r>
              <a:rPr>
                <a:solidFill>
                  <a:schemeClr val="accent2"/>
                </a:solidFill>
              </a:rPr>
              <a:t>Recovery Manager</a:t>
            </a:r>
            <a:r>
              <a:t> help with?</a:t>
            </a:r>
          </a:p>
        </p:txBody>
      </p:sp>
      <p:sp>
        <p:nvSpPr>
          <p:cNvPr id="38" name="Atomicity &amp; Durability (and…"/>
          <p:cNvSpPr txBox="1"/>
          <p:nvPr/>
        </p:nvSpPr>
        <p:spPr>
          <a:xfrm>
            <a:off x="2492057" y="5518150"/>
            <a:ext cx="5202844" cy="1196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24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Atomicity &amp; Durability (and</a:t>
            </a:r>
          </a:p>
          <a:p>
            <a:pPr defTabSz="457200">
              <a:defRPr sz="24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also used for Consistency-related</a:t>
            </a:r>
          </a:p>
          <a:p>
            <a:pPr defTabSz="457200">
              <a:defRPr sz="24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rollbacks)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44" name="The Big Picture:  What’s Stored Where"/>
          <p:cNvSpPr txBox="1"/>
          <p:nvPr>
            <p:ph type="title" idx="4294967295"/>
          </p:nvPr>
        </p:nvSpPr>
        <p:spPr>
          <a:xfrm>
            <a:off x="415925" y="0"/>
            <a:ext cx="8305800" cy="1104900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/>
          <a:p>
            <a:pPr>
              <a:defRPr b="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pPr>
            <a:r>
              <a:t>The Big Picture:  What</a:t>
            </a:r>
            <a:r>
              <a:t>’</a:t>
            </a:r>
            <a:r>
              <a:t>s Stored Where</a:t>
            </a:r>
          </a:p>
        </p:txBody>
      </p:sp>
      <p:grpSp>
        <p:nvGrpSpPr>
          <p:cNvPr id="349" name="Group"/>
          <p:cNvGrpSpPr/>
          <p:nvPr/>
        </p:nvGrpSpPr>
        <p:grpSpPr>
          <a:xfrm>
            <a:off x="3810000" y="1854200"/>
            <a:ext cx="1295400" cy="1244601"/>
            <a:chOff x="0" y="0"/>
            <a:chExt cx="1295400" cy="1244600"/>
          </a:xfrm>
        </p:grpSpPr>
        <p:sp>
          <p:nvSpPr>
            <p:cNvPr id="345" name="Oval"/>
            <p:cNvSpPr/>
            <p:nvPr/>
          </p:nvSpPr>
          <p:spPr>
            <a:xfrm>
              <a:off x="25400" y="0"/>
              <a:ext cx="1244600" cy="165100"/>
            </a:xfrm>
            <a:prstGeom prst="ellipse">
              <a:avLst/>
            </a:prstGeom>
            <a:noFill/>
            <a:ln w="50800" cap="flat">
              <a:solidFill>
                <a:srgbClr val="CF0E3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346" name="Line"/>
            <p:cNvSpPr/>
            <p:nvPr/>
          </p:nvSpPr>
          <p:spPr>
            <a:xfrm flipH="1">
              <a:off x="-1" y="107950"/>
              <a:ext cx="2" cy="920750"/>
            </a:xfrm>
            <a:prstGeom prst="line">
              <a:avLst/>
            </a:prstGeom>
            <a:noFill/>
            <a:ln w="50800" cap="flat">
              <a:solidFill>
                <a:srgbClr val="CF0E3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7" name="Line"/>
            <p:cNvSpPr/>
            <p:nvPr/>
          </p:nvSpPr>
          <p:spPr>
            <a:xfrm flipH="1">
              <a:off x="1295399" y="107950"/>
              <a:ext cx="1" cy="920750"/>
            </a:xfrm>
            <a:prstGeom prst="line">
              <a:avLst/>
            </a:prstGeom>
            <a:noFill/>
            <a:ln w="50800" cap="flat">
              <a:solidFill>
                <a:srgbClr val="CF0E3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8" name="Line"/>
            <p:cNvSpPr/>
            <p:nvPr/>
          </p:nvSpPr>
          <p:spPr>
            <a:xfrm>
              <a:off x="28546" y="1054091"/>
              <a:ext cx="1244630" cy="190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"/>
                  </a:moveTo>
                  <a:cubicBezTo>
                    <a:pt x="21600" y="11929"/>
                    <a:pt x="16765" y="21600"/>
                    <a:pt x="10800" y="21600"/>
                  </a:cubicBezTo>
                  <a:cubicBezTo>
                    <a:pt x="4835" y="21599"/>
                    <a:pt x="0" y="11929"/>
                    <a:pt x="0" y="0"/>
                  </a:cubicBezTo>
                </a:path>
              </a:pathLst>
            </a:custGeom>
            <a:noFill/>
            <a:ln w="50800" cap="rnd">
              <a:solidFill>
                <a:srgbClr val="CF0E3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350" name="DB"/>
          <p:cNvSpPr txBox="1"/>
          <p:nvPr/>
        </p:nvSpPr>
        <p:spPr>
          <a:xfrm>
            <a:off x="4140200" y="2266950"/>
            <a:ext cx="541834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defTabSz="457200">
              <a:defRPr b="1" sz="2400">
                <a:solidFill>
                  <a:schemeClr val="accent2"/>
                </a:solidFill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351" name="Data pages…"/>
          <p:cNvSpPr txBox="1"/>
          <p:nvPr/>
        </p:nvSpPr>
        <p:spPr>
          <a:xfrm>
            <a:off x="3376613" y="3302000"/>
            <a:ext cx="1727846" cy="1312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defTabSz="457200">
              <a:defRPr b="1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Data pages</a:t>
            </a:r>
            <a:endParaRPr sz="2000"/>
          </a:p>
          <a:p>
            <a:pPr defTabSz="457200">
              <a:defRPr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</a:t>
            </a:r>
            <a:r>
              <a:rPr>
                <a:solidFill>
                  <a:srgbClr val="000000"/>
                </a:solidFill>
              </a:rPr>
              <a:t>each</a:t>
            </a:r>
          </a:p>
          <a:p>
            <a:pPr defTabSz="457200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	with a</a:t>
            </a:r>
          </a:p>
          <a:p>
            <a:pPr defTabSz="457200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	pageLSN</a:t>
            </a:r>
          </a:p>
        </p:txBody>
      </p:sp>
      <p:sp>
        <p:nvSpPr>
          <p:cNvPr id="352" name="Xact Table…"/>
          <p:cNvSpPr txBox="1"/>
          <p:nvPr/>
        </p:nvSpPr>
        <p:spPr>
          <a:xfrm>
            <a:off x="6045200" y="2997200"/>
            <a:ext cx="2467373" cy="2899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defTabSz="457200">
              <a:defRPr b="1" sz="2400">
                <a:solidFill>
                  <a:srgbClr val="AD69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Xact Table</a:t>
            </a:r>
            <a:endParaRPr sz="2000"/>
          </a:p>
          <a:p>
            <a:pPr defTabSz="457200">
              <a:defRPr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lastLSN</a:t>
            </a:r>
          </a:p>
          <a:p>
            <a:pPr defTabSz="457200">
              <a:defRPr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status</a:t>
            </a:r>
          </a:p>
          <a:p>
            <a:pPr defTabSz="457200">
              <a:defRPr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57200">
              <a:defRPr b="1" sz="2400">
                <a:solidFill>
                  <a:srgbClr val="AD69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Dirty Page Table</a:t>
            </a:r>
            <a:endParaRPr sz="2000">
              <a:solidFill>
                <a:srgbClr val="CC3300"/>
              </a:solidFill>
            </a:endParaRPr>
          </a:p>
          <a:p>
            <a:pPr defTabSz="457200">
              <a:defRPr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recLSN</a:t>
            </a:r>
          </a:p>
          <a:p>
            <a:pPr defTabSz="457200">
              <a:defRPr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57200">
              <a:defRPr b="1" sz="2400">
                <a:solidFill>
                  <a:srgbClr val="AD69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flushedLSN</a:t>
            </a:r>
            <a:endParaRPr sz="2000"/>
          </a:p>
        </p:txBody>
      </p:sp>
      <p:sp>
        <p:nvSpPr>
          <p:cNvPr id="353" name="Rectangle"/>
          <p:cNvSpPr/>
          <p:nvPr/>
        </p:nvSpPr>
        <p:spPr>
          <a:xfrm>
            <a:off x="6254750" y="1900237"/>
            <a:ext cx="1617663" cy="836613"/>
          </a:xfrm>
          <a:prstGeom prst="rect">
            <a:avLst/>
          </a:prstGeom>
          <a:solidFill>
            <a:srgbClr val="F6BF69"/>
          </a:solidFill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354" name="Line"/>
          <p:cNvSpPr/>
          <p:nvPr/>
        </p:nvSpPr>
        <p:spPr>
          <a:xfrm flipV="1">
            <a:off x="6253162" y="1820862"/>
            <a:ext cx="33338" cy="77789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55" name="Line"/>
          <p:cNvSpPr/>
          <p:nvPr/>
        </p:nvSpPr>
        <p:spPr>
          <a:xfrm flipV="1">
            <a:off x="6343649" y="1820862"/>
            <a:ext cx="33339" cy="77789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56" name="Line"/>
          <p:cNvSpPr/>
          <p:nvPr/>
        </p:nvSpPr>
        <p:spPr>
          <a:xfrm flipH="1">
            <a:off x="6423025" y="1835150"/>
            <a:ext cx="58738" cy="52388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57" name="RAM"/>
          <p:cNvSpPr txBox="1"/>
          <p:nvPr/>
        </p:nvSpPr>
        <p:spPr>
          <a:xfrm>
            <a:off x="6653213" y="2114550"/>
            <a:ext cx="778918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defTabSz="457200">
              <a:defRPr sz="2400"/>
            </a:lvl1pPr>
          </a:lstStyle>
          <a:p>
            <a:pPr/>
            <a:r>
              <a:t>RAM</a:t>
            </a:r>
          </a:p>
        </p:txBody>
      </p:sp>
      <p:sp>
        <p:nvSpPr>
          <p:cNvPr id="358" name="Line"/>
          <p:cNvSpPr/>
          <p:nvPr/>
        </p:nvSpPr>
        <p:spPr>
          <a:xfrm flipH="1">
            <a:off x="6513512" y="1835150"/>
            <a:ext cx="58739" cy="52388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59" name="Line"/>
          <p:cNvSpPr/>
          <p:nvPr/>
        </p:nvSpPr>
        <p:spPr>
          <a:xfrm flipV="1">
            <a:off x="6615112" y="1820862"/>
            <a:ext cx="33338" cy="77789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60" name="Line"/>
          <p:cNvSpPr/>
          <p:nvPr/>
        </p:nvSpPr>
        <p:spPr>
          <a:xfrm flipV="1">
            <a:off x="6705599" y="1820862"/>
            <a:ext cx="33339" cy="77789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61" name="Line"/>
          <p:cNvSpPr/>
          <p:nvPr/>
        </p:nvSpPr>
        <p:spPr>
          <a:xfrm flipH="1">
            <a:off x="6784975" y="1835150"/>
            <a:ext cx="58738" cy="52388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62" name="Line"/>
          <p:cNvSpPr/>
          <p:nvPr/>
        </p:nvSpPr>
        <p:spPr>
          <a:xfrm flipH="1">
            <a:off x="6877049" y="1835149"/>
            <a:ext cx="57151" cy="52389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63" name="Line"/>
          <p:cNvSpPr/>
          <p:nvPr/>
        </p:nvSpPr>
        <p:spPr>
          <a:xfrm flipV="1">
            <a:off x="6980237" y="1820862"/>
            <a:ext cx="31751" cy="77789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64" name="Line"/>
          <p:cNvSpPr/>
          <p:nvPr/>
        </p:nvSpPr>
        <p:spPr>
          <a:xfrm flipV="1">
            <a:off x="7070724" y="1820862"/>
            <a:ext cx="31751" cy="77789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65" name="Line"/>
          <p:cNvSpPr/>
          <p:nvPr/>
        </p:nvSpPr>
        <p:spPr>
          <a:xfrm flipH="1">
            <a:off x="7148512" y="1835149"/>
            <a:ext cx="57151" cy="52389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66" name="Line"/>
          <p:cNvSpPr/>
          <p:nvPr/>
        </p:nvSpPr>
        <p:spPr>
          <a:xfrm flipH="1">
            <a:off x="7238999" y="1835149"/>
            <a:ext cx="57151" cy="52389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67" name="Line"/>
          <p:cNvSpPr/>
          <p:nvPr/>
        </p:nvSpPr>
        <p:spPr>
          <a:xfrm flipV="1">
            <a:off x="7340599" y="1820862"/>
            <a:ext cx="33339" cy="77789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68" name="Line"/>
          <p:cNvSpPr/>
          <p:nvPr/>
        </p:nvSpPr>
        <p:spPr>
          <a:xfrm flipV="1">
            <a:off x="7431087" y="1820862"/>
            <a:ext cx="33338" cy="77789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69" name="Line"/>
          <p:cNvSpPr/>
          <p:nvPr/>
        </p:nvSpPr>
        <p:spPr>
          <a:xfrm flipH="1">
            <a:off x="7510462" y="1835150"/>
            <a:ext cx="58739" cy="52388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70" name="Line"/>
          <p:cNvSpPr/>
          <p:nvPr/>
        </p:nvSpPr>
        <p:spPr>
          <a:xfrm flipH="1">
            <a:off x="7600950" y="1835150"/>
            <a:ext cx="58738" cy="52388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71" name="Line"/>
          <p:cNvSpPr/>
          <p:nvPr/>
        </p:nvSpPr>
        <p:spPr>
          <a:xfrm flipV="1">
            <a:off x="7702549" y="1820862"/>
            <a:ext cx="33339" cy="77789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72" name="Line"/>
          <p:cNvSpPr/>
          <p:nvPr/>
        </p:nvSpPr>
        <p:spPr>
          <a:xfrm flipH="1">
            <a:off x="7781925" y="1835150"/>
            <a:ext cx="58738" cy="52388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73" name="Line"/>
          <p:cNvSpPr/>
          <p:nvPr/>
        </p:nvSpPr>
        <p:spPr>
          <a:xfrm flipH="1">
            <a:off x="7872412" y="1835150"/>
            <a:ext cx="58739" cy="52388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74" name="Line"/>
          <p:cNvSpPr/>
          <p:nvPr/>
        </p:nvSpPr>
        <p:spPr>
          <a:xfrm flipH="1">
            <a:off x="7872412" y="2684462"/>
            <a:ext cx="58739" cy="52388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383" name="Group"/>
          <p:cNvGrpSpPr/>
          <p:nvPr/>
        </p:nvGrpSpPr>
        <p:grpSpPr>
          <a:xfrm>
            <a:off x="1508125" y="3163887"/>
            <a:ext cx="1598192" cy="2544391"/>
            <a:chOff x="0" y="0"/>
            <a:chExt cx="1598190" cy="2544390"/>
          </a:xfrm>
        </p:grpSpPr>
        <p:sp>
          <p:nvSpPr>
            <p:cNvPr id="375" name="prevLSN"/>
            <p:cNvSpPr txBox="1"/>
            <p:nvPr/>
          </p:nvSpPr>
          <p:spPr>
            <a:xfrm>
              <a:off x="0" y="0"/>
              <a:ext cx="1089819" cy="372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000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prevLSN</a:t>
              </a:r>
            </a:p>
          </p:txBody>
        </p:sp>
        <p:sp>
          <p:nvSpPr>
            <p:cNvPr id="376" name="XID"/>
            <p:cNvSpPr txBox="1"/>
            <p:nvPr/>
          </p:nvSpPr>
          <p:spPr>
            <a:xfrm>
              <a:off x="0" y="311150"/>
              <a:ext cx="525017" cy="372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000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XID</a:t>
              </a:r>
            </a:p>
          </p:txBody>
        </p:sp>
        <p:sp>
          <p:nvSpPr>
            <p:cNvPr id="377" name="type"/>
            <p:cNvSpPr txBox="1"/>
            <p:nvPr/>
          </p:nvSpPr>
          <p:spPr>
            <a:xfrm>
              <a:off x="0" y="622300"/>
              <a:ext cx="581695" cy="372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000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type</a:t>
              </a:r>
            </a:p>
          </p:txBody>
        </p:sp>
        <p:sp>
          <p:nvSpPr>
            <p:cNvPr id="378" name="length"/>
            <p:cNvSpPr txBox="1"/>
            <p:nvPr/>
          </p:nvSpPr>
          <p:spPr>
            <a:xfrm>
              <a:off x="0" y="1239837"/>
              <a:ext cx="793651" cy="372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000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length</a:t>
              </a:r>
            </a:p>
          </p:txBody>
        </p:sp>
        <p:sp>
          <p:nvSpPr>
            <p:cNvPr id="379" name="pageID"/>
            <p:cNvSpPr txBox="1"/>
            <p:nvPr/>
          </p:nvSpPr>
          <p:spPr>
            <a:xfrm>
              <a:off x="0" y="928687"/>
              <a:ext cx="920651" cy="372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000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pageID</a:t>
              </a:r>
            </a:p>
          </p:txBody>
        </p:sp>
        <p:sp>
          <p:nvSpPr>
            <p:cNvPr id="380" name="offset"/>
            <p:cNvSpPr txBox="1"/>
            <p:nvPr/>
          </p:nvSpPr>
          <p:spPr>
            <a:xfrm>
              <a:off x="0" y="1549400"/>
              <a:ext cx="718245" cy="372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000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offset</a:t>
              </a:r>
            </a:p>
          </p:txBody>
        </p:sp>
        <p:sp>
          <p:nvSpPr>
            <p:cNvPr id="381" name="before-image"/>
            <p:cNvSpPr txBox="1"/>
            <p:nvPr/>
          </p:nvSpPr>
          <p:spPr>
            <a:xfrm>
              <a:off x="0" y="1857375"/>
              <a:ext cx="1598191" cy="372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000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before-image</a:t>
              </a:r>
            </a:p>
          </p:txBody>
        </p:sp>
        <p:sp>
          <p:nvSpPr>
            <p:cNvPr id="382" name="after-image"/>
            <p:cNvSpPr txBox="1"/>
            <p:nvPr/>
          </p:nvSpPr>
          <p:spPr>
            <a:xfrm>
              <a:off x="0" y="2171700"/>
              <a:ext cx="1386235" cy="372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000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after-image</a:t>
              </a:r>
            </a:p>
          </p:txBody>
        </p:sp>
      </p:grpSp>
      <p:sp>
        <p:nvSpPr>
          <p:cNvPr id="384" name="LogRecords"/>
          <p:cNvSpPr txBox="1"/>
          <p:nvPr/>
        </p:nvSpPr>
        <p:spPr>
          <a:xfrm>
            <a:off x="1016000" y="2792412"/>
            <a:ext cx="1879799" cy="434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defTabSz="457200">
              <a:defRPr b="1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LogRecords</a:t>
            </a:r>
          </a:p>
        </p:txBody>
      </p:sp>
      <p:grpSp>
        <p:nvGrpSpPr>
          <p:cNvPr id="394" name="Group"/>
          <p:cNvGrpSpPr/>
          <p:nvPr/>
        </p:nvGrpSpPr>
        <p:grpSpPr>
          <a:xfrm>
            <a:off x="844549" y="1905000"/>
            <a:ext cx="2044701" cy="685800"/>
            <a:chOff x="0" y="0"/>
            <a:chExt cx="2044699" cy="685800"/>
          </a:xfrm>
        </p:grpSpPr>
        <p:sp>
          <p:nvSpPr>
            <p:cNvPr id="385" name="Rectangle"/>
            <p:cNvSpPr/>
            <p:nvPr/>
          </p:nvSpPr>
          <p:spPr>
            <a:xfrm>
              <a:off x="250825" y="0"/>
              <a:ext cx="1628775" cy="6858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386" name="Oval"/>
            <p:cNvSpPr/>
            <p:nvPr/>
          </p:nvSpPr>
          <p:spPr>
            <a:xfrm>
              <a:off x="0" y="6350"/>
              <a:ext cx="501650" cy="673100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387" name="Line"/>
            <p:cNvSpPr/>
            <p:nvPr/>
          </p:nvSpPr>
          <p:spPr>
            <a:xfrm>
              <a:off x="257175" y="0"/>
              <a:ext cx="1616075" cy="0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8" name="Line"/>
            <p:cNvSpPr/>
            <p:nvPr/>
          </p:nvSpPr>
          <p:spPr>
            <a:xfrm>
              <a:off x="257175" y="685800"/>
              <a:ext cx="1616075" cy="0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91" name="Group"/>
            <p:cNvGrpSpPr/>
            <p:nvPr/>
          </p:nvGrpSpPr>
          <p:grpSpPr>
            <a:xfrm>
              <a:off x="1879592" y="9509"/>
              <a:ext cx="165108" cy="673117"/>
              <a:chOff x="-7" y="-15"/>
              <a:chExt cx="165107" cy="673115"/>
            </a:xfrm>
          </p:grpSpPr>
          <p:sp>
            <p:nvSpPr>
              <p:cNvPr id="389" name="Shape"/>
              <p:cNvSpPr/>
              <p:nvPr/>
            </p:nvSpPr>
            <p:spPr>
              <a:xfrm>
                <a:off x="-8" y="-16"/>
                <a:ext cx="165108" cy="6731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31" y="0"/>
                    </a:moveTo>
                    <a:cubicBezTo>
                      <a:pt x="12427" y="223"/>
                      <a:pt x="21600" y="4991"/>
                      <a:pt x="21600" y="10796"/>
                    </a:cubicBezTo>
                    <a:cubicBezTo>
                      <a:pt x="21600" y="16763"/>
                      <a:pt x="11929" y="21600"/>
                      <a:pt x="0" y="21600"/>
                    </a:cubicBezTo>
                    <a:lnTo>
                      <a:pt x="1" y="10796"/>
                    </a:lnTo>
                    <a:lnTo>
                      <a:pt x="83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90" name="Line"/>
              <p:cNvSpPr/>
              <p:nvPr/>
            </p:nvSpPr>
            <p:spPr>
              <a:xfrm>
                <a:off x="-8" y="-16"/>
                <a:ext cx="165108" cy="6731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31" y="0"/>
                    </a:moveTo>
                    <a:cubicBezTo>
                      <a:pt x="12427" y="223"/>
                      <a:pt x="21600" y="4991"/>
                      <a:pt x="21600" y="10796"/>
                    </a:cubicBezTo>
                    <a:cubicBezTo>
                      <a:pt x="21600" y="16763"/>
                      <a:pt x="11929" y="21600"/>
                      <a:pt x="0" y="21600"/>
                    </a:cubicBezTo>
                  </a:path>
                </a:pathLst>
              </a:custGeom>
              <a:noFill/>
              <a:ln w="12700" cap="rnd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392" name="Oval"/>
            <p:cNvSpPr/>
            <p:nvPr/>
          </p:nvSpPr>
          <p:spPr>
            <a:xfrm>
              <a:off x="85725" y="104775"/>
              <a:ext cx="330200" cy="476250"/>
            </a:xfrm>
            <a:prstGeom prst="ellips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393" name="Oval"/>
            <p:cNvSpPr/>
            <p:nvPr/>
          </p:nvSpPr>
          <p:spPr>
            <a:xfrm>
              <a:off x="171450" y="201612"/>
              <a:ext cx="158750" cy="282576"/>
            </a:xfrm>
            <a:prstGeom prst="ellips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</p:grpSp>
      <p:sp>
        <p:nvSpPr>
          <p:cNvPr id="395" name="Rectangle"/>
          <p:cNvSpPr/>
          <p:nvPr/>
        </p:nvSpPr>
        <p:spPr>
          <a:xfrm>
            <a:off x="6300787" y="1965325"/>
            <a:ext cx="1527176" cy="706438"/>
          </a:xfrm>
          <a:prstGeom prst="rect">
            <a:avLst/>
          </a:prstGeom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396" name="LOG"/>
          <p:cNvSpPr txBox="1"/>
          <p:nvPr/>
        </p:nvSpPr>
        <p:spPr>
          <a:xfrm>
            <a:off x="1549400" y="2036762"/>
            <a:ext cx="74528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defTabSz="457200">
              <a:defRPr sz="2400">
                <a:solidFill>
                  <a:srgbClr val="CC3300"/>
                </a:solidFill>
              </a:defRPr>
            </a:lvl1pPr>
          </a:lstStyle>
          <a:p>
            <a:pPr/>
            <a:r>
              <a:t>LOG</a:t>
            </a:r>
          </a:p>
        </p:txBody>
      </p:sp>
      <p:sp>
        <p:nvSpPr>
          <p:cNvPr id="397" name="master record…"/>
          <p:cNvSpPr txBox="1"/>
          <p:nvPr/>
        </p:nvSpPr>
        <p:spPr>
          <a:xfrm>
            <a:off x="3435944" y="4856162"/>
            <a:ext cx="2134594" cy="1312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algn="r" defTabSz="457200">
              <a:defRPr b="1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master record</a:t>
            </a:r>
          </a:p>
          <a:p>
            <a:pPr algn="r" defTabSz="457200">
              <a:defRPr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LSN of</a:t>
            </a:r>
          </a:p>
          <a:p>
            <a:pPr algn="r" defTabSz="457200">
              <a:defRPr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most recent</a:t>
            </a:r>
          </a:p>
          <a:p>
            <a:pPr algn="r" defTabSz="457200">
              <a:defRPr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checkpoint</a:t>
            </a:r>
          </a:p>
        </p:txBody>
      </p:sp>
      <p:sp>
        <p:nvSpPr>
          <p:cNvPr id="398" name="Line"/>
          <p:cNvSpPr/>
          <p:nvPr/>
        </p:nvSpPr>
        <p:spPr>
          <a:xfrm flipH="1">
            <a:off x="3200399" y="1377950"/>
            <a:ext cx="1" cy="494030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9" name="Line"/>
          <p:cNvSpPr/>
          <p:nvPr/>
        </p:nvSpPr>
        <p:spPr>
          <a:xfrm flipH="1">
            <a:off x="5867399" y="1377950"/>
            <a:ext cx="1" cy="494030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02" name="Crash Recovery: Big Picture"/>
          <p:cNvSpPr txBox="1"/>
          <p:nvPr>
            <p:ph type="title" idx="4294967295"/>
          </p:nvPr>
        </p:nvSpPr>
        <p:spPr>
          <a:xfrm>
            <a:off x="777875" y="269875"/>
            <a:ext cx="7543800" cy="815975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>
            <a:lvl1pPr>
              <a:defRPr b="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Crash Recovery: Big Picture</a:t>
            </a:r>
          </a:p>
        </p:txBody>
      </p:sp>
      <p:sp>
        <p:nvSpPr>
          <p:cNvPr id="403" name="Start from a checkpoint (found via master record).…"/>
          <p:cNvSpPr txBox="1"/>
          <p:nvPr/>
        </p:nvSpPr>
        <p:spPr>
          <a:xfrm>
            <a:off x="3779837" y="1066800"/>
            <a:ext cx="5165725" cy="5378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450" tIns="44450" rIns="44450" bIns="44450">
            <a:spAutoFit/>
          </a:bodyPr>
          <a:lstStyle/>
          <a:p>
            <a:pPr marL="280736" indent="-280736" defTabSz="457200">
              <a:spcBef>
                <a:spcPts val="600"/>
              </a:spcBef>
              <a:buSzPct val="1000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Start from a </a:t>
            </a:r>
            <a:r>
              <a:rPr>
                <a:solidFill>
                  <a:schemeClr val="accent2"/>
                </a:solidFill>
              </a:rPr>
              <a:t>checkpoint</a:t>
            </a:r>
            <a:r>
              <a:t> (found via </a:t>
            </a:r>
            <a:r>
              <a:rPr>
                <a:solidFill>
                  <a:schemeClr val="accent2"/>
                </a:solidFill>
              </a:rPr>
              <a:t>master</a:t>
            </a:r>
            <a:r>
              <a:t> record).</a:t>
            </a:r>
          </a:p>
          <a:p>
            <a:pPr marL="280736" indent="-280736" defTabSz="457200">
              <a:spcBef>
                <a:spcPts val="600"/>
              </a:spcBef>
              <a:buSzPct val="1000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Three phases.  Need to:</a:t>
            </a:r>
          </a:p>
          <a:p>
            <a:pPr lvl="1" marL="285750" indent="171450" defTabSz="457200">
              <a:spcBef>
                <a:spcPts val="500"/>
              </a:spcBef>
              <a:defRPr b="1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1. Analysis</a:t>
            </a:r>
            <a:r>
              <a:rPr b="0"/>
              <a:t> </a:t>
            </a:r>
            <a:r>
              <a:rPr b="0">
                <a:solidFill>
                  <a:srgbClr val="000000"/>
                </a:solidFill>
              </a:rPr>
              <a:t>- update structures:</a:t>
            </a:r>
          </a:p>
          <a:p>
            <a:pPr lvl="2" marL="1143000" indent="-228600" defTabSz="457200">
              <a:spcBef>
                <a:spcPts val="500"/>
              </a:spcBef>
              <a:buClr>
                <a:srgbClr val="000000"/>
              </a:buClr>
              <a:buSzPct val="100000"/>
              <a:buChar char="–"/>
              <a:defRPr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Trans Table</a:t>
            </a:r>
            <a:r>
              <a:rPr>
                <a:solidFill>
                  <a:srgbClr val="000000"/>
                </a:solidFill>
              </a:rPr>
              <a:t>: which Xacts were active at time of crash.</a:t>
            </a:r>
          </a:p>
          <a:p>
            <a:pPr lvl="2" marL="1143000" indent="-228600" defTabSz="457200">
              <a:spcBef>
                <a:spcPts val="500"/>
              </a:spcBef>
              <a:buClr>
                <a:srgbClr val="000000"/>
              </a:buClr>
              <a:buSzPct val="100000"/>
              <a:buChar char="–"/>
              <a:defRPr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Dirty Page Table</a:t>
            </a:r>
            <a:r>
              <a:rPr>
                <a:solidFill>
                  <a:srgbClr val="000000"/>
                </a:solidFill>
              </a:rPr>
              <a:t>: which pages </a:t>
            </a:r>
            <a:r>
              <a:rPr i="1">
                <a:solidFill>
                  <a:srgbClr val="000000"/>
                </a:solidFill>
              </a:rPr>
              <a:t>might</a:t>
            </a:r>
            <a:r>
              <a:rPr>
                <a:solidFill>
                  <a:srgbClr val="000000"/>
                </a:solidFill>
              </a:rPr>
              <a:t> have been dirty in the buffer pool at time of crash.</a:t>
            </a:r>
          </a:p>
          <a:p>
            <a:pPr lvl="1" marL="285750" indent="171450" defTabSz="457200">
              <a:spcBef>
                <a:spcPts val="500"/>
              </a:spcBef>
              <a:defRPr b="1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2. REDO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i="1">
                <a:solidFill>
                  <a:srgbClr val="000000"/>
                </a:solidFill>
              </a:rPr>
              <a:t>all</a:t>
            </a:r>
            <a:r>
              <a:rPr b="0">
                <a:solidFill>
                  <a:srgbClr val="000000"/>
                </a:solidFill>
              </a:rPr>
              <a:t> actions.</a:t>
            </a:r>
          </a:p>
          <a:p>
            <a:pPr lvl="2" marL="228600" indent="6858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(repeat history)</a:t>
            </a:r>
          </a:p>
          <a:p>
            <a:pPr lvl="1" marL="285750" indent="171450" defTabSz="457200">
              <a:spcBef>
                <a:spcPts val="500"/>
              </a:spcBef>
              <a:defRPr b="1" sz="24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3. UNDO</a:t>
            </a:r>
            <a:r>
              <a:rPr b="0">
                <a:solidFill>
                  <a:srgbClr val="000000"/>
                </a:solidFill>
              </a:rPr>
              <a:t> effects of failed Xacts.</a:t>
            </a:r>
          </a:p>
        </p:txBody>
      </p:sp>
      <p:sp>
        <p:nvSpPr>
          <p:cNvPr id="404" name="Line"/>
          <p:cNvSpPr/>
          <p:nvPr/>
        </p:nvSpPr>
        <p:spPr>
          <a:xfrm flipH="1">
            <a:off x="2057399" y="1778000"/>
            <a:ext cx="1" cy="4140200"/>
          </a:xfrm>
          <a:prstGeom prst="line">
            <a:avLst/>
          </a:prstGeom>
          <a:ln w="50800">
            <a:solidFill>
              <a:srgbClr val="CC33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405" name="Oldest log rec. of Xact active at crash"/>
          <p:cNvSpPr txBox="1"/>
          <p:nvPr/>
        </p:nvSpPr>
        <p:spPr>
          <a:xfrm>
            <a:off x="344488" y="1731962"/>
            <a:ext cx="1592262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450" tIns="44450" rIns="44450" bIns="44450">
            <a:spAutoFit/>
          </a:bodyPr>
          <a:lstStyle>
            <a:lvl1pPr defTabSz="457200">
              <a:defRPr b="1" sz="1800"/>
            </a:lvl1pPr>
          </a:lstStyle>
          <a:p>
            <a:pPr/>
            <a:r>
              <a:t>Oldest log rec. of Xact active at crash</a:t>
            </a:r>
          </a:p>
        </p:txBody>
      </p:sp>
      <p:sp>
        <p:nvSpPr>
          <p:cNvPr id="406" name="Smallest recLSN in dirty page table after Analysis"/>
          <p:cNvSpPr txBox="1"/>
          <p:nvPr/>
        </p:nvSpPr>
        <p:spPr>
          <a:xfrm>
            <a:off x="342900" y="2951162"/>
            <a:ext cx="1592263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450" tIns="44450" rIns="44450" bIns="44450">
            <a:spAutoFit/>
          </a:bodyPr>
          <a:lstStyle>
            <a:lvl1pPr defTabSz="457200">
              <a:defRPr b="1" sz="1800"/>
            </a:lvl1pPr>
          </a:lstStyle>
          <a:p>
            <a:pPr/>
            <a:r>
              <a:t>Smallest recLSN in dirty page table after Analysis</a:t>
            </a:r>
          </a:p>
        </p:txBody>
      </p:sp>
      <p:sp>
        <p:nvSpPr>
          <p:cNvPr id="407" name="Last chkpt"/>
          <p:cNvSpPr txBox="1"/>
          <p:nvPr/>
        </p:nvSpPr>
        <p:spPr>
          <a:xfrm>
            <a:off x="341313" y="5084762"/>
            <a:ext cx="1592262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450" tIns="44450" rIns="44450" bIns="44450">
            <a:spAutoFit/>
          </a:bodyPr>
          <a:lstStyle>
            <a:lvl1pPr defTabSz="457200">
              <a:defRPr b="1" sz="1800"/>
            </a:lvl1pPr>
          </a:lstStyle>
          <a:p>
            <a:pPr/>
            <a:r>
              <a:t>Last chkpt</a:t>
            </a:r>
          </a:p>
        </p:txBody>
      </p:sp>
      <p:sp>
        <p:nvSpPr>
          <p:cNvPr id="408" name="CRASH"/>
          <p:cNvSpPr txBox="1"/>
          <p:nvPr/>
        </p:nvSpPr>
        <p:spPr>
          <a:xfrm>
            <a:off x="417512" y="5770562"/>
            <a:ext cx="159226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450" tIns="44450" rIns="44450" bIns="44450">
            <a:spAutoFit/>
          </a:bodyPr>
          <a:lstStyle>
            <a:lvl1pPr defTabSz="457200">
              <a:defRPr b="1" sz="1800"/>
            </a:lvl1pPr>
          </a:lstStyle>
          <a:p>
            <a:pPr/>
            <a:r>
              <a:t>CRASH</a:t>
            </a:r>
          </a:p>
        </p:txBody>
      </p:sp>
      <p:sp>
        <p:nvSpPr>
          <p:cNvPr id="409" name="Line"/>
          <p:cNvSpPr/>
          <p:nvPr/>
        </p:nvSpPr>
        <p:spPr>
          <a:xfrm>
            <a:off x="1917700" y="22860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10" name="Line"/>
          <p:cNvSpPr/>
          <p:nvPr/>
        </p:nvSpPr>
        <p:spPr>
          <a:xfrm>
            <a:off x="1917700" y="36576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11" name="Line"/>
          <p:cNvSpPr/>
          <p:nvPr/>
        </p:nvSpPr>
        <p:spPr>
          <a:xfrm>
            <a:off x="1917700" y="52578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12" name="Line"/>
          <p:cNvSpPr/>
          <p:nvPr/>
        </p:nvSpPr>
        <p:spPr>
          <a:xfrm>
            <a:off x="1917700" y="60198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415" name="Group"/>
          <p:cNvGrpSpPr/>
          <p:nvPr/>
        </p:nvGrpSpPr>
        <p:grpSpPr>
          <a:xfrm>
            <a:off x="2309813" y="5283200"/>
            <a:ext cx="304900" cy="1325563"/>
            <a:chOff x="0" y="0"/>
            <a:chExt cx="304899" cy="1325562"/>
          </a:xfrm>
        </p:grpSpPr>
        <p:sp>
          <p:nvSpPr>
            <p:cNvPr id="413" name="Line"/>
            <p:cNvSpPr/>
            <p:nvPr/>
          </p:nvSpPr>
          <p:spPr>
            <a:xfrm flipH="1">
              <a:off x="128586" y="0"/>
              <a:ext cx="1" cy="711200"/>
            </a:xfrm>
            <a:prstGeom prst="line">
              <a:avLst/>
            </a:prstGeom>
            <a:noFill/>
            <a:ln w="50800" cap="flat">
              <a:solidFill>
                <a:srgbClr val="0000FF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4" name="A"/>
            <p:cNvSpPr txBox="1"/>
            <p:nvPr/>
          </p:nvSpPr>
          <p:spPr>
            <a:xfrm>
              <a:off x="0" y="868362"/>
              <a:ext cx="304900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400">
                  <a:solidFill>
                    <a:srgbClr val="0000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418" name="Group"/>
          <p:cNvGrpSpPr/>
          <p:nvPr/>
        </p:nvGrpSpPr>
        <p:grpSpPr>
          <a:xfrm>
            <a:off x="2767013" y="3683000"/>
            <a:ext cx="321717" cy="2927350"/>
            <a:chOff x="0" y="0"/>
            <a:chExt cx="321716" cy="2927350"/>
          </a:xfrm>
        </p:grpSpPr>
        <p:sp>
          <p:nvSpPr>
            <p:cNvPr id="416" name="Line"/>
            <p:cNvSpPr/>
            <p:nvPr/>
          </p:nvSpPr>
          <p:spPr>
            <a:xfrm flipH="1">
              <a:off x="128587" y="0"/>
              <a:ext cx="1" cy="2311400"/>
            </a:xfrm>
            <a:prstGeom prst="line">
              <a:avLst/>
            </a:prstGeom>
            <a:noFill/>
            <a:ln w="50800" cap="flat">
              <a:solidFill>
                <a:schemeClr val="accent2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7" name="R"/>
            <p:cNvSpPr txBox="1"/>
            <p:nvPr/>
          </p:nvSpPr>
          <p:spPr>
            <a:xfrm>
              <a:off x="0" y="2470150"/>
              <a:ext cx="321717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400">
                  <a:solidFill>
                    <a:schemeClr val="accent2"/>
                  </a:solidFill>
                </a:defRPr>
              </a:lvl1pPr>
            </a:lstStyle>
            <a:p>
              <a:pPr/>
              <a:r>
                <a:t>R</a:t>
              </a:r>
            </a:p>
          </p:txBody>
        </p:sp>
      </p:grpSp>
      <p:grpSp>
        <p:nvGrpSpPr>
          <p:cNvPr id="421" name="Group"/>
          <p:cNvGrpSpPr/>
          <p:nvPr/>
        </p:nvGrpSpPr>
        <p:grpSpPr>
          <a:xfrm>
            <a:off x="3224213" y="2311400"/>
            <a:ext cx="321717" cy="4298950"/>
            <a:chOff x="0" y="0"/>
            <a:chExt cx="321716" cy="4298950"/>
          </a:xfrm>
        </p:grpSpPr>
        <p:sp>
          <p:nvSpPr>
            <p:cNvPr id="419" name="Line"/>
            <p:cNvSpPr/>
            <p:nvPr/>
          </p:nvSpPr>
          <p:spPr>
            <a:xfrm flipH="1">
              <a:off x="128587" y="0"/>
              <a:ext cx="1" cy="3683000"/>
            </a:xfrm>
            <a:prstGeom prst="line">
              <a:avLst/>
            </a:prstGeom>
            <a:noFill/>
            <a:ln w="50800" cap="flat">
              <a:solidFill>
                <a:srgbClr val="0099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0" name="U"/>
            <p:cNvSpPr txBox="1"/>
            <p:nvPr/>
          </p:nvSpPr>
          <p:spPr>
            <a:xfrm>
              <a:off x="0" y="3841750"/>
              <a:ext cx="321717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400">
                  <a:solidFill>
                    <a:srgbClr val="009900"/>
                  </a:solidFill>
                </a:defRPr>
              </a:lvl1pPr>
            </a:lstStyle>
            <a:p>
              <a:pPr/>
              <a:r>
                <a:t>U</a:t>
              </a:r>
            </a:p>
          </p:txBody>
        </p:sp>
      </p:grpSp>
      <p:sp>
        <p:nvSpPr>
          <p:cNvPr id="422" name="Oval"/>
          <p:cNvSpPr/>
          <p:nvPr/>
        </p:nvSpPr>
        <p:spPr>
          <a:xfrm>
            <a:off x="76200" y="4953000"/>
            <a:ext cx="1676400" cy="609600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1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3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5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4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44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1" grpId="5"/>
      <p:bldP build="p" bldLvl="5" animBg="1" rev="0" advAuto="0" spid="403" grpId="2"/>
      <p:bldP build="whole" bldLvl="1" animBg="1" rev="0" advAuto="0" spid="415" grpId="3"/>
      <p:bldP build="whole" bldLvl="1" animBg="1" rev="0" advAuto="0" spid="422" grpId="1"/>
      <p:bldP build="whole" bldLvl="1" animBg="1" rev="0" advAuto="0" spid="418" grpId="4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25" name="Recovery: The Analysis Phase"/>
          <p:cNvSpPr txBox="1"/>
          <p:nvPr>
            <p:ph type="title" idx="4294967295"/>
          </p:nvPr>
        </p:nvSpPr>
        <p:spPr>
          <a:xfrm>
            <a:off x="990600" y="-1"/>
            <a:ext cx="7772400" cy="1143002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>
            <a:lvl1pPr>
              <a:defRPr b="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Recovery: The Analysis Phase</a:t>
            </a:r>
          </a:p>
        </p:txBody>
      </p:sp>
      <p:sp>
        <p:nvSpPr>
          <p:cNvPr id="426" name="Re-establish knowledge of state at checkpoint.…"/>
          <p:cNvSpPr txBox="1"/>
          <p:nvPr>
            <p:ph type="body" idx="4294967295"/>
          </p:nvPr>
        </p:nvSpPr>
        <p:spPr>
          <a:xfrm>
            <a:off x="304800" y="1336675"/>
            <a:ext cx="8839200" cy="4114800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/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Re-establish knowledge of state at checkpoint.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via </a:t>
            </a:r>
            <a:r>
              <a:rPr>
                <a:solidFill>
                  <a:schemeClr val="accent2"/>
                </a:solidFill>
              </a:rPr>
              <a:t>transaction table and dirty page table</a:t>
            </a:r>
            <a:r>
              <a:t> stored in the checkpoint</a:t>
            </a: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Scan log forward from checkpoint.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End</a:t>
            </a:r>
            <a:r>
              <a:rPr>
                <a:solidFill>
                  <a:srgbClr val="000000"/>
                </a:solidFill>
              </a:rPr>
              <a:t> record: Remove Xact from Xact table.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All</a:t>
            </a:r>
            <a:r>
              <a:rPr>
                <a:solidFill>
                  <a:schemeClr val="accent2"/>
                </a:solidFill>
              </a:rPr>
              <a:t> Other records: </a:t>
            </a:r>
            <a:r>
              <a:t>Add Xact to Xact table, set </a:t>
            </a:r>
            <a:r>
              <a:rPr>
                <a:solidFill>
                  <a:schemeClr val="accent2"/>
                </a:solidFill>
              </a:rPr>
              <a:t>lastLSN=LSN</a:t>
            </a:r>
            <a:r>
              <a:t>, change Xact status on </a:t>
            </a:r>
            <a:r>
              <a:rPr>
                <a:solidFill>
                  <a:schemeClr val="accent2"/>
                </a:solidFill>
              </a:rPr>
              <a:t>commit/abort.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also, for </a:t>
            </a:r>
            <a:r>
              <a:rPr>
                <a:solidFill>
                  <a:schemeClr val="accent2"/>
                </a:solidFill>
              </a:rPr>
              <a:t>Update</a:t>
            </a:r>
            <a:r>
              <a:t> records: If page P not in Dirty Page Table</a:t>
            </a:r>
            <a:r>
              <a:rPr sz="2000"/>
              <a:t>, Add P to DPT, set its </a:t>
            </a:r>
            <a:r>
              <a:rPr sz="2000">
                <a:solidFill>
                  <a:schemeClr val="accent2"/>
                </a:solidFill>
              </a:rPr>
              <a:t>recLSN=LSN.</a:t>
            </a:r>
            <a:endParaRPr>
              <a:solidFill>
                <a:schemeClr val="accent2"/>
              </a:solidFill>
            </a:endParaRPr>
          </a:p>
          <a:p>
            <a:pPr marL="240631" indent="-240631">
              <a:spcBef>
                <a:spcPts val="1000"/>
              </a:spcBef>
              <a:buClrTx/>
              <a:buSzPct val="100000"/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At end of Analysis…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transaction table says which xacts were active at time of crash.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DPT says which dirty pages </a:t>
            </a:r>
            <a:r>
              <a:rPr u="sng">
                <a:solidFill>
                  <a:srgbClr val="438E00"/>
                </a:solidFill>
              </a:rPr>
              <a:t>might not</a:t>
            </a:r>
            <a:r>
              <a:t> have made it to disk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42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29" name="Phase 2: The REDO Phase"/>
          <p:cNvSpPr txBox="1"/>
          <p:nvPr>
            <p:ph type="title" idx="4294967295"/>
          </p:nvPr>
        </p:nvSpPr>
        <p:spPr>
          <a:xfrm>
            <a:off x="719137" y="0"/>
            <a:ext cx="7772401" cy="777875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>
            <a:lvl1pPr>
              <a:defRPr b="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Phase 2: The REDO Phase</a:t>
            </a:r>
          </a:p>
        </p:txBody>
      </p:sp>
      <p:sp>
        <p:nvSpPr>
          <p:cNvPr id="430" name="We repeat History to reconstruct state at crash:…"/>
          <p:cNvSpPr txBox="1"/>
          <p:nvPr>
            <p:ph type="body" idx="4294967295"/>
          </p:nvPr>
        </p:nvSpPr>
        <p:spPr>
          <a:xfrm>
            <a:off x="361950" y="1241425"/>
            <a:ext cx="8534400" cy="4076700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/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We</a:t>
            </a:r>
            <a:r>
              <a:rPr>
                <a:solidFill>
                  <a:schemeClr val="accent2"/>
                </a:solidFill>
              </a:rPr>
              <a:t> repeat History</a:t>
            </a:r>
            <a:r>
              <a:t> to reconstruct state at crash: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Reapply </a:t>
            </a:r>
            <a:r>
              <a:rPr>
                <a:solidFill>
                  <a:schemeClr val="accent2"/>
                </a:solidFill>
              </a:rPr>
              <a:t>all </a:t>
            </a:r>
            <a:r>
              <a:t>updates (even of aborted Xacts!), redo CLRs.</a:t>
            </a: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Scan forward from log rec containing smallest </a:t>
            </a:r>
            <a:r>
              <a:rPr>
                <a:solidFill>
                  <a:schemeClr val="accent2"/>
                </a:solidFill>
              </a:rPr>
              <a:t>recLSN</a:t>
            </a:r>
            <a:r>
              <a:t> in DPT.    </a:t>
            </a:r>
          </a:p>
          <a:p>
            <a:pPr>
              <a:buClrTx/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	Q: why start here?</a:t>
            </a: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For each update log record or CLR  with a given </a:t>
            </a:r>
            <a:r>
              <a:rPr>
                <a:solidFill>
                  <a:schemeClr val="accent2"/>
                </a:solidFill>
              </a:rPr>
              <a:t>LSN</a:t>
            </a:r>
            <a:r>
              <a:t>, REDO the action </a:t>
            </a:r>
            <a:r>
              <a:rPr u="sng"/>
              <a:t>unless</a:t>
            </a:r>
            <a:r>
              <a:t>:  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Affected page is not in the Dirty Page Table, or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Affected page is in D.P.T., but has </a:t>
            </a:r>
            <a:r>
              <a:rPr>
                <a:solidFill>
                  <a:schemeClr val="accent2"/>
                </a:solidFill>
              </a:rPr>
              <a:t>recLSN &gt; LSN, </a:t>
            </a:r>
            <a:r>
              <a:t>or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pageLSN</a:t>
            </a:r>
            <a:r>
              <a:rPr>
                <a:solidFill>
                  <a:srgbClr val="000000"/>
                </a:solidFill>
              </a:rPr>
              <a:t> (in DB) </a:t>
            </a:r>
            <a:r>
              <a:rPr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³ </a:t>
            </a:r>
            <a:r>
              <a:t>LSN. </a:t>
            </a:r>
            <a:r>
              <a:rPr>
                <a:solidFill>
                  <a:srgbClr val="000000"/>
                </a:solidFill>
              </a:rPr>
              <a:t>(this last case requires I/O)</a:t>
            </a: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To </a:t>
            </a:r>
            <a:r>
              <a:rPr>
                <a:solidFill>
                  <a:schemeClr val="accent2"/>
                </a:solidFill>
              </a:rPr>
              <a:t>REDO</a:t>
            </a:r>
            <a:r>
              <a:t> an action: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Reapply logged action.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Set </a:t>
            </a:r>
            <a:r>
              <a:rPr>
                <a:solidFill>
                  <a:schemeClr val="accent2"/>
                </a:solidFill>
              </a:rPr>
              <a:t>pageLSN</a:t>
            </a:r>
            <a:r>
              <a:t> to </a:t>
            </a:r>
            <a:r>
              <a:rPr>
                <a:solidFill>
                  <a:schemeClr val="accent2"/>
                </a:solidFill>
              </a:rPr>
              <a:t>LSN</a:t>
            </a:r>
            <a:r>
              <a:t>.  No additional logging, no forcing!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43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33" name="Phase 3: The UNDO Phase"/>
          <p:cNvSpPr txBox="1"/>
          <p:nvPr>
            <p:ph type="title" idx="4294967295"/>
          </p:nvPr>
        </p:nvSpPr>
        <p:spPr>
          <a:xfrm>
            <a:off x="874712" y="250824"/>
            <a:ext cx="7772401" cy="677864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>
            <a:lvl1pPr>
              <a:defRPr b="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Phase 3: The UNDO Phase</a:t>
            </a:r>
          </a:p>
        </p:txBody>
      </p:sp>
      <p:sp>
        <p:nvSpPr>
          <p:cNvPr id="434" name="ToUndo={lastLSNs of all Xacts in the Trans Table}…"/>
          <p:cNvSpPr txBox="1"/>
          <p:nvPr>
            <p:ph type="body" idx="4294967295"/>
          </p:nvPr>
        </p:nvSpPr>
        <p:spPr>
          <a:xfrm>
            <a:off x="457200" y="1752600"/>
            <a:ext cx="8305800" cy="4386263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/>
          <a:p>
            <a:pPr>
              <a:buSzTx/>
              <a:buFont typeface="Monotype Sorts"/>
              <a:buNone/>
              <a:defRPr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ToUndo</a:t>
            </a:r>
            <a:r>
              <a:rPr>
                <a:solidFill>
                  <a:srgbClr val="000000"/>
                </a:solidFill>
              </a:rPr>
              <a:t>=</a:t>
            </a:r>
            <a:r>
              <a:t>{lastLSNs of all Xacts in the Trans Table}</a:t>
            </a:r>
          </a:p>
          <a:p>
            <a:pPr>
              <a:buSzTx/>
              <a:buFont typeface="Monotype Sorts"/>
              <a:buNone/>
              <a:defRPr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Repeat: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Choose (and remove) largest LSN among ToUndo.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If this LSN is a </a:t>
            </a:r>
            <a:r>
              <a:rPr>
                <a:solidFill>
                  <a:schemeClr val="accent2"/>
                </a:solidFill>
              </a:rPr>
              <a:t>CLR</a:t>
            </a:r>
            <a:r>
              <a:t> and </a:t>
            </a:r>
            <a:r>
              <a:rPr>
                <a:solidFill>
                  <a:schemeClr val="accent2"/>
                </a:solidFill>
              </a:rPr>
              <a:t>undonextLSN==NULL</a:t>
            </a:r>
          </a:p>
          <a:p>
            <a:pPr lvl="2" marL="1085850" indent="-228600">
              <a:spcBef>
                <a:spcPts val="0"/>
              </a:spcBef>
              <a:buClr>
                <a:srgbClr val="000099"/>
              </a:buClr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Write an </a:t>
            </a:r>
            <a:r>
              <a:rPr>
                <a:solidFill>
                  <a:schemeClr val="accent2"/>
                </a:solidFill>
              </a:rPr>
              <a:t>End</a:t>
            </a:r>
            <a:r>
              <a:t> record to the log for this Xact.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If this LSN is a </a:t>
            </a:r>
            <a:r>
              <a:rPr>
                <a:solidFill>
                  <a:schemeClr val="accent2"/>
                </a:solidFill>
              </a:rPr>
              <a:t>CLR</a:t>
            </a:r>
            <a:r>
              <a:t>, and </a:t>
            </a:r>
            <a:r>
              <a:rPr>
                <a:solidFill>
                  <a:schemeClr val="accent2"/>
                </a:solidFill>
              </a:rPr>
              <a:t>undonextLSN != NULL</a:t>
            </a:r>
          </a:p>
          <a:p>
            <a:pPr lvl="2" marL="1085850" indent="-228600">
              <a:spcBef>
                <a:spcPts val="0"/>
              </a:spcBef>
              <a:buClr>
                <a:srgbClr val="000099"/>
              </a:buClr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Add </a:t>
            </a:r>
            <a:r>
              <a:rPr>
                <a:solidFill>
                  <a:schemeClr val="accent2"/>
                </a:solidFill>
              </a:rPr>
              <a:t>undonextLSN</a:t>
            </a:r>
            <a:r>
              <a:t> to </a:t>
            </a:r>
            <a:r>
              <a:rPr>
                <a:solidFill>
                  <a:schemeClr val="accent2"/>
                </a:solidFill>
              </a:rPr>
              <a:t>ToUndo </a:t>
            </a:r>
            <a:endParaRPr>
              <a:solidFill>
                <a:schemeClr val="accent2"/>
              </a:solidFill>
            </a:endParaRPr>
          </a:p>
          <a:p>
            <a:pPr lvl="2" marL="1085850" indent="-228600">
              <a:spcBef>
                <a:spcPts val="0"/>
              </a:spcBef>
              <a:buClr>
                <a:srgbClr val="000099"/>
              </a:buClr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(note we don</a:t>
            </a:r>
            <a:r>
              <a:t>’</a:t>
            </a:r>
            <a:r>
              <a:t>t do any updates to data pages to UNDO CLRs. Why?)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Else this LSN is an </a:t>
            </a:r>
            <a:r>
              <a:rPr>
                <a:solidFill>
                  <a:schemeClr val="accent2"/>
                </a:solidFill>
              </a:rPr>
              <a:t>update</a:t>
            </a:r>
            <a:r>
              <a:t>.  Undo the update, write a CLR, add </a:t>
            </a:r>
            <a:r>
              <a:rPr>
                <a:solidFill>
                  <a:schemeClr val="accent2"/>
                </a:solidFill>
              </a:rPr>
              <a:t>prevLSN</a:t>
            </a:r>
            <a:r>
              <a:t> to </a:t>
            </a:r>
            <a:r>
              <a:rPr>
                <a:solidFill>
                  <a:schemeClr val="accent2"/>
                </a:solidFill>
              </a:rPr>
              <a:t>ToUndo</a:t>
            </a:r>
            <a:r>
              <a:t>.</a:t>
            </a:r>
          </a:p>
          <a:p>
            <a:pPr>
              <a:buSzTx/>
              <a:buFont typeface="Monotype Sorts"/>
              <a:buNone/>
              <a:defRPr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Until</a:t>
            </a:r>
            <a:r>
              <a:rPr>
                <a:solidFill>
                  <a:schemeClr val="accent1"/>
                </a:solidFill>
              </a:rPr>
              <a:t> </a:t>
            </a:r>
            <a:r>
              <a:rPr>
                <a:solidFill>
                  <a:schemeClr val="accent2"/>
                </a:solidFill>
              </a:rPr>
              <a:t>ToUndo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is empty</a:t>
            </a:r>
            <a:r>
              <a:rPr>
                <a:solidFill>
                  <a:schemeClr val="accent1"/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43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37" name="Example of Recovery – (up to crash)"/>
          <p:cNvSpPr txBox="1"/>
          <p:nvPr>
            <p:ph type="title" idx="4294967295"/>
          </p:nvPr>
        </p:nvSpPr>
        <p:spPr>
          <a:xfrm>
            <a:off x="1066800" y="-1"/>
            <a:ext cx="7772400" cy="1143002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>
            <a:lvl1pPr>
              <a:defRPr b="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Example of Recovery – (up to crash)</a:t>
            </a:r>
          </a:p>
        </p:txBody>
      </p:sp>
      <p:sp>
        <p:nvSpPr>
          <p:cNvPr id="438" name="begin_checkpoint…"/>
          <p:cNvSpPr txBox="1"/>
          <p:nvPr/>
        </p:nvSpPr>
        <p:spPr>
          <a:xfrm>
            <a:off x="4237037" y="2057400"/>
            <a:ext cx="4632325" cy="3959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450" tIns="44450" rIns="44450" bIns="44450">
            <a:spAutoFit/>
          </a:bodyPr>
          <a:lstStyle/>
          <a:p>
            <a:pPr defTabSz="457200">
              <a:lnSpc>
                <a:spcPct val="130000"/>
              </a:lnSpc>
              <a:defRPr sz="2000"/>
            </a:pPr>
            <a:r>
              <a:t>begin_checkpoint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end_checkpoint</a:t>
            </a:r>
          </a:p>
          <a:p>
            <a:pPr defTabSz="457200">
              <a:lnSpc>
                <a:spcPct val="130000"/>
              </a:lnSpc>
              <a:defRPr sz="2000">
                <a:solidFill>
                  <a:srgbClr val="FF0000"/>
                </a:solidFill>
              </a:defRPr>
            </a:pPr>
            <a:r>
              <a:t>update: T1 writes P5</a:t>
            </a:r>
          </a:p>
          <a:p>
            <a:pPr defTabSz="457200">
              <a:lnSpc>
                <a:spcPct val="130000"/>
              </a:lnSpc>
              <a:defRPr sz="2000">
                <a:solidFill>
                  <a:schemeClr val="accent1"/>
                </a:solidFill>
              </a:defRPr>
            </a:pPr>
            <a:r>
              <a:t>update T2 writes P3</a:t>
            </a:r>
          </a:p>
          <a:p>
            <a:pPr defTabSz="457200">
              <a:lnSpc>
                <a:spcPct val="130000"/>
              </a:lnSpc>
              <a:defRPr sz="2000">
                <a:solidFill>
                  <a:srgbClr val="FF0000"/>
                </a:solidFill>
              </a:defRPr>
            </a:pPr>
            <a:r>
              <a:t>T1 abort</a:t>
            </a:r>
          </a:p>
          <a:p>
            <a:pPr defTabSz="457200">
              <a:lnSpc>
                <a:spcPct val="130000"/>
              </a:lnSpc>
              <a:defRPr sz="2000">
                <a:solidFill>
                  <a:srgbClr val="FF0000"/>
                </a:solidFill>
              </a:defRPr>
            </a:pPr>
            <a:r>
              <a:t>CLR: Undo T1 LSN 10, UndoNxt=Null</a:t>
            </a:r>
          </a:p>
          <a:p>
            <a:pPr defTabSz="457200">
              <a:lnSpc>
                <a:spcPct val="130000"/>
              </a:lnSpc>
              <a:defRPr sz="2000">
                <a:solidFill>
                  <a:srgbClr val="FF0000"/>
                </a:solidFill>
              </a:defRPr>
            </a:pPr>
            <a:r>
              <a:t>T1 End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update: T3 writes P1</a:t>
            </a:r>
          </a:p>
          <a:p>
            <a:pPr defTabSz="457200">
              <a:lnSpc>
                <a:spcPct val="130000"/>
              </a:lnSpc>
              <a:defRPr sz="2000">
                <a:solidFill>
                  <a:schemeClr val="accent1"/>
                </a:solidFill>
              </a:defRPr>
            </a:pPr>
            <a:r>
              <a:t>update: T2 writes P5</a:t>
            </a:r>
          </a:p>
          <a:p>
            <a:pPr defTabSz="457200">
              <a:lnSpc>
                <a:spcPct val="130000"/>
              </a:lnSpc>
              <a:defRPr sz="2000">
                <a:solidFill>
                  <a:schemeClr val="accent2"/>
                </a:solidFill>
              </a:defRPr>
            </a:pPr>
            <a:r>
              <a:t>CRASH, RESTART</a:t>
            </a:r>
          </a:p>
        </p:txBody>
      </p:sp>
      <p:sp>
        <p:nvSpPr>
          <p:cNvPr id="439" name="Line"/>
          <p:cNvSpPr/>
          <p:nvPr/>
        </p:nvSpPr>
        <p:spPr>
          <a:xfrm flipH="1">
            <a:off x="4038600" y="1854200"/>
            <a:ext cx="1" cy="4064000"/>
          </a:xfrm>
          <a:prstGeom prst="line">
            <a:avLst/>
          </a:prstGeom>
          <a:ln w="50800">
            <a:solidFill>
              <a:srgbClr val="CC33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440" name="Line"/>
          <p:cNvSpPr/>
          <p:nvPr/>
        </p:nvSpPr>
        <p:spPr>
          <a:xfrm>
            <a:off x="3898900" y="54864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41" name="Line"/>
          <p:cNvSpPr/>
          <p:nvPr/>
        </p:nvSpPr>
        <p:spPr>
          <a:xfrm>
            <a:off x="3898900" y="51054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42" name="Line"/>
          <p:cNvSpPr/>
          <p:nvPr/>
        </p:nvSpPr>
        <p:spPr>
          <a:xfrm>
            <a:off x="3898900" y="47244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43" name="Line"/>
          <p:cNvSpPr/>
          <p:nvPr/>
        </p:nvSpPr>
        <p:spPr>
          <a:xfrm>
            <a:off x="3898900" y="43434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44" name="Line"/>
          <p:cNvSpPr/>
          <p:nvPr/>
        </p:nvSpPr>
        <p:spPr>
          <a:xfrm>
            <a:off x="3898900" y="39624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45" name="Line"/>
          <p:cNvSpPr/>
          <p:nvPr/>
        </p:nvSpPr>
        <p:spPr>
          <a:xfrm>
            <a:off x="3898900" y="35052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46" name="Line"/>
          <p:cNvSpPr/>
          <p:nvPr/>
        </p:nvSpPr>
        <p:spPr>
          <a:xfrm>
            <a:off x="3898900" y="23622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47" name="LSN         LOG"/>
          <p:cNvSpPr txBox="1"/>
          <p:nvPr/>
        </p:nvSpPr>
        <p:spPr>
          <a:xfrm>
            <a:off x="3148013" y="1503362"/>
            <a:ext cx="21003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defTabSz="457200">
              <a:defRPr sz="2400" u="sng"/>
            </a:lvl1pPr>
          </a:lstStyle>
          <a:p>
            <a:pPr/>
            <a:r>
              <a:t>LSN         LOG</a:t>
            </a:r>
          </a:p>
        </p:txBody>
      </p:sp>
      <p:sp>
        <p:nvSpPr>
          <p:cNvPr id="448" name="00…"/>
          <p:cNvSpPr txBox="1"/>
          <p:nvPr/>
        </p:nvSpPr>
        <p:spPr>
          <a:xfrm>
            <a:off x="3148013" y="2089150"/>
            <a:ext cx="736973" cy="3563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defTabSz="457200">
              <a:lnSpc>
                <a:spcPct val="130000"/>
              </a:lnSpc>
              <a:defRPr sz="2000"/>
            </a:pPr>
            <a:r>
              <a:t>     00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    05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    10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    20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    30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    40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    45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    50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    60</a:t>
            </a:r>
          </a:p>
        </p:txBody>
      </p:sp>
      <p:grpSp>
        <p:nvGrpSpPr>
          <p:cNvPr id="451" name="Group"/>
          <p:cNvGrpSpPr/>
          <p:nvPr/>
        </p:nvGrpSpPr>
        <p:grpSpPr>
          <a:xfrm>
            <a:off x="3873499" y="5803900"/>
            <a:ext cx="330202" cy="203200"/>
            <a:chOff x="0" y="0"/>
            <a:chExt cx="330200" cy="203200"/>
          </a:xfrm>
        </p:grpSpPr>
        <p:sp>
          <p:nvSpPr>
            <p:cNvPr id="449" name="Line"/>
            <p:cNvSpPr/>
            <p:nvPr/>
          </p:nvSpPr>
          <p:spPr>
            <a:xfrm>
              <a:off x="25400" y="0"/>
              <a:ext cx="279400" cy="203200"/>
            </a:xfrm>
            <a:prstGeom prst="line">
              <a:avLst/>
            </a:prstGeom>
            <a:noFill/>
            <a:ln w="254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0" name="Line"/>
            <p:cNvSpPr/>
            <p:nvPr/>
          </p:nvSpPr>
          <p:spPr>
            <a:xfrm flipH="1">
              <a:off x="-1" y="0"/>
              <a:ext cx="330202" cy="203200"/>
            </a:xfrm>
            <a:prstGeom prst="line">
              <a:avLst/>
            </a:prstGeom>
            <a:noFill/>
            <a:ln w="254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52" name="Xact Table…"/>
          <p:cNvSpPr txBox="1"/>
          <p:nvPr/>
        </p:nvSpPr>
        <p:spPr>
          <a:xfrm>
            <a:off x="595312" y="2978150"/>
            <a:ext cx="1960589" cy="2125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Xact Table</a:t>
            </a:r>
          </a:p>
          <a:p>
            <a:pPr defTabSz="457200">
              <a:defRPr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lastLSN</a:t>
            </a:r>
          </a:p>
          <a:p>
            <a:pPr defTabSz="457200">
              <a:defRPr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status</a:t>
            </a:r>
          </a:p>
          <a:p>
            <a:pPr defTabSz="457200">
              <a:defRPr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Dirty Page Table</a:t>
            </a:r>
            <a:endParaRPr>
              <a:solidFill>
                <a:srgbClr val="CC3300"/>
              </a:solidFill>
            </a:endParaRPr>
          </a:p>
          <a:p>
            <a:pPr defTabSz="457200">
              <a:defRPr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recLSN</a:t>
            </a:r>
          </a:p>
          <a:p>
            <a:pPr defTabSz="457200">
              <a:defRPr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flushedLSN</a:t>
            </a:r>
          </a:p>
        </p:txBody>
      </p:sp>
      <p:sp>
        <p:nvSpPr>
          <p:cNvPr id="453" name="Line"/>
          <p:cNvSpPr/>
          <p:nvPr/>
        </p:nvSpPr>
        <p:spPr>
          <a:xfrm flipH="1">
            <a:off x="3047999" y="1377950"/>
            <a:ext cx="1" cy="5245100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54" name="ToUndo"/>
          <p:cNvSpPr txBox="1"/>
          <p:nvPr/>
        </p:nvSpPr>
        <p:spPr>
          <a:xfrm>
            <a:off x="557212" y="5237162"/>
            <a:ext cx="115217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defTabSz="457200">
              <a:defRPr sz="2400">
                <a:solidFill>
                  <a:schemeClr val="accent2"/>
                </a:solidFill>
              </a:defRPr>
            </a:lvl1pPr>
          </a:lstStyle>
          <a:p>
            <a:pPr/>
            <a:r>
              <a:t>ToUndo</a:t>
            </a:r>
          </a:p>
        </p:txBody>
      </p:sp>
      <p:grpSp>
        <p:nvGrpSpPr>
          <p:cNvPr id="479" name="Group"/>
          <p:cNvGrpSpPr/>
          <p:nvPr/>
        </p:nvGrpSpPr>
        <p:grpSpPr>
          <a:xfrm>
            <a:off x="690562" y="1897062"/>
            <a:ext cx="1677988" cy="915988"/>
            <a:chOff x="0" y="0"/>
            <a:chExt cx="1677987" cy="915987"/>
          </a:xfrm>
        </p:grpSpPr>
        <p:sp>
          <p:nvSpPr>
            <p:cNvPr id="455" name="RAM"/>
            <p:cNvSpPr txBox="1"/>
            <p:nvPr/>
          </p:nvSpPr>
          <p:spPr>
            <a:xfrm>
              <a:off x="400050" y="293687"/>
              <a:ext cx="778918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2400"/>
              </a:lvl1pPr>
            </a:lstStyle>
            <a:p>
              <a:pPr/>
              <a:r>
                <a:t>RAM</a:t>
              </a:r>
            </a:p>
          </p:txBody>
        </p:sp>
        <p:grpSp>
          <p:nvGrpSpPr>
            <p:cNvPr id="478" name="Group"/>
            <p:cNvGrpSpPr/>
            <p:nvPr/>
          </p:nvGrpSpPr>
          <p:grpSpPr>
            <a:xfrm>
              <a:off x="-1" y="-1"/>
              <a:ext cx="1677989" cy="915989"/>
              <a:chOff x="0" y="0"/>
              <a:chExt cx="1677987" cy="915987"/>
            </a:xfrm>
          </p:grpSpPr>
          <p:sp>
            <p:nvSpPr>
              <p:cNvPr id="456" name="Rectangle"/>
              <p:cNvSpPr/>
              <p:nvPr/>
            </p:nvSpPr>
            <p:spPr>
              <a:xfrm>
                <a:off x="1587" y="79375"/>
                <a:ext cx="1617663" cy="836613"/>
              </a:xfrm>
              <a:prstGeom prst="rect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</a:p>
            </p:txBody>
          </p:sp>
          <p:sp>
            <p:nvSpPr>
              <p:cNvPr id="457" name="Line"/>
              <p:cNvSpPr/>
              <p:nvPr/>
            </p:nvSpPr>
            <p:spPr>
              <a:xfrm flipV="1">
                <a:off x="-1" y="-1"/>
                <a:ext cx="33339" cy="77789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58" name="Line"/>
              <p:cNvSpPr/>
              <p:nvPr/>
            </p:nvSpPr>
            <p:spPr>
              <a:xfrm flipV="1">
                <a:off x="90487" y="-1"/>
                <a:ext cx="33339" cy="77789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59" name="Line"/>
              <p:cNvSpPr/>
              <p:nvPr/>
            </p:nvSpPr>
            <p:spPr>
              <a:xfrm flipH="1">
                <a:off x="169862" y="14287"/>
                <a:ext cx="58739" cy="52388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60" name="Line"/>
              <p:cNvSpPr/>
              <p:nvPr/>
            </p:nvSpPr>
            <p:spPr>
              <a:xfrm flipH="1">
                <a:off x="260350" y="14287"/>
                <a:ext cx="58738" cy="52388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61" name="Line"/>
              <p:cNvSpPr/>
              <p:nvPr/>
            </p:nvSpPr>
            <p:spPr>
              <a:xfrm flipV="1">
                <a:off x="361949" y="-1"/>
                <a:ext cx="33339" cy="77789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62" name="Line"/>
              <p:cNvSpPr/>
              <p:nvPr/>
            </p:nvSpPr>
            <p:spPr>
              <a:xfrm flipV="1">
                <a:off x="452437" y="-1"/>
                <a:ext cx="33338" cy="77789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63" name="Line"/>
              <p:cNvSpPr/>
              <p:nvPr/>
            </p:nvSpPr>
            <p:spPr>
              <a:xfrm flipH="1">
                <a:off x="531812" y="14287"/>
                <a:ext cx="58738" cy="52388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64" name="Line"/>
              <p:cNvSpPr/>
              <p:nvPr/>
            </p:nvSpPr>
            <p:spPr>
              <a:xfrm flipH="1">
                <a:off x="623887" y="14287"/>
                <a:ext cx="57151" cy="52389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65" name="Line"/>
              <p:cNvSpPr/>
              <p:nvPr/>
            </p:nvSpPr>
            <p:spPr>
              <a:xfrm flipV="1">
                <a:off x="727074" y="-1"/>
                <a:ext cx="31751" cy="77789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66" name="Line"/>
              <p:cNvSpPr/>
              <p:nvPr/>
            </p:nvSpPr>
            <p:spPr>
              <a:xfrm flipV="1">
                <a:off x="817562" y="-1"/>
                <a:ext cx="31751" cy="77789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67" name="Line"/>
              <p:cNvSpPr/>
              <p:nvPr/>
            </p:nvSpPr>
            <p:spPr>
              <a:xfrm flipH="1">
                <a:off x="895350" y="14287"/>
                <a:ext cx="57151" cy="52389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68" name="Line"/>
              <p:cNvSpPr/>
              <p:nvPr/>
            </p:nvSpPr>
            <p:spPr>
              <a:xfrm flipH="1">
                <a:off x="985837" y="14287"/>
                <a:ext cx="57151" cy="52389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69" name="Line"/>
              <p:cNvSpPr/>
              <p:nvPr/>
            </p:nvSpPr>
            <p:spPr>
              <a:xfrm flipV="1">
                <a:off x="1087437" y="-1"/>
                <a:ext cx="33338" cy="77789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0" name="Line"/>
              <p:cNvSpPr/>
              <p:nvPr/>
            </p:nvSpPr>
            <p:spPr>
              <a:xfrm flipV="1">
                <a:off x="1177924" y="-1"/>
                <a:ext cx="33339" cy="77789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1" name="Line"/>
              <p:cNvSpPr/>
              <p:nvPr/>
            </p:nvSpPr>
            <p:spPr>
              <a:xfrm flipH="1">
                <a:off x="1257299" y="14287"/>
                <a:ext cx="58739" cy="52388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2" name="Line"/>
              <p:cNvSpPr/>
              <p:nvPr/>
            </p:nvSpPr>
            <p:spPr>
              <a:xfrm flipH="1">
                <a:off x="1347787" y="14287"/>
                <a:ext cx="58738" cy="52388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3" name="Line"/>
              <p:cNvSpPr/>
              <p:nvPr/>
            </p:nvSpPr>
            <p:spPr>
              <a:xfrm flipV="1">
                <a:off x="1449387" y="-1"/>
                <a:ext cx="33338" cy="77789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4" name="Line"/>
              <p:cNvSpPr/>
              <p:nvPr/>
            </p:nvSpPr>
            <p:spPr>
              <a:xfrm flipH="1">
                <a:off x="1528762" y="14287"/>
                <a:ext cx="58738" cy="52388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5" name="Line"/>
              <p:cNvSpPr/>
              <p:nvPr/>
            </p:nvSpPr>
            <p:spPr>
              <a:xfrm flipH="1">
                <a:off x="1619249" y="14287"/>
                <a:ext cx="58739" cy="52388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6" name="Line"/>
              <p:cNvSpPr/>
              <p:nvPr/>
            </p:nvSpPr>
            <p:spPr>
              <a:xfrm flipH="1">
                <a:off x="1619249" y="863600"/>
                <a:ext cx="58739" cy="52388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7" name="Rectangle"/>
              <p:cNvSpPr/>
              <p:nvPr/>
            </p:nvSpPr>
            <p:spPr>
              <a:xfrm>
                <a:off x="47625" y="144462"/>
                <a:ext cx="1527175" cy="706438"/>
              </a:xfrm>
              <a:prstGeom prst="rect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</a:p>
            </p:txBody>
          </p:sp>
        </p:grpSp>
      </p:grpSp>
      <p:sp>
        <p:nvSpPr>
          <p:cNvPr id="480" name="Line"/>
          <p:cNvSpPr/>
          <p:nvPr/>
        </p:nvSpPr>
        <p:spPr>
          <a:xfrm>
            <a:off x="3898900" y="27432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81" name="Line"/>
          <p:cNvSpPr/>
          <p:nvPr/>
        </p:nvSpPr>
        <p:spPr>
          <a:xfrm>
            <a:off x="3898900" y="31242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82" name="Line"/>
          <p:cNvSpPr/>
          <p:nvPr/>
        </p:nvSpPr>
        <p:spPr>
          <a:xfrm>
            <a:off x="5257636" y="4426098"/>
            <a:ext cx="3429164" cy="285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9165" y="12680"/>
                  <a:pt x="10246" y="21600"/>
                  <a:pt x="0" y="21600"/>
                </a:cubicBezTo>
              </a:path>
            </a:pathLst>
          </a:custGeom>
          <a:ln w="12700" cap="rnd">
            <a:solidFill>
              <a:srgbClr val="FF0000"/>
            </a:solidFill>
            <a:headEnd type="stealth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3" name="Line"/>
          <p:cNvSpPr/>
          <p:nvPr/>
        </p:nvSpPr>
        <p:spPr>
          <a:xfrm>
            <a:off x="5245050" y="3173388"/>
            <a:ext cx="1530400" cy="787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647" y="0"/>
                </a:moveTo>
                <a:cubicBezTo>
                  <a:pt x="20927" y="2177"/>
                  <a:pt x="21600" y="4638"/>
                  <a:pt x="21600" y="7141"/>
                </a:cubicBezTo>
                <a:cubicBezTo>
                  <a:pt x="21600" y="15126"/>
                  <a:pt x="14899" y="21600"/>
                  <a:pt x="6634" y="21600"/>
                </a:cubicBezTo>
                <a:cubicBezTo>
                  <a:pt x="4333" y="21599"/>
                  <a:pt x="2063" y="21087"/>
                  <a:pt x="0" y="20102"/>
                </a:cubicBezTo>
              </a:path>
            </a:pathLst>
          </a:custGeom>
          <a:ln w="12700" cap="rnd">
            <a:solidFill>
              <a:srgbClr val="FF0000"/>
            </a:solidFill>
            <a:headEnd type="stealth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4" name="Line"/>
          <p:cNvSpPr/>
          <p:nvPr/>
        </p:nvSpPr>
        <p:spPr>
          <a:xfrm>
            <a:off x="6638907" y="3551190"/>
            <a:ext cx="444519" cy="2008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88"/>
                </a:moveTo>
                <a:cubicBezTo>
                  <a:pt x="1117" y="63"/>
                  <a:pt x="2251" y="0"/>
                  <a:pt x="3388" y="0"/>
                </a:cubicBezTo>
                <a:cubicBezTo>
                  <a:pt x="13446" y="1"/>
                  <a:pt x="21600" y="4835"/>
                  <a:pt x="21600" y="10800"/>
                </a:cubicBezTo>
                <a:cubicBezTo>
                  <a:pt x="21600" y="16765"/>
                  <a:pt x="13446" y="21600"/>
                  <a:pt x="3387" y="21600"/>
                </a:cubicBezTo>
              </a:path>
            </a:pathLst>
          </a:custGeom>
          <a:ln w="12700" cap="rnd">
            <a:solidFill>
              <a:schemeClr val="accent1"/>
            </a:solidFill>
            <a:headEnd type="stealth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5" name="Line"/>
          <p:cNvSpPr/>
          <p:nvPr/>
        </p:nvSpPr>
        <p:spPr>
          <a:xfrm>
            <a:off x="5257800" y="4038600"/>
            <a:ext cx="3276600" cy="15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3977" y="900"/>
                  <a:pt x="7953" y="1800"/>
                  <a:pt x="11553" y="5400"/>
                </a:cubicBezTo>
                <a:cubicBezTo>
                  <a:pt x="15153" y="9000"/>
                  <a:pt x="18377" y="15300"/>
                  <a:pt x="21600" y="21600"/>
                </a:cubicBezTo>
              </a:path>
            </a:pathLst>
          </a:custGeom>
          <a:ln w="12700">
            <a:solidFill>
              <a:srgbClr val="FF0000"/>
            </a:solidFill>
            <a:headEnd type="triangle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2" grpId="4"/>
      <p:bldP build="whole" bldLvl="1" animBg="1" rev="0" advAuto="0" spid="485" grpId="3"/>
      <p:bldP build="whole" bldLvl="1" animBg="1" rev="0" advAuto="0" spid="483" grpId="2"/>
      <p:bldP build="whole" bldLvl="1" animBg="1" rev="0" advAuto="0" spid="484" grpId="5"/>
      <p:bldP build="p" bldLvl="5" animBg="1" rev="0" advAuto="0" spid="438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88" name="Example (cont.):Analysis &amp; Redo"/>
          <p:cNvSpPr txBox="1"/>
          <p:nvPr>
            <p:ph type="title" idx="4294967295"/>
          </p:nvPr>
        </p:nvSpPr>
        <p:spPr>
          <a:xfrm>
            <a:off x="606425" y="-307975"/>
            <a:ext cx="8077200" cy="838200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>
            <a:lvl1pPr>
              <a:defRPr b="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Example (cont.):Analysis &amp; Redo</a:t>
            </a:r>
          </a:p>
        </p:txBody>
      </p:sp>
      <p:graphicFrame>
        <p:nvGraphicFramePr>
          <p:cNvPr id="489" name="Table"/>
          <p:cNvGraphicFramePr/>
          <p:nvPr/>
        </p:nvGraphicFramePr>
        <p:xfrm>
          <a:off x="76200" y="1524000"/>
          <a:ext cx="2895600" cy="14478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65200"/>
                <a:gridCol w="1168400"/>
                <a:gridCol w="762000"/>
              </a:tblGrid>
              <a:tr h="4318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Trans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lastLSN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Stat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490" name="begin_checkpoint…"/>
          <p:cNvSpPr txBox="1"/>
          <p:nvPr/>
        </p:nvSpPr>
        <p:spPr>
          <a:xfrm>
            <a:off x="4313237" y="954087"/>
            <a:ext cx="4632325" cy="3959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450" tIns="44450" rIns="44450" bIns="44450">
            <a:spAutoFit/>
          </a:bodyPr>
          <a:lstStyle/>
          <a:p>
            <a:pPr defTabSz="457200">
              <a:lnSpc>
                <a:spcPct val="130000"/>
              </a:lnSpc>
              <a:defRPr sz="2000"/>
            </a:pPr>
            <a:r>
              <a:t>begin_checkpoint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end_checkpoint</a:t>
            </a:r>
          </a:p>
          <a:p>
            <a:pPr defTabSz="457200">
              <a:lnSpc>
                <a:spcPct val="130000"/>
              </a:lnSpc>
              <a:defRPr sz="2000">
                <a:solidFill>
                  <a:srgbClr val="FF0000"/>
                </a:solidFill>
              </a:defRPr>
            </a:pPr>
            <a:r>
              <a:t>update: T1 writes P5</a:t>
            </a:r>
          </a:p>
          <a:p>
            <a:pPr defTabSz="457200">
              <a:lnSpc>
                <a:spcPct val="130000"/>
              </a:lnSpc>
              <a:defRPr sz="2000">
                <a:solidFill>
                  <a:srgbClr val="0000FF"/>
                </a:solidFill>
              </a:defRPr>
            </a:pPr>
            <a:r>
              <a:t>update T2 writes P3</a:t>
            </a:r>
          </a:p>
          <a:p>
            <a:pPr defTabSz="457200">
              <a:lnSpc>
                <a:spcPct val="130000"/>
              </a:lnSpc>
              <a:defRPr sz="2000">
                <a:solidFill>
                  <a:srgbClr val="FF0000"/>
                </a:solidFill>
              </a:defRPr>
            </a:pPr>
            <a:r>
              <a:t>T1 abort</a:t>
            </a:r>
          </a:p>
          <a:p>
            <a:pPr defTabSz="457200">
              <a:lnSpc>
                <a:spcPct val="130000"/>
              </a:lnSpc>
              <a:defRPr sz="2000">
                <a:solidFill>
                  <a:srgbClr val="FF0000"/>
                </a:solidFill>
              </a:defRPr>
            </a:pPr>
            <a:r>
              <a:t>CLR: Undo T1 LSN 10, UndoNxt=Null</a:t>
            </a:r>
          </a:p>
          <a:p>
            <a:pPr defTabSz="457200">
              <a:lnSpc>
                <a:spcPct val="130000"/>
              </a:lnSpc>
              <a:defRPr sz="2000">
                <a:solidFill>
                  <a:srgbClr val="FF0000"/>
                </a:solidFill>
              </a:defRPr>
            </a:pPr>
            <a:r>
              <a:t>T1 End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update: T3 writes P1</a:t>
            </a:r>
          </a:p>
          <a:p>
            <a:pPr defTabSz="457200">
              <a:lnSpc>
                <a:spcPct val="130000"/>
              </a:lnSpc>
              <a:defRPr sz="2000">
                <a:solidFill>
                  <a:srgbClr val="0000FF"/>
                </a:solidFill>
              </a:defRPr>
            </a:pPr>
            <a:r>
              <a:t>update: T2 writes P5</a:t>
            </a:r>
          </a:p>
          <a:p>
            <a:pPr defTabSz="457200">
              <a:lnSpc>
                <a:spcPct val="130000"/>
              </a:lnSpc>
              <a:defRPr sz="2000">
                <a:solidFill>
                  <a:schemeClr val="accent2"/>
                </a:solidFill>
              </a:defRPr>
            </a:pPr>
            <a:r>
              <a:t>CRASH, RESTART</a:t>
            </a:r>
          </a:p>
        </p:txBody>
      </p:sp>
      <p:sp>
        <p:nvSpPr>
          <p:cNvPr id="491" name="Line"/>
          <p:cNvSpPr/>
          <p:nvPr/>
        </p:nvSpPr>
        <p:spPr>
          <a:xfrm flipH="1">
            <a:off x="4114799" y="1125537"/>
            <a:ext cx="1" cy="5924551"/>
          </a:xfrm>
          <a:prstGeom prst="line">
            <a:avLst/>
          </a:prstGeom>
          <a:ln w="50800">
            <a:solidFill>
              <a:srgbClr val="CC33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492" name="Line"/>
          <p:cNvSpPr/>
          <p:nvPr/>
        </p:nvSpPr>
        <p:spPr>
          <a:xfrm>
            <a:off x="3975100" y="4383087"/>
            <a:ext cx="279400" cy="1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93" name="Line"/>
          <p:cNvSpPr/>
          <p:nvPr/>
        </p:nvSpPr>
        <p:spPr>
          <a:xfrm>
            <a:off x="3975100" y="4002087"/>
            <a:ext cx="279400" cy="1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94" name="Line"/>
          <p:cNvSpPr/>
          <p:nvPr/>
        </p:nvSpPr>
        <p:spPr>
          <a:xfrm>
            <a:off x="3975100" y="3621087"/>
            <a:ext cx="279400" cy="1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95" name="Line"/>
          <p:cNvSpPr/>
          <p:nvPr/>
        </p:nvSpPr>
        <p:spPr>
          <a:xfrm>
            <a:off x="3975100" y="3240087"/>
            <a:ext cx="279400" cy="1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96" name="Line"/>
          <p:cNvSpPr/>
          <p:nvPr/>
        </p:nvSpPr>
        <p:spPr>
          <a:xfrm>
            <a:off x="3975100" y="2859087"/>
            <a:ext cx="279400" cy="1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97" name="Line"/>
          <p:cNvSpPr/>
          <p:nvPr/>
        </p:nvSpPr>
        <p:spPr>
          <a:xfrm>
            <a:off x="3975100" y="2401887"/>
            <a:ext cx="279400" cy="1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98" name="Line"/>
          <p:cNvSpPr/>
          <p:nvPr/>
        </p:nvSpPr>
        <p:spPr>
          <a:xfrm>
            <a:off x="3975100" y="1258887"/>
            <a:ext cx="279400" cy="1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99" name="LSN         LOG"/>
          <p:cNvSpPr txBox="1"/>
          <p:nvPr/>
        </p:nvSpPr>
        <p:spPr>
          <a:xfrm>
            <a:off x="3224213" y="679450"/>
            <a:ext cx="2100362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defTabSz="457200">
              <a:defRPr sz="2400" u="sng"/>
            </a:lvl1pPr>
          </a:lstStyle>
          <a:p>
            <a:pPr/>
            <a:r>
              <a:t>LSN         LOG</a:t>
            </a:r>
          </a:p>
        </p:txBody>
      </p:sp>
      <p:sp>
        <p:nvSpPr>
          <p:cNvPr id="500" name="00…"/>
          <p:cNvSpPr txBox="1"/>
          <p:nvPr/>
        </p:nvSpPr>
        <p:spPr>
          <a:xfrm>
            <a:off x="3224213" y="985837"/>
            <a:ext cx="736973" cy="3563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defTabSz="457200">
              <a:lnSpc>
                <a:spcPct val="130000"/>
              </a:lnSpc>
              <a:defRPr sz="2000"/>
            </a:pPr>
            <a:r>
              <a:t>     00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    05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    10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    20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    30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    40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    45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    50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    60</a:t>
            </a:r>
          </a:p>
        </p:txBody>
      </p:sp>
      <p:grpSp>
        <p:nvGrpSpPr>
          <p:cNvPr id="503" name="Group"/>
          <p:cNvGrpSpPr/>
          <p:nvPr/>
        </p:nvGrpSpPr>
        <p:grpSpPr>
          <a:xfrm>
            <a:off x="3949699" y="4700587"/>
            <a:ext cx="330202" cy="203201"/>
            <a:chOff x="0" y="0"/>
            <a:chExt cx="330200" cy="203200"/>
          </a:xfrm>
        </p:grpSpPr>
        <p:sp>
          <p:nvSpPr>
            <p:cNvPr id="501" name="Line"/>
            <p:cNvSpPr/>
            <p:nvPr/>
          </p:nvSpPr>
          <p:spPr>
            <a:xfrm>
              <a:off x="25400" y="0"/>
              <a:ext cx="279400" cy="203200"/>
            </a:xfrm>
            <a:prstGeom prst="line">
              <a:avLst/>
            </a:prstGeom>
            <a:noFill/>
            <a:ln w="254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2" name="Line"/>
            <p:cNvSpPr/>
            <p:nvPr/>
          </p:nvSpPr>
          <p:spPr>
            <a:xfrm flipH="1">
              <a:off x="-1" y="0"/>
              <a:ext cx="330202" cy="203200"/>
            </a:xfrm>
            <a:prstGeom prst="line">
              <a:avLst/>
            </a:prstGeom>
            <a:noFill/>
            <a:ln w="254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04" name="Xact Table…"/>
          <p:cNvSpPr txBox="1"/>
          <p:nvPr/>
        </p:nvSpPr>
        <p:spPr>
          <a:xfrm>
            <a:off x="579437" y="1087437"/>
            <a:ext cx="1960589" cy="5338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Xact Table</a:t>
            </a:r>
          </a:p>
          <a:p>
            <a:pPr defTabSz="457200">
              <a:defRPr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57200">
              <a:defRPr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57200">
              <a:defRPr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57200">
              <a:defRPr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57200">
              <a:defRPr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57200">
              <a:defRPr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57200">
              <a:defRPr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57200">
              <a:defRPr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Dirty Page Table</a:t>
            </a:r>
          </a:p>
          <a:p>
            <a:pPr defTabSz="457200">
              <a:defRPr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57200">
              <a:defRPr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57200">
              <a:defRPr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57200">
              <a:defRPr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57200">
              <a:defRPr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57200">
              <a:defRPr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57200">
              <a:defRPr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57200">
              <a:defRPr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5" name="Redo starts at LSN 10;…"/>
          <p:cNvSpPr txBox="1"/>
          <p:nvPr/>
        </p:nvSpPr>
        <p:spPr>
          <a:xfrm>
            <a:off x="4410075" y="5143500"/>
            <a:ext cx="3641725" cy="1308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450" tIns="44450" rIns="44450" bIns="44450">
            <a:spAutoFit/>
          </a:bodyPr>
          <a:lstStyle/>
          <a:p>
            <a:pPr defTabSz="457200">
              <a:defRPr sz="2000">
                <a:solidFill>
                  <a:srgbClr val="FF0000"/>
                </a:solidFill>
              </a:defRPr>
            </a:pPr>
            <a:r>
              <a:t>Redo</a:t>
            </a:r>
            <a:r>
              <a:rPr>
                <a:solidFill>
                  <a:srgbClr val="000000"/>
                </a:solidFill>
              </a:rPr>
              <a:t> starts at LSN 10;</a:t>
            </a:r>
          </a:p>
          <a:p>
            <a:pPr defTabSz="457200">
              <a:defRPr sz="2000"/>
            </a:pPr>
            <a:r>
              <a:t>in this case, reads P5, P3, and P1 from disk, redoes ops if pageLSN &lt; LSN</a:t>
            </a:r>
          </a:p>
        </p:txBody>
      </p:sp>
      <p:sp>
        <p:nvSpPr>
          <p:cNvPr id="506" name="Line"/>
          <p:cNvSpPr/>
          <p:nvPr/>
        </p:nvSpPr>
        <p:spPr>
          <a:xfrm>
            <a:off x="3975100" y="1639887"/>
            <a:ext cx="279400" cy="1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07" name="Line"/>
          <p:cNvSpPr/>
          <p:nvPr/>
        </p:nvSpPr>
        <p:spPr>
          <a:xfrm>
            <a:off x="3975100" y="2020887"/>
            <a:ext cx="279400" cy="1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08" name="Line"/>
          <p:cNvSpPr/>
          <p:nvPr/>
        </p:nvSpPr>
        <p:spPr>
          <a:xfrm>
            <a:off x="5333836" y="3322786"/>
            <a:ext cx="3429164" cy="285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9165" y="12680"/>
                  <a:pt x="10246" y="21600"/>
                  <a:pt x="0" y="21600"/>
                </a:cubicBezTo>
              </a:path>
            </a:pathLst>
          </a:custGeom>
          <a:ln w="12700" cap="rnd">
            <a:solidFill>
              <a:srgbClr val="FF0000"/>
            </a:solidFill>
            <a:headEnd type="stealth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9" name="Line"/>
          <p:cNvSpPr/>
          <p:nvPr/>
        </p:nvSpPr>
        <p:spPr>
          <a:xfrm>
            <a:off x="5321250" y="2070075"/>
            <a:ext cx="1530400" cy="787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647" y="0"/>
                </a:moveTo>
                <a:cubicBezTo>
                  <a:pt x="20927" y="2177"/>
                  <a:pt x="21600" y="4638"/>
                  <a:pt x="21600" y="7141"/>
                </a:cubicBezTo>
                <a:cubicBezTo>
                  <a:pt x="21600" y="15126"/>
                  <a:pt x="14899" y="21600"/>
                  <a:pt x="6634" y="21600"/>
                </a:cubicBezTo>
                <a:cubicBezTo>
                  <a:pt x="4333" y="21599"/>
                  <a:pt x="2063" y="21087"/>
                  <a:pt x="0" y="20102"/>
                </a:cubicBezTo>
              </a:path>
            </a:pathLst>
          </a:custGeom>
          <a:ln w="12700" cap="rnd">
            <a:solidFill>
              <a:srgbClr val="FF0000"/>
            </a:solidFill>
            <a:headEnd type="stealth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0" name="Line"/>
          <p:cNvSpPr/>
          <p:nvPr/>
        </p:nvSpPr>
        <p:spPr>
          <a:xfrm>
            <a:off x="6715107" y="2447878"/>
            <a:ext cx="444519" cy="2008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88"/>
                </a:moveTo>
                <a:cubicBezTo>
                  <a:pt x="1117" y="63"/>
                  <a:pt x="2251" y="0"/>
                  <a:pt x="3388" y="0"/>
                </a:cubicBezTo>
                <a:cubicBezTo>
                  <a:pt x="13446" y="1"/>
                  <a:pt x="21600" y="4835"/>
                  <a:pt x="21600" y="10800"/>
                </a:cubicBezTo>
                <a:cubicBezTo>
                  <a:pt x="21600" y="16765"/>
                  <a:pt x="13446" y="21600"/>
                  <a:pt x="3387" y="21600"/>
                </a:cubicBezTo>
              </a:path>
            </a:pathLst>
          </a:custGeom>
          <a:ln w="12700" cap="rnd">
            <a:solidFill>
              <a:srgbClr val="0000FF"/>
            </a:solidFill>
            <a:headEnd type="stealth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1" name="Line"/>
          <p:cNvSpPr/>
          <p:nvPr/>
        </p:nvSpPr>
        <p:spPr>
          <a:xfrm>
            <a:off x="5334000" y="2935287"/>
            <a:ext cx="3276600" cy="152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3977" y="900"/>
                  <a:pt x="7953" y="1800"/>
                  <a:pt x="11553" y="5400"/>
                </a:cubicBezTo>
                <a:cubicBezTo>
                  <a:pt x="15153" y="9000"/>
                  <a:pt x="18377" y="15300"/>
                  <a:pt x="21600" y="21600"/>
                </a:cubicBezTo>
              </a:path>
            </a:pathLst>
          </a:custGeom>
          <a:ln w="12700">
            <a:solidFill>
              <a:srgbClr val="FF0000"/>
            </a:solidFill>
            <a:headEnd type="triangle"/>
          </a:ln>
        </p:spPr>
        <p:txBody>
          <a:bodyPr lIns="45719" rIns="45719" anchor="ctr"/>
          <a:lstStyle/>
          <a:p>
            <a:pPr/>
          </a:p>
        </p:txBody>
      </p:sp>
      <p:graphicFrame>
        <p:nvGraphicFramePr>
          <p:cNvPr id="512" name="Table"/>
          <p:cNvGraphicFramePr/>
          <p:nvPr/>
        </p:nvGraphicFramePr>
        <p:xfrm>
          <a:off x="76200" y="1524000"/>
          <a:ext cx="2895600" cy="14478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65200"/>
                <a:gridCol w="1168400"/>
                <a:gridCol w="762000"/>
              </a:tblGrid>
              <a:tr h="4318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Trans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lastLSN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Stat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T1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10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3" name="Table"/>
          <p:cNvGraphicFramePr/>
          <p:nvPr/>
        </p:nvGraphicFramePr>
        <p:xfrm>
          <a:off x="76200" y="1524000"/>
          <a:ext cx="2895600" cy="14478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65200"/>
                <a:gridCol w="1168400"/>
                <a:gridCol w="762000"/>
              </a:tblGrid>
              <a:tr h="4318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Trans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lastLSN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Stat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T1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10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T2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20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4" name="Table"/>
          <p:cNvGraphicFramePr/>
          <p:nvPr/>
        </p:nvGraphicFramePr>
        <p:xfrm>
          <a:off x="76200" y="1524000"/>
          <a:ext cx="2895600" cy="14478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65200"/>
                <a:gridCol w="1168400"/>
                <a:gridCol w="762000"/>
              </a:tblGrid>
              <a:tr h="4318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Trans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lastLSN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Stat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T1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30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a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T2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20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5" name="Table"/>
          <p:cNvGraphicFramePr/>
          <p:nvPr/>
        </p:nvGraphicFramePr>
        <p:xfrm>
          <a:off x="76200" y="1524000"/>
          <a:ext cx="2895600" cy="14478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65200"/>
                <a:gridCol w="1168400"/>
                <a:gridCol w="762000"/>
              </a:tblGrid>
              <a:tr h="4318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Trans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lastLSN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Stat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T1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40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a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T2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20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6" name="Table"/>
          <p:cNvGraphicFramePr/>
          <p:nvPr/>
        </p:nvGraphicFramePr>
        <p:xfrm>
          <a:off x="76200" y="1524000"/>
          <a:ext cx="2895600" cy="14478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65200"/>
                <a:gridCol w="1168400"/>
                <a:gridCol w="762000"/>
              </a:tblGrid>
              <a:tr h="4318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Trans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lastLSN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Stat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T2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20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7" name="Table"/>
          <p:cNvGraphicFramePr/>
          <p:nvPr/>
        </p:nvGraphicFramePr>
        <p:xfrm>
          <a:off x="76200" y="1524000"/>
          <a:ext cx="2895600" cy="14478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65200"/>
                <a:gridCol w="1168400"/>
                <a:gridCol w="762000"/>
              </a:tblGrid>
              <a:tr h="4318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Trans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lastLSN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Stat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T2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20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T3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50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8" name="Table"/>
          <p:cNvGraphicFramePr/>
          <p:nvPr/>
        </p:nvGraphicFramePr>
        <p:xfrm>
          <a:off x="0" y="1504950"/>
          <a:ext cx="3087688" cy="14478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23925"/>
                <a:gridCol w="1231900"/>
                <a:gridCol w="931862"/>
              </a:tblGrid>
              <a:tr h="4318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Trans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lastLSN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Status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T2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60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T3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50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9" name="Table"/>
          <p:cNvGraphicFramePr/>
          <p:nvPr/>
        </p:nvGraphicFramePr>
        <p:xfrm>
          <a:off x="457200" y="3886200"/>
          <a:ext cx="2286000" cy="28194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0"/>
                <a:gridCol w="1143000"/>
              </a:tblGrid>
              <a:tr h="563562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PageId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recLSN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63562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0" name="Table"/>
          <p:cNvGraphicFramePr/>
          <p:nvPr/>
        </p:nvGraphicFramePr>
        <p:xfrm>
          <a:off x="457200" y="3886200"/>
          <a:ext cx="2286000" cy="28194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0"/>
                <a:gridCol w="1143000"/>
              </a:tblGrid>
              <a:tr h="563562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PageId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recLSN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P5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10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63562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1" name="Table"/>
          <p:cNvGraphicFramePr/>
          <p:nvPr/>
        </p:nvGraphicFramePr>
        <p:xfrm>
          <a:off x="457200" y="3886200"/>
          <a:ext cx="2286000" cy="28194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0"/>
                <a:gridCol w="1143000"/>
              </a:tblGrid>
              <a:tr h="563562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PageId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recLSN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P5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10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P3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20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63562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2" name="Table"/>
          <p:cNvGraphicFramePr/>
          <p:nvPr/>
        </p:nvGraphicFramePr>
        <p:xfrm>
          <a:off x="457200" y="3886200"/>
          <a:ext cx="2286000" cy="28194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43000"/>
                <a:gridCol w="1143000"/>
              </a:tblGrid>
              <a:tr h="563562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PageId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recLSN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P5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10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P3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20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P1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50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563562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523" name="Arrow"/>
          <p:cNvSpPr/>
          <p:nvPr/>
        </p:nvSpPr>
        <p:spPr>
          <a:xfrm>
            <a:off x="3200400" y="1106487"/>
            <a:ext cx="381000" cy="304801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524" name="Arrow"/>
          <p:cNvSpPr/>
          <p:nvPr/>
        </p:nvSpPr>
        <p:spPr>
          <a:xfrm>
            <a:off x="3200400" y="1487487"/>
            <a:ext cx="381000" cy="304801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525" name="Arrow"/>
          <p:cNvSpPr/>
          <p:nvPr/>
        </p:nvSpPr>
        <p:spPr>
          <a:xfrm>
            <a:off x="3200400" y="1944687"/>
            <a:ext cx="381000" cy="304801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526" name="Arrow"/>
          <p:cNvSpPr/>
          <p:nvPr/>
        </p:nvSpPr>
        <p:spPr>
          <a:xfrm>
            <a:off x="3200400" y="2325687"/>
            <a:ext cx="381000" cy="304801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527" name="Arrow"/>
          <p:cNvSpPr/>
          <p:nvPr/>
        </p:nvSpPr>
        <p:spPr>
          <a:xfrm>
            <a:off x="3200400" y="2706687"/>
            <a:ext cx="381000" cy="304801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528" name="Arrow"/>
          <p:cNvSpPr/>
          <p:nvPr/>
        </p:nvSpPr>
        <p:spPr>
          <a:xfrm>
            <a:off x="3200400" y="3163887"/>
            <a:ext cx="381000" cy="304801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529" name="Arrow"/>
          <p:cNvSpPr/>
          <p:nvPr/>
        </p:nvSpPr>
        <p:spPr>
          <a:xfrm>
            <a:off x="3200400" y="3544887"/>
            <a:ext cx="381000" cy="304801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530" name="Arrow"/>
          <p:cNvSpPr/>
          <p:nvPr/>
        </p:nvSpPr>
        <p:spPr>
          <a:xfrm>
            <a:off x="3200400" y="3925887"/>
            <a:ext cx="381000" cy="304801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531" name="Arrow"/>
          <p:cNvSpPr/>
          <p:nvPr/>
        </p:nvSpPr>
        <p:spPr>
          <a:xfrm>
            <a:off x="3200400" y="4306887"/>
            <a:ext cx="381000" cy="304801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xit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xit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xit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8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xit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8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xit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Subtype="8" presetID="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xit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8" presetID="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Class="exit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Class="entr" nodeType="clickEffect" presetSubtype="8" presetID="2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xit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ntr" nodeType="clickEffect" presetSubtype="8" presetID="2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Class="exit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Class="entr" nodeType="clickEffect" presetID="10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5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1" grpId="30"/>
      <p:bldP build="whole" bldLvl="1" animBg="1" rev="0" advAuto="0" spid="514" grpId="16"/>
      <p:bldP build="whole" bldLvl="1" animBg="1" rev="0" advAuto="0" spid="505" grpId="31"/>
      <p:bldP build="whole" bldLvl="1" animBg="1" rev="0" advAuto="0" spid="520" grpId="9"/>
      <p:bldP build="whole" bldLvl="1" animBg="1" rev="0" advAuto="0" spid="521" grpId="13"/>
      <p:bldP build="whole" bldLvl="1" animBg="1" rev="0" advAuto="0" spid="517" grpId="25"/>
      <p:bldP build="whole" bldLvl="1" animBg="1" rev="0" advAuto="0" spid="530" grpId="24"/>
      <p:bldP build="whole" bldLvl="1" animBg="1" rev="0" advAuto="0" spid="529" grpId="21"/>
      <p:bldP build="whole" bldLvl="1" animBg="1" rev="0" advAuto="0" spid="528" grpId="18"/>
      <p:bldP build="whole" bldLvl="1" animBg="1" rev="0" advAuto="0" spid="526" grpId="11"/>
      <p:bldP build="whole" bldLvl="1" animBg="1" rev="0" advAuto="0" spid="527" grpId="15"/>
      <p:bldP build="whole" bldLvl="1" animBg="1" rev="0" advAuto="0" spid="524" grpId="5"/>
      <p:bldP build="whole" bldLvl="1" animBg="1" rev="0" advAuto="0" spid="519" grpId="3"/>
      <p:bldP build="whole" bldLvl="1" animBg="1" rev="0" advAuto="0" spid="525" grpId="10"/>
      <p:bldP build="whole" bldLvl="1" animBg="1" rev="0" advAuto="0" spid="524" grpId="6"/>
      <p:bldP build="whole" bldLvl="1" animBg="1" rev="0" advAuto="0" spid="513" grpId="12"/>
      <p:bldP build="whole" bldLvl="1" animBg="1" rev="0" advAuto="0" spid="526" grpId="14"/>
      <p:bldP build="whole" bldLvl="1" animBg="1" rev="0" advAuto="0" spid="527" grpId="17"/>
      <p:bldP build="whole" bldLvl="1" animBg="1" rev="0" advAuto="0" spid="512" grpId="8"/>
      <p:bldP build="whole" bldLvl="1" animBg="1" rev="0" advAuto="0" spid="515" grpId="19"/>
      <p:bldP build="whole" bldLvl="1" animBg="1" rev="0" advAuto="0" spid="528" grpId="20"/>
      <p:bldP build="whole" bldLvl="1" animBg="1" rev="0" advAuto="0" spid="523" grpId="1"/>
      <p:bldP build="whole" bldLvl="1" animBg="1" rev="0" advAuto="0" spid="523" grpId="4"/>
      <p:bldP build="whole" bldLvl="1" animBg="1" rev="0" advAuto="0" spid="525" grpId="7"/>
      <p:bldP build="whole" bldLvl="1" animBg="1" rev="0" advAuto="0" spid="489" grpId="2"/>
      <p:bldP build="whole" bldLvl="1" animBg="1" rev="0" advAuto="0" spid="529" grpId="23"/>
      <p:bldP build="whole" bldLvl="1" animBg="1" rev="0" advAuto="0" spid="522" grpId="26"/>
      <p:bldP build="whole" bldLvl="1" animBg="1" rev="0" advAuto="0" spid="516" grpId="22"/>
      <p:bldP build="whole" bldLvl="1" animBg="1" rev="0" advAuto="0" spid="530" grpId="27"/>
      <p:bldP build="whole" bldLvl="1" animBg="1" rev="0" advAuto="0" spid="531" grpId="28"/>
      <p:bldP build="whole" bldLvl="1" animBg="1" rev="0" advAuto="0" spid="518" grpId="29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34" name="Ex (cont.): Undo &amp; Crash During Restart!"/>
          <p:cNvSpPr txBox="1"/>
          <p:nvPr>
            <p:ph type="title" idx="4294967295"/>
          </p:nvPr>
        </p:nvSpPr>
        <p:spPr>
          <a:xfrm>
            <a:off x="211137" y="-192088"/>
            <a:ext cx="8532813" cy="719138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>
            <a:lvl1pPr>
              <a:defRPr b="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Ex (cont.): Undo &amp; Crash During Restart!</a:t>
            </a:r>
          </a:p>
        </p:txBody>
      </p:sp>
      <p:sp>
        <p:nvSpPr>
          <p:cNvPr id="535" name="begin_checkpoint,…"/>
          <p:cNvSpPr txBox="1"/>
          <p:nvPr/>
        </p:nvSpPr>
        <p:spPr>
          <a:xfrm>
            <a:off x="4219575" y="381000"/>
            <a:ext cx="4878387" cy="633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450" tIns="44450" rIns="44450" bIns="44450">
            <a:spAutoFit/>
          </a:bodyPr>
          <a:lstStyle/>
          <a:p>
            <a:pPr defTabSz="457200">
              <a:lnSpc>
                <a:spcPct val="130000"/>
              </a:lnSpc>
              <a:defRPr sz="2000"/>
            </a:pPr>
            <a:r>
              <a:t>begin_checkpoint,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end_checkpoint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update: T1 writes P5;Prvl=null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update T2 writes P3; Prvl = null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T1 abort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CLR: Undo T1 LSN 10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T1 End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update: T3 writes P1; PrvL=null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update: T2 writes P5; PrvL=20</a:t>
            </a:r>
          </a:p>
          <a:p>
            <a:pPr defTabSz="457200">
              <a:lnSpc>
                <a:spcPct val="130000"/>
              </a:lnSpc>
              <a:defRPr sz="2000">
                <a:solidFill>
                  <a:schemeClr val="accent2"/>
                </a:solidFill>
              </a:defRPr>
            </a:pPr>
            <a:r>
              <a:t>CRASH, RESTART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CLR: Undo T2 LSN 60; UndoNxtLSN=20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CLR: Undo T3 LSN 50;UndoNxtLSN=null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T3 end</a:t>
            </a:r>
          </a:p>
          <a:p>
            <a:pPr defTabSz="457200">
              <a:lnSpc>
                <a:spcPct val="130000"/>
              </a:lnSpc>
              <a:defRPr sz="2000">
                <a:solidFill>
                  <a:schemeClr val="accent2"/>
                </a:solidFill>
              </a:defRPr>
            </a:pPr>
            <a:r>
              <a:t>CRASH, RESTART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CLR: Undo T2 LSN 20;UndoNxtLSN=null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T2 end</a:t>
            </a:r>
          </a:p>
        </p:txBody>
      </p:sp>
      <p:sp>
        <p:nvSpPr>
          <p:cNvPr id="536" name="Line"/>
          <p:cNvSpPr/>
          <p:nvPr/>
        </p:nvSpPr>
        <p:spPr>
          <a:xfrm flipH="1">
            <a:off x="4038600" y="819149"/>
            <a:ext cx="1" cy="6038852"/>
          </a:xfrm>
          <a:prstGeom prst="line">
            <a:avLst/>
          </a:prstGeom>
          <a:ln w="25400">
            <a:solidFill>
              <a:srgbClr val="CC33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537" name="Line"/>
          <p:cNvSpPr/>
          <p:nvPr/>
        </p:nvSpPr>
        <p:spPr>
          <a:xfrm>
            <a:off x="3898900" y="62484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38" name="Line"/>
          <p:cNvSpPr/>
          <p:nvPr/>
        </p:nvSpPr>
        <p:spPr>
          <a:xfrm>
            <a:off x="3898900" y="51054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39" name="Line"/>
          <p:cNvSpPr/>
          <p:nvPr/>
        </p:nvSpPr>
        <p:spPr>
          <a:xfrm>
            <a:off x="3898900" y="46482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40" name="Line"/>
          <p:cNvSpPr/>
          <p:nvPr/>
        </p:nvSpPr>
        <p:spPr>
          <a:xfrm>
            <a:off x="3898900" y="301625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41" name="Line"/>
          <p:cNvSpPr/>
          <p:nvPr/>
        </p:nvSpPr>
        <p:spPr>
          <a:xfrm>
            <a:off x="3898900" y="263525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42" name="Line"/>
          <p:cNvSpPr/>
          <p:nvPr/>
        </p:nvSpPr>
        <p:spPr>
          <a:xfrm>
            <a:off x="3898900" y="225425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43" name="Line"/>
          <p:cNvSpPr/>
          <p:nvPr/>
        </p:nvSpPr>
        <p:spPr>
          <a:xfrm>
            <a:off x="3898900" y="187325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44" name="Line"/>
          <p:cNvSpPr/>
          <p:nvPr/>
        </p:nvSpPr>
        <p:spPr>
          <a:xfrm>
            <a:off x="3898900" y="149225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45" name="Line"/>
          <p:cNvSpPr/>
          <p:nvPr/>
        </p:nvSpPr>
        <p:spPr>
          <a:xfrm>
            <a:off x="3898900" y="103505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46" name="Line"/>
          <p:cNvSpPr/>
          <p:nvPr/>
        </p:nvSpPr>
        <p:spPr>
          <a:xfrm>
            <a:off x="3898900" y="65405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47" name="00…"/>
          <p:cNvSpPr txBox="1"/>
          <p:nvPr/>
        </p:nvSpPr>
        <p:spPr>
          <a:xfrm>
            <a:off x="3092077" y="381000"/>
            <a:ext cx="736973" cy="633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algn="r" defTabSz="457200">
              <a:lnSpc>
                <a:spcPct val="130000"/>
              </a:lnSpc>
              <a:defRPr sz="2000"/>
            </a:pPr>
            <a:r>
              <a:t>00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05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     10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     20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     30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40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45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     50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     60</a:t>
            </a:r>
          </a:p>
          <a:p>
            <a:pPr algn="r" defTabSz="457200">
              <a:lnSpc>
                <a:spcPct val="130000"/>
              </a:lnSpc>
              <a:defRPr sz="2000"/>
            </a:pPr>
          </a:p>
          <a:p>
            <a:pPr algn="r" defTabSz="457200">
              <a:lnSpc>
                <a:spcPct val="130000"/>
              </a:lnSpc>
              <a:defRPr sz="2000"/>
            </a:pPr>
            <a:r>
              <a:t>     70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80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85</a:t>
            </a:r>
          </a:p>
          <a:p>
            <a:pPr algn="r" defTabSz="457200">
              <a:lnSpc>
                <a:spcPct val="130000"/>
              </a:lnSpc>
              <a:defRPr sz="2000"/>
            </a:pPr>
          </a:p>
          <a:p>
            <a:pPr algn="r" defTabSz="457200">
              <a:lnSpc>
                <a:spcPct val="130000"/>
              </a:lnSpc>
              <a:defRPr sz="2000"/>
            </a:pPr>
            <a:r>
              <a:t>     90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100</a:t>
            </a:r>
          </a:p>
        </p:txBody>
      </p:sp>
      <p:sp>
        <p:nvSpPr>
          <p:cNvPr id="548" name="Line"/>
          <p:cNvSpPr/>
          <p:nvPr/>
        </p:nvSpPr>
        <p:spPr>
          <a:xfrm>
            <a:off x="3962399" y="4222750"/>
            <a:ext cx="215901" cy="18415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49" name="Line"/>
          <p:cNvSpPr/>
          <p:nvPr/>
        </p:nvSpPr>
        <p:spPr>
          <a:xfrm flipH="1">
            <a:off x="3949700" y="4203700"/>
            <a:ext cx="254001" cy="20320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50" name="Line"/>
          <p:cNvSpPr/>
          <p:nvPr/>
        </p:nvSpPr>
        <p:spPr>
          <a:xfrm>
            <a:off x="3963987" y="5791200"/>
            <a:ext cx="203201" cy="20320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51" name="Line"/>
          <p:cNvSpPr/>
          <p:nvPr/>
        </p:nvSpPr>
        <p:spPr>
          <a:xfrm flipH="1">
            <a:off x="3949700" y="5803900"/>
            <a:ext cx="254001" cy="20320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52" name="After Analysis/Redo:…"/>
          <p:cNvSpPr/>
          <p:nvPr/>
        </p:nvSpPr>
        <p:spPr>
          <a:xfrm>
            <a:off x="152400" y="1143000"/>
            <a:ext cx="2930972" cy="82550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>
                <a:solidFill>
                  <a:srgbClr val="FF0000"/>
                </a:solidFill>
              </a:defRPr>
            </a:pPr>
            <a:r>
              <a:t>After Analysis/Redo:</a:t>
            </a:r>
            <a:r>
              <a:rPr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ToUndo: 50 &amp; 60</a:t>
            </a:r>
          </a:p>
        </p:txBody>
      </p:sp>
      <p:sp>
        <p:nvSpPr>
          <p:cNvPr id="553" name="Line"/>
          <p:cNvSpPr/>
          <p:nvPr/>
        </p:nvSpPr>
        <p:spPr>
          <a:xfrm>
            <a:off x="3886200" y="34290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54" name="Line"/>
          <p:cNvSpPr/>
          <p:nvPr/>
        </p:nvSpPr>
        <p:spPr>
          <a:xfrm>
            <a:off x="3911600" y="38100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55" name="Line"/>
          <p:cNvSpPr/>
          <p:nvPr/>
        </p:nvSpPr>
        <p:spPr>
          <a:xfrm>
            <a:off x="3911600" y="54102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56" name="Line"/>
          <p:cNvSpPr/>
          <p:nvPr/>
        </p:nvSpPr>
        <p:spPr>
          <a:xfrm>
            <a:off x="3886200" y="66294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57" name="Rectangle"/>
          <p:cNvSpPr/>
          <p:nvPr/>
        </p:nvSpPr>
        <p:spPr>
          <a:xfrm>
            <a:off x="3124200" y="6400800"/>
            <a:ext cx="5867400" cy="457200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558" name="Rectangle"/>
          <p:cNvSpPr/>
          <p:nvPr/>
        </p:nvSpPr>
        <p:spPr>
          <a:xfrm>
            <a:off x="3124200" y="6019800"/>
            <a:ext cx="5867400" cy="835025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559" name="Rectangle"/>
          <p:cNvSpPr/>
          <p:nvPr/>
        </p:nvSpPr>
        <p:spPr>
          <a:xfrm>
            <a:off x="3124200" y="5562600"/>
            <a:ext cx="5867400" cy="1292225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560" name="Rectangle"/>
          <p:cNvSpPr/>
          <p:nvPr/>
        </p:nvSpPr>
        <p:spPr>
          <a:xfrm>
            <a:off x="3124200" y="5181600"/>
            <a:ext cx="5867400" cy="1673225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561" name="Rectangle"/>
          <p:cNvSpPr/>
          <p:nvPr/>
        </p:nvSpPr>
        <p:spPr>
          <a:xfrm>
            <a:off x="3124200" y="4876800"/>
            <a:ext cx="5867400" cy="1978025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562" name="Rectangle"/>
          <p:cNvSpPr/>
          <p:nvPr/>
        </p:nvSpPr>
        <p:spPr>
          <a:xfrm>
            <a:off x="3124200" y="4419600"/>
            <a:ext cx="5867400" cy="2435225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563" name="ToUndo:…"/>
          <p:cNvSpPr/>
          <p:nvPr/>
        </p:nvSpPr>
        <p:spPr>
          <a:xfrm>
            <a:off x="152399" y="1905000"/>
            <a:ext cx="1236862" cy="82550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ToUndo:</a:t>
            </a:r>
          </a:p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50 &amp; 20</a:t>
            </a:r>
          </a:p>
        </p:txBody>
      </p:sp>
      <p:sp>
        <p:nvSpPr>
          <p:cNvPr id="564" name="ToUndo:…"/>
          <p:cNvSpPr/>
          <p:nvPr/>
        </p:nvSpPr>
        <p:spPr>
          <a:xfrm>
            <a:off x="152399" y="2743200"/>
            <a:ext cx="1236862" cy="82550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ToUndo:</a:t>
            </a:r>
          </a:p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20</a:t>
            </a:r>
          </a:p>
        </p:txBody>
      </p:sp>
      <p:sp>
        <p:nvSpPr>
          <p:cNvPr id="565" name="After Analysis/Redo:…"/>
          <p:cNvSpPr/>
          <p:nvPr/>
        </p:nvSpPr>
        <p:spPr>
          <a:xfrm>
            <a:off x="152400" y="3581400"/>
            <a:ext cx="2846289" cy="82550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>
                <a:solidFill>
                  <a:srgbClr val="FF0000"/>
                </a:solidFill>
              </a:defRPr>
            </a:pPr>
            <a:r>
              <a:t>After Analysis/Redo:</a:t>
            </a:r>
            <a:endParaRPr>
              <a:solidFill>
                <a:schemeClr val="accent2"/>
              </a:solidFill>
            </a:endParaRPr>
          </a:p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ToUndo: 70</a:t>
            </a:r>
          </a:p>
        </p:txBody>
      </p:sp>
      <p:sp>
        <p:nvSpPr>
          <p:cNvPr id="566" name="ToUndo:…"/>
          <p:cNvSpPr/>
          <p:nvPr/>
        </p:nvSpPr>
        <p:spPr>
          <a:xfrm>
            <a:off x="152399" y="4419600"/>
            <a:ext cx="1236862" cy="82550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ToUndo:</a:t>
            </a:r>
          </a:p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20</a:t>
            </a:r>
          </a:p>
        </p:txBody>
      </p:sp>
      <p:sp>
        <p:nvSpPr>
          <p:cNvPr id="567" name="ToUndo:…"/>
          <p:cNvSpPr/>
          <p:nvPr/>
        </p:nvSpPr>
        <p:spPr>
          <a:xfrm>
            <a:off x="152400" y="5334000"/>
            <a:ext cx="1338362" cy="82550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ToUndo:</a:t>
            </a:r>
          </a:p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Finished!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" dur="500" fill="hold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6" dur="500" fill="hold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xit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6" dur="500" fill="hold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xit" nodeType="click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1" dur="500" fill="hold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7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2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xit" nodeType="click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6" dur="500" fill="hold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2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xit" nodeType="clickEffect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56" dur="500" fill="hold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5" grpId="7"/>
      <p:bldP build="whole" bldLvl="1" animBg="1" rev="0" advAuto="0" spid="559" grpId="6"/>
      <p:bldP build="whole" bldLvl="1" animBg="1" rev="0" advAuto="0" spid="563" grpId="2"/>
      <p:bldP build="whole" bldLvl="1" animBg="1" rev="0" advAuto="0" spid="558" grpId="9"/>
      <p:bldP build="whole" bldLvl="1" animBg="1" rev="0" advAuto="0" spid="560" grpId="5"/>
      <p:bldP build="whole" bldLvl="1" animBg="1" rev="0" advAuto="0" spid="567" grpId="10"/>
      <p:bldP build="whole" bldLvl="1" animBg="1" rev="0" advAuto="0" spid="561" grpId="3"/>
      <p:bldP build="whole" bldLvl="1" animBg="1" rev="0" advAuto="0" spid="564" grpId="4"/>
      <p:bldP build="whole" bldLvl="1" animBg="1" rev="0" advAuto="0" spid="562" grpId="1"/>
      <p:bldP build="whole" bldLvl="1" animBg="1" rev="0" advAuto="0" spid="566" grpId="8"/>
      <p:bldP build="whole" bldLvl="1" animBg="1" rev="0" advAuto="0" spid="557" grpId="1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lide Number"/>
          <p:cNvSpPr txBox="1"/>
          <p:nvPr>
            <p:ph type="sldNum" sz="quarter" idx="2"/>
          </p:nvPr>
        </p:nvSpPr>
        <p:spPr>
          <a:xfrm>
            <a:off x="4609338" y="6613525"/>
            <a:ext cx="188849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70" name="begin_checkpoint,…"/>
          <p:cNvSpPr txBox="1"/>
          <p:nvPr/>
        </p:nvSpPr>
        <p:spPr>
          <a:xfrm>
            <a:off x="4219575" y="381000"/>
            <a:ext cx="4878387" cy="633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450" tIns="44450" rIns="44450" bIns="44450">
            <a:spAutoFit/>
          </a:bodyPr>
          <a:lstStyle/>
          <a:p>
            <a:pPr defTabSz="457200">
              <a:lnSpc>
                <a:spcPct val="130000"/>
              </a:lnSpc>
              <a:defRPr sz="2000"/>
            </a:pPr>
            <a:r>
              <a:t>begin_checkpoint,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end_checkpoint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update: T1 writes P5;Prvl=null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update T2 writes P3; Prvl = null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T1 abort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CLR: Undo T1 LSN 10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T1 End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update: T3 writes P1; PrvL=null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update: T2 writes P5; PrvL=20</a:t>
            </a:r>
          </a:p>
          <a:p>
            <a:pPr defTabSz="457200">
              <a:lnSpc>
                <a:spcPct val="130000"/>
              </a:lnSpc>
              <a:defRPr sz="2000">
                <a:solidFill>
                  <a:schemeClr val="accent2"/>
                </a:solidFill>
              </a:defRPr>
            </a:pPr>
            <a:r>
              <a:t>CRASH, RESTART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CLR: Undo T2 LSN 60; UndoNxtLSN=20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CLR: Undo T3 LSN 50;UndoNxtLSN=null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T3 end</a:t>
            </a:r>
          </a:p>
          <a:p>
            <a:pPr defTabSz="457200">
              <a:lnSpc>
                <a:spcPct val="130000"/>
              </a:lnSpc>
              <a:defRPr sz="2000">
                <a:solidFill>
                  <a:schemeClr val="accent2"/>
                </a:solidFill>
              </a:defRPr>
            </a:pPr>
            <a:r>
              <a:t>CRASH, RESTART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CLR: Undo T2 LSN 20;UndoNxtLSN=null</a:t>
            </a:r>
          </a:p>
          <a:p>
            <a:pPr defTabSz="457200">
              <a:lnSpc>
                <a:spcPct val="130000"/>
              </a:lnSpc>
              <a:defRPr sz="2000"/>
            </a:pPr>
            <a:r>
              <a:t> T2 end</a:t>
            </a:r>
          </a:p>
        </p:txBody>
      </p:sp>
      <p:sp>
        <p:nvSpPr>
          <p:cNvPr id="571" name="Line"/>
          <p:cNvSpPr/>
          <p:nvPr/>
        </p:nvSpPr>
        <p:spPr>
          <a:xfrm flipH="1">
            <a:off x="4038600" y="819149"/>
            <a:ext cx="1" cy="6038852"/>
          </a:xfrm>
          <a:prstGeom prst="line">
            <a:avLst/>
          </a:prstGeom>
          <a:ln w="25400">
            <a:solidFill>
              <a:srgbClr val="CC33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572" name="Line"/>
          <p:cNvSpPr/>
          <p:nvPr/>
        </p:nvSpPr>
        <p:spPr>
          <a:xfrm>
            <a:off x="3898900" y="62484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73" name="Line"/>
          <p:cNvSpPr/>
          <p:nvPr/>
        </p:nvSpPr>
        <p:spPr>
          <a:xfrm>
            <a:off x="3898900" y="51054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74" name="Line"/>
          <p:cNvSpPr/>
          <p:nvPr/>
        </p:nvSpPr>
        <p:spPr>
          <a:xfrm>
            <a:off x="3898900" y="46482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75" name="Line"/>
          <p:cNvSpPr/>
          <p:nvPr/>
        </p:nvSpPr>
        <p:spPr>
          <a:xfrm>
            <a:off x="3898900" y="301625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76" name="Line"/>
          <p:cNvSpPr/>
          <p:nvPr/>
        </p:nvSpPr>
        <p:spPr>
          <a:xfrm>
            <a:off x="3898900" y="263525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77" name="Line"/>
          <p:cNvSpPr/>
          <p:nvPr/>
        </p:nvSpPr>
        <p:spPr>
          <a:xfrm>
            <a:off x="3898900" y="225425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78" name="Line"/>
          <p:cNvSpPr/>
          <p:nvPr/>
        </p:nvSpPr>
        <p:spPr>
          <a:xfrm>
            <a:off x="3898900" y="187325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79" name="Line"/>
          <p:cNvSpPr/>
          <p:nvPr/>
        </p:nvSpPr>
        <p:spPr>
          <a:xfrm>
            <a:off x="3898900" y="149225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80" name="Line"/>
          <p:cNvSpPr/>
          <p:nvPr/>
        </p:nvSpPr>
        <p:spPr>
          <a:xfrm>
            <a:off x="3898900" y="103505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81" name="Line"/>
          <p:cNvSpPr/>
          <p:nvPr/>
        </p:nvSpPr>
        <p:spPr>
          <a:xfrm>
            <a:off x="3898900" y="65405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82" name="00…"/>
          <p:cNvSpPr txBox="1"/>
          <p:nvPr/>
        </p:nvSpPr>
        <p:spPr>
          <a:xfrm>
            <a:off x="3090490" y="381000"/>
            <a:ext cx="736973" cy="633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algn="r" defTabSz="457200">
              <a:lnSpc>
                <a:spcPct val="130000"/>
              </a:lnSpc>
              <a:defRPr sz="2000"/>
            </a:pPr>
            <a:r>
              <a:t>00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05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     10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     20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     30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40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45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     50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     60</a:t>
            </a:r>
          </a:p>
          <a:p>
            <a:pPr algn="r" defTabSz="457200">
              <a:lnSpc>
                <a:spcPct val="130000"/>
              </a:lnSpc>
              <a:defRPr sz="2000"/>
            </a:pPr>
          </a:p>
          <a:p>
            <a:pPr algn="r" defTabSz="457200">
              <a:lnSpc>
                <a:spcPct val="130000"/>
              </a:lnSpc>
              <a:defRPr sz="2000"/>
            </a:pPr>
            <a:r>
              <a:t>     70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80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85</a:t>
            </a:r>
          </a:p>
          <a:p>
            <a:pPr algn="r" defTabSz="457200">
              <a:lnSpc>
                <a:spcPct val="130000"/>
              </a:lnSpc>
              <a:defRPr sz="2000"/>
            </a:pPr>
          </a:p>
          <a:p>
            <a:pPr algn="r" defTabSz="457200">
              <a:lnSpc>
                <a:spcPct val="130000"/>
              </a:lnSpc>
              <a:defRPr sz="2000"/>
            </a:pPr>
            <a:r>
              <a:t>     90</a:t>
            </a:r>
          </a:p>
          <a:p>
            <a:pPr algn="r" defTabSz="457200">
              <a:lnSpc>
                <a:spcPct val="130000"/>
              </a:lnSpc>
              <a:defRPr sz="2000"/>
            </a:pPr>
            <a:r>
              <a:t>100</a:t>
            </a:r>
          </a:p>
        </p:txBody>
      </p:sp>
      <p:sp>
        <p:nvSpPr>
          <p:cNvPr id="583" name="Line"/>
          <p:cNvSpPr/>
          <p:nvPr/>
        </p:nvSpPr>
        <p:spPr>
          <a:xfrm>
            <a:off x="3962399" y="4222750"/>
            <a:ext cx="215901" cy="18415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84" name="Line"/>
          <p:cNvSpPr/>
          <p:nvPr/>
        </p:nvSpPr>
        <p:spPr>
          <a:xfrm flipH="1">
            <a:off x="3949700" y="4203700"/>
            <a:ext cx="254001" cy="20320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85" name="Line"/>
          <p:cNvSpPr/>
          <p:nvPr/>
        </p:nvSpPr>
        <p:spPr>
          <a:xfrm>
            <a:off x="3963987" y="5791200"/>
            <a:ext cx="203201" cy="20320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86" name="Line"/>
          <p:cNvSpPr/>
          <p:nvPr/>
        </p:nvSpPr>
        <p:spPr>
          <a:xfrm flipH="1">
            <a:off x="3949700" y="5803900"/>
            <a:ext cx="254001" cy="20320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87" name="After Analysis/Redo:…"/>
          <p:cNvSpPr/>
          <p:nvPr/>
        </p:nvSpPr>
        <p:spPr>
          <a:xfrm>
            <a:off x="152400" y="1143000"/>
            <a:ext cx="2930972" cy="82550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>
                <a:solidFill>
                  <a:srgbClr val="FF0000"/>
                </a:solidFill>
              </a:defRPr>
            </a:pPr>
            <a:r>
              <a:t>After Analysis/Redo:</a:t>
            </a:r>
            <a:r>
              <a:rPr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ToUndo: 50 &amp; 60</a:t>
            </a:r>
          </a:p>
        </p:txBody>
      </p:sp>
      <p:sp>
        <p:nvSpPr>
          <p:cNvPr id="588" name="Line"/>
          <p:cNvSpPr/>
          <p:nvPr/>
        </p:nvSpPr>
        <p:spPr>
          <a:xfrm>
            <a:off x="3886200" y="34290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89" name="Line"/>
          <p:cNvSpPr/>
          <p:nvPr/>
        </p:nvSpPr>
        <p:spPr>
          <a:xfrm>
            <a:off x="3911600" y="38100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90" name="Line"/>
          <p:cNvSpPr/>
          <p:nvPr/>
        </p:nvSpPr>
        <p:spPr>
          <a:xfrm>
            <a:off x="3911600" y="54102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91" name="Line"/>
          <p:cNvSpPr/>
          <p:nvPr/>
        </p:nvSpPr>
        <p:spPr>
          <a:xfrm>
            <a:off x="3886200" y="6629400"/>
            <a:ext cx="279400" cy="0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92" name="ToUndo:…"/>
          <p:cNvSpPr/>
          <p:nvPr/>
        </p:nvSpPr>
        <p:spPr>
          <a:xfrm>
            <a:off x="152399" y="1905000"/>
            <a:ext cx="1236862" cy="82550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ToUndo:</a:t>
            </a:r>
          </a:p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50 &amp; 20</a:t>
            </a:r>
          </a:p>
        </p:txBody>
      </p:sp>
      <p:sp>
        <p:nvSpPr>
          <p:cNvPr id="593" name="ToUndo:…"/>
          <p:cNvSpPr/>
          <p:nvPr/>
        </p:nvSpPr>
        <p:spPr>
          <a:xfrm>
            <a:off x="152399" y="2743200"/>
            <a:ext cx="1236862" cy="82550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ToUndo:</a:t>
            </a:r>
          </a:p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20</a:t>
            </a:r>
          </a:p>
        </p:txBody>
      </p:sp>
      <p:sp>
        <p:nvSpPr>
          <p:cNvPr id="594" name="After Analysis/Redo:…"/>
          <p:cNvSpPr/>
          <p:nvPr/>
        </p:nvSpPr>
        <p:spPr>
          <a:xfrm>
            <a:off x="152400" y="3581400"/>
            <a:ext cx="2846289" cy="82550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>
                <a:solidFill>
                  <a:srgbClr val="FF0000"/>
                </a:solidFill>
              </a:defRPr>
            </a:pPr>
            <a:r>
              <a:t>After Analysis/Redo:</a:t>
            </a:r>
            <a:endParaRPr>
              <a:solidFill>
                <a:schemeClr val="accent2"/>
              </a:solidFill>
            </a:endParaRPr>
          </a:p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ToUndo: 70</a:t>
            </a:r>
          </a:p>
        </p:txBody>
      </p:sp>
      <p:sp>
        <p:nvSpPr>
          <p:cNvPr id="595" name="ToUndo:…"/>
          <p:cNvSpPr/>
          <p:nvPr/>
        </p:nvSpPr>
        <p:spPr>
          <a:xfrm>
            <a:off x="152399" y="4419600"/>
            <a:ext cx="1236862" cy="82550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ToUndo:</a:t>
            </a:r>
          </a:p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20</a:t>
            </a:r>
          </a:p>
        </p:txBody>
      </p:sp>
      <p:sp>
        <p:nvSpPr>
          <p:cNvPr id="596" name="ToUndo:…"/>
          <p:cNvSpPr/>
          <p:nvPr/>
        </p:nvSpPr>
        <p:spPr>
          <a:xfrm>
            <a:off x="152400" y="5334000"/>
            <a:ext cx="1338362" cy="82550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ToUndo:</a:t>
            </a:r>
          </a:p>
          <a:p>
            <a:pPr defTabSz="457200">
              <a:defRPr sz="2400">
                <a:solidFill>
                  <a:schemeClr val="accent2"/>
                </a:solidFill>
              </a:defRPr>
            </a:pPr>
            <a:r>
              <a:t>Finished!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95" grpId="4"/>
      <p:bldP build="whole" bldLvl="1" animBg="1" rev="0" advAuto="0" spid="596" grpId="5"/>
      <p:bldP build="whole" bldLvl="1" animBg="1" rev="0" advAuto="0" spid="594" grpId="3"/>
      <p:bldP build="whole" bldLvl="1" animBg="1" rev="0" advAuto="0" spid="593" grpId="2"/>
      <p:bldP build="whole" bldLvl="1" animBg="1" rev="0" advAuto="0" spid="592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99" name="Additional Crash Issues"/>
          <p:cNvSpPr txBox="1"/>
          <p:nvPr>
            <p:ph type="title" idx="4294967295"/>
          </p:nvPr>
        </p:nvSpPr>
        <p:spPr>
          <a:xfrm>
            <a:off x="334962" y="384175"/>
            <a:ext cx="7772401" cy="430213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>
            <a:lvl1pPr defTabSz="640079">
              <a:defRPr b="0" sz="2240">
                <a:effectLst>
                  <a:outerShdw sx="100000" sy="100000" kx="0" ky="0" algn="b" rotWithShape="0" blurRad="8890" dist="17780" dir="270000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Additional Crash Issues</a:t>
            </a:r>
          </a:p>
        </p:txBody>
      </p:sp>
      <p:sp>
        <p:nvSpPr>
          <p:cNvPr id="600" name="What happens if system crashes during Analysis?  During REDO?…"/>
          <p:cNvSpPr txBox="1"/>
          <p:nvPr>
            <p:ph type="body" idx="4294967295"/>
          </p:nvPr>
        </p:nvSpPr>
        <p:spPr>
          <a:xfrm>
            <a:off x="819150" y="1528762"/>
            <a:ext cx="7772400" cy="4076701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/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What happens if system crashes during Analysis?  During REDO?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The logged action is reapplied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The pageLSN on the page is set to LSN of the redone log record</a:t>
            </a: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At the end of REDO, write end records for all transactions with status C (why?) </a:t>
            </a: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How to reduce the amount of work in Analysis?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Take frequent checkpoints.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60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1" name="Motivation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>
            <a:lvl1pPr>
              <a:defRPr b="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42" name="Atomicity:…"/>
          <p:cNvSpPr txBox="1"/>
          <p:nvPr>
            <p:ph type="body" sz="half" idx="4294967295"/>
          </p:nvPr>
        </p:nvSpPr>
        <p:spPr>
          <a:xfrm>
            <a:off x="279400" y="1477962"/>
            <a:ext cx="6858000" cy="2057401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/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Atomicity: 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Transactions may abort (</a:t>
            </a:r>
            <a:r>
              <a:t>“</a:t>
            </a:r>
            <a:r>
              <a:t>Rollback</a:t>
            </a:r>
            <a:r>
              <a:t>”</a:t>
            </a:r>
            <a:r>
              <a:t>).</a:t>
            </a: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Durability: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What if DBMS stops running?  (Causes?)</a:t>
            </a:r>
          </a:p>
        </p:txBody>
      </p:sp>
      <p:sp>
        <p:nvSpPr>
          <p:cNvPr id="43" name="crash!"/>
          <p:cNvSpPr txBox="1"/>
          <p:nvPr/>
        </p:nvSpPr>
        <p:spPr>
          <a:xfrm>
            <a:off x="8047038" y="4029075"/>
            <a:ext cx="1016447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defTabSz="457200">
              <a:defRPr b="1" sz="2400">
                <a:solidFill>
                  <a:schemeClr val="accent2"/>
                </a:solidFill>
              </a:defRPr>
            </a:lvl1pPr>
          </a:lstStyle>
          <a:p>
            <a:pPr/>
            <a:r>
              <a:t>crash!</a:t>
            </a:r>
          </a:p>
        </p:txBody>
      </p:sp>
      <p:sp>
        <p:nvSpPr>
          <p:cNvPr id="44" name="Desired state after system restarts:…"/>
          <p:cNvSpPr txBox="1"/>
          <p:nvPr/>
        </p:nvSpPr>
        <p:spPr>
          <a:xfrm>
            <a:off x="46038" y="3810000"/>
            <a:ext cx="4403724" cy="2076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450" tIns="44450" rIns="44450" bIns="44450">
            <a:spAutoFit/>
          </a:bodyPr>
          <a:lstStyle/>
          <a:p>
            <a:pPr marL="240631" indent="-240631" defTabSz="457200">
              <a:spcBef>
                <a:spcPts val="500"/>
              </a:spcBef>
              <a:buSzPct val="100000"/>
              <a:buChar char="•"/>
              <a:defRPr sz="2400"/>
            </a:pPr>
            <a:r>
              <a:t>Desired state after system restarts:</a:t>
            </a:r>
            <a:endParaRPr sz="2800"/>
          </a:p>
          <a:p>
            <a:pPr marL="342900" indent="-342900" defTabSz="457200">
              <a:spcBef>
                <a:spcPts val="500"/>
              </a:spcBef>
              <a:buClr>
                <a:srgbClr val="000000"/>
              </a:buClr>
              <a:buSzPct val="100000"/>
              <a:buChar char="–"/>
              <a:defRPr sz="2400">
                <a:solidFill>
                  <a:srgbClr val="0000FF"/>
                </a:solidFill>
              </a:defRPr>
            </a:pPr>
            <a:r>
              <a:t>T1</a:t>
            </a:r>
            <a:r>
              <a:rPr>
                <a:solidFill>
                  <a:srgbClr val="000000"/>
                </a:solidFill>
              </a:rPr>
              <a:t> &amp; </a:t>
            </a:r>
            <a:r>
              <a:t>T3</a:t>
            </a:r>
            <a:r>
              <a:rPr>
                <a:solidFill>
                  <a:srgbClr val="000000"/>
                </a:solidFill>
              </a:rPr>
              <a:t> should be </a:t>
            </a:r>
            <a:r>
              <a:t>durable.</a:t>
            </a:r>
          </a:p>
          <a:p>
            <a:pPr marL="342900" indent="-342900" defTabSz="457200">
              <a:spcBef>
                <a:spcPts val="500"/>
              </a:spcBef>
              <a:buClr>
                <a:srgbClr val="000000"/>
              </a:buClr>
              <a:buSzPct val="100000"/>
              <a:buChar char="–"/>
              <a:defRPr sz="2400">
                <a:solidFill>
                  <a:srgbClr val="CC3300"/>
                </a:solidFill>
              </a:defRPr>
            </a:pPr>
            <a:r>
              <a:t>T2, T4 </a:t>
            </a:r>
            <a:r>
              <a:rPr>
                <a:solidFill>
                  <a:srgbClr val="000000"/>
                </a:solidFill>
              </a:rPr>
              <a:t>&amp; </a:t>
            </a:r>
            <a:r>
              <a:t>T5 </a:t>
            </a:r>
            <a:r>
              <a:rPr>
                <a:solidFill>
                  <a:srgbClr val="000000"/>
                </a:solidFill>
              </a:rPr>
              <a:t>should be </a:t>
            </a:r>
            <a:r>
              <a:t>aborted </a:t>
            </a:r>
            <a:r>
              <a:rPr>
                <a:solidFill>
                  <a:srgbClr val="000000"/>
                </a:solidFill>
              </a:rPr>
              <a:t>(effects not seen).</a:t>
            </a:r>
          </a:p>
        </p:txBody>
      </p:sp>
      <p:sp>
        <p:nvSpPr>
          <p:cNvPr id="45" name="T1…"/>
          <p:cNvSpPr txBox="1"/>
          <p:nvPr/>
        </p:nvSpPr>
        <p:spPr>
          <a:xfrm>
            <a:off x="4632325" y="4367212"/>
            <a:ext cx="457300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defTabSz="457200">
              <a:defRPr sz="2400">
                <a:solidFill>
                  <a:srgbClr val="CC3300"/>
                </a:solidFill>
              </a:defRPr>
            </a:pPr>
            <a:r>
              <a:t>T1</a:t>
            </a:r>
          </a:p>
          <a:p>
            <a:pPr defTabSz="457200">
              <a:defRPr sz="2400">
                <a:solidFill>
                  <a:srgbClr val="CC3300"/>
                </a:solidFill>
              </a:defRPr>
            </a:pPr>
            <a:r>
              <a:t>T2</a:t>
            </a:r>
          </a:p>
          <a:p>
            <a:pPr defTabSz="457200">
              <a:defRPr sz="2400">
                <a:solidFill>
                  <a:srgbClr val="CC3300"/>
                </a:solidFill>
              </a:defRPr>
            </a:pPr>
            <a:r>
              <a:t>T3</a:t>
            </a:r>
          </a:p>
          <a:p>
            <a:pPr defTabSz="457200">
              <a:defRPr sz="2400">
                <a:solidFill>
                  <a:srgbClr val="CC3300"/>
                </a:solidFill>
              </a:defRPr>
            </a:pPr>
            <a:r>
              <a:t>T4</a:t>
            </a:r>
          </a:p>
          <a:p>
            <a:pPr defTabSz="457200">
              <a:defRPr sz="2400">
                <a:solidFill>
                  <a:srgbClr val="CC3300"/>
                </a:solidFill>
              </a:defRPr>
            </a:pPr>
            <a:r>
              <a:t>T5</a:t>
            </a:r>
          </a:p>
        </p:txBody>
      </p:sp>
      <p:sp>
        <p:nvSpPr>
          <p:cNvPr id="46" name="Line"/>
          <p:cNvSpPr/>
          <p:nvPr/>
        </p:nvSpPr>
        <p:spPr>
          <a:xfrm>
            <a:off x="5254625" y="4564062"/>
            <a:ext cx="1136650" cy="1"/>
          </a:xfrm>
          <a:prstGeom prst="line">
            <a:avLst/>
          </a:prstGeom>
          <a:ln w="50800">
            <a:solidFill>
              <a:srgbClr val="0000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7" name="Line"/>
          <p:cNvSpPr/>
          <p:nvPr/>
        </p:nvSpPr>
        <p:spPr>
          <a:xfrm>
            <a:off x="5818187" y="4865687"/>
            <a:ext cx="1135063" cy="1"/>
          </a:xfrm>
          <a:prstGeom prst="line">
            <a:avLst/>
          </a:prstGeom>
          <a:ln w="50800">
            <a:solidFill>
              <a:srgbClr val="66669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8" name="Line"/>
          <p:cNvSpPr/>
          <p:nvPr/>
        </p:nvSpPr>
        <p:spPr>
          <a:xfrm>
            <a:off x="6242050" y="5248275"/>
            <a:ext cx="1136650" cy="0"/>
          </a:xfrm>
          <a:prstGeom prst="line">
            <a:avLst/>
          </a:prstGeom>
          <a:ln w="50800">
            <a:solidFill>
              <a:srgbClr val="0000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9" name="Line"/>
          <p:cNvSpPr/>
          <p:nvPr/>
        </p:nvSpPr>
        <p:spPr>
          <a:xfrm>
            <a:off x="5122862" y="5621337"/>
            <a:ext cx="3390901" cy="1"/>
          </a:xfrm>
          <a:prstGeom prst="line">
            <a:avLst/>
          </a:prstGeom>
          <a:ln w="50800">
            <a:solidFill>
              <a:srgbClr val="FF993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0" name="Line"/>
          <p:cNvSpPr/>
          <p:nvPr/>
        </p:nvSpPr>
        <p:spPr>
          <a:xfrm>
            <a:off x="7754937" y="5934075"/>
            <a:ext cx="762001" cy="0"/>
          </a:xfrm>
          <a:prstGeom prst="line">
            <a:avLst/>
          </a:prstGeom>
          <a:ln w="50800">
            <a:solidFill>
              <a:srgbClr val="FF993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1" name="Line"/>
          <p:cNvSpPr/>
          <p:nvPr/>
        </p:nvSpPr>
        <p:spPr>
          <a:xfrm>
            <a:off x="8542337" y="4578350"/>
            <a:ext cx="1" cy="1573213"/>
          </a:xfrm>
          <a:prstGeom prst="line">
            <a:avLst/>
          </a:prstGeom>
          <a:ln w="50800">
            <a:solidFill>
              <a:schemeClr val="accent2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52" name="Line"/>
          <p:cNvSpPr/>
          <p:nvPr/>
        </p:nvSpPr>
        <p:spPr>
          <a:xfrm>
            <a:off x="5229224" y="4530725"/>
            <a:ext cx="1" cy="69850"/>
          </a:xfrm>
          <a:prstGeom prst="line">
            <a:avLst/>
          </a:prstGeom>
          <a:ln w="508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3" name="Line"/>
          <p:cNvSpPr/>
          <p:nvPr/>
        </p:nvSpPr>
        <p:spPr>
          <a:xfrm>
            <a:off x="6416674" y="4530725"/>
            <a:ext cx="1" cy="69850"/>
          </a:xfrm>
          <a:prstGeom prst="line">
            <a:avLst/>
          </a:prstGeom>
          <a:ln w="508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4" name="Line"/>
          <p:cNvSpPr/>
          <p:nvPr/>
        </p:nvSpPr>
        <p:spPr>
          <a:xfrm>
            <a:off x="5792787" y="4830762"/>
            <a:ext cx="1" cy="68263"/>
          </a:xfrm>
          <a:prstGeom prst="line">
            <a:avLst/>
          </a:prstGeom>
          <a:ln w="508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5" name="Line"/>
          <p:cNvSpPr/>
          <p:nvPr/>
        </p:nvSpPr>
        <p:spPr>
          <a:xfrm>
            <a:off x="6978650" y="4830762"/>
            <a:ext cx="0" cy="68263"/>
          </a:xfrm>
          <a:prstGeom prst="line">
            <a:avLst/>
          </a:prstGeom>
          <a:ln w="508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6" name="Line"/>
          <p:cNvSpPr/>
          <p:nvPr/>
        </p:nvSpPr>
        <p:spPr>
          <a:xfrm>
            <a:off x="6280149" y="5213350"/>
            <a:ext cx="1" cy="69850"/>
          </a:xfrm>
          <a:prstGeom prst="line">
            <a:avLst/>
          </a:prstGeom>
          <a:ln w="508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7" name="Line"/>
          <p:cNvSpPr/>
          <p:nvPr/>
        </p:nvSpPr>
        <p:spPr>
          <a:xfrm>
            <a:off x="7391399" y="5213350"/>
            <a:ext cx="1" cy="69850"/>
          </a:xfrm>
          <a:prstGeom prst="line">
            <a:avLst/>
          </a:prstGeom>
          <a:ln w="508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8" name="Line"/>
          <p:cNvSpPr/>
          <p:nvPr/>
        </p:nvSpPr>
        <p:spPr>
          <a:xfrm>
            <a:off x="5119687" y="5586412"/>
            <a:ext cx="1" cy="69851"/>
          </a:xfrm>
          <a:prstGeom prst="line">
            <a:avLst/>
          </a:prstGeom>
          <a:ln w="508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9" name="Line"/>
          <p:cNvSpPr/>
          <p:nvPr/>
        </p:nvSpPr>
        <p:spPr>
          <a:xfrm>
            <a:off x="7729537" y="5897562"/>
            <a:ext cx="1" cy="69851"/>
          </a:xfrm>
          <a:prstGeom prst="line">
            <a:avLst/>
          </a:prstGeom>
          <a:ln w="508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0" name="Rectangle"/>
          <p:cNvSpPr/>
          <p:nvPr/>
        </p:nvSpPr>
        <p:spPr>
          <a:xfrm>
            <a:off x="4502150" y="3968750"/>
            <a:ext cx="4483101" cy="2273300"/>
          </a:xfrm>
          <a:prstGeom prst="rect">
            <a:avLst/>
          </a:prstGeom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61" name="Abort"/>
          <p:cNvSpPr txBox="1"/>
          <p:nvPr/>
        </p:nvSpPr>
        <p:spPr>
          <a:xfrm>
            <a:off x="7032307" y="4648200"/>
            <a:ext cx="781309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b="1" sz="2000">
                <a:solidFill>
                  <a:srgbClr val="CF0E3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Abort</a:t>
            </a:r>
          </a:p>
        </p:txBody>
      </p:sp>
      <p:sp>
        <p:nvSpPr>
          <p:cNvPr id="62" name="Commit"/>
          <p:cNvSpPr txBox="1"/>
          <p:nvPr/>
        </p:nvSpPr>
        <p:spPr>
          <a:xfrm>
            <a:off x="6522719" y="4343400"/>
            <a:ext cx="1049572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b="1" sz="2000">
                <a:solidFill>
                  <a:srgbClr val="CF0E3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Commit</a:t>
            </a:r>
          </a:p>
        </p:txBody>
      </p:sp>
      <p:sp>
        <p:nvSpPr>
          <p:cNvPr id="63" name="Commit"/>
          <p:cNvSpPr txBox="1"/>
          <p:nvPr/>
        </p:nvSpPr>
        <p:spPr>
          <a:xfrm>
            <a:off x="7437119" y="5029200"/>
            <a:ext cx="1049572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b="1" sz="2000">
                <a:solidFill>
                  <a:srgbClr val="CF0E3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Commit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4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03" name="How do you limit the amount of work in REDO?…"/>
          <p:cNvSpPr txBox="1"/>
          <p:nvPr>
            <p:ph type="body" idx="4294967295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How do you limit the amount of work in REDO?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Frequent checkpoints plus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Flush data pages to disk asynchronously in the background (during normal operation and recovery).</a:t>
            </a:r>
          </a:p>
          <a:p>
            <a:pPr lvl="2" marL="1085850" indent="-228600">
              <a:spcBef>
                <a:spcPts val="0"/>
              </a:spcBef>
              <a:buClr>
                <a:srgbClr val="000099"/>
              </a:buClr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Buffer manager can do this to unpinned, dirty pages.</a:t>
            </a: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How do you limit the amount of work in UNDO?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Avoid long-running Xacts.</a:t>
            </a:r>
          </a:p>
        </p:txBody>
      </p:sp>
      <p:sp>
        <p:nvSpPr>
          <p:cNvPr id="604" name="Additional Crash Issues"/>
          <p:cNvSpPr txBox="1"/>
          <p:nvPr>
            <p:ph type="title" idx="4294967295"/>
          </p:nvPr>
        </p:nvSpPr>
        <p:spPr>
          <a:xfrm>
            <a:off x="334962" y="384175"/>
            <a:ext cx="7772401" cy="430213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>
            <a:lvl1pPr defTabSz="640079">
              <a:defRPr b="0" sz="2240">
                <a:effectLst>
                  <a:outerShdw sx="100000" sy="100000" kx="0" ky="0" algn="b" rotWithShape="0" blurRad="8890" dist="17780" dir="270000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Additional Crash Issues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07" name="Summary of Logging/Recovery"/>
          <p:cNvSpPr txBox="1"/>
          <p:nvPr>
            <p:ph type="title" idx="4294967295"/>
          </p:nvPr>
        </p:nvSpPr>
        <p:spPr>
          <a:xfrm>
            <a:off x="931862" y="134937"/>
            <a:ext cx="7772401" cy="622301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>
            <a:lvl1pPr>
              <a:defRPr b="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Summary of Logging/Recovery</a:t>
            </a:r>
          </a:p>
        </p:txBody>
      </p:sp>
      <p:sp>
        <p:nvSpPr>
          <p:cNvPr id="608" name="Transactions support the ACID properties.…"/>
          <p:cNvSpPr txBox="1"/>
          <p:nvPr>
            <p:ph type="body" idx="4294967295"/>
          </p:nvPr>
        </p:nvSpPr>
        <p:spPr>
          <a:xfrm>
            <a:off x="704850" y="1854200"/>
            <a:ext cx="7772400" cy="3398838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/>
          <a:p>
            <a:pPr marL="200526" indent="-200526">
              <a:buClrTx/>
              <a:buSzPct val="100000"/>
              <a:defRPr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Transactions support the ACID properties.</a:t>
            </a:r>
          </a:p>
          <a:p>
            <a:pPr marL="200526" indent="-200526">
              <a:buClrTx/>
              <a:buSzPct val="100000"/>
              <a:defRPr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Recovery Manager</a:t>
            </a:r>
            <a:r>
              <a:rPr>
                <a:solidFill>
                  <a:srgbClr val="000000"/>
                </a:solidFill>
              </a:rPr>
              <a:t> guarantees </a:t>
            </a:r>
            <a:r>
              <a:rPr>
                <a:solidFill>
                  <a:srgbClr val="FF0000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tomicity &amp; </a:t>
            </a:r>
            <a:r>
              <a:rPr>
                <a:solidFill>
                  <a:srgbClr val="FF0000"/>
                </a:solidFill>
              </a:rPr>
              <a:t>D</a:t>
            </a:r>
            <a:r>
              <a:rPr>
                <a:solidFill>
                  <a:srgbClr val="000000"/>
                </a:solidFill>
              </a:rPr>
              <a:t>urability.</a:t>
            </a: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Use </a:t>
            </a:r>
            <a:r>
              <a:rPr>
                <a:solidFill>
                  <a:srgbClr val="FF0000"/>
                </a:solidFill>
              </a:rPr>
              <a:t>Write Ahead Longing</a:t>
            </a:r>
            <a:r>
              <a:t> (WAL) to allow STEAL/NO-FORCE buffer manager without sacrificing correctness.</a:t>
            </a: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LSNs identify log records; linked into backwards chains per transaction (via prevLSN).</a:t>
            </a: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pageLSN allows comparison of data page and log records.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11" name="Summary, Cont."/>
          <p:cNvSpPr txBox="1"/>
          <p:nvPr>
            <p:ph type="title" idx="4294967295"/>
          </p:nvPr>
        </p:nvSpPr>
        <p:spPr>
          <a:xfrm>
            <a:off x="777875" y="0"/>
            <a:ext cx="7772400" cy="719138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>
            <a:lvl1pPr>
              <a:defRPr b="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Summary, Cont.</a:t>
            </a:r>
          </a:p>
        </p:txBody>
      </p:sp>
      <p:sp>
        <p:nvSpPr>
          <p:cNvPr id="612" name="Checkpointing:  A quick way to limit the amount of log to scan on recovery.…"/>
          <p:cNvSpPr txBox="1"/>
          <p:nvPr>
            <p:ph type="body" idx="4294967295"/>
          </p:nvPr>
        </p:nvSpPr>
        <p:spPr>
          <a:xfrm>
            <a:off x="628650" y="1336675"/>
            <a:ext cx="7772400" cy="4475163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/>
          <a:p>
            <a:pPr marL="200526" indent="-200526">
              <a:buClrTx/>
              <a:buSzPct val="100000"/>
              <a:defRPr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Checkpointing: </a:t>
            </a:r>
            <a:r>
              <a:rPr>
                <a:solidFill>
                  <a:srgbClr val="000000"/>
                </a:solidFill>
              </a:rPr>
              <a:t> A quick way to limit the amount of log to scan on recovery. </a:t>
            </a: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Aries recovery works in 3 phases: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Analysis: </a:t>
            </a:r>
            <a:r>
              <a:rPr>
                <a:solidFill>
                  <a:srgbClr val="000000"/>
                </a:solidFill>
              </a:rPr>
              <a:t>Forward from checkpoint. Rebuild transaction and dirty page tables.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Redo:</a:t>
            </a:r>
            <a:r>
              <a:rPr>
                <a:solidFill>
                  <a:srgbClr val="000000"/>
                </a:solidFill>
              </a:rPr>
              <a:t> Forward from oldest recLSN, repeating history for </a:t>
            </a:r>
            <a:r>
              <a:rPr>
                <a:solidFill>
                  <a:srgbClr val="FF0000"/>
                </a:solidFill>
              </a:rPr>
              <a:t>all </a:t>
            </a:r>
            <a:r>
              <a:rPr>
                <a:solidFill>
                  <a:srgbClr val="000000"/>
                </a:solidFill>
              </a:rPr>
              <a:t>transactions.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Undo: </a:t>
            </a:r>
            <a:r>
              <a:rPr>
                <a:solidFill>
                  <a:srgbClr val="000000"/>
                </a:solidFill>
              </a:rPr>
              <a:t>Backward from end to first LSN of oldest Xact alive at crash.  Rollback all transactions not completed as of the time of the crash.</a:t>
            </a: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Redo </a:t>
            </a:r>
            <a:r>
              <a:t>“</a:t>
            </a:r>
            <a:r>
              <a:t>repeats history</a:t>
            </a:r>
            <a:r>
              <a:t>”</a:t>
            </a:r>
            <a:r>
              <a:t>: Simplifies the logic!</a:t>
            </a:r>
          </a:p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Upon Undo, write CLRs. Nesting structure of CLRS avoids having to </a:t>
            </a:r>
            <a:r>
              <a:t>“</a:t>
            </a:r>
            <a:r>
              <a:t>undo undo operations</a:t>
            </a:r>
            <a:r>
              <a:t>”</a:t>
            </a:r>
            <a: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15" name="Database Architecture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Database Architecture</a:t>
            </a:r>
          </a:p>
        </p:txBody>
      </p:sp>
      <p:sp>
        <p:nvSpPr>
          <p:cNvPr id="616" name="Rounded Rectangle"/>
          <p:cNvSpPr/>
          <p:nvPr/>
        </p:nvSpPr>
        <p:spPr>
          <a:xfrm>
            <a:off x="284162" y="1336675"/>
            <a:ext cx="8782051" cy="4814888"/>
          </a:xfrm>
          <a:prstGeom prst="roundRect">
            <a:avLst>
              <a:gd name="adj" fmla="val 32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617" name="Rounded Rectangle"/>
          <p:cNvSpPr/>
          <p:nvPr/>
        </p:nvSpPr>
        <p:spPr>
          <a:xfrm>
            <a:off x="528637" y="2547937"/>
            <a:ext cx="8328026" cy="1041401"/>
          </a:xfrm>
          <a:prstGeom prst="roundRect">
            <a:avLst>
              <a:gd name="adj" fmla="val 148"/>
            </a:avLst>
          </a:prstGeom>
          <a:solidFill>
            <a:srgbClr val="808080"/>
          </a:solidFill>
          <a:ln>
            <a:solidFill>
              <a:srgbClr val="000000"/>
            </a:solidFill>
          </a:ln>
        </p:spPr>
        <p:txBody>
          <a:bodyPr lIns="45719" rIns="45719" anchor="b"/>
          <a:lstStyle/>
          <a:p>
            <a:pPr algn="ctr" defTabSz="457200">
              <a:lnSpc>
                <a:spcPct val="85000"/>
              </a:lnSpc>
              <a:spcBef>
                <a:spcPts val="400"/>
              </a:spcBef>
              <a:tabLst>
                <a:tab pos="863600" algn="l"/>
                <a:tab pos="1727200" algn="l"/>
                <a:tab pos="2590800" algn="l"/>
                <a:tab pos="3454400" algn="l"/>
                <a:tab pos="4318000" algn="l"/>
                <a:tab pos="5181600" algn="l"/>
                <a:tab pos="6045200" algn="l"/>
                <a:tab pos="6908800" algn="l"/>
                <a:tab pos="7772400" algn="l"/>
                <a:tab pos="7962900" algn="l"/>
              </a:tabLst>
              <a:defRPr b="1" i="1" sz="18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618" name="Rounded Rectangle"/>
          <p:cNvSpPr/>
          <p:nvPr/>
        </p:nvSpPr>
        <p:spPr>
          <a:xfrm>
            <a:off x="527050" y="3771900"/>
            <a:ext cx="8315325" cy="809625"/>
          </a:xfrm>
          <a:prstGeom prst="roundRect">
            <a:avLst>
              <a:gd name="adj" fmla="val 194"/>
            </a:avLst>
          </a:prstGeom>
          <a:solidFill>
            <a:srgbClr val="808080"/>
          </a:solidFill>
          <a:ln>
            <a:solidFill>
              <a:srgbClr val="000000"/>
            </a:solidFill>
          </a:ln>
        </p:spPr>
        <p:txBody>
          <a:bodyPr lIns="45719" rIns="45719" anchor="b"/>
          <a:lstStyle/>
          <a:p>
            <a:pPr algn="ctr" defTabSz="457200">
              <a:lnSpc>
                <a:spcPct val="85000"/>
              </a:lnSpc>
              <a:spcBef>
                <a:spcPts val="400"/>
              </a:spcBef>
              <a:tabLst>
                <a:tab pos="863600" algn="l"/>
                <a:tab pos="1727200" algn="l"/>
                <a:tab pos="2590800" algn="l"/>
                <a:tab pos="3454400" algn="l"/>
                <a:tab pos="4318000" algn="l"/>
                <a:tab pos="5181600" algn="l"/>
                <a:tab pos="6045200" algn="l"/>
                <a:tab pos="6908800" algn="l"/>
                <a:tab pos="7772400" algn="l"/>
                <a:tab pos="7962900" algn="l"/>
              </a:tabLst>
              <a:defRPr b="1" i="1" sz="20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grpSp>
        <p:nvGrpSpPr>
          <p:cNvPr id="623" name="Group"/>
          <p:cNvGrpSpPr/>
          <p:nvPr/>
        </p:nvGrpSpPr>
        <p:grpSpPr>
          <a:xfrm>
            <a:off x="527049" y="4865687"/>
            <a:ext cx="8302267" cy="1169629"/>
            <a:chOff x="0" y="0"/>
            <a:chExt cx="8302265" cy="1169628"/>
          </a:xfrm>
        </p:grpSpPr>
        <p:sp>
          <p:nvSpPr>
            <p:cNvPr id="619" name="Shape"/>
            <p:cNvSpPr/>
            <p:nvPr/>
          </p:nvSpPr>
          <p:spPr>
            <a:xfrm>
              <a:off x="0" y="0"/>
              <a:ext cx="8302266" cy="1169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3" y="0"/>
                  </a:moveTo>
                  <a:lnTo>
                    <a:pt x="8640" y="40"/>
                  </a:lnTo>
                  <a:lnTo>
                    <a:pt x="7560" y="139"/>
                  </a:lnTo>
                  <a:lnTo>
                    <a:pt x="6579" y="226"/>
                  </a:lnTo>
                  <a:lnTo>
                    <a:pt x="5623" y="312"/>
                  </a:lnTo>
                  <a:lnTo>
                    <a:pt x="4754" y="445"/>
                  </a:lnTo>
                  <a:lnTo>
                    <a:pt x="3910" y="624"/>
                  </a:lnTo>
                  <a:lnTo>
                    <a:pt x="3141" y="810"/>
                  </a:lnTo>
                  <a:lnTo>
                    <a:pt x="2470" y="996"/>
                  </a:lnTo>
                  <a:lnTo>
                    <a:pt x="1837" y="1215"/>
                  </a:lnTo>
                  <a:lnTo>
                    <a:pt x="1303" y="1394"/>
                  </a:lnTo>
                  <a:lnTo>
                    <a:pt x="844" y="1666"/>
                  </a:lnTo>
                  <a:lnTo>
                    <a:pt x="484" y="1892"/>
                  </a:lnTo>
                  <a:lnTo>
                    <a:pt x="224" y="2164"/>
                  </a:lnTo>
                  <a:lnTo>
                    <a:pt x="37" y="2436"/>
                  </a:lnTo>
                  <a:lnTo>
                    <a:pt x="0" y="2695"/>
                  </a:lnTo>
                  <a:lnTo>
                    <a:pt x="0" y="18905"/>
                  </a:lnTo>
                  <a:lnTo>
                    <a:pt x="37" y="19177"/>
                  </a:lnTo>
                  <a:lnTo>
                    <a:pt x="224" y="19449"/>
                  </a:lnTo>
                  <a:lnTo>
                    <a:pt x="484" y="19708"/>
                  </a:lnTo>
                  <a:lnTo>
                    <a:pt x="844" y="19934"/>
                  </a:lnTo>
                  <a:lnTo>
                    <a:pt x="1303" y="20206"/>
                  </a:lnTo>
                  <a:lnTo>
                    <a:pt x="1837" y="20432"/>
                  </a:lnTo>
                  <a:lnTo>
                    <a:pt x="2470" y="20604"/>
                  </a:lnTo>
                  <a:lnTo>
                    <a:pt x="3141" y="20790"/>
                  </a:lnTo>
                  <a:lnTo>
                    <a:pt x="3910" y="20976"/>
                  </a:lnTo>
                  <a:lnTo>
                    <a:pt x="4754" y="21155"/>
                  </a:lnTo>
                  <a:lnTo>
                    <a:pt x="5623" y="21301"/>
                  </a:lnTo>
                  <a:lnTo>
                    <a:pt x="6579" y="21374"/>
                  </a:lnTo>
                  <a:lnTo>
                    <a:pt x="7560" y="21474"/>
                  </a:lnTo>
                  <a:lnTo>
                    <a:pt x="8640" y="21560"/>
                  </a:lnTo>
                  <a:lnTo>
                    <a:pt x="10813" y="21600"/>
                  </a:lnTo>
                  <a:lnTo>
                    <a:pt x="12997" y="21560"/>
                  </a:lnTo>
                  <a:lnTo>
                    <a:pt x="14027" y="21474"/>
                  </a:lnTo>
                  <a:lnTo>
                    <a:pt x="15021" y="21374"/>
                  </a:lnTo>
                  <a:lnTo>
                    <a:pt x="15977" y="21301"/>
                  </a:lnTo>
                  <a:lnTo>
                    <a:pt x="16833" y="21155"/>
                  </a:lnTo>
                  <a:lnTo>
                    <a:pt x="17690" y="20976"/>
                  </a:lnTo>
                  <a:lnTo>
                    <a:pt x="18447" y="20790"/>
                  </a:lnTo>
                  <a:lnTo>
                    <a:pt x="19130" y="20604"/>
                  </a:lnTo>
                  <a:lnTo>
                    <a:pt x="19751" y="20432"/>
                  </a:lnTo>
                  <a:lnTo>
                    <a:pt x="20297" y="20206"/>
                  </a:lnTo>
                  <a:lnTo>
                    <a:pt x="20743" y="19934"/>
                  </a:lnTo>
                  <a:lnTo>
                    <a:pt x="21104" y="19708"/>
                  </a:lnTo>
                  <a:lnTo>
                    <a:pt x="21376" y="19449"/>
                  </a:lnTo>
                  <a:lnTo>
                    <a:pt x="21563" y="19177"/>
                  </a:lnTo>
                  <a:lnTo>
                    <a:pt x="21600" y="18905"/>
                  </a:lnTo>
                  <a:lnTo>
                    <a:pt x="21600" y="2695"/>
                  </a:lnTo>
                  <a:lnTo>
                    <a:pt x="21563" y="2436"/>
                  </a:lnTo>
                  <a:lnTo>
                    <a:pt x="21376" y="2164"/>
                  </a:lnTo>
                  <a:lnTo>
                    <a:pt x="21104" y="1892"/>
                  </a:lnTo>
                  <a:lnTo>
                    <a:pt x="20743" y="1666"/>
                  </a:lnTo>
                  <a:lnTo>
                    <a:pt x="20297" y="1394"/>
                  </a:lnTo>
                  <a:lnTo>
                    <a:pt x="19751" y="1215"/>
                  </a:lnTo>
                  <a:lnTo>
                    <a:pt x="19130" y="996"/>
                  </a:lnTo>
                  <a:lnTo>
                    <a:pt x="18447" y="810"/>
                  </a:lnTo>
                  <a:lnTo>
                    <a:pt x="17690" y="624"/>
                  </a:lnTo>
                  <a:lnTo>
                    <a:pt x="16833" y="445"/>
                  </a:lnTo>
                  <a:lnTo>
                    <a:pt x="15977" y="312"/>
                  </a:lnTo>
                  <a:lnTo>
                    <a:pt x="15021" y="226"/>
                  </a:lnTo>
                  <a:lnTo>
                    <a:pt x="14027" y="139"/>
                  </a:lnTo>
                  <a:lnTo>
                    <a:pt x="12997" y="40"/>
                  </a:lnTo>
                  <a:lnTo>
                    <a:pt x="10813" y="0"/>
                  </a:lnTo>
                </a:path>
              </a:pathLst>
            </a:custGeom>
            <a:solidFill>
              <a:srgbClr val="80808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20" name="Shape"/>
            <p:cNvSpPr/>
            <p:nvPr/>
          </p:nvSpPr>
          <p:spPr>
            <a:xfrm>
              <a:off x="0" y="0"/>
              <a:ext cx="8302266" cy="291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773"/>
                  </a:moveTo>
                  <a:lnTo>
                    <a:pt x="37" y="11861"/>
                  </a:lnTo>
                  <a:lnTo>
                    <a:pt x="224" y="12923"/>
                  </a:lnTo>
                  <a:lnTo>
                    <a:pt x="484" y="14064"/>
                  </a:lnTo>
                  <a:lnTo>
                    <a:pt x="844" y="14966"/>
                  </a:lnTo>
                  <a:lnTo>
                    <a:pt x="1303" y="16001"/>
                  </a:lnTo>
                  <a:lnTo>
                    <a:pt x="1837" y="16903"/>
                  </a:lnTo>
                  <a:lnTo>
                    <a:pt x="2470" y="17646"/>
                  </a:lnTo>
                  <a:lnTo>
                    <a:pt x="3141" y="18389"/>
                  </a:lnTo>
                  <a:lnTo>
                    <a:pt x="3910" y="19079"/>
                  </a:lnTo>
                  <a:lnTo>
                    <a:pt x="4754" y="19822"/>
                  </a:lnTo>
                  <a:lnTo>
                    <a:pt x="5623" y="20326"/>
                  </a:lnTo>
                  <a:lnTo>
                    <a:pt x="6579" y="20724"/>
                  </a:lnTo>
                  <a:lnTo>
                    <a:pt x="7560" y="21069"/>
                  </a:lnTo>
                  <a:lnTo>
                    <a:pt x="8640" y="21467"/>
                  </a:lnTo>
                  <a:lnTo>
                    <a:pt x="10813" y="21600"/>
                  </a:lnTo>
                  <a:lnTo>
                    <a:pt x="12997" y="21467"/>
                  </a:lnTo>
                  <a:lnTo>
                    <a:pt x="14027" y="21069"/>
                  </a:lnTo>
                  <a:lnTo>
                    <a:pt x="15021" y="20724"/>
                  </a:lnTo>
                  <a:lnTo>
                    <a:pt x="15977" y="20326"/>
                  </a:lnTo>
                  <a:lnTo>
                    <a:pt x="16833" y="19822"/>
                  </a:lnTo>
                  <a:lnTo>
                    <a:pt x="17690" y="19079"/>
                  </a:lnTo>
                  <a:lnTo>
                    <a:pt x="18447" y="18389"/>
                  </a:lnTo>
                  <a:lnTo>
                    <a:pt x="19130" y="17646"/>
                  </a:lnTo>
                  <a:lnTo>
                    <a:pt x="19751" y="16903"/>
                  </a:lnTo>
                  <a:lnTo>
                    <a:pt x="20297" y="16001"/>
                  </a:lnTo>
                  <a:lnTo>
                    <a:pt x="20743" y="14966"/>
                  </a:lnTo>
                  <a:lnTo>
                    <a:pt x="21104" y="14064"/>
                  </a:lnTo>
                  <a:lnTo>
                    <a:pt x="21376" y="12923"/>
                  </a:lnTo>
                  <a:lnTo>
                    <a:pt x="21563" y="11861"/>
                  </a:lnTo>
                  <a:lnTo>
                    <a:pt x="21600" y="10773"/>
                  </a:lnTo>
                  <a:lnTo>
                    <a:pt x="21563" y="9739"/>
                  </a:lnTo>
                  <a:lnTo>
                    <a:pt x="21376" y="8651"/>
                  </a:lnTo>
                  <a:lnTo>
                    <a:pt x="21104" y="7563"/>
                  </a:lnTo>
                  <a:lnTo>
                    <a:pt x="20743" y="6660"/>
                  </a:lnTo>
                  <a:lnTo>
                    <a:pt x="20297" y="5572"/>
                  </a:lnTo>
                  <a:lnTo>
                    <a:pt x="19751" y="4856"/>
                  </a:lnTo>
                  <a:lnTo>
                    <a:pt x="19130" y="3980"/>
                  </a:lnTo>
                  <a:lnTo>
                    <a:pt x="18447" y="3237"/>
                  </a:lnTo>
                  <a:lnTo>
                    <a:pt x="17690" y="2494"/>
                  </a:lnTo>
                  <a:lnTo>
                    <a:pt x="16833" y="1778"/>
                  </a:lnTo>
                  <a:lnTo>
                    <a:pt x="15977" y="1247"/>
                  </a:lnTo>
                  <a:lnTo>
                    <a:pt x="15021" y="902"/>
                  </a:lnTo>
                  <a:lnTo>
                    <a:pt x="14027" y="557"/>
                  </a:lnTo>
                  <a:lnTo>
                    <a:pt x="12997" y="159"/>
                  </a:lnTo>
                  <a:lnTo>
                    <a:pt x="10813" y="0"/>
                  </a:lnTo>
                  <a:lnTo>
                    <a:pt x="8640" y="159"/>
                  </a:lnTo>
                  <a:lnTo>
                    <a:pt x="7560" y="557"/>
                  </a:lnTo>
                  <a:lnTo>
                    <a:pt x="6579" y="902"/>
                  </a:lnTo>
                  <a:lnTo>
                    <a:pt x="5623" y="1247"/>
                  </a:lnTo>
                  <a:lnTo>
                    <a:pt x="4754" y="1778"/>
                  </a:lnTo>
                  <a:lnTo>
                    <a:pt x="3910" y="2494"/>
                  </a:lnTo>
                  <a:lnTo>
                    <a:pt x="3141" y="3237"/>
                  </a:lnTo>
                  <a:lnTo>
                    <a:pt x="2470" y="3980"/>
                  </a:lnTo>
                  <a:lnTo>
                    <a:pt x="1837" y="4856"/>
                  </a:lnTo>
                  <a:lnTo>
                    <a:pt x="1303" y="5572"/>
                  </a:lnTo>
                  <a:lnTo>
                    <a:pt x="844" y="6660"/>
                  </a:lnTo>
                  <a:lnTo>
                    <a:pt x="484" y="7563"/>
                  </a:lnTo>
                  <a:lnTo>
                    <a:pt x="224" y="8651"/>
                  </a:lnTo>
                  <a:lnTo>
                    <a:pt x="37" y="9739"/>
                  </a:lnTo>
                  <a:lnTo>
                    <a:pt x="0" y="10773"/>
                  </a:lnTo>
                </a:path>
              </a:pathLst>
            </a:custGeom>
            <a:solidFill>
              <a:srgbClr val="80808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21" name="Shape"/>
            <p:cNvSpPr/>
            <p:nvPr/>
          </p:nvSpPr>
          <p:spPr>
            <a:xfrm>
              <a:off x="0" y="0"/>
              <a:ext cx="8302266" cy="1169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13" y="0"/>
                  </a:moveTo>
                  <a:lnTo>
                    <a:pt x="8640" y="40"/>
                  </a:lnTo>
                  <a:lnTo>
                    <a:pt x="7560" y="139"/>
                  </a:lnTo>
                  <a:lnTo>
                    <a:pt x="6579" y="226"/>
                  </a:lnTo>
                  <a:lnTo>
                    <a:pt x="5623" y="312"/>
                  </a:lnTo>
                  <a:lnTo>
                    <a:pt x="4754" y="445"/>
                  </a:lnTo>
                  <a:lnTo>
                    <a:pt x="3910" y="624"/>
                  </a:lnTo>
                  <a:lnTo>
                    <a:pt x="3141" y="810"/>
                  </a:lnTo>
                  <a:lnTo>
                    <a:pt x="2470" y="996"/>
                  </a:lnTo>
                  <a:lnTo>
                    <a:pt x="1837" y="1215"/>
                  </a:lnTo>
                  <a:lnTo>
                    <a:pt x="1303" y="1394"/>
                  </a:lnTo>
                  <a:lnTo>
                    <a:pt x="844" y="1666"/>
                  </a:lnTo>
                  <a:lnTo>
                    <a:pt x="484" y="1892"/>
                  </a:lnTo>
                  <a:lnTo>
                    <a:pt x="224" y="2164"/>
                  </a:lnTo>
                  <a:lnTo>
                    <a:pt x="37" y="2436"/>
                  </a:lnTo>
                  <a:lnTo>
                    <a:pt x="0" y="2695"/>
                  </a:lnTo>
                  <a:lnTo>
                    <a:pt x="0" y="18905"/>
                  </a:lnTo>
                  <a:lnTo>
                    <a:pt x="37" y="19177"/>
                  </a:lnTo>
                  <a:lnTo>
                    <a:pt x="224" y="19449"/>
                  </a:lnTo>
                  <a:lnTo>
                    <a:pt x="484" y="19708"/>
                  </a:lnTo>
                  <a:lnTo>
                    <a:pt x="844" y="19934"/>
                  </a:lnTo>
                  <a:lnTo>
                    <a:pt x="1303" y="20206"/>
                  </a:lnTo>
                  <a:lnTo>
                    <a:pt x="1837" y="20432"/>
                  </a:lnTo>
                  <a:lnTo>
                    <a:pt x="2470" y="20604"/>
                  </a:lnTo>
                  <a:lnTo>
                    <a:pt x="3141" y="20790"/>
                  </a:lnTo>
                  <a:lnTo>
                    <a:pt x="3910" y="20976"/>
                  </a:lnTo>
                  <a:lnTo>
                    <a:pt x="4754" y="21155"/>
                  </a:lnTo>
                  <a:lnTo>
                    <a:pt x="5623" y="21301"/>
                  </a:lnTo>
                  <a:lnTo>
                    <a:pt x="6579" y="21374"/>
                  </a:lnTo>
                  <a:lnTo>
                    <a:pt x="7560" y="21474"/>
                  </a:lnTo>
                  <a:lnTo>
                    <a:pt x="8640" y="21560"/>
                  </a:lnTo>
                  <a:lnTo>
                    <a:pt x="10813" y="21600"/>
                  </a:lnTo>
                  <a:lnTo>
                    <a:pt x="12997" y="21560"/>
                  </a:lnTo>
                  <a:lnTo>
                    <a:pt x="14027" y="21474"/>
                  </a:lnTo>
                  <a:lnTo>
                    <a:pt x="15021" y="21374"/>
                  </a:lnTo>
                  <a:lnTo>
                    <a:pt x="15977" y="21301"/>
                  </a:lnTo>
                  <a:lnTo>
                    <a:pt x="16833" y="21155"/>
                  </a:lnTo>
                  <a:lnTo>
                    <a:pt x="17690" y="20976"/>
                  </a:lnTo>
                  <a:lnTo>
                    <a:pt x="18447" y="20790"/>
                  </a:lnTo>
                  <a:lnTo>
                    <a:pt x="19130" y="20604"/>
                  </a:lnTo>
                  <a:lnTo>
                    <a:pt x="19751" y="20432"/>
                  </a:lnTo>
                  <a:lnTo>
                    <a:pt x="20297" y="20206"/>
                  </a:lnTo>
                  <a:lnTo>
                    <a:pt x="20743" y="19934"/>
                  </a:lnTo>
                  <a:lnTo>
                    <a:pt x="21104" y="19708"/>
                  </a:lnTo>
                  <a:lnTo>
                    <a:pt x="21376" y="19449"/>
                  </a:lnTo>
                  <a:lnTo>
                    <a:pt x="21563" y="19177"/>
                  </a:lnTo>
                  <a:lnTo>
                    <a:pt x="21600" y="18905"/>
                  </a:lnTo>
                  <a:lnTo>
                    <a:pt x="21600" y="2695"/>
                  </a:lnTo>
                  <a:lnTo>
                    <a:pt x="21563" y="2436"/>
                  </a:lnTo>
                  <a:lnTo>
                    <a:pt x="21376" y="2164"/>
                  </a:lnTo>
                  <a:lnTo>
                    <a:pt x="21104" y="1892"/>
                  </a:lnTo>
                  <a:lnTo>
                    <a:pt x="20743" y="1666"/>
                  </a:lnTo>
                  <a:lnTo>
                    <a:pt x="20297" y="1394"/>
                  </a:lnTo>
                  <a:lnTo>
                    <a:pt x="19751" y="1215"/>
                  </a:lnTo>
                  <a:lnTo>
                    <a:pt x="19130" y="996"/>
                  </a:lnTo>
                  <a:lnTo>
                    <a:pt x="18447" y="810"/>
                  </a:lnTo>
                  <a:lnTo>
                    <a:pt x="17690" y="624"/>
                  </a:lnTo>
                  <a:lnTo>
                    <a:pt x="16833" y="445"/>
                  </a:lnTo>
                  <a:lnTo>
                    <a:pt x="15977" y="312"/>
                  </a:lnTo>
                  <a:lnTo>
                    <a:pt x="15021" y="226"/>
                  </a:lnTo>
                  <a:lnTo>
                    <a:pt x="14027" y="139"/>
                  </a:lnTo>
                  <a:lnTo>
                    <a:pt x="12997" y="40"/>
                  </a:lnTo>
                  <a:lnTo>
                    <a:pt x="10813" y="0"/>
                  </a:lnTo>
                </a:path>
              </a:pathLst>
            </a:custGeom>
            <a:solidFill>
              <a:srgbClr val="80808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22" name="Line"/>
            <p:cNvSpPr/>
            <p:nvPr/>
          </p:nvSpPr>
          <p:spPr>
            <a:xfrm>
              <a:off x="0" y="146050"/>
              <a:ext cx="8302266" cy="145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7" y="2171"/>
                  </a:lnTo>
                  <a:lnTo>
                    <a:pt x="224" y="4288"/>
                  </a:lnTo>
                  <a:lnTo>
                    <a:pt x="484" y="6565"/>
                  </a:lnTo>
                  <a:lnTo>
                    <a:pt x="844" y="8365"/>
                  </a:lnTo>
                  <a:lnTo>
                    <a:pt x="1303" y="10429"/>
                  </a:lnTo>
                  <a:lnTo>
                    <a:pt x="1837" y="12229"/>
                  </a:lnTo>
                  <a:lnTo>
                    <a:pt x="2470" y="13712"/>
                  </a:lnTo>
                  <a:lnTo>
                    <a:pt x="3141" y="15194"/>
                  </a:lnTo>
                  <a:lnTo>
                    <a:pt x="3910" y="16571"/>
                  </a:lnTo>
                  <a:lnTo>
                    <a:pt x="4754" y="18053"/>
                  </a:lnTo>
                  <a:lnTo>
                    <a:pt x="5623" y="19059"/>
                  </a:lnTo>
                  <a:lnTo>
                    <a:pt x="6579" y="19853"/>
                  </a:lnTo>
                  <a:lnTo>
                    <a:pt x="7560" y="20541"/>
                  </a:lnTo>
                  <a:lnTo>
                    <a:pt x="8640" y="21335"/>
                  </a:lnTo>
                  <a:lnTo>
                    <a:pt x="10813" y="21600"/>
                  </a:lnTo>
                  <a:lnTo>
                    <a:pt x="12997" y="21335"/>
                  </a:lnTo>
                  <a:lnTo>
                    <a:pt x="14027" y="20541"/>
                  </a:lnTo>
                  <a:lnTo>
                    <a:pt x="15021" y="19853"/>
                  </a:lnTo>
                  <a:lnTo>
                    <a:pt x="15977" y="19059"/>
                  </a:lnTo>
                  <a:lnTo>
                    <a:pt x="16833" y="18053"/>
                  </a:lnTo>
                  <a:lnTo>
                    <a:pt x="17690" y="16571"/>
                  </a:lnTo>
                  <a:lnTo>
                    <a:pt x="18447" y="15194"/>
                  </a:lnTo>
                  <a:lnTo>
                    <a:pt x="19130" y="13712"/>
                  </a:lnTo>
                  <a:lnTo>
                    <a:pt x="19751" y="12229"/>
                  </a:lnTo>
                  <a:lnTo>
                    <a:pt x="20297" y="10429"/>
                  </a:lnTo>
                  <a:lnTo>
                    <a:pt x="20743" y="8365"/>
                  </a:lnTo>
                  <a:lnTo>
                    <a:pt x="21104" y="6565"/>
                  </a:lnTo>
                  <a:lnTo>
                    <a:pt x="21376" y="4288"/>
                  </a:lnTo>
                  <a:lnTo>
                    <a:pt x="21563" y="2171"/>
                  </a:lnTo>
                  <a:lnTo>
                    <a:pt x="21600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26" name="Group"/>
          <p:cNvGrpSpPr/>
          <p:nvPr/>
        </p:nvGrpSpPr>
        <p:grpSpPr>
          <a:xfrm>
            <a:off x="698500" y="1382712"/>
            <a:ext cx="1363663" cy="333376"/>
            <a:chOff x="0" y="0"/>
            <a:chExt cx="1363662" cy="333375"/>
          </a:xfrm>
        </p:grpSpPr>
        <p:sp>
          <p:nvSpPr>
            <p:cNvPr id="624" name="Rounded Rectangle"/>
            <p:cNvSpPr/>
            <p:nvPr/>
          </p:nvSpPr>
          <p:spPr>
            <a:xfrm>
              <a:off x="0" y="0"/>
              <a:ext cx="1363663" cy="333375"/>
            </a:xfrm>
            <a:prstGeom prst="roundRect">
              <a:avLst>
                <a:gd name="adj" fmla="val 472"/>
              </a:avLst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625" name="DB Programmer"/>
            <p:cNvSpPr txBox="1"/>
            <p:nvPr/>
          </p:nvSpPr>
          <p:spPr>
            <a:xfrm>
              <a:off x="463" y="34387"/>
              <a:ext cx="1362737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000" tIns="18000" rIns="18000" bIns="18000" numCol="1" anchor="ctr">
              <a:sp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pPr>
              <a:r>
                <a:t>DB</a:t>
              </a:r>
              <a:r>
                <a:rPr>
                  <a:solidFill>
                    <a:srgbClr val="FFFFFF"/>
                  </a:solidFill>
                </a:rPr>
                <a:t> </a:t>
              </a:r>
              <a:r>
                <a:t>Programmer</a:t>
              </a:r>
            </a:p>
          </p:txBody>
        </p:sp>
      </p:grpSp>
      <p:grpSp>
        <p:nvGrpSpPr>
          <p:cNvPr id="629" name="Group"/>
          <p:cNvGrpSpPr/>
          <p:nvPr/>
        </p:nvGrpSpPr>
        <p:grpSpPr>
          <a:xfrm>
            <a:off x="4746625" y="1657350"/>
            <a:ext cx="592138" cy="320675"/>
            <a:chOff x="0" y="0"/>
            <a:chExt cx="592137" cy="320675"/>
          </a:xfrm>
        </p:grpSpPr>
        <p:sp>
          <p:nvSpPr>
            <p:cNvPr id="627" name="Rounded Rectangle"/>
            <p:cNvSpPr/>
            <p:nvPr/>
          </p:nvSpPr>
          <p:spPr>
            <a:xfrm>
              <a:off x="0" y="0"/>
              <a:ext cx="592138" cy="320675"/>
            </a:xfrm>
            <a:prstGeom prst="roundRect">
              <a:avLst>
                <a:gd name="adj" fmla="val 491"/>
              </a:avLst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628" name="User"/>
            <p:cNvSpPr txBox="1"/>
            <p:nvPr/>
          </p:nvSpPr>
          <p:spPr>
            <a:xfrm>
              <a:off x="460" y="28037"/>
              <a:ext cx="591218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/>
              <a:r>
                <a:t>User</a:t>
              </a:r>
            </a:p>
          </p:txBody>
        </p:sp>
      </p:grpSp>
      <p:grpSp>
        <p:nvGrpSpPr>
          <p:cNvPr id="632" name="Group"/>
          <p:cNvGrpSpPr/>
          <p:nvPr/>
        </p:nvGrpSpPr>
        <p:grpSpPr>
          <a:xfrm>
            <a:off x="7729537" y="1652587"/>
            <a:ext cx="592138" cy="320676"/>
            <a:chOff x="0" y="0"/>
            <a:chExt cx="592137" cy="320675"/>
          </a:xfrm>
        </p:grpSpPr>
        <p:sp>
          <p:nvSpPr>
            <p:cNvPr id="630" name="Rounded Rectangle"/>
            <p:cNvSpPr/>
            <p:nvPr/>
          </p:nvSpPr>
          <p:spPr>
            <a:xfrm>
              <a:off x="0" y="0"/>
              <a:ext cx="592138" cy="320675"/>
            </a:xfrm>
            <a:prstGeom prst="roundRect">
              <a:avLst>
                <a:gd name="adj" fmla="val 491"/>
              </a:avLst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631" name="DBA"/>
            <p:cNvSpPr txBox="1"/>
            <p:nvPr/>
          </p:nvSpPr>
          <p:spPr>
            <a:xfrm>
              <a:off x="460" y="28037"/>
              <a:ext cx="591218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/>
              <a:r>
                <a:t>DBA</a:t>
              </a:r>
            </a:p>
          </p:txBody>
        </p:sp>
      </p:grpSp>
      <p:grpSp>
        <p:nvGrpSpPr>
          <p:cNvPr id="635" name="Group"/>
          <p:cNvGrpSpPr/>
          <p:nvPr/>
        </p:nvGrpSpPr>
        <p:grpSpPr>
          <a:xfrm>
            <a:off x="833437" y="2795587"/>
            <a:ext cx="1454151" cy="333376"/>
            <a:chOff x="0" y="0"/>
            <a:chExt cx="1454150" cy="333375"/>
          </a:xfrm>
        </p:grpSpPr>
        <p:sp>
          <p:nvSpPr>
            <p:cNvPr id="633" name="Rounded Rectangle"/>
            <p:cNvSpPr/>
            <p:nvPr/>
          </p:nvSpPr>
          <p:spPr>
            <a:xfrm>
              <a:off x="0" y="0"/>
              <a:ext cx="1454150" cy="333375"/>
            </a:xfrm>
            <a:prstGeom prst="roundRect">
              <a:avLst>
                <a:gd name="adj" fmla="val 472"/>
              </a:avLst>
            </a:prstGeom>
            <a:solidFill>
              <a:srgbClr val="0080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4478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634" name="DML Precompiler"/>
            <p:cNvSpPr txBox="1"/>
            <p:nvPr/>
          </p:nvSpPr>
          <p:spPr>
            <a:xfrm>
              <a:off x="463" y="34387"/>
              <a:ext cx="1453224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4478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/>
              <a:r>
                <a:t>DML Precompiler</a:t>
              </a:r>
            </a:p>
          </p:txBody>
        </p:sp>
      </p:grpSp>
      <p:grpSp>
        <p:nvGrpSpPr>
          <p:cNvPr id="638" name="Group"/>
          <p:cNvGrpSpPr/>
          <p:nvPr/>
        </p:nvGrpSpPr>
        <p:grpSpPr>
          <a:xfrm>
            <a:off x="2916237" y="2728912"/>
            <a:ext cx="1454151" cy="333376"/>
            <a:chOff x="0" y="0"/>
            <a:chExt cx="1454150" cy="333375"/>
          </a:xfrm>
        </p:grpSpPr>
        <p:sp>
          <p:nvSpPr>
            <p:cNvPr id="636" name="Rounded Rectangle"/>
            <p:cNvSpPr/>
            <p:nvPr/>
          </p:nvSpPr>
          <p:spPr>
            <a:xfrm>
              <a:off x="0" y="0"/>
              <a:ext cx="1454150" cy="333375"/>
            </a:xfrm>
            <a:prstGeom prst="roundRect">
              <a:avLst>
                <a:gd name="adj" fmla="val 472"/>
              </a:avLst>
            </a:prstGeom>
            <a:solidFill>
              <a:srgbClr val="0080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4478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637" name="Query Optimizer"/>
            <p:cNvSpPr txBox="1"/>
            <p:nvPr/>
          </p:nvSpPr>
          <p:spPr>
            <a:xfrm>
              <a:off x="463" y="34387"/>
              <a:ext cx="1453224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4478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/>
              <a:r>
                <a:t>Query Optimizer</a:t>
              </a:r>
            </a:p>
          </p:txBody>
        </p:sp>
      </p:grpSp>
      <p:grpSp>
        <p:nvGrpSpPr>
          <p:cNvPr id="641" name="Group"/>
          <p:cNvGrpSpPr/>
          <p:nvPr/>
        </p:nvGrpSpPr>
        <p:grpSpPr>
          <a:xfrm>
            <a:off x="7112000" y="2943225"/>
            <a:ext cx="1454150" cy="333375"/>
            <a:chOff x="0" y="0"/>
            <a:chExt cx="1454150" cy="333375"/>
          </a:xfrm>
        </p:grpSpPr>
        <p:sp>
          <p:nvSpPr>
            <p:cNvPr id="639" name="Rounded Rectangle"/>
            <p:cNvSpPr/>
            <p:nvPr/>
          </p:nvSpPr>
          <p:spPr>
            <a:xfrm>
              <a:off x="0" y="0"/>
              <a:ext cx="1454150" cy="333375"/>
            </a:xfrm>
            <a:prstGeom prst="roundRect">
              <a:avLst>
                <a:gd name="adj" fmla="val 472"/>
              </a:avLst>
            </a:prstGeom>
            <a:solidFill>
              <a:srgbClr val="0080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4478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640" name="DDL Interpreter"/>
            <p:cNvSpPr txBox="1"/>
            <p:nvPr/>
          </p:nvSpPr>
          <p:spPr>
            <a:xfrm>
              <a:off x="463" y="34387"/>
              <a:ext cx="1453224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4478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/>
              <a:r>
                <a:t>DDL Interpreter</a:t>
              </a:r>
            </a:p>
          </p:txBody>
        </p:sp>
      </p:grpSp>
      <p:grpSp>
        <p:nvGrpSpPr>
          <p:cNvPr id="644" name="Group"/>
          <p:cNvGrpSpPr/>
          <p:nvPr/>
        </p:nvGrpSpPr>
        <p:grpSpPr>
          <a:xfrm>
            <a:off x="5168900" y="3087687"/>
            <a:ext cx="1454150" cy="333376"/>
            <a:chOff x="0" y="0"/>
            <a:chExt cx="1454150" cy="333375"/>
          </a:xfrm>
        </p:grpSpPr>
        <p:sp>
          <p:nvSpPr>
            <p:cNvPr id="642" name="Rounded Rectangle"/>
            <p:cNvSpPr/>
            <p:nvPr/>
          </p:nvSpPr>
          <p:spPr>
            <a:xfrm>
              <a:off x="0" y="0"/>
              <a:ext cx="1454150" cy="333375"/>
            </a:xfrm>
            <a:prstGeom prst="roundRect">
              <a:avLst>
                <a:gd name="adj" fmla="val 472"/>
              </a:avLst>
            </a:prstGeom>
            <a:solidFill>
              <a:srgbClr val="0080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4478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643" name="Query Evaluator"/>
            <p:cNvSpPr txBox="1"/>
            <p:nvPr/>
          </p:nvSpPr>
          <p:spPr>
            <a:xfrm>
              <a:off x="463" y="34387"/>
              <a:ext cx="1453224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4478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/>
              <a:r>
                <a:t>Query Evaluator</a:t>
              </a:r>
            </a:p>
          </p:txBody>
        </p:sp>
      </p:grpSp>
      <p:grpSp>
        <p:nvGrpSpPr>
          <p:cNvPr id="647" name="Group"/>
          <p:cNvGrpSpPr/>
          <p:nvPr/>
        </p:nvGrpSpPr>
        <p:grpSpPr>
          <a:xfrm>
            <a:off x="3673475" y="4181475"/>
            <a:ext cx="1377950" cy="320675"/>
            <a:chOff x="0" y="0"/>
            <a:chExt cx="1377950" cy="320675"/>
          </a:xfrm>
        </p:grpSpPr>
        <p:sp>
          <p:nvSpPr>
            <p:cNvPr id="645" name="Rounded Rectangle"/>
            <p:cNvSpPr/>
            <p:nvPr/>
          </p:nvSpPr>
          <p:spPr>
            <a:xfrm>
              <a:off x="0" y="0"/>
              <a:ext cx="1377950" cy="320675"/>
            </a:xfrm>
            <a:prstGeom prst="roundRect">
              <a:avLst>
                <a:gd name="adj" fmla="val 491"/>
              </a:avLst>
            </a:pr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646" name="Buffer Manager"/>
            <p:cNvSpPr txBox="1"/>
            <p:nvPr/>
          </p:nvSpPr>
          <p:spPr>
            <a:xfrm>
              <a:off x="460" y="28037"/>
              <a:ext cx="1377030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/>
              <a:r>
                <a:t>Buffer Manager</a:t>
              </a:r>
            </a:p>
          </p:txBody>
        </p:sp>
      </p:grpSp>
      <p:grpSp>
        <p:nvGrpSpPr>
          <p:cNvPr id="650" name="Group"/>
          <p:cNvGrpSpPr/>
          <p:nvPr/>
        </p:nvGrpSpPr>
        <p:grpSpPr>
          <a:xfrm>
            <a:off x="5307012" y="3806825"/>
            <a:ext cx="1377951" cy="320675"/>
            <a:chOff x="0" y="0"/>
            <a:chExt cx="1377950" cy="320675"/>
          </a:xfrm>
        </p:grpSpPr>
        <p:sp>
          <p:nvSpPr>
            <p:cNvPr id="648" name="Rounded Rectangle"/>
            <p:cNvSpPr/>
            <p:nvPr/>
          </p:nvSpPr>
          <p:spPr>
            <a:xfrm>
              <a:off x="0" y="0"/>
              <a:ext cx="1377950" cy="320675"/>
            </a:xfrm>
            <a:prstGeom prst="roundRect">
              <a:avLst>
                <a:gd name="adj" fmla="val 491"/>
              </a:avLst>
            </a:pr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649" name="File Manager"/>
            <p:cNvSpPr txBox="1"/>
            <p:nvPr/>
          </p:nvSpPr>
          <p:spPr>
            <a:xfrm>
              <a:off x="460" y="28037"/>
              <a:ext cx="1377030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/>
              <a:r>
                <a:t>File Manager</a:t>
              </a:r>
            </a:p>
          </p:txBody>
        </p:sp>
      </p:grpSp>
      <p:grpSp>
        <p:nvGrpSpPr>
          <p:cNvPr id="653" name="Group"/>
          <p:cNvGrpSpPr/>
          <p:nvPr/>
        </p:nvGrpSpPr>
        <p:grpSpPr>
          <a:xfrm>
            <a:off x="4594225" y="5246943"/>
            <a:ext cx="539750" cy="264601"/>
            <a:chOff x="0" y="0"/>
            <a:chExt cx="539750" cy="264600"/>
          </a:xfrm>
        </p:grpSpPr>
        <p:sp>
          <p:nvSpPr>
            <p:cNvPr id="651" name="Rounded Rectangle"/>
            <p:cNvSpPr/>
            <p:nvPr/>
          </p:nvSpPr>
          <p:spPr>
            <a:xfrm>
              <a:off x="0" y="4506"/>
              <a:ext cx="539750" cy="255588"/>
            </a:xfrm>
            <a:prstGeom prst="roundRect">
              <a:avLst>
                <a:gd name="adj" fmla="val 616"/>
              </a:avLst>
            </a:prstGeom>
            <a:solidFill>
              <a:srgbClr val="FF00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652" name="Data"/>
            <p:cNvSpPr txBox="1"/>
            <p:nvPr/>
          </p:nvSpPr>
          <p:spPr>
            <a:xfrm>
              <a:off x="461" y="0"/>
              <a:ext cx="538828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/>
              <a:r>
                <a:t>Data</a:t>
              </a:r>
            </a:p>
          </p:txBody>
        </p:sp>
      </p:grpSp>
      <p:grpSp>
        <p:nvGrpSpPr>
          <p:cNvPr id="656" name="Group"/>
          <p:cNvGrpSpPr/>
          <p:nvPr/>
        </p:nvGrpSpPr>
        <p:grpSpPr>
          <a:xfrm>
            <a:off x="2081212" y="5573968"/>
            <a:ext cx="963613" cy="264601"/>
            <a:chOff x="0" y="0"/>
            <a:chExt cx="963612" cy="264600"/>
          </a:xfrm>
        </p:grpSpPr>
        <p:sp>
          <p:nvSpPr>
            <p:cNvPr id="654" name="Rounded Rectangle"/>
            <p:cNvSpPr/>
            <p:nvPr/>
          </p:nvSpPr>
          <p:spPr>
            <a:xfrm>
              <a:off x="0" y="10856"/>
              <a:ext cx="963613" cy="242888"/>
            </a:xfrm>
            <a:prstGeom prst="roundRect">
              <a:avLst>
                <a:gd name="adj" fmla="val 648"/>
              </a:avLst>
            </a:prstGeom>
            <a:solidFill>
              <a:srgbClr val="FF00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655" name="Statistics"/>
            <p:cNvSpPr txBox="1"/>
            <p:nvPr/>
          </p:nvSpPr>
          <p:spPr>
            <a:xfrm>
              <a:off x="461" y="0"/>
              <a:ext cx="962691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/>
              <a:r>
                <a:t>Statistics</a:t>
              </a:r>
            </a:p>
          </p:txBody>
        </p:sp>
      </p:grpSp>
      <p:grpSp>
        <p:nvGrpSpPr>
          <p:cNvPr id="659" name="Group"/>
          <p:cNvGrpSpPr/>
          <p:nvPr/>
        </p:nvGrpSpPr>
        <p:grpSpPr>
          <a:xfrm>
            <a:off x="2979737" y="5224718"/>
            <a:ext cx="963613" cy="264601"/>
            <a:chOff x="0" y="0"/>
            <a:chExt cx="963612" cy="264600"/>
          </a:xfrm>
        </p:grpSpPr>
        <p:sp>
          <p:nvSpPr>
            <p:cNvPr id="657" name="Rounded Rectangle"/>
            <p:cNvSpPr/>
            <p:nvPr/>
          </p:nvSpPr>
          <p:spPr>
            <a:xfrm>
              <a:off x="0" y="10856"/>
              <a:ext cx="963613" cy="242888"/>
            </a:xfrm>
            <a:prstGeom prst="roundRect">
              <a:avLst>
                <a:gd name="adj" fmla="val 648"/>
              </a:avLst>
            </a:prstGeom>
            <a:solidFill>
              <a:srgbClr val="FF00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658" name="Indices"/>
            <p:cNvSpPr txBox="1"/>
            <p:nvPr/>
          </p:nvSpPr>
          <p:spPr>
            <a:xfrm>
              <a:off x="461" y="0"/>
              <a:ext cx="962691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/>
              <a:r>
                <a:t>Indices</a:t>
              </a:r>
            </a:p>
          </p:txBody>
        </p:sp>
      </p:grpSp>
      <p:grpSp>
        <p:nvGrpSpPr>
          <p:cNvPr id="662" name="Group"/>
          <p:cNvGrpSpPr/>
          <p:nvPr/>
        </p:nvGrpSpPr>
        <p:grpSpPr>
          <a:xfrm>
            <a:off x="6115050" y="5729543"/>
            <a:ext cx="949325" cy="264601"/>
            <a:chOff x="0" y="0"/>
            <a:chExt cx="949325" cy="264600"/>
          </a:xfrm>
        </p:grpSpPr>
        <p:sp>
          <p:nvSpPr>
            <p:cNvPr id="660" name="Rounded Rectangle"/>
            <p:cNvSpPr/>
            <p:nvPr/>
          </p:nvSpPr>
          <p:spPr>
            <a:xfrm>
              <a:off x="0" y="23556"/>
              <a:ext cx="949325" cy="217488"/>
            </a:xfrm>
            <a:prstGeom prst="roundRect">
              <a:avLst>
                <a:gd name="adj" fmla="val 722"/>
              </a:avLst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solidFill>
                    <a:srgbClr val="FF0000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661" name="Schema"/>
            <p:cNvSpPr txBox="1"/>
            <p:nvPr/>
          </p:nvSpPr>
          <p:spPr>
            <a:xfrm>
              <a:off x="463" y="0"/>
              <a:ext cx="948399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solidFill>
                    <a:srgbClr val="FF0000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/>
              <a:r>
                <a:t>Schema</a:t>
              </a:r>
            </a:p>
          </p:txBody>
        </p:sp>
      </p:grpSp>
      <p:sp>
        <p:nvSpPr>
          <p:cNvPr id="663" name="Line"/>
          <p:cNvSpPr/>
          <p:nvPr/>
        </p:nvSpPr>
        <p:spPr>
          <a:xfrm flipH="1">
            <a:off x="7840662" y="1974850"/>
            <a:ext cx="185739" cy="968375"/>
          </a:xfrm>
          <a:prstGeom prst="line">
            <a:avLst/>
          </a:prstGeom>
          <a:ln w="38160">
            <a:solidFill>
              <a:srgbClr val="8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666" name="Group"/>
          <p:cNvGrpSpPr/>
          <p:nvPr/>
        </p:nvGrpSpPr>
        <p:grpSpPr>
          <a:xfrm>
            <a:off x="7294562" y="2184399"/>
            <a:ext cx="1384301" cy="309564"/>
            <a:chOff x="0" y="0"/>
            <a:chExt cx="1384300" cy="309562"/>
          </a:xfrm>
        </p:grpSpPr>
        <p:sp>
          <p:nvSpPr>
            <p:cNvPr id="664" name="Rectangle"/>
            <p:cNvSpPr/>
            <p:nvPr/>
          </p:nvSpPr>
          <p:spPr>
            <a:xfrm>
              <a:off x="0" y="-1"/>
              <a:ext cx="1384300" cy="30956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i="1" sz="14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665" name="DDL Commands"/>
            <p:cNvSpPr txBox="1"/>
            <p:nvPr/>
          </p:nvSpPr>
          <p:spPr>
            <a:xfrm>
              <a:off x="0" y="28799"/>
              <a:ext cx="1384300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000" tIns="18000" rIns="18000" bIns="18000" numCol="1" anchor="t">
              <a:spAutoFit/>
            </a:bodyPr>
            <a:lstStyle>
              <a:lvl1pPr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i="1" sz="14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/>
              <a:r>
                <a:t>DDL Commands</a:t>
              </a:r>
            </a:p>
          </p:txBody>
        </p:sp>
      </p:grpSp>
      <p:sp>
        <p:nvSpPr>
          <p:cNvPr id="667" name="Line"/>
          <p:cNvSpPr/>
          <p:nvPr/>
        </p:nvSpPr>
        <p:spPr>
          <a:xfrm flipH="1">
            <a:off x="3644900" y="1979612"/>
            <a:ext cx="1398588" cy="749301"/>
          </a:xfrm>
          <a:prstGeom prst="line">
            <a:avLst/>
          </a:prstGeom>
          <a:ln w="38160">
            <a:solidFill>
              <a:srgbClr val="8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670" name="Group"/>
          <p:cNvGrpSpPr/>
          <p:nvPr/>
        </p:nvGrpSpPr>
        <p:grpSpPr>
          <a:xfrm>
            <a:off x="4451350" y="2185987"/>
            <a:ext cx="628650" cy="530226"/>
            <a:chOff x="0" y="0"/>
            <a:chExt cx="628649" cy="530225"/>
          </a:xfrm>
        </p:grpSpPr>
        <p:sp>
          <p:nvSpPr>
            <p:cNvPr id="668" name="Rectangle"/>
            <p:cNvSpPr/>
            <p:nvPr/>
          </p:nvSpPr>
          <p:spPr>
            <a:xfrm>
              <a:off x="0" y="0"/>
              <a:ext cx="628650" cy="53022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85000"/>
                </a:lnSpc>
                <a:spcBef>
                  <a:spcPts val="300"/>
                </a:spcBef>
                <a:defRPr i="1" sz="14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669" name="Query"/>
            <p:cNvSpPr txBox="1"/>
            <p:nvPr/>
          </p:nvSpPr>
          <p:spPr>
            <a:xfrm>
              <a:off x="0" y="28799"/>
              <a:ext cx="628650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000" tIns="18000" rIns="18000" bIns="18000" numCol="1" anchor="t">
              <a:spAutoFit/>
            </a:bodyPr>
            <a:lstStyle>
              <a:lvl1pPr defTabSz="457200">
                <a:lnSpc>
                  <a:spcPct val="85000"/>
                </a:lnSpc>
                <a:spcBef>
                  <a:spcPts val="300"/>
                </a:spcBef>
                <a:defRPr i="1" sz="14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/>
              <a:r>
                <a:t>Query</a:t>
              </a:r>
            </a:p>
          </p:txBody>
        </p:sp>
      </p:grpSp>
      <p:sp>
        <p:nvSpPr>
          <p:cNvPr id="671" name="Line"/>
          <p:cNvSpPr/>
          <p:nvPr/>
        </p:nvSpPr>
        <p:spPr>
          <a:xfrm>
            <a:off x="1381125" y="1716087"/>
            <a:ext cx="180976" cy="1079501"/>
          </a:xfrm>
          <a:prstGeom prst="line">
            <a:avLst/>
          </a:prstGeom>
          <a:ln w="38160">
            <a:solidFill>
              <a:srgbClr val="8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674" name="Group"/>
          <p:cNvGrpSpPr/>
          <p:nvPr/>
        </p:nvGrpSpPr>
        <p:grpSpPr>
          <a:xfrm>
            <a:off x="492125" y="2005012"/>
            <a:ext cx="2108200" cy="333376"/>
            <a:chOff x="0" y="0"/>
            <a:chExt cx="2108200" cy="333375"/>
          </a:xfrm>
        </p:grpSpPr>
        <p:sp>
          <p:nvSpPr>
            <p:cNvPr id="672" name="Rectangle"/>
            <p:cNvSpPr/>
            <p:nvPr/>
          </p:nvSpPr>
          <p:spPr>
            <a:xfrm>
              <a:off x="0" y="0"/>
              <a:ext cx="2108200" cy="33337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727200" algn="l"/>
                </a:tabLst>
                <a:defRPr i="1" sz="14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673" name="Code w/ embedded queries"/>
            <p:cNvSpPr txBox="1"/>
            <p:nvPr/>
          </p:nvSpPr>
          <p:spPr>
            <a:xfrm>
              <a:off x="0" y="28799"/>
              <a:ext cx="2108200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000" tIns="18000" rIns="18000" bIns="18000" numCol="1" anchor="t">
              <a:spAutoFit/>
            </a:bodyPr>
            <a:lstStyle>
              <a:lvl1pPr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727200" algn="l"/>
                </a:tabLst>
                <a:defRPr i="1" sz="14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/>
              <a:r>
                <a:t>Code w/ embedded queries</a:t>
              </a:r>
            </a:p>
          </p:txBody>
        </p:sp>
      </p:grpSp>
      <p:sp>
        <p:nvSpPr>
          <p:cNvPr id="675" name="Line"/>
          <p:cNvSpPr/>
          <p:nvPr/>
        </p:nvSpPr>
        <p:spPr>
          <a:xfrm flipV="1">
            <a:off x="2289175" y="2897187"/>
            <a:ext cx="627063" cy="66676"/>
          </a:xfrm>
          <a:prstGeom prst="line">
            <a:avLst/>
          </a:prstGeom>
          <a:ln w="38160" cap="rnd">
            <a:solidFill>
              <a:srgbClr val="000000"/>
            </a:solidFill>
            <a:prstDash val="sysDot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76" name="Line"/>
          <p:cNvSpPr/>
          <p:nvPr/>
        </p:nvSpPr>
        <p:spPr>
          <a:xfrm>
            <a:off x="3644899" y="3063874"/>
            <a:ext cx="1524001" cy="192089"/>
          </a:xfrm>
          <a:prstGeom prst="line">
            <a:avLst/>
          </a:prstGeom>
          <a:ln w="38160" cap="rnd">
            <a:solidFill>
              <a:srgbClr val="000000"/>
            </a:solidFill>
            <a:prstDash val="sysDot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77" name="Line"/>
          <p:cNvSpPr/>
          <p:nvPr/>
        </p:nvSpPr>
        <p:spPr>
          <a:xfrm flipH="1">
            <a:off x="4364037" y="3422649"/>
            <a:ext cx="1533526" cy="758827"/>
          </a:xfrm>
          <a:prstGeom prst="line">
            <a:avLst/>
          </a:prstGeom>
          <a:ln w="38160" cap="rnd">
            <a:solidFill>
              <a:srgbClr val="000000"/>
            </a:solidFill>
            <a:prstDash val="sysDot"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682" name="Group"/>
          <p:cNvGrpSpPr/>
          <p:nvPr/>
        </p:nvGrpSpPr>
        <p:grpSpPr>
          <a:xfrm>
            <a:off x="649287" y="3422649"/>
            <a:ext cx="5248276" cy="782639"/>
            <a:chOff x="0" y="0"/>
            <a:chExt cx="5248275" cy="782637"/>
          </a:xfrm>
        </p:grpSpPr>
        <p:grpSp>
          <p:nvGrpSpPr>
            <p:cNvPr id="680" name="Group"/>
            <p:cNvGrpSpPr/>
            <p:nvPr/>
          </p:nvGrpSpPr>
          <p:grpSpPr>
            <a:xfrm>
              <a:off x="0" y="449262"/>
              <a:ext cx="1763713" cy="333376"/>
              <a:chOff x="0" y="0"/>
              <a:chExt cx="1763712" cy="333375"/>
            </a:xfrm>
          </p:grpSpPr>
          <p:sp>
            <p:nvSpPr>
              <p:cNvPr id="678" name="Rounded Rectangle"/>
              <p:cNvSpPr/>
              <p:nvPr/>
            </p:nvSpPr>
            <p:spPr>
              <a:xfrm>
                <a:off x="0" y="0"/>
                <a:ext cx="1763713" cy="333375"/>
              </a:xfrm>
              <a:prstGeom prst="roundRect">
                <a:avLst>
                  <a:gd name="adj" fmla="val 472"/>
                </a:avLst>
              </a:prstGeom>
              <a:solidFill>
                <a:srgbClr val="00CC9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lnSpc>
                    <a:spcPct val="85000"/>
                  </a:lnSpc>
                  <a:spcBef>
                    <a:spcPts val="300"/>
                  </a:spcBef>
                  <a:tabLst>
                    <a:tab pos="863600" algn="l"/>
                    <a:tab pos="1727200" algn="l"/>
                  </a:tabLst>
                  <a:defRPr sz="1400">
                    <a:latin typeface="Times Roman"/>
                    <a:ea typeface="Times Roman"/>
                    <a:cs typeface="Times Roman"/>
                    <a:sym typeface="Times Roman"/>
                  </a:defRPr>
                </a:pPr>
              </a:p>
            </p:txBody>
          </p:sp>
          <p:sp>
            <p:nvSpPr>
              <p:cNvPr id="679" name="Transaction Manager"/>
              <p:cNvSpPr txBox="1"/>
              <p:nvPr/>
            </p:nvSpPr>
            <p:spPr>
              <a:xfrm>
                <a:off x="462" y="34387"/>
                <a:ext cx="1762788" cy="264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8000" tIns="18000" rIns="18000" bIns="18000" numCol="1" anchor="ctr">
                <a:spAutoFit/>
              </a:bodyPr>
              <a:lstStyle>
                <a:lvl1pPr algn="ctr" defTabSz="457200">
                  <a:lnSpc>
                    <a:spcPct val="85000"/>
                  </a:lnSpc>
                  <a:spcBef>
                    <a:spcPts val="300"/>
                  </a:spcBef>
                  <a:tabLst>
                    <a:tab pos="863600" algn="l"/>
                    <a:tab pos="1727200" algn="l"/>
                  </a:tabLst>
                  <a:defRPr sz="1400">
                    <a:latin typeface="Times Roman"/>
                    <a:ea typeface="Times Roman"/>
                    <a:cs typeface="Times Roman"/>
                    <a:sym typeface="Times Roman"/>
                  </a:defRPr>
                </a:lvl1pPr>
              </a:lstStyle>
              <a:p>
                <a:pPr/>
                <a:r>
                  <a:t>Transaction Manager</a:t>
                </a:r>
              </a:p>
            </p:txBody>
          </p:sp>
        </p:grpSp>
        <p:sp>
          <p:nvSpPr>
            <p:cNvPr id="681" name="Line"/>
            <p:cNvSpPr/>
            <p:nvPr/>
          </p:nvSpPr>
          <p:spPr>
            <a:xfrm flipH="1">
              <a:off x="882650" y="-1"/>
              <a:ext cx="4365626" cy="449264"/>
            </a:xfrm>
            <a:prstGeom prst="line">
              <a:avLst/>
            </a:prstGeom>
            <a:noFill/>
            <a:ln w="38160" cap="rnd">
              <a:solidFill>
                <a:srgbClr val="000000"/>
              </a:solidFill>
              <a:prstDash val="sysDot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83" name="Line"/>
          <p:cNvSpPr/>
          <p:nvPr/>
        </p:nvSpPr>
        <p:spPr>
          <a:xfrm flipV="1">
            <a:off x="5053012" y="3968749"/>
            <a:ext cx="254001" cy="374652"/>
          </a:xfrm>
          <a:prstGeom prst="line">
            <a:avLst/>
          </a:prstGeom>
          <a:ln w="38160" cap="rnd">
            <a:solidFill>
              <a:srgbClr val="0000FF"/>
            </a:solidFill>
            <a:prstDash val="sysDot"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84" name="Line"/>
          <p:cNvSpPr/>
          <p:nvPr/>
        </p:nvSpPr>
        <p:spPr>
          <a:xfrm flipH="1" flipV="1">
            <a:off x="6686550" y="3968749"/>
            <a:ext cx="279401" cy="315914"/>
          </a:xfrm>
          <a:prstGeom prst="line">
            <a:avLst/>
          </a:prstGeom>
          <a:ln w="38160" cap="rnd">
            <a:solidFill>
              <a:srgbClr val="0000FF"/>
            </a:solidFill>
            <a:prstDash val="sysDot"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85" name="Line"/>
          <p:cNvSpPr/>
          <p:nvPr/>
        </p:nvSpPr>
        <p:spPr>
          <a:xfrm flipH="1">
            <a:off x="2517775" y="3028950"/>
            <a:ext cx="873125" cy="25447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60" cap="rnd">
            <a:solidFill>
              <a:srgbClr val="FF0000"/>
            </a:solidFill>
            <a:prstDash val="sysDot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86" name="Line"/>
          <p:cNvSpPr/>
          <p:nvPr/>
        </p:nvSpPr>
        <p:spPr>
          <a:xfrm flipH="1">
            <a:off x="3462337" y="3063875"/>
            <a:ext cx="182563" cy="2171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60" cap="rnd">
            <a:solidFill>
              <a:srgbClr val="FF0000"/>
            </a:solidFill>
            <a:prstDash val="sysDot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87" name="Line"/>
          <p:cNvSpPr/>
          <p:nvPr/>
        </p:nvSpPr>
        <p:spPr>
          <a:xfrm>
            <a:off x="3644900" y="3063875"/>
            <a:ext cx="2419350" cy="2157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60" cap="rnd">
            <a:solidFill>
              <a:srgbClr val="FF0000"/>
            </a:solidFill>
            <a:prstDash val="sysDot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88" name="Line"/>
          <p:cNvSpPr/>
          <p:nvPr/>
        </p:nvSpPr>
        <p:spPr>
          <a:xfrm>
            <a:off x="6064249" y="5465762"/>
            <a:ext cx="527051" cy="287338"/>
          </a:xfrm>
          <a:prstGeom prst="line">
            <a:avLst/>
          </a:prstGeom>
          <a:ln w="3816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89" name="Line"/>
          <p:cNvSpPr/>
          <p:nvPr/>
        </p:nvSpPr>
        <p:spPr>
          <a:xfrm rot="5400000">
            <a:off x="5788025" y="3984625"/>
            <a:ext cx="2116138" cy="6016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38160" cap="rnd">
            <a:solidFill>
              <a:srgbClr val="000000"/>
            </a:solidFill>
            <a:prstDash val="sysDot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90" name="Line"/>
          <p:cNvSpPr/>
          <p:nvPr/>
        </p:nvSpPr>
        <p:spPr>
          <a:xfrm flipH="1">
            <a:off x="4865687" y="4129087"/>
            <a:ext cx="1131889" cy="1122363"/>
          </a:xfrm>
          <a:prstGeom prst="line">
            <a:avLst/>
          </a:prstGeom>
          <a:ln w="38160" cap="rnd">
            <a:solidFill>
              <a:srgbClr val="000000"/>
            </a:solidFill>
            <a:prstDash val="sysDot"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91" name="Line"/>
          <p:cNvSpPr/>
          <p:nvPr/>
        </p:nvSpPr>
        <p:spPr>
          <a:xfrm flipH="1">
            <a:off x="3944937" y="4129087"/>
            <a:ext cx="2052638" cy="1228726"/>
          </a:xfrm>
          <a:prstGeom prst="line">
            <a:avLst/>
          </a:prstGeom>
          <a:ln w="38160" cap="rnd">
            <a:solidFill>
              <a:srgbClr val="000000"/>
            </a:solidFill>
            <a:prstDash val="sysDot"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694" name="Group"/>
          <p:cNvGrpSpPr/>
          <p:nvPr/>
        </p:nvGrpSpPr>
        <p:grpSpPr>
          <a:xfrm>
            <a:off x="6965950" y="4116387"/>
            <a:ext cx="1693863" cy="333376"/>
            <a:chOff x="0" y="0"/>
            <a:chExt cx="1693862" cy="333375"/>
          </a:xfrm>
        </p:grpSpPr>
        <p:sp>
          <p:nvSpPr>
            <p:cNvPr id="692" name="Rounded Rectangle"/>
            <p:cNvSpPr/>
            <p:nvPr/>
          </p:nvSpPr>
          <p:spPr>
            <a:xfrm>
              <a:off x="0" y="0"/>
              <a:ext cx="1693863" cy="333375"/>
            </a:xfrm>
            <a:prstGeom prst="roundRect">
              <a:avLst>
                <a:gd name="adj" fmla="val 472"/>
              </a:avLst>
            </a:pr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727200" algn="l"/>
                </a:tabLst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693" name="Recovery Manager"/>
            <p:cNvSpPr txBox="1"/>
            <p:nvPr/>
          </p:nvSpPr>
          <p:spPr>
            <a:xfrm>
              <a:off x="463" y="34387"/>
              <a:ext cx="1692937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727200" algn="l"/>
                </a:tabLst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/>
              <a:r>
                <a:t>Recovery Manager</a:t>
              </a:r>
            </a:p>
          </p:txBody>
        </p:sp>
      </p:grpSp>
      <p:sp>
        <p:nvSpPr>
          <p:cNvPr id="695" name="Line"/>
          <p:cNvSpPr/>
          <p:nvPr/>
        </p:nvSpPr>
        <p:spPr>
          <a:xfrm>
            <a:off x="8269287" y="1814512"/>
            <a:ext cx="590548" cy="2470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7971" y="21600"/>
                  <a:pt x="14342" y="21600"/>
                </a:cubicBezTo>
              </a:path>
            </a:pathLst>
          </a:custGeom>
          <a:ln w="38160">
            <a:solidFill>
              <a:srgbClr val="8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96" name="Line"/>
          <p:cNvSpPr/>
          <p:nvPr/>
        </p:nvSpPr>
        <p:spPr>
          <a:xfrm>
            <a:off x="5897562" y="3422650"/>
            <a:ext cx="100014" cy="384175"/>
          </a:xfrm>
          <a:prstGeom prst="line">
            <a:avLst/>
          </a:prstGeom>
          <a:ln w="38160" cap="rnd">
            <a:solidFill>
              <a:srgbClr val="000000"/>
            </a:solidFill>
            <a:prstDash val="sysDot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97" name="Line"/>
          <p:cNvSpPr/>
          <p:nvPr/>
        </p:nvSpPr>
        <p:spPr>
          <a:xfrm flipH="1">
            <a:off x="3462337" y="3278187"/>
            <a:ext cx="4619742" cy="220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29" y="0"/>
                </a:moveTo>
                <a:cubicBezTo>
                  <a:pt x="564" y="0"/>
                  <a:pt x="0" y="5400"/>
                  <a:pt x="0" y="10800"/>
                </a:cubicBezTo>
                <a:cubicBezTo>
                  <a:pt x="0" y="16200"/>
                  <a:pt x="10800" y="21600"/>
                  <a:pt x="21600" y="21600"/>
                </a:cubicBezTo>
              </a:path>
            </a:pathLst>
          </a:custGeom>
          <a:ln w="38160" cap="rnd">
            <a:solidFill>
              <a:srgbClr val="000000"/>
            </a:solidFill>
            <a:prstDash val="sysDot"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700" name="Group"/>
          <p:cNvGrpSpPr/>
          <p:nvPr/>
        </p:nvGrpSpPr>
        <p:grpSpPr>
          <a:xfrm>
            <a:off x="5581650" y="5210431"/>
            <a:ext cx="963613" cy="264601"/>
            <a:chOff x="0" y="0"/>
            <a:chExt cx="963612" cy="264600"/>
          </a:xfrm>
        </p:grpSpPr>
        <p:sp>
          <p:nvSpPr>
            <p:cNvPr id="698" name="Rounded Rectangle"/>
            <p:cNvSpPr/>
            <p:nvPr/>
          </p:nvSpPr>
          <p:spPr>
            <a:xfrm>
              <a:off x="0" y="10856"/>
              <a:ext cx="963613" cy="242888"/>
            </a:xfrm>
            <a:prstGeom prst="roundRect">
              <a:avLst>
                <a:gd name="adj" fmla="val 648"/>
              </a:avLst>
            </a:prstGeom>
            <a:solidFill>
              <a:srgbClr val="FF00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699" name="Metadata"/>
            <p:cNvSpPr txBox="1"/>
            <p:nvPr/>
          </p:nvSpPr>
          <p:spPr>
            <a:xfrm>
              <a:off x="461" y="0"/>
              <a:ext cx="962691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</a:tabLst>
                <a:defRPr sz="1400">
                  <a:solidFill>
                    <a:srgbClr val="FFFFFF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/>
              <a:r>
                <a:t>Metadata</a:t>
              </a:r>
            </a:p>
          </p:txBody>
        </p:sp>
      </p:grpSp>
      <p:grpSp>
        <p:nvGrpSpPr>
          <p:cNvPr id="703" name="Group"/>
          <p:cNvGrpSpPr/>
          <p:nvPr/>
        </p:nvGrpSpPr>
        <p:grpSpPr>
          <a:xfrm>
            <a:off x="7137400" y="5523168"/>
            <a:ext cx="1657350" cy="264601"/>
            <a:chOff x="0" y="0"/>
            <a:chExt cx="1657350" cy="264600"/>
          </a:xfrm>
        </p:grpSpPr>
        <p:sp>
          <p:nvSpPr>
            <p:cNvPr id="701" name="Rounded Rectangle"/>
            <p:cNvSpPr/>
            <p:nvPr/>
          </p:nvSpPr>
          <p:spPr>
            <a:xfrm>
              <a:off x="0" y="10856"/>
              <a:ext cx="1657350" cy="242888"/>
            </a:xfrm>
            <a:prstGeom prst="roundRect">
              <a:avLst>
                <a:gd name="adj" fmla="val 648"/>
              </a:avLst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447800" algn="l"/>
                </a:tabLst>
                <a:defRPr sz="1400">
                  <a:solidFill>
                    <a:srgbClr val="FF0000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702" name="Integrity Constraints"/>
            <p:cNvSpPr txBox="1"/>
            <p:nvPr/>
          </p:nvSpPr>
          <p:spPr>
            <a:xfrm>
              <a:off x="461" y="0"/>
              <a:ext cx="1656428" cy="26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000" tIns="18000" rIns="18000" bIns="18000" numCol="1" anchor="ctr">
              <a:spAutoFit/>
            </a:bodyPr>
            <a:lstStyle>
              <a:lvl1pPr algn="ctr" defTabSz="457200">
                <a:lnSpc>
                  <a:spcPct val="85000"/>
                </a:lnSpc>
                <a:spcBef>
                  <a:spcPts val="300"/>
                </a:spcBef>
                <a:tabLst>
                  <a:tab pos="863600" algn="l"/>
                  <a:tab pos="1447800" algn="l"/>
                </a:tabLst>
                <a:defRPr sz="1400">
                  <a:solidFill>
                    <a:srgbClr val="FF0000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/>
              <a:r>
                <a:t>Integrity Constraints</a:t>
              </a:r>
            </a:p>
          </p:txBody>
        </p:sp>
      </p:grpSp>
      <p:sp>
        <p:nvSpPr>
          <p:cNvPr id="704" name="Line"/>
          <p:cNvSpPr/>
          <p:nvPr/>
        </p:nvSpPr>
        <p:spPr>
          <a:xfrm>
            <a:off x="6110287" y="5441949"/>
            <a:ext cx="1857376" cy="92077"/>
          </a:xfrm>
          <a:prstGeom prst="line">
            <a:avLst/>
          </a:prstGeom>
          <a:ln w="3816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05" name="Line"/>
          <p:cNvSpPr/>
          <p:nvPr/>
        </p:nvSpPr>
        <p:spPr>
          <a:xfrm>
            <a:off x="8369300" y="3201987"/>
            <a:ext cx="573094" cy="2341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7292" y="21600"/>
                  <a:pt x="12984" y="21600"/>
                </a:cubicBezTo>
              </a:path>
            </a:pathLst>
          </a:custGeom>
          <a:ln w="38160">
            <a:solidFill>
              <a:srgbClr val="8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06" name="Secondary Storage"/>
          <p:cNvSpPr txBox="1"/>
          <p:nvPr/>
        </p:nvSpPr>
        <p:spPr>
          <a:xfrm>
            <a:off x="509269" y="5246687"/>
            <a:ext cx="2187661" cy="608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ct val="85000"/>
              </a:lnSpc>
              <a:spcBef>
                <a:spcPts val="400"/>
              </a:spcBef>
              <a:defRPr b="1" i="1" sz="1800"/>
            </a:lvl1pPr>
          </a:lstStyle>
          <a:p>
            <a:pPr/>
            <a:r>
              <a:t>Secondary Storage</a:t>
            </a:r>
          </a:p>
        </p:txBody>
      </p:sp>
      <p:sp>
        <p:nvSpPr>
          <p:cNvPr id="707" name="Storage Manager"/>
          <p:cNvSpPr txBox="1"/>
          <p:nvPr/>
        </p:nvSpPr>
        <p:spPr>
          <a:xfrm>
            <a:off x="529907" y="4281487"/>
            <a:ext cx="1958837" cy="608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ct val="85000"/>
              </a:lnSpc>
              <a:spcBef>
                <a:spcPts val="400"/>
              </a:spcBef>
              <a:defRPr b="1" i="1" sz="1800"/>
            </a:lvl1pPr>
          </a:lstStyle>
          <a:p>
            <a:pPr/>
            <a:r>
              <a:t>Storage Manager</a:t>
            </a:r>
          </a:p>
        </p:txBody>
      </p:sp>
      <p:sp>
        <p:nvSpPr>
          <p:cNvPr id="708" name="Query Processor"/>
          <p:cNvSpPr txBox="1"/>
          <p:nvPr/>
        </p:nvSpPr>
        <p:spPr>
          <a:xfrm>
            <a:off x="531494" y="3235325"/>
            <a:ext cx="1946559" cy="608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ct val="85000"/>
              </a:lnSpc>
              <a:spcBef>
                <a:spcPts val="400"/>
              </a:spcBef>
              <a:defRPr b="1" i="1" sz="1800"/>
            </a:lvl1pPr>
          </a:lstStyle>
          <a:p>
            <a:pPr/>
            <a:r>
              <a:t>Query Processor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8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6" name="Big Ideas"/>
          <p:cNvSpPr txBox="1"/>
          <p:nvPr>
            <p:ph type="title" idx="4294967295"/>
          </p:nvPr>
        </p:nvSpPr>
        <p:spPr>
          <a:xfrm>
            <a:off x="552450" y="142875"/>
            <a:ext cx="8077200" cy="609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Big Ideas</a:t>
            </a:r>
          </a:p>
        </p:txBody>
      </p:sp>
      <p:sp>
        <p:nvSpPr>
          <p:cNvPr id="67" name="Write Ahead Logging (WAL)…"/>
          <p:cNvSpPr txBox="1"/>
          <p:nvPr>
            <p:ph type="body" idx="4294967295"/>
          </p:nvPr>
        </p:nvSpPr>
        <p:spPr>
          <a:xfrm>
            <a:off x="571500" y="1268412"/>
            <a:ext cx="7848600" cy="33496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00526" indent="-200526">
              <a:buClrTx/>
              <a:buSzPct val="100000"/>
            </a:pPr>
            <a:r>
              <a:t>Write Ahead Logging (WAL)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/>
            </a:pPr>
            <a:r>
              <a:t>save it on stable storage!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/>
            </a:pPr>
            <a:r>
              <a:t>and how it interacts with the buffer manager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/>
            </a:pPr>
          </a:p>
          <a:p>
            <a:pPr marL="200526" indent="-200526">
              <a:buClrTx/>
              <a:buSzPct val="100000"/>
            </a:pPr>
            <a:r>
              <a:t>ARIES Recovery algorithm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/>
            </a:pPr>
            <a:r>
              <a:t>“Repeats History” in order to simplify the logic of recovery.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/>
            </a:pPr>
            <a:r>
              <a:t>Must handle arbitrary failures</a:t>
            </a:r>
          </a:p>
          <a:p>
            <a:pPr lvl="2" marL="1085850" indent="-228600">
              <a:spcBef>
                <a:spcPts val="0"/>
              </a:spcBef>
              <a:buClr>
                <a:srgbClr val="000099"/>
              </a:buClr>
              <a:defRPr sz="2400"/>
            </a:pPr>
            <a:r>
              <a:t>Even during recovery!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0" name="Assumptions"/>
          <p:cNvSpPr txBox="1"/>
          <p:nvPr>
            <p:ph type="title" idx="4294967295"/>
          </p:nvPr>
        </p:nvSpPr>
        <p:spPr>
          <a:xfrm>
            <a:off x="739775" y="384175"/>
            <a:ext cx="7772400" cy="508000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>
            <a:lvl1pPr defTabSz="777240">
              <a:defRPr b="0" sz="2720">
                <a:effectLst>
                  <a:outerShdw sx="100000" sy="100000" kx="0" ky="0" algn="b" rotWithShape="0" blurRad="10795" dist="21590" dir="270000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Assumptions</a:t>
            </a:r>
          </a:p>
        </p:txBody>
      </p:sp>
      <p:sp>
        <p:nvSpPr>
          <p:cNvPr id="71" name="Concurrency control is in effect.…"/>
          <p:cNvSpPr txBox="1"/>
          <p:nvPr>
            <p:ph type="body" sz="half" idx="4294967295"/>
          </p:nvPr>
        </p:nvSpPr>
        <p:spPr>
          <a:xfrm>
            <a:off x="723900" y="1854200"/>
            <a:ext cx="7772400" cy="2725738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/>
          <a:p>
            <a:pPr marL="240631" indent="-240631">
              <a:spcBef>
                <a:spcPts val="1000"/>
              </a:spcBef>
              <a:buClrTx/>
              <a:buSzPct val="100000"/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Concurrency control is in effect. </a:t>
            </a:r>
          </a:p>
          <a:p>
            <a:pPr lvl="1" marL="621631" indent="-240631">
              <a:spcBef>
                <a:spcPts val="0"/>
              </a:spcBef>
              <a:buClrTx/>
              <a:buChar char="•"/>
              <a:defRPr sz="2400">
                <a:solidFill>
                  <a:srgbClr val="CC33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Strict 2PL</a:t>
            </a:r>
            <a:r>
              <a:rPr>
                <a:solidFill>
                  <a:srgbClr val="000000"/>
                </a:solidFill>
              </a:rPr>
              <a:t>, in particular.</a:t>
            </a:r>
          </a:p>
          <a:p>
            <a:pPr marL="240631" indent="-240631">
              <a:spcBef>
                <a:spcPts val="1000"/>
              </a:spcBef>
              <a:buClrTx/>
              <a:buSzPct val="100000"/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Updates are happening </a:t>
            </a:r>
            <a:r>
              <a:t>“</a:t>
            </a:r>
            <a:r>
              <a:t>in place</a:t>
            </a:r>
            <a:r>
              <a:t>”</a:t>
            </a:r>
            <a:r>
              <a:t>.</a:t>
            </a:r>
          </a:p>
          <a:p>
            <a:pPr lvl="1" marL="621631" indent="-240631">
              <a:spcBef>
                <a:spcPts val="0"/>
              </a:spcBef>
              <a:buClrTx/>
              <a:buChar char="•"/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i.e. data is overwritten on (deleted from) the actual page copies (not private copies).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4" name="Buffer Management Plays a Key Role"/>
          <p:cNvSpPr txBox="1"/>
          <p:nvPr>
            <p:ph type="title" idx="4294967295"/>
          </p:nvPr>
        </p:nvSpPr>
        <p:spPr>
          <a:xfrm>
            <a:off x="720725" y="0"/>
            <a:ext cx="7772400" cy="914400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>
            <a:lvl1pPr>
              <a:defRPr b="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Buffer Management Plays a Key Role</a:t>
            </a:r>
          </a:p>
        </p:txBody>
      </p:sp>
      <p:sp>
        <p:nvSpPr>
          <p:cNvPr id="75" name="One possible approach – Force/No Steal:…"/>
          <p:cNvSpPr txBox="1"/>
          <p:nvPr/>
        </p:nvSpPr>
        <p:spPr>
          <a:xfrm>
            <a:off x="350838" y="1219200"/>
            <a:ext cx="8289925" cy="505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450" tIns="44450" rIns="44450" bIns="44450">
            <a:spAutoFit/>
          </a:bodyPr>
          <a:lstStyle/>
          <a:p>
            <a:pPr marL="342900" indent="-342900" defTabSz="457200">
              <a:spcBef>
                <a:spcPts val="500"/>
              </a:spcBef>
              <a:defRPr sz="2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pPr>
            <a:r>
              <a:t>One possible approach – Force/No Steal:</a:t>
            </a:r>
          </a:p>
          <a:p>
            <a:pPr marL="342900" indent="-342900" defTabSz="457200">
              <a:spcBef>
                <a:spcPts val="500"/>
              </a:spcBef>
              <a:buSzPct val="100000"/>
              <a:buChar char="•"/>
              <a:defRPr sz="2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pPr>
            <a:r>
              <a:t>Force</a:t>
            </a:r>
            <a:r>
              <a:rPr>
                <a:solidFill>
                  <a:srgbClr val="000000"/>
                </a:solidFill>
              </a:rPr>
              <a:t> – make sure that every updated page is written to disk before commit.</a:t>
            </a:r>
          </a:p>
          <a:p>
            <a:pPr lvl="1" marL="742950" indent="-285750" defTabSz="457200">
              <a:spcBef>
                <a:spcPts val="500"/>
              </a:spcBef>
              <a:buSzPct val="100000"/>
              <a:buChar char="–"/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Provides durability without REDO logging.</a:t>
            </a:r>
          </a:p>
          <a:p>
            <a:pPr lvl="1" marL="742950" indent="-285750" defTabSz="457200">
              <a:spcBef>
                <a:spcPts val="500"/>
              </a:spcBef>
              <a:buSzPct val="100000"/>
              <a:buChar char="–"/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But, can cause </a:t>
            </a:r>
            <a:r>
              <a:rPr u="sng">
                <a:solidFill>
                  <a:srgbClr val="FF0000"/>
                </a:solidFill>
              </a:rPr>
              <a:t>poor performance</a:t>
            </a:r>
            <a:r>
              <a:t>.</a:t>
            </a:r>
          </a:p>
          <a:p>
            <a:pPr lvl="1" marL="742950" indent="-285750" defTabSz="457200">
              <a:spcBef>
                <a:spcPts val="400"/>
              </a:spcBef>
              <a:buSzPct val="100000"/>
              <a:buChar char="–"/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342900" indent="-342900" defTabSz="457200">
              <a:spcBef>
                <a:spcPts val="500"/>
              </a:spcBef>
              <a:buSzPct val="100000"/>
              <a:buChar char="•"/>
              <a:defRPr sz="2400"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defRPr>
            </a:pPr>
            <a:r>
              <a:t>No Steal </a:t>
            </a:r>
            <a:r>
              <a:rPr>
                <a:solidFill>
                  <a:srgbClr val="000000"/>
                </a:solidFill>
              </a:rPr>
              <a:t>– don</a:t>
            </a:r>
            <a:r>
              <a:rPr>
                <a:solidFill>
                  <a:srgbClr val="000000"/>
                </a:solidFill>
              </a:rPr>
              <a:t>’</a:t>
            </a:r>
            <a:r>
              <a:rPr>
                <a:solidFill>
                  <a:srgbClr val="000000"/>
                </a:solidFill>
              </a:rPr>
              <a:t>t allow buffer-pool frames with </a:t>
            </a:r>
            <a:r>
              <a:rPr u="sng">
                <a:solidFill>
                  <a:srgbClr val="000000"/>
                </a:solidFill>
              </a:rPr>
              <a:t>uncommited</a:t>
            </a:r>
            <a:r>
              <a:rPr>
                <a:solidFill>
                  <a:srgbClr val="000000"/>
                </a:solidFill>
              </a:rPr>
              <a:t> updates to overwrite </a:t>
            </a:r>
            <a:r>
              <a:rPr u="sng">
                <a:solidFill>
                  <a:srgbClr val="000000"/>
                </a:solidFill>
              </a:rPr>
              <a:t>committed</a:t>
            </a:r>
            <a:r>
              <a:rPr>
                <a:solidFill>
                  <a:srgbClr val="000000"/>
                </a:solidFill>
              </a:rPr>
              <a:t> data on disk.</a:t>
            </a:r>
          </a:p>
          <a:p>
            <a:pPr lvl="1" marL="742950" indent="-285750" defTabSz="457200">
              <a:spcBef>
                <a:spcPts val="500"/>
              </a:spcBef>
              <a:buSzPct val="100000"/>
              <a:buChar char="–"/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Useful for ensuring atomicity without UNDO logging.</a:t>
            </a:r>
          </a:p>
          <a:p>
            <a:pPr lvl="1" marL="742950" indent="-285750" defTabSz="457200">
              <a:spcBef>
                <a:spcPts val="500"/>
              </a:spcBef>
              <a:buSzPct val="100000"/>
              <a:buChar char="–"/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But can cause </a:t>
            </a:r>
            <a:r>
              <a:rPr u="sng">
                <a:solidFill>
                  <a:srgbClr val="FF0000"/>
                </a:solidFill>
              </a:rPr>
              <a:t>poor performance</a:t>
            </a:r>
            <a: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8" name="Preferred Policy: Steal/No-Force"/>
          <p:cNvSpPr txBox="1"/>
          <p:nvPr>
            <p:ph type="title" idx="4294967295"/>
          </p:nvPr>
        </p:nvSpPr>
        <p:spPr>
          <a:xfrm>
            <a:off x="719137" y="-1"/>
            <a:ext cx="7772401" cy="584202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>
            <a:lvl1pPr>
              <a:defRPr b="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Preferred Policy: Steal/No-Force</a:t>
            </a:r>
          </a:p>
        </p:txBody>
      </p:sp>
      <p:sp>
        <p:nvSpPr>
          <p:cNvPr id="79" name="This combination is most complicated but allows for highest flexibility/performance.…"/>
          <p:cNvSpPr txBox="1"/>
          <p:nvPr>
            <p:ph type="body" idx="4294967295"/>
          </p:nvPr>
        </p:nvSpPr>
        <p:spPr>
          <a:xfrm>
            <a:off x="152400" y="762000"/>
            <a:ext cx="8839200" cy="5486400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/>
          <a:p>
            <a:pPr>
              <a:buSzTx/>
              <a:buFont typeface="Monotype Sorts"/>
              <a:buNone/>
              <a:defRPr u="sng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</a:p>
          <a:p>
            <a:pPr marL="240631" indent="-240631">
              <a:spcBef>
                <a:spcPts val="1000"/>
              </a:spcBef>
              <a:buClrTx/>
              <a:buSzPct val="100000"/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This combination is most complicated but allows for highest flexibility/performance.</a:t>
            </a:r>
          </a:p>
          <a:p>
            <a:pPr marL="200526" indent="-200526">
              <a:buClrTx/>
              <a:buSzPct val="100000"/>
              <a:defRPr u="sng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NO FORCE</a:t>
            </a:r>
            <a:r>
              <a:rPr u="none"/>
              <a:t>  </a:t>
            </a:r>
            <a:r>
              <a:rPr u="none">
                <a:solidFill>
                  <a:srgbClr val="000000"/>
                </a:solidFill>
              </a:rPr>
              <a:t>(complicates enforcing Durability)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What if system crashes before a modified page written by a committed transaction makes it to disk?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Write as little as possible, in a convenient place, at commit time, to support </a:t>
            </a:r>
            <a:r>
              <a:rPr>
                <a:solidFill>
                  <a:schemeClr val="accent2"/>
                </a:solidFill>
              </a:rPr>
              <a:t>REDO</a:t>
            </a:r>
            <a:r>
              <a:t>ing modifications.</a:t>
            </a:r>
          </a:p>
          <a:p>
            <a:pPr marL="200526" indent="-200526">
              <a:buClrTx/>
              <a:buSzPct val="100000"/>
              <a:defRPr u="sng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STEAL </a:t>
            </a:r>
            <a:r>
              <a:rPr u="none">
                <a:solidFill>
                  <a:srgbClr val="000000"/>
                </a:solidFill>
              </a:rPr>
              <a:t> (complicates enforcing Atomicity)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What if the Xact that performed udpates aborts?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What if system crashes before Xact is finished?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Must remember the old value of P (to support </a:t>
            </a:r>
            <a:r>
              <a:rPr>
                <a:solidFill>
                  <a:schemeClr val="accent2"/>
                </a:solidFill>
              </a:rPr>
              <a:t>UNDO</a:t>
            </a:r>
            <a:r>
              <a:t>ing the write to page P).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7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2" name="Buffer Management summary"/>
          <p:cNvSpPr txBox="1"/>
          <p:nvPr>
            <p:ph type="title" idx="4294967295"/>
          </p:nvPr>
        </p:nvSpPr>
        <p:spPr>
          <a:xfrm>
            <a:off x="1143000" y="-1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Buffer Management summary</a:t>
            </a:r>
          </a:p>
        </p:txBody>
      </p:sp>
      <p:sp>
        <p:nvSpPr>
          <p:cNvPr id="83" name="Rectangle"/>
          <p:cNvSpPr/>
          <p:nvPr/>
        </p:nvSpPr>
        <p:spPr>
          <a:xfrm>
            <a:off x="1400174" y="2568575"/>
            <a:ext cx="2806702" cy="2273300"/>
          </a:xfrm>
          <a:prstGeom prst="rect">
            <a:avLst/>
          </a:prstGeom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84" name="Force"/>
          <p:cNvSpPr txBox="1"/>
          <p:nvPr/>
        </p:nvSpPr>
        <p:spPr>
          <a:xfrm>
            <a:off x="444500" y="3962400"/>
            <a:ext cx="793280" cy="372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defTabSz="457200">
              <a:defRPr b="1" sz="2000">
                <a:solidFill>
                  <a:srgbClr val="3365F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Force</a:t>
            </a:r>
          </a:p>
        </p:txBody>
      </p:sp>
      <p:sp>
        <p:nvSpPr>
          <p:cNvPr id="85" name="No Force"/>
          <p:cNvSpPr txBox="1"/>
          <p:nvPr/>
        </p:nvSpPr>
        <p:spPr>
          <a:xfrm>
            <a:off x="198438" y="2895600"/>
            <a:ext cx="1202433" cy="372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defTabSz="457200">
              <a:defRPr b="1" sz="2000">
                <a:solidFill>
                  <a:srgbClr val="3365F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 Force</a:t>
            </a:r>
          </a:p>
        </p:txBody>
      </p:sp>
      <p:sp>
        <p:nvSpPr>
          <p:cNvPr id="86" name="No Steal"/>
          <p:cNvSpPr txBox="1"/>
          <p:nvPr/>
        </p:nvSpPr>
        <p:spPr>
          <a:xfrm>
            <a:off x="1493837" y="2209800"/>
            <a:ext cx="1117850" cy="372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defTabSz="457200">
              <a:defRPr b="1"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 Steal</a:t>
            </a:r>
          </a:p>
        </p:txBody>
      </p:sp>
      <p:sp>
        <p:nvSpPr>
          <p:cNvPr id="87" name="Steal"/>
          <p:cNvSpPr txBox="1"/>
          <p:nvPr/>
        </p:nvSpPr>
        <p:spPr>
          <a:xfrm>
            <a:off x="3170237" y="2211387"/>
            <a:ext cx="708696" cy="372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defTabSz="457200">
              <a:defRPr b="1"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Steal</a:t>
            </a:r>
          </a:p>
        </p:txBody>
      </p:sp>
      <p:sp>
        <p:nvSpPr>
          <p:cNvPr id="88" name="Line"/>
          <p:cNvSpPr/>
          <p:nvPr/>
        </p:nvSpPr>
        <p:spPr>
          <a:xfrm>
            <a:off x="1400174" y="3705225"/>
            <a:ext cx="2806702" cy="0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9" name="Line"/>
          <p:cNvSpPr/>
          <p:nvPr/>
        </p:nvSpPr>
        <p:spPr>
          <a:xfrm flipH="1">
            <a:off x="2841625" y="2568575"/>
            <a:ext cx="1" cy="2273300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0" name="Rectangle"/>
          <p:cNvSpPr/>
          <p:nvPr/>
        </p:nvSpPr>
        <p:spPr>
          <a:xfrm>
            <a:off x="2836862" y="2590800"/>
            <a:ext cx="1358901" cy="1130300"/>
          </a:xfrm>
          <a:prstGeom prst="rect">
            <a:avLst/>
          </a:prstGeom>
          <a:gradFill>
            <a:gsLst>
              <a:gs pos="0">
                <a:srgbClr val="394C4A"/>
              </a:gs>
              <a:gs pos="50000">
                <a:srgbClr val="C0FEF9"/>
              </a:gs>
              <a:gs pos="100000">
                <a:srgbClr val="394C4A"/>
              </a:gs>
            </a:gsLst>
            <a:lin ang="16200000"/>
          </a:gradFill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91" name="Slowest"/>
          <p:cNvSpPr txBox="1"/>
          <p:nvPr/>
        </p:nvSpPr>
        <p:spPr>
          <a:xfrm>
            <a:off x="1493519" y="3962400"/>
            <a:ext cx="1255922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b="1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Slowest</a:t>
            </a:r>
          </a:p>
        </p:txBody>
      </p:sp>
      <p:sp>
        <p:nvSpPr>
          <p:cNvPr id="92" name="Fastest"/>
          <p:cNvSpPr txBox="1"/>
          <p:nvPr/>
        </p:nvSpPr>
        <p:spPr>
          <a:xfrm>
            <a:off x="2901632" y="2895600"/>
            <a:ext cx="1171388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b="1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Fastest</a:t>
            </a:r>
          </a:p>
        </p:txBody>
      </p:sp>
      <p:sp>
        <p:nvSpPr>
          <p:cNvPr id="93" name="Performance…"/>
          <p:cNvSpPr txBox="1"/>
          <p:nvPr/>
        </p:nvSpPr>
        <p:spPr>
          <a:xfrm>
            <a:off x="1493519" y="5091112"/>
            <a:ext cx="2682589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3600">
                <a:solidFill>
                  <a:srgbClr val="CF0E30"/>
                </a:solidFill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Performance</a:t>
            </a:r>
          </a:p>
          <a:p>
            <a:pPr defTabSz="457200">
              <a:defRPr sz="3600">
                <a:solidFill>
                  <a:srgbClr val="CF0E30"/>
                </a:solidFill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Implications</a:t>
            </a:r>
          </a:p>
        </p:txBody>
      </p:sp>
      <p:grpSp>
        <p:nvGrpSpPr>
          <p:cNvPr id="115" name="Group"/>
          <p:cNvGrpSpPr/>
          <p:nvPr/>
        </p:nvGrpSpPr>
        <p:grpSpPr>
          <a:xfrm>
            <a:off x="4402137" y="2209799"/>
            <a:ext cx="4481479" cy="4079242"/>
            <a:chOff x="0" y="0"/>
            <a:chExt cx="4481477" cy="4079239"/>
          </a:xfrm>
        </p:grpSpPr>
        <p:sp>
          <p:nvSpPr>
            <p:cNvPr id="94" name="Rectangle"/>
            <p:cNvSpPr/>
            <p:nvPr/>
          </p:nvSpPr>
          <p:spPr>
            <a:xfrm>
              <a:off x="1203324" y="358775"/>
              <a:ext cx="2806701" cy="2273300"/>
            </a:xfrm>
            <a:prstGeom prst="rect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95" name="Force"/>
            <p:cNvSpPr txBox="1"/>
            <p:nvPr/>
          </p:nvSpPr>
          <p:spPr>
            <a:xfrm>
              <a:off x="257175" y="1828800"/>
              <a:ext cx="793279" cy="372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b="1" sz="2000">
                  <a:solidFill>
                    <a:srgbClr val="3365FB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Force</a:t>
              </a:r>
            </a:p>
          </p:txBody>
        </p:sp>
        <p:sp>
          <p:nvSpPr>
            <p:cNvPr id="96" name="No Force"/>
            <p:cNvSpPr txBox="1"/>
            <p:nvPr/>
          </p:nvSpPr>
          <p:spPr>
            <a:xfrm>
              <a:off x="0" y="762000"/>
              <a:ext cx="1202433" cy="372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b="1" sz="2000">
                  <a:solidFill>
                    <a:srgbClr val="3365FB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No Force</a:t>
              </a:r>
            </a:p>
          </p:txBody>
        </p:sp>
        <p:sp>
          <p:nvSpPr>
            <p:cNvPr id="97" name="No Steal"/>
            <p:cNvSpPr txBox="1"/>
            <p:nvPr/>
          </p:nvSpPr>
          <p:spPr>
            <a:xfrm>
              <a:off x="1296987" y="0"/>
              <a:ext cx="1117849" cy="372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b="1" sz="2000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No Steal</a:t>
              </a:r>
            </a:p>
          </p:txBody>
        </p:sp>
        <p:sp>
          <p:nvSpPr>
            <p:cNvPr id="98" name="Steal"/>
            <p:cNvSpPr txBox="1"/>
            <p:nvPr/>
          </p:nvSpPr>
          <p:spPr>
            <a:xfrm>
              <a:off x="2973387" y="1587"/>
              <a:ext cx="708696" cy="372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b="1" sz="2000">
                  <a:solidFill>
                    <a:srgbClr val="CC33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Steal</a:t>
              </a:r>
            </a:p>
          </p:txBody>
        </p:sp>
        <p:sp>
          <p:nvSpPr>
            <p:cNvPr id="99" name="Line"/>
            <p:cNvSpPr/>
            <p:nvPr/>
          </p:nvSpPr>
          <p:spPr>
            <a:xfrm>
              <a:off x="1203324" y="1495425"/>
              <a:ext cx="2806701" cy="0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" name="Line"/>
            <p:cNvSpPr/>
            <p:nvPr/>
          </p:nvSpPr>
          <p:spPr>
            <a:xfrm flipH="1">
              <a:off x="2644774" y="358775"/>
              <a:ext cx="1" cy="2273300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" name="Rectangle"/>
            <p:cNvSpPr/>
            <p:nvPr/>
          </p:nvSpPr>
          <p:spPr>
            <a:xfrm>
              <a:off x="2640011" y="381000"/>
              <a:ext cx="1358901" cy="1130300"/>
            </a:xfrm>
            <a:prstGeom prst="rect">
              <a:avLst/>
            </a:prstGeom>
            <a:gradFill flip="none" rotWithShape="1">
              <a:gsLst>
                <a:gs pos="0">
                  <a:srgbClr val="394C4A"/>
                </a:gs>
                <a:gs pos="50000">
                  <a:srgbClr val="C0FEF9"/>
                </a:gs>
                <a:gs pos="100000">
                  <a:srgbClr val="394C4A"/>
                </a:gs>
              </a:gsLst>
              <a:lin ang="16200000" scaled="0"/>
            </a:gradFill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grpSp>
          <p:nvGrpSpPr>
            <p:cNvPr id="104" name="Group"/>
            <p:cNvGrpSpPr/>
            <p:nvPr/>
          </p:nvGrpSpPr>
          <p:grpSpPr>
            <a:xfrm>
              <a:off x="1162050" y="1600200"/>
              <a:ext cx="1490018" cy="891729"/>
              <a:chOff x="0" y="0"/>
              <a:chExt cx="1490017" cy="891728"/>
            </a:xfrm>
          </p:grpSpPr>
          <p:sp>
            <p:nvSpPr>
              <p:cNvPr id="102" name="No REDO"/>
              <p:cNvSpPr txBox="1"/>
              <p:nvPr/>
            </p:nvSpPr>
            <p:spPr>
              <a:xfrm>
                <a:off x="0" y="457200"/>
                <a:ext cx="1473200" cy="4345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4450" tIns="44450" rIns="44450" bIns="44450" numCol="1" anchor="t">
                <a:spAutoFit/>
              </a:bodyPr>
              <a:lstStyle>
                <a:lvl1pPr defTabSz="457200">
                  <a:defRPr b="1" sz="2400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No REDO</a:t>
                </a:r>
              </a:p>
            </p:txBody>
          </p:sp>
          <p:sp>
            <p:nvSpPr>
              <p:cNvPr id="103" name="No UNDO"/>
              <p:cNvSpPr txBox="1"/>
              <p:nvPr/>
            </p:nvSpPr>
            <p:spPr>
              <a:xfrm>
                <a:off x="0" y="0"/>
                <a:ext cx="1490018" cy="4345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4450" tIns="44450" rIns="44450" bIns="44450" numCol="1" anchor="t">
                <a:spAutoFit/>
              </a:bodyPr>
              <a:lstStyle>
                <a:lvl1pPr defTabSz="457200">
                  <a:defRPr b="1" sz="2400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No UNDO</a:t>
                </a:r>
              </a:p>
            </p:txBody>
          </p:sp>
        </p:grpSp>
        <p:grpSp>
          <p:nvGrpSpPr>
            <p:cNvPr id="107" name="Group"/>
            <p:cNvGrpSpPr/>
            <p:nvPr/>
          </p:nvGrpSpPr>
          <p:grpSpPr>
            <a:xfrm>
              <a:off x="2625725" y="1603375"/>
              <a:ext cx="1473200" cy="891729"/>
              <a:chOff x="0" y="0"/>
              <a:chExt cx="1473200" cy="891728"/>
            </a:xfrm>
          </p:grpSpPr>
          <p:sp>
            <p:nvSpPr>
              <p:cNvPr id="105" name="UNDO"/>
              <p:cNvSpPr txBox="1"/>
              <p:nvPr/>
            </p:nvSpPr>
            <p:spPr>
              <a:xfrm>
                <a:off x="60325" y="0"/>
                <a:ext cx="1083717" cy="4345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4450" tIns="44450" rIns="44450" bIns="44450" numCol="1" anchor="t">
                <a:spAutoFit/>
              </a:bodyPr>
              <a:lstStyle>
                <a:lvl1pPr defTabSz="457200">
                  <a:defRPr b="1" sz="2400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 UNDO</a:t>
                </a:r>
              </a:p>
            </p:txBody>
          </p:sp>
          <p:sp>
            <p:nvSpPr>
              <p:cNvPr id="106" name="No REDO"/>
              <p:cNvSpPr txBox="1"/>
              <p:nvPr/>
            </p:nvSpPr>
            <p:spPr>
              <a:xfrm>
                <a:off x="0" y="457200"/>
                <a:ext cx="1473200" cy="4345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4450" tIns="44450" rIns="44450" bIns="44450" numCol="1" anchor="t">
                <a:spAutoFit/>
              </a:bodyPr>
              <a:lstStyle>
                <a:lvl1pPr defTabSz="457200">
                  <a:defRPr b="1" sz="2400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No REDO</a:t>
                </a:r>
              </a:p>
            </p:txBody>
          </p:sp>
        </p:grpSp>
        <p:grpSp>
          <p:nvGrpSpPr>
            <p:cNvPr id="110" name="Group"/>
            <p:cNvGrpSpPr/>
            <p:nvPr/>
          </p:nvGrpSpPr>
          <p:grpSpPr>
            <a:xfrm>
              <a:off x="2741612" y="612775"/>
              <a:ext cx="1083817" cy="739329"/>
              <a:chOff x="0" y="0"/>
              <a:chExt cx="1083816" cy="739328"/>
            </a:xfrm>
          </p:grpSpPr>
          <p:sp>
            <p:nvSpPr>
              <p:cNvPr id="108" name="UNDO"/>
              <p:cNvSpPr txBox="1"/>
              <p:nvPr/>
            </p:nvSpPr>
            <p:spPr>
              <a:xfrm>
                <a:off x="0" y="0"/>
                <a:ext cx="1083717" cy="4345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4450" tIns="44450" rIns="44450" bIns="44450" numCol="1" anchor="t">
                <a:spAutoFit/>
              </a:bodyPr>
              <a:lstStyle>
                <a:lvl1pPr defTabSz="457200">
                  <a:defRPr b="1" sz="2400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 UNDO</a:t>
                </a:r>
              </a:p>
            </p:txBody>
          </p:sp>
          <p:sp>
            <p:nvSpPr>
              <p:cNvPr id="109" name="REDO"/>
              <p:cNvSpPr txBox="1"/>
              <p:nvPr/>
            </p:nvSpPr>
            <p:spPr>
              <a:xfrm>
                <a:off x="101600" y="304800"/>
                <a:ext cx="982217" cy="4345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4450" tIns="44450" rIns="44450" bIns="44450" numCol="1" anchor="t">
                <a:spAutoFit/>
              </a:bodyPr>
              <a:lstStyle>
                <a:lvl1pPr defTabSz="457200">
                  <a:defRPr b="1" sz="2400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REDO</a:t>
                </a:r>
              </a:p>
            </p:txBody>
          </p:sp>
        </p:grpSp>
        <p:grpSp>
          <p:nvGrpSpPr>
            <p:cNvPr id="113" name="Group"/>
            <p:cNvGrpSpPr/>
            <p:nvPr/>
          </p:nvGrpSpPr>
          <p:grpSpPr>
            <a:xfrm>
              <a:off x="1177925" y="612775"/>
              <a:ext cx="1490018" cy="736154"/>
              <a:chOff x="0" y="0"/>
              <a:chExt cx="1490017" cy="736153"/>
            </a:xfrm>
          </p:grpSpPr>
          <p:sp>
            <p:nvSpPr>
              <p:cNvPr id="111" name="No UNDO"/>
              <p:cNvSpPr txBox="1"/>
              <p:nvPr/>
            </p:nvSpPr>
            <p:spPr>
              <a:xfrm>
                <a:off x="0" y="0"/>
                <a:ext cx="1490018" cy="4345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4450" tIns="44450" rIns="44450" bIns="44450" numCol="1" anchor="t">
                <a:spAutoFit/>
              </a:bodyPr>
              <a:lstStyle>
                <a:lvl1pPr defTabSz="457200">
                  <a:defRPr b="1" sz="2400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No UNDO</a:t>
                </a:r>
              </a:p>
            </p:txBody>
          </p:sp>
          <p:sp>
            <p:nvSpPr>
              <p:cNvPr id="112" name="REDO"/>
              <p:cNvSpPr txBox="1"/>
              <p:nvPr/>
            </p:nvSpPr>
            <p:spPr>
              <a:xfrm>
                <a:off x="293687" y="301625"/>
                <a:ext cx="982217" cy="4345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4450" tIns="44450" rIns="44450" bIns="44450" numCol="1" anchor="t">
                <a:spAutoFit/>
              </a:bodyPr>
              <a:lstStyle>
                <a:lvl1pPr defTabSz="457200">
                  <a:defRPr b="1" sz="2400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REDO</a:t>
                </a:r>
              </a:p>
            </p:txBody>
          </p:sp>
        </p:grpSp>
        <p:sp>
          <p:nvSpPr>
            <p:cNvPr id="114" name="Logging/Recovery…"/>
            <p:cNvSpPr txBox="1"/>
            <p:nvPr/>
          </p:nvSpPr>
          <p:spPr>
            <a:xfrm>
              <a:off x="520381" y="2895600"/>
              <a:ext cx="3961097" cy="1183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defTabSz="457200"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  <a:r>
                <a:t>Logging/Recovery</a:t>
              </a:r>
            </a:p>
            <a:p>
              <a:pPr defTabSz="457200">
                <a:defRPr sz="3600">
                  <a:solidFill>
                    <a:srgbClr val="CF0E30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  <a:r>
                <a:t>Implications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457200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8" name="Basic Idea: Logging"/>
          <p:cNvSpPr txBox="1"/>
          <p:nvPr>
            <p:ph type="title" idx="4294967295"/>
          </p:nvPr>
        </p:nvSpPr>
        <p:spPr>
          <a:xfrm>
            <a:off x="-179388" y="0"/>
            <a:ext cx="8077201" cy="609600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>
            <a:lvl1pPr>
              <a:defRPr b="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Basic Idea: Logging</a:t>
            </a:r>
          </a:p>
        </p:txBody>
      </p:sp>
      <p:sp>
        <p:nvSpPr>
          <p:cNvPr id="119" name="Record REDO and UNDO information, for every update, in a log.…"/>
          <p:cNvSpPr txBox="1"/>
          <p:nvPr>
            <p:ph type="body" idx="4294967295"/>
          </p:nvPr>
        </p:nvSpPr>
        <p:spPr>
          <a:xfrm>
            <a:off x="419100" y="1493837"/>
            <a:ext cx="8077200" cy="4076701"/>
          </a:xfrm>
          <a:prstGeom prst="rect">
            <a:avLst/>
          </a:prstGeom>
        </p:spPr>
        <p:txBody>
          <a:bodyPr lIns="44450" tIns="44450" rIns="44450" bIns="44450">
            <a:normAutofit fontScale="100000" lnSpcReduction="0"/>
          </a:bodyPr>
          <a:lstStyle/>
          <a:p>
            <a:pPr marL="200526" indent="-200526">
              <a:buClrTx/>
              <a:buSzPct val="100000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Record REDO and UNDO information, for every update, in a </a:t>
            </a:r>
            <a:r>
              <a:rPr>
                <a:solidFill>
                  <a:srgbClr val="5D5D00"/>
                </a:solidFill>
              </a:rPr>
              <a:t>log</a:t>
            </a:r>
            <a:r>
              <a:t>.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Sequential writes to log (put it on a separate disk).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Minimal info (diff) written to log, so multiple updates fit in a single log page.</a:t>
            </a:r>
          </a:p>
          <a:p>
            <a:pPr marL="200526" indent="-200526">
              <a:buClrTx/>
              <a:buSzPct val="100000"/>
              <a:defRPr u="sng">
                <a:solidFill>
                  <a:srgbClr val="5D5D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Log</a:t>
            </a:r>
            <a:r>
              <a:rPr u="none">
                <a:solidFill>
                  <a:schemeClr val="accent2"/>
                </a:solidFill>
              </a:rPr>
              <a:t>: </a:t>
            </a:r>
            <a:r>
              <a:rPr u="none">
                <a:solidFill>
                  <a:srgbClr val="000000"/>
                </a:solidFill>
              </a:rPr>
              <a:t>An ordered list of REDO/UNDO actions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Log record for update contains: </a:t>
            </a:r>
          </a:p>
          <a:p>
            <a:pPr lvl="3" marL="228600" indent="457200">
              <a:spcBef>
                <a:spcPts val="0"/>
              </a:spcBef>
              <a:buClrTx/>
              <a:buSzTx/>
              <a:buNone/>
              <a:defRPr sz="24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&lt;XID, pageID, offset, length, old data, new data&gt; </a:t>
            </a:r>
          </a:p>
          <a:p>
            <a:pPr lvl="1" marL="561473" indent="-180473">
              <a:spcBef>
                <a:spcPts val="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and additional control info (which we</a:t>
            </a:r>
            <a:r>
              <a:t>’</a:t>
            </a:r>
            <a:r>
              <a:t>ll see soon).</a:t>
            </a:r>
          </a:p>
        </p:txBody>
      </p:sp>
      <p:pic>
        <p:nvPicPr>
          <p:cNvPr id="120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32537" y="76200"/>
            <a:ext cx="1784351" cy="4762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0" name="Group"/>
          <p:cNvGrpSpPr/>
          <p:nvPr/>
        </p:nvGrpSpPr>
        <p:grpSpPr>
          <a:xfrm>
            <a:off x="7023100" y="261937"/>
            <a:ext cx="1816101" cy="533401"/>
            <a:chOff x="0" y="0"/>
            <a:chExt cx="1816100" cy="533400"/>
          </a:xfrm>
        </p:grpSpPr>
        <p:sp>
          <p:nvSpPr>
            <p:cNvPr id="121" name="Rectangle"/>
            <p:cNvSpPr/>
            <p:nvPr/>
          </p:nvSpPr>
          <p:spPr>
            <a:xfrm>
              <a:off x="222250" y="0"/>
              <a:ext cx="1447800" cy="5334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122" name="Oval"/>
            <p:cNvSpPr/>
            <p:nvPr/>
          </p:nvSpPr>
          <p:spPr>
            <a:xfrm>
              <a:off x="0" y="6350"/>
              <a:ext cx="444500" cy="520700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123" name="Line"/>
            <p:cNvSpPr/>
            <p:nvPr/>
          </p:nvSpPr>
          <p:spPr>
            <a:xfrm>
              <a:off x="228600" y="0"/>
              <a:ext cx="1435100" cy="0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4" name="Line"/>
            <p:cNvSpPr/>
            <p:nvPr/>
          </p:nvSpPr>
          <p:spPr>
            <a:xfrm>
              <a:off x="228600" y="533400"/>
              <a:ext cx="1435100" cy="0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27" name="Group"/>
            <p:cNvGrpSpPr/>
            <p:nvPr/>
          </p:nvGrpSpPr>
          <p:grpSpPr>
            <a:xfrm>
              <a:off x="1670043" y="9525"/>
              <a:ext cx="146058" cy="520700"/>
              <a:chOff x="-6" y="0"/>
              <a:chExt cx="146056" cy="520700"/>
            </a:xfrm>
          </p:grpSpPr>
          <p:sp>
            <p:nvSpPr>
              <p:cNvPr id="125" name="Shape"/>
              <p:cNvSpPr/>
              <p:nvPr/>
            </p:nvSpPr>
            <p:spPr>
              <a:xfrm>
                <a:off x="-7" y="0"/>
                <a:ext cx="146058" cy="5207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8" y="0"/>
                    </a:moveTo>
                    <a:cubicBezTo>
                      <a:pt x="12491" y="251"/>
                      <a:pt x="21600" y="5010"/>
                      <a:pt x="21600" y="10795"/>
                    </a:cubicBezTo>
                    <a:cubicBezTo>
                      <a:pt x="21600" y="16762"/>
                      <a:pt x="11929" y="21600"/>
                      <a:pt x="0" y="21600"/>
                    </a:cubicBezTo>
                    <a:lnTo>
                      <a:pt x="1" y="10795"/>
                    </a:lnTo>
                    <a:lnTo>
                      <a:pt x="93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26" name="Line"/>
              <p:cNvSpPr/>
              <p:nvPr/>
            </p:nvSpPr>
            <p:spPr>
              <a:xfrm>
                <a:off x="-7" y="0"/>
                <a:ext cx="146058" cy="5207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38" y="0"/>
                    </a:moveTo>
                    <a:cubicBezTo>
                      <a:pt x="12491" y="251"/>
                      <a:pt x="21600" y="5010"/>
                      <a:pt x="21600" y="10795"/>
                    </a:cubicBezTo>
                    <a:cubicBezTo>
                      <a:pt x="21600" y="16762"/>
                      <a:pt x="11929" y="21600"/>
                      <a:pt x="0" y="21600"/>
                    </a:cubicBezTo>
                  </a:path>
                </a:pathLst>
              </a:custGeom>
              <a:noFill/>
              <a:ln w="12700" cap="rnd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128" name="Oval"/>
            <p:cNvSpPr/>
            <p:nvPr/>
          </p:nvSpPr>
          <p:spPr>
            <a:xfrm>
              <a:off x="76199" y="82549"/>
              <a:ext cx="292102" cy="368302"/>
            </a:xfrm>
            <a:prstGeom prst="ellips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129" name="Oval"/>
            <p:cNvSpPr/>
            <p:nvPr/>
          </p:nvSpPr>
          <p:spPr>
            <a:xfrm>
              <a:off x="152400" y="158750"/>
              <a:ext cx="139700" cy="215900"/>
            </a:xfrm>
            <a:prstGeom prst="ellips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19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b-book">
  <a:themeElements>
    <a:clrScheme name="db-boo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CC"/>
      </a:accent1>
      <a:accent2>
        <a:srgbClr val="CCCC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b-book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db-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C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b-book">
  <a:themeElements>
    <a:clrScheme name="db-boo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CC"/>
      </a:accent1>
      <a:accent2>
        <a:srgbClr val="CCCC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b-book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db-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C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