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Wal - log that write the changes to the disk</a:t>
            </a:r>
            <a:endParaRPr lang="en-A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the previous lsn for 5 is 2, same color</a:t>
            </a:r>
            <a:endParaRPr lang="en-AU" altLang="en-US"/>
          </a:p>
          <a:p>
            <a:r>
              <a:rPr lang="en-AU" altLang="en-US"/>
              <a:t>6 and 4</a:t>
            </a:r>
            <a:endParaRPr lang="en-AU" altLang="en-US"/>
          </a:p>
          <a:p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strict and fuzzy checkpoint</a:t>
            </a:r>
            <a:endParaRPr lang="en-AU" altLang="en-US"/>
          </a:p>
          <a:p>
            <a:endParaRPr lang="en-AU" altLang="en-US"/>
          </a:p>
          <a:p>
            <a:r>
              <a:rPr lang="en-AU" altLang="en-US"/>
              <a:t>in fuzzy checkpoint there is a begin checkpoint</a:t>
            </a:r>
            <a:endParaRPr lang="en-AU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if it is CLR - redo it </a:t>
            </a:r>
            <a:endParaRPr lang="en-AU" altLang="en-US"/>
          </a:p>
          <a:p>
            <a:r>
              <a:rPr lang="en-AU" altLang="en-US"/>
              <a:t>undo - in the reverse order of the log</a:t>
            </a:r>
            <a:endParaRPr lang="en-A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if trans is done committing or aborting, need to write a transaction END. Remove transaction fromt eh tranaction table?</a:t>
            </a:r>
            <a:endParaRPr lang="en-AU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at 60 t2 does not wirte to p5 sicne it is already in the DPT</a:t>
            </a:r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xid - transaction id </a:t>
            </a:r>
            <a:endParaRPr lang="en-AU" altLang="en-US"/>
          </a:p>
          <a:p>
            <a:r>
              <a:rPr lang="en-AU" altLang="en-US"/>
              <a:t>offset- the location in page where the modification occurs</a:t>
            </a:r>
            <a:endParaRPr lang="en-A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steal no force fastest</a:t>
            </a:r>
            <a:endParaRPr lang="en-AU" altLang="en-US"/>
          </a:p>
          <a:p>
            <a:r>
              <a:rPr lang="en-AU" altLang="en-US"/>
              <a:t>handle updates</a:t>
            </a:r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the tail of the log stays in the memory =, but at same point it has to be flushed to the disk</a:t>
            </a:r>
            <a:endParaRPr lang="en-AU" altLang="en-US"/>
          </a:p>
          <a:p>
            <a:endParaRPr lang="en-AU" altLang="en-US"/>
          </a:p>
          <a:p>
            <a:r>
              <a:rPr lang="en-AU" altLang="en-US"/>
              <a:t>every page has lsn as well. Pagelsn store the latest modification to this page </a:t>
            </a:r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if the first transaction, the prevlsn is NULL</a:t>
            </a:r>
            <a:endParaRPr lang="en-AU" altLang="en-US"/>
          </a:p>
          <a:p>
            <a:endParaRPr lang="en-AU" altLang="en-US"/>
          </a:p>
          <a:p>
            <a:r>
              <a:rPr lang="en-AU" altLang="en-US"/>
              <a:t>type - update commit abort checkpoint</a:t>
            </a:r>
            <a:endParaRPr lang="en-AU" altLang="en-US"/>
          </a:p>
          <a:p>
            <a:endParaRPr lang="en-AU" altLang="en-US"/>
          </a:p>
          <a:p>
            <a:endParaRPr lang="en-AU" altLang="en-US"/>
          </a:p>
          <a:p>
            <a:r>
              <a:rPr lang="en-AU" altLang="en-US"/>
              <a:t>checkpoint limit how back you can/should go</a:t>
            </a:r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keep the frist modification to the page</a:t>
            </a:r>
            <a:endParaRPr lang="en-A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the lsn of a log is always increasing </a:t>
            </a:r>
            <a:endParaRPr lang="en-AU" altLang="en-US"/>
          </a:p>
          <a:p>
            <a:endParaRPr lang="en-AU" altLang="en-US"/>
          </a:p>
          <a:p>
            <a:r>
              <a:rPr lang="en-AU" altLang="en-US"/>
              <a:t>if the page is already in the DPR, do nothing since it is already there</a:t>
            </a:r>
            <a:endParaRPr lang="en-A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undoing the transaction would be restoring the old value, since there current value and old value is stored in LSN/ log</a:t>
            </a:r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yes, since we have the strict 2 page locking </a:t>
            </a:r>
            <a:endParaRPr lang="en-AU" altLang="en-US"/>
          </a:p>
          <a:p>
            <a:r>
              <a:rPr lang="en-AU" altLang="en-US"/>
              <a:t>keep it even after finishing this transaction.</a:t>
            </a:r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"/>
          <p:cNvSpPr/>
          <p:nvPr/>
        </p:nvSpPr>
        <p:spPr>
          <a:xfrm>
            <a:off x="690562" y="3452782"/>
            <a:ext cx="7653338" cy="338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39" extrusionOk="0">
                <a:moveTo>
                  <a:pt x="853" y="4009"/>
                </a:moveTo>
                <a:cubicBezTo>
                  <a:pt x="853" y="4009"/>
                  <a:pt x="10748" y="-5010"/>
                  <a:pt x="21600" y="4009"/>
                </a:cubicBezTo>
                <a:cubicBezTo>
                  <a:pt x="21600" y="4009"/>
                  <a:pt x="21600" y="9149"/>
                  <a:pt x="21600" y="14335"/>
                </a:cubicBezTo>
                <a:cubicBezTo>
                  <a:pt x="12406" y="4009"/>
                  <a:pt x="3600" y="16590"/>
                  <a:pt x="0" y="14876"/>
                </a:cubicBezTo>
                <a:lnTo>
                  <a:pt x="853" y="4009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20" name="Rectangle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21" name="Body Level One…"/>
          <p:cNvSpPr txBox="1"/>
          <p:nvPr>
            <p:ph type="body" idx="1" hasCustomPrompt="1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Title Text"/>
          <p:cNvSpPr txBox="1"/>
          <p:nvPr>
            <p:ph type="title" hasCustomPrompt="1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8176259" y="6248400"/>
            <a:ext cx="281941" cy="287087"/>
          </a:xfrm>
          <a:prstGeom prst="rect">
            <a:avLst/>
          </a:prstGeom>
        </p:spPr>
        <p:txBody>
          <a:bodyPr/>
          <a:lstStyle>
            <a:lvl1pPr algn="r" defTabSz="457200">
              <a:spcBef>
                <a:spcPts val="800"/>
              </a:spcBef>
              <a:defRPr sz="1400">
                <a:solidFill>
                  <a:srgbClr val="578963"/>
                </a:solidFill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-152400"/>
            <a:ext cx="9144002" cy="1314450"/>
          </a:xfrm>
          <a:prstGeom prst="rect">
            <a:avLst/>
          </a:prstGeom>
          <a:gradFill>
            <a:gsLst>
              <a:gs pos="0">
                <a:srgbClr val="CCECFF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4481512" y="6613525"/>
            <a:ext cx="330161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9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774700" marR="0" indent="-3175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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1112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▪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4541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7970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2542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7114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1686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6258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3" name="CAS CS 460…"/>
          <p:cNvSpPr txBox="1"/>
          <p:nvPr/>
        </p:nvSpPr>
        <p:spPr>
          <a:xfrm>
            <a:off x="615632" y="1465897"/>
            <a:ext cx="7680961" cy="20218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/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CAS CS 460</a:t>
            </a:r>
          </a:p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Introduction to Database Systems</a:t>
            </a:r>
          </a:p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</a:p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Recovery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33" name="Write-Ahead Logging (WAL)"/>
          <p:cNvSpPr txBox="1"/>
          <p:nvPr>
            <p:ph type="title" idx="4294967295"/>
          </p:nvPr>
        </p:nvSpPr>
        <p:spPr>
          <a:xfrm>
            <a:off x="1066800" y="-1"/>
            <a:ext cx="7772400" cy="1143002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Write-Ahead Logging (WAL)</a:t>
            </a:r>
          </a:p>
        </p:txBody>
      </p:sp>
      <p:sp>
        <p:nvSpPr>
          <p:cNvPr id="134" name="The Write-Ahead Logging Protocol:…"/>
          <p:cNvSpPr txBox="1"/>
          <p:nvPr>
            <p:ph type="body" idx="4294967295"/>
          </p:nvPr>
        </p:nvSpPr>
        <p:spPr>
          <a:xfrm>
            <a:off x="381000" y="1295399"/>
            <a:ext cx="8077200" cy="4953002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The </a:t>
            </a:r>
            <a:r>
              <a:rPr>
                <a:solidFill>
                  <a:srgbClr val="0000FF"/>
                </a:solidFill>
              </a:rPr>
              <a:t>Write-Ahead Logging</a:t>
            </a:r>
            <a:r>
              <a:t> Protocol:</a:t>
            </a:r>
          </a:p>
          <a:p>
            <a:pPr marL="285750" lvl="1" indent="171450">
              <a:spcBef>
                <a:spcPts val="0"/>
              </a:spcBef>
              <a:buSzTx/>
              <a:buFont typeface="Monotype Sorts"/>
              <a:buNone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1) Must </a:t>
            </a:r>
            <a:r>
              <a:rPr>
                <a:solidFill>
                  <a:schemeClr val="accent2"/>
                </a:solidFill>
              </a:rPr>
              <a:t>force</a:t>
            </a:r>
            <a:r>
              <a:t> the </a:t>
            </a:r>
            <a:r>
              <a:rPr>
                <a:solidFill>
                  <a:schemeClr val="accent2"/>
                </a:solidFill>
              </a:rPr>
              <a:t>log record</a:t>
            </a:r>
            <a:r>
              <a:t> for an update </a:t>
            </a:r>
            <a:r>
              <a:rPr u="sng">
                <a:solidFill>
                  <a:schemeClr val="accent2"/>
                </a:solidFill>
              </a:rPr>
              <a:t>before</a:t>
            </a:r>
            <a:r>
              <a:t> the corresponding </a:t>
            </a:r>
            <a:r>
              <a:rPr>
                <a:solidFill>
                  <a:schemeClr val="accent2"/>
                </a:solidFill>
              </a:rPr>
              <a:t>data page</a:t>
            </a:r>
            <a:r>
              <a:t> gets to disk.</a:t>
            </a:r>
          </a:p>
          <a:p>
            <a:pPr marL="285750" lvl="1" indent="171450">
              <a:spcBef>
                <a:spcPts val="0"/>
              </a:spcBef>
              <a:buSzTx/>
              <a:buFont typeface="Monotype Sorts"/>
              <a:buNone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2) Must </a:t>
            </a:r>
            <a:r>
              <a:rPr>
                <a:solidFill>
                  <a:schemeClr val="accent2"/>
                </a:solidFill>
              </a:rPr>
              <a:t>force all log records</a:t>
            </a:r>
            <a:r>
              <a:t> for a Xact </a:t>
            </a:r>
            <a:r>
              <a:rPr u="sng">
                <a:solidFill>
                  <a:schemeClr val="accent2"/>
                </a:solidFill>
              </a:rPr>
              <a:t>before commit</a:t>
            </a:r>
            <a:r>
              <a:rPr>
                <a:solidFill>
                  <a:schemeClr val="accent2"/>
                </a:solidFill>
              </a:rPr>
              <a:t>. </a:t>
            </a:r>
            <a:r>
              <a:rPr>
                <a:solidFill>
                  <a:srgbClr val="FF0000"/>
                </a:solidFill>
              </a:rPr>
              <a:t>(transaction is not committed until all of its log records including its </a:t>
            </a:r>
            <a:r>
              <a:rPr>
                <a:solidFill>
                  <a:srgbClr val="FF0000"/>
                </a:solidFill>
              </a:rPr>
              <a:t>“</a:t>
            </a:r>
            <a:r>
              <a:rPr>
                <a:solidFill>
                  <a:srgbClr val="FF0000"/>
                </a:solidFill>
              </a:rPr>
              <a:t>commit</a:t>
            </a:r>
            <a:r>
              <a:rPr>
                <a:solidFill>
                  <a:srgbClr val="FF0000"/>
                </a:solidFill>
              </a:rPr>
              <a:t>”</a:t>
            </a:r>
            <a:r>
              <a:rPr>
                <a:solidFill>
                  <a:srgbClr val="FF0000"/>
                </a:solidFill>
              </a:rPr>
              <a:t> record are on the stable log.)</a:t>
            </a:r>
            <a:endParaRPr>
              <a:solidFill>
                <a:srgbClr val="FF0000"/>
              </a:solidFill>
            </a:endParaRPr>
          </a:p>
          <a:p>
            <a:pPr marL="285750" lvl="1" indent="171450">
              <a:spcBef>
                <a:spcPts val="0"/>
              </a:spcBef>
              <a:buSzTx/>
              <a:buFont typeface="Monotype Sorts"/>
              <a:buNone/>
              <a:defRPr sz="1800">
                <a:solidFill>
                  <a:srgbClr val="FF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#1 (with </a:t>
            </a:r>
            <a:r>
              <a:rPr>
                <a:solidFill>
                  <a:srgbClr val="FF0000"/>
                </a:solidFill>
              </a:rPr>
              <a:t>UNDO</a:t>
            </a:r>
            <a:r>
              <a:t> info) helps guarantee Atomicity.</a:t>
            </a:r>
          </a:p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#2 (with </a:t>
            </a:r>
            <a:r>
              <a:rPr>
                <a:solidFill>
                  <a:srgbClr val="FF0000"/>
                </a:solidFill>
              </a:rPr>
              <a:t>REDO</a:t>
            </a:r>
            <a:r>
              <a:t> info) helps guarantee Durability.</a:t>
            </a:r>
          </a:p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This allows us to implement Steal/No-Force</a:t>
            </a:r>
          </a:p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We’ll look at the ARIES algorithms from IBM.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1" animBg="1" advAuto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4584533" y="6613525"/>
            <a:ext cx="238459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37" name="WAL &amp; the Log"/>
          <p:cNvSpPr txBox="1"/>
          <p:nvPr>
            <p:ph type="title" idx="4294967295"/>
          </p:nvPr>
        </p:nvSpPr>
        <p:spPr>
          <a:xfrm>
            <a:off x="-800101" y="-115888"/>
            <a:ext cx="5437189" cy="1143001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WAL &amp; the Log</a:t>
            </a:r>
          </a:p>
        </p:txBody>
      </p:sp>
      <p:sp>
        <p:nvSpPr>
          <p:cNvPr id="138" name="Each log record has a unique                                 Log Sequence Number (LSN).…"/>
          <p:cNvSpPr txBox="1"/>
          <p:nvPr>
            <p:ph type="body" idx="4294967295"/>
          </p:nvPr>
        </p:nvSpPr>
        <p:spPr>
          <a:xfrm>
            <a:off x="457200" y="1409700"/>
            <a:ext cx="7772400" cy="52197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Each log record has a unique                                	</a:t>
            </a:r>
            <a:r>
              <a:rPr>
                <a:solidFill>
                  <a:srgbClr val="5D5D00"/>
                </a:solidFill>
              </a:rPr>
              <a:t>Log</a:t>
            </a:r>
            <a:r>
              <a:rPr>
                <a:solidFill>
                  <a:schemeClr val="accent2"/>
                </a:solidFill>
              </a:rPr>
              <a:t> Sequence Number (LSN).</a:t>
            </a:r>
            <a:r>
              <a:t> 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LSNs always increasing.</a:t>
            </a:r>
          </a:p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Each </a:t>
            </a:r>
            <a:r>
              <a:rPr u="sng">
                <a:solidFill>
                  <a:schemeClr val="accent2"/>
                </a:solidFill>
              </a:rPr>
              <a:t>data page</a:t>
            </a:r>
            <a:r>
              <a:rPr>
                <a:solidFill>
                  <a:schemeClr val="accent2"/>
                </a:solidFill>
              </a:rPr>
              <a:t> </a:t>
            </a:r>
            <a:r>
              <a:t>contains a</a:t>
            </a:r>
            <a:r>
              <a:rPr>
                <a:solidFill>
                  <a:schemeClr val="accent2"/>
                </a:solidFill>
              </a:rPr>
              <a:t> pageLSN.</a:t>
            </a:r>
            <a:endParaRPr>
              <a:solidFill>
                <a:schemeClr val="accent2"/>
              </a:solidFill>
            </a:endParaRP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The LSN of the most recent log record                                             for an update to that page.</a:t>
            </a:r>
          </a:p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System keeps track of </a:t>
            </a:r>
            <a:r>
              <a:rPr>
                <a:solidFill>
                  <a:schemeClr val="accent2"/>
                </a:solidFill>
              </a:rPr>
              <a:t>flushedLSN.</a:t>
            </a:r>
            <a:endParaRPr>
              <a:solidFill>
                <a:schemeClr val="accent2"/>
              </a:solidFill>
            </a:endParaRP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max LSN flushed to stable log so far.</a:t>
            </a:r>
          </a:p>
          <a:p>
            <a:pPr marL="200660" indent="-200660">
              <a:buClrTx/>
              <a:buSzPct val="100000"/>
              <a:defRPr u="sng">
                <a:solidFill>
                  <a:schemeClr val="accent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WAL (rule 1)</a:t>
            </a:r>
            <a:r>
              <a:rPr u="none"/>
              <a:t>:</a:t>
            </a:r>
            <a:r>
              <a:rPr u="none">
                <a:solidFill>
                  <a:srgbClr val="000000"/>
                </a:solidFill>
              </a:rPr>
              <a:t>  For a page </a:t>
            </a:r>
            <a:r>
              <a:rPr u="none">
                <a:solidFill>
                  <a:srgbClr val="000000"/>
                </a:solidFill>
              </a:rPr>
              <a:t>“</a:t>
            </a:r>
            <a:r>
              <a:rPr u="none">
                <a:solidFill>
                  <a:srgbClr val="000000"/>
                </a:solidFill>
              </a:rPr>
              <a:t>i</a:t>
            </a:r>
            <a:r>
              <a:rPr u="none">
                <a:solidFill>
                  <a:srgbClr val="000000"/>
                </a:solidFill>
              </a:rPr>
              <a:t>”</a:t>
            </a:r>
            <a:r>
              <a:rPr u="none">
                <a:solidFill>
                  <a:srgbClr val="000000"/>
                </a:solidFill>
              </a:rPr>
              <a:t> to </a:t>
            </a:r>
            <a:endParaRPr u="none">
              <a:solidFill>
                <a:srgbClr val="000000"/>
              </a:solidFill>
            </a:endParaRPr>
          </a:p>
          <a:p>
            <a:pPr>
              <a:buClrTx/>
              <a:buSzTx/>
              <a:buNone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       be written must flush log at</a:t>
            </a:r>
          </a:p>
          <a:p>
            <a:pPr>
              <a:buSzTx/>
              <a:buFont typeface="Monotype Sorts"/>
              <a:buNone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       least to the point where:</a:t>
            </a:r>
          </a:p>
          <a:p>
            <a:pPr marL="285750" lvl="1" indent="171450">
              <a:spcBef>
                <a:spcPts val="0"/>
              </a:spcBef>
              <a:buSzTx/>
              <a:buFont typeface="Monotype Sorts"/>
              <a:buNone/>
              <a:defRPr sz="1800">
                <a:solidFill>
                  <a:srgbClr val="FF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pageLSN</a:t>
            </a:r>
            <a:r>
              <a:rPr sz="4000" baseline="-25000"/>
              <a:t>i</a:t>
            </a:r>
            <a:r>
              <a:t> </a:t>
            </a:r>
            <a:r>
              <a:rPr>
                <a:latin typeface="Symbol" panose="05050102010706020507"/>
                <a:ea typeface="Symbol" panose="05050102010706020507"/>
                <a:cs typeface="Symbol" panose="05050102010706020507"/>
                <a:sym typeface="Symbol" panose="05050102010706020507"/>
              </a:rPr>
              <a:t>£ </a:t>
            </a:r>
            <a:r>
              <a:t>flushedLSN</a:t>
            </a:r>
          </a:p>
        </p:txBody>
      </p:sp>
      <p:grpSp>
        <p:nvGrpSpPr>
          <p:cNvPr id="184" name="Group"/>
          <p:cNvGrpSpPr/>
          <p:nvPr/>
        </p:nvGrpSpPr>
        <p:grpSpPr>
          <a:xfrm>
            <a:off x="4502149" y="158750"/>
            <a:ext cx="4483102" cy="1282700"/>
            <a:chOff x="0" y="0"/>
            <a:chExt cx="4483100" cy="1282699"/>
          </a:xfrm>
        </p:grpSpPr>
        <p:sp>
          <p:nvSpPr>
            <p:cNvPr id="139" name="LSNs"/>
            <p:cNvSpPr txBox="1"/>
            <p:nvPr/>
          </p:nvSpPr>
          <p:spPr>
            <a:xfrm>
              <a:off x="246063" y="781050"/>
              <a:ext cx="722710" cy="393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5D5D00"/>
                  </a:solidFill>
                </a:defRPr>
              </a:lvl1pPr>
            </a:lstStyle>
            <a:p>
              <a:r>
                <a:t>LSNs</a:t>
              </a:r>
            </a:p>
          </p:txBody>
        </p:sp>
        <p:grpSp>
          <p:nvGrpSpPr>
            <p:cNvPr id="146" name="Group"/>
            <p:cNvGrpSpPr/>
            <p:nvPr/>
          </p:nvGrpSpPr>
          <p:grpSpPr>
            <a:xfrm>
              <a:off x="1593850" y="76200"/>
              <a:ext cx="609600" cy="749301"/>
              <a:chOff x="0" y="0"/>
              <a:chExt cx="609600" cy="749300"/>
            </a:xfrm>
          </p:grpSpPr>
          <p:grpSp>
            <p:nvGrpSpPr>
              <p:cNvPr id="144" name="Group"/>
              <p:cNvGrpSpPr/>
              <p:nvPr/>
            </p:nvGrpSpPr>
            <p:grpSpPr>
              <a:xfrm>
                <a:off x="0" y="0"/>
                <a:ext cx="609600" cy="749301"/>
                <a:chOff x="0" y="0"/>
                <a:chExt cx="609600" cy="749300"/>
              </a:xfrm>
            </p:grpSpPr>
            <p:sp>
              <p:nvSpPr>
                <p:cNvPr id="140" name="Oval"/>
                <p:cNvSpPr/>
                <p:nvPr/>
              </p:nvSpPr>
              <p:spPr>
                <a:xfrm>
                  <a:off x="6350" y="0"/>
                  <a:ext cx="596900" cy="114300"/>
                </a:xfrm>
                <a:prstGeom prst="ellipse">
                  <a:avLst/>
                </a:prstGeom>
                <a:noFill/>
                <a:ln w="12700" cap="flat">
                  <a:solidFill>
                    <a:srgbClr val="CC33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457200">
                    <a:defRPr sz="1800"/>
                  </a:pPr>
                </a:p>
              </p:txBody>
            </p:sp>
            <p:sp>
              <p:nvSpPr>
                <p:cNvPr id="141" name="Line"/>
                <p:cNvSpPr/>
                <p:nvPr/>
              </p:nvSpPr>
              <p:spPr>
                <a:xfrm flipH="1">
                  <a:off x="-1" y="63500"/>
                  <a:ext cx="2" cy="558800"/>
                </a:xfrm>
                <a:prstGeom prst="line">
                  <a:avLst/>
                </a:prstGeom>
                <a:noFill/>
                <a:ln w="12700" cap="flat">
                  <a:solidFill>
                    <a:srgbClr val="CC33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42" name="Line"/>
                <p:cNvSpPr/>
                <p:nvPr/>
              </p:nvSpPr>
              <p:spPr>
                <a:xfrm flipH="1">
                  <a:off x="609600" y="63500"/>
                  <a:ext cx="1" cy="558800"/>
                </a:xfrm>
                <a:prstGeom prst="line">
                  <a:avLst/>
                </a:prstGeom>
                <a:noFill/>
                <a:ln w="12700" cap="flat">
                  <a:solidFill>
                    <a:srgbClr val="CC33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43" name="Line"/>
                <p:cNvSpPr/>
                <p:nvPr/>
              </p:nvSpPr>
              <p:spPr>
                <a:xfrm>
                  <a:off x="9511" y="628644"/>
                  <a:ext cx="596915" cy="1206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"/>
                      </a:moveTo>
                      <a:cubicBezTo>
                        <a:pt x="21600" y="11929"/>
                        <a:pt x="16765" y="21600"/>
                        <a:pt x="10800" y="21600"/>
                      </a:cubicBezTo>
                      <a:cubicBezTo>
                        <a:pt x="4835" y="21599"/>
                        <a:pt x="0" y="11929"/>
                        <a:pt x="0" y="0"/>
                      </a:cubicBezTo>
                    </a:path>
                  </a:pathLst>
                </a:custGeom>
                <a:noFill/>
                <a:ln w="12700" cap="rnd">
                  <a:solidFill>
                    <a:srgbClr val="CC33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/>
              </p:txBody>
            </p:sp>
          </p:grpSp>
          <p:sp>
            <p:nvSpPr>
              <p:cNvPr id="145" name="DB"/>
              <p:cNvSpPr txBox="1"/>
              <p:nvPr/>
            </p:nvSpPr>
            <p:spPr>
              <a:xfrm>
                <a:off x="84138" y="212725"/>
                <a:ext cx="454447" cy="3937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 defTabSz="457200">
                  <a:defRPr sz="2000"/>
                </a:lvl1pPr>
              </a:lstStyle>
              <a:p>
                <a:r>
                  <a:t>DB</a:t>
                </a:r>
              </a:p>
            </p:txBody>
          </p:sp>
        </p:grpSp>
        <p:sp>
          <p:nvSpPr>
            <p:cNvPr id="147" name="pageLSNs"/>
            <p:cNvSpPr txBox="1"/>
            <p:nvPr/>
          </p:nvSpPr>
          <p:spPr>
            <a:xfrm>
              <a:off x="1376362" y="781050"/>
              <a:ext cx="1287762" cy="393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5D5D00"/>
                  </a:solidFill>
                </a:defRPr>
              </a:lvl1pPr>
            </a:lstStyle>
            <a:p>
              <a:r>
                <a:t>pageLSNs</a:t>
              </a:r>
            </a:p>
          </p:txBody>
        </p:sp>
        <p:sp>
          <p:nvSpPr>
            <p:cNvPr id="148" name="RAM"/>
            <p:cNvSpPr txBox="1"/>
            <p:nvPr/>
          </p:nvSpPr>
          <p:spPr>
            <a:xfrm>
              <a:off x="3209925" y="328612"/>
              <a:ext cx="666032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/>
              </a:lvl1pPr>
            </a:lstStyle>
            <a:p>
              <a:r>
                <a:t>RAM</a:t>
              </a:r>
            </a:p>
          </p:txBody>
        </p:sp>
        <p:grpSp>
          <p:nvGrpSpPr>
            <p:cNvPr id="171" name="Group"/>
            <p:cNvGrpSpPr/>
            <p:nvPr/>
          </p:nvGrpSpPr>
          <p:grpSpPr>
            <a:xfrm>
              <a:off x="2970212" y="138112"/>
              <a:ext cx="1296988" cy="687388"/>
              <a:chOff x="0" y="0"/>
              <a:chExt cx="1296987" cy="687387"/>
            </a:xfrm>
          </p:grpSpPr>
          <p:sp>
            <p:nvSpPr>
              <p:cNvPr id="149" name="Rectangle"/>
              <p:cNvSpPr/>
              <p:nvPr/>
            </p:nvSpPr>
            <p:spPr>
              <a:xfrm>
                <a:off x="-1" y="63500"/>
                <a:ext cx="1249364" cy="623888"/>
              </a:xfrm>
              <a:prstGeom prst="rect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sp>
            <p:nvSpPr>
              <p:cNvPr id="150" name="Line"/>
              <p:cNvSpPr/>
              <p:nvPr/>
            </p:nvSpPr>
            <p:spPr>
              <a:xfrm flipV="1">
                <a:off x="0" y="-1"/>
                <a:ext cx="22226" cy="61914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51" name="Line"/>
              <p:cNvSpPr/>
              <p:nvPr/>
            </p:nvSpPr>
            <p:spPr>
              <a:xfrm flipV="1">
                <a:off x="68262" y="0"/>
                <a:ext cx="23814" cy="619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52" name="Line"/>
              <p:cNvSpPr/>
              <p:nvPr/>
            </p:nvSpPr>
            <p:spPr>
              <a:xfrm flipH="1">
                <a:off x="126999" y="14287"/>
                <a:ext cx="49214" cy="365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53" name="Line"/>
              <p:cNvSpPr/>
              <p:nvPr/>
            </p:nvSpPr>
            <p:spPr>
              <a:xfrm flipH="1">
                <a:off x="196849" y="14287"/>
                <a:ext cx="49214" cy="365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54" name="Line"/>
              <p:cNvSpPr/>
              <p:nvPr/>
            </p:nvSpPr>
            <p:spPr>
              <a:xfrm flipV="1">
                <a:off x="277812" y="0"/>
                <a:ext cx="23814" cy="619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55" name="Line"/>
              <p:cNvSpPr/>
              <p:nvPr/>
            </p:nvSpPr>
            <p:spPr>
              <a:xfrm flipV="1">
                <a:off x="347662" y="0"/>
                <a:ext cx="23814" cy="619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56" name="Line"/>
              <p:cNvSpPr/>
              <p:nvPr/>
            </p:nvSpPr>
            <p:spPr>
              <a:xfrm flipH="1">
                <a:off x="407987" y="14287"/>
                <a:ext cx="47626" cy="36514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57" name="Line"/>
              <p:cNvSpPr/>
              <p:nvPr/>
            </p:nvSpPr>
            <p:spPr>
              <a:xfrm flipH="1">
                <a:off x="477837" y="14287"/>
                <a:ext cx="47626" cy="36514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58" name="Line"/>
              <p:cNvSpPr/>
              <p:nvPr/>
            </p:nvSpPr>
            <p:spPr>
              <a:xfrm flipV="1">
                <a:off x="560387" y="0"/>
                <a:ext cx="20638" cy="619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59" name="Line"/>
              <p:cNvSpPr/>
              <p:nvPr/>
            </p:nvSpPr>
            <p:spPr>
              <a:xfrm flipV="1">
                <a:off x="630237" y="0"/>
                <a:ext cx="20638" cy="619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60" name="Line"/>
              <p:cNvSpPr/>
              <p:nvPr/>
            </p:nvSpPr>
            <p:spPr>
              <a:xfrm flipH="1">
                <a:off x="688975" y="14287"/>
                <a:ext cx="46038" cy="36514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61" name="Line"/>
              <p:cNvSpPr/>
              <p:nvPr/>
            </p:nvSpPr>
            <p:spPr>
              <a:xfrm flipH="1">
                <a:off x="758824" y="14287"/>
                <a:ext cx="47626" cy="36514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62" name="Line"/>
              <p:cNvSpPr/>
              <p:nvPr/>
            </p:nvSpPr>
            <p:spPr>
              <a:xfrm flipV="1">
                <a:off x="841375" y="-1"/>
                <a:ext cx="22226" cy="61914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63" name="Line"/>
              <p:cNvSpPr/>
              <p:nvPr/>
            </p:nvSpPr>
            <p:spPr>
              <a:xfrm flipV="1">
                <a:off x="909637" y="0"/>
                <a:ext cx="23814" cy="619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64" name="Line"/>
              <p:cNvSpPr/>
              <p:nvPr/>
            </p:nvSpPr>
            <p:spPr>
              <a:xfrm flipH="1">
                <a:off x="968375" y="14287"/>
                <a:ext cx="49213" cy="365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65" name="Line"/>
              <p:cNvSpPr/>
              <p:nvPr/>
            </p:nvSpPr>
            <p:spPr>
              <a:xfrm flipH="1">
                <a:off x="1038225" y="14287"/>
                <a:ext cx="49213" cy="365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66" name="Line"/>
              <p:cNvSpPr/>
              <p:nvPr/>
            </p:nvSpPr>
            <p:spPr>
              <a:xfrm flipV="1">
                <a:off x="1119187" y="0"/>
                <a:ext cx="23814" cy="619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67" name="Line"/>
              <p:cNvSpPr/>
              <p:nvPr/>
            </p:nvSpPr>
            <p:spPr>
              <a:xfrm flipH="1">
                <a:off x="1177925" y="14287"/>
                <a:ext cx="49213" cy="365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68" name="Line"/>
              <p:cNvSpPr/>
              <p:nvPr/>
            </p:nvSpPr>
            <p:spPr>
              <a:xfrm flipH="1">
                <a:off x="1249362" y="14287"/>
                <a:ext cx="47626" cy="36514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69" name="Line"/>
              <p:cNvSpPr/>
              <p:nvPr/>
            </p:nvSpPr>
            <p:spPr>
              <a:xfrm flipH="1">
                <a:off x="1249362" y="650874"/>
                <a:ext cx="47626" cy="36514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70" name="Rectangle"/>
              <p:cNvSpPr/>
              <p:nvPr/>
            </p:nvSpPr>
            <p:spPr>
              <a:xfrm>
                <a:off x="34924" y="111125"/>
                <a:ext cx="1179514" cy="527050"/>
              </a:xfrm>
              <a:prstGeom prst="rect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</p:grpSp>
        <p:sp>
          <p:nvSpPr>
            <p:cNvPr id="172" name="flushedLSN"/>
            <p:cNvSpPr txBox="1"/>
            <p:nvPr/>
          </p:nvSpPr>
          <p:spPr>
            <a:xfrm>
              <a:off x="2900363" y="781050"/>
              <a:ext cx="1414761" cy="393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5D5D00"/>
                  </a:solidFill>
                </a:defRPr>
              </a:lvl1pPr>
            </a:lstStyle>
            <a:p>
              <a:r>
                <a:t>flushedLSN</a:t>
              </a:r>
            </a:p>
          </p:txBody>
        </p:sp>
        <p:sp>
          <p:nvSpPr>
            <p:cNvPr id="173" name="Rectangle"/>
            <p:cNvSpPr/>
            <p:nvPr/>
          </p:nvSpPr>
          <p:spPr>
            <a:xfrm>
              <a:off x="-1" y="0"/>
              <a:ext cx="4483102" cy="1282700"/>
            </a:xfrm>
            <a:prstGeom prst="rect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grpSp>
          <p:nvGrpSpPr>
            <p:cNvPr id="183" name="Group"/>
            <p:cNvGrpSpPr/>
            <p:nvPr/>
          </p:nvGrpSpPr>
          <p:grpSpPr>
            <a:xfrm>
              <a:off x="76199" y="298450"/>
              <a:ext cx="1054101" cy="381000"/>
              <a:chOff x="0" y="0"/>
              <a:chExt cx="1054099" cy="381000"/>
            </a:xfrm>
          </p:grpSpPr>
          <p:sp>
            <p:nvSpPr>
              <p:cNvPr id="174" name="Rectangle"/>
              <p:cNvSpPr/>
              <p:nvPr/>
            </p:nvSpPr>
            <p:spPr>
              <a:xfrm>
                <a:off x="127000" y="0"/>
                <a:ext cx="844550" cy="38100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sp>
            <p:nvSpPr>
              <p:cNvPr id="175" name="Oval"/>
              <p:cNvSpPr/>
              <p:nvPr/>
            </p:nvSpPr>
            <p:spPr>
              <a:xfrm>
                <a:off x="0" y="6349"/>
                <a:ext cx="254000" cy="36830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sp>
            <p:nvSpPr>
              <p:cNvPr id="176" name="Line"/>
              <p:cNvSpPr/>
              <p:nvPr/>
            </p:nvSpPr>
            <p:spPr>
              <a:xfrm>
                <a:off x="133350" y="0"/>
                <a:ext cx="831850" cy="0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77" name="Line"/>
              <p:cNvSpPr/>
              <p:nvPr/>
            </p:nvSpPr>
            <p:spPr>
              <a:xfrm>
                <a:off x="133350" y="381000"/>
                <a:ext cx="831850" cy="0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80" name="Group"/>
              <p:cNvGrpSpPr/>
              <p:nvPr/>
            </p:nvGrpSpPr>
            <p:grpSpPr>
              <a:xfrm>
                <a:off x="971546" y="9516"/>
                <a:ext cx="82554" cy="368310"/>
                <a:chOff x="-3" y="-8"/>
                <a:chExt cx="82553" cy="368308"/>
              </a:xfrm>
            </p:grpSpPr>
            <p:sp>
              <p:nvSpPr>
                <p:cNvPr id="178" name="Shape"/>
                <p:cNvSpPr/>
                <p:nvPr/>
              </p:nvSpPr>
              <p:spPr>
                <a:xfrm>
                  <a:off x="-4" y="-9"/>
                  <a:ext cx="82554" cy="3683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31" y="0"/>
                      </a:moveTo>
                      <a:cubicBezTo>
                        <a:pt x="12427" y="223"/>
                        <a:pt x="21600" y="4991"/>
                        <a:pt x="21600" y="10796"/>
                      </a:cubicBezTo>
                      <a:cubicBezTo>
                        <a:pt x="21600" y="16763"/>
                        <a:pt x="11929" y="21600"/>
                        <a:pt x="0" y="21600"/>
                      </a:cubicBezTo>
                      <a:lnTo>
                        <a:pt x="1" y="10796"/>
                      </a:lnTo>
                      <a:lnTo>
                        <a:pt x="8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/>
              </p:txBody>
            </p:sp>
            <p:sp>
              <p:nvSpPr>
                <p:cNvPr id="179" name="Line"/>
                <p:cNvSpPr/>
                <p:nvPr/>
              </p:nvSpPr>
              <p:spPr>
                <a:xfrm>
                  <a:off x="-4" y="-9"/>
                  <a:ext cx="82554" cy="3683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31" y="0"/>
                      </a:moveTo>
                      <a:cubicBezTo>
                        <a:pt x="12427" y="223"/>
                        <a:pt x="21600" y="4991"/>
                        <a:pt x="21600" y="10796"/>
                      </a:cubicBezTo>
                      <a:cubicBezTo>
                        <a:pt x="21600" y="16763"/>
                        <a:pt x="11929" y="21600"/>
                        <a:pt x="0" y="21600"/>
                      </a:cubicBezTo>
                    </a:path>
                  </a:pathLst>
                </a:custGeom>
                <a:noFill/>
                <a:ln w="12700" cap="rnd">
                  <a:solidFill>
                    <a:srgbClr val="CC33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/>
              </p:txBody>
            </p:sp>
          </p:grpSp>
          <p:sp>
            <p:nvSpPr>
              <p:cNvPr id="181" name="Oval"/>
              <p:cNvSpPr/>
              <p:nvPr/>
            </p:nvSpPr>
            <p:spPr>
              <a:xfrm>
                <a:off x="44450" y="60325"/>
                <a:ext cx="165100" cy="260350"/>
              </a:xfrm>
              <a:prstGeom prst="ellips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sp>
            <p:nvSpPr>
              <p:cNvPr id="182" name="Oval"/>
              <p:cNvSpPr/>
              <p:nvPr/>
            </p:nvSpPr>
            <p:spPr>
              <a:xfrm>
                <a:off x="88900" y="114300"/>
                <a:ext cx="76200" cy="152400"/>
              </a:xfrm>
              <a:prstGeom prst="ellips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</p:grpSp>
      </p:grpSp>
      <p:sp>
        <p:nvSpPr>
          <p:cNvPr id="185" name="Rectangle"/>
          <p:cNvSpPr/>
          <p:nvPr/>
        </p:nvSpPr>
        <p:spPr>
          <a:xfrm>
            <a:off x="8540750" y="1835150"/>
            <a:ext cx="368301" cy="2654300"/>
          </a:xfrm>
          <a:prstGeom prst="rect">
            <a:avLst/>
          </a:prstGeom>
          <a:solidFill>
            <a:srgbClr val="C0FEF9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186" name="Rectangle"/>
          <p:cNvSpPr/>
          <p:nvPr/>
        </p:nvSpPr>
        <p:spPr>
          <a:xfrm>
            <a:off x="8540750" y="4502150"/>
            <a:ext cx="368301" cy="10541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187" name="Line"/>
          <p:cNvSpPr/>
          <p:nvPr/>
        </p:nvSpPr>
        <p:spPr>
          <a:xfrm>
            <a:off x="6807200" y="4495800"/>
            <a:ext cx="1625600" cy="0"/>
          </a:xfrm>
          <a:prstGeom prst="line">
            <a:avLst/>
          </a:prstGeom>
          <a:ln w="50800">
            <a:solidFill>
              <a:schemeClr val="accent2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188" name="Log records…"/>
          <p:cNvSpPr txBox="1"/>
          <p:nvPr/>
        </p:nvSpPr>
        <p:spPr>
          <a:xfrm>
            <a:off x="6807200" y="2105025"/>
            <a:ext cx="1714638" cy="6477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/>
          <a:p>
            <a:pPr defTabSz="457200">
              <a:defRPr sz="1800" b="1">
                <a:solidFill>
                  <a:srgbClr val="00B7A5"/>
                </a:solidFill>
              </a:defRPr>
            </a:pPr>
            <a:r>
              <a:t>Log records</a:t>
            </a:r>
          </a:p>
          <a:p>
            <a:pPr defTabSz="457200">
              <a:defRPr sz="1800" b="1">
                <a:solidFill>
                  <a:srgbClr val="00B7A5"/>
                </a:solidFill>
              </a:defRPr>
            </a:pPr>
            <a:r>
              <a:t>flushed to disk</a:t>
            </a:r>
          </a:p>
        </p:txBody>
      </p:sp>
      <p:sp>
        <p:nvSpPr>
          <p:cNvPr id="189" name="“Log tail”…"/>
          <p:cNvSpPr txBox="1"/>
          <p:nvPr/>
        </p:nvSpPr>
        <p:spPr>
          <a:xfrm>
            <a:off x="7416800" y="4848225"/>
            <a:ext cx="1142914" cy="6477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/>
          <a:p>
            <a:pPr defTabSz="457200">
              <a:defRPr sz="1800" b="1">
                <a:solidFill>
                  <a:schemeClr val="accent2"/>
                </a:solidFill>
              </a:defRPr>
            </a:pPr>
            <a:r>
              <a:t>“Log tail”</a:t>
            </a:r>
          </a:p>
          <a:p>
            <a:pPr defTabSz="457200">
              <a:defRPr sz="1800" b="1">
                <a:solidFill>
                  <a:schemeClr val="accent2"/>
                </a:solidFill>
              </a:defRPr>
            </a:pPr>
            <a:r>
              <a:t>  in RAM</a:t>
            </a:r>
          </a:p>
        </p:txBody>
      </p:sp>
      <p:sp>
        <p:nvSpPr>
          <p:cNvPr id="190" name="flushedLSN"/>
          <p:cNvSpPr txBox="1"/>
          <p:nvPr/>
        </p:nvSpPr>
        <p:spPr>
          <a:xfrm>
            <a:off x="6744969" y="4129087"/>
            <a:ext cx="1373608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1800" b="1">
                <a:solidFill>
                  <a:srgbClr val="CF0E30"/>
                </a:solidFill>
                <a:latin typeface="Book Antiqua" panose="02040602050305030304"/>
                <a:ea typeface="Book Antiqua" panose="02040602050305030304"/>
                <a:cs typeface="Book Antiqua" panose="02040602050305030304"/>
                <a:sym typeface="Book Antiqua" panose="02040602050305030304"/>
              </a:defRPr>
            </a:lvl1pPr>
          </a:lstStyle>
          <a:p>
            <a:r>
              <a:t>flushedLSN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6122987" y="3949699"/>
            <a:ext cx="2398714" cy="2603501"/>
            <a:chOff x="0" y="0"/>
            <a:chExt cx="2398712" cy="2603500"/>
          </a:xfrm>
        </p:grpSpPr>
        <p:sp>
          <p:nvSpPr>
            <p:cNvPr id="191" name="pageLSNi"/>
            <p:cNvSpPr txBox="1"/>
            <p:nvPr/>
          </p:nvSpPr>
          <p:spPr>
            <a:xfrm>
              <a:off x="19050" y="927100"/>
              <a:ext cx="1134691" cy="411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/>
            <a:p>
              <a:pPr defTabSz="457200">
                <a:defRPr sz="1800" b="1"/>
              </a:pPr>
              <a:r>
                <a:t>pageLSN</a:t>
              </a:r>
              <a:r>
                <a:rPr baseline="-25000"/>
                <a:t>i</a:t>
              </a:r>
              <a:endParaRPr baseline="-25000"/>
            </a:p>
          </p:txBody>
        </p:sp>
        <p:grpSp>
          <p:nvGrpSpPr>
            <p:cNvPr id="194" name="Group"/>
            <p:cNvGrpSpPr/>
            <p:nvPr/>
          </p:nvGrpSpPr>
          <p:grpSpPr>
            <a:xfrm>
              <a:off x="0" y="-1"/>
              <a:ext cx="2398713" cy="2603501"/>
              <a:chOff x="0" y="0"/>
              <a:chExt cx="2398712" cy="2603500"/>
            </a:xfrm>
          </p:grpSpPr>
          <p:sp>
            <p:nvSpPr>
              <p:cNvPr id="192" name="Rectangle"/>
              <p:cNvSpPr/>
              <p:nvPr/>
            </p:nvSpPr>
            <p:spPr>
              <a:xfrm>
                <a:off x="-1" y="939800"/>
                <a:ext cx="1268414" cy="166370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sp>
            <p:nvSpPr>
              <p:cNvPr id="193" name="Line"/>
              <p:cNvSpPr/>
              <p:nvPr/>
            </p:nvSpPr>
            <p:spPr>
              <a:xfrm flipV="1">
                <a:off x="1128712" y="-1"/>
                <a:ext cx="1270001" cy="1016002"/>
              </a:xfrm>
              <a:prstGeom prst="line">
                <a:avLst/>
              </a:prstGeom>
              <a:noFill/>
              <a:ln w="25400" cap="flat">
                <a:solidFill>
                  <a:srgbClr val="FF993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95" name="Pagei"/>
            <p:cNvSpPr txBox="1"/>
            <p:nvPr/>
          </p:nvSpPr>
          <p:spPr>
            <a:xfrm>
              <a:off x="94932" y="1536700"/>
              <a:ext cx="1170866" cy="7244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 defTabSz="457200">
                <a:defRPr sz="3600">
                  <a:solidFill>
                    <a:srgbClr val="CF0E30"/>
                  </a:solidFill>
                  <a:latin typeface="Book Antiqua" panose="02040602050305030304"/>
                  <a:ea typeface="Book Antiqua" panose="02040602050305030304"/>
                  <a:cs typeface="Book Antiqua" panose="02040602050305030304"/>
                  <a:sym typeface="Book Antiqua" panose="02040602050305030304"/>
                </a:defRPr>
              </a:pPr>
              <a:r>
                <a:t>Page</a:t>
              </a:r>
              <a:r>
                <a:rPr baseline="-25000"/>
                <a:t>i</a:t>
              </a:r>
              <a:endParaRPr baseline="-250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1" animBg="1" advAuto="0" build="p"/>
      <p:bldP spid="196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99" name="Log Records"/>
          <p:cNvSpPr txBox="1"/>
          <p:nvPr>
            <p:ph type="title" idx="4294967295"/>
          </p:nvPr>
        </p:nvSpPr>
        <p:spPr>
          <a:xfrm>
            <a:off x="1066800" y="-1"/>
            <a:ext cx="7620000" cy="1143002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Log Records</a:t>
            </a:r>
          </a:p>
        </p:txBody>
      </p:sp>
      <p:sp>
        <p:nvSpPr>
          <p:cNvPr id="200" name="prevLSN is the LSN of the previous log record written by this  transaction (i.e., the records of an Xact form a linked list backwards in time)…"/>
          <p:cNvSpPr txBox="1"/>
          <p:nvPr>
            <p:ph type="body" sz="half" idx="4294967295"/>
          </p:nvPr>
        </p:nvSpPr>
        <p:spPr>
          <a:xfrm>
            <a:off x="4191000" y="1454149"/>
            <a:ext cx="4953001" cy="4381502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>
              <a:buSzTx/>
              <a:buFont typeface="Monotype Sorts"/>
              <a:buNone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prevLSN is the LSN of the previous log record written by </a:t>
            </a:r>
            <a:r>
              <a:rPr u="sng">
                <a:solidFill>
                  <a:srgbClr val="FF0000"/>
                </a:solidFill>
              </a:rPr>
              <a:t>this  transaction</a:t>
            </a:r>
            <a:r>
              <a:t> (i.e., the records of an Xact form a linked list backwards in time)</a:t>
            </a:r>
          </a:p>
          <a:p>
            <a:pPr>
              <a:buSzTx/>
              <a:buFont typeface="Monotype Sorts"/>
              <a:buNone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Possible log record types:</a:t>
            </a:r>
          </a:p>
          <a:p>
            <a:pPr marL="200660" indent="-200660">
              <a:buClrTx/>
              <a:buSzPct val="100000"/>
              <a:defRPr>
                <a:solidFill>
                  <a:srgbClr val="CC33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Update, Commit, Abort</a:t>
            </a:r>
          </a:p>
          <a:p>
            <a:pPr marL="200660" indent="-200660">
              <a:buClrTx/>
              <a:buSzPct val="100000"/>
              <a:defRPr>
                <a:solidFill>
                  <a:srgbClr val="CC33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Checkpoint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(for log maintainence)</a:t>
            </a:r>
            <a:endParaRPr>
              <a:solidFill>
                <a:srgbClr val="000000"/>
              </a:solidFill>
            </a:endParaRPr>
          </a:p>
          <a:p>
            <a:pPr marL="200660" indent="-200660">
              <a:buClrTx/>
              <a:buSzPct val="100000"/>
              <a:defRPr>
                <a:solidFill>
                  <a:srgbClr val="CC33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Compensation Log Records (CLRs) 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for UNDO actions</a:t>
            </a:r>
          </a:p>
          <a:p>
            <a:pPr marL="200660" indent="-200660">
              <a:buClrTx/>
              <a:buSzPct val="100000"/>
              <a:defRPr>
                <a:solidFill>
                  <a:srgbClr val="CC33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End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(end of commit or abort – bookkeeping only means clean-up is finished)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1" name="LSN…"/>
          <p:cNvSpPr txBox="1"/>
          <p:nvPr/>
        </p:nvSpPr>
        <p:spPr>
          <a:xfrm>
            <a:off x="2081212" y="2133600"/>
            <a:ext cx="1287464" cy="79012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LSN</a:t>
            </a:r>
          </a:p>
          <a:p>
            <a:pPr defTabSz="457200">
              <a:defRPr sz="240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prevLSN</a:t>
            </a:r>
          </a:p>
        </p:txBody>
      </p:sp>
      <p:sp>
        <p:nvSpPr>
          <p:cNvPr id="202" name="XID"/>
          <p:cNvSpPr txBox="1"/>
          <p:nvPr/>
        </p:nvSpPr>
        <p:spPr>
          <a:xfrm>
            <a:off x="2081212" y="2894012"/>
            <a:ext cx="609701" cy="43453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2400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XID</a:t>
            </a:r>
          </a:p>
        </p:txBody>
      </p:sp>
      <p:sp>
        <p:nvSpPr>
          <p:cNvPr id="203" name="type"/>
          <p:cNvSpPr txBox="1"/>
          <p:nvPr/>
        </p:nvSpPr>
        <p:spPr>
          <a:xfrm>
            <a:off x="2081213" y="3275012"/>
            <a:ext cx="677714" cy="43453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240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type</a:t>
            </a:r>
          </a:p>
        </p:txBody>
      </p:sp>
      <p:sp>
        <p:nvSpPr>
          <p:cNvPr id="204" name="length"/>
          <p:cNvSpPr txBox="1"/>
          <p:nvPr/>
        </p:nvSpPr>
        <p:spPr>
          <a:xfrm>
            <a:off x="2081213" y="4037012"/>
            <a:ext cx="932062" cy="43453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2400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length</a:t>
            </a:r>
          </a:p>
        </p:txBody>
      </p:sp>
      <p:sp>
        <p:nvSpPr>
          <p:cNvPr id="205" name="pageID"/>
          <p:cNvSpPr txBox="1"/>
          <p:nvPr/>
        </p:nvSpPr>
        <p:spPr>
          <a:xfrm>
            <a:off x="2081213" y="3656012"/>
            <a:ext cx="1084462" cy="43453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2400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pageID</a:t>
            </a:r>
          </a:p>
        </p:txBody>
      </p:sp>
      <p:sp>
        <p:nvSpPr>
          <p:cNvPr id="206" name="offset"/>
          <p:cNvSpPr txBox="1"/>
          <p:nvPr/>
        </p:nvSpPr>
        <p:spPr>
          <a:xfrm>
            <a:off x="2081213" y="4419600"/>
            <a:ext cx="841574" cy="43452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2400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offset</a:t>
            </a:r>
          </a:p>
        </p:txBody>
      </p:sp>
      <p:sp>
        <p:nvSpPr>
          <p:cNvPr id="207" name="before-image"/>
          <p:cNvSpPr txBox="1"/>
          <p:nvPr/>
        </p:nvSpPr>
        <p:spPr>
          <a:xfrm>
            <a:off x="2081213" y="4800600"/>
            <a:ext cx="1897510" cy="43452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2400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before-image</a:t>
            </a:r>
          </a:p>
        </p:txBody>
      </p:sp>
      <p:sp>
        <p:nvSpPr>
          <p:cNvPr id="208" name="after-image"/>
          <p:cNvSpPr txBox="1"/>
          <p:nvPr/>
        </p:nvSpPr>
        <p:spPr>
          <a:xfrm>
            <a:off x="2081213" y="5184775"/>
            <a:ext cx="1643162" cy="43452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2400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after-image</a:t>
            </a:r>
          </a:p>
        </p:txBody>
      </p:sp>
      <p:sp>
        <p:nvSpPr>
          <p:cNvPr id="209" name="LogRecord fields:"/>
          <p:cNvSpPr txBox="1"/>
          <p:nvPr/>
        </p:nvSpPr>
        <p:spPr>
          <a:xfrm>
            <a:off x="350838" y="1524000"/>
            <a:ext cx="3124374" cy="5207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2800" b="1">
                <a:solidFill>
                  <a:srgbClr val="0000FF"/>
                </a:solidFill>
              </a:defRPr>
            </a:lvl1pPr>
          </a:lstStyle>
          <a:p>
            <a:r>
              <a:t>LogRecord fields:</a:t>
            </a:r>
          </a:p>
        </p:txBody>
      </p:sp>
      <p:sp>
        <p:nvSpPr>
          <p:cNvPr id="210" name="Line"/>
          <p:cNvSpPr/>
          <p:nvPr/>
        </p:nvSpPr>
        <p:spPr>
          <a:xfrm>
            <a:off x="1828800" y="4060825"/>
            <a:ext cx="0" cy="520700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211" name="Line"/>
          <p:cNvSpPr/>
          <p:nvPr/>
        </p:nvSpPr>
        <p:spPr>
          <a:xfrm>
            <a:off x="1828800" y="4746625"/>
            <a:ext cx="0" cy="520700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212" name="Line"/>
          <p:cNvSpPr/>
          <p:nvPr/>
        </p:nvSpPr>
        <p:spPr>
          <a:xfrm flipH="1" flipV="1">
            <a:off x="1746249" y="4657725"/>
            <a:ext cx="88901" cy="88900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213" name="Line"/>
          <p:cNvSpPr/>
          <p:nvPr/>
        </p:nvSpPr>
        <p:spPr>
          <a:xfrm flipV="1">
            <a:off x="1758949" y="4581524"/>
            <a:ext cx="63502" cy="88902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214" name="Line"/>
          <p:cNvSpPr/>
          <p:nvPr/>
        </p:nvSpPr>
        <p:spPr>
          <a:xfrm flipV="1">
            <a:off x="1835150" y="3819524"/>
            <a:ext cx="215901" cy="241302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215" name="Line"/>
          <p:cNvSpPr/>
          <p:nvPr/>
        </p:nvSpPr>
        <p:spPr>
          <a:xfrm flipH="1" flipV="1">
            <a:off x="1822450" y="5267324"/>
            <a:ext cx="241301" cy="241302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216" name="for…"/>
          <p:cNvSpPr/>
          <p:nvPr/>
        </p:nvSpPr>
        <p:spPr>
          <a:xfrm>
            <a:off x="381000" y="3886200"/>
            <a:ext cx="1127473" cy="15716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rgbClr val="5D5D00"/>
                </a:solidFill>
              </a:defRPr>
            </a:pPr>
            <a:r>
              <a:t>for</a:t>
            </a:r>
          </a:p>
          <a:p>
            <a:pPr defTabSz="457200">
              <a:defRPr sz="2400" b="1">
                <a:solidFill>
                  <a:srgbClr val="5D5D00"/>
                </a:solidFill>
              </a:defRPr>
            </a:pPr>
            <a:r>
              <a:t>update</a:t>
            </a:r>
          </a:p>
          <a:p>
            <a:pPr defTabSz="457200">
              <a:defRPr sz="2400">
                <a:solidFill>
                  <a:srgbClr val="5D5D00"/>
                </a:solidFill>
              </a:defRPr>
            </a:pPr>
            <a:r>
              <a:t>records</a:t>
            </a:r>
          </a:p>
          <a:p>
            <a:pPr defTabSz="457200">
              <a:defRPr sz="2400">
                <a:solidFill>
                  <a:srgbClr val="5D5D00"/>
                </a:solidFill>
              </a:defRPr>
            </a:pPr>
            <a:r>
              <a:t>only</a:t>
            </a:r>
          </a:p>
        </p:txBody>
      </p:sp>
      <p:sp>
        <p:nvSpPr>
          <p:cNvPr id="217" name="Rectangle"/>
          <p:cNvSpPr/>
          <p:nvPr/>
        </p:nvSpPr>
        <p:spPr>
          <a:xfrm>
            <a:off x="228600" y="1143000"/>
            <a:ext cx="3810000" cy="5029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1" animBg="1" advAuto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20" name="Other Log-Related State (in memory)"/>
          <p:cNvSpPr txBox="1"/>
          <p:nvPr>
            <p:ph type="title" idx="4294967295"/>
          </p:nvPr>
        </p:nvSpPr>
        <p:spPr>
          <a:xfrm>
            <a:off x="720725" y="-1"/>
            <a:ext cx="7772400" cy="1143002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Other Log-Related State (in memory)</a:t>
            </a:r>
          </a:p>
        </p:txBody>
      </p:sp>
      <p:sp>
        <p:nvSpPr>
          <p:cNvPr id="221" name="Two in-memory tables:…"/>
          <p:cNvSpPr txBox="1"/>
          <p:nvPr>
            <p:ph type="body" idx="4294967295"/>
          </p:nvPr>
        </p:nvSpPr>
        <p:spPr>
          <a:xfrm>
            <a:off x="228600" y="1155700"/>
            <a:ext cx="8915400" cy="45339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55270" indent="-255270" defTabSz="831850">
              <a:spcBef>
                <a:spcPts val="1000"/>
              </a:spcBef>
              <a:buClrTx/>
              <a:buSzPct val="100000"/>
              <a:defRPr sz="255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Two in-memory tables:</a:t>
            </a:r>
          </a:p>
          <a:p>
            <a:pPr marL="255270" indent="-255270" defTabSz="831850">
              <a:spcBef>
                <a:spcPts val="1000"/>
              </a:spcBef>
              <a:buClrTx/>
              <a:buSzPct val="100000"/>
              <a:defRPr sz="2550" u="sng">
                <a:solidFill>
                  <a:schemeClr val="accent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Transaction Table</a:t>
            </a:r>
          </a:p>
          <a:p>
            <a:pPr marL="259715" lvl="1" indent="156210" defTabSz="831850">
              <a:spcBef>
                <a:spcPts val="0"/>
              </a:spcBef>
              <a:buSzTx/>
              <a:buFont typeface="Monotype Sorts"/>
              <a:buNone/>
              <a:defRPr sz="255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One entry per </a:t>
            </a:r>
            <a:r>
              <a:rPr u="sng">
                <a:solidFill>
                  <a:srgbClr val="0033CC"/>
                </a:solidFill>
              </a:rPr>
              <a:t>currently active transaction</a:t>
            </a:r>
            <a:r>
              <a:t>.</a:t>
            </a:r>
          </a:p>
          <a:p>
            <a:pPr marL="988060" lvl="2" indent="-208280" defTabSz="831850">
              <a:spcBef>
                <a:spcPts val="0"/>
              </a:spcBef>
              <a:buClr>
                <a:srgbClr val="000099"/>
              </a:buClr>
              <a:defRPr sz="2185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entry removed when Xact commits or aborts</a:t>
            </a:r>
          </a:p>
          <a:p>
            <a:pPr marL="259715" lvl="1" indent="156210" defTabSz="831850">
              <a:spcBef>
                <a:spcPts val="0"/>
              </a:spcBef>
              <a:buSzTx/>
              <a:buFont typeface="Monotype Sorts"/>
              <a:buNone/>
              <a:defRPr sz="255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Contains: </a:t>
            </a:r>
            <a:r>
              <a:rPr>
                <a:solidFill>
                  <a:schemeClr val="accent2"/>
                </a:solidFill>
              </a:rPr>
              <a:t>XID </a:t>
            </a:r>
            <a:r>
              <a:t>(i.e., transactionId),</a:t>
            </a:r>
            <a:r>
              <a:rPr>
                <a:solidFill>
                  <a:schemeClr val="accent2"/>
                </a:solidFill>
              </a:rPr>
              <a:t>                          		 status </a:t>
            </a:r>
            <a:r>
              <a:t>(running/committing/aborting),		         </a:t>
            </a:r>
            <a:r>
              <a:rPr>
                <a:solidFill>
                  <a:schemeClr val="accent2"/>
                </a:solidFill>
              </a:rPr>
              <a:t>lastLSN </a:t>
            </a:r>
            <a:r>
              <a:t>(most recent LSN written by Xact)</a:t>
            </a:r>
          </a:p>
          <a:p>
            <a:pPr marL="255270" indent="-255270" defTabSz="831850">
              <a:spcBef>
                <a:spcPts val="1000"/>
              </a:spcBef>
              <a:buClrTx/>
              <a:buSzPct val="100000"/>
              <a:defRPr sz="2550" u="sng">
                <a:solidFill>
                  <a:schemeClr val="accent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Dirty Page Table</a:t>
            </a:r>
          </a:p>
          <a:p>
            <a:pPr marL="259715" lvl="1" indent="156210" defTabSz="831850">
              <a:spcBef>
                <a:spcPts val="0"/>
              </a:spcBef>
              <a:buSzTx/>
              <a:buFont typeface="Monotype Sorts"/>
              <a:buNone/>
              <a:defRPr sz="255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One entry per </a:t>
            </a:r>
            <a:r>
              <a:rPr u="sng">
                <a:solidFill>
                  <a:srgbClr val="0033CC"/>
                </a:solidFill>
              </a:rPr>
              <a:t>dirty page currently in buffer pool</a:t>
            </a:r>
            <a:r>
              <a:t>.</a:t>
            </a:r>
          </a:p>
          <a:p>
            <a:pPr marL="259715" lvl="1" indent="156210" defTabSz="831850">
              <a:spcBef>
                <a:spcPts val="0"/>
              </a:spcBef>
              <a:buSzTx/>
              <a:buFont typeface="Monotype Sorts"/>
              <a:buNone/>
              <a:defRPr sz="255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Contains </a:t>
            </a:r>
            <a:r>
              <a:rPr>
                <a:solidFill>
                  <a:schemeClr val="accent2"/>
                </a:solidFill>
              </a:rPr>
              <a:t>recLSN</a:t>
            </a:r>
            <a:r>
              <a:t> -- the LSN of the log record that </a:t>
            </a:r>
            <a:r>
              <a:rPr u="sng">
                <a:latin typeface="Tahoma Bold"/>
                <a:ea typeface="Tahoma Bold"/>
                <a:cs typeface="Tahoma Bold"/>
                <a:sym typeface="Tahoma Bold"/>
              </a:rPr>
              <a:t>first</a:t>
            </a:r>
            <a:r>
              <a:t> caused the page to be dirty.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1" animBg="1" advAuto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24" name="Normal Execution of an Xact"/>
          <p:cNvSpPr txBox="1"/>
          <p:nvPr>
            <p:ph type="title" idx="4294967295"/>
          </p:nvPr>
        </p:nvSpPr>
        <p:spPr>
          <a:xfrm>
            <a:off x="1314450" y="-115888"/>
            <a:ext cx="7772400" cy="1143001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Normal Execution of an Xact</a:t>
            </a:r>
          </a:p>
        </p:txBody>
      </p:sp>
      <p:sp>
        <p:nvSpPr>
          <p:cNvPr id="225" name="Assume:…"/>
          <p:cNvSpPr txBox="1"/>
          <p:nvPr>
            <p:ph type="body" idx="4294967295"/>
          </p:nvPr>
        </p:nvSpPr>
        <p:spPr>
          <a:xfrm>
            <a:off x="419100" y="1339850"/>
            <a:ext cx="8305800" cy="4529287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00660" indent="-200660">
              <a:lnSpc>
                <a:spcPct val="80000"/>
              </a:lnSpc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Assume:</a:t>
            </a:r>
          </a:p>
          <a:p>
            <a:pPr marL="581660" lvl="1" indent="-200660">
              <a:lnSpc>
                <a:spcPct val="80000"/>
              </a:lnSpc>
              <a:spcBef>
                <a:spcPts val="0"/>
              </a:spcBef>
              <a:buClrTx/>
              <a:buChar char="•"/>
              <a:defRPr>
                <a:solidFill>
                  <a:schemeClr val="accent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Strict 2PL </a:t>
            </a:r>
            <a:r>
              <a:rPr>
                <a:solidFill>
                  <a:srgbClr val="000000"/>
                </a:solidFill>
              </a:rPr>
              <a:t>concurrency control</a:t>
            </a:r>
            <a:endParaRPr>
              <a:solidFill>
                <a:srgbClr val="000000"/>
              </a:solidFill>
            </a:endParaRPr>
          </a:p>
          <a:p>
            <a:pPr marL="561340" lvl="1" indent="-180340">
              <a:lnSpc>
                <a:spcPct val="80000"/>
              </a:lnSpc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STEAL, NO-FORCE </a:t>
            </a:r>
            <a:r>
              <a:rPr sz="2000"/>
              <a:t>buffer management, with </a:t>
            </a:r>
            <a:r>
              <a:rPr sz="2000">
                <a:solidFill>
                  <a:schemeClr val="accent2"/>
                </a:solidFill>
              </a:rPr>
              <a:t>WAL.</a:t>
            </a:r>
            <a:endParaRPr>
              <a:solidFill>
                <a:schemeClr val="accent2"/>
              </a:solidFill>
            </a:endParaRPr>
          </a:p>
          <a:p>
            <a:pPr marL="581660" lvl="1" indent="-200660">
              <a:lnSpc>
                <a:spcPct val="80000"/>
              </a:lnSpc>
              <a:spcBef>
                <a:spcPts val="0"/>
              </a:spcBef>
              <a:buClrTx/>
              <a:buChar char="•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Disk writes are atomic (i.e., all-or-nothing)</a:t>
            </a:r>
            <a:endParaRPr>
              <a:solidFill>
                <a:schemeClr val="accent2"/>
              </a:solidFill>
            </a:endParaRPr>
          </a:p>
          <a:p>
            <a:pPr marL="200660" indent="-200660">
              <a:lnSpc>
                <a:spcPct val="80000"/>
              </a:lnSpc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Transaction is a series of </a:t>
            </a:r>
            <a:r>
              <a:rPr>
                <a:solidFill>
                  <a:schemeClr val="accent2"/>
                </a:solidFill>
              </a:rPr>
              <a:t>reads</a:t>
            </a:r>
            <a:r>
              <a:t> &amp; </a:t>
            </a:r>
            <a:r>
              <a:rPr>
                <a:solidFill>
                  <a:schemeClr val="accent2"/>
                </a:solidFill>
              </a:rPr>
              <a:t>writes</a:t>
            </a:r>
            <a:r>
              <a:t>, followed by </a:t>
            </a:r>
            <a:r>
              <a:rPr>
                <a:solidFill>
                  <a:schemeClr val="accent2"/>
                </a:solidFill>
              </a:rPr>
              <a:t>commit</a:t>
            </a:r>
            <a:r>
              <a:t> or </a:t>
            </a:r>
            <a:r>
              <a:rPr>
                <a:solidFill>
                  <a:schemeClr val="accent2"/>
                </a:solidFill>
              </a:rPr>
              <a:t>abort.</a:t>
            </a:r>
            <a:endParaRPr>
              <a:solidFill>
                <a:schemeClr val="accent2"/>
              </a:solidFill>
            </a:endParaRPr>
          </a:p>
          <a:p>
            <a:pPr marL="561340" lvl="1" indent="-180340">
              <a:lnSpc>
                <a:spcPct val="80000"/>
              </a:lnSpc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Update TransTable on transaction start/end</a:t>
            </a:r>
          </a:p>
          <a:p>
            <a:pPr marL="561340" lvl="1" indent="-180340">
              <a:lnSpc>
                <a:spcPct val="80000"/>
              </a:lnSpc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For each update operation:</a:t>
            </a:r>
          </a:p>
          <a:p>
            <a:pPr marL="1085850" lvl="2" indent="-228600">
              <a:lnSpc>
                <a:spcPct val="80000"/>
              </a:lnSpc>
              <a:spcBef>
                <a:spcPts val="0"/>
              </a:spcBef>
              <a:buClr>
                <a:srgbClr val="000099"/>
              </a:buClr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create log record with LSN </a:t>
            </a:r>
            <a:r>
              <a:rPr sz="3200">
                <a:latin typeface="Mistral" panose="03090702030407020403"/>
                <a:ea typeface="Mistral" panose="03090702030407020403"/>
                <a:cs typeface="Mistral" panose="03090702030407020403"/>
                <a:sym typeface="Mistral" panose="03090702030407020403"/>
              </a:rPr>
              <a:t>l</a:t>
            </a:r>
            <a:r>
              <a:t> = ++MaxLSN and</a:t>
            </a:r>
          </a:p>
          <a:p>
            <a:pPr marL="228600" lvl="2" indent="628650">
              <a:lnSpc>
                <a:spcPct val="80000"/>
              </a:lnSpc>
              <a:spcBef>
                <a:spcPts val="0"/>
              </a:spcBef>
              <a:buSzTx/>
              <a:buFont typeface="Monotype Sorts"/>
              <a:buNone/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			prevLSN = TransTable[XID].lastLSN; </a:t>
            </a:r>
          </a:p>
          <a:p>
            <a:pPr marL="1085850" lvl="2" indent="-228600">
              <a:lnSpc>
                <a:spcPct val="80000"/>
              </a:lnSpc>
              <a:spcBef>
                <a:spcPts val="0"/>
              </a:spcBef>
              <a:buClr>
                <a:srgbClr val="000099"/>
              </a:buClr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update TransTable[XID].lastLSN = </a:t>
            </a:r>
            <a:r>
              <a:rPr sz="3200">
                <a:latin typeface="Mistral" panose="03090702030407020403"/>
                <a:ea typeface="Mistral" panose="03090702030407020403"/>
                <a:cs typeface="Mistral" panose="03090702030407020403"/>
                <a:sym typeface="Mistral" panose="03090702030407020403"/>
              </a:rPr>
              <a:t>l</a:t>
            </a:r>
            <a:endParaRPr sz="3200">
              <a:latin typeface="Mistral" panose="03090702030407020403"/>
              <a:ea typeface="Mistral" panose="03090702030407020403"/>
              <a:cs typeface="Mistral" panose="03090702030407020403"/>
              <a:sym typeface="Mistral" panose="03090702030407020403"/>
            </a:endParaRPr>
          </a:p>
          <a:p>
            <a:pPr marL="1085850" lvl="2" indent="-228600">
              <a:lnSpc>
                <a:spcPct val="80000"/>
              </a:lnSpc>
              <a:spcBef>
                <a:spcPts val="0"/>
              </a:spcBef>
              <a:buClr>
                <a:srgbClr val="000099"/>
              </a:buClr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if modified page NOT in DirtyPageTable,                      then add it with recLSN = </a:t>
            </a:r>
            <a:r>
              <a:rPr sz="3200">
                <a:latin typeface="Mistral" panose="03090702030407020403"/>
                <a:ea typeface="Mistral" panose="03090702030407020403"/>
                <a:cs typeface="Mistral" panose="03090702030407020403"/>
                <a:sym typeface="Mistral" panose="03090702030407020403"/>
              </a:rPr>
              <a:t>l</a:t>
            </a:r>
            <a:endParaRPr sz="3200">
              <a:latin typeface="Mistral" panose="03090702030407020403"/>
              <a:ea typeface="Mistral" panose="03090702030407020403"/>
              <a:cs typeface="Mistral" panose="03090702030407020403"/>
              <a:sym typeface="Mistral" panose="03090702030407020403"/>
            </a:endParaRPr>
          </a:p>
          <a:p>
            <a:pPr marL="561340" lvl="1" indent="-180340">
              <a:lnSpc>
                <a:spcPct val="80000"/>
              </a:lnSpc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When buffer manager replaces a dirty page, remove its entry from the DPT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2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1" bldLvl="5" animBg="1" advAuto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28" name="Transaction Commit"/>
          <p:cNvSpPr txBox="1"/>
          <p:nvPr>
            <p:ph type="title" idx="4294967295"/>
          </p:nvPr>
        </p:nvSpPr>
        <p:spPr>
          <a:xfrm>
            <a:off x="990600" y="-96838"/>
            <a:ext cx="7772400" cy="1143001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Transaction Commit</a:t>
            </a:r>
          </a:p>
        </p:txBody>
      </p:sp>
      <p:sp>
        <p:nvSpPr>
          <p:cNvPr id="229" name="Write commit record into log.…"/>
          <p:cNvSpPr txBox="1"/>
          <p:nvPr>
            <p:ph type="body" idx="4294967295"/>
          </p:nvPr>
        </p:nvSpPr>
        <p:spPr>
          <a:xfrm>
            <a:off x="173037" y="1087437"/>
            <a:ext cx="8970963" cy="5562601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80670" indent="-280670">
              <a:spcBef>
                <a:spcPts val="1100"/>
              </a:spcBef>
              <a:buClrTx/>
              <a:buSzPct val="100000"/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Write </a:t>
            </a:r>
            <a:r>
              <a:rPr>
                <a:solidFill>
                  <a:schemeClr val="accent2"/>
                </a:solidFill>
              </a:rPr>
              <a:t>commit</a:t>
            </a:r>
            <a:r>
              <a:t> record into log.</a:t>
            </a:r>
          </a:p>
          <a:p>
            <a:pPr marL="280670" indent="-280670">
              <a:spcBef>
                <a:spcPts val="1100"/>
              </a:spcBef>
              <a:buClrTx/>
              <a:buSzPct val="100000"/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Flush all log records up to and including the Xact’s </a:t>
            </a:r>
            <a:r>
              <a:rPr>
                <a:solidFill>
                  <a:schemeClr val="accent2"/>
                </a:solidFill>
              </a:rPr>
              <a:t>commit record</a:t>
            </a:r>
            <a:r>
              <a:t> to log disk.</a:t>
            </a:r>
          </a:p>
          <a:p>
            <a:pPr marL="661670" lvl="1" indent="-280670">
              <a:spcBef>
                <a:spcPts val="0"/>
              </a:spcBef>
              <a:buClrTx/>
              <a:buChar char="•"/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WAL Rule #2: Ensure </a:t>
            </a:r>
            <a:r>
              <a:rPr>
                <a:solidFill>
                  <a:schemeClr val="accent2"/>
                </a:solidFill>
              </a:rPr>
              <a:t>flushedLSN </a:t>
            </a:r>
            <a:r>
              <a:rPr>
                <a:solidFill>
                  <a:schemeClr val="accent2"/>
                </a:solidFill>
                <a:latin typeface="Symbol" panose="05050102010706020507"/>
                <a:ea typeface="Symbol" panose="05050102010706020507"/>
                <a:cs typeface="Symbol" panose="05050102010706020507"/>
                <a:sym typeface="Symbol" panose="05050102010706020507"/>
              </a:rPr>
              <a:t>³</a:t>
            </a:r>
            <a:r>
              <a:rPr>
                <a:solidFill>
                  <a:schemeClr val="accent2"/>
                </a:solidFill>
              </a:rPr>
              <a:t> lastLSN.</a:t>
            </a:r>
            <a:endParaRPr>
              <a:solidFill>
                <a:schemeClr val="accent2"/>
              </a:solidFill>
            </a:endParaRPr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Force log out up to lastLSN if necessary</a:t>
            </a:r>
          </a:p>
          <a:p>
            <a:pPr marL="661670" lvl="1" indent="-280670">
              <a:spcBef>
                <a:spcPts val="0"/>
              </a:spcBef>
              <a:buClrTx/>
              <a:buChar char="•"/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Note that log flushes are sequential, synchronous writes to disk and many log records per log page.</a:t>
            </a:r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so, cheaper than forcing out the updated data and index pages.</a:t>
            </a:r>
          </a:p>
          <a:p>
            <a:pPr marL="280670" indent="-280670">
              <a:spcBef>
                <a:spcPts val="1100"/>
              </a:spcBef>
              <a:buClrTx/>
              <a:buSzPct val="100000"/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Commit() returns.</a:t>
            </a:r>
          </a:p>
          <a:p>
            <a:pPr marL="280670" indent="-280670">
              <a:spcBef>
                <a:spcPts val="1100"/>
              </a:spcBef>
              <a:buClrTx/>
              <a:buSzPct val="100000"/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Write </a:t>
            </a:r>
            <a:r>
              <a:rPr>
                <a:solidFill>
                  <a:schemeClr val="accent2"/>
                </a:solidFill>
              </a:rPr>
              <a:t>end </a:t>
            </a:r>
            <a:r>
              <a:t>record to log.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1" animBg="1" advAuto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32" name="Simple Transaction Abort"/>
          <p:cNvSpPr txBox="1"/>
          <p:nvPr>
            <p:ph type="title" idx="4294967295"/>
          </p:nvPr>
        </p:nvSpPr>
        <p:spPr>
          <a:xfrm>
            <a:off x="679450" y="-76201"/>
            <a:ext cx="7772400" cy="1143002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Simple Transaction Abort</a:t>
            </a:r>
          </a:p>
        </p:txBody>
      </p:sp>
      <p:sp>
        <p:nvSpPr>
          <p:cNvPr id="233" name="For now, consider an explicit abort of a Xact.…"/>
          <p:cNvSpPr txBox="1"/>
          <p:nvPr>
            <p:ph type="body" idx="4294967295"/>
          </p:nvPr>
        </p:nvSpPr>
        <p:spPr>
          <a:xfrm>
            <a:off x="549275" y="1374775"/>
            <a:ext cx="7772400" cy="466725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00660" indent="-200660">
              <a:lnSpc>
                <a:spcPct val="90000"/>
              </a:lnSpc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For now, consider an explicit abort of a Xact.</a:t>
            </a:r>
          </a:p>
          <a:p>
            <a:pPr marL="561340" lvl="1" indent="-180340">
              <a:lnSpc>
                <a:spcPct val="90000"/>
              </a:lnSpc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No crash involved.</a:t>
            </a:r>
            <a:endParaRPr>
              <a:latin typeface="Tahoma Bold"/>
              <a:ea typeface="Tahoma Bold"/>
              <a:cs typeface="Tahoma Bold"/>
              <a:sym typeface="Tahoma Bold"/>
            </a:endParaRPr>
          </a:p>
          <a:p>
            <a:pPr marL="200660" indent="-200660">
              <a:lnSpc>
                <a:spcPct val="90000"/>
              </a:lnSpc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We want to “play back” the log in reverse order, UNDOing updates.</a:t>
            </a:r>
          </a:p>
          <a:p>
            <a:pPr marL="561340" lvl="1" indent="-180340">
              <a:lnSpc>
                <a:spcPct val="90000"/>
              </a:lnSpc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Write an </a:t>
            </a:r>
            <a:r>
              <a:rPr>
                <a:solidFill>
                  <a:schemeClr val="accent2"/>
                </a:solidFill>
              </a:rPr>
              <a:t>Abort log record before starting to rollback operations.</a:t>
            </a:r>
            <a:endParaRPr>
              <a:solidFill>
                <a:schemeClr val="accent2"/>
              </a:solidFill>
            </a:endParaRPr>
          </a:p>
          <a:p>
            <a:pPr marL="561340" lvl="1" indent="-180340">
              <a:lnSpc>
                <a:spcPct val="90000"/>
              </a:lnSpc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Get </a:t>
            </a:r>
            <a:r>
              <a:rPr>
                <a:solidFill>
                  <a:schemeClr val="accent2"/>
                </a:solidFill>
              </a:rPr>
              <a:t>lastLSN</a:t>
            </a:r>
            <a:r>
              <a:t> of Xact from Transaction table.</a:t>
            </a:r>
            <a:endParaRPr>
              <a:solidFill>
                <a:schemeClr val="accent2"/>
              </a:solidFill>
            </a:endParaRPr>
          </a:p>
          <a:p>
            <a:pPr marL="561340" lvl="1" indent="-180340">
              <a:lnSpc>
                <a:spcPct val="90000"/>
              </a:lnSpc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Can follow chain of log records backward via the </a:t>
            </a:r>
            <a:r>
              <a:rPr>
                <a:solidFill>
                  <a:schemeClr val="accent2"/>
                </a:solidFill>
              </a:rPr>
              <a:t>prevLSN</a:t>
            </a:r>
            <a:r>
              <a:t> field.</a:t>
            </a:r>
          </a:p>
          <a:p>
            <a:pPr marL="561340" lvl="1" indent="-180340">
              <a:lnSpc>
                <a:spcPct val="90000"/>
              </a:lnSpc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For each update encountered:</a:t>
            </a:r>
          </a:p>
          <a:p>
            <a:pPr marL="1085850" lvl="2" indent="-228600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Write a “</a:t>
            </a:r>
            <a:r>
              <a:rPr>
                <a:solidFill>
                  <a:schemeClr val="accent2"/>
                </a:solidFill>
              </a:rPr>
              <a:t>CLR</a:t>
            </a:r>
            <a:r>
              <a:t>” (compensation log record) for each undone operation.</a:t>
            </a:r>
          </a:p>
          <a:p>
            <a:pPr marL="1085850" lvl="2" indent="-228600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Undo the operation (using before image from log record).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1" animBg="1" advAuto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36" name="Abort, cont."/>
          <p:cNvSpPr txBox="1"/>
          <p:nvPr>
            <p:ph type="title" idx="4294967295"/>
          </p:nvPr>
        </p:nvSpPr>
        <p:spPr>
          <a:xfrm>
            <a:off x="0" y="0"/>
            <a:ext cx="8077200" cy="6096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Abort, cont.</a:t>
            </a:r>
          </a:p>
        </p:txBody>
      </p:sp>
      <p:sp>
        <p:nvSpPr>
          <p:cNvPr id="237" name="To perform UNDO, must have a lock on data!…"/>
          <p:cNvSpPr txBox="1"/>
          <p:nvPr>
            <p:ph type="body" idx="4294967295"/>
          </p:nvPr>
        </p:nvSpPr>
        <p:spPr>
          <a:xfrm>
            <a:off x="304800" y="2286000"/>
            <a:ext cx="8382000" cy="40767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To perform UNDO, must have a lock on data!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No problem (we’re doing Strict 2PL)!</a:t>
            </a:r>
          </a:p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Before restoring old value of a page, write a CLR: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You continue logging while you UNDO!!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CLR has one extra field: </a:t>
            </a:r>
            <a:r>
              <a:rPr>
                <a:solidFill>
                  <a:schemeClr val="accent2"/>
                </a:solidFill>
              </a:rPr>
              <a:t>undonextLSN</a:t>
            </a:r>
            <a:endParaRPr>
              <a:solidFill>
                <a:schemeClr val="accent2"/>
              </a:solidFill>
            </a:endParaRPr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Points to the next LSN to undo (i.e. the prevLSN of the record we’re currently undoing).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CLRs are </a:t>
            </a:r>
            <a:r>
              <a:rPr>
                <a:solidFill>
                  <a:schemeClr val="accent2"/>
                </a:solidFill>
              </a:rPr>
              <a:t>never</a:t>
            </a:r>
            <a:r>
              <a:t> Undone (but they might be Redone when repeating history: guarantees Atomicity!)</a:t>
            </a:r>
          </a:p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At end of UNDO, write an “end” log record.</a:t>
            </a:r>
          </a:p>
        </p:txBody>
      </p:sp>
      <p:pic>
        <p:nvPicPr>
          <p:cNvPr id="238" name="image.pdf" descr="image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2262" y="152400"/>
            <a:ext cx="1358901" cy="14097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39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412" y="228600"/>
            <a:ext cx="1358901" cy="14097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0" name="Triangle"/>
          <p:cNvSpPr/>
          <p:nvPr/>
        </p:nvSpPr>
        <p:spPr>
          <a:xfrm>
            <a:off x="7696200" y="1752600"/>
            <a:ext cx="228600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241" name="Rectangle"/>
          <p:cNvSpPr/>
          <p:nvPr/>
        </p:nvSpPr>
        <p:spPr>
          <a:xfrm>
            <a:off x="4267200" y="1752600"/>
            <a:ext cx="3429000" cy="152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242" name="Line"/>
          <p:cNvSpPr/>
          <p:nvPr/>
        </p:nvSpPr>
        <p:spPr>
          <a:xfrm>
            <a:off x="4203700" y="1905000"/>
            <a:ext cx="34798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243" name="Circle"/>
          <p:cNvSpPr/>
          <p:nvPr/>
        </p:nvSpPr>
        <p:spPr>
          <a:xfrm>
            <a:off x="3746500" y="1003300"/>
            <a:ext cx="889000" cy="889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pic>
        <p:nvPicPr>
          <p:cNvPr id="244" name="image.pdf" descr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862" y="585787"/>
            <a:ext cx="1087438" cy="11287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5" name="Line"/>
          <p:cNvSpPr/>
          <p:nvPr/>
        </p:nvSpPr>
        <p:spPr>
          <a:xfrm flipV="1">
            <a:off x="7696200" y="1892300"/>
            <a:ext cx="0" cy="406400"/>
          </a:xfrm>
          <a:prstGeom prst="line">
            <a:avLst/>
          </a:prstGeom>
          <a:ln w="254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246" name="Line"/>
          <p:cNvSpPr/>
          <p:nvPr/>
        </p:nvSpPr>
        <p:spPr>
          <a:xfrm>
            <a:off x="4502150" y="1752600"/>
            <a:ext cx="3416300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247" name="Line"/>
          <p:cNvSpPr/>
          <p:nvPr/>
        </p:nvSpPr>
        <p:spPr>
          <a:xfrm flipV="1">
            <a:off x="7702550" y="1746249"/>
            <a:ext cx="215901" cy="165102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248" name="Line"/>
          <p:cNvSpPr/>
          <p:nvPr/>
        </p:nvSpPr>
        <p:spPr>
          <a:xfrm flipV="1">
            <a:off x="5359399" y="1727199"/>
            <a:ext cx="101601" cy="203202"/>
          </a:xfrm>
          <a:prstGeom prst="line">
            <a:avLst/>
          </a:prstGeom>
          <a:ln w="508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249" name="Line"/>
          <p:cNvSpPr/>
          <p:nvPr/>
        </p:nvSpPr>
        <p:spPr>
          <a:xfrm flipV="1">
            <a:off x="7721600" y="1727199"/>
            <a:ext cx="177801" cy="203202"/>
          </a:xfrm>
          <a:prstGeom prst="line">
            <a:avLst/>
          </a:prstGeom>
          <a:ln w="508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250" name="Circle"/>
          <p:cNvSpPr/>
          <p:nvPr/>
        </p:nvSpPr>
        <p:spPr>
          <a:xfrm>
            <a:off x="3892550" y="1149350"/>
            <a:ext cx="596900" cy="596900"/>
          </a:xfrm>
          <a:prstGeom prst="ellipse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251" name="Circle"/>
          <p:cNvSpPr/>
          <p:nvPr/>
        </p:nvSpPr>
        <p:spPr>
          <a:xfrm>
            <a:off x="4044950" y="1301750"/>
            <a:ext cx="292101" cy="292101"/>
          </a:xfrm>
          <a:prstGeom prst="ellipse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252" name="Line"/>
          <p:cNvSpPr/>
          <p:nvPr/>
        </p:nvSpPr>
        <p:spPr>
          <a:xfrm flipV="1">
            <a:off x="5334000" y="1892300"/>
            <a:ext cx="0" cy="406400"/>
          </a:xfrm>
          <a:prstGeom prst="line">
            <a:avLst/>
          </a:prstGeom>
          <a:ln w="254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1" animBg="1" advAuto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55" name="Abort Example (no crash)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Abort Example (no crash)</a:t>
            </a:r>
          </a:p>
        </p:txBody>
      </p:sp>
      <p:grpSp>
        <p:nvGrpSpPr>
          <p:cNvPr id="273" name="Group"/>
          <p:cNvGrpSpPr/>
          <p:nvPr/>
        </p:nvGrpSpPr>
        <p:grpSpPr>
          <a:xfrm>
            <a:off x="1219200" y="2178050"/>
            <a:ext cx="6248400" cy="946150"/>
            <a:chOff x="0" y="0"/>
            <a:chExt cx="6248400" cy="946150"/>
          </a:xfrm>
        </p:grpSpPr>
        <p:sp>
          <p:nvSpPr>
            <p:cNvPr id="256" name="Line"/>
            <p:cNvSpPr/>
            <p:nvPr/>
          </p:nvSpPr>
          <p:spPr>
            <a:xfrm>
              <a:off x="0" y="473075"/>
              <a:ext cx="6248400" cy="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7" name="Line"/>
            <p:cNvSpPr/>
            <p:nvPr/>
          </p:nvSpPr>
          <p:spPr>
            <a:xfrm flipH="1">
              <a:off x="297542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8" name="Line"/>
            <p:cNvSpPr/>
            <p:nvPr/>
          </p:nvSpPr>
          <p:spPr>
            <a:xfrm flipH="1">
              <a:off x="669471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9" name="Line"/>
            <p:cNvSpPr/>
            <p:nvPr/>
          </p:nvSpPr>
          <p:spPr>
            <a:xfrm flipH="1">
              <a:off x="1041399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0" name="Line"/>
            <p:cNvSpPr/>
            <p:nvPr/>
          </p:nvSpPr>
          <p:spPr>
            <a:xfrm flipH="1">
              <a:off x="1413328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1" name="Line"/>
            <p:cNvSpPr/>
            <p:nvPr/>
          </p:nvSpPr>
          <p:spPr>
            <a:xfrm>
              <a:off x="1785257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2" name="Line"/>
            <p:cNvSpPr/>
            <p:nvPr/>
          </p:nvSpPr>
          <p:spPr>
            <a:xfrm>
              <a:off x="2157185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3" name="Line"/>
            <p:cNvSpPr/>
            <p:nvPr/>
          </p:nvSpPr>
          <p:spPr>
            <a:xfrm>
              <a:off x="2529114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4" name="Line"/>
            <p:cNvSpPr/>
            <p:nvPr/>
          </p:nvSpPr>
          <p:spPr>
            <a:xfrm>
              <a:off x="2901042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5" name="Line"/>
            <p:cNvSpPr/>
            <p:nvPr/>
          </p:nvSpPr>
          <p:spPr>
            <a:xfrm>
              <a:off x="3272971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6" name="Line"/>
            <p:cNvSpPr/>
            <p:nvPr/>
          </p:nvSpPr>
          <p:spPr>
            <a:xfrm>
              <a:off x="3644900" y="0"/>
              <a:ext cx="0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7" name="Line"/>
            <p:cNvSpPr/>
            <p:nvPr/>
          </p:nvSpPr>
          <p:spPr>
            <a:xfrm>
              <a:off x="4016828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8" name="Line"/>
            <p:cNvSpPr/>
            <p:nvPr/>
          </p:nvSpPr>
          <p:spPr>
            <a:xfrm>
              <a:off x="4388757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9" name="Line"/>
            <p:cNvSpPr/>
            <p:nvPr/>
          </p:nvSpPr>
          <p:spPr>
            <a:xfrm>
              <a:off x="4760685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0" name="Line"/>
            <p:cNvSpPr/>
            <p:nvPr/>
          </p:nvSpPr>
          <p:spPr>
            <a:xfrm>
              <a:off x="5132614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1" name="Line"/>
            <p:cNvSpPr/>
            <p:nvPr/>
          </p:nvSpPr>
          <p:spPr>
            <a:xfrm>
              <a:off x="5504542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2" name="Line"/>
            <p:cNvSpPr/>
            <p:nvPr/>
          </p:nvSpPr>
          <p:spPr>
            <a:xfrm>
              <a:off x="5876471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76" name="Group"/>
          <p:cNvGrpSpPr/>
          <p:nvPr/>
        </p:nvGrpSpPr>
        <p:grpSpPr>
          <a:xfrm>
            <a:off x="1905000" y="1676400"/>
            <a:ext cx="371475" cy="1892300"/>
            <a:chOff x="0" y="0"/>
            <a:chExt cx="371475" cy="1892300"/>
          </a:xfrm>
        </p:grpSpPr>
        <p:sp>
          <p:nvSpPr>
            <p:cNvPr id="274" name="Rectangle"/>
            <p:cNvSpPr/>
            <p:nvPr/>
          </p:nvSpPr>
          <p:spPr>
            <a:xfrm>
              <a:off x="0" y="0"/>
              <a:ext cx="371475" cy="1892300"/>
            </a:xfrm>
            <a:prstGeom prst="rect">
              <a:avLst/>
            </a:prstGeom>
            <a:solidFill>
              <a:srgbClr val="E2F4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275" name="2…"/>
            <p:cNvSpPr txBox="1"/>
            <p:nvPr/>
          </p:nvSpPr>
          <p:spPr>
            <a:xfrm>
              <a:off x="5266" y="93446"/>
              <a:ext cx="360943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2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U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p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d</a:t>
              </a:r>
            </a:p>
          </p:txBody>
        </p:sp>
      </p:grpSp>
      <p:grpSp>
        <p:nvGrpSpPr>
          <p:cNvPr id="279" name="Group"/>
          <p:cNvGrpSpPr/>
          <p:nvPr/>
        </p:nvGrpSpPr>
        <p:grpSpPr>
          <a:xfrm>
            <a:off x="3048000" y="1676400"/>
            <a:ext cx="371475" cy="1892300"/>
            <a:chOff x="0" y="0"/>
            <a:chExt cx="371475" cy="1892300"/>
          </a:xfrm>
        </p:grpSpPr>
        <p:sp>
          <p:nvSpPr>
            <p:cNvPr id="277" name="Rectangle"/>
            <p:cNvSpPr/>
            <p:nvPr/>
          </p:nvSpPr>
          <p:spPr>
            <a:xfrm>
              <a:off x="0" y="0"/>
              <a:ext cx="371475" cy="1892300"/>
            </a:xfrm>
            <a:prstGeom prst="rect">
              <a:avLst/>
            </a:prstGeom>
            <a:solidFill>
              <a:srgbClr val="E2F4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278" name="5…"/>
            <p:cNvSpPr txBox="1"/>
            <p:nvPr/>
          </p:nvSpPr>
          <p:spPr>
            <a:xfrm>
              <a:off x="5266" y="93446"/>
              <a:ext cx="360943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5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U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p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d</a:t>
              </a:r>
            </a:p>
          </p:txBody>
        </p:sp>
      </p:grpSp>
      <p:grpSp>
        <p:nvGrpSpPr>
          <p:cNvPr id="282" name="Group"/>
          <p:cNvGrpSpPr/>
          <p:nvPr/>
        </p:nvGrpSpPr>
        <p:grpSpPr>
          <a:xfrm>
            <a:off x="3429000" y="1676400"/>
            <a:ext cx="371475" cy="1892300"/>
            <a:chOff x="0" y="0"/>
            <a:chExt cx="371475" cy="1892300"/>
          </a:xfrm>
        </p:grpSpPr>
        <p:sp>
          <p:nvSpPr>
            <p:cNvPr id="280" name="Rectangle"/>
            <p:cNvSpPr/>
            <p:nvPr/>
          </p:nvSpPr>
          <p:spPr>
            <a:xfrm>
              <a:off x="0" y="0"/>
              <a:ext cx="371475" cy="1892300"/>
            </a:xfrm>
            <a:prstGeom prst="rect">
              <a:avLst/>
            </a:prstGeom>
            <a:solidFill>
              <a:srgbClr val="55A8E6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281" name="6…"/>
            <p:cNvSpPr txBox="1"/>
            <p:nvPr/>
          </p:nvSpPr>
          <p:spPr>
            <a:xfrm>
              <a:off x="5266" y="93446"/>
              <a:ext cx="360943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6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U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p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d</a:t>
              </a:r>
            </a:p>
          </p:txBody>
        </p:sp>
      </p:grpSp>
      <p:grpSp>
        <p:nvGrpSpPr>
          <p:cNvPr id="285" name="Group"/>
          <p:cNvGrpSpPr/>
          <p:nvPr/>
        </p:nvGrpSpPr>
        <p:grpSpPr>
          <a:xfrm>
            <a:off x="3810000" y="1676400"/>
            <a:ext cx="371475" cy="1892300"/>
            <a:chOff x="0" y="0"/>
            <a:chExt cx="371475" cy="1892300"/>
          </a:xfrm>
        </p:grpSpPr>
        <p:sp>
          <p:nvSpPr>
            <p:cNvPr id="283" name="Rectangle"/>
            <p:cNvSpPr/>
            <p:nvPr/>
          </p:nvSpPr>
          <p:spPr>
            <a:xfrm>
              <a:off x="0" y="0"/>
              <a:ext cx="371475" cy="1892300"/>
            </a:xfrm>
            <a:prstGeom prst="rect">
              <a:avLst/>
            </a:prstGeom>
            <a:solidFill>
              <a:srgbClr val="FFE2E2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284" name="7…"/>
            <p:cNvSpPr txBox="1"/>
            <p:nvPr/>
          </p:nvSpPr>
          <p:spPr>
            <a:xfrm>
              <a:off x="5266" y="93446"/>
              <a:ext cx="360943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7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U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p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d</a:t>
              </a:r>
            </a:p>
          </p:txBody>
        </p:sp>
      </p:grpSp>
      <p:grpSp>
        <p:nvGrpSpPr>
          <p:cNvPr id="288" name="Group"/>
          <p:cNvGrpSpPr/>
          <p:nvPr/>
        </p:nvGrpSpPr>
        <p:grpSpPr>
          <a:xfrm>
            <a:off x="4191000" y="1676400"/>
            <a:ext cx="371475" cy="1892300"/>
            <a:chOff x="0" y="0"/>
            <a:chExt cx="371475" cy="1892300"/>
          </a:xfrm>
        </p:grpSpPr>
        <p:sp>
          <p:nvSpPr>
            <p:cNvPr id="286" name="Rectangle"/>
            <p:cNvSpPr/>
            <p:nvPr/>
          </p:nvSpPr>
          <p:spPr>
            <a:xfrm>
              <a:off x="0" y="0"/>
              <a:ext cx="371475" cy="1892300"/>
            </a:xfrm>
            <a:prstGeom prst="rect">
              <a:avLst/>
            </a:prstGeom>
            <a:solidFill>
              <a:srgbClr val="FFE2E2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287" name="8…"/>
            <p:cNvSpPr txBox="1"/>
            <p:nvPr/>
          </p:nvSpPr>
          <p:spPr>
            <a:xfrm>
              <a:off x="5266" y="93446"/>
              <a:ext cx="360943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8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U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p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d</a:t>
              </a:r>
            </a:p>
          </p:txBody>
        </p:sp>
      </p:grpSp>
      <p:grpSp>
        <p:nvGrpSpPr>
          <p:cNvPr id="291" name="Group"/>
          <p:cNvGrpSpPr/>
          <p:nvPr/>
        </p:nvGrpSpPr>
        <p:grpSpPr>
          <a:xfrm>
            <a:off x="4572000" y="1676400"/>
            <a:ext cx="371475" cy="1892300"/>
            <a:chOff x="0" y="0"/>
            <a:chExt cx="371475" cy="1892300"/>
          </a:xfrm>
        </p:grpSpPr>
        <p:sp>
          <p:nvSpPr>
            <p:cNvPr id="289" name="Rectangle"/>
            <p:cNvSpPr/>
            <p:nvPr/>
          </p:nvSpPr>
          <p:spPr>
            <a:xfrm>
              <a:off x="0" y="0"/>
              <a:ext cx="371475" cy="1892300"/>
            </a:xfrm>
            <a:prstGeom prst="rect">
              <a:avLst/>
            </a:prstGeom>
            <a:solidFill>
              <a:srgbClr val="E2F4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290" name="9…"/>
            <p:cNvSpPr txBox="1"/>
            <p:nvPr/>
          </p:nvSpPr>
          <p:spPr>
            <a:xfrm>
              <a:off x="24886" y="93446"/>
              <a:ext cx="321703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9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A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b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t</a:t>
              </a:r>
            </a:p>
          </p:txBody>
        </p:sp>
      </p:grpSp>
      <p:grpSp>
        <p:nvGrpSpPr>
          <p:cNvPr id="294" name="Group"/>
          <p:cNvGrpSpPr/>
          <p:nvPr/>
        </p:nvGrpSpPr>
        <p:grpSpPr>
          <a:xfrm>
            <a:off x="4888899" y="1676400"/>
            <a:ext cx="499677" cy="1892300"/>
            <a:chOff x="0" y="0"/>
            <a:chExt cx="499675" cy="1892300"/>
          </a:xfrm>
        </p:grpSpPr>
        <p:sp>
          <p:nvSpPr>
            <p:cNvPr id="292" name="Rectangle"/>
            <p:cNvSpPr/>
            <p:nvPr/>
          </p:nvSpPr>
          <p:spPr>
            <a:xfrm>
              <a:off x="64100" y="0"/>
              <a:ext cx="371476" cy="1892300"/>
            </a:xfrm>
            <a:prstGeom prst="rect">
              <a:avLst/>
            </a:prstGeom>
            <a:solidFill>
              <a:srgbClr val="55A8E6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293" name="10…"/>
            <p:cNvSpPr txBox="1"/>
            <p:nvPr/>
          </p:nvSpPr>
          <p:spPr>
            <a:xfrm>
              <a:off x="0" y="93446"/>
              <a:ext cx="499676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10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U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p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d</a:t>
              </a:r>
            </a:p>
          </p:txBody>
        </p:sp>
      </p:grpSp>
      <p:grpSp>
        <p:nvGrpSpPr>
          <p:cNvPr id="297" name="Group"/>
          <p:cNvGrpSpPr/>
          <p:nvPr/>
        </p:nvGrpSpPr>
        <p:grpSpPr>
          <a:xfrm>
            <a:off x="5283095" y="1676400"/>
            <a:ext cx="473285" cy="1892300"/>
            <a:chOff x="0" y="0"/>
            <a:chExt cx="473283" cy="1892300"/>
          </a:xfrm>
        </p:grpSpPr>
        <p:sp>
          <p:nvSpPr>
            <p:cNvPr id="295" name="Rectangle"/>
            <p:cNvSpPr/>
            <p:nvPr/>
          </p:nvSpPr>
          <p:spPr>
            <a:xfrm>
              <a:off x="50904" y="0"/>
              <a:ext cx="371476" cy="1892300"/>
            </a:xfrm>
            <a:prstGeom prst="rect">
              <a:avLst/>
            </a:prstGeom>
            <a:solidFill>
              <a:srgbClr val="FFE2E2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296" name="11…"/>
            <p:cNvSpPr txBox="1"/>
            <p:nvPr/>
          </p:nvSpPr>
          <p:spPr>
            <a:xfrm>
              <a:off x="0" y="93446"/>
              <a:ext cx="473284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11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U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p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d</a:t>
              </a:r>
            </a:p>
          </p:txBody>
        </p:sp>
      </p:grpSp>
      <p:grpSp>
        <p:nvGrpSpPr>
          <p:cNvPr id="300" name="Group"/>
          <p:cNvGrpSpPr/>
          <p:nvPr/>
        </p:nvGrpSpPr>
        <p:grpSpPr>
          <a:xfrm>
            <a:off x="5650899" y="1676400"/>
            <a:ext cx="499677" cy="1892300"/>
            <a:chOff x="0" y="0"/>
            <a:chExt cx="499675" cy="1892300"/>
          </a:xfrm>
        </p:grpSpPr>
        <p:sp>
          <p:nvSpPr>
            <p:cNvPr id="298" name="Rectangle"/>
            <p:cNvSpPr/>
            <p:nvPr/>
          </p:nvSpPr>
          <p:spPr>
            <a:xfrm>
              <a:off x="64100" y="0"/>
              <a:ext cx="371476" cy="1892300"/>
            </a:xfrm>
            <a:prstGeom prst="rect">
              <a:avLst/>
            </a:prstGeom>
            <a:solidFill>
              <a:srgbClr val="E2F4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299" name="12…"/>
            <p:cNvSpPr txBox="1"/>
            <p:nvPr/>
          </p:nvSpPr>
          <p:spPr>
            <a:xfrm>
              <a:off x="0" y="93446"/>
              <a:ext cx="499676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12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C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lr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5’</a:t>
              </a:r>
            </a:p>
          </p:txBody>
        </p:sp>
      </p:grpSp>
      <p:grpSp>
        <p:nvGrpSpPr>
          <p:cNvPr id="303" name="Group"/>
          <p:cNvGrpSpPr/>
          <p:nvPr/>
        </p:nvGrpSpPr>
        <p:grpSpPr>
          <a:xfrm>
            <a:off x="6031899" y="1676400"/>
            <a:ext cx="499677" cy="1892300"/>
            <a:chOff x="0" y="0"/>
            <a:chExt cx="499675" cy="1892300"/>
          </a:xfrm>
        </p:grpSpPr>
        <p:sp>
          <p:nvSpPr>
            <p:cNvPr id="301" name="Rectangle"/>
            <p:cNvSpPr/>
            <p:nvPr/>
          </p:nvSpPr>
          <p:spPr>
            <a:xfrm>
              <a:off x="64100" y="0"/>
              <a:ext cx="371476" cy="1892300"/>
            </a:xfrm>
            <a:prstGeom prst="rect">
              <a:avLst/>
            </a:prstGeom>
            <a:solidFill>
              <a:srgbClr val="55A8E6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302" name="13…"/>
            <p:cNvSpPr txBox="1"/>
            <p:nvPr/>
          </p:nvSpPr>
          <p:spPr>
            <a:xfrm>
              <a:off x="0" y="93446"/>
              <a:ext cx="499676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13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C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o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m</a:t>
              </a:r>
            </a:p>
          </p:txBody>
        </p:sp>
      </p:grpSp>
      <p:grpSp>
        <p:nvGrpSpPr>
          <p:cNvPr id="306" name="Group"/>
          <p:cNvGrpSpPr/>
          <p:nvPr/>
        </p:nvGrpSpPr>
        <p:grpSpPr>
          <a:xfrm>
            <a:off x="6412899" y="1676400"/>
            <a:ext cx="499677" cy="1892300"/>
            <a:chOff x="0" y="0"/>
            <a:chExt cx="499675" cy="1892300"/>
          </a:xfrm>
        </p:grpSpPr>
        <p:sp>
          <p:nvSpPr>
            <p:cNvPr id="304" name="Rectangle"/>
            <p:cNvSpPr/>
            <p:nvPr/>
          </p:nvSpPr>
          <p:spPr>
            <a:xfrm>
              <a:off x="64100" y="0"/>
              <a:ext cx="371476" cy="1892300"/>
            </a:xfrm>
            <a:prstGeom prst="rect">
              <a:avLst/>
            </a:prstGeom>
            <a:solidFill>
              <a:srgbClr val="CCEC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305" name="14…"/>
            <p:cNvSpPr txBox="1"/>
            <p:nvPr/>
          </p:nvSpPr>
          <p:spPr>
            <a:xfrm>
              <a:off x="0" y="93446"/>
              <a:ext cx="499676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14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C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lr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2’</a:t>
              </a:r>
            </a:p>
          </p:txBody>
        </p:sp>
      </p:grpSp>
      <p:grpSp>
        <p:nvGrpSpPr>
          <p:cNvPr id="309" name="Group"/>
          <p:cNvGrpSpPr/>
          <p:nvPr/>
        </p:nvGrpSpPr>
        <p:grpSpPr>
          <a:xfrm>
            <a:off x="6793900" y="1676400"/>
            <a:ext cx="499676" cy="1892300"/>
            <a:chOff x="0" y="0"/>
            <a:chExt cx="499675" cy="1892300"/>
          </a:xfrm>
        </p:grpSpPr>
        <p:sp>
          <p:nvSpPr>
            <p:cNvPr id="307" name="Rectangle"/>
            <p:cNvSpPr/>
            <p:nvPr/>
          </p:nvSpPr>
          <p:spPr>
            <a:xfrm>
              <a:off x="64100" y="0"/>
              <a:ext cx="371476" cy="1892300"/>
            </a:xfrm>
            <a:prstGeom prst="rect">
              <a:avLst/>
            </a:prstGeom>
            <a:solidFill>
              <a:srgbClr val="CCEC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308" name="15…"/>
            <p:cNvSpPr txBox="1"/>
            <p:nvPr/>
          </p:nvSpPr>
          <p:spPr>
            <a:xfrm>
              <a:off x="0" y="93446"/>
              <a:ext cx="499676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15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E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n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d</a:t>
              </a:r>
            </a:p>
          </p:txBody>
        </p:sp>
      </p:grpSp>
      <p:grpSp>
        <p:nvGrpSpPr>
          <p:cNvPr id="312" name="Group"/>
          <p:cNvGrpSpPr/>
          <p:nvPr/>
        </p:nvGrpSpPr>
        <p:grpSpPr>
          <a:xfrm>
            <a:off x="2286000" y="1676400"/>
            <a:ext cx="371475" cy="1892300"/>
            <a:chOff x="0" y="0"/>
            <a:chExt cx="371475" cy="1892300"/>
          </a:xfrm>
        </p:grpSpPr>
        <p:sp>
          <p:nvSpPr>
            <p:cNvPr id="310" name="Rectangle"/>
            <p:cNvSpPr/>
            <p:nvPr/>
          </p:nvSpPr>
          <p:spPr>
            <a:xfrm>
              <a:off x="0" y="0"/>
              <a:ext cx="371475" cy="1892300"/>
            </a:xfrm>
            <a:prstGeom prst="rect">
              <a:avLst/>
            </a:prstGeom>
            <a:solidFill>
              <a:srgbClr val="FFE2E2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311" name="3…"/>
            <p:cNvSpPr txBox="1"/>
            <p:nvPr/>
          </p:nvSpPr>
          <p:spPr>
            <a:xfrm>
              <a:off x="5266" y="93446"/>
              <a:ext cx="360943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3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U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p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d</a:t>
              </a:r>
            </a:p>
          </p:txBody>
        </p:sp>
      </p:grpSp>
      <p:grpSp>
        <p:nvGrpSpPr>
          <p:cNvPr id="315" name="Group"/>
          <p:cNvGrpSpPr/>
          <p:nvPr/>
        </p:nvGrpSpPr>
        <p:grpSpPr>
          <a:xfrm>
            <a:off x="2667000" y="1676400"/>
            <a:ext cx="371475" cy="1892300"/>
            <a:chOff x="0" y="0"/>
            <a:chExt cx="371475" cy="1892300"/>
          </a:xfrm>
        </p:grpSpPr>
        <p:sp>
          <p:nvSpPr>
            <p:cNvPr id="313" name="Rectangle"/>
            <p:cNvSpPr/>
            <p:nvPr/>
          </p:nvSpPr>
          <p:spPr>
            <a:xfrm>
              <a:off x="0" y="0"/>
              <a:ext cx="371475" cy="1892300"/>
            </a:xfrm>
            <a:prstGeom prst="rect">
              <a:avLst/>
            </a:prstGeom>
            <a:solidFill>
              <a:srgbClr val="55A8E6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314" name="4…"/>
            <p:cNvSpPr txBox="1"/>
            <p:nvPr/>
          </p:nvSpPr>
          <p:spPr>
            <a:xfrm>
              <a:off x="5266" y="93446"/>
              <a:ext cx="360943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4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U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p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d</a:t>
              </a:r>
            </a:p>
          </p:txBody>
        </p:sp>
      </p:grpSp>
      <p:grpSp>
        <p:nvGrpSpPr>
          <p:cNvPr id="318" name="Group"/>
          <p:cNvGrpSpPr/>
          <p:nvPr/>
        </p:nvGrpSpPr>
        <p:grpSpPr>
          <a:xfrm>
            <a:off x="1524000" y="1676400"/>
            <a:ext cx="371475" cy="1892300"/>
            <a:chOff x="0" y="0"/>
            <a:chExt cx="371475" cy="1892300"/>
          </a:xfrm>
        </p:grpSpPr>
        <p:sp>
          <p:nvSpPr>
            <p:cNvPr id="316" name="Rectangle"/>
            <p:cNvSpPr/>
            <p:nvPr/>
          </p:nvSpPr>
          <p:spPr>
            <a:xfrm>
              <a:off x="0" y="0"/>
              <a:ext cx="371475" cy="1892300"/>
            </a:xfrm>
            <a:prstGeom prst="rect">
              <a:avLst/>
            </a:prstGeom>
            <a:solidFill>
              <a:srgbClr val="C8233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317" name="1…"/>
            <p:cNvSpPr txBox="1"/>
            <p:nvPr/>
          </p:nvSpPr>
          <p:spPr>
            <a:xfrm>
              <a:off x="5266" y="93446"/>
              <a:ext cx="360943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1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C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h</a:t>
              </a:r>
            </a:p>
            <a:p>
              <a:pPr algn="ctr" defTabSz="457200">
                <a:defRPr sz="2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k</a:t>
              </a:r>
            </a:p>
          </p:txBody>
        </p:sp>
      </p:grpSp>
      <p:sp>
        <p:nvSpPr>
          <p:cNvPr id="335" name="Connection Line"/>
          <p:cNvSpPr/>
          <p:nvPr/>
        </p:nvSpPr>
        <p:spPr>
          <a:xfrm>
            <a:off x="2289175" y="2622550"/>
            <a:ext cx="746125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/>
        </p:txBody>
      </p:sp>
      <p:sp>
        <p:nvSpPr>
          <p:cNvPr id="336" name="Connection Line"/>
          <p:cNvSpPr/>
          <p:nvPr/>
        </p:nvSpPr>
        <p:spPr>
          <a:xfrm>
            <a:off x="3432175" y="2622550"/>
            <a:ext cx="1127125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/>
        </p:txBody>
      </p:sp>
      <p:sp>
        <p:nvSpPr>
          <p:cNvPr id="337" name="Connection Line"/>
          <p:cNvSpPr/>
          <p:nvPr/>
        </p:nvSpPr>
        <p:spPr>
          <a:xfrm>
            <a:off x="4956175" y="2622549"/>
            <a:ext cx="69472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/>
        </p:txBody>
      </p:sp>
      <p:grpSp>
        <p:nvGrpSpPr>
          <p:cNvPr id="325" name="Group"/>
          <p:cNvGrpSpPr/>
          <p:nvPr/>
        </p:nvGrpSpPr>
        <p:grpSpPr>
          <a:xfrm>
            <a:off x="1890634" y="3581400"/>
            <a:ext cx="4205367" cy="995951"/>
            <a:chOff x="0" y="0"/>
            <a:chExt cx="4205365" cy="995950"/>
          </a:xfrm>
        </p:grpSpPr>
        <p:sp>
          <p:nvSpPr>
            <p:cNvPr id="322" name="Shape"/>
            <p:cNvSpPr/>
            <p:nvPr/>
          </p:nvSpPr>
          <p:spPr>
            <a:xfrm flipH="1">
              <a:off x="0" y="0"/>
              <a:ext cx="4205366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929"/>
                    <a:pt x="4479" y="21600"/>
                    <a:pt x="10005" y="21600"/>
                  </a:cubicBezTo>
                  <a:lnTo>
                    <a:pt x="11276" y="21600"/>
                  </a:lnTo>
                  <a:cubicBezTo>
                    <a:pt x="15839" y="21600"/>
                    <a:pt x="19823" y="14937"/>
                    <a:pt x="20964" y="5400"/>
                  </a:cubicBezTo>
                  <a:lnTo>
                    <a:pt x="21600" y="5400"/>
                  </a:lnTo>
                  <a:lnTo>
                    <a:pt x="20646" y="0"/>
                  </a:lnTo>
                  <a:lnTo>
                    <a:pt x="19056" y="5400"/>
                  </a:lnTo>
                  <a:lnTo>
                    <a:pt x="19692" y="5400"/>
                  </a:lnTo>
                  <a:cubicBezTo>
                    <a:pt x="18611" y="14444"/>
                    <a:pt x="14959" y="20962"/>
                    <a:pt x="10641" y="21556"/>
                  </a:cubicBezTo>
                  <a:lnTo>
                    <a:pt x="10641" y="21556"/>
                  </a:lnTo>
                  <a:cubicBezTo>
                    <a:pt x="5373" y="20833"/>
                    <a:pt x="1271" y="11397"/>
                    <a:pt x="127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24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323" name="Shape"/>
            <p:cNvSpPr/>
            <p:nvPr/>
          </p:nvSpPr>
          <p:spPr>
            <a:xfrm flipH="1">
              <a:off x="2009930" y="0"/>
              <a:ext cx="2195436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929"/>
                    <a:pt x="8580" y="21600"/>
                    <a:pt x="19165" y="21600"/>
                  </a:cubicBezTo>
                  <a:lnTo>
                    <a:pt x="21600" y="21600"/>
                  </a:lnTo>
                  <a:cubicBezTo>
                    <a:pt x="11016" y="21600"/>
                    <a:pt x="2435" y="11929"/>
                    <a:pt x="2435" y="0"/>
                  </a:cubicBezTo>
                  <a:close/>
                </a:path>
              </a:pathLst>
            </a:custGeom>
            <a:solidFill>
              <a:schemeClr val="accent1">
                <a:satOff val="-71426"/>
                <a:lumOff val="-1799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24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324" name="Line"/>
            <p:cNvSpPr/>
            <p:nvPr/>
          </p:nvSpPr>
          <p:spPr>
            <a:xfrm flipH="1">
              <a:off x="2009930" y="983250"/>
              <a:ext cx="12367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395" y="21600"/>
                    <a:pt x="7191" y="1439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24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</p:grpSp>
      <p:sp>
        <p:nvSpPr>
          <p:cNvPr id="326" name="Line"/>
          <p:cNvSpPr/>
          <p:nvPr/>
        </p:nvSpPr>
        <p:spPr>
          <a:xfrm>
            <a:off x="5903912" y="3567112"/>
            <a:ext cx="781051" cy="242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7471" y="10800"/>
                  <a:pt x="13341" y="21600"/>
                  <a:pt x="9741" y="21600"/>
                </a:cubicBezTo>
                <a:cubicBezTo>
                  <a:pt x="6141" y="21600"/>
                  <a:pt x="0" y="0"/>
                  <a:pt x="0" y="0"/>
                </a:cubicBez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327" name="Line"/>
          <p:cNvSpPr/>
          <p:nvPr/>
        </p:nvSpPr>
        <p:spPr>
          <a:xfrm>
            <a:off x="6629400" y="3581400"/>
            <a:ext cx="3810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7471" y="10800"/>
                  <a:pt x="13341" y="21600"/>
                  <a:pt x="9741" y="21600"/>
                </a:cubicBezTo>
                <a:cubicBezTo>
                  <a:pt x="6141" y="21600"/>
                  <a:pt x="0" y="0"/>
                  <a:pt x="0" y="0"/>
                </a:cubicBez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328" name="undoNextLSN"/>
          <p:cNvSpPr txBox="1"/>
          <p:nvPr/>
        </p:nvSpPr>
        <p:spPr>
          <a:xfrm>
            <a:off x="3322320" y="5029200"/>
            <a:ext cx="1527421" cy="370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1800"/>
            </a:lvl1pPr>
          </a:lstStyle>
          <a:p>
            <a:r>
              <a:t>undoNextLSN</a:t>
            </a:r>
          </a:p>
        </p:txBody>
      </p:sp>
      <p:sp>
        <p:nvSpPr>
          <p:cNvPr id="329" name="prevLSN"/>
          <p:cNvSpPr txBox="1"/>
          <p:nvPr/>
        </p:nvSpPr>
        <p:spPr>
          <a:xfrm>
            <a:off x="7132319" y="3352800"/>
            <a:ext cx="993538" cy="370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1800"/>
            </a:lvl1pPr>
          </a:lstStyle>
          <a:p>
            <a:r>
              <a:t>prevLSN</a:t>
            </a:r>
          </a:p>
        </p:txBody>
      </p:sp>
      <p:grpSp>
        <p:nvGrpSpPr>
          <p:cNvPr id="334" name="Group"/>
          <p:cNvGrpSpPr/>
          <p:nvPr/>
        </p:nvGrpSpPr>
        <p:grpSpPr>
          <a:xfrm>
            <a:off x="6324600" y="3581399"/>
            <a:ext cx="609600" cy="1371601"/>
            <a:chOff x="0" y="0"/>
            <a:chExt cx="609600" cy="1371600"/>
          </a:xfrm>
        </p:grpSpPr>
        <p:sp>
          <p:nvSpPr>
            <p:cNvPr id="330" name="Shape"/>
            <p:cNvSpPr/>
            <p:nvPr/>
          </p:nvSpPr>
          <p:spPr>
            <a:xfrm>
              <a:off x="62484" y="-1"/>
              <a:ext cx="484632" cy="97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250"/>
                  </a:moveTo>
                  <a:lnTo>
                    <a:pt x="5400" y="1625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6250"/>
                  </a:lnTo>
                  <a:lnTo>
                    <a:pt x="21600" y="1625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24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331" name="Line"/>
            <p:cNvSpPr/>
            <p:nvPr/>
          </p:nvSpPr>
          <p:spPr>
            <a:xfrm>
              <a:off x="0" y="1066800"/>
              <a:ext cx="6096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32" name="Line"/>
            <p:cNvSpPr/>
            <p:nvPr/>
          </p:nvSpPr>
          <p:spPr>
            <a:xfrm>
              <a:off x="76200" y="1219200"/>
              <a:ext cx="4572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33" name="Line"/>
            <p:cNvSpPr/>
            <p:nvPr/>
          </p:nvSpPr>
          <p:spPr>
            <a:xfrm>
              <a:off x="152400" y="1371600"/>
              <a:ext cx="3048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dur="indefinite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dur="indefinite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dur="indefinite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dur="indefinite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dur="indefinite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dur="indefinite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dur="indefinite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dur="indefinite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dur="indefinite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dur="indefinite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dur="indefinite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dur="indefinite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18" animBg="1" advAuto="0"/>
      <p:bldP spid="337" grpId="15" animBg="1" advAuto="0"/>
      <p:bldP spid="336" grpId="11" animBg="1" advAuto="0"/>
      <p:bldP spid="276" grpId="2" animBg="1" advAuto="0"/>
      <p:bldP spid="294" grpId="12" animBg="1" advAuto="0"/>
      <p:bldP spid="282" grpId="7" animBg="1" advAuto="0"/>
      <p:bldP spid="306" grpId="19" animBg="1" advAuto="0"/>
      <p:bldP spid="315" grpId="4" animBg="1" advAuto="0"/>
      <p:bldP spid="288" grpId="9" animBg="1" advAuto="0"/>
      <p:bldP spid="334" grpId="21" animBg="1" advAuto="0"/>
      <p:bldP spid="325" grpId="16" animBg="1" advAuto="0"/>
      <p:bldP spid="300" grpId="14" animBg="1" advAuto="0"/>
      <p:bldP spid="318" grpId="1" animBg="1" advAuto="0"/>
      <p:bldP spid="297" grpId="13" animBg="1" advAuto="0"/>
      <p:bldP spid="285" grpId="8" animBg="1" advAuto="0"/>
      <p:bldP spid="279" grpId="5" animBg="1" advAuto="0"/>
      <p:bldP spid="291" grpId="10" animBg="1" advAuto="0"/>
      <p:bldP spid="312" grpId="3" animBg="1" advAuto="0"/>
      <p:bldP spid="328" grpId="17" animBg="1" advAuto="0"/>
      <p:bldP spid="335" grpId="6" animBg="1" advAuto="0"/>
      <p:bldP spid="309" grpId="22" animBg="1" advAuto="0"/>
      <p:bldP spid="327" grpId="23" animBg="1" advAuto="0"/>
      <p:bldP spid="326" grpId="2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40" name="Checkpointing"/>
          <p:cNvSpPr txBox="1"/>
          <p:nvPr>
            <p:ph type="title" idx="4294967295"/>
          </p:nvPr>
        </p:nvSpPr>
        <p:spPr>
          <a:xfrm>
            <a:off x="661987" y="-1"/>
            <a:ext cx="7772401" cy="1143002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Checkpointing</a:t>
            </a:r>
          </a:p>
        </p:txBody>
      </p:sp>
      <p:sp>
        <p:nvSpPr>
          <p:cNvPr id="341" name="Conceptually, keep log around for all time.  Obviously this has performance/implemenation problems……"/>
          <p:cNvSpPr txBox="1"/>
          <p:nvPr>
            <p:ph type="body" idx="4294967295"/>
          </p:nvPr>
        </p:nvSpPr>
        <p:spPr>
          <a:xfrm>
            <a:off x="381000" y="1665287"/>
            <a:ext cx="8534400" cy="4076701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Conceptually, keep log around for all time.  Obviously this has performance/implemenation problems…</a:t>
            </a:r>
          </a:p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Periodically, the DBMS creates a </a:t>
            </a:r>
            <a:r>
              <a:rPr u="sng">
                <a:solidFill>
                  <a:schemeClr val="accent2"/>
                </a:solidFill>
              </a:rPr>
              <a:t>checkpoint</a:t>
            </a:r>
            <a:r>
              <a:t>, in order to minimize the time taken to recover in the event of a system crash.  Write to log: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solidFill>
                  <a:schemeClr val="accent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begin_checkpoint </a:t>
            </a:r>
            <a:r>
              <a:rPr>
                <a:solidFill>
                  <a:srgbClr val="000000"/>
                </a:solidFill>
              </a:rPr>
              <a:t>record:  Indicates when chkpt began.</a:t>
            </a:r>
            <a:endParaRPr>
              <a:solidFill>
                <a:srgbClr val="000000"/>
              </a:solidFill>
            </a:endParaRP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solidFill>
                  <a:schemeClr val="accent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end_checkpoint </a:t>
            </a:r>
            <a:r>
              <a:rPr>
                <a:solidFill>
                  <a:srgbClr val="000000"/>
                </a:solidFill>
              </a:rPr>
              <a:t>record:  Contains current Xact table and dirty page table.  This is a </a:t>
            </a:r>
            <a:r>
              <a:t>`fuzzy checkpoint’</a:t>
            </a:r>
            <a:r>
              <a:rPr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Other Xacts continue to run; so these tables accurate only as of the time of the </a:t>
            </a:r>
            <a:r>
              <a:rPr>
                <a:solidFill>
                  <a:schemeClr val="accent2"/>
                </a:solidFill>
              </a:rPr>
              <a:t>begin_checkpoint </a:t>
            </a:r>
            <a:r>
              <a:t>record.</a:t>
            </a:r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No attempt to force dirty pages to disk; effectiveness of checkpoint limited by oldest unwritten change to a dirty page. 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Store LSN of most recent chkpt record in a safe place (</a:t>
            </a:r>
            <a:r>
              <a:rPr>
                <a:solidFill>
                  <a:schemeClr val="accent2"/>
                </a:solidFill>
              </a:rPr>
              <a:t>master </a:t>
            </a:r>
            <a:r>
              <a:t>record).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1" animBg="1" advAuto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6" name="Review: The ACID properties"/>
          <p:cNvSpPr txBox="1"/>
          <p:nvPr>
            <p:ph type="title" idx="4294967295"/>
          </p:nvPr>
        </p:nvSpPr>
        <p:spPr>
          <a:xfrm>
            <a:off x="776287" y="0"/>
            <a:ext cx="7772401" cy="815975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Review: The ACID properties</a:t>
            </a:r>
          </a:p>
        </p:txBody>
      </p:sp>
      <p:sp>
        <p:nvSpPr>
          <p:cNvPr id="37" name="Atomicity:  All actions in the Xact happen, or none happen.…"/>
          <p:cNvSpPr txBox="1"/>
          <p:nvPr>
            <p:ph type="body" idx="4294967295"/>
          </p:nvPr>
        </p:nvSpPr>
        <p:spPr>
          <a:xfrm>
            <a:off x="228599" y="1106487"/>
            <a:ext cx="8763002" cy="4648201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80670" indent="-280670">
              <a:spcBef>
                <a:spcPts val="1100"/>
              </a:spcBef>
              <a:buClrTx/>
              <a:buSzPct val="100000"/>
              <a:defRPr sz="2800">
                <a:solidFill>
                  <a:schemeClr val="accent2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Atomicity: </a:t>
            </a:r>
            <a:r>
              <a:rPr>
                <a:solidFill>
                  <a:srgbClr val="000000"/>
                </a:solidFill>
              </a:rPr>
              <a:t> All actions in the Xact happen, or none happen.</a:t>
            </a:r>
            <a:endParaRPr>
              <a:solidFill>
                <a:srgbClr val="000000"/>
              </a:solidFill>
            </a:endParaRPr>
          </a:p>
          <a:p>
            <a:pPr marL="280670" indent="-280670">
              <a:spcBef>
                <a:spcPts val="1100"/>
              </a:spcBef>
              <a:buClrTx/>
              <a:buSzPct val="100000"/>
              <a:defRPr sz="2800">
                <a:solidFill>
                  <a:schemeClr val="accent2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Consistency: </a:t>
            </a:r>
            <a:r>
              <a:rPr>
                <a:solidFill>
                  <a:srgbClr val="000000"/>
                </a:solidFill>
              </a:rPr>
              <a:t> If each Xact is consistent, and the DB starts consistent, it ends up consistent.</a:t>
            </a:r>
            <a:endParaRPr>
              <a:solidFill>
                <a:srgbClr val="000000"/>
              </a:solidFill>
            </a:endParaRPr>
          </a:p>
          <a:p>
            <a:pPr marL="280670" indent="-280670">
              <a:spcBef>
                <a:spcPts val="1100"/>
              </a:spcBef>
              <a:buClrTx/>
              <a:buSzPct val="100000"/>
              <a:defRPr sz="2800">
                <a:solidFill>
                  <a:schemeClr val="accent2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Isolation: </a:t>
            </a:r>
            <a:r>
              <a:rPr>
                <a:solidFill>
                  <a:srgbClr val="000000"/>
                </a:solidFill>
              </a:rPr>
              <a:t> Execution of one Xact is isolated from that of other Xacts.</a:t>
            </a:r>
            <a:endParaRPr>
              <a:solidFill>
                <a:srgbClr val="000000"/>
              </a:solidFill>
            </a:endParaRPr>
          </a:p>
          <a:p>
            <a:pPr marL="280670" indent="-280670">
              <a:spcBef>
                <a:spcPts val="1100"/>
              </a:spcBef>
              <a:buClrTx/>
              <a:buSzPct val="100000"/>
              <a:defRPr sz="2800">
                <a:solidFill>
                  <a:schemeClr val="accent2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Durability: </a:t>
            </a:r>
            <a:r>
              <a:rPr>
                <a:solidFill>
                  <a:srgbClr val="000000"/>
                </a:solidFill>
              </a:rPr>
              <a:t> If a Xact commits, its effects persist.</a:t>
            </a:r>
            <a:endParaRPr>
              <a:solidFill>
                <a:srgbClr val="000000"/>
              </a:solidFill>
            </a:endParaRPr>
          </a:p>
          <a:p>
            <a:pPr marL="280670" indent="-280670">
              <a:spcBef>
                <a:spcPts val="1100"/>
              </a:spcBef>
              <a:buClrTx/>
              <a:buSzPct val="100000"/>
              <a:defRPr sz="2800"/>
            </a:pPr>
            <a:r>
              <a:t>Question: which ones does the </a:t>
            </a:r>
            <a:r>
              <a:rPr>
                <a:solidFill>
                  <a:schemeClr val="accent2"/>
                </a:solidFill>
              </a:rPr>
              <a:t>Recovery Manager</a:t>
            </a:r>
            <a:r>
              <a:t> help with?</a:t>
            </a:r>
          </a:p>
        </p:txBody>
      </p:sp>
      <p:sp>
        <p:nvSpPr>
          <p:cNvPr id="38" name="Atomicity &amp; Durability (and…"/>
          <p:cNvSpPr txBox="1"/>
          <p:nvPr/>
        </p:nvSpPr>
        <p:spPr>
          <a:xfrm>
            <a:off x="2492057" y="5518150"/>
            <a:ext cx="5202844" cy="11963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457200">
              <a:defRPr sz="24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Atomicity &amp; Durability (and</a:t>
            </a:r>
          </a:p>
          <a:p>
            <a:pPr defTabSz="457200">
              <a:defRPr sz="24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also used for Consistency-related</a:t>
            </a:r>
          </a:p>
          <a:p>
            <a:pPr defTabSz="457200">
              <a:defRPr sz="24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rollbacks)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44" name="The Big Picture:  What’s Stored Where"/>
          <p:cNvSpPr txBox="1"/>
          <p:nvPr>
            <p:ph type="title" idx="4294967295"/>
          </p:nvPr>
        </p:nvSpPr>
        <p:spPr>
          <a:xfrm>
            <a:off x="415925" y="0"/>
            <a:ext cx="8305800" cy="11049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r>
              <a:t>The Big Picture:  What’s Stored Where</a:t>
            </a:r>
          </a:p>
        </p:txBody>
      </p:sp>
      <p:grpSp>
        <p:nvGrpSpPr>
          <p:cNvPr id="349" name="Group"/>
          <p:cNvGrpSpPr/>
          <p:nvPr/>
        </p:nvGrpSpPr>
        <p:grpSpPr>
          <a:xfrm>
            <a:off x="3810000" y="1854200"/>
            <a:ext cx="1295400" cy="1244601"/>
            <a:chOff x="0" y="0"/>
            <a:chExt cx="1295400" cy="1244600"/>
          </a:xfrm>
        </p:grpSpPr>
        <p:sp>
          <p:nvSpPr>
            <p:cNvPr id="345" name="Oval"/>
            <p:cNvSpPr/>
            <p:nvPr/>
          </p:nvSpPr>
          <p:spPr>
            <a:xfrm>
              <a:off x="25400" y="0"/>
              <a:ext cx="1244600" cy="165100"/>
            </a:xfrm>
            <a:prstGeom prst="ellipse">
              <a:avLst/>
            </a:prstGeom>
            <a:noFill/>
            <a:ln w="50800" cap="flat">
              <a:solidFill>
                <a:srgbClr val="CF0E3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346" name="Line"/>
            <p:cNvSpPr/>
            <p:nvPr/>
          </p:nvSpPr>
          <p:spPr>
            <a:xfrm flipH="1">
              <a:off x="-1" y="107950"/>
              <a:ext cx="2" cy="920750"/>
            </a:xfrm>
            <a:prstGeom prst="line">
              <a:avLst/>
            </a:prstGeom>
            <a:noFill/>
            <a:ln w="50800" cap="flat">
              <a:solidFill>
                <a:srgbClr val="CF0E3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47" name="Line"/>
            <p:cNvSpPr/>
            <p:nvPr/>
          </p:nvSpPr>
          <p:spPr>
            <a:xfrm flipH="1">
              <a:off x="1295399" y="107950"/>
              <a:ext cx="1" cy="920750"/>
            </a:xfrm>
            <a:prstGeom prst="line">
              <a:avLst/>
            </a:prstGeom>
            <a:noFill/>
            <a:ln w="50800" cap="flat">
              <a:solidFill>
                <a:srgbClr val="CF0E3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48" name="Line"/>
            <p:cNvSpPr/>
            <p:nvPr/>
          </p:nvSpPr>
          <p:spPr>
            <a:xfrm>
              <a:off x="28546" y="1054091"/>
              <a:ext cx="1244630" cy="190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"/>
                  </a:moveTo>
                  <a:cubicBezTo>
                    <a:pt x="21600" y="11929"/>
                    <a:pt x="16765" y="21600"/>
                    <a:pt x="10800" y="21600"/>
                  </a:cubicBezTo>
                  <a:cubicBezTo>
                    <a:pt x="4835" y="21599"/>
                    <a:pt x="0" y="11929"/>
                    <a:pt x="0" y="0"/>
                  </a:cubicBezTo>
                </a:path>
              </a:pathLst>
            </a:custGeom>
            <a:noFill/>
            <a:ln w="50800" cap="rnd">
              <a:solidFill>
                <a:srgbClr val="CF0E3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</p:grpSp>
      <p:sp>
        <p:nvSpPr>
          <p:cNvPr id="350" name="DB"/>
          <p:cNvSpPr txBox="1"/>
          <p:nvPr/>
        </p:nvSpPr>
        <p:spPr>
          <a:xfrm>
            <a:off x="4140200" y="2266950"/>
            <a:ext cx="541834" cy="4572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2400" b="1">
                <a:solidFill>
                  <a:schemeClr val="accent2"/>
                </a:solidFill>
              </a:defRPr>
            </a:lvl1pPr>
          </a:lstStyle>
          <a:p>
            <a:r>
              <a:t>DB</a:t>
            </a:r>
          </a:p>
        </p:txBody>
      </p:sp>
      <p:sp>
        <p:nvSpPr>
          <p:cNvPr id="351" name="Data pages…"/>
          <p:cNvSpPr txBox="1"/>
          <p:nvPr/>
        </p:nvSpPr>
        <p:spPr>
          <a:xfrm>
            <a:off x="3376613" y="3302000"/>
            <a:ext cx="1727846" cy="131249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Data pages</a:t>
            </a:r>
            <a:endParaRPr sz="2000"/>
          </a:p>
          <a:p>
            <a:pPr defTabSz="457200"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	</a:t>
            </a:r>
            <a:r>
              <a:rPr>
                <a:solidFill>
                  <a:srgbClr val="000000"/>
                </a:solidFill>
              </a:rPr>
              <a:t>each</a:t>
            </a:r>
            <a:endParaRPr>
              <a:solidFill>
                <a:srgbClr val="000000"/>
              </a:solidFill>
            </a:endParaRPr>
          </a:p>
          <a:p>
            <a:pPr defTabSz="457200">
              <a:defRPr sz="2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	with a</a:t>
            </a:r>
          </a:p>
          <a:p>
            <a:pPr defTabSz="457200">
              <a:defRPr sz="2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	pageLSN</a:t>
            </a:r>
          </a:p>
        </p:txBody>
      </p:sp>
      <p:sp>
        <p:nvSpPr>
          <p:cNvPr id="352" name="Xact Table…"/>
          <p:cNvSpPr txBox="1"/>
          <p:nvPr/>
        </p:nvSpPr>
        <p:spPr>
          <a:xfrm>
            <a:off x="6045200" y="2997200"/>
            <a:ext cx="2467373" cy="289999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 b="1">
                <a:solidFill>
                  <a:srgbClr val="AD69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Xact Table</a:t>
            </a:r>
            <a:endParaRPr sz="2000"/>
          </a:p>
          <a:p>
            <a:pPr defTabSz="457200">
              <a:defRPr sz="2000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	lastLSN</a:t>
            </a:r>
          </a:p>
          <a:p>
            <a:pPr defTabSz="457200">
              <a:defRPr sz="2000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	status</a:t>
            </a:r>
          </a:p>
          <a:p>
            <a:pPr defTabSz="457200">
              <a:defRPr sz="2000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defTabSz="457200">
              <a:defRPr sz="2400" b="1">
                <a:solidFill>
                  <a:srgbClr val="AD69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Dirty Page Table</a:t>
            </a:r>
            <a:endParaRPr sz="2000">
              <a:solidFill>
                <a:srgbClr val="CC3300"/>
              </a:solidFill>
            </a:endParaRPr>
          </a:p>
          <a:p>
            <a:pPr defTabSz="457200">
              <a:defRPr sz="2000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	recLSN</a:t>
            </a:r>
          </a:p>
          <a:p>
            <a:pPr defTabSz="457200">
              <a:defRPr sz="2000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defTabSz="457200">
              <a:defRPr sz="2400" b="1">
                <a:solidFill>
                  <a:srgbClr val="AD69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flushedLSN</a:t>
            </a:r>
            <a:endParaRPr sz="2000"/>
          </a:p>
        </p:txBody>
      </p:sp>
      <p:sp>
        <p:nvSpPr>
          <p:cNvPr id="353" name="Rectangle"/>
          <p:cNvSpPr/>
          <p:nvPr/>
        </p:nvSpPr>
        <p:spPr>
          <a:xfrm>
            <a:off x="6254750" y="1900237"/>
            <a:ext cx="1617663" cy="836613"/>
          </a:xfrm>
          <a:prstGeom prst="rect">
            <a:avLst/>
          </a:prstGeom>
          <a:solidFill>
            <a:srgbClr val="F6BF69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354" name="Line"/>
          <p:cNvSpPr/>
          <p:nvPr/>
        </p:nvSpPr>
        <p:spPr>
          <a:xfrm flipV="1">
            <a:off x="6253162" y="1820862"/>
            <a:ext cx="33338" cy="777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355" name="Line"/>
          <p:cNvSpPr/>
          <p:nvPr/>
        </p:nvSpPr>
        <p:spPr>
          <a:xfrm flipV="1">
            <a:off x="6343649" y="1820862"/>
            <a:ext cx="33339" cy="777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356" name="Line"/>
          <p:cNvSpPr/>
          <p:nvPr/>
        </p:nvSpPr>
        <p:spPr>
          <a:xfrm flipH="1">
            <a:off x="6423025" y="1835150"/>
            <a:ext cx="58738" cy="52388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357" name="RAM"/>
          <p:cNvSpPr txBox="1"/>
          <p:nvPr/>
        </p:nvSpPr>
        <p:spPr>
          <a:xfrm>
            <a:off x="6653213" y="2114550"/>
            <a:ext cx="778918" cy="4572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2400"/>
            </a:lvl1pPr>
          </a:lstStyle>
          <a:p>
            <a:r>
              <a:t>RAM</a:t>
            </a:r>
          </a:p>
        </p:txBody>
      </p:sp>
      <p:sp>
        <p:nvSpPr>
          <p:cNvPr id="358" name="Line"/>
          <p:cNvSpPr/>
          <p:nvPr/>
        </p:nvSpPr>
        <p:spPr>
          <a:xfrm flipH="1">
            <a:off x="6513512" y="1835150"/>
            <a:ext cx="58739" cy="52388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359" name="Line"/>
          <p:cNvSpPr/>
          <p:nvPr/>
        </p:nvSpPr>
        <p:spPr>
          <a:xfrm flipV="1">
            <a:off x="6615112" y="1820862"/>
            <a:ext cx="33338" cy="777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360" name="Line"/>
          <p:cNvSpPr/>
          <p:nvPr/>
        </p:nvSpPr>
        <p:spPr>
          <a:xfrm flipV="1">
            <a:off x="6705599" y="1820862"/>
            <a:ext cx="33339" cy="777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361" name="Line"/>
          <p:cNvSpPr/>
          <p:nvPr/>
        </p:nvSpPr>
        <p:spPr>
          <a:xfrm flipH="1">
            <a:off x="6784975" y="1835150"/>
            <a:ext cx="58738" cy="52388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362" name="Line"/>
          <p:cNvSpPr/>
          <p:nvPr/>
        </p:nvSpPr>
        <p:spPr>
          <a:xfrm flipH="1">
            <a:off x="6877049" y="1835149"/>
            <a:ext cx="57151" cy="523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363" name="Line"/>
          <p:cNvSpPr/>
          <p:nvPr/>
        </p:nvSpPr>
        <p:spPr>
          <a:xfrm flipV="1">
            <a:off x="6980237" y="1820862"/>
            <a:ext cx="31751" cy="777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364" name="Line"/>
          <p:cNvSpPr/>
          <p:nvPr/>
        </p:nvSpPr>
        <p:spPr>
          <a:xfrm flipV="1">
            <a:off x="7070724" y="1820862"/>
            <a:ext cx="31751" cy="777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365" name="Line"/>
          <p:cNvSpPr/>
          <p:nvPr/>
        </p:nvSpPr>
        <p:spPr>
          <a:xfrm flipH="1">
            <a:off x="7148512" y="1835149"/>
            <a:ext cx="57151" cy="523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366" name="Line"/>
          <p:cNvSpPr/>
          <p:nvPr/>
        </p:nvSpPr>
        <p:spPr>
          <a:xfrm flipH="1">
            <a:off x="7238999" y="1835149"/>
            <a:ext cx="57151" cy="523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367" name="Line"/>
          <p:cNvSpPr/>
          <p:nvPr/>
        </p:nvSpPr>
        <p:spPr>
          <a:xfrm flipV="1">
            <a:off x="7340599" y="1820862"/>
            <a:ext cx="33339" cy="777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368" name="Line"/>
          <p:cNvSpPr/>
          <p:nvPr/>
        </p:nvSpPr>
        <p:spPr>
          <a:xfrm flipV="1">
            <a:off x="7431087" y="1820862"/>
            <a:ext cx="33338" cy="777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369" name="Line"/>
          <p:cNvSpPr/>
          <p:nvPr/>
        </p:nvSpPr>
        <p:spPr>
          <a:xfrm flipH="1">
            <a:off x="7510462" y="1835150"/>
            <a:ext cx="58739" cy="52388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370" name="Line"/>
          <p:cNvSpPr/>
          <p:nvPr/>
        </p:nvSpPr>
        <p:spPr>
          <a:xfrm flipH="1">
            <a:off x="7600950" y="1835150"/>
            <a:ext cx="58738" cy="52388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371" name="Line"/>
          <p:cNvSpPr/>
          <p:nvPr/>
        </p:nvSpPr>
        <p:spPr>
          <a:xfrm flipV="1">
            <a:off x="7702549" y="1820862"/>
            <a:ext cx="33339" cy="777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372" name="Line"/>
          <p:cNvSpPr/>
          <p:nvPr/>
        </p:nvSpPr>
        <p:spPr>
          <a:xfrm flipH="1">
            <a:off x="7781925" y="1835150"/>
            <a:ext cx="58738" cy="52388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373" name="Line"/>
          <p:cNvSpPr/>
          <p:nvPr/>
        </p:nvSpPr>
        <p:spPr>
          <a:xfrm flipH="1">
            <a:off x="7872412" y="1835150"/>
            <a:ext cx="58739" cy="52388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374" name="Line"/>
          <p:cNvSpPr/>
          <p:nvPr/>
        </p:nvSpPr>
        <p:spPr>
          <a:xfrm flipH="1">
            <a:off x="7872412" y="2684462"/>
            <a:ext cx="58739" cy="52388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grpSp>
        <p:nvGrpSpPr>
          <p:cNvPr id="383" name="Group"/>
          <p:cNvGrpSpPr/>
          <p:nvPr/>
        </p:nvGrpSpPr>
        <p:grpSpPr>
          <a:xfrm>
            <a:off x="1508125" y="3163887"/>
            <a:ext cx="1598192" cy="2544391"/>
            <a:chOff x="0" y="0"/>
            <a:chExt cx="1598190" cy="2544390"/>
          </a:xfrm>
        </p:grpSpPr>
        <p:sp>
          <p:nvSpPr>
            <p:cNvPr id="375" name="prevLSN"/>
            <p:cNvSpPr txBox="1"/>
            <p:nvPr/>
          </p:nvSpPr>
          <p:spPr>
            <a:xfrm>
              <a:off x="0" y="0"/>
              <a:ext cx="1089819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CC33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prevLSN</a:t>
              </a:r>
            </a:p>
          </p:txBody>
        </p:sp>
        <p:sp>
          <p:nvSpPr>
            <p:cNvPr id="376" name="XID"/>
            <p:cNvSpPr txBox="1"/>
            <p:nvPr/>
          </p:nvSpPr>
          <p:spPr>
            <a:xfrm>
              <a:off x="0" y="311150"/>
              <a:ext cx="525017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CC33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XID</a:t>
              </a:r>
            </a:p>
          </p:txBody>
        </p:sp>
        <p:sp>
          <p:nvSpPr>
            <p:cNvPr id="377" name="type"/>
            <p:cNvSpPr txBox="1"/>
            <p:nvPr/>
          </p:nvSpPr>
          <p:spPr>
            <a:xfrm>
              <a:off x="0" y="622300"/>
              <a:ext cx="581695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CC33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type</a:t>
              </a:r>
            </a:p>
          </p:txBody>
        </p:sp>
        <p:sp>
          <p:nvSpPr>
            <p:cNvPr id="378" name="length"/>
            <p:cNvSpPr txBox="1"/>
            <p:nvPr/>
          </p:nvSpPr>
          <p:spPr>
            <a:xfrm>
              <a:off x="0" y="1239837"/>
              <a:ext cx="793651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CC33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length</a:t>
              </a:r>
            </a:p>
          </p:txBody>
        </p:sp>
        <p:sp>
          <p:nvSpPr>
            <p:cNvPr id="379" name="pageID"/>
            <p:cNvSpPr txBox="1"/>
            <p:nvPr/>
          </p:nvSpPr>
          <p:spPr>
            <a:xfrm>
              <a:off x="0" y="928687"/>
              <a:ext cx="920651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CC33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pageID</a:t>
              </a:r>
            </a:p>
          </p:txBody>
        </p:sp>
        <p:sp>
          <p:nvSpPr>
            <p:cNvPr id="380" name="offset"/>
            <p:cNvSpPr txBox="1"/>
            <p:nvPr/>
          </p:nvSpPr>
          <p:spPr>
            <a:xfrm>
              <a:off x="0" y="1549400"/>
              <a:ext cx="718245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CC33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offset</a:t>
              </a:r>
            </a:p>
          </p:txBody>
        </p:sp>
        <p:sp>
          <p:nvSpPr>
            <p:cNvPr id="381" name="before-image"/>
            <p:cNvSpPr txBox="1"/>
            <p:nvPr/>
          </p:nvSpPr>
          <p:spPr>
            <a:xfrm>
              <a:off x="0" y="1857375"/>
              <a:ext cx="1598191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CC33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before-image</a:t>
              </a:r>
            </a:p>
          </p:txBody>
        </p:sp>
        <p:sp>
          <p:nvSpPr>
            <p:cNvPr id="382" name="after-image"/>
            <p:cNvSpPr txBox="1"/>
            <p:nvPr/>
          </p:nvSpPr>
          <p:spPr>
            <a:xfrm>
              <a:off x="0" y="2171700"/>
              <a:ext cx="1386235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CC33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after-image</a:t>
              </a:r>
            </a:p>
          </p:txBody>
        </p:sp>
      </p:grpSp>
      <p:sp>
        <p:nvSpPr>
          <p:cNvPr id="384" name="LogRecords"/>
          <p:cNvSpPr txBox="1"/>
          <p:nvPr/>
        </p:nvSpPr>
        <p:spPr>
          <a:xfrm>
            <a:off x="1016000" y="2792412"/>
            <a:ext cx="1879799" cy="43453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LogRecords</a:t>
            </a:r>
          </a:p>
        </p:txBody>
      </p:sp>
      <p:grpSp>
        <p:nvGrpSpPr>
          <p:cNvPr id="394" name="Group"/>
          <p:cNvGrpSpPr/>
          <p:nvPr/>
        </p:nvGrpSpPr>
        <p:grpSpPr>
          <a:xfrm>
            <a:off x="844549" y="1905000"/>
            <a:ext cx="2044701" cy="685800"/>
            <a:chOff x="0" y="0"/>
            <a:chExt cx="2044699" cy="685800"/>
          </a:xfrm>
        </p:grpSpPr>
        <p:sp>
          <p:nvSpPr>
            <p:cNvPr id="385" name="Rectangle"/>
            <p:cNvSpPr/>
            <p:nvPr/>
          </p:nvSpPr>
          <p:spPr>
            <a:xfrm>
              <a:off x="250825" y="0"/>
              <a:ext cx="1628775" cy="6858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386" name="Oval"/>
            <p:cNvSpPr/>
            <p:nvPr/>
          </p:nvSpPr>
          <p:spPr>
            <a:xfrm>
              <a:off x="0" y="6350"/>
              <a:ext cx="501650" cy="673100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387" name="Line"/>
            <p:cNvSpPr/>
            <p:nvPr/>
          </p:nvSpPr>
          <p:spPr>
            <a:xfrm>
              <a:off x="257175" y="0"/>
              <a:ext cx="1616075" cy="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88" name="Line"/>
            <p:cNvSpPr/>
            <p:nvPr/>
          </p:nvSpPr>
          <p:spPr>
            <a:xfrm>
              <a:off x="257175" y="685800"/>
              <a:ext cx="1616075" cy="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391" name="Group"/>
            <p:cNvGrpSpPr/>
            <p:nvPr/>
          </p:nvGrpSpPr>
          <p:grpSpPr>
            <a:xfrm>
              <a:off x="1879592" y="9509"/>
              <a:ext cx="165108" cy="673117"/>
              <a:chOff x="-7" y="-15"/>
              <a:chExt cx="165107" cy="673115"/>
            </a:xfrm>
          </p:grpSpPr>
          <p:sp>
            <p:nvSpPr>
              <p:cNvPr id="389" name="Shape"/>
              <p:cNvSpPr/>
              <p:nvPr/>
            </p:nvSpPr>
            <p:spPr>
              <a:xfrm>
                <a:off x="-8" y="-16"/>
                <a:ext cx="165108" cy="673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31" y="0"/>
                    </a:moveTo>
                    <a:cubicBezTo>
                      <a:pt x="12427" y="223"/>
                      <a:pt x="21600" y="4991"/>
                      <a:pt x="21600" y="10796"/>
                    </a:cubicBezTo>
                    <a:cubicBezTo>
                      <a:pt x="21600" y="16763"/>
                      <a:pt x="11929" y="21600"/>
                      <a:pt x="0" y="21600"/>
                    </a:cubicBezTo>
                    <a:lnTo>
                      <a:pt x="1" y="10796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/>
            </p:txBody>
          </p:sp>
          <p:sp>
            <p:nvSpPr>
              <p:cNvPr id="390" name="Line"/>
              <p:cNvSpPr/>
              <p:nvPr/>
            </p:nvSpPr>
            <p:spPr>
              <a:xfrm>
                <a:off x="-8" y="-16"/>
                <a:ext cx="165108" cy="673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31" y="0"/>
                    </a:moveTo>
                    <a:cubicBezTo>
                      <a:pt x="12427" y="223"/>
                      <a:pt x="21600" y="4991"/>
                      <a:pt x="21600" y="10796"/>
                    </a:cubicBezTo>
                    <a:cubicBezTo>
                      <a:pt x="21600" y="16763"/>
                      <a:pt x="11929" y="21600"/>
                      <a:pt x="0" y="21600"/>
                    </a:cubicBezTo>
                  </a:path>
                </a:pathLst>
              </a:custGeom>
              <a:noFill/>
              <a:ln w="12700" cap="rnd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/>
            </p:txBody>
          </p:sp>
        </p:grpSp>
        <p:sp>
          <p:nvSpPr>
            <p:cNvPr id="392" name="Oval"/>
            <p:cNvSpPr/>
            <p:nvPr/>
          </p:nvSpPr>
          <p:spPr>
            <a:xfrm>
              <a:off x="85725" y="104775"/>
              <a:ext cx="330200" cy="476250"/>
            </a:xfrm>
            <a:prstGeom prst="ellips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393" name="Oval"/>
            <p:cNvSpPr/>
            <p:nvPr/>
          </p:nvSpPr>
          <p:spPr>
            <a:xfrm>
              <a:off x="171450" y="201612"/>
              <a:ext cx="158750" cy="282576"/>
            </a:xfrm>
            <a:prstGeom prst="ellips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</p:grpSp>
      <p:sp>
        <p:nvSpPr>
          <p:cNvPr id="395" name="Rectangle"/>
          <p:cNvSpPr/>
          <p:nvPr/>
        </p:nvSpPr>
        <p:spPr>
          <a:xfrm>
            <a:off x="6300787" y="1965325"/>
            <a:ext cx="1527176" cy="706438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396" name="LOG"/>
          <p:cNvSpPr txBox="1"/>
          <p:nvPr/>
        </p:nvSpPr>
        <p:spPr>
          <a:xfrm>
            <a:off x="1549400" y="2036762"/>
            <a:ext cx="745283" cy="45720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2400">
                <a:solidFill>
                  <a:srgbClr val="CC3300"/>
                </a:solidFill>
              </a:defRPr>
            </a:lvl1pPr>
          </a:lstStyle>
          <a:p>
            <a:r>
              <a:t>LOG</a:t>
            </a:r>
          </a:p>
        </p:txBody>
      </p:sp>
      <p:sp>
        <p:nvSpPr>
          <p:cNvPr id="397" name="master record…"/>
          <p:cNvSpPr txBox="1"/>
          <p:nvPr/>
        </p:nvSpPr>
        <p:spPr>
          <a:xfrm>
            <a:off x="3435944" y="4856162"/>
            <a:ext cx="2134594" cy="131249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/>
          <a:p>
            <a:pPr algn="r" defTabSz="4572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master record</a:t>
            </a:r>
          </a:p>
          <a:p>
            <a:pPr algn="r" defTabSz="457200">
              <a:defRPr sz="200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LSN of</a:t>
            </a:r>
          </a:p>
          <a:p>
            <a:pPr algn="r" defTabSz="457200">
              <a:defRPr sz="200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most recent</a:t>
            </a:r>
          </a:p>
          <a:p>
            <a:pPr algn="r" defTabSz="457200">
              <a:defRPr sz="200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checkpoint</a:t>
            </a:r>
          </a:p>
        </p:txBody>
      </p:sp>
      <p:sp>
        <p:nvSpPr>
          <p:cNvPr id="398" name="Line"/>
          <p:cNvSpPr/>
          <p:nvPr/>
        </p:nvSpPr>
        <p:spPr>
          <a:xfrm flipH="1">
            <a:off x="3200399" y="1377950"/>
            <a:ext cx="1" cy="494030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99" name="Line"/>
          <p:cNvSpPr/>
          <p:nvPr/>
        </p:nvSpPr>
        <p:spPr>
          <a:xfrm flipH="1">
            <a:off x="5867399" y="1377950"/>
            <a:ext cx="1" cy="494030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02" name="Crash Recovery: Big Picture"/>
          <p:cNvSpPr txBox="1"/>
          <p:nvPr>
            <p:ph type="title" idx="4294967295"/>
          </p:nvPr>
        </p:nvSpPr>
        <p:spPr>
          <a:xfrm>
            <a:off x="777875" y="269875"/>
            <a:ext cx="7543800" cy="815975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Crash Recovery: Big Picture</a:t>
            </a:r>
          </a:p>
        </p:txBody>
      </p:sp>
      <p:sp>
        <p:nvSpPr>
          <p:cNvPr id="403" name="Start from a checkpoint (found via master record).…"/>
          <p:cNvSpPr txBox="1"/>
          <p:nvPr/>
        </p:nvSpPr>
        <p:spPr>
          <a:xfrm>
            <a:off x="3779837" y="1066800"/>
            <a:ext cx="5165725" cy="5849620"/>
          </a:xfrm>
          <a:prstGeom prst="rect">
            <a:avLst/>
          </a:prstGeom>
          <a:ln w="12700">
            <a:miter lim="400000"/>
          </a:ln>
        </p:spPr>
        <p:txBody>
          <a:bodyPr lIns="44450" tIns="44450" rIns="44450" bIns="44450">
            <a:spAutoFit/>
          </a:bodyPr>
          <a:lstStyle/>
          <a:p>
            <a:pPr marL="280670" indent="-280670" defTabSz="457200">
              <a:spcBef>
                <a:spcPts val="600"/>
              </a:spcBef>
              <a:buSzPct val="100000"/>
              <a:buChar char="•"/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Start from a </a:t>
            </a:r>
            <a:r>
              <a:rPr>
                <a:solidFill>
                  <a:schemeClr val="accent2"/>
                </a:solidFill>
              </a:rPr>
              <a:t>checkpoint</a:t>
            </a:r>
            <a:r>
              <a:t> (found via </a:t>
            </a:r>
            <a:r>
              <a:rPr>
                <a:solidFill>
                  <a:schemeClr val="accent2"/>
                </a:solidFill>
              </a:rPr>
              <a:t>master</a:t>
            </a:r>
            <a:r>
              <a:t> record).</a:t>
            </a:r>
          </a:p>
          <a:p>
            <a:pPr marL="280670" indent="-280670" defTabSz="457200">
              <a:spcBef>
                <a:spcPts val="600"/>
              </a:spcBef>
              <a:buSzPct val="100000"/>
              <a:buChar char="•"/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Three phases.  Need to:</a:t>
            </a:r>
          </a:p>
          <a:p>
            <a:pPr marL="285750" lvl="1" indent="171450" defTabSz="457200">
              <a:spcBef>
                <a:spcPts val="5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1. Analysis</a:t>
            </a:r>
            <a:r>
              <a:rPr b="0"/>
              <a:t> </a:t>
            </a:r>
            <a:r>
              <a:rPr b="0">
                <a:solidFill>
                  <a:srgbClr val="000000"/>
                </a:solidFill>
              </a:rPr>
              <a:t>- update structures:</a:t>
            </a:r>
            <a:endParaRPr b="0">
              <a:solidFill>
                <a:srgbClr val="000000"/>
              </a:solidFill>
            </a:endParaRPr>
          </a:p>
          <a:p>
            <a:pPr marL="1143000" lvl="2" indent="-228600" defTabSz="457200">
              <a:spcBef>
                <a:spcPts val="500"/>
              </a:spcBef>
              <a:buClr>
                <a:srgbClr val="000000"/>
              </a:buClr>
              <a:buSzPct val="100000"/>
              <a:buChar char="–"/>
              <a:defRPr sz="240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Trans Table</a:t>
            </a:r>
            <a:r>
              <a:rPr>
                <a:solidFill>
                  <a:srgbClr val="000000"/>
                </a:solidFill>
              </a:rPr>
              <a:t>: which Xacts were active at time of crash.</a:t>
            </a:r>
            <a:endParaRPr>
              <a:solidFill>
                <a:srgbClr val="000000"/>
              </a:solidFill>
            </a:endParaRPr>
          </a:p>
          <a:p>
            <a:pPr marL="1143000" lvl="2" indent="-228600" defTabSz="457200">
              <a:spcBef>
                <a:spcPts val="500"/>
              </a:spcBef>
              <a:buClr>
                <a:srgbClr val="000000"/>
              </a:buClr>
              <a:buSzPct val="100000"/>
              <a:buChar char="–"/>
              <a:defRPr sz="240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Dirty Page Table</a:t>
            </a:r>
            <a:r>
              <a:rPr>
                <a:solidFill>
                  <a:srgbClr val="000000"/>
                </a:solidFill>
              </a:rPr>
              <a:t>: which pages </a:t>
            </a:r>
            <a:r>
              <a:rPr i="1">
                <a:solidFill>
                  <a:srgbClr val="000000"/>
                </a:solidFill>
              </a:rPr>
              <a:t>might</a:t>
            </a:r>
            <a:r>
              <a:rPr>
                <a:solidFill>
                  <a:srgbClr val="000000"/>
                </a:solidFill>
              </a:rPr>
              <a:t> have been dirty in the buffer pool at time of crash.</a:t>
            </a:r>
            <a:endParaRPr>
              <a:solidFill>
                <a:srgbClr val="000000"/>
              </a:solidFill>
            </a:endParaRPr>
          </a:p>
          <a:p>
            <a:pPr marL="285750" lvl="1" indent="171450" defTabSz="457200">
              <a:spcBef>
                <a:spcPts val="5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2. REDO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i="1">
                <a:solidFill>
                  <a:srgbClr val="000000"/>
                </a:solidFill>
              </a:rPr>
              <a:t>all</a:t>
            </a:r>
            <a:r>
              <a:rPr b="0">
                <a:solidFill>
                  <a:srgbClr val="000000"/>
                </a:solidFill>
              </a:rPr>
              <a:t> actions. </a:t>
            </a:r>
            <a:r>
              <a:rPr lang="en-AU" b="0">
                <a:solidFill>
                  <a:srgbClr val="000000"/>
                </a:solidFill>
              </a:rPr>
              <a:t>- update all tables</a:t>
            </a:r>
            <a:endParaRPr lang="en-AU" b="0">
              <a:solidFill>
                <a:srgbClr val="000000"/>
              </a:solidFill>
            </a:endParaRPr>
          </a:p>
          <a:p>
            <a:pPr marL="228600" lvl="2" indent="685800" defTabSz="457200">
              <a:spcBef>
                <a:spcPts val="500"/>
              </a:spcBef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(repeat history)</a:t>
            </a:r>
          </a:p>
          <a:p>
            <a:pPr marL="285750" lvl="1" indent="171450" defTabSz="457200">
              <a:spcBef>
                <a:spcPts val="500"/>
              </a:spcBef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3. UNDO</a:t>
            </a:r>
            <a:r>
              <a:rPr b="0">
                <a:solidFill>
                  <a:srgbClr val="000000"/>
                </a:solidFill>
              </a:rPr>
              <a:t> effects of failed Xacts.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404" name="Line"/>
          <p:cNvSpPr/>
          <p:nvPr/>
        </p:nvSpPr>
        <p:spPr>
          <a:xfrm flipH="1">
            <a:off x="2057399" y="1778000"/>
            <a:ext cx="1" cy="4140200"/>
          </a:xfrm>
          <a:prstGeom prst="line">
            <a:avLst/>
          </a:prstGeom>
          <a:ln w="50800">
            <a:solidFill>
              <a:srgbClr val="CC3300"/>
            </a:solidFill>
            <a:prstDash val="sysDot"/>
          </a:ln>
        </p:spPr>
        <p:txBody>
          <a:bodyPr lIns="45719" rIns="45719"/>
          <a:lstStyle/>
          <a:p/>
        </p:txBody>
      </p:sp>
      <p:sp>
        <p:nvSpPr>
          <p:cNvPr id="405" name="Oldest log rec. of Xact active at crash"/>
          <p:cNvSpPr txBox="1"/>
          <p:nvPr/>
        </p:nvSpPr>
        <p:spPr>
          <a:xfrm>
            <a:off x="344488" y="1731962"/>
            <a:ext cx="1592262" cy="1206501"/>
          </a:xfrm>
          <a:prstGeom prst="rect">
            <a:avLst/>
          </a:prstGeom>
          <a:ln w="12700">
            <a:miter lim="400000"/>
          </a:ln>
        </p:spPr>
        <p:txBody>
          <a:bodyPr lIns="44450" tIns="44450" rIns="44450" bIns="44450">
            <a:spAutoFit/>
          </a:bodyPr>
          <a:lstStyle>
            <a:lvl1pPr defTabSz="457200">
              <a:defRPr sz="1800" b="1"/>
            </a:lvl1pPr>
          </a:lstStyle>
          <a:p>
            <a:r>
              <a:t>Oldest log rec. of Xact active at crash</a:t>
            </a:r>
          </a:p>
        </p:txBody>
      </p:sp>
      <p:sp>
        <p:nvSpPr>
          <p:cNvPr id="406" name="Smallest recLSN in dirty page table after Analysis"/>
          <p:cNvSpPr txBox="1"/>
          <p:nvPr/>
        </p:nvSpPr>
        <p:spPr>
          <a:xfrm>
            <a:off x="342900" y="2951162"/>
            <a:ext cx="1592263" cy="1485901"/>
          </a:xfrm>
          <a:prstGeom prst="rect">
            <a:avLst/>
          </a:prstGeom>
          <a:ln w="12700">
            <a:miter lim="400000"/>
          </a:ln>
        </p:spPr>
        <p:txBody>
          <a:bodyPr lIns="44450" tIns="44450" rIns="44450" bIns="44450">
            <a:spAutoFit/>
          </a:bodyPr>
          <a:lstStyle>
            <a:lvl1pPr defTabSz="457200">
              <a:defRPr sz="1800" b="1"/>
            </a:lvl1pPr>
          </a:lstStyle>
          <a:p>
            <a:r>
              <a:t>Smallest recLSN in dirty page table after Analysis</a:t>
            </a:r>
          </a:p>
        </p:txBody>
      </p:sp>
      <p:sp>
        <p:nvSpPr>
          <p:cNvPr id="407" name="Last chkpt"/>
          <p:cNvSpPr txBox="1"/>
          <p:nvPr/>
        </p:nvSpPr>
        <p:spPr>
          <a:xfrm>
            <a:off x="341313" y="5084762"/>
            <a:ext cx="1592262" cy="368301"/>
          </a:xfrm>
          <a:prstGeom prst="rect">
            <a:avLst/>
          </a:prstGeom>
          <a:ln w="12700">
            <a:miter lim="400000"/>
          </a:ln>
        </p:spPr>
        <p:txBody>
          <a:bodyPr lIns="44450" tIns="44450" rIns="44450" bIns="44450">
            <a:spAutoFit/>
          </a:bodyPr>
          <a:lstStyle>
            <a:lvl1pPr defTabSz="457200">
              <a:defRPr sz="1800" b="1"/>
            </a:lvl1pPr>
          </a:lstStyle>
          <a:p>
            <a:r>
              <a:t>Last chkpt</a:t>
            </a:r>
          </a:p>
        </p:txBody>
      </p:sp>
      <p:sp>
        <p:nvSpPr>
          <p:cNvPr id="408" name="CRASH"/>
          <p:cNvSpPr txBox="1"/>
          <p:nvPr/>
        </p:nvSpPr>
        <p:spPr>
          <a:xfrm>
            <a:off x="417512" y="5770562"/>
            <a:ext cx="1592263" cy="368301"/>
          </a:xfrm>
          <a:prstGeom prst="rect">
            <a:avLst/>
          </a:prstGeom>
          <a:ln w="12700">
            <a:miter lim="400000"/>
          </a:ln>
        </p:spPr>
        <p:txBody>
          <a:bodyPr lIns="44450" tIns="44450" rIns="44450" bIns="44450">
            <a:spAutoFit/>
          </a:bodyPr>
          <a:lstStyle>
            <a:lvl1pPr defTabSz="457200">
              <a:defRPr sz="1800" b="1"/>
            </a:lvl1pPr>
          </a:lstStyle>
          <a:p>
            <a:r>
              <a:t>CRASH</a:t>
            </a:r>
          </a:p>
        </p:txBody>
      </p:sp>
      <p:sp>
        <p:nvSpPr>
          <p:cNvPr id="409" name="Line"/>
          <p:cNvSpPr/>
          <p:nvPr/>
        </p:nvSpPr>
        <p:spPr>
          <a:xfrm>
            <a:off x="1917700" y="22860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410" name="Line"/>
          <p:cNvSpPr/>
          <p:nvPr/>
        </p:nvSpPr>
        <p:spPr>
          <a:xfrm>
            <a:off x="1917700" y="36576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411" name="Line"/>
          <p:cNvSpPr/>
          <p:nvPr/>
        </p:nvSpPr>
        <p:spPr>
          <a:xfrm>
            <a:off x="1917700" y="52578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412" name="Line"/>
          <p:cNvSpPr/>
          <p:nvPr/>
        </p:nvSpPr>
        <p:spPr>
          <a:xfrm>
            <a:off x="1917700" y="60198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grpSp>
        <p:nvGrpSpPr>
          <p:cNvPr id="415" name="Group"/>
          <p:cNvGrpSpPr/>
          <p:nvPr/>
        </p:nvGrpSpPr>
        <p:grpSpPr>
          <a:xfrm>
            <a:off x="2309813" y="5283200"/>
            <a:ext cx="304900" cy="1325563"/>
            <a:chOff x="0" y="0"/>
            <a:chExt cx="304899" cy="1325562"/>
          </a:xfrm>
        </p:grpSpPr>
        <p:sp>
          <p:nvSpPr>
            <p:cNvPr id="413" name="Line"/>
            <p:cNvSpPr/>
            <p:nvPr/>
          </p:nvSpPr>
          <p:spPr>
            <a:xfrm flipH="1">
              <a:off x="128586" y="0"/>
              <a:ext cx="1" cy="711200"/>
            </a:xfrm>
            <a:prstGeom prst="line">
              <a:avLst/>
            </a:prstGeom>
            <a:noFill/>
            <a:ln w="50800" cap="flat">
              <a:solidFill>
                <a:srgbClr val="0000FF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14" name="A"/>
            <p:cNvSpPr txBox="1"/>
            <p:nvPr/>
          </p:nvSpPr>
          <p:spPr>
            <a:xfrm>
              <a:off x="0" y="868362"/>
              <a:ext cx="304900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400">
                  <a:solidFill>
                    <a:srgbClr val="0000FF"/>
                  </a:solidFill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18" name="Group"/>
          <p:cNvGrpSpPr/>
          <p:nvPr/>
        </p:nvGrpSpPr>
        <p:grpSpPr>
          <a:xfrm>
            <a:off x="2767013" y="3683000"/>
            <a:ext cx="321717" cy="2927350"/>
            <a:chOff x="0" y="0"/>
            <a:chExt cx="321716" cy="2927350"/>
          </a:xfrm>
        </p:grpSpPr>
        <p:sp>
          <p:nvSpPr>
            <p:cNvPr id="416" name="Line"/>
            <p:cNvSpPr/>
            <p:nvPr/>
          </p:nvSpPr>
          <p:spPr>
            <a:xfrm flipH="1">
              <a:off x="128587" y="0"/>
              <a:ext cx="1" cy="2311400"/>
            </a:xfrm>
            <a:prstGeom prst="line">
              <a:avLst/>
            </a:prstGeom>
            <a:noFill/>
            <a:ln w="50800" cap="flat">
              <a:solidFill>
                <a:schemeClr val="accent2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17" name="R"/>
            <p:cNvSpPr txBox="1"/>
            <p:nvPr/>
          </p:nvSpPr>
          <p:spPr>
            <a:xfrm>
              <a:off x="0" y="2470150"/>
              <a:ext cx="321717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400">
                  <a:solidFill>
                    <a:schemeClr val="accent2"/>
                  </a:solidFill>
                </a:defRPr>
              </a:lvl1pPr>
            </a:lstStyle>
            <a:p>
              <a:r>
                <a:t>R</a:t>
              </a:r>
            </a:p>
          </p:txBody>
        </p:sp>
      </p:grpSp>
      <p:grpSp>
        <p:nvGrpSpPr>
          <p:cNvPr id="421" name="Group"/>
          <p:cNvGrpSpPr/>
          <p:nvPr/>
        </p:nvGrpSpPr>
        <p:grpSpPr>
          <a:xfrm>
            <a:off x="3224213" y="2311400"/>
            <a:ext cx="321717" cy="4298950"/>
            <a:chOff x="0" y="0"/>
            <a:chExt cx="321716" cy="4298950"/>
          </a:xfrm>
        </p:grpSpPr>
        <p:sp>
          <p:nvSpPr>
            <p:cNvPr id="419" name="Line"/>
            <p:cNvSpPr/>
            <p:nvPr/>
          </p:nvSpPr>
          <p:spPr>
            <a:xfrm flipH="1">
              <a:off x="128587" y="0"/>
              <a:ext cx="1" cy="3683000"/>
            </a:xfrm>
            <a:prstGeom prst="line">
              <a:avLst/>
            </a:prstGeom>
            <a:noFill/>
            <a:ln w="50800" cap="flat">
              <a:solidFill>
                <a:srgbClr val="0099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20" name="U"/>
            <p:cNvSpPr txBox="1"/>
            <p:nvPr/>
          </p:nvSpPr>
          <p:spPr>
            <a:xfrm>
              <a:off x="0" y="3841750"/>
              <a:ext cx="321717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400">
                  <a:solidFill>
                    <a:srgbClr val="009900"/>
                  </a:solidFill>
                </a:defRPr>
              </a:lvl1pPr>
            </a:lstStyle>
            <a:p>
              <a:r>
                <a:t>U</a:t>
              </a:r>
            </a:p>
          </p:txBody>
        </p:sp>
      </p:grpSp>
      <p:sp>
        <p:nvSpPr>
          <p:cNvPr id="422" name="Oval"/>
          <p:cNvSpPr/>
          <p:nvPr/>
        </p:nvSpPr>
        <p:spPr>
          <a:xfrm>
            <a:off x="76200" y="4953000"/>
            <a:ext cx="1676400" cy="609600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dur="indefinite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" grpId="5" animBg="1" advAuto="0"/>
      <p:bldP spid="403" grpId="2" bldLvl="5" animBg="1" advAuto="0" build="p"/>
      <p:bldP spid="415" grpId="3" animBg="1" advAuto="0"/>
      <p:bldP spid="422" grpId="1" animBg="1" advAuto="0"/>
      <p:bldP spid="418" grpId="4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25" name="Recovery: The Analysis Phase"/>
          <p:cNvSpPr txBox="1"/>
          <p:nvPr>
            <p:ph type="title" idx="4294967295"/>
          </p:nvPr>
        </p:nvSpPr>
        <p:spPr>
          <a:xfrm>
            <a:off x="990600" y="-1"/>
            <a:ext cx="7772400" cy="1143002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Recovery: The Analysis Phase</a:t>
            </a:r>
          </a:p>
        </p:txBody>
      </p:sp>
      <p:sp>
        <p:nvSpPr>
          <p:cNvPr id="426" name="Re-establish knowledge of state at checkpoint.…"/>
          <p:cNvSpPr txBox="1"/>
          <p:nvPr>
            <p:ph type="body" idx="4294967295"/>
          </p:nvPr>
        </p:nvSpPr>
        <p:spPr>
          <a:xfrm>
            <a:off x="304800" y="1336675"/>
            <a:ext cx="8839200" cy="41148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Re-establish knowledge of state at checkpoint.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via </a:t>
            </a:r>
            <a:r>
              <a:rPr>
                <a:solidFill>
                  <a:schemeClr val="accent2"/>
                </a:solidFill>
              </a:rPr>
              <a:t>transaction table and dirty page table</a:t>
            </a:r>
            <a:r>
              <a:t> stored in the checkpoint</a:t>
            </a:r>
          </a:p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Scan log forward from checkpoint.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solidFill>
                  <a:schemeClr val="accent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End</a:t>
            </a:r>
            <a:r>
              <a:rPr>
                <a:solidFill>
                  <a:srgbClr val="000000"/>
                </a:solidFill>
              </a:rPr>
              <a:t> record: Remove Xact from Xact table.</a:t>
            </a:r>
            <a:endParaRPr>
              <a:solidFill>
                <a:srgbClr val="000000"/>
              </a:solidFill>
            </a:endParaRP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All</a:t>
            </a:r>
            <a:r>
              <a:rPr>
                <a:solidFill>
                  <a:schemeClr val="accent2"/>
                </a:solidFill>
              </a:rPr>
              <a:t> Other records: </a:t>
            </a:r>
            <a:r>
              <a:t>Add Xact to Xact table, set </a:t>
            </a:r>
            <a:r>
              <a:rPr>
                <a:solidFill>
                  <a:schemeClr val="accent2"/>
                </a:solidFill>
              </a:rPr>
              <a:t>lastLSN=LSN</a:t>
            </a:r>
            <a:r>
              <a:t>, change Xact status on </a:t>
            </a:r>
            <a:r>
              <a:rPr>
                <a:solidFill>
                  <a:schemeClr val="accent2"/>
                </a:solidFill>
              </a:rPr>
              <a:t>commit/abort.</a:t>
            </a:r>
            <a:endParaRPr>
              <a:solidFill>
                <a:schemeClr val="accent2"/>
              </a:solidFill>
            </a:endParaRP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also, for </a:t>
            </a:r>
            <a:r>
              <a:rPr>
                <a:solidFill>
                  <a:schemeClr val="accent2"/>
                </a:solidFill>
              </a:rPr>
              <a:t>Update</a:t>
            </a:r>
            <a:r>
              <a:t> records: If page P not in Dirty Page Table</a:t>
            </a:r>
            <a:r>
              <a:rPr sz="2000"/>
              <a:t>, Add P to DPT, set its </a:t>
            </a:r>
            <a:r>
              <a:rPr sz="2000">
                <a:solidFill>
                  <a:schemeClr val="accent2"/>
                </a:solidFill>
              </a:rPr>
              <a:t>recLSN=LSN.</a:t>
            </a:r>
            <a:endParaRPr>
              <a:solidFill>
                <a:schemeClr val="accent2"/>
              </a:solidFill>
            </a:endParaRPr>
          </a:p>
          <a:p>
            <a:pPr marL="240665" indent="-240665">
              <a:spcBef>
                <a:spcPts val="1000"/>
              </a:spcBef>
              <a:buClrTx/>
              <a:buSzPct val="100000"/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At end of Analysis…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transaction table says which xacts were active at time of crash.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DPT says which dirty pages </a:t>
            </a:r>
            <a:r>
              <a:rPr u="sng">
                <a:solidFill>
                  <a:srgbClr val="438E00"/>
                </a:solidFill>
              </a:rPr>
              <a:t>might not</a:t>
            </a:r>
            <a:r>
              <a:t> have made it to disk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" grpId="1" animBg="1" advAuto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29" name="Phase 2: The REDO Phase"/>
          <p:cNvSpPr txBox="1"/>
          <p:nvPr>
            <p:ph type="title" idx="4294967295"/>
          </p:nvPr>
        </p:nvSpPr>
        <p:spPr>
          <a:xfrm>
            <a:off x="719137" y="0"/>
            <a:ext cx="7772401" cy="777875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Phase 2: The REDO Phase</a:t>
            </a:r>
          </a:p>
        </p:txBody>
      </p:sp>
      <p:sp>
        <p:nvSpPr>
          <p:cNvPr id="430" name="We repeat History to reconstruct state at crash:…"/>
          <p:cNvSpPr txBox="1"/>
          <p:nvPr>
            <p:ph type="body" idx="4294967295"/>
          </p:nvPr>
        </p:nvSpPr>
        <p:spPr>
          <a:xfrm>
            <a:off x="361950" y="1241425"/>
            <a:ext cx="8534400" cy="40767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We</a:t>
            </a:r>
            <a:r>
              <a:rPr>
                <a:solidFill>
                  <a:schemeClr val="accent2"/>
                </a:solidFill>
              </a:rPr>
              <a:t> repeat History</a:t>
            </a:r>
            <a:r>
              <a:t> to reconstruct state at crash: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Reapply </a:t>
            </a:r>
            <a:r>
              <a:rPr>
                <a:solidFill>
                  <a:schemeClr val="accent2"/>
                </a:solidFill>
              </a:rPr>
              <a:t>all </a:t>
            </a:r>
            <a:r>
              <a:t>updates (even of aborted Xacts!), redo CLRs.</a:t>
            </a:r>
          </a:p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Scan forward from log rec containing smallest </a:t>
            </a:r>
            <a:r>
              <a:rPr>
                <a:solidFill>
                  <a:schemeClr val="accent2"/>
                </a:solidFill>
              </a:rPr>
              <a:t>recLSN</a:t>
            </a:r>
            <a:r>
              <a:t> in DPT.    </a:t>
            </a:r>
          </a:p>
          <a:p>
            <a:pPr>
              <a:buClrTx/>
              <a:buSzTx/>
              <a:buNone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	Q: why start here?</a:t>
            </a:r>
          </a:p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For each update log record or CLR  with a given </a:t>
            </a:r>
            <a:r>
              <a:rPr>
                <a:solidFill>
                  <a:schemeClr val="accent2"/>
                </a:solidFill>
              </a:rPr>
              <a:t>LSN</a:t>
            </a:r>
            <a:r>
              <a:t>, REDO the action </a:t>
            </a:r>
            <a:r>
              <a:rPr u="sng"/>
              <a:t>unless</a:t>
            </a:r>
            <a:r>
              <a:t>:  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Affected page is not in the Dirty Page Table, or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Affected page is in D.P.T., but has </a:t>
            </a:r>
            <a:r>
              <a:rPr>
                <a:solidFill>
                  <a:schemeClr val="accent2"/>
                </a:solidFill>
              </a:rPr>
              <a:t>recLSN &gt; LSN, </a:t>
            </a:r>
            <a:r>
              <a:t>or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solidFill>
                  <a:schemeClr val="accent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pageLSN</a:t>
            </a:r>
            <a:r>
              <a:rPr>
                <a:solidFill>
                  <a:srgbClr val="000000"/>
                </a:solidFill>
              </a:rPr>
              <a:t> (in DB) </a:t>
            </a:r>
            <a:r>
              <a:rPr>
                <a:solidFill>
                  <a:srgbClr val="000000"/>
                </a:solidFill>
                <a:latin typeface="Symbol" panose="05050102010706020507"/>
                <a:ea typeface="Symbol" panose="05050102010706020507"/>
                <a:cs typeface="Symbol" panose="05050102010706020507"/>
                <a:sym typeface="Symbol" panose="05050102010706020507"/>
              </a:rPr>
              <a:t>³ </a:t>
            </a:r>
            <a:r>
              <a:t>LSN. </a:t>
            </a:r>
            <a:r>
              <a:rPr>
                <a:solidFill>
                  <a:srgbClr val="000000"/>
                </a:solidFill>
              </a:rPr>
              <a:t>(this last case requires I/O)</a:t>
            </a:r>
            <a:endParaRPr>
              <a:solidFill>
                <a:srgbClr val="000000"/>
              </a:solidFill>
            </a:endParaRPr>
          </a:p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To </a:t>
            </a:r>
            <a:r>
              <a:rPr>
                <a:solidFill>
                  <a:schemeClr val="accent2"/>
                </a:solidFill>
              </a:rPr>
              <a:t>REDO</a:t>
            </a:r>
            <a:r>
              <a:t> an action: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Reapply logged action.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Set </a:t>
            </a:r>
            <a:r>
              <a:rPr>
                <a:solidFill>
                  <a:schemeClr val="accent2"/>
                </a:solidFill>
              </a:rPr>
              <a:t>pageLSN</a:t>
            </a:r>
            <a:r>
              <a:t> to </a:t>
            </a:r>
            <a:r>
              <a:rPr>
                <a:solidFill>
                  <a:schemeClr val="accent2"/>
                </a:solidFill>
              </a:rPr>
              <a:t>LSN</a:t>
            </a:r>
            <a:r>
              <a:t>.  No additional logging, no forcing!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4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4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4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4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" grpId="1" animBg="1" advAuto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33" name="Phase 3: The UNDO Phase"/>
          <p:cNvSpPr txBox="1"/>
          <p:nvPr>
            <p:ph type="title" idx="4294967295"/>
          </p:nvPr>
        </p:nvSpPr>
        <p:spPr>
          <a:xfrm>
            <a:off x="874712" y="250824"/>
            <a:ext cx="7772401" cy="677864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Phase 3: The UNDO Phase</a:t>
            </a:r>
          </a:p>
        </p:txBody>
      </p:sp>
      <p:sp>
        <p:nvSpPr>
          <p:cNvPr id="434" name="ToUndo={lastLSNs of all Xacts in the Trans Table}…"/>
          <p:cNvSpPr txBox="1"/>
          <p:nvPr>
            <p:ph type="body" idx="4294967295"/>
          </p:nvPr>
        </p:nvSpPr>
        <p:spPr>
          <a:xfrm>
            <a:off x="457200" y="1752600"/>
            <a:ext cx="8305800" cy="4386263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>
              <a:buSzTx/>
              <a:buFont typeface="Monotype Sorts"/>
              <a:buNone/>
              <a:defRPr>
                <a:solidFill>
                  <a:schemeClr val="accent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ToUndo</a:t>
            </a:r>
            <a:r>
              <a:rPr>
                <a:solidFill>
                  <a:srgbClr val="000000"/>
                </a:solidFill>
              </a:rPr>
              <a:t>=</a:t>
            </a:r>
            <a:r>
              <a:t>{lastLSNs of all Xacts in the Trans Table}</a:t>
            </a:r>
          </a:p>
          <a:p>
            <a:pPr>
              <a:buSzTx/>
              <a:buFont typeface="Monotype Sorts"/>
              <a:buNone/>
              <a:defRPr>
                <a:solidFill>
                  <a:srgbClr val="0000FF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Repeat: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Choose (and remove) largest LSN among ToUndo.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If this LSN is a </a:t>
            </a:r>
            <a:r>
              <a:rPr>
                <a:solidFill>
                  <a:schemeClr val="accent2"/>
                </a:solidFill>
              </a:rPr>
              <a:t>CLR</a:t>
            </a:r>
            <a:r>
              <a:t> and </a:t>
            </a:r>
            <a:r>
              <a:rPr>
                <a:solidFill>
                  <a:schemeClr val="accent2"/>
                </a:solidFill>
              </a:rPr>
              <a:t>undonextLSN==NULL</a:t>
            </a:r>
            <a:endParaRPr>
              <a:solidFill>
                <a:schemeClr val="accent2"/>
              </a:solidFill>
            </a:endParaRPr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Write an </a:t>
            </a:r>
            <a:r>
              <a:rPr>
                <a:solidFill>
                  <a:schemeClr val="accent2"/>
                </a:solidFill>
              </a:rPr>
              <a:t>End</a:t>
            </a:r>
            <a:r>
              <a:t> record to the log for this Xact.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If this LSN is a </a:t>
            </a:r>
            <a:r>
              <a:rPr>
                <a:solidFill>
                  <a:schemeClr val="accent2"/>
                </a:solidFill>
              </a:rPr>
              <a:t>CLR</a:t>
            </a:r>
            <a:r>
              <a:t>, and </a:t>
            </a:r>
            <a:r>
              <a:rPr>
                <a:solidFill>
                  <a:schemeClr val="accent2"/>
                </a:solidFill>
              </a:rPr>
              <a:t>undonextLSN != NULL</a:t>
            </a:r>
            <a:endParaRPr>
              <a:solidFill>
                <a:schemeClr val="accent2"/>
              </a:solidFill>
            </a:endParaRPr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Add </a:t>
            </a:r>
            <a:r>
              <a:rPr>
                <a:solidFill>
                  <a:schemeClr val="accent2"/>
                </a:solidFill>
              </a:rPr>
              <a:t>undonextLSN</a:t>
            </a:r>
            <a:r>
              <a:t> to </a:t>
            </a:r>
            <a:r>
              <a:rPr>
                <a:solidFill>
                  <a:schemeClr val="accent2"/>
                </a:solidFill>
              </a:rPr>
              <a:t>ToUndo </a:t>
            </a:r>
            <a:endParaRPr>
              <a:solidFill>
                <a:schemeClr val="accent2"/>
              </a:solidFill>
            </a:endParaRPr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(note we don’t do any updates to data pages to UNDO CLRs. Why?)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Else this LSN is an </a:t>
            </a:r>
            <a:r>
              <a:rPr>
                <a:solidFill>
                  <a:schemeClr val="accent2"/>
                </a:solidFill>
              </a:rPr>
              <a:t>update</a:t>
            </a:r>
            <a:r>
              <a:t>.  Undo the update, write a CLR, add </a:t>
            </a:r>
            <a:r>
              <a:rPr>
                <a:solidFill>
                  <a:schemeClr val="accent2"/>
                </a:solidFill>
              </a:rPr>
              <a:t>prevLSN</a:t>
            </a:r>
            <a:r>
              <a:t> to </a:t>
            </a:r>
            <a:r>
              <a:rPr>
                <a:solidFill>
                  <a:schemeClr val="accent2"/>
                </a:solidFill>
              </a:rPr>
              <a:t>ToUndo</a:t>
            </a:r>
            <a:r>
              <a:t>.</a:t>
            </a:r>
          </a:p>
          <a:p>
            <a:pPr>
              <a:buSzTx/>
              <a:buFont typeface="Monotype Sorts"/>
              <a:buNone/>
              <a:defRPr>
                <a:solidFill>
                  <a:srgbClr val="0000FF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Until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ToUndo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is empty</a:t>
            </a:r>
            <a:r>
              <a:rPr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1" animBg="1" advAuto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37" name="Example of Recovery – (up to crash)"/>
          <p:cNvSpPr txBox="1"/>
          <p:nvPr>
            <p:ph type="title" idx="4294967295"/>
          </p:nvPr>
        </p:nvSpPr>
        <p:spPr>
          <a:xfrm>
            <a:off x="1066800" y="-1"/>
            <a:ext cx="7772400" cy="1143002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Example of Recovery – (up to crash)</a:t>
            </a:r>
          </a:p>
        </p:txBody>
      </p:sp>
      <p:sp>
        <p:nvSpPr>
          <p:cNvPr id="438" name="begin_checkpoint…"/>
          <p:cNvSpPr txBox="1"/>
          <p:nvPr/>
        </p:nvSpPr>
        <p:spPr>
          <a:xfrm>
            <a:off x="4237037" y="2057400"/>
            <a:ext cx="4632325" cy="3959860"/>
          </a:xfrm>
          <a:prstGeom prst="rect">
            <a:avLst/>
          </a:prstGeom>
          <a:ln w="12700">
            <a:miter lim="400000"/>
          </a:ln>
        </p:spPr>
        <p:txBody>
          <a:bodyPr lIns="44450" tIns="44450" rIns="44450" bIns="44450">
            <a:spAutoFit/>
          </a:bodyPr>
          <a:lstStyle/>
          <a:p>
            <a:pPr defTabSz="457200">
              <a:lnSpc>
                <a:spcPct val="130000"/>
              </a:lnSpc>
              <a:defRPr sz="2000"/>
            </a:pPr>
            <a:r>
              <a:t>begin_checkpoint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end_checkpoint</a:t>
            </a:r>
          </a:p>
          <a:p>
            <a:pPr defTabSz="457200">
              <a:lnSpc>
                <a:spcPct val="130000"/>
              </a:lnSpc>
              <a:defRPr sz="2000">
                <a:solidFill>
                  <a:srgbClr val="FF0000"/>
                </a:solidFill>
              </a:defRPr>
            </a:pPr>
            <a:r>
              <a:t>update: T1 writes P5</a:t>
            </a:r>
          </a:p>
          <a:p>
            <a:pPr defTabSz="457200">
              <a:lnSpc>
                <a:spcPct val="130000"/>
              </a:lnSpc>
              <a:defRPr sz="2000">
                <a:solidFill>
                  <a:schemeClr val="accent1"/>
                </a:solidFill>
              </a:defRPr>
            </a:pPr>
            <a:r>
              <a:t>update T2 writes P3</a:t>
            </a:r>
          </a:p>
          <a:p>
            <a:pPr defTabSz="457200">
              <a:lnSpc>
                <a:spcPct val="130000"/>
              </a:lnSpc>
              <a:defRPr sz="2000">
                <a:solidFill>
                  <a:srgbClr val="FF0000"/>
                </a:solidFill>
              </a:defRPr>
            </a:pPr>
            <a:r>
              <a:t>T1 abort</a:t>
            </a:r>
          </a:p>
          <a:p>
            <a:pPr defTabSz="457200">
              <a:lnSpc>
                <a:spcPct val="130000"/>
              </a:lnSpc>
              <a:defRPr sz="2000">
                <a:solidFill>
                  <a:srgbClr val="FF0000"/>
                </a:solidFill>
              </a:defRPr>
            </a:pPr>
            <a:r>
              <a:t>CLR: Undo T1 LSN 10, UndoNxt=Null</a:t>
            </a:r>
          </a:p>
          <a:p>
            <a:pPr defTabSz="457200">
              <a:lnSpc>
                <a:spcPct val="130000"/>
              </a:lnSpc>
              <a:defRPr sz="2000">
                <a:solidFill>
                  <a:srgbClr val="FF0000"/>
                </a:solidFill>
              </a:defRPr>
            </a:pPr>
            <a:r>
              <a:t>T1 End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update: T3 writes P1</a:t>
            </a:r>
          </a:p>
          <a:p>
            <a:pPr defTabSz="457200">
              <a:lnSpc>
                <a:spcPct val="130000"/>
              </a:lnSpc>
              <a:defRPr sz="2000">
                <a:solidFill>
                  <a:schemeClr val="accent1"/>
                </a:solidFill>
              </a:defRPr>
            </a:pPr>
            <a:r>
              <a:t>update: T2 writes P5</a:t>
            </a:r>
          </a:p>
          <a:p>
            <a:pPr defTabSz="457200">
              <a:lnSpc>
                <a:spcPct val="130000"/>
              </a:lnSpc>
              <a:defRPr sz="2000">
                <a:solidFill>
                  <a:schemeClr val="accent2"/>
                </a:solidFill>
              </a:defRPr>
            </a:pPr>
            <a:r>
              <a:t>CRASH, RESTART</a:t>
            </a:r>
          </a:p>
        </p:txBody>
      </p:sp>
      <p:sp>
        <p:nvSpPr>
          <p:cNvPr id="439" name="Line"/>
          <p:cNvSpPr/>
          <p:nvPr/>
        </p:nvSpPr>
        <p:spPr>
          <a:xfrm flipH="1">
            <a:off x="4038600" y="1854200"/>
            <a:ext cx="1" cy="4064000"/>
          </a:xfrm>
          <a:prstGeom prst="line">
            <a:avLst/>
          </a:prstGeom>
          <a:ln w="50800">
            <a:solidFill>
              <a:srgbClr val="CC3300"/>
            </a:solidFill>
            <a:prstDash val="sysDot"/>
          </a:ln>
        </p:spPr>
        <p:txBody>
          <a:bodyPr lIns="45719" rIns="45719"/>
          <a:lstStyle/>
          <a:p/>
        </p:txBody>
      </p:sp>
      <p:sp>
        <p:nvSpPr>
          <p:cNvPr id="440" name="Line"/>
          <p:cNvSpPr/>
          <p:nvPr/>
        </p:nvSpPr>
        <p:spPr>
          <a:xfrm>
            <a:off x="3898900" y="5486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441" name="Line"/>
          <p:cNvSpPr/>
          <p:nvPr/>
        </p:nvSpPr>
        <p:spPr>
          <a:xfrm>
            <a:off x="3898900" y="5105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442" name="Line"/>
          <p:cNvSpPr/>
          <p:nvPr/>
        </p:nvSpPr>
        <p:spPr>
          <a:xfrm>
            <a:off x="3898900" y="4724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443" name="Line"/>
          <p:cNvSpPr/>
          <p:nvPr/>
        </p:nvSpPr>
        <p:spPr>
          <a:xfrm>
            <a:off x="3898900" y="4343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444" name="Line"/>
          <p:cNvSpPr/>
          <p:nvPr/>
        </p:nvSpPr>
        <p:spPr>
          <a:xfrm>
            <a:off x="3898900" y="3962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445" name="Line"/>
          <p:cNvSpPr/>
          <p:nvPr/>
        </p:nvSpPr>
        <p:spPr>
          <a:xfrm>
            <a:off x="3898900" y="35052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446" name="Line"/>
          <p:cNvSpPr/>
          <p:nvPr/>
        </p:nvSpPr>
        <p:spPr>
          <a:xfrm>
            <a:off x="3898900" y="23622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447" name="LSN         LOG"/>
          <p:cNvSpPr txBox="1"/>
          <p:nvPr/>
        </p:nvSpPr>
        <p:spPr>
          <a:xfrm>
            <a:off x="3148013" y="1503362"/>
            <a:ext cx="2100362" cy="45720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2400" u="sng"/>
            </a:lvl1pPr>
          </a:lstStyle>
          <a:p>
            <a:r>
              <a:t>LSN         LOG</a:t>
            </a:r>
          </a:p>
        </p:txBody>
      </p:sp>
      <p:sp>
        <p:nvSpPr>
          <p:cNvPr id="448" name="00…"/>
          <p:cNvSpPr txBox="1"/>
          <p:nvPr/>
        </p:nvSpPr>
        <p:spPr>
          <a:xfrm>
            <a:off x="3148013" y="2089150"/>
            <a:ext cx="736973" cy="356362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/>
          <a:p>
            <a:pPr defTabSz="457200">
              <a:lnSpc>
                <a:spcPct val="130000"/>
              </a:lnSpc>
              <a:defRPr sz="2000"/>
            </a:pPr>
            <a:r>
              <a:t>     00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05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10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20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30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40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45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50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60</a:t>
            </a:r>
          </a:p>
        </p:txBody>
      </p:sp>
      <p:grpSp>
        <p:nvGrpSpPr>
          <p:cNvPr id="451" name="Group"/>
          <p:cNvGrpSpPr/>
          <p:nvPr/>
        </p:nvGrpSpPr>
        <p:grpSpPr>
          <a:xfrm>
            <a:off x="3873499" y="5803900"/>
            <a:ext cx="330202" cy="203200"/>
            <a:chOff x="0" y="0"/>
            <a:chExt cx="330200" cy="203200"/>
          </a:xfrm>
        </p:grpSpPr>
        <p:sp>
          <p:nvSpPr>
            <p:cNvPr id="449" name="Line"/>
            <p:cNvSpPr/>
            <p:nvPr/>
          </p:nvSpPr>
          <p:spPr>
            <a:xfrm>
              <a:off x="25400" y="0"/>
              <a:ext cx="279400" cy="203200"/>
            </a:xfrm>
            <a:prstGeom prst="line">
              <a:avLst/>
            </a:prstGeom>
            <a:noFill/>
            <a:ln w="254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50" name="Line"/>
            <p:cNvSpPr/>
            <p:nvPr/>
          </p:nvSpPr>
          <p:spPr>
            <a:xfrm flipH="1">
              <a:off x="-1" y="0"/>
              <a:ext cx="330202" cy="203200"/>
            </a:xfrm>
            <a:prstGeom prst="line">
              <a:avLst/>
            </a:prstGeom>
            <a:noFill/>
            <a:ln w="254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452" name="Xact Table…"/>
          <p:cNvSpPr txBox="1"/>
          <p:nvPr/>
        </p:nvSpPr>
        <p:spPr>
          <a:xfrm>
            <a:off x="595312" y="2978150"/>
            <a:ext cx="1960589" cy="212529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00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Xact Table</a:t>
            </a:r>
          </a:p>
          <a:p>
            <a:pPr defTabSz="457200">
              <a:defRPr sz="2000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	lastLSN</a:t>
            </a:r>
          </a:p>
          <a:p>
            <a:pPr defTabSz="457200">
              <a:defRPr sz="2000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	status</a:t>
            </a:r>
          </a:p>
          <a:p>
            <a:pPr defTabSz="457200">
              <a:defRPr sz="200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Dirty Page Table</a:t>
            </a:r>
            <a:endParaRPr>
              <a:solidFill>
                <a:srgbClr val="CC3300"/>
              </a:solidFill>
            </a:endParaRPr>
          </a:p>
          <a:p>
            <a:pPr defTabSz="457200">
              <a:defRPr sz="2000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	recLSN</a:t>
            </a:r>
          </a:p>
          <a:p>
            <a:pPr defTabSz="457200">
              <a:defRPr sz="200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flushedLSN</a:t>
            </a:r>
          </a:p>
        </p:txBody>
      </p:sp>
      <p:sp>
        <p:nvSpPr>
          <p:cNvPr id="453" name="Line"/>
          <p:cNvSpPr/>
          <p:nvPr/>
        </p:nvSpPr>
        <p:spPr>
          <a:xfrm flipH="1">
            <a:off x="3047999" y="1377950"/>
            <a:ext cx="1" cy="5245100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454" name="ToUndo"/>
          <p:cNvSpPr txBox="1"/>
          <p:nvPr/>
        </p:nvSpPr>
        <p:spPr>
          <a:xfrm>
            <a:off x="557212" y="5237162"/>
            <a:ext cx="1152179" cy="45720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2400">
                <a:solidFill>
                  <a:schemeClr val="accent2"/>
                </a:solidFill>
              </a:defRPr>
            </a:lvl1pPr>
          </a:lstStyle>
          <a:p>
            <a:r>
              <a:t>ToUndo</a:t>
            </a:r>
          </a:p>
        </p:txBody>
      </p:sp>
      <p:grpSp>
        <p:nvGrpSpPr>
          <p:cNvPr id="479" name="Group"/>
          <p:cNvGrpSpPr/>
          <p:nvPr/>
        </p:nvGrpSpPr>
        <p:grpSpPr>
          <a:xfrm>
            <a:off x="690562" y="1897062"/>
            <a:ext cx="1677988" cy="915988"/>
            <a:chOff x="0" y="0"/>
            <a:chExt cx="1677987" cy="915987"/>
          </a:xfrm>
        </p:grpSpPr>
        <p:sp>
          <p:nvSpPr>
            <p:cNvPr id="455" name="RAM"/>
            <p:cNvSpPr txBox="1"/>
            <p:nvPr/>
          </p:nvSpPr>
          <p:spPr>
            <a:xfrm>
              <a:off x="400050" y="293687"/>
              <a:ext cx="778918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400"/>
              </a:lvl1pPr>
            </a:lstStyle>
            <a:p>
              <a:r>
                <a:t>RAM</a:t>
              </a:r>
            </a:p>
          </p:txBody>
        </p:sp>
        <p:grpSp>
          <p:nvGrpSpPr>
            <p:cNvPr id="478" name="Group"/>
            <p:cNvGrpSpPr/>
            <p:nvPr/>
          </p:nvGrpSpPr>
          <p:grpSpPr>
            <a:xfrm>
              <a:off x="-1" y="-1"/>
              <a:ext cx="1677989" cy="915989"/>
              <a:chOff x="0" y="0"/>
              <a:chExt cx="1677987" cy="915987"/>
            </a:xfrm>
          </p:grpSpPr>
          <p:sp>
            <p:nvSpPr>
              <p:cNvPr id="456" name="Rectangle"/>
              <p:cNvSpPr/>
              <p:nvPr/>
            </p:nvSpPr>
            <p:spPr>
              <a:xfrm>
                <a:off x="1587" y="79375"/>
                <a:ext cx="1617663" cy="836613"/>
              </a:xfrm>
              <a:prstGeom prst="rect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sp>
            <p:nvSpPr>
              <p:cNvPr id="457" name="Line"/>
              <p:cNvSpPr/>
              <p:nvPr/>
            </p:nvSpPr>
            <p:spPr>
              <a:xfrm flipV="1">
                <a:off x="-1" y="-1"/>
                <a:ext cx="33339" cy="777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458" name="Line"/>
              <p:cNvSpPr/>
              <p:nvPr/>
            </p:nvSpPr>
            <p:spPr>
              <a:xfrm flipV="1">
                <a:off x="90487" y="-1"/>
                <a:ext cx="33339" cy="777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459" name="Line"/>
              <p:cNvSpPr/>
              <p:nvPr/>
            </p:nvSpPr>
            <p:spPr>
              <a:xfrm flipH="1">
                <a:off x="169862" y="14287"/>
                <a:ext cx="58739" cy="52388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460" name="Line"/>
              <p:cNvSpPr/>
              <p:nvPr/>
            </p:nvSpPr>
            <p:spPr>
              <a:xfrm flipH="1">
                <a:off x="260350" y="14287"/>
                <a:ext cx="58738" cy="52388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461" name="Line"/>
              <p:cNvSpPr/>
              <p:nvPr/>
            </p:nvSpPr>
            <p:spPr>
              <a:xfrm flipV="1">
                <a:off x="361949" y="-1"/>
                <a:ext cx="33339" cy="777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462" name="Line"/>
              <p:cNvSpPr/>
              <p:nvPr/>
            </p:nvSpPr>
            <p:spPr>
              <a:xfrm flipV="1">
                <a:off x="452437" y="-1"/>
                <a:ext cx="33338" cy="777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463" name="Line"/>
              <p:cNvSpPr/>
              <p:nvPr/>
            </p:nvSpPr>
            <p:spPr>
              <a:xfrm flipH="1">
                <a:off x="531812" y="14287"/>
                <a:ext cx="58738" cy="52388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464" name="Line"/>
              <p:cNvSpPr/>
              <p:nvPr/>
            </p:nvSpPr>
            <p:spPr>
              <a:xfrm flipH="1">
                <a:off x="623887" y="14287"/>
                <a:ext cx="57151" cy="523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465" name="Line"/>
              <p:cNvSpPr/>
              <p:nvPr/>
            </p:nvSpPr>
            <p:spPr>
              <a:xfrm flipV="1">
                <a:off x="727074" y="-1"/>
                <a:ext cx="31751" cy="777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466" name="Line"/>
              <p:cNvSpPr/>
              <p:nvPr/>
            </p:nvSpPr>
            <p:spPr>
              <a:xfrm flipV="1">
                <a:off x="817562" y="-1"/>
                <a:ext cx="31751" cy="777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467" name="Line"/>
              <p:cNvSpPr/>
              <p:nvPr/>
            </p:nvSpPr>
            <p:spPr>
              <a:xfrm flipH="1">
                <a:off x="895350" y="14287"/>
                <a:ext cx="57151" cy="523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468" name="Line"/>
              <p:cNvSpPr/>
              <p:nvPr/>
            </p:nvSpPr>
            <p:spPr>
              <a:xfrm flipH="1">
                <a:off x="985837" y="14287"/>
                <a:ext cx="57151" cy="523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469" name="Line"/>
              <p:cNvSpPr/>
              <p:nvPr/>
            </p:nvSpPr>
            <p:spPr>
              <a:xfrm flipV="1">
                <a:off x="1087437" y="-1"/>
                <a:ext cx="33338" cy="777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470" name="Line"/>
              <p:cNvSpPr/>
              <p:nvPr/>
            </p:nvSpPr>
            <p:spPr>
              <a:xfrm flipV="1">
                <a:off x="1177924" y="-1"/>
                <a:ext cx="33339" cy="777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471" name="Line"/>
              <p:cNvSpPr/>
              <p:nvPr/>
            </p:nvSpPr>
            <p:spPr>
              <a:xfrm flipH="1">
                <a:off x="1257299" y="14287"/>
                <a:ext cx="58739" cy="52388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472" name="Line"/>
              <p:cNvSpPr/>
              <p:nvPr/>
            </p:nvSpPr>
            <p:spPr>
              <a:xfrm flipH="1">
                <a:off x="1347787" y="14287"/>
                <a:ext cx="58738" cy="52388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473" name="Line"/>
              <p:cNvSpPr/>
              <p:nvPr/>
            </p:nvSpPr>
            <p:spPr>
              <a:xfrm flipV="1">
                <a:off x="1449387" y="-1"/>
                <a:ext cx="33338" cy="777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474" name="Line"/>
              <p:cNvSpPr/>
              <p:nvPr/>
            </p:nvSpPr>
            <p:spPr>
              <a:xfrm flipH="1">
                <a:off x="1528762" y="14287"/>
                <a:ext cx="58738" cy="52388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475" name="Line"/>
              <p:cNvSpPr/>
              <p:nvPr/>
            </p:nvSpPr>
            <p:spPr>
              <a:xfrm flipH="1">
                <a:off x="1619249" y="14287"/>
                <a:ext cx="58739" cy="52388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476" name="Line"/>
              <p:cNvSpPr/>
              <p:nvPr/>
            </p:nvSpPr>
            <p:spPr>
              <a:xfrm flipH="1">
                <a:off x="1619249" y="863600"/>
                <a:ext cx="58739" cy="52388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477" name="Rectangle"/>
              <p:cNvSpPr/>
              <p:nvPr/>
            </p:nvSpPr>
            <p:spPr>
              <a:xfrm>
                <a:off x="47625" y="144462"/>
                <a:ext cx="1527175" cy="706438"/>
              </a:xfrm>
              <a:prstGeom prst="rect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</p:grpSp>
      </p:grpSp>
      <p:sp>
        <p:nvSpPr>
          <p:cNvPr id="480" name="Line"/>
          <p:cNvSpPr/>
          <p:nvPr/>
        </p:nvSpPr>
        <p:spPr>
          <a:xfrm>
            <a:off x="3898900" y="27432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481" name="Line"/>
          <p:cNvSpPr/>
          <p:nvPr/>
        </p:nvSpPr>
        <p:spPr>
          <a:xfrm>
            <a:off x="3898900" y="31242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482" name="Line"/>
          <p:cNvSpPr/>
          <p:nvPr/>
        </p:nvSpPr>
        <p:spPr>
          <a:xfrm>
            <a:off x="5257636" y="4426098"/>
            <a:ext cx="3429164" cy="285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9165" y="12680"/>
                  <a:pt x="10246" y="21600"/>
                  <a:pt x="0" y="21600"/>
                </a:cubicBezTo>
              </a:path>
            </a:pathLst>
          </a:custGeom>
          <a:ln w="12700" cap="rnd">
            <a:solidFill>
              <a:srgbClr val="FF0000"/>
            </a:solidFill>
            <a:headEnd type="stealth"/>
          </a:ln>
        </p:spPr>
        <p:txBody>
          <a:bodyPr lIns="45719" rIns="45719" anchor="ctr"/>
          <a:lstStyle/>
          <a:p/>
        </p:txBody>
      </p:sp>
      <p:sp>
        <p:nvSpPr>
          <p:cNvPr id="483" name="Line"/>
          <p:cNvSpPr/>
          <p:nvPr/>
        </p:nvSpPr>
        <p:spPr>
          <a:xfrm>
            <a:off x="5245050" y="3173388"/>
            <a:ext cx="1530400" cy="787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7" y="0"/>
                </a:moveTo>
                <a:cubicBezTo>
                  <a:pt x="20927" y="2177"/>
                  <a:pt x="21600" y="4638"/>
                  <a:pt x="21600" y="7141"/>
                </a:cubicBezTo>
                <a:cubicBezTo>
                  <a:pt x="21600" y="15126"/>
                  <a:pt x="14899" y="21600"/>
                  <a:pt x="6634" y="21600"/>
                </a:cubicBezTo>
                <a:cubicBezTo>
                  <a:pt x="4333" y="21599"/>
                  <a:pt x="2063" y="21087"/>
                  <a:pt x="0" y="20102"/>
                </a:cubicBezTo>
              </a:path>
            </a:pathLst>
          </a:custGeom>
          <a:ln w="12700" cap="rnd">
            <a:solidFill>
              <a:srgbClr val="FF0000"/>
            </a:solidFill>
            <a:headEnd type="stealth"/>
          </a:ln>
        </p:spPr>
        <p:txBody>
          <a:bodyPr lIns="45719" rIns="45719" anchor="ctr"/>
          <a:lstStyle/>
          <a:p/>
        </p:txBody>
      </p:sp>
      <p:sp>
        <p:nvSpPr>
          <p:cNvPr id="484" name="Line"/>
          <p:cNvSpPr/>
          <p:nvPr/>
        </p:nvSpPr>
        <p:spPr>
          <a:xfrm>
            <a:off x="6638907" y="3551190"/>
            <a:ext cx="444519" cy="2008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88"/>
                </a:moveTo>
                <a:cubicBezTo>
                  <a:pt x="1117" y="63"/>
                  <a:pt x="2251" y="0"/>
                  <a:pt x="3388" y="0"/>
                </a:cubicBezTo>
                <a:cubicBezTo>
                  <a:pt x="13446" y="1"/>
                  <a:pt x="21600" y="4835"/>
                  <a:pt x="21600" y="10800"/>
                </a:cubicBezTo>
                <a:cubicBezTo>
                  <a:pt x="21600" y="16765"/>
                  <a:pt x="13446" y="21600"/>
                  <a:pt x="3387" y="21600"/>
                </a:cubicBezTo>
              </a:path>
            </a:pathLst>
          </a:custGeom>
          <a:ln w="12700" cap="rnd">
            <a:solidFill>
              <a:schemeClr val="accent1"/>
            </a:solidFill>
            <a:headEnd type="stealth"/>
          </a:ln>
        </p:spPr>
        <p:txBody>
          <a:bodyPr lIns="45719" rIns="45719" anchor="ctr"/>
          <a:lstStyle/>
          <a:p/>
        </p:txBody>
      </p:sp>
      <p:sp>
        <p:nvSpPr>
          <p:cNvPr id="485" name="Line"/>
          <p:cNvSpPr/>
          <p:nvPr/>
        </p:nvSpPr>
        <p:spPr>
          <a:xfrm>
            <a:off x="5257800" y="4038600"/>
            <a:ext cx="3276600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977" y="900"/>
                  <a:pt x="7953" y="1800"/>
                  <a:pt x="11553" y="5400"/>
                </a:cubicBezTo>
                <a:cubicBezTo>
                  <a:pt x="15153" y="9000"/>
                  <a:pt x="18377" y="15300"/>
                  <a:pt x="21600" y="21600"/>
                </a:cubicBezTo>
              </a:path>
            </a:pathLst>
          </a:custGeom>
          <a:ln w="12700">
            <a:solidFill>
              <a:srgbClr val="FF0000"/>
            </a:solidFill>
            <a:headEnd type="triangle"/>
          </a:ln>
        </p:spPr>
        <p:txBody>
          <a:bodyPr lIns="45719" rIns="45719" anchor="ctr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indefinite" fill="hold"/>
                                        <p:tgtEl>
                                          <p:spTgt spid="4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dur="indefinite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" grpId="4" animBg="1" advAuto="0"/>
      <p:bldP spid="485" grpId="3" animBg="1" advAuto="0"/>
      <p:bldP spid="483" grpId="2" animBg="1" advAuto="0"/>
      <p:bldP spid="484" grpId="5" animBg="1" advAuto="0"/>
      <p:bldP spid="438" grpId="1" bldLvl="5" animBg="1" advAuto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88" name="Example (cont.):Analysis &amp; Redo"/>
          <p:cNvSpPr txBox="1"/>
          <p:nvPr>
            <p:ph type="title" idx="4294967295"/>
          </p:nvPr>
        </p:nvSpPr>
        <p:spPr>
          <a:xfrm>
            <a:off x="606425" y="-307975"/>
            <a:ext cx="8077200" cy="8382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Example (cont.):Analysis &amp; Redo</a:t>
            </a:r>
          </a:p>
        </p:txBody>
      </p:sp>
      <p:graphicFrame>
        <p:nvGraphicFramePr>
          <p:cNvPr id="489" name="Table"/>
          <p:cNvGraphicFramePr/>
          <p:nvPr/>
        </p:nvGraphicFramePr>
        <p:xfrm>
          <a:off x="76200" y="1524000"/>
          <a:ext cx="2895600" cy="14478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65200"/>
                <a:gridCol w="1168400"/>
                <a:gridCol w="762000"/>
              </a:tblGrid>
              <a:tr h="4318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Trans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lastLSN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Stat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490" name="begin_checkpoint…"/>
          <p:cNvSpPr txBox="1"/>
          <p:nvPr/>
        </p:nvSpPr>
        <p:spPr>
          <a:xfrm>
            <a:off x="4313237" y="954087"/>
            <a:ext cx="4632325" cy="3959861"/>
          </a:xfrm>
          <a:prstGeom prst="rect">
            <a:avLst/>
          </a:prstGeom>
          <a:ln w="12700">
            <a:miter lim="400000"/>
          </a:ln>
        </p:spPr>
        <p:txBody>
          <a:bodyPr lIns="44450" tIns="44450" rIns="44450" bIns="44450">
            <a:spAutoFit/>
          </a:bodyPr>
          <a:lstStyle/>
          <a:p>
            <a:pPr defTabSz="457200">
              <a:lnSpc>
                <a:spcPct val="130000"/>
              </a:lnSpc>
              <a:defRPr sz="2000"/>
            </a:pPr>
            <a:r>
              <a:t>begin_checkpoint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end_checkpoint</a:t>
            </a:r>
          </a:p>
          <a:p>
            <a:pPr defTabSz="457200">
              <a:lnSpc>
                <a:spcPct val="130000"/>
              </a:lnSpc>
              <a:defRPr sz="2000">
                <a:solidFill>
                  <a:srgbClr val="FF0000"/>
                </a:solidFill>
              </a:defRPr>
            </a:pPr>
            <a:r>
              <a:t>update: T1 writes P5</a:t>
            </a:r>
          </a:p>
          <a:p>
            <a:pPr defTabSz="457200">
              <a:lnSpc>
                <a:spcPct val="130000"/>
              </a:lnSpc>
              <a:defRPr sz="2000">
                <a:solidFill>
                  <a:srgbClr val="0000FF"/>
                </a:solidFill>
              </a:defRPr>
            </a:pPr>
            <a:r>
              <a:t>update T2 writes P3</a:t>
            </a:r>
          </a:p>
          <a:p>
            <a:pPr defTabSz="457200">
              <a:lnSpc>
                <a:spcPct val="130000"/>
              </a:lnSpc>
              <a:defRPr sz="2000">
                <a:solidFill>
                  <a:srgbClr val="FF0000"/>
                </a:solidFill>
              </a:defRPr>
            </a:pPr>
            <a:r>
              <a:t>T1 abort</a:t>
            </a:r>
          </a:p>
          <a:p>
            <a:pPr defTabSz="457200">
              <a:lnSpc>
                <a:spcPct val="130000"/>
              </a:lnSpc>
              <a:defRPr sz="2000">
                <a:solidFill>
                  <a:srgbClr val="FF0000"/>
                </a:solidFill>
              </a:defRPr>
            </a:pPr>
            <a:r>
              <a:t>CLR: Undo T1 LSN 10, UndoNxt=Null</a:t>
            </a:r>
          </a:p>
          <a:p>
            <a:pPr defTabSz="457200">
              <a:lnSpc>
                <a:spcPct val="130000"/>
              </a:lnSpc>
              <a:defRPr sz="2000">
                <a:solidFill>
                  <a:srgbClr val="FF0000"/>
                </a:solidFill>
              </a:defRPr>
            </a:pPr>
            <a:r>
              <a:t>T1 End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update: T3 writes P1</a:t>
            </a:r>
          </a:p>
          <a:p>
            <a:pPr defTabSz="457200">
              <a:lnSpc>
                <a:spcPct val="130000"/>
              </a:lnSpc>
              <a:defRPr sz="2000">
                <a:solidFill>
                  <a:srgbClr val="0000FF"/>
                </a:solidFill>
              </a:defRPr>
            </a:pPr>
            <a:r>
              <a:t>update: T2 writes P5</a:t>
            </a:r>
          </a:p>
          <a:p>
            <a:pPr defTabSz="457200">
              <a:lnSpc>
                <a:spcPct val="130000"/>
              </a:lnSpc>
              <a:defRPr sz="2000">
                <a:solidFill>
                  <a:schemeClr val="accent2"/>
                </a:solidFill>
              </a:defRPr>
            </a:pPr>
            <a:r>
              <a:t>CRASH, RESTART</a:t>
            </a:r>
          </a:p>
        </p:txBody>
      </p:sp>
      <p:sp>
        <p:nvSpPr>
          <p:cNvPr id="491" name="Line"/>
          <p:cNvSpPr/>
          <p:nvPr/>
        </p:nvSpPr>
        <p:spPr>
          <a:xfrm flipH="1">
            <a:off x="4114799" y="1125537"/>
            <a:ext cx="1" cy="5924551"/>
          </a:xfrm>
          <a:prstGeom prst="line">
            <a:avLst/>
          </a:prstGeom>
          <a:ln w="50800">
            <a:solidFill>
              <a:srgbClr val="CC3300"/>
            </a:solidFill>
            <a:prstDash val="sysDot"/>
          </a:ln>
        </p:spPr>
        <p:txBody>
          <a:bodyPr lIns="45719" rIns="45719"/>
          <a:lstStyle/>
          <a:p/>
        </p:txBody>
      </p:sp>
      <p:sp>
        <p:nvSpPr>
          <p:cNvPr id="492" name="Line"/>
          <p:cNvSpPr/>
          <p:nvPr/>
        </p:nvSpPr>
        <p:spPr>
          <a:xfrm>
            <a:off x="3975100" y="4383087"/>
            <a:ext cx="279400" cy="1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493" name="Line"/>
          <p:cNvSpPr/>
          <p:nvPr/>
        </p:nvSpPr>
        <p:spPr>
          <a:xfrm>
            <a:off x="3975100" y="4002087"/>
            <a:ext cx="279400" cy="1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494" name="Line"/>
          <p:cNvSpPr/>
          <p:nvPr/>
        </p:nvSpPr>
        <p:spPr>
          <a:xfrm>
            <a:off x="3975100" y="3621087"/>
            <a:ext cx="279400" cy="1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495" name="Line"/>
          <p:cNvSpPr/>
          <p:nvPr/>
        </p:nvSpPr>
        <p:spPr>
          <a:xfrm>
            <a:off x="3975100" y="3240087"/>
            <a:ext cx="279400" cy="1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496" name="Line"/>
          <p:cNvSpPr/>
          <p:nvPr/>
        </p:nvSpPr>
        <p:spPr>
          <a:xfrm>
            <a:off x="3975100" y="2859087"/>
            <a:ext cx="279400" cy="1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497" name="Line"/>
          <p:cNvSpPr/>
          <p:nvPr/>
        </p:nvSpPr>
        <p:spPr>
          <a:xfrm>
            <a:off x="3975100" y="2401887"/>
            <a:ext cx="279400" cy="1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498" name="Line"/>
          <p:cNvSpPr/>
          <p:nvPr/>
        </p:nvSpPr>
        <p:spPr>
          <a:xfrm>
            <a:off x="3975100" y="1258887"/>
            <a:ext cx="279400" cy="1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499" name="LSN         LOG"/>
          <p:cNvSpPr txBox="1"/>
          <p:nvPr/>
        </p:nvSpPr>
        <p:spPr>
          <a:xfrm>
            <a:off x="3224213" y="679450"/>
            <a:ext cx="2100362" cy="4572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2400" u="sng"/>
            </a:lvl1pPr>
          </a:lstStyle>
          <a:p>
            <a:r>
              <a:t>LSN         LOG</a:t>
            </a:r>
          </a:p>
        </p:txBody>
      </p:sp>
      <p:sp>
        <p:nvSpPr>
          <p:cNvPr id="500" name="00…"/>
          <p:cNvSpPr txBox="1"/>
          <p:nvPr/>
        </p:nvSpPr>
        <p:spPr>
          <a:xfrm>
            <a:off x="3224213" y="985837"/>
            <a:ext cx="736973" cy="356362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/>
          <a:p>
            <a:pPr defTabSz="457200">
              <a:lnSpc>
                <a:spcPct val="130000"/>
              </a:lnSpc>
              <a:defRPr sz="2000"/>
            </a:pPr>
            <a:r>
              <a:t>     00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05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10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20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30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40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45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50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60</a:t>
            </a:r>
          </a:p>
        </p:txBody>
      </p:sp>
      <p:grpSp>
        <p:nvGrpSpPr>
          <p:cNvPr id="503" name="Group"/>
          <p:cNvGrpSpPr/>
          <p:nvPr/>
        </p:nvGrpSpPr>
        <p:grpSpPr>
          <a:xfrm>
            <a:off x="3949699" y="4700587"/>
            <a:ext cx="330202" cy="203201"/>
            <a:chOff x="0" y="0"/>
            <a:chExt cx="330200" cy="203200"/>
          </a:xfrm>
        </p:grpSpPr>
        <p:sp>
          <p:nvSpPr>
            <p:cNvPr id="501" name="Line"/>
            <p:cNvSpPr/>
            <p:nvPr/>
          </p:nvSpPr>
          <p:spPr>
            <a:xfrm>
              <a:off x="25400" y="0"/>
              <a:ext cx="279400" cy="203200"/>
            </a:xfrm>
            <a:prstGeom prst="line">
              <a:avLst/>
            </a:prstGeom>
            <a:noFill/>
            <a:ln w="254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02" name="Line"/>
            <p:cNvSpPr/>
            <p:nvPr/>
          </p:nvSpPr>
          <p:spPr>
            <a:xfrm flipH="1">
              <a:off x="-1" y="0"/>
              <a:ext cx="330202" cy="203200"/>
            </a:xfrm>
            <a:prstGeom prst="line">
              <a:avLst/>
            </a:prstGeom>
            <a:noFill/>
            <a:ln w="254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504" name="Xact Table…"/>
          <p:cNvSpPr txBox="1"/>
          <p:nvPr/>
        </p:nvSpPr>
        <p:spPr>
          <a:xfrm>
            <a:off x="579437" y="1087437"/>
            <a:ext cx="1960589" cy="533839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00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Xact Table</a:t>
            </a:r>
          </a:p>
          <a:p>
            <a:pPr defTabSz="457200">
              <a:defRPr sz="200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defTabSz="457200">
              <a:defRPr sz="200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defTabSz="457200">
              <a:defRPr sz="200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defTabSz="457200">
              <a:defRPr sz="200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defTabSz="457200">
              <a:defRPr sz="200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defTabSz="457200">
              <a:defRPr sz="200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defTabSz="457200">
              <a:defRPr sz="200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defTabSz="457200">
              <a:defRPr sz="200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Dirty Page Table</a:t>
            </a:r>
          </a:p>
          <a:p>
            <a:pPr defTabSz="457200">
              <a:defRPr sz="200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defTabSz="457200">
              <a:defRPr sz="200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defTabSz="457200">
              <a:defRPr sz="200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defTabSz="457200">
              <a:defRPr sz="200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defTabSz="457200">
              <a:defRPr sz="200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defTabSz="457200">
              <a:defRPr sz="2000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defTabSz="457200">
              <a:defRPr sz="2000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defTabSz="457200">
              <a:defRPr sz="200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sp>
        <p:nvSpPr>
          <p:cNvPr id="505" name="Redo starts at LSN 10;…"/>
          <p:cNvSpPr txBox="1"/>
          <p:nvPr/>
        </p:nvSpPr>
        <p:spPr>
          <a:xfrm>
            <a:off x="4410075" y="5143500"/>
            <a:ext cx="3641725" cy="1308100"/>
          </a:xfrm>
          <a:prstGeom prst="rect">
            <a:avLst/>
          </a:prstGeom>
          <a:ln w="12700">
            <a:miter lim="400000"/>
          </a:ln>
        </p:spPr>
        <p:txBody>
          <a:bodyPr lIns="44450" tIns="44450" rIns="44450" bIns="44450">
            <a:spAutoFit/>
          </a:bodyPr>
          <a:lstStyle/>
          <a:p>
            <a:pPr defTabSz="457200">
              <a:defRPr sz="2000">
                <a:solidFill>
                  <a:srgbClr val="FF0000"/>
                </a:solidFill>
              </a:defRPr>
            </a:pPr>
            <a:r>
              <a:t>Redo</a:t>
            </a:r>
            <a:r>
              <a:rPr>
                <a:solidFill>
                  <a:srgbClr val="000000"/>
                </a:solidFill>
              </a:rPr>
              <a:t> starts at LSN 10;</a:t>
            </a:r>
            <a:endParaRPr>
              <a:solidFill>
                <a:srgbClr val="000000"/>
              </a:solidFill>
            </a:endParaRPr>
          </a:p>
          <a:p>
            <a:pPr defTabSz="457200">
              <a:defRPr sz="2000"/>
            </a:pPr>
            <a:r>
              <a:t>in this case, reads P5, P3, and P1 from disk, redoes ops if pageLSN &lt; LSN</a:t>
            </a:r>
          </a:p>
        </p:txBody>
      </p:sp>
      <p:sp>
        <p:nvSpPr>
          <p:cNvPr id="506" name="Line"/>
          <p:cNvSpPr/>
          <p:nvPr/>
        </p:nvSpPr>
        <p:spPr>
          <a:xfrm>
            <a:off x="3975100" y="1639887"/>
            <a:ext cx="279400" cy="1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07" name="Line"/>
          <p:cNvSpPr/>
          <p:nvPr/>
        </p:nvSpPr>
        <p:spPr>
          <a:xfrm>
            <a:off x="3975100" y="2020887"/>
            <a:ext cx="279400" cy="1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08" name="Line"/>
          <p:cNvSpPr/>
          <p:nvPr/>
        </p:nvSpPr>
        <p:spPr>
          <a:xfrm>
            <a:off x="5333836" y="3322786"/>
            <a:ext cx="3429164" cy="285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9165" y="12680"/>
                  <a:pt x="10246" y="21600"/>
                  <a:pt x="0" y="21600"/>
                </a:cubicBezTo>
              </a:path>
            </a:pathLst>
          </a:custGeom>
          <a:ln w="12700" cap="rnd">
            <a:solidFill>
              <a:srgbClr val="FF0000"/>
            </a:solidFill>
            <a:headEnd type="stealth"/>
          </a:ln>
        </p:spPr>
        <p:txBody>
          <a:bodyPr lIns="45719" rIns="45719" anchor="ctr"/>
          <a:lstStyle/>
          <a:p/>
        </p:txBody>
      </p:sp>
      <p:sp>
        <p:nvSpPr>
          <p:cNvPr id="509" name="Line"/>
          <p:cNvSpPr/>
          <p:nvPr/>
        </p:nvSpPr>
        <p:spPr>
          <a:xfrm>
            <a:off x="5321250" y="2070075"/>
            <a:ext cx="1530400" cy="787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7" y="0"/>
                </a:moveTo>
                <a:cubicBezTo>
                  <a:pt x="20927" y="2177"/>
                  <a:pt x="21600" y="4638"/>
                  <a:pt x="21600" y="7141"/>
                </a:cubicBezTo>
                <a:cubicBezTo>
                  <a:pt x="21600" y="15126"/>
                  <a:pt x="14899" y="21600"/>
                  <a:pt x="6634" y="21600"/>
                </a:cubicBezTo>
                <a:cubicBezTo>
                  <a:pt x="4333" y="21599"/>
                  <a:pt x="2063" y="21087"/>
                  <a:pt x="0" y="20102"/>
                </a:cubicBezTo>
              </a:path>
            </a:pathLst>
          </a:custGeom>
          <a:ln w="12700" cap="rnd">
            <a:solidFill>
              <a:srgbClr val="FF0000"/>
            </a:solidFill>
            <a:headEnd type="stealth"/>
          </a:ln>
        </p:spPr>
        <p:txBody>
          <a:bodyPr lIns="45719" rIns="45719" anchor="ctr"/>
          <a:lstStyle/>
          <a:p/>
        </p:txBody>
      </p:sp>
      <p:sp>
        <p:nvSpPr>
          <p:cNvPr id="510" name="Line"/>
          <p:cNvSpPr/>
          <p:nvPr/>
        </p:nvSpPr>
        <p:spPr>
          <a:xfrm>
            <a:off x="6715107" y="2447878"/>
            <a:ext cx="444519" cy="2008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88"/>
                </a:moveTo>
                <a:cubicBezTo>
                  <a:pt x="1117" y="63"/>
                  <a:pt x="2251" y="0"/>
                  <a:pt x="3388" y="0"/>
                </a:cubicBezTo>
                <a:cubicBezTo>
                  <a:pt x="13446" y="1"/>
                  <a:pt x="21600" y="4835"/>
                  <a:pt x="21600" y="10800"/>
                </a:cubicBezTo>
                <a:cubicBezTo>
                  <a:pt x="21600" y="16765"/>
                  <a:pt x="13446" y="21600"/>
                  <a:pt x="3387" y="21600"/>
                </a:cubicBezTo>
              </a:path>
            </a:pathLst>
          </a:custGeom>
          <a:ln w="12700" cap="rnd">
            <a:solidFill>
              <a:srgbClr val="0000FF"/>
            </a:solidFill>
            <a:headEnd type="stealth"/>
          </a:ln>
        </p:spPr>
        <p:txBody>
          <a:bodyPr lIns="45719" rIns="45719" anchor="ctr"/>
          <a:lstStyle/>
          <a:p/>
        </p:txBody>
      </p:sp>
      <p:sp>
        <p:nvSpPr>
          <p:cNvPr id="511" name="Line"/>
          <p:cNvSpPr/>
          <p:nvPr/>
        </p:nvSpPr>
        <p:spPr>
          <a:xfrm>
            <a:off x="5334000" y="2935287"/>
            <a:ext cx="3276600" cy="152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977" y="900"/>
                  <a:pt x="7953" y="1800"/>
                  <a:pt x="11553" y="5400"/>
                </a:cubicBezTo>
                <a:cubicBezTo>
                  <a:pt x="15153" y="9000"/>
                  <a:pt x="18377" y="15300"/>
                  <a:pt x="21600" y="21600"/>
                </a:cubicBezTo>
              </a:path>
            </a:pathLst>
          </a:custGeom>
          <a:ln w="12700">
            <a:solidFill>
              <a:srgbClr val="FF0000"/>
            </a:solidFill>
            <a:headEnd type="triangle"/>
          </a:ln>
        </p:spPr>
        <p:txBody>
          <a:bodyPr lIns="45719" rIns="45719" anchor="ctr"/>
          <a:lstStyle/>
          <a:p/>
        </p:txBody>
      </p:sp>
      <p:graphicFrame>
        <p:nvGraphicFramePr>
          <p:cNvPr id="512" name="Table"/>
          <p:cNvGraphicFramePr/>
          <p:nvPr/>
        </p:nvGraphicFramePr>
        <p:xfrm>
          <a:off x="76200" y="1524000"/>
          <a:ext cx="2895600" cy="14478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65200"/>
                <a:gridCol w="1168400"/>
                <a:gridCol w="762000"/>
              </a:tblGrid>
              <a:tr h="4318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Trans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lastLSN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Stat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T1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10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3" name="Table"/>
          <p:cNvGraphicFramePr/>
          <p:nvPr/>
        </p:nvGraphicFramePr>
        <p:xfrm>
          <a:off x="76200" y="1524000"/>
          <a:ext cx="2895600" cy="14478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65200"/>
                <a:gridCol w="1168400"/>
                <a:gridCol w="762000"/>
              </a:tblGrid>
              <a:tr h="4318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Trans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lastLSN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Stat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T1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10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T2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20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4" name="Table"/>
          <p:cNvGraphicFramePr/>
          <p:nvPr/>
        </p:nvGraphicFramePr>
        <p:xfrm>
          <a:off x="76200" y="1524000"/>
          <a:ext cx="2895600" cy="14478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65200"/>
                <a:gridCol w="1168400"/>
                <a:gridCol w="762000"/>
              </a:tblGrid>
              <a:tr h="4318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Trans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lastLSN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Stat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T1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30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a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T2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20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5" name="Table"/>
          <p:cNvGraphicFramePr/>
          <p:nvPr/>
        </p:nvGraphicFramePr>
        <p:xfrm>
          <a:off x="76200" y="1524000"/>
          <a:ext cx="2895600" cy="14478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65200"/>
                <a:gridCol w="1168400"/>
                <a:gridCol w="762000"/>
              </a:tblGrid>
              <a:tr h="4318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Trans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lastLSN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Stat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T1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40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a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T2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20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6" name="Table"/>
          <p:cNvGraphicFramePr/>
          <p:nvPr/>
        </p:nvGraphicFramePr>
        <p:xfrm>
          <a:off x="76200" y="1524000"/>
          <a:ext cx="2895600" cy="14478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65200"/>
                <a:gridCol w="1168400"/>
                <a:gridCol w="762000"/>
              </a:tblGrid>
              <a:tr h="4318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Trans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lastLSN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Stat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T2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20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7" name="Table"/>
          <p:cNvGraphicFramePr/>
          <p:nvPr/>
        </p:nvGraphicFramePr>
        <p:xfrm>
          <a:off x="76200" y="1524000"/>
          <a:ext cx="2895600" cy="14478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65200"/>
                <a:gridCol w="1168400"/>
                <a:gridCol w="762000"/>
              </a:tblGrid>
              <a:tr h="4318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Trans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lastLSN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Stat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T2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20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T3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50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8" name="Table"/>
          <p:cNvGraphicFramePr/>
          <p:nvPr/>
        </p:nvGraphicFramePr>
        <p:xfrm>
          <a:off x="0" y="1504950"/>
          <a:ext cx="3087688" cy="14478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23925"/>
                <a:gridCol w="1231900"/>
                <a:gridCol w="931862"/>
              </a:tblGrid>
              <a:tr h="4318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Trans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lastLSN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Status</a:t>
                      </a:r>
                      <a:endParaRPr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T2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60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T3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50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9" name="Table"/>
          <p:cNvGraphicFramePr/>
          <p:nvPr/>
        </p:nvGraphicFramePr>
        <p:xfrm>
          <a:off x="457200" y="3886200"/>
          <a:ext cx="2286000" cy="2819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0"/>
                <a:gridCol w="1143000"/>
              </a:tblGrid>
              <a:tr h="56356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PageId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recLSN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356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0" name="Table"/>
          <p:cNvGraphicFramePr/>
          <p:nvPr/>
        </p:nvGraphicFramePr>
        <p:xfrm>
          <a:off x="457200" y="3886200"/>
          <a:ext cx="2286000" cy="2819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0"/>
                <a:gridCol w="1143000"/>
              </a:tblGrid>
              <a:tr h="56356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PageId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recLSN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P5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10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356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1" name="Table"/>
          <p:cNvGraphicFramePr/>
          <p:nvPr/>
        </p:nvGraphicFramePr>
        <p:xfrm>
          <a:off x="457200" y="3886200"/>
          <a:ext cx="2286000" cy="2819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0"/>
                <a:gridCol w="1143000"/>
              </a:tblGrid>
              <a:tr h="56356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PageId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recLSN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P5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10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P3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20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356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2" name="Table"/>
          <p:cNvGraphicFramePr/>
          <p:nvPr/>
        </p:nvGraphicFramePr>
        <p:xfrm>
          <a:off x="457200" y="3886200"/>
          <a:ext cx="2286000" cy="2819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0"/>
                <a:gridCol w="1143000"/>
              </a:tblGrid>
              <a:tr h="56356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PageId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recLSN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P5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10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P3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20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P1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50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356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523" name="Arrow"/>
          <p:cNvSpPr/>
          <p:nvPr/>
        </p:nvSpPr>
        <p:spPr>
          <a:xfrm>
            <a:off x="3200400" y="1106487"/>
            <a:ext cx="381000" cy="304801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524" name="Arrow"/>
          <p:cNvSpPr/>
          <p:nvPr/>
        </p:nvSpPr>
        <p:spPr>
          <a:xfrm>
            <a:off x="3200400" y="1487487"/>
            <a:ext cx="381000" cy="304801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525" name="Arrow"/>
          <p:cNvSpPr/>
          <p:nvPr/>
        </p:nvSpPr>
        <p:spPr>
          <a:xfrm>
            <a:off x="3200400" y="1944687"/>
            <a:ext cx="381000" cy="304801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526" name="Arrow"/>
          <p:cNvSpPr/>
          <p:nvPr/>
        </p:nvSpPr>
        <p:spPr>
          <a:xfrm>
            <a:off x="3200400" y="2325687"/>
            <a:ext cx="381000" cy="304801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527" name="Arrow"/>
          <p:cNvSpPr/>
          <p:nvPr/>
        </p:nvSpPr>
        <p:spPr>
          <a:xfrm>
            <a:off x="3200400" y="2706687"/>
            <a:ext cx="381000" cy="304801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528" name="Arrow"/>
          <p:cNvSpPr/>
          <p:nvPr/>
        </p:nvSpPr>
        <p:spPr>
          <a:xfrm>
            <a:off x="3200400" y="3163887"/>
            <a:ext cx="381000" cy="304801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529" name="Arrow"/>
          <p:cNvSpPr/>
          <p:nvPr/>
        </p:nvSpPr>
        <p:spPr>
          <a:xfrm>
            <a:off x="3200400" y="3544887"/>
            <a:ext cx="381000" cy="304801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530" name="Arrow"/>
          <p:cNvSpPr/>
          <p:nvPr/>
        </p:nvSpPr>
        <p:spPr>
          <a:xfrm>
            <a:off x="3200400" y="3925887"/>
            <a:ext cx="381000" cy="304801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531" name="Arrow"/>
          <p:cNvSpPr/>
          <p:nvPr/>
        </p:nvSpPr>
        <p:spPr>
          <a:xfrm>
            <a:off x="3200400" y="4306887"/>
            <a:ext cx="381000" cy="304801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indefinite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0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1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dur="indefinite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dur="indefinite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dur="indefinite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1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dur="indefinite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dur="indefinite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18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dur="indefinite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dur="indefinite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20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2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dur="indefinite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dur="indefinite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2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dur="indefinite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2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dur="indefinite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2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dur="indefinite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grpId="28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dur="indefinite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29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dur="indefinite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30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3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dur="indefinite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" grpId="30" animBg="1" advAuto="0"/>
      <p:bldP spid="514" grpId="16" animBg="1" advAuto="0"/>
      <p:bldP spid="505" grpId="31" animBg="1" advAuto="0"/>
      <p:bldP spid="520" grpId="9" animBg="1" advAuto="0"/>
      <p:bldP spid="521" grpId="13" animBg="1" advAuto="0"/>
      <p:bldP spid="517" grpId="25" animBg="1" advAuto="0"/>
      <p:bldP spid="530" grpId="24" animBg="1" advAuto="0"/>
      <p:bldP spid="529" grpId="21" animBg="1" advAuto="0"/>
      <p:bldP spid="528" grpId="18" animBg="1" advAuto="0"/>
      <p:bldP spid="526" grpId="11" animBg="1" advAuto="0"/>
      <p:bldP spid="527" grpId="15" animBg="1" advAuto="0"/>
      <p:bldP spid="524" grpId="5" animBg="1" advAuto="0"/>
      <p:bldP spid="519" grpId="3" animBg="1" advAuto="0"/>
      <p:bldP spid="525" grpId="10" animBg="1" advAuto="0"/>
      <p:bldP spid="524" grpId="6" animBg="1" advAuto="0"/>
      <p:bldP spid="513" grpId="12" animBg="1" advAuto="0"/>
      <p:bldP spid="526" grpId="14" animBg="1" advAuto="0"/>
      <p:bldP spid="527" grpId="17" animBg="1" advAuto="0"/>
      <p:bldP spid="512" grpId="8" animBg="1" advAuto="0"/>
      <p:bldP spid="515" grpId="19" animBg="1" advAuto="0"/>
      <p:bldP spid="528" grpId="20" animBg="1" advAuto="0"/>
      <p:bldP spid="523" grpId="1" animBg="1" advAuto="0"/>
      <p:bldP spid="523" grpId="4" animBg="1" advAuto="0"/>
      <p:bldP spid="525" grpId="7" animBg="1" advAuto="0"/>
      <p:bldP spid="489" grpId="2" animBg="1" advAuto="0"/>
      <p:bldP spid="529" grpId="23" animBg="1" advAuto="0"/>
      <p:bldP spid="522" grpId="26" animBg="1" advAuto="0"/>
      <p:bldP spid="516" grpId="22" animBg="1" advAuto="0"/>
      <p:bldP spid="530" grpId="27" animBg="1" advAuto="0"/>
      <p:bldP spid="531" grpId="28" animBg="1" advAuto="0"/>
      <p:bldP spid="518" grpId="29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34" name="Ex (cont.): Undo &amp; Crash During Restart!"/>
          <p:cNvSpPr txBox="1"/>
          <p:nvPr>
            <p:ph type="title" idx="4294967295"/>
          </p:nvPr>
        </p:nvSpPr>
        <p:spPr>
          <a:xfrm>
            <a:off x="211137" y="-192088"/>
            <a:ext cx="8532813" cy="719138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Ex (cont.): Undo &amp; Crash During Restart!</a:t>
            </a:r>
          </a:p>
        </p:txBody>
      </p:sp>
      <p:sp>
        <p:nvSpPr>
          <p:cNvPr id="535" name="begin_checkpoint,…"/>
          <p:cNvSpPr txBox="1"/>
          <p:nvPr/>
        </p:nvSpPr>
        <p:spPr>
          <a:xfrm>
            <a:off x="4219575" y="381000"/>
            <a:ext cx="4878387" cy="6337300"/>
          </a:xfrm>
          <a:prstGeom prst="rect">
            <a:avLst/>
          </a:prstGeom>
          <a:ln w="12700">
            <a:miter lim="400000"/>
          </a:ln>
        </p:spPr>
        <p:txBody>
          <a:bodyPr lIns="44450" tIns="44450" rIns="44450" bIns="44450">
            <a:spAutoFit/>
          </a:bodyPr>
          <a:lstStyle/>
          <a:p>
            <a:pPr defTabSz="457200">
              <a:lnSpc>
                <a:spcPct val="130000"/>
              </a:lnSpc>
              <a:defRPr sz="2000"/>
            </a:pPr>
            <a:r>
              <a:t>begin_checkpoint,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end_checkpoint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update: T1 writes P5;Prvl=null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update T2 writes P3; Prvl = null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T1 abort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CLR: Undo T1 LSN 10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T1 End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update: T3 writes P1; PrvL=null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update: T2 writes P5; PrvL=20</a:t>
            </a:r>
          </a:p>
          <a:p>
            <a:pPr defTabSz="457200">
              <a:lnSpc>
                <a:spcPct val="130000"/>
              </a:lnSpc>
              <a:defRPr sz="2000">
                <a:solidFill>
                  <a:schemeClr val="accent2"/>
                </a:solidFill>
              </a:defRPr>
            </a:pPr>
            <a:r>
              <a:t>CRASH, RESTART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CLR: Undo T2 LSN 60; UndoNxtLSN=20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CLR: Undo T3 LSN 50;UndoNxtLSN=null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T3 end</a:t>
            </a:r>
          </a:p>
          <a:p>
            <a:pPr defTabSz="457200">
              <a:lnSpc>
                <a:spcPct val="130000"/>
              </a:lnSpc>
              <a:defRPr sz="2000">
                <a:solidFill>
                  <a:schemeClr val="accent2"/>
                </a:solidFill>
              </a:defRPr>
            </a:pPr>
            <a:r>
              <a:t>CRASH, RESTART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CLR: Undo T2 LSN 20;UndoNxtLSN=null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T2 end</a:t>
            </a:r>
          </a:p>
        </p:txBody>
      </p:sp>
      <p:sp>
        <p:nvSpPr>
          <p:cNvPr id="536" name="Line"/>
          <p:cNvSpPr/>
          <p:nvPr/>
        </p:nvSpPr>
        <p:spPr>
          <a:xfrm flipH="1">
            <a:off x="4038600" y="819149"/>
            <a:ext cx="1" cy="6038852"/>
          </a:xfrm>
          <a:prstGeom prst="line">
            <a:avLst/>
          </a:prstGeom>
          <a:ln w="25400">
            <a:solidFill>
              <a:srgbClr val="CC3300"/>
            </a:solidFill>
            <a:prstDash val="sysDot"/>
          </a:ln>
        </p:spPr>
        <p:txBody>
          <a:bodyPr lIns="45719" rIns="45719"/>
          <a:lstStyle/>
          <a:p/>
        </p:txBody>
      </p:sp>
      <p:sp>
        <p:nvSpPr>
          <p:cNvPr id="537" name="Line"/>
          <p:cNvSpPr/>
          <p:nvPr/>
        </p:nvSpPr>
        <p:spPr>
          <a:xfrm>
            <a:off x="3898900" y="6248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38" name="Line"/>
          <p:cNvSpPr/>
          <p:nvPr/>
        </p:nvSpPr>
        <p:spPr>
          <a:xfrm>
            <a:off x="3898900" y="5105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39" name="Line"/>
          <p:cNvSpPr/>
          <p:nvPr/>
        </p:nvSpPr>
        <p:spPr>
          <a:xfrm>
            <a:off x="3898900" y="46482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40" name="Line"/>
          <p:cNvSpPr/>
          <p:nvPr/>
        </p:nvSpPr>
        <p:spPr>
          <a:xfrm>
            <a:off x="3898900" y="30162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41" name="Line"/>
          <p:cNvSpPr/>
          <p:nvPr/>
        </p:nvSpPr>
        <p:spPr>
          <a:xfrm>
            <a:off x="3898900" y="26352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42" name="Line"/>
          <p:cNvSpPr/>
          <p:nvPr/>
        </p:nvSpPr>
        <p:spPr>
          <a:xfrm>
            <a:off x="3898900" y="22542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43" name="Line"/>
          <p:cNvSpPr/>
          <p:nvPr/>
        </p:nvSpPr>
        <p:spPr>
          <a:xfrm>
            <a:off x="3898900" y="18732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44" name="Line"/>
          <p:cNvSpPr/>
          <p:nvPr/>
        </p:nvSpPr>
        <p:spPr>
          <a:xfrm>
            <a:off x="3898900" y="14922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45" name="Line"/>
          <p:cNvSpPr/>
          <p:nvPr/>
        </p:nvSpPr>
        <p:spPr>
          <a:xfrm>
            <a:off x="3898900" y="10350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46" name="Line"/>
          <p:cNvSpPr/>
          <p:nvPr/>
        </p:nvSpPr>
        <p:spPr>
          <a:xfrm>
            <a:off x="3898900" y="6540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47" name="00…"/>
          <p:cNvSpPr txBox="1"/>
          <p:nvPr/>
        </p:nvSpPr>
        <p:spPr>
          <a:xfrm>
            <a:off x="3092077" y="381000"/>
            <a:ext cx="736973" cy="63373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/>
          <a:p>
            <a:pPr algn="r" defTabSz="457200">
              <a:lnSpc>
                <a:spcPct val="130000"/>
              </a:lnSpc>
              <a:defRPr sz="2000"/>
            </a:pPr>
            <a:r>
              <a:t>00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05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     10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     20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     30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40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45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     50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     60</a:t>
            </a:r>
          </a:p>
          <a:p>
            <a:pPr algn="r" defTabSz="457200">
              <a:lnSpc>
                <a:spcPct val="130000"/>
              </a:lnSpc>
              <a:defRPr sz="2000"/>
            </a:pPr>
          </a:p>
          <a:p>
            <a:pPr algn="r" defTabSz="457200">
              <a:lnSpc>
                <a:spcPct val="130000"/>
              </a:lnSpc>
              <a:defRPr sz="2000"/>
            </a:pPr>
            <a:r>
              <a:t>     70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80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85</a:t>
            </a:r>
          </a:p>
          <a:p>
            <a:pPr algn="r" defTabSz="457200">
              <a:lnSpc>
                <a:spcPct val="130000"/>
              </a:lnSpc>
              <a:defRPr sz="2000"/>
            </a:pPr>
          </a:p>
          <a:p>
            <a:pPr algn="r" defTabSz="457200">
              <a:lnSpc>
                <a:spcPct val="130000"/>
              </a:lnSpc>
              <a:defRPr sz="2000"/>
            </a:pPr>
            <a:r>
              <a:t>     90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100</a:t>
            </a:r>
          </a:p>
        </p:txBody>
      </p:sp>
      <p:sp>
        <p:nvSpPr>
          <p:cNvPr id="548" name="Line"/>
          <p:cNvSpPr/>
          <p:nvPr/>
        </p:nvSpPr>
        <p:spPr>
          <a:xfrm>
            <a:off x="3962399" y="4222750"/>
            <a:ext cx="215901" cy="18415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49" name="Line"/>
          <p:cNvSpPr/>
          <p:nvPr/>
        </p:nvSpPr>
        <p:spPr>
          <a:xfrm flipH="1">
            <a:off x="3949700" y="4203700"/>
            <a:ext cx="254001" cy="20320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50" name="Line"/>
          <p:cNvSpPr/>
          <p:nvPr/>
        </p:nvSpPr>
        <p:spPr>
          <a:xfrm>
            <a:off x="3963987" y="5791200"/>
            <a:ext cx="203201" cy="20320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51" name="Line"/>
          <p:cNvSpPr/>
          <p:nvPr/>
        </p:nvSpPr>
        <p:spPr>
          <a:xfrm flipH="1">
            <a:off x="3949700" y="5803900"/>
            <a:ext cx="254001" cy="20320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52" name="After Analysis/Redo:…"/>
          <p:cNvSpPr/>
          <p:nvPr/>
        </p:nvSpPr>
        <p:spPr>
          <a:xfrm>
            <a:off x="152400" y="1143000"/>
            <a:ext cx="2930972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rgbClr val="FF0000"/>
                </a:solidFill>
              </a:defRPr>
            </a:pPr>
            <a:r>
              <a:t>After Analysis/Redo:</a:t>
            </a:r>
            <a:r>
              <a:rPr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 50 &amp; 60</a:t>
            </a:r>
          </a:p>
        </p:txBody>
      </p:sp>
      <p:sp>
        <p:nvSpPr>
          <p:cNvPr id="553" name="Line"/>
          <p:cNvSpPr/>
          <p:nvPr/>
        </p:nvSpPr>
        <p:spPr>
          <a:xfrm>
            <a:off x="3886200" y="34290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54" name="Line"/>
          <p:cNvSpPr/>
          <p:nvPr/>
        </p:nvSpPr>
        <p:spPr>
          <a:xfrm>
            <a:off x="3911600" y="38100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55" name="Line"/>
          <p:cNvSpPr/>
          <p:nvPr/>
        </p:nvSpPr>
        <p:spPr>
          <a:xfrm>
            <a:off x="3911600" y="54102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56" name="Line"/>
          <p:cNvSpPr/>
          <p:nvPr/>
        </p:nvSpPr>
        <p:spPr>
          <a:xfrm>
            <a:off x="3886200" y="6629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57" name="Rectangle"/>
          <p:cNvSpPr/>
          <p:nvPr/>
        </p:nvSpPr>
        <p:spPr>
          <a:xfrm>
            <a:off x="3124200" y="6400800"/>
            <a:ext cx="5867400" cy="45720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558" name="Rectangle"/>
          <p:cNvSpPr/>
          <p:nvPr/>
        </p:nvSpPr>
        <p:spPr>
          <a:xfrm>
            <a:off x="3124200" y="6019800"/>
            <a:ext cx="5867400" cy="835025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559" name="Rectangle"/>
          <p:cNvSpPr/>
          <p:nvPr/>
        </p:nvSpPr>
        <p:spPr>
          <a:xfrm>
            <a:off x="3124200" y="5562600"/>
            <a:ext cx="5867400" cy="1292225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560" name="Rectangle"/>
          <p:cNvSpPr/>
          <p:nvPr/>
        </p:nvSpPr>
        <p:spPr>
          <a:xfrm>
            <a:off x="3124200" y="5181600"/>
            <a:ext cx="5867400" cy="1673225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561" name="Rectangle"/>
          <p:cNvSpPr/>
          <p:nvPr/>
        </p:nvSpPr>
        <p:spPr>
          <a:xfrm>
            <a:off x="3124200" y="4876800"/>
            <a:ext cx="5867400" cy="1978025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562" name="Rectangle"/>
          <p:cNvSpPr/>
          <p:nvPr/>
        </p:nvSpPr>
        <p:spPr>
          <a:xfrm>
            <a:off x="3124200" y="4419600"/>
            <a:ext cx="5867400" cy="2435225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563" name="ToUndo:…"/>
          <p:cNvSpPr/>
          <p:nvPr/>
        </p:nvSpPr>
        <p:spPr>
          <a:xfrm>
            <a:off x="152399" y="1905000"/>
            <a:ext cx="1236862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</a:t>
            </a: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50 &amp; 20</a:t>
            </a:r>
          </a:p>
        </p:txBody>
      </p:sp>
      <p:sp>
        <p:nvSpPr>
          <p:cNvPr id="564" name="ToUndo:…"/>
          <p:cNvSpPr/>
          <p:nvPr/>
        </p:nvSpPr>
        <p:spPr>
          <a:xfrm>
            <a:off x="152399" y="2743200"/>
            <a:ext cx="1236862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</a:t>
            </a: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20</a:t>
            </a:r>
          </a:p>
        </p:txBody>
      </p:sp>
      <p:sp>
        <p:nvSpPr>
          <p:cNvPr id="565" name="After Analysis/Redo:…"/>
          <p:cNvSpPr/>
          <p:nvPr/>
        </p:nvSpPr>
        <p:spPr>
          <a:xfrm>
            <a:off x="152400" y="3581400"/>
            <a:ext cx="2846289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rgbClr val="FF0000"/>
                </a:solidFill>
              </a:defRPr>
            </a:pPr>
            <a:r>
              <a:t>After Analysis/Redo:</a:t>
            </a:r>
            <a:endParaRPr>
              <a:solidFill>
                <a:schemeClr val="accent2"/>
              </a:solidFill>
            </a:endParaRP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 70</a:t>
            </a:r>
          </a:p>
        </p:txBody>
      </p:sp>
      <p:sp>
        <p:nvSpPr>
          <p:cNvPr id="566" name="ToUndo:…"/>
          <p:cNvSpPr/>
          <p:nvPr/>
        </p:nvSpPr>
        <p:spPr>
          <a:xfrm>
            <a:off x="152399" y="4419600"/>
            <a:ext cx="1236862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</a:t>
            </a: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20</a:t>
            </a:r>
          </a:p>
        </p:txBody>
      </p:sp>
      <p:sp>
        <p:nvSpPr>
          <p:cNvPr id="567" name="ToUndo:…"/>
          <p:cNvSpPr/>
          <p:nvPr/>
        </p:nvSpPr>
        <p:spPr>
          <a:xfrm>
            <a:off x="152400" y="5334000"/>
            <a:ext cx="1338362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</a:t>
            </a: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Finished!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00" fill="hold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indefinite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 fill="hold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indefinite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fill="hold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indefinite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500" fill="hold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indefinite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9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6" dur="500" fill="hold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indefinite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" dur="500" fill="hold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indefinite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" grpId="7" animBg="1" advAuto="0"/>
      <p:bldP spid="559" grpId="6" animBg="1" advAuto="0"/>
      <p:bldP spid="563" grpId="2" animBg="1" advAuto="0"/>
      <p:bldP spid="558" grpId="9" animBg="1" advAuto="0"/>
      <p:bldP spid="560" grpId="5" animBg="1" advAuto="0"/>
      <p:bldP spid="567" grpId="10" animBg="1" advAuto="0"/>
      <p:bldP spid="561" grpId="3" animBg="1" advAuto="0"/>
      <p:bldP spid="564" grpId="4" animBg="1" advAuto="0"/>
      <p:bldP spid="562" grpId="1" animBg="1" advAuto="0"/>
      <p:bldP spid="566" grpId="8" animBg="1" advAuto="0"/>
      <p:bldP spid="557" grpId="11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lide Number"/>
          <p:cNvSpPr txBox="1"/>
          <p:nvPr>
            <p:ph type="sldNum" sz="quarter" idx="2"/>
          </p:nvPr>
        </p:nvSpPr>
        <p:spPr>
          <a:xfrm>
            <a:off x="4609338" y="6613525"/>
            <a:ext cx="188849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70" name="begin_checkpoint,…"/>
          <p:cNvSpPr txBox="1"/>
          <p:nvPr/>
        </p:nvSpPr>
        <p:spPr>
          <a:xfrm>
            <a:off x="4219575" y="381000"/>
            <a:ext cx="4878387" cy="6337300"/>
          </a:xfrm>
          <a:prstGeom prst="rect">
            <a:avLst/>
          </a:prstGeom>
          <a:ln w="12700">
            <a:miter lim="400000"/>
          </a:ln>
        </p:spPr>
        <p:txBody>
          <a:bodyPr lIns="44450" tIns="44450" rIns="44450" bIns="44450">
            <a:spAutoFit/>
          </a:bodyPr>
          <a:lstStyle/>
          <a:p>
            <a:pPr defTabSz="457200">
              <a:lnSpc>
                <a:spcPct val="130000"/>
              </a:lnSpc>
              <a:defRPr sz="2000"/>
            </a:pPr>
            <a:r>
              <a:t>begin_checkpoint,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end_checkpoint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update: T1 writes P5;Prvl=null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update T2 writes P3; Prvl = null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T1 abort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CLR: Undo T1 LSN 10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T1 End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update: T3 writes P1; PrvL=null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update: T2 writes P5; PrvL=20</a:t>
            </a:r>
          </a:p>
          <a:p>
            <a:pPr defTabSz="457200">
              <a:lnSpc>
                <a:spcPct val="130000"/>
              </a:lnSpc>
              <a:defRPr sz="2000">
                <a:solidFill>
                  <a:schemeClr val="accent2"/>
                </a:solidFill>
              </a:defRPr>
            </a:pPr>
            <a:r>
              <a:t>CRASH, RESTART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CLR: Undo T2 LSN 60; UndoNxtLSN=20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CLR: Undo T3 LSN 50;UndoNxtLSN=null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T3 end</a:t>
            </a:r>
          </a:p>
          <a:p>
            <a:pPr defTabSz="457200">
              <a:lnSpc>
                <a:spcPct val="130000"/>
              </a:lnSpc>
              <a:defRPr sz="2000">
                <a:solidFill>
                  <a:schemeClr val="accent2"/>
                </a:solidFill>
              </a:defRPr>
            </a:pPr>
            <a:r>
              <a:t>CRASH, RESTART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CLR: Undo T2 LSN 20;UndoNxtLSN=null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T2 end</a:t>
            </a:r>
          </a:p>
        </p:txBody>
      </p:sp>
      <p:sp>
        <p:nvSpPr>
          <p:cNvPr id="571" name="Line"/>
          <p:cNvSpPr/>
          <p:nvPr/>
        </p:nvSpPr>
        <p:spPr>
          <a:xfrm flipH="1">
            <a:off x="4038600" y="819149"/>
            <a:ext cx="1" cy="6038852"/>
          </a:xfrm>
          <a:prstGeom prst="line">
            <a:avLst/>
          </a:prstGeom>
          <a:ln w="25400">
            <a:solidFill>
              <a:srgbClr val="CC3300"/>
            </a:solidFill>
            <a:prstDash val="sysDot"/>
          </a:ln>
        </p:spPr>
        <p:txBody>
          <a:bodyPr lIns="45719" rIns="45719"/>
          <a:lstStyle/>
          <a:p/>
        </p:txBody>
      </p:sp>
      <p:sp>
        <p:nvSpPr>
          <p:cNvPr id="572" name="Line"/>
          <p:cNvSpPr/>
          <p:nvPr/>
        </p:nvSpPr>
        <p:spPr>
          <a:xfrm>
            <a:off x="3898900" y="6248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73" name="Line"/>
          <p:cNvSpPr/>
          <p:nvPr/>
        </p:nvSpPr>
        <p:spPr>
          <a:xfrm>
            <a:off x="3898900" y="5105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74" name="Line"/>
          <p:cNvSpPr/>
          <p:nvPr/>
        </p:nvSpPr>
        <p:spPr>
          <a:xfrm>
            <a:off x="3898900" y="46482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75" name="Line"/>
          <p:cNvSpPr/>
          <p:nvPr/>
        </p:nvSpPr>
        <p:spPr>
          <a:xfrm>
            <a:off x="3898900" y="30162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76" name="Line"/>
          <p:cNvSpPr/>
          <p:nvPr/>
        </p:nvSpPr>
        <p:spPr>
          <a:xfrm>
            <a:off x="3898900" y="26352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77" name="Line"/>
          <p:cNvSpPr/>
          <p:nvPr/>
        </p:nvSpPr>
        <p:spPr>
          <a:xfrm>
            <a:off x="3898900" y="22542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78" name="Line"/>
          <p:cNvSpPr/>
          <p:nvPr/>
        </p:nvSpPr>
        <p:spPr>
          <a:xfrm>
            <a:off x="3898900" y="18732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79" name="Line"/>
          <p:cNvSpPr/>
          <p:nvPr/>
        </p:nvSpPr>
        <p:spPr>
          <a:xfrm>
            <a:off x="3898900" y="14922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80" name="Line"/>
          <p:cNvSpPr/>
          <p:nvPr/>
        </p:nvSpPr>
        <p:spPr>
          <a:xfrm>
            <a:off x="3898900" y="10350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81" name="Line"/>
          <p:cNvSpPr/>
          <p:nvPr/>
        </p:nvSpPr>
        <p:spPr>
          <a:xfrm>
            <a:off x="3898900" y="6540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82" name="00…"/>
          <p:cNvSpPr txBox="1"/>
          <p:nvPr/>
        </p:nvSpPr>
        <p:spPr>
          <a:xfrm>
            <a:off x="3090490" y="381000"/>
            <a:ext cx="736973" cy="63373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/>
          <a:p>
            <a:pPr algn="r" defTabSz="457200">
              <a:lnSpc>
                <a:spcPct val="130000"/>
              </a:lnSpc>
              <a:defRPr sz="2000"/>
            </a:pPr>
            <a:r>
              <a:t>00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05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     10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     20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     30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40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45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     50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     60</a:t>
            </a:r>
          </a:p>
          <a:p>
            <a:pPr algn="r" defTabSz="457200">
              <a:lnSpc>
                <a:spcPct val="130000"/>
              </a:lnSpc>
              <a:defRPr sz="2000"/>
            </a:pPr>
          </a:p>
          <a:p>
            <a:pPr algn="r" defTabSz="457200">
              <a:lnSpc>
                <a:spcPct val="130000"/>
              </a:lnSpc>
              <a:defRPr sz="2000"/>
            </a:pPr>
            <a:r>
              <a:t>     70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80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85</a:t>
            </a:r>
          </a:p>
          <a:p>
            <a:pPr algn="r" defTabSz="457200">
              <a:lnSpc>
                <a:spcPct val="130000"/>
              </a:lnSpc>
              <a:defRPr sz="2000"/>
            </a:pPr>
          </a:p>
          <a:p>
            <a:pPr algn="r" defTabSz="457200">
              <a:lnSpc>
                <a:spcPct val="130000"/>
              </a:lnSpc>
              <a:defRPr sz="2000"/>
            </a:pPr>
            <a:r>
              <a:t>     90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100</a:t>
            </a:r>
          </a:p>
        </p:txBody>
      </p:sp>
      <p:sp>
        <p:nvSpPr>
          <p:cNvPr id="583" name="Line"/>
          <p:cNvSpPr/>
          <p:nvPr/>
        </p:nvSpPr>
        <p:spPr>
          <a:xfrm>
            <a:off x="3962399" y="4222750"/>
            <a:ext cx="215901" cy="18415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84" name="Line"/>
          <p:cNvSpPr/>
          <p:nvPr/>
        </p:nvSpPr>
        <p:spPr>
          <a:xfrm flipH="1">
            <a:off x="3949700" y="4203700"/>
            <a:ext cx="254001" cy="20320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85" name="Line"/>
          <p:cNvSpPr/>
          <p:nvPr/>
        </p:nvSpPr>
        <p:spPr>
          <a:xfrm>
            <a:off x="3963987" y="5791200"/>
            <a:ext cx="203201" cy="20320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86" name="Line"/>
          <p:cNvSpPr/>
          <p:nvPr/>
        </p:nvSpPr>
        <p:spPr>
          <a:xfrm flipH="1">
            <a:off x="3949700" y="5803900"/>
            <a:ext cx="254001" cy="20320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87" name="After Analysis/Redo:…"/>
          <p:cNvSpPr/>
          <p:nvPr/>
        </p:nvSpPr>
        <p:spPr>
          <a:xfrm>
            <a:off x="152400" y="1143000"/>
            <a:ext cx="2930972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rgbClr val="FF0000"/>
                </a:solidFill>
              </a:defRPr>
            </a:pPr>
            <a:r>
              <a:t>After Analysis/Redo:</a:t>
            </a:r>
            <a:r>
              <a:rPr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 50 &amp; 60</a:t>
            </a:r>
          </a:p>
        </p:txBody>
      </p:sp>
      <p:sp>
        <p:nvSpPr>
          <p:cNvPr id="588" name="Line"/>
          <p:cNvSpPr/>
          <p:nvPr/>
        </p:nvSpPr>
        <p:spPr>
          <a:xfrm>
            <a:off x="3886200" y="34290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89" name="Line"/>
          <p:cNvSpPr/>
          <p:nvPr/>
        </p:nvSpPr>
        <p:spPr>
          <a:xfrm>
            <a:off x="3911600" y="38100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90" name="Line"/>
          <p:cNvSpPr/>
          <p:nvPr/>
        </p:nvSpPr>
        <p:spPr>
          <a:xfrm>
            <a:off x="3911600" y="54102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91" name="Line"/>
          <p:cNvSpPr/>
          <p:nvPr/>
        </p:nvSpPr>
        <p:spPr>
          <a:xfrm>
            <a:off x="3886200" y="6629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92" name="ToUndo:…"/>
          <p:cNvSpPr/>
          <p:nvPr/>
        </p:nvSpPr>
        <p:spPr>
          <a:xfrm>
            <a:off x="152399" y="1905000"/>
            <a:ext cx="1236862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</a:t>
            </a: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50 &amp; 20</a:t>
            </a:r>
          </a:p>
        </p:txBody>
      </p:sp>
      <p:sp>
        <p:nvSpPr>
          <p:cNvPr id="593" name="ToUndo:…"/>
          <p:cNvSpPr/>
          <p:nvPr/>
        </p:nvSpPr>
        <p:spPr>
          <a:xfrm>
            <a:off x="152399" y="2743200"/>
            <a:ext cx="1236862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</a:t>
            </a: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20</a:t>
            </a:r>
          </a:p>
        </p:txBody>
      </p:sp>
      <p:sp>
        <p:nvSpPr>
          <p:cNvPr id="594" name="After Analysis/Redo:…"/>
          <p:cNvSpPr/>
          <p:nvPr/>
        </p:nvSpPr>
        <p:spPr>
          <a:xfrm>
            <a:off x="152400" y="3581400"/>
            <a:ext cx="2846289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rgbClr val="FF0000"/>
                </a:solidFill>
              </a:defRPr>
            </a:pPr>
            <a:r>
              <a:t>After Analysis/Redo:</a:t>
            </a:r>
            <a:endParaRPr>
              <a:solidFill>
                <a:schemeClr val="accent2"/>
              </a:solidFill>
            </a:endParaRP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 70</a:t>
            </a:r>
          </a:p>
        </p:txBody>
      </p:sp>
      <p:sp>
        <p:nvSpPr>
          <p:cNvPr id="595" name="ToUndo:…"/>
          <p:cNvSpPr/>
          <p:nvPr/>
        </p:nvSpPr>
        <p:spPr>
          <a:xfrm>
            <a:off x="152399" y="4419600"/>
            <a:ext cx="1236862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</a:t>
            </a: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20</a:t>
            </a:r>
          </a:p>
        </p:txBody>
      </p:sp>
      <p:sp>
        <p:nvSpPr>
          <p:cNvPr id="596" name="ToUndo:…"/>
          <p:cNvSpPr/>
          <p:nvPr/>
        </p:nvSpPr>
        <p:spPr>
          <a:xfrm>
            <a:off x="152400" y="5334000"/>
            <a:ext cx="1338362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</a:t>
            </a: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Finished!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" grpId="4" animBg="1" advAuto="0"/>
      <p:bldP spid="596" grpId="5" animBg="1" advAuto="0"/>
      <p:bldP spid="594" grpId="3" animBg="1" advAuto="0"/>
      <p:bldP spid="593" grpId="2" animBg="1" advAuto="0"/>
      <p:bldP spid="592" grpId="1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99" name="Additional Crash Issues"/>
          <p:cNvSpPr txBox="1"/>
          <p:nvPr>
            <p:ph type="title" idx="4294967295"/>
          </p:nvPr>
        </p:nvSpPr>
        <p:spPr>
          <a:xfrm>
            <a:off x="334962" y="384175"/>
            <a:ext cx="7772401" cy="430213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 defTabSz="639445">
              <a:defRPr sz="2240" b="0">
                <a:effectLst>
                  <a:outerShdw blurRad="8890" dist="1778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Additional Crash Issues</a:t>
            </a:r>
          </a:p>
        </p:txBody>
      </p:sp>
      <p:sp>
        <p:nvSpPr>
          <p:cNvPr id="600" name="What happens if system crashes during Analysis?  During REDO?…"/>
          <p:cNvSpPr txBox="1"/>
          <p:nvPr>
            <p:ph type="body" idx="4294967295"/>
          </p:nvPr>
        </p:nvSpPr>
        <p:spPr>
          <a:xfrm>
            <a:off x="819150" y="1528762"/>
            <a:ext cx="7772400" cy="4076701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What happens if system crashes during Analysis?  During REDO?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The logged action is reapplied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The pageLSN on the page is set to LSN of the redone log record</a:t>
            </a:r>
          </a:p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At the end of REDO, write end records for all transactions with status C (why?) </a:t>
            </a:r>
          </a:p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How to reduce the amount of work in Analysis?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Take frequent checkpoints.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6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6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6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6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6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6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" grpId="1" animBg="1" advAuto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1" name="Motivation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Motivation</a:t>
            </a:r>
          </a:p>
        </p:txBody>
      </p:sp>
      <p:sp>
        <p:nvSpPr>
          <p:cNvPr id="42" name="Atomicity:…"/>
          <p:cNvSpPr txBox="1"/>
          <p:nvPr>
            <p:ph type="body" sz="half" idx="4294967295"/>
          </p:nvPr>
        </p:nvSpPr>
        <p:spPr>
          <a:xfrm>
            <a:off x="279400" y="1477962"/>
            <a:ext cx="6858000" cy="2057401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Atomicity: 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Transactions may abort (“Rollback”).</a:t>
            </a:r>
          </a:p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Durability: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What if DBMS stops running?  (Causes?)</a:t>
            </a:r>
          </a:p>
        </p:txBody>
      </p:sp>
      <p:sp>
        <p:nvSpPr>
          <p:cNvPr id="43" name="crash!"/>
          <p:cNvSpPr txBox="1"/>
          <p:nvPr/>
        </p:nvSpPr>
        <p:spPr>
          <a:xfrm>
            <a:off x="8047038" y="4029075"/>
            <a:ext cx="1016447" cy="4572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2400" b="1">
                <a:solidFill>
                  <a:schemeClr val="accent2"/>
                </a:solidFill>
              </a:defRPr>
            </a:lvl1pPr>
          </a:lstStyle>
          <a:p>
            <a:r>
              <a:t>crash!</a:t>
            </a:r>
          </a:p>
        </p:txBody>
      </p:sp>
      <p:sp>
        <p:nvSpPr>
          <p:cNvPr id="44" name="Desired state after system restarts:…"/>
          <p:cNvSpPr txBox="1"/>
          <p:nvPr/>
        </p:nvSpPr>
        <p:spPr>
          <a:xfrm>
            <a:off x="46038" y="3810000"/>
            <a:ext cx="4403724" cy="2076705"/>
          </a:xfrm>
          <a:prstGeom prst="rect">
            <a:avLst/>
          </a:prstGeom>
          <a:ln w="12700">
            <a:miter lim="400000"/>
          </a:ln>
        </p:spPr>
        <p:txBody>
          <a:bodyPr lIns="44450" tIns="44450" rIns="44450" bIns="44450">
            <a:spAutoFit/>
          </a:bodyPr>
          <a:lstStyle/>
          <a:p>
            <a:pPr marL="240665" indent="-240665" defTabSz="457200">
              <a:spcBef>
                <a:spcPts val="500"/>
              </a:spcBef>
              <a:buSzPct val="100000"/>
              <a:buChar char="•"/>
              <a:defRPr sz="2400"/>
            </a:pPr>
            <a:r>
              <a:t>Desired state after system restarts:</a:t>
            </a:r>
            <a:endParaRPr sz="2800"/>
          </a:p>
          <a:p>
            <a:pPr marL="342900" indent="-342900" defTabSz="457200">
              <a:spcBef>
                <a:spcPts val="500"/>
              </a:spcBef>
              <a:buClr>
                <a:srgbClr val="000000"/>
              </a:buClr>
              <a:buSzPct val="100000"/>
              <a:buChar char="–"/>
              <a:defRPr sz="2400">
                <a:solidFill>
                  <a:srgbClr val="0000FF"/>
                </a:solidFill>
              </a:defRPr>
            </a:pPr>
            <a:r>
              <a:t>T1</a:t>
            </a:r>
            <a:r>
              <a:rPr>
                <a:solidFill>
                  <a:srgbClr val="000000"/>
                </a:solidFill>
              </a:rPr>
              <a:t> &amp; </a:t>
            </a:r>
            <a:r>
              <a:t>T3</a:t>
            </a:r>
            <a:r>
              <a:rPr>
                <a:solidFill>
                  <a:srgbClr val="000000"/>
                </a:solidFill>
              </a:rPr>
              <a:t> should be </a:t>
            </a:r>
            <a:r>
              <a:t>durable.</a:t>
            </a:r>
          </a:p>
          <a:p>
            <a:pPr marL="342900" indent="-342900" defTabSz="457200">
              <a:spcBef>
                <a:spcPts val="500"/>
              </a:spcBef>
              <a:buClr>
                <a:srgbClr val="000000"/>
              </a:buClr>
              <a:buSzPct val="100000"/>
              <a:buChar char="–"/>
              <a:defRPr sz="2400">
                <a:solidFill>
                  <a:srgbClr val="CC3300"/>
                </a:solidFill>
              </a:defRPr>
            </a:pPr>
            <a:r>
              <a:t>T2, T4 </a:t>
            </a:r>
            <a:r>
              <a:rPr>
                <a:solidFill>
                  <a:srgbClr val="000000"/>
                </a:solidFill>
              </a:rPr>
              <a:t>&amp; </a:t>
            </a:r>
            <a:r>
              <a:t>T5 </a:t>
            </a:r>
            <a:r>
              <a:rPr>
                <a:solidFill>
                  <a:srgbClr val="000000"/>
                </a:solidFill>
              </a:rPr>
              <a:t>should be </a:t>
            </a:r>
            <a:r>
              <a:t>aborted </a:t>
            </a:r>
            <a:r>
              <a:rPr>
                <a:solidFill>
                  <a:srgbClr val="000000"/>
                </a:solidFill>
              </a:rPr>
              <a:t>(effects not seen).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5" name="T1…"/>
          <p:cNvSpPr txBox="1"/>
          <p:nvPr/>
        </p:nvSpPr>
        <p:spPr>
          <a:xfrm>
            <a:off x="4632325" y="4367212"/>
            <a:ext cx="457300" cy="193040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rgbClr val="CC3300"/>
                </a:solidFill>
              </a:defRPr>
            </a:pPr>
            <a:r>
              <a:t>T1</a:t>
            </a:r>
          </a:p>
          <a:p>
            <a:pPr defTabSz="457200">
              <a:defRPr sz="2400">
                <a:solidFill>
                  <a:srgbClr val="CC3300"/>
                </a:solidFill>
              </a:defRPr>
            </a:pPr>
            <a:r>
              <a:t>T2</a:t>
            </a:r>
          </a:p>
          <a:p>
            <a:pPr defTabSz="457200">
              <a:defRPr sz="2400">
                <a:solidFill>
                  <a:srgbClr val="CC3300"/>
                </a:solidFill>
              </a:defRPr>
            </a:pPr>
            <a:r>
              <a:t>T3</a:t>
            </a:r>
          </a:p>
          <a:p>
            <a:pPr defTabSz="457200">
              <a:defRPr sz="2400">
                <a:solidFill>
                  <a:srgbClr val="CC3300"/>
                </a:solidFill>
              </a:defRPr>
            </a:pPr>
            <a:r>
              <a:t>T4</a:t>
            </a:r>
          </a:p>
          <a:p>
            <a:pPr defTabSz="457200">
              <a:defRPr sz="2400">
                <a:solidFill>
                  <a:srgbClr val="CC3300"/>
                </a:solidFill>
              </a:defRPr>
            </a:pPr>
            <a:r>
              <a:t>T5</a:t>
            </a:r>
          </a:p>
        </p:txBody>
      </p:sp>
      <p:sp>
        <p:nvSpPr>
          <p:cNvPr id="46" name="Line"/>
          <p:cNvSpPr/>
          <p:nvPr/>
        </p:nvSpPr>
        <p:spPr>
          <a:xfrm>
            <a:off x="5254625" y="4564062"/>
            <a:ext cx="1136650" cy="1"/>
          </a:xfrm>
          <a:prstGeom prst="line">
            <a:avLst/>
          </a:prstGeom>
          <a:ln w="50800">
            <a:solidFill>
              <a:srgbClr val="0000FF"/>
            </a:solidFill>
          </a:ln>
        </p:spPr>
        <p:txBody>
          <a:bodyPr lIns="45719" rIns="45719"/>
          <a:lstStyle/>
          <a:p/>
        </p:txBody>
      </p:sp>
      <p:sp>
        <p:nvSpPr>
          <p:cNvPr id="47" name="Line"/>
          <p:cNvSpPr/>
          <p:nvPr/>
        </p:nvSpPr>
        <p:spPr>
          <a:xfrm>
            <a:off x="5818187" y="4865687"/>
            <a:ext cx="1135063" cy="1"/>
          </a:xfrm>
          <a:prstGeom prst="line">
            <a:avLst/>
          </a:prstGeom>
          <a:ln w="50800">
            <a:solidFill>
              <a:srgbClr val="666699"/>
            </a:solidFill>
          </a:ln>
        </p:spPr>
        <p:txBody>
          <a:bodyPr lIns="45719" rIns="45719"/>
          <a:lstStyle/>
          <a:p/>
        </p:txBody>
      </p:sp>
      <p:sp>
        <p:nvSpPr>
          <p:cNvPr id="48" name="Line"/>
          <p:cNvSpPr/>
          <p:nvPr/>
        </p:nvSpPr>
        <p:spPr>
          <a:xfrm>
            <a:off x="6242050" y="5248275"/>
            <a:ext cx="113665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txBody>
          <a:bodyPr lIns="45719" rIns="45719"/>
          <a:lstStyle/>
          <a:p/>
        </p:txBody>
      </p:sp>
      <p:sp>
        <p:nvSpPr>
          <p:cNvPr id="49" name="Line"/>
          <p:cNvSpPr/>
          <p:nvPr/>
        </p:nvSpPr>
        <p:spPr>
          <a:xfrm>
            <a:off x="5122862" y="5621337"/>
            <a:ext cx="3390901" cy="1"/>
          </a:xfrm>
          <a:prstGeom prst="line">
            <a:avLst/>
          </a:prstGeom>
          <a:ln w="50800">
            <a:solidFill>
              <a:srgbClr val="FF9933"/>
            </a:solidFill>
          </a:ln>
        </p:spPr>
        <p:txBody>
          <a:bodyPr lIns="45719" rIns="45719"/>
          <a:lstStyle/>
          <a:p/>
        </p:txBody>
      </p:sp>
      <p:sp>
        <p:nvSpPr>
          <p:cNvPr id="50" name="Line"/>
          <p:cNvSpPr/>
          <p:nvPr/>
        </p:nvSpPr>
        <p:spPr>
          <a:xfrm>
            <a:off x="7754937" y="5934075"/>
            <a:ext cx="762001" cy="0"/>
          </a:xfrm>
          <a:prstGeom prst="line">
            <a:avLst/>
          </a:prstGeom>
          <a:ln w="50800">
            <a:solidFill>
              <a:srgbClr val="FF9933"/>
            </a:solidFill>
          </a:ln>
        </p:spPr>
        <p:txBody>
          <a:bodyPr lIns="45719" rIns="45719"/>
          <a:lstStyle/>
          <a:p/>
        </p:txBody>
      </p:sp>
      <p:sp>
        <p:nvSpPr>
          <p:cNvPr id="51" name="Line"/>
          <p:cNvSpPr/>
          <p:nvPr/>
        </p:nvSpPr>
        <p:spPr>
          <a:xfrm>
            <a:off x="8542337" y="4578350"/>
            <a:ext cx="1" cy="1573213"/>
          </a:xfrm>
          <a:prstGeom prst="line">
            <a:avLst/>
          </a:prstGeom>
          <a:ln w="50800">
            <a:solidFill>
              <a:schemeClr val="accent2"/>
            </a:solidFill>
            <a:prstDash val="dash"/>
          </a:ln>
        </p:spPr>
        <p:txBody>
          <a:bodyPr lIns="45719" rIns="45719"/>
          <a:lstStyle/>
          <a:p/>
        </p:txBody>
      </p:sp>
      <p:sp>
        <p:nvSpPr>
          <p:cNvPr id="52" name="Line"/>
          <p:cNvSpPr/>
          <p:nvPr/>
        </p:nvSpPr>
        <p:spPr>
          <a:xfrm>
            <a:off x="5229224" y="4530725"/>
            <a:ext cx="1" cy="69850"/>
          </a:xfrm>
          <a:prstGeom prst="line">
            <a:avLst/>
          </a:prstGeom>
          <a:ln w="508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3" name="Line"/>
          <p:cNvSpPr/>
          <p:nvPr/>
        </p:nvSpPr>
        <p:spPr>
          <a:xfrm>
            <a:off x="6416674" y="4530725"/>
            <a:ext cx="1" cy="69850"/>
          </a:xfrm>
          <a:prstGeom prst="line">
            <a:avLst/>
          </a:prstGeom>
          <a:ln w="508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4" name="Line"/>
          <p:cNvSpPr/>
          <p:nvPr/>
        </p:nvSpPr>
        <p:spPr>
          <a:xfrm>
            <a:off x="5792787" y="4830762"/>
            <a:ext cx="1" cy="68263"/>
          </a:xfrm>
          <a:prstGeom prst="line">
            <a:avLst/>
          </a:prstGeom>
          <a:ln w="508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5" name="Line"/>
          <p:cNvSpPr/>
          <p:nvPr/>
        </p:nvSpPr>
        <p:spPr>
          <a:xfrm>
            <a:off x="6978650" y="4830762"/>
            <a:ext cx="0" cy="68263"/>
          </a:xfrm>
          <a:prstGeom prst="line">
            <a:avLst/>
          </a:prstGeom>
          <a:ln w="508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6" name="Line"/>
          <p:cNvSpPr/>
          <p:nvPr/>
        </p:nvSpPr>
        <p:spPr>
          <a:xfrm>
            <a:off x="6280149" y="5213350"/>
            <a:ext cx="1" cy="69850"/>
          </a:xfrm>
          <a:prstGeom prst="line">
            <a:avLst/>
          </a:prstGeom>
          <a:ln w="508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7" name="Line"/>
          <p:cNvSpPr/>
          <p:nvPr/>
        </p:nvSpPr>
        <p:spPr>
          <a:xfrm>
            <a:off x="7391399" y="5213350"/>
            <a:ext cx="1" cy="69850"/>
          </a:xfrm>
          <a:prstGeom prst="line">
            <a:avLst/>
          </a:prstGeom>
          <a:ln w="508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8" name="Line"/>
          <p:cNvSpPr/>
          <p:nvPr/>
        </p:nvSpPr>
        <p:spPr>
          <a:xfrm>
            <a:off x="5119687" y="5586412"/>
            <a:ext cx="1" cy="69851"/>
          </a:xfrm>
          <a:prstGeom prst="line">
            <a:avLst/>
          </a:prstGeom>
          <a:ln w="508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59" name="Line"/>
          <p:cNvSpPr/>
          <p:nvPr/>
        </p:nvSpPr>
        <p:spPr>
          <a:xfrm>
            <a:off x="7729537" y="5897562"/>
            <a:ext cx="1" cy="69851"/>
          </a:xfrm>
          <a:prstGeom prst="line">
            <a:avLst/>
          </a:prstGeom>
          <a:ln w="508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60" name="Rectangle"/>
          <p:cNvSpPr/>
          <p:nvPr/>
        </p:nvSpPr>
        <p:spPr>
          <a:xfrm>
            <a:off x="4502150" y="3968750"/>
            <a:ext cx="4483101" cy="2273300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61" name="Abort"/>
          <p:cNvSpPr txBox="1"/>
          <p:nvPr/>
        </p:nvSpPr>
        <p:spPr>
          <a:xfrm>
            <a:off x="7032307" y="4648200"/>
            <a:ext cx="781309" cy="37523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000" b="1">
                <a:solidFill>
                  <a:srgbClr val="CF0E3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Abort</a:t>
            </a:r>
          </a:p>
        </p:txBody>
      </p:sp>
      <p:sp>
        <p:nvSpPr>
          <p:cNvPr id="62" name="Commit"/>
          <p:cNvSpPr txBox="1"/>
          <p:nvPr/>
        </p:nvSpPr>
        <p:spPr>
          <a:xfrm>
            <a:off x="6522719" y="4343400"/>
            <a:ext cx="1049572" cy="37523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000" b="1">
                <a:solidFill>
                  <a:srgbClr val="CF0E3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Commit</a:t>
            </a:r>
          </a:p>
        </p:txBody>
      </p:sp>
      <p:sp>
        <p:nvSpPr>
          <p:cNvPr id="63" name="Commit"/>
          <p:cNvSpPr txBox="1"/>
          <p:nvPr/>
        </p:nvSpPr>
        <p:spPr>
          <a:xfrm>
            <a:off x="7437119" y="5029200"/>
            <a:ext cx="1049572" cy="37523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000" b="1">
                <a:solidFill>
                  <a:srgbClr val="CF0E3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Commit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1" bldLvl="5" animBg="1" advAuto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603" name="How do you limit the amount of work in REDO?…"/>
          <p:cNvSpPr txBox="1"/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How do you limit the amount of work in REDO?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Frequent checkpoints plus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Flush data pages to disk asynchronously in the background (during normal operation and recovery).</a:t>
            </a:r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Buffer manager can do this to unpinned, dirty pages.</a:t>
            </a:r>
          </a:p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How do you limit the amount of work in UNDO?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Avoid long-running Xacts.</a:t>
            </a:r>
          </a:p>
        </p:txBody>
      </p:sp>
      <p:sp>
        <p:nvSpPr>
          <p:cNvPr id="604" name="Additional Crash Issues"/>
          <p:cNvSpPr txBox="1"/>
          <p:nvPr>
            <p:ph type="title" idx="4294967295"/>
          </p:nvPr>
        </p:nvSpPr>
        <p:spPr>
          <a:xfrm>
            <a:off x="334962" y="384175"/>
            <a:ext cx="7772401" cy="430213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 defTabSz="639445">
              <a:defRPr sz="2240" b="0">
                <a:effectLst>
                  <a:outerShdw blurRad="8890" dist="1778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Additional Crash Issues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607" name="Summary of Logging/Recovery"/>
          <p:cNvSpPr txBox="1"/>
          <p:nvPr>
            <p:ph type="title" idx="4294967295"/>
          </p:nvPr>
        </p:nvSpPr>
        <p:spPr>
          <a:xfrm>
            <a:off x="931862" y="134937"/>
            <a:ext cx="7772401" cy="622301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Summary of Logging/Recovery</a:t>
            </a:r>
          </a:p>
        </p:txBody>
      </p:sp>
      <p:sp>
        <p:nvSpPr>
          <p:cNvPr id="608" name="Transactions support the ACID properties.…"/>
          <p:cNvSpPr txBox="1"/>
          <p:nvPr>
            <p:ph type="body" idx="4294967295"/>
          </p:nvPr>
        </p:nvSpPr>
        <p:spPr>
          <a:xfrm>
            <a:off x="704850" y="1854200"/>
            <a:ext cx="7772400" cy="3398838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00660" indent="-200660">
              <a:buClrTx/>
              <a:buSzPct val="100000"/>
              <a:defRPr>
                <a:solidFill>
                  <a:srgbClr val="FF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Transactions support the ACID properties.</a:t>
            </a:r>
          </a:p>
          <a:p>
            <a:pPr marL="200660" indent="-200660">
              <a:buClrTx/>
              <a:buSzPct val="100000"/>
              <a:defRPr>
                <a:solidFill>
                  <a:schemeClr val="accent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Recovery Manager</a:t>
            </a:r>
            <a:r>
              <a:rPr>
                <a:solidFill>
                  <a:srgbClr val="000000"/>
                </a:solidFill>
              </a:rPr>
              <a:t> guarantees </a:t>
            </a:r>
            <a:r>
              <a:rPr>
                <a:solidFill>
                  <a:srgbClr val="FF0000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tomicity &amp; </a:t>
            </a:r>
            <a:r>
              <a:rPr>
                <a:solidFill>
                  <a:srgbClr val="FF0000"/>
                </a:solidFill>
              </a:rPr>
              <a:t>D</a:t>
            </a:r>
            <a:r>
              <a:rPr>
                <a:solidFill>
                  <a:srgbClr val="000000"/>
                </a:solidFill>
              </a:rPr>
              <a:t>urability.</a:t>
            </a:r>
            <a:endParaRPr>
              <a:solidFill>
                <a:srgbClr val="000000"/>
              </a:solidFill>
            </a:endParaRPr>
          </a:p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Use </a:t>
            </a:r>
            <a:r>
              <a:rPr>
                <a:solidFill>
                  <a:srgbClr val="FF0000"/>
                </a:solidFill>
              </a:rPr>
              <a:t>Write Ahead Longing</a:t>
            </a:r>
            <a:r>
              <a:t> (WAL) to allow STEAL/NO-FORCE buffer manager without sacrificing correctness.</a:t>
            </a:r>
          </a:p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LSNs identify log records; linked into backwards chains per transaction (via prevLSN).</a:t>
            </a:r>
          </a:p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pageLSN allows comparison of data page and log records.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611" name="Summary, Cont."/>
          <p:cNvSpPr txBox="1"/>
          <p:nvPr>
            <p:ph type="title" idx="4294967295"/>
          </p:nvPr>
        </p:nvSpPr>
        <p:spPr>
          <a:xfrm>
            <a:off x="777875" y="0"/>
            <a:ext cx="7772400" cy="719138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Summary, Cont.</a:t>
            </a:r>
          </a:p>
        </p:txBody>
      </p:sp>
      <p:sp>
        <p:nvSpPr>
          <p:cNvPr id="612" name="Checkpointing:  A quick way to limit the amount of log to scan on recovery.…"/>
          <p:cNvSpPr txBox="1"/>
          <p:nvPr>
            <p:ph type="body" idx="4294967295"/>
          </p:nvPr>
        </p:nvSpPr>
        <p:spPr>
          <a:xfrm>
            <a:off x="628650" y="1336675"/>
            <a:ext cx="7772400" cy="4475163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00660" indent="-200660">
              <a:buClrTx/>
              <a:buSzPct val="100000"/>
              <a:defRPr>
                <a:solidFill>
                  <a:schemeClr val="accent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Checkpointing: </a:t>
            </a:r>
            <a:r>
              <a:rPr>
                <a:solidFill>
                  <a:srgbClr val="000000"/>
                </a:solidFill>
              </a:rPr>
              <a:t> A quick way to limit the amount of log to scan on recovery. </a:t>
            </a:r>
            <a:endParaRPr>
              <a:solidFill>
                <a:srgbClr val="000000"/>
              </a:solidFill>
            </a:endParaRPr>
          </a:p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Aries recovery works in 3 phases: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solidFill>
                  <a:schemeClr val="accent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Analysis: </a:t>
            </a:r>
            <a:r>
              <a:rPr>
                <a:solidFill>
                  <a:srgbClr val="000000"/>
                </a:solidFill>
              </a:rPr>
              <a:t>Forward from checkpoint. Rebuild transaction and dirty page tables.</a:t>
            </a:r>
            <a:endParaRPr>
              <a:solidFill>
                <a:srgbClr val="000000"/>
              </a:solidFill>
            </a:endParaRP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solidFill>
                  <a:schemeClr val="accent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Redo:</a:t>
            </a:r>
            <a:r>
              <a:rPr>
                <a:solidFill>
                  <a:srgbClr val="000000"/>
                </a:solidFill>
              </a:rPr>
              <a:t> Forward from oldest recLSN, repeating history for </a:t>
            </a:r>
            <a:r>
              <a:rPr>
                <a:solidFill>
                  <a:srgbClr val="FF0000"/>
                </a:solidFill>
              </a:rPr>
              <a:t>all </a:t>
            </a:r>
            <a:r>
              <a:rPr>
                <a:solidFill>
                  <a:srgbClr val="000000"/>
                </a:solidFill>
              </a:rPr>
              <a:t>transactions.</a:t>
            </a:r>
            <a:endParaRPr>
              <a:solidFill>
                <a:srgbClr val="000000"/>
              </a:solidFill>
            </a:endParaRP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solidFill>
                  <a:schemeClr val="accent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Undo: </a:t>
            </a:r>
            <a:r>
              <a:rPr>
                <a:solidFill>
                  <a:srgbClr val="000000"/>
                </a:solidFill>
              </a:rPr>
              <a:t>Backward from end to first LSN of oldest Xact alive at crash.  Rollback all transactions not completed as of the time of the crash.</a:t>
            </a:r>
            <a:endParaRPr>
              <a:solidFill>
                <a:srgbClr val="000000"/>
              </a:solidFill>
            </a:endParaRPr>
          </a:p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Redo “repeats history”: Simplifies the logic!</a:t>
            </a:r>
          </a:p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Upon Undo, write CLRs. Nesting structure of CLRS avoids having to “undo undo operations”.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615" name="Database Architecture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Database Architecture</a:t>
            </a:r>
          </a:p>
        </p:txBody>
      </p:sp>
      <p:sp>
        <p:nvSpPr>
          <p:cNvPr id="616" name="Rounded Rectangle"/>
          <p:cNvSpPr/>
          <p:nvPr/>
        </p:nvSpPr>
        <p:spPr>
          <a:xfrm>
            <a:off x="284162" y="1336675"/>
            <a:ext cx="8782051" cy="4814888"/>
          </a:xfrm>
          <a:prstGeom prst="roundRect">
            <a:avLst>
              <a:gd name="adj" fmla="val 32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617" name="Rounded Rectangle"/>
          <p:cNvSpPr/>
          <p:nvPr/>
        </p:nvSpPr>
        <p:spPr>
          <a:xfrm>
            <a:off x="528637" y="2547937"/>
            <a:ext cx="8328026" cy="1041401"/>
          </a:xfrm>
          <a:prstGeom prst="roundRect">
            <a:avLst>
              <a:gd name="adj" fmla="val 148"/>
            </a:avLst>
          </a:pr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9" rIns="45719" anchor="b"/>
          <a:lstStyle/>
          <a:p>
            <a:pPr algn="ctr" defTabSz="457200">
              <a:lnSpc>
                <a:spcPct val="85000"/>
              </a:lnSpc>
              <a:spcBef>
                <a:spcPts val="400"/>
              </a:spcBef>
              <a:tabLst>
                <a:tab pos="863600" algn="l"/>
                <a:tab pos="1727200" algn="l"/>
                <a:tab pos="2590800" algn="l"/>
                <a:tab pos="3454400" algn="l"/>
                <a:tab pos="4318000" algn="l"/>
                <a:tab pos="5181600" algn="l"/>
                <a:tab pos="6045200" algn="l"/>
                <a:tab pos="6908800" algn="l"/>
                <a:tab pos="7772400" algn="l"/>
                <a:tab pos="7962900" algn="l"/>
              </a:tabLst>
              <a:defRPr sz="1800" b="1" i="1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618" name="Rounded Rectangle"/>
          <p:cNvSpPr/>
          <p:nvPr/>
        </p:nvSpPr>
        <p:spPr>
          <a:xfrm>
            <a:off x="527050" y="3771900"/>
            <a:ext cx="8315325" cy="809625"/>
          </a:xfrm>
          <a:prstGeom prst="roundRect">
            <a:avLst>
              <a:gd name="adj" fmla="val 194"/>
            </a:avLst>
          </a:pr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9" rIns="45719" anchor="b"/>
          <a:lstStyle/>
          <a:p>
            <a:pPr algn="ctr" defTabSz="457200">
              <a:lnSpc>
                <a:spcPct val="85000"/>
              </a:lnSpc>
              <a:spcBef>
                <a:spcPts val="400"/>
              </a:spcBef>
              <a:tabLst>
                <a:tab pos="863600" algn="l"/>
                <a:tab pos="1727200" algn="l"/>
                <a:tab pos="2590800" algn="l"/>
                <a:tab pos="3454400" algn="l"/>
                <a:tab pos="4318000" algn="l"/>
                <a:tab pos="5181600" algn="l"/>
                <a:tab pos="6045200" algn="l"/>
                <a:tab pos="6908800" algn="l"/>
                <a:tab pos="7772400" algn="l"/>
                <a:tab pos="7962900" algn="l"/>
              </a:tabLst>
              <a:defRPr sz="2000" b="1" i="1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grpSp>
        <p:nvGrpSpPr>
          <p:cNvPr id="623" name="Group"/>
          <p:cNvGrpSpPr/>
          <p:nvPr/>
        </p:nvGrpSpPr>
        <p:grpSpPr>
          <a:xfrm>
            <a:off x="527049" y="4865687"/>
            <a:ext cx="8302267" cy="1169629"/>
            <a:chOff x="0" y="0"/>
            <a:chExt cx="8302265" cy="1169628"/>
          </a:xfrm>
        </p:grpSpPr>
        <p:sp>
          <p:nvSpPr>
            <p:cNvPr id="619" name="Shape"/>
            <p:cNvSpPr/>
            <p:nvPr/>
          </p:nvSpPr>
          <p:spPr>
            <a:xfrm>
              <a:off x="0" y="0"/>
              <a:ext cx="8302266" cy="1169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3" y="0"/>
                  </a:moveTo>
                  <a:lnTo>
                    <a:pt x="8640" y="40"/>
                  </a:lnTo>
                  <a:lnTo>
                    <a:pt x="7560" y="139"/>
                  </a:lnTo>
                  <a:lnTo>
                    <a:pt x="6579" y="226"/>
                  </a:lnTo>
                  <a:lnTo>
                    <a:pt x="5623" y="312"/>
                  </a:lnTo>
                  <a:lnTo>
                    <a:pt x="4754" y="445"/>
                  </a:lnTo>
                  <a:lnTo>
                    <a:pt x="3910" y="624"/>
                  </a:lnTo>
                  <a:lnTo>
                    <a:pt x="3141" y="810"/>
                  </a:lnTo>
                  <a:lnTo>
                    <a:pt x="2470" y="996"/>
                  </a:lnTo>
                  <a:lnTo>
                    <a:pt x="1837" y="1215"/>
                  </a:lnTo>
                  <a:lnTo>
                    <a:pt x="1303" y="1394"/>
                  </a:lnTo>
                  <a:lnTo>
                    <a:pt x="844" y="1666"/>
                  </a:lnTo>
                  <a:lnTo>
                    <a:pt x="484" y="1892"/>
                  </a:lnTo>
                  <a:lnTo>
                    <a:pt x="224" y="2164"/>
                  </a:lnTo>
                  <a:lnTo>
                    <a:pt x="37" y="2436"/>
                  </a:lnTo>
                  <a:lnTo>
                    <a:pt x="0" y="2695"/>
                  </a:lnTo>
                  <a:lnTo>
                    <a:pt x="0" y="18905"/>
                  </a:lnTo>
                  <a:lnTo>
                    <a:pt x="37" y="19177"/>
                  </a:lnTo>
                  <a:lnTo>
                    <a:pt x="224" y="19449"/>
                  </a:lnTo>
                  <a:lnTo>
                    <a:pt x="484" y="19708"/>
                  </a:lnTo>
                  <a:lnTo>
                    <a:pt x="844" y="19934"/>
                  </a:lnTo>
                  <a:lnTo>
                    <a:pt x="1303" y="20206"/>
                  </a:lnTo>
                  <a:lnTo>
                    <a:pt x="1837" y="20432"/>
                  </a:lnTo>
                  <a:lnTo>
                    <a:pt x="2470" y="20604"/>
                  </a:lnTo>
                  <a:lnTo>
                    <a:pt x="3141" y="20790"/>
                  </a:lnTo>
                  <a:lnTo>
                    <a:pt x="3910" y="20976"/>
                  </a:lnTo>
                  <a:lnTo>
                    <a:pt x="4754" y="21155"/>
                  </a:lnTo>
                  <a:lnTo>
                    <a:pt x="5623" y="21301"/>
                  </a:lnTo>
                  <a:lnTo>
                    <a:pt x="6579" y="21374"/>
                  </a:lnTo>
                  <a:lnTo>
                    <a:pt x="7560" y="21474"/>
                  </a:lnTo>
                  <a:lnTo>
                    <a:pt x="8640" y="21560"/>
                  </a:lnTo>
                  <a:lnTo>
                    <a:pt x="10813" y="21600"/>
                  </a:lnTo>
                  <a:lnTo>
                    <a:pt x="12997" y="21560"/>
                  </a:lnTo>
                  <a:lnTo>
                    <a:pt x="14027" y="21474"/>
                  </a:lnTo>
                  <a:lnTo>
                    <a:pt x="15021" y="21374"/>
                  </a:lnTo>
                  <a:lnTo>
                    <a:pt x="15977" y="21301"/>
                  </a:lnTo>
                  <a:lnTo>
                    <a:pt x="16833" y="21155"/>
                  </a:lnTo>
                  <a:lnTo>
                    <a:pt x="17690" y="20976"/>
                  </a:lnTo>
                  <a:lnTo>
                    <a:pt x="18447" y="20790"/>
                  </a:lnTo>
                  <a:lnTo>
                    <a:pt x="19130" y="20604"/>
                  </a:lnTo>
                  <a:lnTo>
                    <a:pt x="19751" y="20432"/>
                  </a:lnTo>
                  <a:lnTo>
                    <a:pt x="20297" y="20206"/>
                  </a:lnTo>
                  <a:lnTo>
                    <a:pt x="20743" y="19934"/>
                  </a:lnTo>
                  <a:lnTo>
                    <a:pt x="21104" y="19708"/>
                  </a:lnTo>
                  <a:lnTo>
                    <a:pt x="21376" y="19449"/>
                  </a:lnTo>
                  <a:lnTo>
                    <a:pt x="21563" y="19177"/>
                  </a:lnTo>
                  <a:lnTo>
                    <a:pt x="21600" y="18905"/>
                  </a:lnTo>
                  <a:lnTo>
                    <a:pt x="21600" y="2695"/>
                  </a:lnTo>
                  <a:lnTo>
                    <a:pt x="21563" y="2436"/>
                  </a:lnTo>
                  <a:lnTo>
                    <a:pt x="21376" y="2164"/>
                  </a:lnTo>
                  <a:lnTo>
                    <a:pt x="21104" y="1892"/>
                  </a:lnTo>
                  <a:lnTo>
                    <a:pt x="20743" y="1666"/>
                  </a:lnTo>
                  <a:lnTo>
                    <a:pt x="20297" y="1394"/>
                  </a:lnTo>
                  <a:lnTo>
                    <a:pt x="19751" y="1215"/>
                  </a:lnTo>
                  <a:lnTo>
                    <a:pt x="19130" y="996"/>
                  </a:lnTo>
                  <a:lnTo>
                    <a:pt x="18447" y="810"/>
                  </a:lnTo>
                  <a:lnTo>
                    <a:pt x="17690" y="624"/>
                  </a:lnTo>
                  <a:lnTo>
                    <a:pt x="16833" y="445"/>
                  </a:lnTo>
                  <a:lnTo>
                    <a:pt x="15977" y="312"/>
                  </a:lnTo>
                  <a:lnTo>
                    <a:pt x="15021" y="226"/>
                  </a:lnTo>
                  <a:lnTo>
                    <a:pt x="14027" y="139"/>
                  </a:lnTo>
                  <a:lnTo>
                    <a:pt x="12997" y="40"/>
                  </a:lnTo>
                  <a:lnTo>
                    <a:pt x="10813" y="0"/>
                  </a:lnTo>
                </a:path>
              </a:pathLst>
            </a:custGeom>
            <a:solidFill>
              <a:srgbClr val="80808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sp>
          <p:nvSpPr>
            <p:cNvPr id="620" name="Shape"/>
            <p:cNvSpPr/>
            <p:nvPr/>
          </p:nvSpPr>
          <p:spPr>
            <a:xfrm>
              <a:off x="0" y="0"/>
              <a:ext cx="8302266" cy="291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73"/>
                  </a:moveTo>
                  <a:lnTo>
                    <a:pt x="37" y="11861"/>
                  </a:lnTo>
                  <a:lnTo>
                    <a:pt x="224" y="12923"/>
                  </a:lnTo>
                  <a:lnTo>
                    <a:pt x="484" y="14064"/>
                  </a:lnTo>
                  <a:lnTo>
                    <a:pt x="844" y="14966"/>
                  </a:lnTo>
                  <a:lnTo>
                    <a:pt x="1303" y="16001"/>
                  </a:lnTo>
                  <a:lnTo>
                    <a:pt x="1837" y="16903"/>
                  </a:lnTo>
                  <a:lnTo>
                    <a:pt x="2470" y="17646"/>
                  </a:lnTo>
                  <a:lnTo>
                    <a:pt x="3141" y="18389"/>
                  </a:lnTo>
                  <a:lnTo>
                    <a:pt x="3910" y="19079"/>
                  </a:lnTo>
                  <a:lnTo>
                    <a:pt x="4754" y="19822"/>
                  </a:lnTo>
                  <a:lnTo>
                    <a:pt x="5623" y="20326"/>
                  </a:lnTo>
                  <a:lnTo>
                    <a:pt x="6579" y="20724"/>
                  </a:lnTo>
                  <a:lnTo>
                    <a:pt x="7560" y="21069"/>
                  </a:lnTo>
                  <a:lnTo>
                    <a:pt x="8640" y="21467"/>
                  </a:lnTo>
                  <a:lnTo>
                    <a:pt x="10813" y="21600"/>
                  </a:lnTo>
                  <a:lnTo>
                    <a:pt x="12997" y="21467"/>
                  </a:lnTo>
                  <a:lnTo>
                    <a:pt x="14027" y="21069"/>
                  </a:lnTo>
                  <a:lnTo>
                    <a:pt x="15021" y="20724"/>
                  </a:lnTo>
                  <a:lnTo>
                    <a:pt x="15977" y="20326"/>
                  </a:lnTo>
                  <a:lnTo>
                    <a:pt x="16833" y="19822"/>
                  </a:lnTo>
                  <a:lnTo>
                    <a:pt x="17690" y="19079"/>
                  </a:lnTo>
                  <a:lnTo>
                    <a:pt x="18447" y="18389"/>
                  </a:lnTo>
                  <a:lnTo>
                    <a:pt x="19130" y="17646"/>
                  </a:lnTo>
                  <a:lnTo>
                    <a:pt x="19751" y="16903"/>
                  </a:lnTo>
                  <a:lnTo>
                    <a:pt x="20297" y="16001"/>
                  </a:lnTo>
                  <a:lnTo>
                    <a:pt x="20743" y="14966"/>
                  </a:lnTo>
                  <a:lnTo>
                    <a:pt x="21104" y="14064"/>
                  </a:lnTo>
                  <a:lnTo>
                    <a:pt x="21376" y="12923"/>
                  </a:lnTo>
                  <a:lnTo>
                    <a:pt x="21563" y="11861"/>
                  </a:lnTo>
                  <a:lnTo>
                    <a:pt x="21600" y="10773"/>
                  </a:lnTo>
                  <a:lnTo>
                    <a:pt x="21563" y="9739"/>
                  </a:lnTo>
                  <a:lnTo>
                    <a:pt x="21376" y="8651"/>
                  </a:lnTo>
                  <a:lnTo>
                    <a:pt x="21104" y="7563"/>
                  </a:lnTo>
                  <a:lnTo>
                    <a:pt x="20743" y="6660"/>
                  </a:lnTo>
                  <a:lnTo>
                    <a:pt x="20297" y="5572"/>
                  </a:lnTo>
                  <a:lnTo>
                    <a:pt x="19751" y="4856"/>
                  </a:lnTo>
                  <a:lnTo>
                    <a:pt x="19130" y="3980"/>
                  </a:lnTo>
                  <a:lnTo>
                    <a:pt x="18447" y="3237"/>
                  </a:lnTo>
                  <a:lnTo>
                    <a:pt x="17690" y="2494"/>
                  </a:lnTo>
                  <a:lnTo>
                    <a:pt x="16833" y="1778"/>
                  </a:lnTo>
                  <a:lnTo>
                    <a:pt x="15977" y="1247"/>
                  </a:lnTo>
                  <a:lnTo>
                    <a:pt x="15021" y="902"/>
                  </a:lnTo>
                  <a:lnTo>
                    <a:pt x="14027" y="557"/>
                  </a:lnTo>
                  <a:lnTo>
                    <a:pt x="12997" y="159"/>
                  </a:lnTo>
                  <a:lnTo>
                    <a:pt x="10813" y="0"/>
                  </a:lnTo>
                  <a:lnTo>
                    <a:pt x="8640" y="159"/>
                  </a:lnTo>
                  <a:lnTo>
                    <a:pt x="7560" y="557"/>
                  </a:lnTo>
                  <a:lnTo>
                    <a:pt x="6579" y="902"/>
                  </a:lnTo>
                  <a:lnTo>
                    <a:pt x="5623" y="1247"/>
                  </a:lnTo>
                  <a:lnTo>
                    <a:pt x="4754" y="1778"/>
                  </a:lnTo>
                  <a:lnTo>
                    <a:pt x="3910" y="2494"/>
                  </a:lnTo>
                  <a:lnTo>
                    <a:pt x="3141" y="3237"/>
                  </a:lnTo>
                  <a:lnTo>
                    <a:pt x="2470" y="3980"/>
                  </a:lnTo>
                  <a:lnTo>
                    <a:pt x="1837" y="4856"/>
                  </a:lnTo>
                  <a:lnTo>
                    <a:pt x="1303" y="5572"/>
                  </a:lnTo>
                  <a:lnTo>
                    <a:pt x="844" y="6660"/>
                  </a:lnTo>
                  <a:lnTo>
                    <a:pt x="484" y="7563"/>
                  </a:lnTo>
                  <a:lnTo>
                    <a:pt x="224" y="8651"/>
                  </a:lnTo>
                  <a:lnTo>
                    <a:pt x="37" y="9739"/>
                  </a:lnTo>
                  <a:lnTo>
                    <a:pt x="0" y="10773"/>
                  </a:lnTo>
                </a:path>
              </a:pathLst>
            </a:custGeom>
            <a:solidFill>
              <a:srgbClr val="80808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sp>
          <p:nvSpPr>
            <p:cNvPr id="621" name="Shape"/>
            <p:cNvSpPr/>
            <p:nvPr/>
          </p:nvSpPr>
          <p:spPr>
            <a:xfrm>
              <a:off x="0" y="0"/>
              <a:ext cx="8302266" cy="1169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3" y="0"/>
                  </a:moveTo>
                  <a:lnTo>
                    <a:pt x="8640" y="40"/>
                  </a:lnTo>
                  <a:lnTo>
                    <a:pt x="7560" y="139"/>
                  </a:lnTo>
                  <a:lnTo>
                    <a:pt x="6579" y="226"/>
                  </a:lnTo>
                  <a:lnTo>
                    <a:pt x="5623" y="312"/>
                  </a:lnTo>
                  <a:lnTo>
                    <a:pt x="4754" y="445"/>
                  </a:lnTo>
                  <a:lnTo>
                    <a:pt x="3910" y="624"/>
                  </a:lnTo>
                  <a:lnTo>
                    <a:pt x="3141" y="810"/>
                  </a:lnTo>
                  <a:lnTo>
                    <a:pt x="2470" y="996"/>
                  </a:lnTo>
                  <a:lnTo>
                    <a:pt x="1837" y="1215"/>
                  </a:lnTo>
                  <a:lnTo>
                    <a:pt x="1303" y="1394"/>
                  </a:lnTo>
                  <a:lnTo>
                    <a:pt x="844" y="1666"/>
                  </a:lnTo>
                  <a:lnTo>
                    <a:pt x="484" y="1892"/>
                  </a:lnTo>
                  <a:lnTo>
                    <a:pt x="224" y="2164"/>
                  </a:lnTo>
                  <a:lnTo>
                    <a:pt x="37" y="2436"/>
                  </a:lnTo>
                  <a:lnTo>
                    <a:pt x="0" y="2695"/>
                  </a:lnTo>
                  <a:lnTo>
                    <a:pt x="0" y="18905"/>
                  </a:lnTo>
                  <a:lnTo>
                    <a:pt x="37" y="19177"/>
                  </a:lnTo>
                  <a:lnTo>
                    <a:pt x="224" y="19449"/>
                  </a:lnTo>
                  <a:lnTo>
                    <a:pt x="484" y="19708"/>
                  </a:lnTo>
                  <a:lnTo>
                    <a:pt x="844" y="19934"/>
                  </a:lnTo>
                  <a:lnTo>
                    <a:pt x="1303" y="20206"/>
                  </a:lnTo>
                  <a:lnTo>
                    <a:pt x="1837" y="20432"/>
                  </a:lnTo>
                  <a:lnTo>
                    <a:pt x="2470" y="20604"/>
                  </a:lnTo>
                  <a:lnTo>
                    <a:pt x="3141" y="20790"/>
                  </a:lnTo>
                  <a:lnTo>
                    <a:pt x="3910" y="20976"/>
                  </a:lnTo>
                  <a:lnTo>
                    <a:pt x="4754" y="21155"/>
                  </a:lnTo>
                  <a:lnTo>
                    <a:pt x="5623" y="21301"/>
                  </a:lnTo>
                  <a:lnTo>
                    <a:pt x="6579" y="21374"/>
                  </a:lnTo>
                  <a:lnTo>
                    <a:pt x="7560" y="21474"/>
                  </a:lnTo>
                  <a:lnTo>
                    <a:pt x="8640" y="21560"/>
                  </a:lnTo>
                  <a:lnTo>
                    <a:pt x="10813" y="21600"/>
                  </a:lnTo>
                  <a:lnTo>
                    <a:pt x="12997" y="21560"/>
                  </a:lnTo>
                  <a:lnTo>
                    <a:pt x="14027" y="21474"/>
                  </a:lnTo>
                  <a:lnTo>
                    <a:pt x="15021" y="21374"/>
                  </a:lnTo>
                  <a:lnTo>
                    <a:pt x="15977" y="21301"/>
                  </a:lnTo>
                  <a:lnTo>
                    <a:pt x="16833" y="21155"/>
                  </a:lnTo>
                  <a:lnTo>
                    <a:pt x="17690" y="20976"/>
                  </a:lnTo>
                  <a:lnTo>
                    <a:pt x="18447" y="20790"/>
                  </a:lnTo>
                  <a:lnTo>
                    <a:pt x="19130" y="20604"/>
                  </a:lnTo>
                  <a:lnTo>
                    <a:pt x="19751" y="20432"/>
                  </a:lnTo>
                  <a:lnTo>
                    <a:pt x="20297" y="20206"/>
                  </a:lnTo>
                  <a:lnTo>
                    <a:pt x="20743" y="19934"/>
                  </a:lnTo>
                  <a:lnTo>
                    <a:pt x="21104" y="19708"/>
                  </a:lnTo>
                  <a:lnTo>
                    <a:pt x="21376" y="19449"/>
                  </a:lnTo>
                  <a:lnTo>
                    <a:pt x="21563" y="19177"/>
                  </a:lnTo>
                  <a:lnTo>
                    <a:pt x="21600" y="18905"/>
                  </a:lnTo>
                  <a:lnTo>
                    <a:pt x="21600" y="2695"/>
                  </a:lnTo>
                  <a:lnTo>
                    <a:pt x="21563" y="2436"/>
                  </a:lnTo>
                  <a:lnTo>
                    <a:pt x="21376" y="2164"/>
                  </a:lnTo>
                  <a:lnTo>
                    <a:pt x="21104" y="1892"/>
                  </a:lnTo>
                  <a:lnTo>
                    <a:pt x="20743" y="1666"/>
                  </a:lnTo>
                  <a:lnTo>
                    <a:pt x="20297" y="1394"/>
                  </a:lnTo>
                  <a:lnTo>
                    <a:pt x="19751" y="1215"/>
                  </a:lnTo>
                  <a:lnTo>
                    <a:pt x="19130" y="996"/>
                  </a:lnTo>
                  <a:lnTo>
                    <a:pt x="18447" y="810"/>
                  </a:lnTo>
                  <a:lnTo>
                    <a:pt x="17690" y="624"/>
                  </a:lnTo>
                  <a:lnTo>
                    <a:pt x="16833" y="445"/>
                  </a:lnTo>
                  <a:lnTo>
                    <a:pt x="15977" y="312"/>
                  </a:lnTo>
                  <a:lnTo>
                    <a:pt x="15021" y="226"/>
                  </a:lnTo>
                  <a:lnTo>
                    <a:pt x="14027" y="139"/>
                  </a:lnTo>
                  <a:lnTo>
                    <a:pt x="12997" y="40"/>
                  </a:lnTo>
                  <a:lnTo>
                    <a:pt x="10813" y="0"/>
                  </a:lnTo>
                </a:path>
              </a:pathLst>
            </a:custGeom>
            <a:solidFill>
              <a:srgbClr val="80808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sp>
          <p:nvSpPr>
            <p:cNvPr id="622" name="Line"/>
            <p:cNvSpPr/>
            <p:nvPr/>
          </p:nvSpPr>
          <p:spPr>
            <a:xfrm>
              <a:off x="0" y="146050"/>
              <a:ext cx="8302266" cy="145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37" y="2171"/>
                  </a:lnTo>
                  <a:lnTo>
                    <a:pt x="224" y="4288"/>
                  </a:lnTo>
                  <a:lnTo>
                    <a:pt x="484" y="6565"/>
                  </a:lnTo>
                  <a:lnTo>
                    <a:pt x="844" y="8365"/>
                  </a:lnTo>
                  <a:lnTo>
                    <a:pt x="1303" y="10429"/>
                  </a:lnTo>
                  <a:lnTo>
                    <a:pt x="1837" y="12229"/>
                  </a:lnTo>
                  <a:lnTo>
                    <a:pt x="2470" y="13712"/>
                  </a:lnTo>
                  <a:lnTo>
                    <a:pt x="3141" y="15194"/>
                  </a:lnTo>
                  <a:lnTo>
                    <a:pt x="3910" y="16571"/>
                  </a:lnTo>
                  <a:lnTo>
                    <a:pt x="4754" y="18053"/>
                  </a:lnTo>
                  <a:lnTo>
                    <a:pt x="5623" y="19059"/>
                  </a:lnTo>
                  <a:lnTo>
                    <a:pt x="6579" y="19853"/>
                  </a:lnTo>
                  <a:lnTo>
                    <a:pt x="7560" y="20541"/>
                  </a:lnTo>
                  <a:lnTo>
                    <a:pt x="8640" y="21335"/>
                  </a:lnTo>
                  <a:lnTo>
                    <a:pt x="10813" y="21600"/>
                  </a:lnTo>
                  <a:lnTo>
                    <a:pt x="12997" y="21335"/>
                  </a:lnTo>
                  <a:lnTo>
                    <a:pt x="14027" y="20541"/>
                  </a:lnTo>
                  <a:lnTo>
                    <a:pt x="15021" y="19853"/>
                  </a:lnTo>
                  <a:lnTo>
                    <a:pt x="15977" y="19059"/>
                  </a:lnTo>
                  <a:lnTo>
                    <a:pt x="16833" y="18053"/>
                  </a:lnTo>
                  <a:lnTo>
                    <a:pt x="17690" y="16571"/>
                  </a:lnTo>
                  <a:lnTo>
                    <a:pt x="18447" y="15194"/>
                  </a:lnTo>
                  <a:lnTo>
                    <a:pt x="19130" y="13712"/>
                  </a:lnTo>
                  <a:lnTo>
                    <a:pt x="19751" y="12229"/>
                  </a:lnTo>
                  <a:lnTo>
                    <a:pt x="20297" y="10429"/>
                  </a:lnTo>
                  <a:lnTo>
                    <a:pt x="20743" y="8365"/>
                  </a:lnTo>
                  <a:lnTo>
                    <a:pt x="21104" y="6565"/>
                  </a:lnTo>
                  <a:lnTo>
                    <a:pt x="21376" y="4288"/>
                  </a:lnTo>
                  <a:lnTo>
                    <a:pt x="21563" y="2171"/>
                  </a:lnTo>
                  <a:lnTo>
                    <a:pt x="2160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626" name="Group"/>
          <p:cNvGrpSpPr/>
          <p:nvPr/>
        </p:nvGrpSpPr>
        <p:grpSpPr>
          <a:xfrm>
            <a:off x="698500" y="1382712"/>
            <a:ext cx="1363663" cy="333376"/>
            <a:chOff x="0" y="0"/>
            <a:chExt cx="1363662" cy="333375"/>
          </a:xfrm>
        </p:grpSpPr>
        <p:sp>
          <p:nvSpPr>
            <p:cNvPr id="624" name="Rounded Rectangle"/>
            <p:cNvSpPr/>
            <p:nvPr/>
          </p:nvSpPr>
          <p:spPr>
            <a:xfrm>
              <a:off x="0" y="0"/>
              <a:ext cx="1363663" cy="333375"/>
            </a:xfrm>
            <a:prstGeom prst="roundRect">
              <a:avLst>
                <a:gd name="adj" fmla="val 472"/>
              </a:avLst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25" name="DB Programmer"/>
            <p:cNvSpPr txBox="1"/>
            <p:nvPr/>
          </p:nvSpPr>
          <p:spPr>
            <a:xfrm>
              <a:off x="463" y="34387"/>
              <a:ext cx="1362737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ctr">
              <a:sp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pPr>
              <a:r>
                <a:t>DB</a:t>
              </a:r>
              <a:r>
                <a:rPr>
                  <a:solidFill>
                    <a:srgbClr val="FFFFFF"/>
                  </a:solidFill>
                </a:rPr>
                <a:t> </a:t>
              </a:r>
              <a:r>
                <a:t>Programmer</a:t>
              </a:r>
            </a:p>
          </p:txBody>
        </p:sp>
      </p:grpSp>
      <p:grpSp>
        <p:nvGrpSpPr>
          <p:cNvPr id="629" name="Group"/>
          <p:cNvGrpSpPr/>
          <p:nvPr/>
        </p:nvGrpSpPr>
        <p:grpSpPr>
          <a:xfrm>
            <a:off x="4746625" y="1657350"/>
            <a:ext cx="592138" cy="320675"/>
            <a:chOff x="0" y="0"/>
            <a:chExt cx="592137" cy="320675"/>
          </a:xfrm>
        </p:grpSpPr>
        <p:sp>
          <p:nvSpPr>
            <p:cNvPr id="627" name="Rounded Rectangle"/>
            <p:cNvSpPr/>
            <p:nvPr/>
          </p:nvSpPr>
          <p:spPr>
            <a:xfrm>
              <a:off x="0" y="0"/>
              <a:ext cx="592138" cy="320675"/>
            </a:xfrm>
            <a:prstGeom prst="roundRect">
              <a:avLst>
                <a:gd name="adj" fmla="val 491"/>
              </a:avLst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28" name="User"/>
            <p:cNvSpPr txBox="1"/>
            <p:nvPr/>
          </p:nvSpPr>
          <p:spPr>
            <a:xfrm>
              <a:off x="460" y="28037"/>
              <a:ext cx="591218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User</a:t>
              </a:r>
            </a:p>
          </p:txBody>
        </p:sp>
      </p:grpSp>
      <p:grpSp>
        <p:nvGrpSpPr>
          <p:cNvPr id="632" name="Group"/>
          <p:cNvGrpSpPr/>
          <p:nvPr/>
        </p:nvGrpSpPr>
        <p:grpSpPr>
          <a:xfrm>
            <a:off x="7729537" y="1652587"/>
            <a:ext cx="592138" cy="320676"/>
            <a:chOff x="0" y="0"/>
            <a:chExt cx="592137" cy="320675"/>
          </a:xfrm>
        </p:grpSpPr>
        <p:sp>
          <p:nvSpPr>
            <p:cNvPr id="630" name="Rounded Rectangle"/>
            <p:cNvSpPr/>
            <p:nvPr/>
          </p:nvSpPr>
          <p:spPr>
            <a:xfrm>
              <a:off x="0" y="0"/>
              <a:ext cx="592138" cy="320675"/>
            </a:xfrm>
            <a:prstGeom prst="roundRect">
              <a:avLst>
                <a:gd name="adj" fmla="val 491"/>
              </a:avLst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31" name="DBA"/>
            <p:cNvSpPr txBox="1"/>
            <p:nvPr/>
          </p:nvSpPr>
          <p:spPr>
            <a:xfrm>
              <a:off x="460" y="28037"/>
              <a:ext cx="591218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DBA</a:t>
              </a:r>
            </a:p>
          </p:txBody>
        </p:sp>
      </p:grpSp>
      <p:grpSp>
        <p:nvGrpSpPr>
          <p:cNvPr id="635" name="Group"/>
          <p:cNvGrpSpPr/>
          <p:nvPr/>
        </p:nvGrpSpPr>
        <p:grpSpPr>
          <a:xfrm>
            <a:off x="833437" y="2795587"/>
            <a:ext cx="1454151" cy="333376"/>
            <a:chOff x="0" y="0"/>
            <a:chExt cx="1454150" cy="333375"/>
          </a:xfrm>
        </p:grpSpPr>
        <p:sp>
          <p:nvSpPr>
            <p:cNvPr id="633" name="Rounded Rectangle"/>
            <p:cNvSpPr/>
            <p:nvPr/>
          </p:nvSpPr>
          <p:spPr>
            <a:xfrm>
              <a:off x="0" y="0"/>
              <a:ext cx="1454150" cy="333375"/>
            </a:xfrm>
            <a:prstGeom prst="roundRect">
              <a:avLst>
                <a:gd name="adj" fmla="val 472"/>
              </a:avLst>
            </a:prstGeom>
            <a:solidFill>
              <a:srgbClr val="008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34" name="DML Precompiler"/>
            <p:cNvSpPr txBox="1"/>
            <p:nvPr/>
          </p:nvSpPr>
          <p:spPr>
            <a:xfrm>
              <a:off x="463" y="34387"/>
              <a:ext cx="1453224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DML Precompiler</a:t>
              </a:r>
            </a:p>
          </p:txBody>
        </p:sp>
      </p:grpSp>
      <p:grpSp>
        <p:nvGrpSpPr>
          <p:cNvPr id="638" name="Group"/>
          <p:cNvGrpSpPr/>
          <p:nvPr/>
        </p:nvGrpSpPr>
        <p:grpSpPr>
          <a:xfrm>
            <a:off x="2916237" y="2728912"/>
            <a:ext cx="1454151" cy="333376"/>
            <a:chOff x="0" y="0"/>
            <a:chExt cx="1454150" cy="333375"/>
          </a:xfrm>
        </p:grpSpPr>
        <p:sp>
          <p:nvSpPr>
            <p:cNvPr id="636" name="Rounded Rectangle"/>
            <p:cNvSpPr/>
            <p:nvPr/>
          </p:nvSpPr>
          <p:spPr>
            <a:xfrm>
              <a:off x="0" y="0"/>
              <a:ext cx="1454150" cy="333375"/>
            </a:xfrm>
            <a:prstGeom prst="roundRect">
              <a:avLst>
                <a:gd name="adj" fmla="val 472"/>
              </a:avLst>
            </a:prstGeom>
            <a:solidFill>
              <a:srgbClr val="008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37" name="Query Optimizer"/>
            <p:cNvSpPr txBox="1"/>
            <p:nvPr/>
          </p:nvSpPr>
          <p:spPr>
            <a:xfrm>
              <a:off x="463" y="34387"/>
              <a:ext cx="1453224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Query Optimizer</a:t>
              </a:r>
            </a:p>
          </p:txBody>
        </p:sp>
      </p:grpSp>
      <p:grpSp>
        <p:nvGrpSpPr>
          <p:cNvPr id="641" name="Group"/>
          <p:cNvGrpSpPr/>
          <p:nvPr/>
        </p:nvGrpSpPr>
        <p:grpSpPr>
          <a:xfrm>
            <a:off x="7112000" y="2943225"/>
            <a:ext cx="1454150" cy="333375"/>
            <a:chOff x="0" y="0"/>
            <a:chExt cx="1454150" cy="333375"/>
          </a:xfrm>
        </p:grpSpPr>
        <p:sp>
          <p:nvSpPr>
            <p:cNvPr id="639" name="Rounded Rectangle"/>
            <p:cNvSpPr/>
            <p:nvPr/>
          </p:nvSpPr>
          <p:spPr>
            <a:xfrm>
              <a:off x="0" y="0"/>
              <a:ext cx="1454150" cy="333375"/>
            </a:xfrm>
            <a:prstGeom prst="roundRect">
              <a:avLst>
                <a:gd name="adj" fmla="val 472"/>
              </a:avLst>
            </a:prstGeom>
            <a:solidFill>
              <a:srgbClr val="008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40" name="DDL Interpreter"/>
            <p:cNvSpPr txBox="1"/>
            <p:nvPr/>
          </p:nvSpPr>
          <p:spPr>
            <a:xfrm>
              <a:off x="463" y="34387"/>
              <a:ext cx="1453224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DDL Interpreter</a:t>
              </a:r>
            </a:p>
          </p:txBody>
        </p:sp>
      </p:grpSp>
      <p:grpSp>
        <p:nvGrpSpPr>
          <p:cNvPr id="644" name="Group"/>
          <p:cNvGrpSpPr/>
          <p:nvPr/>
        </p:nvGrpSpPr>
        <p:grpSpPr>
          <a:xfrm>
            <a:off x="5168900" y="3087687"/>
            <a:ext cx="1454150" cy="333376"/>
            <a:chOff x="0" y="0"/>
            <a:chExt cx="1454150" cy="333375"/>
          </a:xfrm>
        </p:grpSpPr>
        <p:sp>
          <p:nvSpPr>
            <p:cNvPr id="642" name="Rounded Rectangle"/>
            <p:cNvSpPr/>
            <p:nvPr/>
          </p:nvSpPr>
          <p:spPr>
            <a:xfrm>
              <a:off x="0" y="0"/>
              <a:ext cx="1454150" cy="333375"/>
            </a:xfrm>
            <a:prstGeom prst="roundRect">
              <a:avLst>
                <a:gd name="adj" fmla="val 472"/>
              </a:avLst>
            </a:prstGeom>
            <a:solidFill>
              <a:srgbClr val="008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43" name="Query Evaluator"/>
            <p:cNvSpPr txBox="1"/>
            <p:nvPr/>
          </p:nvSpPr>
          <p:spPr>
            <a:xfrm>
              <a:off x="463" y="34387"/>
              <a:ext cx="1453224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Query Evaluator</a:t>
              </a:r>
            </a:p>
          </p:txBody>
        </p:sp>
      </p:grpSp>
      <p:grpSp>
        <p:nvGrpSpPr>
          <p:cNvPr id="647" name="Group"/>
          <p:cNvGrpSpPr/>
          <p:nvPr/>
        </p:nvGrpSpPr>
        <p:grpSpPr>
          <a:xfrm>
            <a:off x="3673475" y="4181475"/>
            <a:ext cx="1377950" cy="320675"/>
            <a:chOff x="0" y="0"/>
            <a:chExt cx="1377950" cy="320675"/>
          </a:xfrm>
        </p:grpSpPr>
        <p:sp>
          <p:nvSpPr>
            <p:cNvPr id="645" name="Rounded Rectangle"/>
            <p:cNvSpPr/>
            <p:nvPr/>
          </p:nvSpPr>
          <p:spPr>
            <a:xfrm>
              <a:off x="0" y="0"/>
              <a:ext cx="1377950" cy="320675"/>
            </a:xfrm>
            <a:prstGeom prst="roundRect">
              <a:avLst>
                <a:gd name="adj" fmla="val 491"/>
              </a:avLst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46" name="Buffer Manager"/>
            <p:cNvSpPr txBox="1"/>
            <p:nvPr/>
          </p:nvSpPr>
          <p:spPr>
            <a:xfrm>
              <a:off x="460" y="28037"/>
              <a:ext cx="1377030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Buffer Manager</a:t>
              </a:r>
            </a:p>
          </p:txBody>
        </p:sp>
      </p:grpSp>
      <p:grpSp>
        <p:nvGrpSpPr>
          <p:cNvPr id="650" name="Group"/>
          <p:cNvGrpSpPr/>
          <p:nvPr/>
        </p:nvGrpSpPr>
        <p:grpSpPr>
          <a:xfrm>
            <a:off x="5307012" y="3806825"/>
            <a:ext cx="1377951" cy="320675"/>
            <a:chOff x="0" y="0"/>
            <a:chExt cx="1377950" cy="320675"/>
          </a:xfrm>
        </p:grpSpPr>
        <p:sp>
          <p:nvSpPr>
            <p:cNvPr id="648" name="Rounded Rectangle"/>
            <p:cNvSpPr/>
            <p:nvPr/>
          </p:nvSpPr>
          <p:spPr>
            <a:xfrm>
              <a:off x="0" y="0"/>
              <a:ext cx="1377950" cy="320675"/>
            </a:xfrm>
            <a:prstGeom prst="roundRect">
              <a:avLst>
                <a:gd name="adj" fmla="val 491"/>
              </a:avLst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49" name="File Manager"/>
            <p:cNvSpPr txBox="1"/>
            <p:nvPr/>
          </p:nvSpPr>
          <p:spPr>
            <a:xfrm>
              <a:off x="460" y="28037"/>
              <a:ext cx="1377030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File Manager</a:t>
              </a:r>
            </a:p>
          </p:txBody>
        </p:sp>
      </p:grpSp>
      <p:grpSp>
        <p:nvGrpSpPr>
          <p:cNvPr id="653" name="Group"/>
          <p:cNvGrpSpPr/>
          <p:nvPr/>
        </p:nvGrpSpPr>
        <p:grpSpPr>
          <a:xfrm>
            <a:off x="4594225" y="5246943"/>
            <a:ext cx="539750" cy="264601"/>
            <a:chOff x="0" y="0"/>
            <a:chExt cx="539750" cy="264600"/>
          </a:xfrm>
        </p:grpSpPr>
        <p:sp>
          <p:nvSpPr>
            <p:cNvPr id="651" name="Rounded Rectangle"/>
            <p:cNvSpPr/>
            <p:nvPr/>
          </p:nvSpPr>
          <p:spPr>
            <a:xfrm>
              <a:off x="0" y="4506"/>
              <a:ext cx="539750" cy="255588"/>
            </a:xfrm>
            <a:prstGeom prst="roundRect">
              <a:avLst>
                <a:gd name="adj" fmla="val 616"/>
              </a:avLst>
            </a:prstGeom>
            <a:solidFill>
              <a:srgbClr val="FF0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52" name="Data"/>
            <p:cNvSpPr txBox="1"/>
            <p:nvPr/>
          </p:nvSpPr>
          <p:spPr>
            <a:xfrm>
              <a:off x="461" y="0"/>
              <a:ext cx="538828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Data</a:t>
              </a:r>
            </a:p>
          </p:txBody>
        </p:sp>
      </p:grpSp>
      <p:grpSp>
        <p:nvGrpSpPr>
          <p:cNvPr id="656" name="Group"/>
          <p:cNvGrpSpPr/>
          <p:nvPr/>
        </p:nvGrpSpPr>
        <p:grpSpPr>
          <a:xfrm>
            <a:off x="2081212" y="5573968"/>
            <a:ext cx="963613" cy="264601"/>
            <a:chOff x="0" y="0"/>
            <a:chExt cx="963612" cy="264600"/>
          </a:xfrm>
        </p:grpSpPr>
        <p:sp>
          <p:nvSpPr>
            <p:cNvPr id="654" name="Rounded Rectangle"/>
            <p:cNvSpPr/>
            <p:nvPr/>
          </p:nvSpPr>
          <p:spPr>
            <a:xfrm>
              <a:off x="0" y="10856"/>
              <a:ext cx="963613" cy="242888"/>
            </a:xfrm>
            <a:prstGeom prst="roundRect">
              <a:avLst>
                <a:gd name="adj" fmla="val 648"/>
              </a:avLst>
            </a:prstGeom>
            <a:solidFill>
              <a:srgbClr val="FF0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55" name="Statistics"/>
            <p:cNvSpPr txBox="1"/>
            <p:nvPr/>
          </p:nvSpPr>
          <p:spPr>
            <a:xfrm>
              <a:off x="461" y="0"/>
              <a:ext cx="962691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Statistics</a:t>
              </a:r>
            </a:p>
          </p:txBody>
        </p:sp>
      </p:grpSp>
      <p:grpSp>
        <p:nvGrpSpPr>
          <p:cNvPr id="659" name="Group"/>
          <p:cNvGrpSpPr/>
          <p:nvPr/>
        </p:nvGrpSpPr>
        <p:grpSpPr>
          <a:xfrm>
            <a:off x="2979737" y="5224718"/>
            <a:ext cx="963613" cy="264601"/>
            <a:chOff x="0" y="0"/>
            <a:chExt cx="963612" cy="264600"/>
          </a:xfrm>
        </p:grpSpPr>
        <p:sp>
          <p:nvSpPr>
            <p:cNvPr id="657" name="Rounded Rectangle"/>
            <p:cNvSpPr/>
            <p:nvPr/>
          </p:nvSpPr>
          <p:spPr>
            <a:xfrm>
              <a:off x="0" y="10856"/>
              <a:ext cx="963613" cy="242888"/>
            </a:xfrm>
            <a:prstGeom prst="roundRect">
              <a:avLst>
                <a:gd name="adj" fmla="val 648"/>
              </a:avLst>
            </a:prstGeom>
            <a:solidFill>
              <a:srgbClr val="FF0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58" name="Indices"/>
            <p:cNvSpPr txBox="1"/>
            <p:nvPr/>
          </p:nvSpPr>
          <p:spPr>
            <a:xfrm>
              <a:off x="461" y="0"/>
              <a:ext cx="962691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Indices</a:t>
              </a:r>
            </a:p>
          </p:txBody>
        </p:sp>
      </p:grpSp>
      <p:grpSp>
        <p:nvGrpSpPr>
          <p:cNvPr id="662" name="Group"/>
          <p:cNvGrpSpPr/>
          <p:nvPr/>
        </p:nvGrpSpPr>
        <p:grpSpPr>
          <a:xfrm>
            <a:off x="6115050" y="5729543"/>
            <a:ext cx="949325" cy="264601"/>
            <a:chOff x="0" y="0"/>
            <a:chExt cx="949325" cy="264600"/>
          </a:xfrm>
        </p:grpSpPr>
        <p:sp>
          <p:nvSpPr>
            <p:cNvPr id="660" name="Rounded Rectangle"/>
            <p:cNvSpPr/>
            <p:nvPr/>
          </p:nvSpPr>
          <p:spPr>
            <a:xfrm>
              <a:off x="0" y="23556"/>
              <a:ext cx="949325" cy="217488"/>
            </a:xfrm>
            <a:prstGeom prst="roundRect">
              <a:avLst>
                <a:gd name="adj" fmla="val 722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solidFill>
                    <a:srgbClr val="FF0000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61" name="Schema"/>
            <p:cNvSpPr txBox="1"/>
            <p:nvPr/>
          </p:nvSpPr>
          <p:spPr>
            <a:xfrm>
              <a:off x="463" y="0"/>
              <a:ext cx="948399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solidFill>
                    <a:srgbClr val="FF0000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Schema</a:t>
              </a:r>
            </a:p>
          </p:txBody>
        </p:sp>
      </p:grpSp>
      <p:sp>
        <p:nvSpPr>
          <p:cNvPr id="663" name="Line"/>
          <p:cNvSpPr/>
          <p:nvPr/>
        </p:nvSpPr>
        <p:spPr>
          <a:xfrm flipH="1">
            <a:off x="7840662" y="1974850"/>
            <a:ext cx="185739" cy="968375"/>
          </a:xfrm>
          <a:prstGeom prst="line">
            <a:avLst/>
          </a:prstGeom>
          <a:ln w="38160">
            <a:solidFill>
              <a:srgbClr val="800000"/>
            </a:solidFill>
            <a:tailEnd type="triangle"/>
          </a:ln>
        </p:spPr>
        <p:txBody>
          <a:bodyPr lIns="45719" rIns="45719"/>
          <a:lstStyle/>
          <a:p/>
        </p:txBody>
      </p:sp>
      <p:grpSp>
        <p:nvGrpSpPr>
          <p:cNvPr id="666" name="Group"/>
          <p:cNvGrpSpPr/>
          <p:nvPr/>
        </p:nvGrpSpPr>
        <p:grpSpPr>
          <a:xfrm>
            <a:off x="7294562" y="2184399"/>
            <a:ext cx="1384301" cy="309564"/>
            <a:chOff x="0" y="0"/>
            <a:chExt cx="1384300" cy="309562"/>
          </a:xfrm>
        </p:grpSpPr>
        <p:sp>
          <p:nvSpPr>
            <p:cNvPr id="664" name="Rectangle"/>
            <p:cNvSpPr/>
            <p:nvPr/>
          </p:nvSpPr>
          <p:spPr>
            <a:xfrm>
              <a:off x="0" y="-1"/>
              <a:ext cx="1384300" cy="30956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 i="1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65" name="DDL Commands"/>
            <p:cNvSpPr txBox="1"/>
            <p:nvPr/>
          </p:nvSpPr>
          <p:spPr>
            <a:xfrm>
              <a:off x="0" y="28799"/>
              <a:ext cx="1384300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t">
              <a:spAutoFit/>
            </a:bodyPr>
            <a:lstStyle>
              <a:lvl1pPr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 i="1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DDL Commands</a:t>
              </a:r>
            </a:p>
          </p:txBody>
        </p:sp>
      </p:grpSp>
      <p:sp>
        <p:nvSpPr>
          <p:cNvPr id="667" name="Line"/>
          <p:cNvSpPr/>
          <p:nvPr/>
        </p:nvSpPr>
        <p:spPr>
          <a:xfrm flipH="1">
            <a:off x="3644900" y="1979612"/>
            <a:ext cx="1398588" cy="749301"/>
          </a:xfrm>
          <a:prstGeom prst="line">
            <a:avLst/>
          </a:prstGeom>
          <a:ln w="38160">
            <a:solidFill>
              <a:srgbClr val="800000"/>
            </a:solidFill>
            <a:tailEnd type="triangle"/>
          </a:ln>
        </p:spPr>
        <p:txBody>
          <a:bodyPr lIns="45719" rIns="45719"/>
          <a:lstStyle/>
          <a:p/>
        </p:txBody>
      </p:sp>
      <p:grpSp>
        <p:nvGrpSpPr>
          <p:cNvPr id="670" name="Group"/>
          <p:cNvGrpSpPr/>
          <p:nvPr/>
        </p:nvGrpSpPr>
        <p:grpSpPr>
          <a:xfrm>
            <a:off x="4451350" y="2185987"/>
            <a:ext cx="628650" cy="530226"/>
            <a:chOff x="0" y="0"/>
            <a:chExt cx="628649" cy="530225"/>
          </a:xfrm>
        </p:grpSpPr>
        <p:sp>
          <p:nvSpPr>
            <p:cNvPr id="668" name="Rectangle"/>
            <p:cNvSpPr/>
            <p:nvPr/>
          </p:nvSpPr>
          <p:spPr>
            <a:xfrm>
              <a:off x="0" y="0"/>
              <a:ext cx="628650" cy="5302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85000"/>
                </a:lnSpc>
                <a:spcBef>
                  <a:spcPts val="300"/>
                </a:spcBef>
                <a:defRPr sz="1400" i="1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69" name="Query"/>
            <p:cNvSpPr txBox="1"/>
            <p:nvPr/>
          </p:nvSpPr>
          <p:spPr>
            <a:xfrm>
              <a:off x="0" y="28799"/>
              <a:ext cx="628650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t">
              <a:spAutoFit/>
            </a:bodyPr>
            <a:lstStyle>
              <a:lvl1pPr defTabSz="457200">
                <a:lnSpc>
                  <a:spcPct val="85000"/>
                </a:lnSpc>
                <a:spcBef>
                  <a:spcPts val="300"/>
                </a:spcBef>
                <a:defRPr sz="1400" i="1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Query</a:t>
              </a:r>
            </a:p>
          </p:txBody>
        </p:sp>
      </p:grpSp>
      <p:sp>
        <p:nvSpPr>
          <p:cNvPr id="671" name="Line"/>
          <p:cNvSpPr/>
          <p:nvPr/>
        </p:nvSpPr>
        <p:spPr>
          <a:xfrm>
            <a:off x="1381125" y="1716087"/>
            <a:ext cx="180976" cy="1079501"/>
          </a:xfrm>
          <a:prstGeom prst="line">
            <a:avLst/>
          </a:prstGeom>
          <a:ln w="38160">
            <a:solidFill>
              <a:srgbClr val="800000"/>
            </a:solidFill>
            <a:tailEnd type="triangle"/>
          </a:ln>
        </p:spPr>
        <p:txBody>
          <a:bodyPr lIns="45719" rIns="45719"/>
          <a:lstStyle/>
          <a:p/>
        </p:txBody>
      </p:sp>
      <p:grpSp>
        <p:nvGrpSpPr>
          <p:cNvPr id="674" name="Group"/>
          <p:cNvGrpSpPr/>
          <p:nvPr/>
        </p:nvGrpSpPr>
        <p:grpSpPr>
          <a:xfrm>
            <a:off x="492125" y="2005012"/>
            <a:ext cx="2108200" cy="333376"/>
            <a:chOff x="0" y="0"/>
            <a:chExt cx="2108200" cy="333375"/>
          </a:xfrm>
        </p:grpSpPr>
        <p:sp>
          <p:nvSpPr>
            <p:cNvPr id="672" name="Rectangle"/>
            <p:cNvSpPr/>
            <p:nvPr/>
          </p:nvSpPr>
          <p:spPr>
            <a:xfrm>
              <a:off x="0" y="0"/>
              <a:ext cx="2108200" cy="33337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727200" algn="l"/>
                </a:tabLst>
                <a:defRPr sz="1400" i="1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73" name="Code w/ embedded queries"/>
            <p:cNvSpPr txBox="1"/>
            <p:nvPr/>
          </p:nvSpPr>
          <p:spPr>
            <a:xfrm>
              <a:off x="0" y="28799"/>
              <a:ext cx="2108200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t">
              <a:spAutoFit/>
            </a:bodyPr>
            <a:lstStyle>
              <a:lvl1pPr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727200" algn="l"/>
                </a:tabLst>
                <a:defRPr sz="1400" i="1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Code w/ embedded queries</a:t>
              </a:r>
            </a:p>
          </p:txBody>
        </p:sp>
      </p:grpSp>
      <p:sp>
        <p:nvSpPr>
          <p:cNvPr id="675" name="Line"/>
          <p:cNvSpPr/>
          <p:nvPr/>
        </p:nvSpPr>
        <p:spPr>
          <a:xfrm flipV="1">
            <a:off x="2289175" y="2897187"/>
            <a:ext cx="627063" cy="66676"/>
          </a:xfrm>
          <a:prstGeom prst="line">
            <a:avLst/>
          </a:prstGeom>
          <a:ln w="38160" cap="rnd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/>
        </p:txBody>
      </p:sp>
      <p:sp>
        <p:nvSpPr>
          <p:cNvPr id="676" name="Line"/>
          <p:cNvSpPr/>
          <p:nvPr/>
        </p:nvSpPr>
        <p:spPr>
          <a:xfrm>
            <a:off x="3644899" y="3063874"/>
            <a:ext cx="1524001" cy="192089"/>
          </a:xfrm>
          <a:prstGeom prst="line">
            <a:avLst/>
          </a:prstGeom>
          <a:ln w="38160" cap="rnd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/>
        </p:txBody>
      </p:sp>
      <p:sp>
        <p:nvSpPr>
          <p:cNvPr id="677" name="Line"/>
          <p:cNvSpPr/>
          <p:nvPr/>
        </p:nvSpPr>
        <p:spPr>
          <a:xfrm flipH="1">
            <a:off x="4364037" y="3422649"/>
            <a:ext cx="1533526" cy="758827"/>
          </a:xfrm>
          <a:prstGeom prst="line">
            <a:avLst/>
          </a:prstGeom>
          <a:ln w="38160" cap="rnd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/>
        </p:txBody>
      </p:sp>
      <p:grpSp>
        <p:nvGrpSpPr>
          <p:cNvPr id="682" name="Group"/>
          <p:cNvGrpSpPr/>
          <p:nvPr/>
        </p:nvGrpSpPr>
        <p:grpSpPr>
          <a:xfrm>
            <a:off x="649287" y="3422649"/>
            <a:ext cx="5248276" cy="782639"/>
            <a:chOff x="0" y="0"/>
            <a:chExt cx="5248275" cy="782637"/>
          </a:xfrm>
        </p:grpSpPr>
        <p:grpSp>
          <p:nvGrpSpPr>
            <p:cNvPr id="680" name="Group"/>
            <p:cNvGrpSpPr/>
            <p:nvPr/>
          </p:nvGrpSpPr>
          <p:grpSpPr>
            <a:xfrm>
              <a:off x="0" y="449262"/>
              <a:ext cx="1763713" cy="333376"/>
              <a:chOff x="0" y="0"/>
              <a:chExt cx="1763712" cy="333375"/>
            </a:xfrm>
          </p:grpSpPr>
          <p:sp>
            <p:nvSpPr>
              <p:cNvPr id="678" name="Rounded Rectangle"/>
              <p:cNvSpPr/>
              <p:nvPr/>
            </p:nvSpPr>
            <p:spPr>
              <a:xfrm>
                <a:off x="0" y="0"/>
                <a:ext cx="1763713" cy="333375"/>
              </a:xfrm>
              <a:prstGeom prst="roundRect">
                <a:avLst>
                  <a:gd name="adj" fmla="val 472"/>
                </a:avLst>
              </a:prstGeom>
              <a:solidFill>
                <a:srgbClr val="00CC9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lnSpc>
                    <a:spcPct val="85000"/>
                  </a:lnSpc>
                  <a:spcBef>
                    <a:spcPts val="300"/>
                  </a:spcBef>
                  <a:tabLst>
                    <a:tab pos="863600" algn="l"/>
                    <a:tab pos="1727200" algn="l"/>
                  </a:tabLst>
                  <a:defRPr sz="1400">
                    <a:latin typeface="Times Roman"/>
                    <a:ea typeface="Times Roman"/>
                    <a:cs typeface="Times Roman"/>
                    <a:sym typeface="Times Roman"/>
                  </a:defRPr>
                </a:pPr>
              </a:p>
            </p:txBody>
          </p:sp>
          <p:sp>
            <p:nvSpPr>
              <p:cNvPr id="679" name="Transaction Manager"/>
              <p:cNvSpPr txBox="1"/>
              <p:nvPr/>
            </p:nvSpPr>
            <p:spPr>
              <a:xfrm>
                <a:off x="462" y="34387"/>
                <a:ext cx="1762788" cy="264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18000" tIns="18000" rIns="18000" bIns="18000" numCol="1" anchor="ctr">
                <a:spAutoFit/>
              </a:bodyPr>
              <a:lstStyle>
                <a:lvl1pPr algn="ctr" defTabSz="457200">
                  <a:lnSpc>
                    <a:spcPct val="85000"/>
                  </a:lnSpc>
                  <a:spcBef>
                    <a:spcPts val="300"/>
                  </a:spcBef>
                  <a:tabLst>
                    <a:tab pos="863600" algn="l"/>
                    <a:tab pos="1727200" algn="l"/>
                  </a:tabLst>
                  <a:defRPr sz="1400">
                    <a:latin typeface="Times Roman"/>
                    <a:ea typeface="Times Roman"/>
                    <a:cs typeface="Times Roman"/>
                    <a:sym typeface="Times Roman"/>
                  </a:defRPr>
                </a:lvl1pPr>
              </a:lstStyle>
              <a:p>
                <a:r>
                  <a:t>Transaction Manager</a:t>
                </a:r>
              </a:p>
            </p:txBody>
          </p:sp>
        </p:grpSp>
        <p:sp>
          <p:nvSpPr>
            <p:cNvPr id="681" name="Line"/>
            <p:cNvSpPr/>
            <p:nvPr/>
          </p:nvSpPr>
          <p:spPr>
            <a:xfrm flipH="1">
              <a:off x="882650" y="-1"/>
              <a:ext cx="4365626" cy="449264"/>
            </a:xfrm>
            <a:prstGeom prst="line">
              <a:avLst/>
            </a:prstGeom>
            <a:noFill/>
            <a:ln w="38160" cap="rnd">
              <a:solidFill>
                <a:srgbClr val="000000"/>
              </a:solidFill>
              <a:prstDash val="sysDot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683" name="Line"/>
          <p:cNvSpPr/>
          <p:nvPr/>
        </p:nvSpPr>
        <p:spPr>
          <a:xfrm flipV="1">
            <a:off x="5053012" y="3968749"/>
            <a:ext cx="254001" cy="374652"/>
          </a:xfrm>
          <a:prstGeom prst="line">
            <a:avLst/>
          </a:prstGeom>
          <a:ln w="38160" cap="rnd">
            <a:solidFill>
              <a:srgbClr val="0000FF"/>
            </a:solidFill>
            <a:prstDash val="sysDot"/>
            <a:headEnd type="triangle"/>
            <a:tailEnd type="triangle"/>
          </a:ln>
        </p:spPr>
        <p:txBody>
          <a:bodyPr lIns="45719" rIns="45719"/>
          <a:lstStyle/>
          <a:p/>
        </p:txBody>
      </p:sp>
      <p:sp>
        <p:nvSpPr>
          <p:cNvPr id="684" name="Line"/>
          <p:cNvSpPr/>
          <p:nvPr/>
        </p:nvSpPr>
        <p:spPr>
          <a:xfrm flipH="1" flipV="1">
            <a:off x="6686550" y="3968749"/>
            <a:ext cx="279401" cy="315914"/>
          </a:xfrm>
          <a:prstGeom prst="line">
            <a:avLst/>
          </a:prstGeom>
          <a:ln w="38160" cap="rnd">
            <a:solidFill>
              <a:srgbClr val="0000FF"/>
            </a:solidFill>
            <a:prstDash val="sysDot"/>
            <a:headEnd type="triangle"/>
            <a:tailEnd type="triangle"/>
          </a:ln>
        </p:spPr>
        <p:txBody>
          <a:bodyPr lIns="45719" rIns="45719"/>
          <a:lstStyle/>
          <a:p/>
        </p:txBody>
      </p:sp>
      <p:sp>
        <p:nvSpPr>
          <p:cNvPr id="685" name="Line"/>
          <p:cNvSpPr/>
          <p:nvPr/>
        </p:nvSpPr>
        <p:spPr>
          <a:xfrm flipH="1">
            <a:off x="2517775" y="3028950"/>
            <a:ext cx="873125" cy="25447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60" cap="rnd">
            <a:solidFill>
              <a:srgbClr val="FF0000"/>
            </a:solidFill>
            <a:prstDash val="sysDot"/>
            <a:tailEnd type="triangle"/>
          </a:ln>
        </p:spPr>
        <p:txBody>
          <a:bodyPr lIns="45719" rIns="45719"/>
          <a:lstStyle/>
          <a:p/>
        </p:txBody>
      </p:sp>
      <p:sp>
        <p:nvSpPr>
          <p:cNvPr id="686" name="Line"/>
          <p:cNvSpPr/>
          <p:nvPr/>
        </p:nvSpPr>
        <p:spPr>
          <a:xfrm flipH="1">
            <a:off x="3462337" y="3063875"/>
            <a:ext cx="182563" cy="2171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60" cap="rnd">
            <a:solidFill>
              <a:srgbClr val="FF0000"/>
            </a:solidFill>
            <a:prstDash val="sysDot"/>
            <a:tailEnd type="triangle"/>
          </a:ln>
        </p:spPr>
        <p:txBody>
          <a:bodyPr lIns="45719" rIns="45719"/>
          <a:lstStyle/>
          <a:p/>
        </p:txBody>
      </p:sp>
      <p:sp>
        <p:nvSpPr>
          <p:cNvPr id="687" name="Line"/>
          <p:cNvSpPr/>
          <p:nvPr/>
        </p:nvSpPr>
        <p:spPr>
          <a:xfrm>
            <a:off x="3644900" y="3063875"/>
            <a:ext cx="2419350" cy="2157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60" cap="rnd">
            <a:solidFill>
              <a:srgbClr val="FF0000"/>
            </a:solidFill>
            <a:prstDash val="sysDot"/>
            <a:tailEnd type="triangle"/>
          </a:ln>
        </p:spPr>
        <p:txBody>
          <a:bodyPr lIns="45719" rIns="45719"/>
          <a:lstStyle/>
          <a:p/>
        </p:txBody>
      </p:sp>
      <p:sp>
        <p:nvSpPr>
          <p:cNvPr id="688" name="Line"/>
          <p:cNvSpPr/>
          <p:nvPr/>
        </p:nvSpPr>
        <p:spPr>
          <a:xfrm>
            <a:off x="6064249" y="5465762"/>
            <a:ext cx="527051" cy="287338"/>
          </a:xfrm>
          <a:prstGeom prst="line">
            <a:avLst/>
          </a:prstGeom>
          <a:ln w="38160">
            <a:solidFill>
              <a:srgbClr val="FF0000"/>
            </a:solidFill>
          </a:ln>
        </p:spPr>
        <p:txBody>
          <a:bodyPr lIns="45719" rIns="45719"/>
          <a:lstStyle/>
          <a:p/>
        </p:txBody>
      </p:sp>
      <p:sp>
        <p:nvSpPr>
          <p:cNvPr id="689" name="Line"/>
          <p:cNvSpPr/>
          <p:nvPr/>
        </p:nvSpPr>
        <p:spPr>
          <a:xfrm rot="5400000">
            <a:off x="5788025" y="3984625"/>
            <a:ext cx="2116138" cy="601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38160" cap="rnd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/>
        </p:txBody>
      </p:sp>
      <p:sp>
        <p:nvSpPr>
          <p:cNvPr id="690" name="Line"/>
          <p:cNvSpPr/>
          <p:nvPr/>
        </p:nvSpPr>
        <p:spPr>
          <a:xfrm flipH="1">
            <a:off x="4865687" y="4129087"/>
            <a:ext cx="1131889" cy="1122363"/>
          </a:xfrm>
          <a:prstGeom prst="line">
            <a:avLst/>
          </a:prstGeom>
          <a:ln w="38160" cap="rnd">
            <a:solidFill>
              <a:srgbClr val="000000"/>
            </a:solidFill>
            <a:prstDash val="sysDot"/>
            <a:headEnd type="triangle"/>
            <a:tailEnd type="triangle"/>
          </a:ln>
        </p:spPr>
        <p:txBody>
          <a:bodyPr lIns="45719" rIns="45719"/>
          <a:lstStyle/>
          <a:p/>
        </p:txBody>
      </p:sp>
      <p:sp>
        <p:nvSpPr>
          <p:cNvPr id="691" name="Line"/>
          <p:cNvSpPr/>
          <p:nvPr/>
        </p:nvSpPr>
        <p:spPr>
          <a:xfrm flipH="1">
            <a:off x="3944937" y="4129087"/>
            <a:ext cx="2052638" cy="1228726"/>
          </a:xfrm>
          <a:prstGeom prst="line">
            <a:avLst/>
          </a:prstGeom>
          <a:ln w="38160" cap="rnd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/>
        </p:txBody>
      </p:sp>
      <p:grpSp>
        <p:nvGrpSpPr>
          <p:cNvPr id="694" name="Group"/>
          <p:cNvGrpSpPr/>
          <p:nvPr/>
        </p:nvGrpSpPr>
        <p:grpSpPr>
          <a:xfrm>
            <a:off x="6965950" y="4116387"/>
            <a:ext cx="1693863" cy="333376"/>
            <a:chOff x="0" y="0"/>
            <a:chExt cx="1693862" cy="333375"/>
          </a:xfrm>
        </p:grpSpPr>
        <p:sp>
          <p:nvSpPr>
            <p:cNvPr id="692" name="Rounded Rectangle"/>
            <p:cNvSpPr/>
            <p:nvPr/>
          </p:nvSpPr>
          <p:spPr>
            <a:xfrm>
              <a:off x="0" y="0"/>
              <a:ext cx="1693863" cy="333375"/>
            </a:xfrm>
            <a:prstGeom prst="roundRect">
              <a:avLst>
                <a:gd name="adj" fmla="val 472"/>
              </a:avLst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727200" algn="l"/>
                </a:tabLst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93" name="Recovery Manager"/>
            <p:cNvSpPr txBox="1"/>
            <p:nvPr/>
          </p:nvSpPr>
          <p:spPr>
            <a:xfrm>
              <a:off x="463" y="34387"/>
              <a:ext cx="1692937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727200" algn="l"/>
                </a:tabLst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Recovery Manager</a:t>
              </a:r>
            </a:p>
          </p:txBody>
        </p:sp>
      </p:grpSp>
      <p:sp>
        <p:nvSpPr>
          <p:cNvPr id="695" name="Line"/>
          <p:cNvSpPr/>
          <p:nvPr/>
        </p:nvSpPr>
        <p:spPr>
          <a:xfrm>
            <a:off x="8269287" y="1814512"/>
            <a:ext cx="590548" cy="2470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7971" y="21600"/>
                  <a:pt x="14342" y="21600"/>
                </a:cubicBezTo>
              </a:path>
            </a:pathLst>
          </a:custGeom>
          <a:ln w="38160">
            <a:solidFill>
              <a:srgbClr val="8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696" name="Line"/>
          <p:cNvSpPr/>
          <p:nvPr/>
        </p:nvSpPr>
        <p:spPr>
          <a:xfrm>
            <a:off x="5897562" y="3422650"/>
            <a:ext cx="100014" cy="384175"/>
          </a:xfrm>
          <a:prstGeom prst="line">
            <a:avLst/>
          </a:prstGeom>
          <a:ln w="38160" cap="rnd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/>
        </p:txBody>
      </p:sp>
      <p:sp>
        <p:nvSpPr>
          <p:cNvPr id="697" name="Line"/>
          <p:cNvSpPr/>
          <p:nvPr/>
        </p:nvSpPr>
        <p:spPr>
          <a:xfrm flipH="1">
            <a:off x="3462337" y="3278187"/>
            <a:ext cx="4619742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" y="0"/>
                </a:moveTo>
                <a:cubicBezTo>
                  <a:pt x="564" y="0"/>
                  <a:pt x="0" y="5400"/>
                  <a:pt x="0" y="10800"/>
                </a:cubicBezTo>
                <a:cubicBezTo>
                  <a:pt x="0" y="16200"/>
                  <a:pt x="10800" y="21600"/>
                  <a:pt x="21600" y="21600"/>
                </a:cubicBezTo>
              </a:path>
            </a:pathLst>
          </a:custGeom>
          <a:ln w="38160" cap="rnd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/>
        </p:txBody>
      </p:sp>
      <p:grpSp>
        <p:nvGrpSpPr>
          <p:cNvPr id="700" name="Group"/>
          <p:cNvGrpSpPr/>
          <p:nvPr/>
        </p:nvGrpSpPr>
        <p:grpSpPr>
          <a:xfrm>
            <a:off x="5581650" y="5210431"/>
            <a:ext cx="963613" cy="264601"/>
            <a:chOff x="0" y="0"/>
            <a:chExt cx="963612" cy="264600"/>
          </a:xfrm>
        </p:grpSpPr>
        <p:sp>
          <p:nvSpPr>
            <p:cNvPr id="698" name="Rounded Rectangle"/>
            <p:cNvSpPr/>
            <p:nvPr/>
          </p:nvSpPr>
          <p:spPr>
            <a:xfrm>
              <a:off x="0" y="10856"/>
              <a:ext cx="963613" cy="242888"/>
            </a:xfrm>
            <a:prstGeom prst="roundRect">
              <a:avLst>
                <a:gd name="adj" fmla="val 648"/>
              </a:avLst>
            </a:prstGeom>
            <a:solidFill>
              <a:srgbClr val="FF0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99" name="Metadata"/>
            <p:cNvSpPr txBox="1"/>
            <p:nvPr/>
          </p:nvSpPr>
          <p:spPr>
            <a:xfrm>
              <a:off x="461" y="0"/>
              <a:ext cx="962691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Metadata</a:t>
              </a:r>
            </a:p>
          </p:txBody>
        </p:sp>
      </p:grpSp>
      <p:grpSp>
        <p:nvGrpSpPr>
          <p:cNvPr id="703" name="Group"/>
          <p:cNvGrpSpPr/>
          <p:nvPr/>
        </p:nvGrpSpPr>
        <p:grpSpPr>
          <a:xfrm>
            <a:off x="7137400" y="5523168"/>
            <a:ext cx="1657350" cy="264601"/>
            <a:chOff x="0" y="0"/>
            <a:chExt cx="1657350" cy="264600"/>
          </a:xfrm>
        </p:grpSpPr>
        <p:sp>
          <p:nvSpPr>
            <p:cNvPr id="701" name="Rounded Rectangle"/>
            <p:cNvSpPr/>
            <p:nvPr/>
          </p:nvSpPr>
          <p:spPr>
            <a:xfrm>
              <a:off x="0" y="10856"/>
              <a:ext cx="1657350" cy="242888"/>
            </a:xfrm>
            <a:prstGeom prst="roundRect">
              <a:avLst>
                <a:gd name="adj" fmla="val 648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0000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702" name="Integrity Constraints"/>
            <p:cNvSpPr txBox="1"/>
            <p:nvPr/>
          </p:nvSpPr>
          <p:spPr>
            <a:xfrm>
              <a:off x="461" y="0"/>
              <a:ext cx="1656428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0000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Integrity Constraints</a:t>
              </a:r>
            </a:p>
          </p:txBody>
        </p:sp>
      </p:grpSp>
      <p:sp>
        <p:nvSpPr>
          <p:cNvPr id="704" name="Line"/>
          <p:cNvSpPr/>
          <p:nvPr/>
        </p:nvSpPr>
        <p:spPr>
          <a:xfrm>
            <a:off x="6110287" y="5441949"/>
            <a:ext cx="1857376" cy="92077"/>
          </a:xfrm>
          <a:prstGeom prst="line">
            <a:avLst/>
          </a:prstGeom>
          <a:ln w="38160">
            <a:solidFill>
              <a:srgbClr val="FF0000"/>
            </a:solidFill>
          </a:ln>
        </p:spPr>
        <p:txBody>
          <a:bodyPr lIns="45719" rIns="45719"/>
          <a:lstStyle/>
          <a:p/>
        </p:txBody>
      </p:sp>
      <p:sp>
        <p:nvSpPr>
          <p:cNvPr id="705" name="Line"/>
          <p:cNvSpPr/>
          <p:nvPr/>
        </p:nvSpPr>
        <p:spPr>
          <a:xfrm>
            <a:off x="8369300" y="3201987"/>
            <a:ext cx="573094" cy="2341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7292" y="21600"/>
                  <a:pt x="12984" y="21600"/>
                </a:cubicBezTo>
              </a:path>
            </a:pathLst>
          </a:custGeom>
          <a:ln w="38160">
            <a:solidFill>
              <a:srgbClr val="8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706" name="Secondary Storage"/>
          <p:cNvSpPr txBox="1"/>
          <p:nvPr/>
        </p:nvSpPr>
        <p:spPr>
          <a:xfrm>
            <a:off x="509269" y="5246687"/>
            <a:ext cx="2187661" cy="60833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lnSpc>
                <a:spcPct val="85000"/>
              </a:lnSpc>
              <a:spcBef>
                <a:spcPts val="400"/>
              </a:spcBef>
              <a:defRPr sz="1800" b="1" i="1"/>
            </a:lvl1pPr>
          </a:lstStyle>
          <a:p>
            <a:r>
              <a:t>Secondary Storage</a:t>
            </a:r>
          </a:p>
        </p:txBody>
      </p:sp>
      <p:sp>
        <p:nvSpPr>
          <p:cNvPr id="707" name="Storage Manager"/>
          <p:cNvSpPr txBox="1"/>
          <p:nvPr/>
        </p:nvSpPr>
        <p:spPr>
          <a:xfrm>
            <a:off x="529907" y="4281487"/>
            <a:ext cx="1958837" cy="60833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lnSpc>
                <a:spcPct val="85000"/>
              </a:lnSpc>
              <a:spcBef>
                <a:spcPts val="400"/>
              </a:spcBef>
              <a:defRPr sz="1800" b="1" i="1"/>
            </a:lvl1pPr>
          </a:lstStyle>
          <a:p>
            <a:r>
              <a:t>Storage Manager</a:t>
            </a:r>
          </a:p>
        </p:txBody>
      </p:sp>
      <p:sp>
        <p:nvSpPr>
          <p:cNvPr id="708" name="Query Processor"/>
          <p:cNvSpPr txBox="1"/>
          <p:nvPr/>
        </p:nvSpPr>
        <p:spPr>
          <a:xfrm>
            <a:off x="531494" y="3235325"/>
            <a:ext cx="1946559" cy="60833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lnSpc>
                <a:spcPct val="85000"/>
              </a:lnSpc>
              <a:spcBef>
                <a:spcPts val="400"/>
              </a:spcBef>
              <a:defRPr sz="1800" b="1" i="1"/>
            </a:lvl1pPr>
          </a:lstStyle>
          <a:p>
            <a:r>
              <a:t>Query Processor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66" name="Big Ideas"/>
          <p:cNvSpPr txBox="1"/>
          <p:nvPr>
            <p:ph type="title" idx="4294967295"/>
          </p:nvPr>
        </p:nvSpPr>
        <p:spPr>
          <a:xfrm>
            <a:off x="552450" y="1428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Big Ideas</a:t>
            </a:r>
          </a:p>
        </p:txBody>
      </p:sp>
      <p:sp>
        <p:nvSpPr>
          <p:cNvPr id="67" name="Write Ahead Logging (WAL)…"/>
          <p:cNvSpPr txBox="1"/>
          <p:nvPr>
            <p:ph type="body" idx="4294967295"/>
          </p:nvPr>
        </p:nvSpPr>
        <p:spPr>
          <a:xfrm>
            <a:off x="571500" y="1268412"/>
            <a:ext cx="7848600" cy="334962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</a:pPr>
            <a:r>
              <a:t>Write Ahead Logging (WAL)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save it on stable storage!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and how it interacts with the buffer manager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</a:p>
          <a:p>
            <a:pPr marL="200660" indent="-200660">
              <a:buClrTx/>
              <a:buSzPct val="100000"/>
            </a:pPr>
            <a:r>
              <a:t>ARIES Recovery algorithm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“Repeats History” in order to simplify the logic of recovery.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Must handle arbitrary failures</a:t>
            </a:r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  <a:defRPr sz="2400"/>
            </a:pPr>
            <a:r>
              <a:t>Even during recovery!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70" name="Assumptions"/>
          <p:cNvSpPr txBox="1"/>
          <p:nvPr>
            <p:ph type="title" idx="4294967295"/>
          </p:nvPr>
        </p:nvSpPr>
        <p:spPr>
          <a:xfrm>
            <a:off x="739775" y="384175"/>
            <a:ext cx="7772400" cy="5080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 defTabSz="777240">
              <a:defRPr sz="2720" b="0">
                <a:effectLst>
                  <a:outerShdw blurRad="10795" dist="2159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Assumptions</a:t>
            </a:r>
          </a:p>
        </p:txBody>
      </p:sp>
      <p:sp>
        <p:nvSpPr>
          <p:cNvPr id="71" name="Concurrency control is in effect.…"/>
          <p:cNvSpPr txBox="1"/>
          <p:nvPr>
            <p:ph type="body" sz="half" idx="4294967295"/>
          </p:nvPr>
        </p:nvSpPr>
        <p:spPr>
          <a:xfrm>
            <a:off x="723900" y="1854200"/>
            <a:ext cx="7772400" cy="2725738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40665" indent="-240665">
              <a:spcBef>
                <a:spcPts val="1000"/>
              </a:spcBef>
              <a:buClrTx/>
              <a:buSzPct val="100000"/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Concurrency control is in effect. 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>
                <a:solidFill>
                  <a:srgbClr val="CC33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Strict 2PL</a:t>
            </a:r>
            <a:r>
              <a:rPr>
                <a:solidFill>
                  <a:srgbClr val="000000"/>
                </a:solidFill>
              </a:rPr>
              <a:t>, in particular.</a:t>
            </a:r>
            <a:endParaRPr>
              <a:solidFill>
                <a:srgbClr val="000000"/>
              </a:solidFill>
            </a:endParaRPr>
          </a:p>
          <a:p>
            <a:pPr marL="240665" indent="-240665">
              <a:spcBef>
                <a:spcPts val="1000"/>
              </a:spcBef>
              <a:buClrTx/>
              <a:buSzPct val="100000"/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Updates are happening “in place”.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i.e. data is overwritten on (deleted from) the actual page copies (not private copies).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74" name="Buffer Management Plays a Key Role"/>
          <p:cNvSpPr txBox="1"/>
          <p:nvPr>
            <p:ph type="title" idx="4294967295"/>
          </p:nvPr>
        </p:nvSpPr>
        <p:spPr>
          <a:xfrm>
            <a:off x="720725" y="0"/>
            <a:ext cx="7772400" cy="9144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Buffer Management Plays a Key Role</a:t>
            </a:r>
          </a:p>
        </p:txBody>
      </p:sp>
      <p:sp>
        <p:nvSpPr>
          <p:cNvPr id="75" name="One possible approach – Force/No Steal:…"/>
          <p:cNvSpPr txBox="1"/>
          <p:nvPr/>
        </p:nvSpPr>
        <p:spPr>
          <a:xfrm>
            <a:off x="350838" y="1219200"/>
            <a:ext cx="8289925" cy="5057141"/>
          </a:xfrm>
          <a:prstGeom prst="rect">
            <a:avLst/>
          </a:prstGeom>
          <a:ln w="12700">
            <a:miter lim="400000"/>
          </a:ln>
        </p:spPr>
        <p:txBody>
          <a:bodyPr lIns="44450" tIns="44450" rIns="44450" bIns="44450">
            <a:spAutoFit/>
          </a:bodyPr>
          <a:lstStyle/>
          <a:p>
            <a:pPr marL="342900" indent="-342900" defTabSz="457200">
              <a:spcBef>
                <a:spcPts val="500"/>
              </a:spcBef>
              <a:defRPr sz="2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pPr>
            <a:r>
              <a:t>One possible approach – Force/No Steal:</a:t>
            </a:r>
          </a:p>
          <a:p>
            <a:pPr marL="342900" indent="-342900" defTabSz="457200">
              <a:spcBef>
                <a:spcPts val="500"/>
              </a:spcBef>
              <a:buSzPct val="100000"/>
              <a:buChar char="•"/>
              <a:defRPr sz="2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pPr>
            <a:r>
              <a:t>Force</a:t>
            </a:r>
            <a:r>
              <a:rPr>
                <a:solidFill>
                  <a:srgbClr val="000000"/>
                </a:solidFill>
              </a:rPr>
              <a:t> – make sure that every updated page is written to disk before commit.</a:t>
            </a:r>
            <a:endParaRPr>
              <a:solidFill>
                <a:srgbClr val="000000"/>
              </a:solidFill>
            </a:endParaRPr>
          </a:p>
          <a:p>
            <a:pPr marL="742950" lvl="1" indent="-285750" defTabSz="457200">
              <a:spcBef>
                <a:spcPts val="500"/>
              </a:spcBef>
              <a:buSzPct val="100000"/>
              <a:buChar char="–"/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Provides durability without REDO logging.</a:t>
            </a:r>
          </a:p>
          <a:p>
            <a:pPr marL="742950" lvl="1" indent="-285750" defTabSz="457200">
              <a:spcBef>
                <a:spcPts val="500"/>
              </a:spcBef>
              <a:buSzPct val="100000"/>
              <a:buChar char="–"/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But, can cause </a:t>
            </a:r>
            <a:r>
              <a:rPr u="sng">
                <a:solidFill>
                  <a:srgbClr val="FF0000"/>
                </a:solidFill>
              </a:rPr>
              <a:t>poor performance</a:t>
            </a:r>
            <a:r>
              <a:t>.</a:t>
            </a:r>
          </a:p>
          <a:p>
            <a:pPr marL="742950" lvl="1" indent="-285750" defTabSz="457200">
              <a:spcBef>
                <a:spcPts val="400"/>
              </a:spcBef>
              <a:buSzPct val="100000"/>
              <a:buChar char="–"/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  <a:p>
            <a:pPr marL="342900" indent="-342900" defTabSz="457200">
              <a:spcBef>
                <a:spcPts val="500"/>
              </a:spcBef>
              <a:buSzPct val="100000"/>
              <a:buChar char="•"/>
              <a:defRPr sz="2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pPr>
            <a:r>
              <a:t>No Steal </a:t>
            </a:r>
            <a:r>
              <a:rPr>
                <a:solidFill>
                  <a:srgbClr val="000000"/>
                </a:solidFill>
              </a:rPr>
              <a:t>– don</a:t>
            </a:r>
            <a:r>
              <a:rPr>
                <a:solidFill>
                  <a:srgbClr val="000000"/>
                </a:solidFill>
              </a:rPr>
              <a:t>’</a:t>
            </a:r>
            <a:r>
              <a:rPr>
                <a:solidFill>
                  <a:srgbClr val="000000"/>
                </a:solidFill>
              </a:rPr>
              <a:t>t allow buffer-pool frames with </a:t>
            </a:r>
            <a:r>
              <a:rPr u="sng">
                <a:solidFill>
                  <a:srgbClr val="000000"/>
                </a:solidFill>
              </a:rPr>
              <a:t>uncommited</a:t>
            </a:r>
            <a:r>
              <a:rPr>
                <a:solidFill>
                  <a:srgbClr val="000000"/>
                </a:solidFill>
              </a:rPr>
              <a:t> updates to overwrite </a:t>
            </a:r>
            <a:r>
              <a:rPr u="sng">
                <a:solidFill>
                  <a:srgbClr val="000000"/>
                </a:solidFill>
              </a:rPr>
              <a:t>committed</a:t>
            </a:r>
            <a:r>
              <a:rPr>
                <a:solidFill>
                  <a:srgbClr val="000000"/>
                </a:solidFill>
              </a:rPr>
              <a:t> data on disk.</a:t>
            </a:r>
            <a:endParaRPr>
              <a:solidFill>
                <a:srgbClr val="000000"/>
              </a:solidFill>
            </a:endParaRPr>
          </a:p>
          <a:p>
            <a:pPr marL="742950" lvl="1" indent="-285750" defTabSz="457200">
              <a:spcBef>
                <a:spcPts val="500"/>
              </a:spcBef>
              <a:buSzPct val="100000"/>
              <a:buChar char="–"/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Useful for ensuring atomicity without UNDO logging.</a:t>
            </a:r>
          </a:p>
          <a:p>
            <a:pPr marL="742950" lvl="1" indent="-285750" defTabSz="457200">
              <a:spcBef>
                <a:spcPts val="500"/>
              </a:spcBef>
              <a:buSzPct val="100000"/>
              <a:buChar char="–"/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But can cause </a:t>
            </a:r>
            <a:r>
              <a:rPr u="sng">
                <a:solidFill>
                  <a:srgbClr val="FF0000"/>
                </a:solidFill>
              </a:rPr>
              <a:t>poor performance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1" bldLvl="5" animBg="1" advAuto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78" name="Preferred Policy: Steal/No-Force"/>
          <p:cNvSpPr txBox="1"/>
          <p:nvPr>
            <p:ph type="title" idx="4294967295"/>
          </p:nvPr>
        </p:nvSpPr>
        <p:spPr>
          <a:xfrm>
            <a:off x="719137" y="-1"/>
            <a:ext cx="7772401" cy="584202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Preferred Policy: Steal/No-Force</a:t>
            </a:r>
          </a:p>
        </p:txBody>
      </p:sp>
      <p:sp>
        <p:nvSpPr>
          <p:cNvPr id="79" name="This combination is most complicated but allows for highest flexibility/performance.…"/>
          <p:cNvSpPr txBox="1"/>
          <p:nvPr>
            <p:ph type="body" idx="4294967295"/>
          </p:nvPr>
        </p:nvSpPr>
        <p:spPr>
          <a:xfrm>
            <a:off x="152400" y="762000"/>
            <a:ext cx="8839200" cy="54864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>
              <a:buSzTx/>
              <a:buFont typeface="Monotype Sorts"/>
              <a:buNone/>
              <a:defRPr u="sng">
                <a:solidFill>
                  <a:schemeClr val="accent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  <a:p>
            <a:pPr marL="240665" indent="-240665">
              <a:spcBef>
                <a:spcPts val="1000"/>
              </a:spcBef>
              <a:buClrTx/>
              <a:buSzPct val="100000"/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This combination is most complicated but allows for highest flexibility/performance.</a:t>
            </a:r>
          </a:p>
          <a:p>
            <a:pPr marL="200660" indent="-200660">
              <a:buClrTx/>
              <a:buSzPct val="100000"/>
              <a:defRPr u="sng">
                <a:solidFill>
                  <a:schemeClr val="accent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NO FORCE</a:t>
            </a:r>
            <a:r>
              <a:rPr u="none"/>
              <a:t>  </a:t>
            </a:r>
            <a:r>
              <a:rPr u="none">
                <a:solidFill>
                  <a:srgbClr val="000000"/>
                </a:solidFill>
              </a:rPr>
              <a:t>(complicates enforcing Durability)</a:t>
            </a:r>
            <a:endParaRPr u="none">
              <a:solidFill>
                <a:srgbClr val="000000"/>
              </a:solidFill>
            </a:endParaRP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What if system crashes before a modified page written by a committed transaction makes it to disk?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Write as little as possible, in a convenient place, at commit time, to support </a:t>
            </a:r>
            <a:r>
              <a:rPr>
                <a:solidFill>
                  <a:schemeClr val="accent2"/>
                </a:solidFill>
              </a:rPr>
              <a:t>REDO</a:t>
            </a:r>
            <a:r>
              <a:t>ing modifications.</a:t>
            </a:r>
          </a:p>
          <a:p>
            <a:pPr marL="200660" indent="-200660">
              <a:buClrTx/>
              <a:buSzPct val="100000"/>
              <a:defRPr u="sng">
                <a:solidFill>
                  <a:schemeClr val="accent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STEAL </a:t>
            </a:r>
            <a:r>
              <a:rPr u="none">
                <a:solidFill>
                  <a:srgbClr val="000000"/>
                </a:solidFill>
              </a:rPr>
              <a:t> (complicates enforcing Atomicity)</a:t>
            </a:r>
            <a:endParaRPr u="none">
              <a:solidFill>
                <a:srgbClr val="000000"/>
              </a:solidFill>
            </a:endParaRP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What if the Xact that performed udpates aborts?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What if system crashes before Xact is finished?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Must remember the old value of P (to support </a:t>
            </a:r>
            <a:r>
              <a:rPr>
                <a:solidFill>
                  <a:schemeClr val="accent2"/>
                </a:solidFill>
              </a:rPr>
              <a:t>UNDO</a:t>
            </a:r>
            <a:r>
              <a:t>ing the write to page P).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1" animBg="1" advAuto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82" name="Buffer Management summary"/>
          <p:cNvSpPr txBox="1"/>
          <p:nvPr>
            <p:ph type="title" idx="4294967295"/>
          </p:nvPr>
        </p:nvSpPr>
        <p:spPr>
          <a:xfrm>
            <a:off x="1143000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Buffer Management summary</a:t>
            </a:r>
          </a:p>
        </p:txBody>
      </p:sp>
      <p:sp>
        <p:nvSpPr>
          <p:cNvPr id="83" name="Rectangle"/>
          <p:cNvSpPr/>
          <p:nvPr/>
        </p:nvSpPr>
        <p:spPr>
          <a:xfrm>
            <a:off x="1400174" y="2568575"/>
            <a:ext cx="2806702" cy="2273300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84" name="Force"/>
          <p:cNvSpPr txBox="1"/>
          <p:nvPr/>
        </p:nvSpPr>
        <p:spPr>
          <a:xfrm>
            <a:off x="444500" y="3962400"/>
            <a:ext cx="793280" cy="37269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2000" b="1">
                <a:solidFill>
                  <a:srgbClr val="3365F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Force</a:t>
            </a:r>
          </a:p>
        </p:txBody>
      </p:sp>
      <p:sp>
        <p:nvSpPr>
          <p:cNvPr id="85" name="No Force"/>
          <p:cNvSpPr txBox="1"/>
          <p:nvPr/>
        </p:nvSpPr>
        <p:spPr>
          <a:xfrm>
            <a:off x="198438" y="2895600"/>
            <a:ext cx="1202433" cy="37269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2000" b="1">
                <a:solidFill>
                  <a:srgbClr val="3365F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No Force</a:t>
            </a:r>
          </a:p>
        </p:txBody>
      </p:sp>
      <p:sp>
        <p:nvSpPr>
          <p:cNvPr id="86" name="No Steal"/>
          <p:cNvSpPr txBox="1"/>
          <p:nvPr/>
        </p:nvSpPr>
        <p:spPr>
          <a:xfrm>
            <a:off x="1493837" y="2209800"/>
            <a:ext cx="1117850" cy="37269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2000" b="1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No Steal</a:t>
            </a:r>
          </a:p>
        </p:txBody>
      </p:sp>
      <p:sp>
        <p:nvSpPr>
          <p:cNvPr id="87" name="Steal"/>
          <p:cNvSpPr txBox="1"/>
          <p:nvPr/>
        </p:nvSpPr>
        <p:spPr>
          <a:xfrm>
            <a:off x="3170237" y="2211387"/>
            <a:ext cx="708696" cy="37269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2000" b="1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Steal</a:t>
            </a:r>
          </a:p>
        </p:txBody>
      </p:sp>
      <p:sp>
        <p:nvSpPr>
          <p:cNvPr id="88" name="Line"/>
          <p:cNvSpPr/>
          <p:nvPr/>
        </p:nvSpPr>
        <p:spPr>
          <a:xfrm>
            <a:off x="1400174" y="3705225"/>
            <a:ext cx="280670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89" name="Line"/>
          <p:cNvSpPr/>
          <p:nvPr/>
        </p:nvSpPr>
        <p:spPr>
          <a:xfrm flipH="1">
            <a:off x="2841625" y="2568575"/>
            <a:ext cx="1" cy="2273300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90" name="Rectangle"/>
          <p:cNvSpPr/>
          <p:nvPr/>
        </p:nvSpPr>
        <p:spPr>
          <a:xfrm>
            <a:off x="2836862" y="2590800"/>
            <a:ext cx="1358901" cy="1130300"/>
          </a:xfrm>
          <a:prstGeom prst="rect">
            <a:avLst/>
          </a:prstGeom>
          <a:gradFill>
            <a:gsLst>
              <a:gs pos="0">
                <a:srgbClr val="394C4A"/>
              </a:gs>
              <a:gs pos="50000">
                <a:srgbClr val="C0FEF9"/>
              </a:gs>
              <a:gs pos="100000">
                <a:srgbClr val="394C4A"/>
              </a:gs>
            </a:gsLst>
            <a:lin ang="16200000"/>
          </a:gra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91" name="Slowest"/>
          <p:cNvSpPr txBox="1"/>
          <p:nvPr/>
        </p:nvSpPr>
        <p:spPr>
          <a:xfrm>
            <a:off x="1493519" y="3962400"/>
            <a:ext cx="1255922" cy="437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Slowest</a:t>
            </a:r>
          </a:p>
        </p:txBody>
      </p:sp>
      <p:sp>
        <p:nvSpPr>
          <p:cNvPr id="92" name="Fastest"/>
          <p:cNvSpPr txBox="1"/>
          <p:nvPr/>
        </p:nvSpPr>
        <p:spPr>
          <a:xfrm>
            <a:off x="2901632" y="2895600"/>
            <a:ext cx="1171388" cy="437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Fastest</a:t>
            </a:r>
          </a:p>
        </p:txBody>
      </p:sp>
      <p:sp>
        <p:nvSpPr>
          <p:cNvPr id="93" name="Performance…"/>
          <p:cNvSpPr txBox="1"/>
          <p:nvPr/>
        </p:nvSpPr>
        <p:spPr>
          <a:xfrm>
            <a:off x="1493519" y="5091112"/>
            <a:ext cx="2682589" cy="1183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457200">
              <a:defRPr sz="3600">
                <a:solidFill>
                  <a:srgbClr val="CF0E30"/>
                </a:solidFill>
                <a:latin typeface="Book Antiqua" panose="02040602050305030304"/>
                <a:ea typeface="Book Antiqua" panose="02040602050305030304"/>
                <a:cs typeface="Book Antiqua" panose="02040602050305030304"/>
                <a:sym typeface="Book Antiqua" panose="02040602050305030304"/>
              </a:defRPr>
            </a:pPr>
            <a:r>
              <a:t>Performance</a:t>
            </a:r>
          </a:p>
          <a:p>
            <a:pPr defTabSz="457200">
              <a:defRPr sz="3600">
                <a:solidFill>
                  <a:srgbClr val="CF0E30"/>
                </a:solidFill>
                <a:latin typeface="Book Antiqua" panose="02040602050305030304"/>
                <a:ea typeface="Book Antiqua" panose="02040602050305030304"/>
                <a:cs typeface="Book Antiqua" panose="02040602050305030304"/>
                <a:sym typeface="Book Antiqua" panose="02040602050305030304"/>
              </a:defRPr>
            </a:pPr>
            <a:r>
              <a:t>Implications</a:t>
            </a:r>
          </a:p>
        </p:txBody>
      </p:sp>
      <p:grpSp>
        <p:nvGrpSpPr>
          <p:cNvPr id="115" name="Group"/>
          <p:cNvGrpSpPr/>
          <p:nvPr/>
        </p:nvGrpSpPr>
        <p:grpSpPr>
          <a:xfrm>
            <a:off x="4402137" y="2209799"/>
            <a:ext cx="4481479" cy="4079242"/>
            <a:chOff x="0" y="0"/>
            <a:chExt cx="4481477" cy="4079239"/>
          </a:xfrm>
        </p:grpSpPr>
        <p:sp>
          <p:nvSpPr>
            <p:cNvPr id="94" name="Rectangle"/>
            <p:cNvSpPr/>
            <p:nvPr/>
          </p:nvSpPr>
          <p:spPr>
            <a:xfrm>
              <a:off x="1203324" y="358775"/>
              <a:ext cx="2806701" cy="2273300"/>
            </a:xfrm>
            <a:prstGeom prst="rect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95" name="Force"/>
            <p:cNvSpPr txBox="1"/>
            <p:nvPr/>
          </p:nvSpPr>
          <p:spPr>
            <a:xfrm>
              <a:off x="257175" y="1828800"/>
              <a:ext cx="793279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 b="1">
                  <a:solidFill>
                    <a:srgbClr val="3365FB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Force</a:t>
              </a:r>
            </a:p>
          </p:txBody>
        </p:sp>
        <p:sp>
          <p:nvSpPr>
            <p:cNvPr id="96" name="No Force"/>
            <p:cNvSpPr txBox="1"/>
            <p:nvPr/>
          </p:nvSpPr>
          <p:spPr>
            <a:xfrm>
              <a:off x="0" y="762000"/>
              <a:ext cx="1202433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 b="1">
                  <a:solidFill>
                    <a:srgbClr val="3365FB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No Force</a:t>
              </a:r>
            </a:p>
          </p:txBody>
        </p:sp>
        <p:sp>
          <p:nvSpPr>
            <p:cNvPr id="97" name="No Steal"/>
            <p:cNvSpPr txBox="1"/>
            <p:nvPr/>
          </p:nvSpPr>
          <p:spPr>
            <a:xfrm>
              <a:off x="1296987" y="0"/>
              <a:ext cx="1117849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 b="1">
                  <a:solidFill>
                    <a:srgbClr val="CC33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No Steal</a:t>
              </a:r>
            </a:p>
          </p:txBody>
        </p:sp>
        <p:sp>
          <p:nvSpPr>
            <p:cNvPr id="98" name="Steal"/>
            <p:cNvSpPr txBox="1"/>
            <p:nvPr/>
          </p:nvSpPr>
          <p:spPr>
            <a:xfrm>
              <a:off x="2973387" y="1587"/>
              <a:ext cx="708696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 b="1">
                  <a:solidFill>
                    <a:srgbClr val="CC33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Steal</a:t>
              </a:r>
            </a:p>
          </p:txBody>
        </p:sp>
        <p:sp>
          <p:nvSpPr>
            <p:cNvPr id="99" name="Line"/>
            <p:cNvSpPr/>
            <p:nvPr/>
          </p:nvSpPr>
          <p:spPr>
            <a:xfrm>
              <a:off x="1203324" y="1495425"/>
              <a:ext cx="2806701" cy="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0" name="Line"/>
            <p:cNvSpPr/>
            <p:nvPr/>
          </p:nvSpPr>
          <p:spPr>
            <a:xfrm flipH="1">
              <a:off x="2644774" y="358775"/>
              <a:ext cx="1" cy="227330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1" name="Rectangle"/>
            <p:cNvSpPr/>
            <p:nvPr/>
          </p:nvSpPr>
          <p:spPr>
            <a:xfrm>
              <a:off x="2640011" y="381000"/>
              <a:ext cx="1358901" cy="1130300"/>
            </a:xfrm>
            <a:prstGeom prst="rect">
              <a:avLst/>
            </a:prstGeom>
            <a:gradFill flip="none" rotWithShape="1">
              <a:gsLst>
                <a:gs pos="0">
                  <a:srgbClr val="394C4A"/>
                </a:gs>
                <a:gs pos="50000">
                  <a:srgbClr val="C0FEF9"/>
                </a:gs>
                <a:gs pos="100000">
                  <a:srgbClr val="394C4A"/>
                </a:gs>
              </a:gsLst>
              <a:lin ang="16200000" scaled="0"/>
            </a:gradFill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grpSp>
          <p:nvGrpSpPr>
            <p:cNvPr id="104" name="Group"/>
            <p:cNvGrpSpPr/>
            <p:nvPr/>
          </p:nvGrpSpPr>
          <p:grpSpPr>
            <a:xfrm>
              <a:off x="1162050" y="1600200"/>
              <a:ext cx="1490018" cy="891729"/>
              <a:chOff x="0" y="0"/>
              <a:chExt cx="1490017" cy="891728"/>
            </a:xfrm>
          </p:grpSpPr>
          <p:sp>
            <p:nvSpPr>
              <p:cNvPr id="102" name="No REDO"/>
              <p:cNvSpPr txBox="1"/>
              <p:nvPr/>
            </p:nvSpPr>
            <p:spPr>
              <a:xfrm>
                <a:off x="0" y="457200"/>
                <a:ext cx="1473200" cy="4345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 defTabSz="457200">
                  <a:defRPr sz="2400" b="1">
                    <a:solidFill>
                      <a:schemeClr val="accent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No REDO</a:t>
                </a:r>
              </a:p>
            </p:txBody>
          </p:sp>
          <p:sp>
            <p:nvSpPr>
              <p:cNvPr id="103" name="No UNDO"/>
              <p:cNvSpPr txBox="1"/>
              <p:nvPr/>
            </p:nvSpPr>
            <p:spPr>
              <a:xfrm>
                <a:off x="0" y="0"/>
                <a:ext cx="1490018" cy="4345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 defTabSz="457200">
                  <a:defRPr sz="2400" b="1">
                    <a:solidFill>
                      <a:schemeClr val="accent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No UNDO</a:t>
                </a:r>
              </a:p>
            </p:txBody>
          </p:sp>
        </p:grpSp>
        <p:grpSp>
          <p:nvGrpSpPr>
            <p:cNvPr id="107" name="Group"/>
            <p:cNvGrpSpPr/>
            <p:nvPr/>
          </p:nvGrpSpPr>
          <p:grpSpPr>
            <a:xfrm>
              <a:off x="2625725" y="1603375"/>
              <a:ext cx="1473200" cy="891729"/>
              <a:chOff x="0" y="0"/>
              <a:chExt cx="1473200" cy="891728"/>
            </a:xfrm>
          </p:grpSpPr>
          <p:sp>
            <p:nvSpPr>
              <p:cNvPr id="105" name="UNDO"/>
              <p:cNvSpPr txBox="1"/>
              <p:nvPr/>
            </p:nvSpPr>
            <p:spPr>
              <a:xfrm>
                <a:off x="60325" y="0"/>
                <a:ext cx="1083717" cy="4345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 defTabSz="457200">
                  <a:defRPr sz="2400" b="1">
                    <a:solidFill>
                      <a:schemeClr val="accent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 UNDO</a:t>
                </a:r>
              </a:p>
            </p:txBody>
          </p:sp>
          <p:sp>
            <p:nvSpPr>
              <p:cNvPr id="106" name="No REDO"/>
              <p:cNvSpPr txBox="1"/>
              <p:nvPr/>
            </p:nvSpPr>
            <p:spPr>
              <a:xfrm>
                <a:off x="0" y="457200"/>
                <a:ext cx="1473200" cy="4345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 defTabSz="457200">
                  <a:defRPr sz="2400" b="1">
                    <a:solidFill>
                      <a:schemeClr val="accent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No REDO</a:t>
                </a:r>
              </a:p>
            </p:txBody>
          </p:sp>
        </p:grpSp>
        <p:grpSp>
          <p:nvGrpSpPr>
            <p:cNvPr id="110" name="Group"/>
            <p:cNvGrpSpPr/>
            <p:nvPr/>
          </p:nvGrpSpPr>
          <p:grpSpPr>
            <a:xfrm>
              <a:off x="2741612" y="612775"/>
              <a:ext cx="1083817" cy="739329"/>
              <a:chOff x="0" y="0"/>
              <a:chExt cx="1083816" cy="739328"/>
            </a:xfrm>
          </p:grpSpPr>
          <p:sp>
            <p:nvSpPr>
              <p:cNvPr id="108" name="UNDO"/>
              <p:cNvSpPr txBox="1"/>
              <p:nvPr/>
            </p:nvSpPr>
            <p:spPr>
              <a:xfrm>
                <a:off x="0" y="0"/>
                <a:ext cx="1083717" cy="4345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 defTabSz="457200">
                  <a:defRPr sz="2400" b="1">
                    <a:solidFill>
                      <a:schemeClr val="accent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 UNDO</a:t>
                </a:r>
              </a:p>
            </p:txBody>
          </p:sp>
          <p:sp>
            <p:nvSpPr>
              <p:cNvPr id="109" name="REDO"/>
              <p:cNvSpPr txBox="1"/>
              <p:nvPr/>
            </p:nvSpPr>
            <p:spPr>
              <a:xfrm>
                <a:off x="101600" y="304800"/>
                <a:ext cx="982217" cy="4345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 defTabSz="457200">
                  <a:defRPr sz="2400" b="1">
                    <a:solidFill>
                      <a:schemeClr val="accent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REDO</a:t>
                </a:r>
              </a:p>
            </p:txBody>
          </p:sp>
        </p:grpSp>
        <p:grpSp>
          <p:nvGrpSpPr>
            <p:cNvPr id="113" name="Group"/>
            <p:cNvGrpSpPr/>
            <p:nvPr/>
          </p:nvGrpSpPr>
          <p:grpSpPr>
            <a:xfrm>
              <a:off x="1177925" y="612775"/>
              <a:ext cx="1490018" cy="736154"/>
              <a:chOff x="0" y="0"/>
              <a:chExt cx="1490017" cy="736153"/>
            </a:xfrm>
          </p:grpSpPr>
          <p:sp>
            <p:nvSpPr>
              <p:cNvPr id="111" name="No UNDO"/>
              <p:cNvSpPr txBox="1"/>
              <p:nvPr/>
            </p:nvSpPr>
            <p:spPr>
              <a:xfrm>
                <a:off x="0" y="0"/>
                <a:ext cx="1490018" cy="4345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 defTabSz="457200">
                  <a:defRPr sz="2400" b="1">
                    <a:solidFill>
                      <a:schemeClr val="accent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No UNDO</a:t>
                </a:r>
              </a:p>
            </p:txBody>
          </p:sp>
          <p:sp>
            <p:nvSpPr>
              <p:cNvPr id="112" name="REDO"/>
              <p:cNvSpPr txBox="1"/>
              <p:nvPr/>
            </p:nvSpPr>
            <p:spPr>
              <a:xfrm>
                <a:off x="293687" y="301625"/>
                <a:ext cx="982217" cy="4345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 defTabSz="457200">
                  <a:defRPr sz="2400" b="1">
                    <a:solidFill>
                      <a:schemeClr val="accent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REDO</a:t>
                </a:r>
              </a:p>
            </p:txBody>
          </p:sp>
        </p:grpSp>
        <p:sp>
          <p:nvSpPr>
            <p:cNvPr id="114" name="Logging/Recovery…"/>
            <p:cNvSpPr txBox="1"/>
            <p:nvPr/>
          </p:nvSpPr>
          <p:spPr>
            <a:xfrm>
              <a:off x="520381" y="2895600"/>
              <a:ext cx="3961097" cy="1183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 defTabSz="457200">
                <a:defRPr sz="3600">
                  <a:solidFill>
                    <a:srgbClr val="CF0E30"/>
                  </a:solidFill>
                  <a:latin typeface="Book Antiqua" panose="02040602050305030304"/>
                  <a:ea typeface="Book Antiqua" panose="02040602050305030304"/>
                  <a:cs typeface="Book Antiqua" panose="02040602050305030304"/>
                  <a:sym typeface="Book Antiqua" panose="02040602050305030304"/>
                </a:defRPr>
              </a:pPr>
              <a:r>
                <a:t>Logging/Recovery</a:t>
              </a:r>
            </a:p>
            <a:p>
              <a:pPr defTabSz="457200">
                <a:defRPr sz="3600">
                  <a:solidFill>
                    <a:srgbClr val="CF0E30"/>
                  </a:solidFill>
                  <a:latin typeface="Book Antiqua" panose="02040602050305030304"/>
                  <a:ea typeface="Book Antiqua" panose="02040602050305030304"/>
                  <a:cs typeface="Book Antiqua" panose="02040602050305030304"/>
                  <a:sym typeface="Book Antiqua" panose="02040602050305030304"/>
                </a:defRPr>
              </a:pPr>
              <a:r>
                <a:t>Implications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18" name="Basic Idea: Logging"/>
          <p:cNvSpPr txBox="1"/>
          <p:nvPr>
            <p:ph type="title" idx="4294967295"/>
          </p:nvPr>
        </p:nvSpPr>
        <p:spPr>
          <a:xfrm>
            <a:off x="-179388" y="0"/>
            <a:ext cx="8077201" cy="6096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Basic Idea: Logging</a:t>
            </a:r>
          </a:p>
        </p:txBody>
      </p:sp>
      <p:sp>
        <p:nvSpPr>
          <p:cNvPr id="119" name="Record REDO and UNDO information, for every update, in a log.…"/>
          <p:cNvSpPr txBox="1"/>
          <p:nvPr>
            <p:ph type="body" idx="4294967295"/>
          </p:nvPr>
        </p:nvSpPr>
        <p:spPr>
          <a:xfrm>
            <a:off x="419100" y="1493837"/>
            <a:ext cx="8077200" cy="4076701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00660" indent="-200660">
              <a:buClrTx/>
              <a:buSzPct val="100000"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Record REDO and UNDO information, for every update, in a </a:t>
            </a:r>
            <a:r>
              <a:rPr>
                <a:solidFill>
                  <a:srgbClr val="5D5D00"/>
                </a:solidFill>
              </a:rPr>
              <a:t>log</a:t>
            </a:r>
            <a:r>
              <a:t>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Sequential writes to log (put it on a separate disk).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Minimal info (diff) written to log, so multiple updates fit in a single log page.</a:t>
            </a:r>
          </a:p>
          <a:p>
            <a:pPr marL="200660" indent="-200660">
              <a:buClrTx/>
              <a:buSzPct val="100000"/>
              <a:defRPr u="sng">
                <a:solidFill>
                  <a:srgbClr val="5D5D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Log</a:t>
            </a:r>
            <a:r>
              <a:rPr u="none">
                <a:solidFill>
                  <a:schemeClr val="accent2"/>
                </a:solidFill>
              </a:rPr>
              <a:t>: </a:t>
            </a:r>
            <a:r>
              <a:rPr u="none">
                <a:solidFill>
                  <a:srgbClr val="000000"/>
                </a:solidFill>
              </a:rPr>
              <a:t>An ordered list of REDO/UNDO actions</a:t>
            </a:r>
            <a:endParaRPr u="none">
              <a:solidFill>
                <a:srgbClr val="000000"/>
              </a:solidFill>
            </a:endParaRP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Log record for update contains: </a:t>
            </a:r>
          </a:p>
          <a:p>
            <a:pPr marL="228600" lvl="3" indent="457200">
              <a:spcBef>
                <a:spcPts val="0"/>
              </a:spcBef>
              <a:buClrTx/>
              <a:buSzTx/>
              <a:buNone/>
              <a:defRPr sz="2400">
                <a:solidFill>
                  <a:srgbClr val="0000FF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&lt;XID, pageID, offset, length, old data, new data&gt; 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and additional control info (which we’ll see soon).</a:t>
            </a:r>
          </a:p>
        </p:txBody>
      </p:sp>
      <p:pic>
        <p:nvPicPr>
          <p:cNvPr id="120" name="image.pdf" descr="image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2537" y="76200"/>
            <a:ext cx="1784351" cy="4762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30" name="Group"/>
          <p:cNvGrpSpPr/>
          <p:nvPr/>
        </p:nvGrpSpPr>
        <p:grpSpPr>
          <a:xfrm>
            <a:off x="7023100" y="261937"/>
            <a:ext cx="1816101" cy="533401"/>
            <a:chOff x="0" y="0"/>
            <a:chExt cx="1816100" cy="533400"/>
          </a:xfrm>
        </p:grpSpPr>
        <p:sp>
          <p:nvSpPr>
            <p:cNvPr id="121" name="Rectangle"/>
            <p:cNvSpPr/>
            <p:nvPr/>
          </p:nvSpPr>
          <p:spPr>
            <a:xfrm>
              <a:off x="222250" y="0"/>
              <a:ext cx="1447800" cy="5334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122" name="Oval"/>
            <p:cNvSpPr/>
            <p:nvPr/>
          </p:nvSpPr>
          <p:spPr>
            <a:xfrm>
              <a:off x="0" y="6350"/>
              <a:ext cx="444500" cy="520700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123" name="Line"/>
            <p:cNvSpPr/>
            <p:nvPr/>
          </p:nvSpPr>
          <p:spPr>
            <a:xfrm>
              <a:off x="228600" y="0"/>
              <a:ext cx="1435100" cy="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4" name="Line"/>
            <p:cNvSpPr/>
            <p:nvPr/>
          </p:nvSpPr>
          <p:spPr>
            <a:xfrm>
              <a:off x="228600" y="533400"/>
              <a:ext cx="1435100" cy="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27" name="Group"/>
            <p:cNvGrpSpPr/>
            <p:nvPr/>
          </p:nvGrpSpPr>
          <p:grpSpPr>
            <a:xfrm>
              <a:off x="1670043" y="9525"/>
              <a:ext cx="146058" cy="520700"/>
              <a:chOff x="-6" y="0"/>
              <a:chExt cx="146056" cy="520700"/>
            </a:xfrm>
          </p:grpSpPr>
          <p:sp>
            <p:nvSpPr>
              <p:cNvPr id="125" name="Shape"/>
              <p:cNvSpPr/>
              <p:nvPr/>
            </p:nvSpPr>
            <p:spPr>
              <a:xfrm>
                <a:off x="-7" y="0"/>
                <a:ext cx="146058" cy="520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38" y="0"/>
                    </a:moveTo>
                    <a:cubicBezTo>
                      <a:pt x="12491" y="251"/>
                      <a:pt x="21600" y="5010"/>
                      <a:pt x="21600" y="10795"/>
                    </a:cubicBezTo>
                    <a:cubicBezTo>
                      <a:pt x="21600" y="16762"/>
                      <a:pt x="11929" y="21600"/>
                      <a:pt x="0" y="21600"/>
                    </a:cubicBezTo>
                    <a:lnTo>
                      <a:pt x="1" y="10795"/>
                    </a:lnTo>
                    <a:lnTo>
                      <a:pt x="93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/>
            </p:txBody>
          </p:sp>
          <p:sp>
            <p:nvSpPr>
              <p:cNvPr id="126" name="Line"/>
              <p:cNvSpPr/>
              <p:nvPr/>
            </p:nvSpPr>
            <p:spPr>
              <a:xfrm>
                <a:off x="-7" y="0"/>
                <a:ext cx="146058" cy="520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38" y="0"/>
                    </a:moveTo>
                    <a:cubicBezTo>
                      <a:pt x="12491" y="251"/>
                      <a:pt x="21600" y="5010"/>
                      <a:pt x="21600" y="10795"/>
                    </a:cubicBezTo>
                    <a:cubicBezTo>
                      <a:pt x="21600" y="16762"/>
                      <a:pt x="11929" y="21600"/>
                      <a:pt x="0" y="21600"/>
                    </a:cubicBezTo>
                  </a:path>
                </a:pathLst>
              </a:custGeom>
              <a:noFill/>
              <a:ln w="12700" cap="rnd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/>
            </p:txBody>
          </p:sp>
        </p:grpSp>
        <p:sp>
          <p:nvSpPr>
            <p:cNvPr id="128" name="Oval"/>
            <p:cNvSpPr/>
            <p:nvPr/>
          </p:nvSpPr>
          <p:spPr>
            <a:xfrm>
              <a:off x="76199" y="82549"/>
              <a:ext cx="292102" cy="368302"/>
            </a:xfrm>
            <a:prstGeom prst="ellips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129" name="Oval"/>
            <p:cNvSpPr/>
            <p:nvPr/>
          </p:nvSpPr>
          <p:spPr>
            <a:xfrm>
              <a:off x="152400" y="158750"/>
              <a:ext cx="139700" cy="215900"/>
            </a:xfrm>
            <a:prstGeom prst="ellips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1" animBg="1" advAuto="0" build="p"/>
    </p:bldLst>
  </p:timing>
</p:sld>
</file>

<file path=ppt/theme/theme1.xml><?xml version="1.0" encoding="utf-8"?>
<a:theme xmlns:a="http://schemas.openxmlformats.org/drawingml/2006/main" name="db-book">
  <a:themeElements>
    <a:clrScheme name="db-b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CC"/>
      </a:accent1>
      <a:accent2>
        <a:srgbClr val="CCCC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b-book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db-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C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b-book">
  <a:themeElements>
    <a:clrScheme name="db-b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CC"/>
      </a:accent1>
      <a:accent2>
        <a:srgbClr val="CCCC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b-book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db-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C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13559</Words>
  <Application>WPS 演示</Application>
  <PresentationFormat/>
  <Paragraphs>977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1" baseType="lpstr">
      <vt:lpstr>Arial</vt:lpstr>
      <vt:lpstr>SimSun</vt:lpstr>
      <vt:lpstr>Wingdings</vt:lpstr>
      <vt:lpstr>Helvetica</vt:lpstr>
      <vt:lpstr>Monotype Sorts</vt:lpstr>
      <vt:lpstr>Wingdings</vt:lpstr>
      <vt:lpstr>Times New Roman</vt:lpstr>
      <vt:lpstr>Tahoma Bold</vt:lpstr>
      <vt:lpstr>Tahoma</vt:lpstr>
      <vt:lpstr>Tahoma</vt:lpstr>
      <vt:lpstr>Book Antiqua</vt:lpstr>
      <vt:lpstr>Microsoft YaHei</vt:lpstr>
      <vt:lpstr>Arial Unicode MS</vt:lpstr>
      <vt:lpstr>Symbol</vt:lpstr>
      <vt:lpstr>Mistral</vt:lpstr>
      <vt:lpstr>Times Roman</vt:lpstr>
      <vt:lpstr>Segoe Print</vt:lpstr>
      <vt:lpstr>db-book</vt:lpstr>
      <vt:lpstr>PowerPoint 演示文稿</vt:lpstr>
      <vt:lpstr>Review: The ACID properties</vt:lpstr>
      <vt:lpstr>Motivation</vt:lpstr>
      <vt:lpstr>Big Ideas</vt:lpstr>
      <vt:lpstr>Assumptions</vt:lpstr>
      <vt:lpstr>Buffer Management Plays a Key Role</vt:lpstr>
      <vt:lpstr>Preferred Policy: Steal/No-Force</vt:lpstr>
      <vt:lpstr>Buffer Management summary</vt:lpstr>
      <vt:lpstr>Basic Idea: Logging</vt:lpstr>
      <vt:lpstr>Write-Ahead Logging (WAL)</vt:lpstr>
      <vt:lpstr>WAL &amp; the Log</vt:lpstr>
      <vt:lpstr>Log Records</vt:lpstr>
      <vt:lpstr>Other Log-Related State (in memory)</vt:lpstr>
      <vt:lpstr>Normal Execution of an Xact</vt:lpstr>
      <vt:lpstr>Transaction Commit</vt:lpstr>
      <vt:lpstr>Simple Transaction Abort</vt:lpstr>
      <vt:lpstr>Abort, cont.</vt:lpstr>
      <vt:lpstr>Abort Example (no crash)</vt:lpstr>
      <vt:lpstr>Checkpointing</vt:lpstr>
      <vt:lpstr>The Big Picture:  What’s Stored Where</vt:lpstr>
      <vt:lpstr>Crash Recovery: Big Picture</vt:lpstr>
      <vt:lpstr>Recovery: The Analysis Phase</vt:lpstr>
      <vt:lpstr>Phase 2: The REDO Phase</vt:lpstr>
      <vt:lpstr>Phase 3: The UNDO Phase</vt:lpstr>
      <vt:lpstr>Example of Recovery – (up to crash)</vt:lpstr>
      <vt:lpstr>Example (cont.):Analysis &amp; Redo</vt:lpstr>
      <vt:lpstr>Ex (cont.): Undo &amp; Crash During Restart!</vt:lpstr>
      <vt:lpstr>PowerPoint 演示文稿</vt:lpstr>
      <vt:lpstr>Additional Crash Issues</vt:lpstr>
      <vt:lpstr>Additional Crash Issues</vt:lpstr>
      <vt:lpstr>Summary of Logging/Recovery</vt:lpstr>
      <vt:lpstr>Summary, Cont.</vt:lpstr>
      <vt:lpstr>Database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仇嘉盛</cp:lastModifiedBy>
  <cp:revision>1</cp:revision>
  <dcterms:created xsi:type="dcterms:W3CDTF">2022-04-26T20:32:29Z</dcterms:created>
  <dcterms:modified xsi:type="dcterms:W3CDTF">2022-04-26T20:32:29Z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D35F279CF2924A2C8D363A9E0C4232AA</vt:lpwstr>
  </property>
  <property fmtid="{D5CDD505-2E9C-101B-9397-08002B2CF9AE}" pid="3" name="KSOProductBuildVer">
    <vt:lpwstr>2052-11.1.0.11636</vt:lpwstr>
  </property>
</Properties>
</file>