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FECEC"/>
          </a:solidFill>
        </a:fill>
      </a:tcStyle>
    </a:wholeTbl>
    <a:band2H>
      <a:tcStyle>
        <a:tcBdr/>
        <a:fill>
          <a:solidFill>
            <a:srgbClr val="FFF6F6"/>
          </a:solidFill>
        </a:fill>
      </a:tcStyle>
    </a:band2H>
    <a:firstCol>
      <a:tcTxStyle b="on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n-lt"/>
                <a:ea typeface="+mn-ea"/>
                <a:cs typeface="+mn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" name="CAS CS 660…"/>
          <p:cNvSpPr txBox="1"/>
          <p:nvPr/>
        </p:nvSpPr>
        <p:spPr>
          <a:xfrm>
            <a:off x="615632" y="983297"/>
            <a:ext cx="7680961" cy="2504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660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Recovery</a:t>
            </a:r>
          </a:p>
          <a:p>
            <a:pPr algn="ctr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0" name="page3image25045120.png" descr="page3image250451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32" y="1910079"/>
            <a:ext cx="37084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7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1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3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5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6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7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8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9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0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1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2" name="page3image25047040.png" descr="page3image25047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" y="1910079"/>
            <a:ext cx="36703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3" name="page3image25045120.png" descr="page3image2504512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32" y="1910079"/>
            <a:ext cx="3708401" cy="12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4" name="0 BEGIN CHECKPOINT 5 END CHECKPOINT (EMPTY XACT TABLE AND DPT) 10 T1: UPDATE P1 (OLD: YYY NEW: ZZZ),prev=NULL…"/>
          <p:cNvSpPr txBox="1"/>
          <p:nvPr/>
        </p:nvSpPr>
        <p:spPr>
          <a:xfrm>
            <a:off x="354032" y="1910079"/>
            <a:ext cx="8435936" cy="3418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0 BEGIN CHECKPOINT</a:t>
            </a:r>
            <a:br/>
            <a:r>
              <a:t>5 END CHECKPOINT (EMPTY XACT TABLE AND DPT) 10 T1: UPDATE P1 (OLD: YYY NEW: ZZZ),prev=NULL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br/>
            <a:r>
              <a:t>15 T1: UPDATE P2 (OLD: WWW NEW: XXX),prev=10</a:t>
            </a:r>
            <a:br/>
            <a:r>
              <a:t>20 T2: UPDATE P3 (OLD: UUU NEW: VVV), prev=NULL 25 T1: COMMIT, prev=15</a:t>
            </a:r>
            <a:br/>
            <a:r>
              <a:t>30 T2: UPDATE P1 (OLD: ZZZ NEW: TTT), prev=20</a:t>
            </a:r>
            <a:br/>
            <a:r>
              <a:t>35 T1: END, prev=25</a:t>
            </a:r>
            <a:br/>
            <a:r>
              <a:t>40 T2: CLR for 30, P1( ZZZ), prev=30, undonextLSN=20</a:t>
            </a:r>
            <a:br/>
            <a:r>
              <a:t>45 T2: CLR for 20, P3(UUU), prev=40, undonextLSN=NULL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50 T2:END, prev=45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7" name="Double-click to edi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</p:txBody>
      </p:sp>
      <p:sp>
        <p:nvSpPr>
          <p:cNvPr id="98" name="Example 3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00660" indent="-200660">
              <a:buClrTx/>
              <a:buSzPct val="100000"/>
            </a:lvl1pPr>
          </a:lstStyle>
          <a:p>
            <a:r>
              <a:t>Example 3</a:t>
            </a:r>
          </a:p>
        </p:txBody>
      </p:sp>
      <p:graphicFrame>
        <p:nvGraphicFramePr>
          <p:cNvPr id="99" name="Table"/>
          <p:cNvGraphicFramePr/>
          <p:nvPr/>
        </p:nvGraphicFramePr>
        <p:xfrm>
          <a:off x="571500" y="1690687"/>
          <a:ext cx="8355013" cy="43370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3950"/>
                <a:gridCol w="7231062"/>
              </a:tblGrid>
              <a:tr h="46355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10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UPDATE P1 (OLD: YYY NEW: ZZZ), prev=NULL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15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T2: UPDATE P3 (OLD: UUU NEW: VVV), prev=NULL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20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BEGIN CHECKPOINT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25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END CHECKPOINT (XACT TABLE=[[T1,10],[T2,20]]; DPT=[[P1,10],[P2,15]])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619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30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UPDATE P2 (OLD: WWW NEW: XXX), prev=10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35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COMMIT, prev=30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40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T2: UPDATE P1 (OLD: ZZZ NEW: TTT), prev=15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45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T2: ABORT, prev=40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50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T2: CLR P1(ZZZ), undonextLSN=15, prev=45</a:t>
                      </a:r>
                    </a:p>
                  </a:txBody>
                  <a:tcPr marL="45146" marR="45146" marT="45146" marB="45146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Crash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2" name="Analysis phase:…"/>
          <p:cNvSpPr txBox="1"/>
          <p:nvPr/>
        </p:nvSpPr>
        <p:spPr>
          <a:xfrm>
            <a:off x="139471" y="2106929"/>
            <a:ext cx="8047355" cy="261493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Analysis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Scan forward through the log starting at LSN 20.</a:t>
            </a:r>
            <a:br/>
            <a:r>
              <a:t>LSN 25: Initialize XACT table with T1 (LastLSN 10) and T2 (LastLSN 15). Initialize DPT to P1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(RecLSN 10) and P3 (RecLSN 15).</a:t>
            </a:r>
            <a:br/>
            <a:r>
              <a:t>LSN 30: Set LastLSN=30 for T1 to XACT table. Add (P2, LSN 30) to DPT.</a:t>
            </a:r>
            <a:br/>
            <a:r>
              <a:t>LSN 35: Change T1 status to "Commit" in XACT table, LastLSN=35</a:t>
            </a:r>
            <a:br/>
            <a:r>
              <a:t>LSN 40: Set LastLSN=40 for T2 in XACT table.</a:t>
            </a:r>
            <a:br/>
            <a:r>
              <a:t>LSN 45: Change T2 status to "Abort" in XACT table, LastLSN=45</a:t>
            </a:r>
            <a:br/>
            <a:r>
              <a:t>LSN 50: Set LastLSN=50 for T2 in XACT table.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graphicFrame>
        <p:nvGraphicFramePr>
          <p:cNvPr id="103" name="Table"/>
          <p:cNvGraphicFramePr/>
          <p:nvPr/>
        </p:nvGraphicFramePr>
        <p:xfrm>
          <a:off x="5092700" y="1276350"/>
          <a:ext cx="3469680" cy="13430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9677"/>
                <a:gridCol w="1372903"/>
                <a:gridCol w="1038523"/>
              </a:tblGrid>
              <a:tr h="416877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Status</a:t>
                      </a:r>
                      <a:endParaRPr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448786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448786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"/>
          <p:cNvGraphicFramePr/>
          <p:nvPr>
            <p:custDataLst>
              <p:tags r:id="rId1"/>
            </p:custDataLst>
          </p:nvPr>
        </p:nvGraphicFramePr>
        <p:xfrm>
          <a:off x="6731000" y="3606800"/>
          <a:ext cx="2118916" cy="28479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45170"/>
                <a:gridCol w="104517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2" animBg="1" advAuto="0"/>
      <p:bldP spid="103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do phase:…"/>
          <p:cNvSpPr txBox="1"/>
          <p:nvPr/>
        </p:nvSpPr>
        <p:spPr>
          <a:xfrm>
            <a:off x="46801" y="1333182"/>
            <a:ext cx="9050398" cy="4726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Redo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Scan forward through the log starting at LSN 10.</a:t>
            </a:r>
            <a:br/>
            <a:r>
              <a:t>LSN 10: Read page P1, check PageLSN stored in the page. If PageLSN&lt;10, redo LSN 10 (set value to ZZZ) and set the page's PageLSN=10.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15: Read page P3, check PageLSN stored in the page. If PageLSN&lt;15, redo LSN 15 (set value to VVV) and set the page's PageLSN=15.</a:t>
            </a:r>
            <a:br/>
            <a:r>
              <a:t>LSN 30: Read page P2, check PageLSN stored in the page. If PageLSN&lt;30, redo LSN 30 (set value to XXX) and set the page's PageLSN=30.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40: Read page P1 if it has been flushed, check PageLSN stored in the page. It will be 10. Redo LSN 40 (set value to TTT) and set the page's PageLSN=40.</a:t>
            </a:r>
            <a:br/>
            <a:r>
              <a:t>LSN 50: Read page P1 if it has been flushed, check PageLSN stored in the page. It will be 40. Redo LSN 45 (set value to ZZZ) and set the page's PageLSN=50.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Write a T1 END to log for T1. Remove T1 from TT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9" name="Undo phase:…"/>
          <p:cNvSpPr txBox="1"/>
          <p:nvPr/>
        </p:nvSpPr>
        <p:spPr>
          <a:xfrm>
            <a:off x="50174" y="2373629"/>
            <a:ext cx="9043652" cy="2110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Undo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T2 must be undone. Put LSN 50 in ToUndo.</a:t>
            </a:r>
            <a:br/>
            <a:r>
              <a:t>LSN 50: Put LSN 15 in ToUndo</a:t>
            </a:r>
            <a:br/>
            <a:r>
              <a:t>LSN 15: Undo LSN 15 - write a CLR for P3 with "set P3=UUU" and undonextLSN=NULL. Write UUU into P3.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Write a T2 END to log for T2.  Remove T2 from TT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12" name="10 T1: UPDATE P1 (OLD: YYY NEW: ZZZ),prev=NULL 15 T2: UPDATE P3 (OLD: UUU NEW: VVV),prev=NULL 20 BEGIN CHECKPOINT 25 END CHECKPOINT (XACT TABLE=[[T1,10,r],[T2,15,r]]; DPT=[[P1,10],[P3,15]])…"/>
          <p:cNvSpPr txBox="1"/>
          <p:nvPr/>
        </p:nvSpPr>
        <p:spPr>
          <a:xfrm>
            <a:off x="599797" y="2070417"/>
            <a:ext cx="7349292" cy="416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10 T1: UPDATE P1 (OLD: YYY NEW: ZZZ),prev=NULL</a:t>
            </a:r>
            <a:br/>
            <a:r>
              <a:t>15 T2: UPDATE P3 (OLD: UUU NEW: VVV),prev=NULL</a:t>
            </a:r>
            <a:br/>
            <a:r>
              <a:t>20 BEGIN CHECKPOINT</a:t>
            </a:r>
            <a:br/>
            <a:r>
              <a:t>25 END CHECKPOINT (XACT TABLE=[[T1,10,r],[T2,15,r]]; DPT=[[P1,10],[P3,15]])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30 T1: UPDATE P2 (OLD: WWW NEW: XXX),prev=10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35 T1: COMMIT,prev=30</a:t>
            </a:r>
            <a:br/>
            <a:r>
              <a:t>40 T2: UPDATE P1 (OLD: ZZZ NEW: TTT),prev=15</a:t>
            </a:r>
            <a:br/>
            <a:r>
              <a:t>45 T2: ABORT,prev=40</a:t>
            </a:r>
            <a:br/>
            <a:r>
              <a:t>50 T2: CLR for 40, P1(ZZZ), undonextLSN=15, prev=45</a:t>
            </a:r>
            <a:br/>
            <a:r>
              <a:t>55 T1: END, prev = 35</a:t>
            </a:r>
            <a:br/>
            <a:r>
              <a:t>60 T2: CLR for 15, P3(UUU), undonextLSN=NULL, prev=50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65 T2: END, prev=60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endParaRPr sz="1200"/>
          </a:p>
          <a:p>
            <a:endParaRPr sz="1200"/>
          </a:p>
        </p:txBody>
      </p:sp>
      <p:sp>
        <p:nvSpPr>
          <p:cNvPr id="113" name="Log after recovery"/>
          <p:cNvSpPr txBox="1"/>
          <p:nvPr/>
        </p:nvSpPr>
        <p:spPr>
          <a:xfrm>
            <a:off x="1285597" y="1540509"/>
            <a:ext cx="1741845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Log after recovery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" name="Recovery example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Recovery examples</a:t>
            </a:r>
          </a:p>
        </p:txBody>
      </p:sp>
      <p:sp>
        <p:nvSpPr>
          <p:cNvPr id="37" name="Example 1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9525">
            <a:solidFill>
              <a:schemeClr val="accent1"/>
            </a:solidFill>
            <a:round/>
          </a:ln>
        </p:spPr>
        <p:txBody>
          <a:bodyPr>
            <a:normAutofit/>
          </a:bodyPr>
          <a:lstStyle>
            <a:lvl1pPr marL="200660" indent="-200660">
              <a:buClrTx/>
              <a:buSzPct val="100000"/>
            </a:lvl1pPr>
          </a:lstStyle>
          <a:p>
            <a:r>
              <a:t>Example 1</a:t>
            </a:r>
          </a:p>
        </p:txBody>
      </p:sp>
      <p:graphicFrame>
        <p:nvGraphicFramePr>
          <p:cNvPr id="38" name="Table"/>
          <p:cNvGraphicFramePr/>
          <p:nvPr/>
        </p:nvGraphicFramePr>
        <p:xfrm>
          <a:off x="571500" y="2227262"/>
          <a:ext cx="7848600" cy="27543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5412"/>
                <a:gridCol w="6453187"/>
              </a:tblGrid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BEGIN CHECKPOINT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5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END CHECKPOINT (EMPTY XACT TABLE AND DPT)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55403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10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UPDATE P1 (OLD: YYY NEW: ZZZ), prev=NULL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15</a:t>
                      </a:r>
                    </a:p>
                  </a:txBody>
                  <a:tcPr marL="45712" marR="45712" marT="45712" marB="45712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UPDATE P2 (OLD: WWW NEW: XXX), prev=10</a:t>
                      </a:r>
                    </a:p>
                  </a:txBody>
                  <a:tcPr marL="45712" marR="45712" marT="45712" marB="45712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20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COMMIT, prev=15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Crash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481512" y="6613525"/>
            <a:ext cx="217151" cy="3327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1" name="Analysis phase:…"/>
          <p:cNvSpPr txBox="1"/>
          <p:nvPr/>
        </p:nvSpPr>
        <p:spPr>
          <a:xfrm>
            <a:off x="155942" y="2449829"/>
            <a:ext cx="6337261" cy="2644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Analysis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Scan forward through the log starting at LSN 0.</a:t>
            </a:r>
            <a:br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5: Initialize XACT TT table and DPT to empty.</a:t>
            </a:r>
            <a:br/>
            <a:r>
              <a:t>LSN 10: Add (T1, LSN 10) to XACT table. Add (P1, LSN 10) to DPT.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15: Set LastLSN=15 for T1 in XACT table. Add (P2, LSN 15) to DPT.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20: Change T1 status to "Commit" in XACT table and LastLSN=20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graphicFrame>
        <p:nvGraphicFramePr>
          <p:cNvPr id="42" name="Table"/>
          <p:cNvGraphicFramePr/>
          <p:nvPr/>
        </p:nvGraphicFramePr>
        <p:xfrm>
          <a:off x="5092700" y="1377950"/>
          <a:ext cx="3469680" cy="13430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9677"/>
                <a:gridCol w="1372903"/>
                <a:gridCol w="1038523"/>
              </a:tblGrid>
              <a:tr h="416877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Status</a:t>
                      </a:r>
                      <a:endParaRPr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448786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448786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"/>
          <p:cNvGraphicFramePr/>
          <p:nvPr/>
        </p:nvGraphicFramePr>
        <p:xfrm>
          <a:off x="6769100" y="3403600"/>
          <a:ext cx="2286000" cy="2819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 advAuto="0"/>
      <p:bldP spid="43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81512" y="6613525"/>
            <a:ext cx="217151" cy="3327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6" name="Redo phase:…"/>
          <p:cNvSpPr txBox="1"/>
          <p:nvPr/>
        </p:nvSpPr>
        <p:spPr>
          <a:xfrm>
            <a:off x="21401" y="2183129"/>
            <a:ext cx="9036685" cy="25844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Redo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Scan forward through the log starting at LSN 10.</a:t>
            </a:r>
            <a:br/>
            <a:r>
              <a:t>LSN 10: Read page P1, check PageLSN stored in the page. If PageLSN&lt;10, redo LSN 10 (set value to ZZZ)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and set the page's PageLSN=10.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15: Read page P2, check PageLSN stored in the page. If PageLSN&lt;15, redo LSN 105(set value to XXX)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and set the page's PageLSN=15.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25: write a T1 END record to log. Remove T1 from TT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7" name="Undo phase:…"/>
          <p:cNvSpPr txBox="1"/>
          <p:nvPr/>
        </p:nvSpPr>
        <p:spPr>
          <a:xfrm>
            <a:off x="21857" y="5462904"/>
            <a:ext cx="3123666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Undo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Do nothing; no transactions to undo.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4481512" y="6613525"/>
            <a:ext cx="217151" cy="3327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The log after the end of the recovery:…"/>
          <p:cNvSpPr txBox="1"/>
          <p:nvPr/>
        </p:nvSpPr>
        <p:spPr>
          <a:xfrm>
            <a:off x="354032" y="2341879"/>
            <a:ext cx="5075794" cy="2174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The log after the end of the recovery: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0 BEGIN CHECKPOINT</a:t>
            </a:r>
            <a:br/>
            <a:r>
              <a:t>5 END CHECKPOINT (EMPTY XACT TABLE AND DPT)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10 T1: UPDATE P1 (OLD: YYY NEW: ZZZ),prev=NULL</a:t>
            </a:r>
            <a:br/>
            <a:r>
              <a:t>15 T1: UPDATE P2 (OLD: WWW NEW: XXX),prev=10</a:t>
            </a:r>
            <a:br/>
            <a:r>
              <a:t>20 T1: COMMIT,prev=15</a:t>
            </a:r>
            <a:br/>
            <a:r>
              <a:t>25 T1: END,prev=20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3" name="Double-click to edit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</p:txBody>
      </p:sp>
      <p:sp>
        <p:nvSpPr>
          <p:cNvPr id="54" name="Example 2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00660" indent="-200660">
              <a:buClrTx/>
              <a:buSzPct val="100000"/>
            </a:lvl1pPr>
          </a:lstStyle>
          <a:p>
            <a:r>
              <a:t>Example 2</a:t>
            </a:r>
          </a:p>
        </p:txBody>
      </p:sp>
      <p:graphicFrame>
        <p:nvGraphicFramePr>
          <p:cNvPr id="55" name="Table"/>
          <p:cNvGraphicFramePr/>
          <p:nvPr/>
        </p:nvGraphicFramePr>
        <p:xfrm>
          <a:off x="304800" y="1587500"/>
          <a:ext cx="8324850" cy="3484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3637"/>
                <a:gridCol w="7161212"/>
              </a:tblGrid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0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BEGIN CHECKPOINT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5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END CHECKPOINT (EMPTY XACT TABLE AND DPT)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10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UPDATE P1 (OLD: YYY NEW: ZZZ), prev=NULL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15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UPDATE P2 (OLD: WWW NEW: XXX), prev=10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20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T2: UPDATE P3 (OLD: UUU NEW: VVV), prev=NULL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25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T1: COMMIT, prev=15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30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T2: UPDATE P1 (OLD: ZZZ NEW: TTT), prev=20</a:t>
                      </a:r>
                    </a:p>
                  </a:txBody>
                  <a:tcPr marL="45717" marR="45717" marT="45717" marB="45717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t>Crash</a:t>
                      </a:r>
                    </a:p>
                  </a:txBody>
                  <a:tcPr marL="45712" marR="45712" marT="45712" marB="45712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6" name="Text"/>
          <p:cNvSpPr txBox="1"/>
          <p:nvPr/>
        </p:nvSpPr>
        <p:spPr>
          <a:xfrm>
            <a:off x="306069" y="1529079"/>
            <a:ext cx="9608187" cy="574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b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4481512" y="6613525"/>
            <a:ext cx="217151" cy="3327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9" name="Analysis phase:…"/>
          <p:cNvSpPr txBox="1"/>
          <p:nvPr/>
        </p:nvSpPr>
        <p:spPr>
          <a:xfrm>
            <a:off x="137189" y="2221229"/>
            <a:ext cx="6711713" cy="2415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Analysis phase: </a:t>
            </a:r>
            <a:endParaRPr sz="1200" b="0"/>
          </a:p>
          <a:p>
            <a:pPr defTabSz="457200"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Scan forward through the log starting at LSN 0.</a:t>
            </a:r>
            <a:br/>
            <a:r>
              <a:t>LSN 5: Initialize XACT  TT table and DPT to empty.</a:t>
            </a:r>
            <a:br/>
            <a:r>
              <a:t>LSN 10: Add (T1, LSN 10) to XACT table. Add (P1, LSN 10) to DPT.</a:t>
            </a:r>
            <a:br/>
            <a:r>
              <a:t>LSN 15: Set LastLSN=15 for T1 in XACT table. Add (P2, LSN 15) to DPT. </a:t>
            </a:r>
          </a:p>
          <a:p>
            <a:pPr defTabSz="457200"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20: Add (T2, LSN 20) to XACT table. Add (P3, LSN 20) to DPT.</a:t>
            </a:r>
            <a:br/>
            <a:r>
              <a:t>LSN 25: Change T1 status to "Commit" in XACT table and LastLSN=25 for T1.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30: Set LastLSN=30 for T2 in XACT table.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graphicFrame>
        <p:nvGraphicFramePr>
          <p:cNvPr id="60" name="Table"/>
          <p:cNvGraphicFramePr/>
          <p:nvPr/>
        </p:nvGraphicFramePr>
        <p:xfrm>
          <a:off x="5092700" y="1377950"/>
          <a:ext cx="3469680" cy="13430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9677"/>
                <a:gridCol w="1372903"/>
                <a:gridCol w="1038523"/>
              </a:tblGrid>
              <a:tr h="416877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Status</a:t>
                      </a:r>
                      <a:endParaRPr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448786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448786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"/>
          <p:cNvGraphicFramePr/>
          <p:nvPr/>
        </p:nvGraphicFramePr>
        <p:xfrm>
          <a:off x="6985000" y="3378200"/>
          <a:ext cx="2118916" cy="28479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45170"/>
                <a:gridCol w="104517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P1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P2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15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  <a:endParaRPr sz="20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2" animBg="1" advAuto="0"/>
      <p:bldP spid="60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4481512" y="6613525"/>
            <a:ext cx="217151" cy="3327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4" name="Redo phase:…"/>
          <p:cNvSpPr txBox="1"/>
          <p:nvPr/>
        </p:nvSpPr>
        <p:spPr>
          <a:xfrm>
            <a:off x="53786" y="1268729"/>
            <a:ext cx="9036685" cy="51695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Redo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Scan forward through the log starting at LSN 10.</a:t>
            </a:r>
            <a:br/>
            <a:r>
              <a:t>LSN 10: Read page P1, check PageLSN stored in the page. If PageLSN&lt;10, redo LSN 10 (set value to ZZZ)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and set the page's PageLSN=10.</a:t>
            </a:r>
            <a:br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15: Read page P2, check PageLSN stored in the page. If PageLSN&lt;15, redo LSN 15 (set value to XXX)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and set the page's PageLSN=15.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20: Read page P3, check PageLSN stored in the page. If PageLSN&lt;20, redo LSN 20 (set value to VVV)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and set the page's PageLSN=20.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30: Read page P1, check PageLSN stored in the page. If PageLSN&lt;30, redo LSN 30 (set value to TTT) 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and set the page's PageLSN=30.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35: write a T1 END record to log. Remove T1 from TT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4481512" y="6613525"/>
            <a:ext cx="217151" cy="3327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7" name="Undo phase:…"/>
          <p:cNvSpPr txBox="1"/>
          <p:nvPr/>
        </p:nvSpPr>
        <p:spPr>
          <a:xfrm>
            <a:off x="50174" y="2145029"/>
            <a:ext cx="8989695" cy="34766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Undo phase: </a:t>
            </a:r>
            <a:endParaRPr sz="1200" b="0"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T2 must be undone. Put LSN 30 in ToUndo.</a:t>
            </a:r>
            <a:br/>
            <a:r>
              <a:t>Write Abort record to log for T2</a:t>
            </a:r>
            <a:br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30: Undo LSN 30 - write a CLR for P1 with "set P1=ZZZ" and undonextLSN=20. Write ZZZ into P1.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Put LSN 20 in ToUndo.</a:t>
            </a:r>
            <a:br/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LSN 20: Undo LSN 20 - write a CLR for P3 with "set P3=UUU" and undonextLSN=NULL. Write UUU into</a:t>
            </a: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 P3.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>
                <a:latin typeface="+mn-lt"/>
                <a:ea typeface="+mn-ea"/>
                <a:cs typeface="+mn-cs"/>
                <a:sym typeface="Times New Roman" panose="02020603050405020304"/>
              </a:defRPr>
            </a:pPr>
            <a:r>
              <a:t>Write a T2 END to log for T2. Remove T2 from TT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491bb4eb-f2d0-44d0-ba0c-01b864657cdc}"/>
</p:tagLst>
</file>

<file path=ppt/tags/tag2.xml><?xml version="1.0" encoding="utf-8"?>
<p:tagLst xmlns:p="http://schemas.openxmlformats.org/presentationml/2006/main">
  <p:tag name="COMMONDATA" val="eyJoZGlkIjoiYmY5NTJkNTRkMDdkNWM2ODM1NDFhNTZjODA0ODUxZTYifQ=="/>
</p:tagLst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5930</Words>
  <Application>WPS 演示</Application>
  <PresentationFormat/>
  <Paragraphs>302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Helvetica</vt:lpstr>
      <vt:lpstr>Monotype Sorts</vt:lpstr>
      <vt:lpstr>Wingdings</vt:lpstr>
      <vt:lpstr>Times New Roman</vt:lpstr>
      <vt:lpstr>Times Roman</vt:lpstr>
      <vt:lpstr>Segoe Print</vt:lpstr>
      <vt:lpstr>Tahoma Bold</vt:lpstr>
      <vt:lpstr>Microsoft YaHei</vt:lpstr>
      <vt:lpstr>Arial Unicode MS</vt:lpstr>
      <vt:lpstr>Tahoma</vt:lpstr>
      <vt:lpstr>Times New Roman</vt:lpstr>
      <vt:lpstr>db-book</vt:lpstr>
      <vt:lpstr>PowerPoint 演示文稿</vt:lpstr>
      <vt:lpstr>Recovery 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4</cp:revision>
  <dcterms:created xsi:type="dcterms:W3CDTF">2022-04-29T20:27:45Z</dcterms:created>
  <dcterms:modified xsi:type="dcterms:W3CDTF">2022-04-30T14:55:25Z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69A616DB98A8B158D9DB6A62D09D381F</vt:lpwstr>
  </property>
  <property fmtid="{D5CDD505-2E9C-101B-9397-08002B2CF9AE}" pid="3" name="KSOProductBuildVer">
    <vt:lpwstr>2052-11.1.0.11636</vt:lpwstr>
  </property>
</Properties>
</file>