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52800 22200,'-150'-200,"75"200,0 0,-50 75,0 0,-75 150,0 0,0 100,0 0,50 75,0 0,150-25,0 0,150-225,0 0,-75-125,0 0,200 25,0 0,25-150,0 0,-250 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67050 22750,'0'150,"-25"-25,0 0,0 75,0 0,0 50,0 0,25-75,0 0,0-150,0 0,50-150,0 0,0-100,0 0,-25 150,0 0,50-125,0 0,-75 125,0 0,75-50,0 0,-50 75,0 0,25 50,0 0,-25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68400 23850,'0'-100,"0"75,0 0,25-100,0 0,-25-50,0 0,-50 75,0 0,-125 125,0 0,50 150,0 0,100 25,0 0,75-100,0 0,0-75,0 0,100 0,0 0,-100-50,0 0,50 0,0 0,-50-25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69850 23550,'50'-50,"0"-50,0 0,-25-50,0 0,-75 25,0 0,-125 100,0 0,0 175,0 0,125 75,0 0,50-100,0 0,0-75,0 0,75 25,0 0,-50-50,0 0,100-50,0 0,-75-25,0 0,125-200,0 0,0-100,0 0,-25-50,0 0,-75 75,0 0,-50 175,0 0,-50 225,0 0,0 100,0 0,0-125,0 0,0 175,0 0,0-150,0 0,0 100,0 0,25-100,0 0,-25 150,0 0,75-75,0 0,0-125,0 0,0-25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71600 22350,'0'50,"0"0,0 0,-25-25,0 0,0 75,0 0,25 50,0 0,25-50,0 0,0-50,0 0,50-125,0 0,25-125,0 0,-50 100,0 0,-25 75,0 0,0-25,0 0,0 50,0 0,0 25,0 0,-25 75,0 0,25 25,0 0,25-50,0 0,25-50,0 0,-25-25,0 0,-25-25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73650 22550,'0'-50,"0"25,0 0,0 0,0 0,0 0,0 0,-50 50,0 0,-25 75,0 0,25-75,0 0,-25 150,0 0,50-125,0 0,25 100,0 0,0-100,0 0,125 25,0 0,100-125,0 0,-75-100,0 0,-100 100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74250 22300,'-100'100,"150"-100,0 0,125-50,0 0,0-100,0 0,-25 0,0 0,-25-25,0 0,-100 125,0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75550 21050,'-100'0,"50"75,0 0,-25 175,0 0,0 150,0 0,25-50,0 0,50-275,0 0,-25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42750 29050,'0'50,"50"0,0 0,0 75,0 0,-25-75,0 0,100 100,0 0,-75-75,0 0,125 75,0 0,0-50,0 0,-75-50,0 0,-50-25,0 0,-25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44350 29050,'-100'0,"50"0,0 0,-25 25,0 0,0 50,0 0,50-25,0 0,-100 125,0 0,75-100,0 0,-100 200,0 0,75-175,0 0,-100 225,0 0,150-225,0 0,25-50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49050 30250,'-50'-150,"50"125,0 0,0 0,0 0,0 0,0 0,50-25,0 0,-25-50,0 0,-25 0,0 0,-100 50,0 0,-100 175,0 0,0 250,0 0,125-75,0 0,75-225,0 0,25 100,0 0,0-150,0 0,125 50,0 0,-100-75,0 0,175-50,0 0,-50-50,0 0,-25 0,0 0,-50-25,0 0,-50 50,0 0,0 75,0 0,-25 75,0 0,-25-50,0 0,0 125,0 0,0-50,0 0,0-75,0 0,0 0,0 0,0-100,0 0,0-100,0 0,100-100,0 0,25 50,0 0,0 150,0 0,-50 75,0 0,-25 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53600 24450,'-50'0,"25"-50,0 0,25-25,0 0,25-50,0 0,-25 50,0 0,-75 50,0 0,-75 100,0 0,25 75,0 0,75 0,0 0,75-75,0 0,0-75,0 0,175-25,0 0,0-100,0 0,-75-25,0 0,-25 50,0 0,-100 275,0 0,0-25,0 0,0-100,0 0,25 50,0 0,-25-75,0 0,0 50,0 0,25-75,0 0,-25-125,0 0,25-75,0 0,50 0,0 0,25 25,0 0,-25 100,0 0,-25 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52050 30850,'0'50,"-25"-50,0 0,25-25,0 0,0 0,0 0,0-50,0 0,0 50,0 0,-50-75,0 0,-50 75,0 0,-50 125,0 0,100 75,0 0,75-50,0 0,150-75,0 0,0-100,0 0,-125 0,0 0,125-50,0 0,-125 50,0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53100 30050,'0'-100,"0"25,0 0,0 0,0 0,-75 50,0 0,-25 50,0 0,0 75,0 0,50-50,0 0,0 75,0 0,25-75,0 0,25 50,0 0,0-50,0 0,100 25,0 0,75-25,0 0,-25 25,0 0,-50 0,0 0,-75 25,0 0,-100-50,0 0,-25 0,0 0,75-50,0 0,-50 0,0 0,50 0,0 0,0-50,0 0,25 25,0 0,100-175,0 0,50 25,0 0,-100 125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53750 30150,'200'-350,"-175"250,0 0,-25 50,0 0,-25 50,0 0,0 0,0 0,-25 50,0 0,25-25,0 0,-75 50,0 0,75-25,0 0,-50 75,0 0,75-25,0 0,75-25,0 0,100-50,0 0,25 0,0 0,-75 25,0 0,-100 0,0 0,-25-25,0 0,-25 50,0 0,0-50,0 0,-75 50,0 0,75-50,0 0,-100 25,0 0,100-25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57500 30300,'-50'-100,"0"75,0 0,50 50,0 0,50 225,0 0,0 200,0 0,0 25,0 0,-50-150,0 0,-50-225,0 0,25-125,0 0,0-25,0 0,0-175,0 0,25 125,0 0,-25-250,0 0,25 225,0 0,25-375,0 0,75 125,0 0,25 175,0 0,25 175,0 0,-50 75,0 0,-25 75,0 0,-50 0,0 0,0-75,0 0,-25 50,0 0,0-50,0 0,0 50,0 0,-25-50,0 0,-75 75,0 0,-50-50,0 0,50-50,0 0,75-50,0 0,100-125,0 0,75-50,0 0,-25 50,0 0,-75 100,0 0,75-100,0 0,-75 100,0 0,50-50,0 0,-75 75,0 0,50 25,0 0,-75 25,0 0,25 25,0 0,0-50,0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59350 30350,'-50'-200,"25"175,0 0,25-50,0 0,-25 25,0 0,50 25,0 0,0 50,0 0,25 75,0 0,-25 100,0 0,-25 0,0 0,0-125,0 0,0 100,0 0,0-100,0 0,-25 50,0 0,0-175,0 0,25-300,0 0,50-25,0 0,50 50,0 0,25 200,0 0,0 200,0 0,-75 0,0 0,-25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60900 30900,'0'-50,"0"-25,0 0,0 50,0 0,0-150,0 0,25-75,0 0,-25 75,0 0,-100 150,0 0,-50 175,0 0,50 100,0 0,100-125,0 0,0-75,0 0,25 50,0 0,0-100,0 0,75 25,0 0,-50-25,0 0,50-50,0 0,-50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61850 30550,'-50'0,"100"-125,0 0,-25-75,0 0,-25 50,0 0,-100 75,0 0,-50 175,0 0,50 100,0 0,75-125,0 0,0 125,0 0,25-150,0 0,75 75,0 0,-50-125,0 0,150-75,0 0,0-175,0 0,-50-100,0 0,-75 50,0 0,-50 100,0 0,0 150,0 0,0 100,0 0,0 0,0 0,0 125,0 0,0-125,0 0,0 175,0 0,0-175,0 0,25 200,0 0,25-50,0 0,0-125,0 0,25-150,0 0,0-150,0 0,-25 0,0 0,-25 150,0 0,-25 50,0 0,0 75,0 0,25 50,0 0,-25 0,0 0,25 25,0 0,0-75,0 0,0 0,0 0,25-75,0 0,0-75,0 0,-50 50,0 0,50-75,0 0,-25 100,0 0,0-100,0 0,0 100,0 0,0-50,0 0,0 50,0 0,-25 50,0 0,0 25,0 0,0 25,0 0,0-25,0 0,0 0,0 0,0-25,0 0,0 0,0 0,50-25,0 0,-50-25,0 0,25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64850 29700,'0'-100,"0"75,0 0,0-25,0 0,0 25,0 0,0-75,0 0,25 25,0 0,0 75,0 0,-100 200,0 0,-50 50,0 0,75-75,0 0,50-125,0 0,-25 50,0 0,50-75,0 0,100 0,0 0,-75-25,0 0,200-75,0 0,-75-75,0 0,-125 100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65650 29150,'-50'0,"25"-25,0 0,175-25,0 0,50-75,0 0,-25 0,0 0,-125 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66600 28350,'-200'300,"100"0,0 0,75-75,0 0,25-150,0 0,0 100,0 0,0-150,0 0,50 25,0 0,0-25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54850 23500,'-150'-50,"200"0,0 0,50-25,0 0,-50 50,0 0,75-50,0 0,-75 50,0 0,75-75,0 0,-50 25,0 0,-50 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42000 25300,'-100'0,"100"-50,0 0,0 0,0 0,25 0,0 0,75 50,0 0,0-25,0 0,-50 25,0 0,175 25,0 0,125-25,0 0,50-25,0 0,0 0,0 0,-100 25,0 0,-50 0,0 0,-25 0,0 0,-175 0,0 0,0-25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46350 20650,'-500'850,"350"-525,0 0,25-75,0 0,75-75,0 0,50-100,0 0,-25-50,0 0,25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46750 19400,'-50'0,"25"0,0 0,25-25,0 0,0 0,0 0,0 0,0 0,25 25,0 0,-25-25,0 0,25 25,0 0,-25-25,0 0,-25 25,0 0,0 25,0 0,-100 100,0 0,-50 25,0 0,100-75,0 0,-175 150,0 0,150-125,0 0,175-175,0 0,125-150,0 0,50 25,0 0,-50 50,0 0,-75 125,0 0,-100 25,0 0,25 25,0 0,-25 0,0 0,-25 100,0 0,0-50,0 0,0 125,0 0,25 0,0 0,-25-125,0 0,25-25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50950 19350,'-50'-300,"50"200,0 0,50 50,0 0,-25 25,0 0,0 25,0 0,0-25,0 0,-75 50,0 0,-100 25,0 0,-100 75,0 0,-25 125,0 0,125 100,0 0,200-100,0 0,150-175,0 0,-100-75,0 0,200-75,0 0,-225 25,0 0,100-25,0 0,-100 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51900 20600,'0'50,"-25"-50,0 0,50-25,0 0,25-75,0 0,-50 75,0 0,50-150,0 0,-75 25,0 0,-75 100,0 0,0 100,0 0,25 100,0 0,100-25,0 0,50-75,0 0,-50-50,0 0,75 0,0 0,-50 0,0 0,25-50,0 0,-50 25,0 0,50-25,0 0,-50 50,0 0,-25 100,0 0,25-25,0 0,25-75,0 0,-25 0,0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53450 19550,'-50'-50,"25"75,0 0,25 125,0 0,-25 50,0 0,25-100,0 0,50-75,0 0,25-150,0 0,-25 75,0 0,25-125,0 0,-25 150,0 0,25-100,0 0,-25 100,0 0,-50 200,0 0,0 0,0 0,25-50,0 0,0-100,0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57450 17850,'-100'-200,"50"100,0 0,50 75,0 0,50 150,0 0,-25 75,0 0,-25-125,0 0,50 325,0 0,-50 0,0 0,0-175,0 0,0-175,0 0,100-200,0 0,100-75,0 0,-50 125,0 0,-100 100,0 0,50-25,0 0,-75 75,0 0,25 75,0 0,-50-75,0 0,-25 150,0 0,-50-50,0 0,-25-100,0 0,25-50,0 0,50 0,0 0,75-25,0 0,75-50,0 0,-100 50,0 0,125-50,0 0,-75 25,0 0,75-25,0 0,-100 50,0 0,125-125,0 0,-75 25,0 0,-100 50,0 0,-100 75,0 0,-75 175,0 0,50 25,0 0,100-50,0 0,25-100,0 0,150 25,0 0,-75-50,0 0,225-50,0 0,-200 0,0 0,0-25,0 0,25-25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62400 19550,'0'-50,"-25"50,0 0,0 100,0 0,25 150,0 0,-25-25,0 0,50-100,0 0,0-150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62550 18600,'-50'0,"25"-25,0 0,25 75,0 0,0-25,0 0,50 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63750 20200,'-50'0,"75"-125,0 0,-25 0,0 0,-25 25,0 0,-125 125,0 0,25 100,0 0,100-75,0 0,0 100,0 0,25-100,0 0,75 100,0 0,0-125,0 0,150 150,0 0,-25 0,0 0,-175 0,0 0,-100-25,0 0,-150-75,0 0,0-75,0 0,50-125,0 0,150 75,0 0,0-25,0 0,0-25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55750 22650,'-150'200,"100"-75,0 0,25 75,0 0,25 50,0 0,25-100,0 0,-25-100,0 0,50 50,0 0,-25-100,0 0,75 0,0 0,-75-25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64900 19700,'0'-100,"0"125,0 0,0 75,0 0,-25-25,0 0,0 100,0 0,25-100,0 0,-25 75,0 0,25-100,0 0,0 25,0 0,50-125,0 0,50-150,0 0,0 0,0 0,-50 75,0 0,-25 125,0 0,-25 125,0 0,0-75,0 0,0 100,0 0,25-125,0 0,0 75,0 0,-25-75,0 0,100 0,0 0,-50-50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66700 20600,'0'100,"25"-100,0 0,25-25,0 0,0-100,0 0,-25-50,0 0,-75 50,0 0,-100 100,0 0,25 125,0 0,100 25,0 0,150-50,0 0,75-75,0 0,-125 0,0 0,100-25,0 0,-125 25,0 0,100 25,0 0,-150 125,0 0,-50 0,0 0,-25-75,0 0,50-100,0 0,25-175,0 0,75-25,0 0,-50 125,0 0,150-225,0 0,-50 200,0 0,-100 75,0 0,75 50,0 0,-75 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68700 20350,'-50'100,"50"-50,0 0,50-25,0 0,-25-25,0 0,100 0,0 0,-25-100,0 0,-25-25,0 0,-75-25,0 0,-75 100,0 0,-25 100,0 0,50 100,0 0,50-100,0 0,-25 75,0 0,25-75,0 0,75 25,0 0,-25-50,0 0,25-25,0 0,-25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70400 20500,'0'-50,"25"50,0 0,50-150,0 0,-50 25,0 0,-50 50,0 0,-125 125,0 0,0 150,0 0,75 0,0 0,75-75,0 0,50-125,0 0,75-25,0 0,-50-25,0 0,150-200,0 0,-50-125,0 0,-25-50,0 0,25-25,0 0,-125 275,0 0,-100 325,0 0,-50 250,0 0,0-25,0 0,100-275,0 0,-25 150,0 0,25-175,0 0,50 100,0 0,-25-175,0 0,0-25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72100 20850,'-250'0,"275"0,0 0,0-25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16750 53850,'0'-150,"0"100,0 0,25 150,0 0,-25-50,0 0,50 150,0 0,-25-50,0 0,0-100,0 0,50 100,0 0,-50-125,0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17900 53900,'-200'250,"125"-125,0 0,50-75,0 0,-50 200,0 0,50-175,0 0,-25 200,0 0,50-50,0 0,0-175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18150 55150,'0'-100,"0"75,0 0,50 25,0 0,0-25,0 0,-175 100,0 0,25 75,0 0,25 0,0 0,75-25,0 0,150-125,0 0,50-50,0 0,-150 25,0 0,25-25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19350 54900,'0'-50,"0"25,0 0,0-25,0 0,0 0,0 0,-25 50,0 0,-50 50,0 0,-25 75,0 0,75 0,0 0,100 0,0 0,125-75,0 0,-50 0,0 0,-50 25,0 0,-100 25,0 0,-175 0,0 0,0 0,0 0,125-100,0 0,-25 25,0 0,25-25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23200 55800,'0'-50,"25"50,0 0,-25 175,0 0,-25 100,0 0,-25-25,0 0,25-200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56400 23700,'-50'150,"50"-75,0 0,0-50,0 0,0 50,0 0,0-25,0 0,0-25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25700 55000,'0'-100,"0"25,0 0,-25 0,0 0,-25 0,0 0,-50 75,0 0,-75 150,0 0,25 50,0 0,150-50,0 0,100-75,0 0,-25-50,0 0,125-25,0 0,-125 25,0 0,100-25,0 0,-100 50,0 0,-125 0,0 0,-125 75,0 0,-25-25,0 0,75-50,0 0,100-125,0 0,50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26400 53850,'0'50,"-50"200,0 0,25 175,0 0,25-175,0 0,0-175,0 0,25 75,0 0,-25-125,0 0,50-25,0 0,-25 0,0 0,50-150,0 0,25-50,0 0,-25 50,0 0,-50 125,0 0,-25 75,0 0,0 125,0 0,0-75,0 0,25-75,0 0,0 25,0 0,25-50,0 0,-25 0,0 0,0 0,0 0,0-25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28000 55700,'-50'50,"50"-100,0 0,0 25,0 0,0-100,0 0,0 0,0 0,-100 75,0 0,-25 100,0 0,25 100,0 0,100 0,0 0,150-100,0 0,0-50,0 0,-100 0,0 0,75-50,0 0,-75 25,0 0,0-25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28850 55000,'0'100,"0"-50,0 0,0-25,0 0,0 75,0 0,25-75,0 0,0 75,0 0,0-75,0 0,50 50,0 0,25-75,0 0,0-75,0 0,-25-50,0 0,0 25,0 0,-25 75,0 0,-25 25,0 0,0 50,0 0,-25-25,0 0,50 50,0 0,-25-75,0 0,50 75,0 0,25-25,0 0,50-50,0 0,0-75,0 0,-25-25,0 0,-75 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34600 54800,'-50'-200,"50"150,0 0,-25 0,0 0,0 50,0 0,-50 50,0 0,25 50,0 0,25-75,0 0,-50 100,0 0,75-100,0 0,-25 100,0 0,75 25,0 0,125-50,0 0,-50 0,0 0,-50 0,0 0,-50-50,0 0,-75-25,0 0,25-25,0 0,-25 0,0 0,25-25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35950 56050,'-150'50,"100"-25,0 0,50 0,0 0,25 0,0 0,0-25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37550 54950,'-200'0,"125"25,0 0,0 50,0 0,25 0,0 0,50-50,0 0,0 50,0 0,0-25,0 0,25-25,0 0,75 50,0 0,0 0,0 0,-50 0,0 0,-25 25,0 0,-100 0,0 0,-75 25,0 0,25-100,0 0,100-25,0 0,-25 0,0 0,150-75,0 0,-50 25,0 0,25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38850 55700,'-50'50,"25"25,0 0,0 25,0 0,25 25,0 0,0-75,0 0,-25-50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38800 55000,'-50'-150,"25"125,0 0,0 0,0 0,50 100,0 0,0-50,0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40050 56050,'0'-50,"0"25,0 0,0 0,0 0,0 0,0 0,25 0,0 0,-25 0,0 0,-25-25,0 0,-75 50,0 0,-50 75,0 0,25 100,0 0,125-50,0 0,175-125,0 0,25-175,0 0,-50-25,0 0,-100 125,0 0,25-150,0 0,-50 150,0 0,25-100,0 0,-100 350,0 0,25 50,0 0,50-25,0 0,75-100,0 0,75-75,0 0,-125-25,0 0,25-25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56500 23050,'-100'-150,"100"125,0 0,25 100,0 0,0-25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45600 55850,'-100'0,"50"0,0 0,25-25,0 0,25-50,0 0,25 0,0 0,-25 25,0 0,25-50,0 0,-25 75,0 0,-25-50,0 0,0 50,0 0,-125 50,0 0,0 125,0 0,100 25,0 0,50-50,0 0,175-100,0 0,50-125,0 0,-150 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46000 55350,'0'50,"0"-25,0 0,0 25,0 0,25 0,0 0,25 0,0 0,25-50,0 0,-25-25,0 0,-25 0,0 0,25-50,0 0,-25 50,0 0,25-75,0 0,0 75,0 0,-25 0,0 0,0 125,0 0,0-25,0 0,25-25,0 0,0-25,0 0,0-25,0 0,-25 0,0 0,50-25,0 0,-25-25,0 0,-25 25,0 0,0-25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48100 53950,'-50'0,"50"25,0 0,0 0,0 0,0 100,0 0,25-75,0 0,50 225,0 0,50-50,0 0,0-175,0 0,25-150,0 0,-125 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49400 54250,'0'100,"-25"0,0 0,25-50,0 0,-50 250,0 0,25 50,0 0,25-125,0 0,0-100,0 0,0-100,0 0,25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48800 54350,'-200'0,"125"-25,0 0,50 0,0 0,125 25,0 0,50 100,0 0,0 0,0 0,-100-50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51950 54750,'100'-100,"-75"0,0 0,0-25,0 0,-75 50,0 0,-100 50,0 0,0 150,0 0,125-75,0 0,-75 100,0 0,100-100,0 0,0 50,0 0,25-75,0 0,200-25,0 0,25-125,0 0,-225 100,0 0,25-25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52500 54200,'0'100,"50"-25,0 0,-25-25,0 0,25-25,0 0,25-25,0 0,0-100,0 0,0 25,0 0,-25 50,0 0,-25 75,0 0,-25-25,0 0,50 25,0 0,-25-50,0 0,50 25,0 0,25-25,0 0,-50-25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54400 53900,'50'-100,"-50"75,0 0,50-25,0 0,-25 0,0 0,0 25,0 0,-100 150,0 0,0 25,0 0,0 25,0 0,75-50,0 0,0-75,0 0,25 50,0 0,0-100,0 0,175 25,0 0,-100-75,0 0,-25 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55500 54500,'100'0,"-25"0,0 0,0 0,0 0,25-25,0 0,-25-25,0 0,-50 50,0 0,50-75,0 0,-25-25,0 0,-50 50,0 0,-100 50,0 0,-25 125,0 0,50 50,0 0,75-50,0 0,125-25,0 0,75-75,0 0,-125-25,0 0,25-25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18500 61300,'0'-150,"0"75,0 0,25 50,0 0,0 25,0 0,0 175,0 0,25 75,0 0,0 0,0 0,-25 0,0 0,-25-50,0 0,-25-150,0 0,25-75,0 0,25-25,0 0,50-100,0 0,0 50,0 0,-50 75,0 0,75 0,0 0,0 50,0 0,0 75,0 0,-50 50,0 0,-75 0,0 0,-50-100,0 0,50-25,0 0,-50-25,0 0,50 0,0 0,-50-25,0 0,50 0,0 0,25-50,0 0,75-50,0 0,75 50,0 0,25 50,0 0,-25 0,0 0,-50 25,0 0,-25-100,0 0,-50 25,0 0,-25 50,0 0,0-50,0 0,-25 50,0 0,0 25,0 0,-50 75,0 0,0 100,0 0,25 25,0 0,50-75,0 0,175-50,0 0,25-125,0 0,-125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57900 23850,'0'-300,"0"275,0 0,0-100,0 0,25 25,0 0,-50 100,0 0,-100 100,0 0,0 100,0 0,50-75,0 0,75-75,0 0,0 25,0 0,25-25,0 0,50 25,0 0,-50-25,0 0,100 25,0 0,-100-25,0 0,50 50,0 0,-50 25,0 0,-150-50,0 0,-50-50,0 0,100-50,0 0,125-150,0 0,75 50,0 0,-100 100,0 0,150-100,0 0,-50 75,0 0,-75 25,0 0,50 0,0 0,0-25,0 0,-50-25,0 0,-50 0,0 0,-75 75,0 0,-50 75,0 0,50 50,0 0,50-75,0 0,0 100,0 0,25-125,0 0,0 125,0 0,25-125,0 0,125 75,0 0,-25-100,0 0,-50-25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22100 62200,'0'-150,"0"75,0 0,0 25,0 0,-50 25,0 0,-50 75,0 0,0 100,0 0,75-75,0 0,-75 175,0 0,100-75,0 0,0-125,0 0,125 25,0 0,100-50,0 0,-75-75,0 0,-75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22950 63050,'50'-50,"-50"25,0 0,25 0,0 0,-25 0,0 0,25-50,0 0,-25-25,0 0,0 25,0 0,-25 50,0 0,-75 75,0 0,-25 100,0 0,50 25,0 0,50-100,0 0,25-50,0 0,50 0,0 0,-25-25,0 0,100-25,0 0,-75 0,0 0,100-75,0 0,-50 25,0 0,-25 0,0 0,-50 50,0 0,-25 0,0 0,0 50,0 0,0 0,0 0,25 25,0 0,-25-25,0 0,50 25,0 0,-50-25,0 0,100 0,0 0,0-25,0 0,-25-75,0 0,0 25,0 0,0 25,0 0,25-25,0 0,-25 25,0 0,-25 0,0 0,-25 25,0 0,25 0,0 0,0 25,0 0,-25-25,0 0,50 0,0 0,0-25,0 0,0-50,0 0,-25-25,0 0,-25 0,0 0,-25 50,0 0,-50 50,0 0,25 0,0 0,-50 100,0 0,50-75,0 0,-25 100,0 0,50-25,0 0,100 0,0 0,75-25,0 0,0 25,0 0,-100 0,0 0,-75-25,0 0,-50-75,0 0,25 0,0 0,-50 0,0 0,50 0,0 0,0-75,0 0,25 50,0 0,50-75,0 0,100 0,0 0,0 0,0 0,0 0,0 0,-50 0,0 0,-75 0,0 0,-25 50,0 0,-25 50,0 0,-50 25,0 0,50 0,0 0,-75 125,0 0,75-25,0 0,0 0,0 0,75-50,0 0,75-75,0 0,50-75,0 0,-125 50,0 0,25-25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31800 63050,'0'-50,"0"25,0 0,0-25,0 0,25-25,0 0,-50-50,0 0,-50 50,0 0,-25 75,0 0,75 25,0 0,-75 75,0 0,75-50,0 0,0 75,0 0,25-75,0 0,50 50,0 0,100-75,0 0,50-175,0 0,-75 25,0 0,-50 25,0 0,-50 100,0 0,-25 75,0 0,0-50,0 0,25 75,0 0,0-75,0 0,100 25,0 0,50-50,0 0,-125-25,0 0,50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35600 61700,'0'-100,"0"25,0 0,0 0,0 0,-25 0,0 0,-75 50,0 0,75 25,0 0,-150 175,0 0,25 50,0 0,125-50,0 0,250-125,0 0,25-25,0 0,-50 50,0 0,-150 25,0 0,-50-25,0 0,-25-50,0 0,-50 25,0 0,50-25,0 0,-100 0,0 0,75-25,0 0,-100 25,0 0,0-25,0 0,125 0,0 0,75-75,0 0,25 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36500 62550,'-50'50,"50"-75,0 0,50-75,0 0,-25 25,0 0,-25 50,0 0,0-50,0 0,0 50,0 0,-50 0,0 0,25 25,0 0,-100 50,0 0,50 50,0 0,75 0,0 0,75-50,0 0,50-50,0 0,0-50,0 0,-50 25,0 0,-25 25,0 0,-25 25,0 0,-25 0,0 0,25 25,0 0,25-25,0 0,25-25,0 0,-50 0,0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38000 61700,'-150'100,"75"-50,0 0,50 75,0 0,75 0,0 0,50-50,0 0,-50-50,0 0,0-25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37950 61350,'-150'-100,"125"100,0 0,50 0,0 0,50 0,0 0,-25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39250 59650,'-50'50,"0"25,0 0,25 125,0 0,50 125,0 0,0 25,0 0,25-100,0 0,-25-150,0 0,0-100,0 0,0 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40150 62000,'-50'50,"25"-50,0 0,75-50,0 0,-25 25,0 0,0-100,0 0,0 100,0 0,-25-125,0 0,-50 100,0 0,-50 75,0 0,25 125,0 0,75-25,0 0,150-75,0 0,-25-25,0 0,-75 0,0 0,50 0,0 0,-75 0,0 0,0 50,0 0,0-50,0 0,-25 50,0 0,-50-75,0 0,25-125,0 0,50-125,0 0,75-25,0 0,0 100,0 0,-75 125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43850 61150,'0'-100,"0"75,0 0,0 0,0 0,0 0,0 0,0 0,0 0,0-25,0 0,-50 50,0 0,-50 75,0 0,-100 200,0 0,75 0,0 0,150-125,0 0,125-125,0 0,-75-50,0 0,0 0,0 0,0-25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60200 24550,'-100'50,"75"-50,0 0,0 0,0 0,50-25,0 0,0-75,0 0,0 0,0 0,-100 75,0 0,-100 100,0 0,50 75,0 0,100-25,0 0,25-100,0 0,75 50,0 0,-50-75,0 0,100 0,0 0,-75 0,0 0,75-125,0 0,0 0,0 0,-75 25,0 0,-25 50,0 0,0 50,0 0,-25 75,0 0,25-25,0 0,0-25,0 0,25 0,0 0,-25-25,0 0,50 0,0 0,-50 0,0 0,100-100,0 0,-25-25,0 0,-50 75,0 0,0 75,0 0,-25 50,0 0,50-25,0 0,-50-25,0 0,50-25,0 0,-25 0,0 0,75-50,0 0,-75 25,0 0,0 0,0 0,0-25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44450 62050,'-50'0,"25"0,0 0,25-25,0 0,0 0,0 0,0 0,0 0,25-50,0 0,-25 50,0 0,25-50,0 0,-75 50,0 0,-25 100,0 0,0 50,0 0,75-25,0 0,25 0,0 0,50-75,0 0,-25-25,0 0,-25 0,0 0,50-50,0 0,-50 50,0 0,50-100,0 0,0 50,0 0,0 25,0 0,-25 0,0 0,25 50,0 0,0 0,0 0,25 0,0 0,-25-25,0 0,-50 0,0 0,75 0,0 0,-75 0,0 0,75-50,0 0,-75 25,0 0,75-25,0 0,0-25,0 0,-75 75,0 0,0-50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48300 61250,'0'50,"0"-25,0 0,-25 75,0 0,0 50,0 0,0 25,0 0,0-75,0 0,25-150,0 0,25-150,0 0,25 25,0 0,-25 100,0 0,50-50,0 0,-50 75,0 0,75 0,0 0,-75 25,0 0,25 25,0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49100 61600,'-50'0,"75"25,0 0,0-25,0 0,75-25,0 0,-50 25,0 0,75-75,0 0,-50-25,0 0,-75 25,0 0,-75 75,0 0,-75 100,0 0,100 25,0 0,50-75,0 0,0-25,0 0,75-25,0 0,-25 0,0 0,75-75,0 0,-75 25,0 0,125-125,0 0,-50 25,0 0,-75 0,0 0,-50 50,0 0,-50 75,0 0,-50 100,0 0,25 25,0 0,75-75,0 0,-25 75,0 0,25-50,0 0,25 25,0 0,0-50,0 0,125 75,0 0,25 0,0 0,-75 0,0 0,-75 25,0 0,-125-50,0 0,0-75,0 0,50 0,0 0,25-25,0 0,25-50,0 0,0 25,0 0,75-25,0 0,-50 50,0 0,100-75,0 0,-25 0,0 0,0-25,0 0,-25 25,0 0,-75 25,0 0,-25 75,0 0,0 100,0 0,25-75,0 0,0 75,0 0,0-50,0 0,50 25,0 0,0-50,0 0,125 50,0 0,100 0,0 0,-100 0,0 0,-100 50,0 0,-100-75,0 0,-25-75,0 0,50-75,0 0,0 50,0 0,0-125,0 0,0 125,0 0,75-150,0 0,0 75,0 0,-25 100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54600 61200,'0'100,"25"-75,0 0,-25 0,0 0,25 0,0 0,0 25,0 0,25 25,0 0,25 0,0 0,25-50,0 0,50-50,0 0,-25-100,0 0,0-50,0 0,-100 125,0 0,75-150,0 0,-75 125,0 0,25-25,0 0,0 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57300 61450,'0'-50,"0"25,0 0,0 0,0 0,25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57250 60800,'-250'200,"200"-75,0 0,50-25,0 0,25-75,0 0,75 75,0 0,-50-100,0 0,175 25,0 0,75-100,0 0,-175 0,0 0,-50 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60350 60700,'-50'-50,"50"125,0 0,0-50,0 0,25 125,0 0,25 0,0 0,25-75,0 0,25-75,0 0,0-175,0 0,25 0,0 0,-75 75,0 0,-25 75,0 0,0 25,0 0,-25 75,0 0,25-25,0 0,-25 100,0 0,50-25,0 0,50-100,0 0,25-75,0 0,-25-50,0 0,0 0,0 0,-50 100,0 0,-25 0,0 0,0 0,0 0,0 75,0 0,-25-50,0 0,75 75,0 0,-25-50,0 0,0-50,0 0,25-75,0 0,-50-50,0 0,0 0,0 0,-25 25,0 0,-75 50,0 0,50 50,0 0,-50 0,0 0,50 0,0 0,-75 125,0 0,50 25,0 0,75 0,0 0,75-100,0 0,25-50,0 0,0-100,0 0,-50 25,0 0,-50 50,0 0,0-25,0 0,0 50,0 0,0-25,0 0,0 75,0 0,0 75,0 0,50-50,0 0,0 0,0 0,25-75,0 0,-25-50,0 0,0-25,0 0,-50 50,0 0,50-75,0 0,25 50,0 0,25 50,0 0,-25 100,0 0,50 25,0 0,50-25,0 0,25-75,0 0,-25-25,0 0,-75-50,0 0,-100 25,0 0,50-100,0 0,-75 75,0 0,50-100,0 0,-50 100,0 0,25-125,0 0,-25 100,0 0,-25 75,0 0,-50 125,0 0,0 150,0 0,-25 25,0 0,50-50,0 0,25-150,0 0,25 125,0 0,0-175,0 0,25 125,0 0,0-150,0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69350 60050,'0'-50,"25"0,0 0,0 25,0 0,75-100,0 0,50 0,0 0,0 25,0 0,-100 75,0 0,-100 50,0 0,-25 0,0 0,50-25,0 0,-25 25,0 0,25 0,0 0,-25 0,0 0,0 0,0 0,100-50,0 0,0 0,0 0,-25 25,0 0,0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69250 60000,'-150'0,"125"0,0 0,100-50,0 0,-25 25,0 0,125-75,0 0,-100 50,0 0,150-100,0 0,-150 100,0 0,200-175,0 0,-175 75,0 0,-150 125,0 0,-100 100,0 0,-25 100,0 0,25 50,0 0,50-25,0 0,75-125,0 0,0 125,0 0,25-125,0 0,25 75,0 0,25-100,0 0,125 0,0 0,25-200,0 0,-50-75,0 0,-50 25,0 0,-50 125,0 0,-50 100,0 0,0 75,0 0,0-75,0 0,0 125,0 0,-25-100,0 0,25 75,0 0,0-100,0 0,0 100,0 0,0-100,0 0,0-75,0 0,25-25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71500 59250,'-50'-100,"0"50,0 0,25 25,0 0,125 100,0 0,-75-50,0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65300 21950,'-50'-50,"25"50,0 0,25 25,0 0,0 225,0 0,0 100,0 0,25 25,0 0,-50-150,0 0,-25-200,0 0,25-150,0 0,25-150,0 0,0 150,0 0,25-225,0 0,-25 225,0 0,75-250,0 0,-75 275,0 0,100-150,0 0,-75 225,0 0,100-25,0 0,0 125,0 0,-25 100,0 0,-25 25,0 0,-75 25,0 0,-75 25,0 0,-50-100,0 0,75-125,0 0,-100 0,0 0,125-25,0 0,-50-50,0 0,50 0,0 0,50-175,0 0,75 75,0 0,75 75,0 0,-125 75,0 0,0-25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72100 59700,'0'50,"-25"-25,0 0,25 0,0 0,-25 75,0 0,25-75,0 0,0 175,0 0,0-50,0 0,25-75,0 0,50-75,0 0,25-150,0 0,-25 25,0 0,-50 50,0 0,0 50,0 0,0 75,0 0,0 0,0 0,25 100,0 0,50-25,0 0,75-75,0 0,50-50,0 0,-50-75,0 0,-50 0,0 0,-75 25,0 0,0 50,0 0,25 0,0 0,25-75,0 0,25-25,0 0,-25 25,0 0,-25-25,0 0,-50 25,0 0,-25 50,0 0,-25-25,0 0,25 25,0 0,-100 25,0 0,75 0,0 0,-125 100,0 0,50 50,0 0,50 0,0 0,125 0,0 0,125-100,0 0,0-50,0 0,-50-75,0 0,-100 50,0 0,75-125,0 0,-75 100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9T19:25:32"/>
    </inkml:context>
    <inkml:brush xml:id="br0">
      <inkml:brushProperty name="width" value="0.0730158761143684" units="cm"/>
      <inkml:brushProperty name="height" value="0.0730158761143684" units="cm"/>
      <inkml:brushProperty name="color" value="#f2385b"/>
      <inkml:brushProperty name="ignorePressure" value="0"/>
    </inkml:brush>
  </inkml:definitions>
  <inkml:trace contextRef="#ctx0" brushRef="#br0">77350 59050,'-50'0,"50"-25,0 0,0-25,0 0,-25 50,0 0,-75 50,0 0,-25 50,0 0,75 25,0 0,150 0,0 0,50-25,0 0,-100-75,0 0,125 75,0 0,-150-50,0 0,100 50,0 0,-125-50,0 0,-25 125,0 0,-200 0,0 0,-75-100,0 0,50-75,0 0,150-125,0 0,200-50,0 0,-50 150,0 0,25-50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 Sailors2 (sid INTEGER, sname CHAR(20), rating INTEGER, age REAL, PRIMARY KEY (sid));</a:t>
            </a:r>
          </a:p>
          <a:p>
            <a:pPr>
              <a:defRPr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 Boats2 (bid INTEGER, bname CHAR (20), color CHAR(10), PRIMARY KEY (bid));</a:t>
            </a:r>
          </a:p>
          <a:p>
            <a:pPr>
              <a:defRPr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CREATE TABLE Reserves2 (sid INTEGER, bid INTEGER, day DATE, PRIMARY KEY (sid, bid, day), FOREIGN KEY (sid) REFERENCES Sailors, FOREIGN KEY (bid) REFERENCES Boats);</a:t>
            </a:r>
          </a:p>
          <a:p>
            <a:pPr defTabSz="914400">
              <a:defRPr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 defTabSz="914400">
              <a:defRPr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INSERT INTO Sailors2 VALUES</a:t>
            </a:r>
          </a:p>
          <a:p>
            <a:r>
              <a:t>(1, 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</a:t>
            </a:r>
            <a:r>
              <a:t>Popeye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', </a:t>
            </a:r>
            <a:r>
              <a:t>10, 22),</a:t>
            </a:r>
          </a:p>
          <a:p>
            <a:r>
              <a:t>(2, 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</a:t>
            </a:r>
            <a:r>
              <a:t>OliveOyl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', </a:t>
            </a:r>
            <a:r>
              <a:t>11, 39),</a:t>
            </a:r>
          </a:p>
          <a:p>
            <a:r>
              <a:t>(3, 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</a:t>
            </a:r>
            <a:r>
              <a:t>Garfield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', </a:t>
            </a:r>
            <a:r>
              <a:t>1, 27),</a:t>
            </a:r>
          </a:p>
          <a:p>
            <a:r>
              <a:t>(4, 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</a:t>
            </a:r>
            <a:r>
              <a:t>Bob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', </a:t>
            </a:r>
            <a:r>
              <a:t>5, 19);</a:t>
            </a:r>
          </a:p>
          <a:p/>
          <a:p>
            <a:pPr defTabSz="914400">
              <a:defRPr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INSERT INTO Reserves2 VALUES</a:t>
            </a:r>
          </a:p>
          <a:p>
            <a:r>
              <a:t>(1, 102, 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</a:t>
            </a:r>
            <a:r>
              <a:t>2016-08-30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</a:t>
            </a:r>
            <a:r>
              <a:t>),</a:t>
            </a:r>
          </a:p>
          <a:p>
            <a:r>
              <a:t>(2, 102, 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</a:t>
            </a:r>
            <a:r>
              <a:t>2016-08-31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</a:t>
            </a:r>
            <a:r>
              <a:t>),</a:t>
            </a:r>
          </a:p>
          <a:p>
            <a:r>
              <a:t>(1, 101, 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</a:t>
            </a:r>
            <a:r>
              <a:t>2016-09-01</a:t>
            </a:r>
            <a:r>
              <a:rPr>
                <a:solidFill>
                  <a:srgbClr val="F6D165"/>
                </a:solidFill>
                <a:latin typeface="Monaco"/>
                <a:ea typeface="Monaco"/>
                <a:cs typeface="Monaco"/>
                <a:sym typeface="Monaco"/>
              </a:rPr>
              <a:t>'</a:t>
            </a:r>
            <a:r>
              <a:t>);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87" name="Shape 2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Difference</a:t>
            </a:r>
          </a:p>
          <a:p/>
          <a:p>
            <a:r>
              <a:t>SELECT S.sid</a:t>
            </a:r>
          </a:p>
          <a:p>
            <a:r>
              <a:t>FROM   Sailors2 S</a:t>
            </a:r>
          </a:p>
          <a:p/>
          <a:p>
            <a:r>
              <a:t>EXCEPT</a:t>
            </a:r>
          </a:p>
          <a:p/>
          <a:p>
            <a:r>
              <a:t>SELECT S.sid</a:t>
            </a:r>
          </a:p>
          <a:p>
            <a:r>
              <a:t>FROM   Sailors2 S, Reserves2 R</a:t>
            </a:r>
          </a:p>
          <a:p>
            <a:r>
              <a:t>WHERE  S.sid=R.sid 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97" name="Shape 2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 S.sname</a:t>
            </a:r>
          </a:p>
          <a:p>
            <a:r>
              <a:t>FROM   Sailors2 S</a:t>
            </a:r>
          </a:p>
          <a:p>
            <a:r>
              <a:t>WHERE  S.sid IN </a:t>
            </a:r>
          </a:p>
          <a:p>
            <a:r>
              <a:t>   (SELECT  R.sid</a:t>
            </a:r>
          </a:p>
          <a:p>
            <a:r>
              <a:t>    FROM    Reserves2 R</a:t>
            </a:r>
          </a:p>
          <a:p>
            <a:r>
              <a:t>    WHERE   R.bid=102)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 S.sname</a:t>
            </a:r>
          </a:p>
          <a:p>
            <a:r>
              <a:t>FROM   Sailors2 S</a:t>
            </a:r>
          </a:p>
          <a:p>
            <a:r>
              <a:t>WHERE  S.sid NOT IN </a:t>
            </a:r>
          </a:p>
          <a:p>
            <a:r>
              <a:t>   (SELECT  R.sid</a:t>
            </a:r>
          </a:p>
          <a:p>
            <a:r>
              <a:t>    FROM    Reserves2 R</a:t>
            </a:r>
          </a:p>
          <a:p>
            <a:r>
              <a:t>    WHERE   R.bid=103);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 S.sname</a:t>
            </a:r>
          </a:p>
          <a:p>
            <a:r>
              <a:t>FROM   Sailors2 S</a:t>
            </a:r>
          </a:p>
          <a:p>
            <a:r>
              <a:t>WHERE  EXISTS </a:t>
            </a:r>
          </a:p>
          <a:p>
            <a:r>
              <a:t>       (SELECT  *</a:t>
            </a:r>
          </a:p>
          <a:p>
            <a:r>
              <a:t>        FROM    Reserves2 R</a:t>
            </a:r>
          </a:p>
          <a:p>
            <a:r>
              <a:t>        WHERE   R.bid=102</a:t>
            </a:r>
          </a:p>
          <a:p>
            <a:r>
              <a:t>          AND   S.sid=R.sid);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  *</a:t>
            </a:r>
          </a:p>
          <a:p>
            <a:r>
              <a:t>  FROM  Sailors2 S</a:t>
            </a:r>
          </a:p>
          <a:p>
            <a:r>
              <a:t> WHERE  S.rating &gt; ANY </a:t>
            </a:r>
          </a:p>
          <a:p>
            <a:r>
              <a:t>   (SELECT  S2.rating</a:t>
            </a:r>
          </a:p>
          <a:p>
            <a:r>
              <a:t>      FROM  Sailors2 S2</a:t>
            </a:r>
          </a:p>
          <a:p>
            <a:r>
              <a:t>     WHERE  S2.sname='Popeye')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000000"/>
                </a:solidFill>
              </a:rPr>
              <a:t> Sailors2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  NOT EXISTS</a:t>
            </a:r>
            <a:endParaRPr>
              <a:solidFill>
                <a:srgbClr val="135B02"/>
              </a:solidFill>
            </a:endParaRPr>
          </a:p>
          <a:p>
            <a:pPr>
              <a:defRPr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B.bid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</a:t>
            </a:r>
            <a:r>
              <a:rPr>
                <a:solidFill>
                  <a:srgbClr val="C00000"/>
                </a:solidFill>
              </a:rPr>
              <a:t>NOT EXISTS</a:t>
            </a:r>
            <a:endParaRPr>
              <a:solidFill>
                <a:srgbClr val="C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R.bid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Reserves2 R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R.sid=S.sid))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50" name="Shape 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000000"/>
                </a:solidFill>
              </a:rPr>
              <a:t> Sailors2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  NOT EXISTS</a:t>
            </a:r>
            <a:endParaRPr>
              <a:solidFill>
                <a:srgbClr val="135B02"/>
              </a:solidFill>
            </a:endParaRPr>
          </a:p>
          <a:p>
            <a:pPr>
              <a:defRPr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B.bid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</a:t>
            </a:r>
            <a:r>
              <a:rPr>
                <a:solidFill>
                  <a:srgbClr val="C00000"/>
                </a:solidFill>
              </a:rPr>
              <a:t>NOT EXISTS</a:t>
            </a:r>
            <a:endParaRPr>
              <a:solidFill>
                <a:srgbClr val="C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R.bid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Reserves2 R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R.sid=S.sid))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60" name="Shape 3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000000"/>
                </a:solidFill>
              </a:rPr>
              <a:t> Sailors2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  NOT EXISTS</a:t>
            </a:r>
            <a:endParaRPr>
              <a:solidFill>
                <a:srgbClr val="135B02"/>
              </a:solidFill>
            </a:endParaRPr>
          </a:p>
          <a:p>
            <a:pPr>
              <a:defRPr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B.bid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</a:t>
            </a:r>
            <a:r>
              <a:rPr>
                <a:solidFill>
                  <a:srgbClr val="C00000"/>
                </a:solidFill>
              </a:rPr>
              <a:t>NOT EXISTS</a:t>
            </a:r>
            <a:endParaRPr>
              <a:solidFill>
                <a:srgbClr val="C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R.bid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Reserves2 R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R.sid=S.sid))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000000"/>
                </a:solidFill>
              </a:rPr>
              <a:t> Sailors2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  NOT EXISTS</a:t>
            </a:r>
            <a:endParaRPr>
              <a:solidFill>
                <a:srgbClr val="135B02"/>
              </a:solidFill>
            </a:endParaRPr>
          </a:p>
          <a:p>
            <a:pPr>
              <a:defRPr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B.bid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</a:t>
            </a:r>
            <a:r>
              <a:rPr>
                <a:solidFill>
                  <a:srgbClr val="C00000"/>
                </a:solidFill>
              </a:rPr>
              <a:t>NOT EXISTS</a:t>
            </a:r>
            <a:endParaRPr>
              <a:solidFill>
                <a:srgbClr val="C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R.bid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Reserves2 R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R.sid=S.sid))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387" name="Shape 3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000000"/>
                </a:solidFill>
              </a:rPr>
              <a:t> Sailors2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  NOT EXISTS</a:t>
            </a:r>
            <a:endParaRPr>
              <a:solidFill>
                <a:srgbClr val="135B02"/>
              </a:solidFill>
            </a:endParaRPr>
          </a:p>
          <a:p>
            <a:pPr>
              <a:defRPr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B.bid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</a:t>
            </a:r>
            <a:r>
              <a:rPr>
                <a:solidFill>
                  <a:srgbClr val="C00000"/>
                </a:solidFill>
              </a:rPr>
              <a:t>NOT EXISTS</a:t>
            </a:r>
            <a:endParaRPr>
              <a:solidFill>
                <a:srgbClr val="C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R.bid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Reserves2 R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R.sid=S.sid))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S.sid</a:t>
            </a:r>
            <a:endParaRPr>
              <a:solidFill>
                <a:srgbClr val="1F497D"/>
              </a:solidFill>
            </a:endParaRPr>
          </a:p>
          <a:p>
            <a:pPr>
              <a:defRPr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Sailors2 </a:t>
            </a:r>
            <a:r>
              <a:rPr>
                <a:solidFill>
                  <a:srgbClr val="C00000"/>
                </a:solidFill>
              </a:rPr>
              <a:t>AS</a:t>
            </a:r>
            <a:r>
              <a:t> S, Reserves2 </a:t>
            </a:r>
            <a:r>
              <a:rPr>
                <a:solidFill>
                  <a:srgbClr val="C00000"/>
                </a:solidFill>
              </a:rPr>
              <a:t>AS</a:t>
            </a:r>
            <a:r>
              <a:t> R</a:t>
            </a:r>
          </a:p>
          <a:p>
            <a:pPr>
              <a:defRPr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S.sid = R.sid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02" name="Shape 4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000000"/>
                </a:solidFill>
              </a:rPr>
              <a:t> Sailors2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  NOT EXISTS</a:t>
            </a:r>
            <a:endParaRPr>
              <a:solidFill>
                <a:srgbClr val="135B02"/>
              </a:solidFill>
            </a:endParaRPr>
          </a:p>
          <a:p>
            <a:pPr>
              <a:defRPr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B.bid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</a:t>
            </a:r>
            <a:r>
              <a:rPr>
                <a:solidFill>
                  <a:srgbClr val="C00000"/>
                </a:solidFill>
              </a:rPr>
              <a:t>NOT EXISTS</a:t>
            </a:r>
            <a:endParaRPr>
              <a:solidFill>
                <a:srgbClr val="C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R.bid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Reserves2 R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R.sid=S.sid))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19" name="Shape 4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*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Sailors2 S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S.rating </a:t>
            </a:r>
            <a:r>
              <a:rPr>
                <a:solidFill>
                  <a:srgbClr val="135B02"/>
                </a:solidFill>
              </a:rPr>
              <a:t>&gt;= ALL </a:t>
            </a:r>
            <a:endParaRPr>
              <a:solidFill>
                <a:srgbClr val="135B02"/>
              </a:solidFill>
            </a:endParaRPr>
          </a:p>
          <a:p>
            <a:pPr>
              <a:defRPr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S2.rating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  Sailors2 S2)</a:t>
            </a:r>
            <a:r>
              <a:rPr>
                <a:latin typeface="+mn-lt"/>
                <a:ea typeface="+mn-ea"/>
                <a:cs typeface="+mn-cs"/>
                <a:sym typeface="Calibri" panose="020F0502020204030204"/>
              </a:rPr>
              <a:t>;</a:t>
            </a:r>
            <a:endParaRPr>
              <a:latin typeface="+mn-lt"/>
              <a:ea typeface="+mn-ea"/>
              <a:cs typeface="+mn-cs"/>
              <a:sym typeface="Calibri" panose="020F0502020204030204"/>
            </a:endParaRPr>
          </a:p>
          <a:p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*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Sailors2 S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S.rating </a:t>
            </a:r>
            <a:r>
              <a:rPr>
                <a:solidFill>
                  <a:srgbClr val="135B02"/>
                </a:solidFill>
              </a:rPr>
              <a:t>= </a:t>
            </a:r>
            <a:br>
              <a:rPr>
                <a:solidFill>
                  <a:srgbClr val="135B02"/>
                </a:solidFill>
              </a:rPr>
            </a:br>
            <a:r>
              <a:rPr>
                <a:solidFill>
                  <a:srgbClr val="000000"/>
                </a:solidFill>
              </a:rPr>
              <a:t>(</a:t>
            </a:r>
            <a:r>
              <a:t>SELECT</a:t>
            </a:r>
            <a:r>
              <a:rPr>
                <a:solidFill>
                  <a:srgbClr val="000000"/>
                </a:solidFill>
              </a:rPr>
              <a:t>  </a:t>
            </a:r>
            <a:r>
              <a:t>MAX</a:t>
            </a:r>
            <a:r>
              <a:rPr>
                <a:solidFill>
                  <a:srgbClr val="000000"/>
                </a:solidFill>
              </a:rPr>
              <a:t>(S2.rating)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Sailors2 S2);</a:t>
            </a: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 </a:t>
            </a:r>
            <a:r>
              <a:rPr>
                <a:solidFill>
                  <a:srgbClr val="000000"/>
                </a:solidFill>
              </a:rPr>
              <a:t>*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Sailors2 S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ORDER</a:t>
            </a:r>
            <a:r>
              <a:rPr>
                <a:solidFill>
                  <a:srgbClr val="000000"/>
                </a:solidFill>
              </a:rPr>
              <a:t> </a:t>
            </a:r>
            <a:r>
              <a:t>BY</a:t>
            </a:r>
            <a:r>
              <a:rPr>
                <a:solidFill>
                  <a:srgbClr val="000000"/>
                </a:solidFill>
              </a:rPr>
              <a:t> rating </a:t>
            </a:r>
            <a:r>
              <a:t>DESC</a:t>
            </a: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LIMIT </a:t>
            </a:r>
            <a:r>
              <a:rPr>
                <a:solidFill>
                  <a:srgbClr val="000000"/>
                </a:solidFill>
              </a:rPr>
              <a:t>1;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34" name="Shape 4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https://en.wikipedia.org/wiki/Null_(SQL)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Self-join use case: Employees table containing employees and their managers.</a:t>
            </a: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x.sname, x.age, y.sname, y.age</a:t>
            </a:r>
            <a:endParaRPr>
              <a:solidFill>
                <a:srgbClr val="1F497D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6600CC"/>
                </a:solidFill>
              </a:rPr>
              <a:t>    </a:t>
            </a:r>
            <a:r>
              <a:rPr>
                <a:solidFill>
                  <a:srgbClr val="1F497D"/>
                </a:solidFill>
              </a:rPr>
              <a:t>Sailors2</a:t>
            </a:r>
            <a:r>
              <a:rPr>
                <a:solidFill>
                  <a:srgbClr val="6600CC"/>
                </a:solidFill>
              </a:rPr>
              <a:t> </a:t>
            </a:r>
            <a:r>
              <a:t>AS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x, Sailors2 </a:t>
            </a:r>
            <a:r>
              <a:t>AS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y</a:t>
            </a:r>
            <a:endParaRPr>
              <a:solidFill>
                <a:srgbClr val="1F497D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6600CC"/>
                </a:solidFill>
              </a:rPr>
              <a:t>   </a:t>
            </a:r>
            <a:r>
              <a:rPr>
                <a:solidFill>
                  <a:srgbClr val="1F497D"/>
                </a:solidFill>
              </a:rPr>
              <a:t>x.age &gt; y.age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 panose="020F0502020204030204"/>
              </a:rPr>
              <a:t>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S.age, </a:t>
            </a:r>
            <a:r>
              <a:rPr>
                <a:solidFill>
                  <a:srgbClr val="1F497D"/>
                </a:solidFill>
              </a:rPr>
              <a:t>S.age-5</a:t>
            </a:r>
            <a:r>
              <a:rPr>
                <a:solidFill>
                  <a:srgbClr val="6600CC"/>
                </a:solidFill>
              </a:rPr>
              <a:t> </a:t>
            </a:r>
            <a:r>
              <a:t>AS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age1, 2*S.age </a:t>
            </a:r>
            <a:r>
              <a:t>AS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age2</a:t>
            </a:r>
            <a:endParaRPr>
              <a:solidFill>
                <a:srgbClr val="1F497D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Sailors2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S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S.sname = 'Popeye'</a:t>
            </a:r>
            <a:r>
              <a: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 panose="020F0502020204030204"/>
              </a:rPr>
              <a:t>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Calibri" panose="020F0502020204030204"/>
            </a:endParaRPr>
          </a:p>
          <a:p>
            <a:pPr>
              <a:def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S1.sname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name1, S2.sname </a:t>
            </a:r>
            <a:r>
              <a:t>AS </a:t>
            </a:r>
            <a:r>
              <a:rPr>
                <a:solidFill>
                  <a:srgbClr val="000000"/>
                </a:solidFill>
              </a:rPr>
              <a:t>name2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Sailors2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S1, Sailors2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S2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2*S1.rating = S2.rating - 1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S.sname</a:t>
            </a:r>
            <a:endParaRPr>
              <a:solidFill>
                <a:srgbClr val="1F497D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6600CC"/>
                </a:solidFill>
              </a:rPr>
              <a:t>    </a:t>
            </a:r>
            <a:r>
              <a:rPr>
                <a:solidFill>
                  <a:srgbClr val="1F497D"/>
                </a:solidFill>
              </a:rPr>
              <a:t>Sailors2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s</a:t>
            </a:r>
            <a:endParaRPr>
              <a:solidFill>
                <a:srgbClr val="1F497D"/>
              </a:solidFill>
            </a:endParaRPr>
          </a:p>
          <a:p>
            <a:pPr>
              <a:def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6600CC"/>
                </a:solidFill>
              </a:rPr>
              <a:t>   </a:t>
            </a:r>
            <a:r>
              <a:rPr>
                <a:solidFill>
                  <a:srgbClr val="1F497D"/>
                </a:solidFill>
              </a:rPr>
              <a:t>S.sname </a:t>
            </a:r>
            <a:r>
              <a:t>LIKE</a:t>
            </a:r>
            <a:r>
              <a:rPr>
                <a:solidFill>
                  <a:srgbClr val="1F497D"/>
                </a:solidFill>
              </a:rPr>
              <a:t> 'P_p%';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defRPr b="1"/>
            </a:pPr>
            <a:r>
              <a:t>Do these two queries have the same execution plan?</a:t>
            </a:r>
          </a:p>
          <a:p>
            <a:pPr defTabSz="914400"/>
            <a:endParaRPr b="1"/>
          </a:p>
          <a:p>
            <a:pPr defTabSz="914400"/>
            <a:r>
              <a:t>SELECT R.sid, s.sname</a:t>
            </a:r>
          </a:p>
          <a:p>
            <a:pPr defTabSz="914400"/>
            <a:r>
              <a:t>FROM   Boats B, Reserves2 R, Sailors s</a:t>
            </a:r>
          </a:p>
          <a:p>
            <a:pPr defTabSz="914400"/>
            <a:r>
              <a:t>WHERE  R.bid=B.bid AND s.sid = R.sid AND</a:t>
            </a:r>
          </a:p>
          <a:p>
            <a:pPr defTabSz="914400"/>
            <a:r>
              <a:t>        (B.color='red' OR B.color='green');</a:t>
            </a:r>
          </a:p>
          <a:p>
            <a:pPr defTabSz="914400"/>
          </a:p>
          <a:p>
            <a:pPr defTabSz="914400"/>
          </a:p>
          <a:p>
            <a:pPr defTabSz="914400"/>
            <a:r>
              <a:t>SELECT R.sid</a:t>
            </a:r>
          </a:p>
          <a:p>
            <a:pPr defTabSz="914400"/>
            <a:r>
              <a:t>FROM   Boats B, Reserves2 R</a:t>
            </a:r>
          </a:p>
          <a:p>
            <a:pPr defTabSz="914400"/>
            <a:r>
              <a:t>WHERE  R.bid=B.bid AND  </a:t>
            </a:r>
          </a:p>
          <a:p>
            <a:pPr defTabSz="914400"/>
            <a:r>
              <a:t>       B.color='red'</a:t>
            </a:r>
          </a:p>
          <a:p>
            <a:pPr defTabSz="914400"/>
            <a:r>
              <a:t>UNION ALL </a:t>
            </a:r>
          </a:p>
          <a:p>
            <a:pPr defTabSz="914400"/>
            <a:r>
              <a:t>SELECT R.sid</a:t>
            </a:r>
          </a:p>
          <a:p>
            <a:pPr defTabSz="914400"/>
            <a:r>
              <a:t>FROM   Boats B, Reserves2 R</a:t>
            </a:r>
          </a:p>
          <a:p>
            <a:pPr defTabSz="914400"/>
            <a:r>
              <a:t>WHERE  R.bid=B.bid AND B.color='green';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 R.sid</a:t>
            </a:r>
          </a:p>
          <a:p>
            <a:r>
              <a:t>FROM   Boats B,Reserves2 R</a:t>
            </a:r>
          </a:p>
          <a:p>
            <a:r>
              <a:t>WHERE  R.bid=B.bid AND </a:t>
            </a:r>
          </a:p>
          <a:p>
            <a:r>
              <a:t>  (B.color='red' AND B.color='green')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 S.sid</a:t>
            </a:r>
          </a:p>
          <a:p>
            <a:r>
              <a:t>FROM   Sailors2 S, Boats B, Reserves2 R</a:t>
            </a:r>
          </a:p>
          <a:p>
            <a:r>
              <a:t>WHERE  S.sid=R.sid </a:t>
            </a:r>
          </a:p>
          <a:p>
            <a:r>
              <a:t>	    AND R.bid=B.bid</a:t>
            </a:r>
          </a:p>
          <a:p>
            <a:r>
              <a:t>	    AND B.color='red'</a:t>
            </a:r>
          </a:p>
          <a:p>
            <a:r>
              <a:t>INTERSECT</a:t>
            </a:r>
          </a:p>
          <a:p>
            <a:r>
              <a:t>SELECT S.sid</a:t>
            </a:r>
          </a:p>
          <a:p>
            <a:r>
              <a:t>FROM   Sailors2 S, Boats B, Reserves2 R</a:t>
            </a:r>
          </a:p>
          <a:p>
            <a:r>
              <a:t>WHERE  S.sid=R.sid </a:t>
            </a:r>
          </a:p>
          <a:p>
            <a:r>
              <a:t>	    AND R.bid=B.bid</a:t>
            </a:r>
          </a:p>
          <a:p>
            <a:r>
              <a:t>         AND B.color='green'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 R1.sid</a:t>
            </a:r>
          </a:p>
          <a:p>
            <a:r>
              <a:t>FROM   Boats B1, Reserves2 R1,</a:t>
            </a:r>
          </a:p>
          <a:p>
            <a:r>
              <a:t>       Boats B2, Reserves2 R2</a:t>
            </a:r>
          </a:p>
          <a:p>
            <a:r>
              <a:t>WHERE R1.sid=R2.sid</a:t>
            </a:r>
          </a:p>
          <a:p>
            <a:r>
              <a:t>        AND R1.bid=B1.bid </a:t>
            </a:r>
          </a:p>
          <a:p>
            <a:r>
              <a:t>        AND R2.bid=B2.bid</a:t>
            </a:r>
          </a:p>
          <a:p>
            <a:r>
              <a:t>        AND (B1.color='red' AND B2.color='green')</a:t>
            </a:r>
          </a:p>
          <a:p>
            <a:r>
              <a:t>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 hasCustomPrompt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 hasCustomPrompt="1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 hasCustomPrompt="1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Body Level One…"/>
          <p:cNvSpPr txBox="1"/>
          <p:nvPr>
            <p:ph type="body" sz="quarter" idx="1" hasCustomPrompt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»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4.png"/><Relationship Id="rId7" Type="http://schemas.openxmlformats.org/officeDocument/2006/relationships/customXml" Target="../ink/ink4.xml"/><Relationship Id="rId6" Type="http://schemas.openxmlformats.org/officeDocument/2006/relationships/image" Target="../media/image3.png"/><Relationship Id="rId59" Type="http://schemas.openxmlformats.org/officeDocument/2006/relationships/slideLayout" Target="../slideLayouts/slideLayout2.xml"/><Relationship Id="rId58" Type="http://schemas.openxmlformats.org/officeDocument/2006/relationships/image" Target="../media/image29.png"/><Relationship Id="rId57" Type="http://schemas.openxmlformats.org/officeDocument/2006/relationships/customXml" Target="../ink/ink29.xml"/><Relationship Id="rId56" Type="http://schemas.openxmlformats.org/officeDocument/2006/relationships/image" Target="../media/image28.png"/><Relationship Id="rId55" Type="http://schemas.openxmlformats.org/officeDocument/2006/relationships/customXml" Target="../ink/ink28.xml"/><Relationship Id="rId54" Type="http://schemas.openxmlformats.org/officeDocument/2006/relationships/image" Target="../media/image27.png"/><Relationship Id="rId53" Type="http://schemas.openxmlformats.org/officeDocument/2006/relationships/customXml" Target="../ink/ink27.xml"/><Relationship Id="rId52" Type="http://schemas.openxmlformats.org/officeDocument/2006/relationships/image" Target="../media/image26.png"/><Relationship Id="rId51" Type="http://schemas.openxmlformats.org/officeDocument/2006/relationships/customXml" Target="../ink/ink26.xml"/><Relationship Id="rId50" Type="http://schemas.openxmlformats.org/officeDocument/2006/relationships/image" Target="../media/image25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4.png"/><Relationship Id="rId47" Type="http://schemas.openxmlformats.org/officeDocument/2006/relationships/customXml" Target="../ink/ink24.xml"/><Relationship Id="rId46" Type="http://schemas.openxmlformats.org/officeDocument/2006/relationships/image" Target="../media/image23.png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9.xml"/><Relationship Id="rId98" Type="http://schemas.openxmlformats.org/officeDocument/2006/relationships/image" Target="../media/image78.png"/><Relationship Id="rId97" Type="http://schemas.openxmlformats.org/officeDocument/2006/relationships/customXml" Target="../ink/ink78.xml"/><Relationship Id="rId96" Type="http://schemas.openxmlformats.org/officeDocument/2006/relationships/image" Target="../media/image77.png"/><Relationship Id="rId95" Type="http://schemas.openxmlformats.org/officeDocument/2006/relationships/customXml" Target="../ink/ink77.xml"/><Relationship Id="rId94" Type="http://schemas.openxmlformats.org/officeDocument/2006/relationships/image" Target="../media/image76.png"/><Relationship Id="rId93" Type="http://schemas.openxmlformats.org/officeDocument/2006/relationships/customXml" Target="../ink/ink76.xml"/><Relationship Id="rId92" Type="http://schemas.openxmlformats.org/officeDocument/2006/relationships/image" Target="../media/image75.png"/><Relationship Id="rId91" Type="http://schemas.openxmlformats.org/officeDocument/2006/relationships/customXml" Target="../ink/ink75.xml"/><Relationship Id="rId90" Type="http://schemas.openxmlformats.org/officeDocument/2006/relationships/image" Target="../media/image74.png"/><Relationship Id="rId9" Type="http://schemas.openxmlformats.org/officeDocument/2006/relationships/customXml" Target="../ink/ink34.xml"/><Relationship Id="rId89" Type="http://schemas.openxmlformats.org/officeDocument/2006/relationships/customXml" Target="../ink/ink74.xml"/><Relationship Id="rId88" Type="http://schemas.openxmlformats.org/officeDocument/2006/relationships/image" Target="../media/image73.png"/><Relationship Id="rId87" Type="http://schemas.openxmlformats.org/officeDocument/2006/relationships/customXml" Target="../ink/ink73.xml"/><Relationship Id="rId86" Type="http://schemas.openxmlformats.org/officeDocument/2006/relationships/image" Target="../media/image72.png"/><Relationship Id="rId85" Type="http://schemas.openxmlformats.org/officeDocument/2006/relationships/customXml" Target="../ink/ink72.xml"/><Relationship Id="rId84" Type="http://schemas.openxmlformats.org/officeDocument/2006/relationships/image" Target="../media/image71.png"/><Relationship Id="rId83" Type="http://schemas.openxmlformats.org/officeDocument/2006/relationships/customXml" Target="../ink/ink71.xml"/><Relationship Id="rId82" Type="http://schemas.openxmlformats.org/officeDocument/2006/relationships/image" Target="../media/image70.png"/><Relationship Id="rId81" Type="http://schemas.openxmlformats.org/officeDocument/2006/relationships/customXml" Target="../ink/ink70.xml"/><Relationship Id="rId80" Type="http://schemas.openxmlformats.org/officeDocument/2006/relationships/image" Target="../media/image69.png"/><Relationship Id="rId8" Type="http://schemas.openxmlformats.org/officeDocument/2006/relationships/image" Target="../media/image33.png"/><Relationship Id="rId79" Type="http://schemas.openxmlformats.org/officeDocument/2006/relationships/customXml" Target="../ink/ink69.xml"/><Relationship Id="rId78" Type="http://schemas.openxmlformats.org/officeDocument/2006/relationships/image" Target="../media/image68.png"/><Relationship Id="rId77" Type="http://schemas.openxmlformats.org/officeDocument/2006/relationships/customXml" Target="../ink/ink68.xml"/><Relationship Id="rId76" Type="http://schemas.openxmlformats.org/officeDocument/2006/relationships/image" Target="../media/image67.png"/><Relationship Id="rId75" Type="http://schemas.openxmlformats.org/officeDocument/2006/relationships/customXml" Target="../ink/ink67.xml"/><Relationship Id="rId74" Type="http://schemas.openxmlformats.org/officeDocument/2006/relationships/image" Target="../media/image66.png"/><Relationship Id="rId73" Type="http://schemas.openxmlformats.org/officeDocument/2006/relationships/customXml" Target="../ink/ink66.xml"/><Relationship Id="rId72" Type="http://schemas.openxmlformats.org/officeDocument/2006/relationships/image" Target="../media/image65.png"/><Relationship Id="rId71" Type="http://schemas.openxmlformats.org/officeDocument/2006/relationships/customXml" Target="../ink/ink65.xml"/><Relationship Id="rId70" Type="http://schemas.openxmlformats.org/officeDocument/2006/relationships/image" Target="../media/image64.png"/><Relationship Id="rId7" Type="http://schemas.openxmlformats.org/officeDocument/2006/relationships/customXml" Target="../ink/ink33.xml"/><Relationship Id="rId69" Type="http://schemas.openxmlformats.org/officeDocument/2006/relationships/customXml" Target="../ink/ink64.xml"/><Relationship Id="rId68" Type="http://schemas.openxmlformats.org/officeDocument/2006/relationships/image" Target="../media/image63.png"/><Relationship Id="rId67" Type="http://schemas.openxmlformats.org/officeDocument/2006/relationships/customXml" Target="../ink/ink63.xml"/><Relationship Id="rId66" Type="http://schemas.openxmlformats.org/officeDocument/2006/relationships/image" Target="../media/image62.png"/><Relationship Id="rId65" Type="http://schemas.openxmlformats.org/officeDocument/2006/relationships/customXml" Target="../ink/ink62.xml"/><Relationship Id="rId64" Type="http://schemas.openxmlformats.org/officeDocument/2006/relationships/image" Target="../media/image61.png"/><Relationship Id="rId63" Type="http://schemas.openxmlformats.org/officeDocument/2006/relationships/customXml" Target="../ink/ink61.xml"/><Relationship Id="rId62" Type="http://schemas.openxmlformats.org/officeDocument/2006/relationships/image" Target="../media/image60.png"/><Relationship Id="rId61" Type="http://schemas.openxmlformats.org/officeDocument/2006/relationships/customXml" Target="../ink/ink60.xml"/><Relationship Id="rId60" Type="http://schemas.openxmlformats.org/officeDocument/2006/relationships/image" Target="../media/image59.png"/><Relationship Id="rId6" Type="http://schemas.openxmlformats.org/officeDocument/2006/relationships/image" Target="../media/image32.png"/><Relationship Id="rId59" Type="http://schemas.openxmlformats.org/officeDocument/2006/relationships/customXml" Target="../ink/ink59.xml"/><Relationship Id="rId58" Type="http://schemas.openxmlformats.org/officeDocument/2006/relationships/image" Target="../media/image58.png"/><Relationship Id="rId57" Type="http://schemas.openxmlformats.org/officeDocument/2006/relationships/customXml" Target="../ink/ink58.xml"/><Relationship Id="rId56" Type="http://schemas.openxmlformats.org/officeDocument/2006/relationships/image" Target="../media/image57.png"/><Relationship Id="rId55" Type="http://schemas.openxmlformats.org/officeDocument/2006/relationships/customXml" Target="../ink/ink57.xml"/><Relationship Id="rId54" Type="http://schemas.openxmlformats.org/officeDocument/2006/relationships/image" Target="../media/image56.png"/><Relationship Id="rId53" Type="http://schemas.openxmlformats.org/officeDocument/2006/relationships/customXml" Target="../ink/ink56.xml"/><Relationship Id="rId52" Type="http://schemas.openxmlformats.org/officeDocument/2006/relationships/image" Target="../media/image55.png"/><Relationship Id="rId51" Type="http://schemas.openxmlformats.org/officeDocument/2006/relationships/customXml" Target="../ink/ink55.xml"/><Relationship Id="rId50" Type="http://schemas.openxmlformats.org/officeDocument/2006/relationships/image" Target="../media/image54.png"/><Relationship Id="rId5" Type="http://schemas.openxmlformats.org/officeDocument/2006/relationships/customXml" Target="../ink/ink32.xml"/><Relationship Id="rId49" Type="http://schemas.openxmlformats.org/officeDocument/2006/relationships/customXml" Target="../ink/ink54.xml"/><Relationship Id="rId48" Type="http://schemas.openxmlformats.org/officeDocument/2006/relationships/image" Target="../media/image53.png"/><Relationship Id="rId47" Type="http://schemas.openxmlformats.org/officeDocument/2006/relationships/customXml" Target="../ink/ink53.xml"/><Relationship Id="rId46" Type="http://schemas.openxmlformats.org/officeDocument/2006/relationships/image" Target="../media/image52.png"/><Relationship Id="rId45" Type="http://schemas.openxmlformats.org/officeDocument/2006/relationships/customXml" Target="../ink/ink52.xml"/><Relationship Id="rId44" Type="http://schemas.openxmlformats.org/officeDocument/2006/relationships/image" Target="../media/image51.png"/><Relationship Id="rId43" Type="http://schemas.openxmlformats.org/officeDocument/2006/relationships/customXml" Target="../ink/ink51.xml"/><Relationship Id="rId42" Type="http://schemas.openxmlformats.org/officeDocument/2006/relationships/image" Target="../media/image50.png"/><Relationship Id="rId41" Type="http://schemas.openxmlformats.org/officeDocument/2006/relationships/customXml" Target="../ink/ink50.xml"/><Relationship Id="rId40" Type="http://schemas.openxmlformats.org/officeDocument/2006/relationships/image" Target="../media/image49.png"/><Relationship Id="rId4" Type="http://schemas.openxmlformats.org/officeDocument/2006/relationships/image" Target="../media/image31.png"/><Relationship Id="rId39" Type="http://schemas.openxmlformats.org/officeDocument/2006/relationships/customXml" Target="../ink/ink49.xml"/><Relationship Id="rId38" Type="http://schemas.openxmlformats.org/officeDocument/2006/relationships/image" Target="../media/image48.png"/><Relationship Id="rId37" Type="http://schemas.openxmlformats.org/officeDocument/2006/relationships/customXml" Target="../ink/ink48.xml"/><Relationship Id="rId36" Type="http://schemas.openxmlformats.org/officeDocument/2006/relationships/image" Target="../media/image47.png"/><Relationship Id="rId35" Type="http://schemas.openxmlformats.org/officeDocument/2006/relationships/customXml" Target="../ink/ink47.xml"/><Relationship Id="rId34" Type="http://schemas.openxmlformats.org/officeDocument/2006/relationships/image" Target="../media/image46.png"/><Relationship Id="rId33" Type="http://schemas.openxmlformats.org/officeDocument/2006/relationships/customXml" Target="../ink/ink46.xml"/><Relationship Id="rId32" Type="http://schemas.openxmlformats.org/officeDocument/2006/relationships/image" Target="../media/image45.png"/><Relationship Id="rId31" Type="http://schemas.openxmlformats.org/officeDocument/2006/relationships/customXml" Target="../ink/ink45.xml"/><Relationship Id="rId30" Type="http://schemas.openxmlformats.org/officeDocument/2006/relationships/image" Target="../media/image44.png"/><Relationship Id="rId3" Type="http://schemas.openxmlformats.org/officeDocument/2006/relationships/customXml" Target="../ink/ink31.xml"/><Relationship Id="rId29" Type="http://schemas.openxmlformats.org/officeDocument/2006/relationships/customXml" Target="../ink/ink44.xml"/><Relationship Id="rId28" Type="http://schemas.openxmlformats.org/officeDocument/2006/relationships/image" Target="../media/image43.png"/><Relationship Id="rId27" Type="http://schemas.openxmlformats.org/officeDocument/2006/relationships/customXml" Target="../ink/ink43.xml"/><Relationship Id="rId26" Type="http://schemas.openxmlformats.org/officeDocument/2006/relationships/image" Target="../media/image42.png"/><Relationship Id="rId25" Type="http://schemas.openxmlformats.org/officeDocument/2006/relationships/customXml" Target="../ink/ink42.xml"/><Relationship Id="rId24" Type="http://schemas.openxmlformats.org/officeDocument/2006/relationships/image" Target="../media/image41.png"/><Relationship Id="rId23" Type="http://schemas.openxmlformats.org/officeDocument/2006/relationships/customXml" Target="../ink/ink41.xml"/><Relationship Id="rId22" Type="http://schemas.openxmlformats.org/officeDocument/2006/relationships/image" Target="../media/image40.png"/><Relationship Id="rId21" Type="http://schemas.openxmlformats.org/officeDocument/2006/relationships/customXml" Target="../ink/ink40.xml"/><Relationship Id="rId20" Type="http://schemas.openxmlformats.org/officeDocument/2006/relationships/image" Target="../media/image39.png"/><Relationship Id="rId2" Type="http://schemas.openxmlformats.org/officeDocument/2006/relationships/image" Target="../media/image30.png"/><Relationship Id="rId19" Type="http://schemas.openxmlformats.org/officeDocument/2006/relationships/customXml" Target="../ink/ink39.xml"/><Relationship Id="rId18" Type="http://schemas.openxmlformats.org/officeDocument/2006/relationships/image" Target="../media/image38.png"/><Relationship Id="rId17" Type="http://schemas.openxmlformats.org/officeDocument/2006/relationships/customXml" Target="../ink/ink38.xml"/><Relationship Id="rId16" Type="http://schemas.openxmlformats.org/officeDocument/2006/relationships/image" Target="../media/image37.png"/><Relationship Id="rId15" Type="http://schemas.openxmlformats.org/officeDocument/2006/relationships/customXml" Target="../ink/ink37.xml"/><Relationship Id="rId14" Type="http://schemas.openxmlformats.org/officeDocument/2006/relationships/image" Target="../media/image36.png"/><Relationship Id="rId13" Type="http://schemas.openxmlformats.org/officeDocument/2006/relationships/customXml" Target="../ink/ink36.xml"/><Relationship Id="rId126" Type="http://schemas.openxmlformats.org/officeDocument/2006/relationships/notesSlide" Target="../notesSlides/notesSlide2.xml"/><Relationship Id="rId125" Type="http://schemas.openxmlformats.org/officeDocument/2006/relationships/slideLayout" Target="../slideLayouts/slideLayout2.xml"/><Relationship Id="rId124" Type="http://schemas.openxmlformats.org/officeDocument/2006/relationships/image" Target="../media/image91.png"/><Relationship Id="rId123" Type="http://schemas.openxmlformats.org/officeDocument/2006/relationships/customXml" Target="../ink/ink91.xml"/><Relationship Id="rId122" Type="http://schemas.openxmlformats.org/officeDocument/2006/relationships/image" Target="../media/image90.png"/><Relationship Id="rId121" Type="http://schemas.openxmlformats.org/officeDocument/2006/relationships/customXml" Target="../ink/ink90.xml"/><Relationship Id="rId120" Type="http://schemas.openxmlformats.org/officeDocument/2006/relationships/image" Target="../media/image89.png"/><Relationship Id="rId12" Type="http://schemas.openxmlformats.org/officeDocument/2006/relationships/image" Target="../media/image35.png"/><Relationship Id="rId119" Type="http://schemas.openxmlformats.org/officeDocument/2006/relationships/customXml" Target="../ink/ink89.xml"/><Relationship Id="rId118" Type="http://schemas.openxmlformats.org/officeDocument/2006/relationships/image" Target="../media/image88.png"/><Relationship Id="rId117" Type="http://schemas.openxmlformats.org/officeDocument/2006/relationships/customXml" Target="../ink/ink88.xml"/><Relationship Id="rId116" Type="http://schemas.openxmlformats.org/officeDocument/2006/relationships/image" Target="../media/image87.png"/><Relationship Id="rId115" Type="http://schemas.openxmlformats.org/officeDocument/2006/relationships/customXml" Target="../ink/ink87.xml"/><Relationship Id="rId114" Type="http://schemas.openxmlformats.org/officeDocument/2006/relationships/image" Target="../media/image86.png"/><Relationship Id="rId113" Type="http://schemas.openxmlformats.org/officeDocument/2006/relationships/customXml" Target="../ink/ink86.xml"/><Relationship Id="rId112" Type="http://schemas.openxmlformats.org/officeDocument/2006/relationships/image" Target="../media/image85.png"/><Relationship Id="rId111" Type="http://schemas.openxmlformats.org/officeDocument/2006/relationships/customXml" Target="../ink/ink85.xml"/><Relationship Id="rId110" Type="http://schemas.openxmlformats.org/officeDocument/2006/relationships/image" Target="../media/image84.png"/><Relationship Id="rId11" Type="http://schemas.openxmlformats.org/officeDocument/2006/relationships/customXml" Target="../ink/ink35.xml"/><Relationship Id="rId109" Type="http://schemas.openxmlformats.org/officeDocument/2006/relationships/customXml" Target="../ink/ink84.xml"/><Relationship Id="rId108" Type="http://schemas.openxmlformats.org/officeDocument/2006/relationships/image" Target="../media/image83.png"/><Relationship Id="rId107" Type="http://schemas.openxmlformats.org/officeDocument/2006/relationships/customXml" Target="../ink/ink83.xml"/><Relationship Id="rId106" Type="http://schemas.openxmlformats.org/officeDocument/2006/relationships/image" Target="../media/image82.png"/><Relationship Id="rId105" Type="http://schemas.openxmlformats.org/officeDocument/2006/relationships/customXml" Target="../ink/ink82.xml"/><Relationship Id="rId104" Type="http://schemas.openxmlformats.org/officeDocument/2006/relationships/image" Target="../media/image81.png"/><Relationship Id="rId103" Type="http://schemas.openxmlformats.org/officeDocument/2006/relationships/customXml" Target="../ink/ink81.xml"/><Relationship Id="rId102" Type="http://schemas.openxmlformats.org/officeDocument/2006/relationships/image" Target="../media/image80.png"/><Relationship Id="rId101" Type="http://schemas.openxmlformats.org/officeDocument/2006/relationships/customXml" Target="../ink/ink80.xml"/><Relationship Id="rId100" Type="http://schemas.openxmlformats.org/officeDocument/2006/relationships/image" Target="../media/image79.png"/><Relationship Id="rId10" Type="http://schemas.openxmlformats.org/officeDocument/2006/relationships/image" Target="../media/image34.png"/><Relationship Id="rId1" Type="http://schemas.openxmlformats.org/officeDocument/2006/relationships/customXml" Target="../ink/ink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/>
        </p:nvSpPr>
        <p:spPr>
          <a:xfrm>
            <a:off x="1264920" y="1905001"/>
            <a:ext cx="4194097" cy="111578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 algn="r" defTabSz="886460">
              <a:lnSpc>
                <a:spcPct val="90000"/>
              </a:lnSpc>
              <a:defRPr sz="5200">
                <a:solidFill>
                  <a:srgbClr val="1F497D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SQL </a:t>
            </a:r>
            <a:endParaRPr sz="1900"/>
          </a:p>
          <a:p>
            <a:pPr algn="r" defTabSz="886460">
              <a:lnSpc>
                <a:spcPct val="90000"/>
              </a:lnSpc>
              <a:defRPr sz="19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Query Language</a:t>
            </a:r>
          </a:p>
        </p:txBody>
      </p:sp>
      <p:sp>
        <p:nvSpPr>
          <p:cNvPr id="95" name="Title 1"/>
          <p:cNvSpPr txBox="1"/>
          <p:nvPr/>
        </p:nvSpPr>
        <p:spPr>
          <a:xfrm>
            <a:off x="1188719" y="4018985"/>
            <a:ext cx="4270297" cy="85781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>
            <a:lvl1pPr algn="r" defTabSz="914400">
              <a:defRPr sz="2000"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R &amp; G - Chapter 5</a:t>
            </a:r>
          </a:p>
        </p:txBody>
      </p:sp>
      <p:sp>
        <p:nvSpPr>
          <p:cNvPr id="96" name="TextBox 2"/>
          <p:cNvSpPr txBox="1"/>
          <p:nvPr/>
        </p:nvSpPr>
        <p:spPr>
          <a:xfrm>
            <a:off x="5073529" y="5735188"/>
            <a:ext cx="3660387" cy="62518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Based on Slides from UC Berkeley and </a:t>
            </a:r>
          </a:p>
          <a:p>
            <a:pPr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book. 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12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About Range Variables</a:t>
            </a:r>
          </a:p>
        </p:txBody>
      </p:sp>
      <p:sp>
        <p:nvSpPr>
          <p:cNvPr id="213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14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215" name="Content Placeholder 2"/>
          <p:cNvSpPr txBox="1"/>
          <p:nvPr/>
        </p:nvSpPr>
        <p:spPr>
          <a:xfrm>
            <a:off x="808969" y="1532627"/>
            <a:ext cx="7542280" cy="73101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Needed when ambiguity could arise.  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e.g., same table used multiple times in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FROM</a:t>
            </a:r>
            <a:r>
              <a:t> (“self-join”)</a:t>
            </a:r>
          </a:p>
        </p:txBody>
      </p:sp>
      <p:sp>
        <p:nvSpPr>
          <p:cNvPr id="216" name="Rectangle 13"/>
          <p:cNvSpPr txBox="1"/>
          <p:nvPr/>
        </p:nvSpPr>
        <p:spPr>
          <a:xfrm>
            <a:off x="1109661" y="2298699"/>
            <a:ext cx="6717953" cy="15652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x.sname, x.age, y.sname AS sname2 , 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rPr>
                <a:solidFill>
                  <a:srgbClr val="1F497D"/>
                </a:solidFill>
              </a:rPr>
              <a:t>               y.age AS age2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6600CC"/>
                </a:solidFill>
              </a:rPr>
              <a:t>    </a:t>
            </a:r>
            <a:r>
              <a:rPr>
                <a:solidFill>
                  <a:srgbClr val="1F497D"/>
                </a:solidFill>
              </a:rPr>
              <a:t>Sailors</a:t>
            </a:r>
            <a:r>
              <a:rPr>
                <a:solidFill>
                  <a:srgbClr val="6600CC"/>
                </a:solidFill>
              </a:rPr>
              <a:t> </a:t>
            </a:r>
            <a:r>
              <a:t>AS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x, Sailors </a:t>
            </a:r>
            <a:r>
              <a:t>AS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y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6600CC"/>
                </a:solidFill>
              </a:rPr>
              <a:t>   </a:t>
            </a:r>
            <a:r>
              <a:rPr>
                <a:solidFill>
                  <a:srgbClr val="1F497D"/>
                </a:solidFill>
              </a:rPr>
              <a:t>x.age &gt; y.age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217" name="Rectangle 41"/>
          <p:cNvSpPr txBox="1"/>
          <p:nvPr/>
        </p:nvSpPr>
        <p:spPr>
          <a:xfrm>
            <a:off x="2773045" y="3886200"/>
            <a:ext cx="1069140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400" b="1"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Sailors</a:t>
            </a:r>
          </a:p>
        </p:txBody>
      </p:sp>
      <p:graphicFrame>
        <p:nvGraphicFramePr>
          <p:cNvPr id="218" name="Group 56"/>
          <p:cNvGraphicFramePr/>
          <p:nvPr/>
        </p:nvGraphicFramePr>
        <p:xfrm>
          <a:off x="2819400" y="4343400"/>
          <a:ext cx="4343400" cy="198040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85850"/>
                <a:gridCol w="1200150"/>
                <a:gridCol w="971550"/>
                <a:gridCol w="1085850"/>
              </a:tblGrid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sid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sname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rating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age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Popeye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22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OliveOyl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11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39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Garfield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27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Bob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19</a:t>
                      </a:r>
                      <a:endParaRPr sz="2000">
                        <a:solidFill>
                          <a:srgbClr val="1F497D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3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Arithmetic Expressions</a:t>
            </a:r>
          </a:p>
        </p:txBody>
      </p:sp>
      <p:sp>
        <p:nvSpPr>
          <p:cNvPr id="224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25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226" name="Content Placeholder 2"/>
          <p:cNvSpPr txBox="1"/>
          <p:nvPr/>
        </p:nvSpPr>
        <p:spPr>
          <a:xfrm>
            <a:off x="808969" y="1621527"/>
            <a:ext cx="7542280" cy="30059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914400">
              <a:defRPr sz="16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r>
              <a:t> </a:t>
            </a:r>
          </a:p>
        </p:txBody>
      </p:sp>
      <p:sp>
        <p:nvSpPr>
          <p:cNvPr id="227" name="Rectangle 5"/>
          <p:cNvSpPr/>
          <p:nvPr/>
        </p:nvSpPr>
        <p:spPr>
          <a:xfrm>
            <a:off x="304800" y="1904999"/>
            <a:ext cx="8686800" cy="12065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S.age, </a:t>
            </a:r>
            <a:r>
              <a:rPr>
                <a:solidFill>
                  <a:srgbClr val="1F497D"/>
                </a:solidFill>
              </a:rPr>
              <a:t>S.age-5</a:t>
            </a:r>
            <a:r>
              <a:rPr>
                <a:solidFill>
                  <a:srgbClr val="6600CC"/>
                </a:solidFill>
              </a:rPr>
              <a:t> </a:t>
            </a:r>
            <a:r>
              <a:t>AS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age1, 2*S.age </a:t>
            </a:r>
            <a:r>
              <a:t>AS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age2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S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S.sname = 'Popeye'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Rectangle 6"/>
          <p:cNvSpPr/>
          <p:nvPr/>
        </p:nvSpPr>
        <p:spPr>
          <a:xfrm>
            <a:off x="228600" y="3841749"/>
            <a:ext cx="8763000" cy="12065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S1.sname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name1, S2.sname </a:t>
            </a:r>
            <a:r>
              <a:t>AS </a:t>
            </a:r>
            <a:r>
              <a:rPr>
                <a:solidFill>
                  <a:srgbClr val="000000"/>
                </a:solidFill>
              </a:rPr>
              <a:t>name2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S1, Sailors </a:t>
            </a:r>
            <a:r>
              <a:t>AS</a:t>
            </a:r>
            <a:r>
              <a:rPr>
                <a:solidFill>
                  <a:srgbClr val="000000"/>
                </a:solidFill>
              </a:rPr>
              <a:t> S2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2*S1.rating = S2.rating - 1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33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String Comparisons</a:t>
            </a:r>
          </a:p>
        </p:txBody>
      </p:sp>
      <p:sp>
        <p:nvSpPr>
          <p:cNvPr id="234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35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236" name="Content Placeholder 2"/>
          <p:cNvSpPr txBox="1"/>
          <p:nvPr/>
        </p:nvSpPr>
        <p:spPr>
          <a:xfrm>
            <a:off x="808969" y="4114800"/>
            <a:ext cx="7542280" cy="14046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spcBef>
                <a:spcPts val="400"/>
              </a:spcBef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'_'</a:t>
            </a:r>
            <a:r>
              <a:rPr>
                <a:latin typeface="+mn-lt"/>
                <a:ea typeface="+mn-ea"/>
                <a:cs typeface="+mn-cs"/>
                <a:sym typeface="Calibri" panose="020F0502020204030204"/>
              </a:rPr>
              <a:t> stands for any one character and </a:t>
            </a:r>
            <a:r>
              <a:t>'%'</a:t>
            </a:r>
            <a:r>
              <a:rPr>
                <a:latin typeface="+mn-lt"/>
                <a:ea typeface="+mn-ea"/>
                <a:cs typeface="+mn-cs"/>
                <a:sym typeface="Calibri" panose="020F0502020204030204"/>
              </a:rPr>
              <a:t> stands for 0 or more arbitrary characters.</a:t>
            </a:r>
            <a:endParaRPr>
              <a:latin typeface="+mn-lt"/>
              <a:ea typeface="+mn-ea"/>
              <a:cs typeface="+mn-cs"/>
              <a:sym typeface="Calibri" panose="020F0502020204030204"/>
            </a:endParaRPr>
          </a:p>
          <a:p>
            <a:pPr defTabSz="914400">
              <a:spcBef>
                <a:spcPts val="300"/>
              </a:spcBef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 defTabSz="914400">
              <a:spcBef>
                <a:spcPts val="400"/>
              </a:spcBef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Most DBMSs now support standard regex as well (incl. PostgreSQL)</a:t>
            </a:r>
          </a:p>
        </p:txBody>
      </p:sp>
      <p:sp>
        <p:nvSpPr>
          <p:cNvPr id="237" name="Rectangle 13"/>
          <p:cNvSpPr txBox="1"/>
          <p:nvPr/>
        </p:nvSpPr>
        <p:spPr>
          <a:xfrm>
            <a:off x="1109661" y="1752599"/>
            <a:ext cx="4456063" cy="11969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6600CC"/>
                </a:solidFill>
              </a:rPr>
              <a:t>  </a:t>
            </a:r>
            <a:r>
              <a:rPr>
                <a:solidFill>
                  <a:srgbClr val="1F497D"/>
                </a:solidFill>
              </a:rPr>
              <a:t>S.sname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6600CC"/>
                </a:solidFill>
              </a:rPr>
              <a:t>    </a:t>
            </a:r>
            <a:r>
              <a:rPr>
                <a:solidFill>
                  <a:srgbClr val="1F497D"/>
                </a:solidFill>
              </a:rPr>
              <a:t>Sailors</a:t>
            </a:r>
            <a:r>
              <a:rPr>
                <a:solidFill>
                  <a:srgbClr val="6600CC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s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6600CC"/>
                </a:solidFill>
              </a:rPr>
              <a:t>   </a:t>
            </a:r>
            <a:r>
              <a:rPr>
                <a:solidFill>
                  <a:srgbClr val="1F497D"/>
                </a:solidFill>
              </a:rPr>
              <a:t>S.sname </a:t>
            </a:r>
            <a:r>
              <a:t>LIKE</a:t>
            </a:r>
            <a:r>
              <a:rPr>
                <a:solidFill>
                  <a:srgbClr val="1F497D"/>
                </a:solidFill>
              </a:rPr>
              <a:t> 'P_p%'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42" name="Title 1"/>
          <p:cNvSpPr txBox="1"/>
          <p:nvPr>
            <p:ph type="title"/>
          </p:nvPr>
        </p:nvSpPr>
        <p:spPr>
          <a:xfrm>
            <a:off x="457200" y="209737"/>
            <a:ext cx="8229600" cy="958155"/>
          </a:xfrm>
          <a:prstGeom prst="rect">
            <a:avLst/>
          </a:prstGeom>
        </p:spPr>
        <p:txBody>
          <a:bodyPr/>
          <a:lstStyle/>
          <a:p>
            <a:pPr defTabSz="310515">
              <a:defRPr sz="2900">
                <a:solidFill>
                  <a:srgbClr val="1F497D"/>
                </a:solidFill>
              </a:defRPr>
            </a:pPr>
            <a:r>
              <a:t>Find </a:t>
            </a:r>
            <a:r>
              <a:rPr sz="16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sid</a:t>
            </a:r>
            <a:r>
              <a:t> of sailors who’ve reserved a </a:t>
            </a:r>
            <a:r>
              <a:rPr>
                <a:solidFill>
                  <a:srgbClr val="FF0000"/>
                </a:solidFill>
              </a:rPr>
              <a:t>red</a:t>
            </a:r>
            <a:r>
              <a:t> or </a:t>
            </a:r>
            <a:r>
              <a:rPr>
                <a:solidFill>
                  <a:srgbClr val="00B050"/>
                </a:solidFill>
              </a:rPr>
              <a:t>green</a:t>
            </a:r>
            <a:r>
              <a:t> boat</a:t>
            </a:r>
          </a:p>
        </p:txBody>
      </p:sp>
      <p:sp>
        <p:nvSpPr>
          <p:cNvPr id="243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44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245" name="Rectangle 4"/>
          <p:cNvSpPr/>
          <p:nvPr/>
        </p:nvSpPr>
        <p:spPr>
          <a:xfrm>
            <a:off x="914400" y="1675605"/>
            <a:ext cx="6464300" cy="16256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R.sid</a:t>
            </a:r>
            <a:endParaRPr>
              <a:solidFill>
                <a:srgbClr val="1F497D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  Boats B, Reserves R</a:t>
            </a:r>
            <a:endParaRPr>
              <a:solidFill>
                <a:srgbClr val="1F497D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F497D"/>
                </a:solidFill>
              </a:rPr>
              <a:t>  R.bid=B.bid </a:t>
            </a:r>
            <a:r>
              <a:t>AND </a:t>
            </a:r>
          </a:p>
          <a:p>
            <a:pPr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(B.color='</a:t>
            </a:r>
            <a:r>
              <a:rPr>
                <a:solidFill>
                  <a:srgbClr val="FF0000"/>
                </a:solidFill>
              </a:rPr>
              <a:t>red</a:t>
            </a:r>
            <a:r>
              <a:t>' </a:t>
            </a:r>
            <a:r>
              <a:rPr>
                <a:solidFill>
                  <a:srgbClr val="C00000"/>
                </a:solidFill>
              </a:rPr>
              <a:t>OR    </a:t>
            </a:r>
            <a:endParaRPr>
              <a:solidFill>
                <a:srgbClr val="C00000"/>
              </a:solidFill>
            </a:endParaRPr>
          </a:p>
          <a:p>
            <a:pPr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B.color='</a:t>
            </a:r>
            <a:r>
              <a:rPr>
                <a:solidFill>
                  <a:srgbClr val="00B050"/>
                </a:solidFill>
              </a:rPr>
              <a:t>green</a:t>
            </a:r>
            <a:r>
              <a:t>')</a:t>
            </a:r>
          </a:p>
        </p:txBody>
      </p:sp>
      <p:sp>
        <p:nvSpPr>
          <p:cNvPr id="246" name="Rectangle 5"/>
          <p:cNvSpPr/>
          <p:nvPr/>
        </p:nvSpPr>
        <p:spPr>
          <a:xfrm>
            <a:off x="914400" y="3713162"/>
            <a:ext cx="6324600" cy="2540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R.sid</a:t>
            </a:r>
            <a:endParaRPr>
              <a:solidFill>
                <a:srgbClr val="1F497D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  Boats B, Reserves R</a:t>
            </a:r>
            <a:endParaRPr>
              <a:solidFill>
                <a:srgbClr val="1F497D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F497D"/>
                </a:solidFill>
              </a:rPr>
              <a:t>  R.bid=B.bid </a:t>
            </a:r>
            <a:r>
              <a:t>AND  </a:t>
            </a:r>
          </a:p>
          <a:p>
            <a:pPr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B.color='</a:t>
            </a:r>
            <a:r>
              <a:rPr>
                <a:solidFill>
                  <a:srgbClr val="FF0000"/>
                </a:solidFill>
              </a:rPr>
              <a:t>red</a:t>
            </a:r>
            <a:r>
              <a:t>'</a:t>
            </a: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UNION ALL </a:t>
            </a: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R.sid</a:t>
            </a:r>
            <a:endParaRPr>
              <a:solidFill>
                <a:srgbClr val="1F497D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  Boats B, Reserves R</a:t>
            </a:r>
            <a:endParaRPr>
              <a:solidFill>
                <a:srgbClr val="1F497D"/>
              </a:solidFill>
            </a:endParaRPr>
          </a:p>
          <a:p>
            <a:pPr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F497D"/>
                </a:solidFill>
              </a:rPr>
              <a:t>  R.bid=B.bid </a:t>
            </a:r>
            <a:r>
              <a:t>AND</a:t>
            </a:r>
            <a:r>
              <a:rPr>
                <a:solidFill>
                  <a:srgbClr val="1F497D"/>
                </a:solidFill>
              </a:rPr>
              <a:t> B.color='</a:t>
            </a:r>
            <a:r>
              <a:rPr>
                <a:solidFill>
                  <a:srgbClr val="00B050"/>
                </a:solidFill>
              </a:rPr>
              <a:t>green</a:t>
            </a:r>
            <a:r>
              <a:rPr>
                <a:solidFill>
                  <a:srgbClr val="1F497D"/>
                </a:solidFill>
              </a:rPr>
              <a:t>'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247" name="Text Box 6"/>
          <p:cNvSpPr txBox="1"/>
          <p:nvPr/>
        </p:nvSpPr>
        <p:spPr>
          <a:xfrm>
            <a:off x="1417319" y="3133725"/>
            <a:ext cx="994528" cy="586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200">
                <a:solidFill>
                  <a:srgbClr val="1F497D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... or: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52" name="Title 1"/>
          <p:cNvSpPr txBox="1"/>
          <p:nvPr>
            <p:ph type="title"/>
          </p:nvPr>
        </p:nvSpPr>
        <p:spPr>
          <a:xfrm>
            <a:off x="228600" y="927809"/>
            <a:ext cx="8686800" cy="828914"/>
          </a:xfrm>
          <a:prstGeom prst="rect">
            <a:avLst/>
          </a:prstGeom>
        </p:spPr>
        <p:txBody>
          <a:bodyPr/>
          <a:lstStyle/>
          <a:p>
            <a:pPr defTabSz="264160">
              <a:defRPr sz="2450">
                <a:solidFill>
                  <a:srgbClr val="1F497D"/>
                </a:solidFill>
              </a:defRPr>
            </a:pPr>
            <a:r>
              <a:t>Find </a:t>
            </a:r>
            <a:r>
              <a:rPr sz="2255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sid</a:t>
            </a:r>
            <a:r>
              <a:t> of sailors who’ve reserved</a:t>
            </a:r>
            <a:br/>
            <a:r>
              <a:t>a </a:t>
            </a:r>
            <a:r>
              <a:rPr>
                <a:solidFill>
                  <a:srgbClr val="FF0000"/>
                </a:solidFill>
              </a:rPr>
              <a:t>red</a:t>
            </a:r>
            <a:r>
              <a:t> </a:t>
            </a:r>
            <a:r>
              <a:rPr u="sng"/>
              <a:t>AND</a:t>
            </a:r>
            <a:r>
              <a:t> a </a:t>
            </a:r>
            <a:r>
              <a:rPr>
                <a:solidFill>
                  <a:srgbClr val="00B050"/>
                </a:solidFill>
              </a:rPr>
              <a:t>green</a:t>
            </a:r>
            <a:r>
              <a:t> boat</a:t>
            </a:r>
          </a:p>
        </p:txBody>
      </p:sp>
      <p:sp>
        <p:nvSpPr>
          <p:cNvPr id="253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54" name="Rectangle 8"/>
          <p:cNvSpPr/>
          <p:nvPr/>
        </p:nvSpPr>
        <p:spPr>
          <a:xfrm>
            <a:off x="1143000" y="2514599"/>
            <a:ext cx="7010400" cy="15748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R.sid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  Boats B,Reserves R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F497D"/>
                </a:solidFill>
              </a:rPr>
              <a:t>  R.bid=B.bid </a:t>
            </a:r>
            <a:r>
              <a:t>AND 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(B.color='</a:t>
            </a:r>
            <a:r>
              <a:rPr>
                <a:solidFill>
                  <a:srgbClr val="FF0000"/>
                </a:solidFill>
              </a:rPr>
              <a:t>red</a:t>
            </a:r>
            <a:r>
              <a:t>' </a:t>
            </a:r>
            <a:r>
              <a:rPr>
                <a:solidFill>
                  <a:srgbClr val="C00000"/>
                </a:solidFill>
              </a:rPr>
              <a:t>AND </a:t>
            </a:r>
            <a:r>
              <a:t>B.color='</a:t>
            </a:r>
            <a:r>
              <a:rPr>
                <a:solidFill>
                  <a:srgbClr val="00B050"/>
                </a:solidFill>
              </a:rPr>
              <a:t>green</a:t>
            </a:r>
            <a:r>
              <a:t>')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59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60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261" name="Rectangle 8"/>
          <p:cNvSpPr/>
          <p:nvPr/>
        </p:nvSpPr>
        <p:spPr>
          <a:xfrm>
            <a:off x="1143000" y="2514599"/>
            <a:ext cx="7010400" cy="15748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R.sid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  Boats B,Reserves R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F497D"/>
                </a:solidFill>
              </a:rPr>
              <a:t>  R.bid=B.bid </a:t>
            </a:r>
            <a:r>
              <a:t>AND 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(B.color='</a:t>
            </a:r>
            <a:r>
              <a:rPr>
                <a:solidFill>
                  <a:srgbClr val="FF0000"/>
                </a:solidFill>
              </a:rPr>
              <a:t>red</a:t>
            </a:r>
            <a:r>
              <a:t>' </a:t>
            </a:r>
            <a:r>
              <a:rPr>
                <a:solidFill>
                  <a:srgbClr val="C00000"/>
                </a:solidFill>
              </a:rPr>
              <a:t>AND </a:t>
            </a:r>
            <a:r>
              <a:t>B.color='</a:t>
            </a:r>
            <a:r>
              <a:rPr>
                <a:solidFill>
                  <a:srgbClr val="00B050"/>
                </a:solidFill>
              </a:rPr>
              <a:t>green</a:t>
            </a:r>
            <a:r>
              <a:t>')</a:t>
            </a:r>
          </a:p>
        </p:txBody>
      </p:sp>
      <p:sp>
        <p:nvSpPr>
          <p:cNvPr id="262" name="Line 9"/>
          <p:cNvSpPr/>
          <p:nvPr/>
        </p:nvSpPr>
        <p:spPr>
          <a:xfrm>
            <a:off x="981186" y="2542031"/>
            <a:ext cx="7391402" cy="1600203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63" name="Line 10"/>
          <p:cNvSpPr/>
          <p:nvPr/>
        </p:nvSpPr>
        <p:spPr>
          <a:xfrm flipV="1">
            <a:off x="955959" y="2507347"/>
            <a:ext cx="7319394" cy="1606769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/>
          <a:lstStyle/>
          <a:p/>
        </p:txBody>
      </p:sp>
      <p:sp>
        <p:nvSpPr>
          <p:cNvPr id="264" name="Title 1"/>
          <p:cNvSpPr txBox="1"/>
          <p:nvPr>
            <p:ph type="title"/>
          </p:nvPr>
        </p:nvSpPr>
        <p:spPr>
          <a:xfrm>
            <a:off x="228600" y="927809"/>
            <a:ext cx="8686800" cy="828915"/>
          </a:xfrm>
          <a:prstGeom prst="rect">
            <a:avLst/>
          </a:prstGeom>
        </p:spPr>
        <p:txBody>
          <a:bodyPr/>
          <a:lstStyle/>
          <a:p>
            <a:pPr defTabSz="269240">
              <a:defRPr sz="2595">
                <a:solidFill>
                  <a:srgbClr val="1F497D"/>
                </a:solidFill>
              </a:defRPr>
            </a:pPr>
            <a:r>
              <a:t>Find </a:t>
            </a:r>
            <a:r>
              <a:rPr sz="1355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sid</a:t>
            </a:r>
            <a:r>
              <a:t> of sailors who’ve reserved</a:t>
            </a:r>
            <a:br/>
            <a:r>
              <a:t>a </a:t>
            </a:r>
            <a:r>
              <a:rPr>
                <a:solidFill>
                  <a:srgbClr val="FF0000"/>
                </a:solidFill>
              </a:rPr>
              <a:t>red</a:t>
            </a:r>
            <a:r>
              <a:t> </a:t>
            </a:r>
            <a:r>
              <a:rPr u="sng"/>
              <a:t>AND</a:t>
            </a:r>
            <a:r>
              <a:t> a </a:t>
            </a:r>
            <a:r>
              <a:rPr>
                <a:solidFill>
                  <a:srgbClr val="00B050"/>
                </a:solidFill>
              </a:rPr>
              <a:t>green</a:t>
            </a:r>
            <a:r>
              <a:t> boat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67" name="Title 1"/>
          <p:cNvSpPr txBox="1"/>
          <p:nvPr>
            <p:ph type="title"/>
          </p:nvPr>
        </p:nvSpPr>
        <p:spPr>
          <a:xfrm>
            <a:off x="228600" y="324354"/>
            <a:ext cx="8686800" cy="939708"/>
          </a:xfrm>
          <a:prstGeom prst="rect">
            <a:avLst/>
          </a:prstGeom>
        </p:spPr>
        <p:txBody>
          <a:bodyPr/>
          <a:lstStyle/>
          <a:p>
            <a:pPr defTabSz="310515">
              <a:defRPr sz="2900">
                <a:solidFill>
                  <a:srgbClr val="1F497D"/>
                </a:solidFill>
              </a:defRPr>
            </a:pPr>
            <a:r>
              <a:t>Find </a:t>
            </a:r>
            <a:r>
              <a:rPr sz="16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sid</a:t>
            </a:r>
            <a:r>
              <a:t> of sailors who’ve reserved</a:t>
            </a:r>
            <a:br/>
            <a:r>
              <a:t>a </a:t>
            </a:r>
            <a:r>
              <a:rPr>
                <a:solidFill>
                  <a:srgbClr val="FF0000"/>
                </a:solidFill>
              </a:rPr>
              <a:t>red</a:t>
            </a:r>
            <a:r>
              <a:t> </a:t>
            </a:r>
            <a:r>
              <a:rPr u="sng"/>
              <a:t>AND</a:t>
            </a:r>
            <a:r>
              <a:t> a </a:t>
            </a:r>
            <a:r>
              <a:rPr>
                <a:solidFill>
                  <a:srgbClr val="00B050"/>
                </a:solidFill>
              </a:rPr>
              <a:t>green</a:t>
            </a:r>
            <a:r>
              <a:t> boat</a:t>
            </a:r>
          </a:p>
        </p:txBody>
      </p:sp>
      <p:sp>
        <p:nvSpPr>
          <p:cNvPr id="268" name="Content Placeholder 2"/>
          <p:cNvSpPr txBox="1"/>
          <p:nvPr>
            <p:ph type="body" sz="quarter" idx="1"/>
          </p:nvPr>
        </p:nvSpPr>
        <p:spPr>
          <a:xfrm>
            <a:off x="457200" y="828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69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270" name="Rectangle 6"/>
          <p:cNvSpPr/>
          <p:nvPr/>
        </p:nvSpPr>
        <p:spPr>
          <a:xfrm>
            <a:off x="990600" y="1904999"/>
            <a:ext cx="7467600" cy="41529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S.sid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  Sailors S, Boats B, Reserves R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F497D"/>
                </a:solidFill>
              </a:rPr>
              <a:t>  S.sid=R.sid 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 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R.bid=B.bid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 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B.color='</a:t>
            </a:r>
            <a:r>
              <a:rPr>
                <a:solidFill>
                  <a:srgbClr val="FF0000"/>
                </a:solidFill>
              </a:rPr>
              <a:t>red</a:t>
            </a:r>
            <a:r>
              <a:t>'</a:t>
            </a: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INTERSECT</a:t>
            </a: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S.sid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  Sailors S, Boats B, Reserves R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F497D"/>
                </a:solidFill>
              </a:rPr>
              <a:t>  S.sid=R.sid 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	   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R.bid=B.bid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B.color='</a:t>
            </a:r>
            <a:r>
              <a:rPr>
                <a:solidFill>
                  <a:srgbClr val="00B050"/>
                </a:solidFill>
              </a:rPr>
              <a:t>green</a:t>
            </a:r>
            <a:r>
              <a:t>'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75" name="Title 1"/>
          <p:cNvSpPr txBox="1"/>
          <p:nvPr>
            <p:ph type="title"/>
          </p:nvPr>
        </p:nvSpPr>
        <p:spPr>
          <a:xfrm>
            <a:off x="228600" y="302355"/>
            <a:ext cx="8686800" cy="976261"/>
          </a:xfrm>
          <a:prstGeom prst="rect">
            <a:avLst/>
          </a:prstGeom>
        </p:spPr>
        <p:txBody>
          <a:bodyPr/>
          <a:lstStyle/>
          <a:p>
            <a:pPr defTabSz="324485">
              <a:defRPr sz="3100">
                <a:solidFill>
                  <a:srgbClr val="1F497D"/>
                </a:solidFill>
              </a:defRPr>
            </a:pPr>
            <a:r>
              <a:t>Find </a:t>
            </a:r>
            <a:r>
              <a:rPr sz="17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sid</a:t>
            </a:r>
            <a:r>
              <a:t> of sailors who’ve reserved</a:t>
            </a:r>
            <a:br/>
            <a:r>
              <a:t>a </a:t>
            </a:r>
            <a:r>
              <a:rPr>
                <a:solidFill>
                  <a:srgbClr val="FF0000"/>
                </a:solidFill>
              </a:rPr>
              <a:t>red</a:t>
            </a:r>
            <a:r>
              <a:t> </a:t>
            </a:r>
            <a:r>
              <a:rPr u="sng"/>
              <a:t>AND</a:t>
            </a:r>
            <a:r>
              <a:t> a </a:t>
            </a:r>
            <a:r>
              <a:rPr>
                <a:solidFill>
                  <a:srgbClr val="00B050"/>
                </a:solidFill>
              </a:rPr>
              <a:t>green</a:t>
            </a:r>
            <a:r>
              <a:t> boat</a:t>
            </a:r>
          </a:p>
        </p:txBody>
      </p:sp>
      <p:sp>
        <p:nvSpPr>
          <p:cNvPr id="276" name="Content Placeholder 2"/>
          <p:cNvSpPr txBox="1"/>
          <p:nvPr>
            <p:ph type="body" sz="quarter" idx="1"/>
          </p:nvPr>
        </p:nvSpPr>
        <p:spPr>
          <a:xfrm>
            <a:off x="457200" y="1845616"/>
            <a:ext cx="8229600" cy="461667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FontTx/>
              <a:defRPr sz="2400"/>
            </a:lvl1pPr>
          </a:lstStyle>
          <a:p>
            <a:r>
              <a:t>Could use a self-join:</a:t>
            </a:r>
          </a:p>
        </p:txBody>
      </p:sp>
      <p:sp>
        <p:nvSpPr>
          <p:cNvPr id="277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278" name="Rectangle 6"/>
          <p:cNvSpPr/>
          <p:nvPr/>
        </p:nvSpPr>
        <p:spPr>
          <a:xfrm>
            <a:off x="457200" y="2413943"/>
            <a:ext cx="8534401" cy="2413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2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R1.sid</a:t>
            </a:r>
            <a:endParaRPr>
              <a:solidFill>
                <a:srgbClr val="1F497D"/>
              </a:solidFill>
            </a:endParaRPr>
          </a:p>
          <a:p>
            <a:pPr>
              <a:defRPr sz="22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  Boats B1, Reserves R1,</a:t>
            </a:r>
            <a:endParaRPr>
              <a:solidFill>
                <a:srgbClr val="1F497D"/>
              </a:solidFill>
            </a:endParaRPr>
          </a:p>
          <a:p>
            <a:pPr>
              <a:defRPr sz="22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Boats B2, Reserves R2</a:t>
            </a:r>
          </a:p>
          <a:p>
            <a:pPr>
              <a:defRPr sz="22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F497D"/>
                </a:solidFill>
              </a:rPr>
              <a:t> R1.sid=R2.sid</a:t>
            </a:r>
            <a:endParaRPr>
              <a:solidFill>
                <a:srgbClr val="1F497D"/>
              </a:solidFill>
            </a:endParaRPr>
          </a:p>
          <a:p>
            <a:pPr>
              <a:defRPr sz="22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R1.bid=B1.bid </a:t>
            </a:r>
          </a:p>
          <a:p>
            <a:pPr>
              <a:defRPr sz="22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R2.bid=B2.bid</a:t>
            </a:r>
          </a:p>
          <a:p>
            <a:pPr>
              <a:defRPr sz="22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(B1.color='red'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B2.color='green')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83" name="Title 1"/>
          <p:cNvSpPr txBox="1"/>
          <p:nvPr>
            <p:ph type="title"/>
          </p:nvPr>
        </p:nvSpPr>
        <p:spPr>
          <a:xfrm>
            <a:off x="304800" y="619778"/>
            <a:ext cx="8686800" cy="523222"/>
          </a:xfrm>
          <a:prstGeom prst="rect">
            <a:avLst/>
          </a:prstGeom>
        </p:spPr>
        <p:txBody>
          <a:bodyPr/>
          <a:lstStyle/>
          <a:p>
            <a:pPr defTabSz="351790">
              <a:defRPr sz="3300">
                <a:solidFill>
                  <a:srgbClr val="1F497D"/>
                </a:solidFill>
              </a:defRPr>
            </a:pPr>
            <a:r>
              <a:t>Find </a:t>
            </a:r>
            <a:r>
              <a:rPr sz="1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sid</a:t>
            </a:r>
            <a:r>
              <a:t>s of sailors who have not reserved a boat</a:t>
            </a:r>
          </a:p>
        </p:txBody>
      </p:sp>
      <p:sp>
        <p:nvSpPr>
          <p:cNvPr id="284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285" name="Rectangle 7"/>
          <p:cNvSpPr/>
          <p:nvPr/>
        </p:nvSpPr>
        <p:spPr>
          <a:xfrm>
            <a:off x="1905000" y="2514600"/>
            <a:ext cx="5410200" cy="3048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S.sid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  Sailors S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EXCEPT</a:t>
            </a:r>
          </a:p>
          <a:p>
            <a:pPr>
              <a:defRPr sz="24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S.sid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  Sailors S, Reserves R</a:t>
            </a:r>
            <a:endParaRPr>
              <a:solidFill>
                <a:srgbClr val="1F497D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F497D"/>
                </a:solidFill>
              </a:rPr>
              <a:t>  S.sid=R.sid 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90" name="Title 1"/>
          <p:cNvSpPr txBox="1"/>
          <p:nvPr>
            <p:ph type="title"/>
          </p:nvPr>
        </p:nvSpPr>
        <p:spPr>
          <a:xfrm>
            <a:off x="304800" y="619778"/>
            <a:ext cx="8686800" cy="523222"/>
          </a:xfrm>
          <a:prstGeom prst="rect">
            <a:avLst/>
          </a:prstGeom>
        </p:spPr>
        <p:txBody>
          <a:bodyPr/>
          <a:lstStyle/>
          <a:p>
            <a:pPr defTabSz="287655">
              <a:defRPr sz="2700">
                <a:solidFill>
                  <a:srgbClr val="1F497D"/>
                </a:solidFill>
              </a:defRPr>
            </a:pPr>
            <a:r>
              <a:t>Set Comparison Operators and Nested Queries: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IN</a:t>
            </a:r>
            <a:endParaRPr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</p:txBody>
      </p:sp>
      <p:sp>
        <p:nvSpPr>
          <p:cNvPr id="291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292" name="Rectangle 4"/>
          <p:cNvSpPr/>
          <p:nvPr/>
        </p:nvSpPr>
        <p:spPr>
          <a:xfrm>
            <a:off x="1981200" y="2514600"/>
            <a:ext cx="4724650" cy="26924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8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S.sname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 S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S.sid </a:t>
            </a:r>
            <a:r>
              <a:t>IN 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 R.sid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  Reserves R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 R.bid=102)</a:t>
            </a:r>
          </a:p>
        </p:txBody>
      </p:sp>
      <p:sp>
        <p:nvSpPr>
          <p:cNvPr id="293" name="Rectangle 5"/>
          <p:cNvSpPr txBox="1"/>
          <p:nvPr/>
        </p:nvSpPr>
        <p:spPr>
          <a:xfrm>
            <a:off x="884236" y="1752600"/>
            <a:ext cx="6485607" cy="445392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r>
              <a:t>Names of sailors who’ve reserved boat #102</a:t>
            </a:r>
          </a:p>
        </p:txBody>
      </p:sp>
      <p:sp>
        <p:nvSpPr>
          <p:cNvPr id="294" name="Subquery"/>
          <p:cNvSpPr txBox="1"/>
          <p:nvPr/>
        </p:nvSpPr>
        <p:spPr>
          <a:xfrm>
            <a:off x="6812206" y="2807594"/>
            <a:ext cx="1146234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Subquery </a:t>
            </a:r>
          </a:p>
        </p:txBody>
      </p:sp>
      <p:sp>
        <p:nvSpPr>
          <p:cNvPr id="295" name="Line"/>
          <p:cNvSpPr/>
          <p:nvPr/>
        </p:nvSpPr>
        <p:spPr>
          <a:xfrm flipH="1">
            <a:off x="5289562" y="3209776"/>
            <a:ext cx="1736416" cy="64468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/>
        </p:nvSpPr>
        <p:spPr>
          <a:xfrm>
            <a:off x="5455920" y="1525781"/>
            <a:ext cx="2334397" cy="2301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 defTabSz="914400">
              <a:defRPr sz="48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Multi-Relation Queries</a:t>
            </a:r>
          </a:p>
        </p:txBody>
      </p:sp>
      <p:sp>
        <p:nvSpPr>
          <p:cNvPr id="99" name="TextBox 1"/>
          <p:cNvSpPr txBox="1"/>
          <p:nvPr/>
        </p:nvSpPr>
        <p:spPr>
          <a:xfrm>
            <a:off x="1481516" y="1969287"/>
            <a:ext cx="4227422" cy="54933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r>
              <a:t>Multi-relation Queries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00" name="Title 1"/>
          <p:cNvSpPr txBox="1"/>
          <p:nvPr>
            <p:ph type="title"/>
          </p:nvPr>
        </p:nvSpPr>
        <p:spPr>
          <a:xfrm>
            <a:off x="304800" y="619778"/>
            <a:ext cx="8686800" cy="523222"/>
          </a:xfrm>
          <a:prstGeom prst="rect">
            <a:avLst/>
          </a:prstGeom>
        </p:spPr>
        <p:txBody>
          <a:bodyPr/>
          <a:lstStyle/>
          <a:p>
            <a:pPr defTabSz="287655">
              <a:defRPr sz="2700">
                <a:solidFill>
                  <a:srgbClr val="1F497D"/>
                </a:solidFill>
              </a:defRPr>
            </a:pPr>
            <a:r>
              <a:t>Nested Queries: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NOT IN</a:t>
            </a:r>
            <a:endParaRPr>
              <a:latin typeface="Lucida Console" panose="020B0609040504020204"/>
              <a:ea typeface="Lucida Console" panose="020B0609040504020204"/>
              <a:cs typeface="Lucida Console" panose="020B0609040504020204"/>
              <a:sym typeface="Lucida Console" panose="020B0609040504020204"/>
            </a:endParaRPr>
          </a:p>
        </p:txBody>
      </p:sp>
      <p:sp>
        <p:nvSpPr>
          <p:cNvPr id="301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02" name="Rectangle 4"/>
          <p:cNvSpPr/>
          <p:nvPr/>
        </p:nvSpPr>
        <p:spPr>
          <a:xfrm>
            <a:off x="1981200" y="2514600"/>
            <a:ext cx="5181600" cy="26924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8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S.sname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 S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S.sid </a:t>
            </a:r>
            <a:r>
              <a:t>NOT IN 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 R.sid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  Reserves R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 R.bid=103)</a:t>
            </a:r>
          </a:p>
        </p:txBody>
      </p:sp>
      <p:sp>
        <p:nvSpPr>
          <p:cNvPr id="303" name="Rectangle 5"/>
          <p:cNvSpPr txBox="1"/>
          <p:nvPr/>
        </p:nvSpPr>
        <p:spPr>
          <a:xfrm>
            <a:off x="884236" y="1752600"/>
            <a:ext cx="7059464" cy="445392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r>
              <a:t>Names of sailors who’ve not reserved boat #103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08" name="Title 1"/>
          <p:cNvSpPr txBox="1"/>
          <p:nvPr>
            <p:ph type="title"/>
          </p:nvPr>
        </p:nvSpPr>
        <p:spPr>
          <a:xfrm>
            <a:off x="304800" y="619778"/>
            <a:ext cx="86868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Nested Queries with Correlation</a:t>
            </a:r>
          </a:p>
        </p:txBody>
      </p:sp>
      <p:sp>
        <p:nvSpPr>
          <p:cNvPr id="309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10" name="Rectangle 5"/>
          <p:cNvSpPr txBox="1"/>
          <p:nvPr/>
        </p:nvSpPr>
        <p:spPr>
          <a:xfrm>
            <a:off x="731837" y="1523999"/>
            <a:ext cx="8235329" cy="5142904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Names of sailors who’ve reserved boat #102</a:t>
            </a:r>
          </a:p>
          <a:p>
            <a: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 lvl="1" indent="457200">
              <a:defRPr sz="28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Subquery must be recomputed for each Sailors tuple.</a:t>
            </a:r>
          </a:p>
          <a:p>
            <a:pPr marL="914400" lvl="1" indent="-457200"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135B0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Think of subquery as a function call that runs a query</a:t>
            </a:r>
          </a:p>
        </p:txBody>
      </p:sp>
      <p:sp>
        <p:nvSpPr>
          <p:cNvPr id="311" name="Rectangle 4"/>
          <p:cNvSpPr/>
          <p:nvPr/>
        </p:nvSpPr>
        <p:spPr>
          <a:xfrm>
            <a:off x="1981199" y="2209800"/>
            <a:ext cx="4204221" cy="31242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8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S.sname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 S</a:t>
            </a:r>
            <a:endParaRPr>
              <a:solidFill>
                <a:srgbClr val="000000"/>
              </a:solidFill>
            </a:endParaRPr>
          </a:p>
          <a:p>
            <a:pPr>
              <a:defRPr sz="28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</a:t>
            </a:r>
            <a:r>
              <a:t>EXISTS 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 *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  Reserves R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 R.bid=102</a:t>
            </a:r>
          </a:p>
          <a:p>
            <a:pPr>
              <a:defRPr sz="28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  S.sid=R.sid)</a:t>
            </a:r>
          </a:p>
        </p:txBody>
      </p:sp>
      <p:sp>
        <p:nvSpPr>
          <p:cNvPr id="312" name="Freeform 2"/>
          <p:cNvSpPr/>
          <p:nvPr/>
        </p:nvSpPr>
        <p:spPr>
          <a:xfrm>
            <a:off x="4347772" y="2942281"/>
            <a:ext cx="1549705" cy="1887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74" h="21600" extrusionOk="0">
                <a:moveTo>
                  <a:pt x="0" y="21600"/>
                </a:moveTo>
                <a:cubicBezTo>
                  <a:pt x="9485" y="18438"/>
                  <a:pt x="18970" y="15276"/>
                  <a:pt x="20285" y="11676"/>
                </a:cubicBezTo>
                <a:cubicBezTo>
                  <a:pt x="21600" y="8076"/>
                  <a:pt x="7889" y="0"/>
                  <a:pt x="7889" y="0"/>
                </a:cubicBezTo>
              </a:path>
            </a:pathLst>
          </a:custGeom>
          <a:ln w="25400">
            <a:solidFill>
              <a:srgbClr val="3A5E8A"/>
            </a:solidFill>
            <a:tailEnd type="triangle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7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More on Set-Comparison Operators</a:t>
            </a:r>
          </a:p>
        </p:txBody>
      </p:sp>
      <p:sp>
        <p:nvSpPr>
          <p:cNvPr id="318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19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20" name="Content Placeholder 2"/>
          <p:cNvSpPr txBox="1"/>
          <p:nvPr/>
        </p:nvSpPr>
        <p:spPr>
          <a:xfrm>
            <a:off x="808969" y="1621527"/>
            <a:ext cx="7542280" cy="22254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We have seen: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IN</a:t>
            </a:r>
            <a:r>
              <a:t>,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EXISTS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can also have: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NOT IN</a:t>
            </a:r>
            <a:r>
              <a:t>,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NOT EXISTS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Other forms: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&lt;op&gt; ANY</a:t>
            </a:r>
            <a:r>
              <a:t>, </a:t>
            </a:r>
            <a:r>
              <a:rPr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&lt;op&gt; ALL</a:t>
            </a:r>
            <a:endParaRPr sz="1600"/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 defTabSz="914400">
              <a:spcBef>
                <a:spcPts val="400"/>
              </a:spcBef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Find sailors whose rating is greater than that of some sailor called ‘Popeye’</a:t>
            </a:r>
          </a:p>
        </p:txBody>
      </p:sp>
      <p:sp>
        <p:nvSpPr>
          <p:cNvPr id="321" name="Rectangle 5"/>
          <p:cNvSpPr/>
          <p:nvPr/>
        </p:nvSpPr>
        <p:spPr>
          <a:xfrm>
            <a:off x="1981200" y="4114800"/>
            <a:ext cx="4643586" cy="23114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*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000000"/>
                </a:solidFill>
              </a:rPr>
              <a:t> Sailors S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 </a:t>
            </a:r>
            <a:r>
              <a:rPr>
                <a:solidFill>
                  <a:srgbClr val="000000"/>
                </a:solidFill>
              </a:rPr>
              <a:t> S.rating </a:t>
            </a:r>
            <a:r>
              <a:t>&gt; ANY </a:t>
            </a:r>
            <a:endParaRPr sz="2800"/>
          </a:p>
          <a:p>
            <a:pPr>
              <a:defRPr sz="2400"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S2.rating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Sailors S2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S2.sname='Popeye')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9"/>
          <p:cNvSpPr txBox="1"/>
          <p:nvPr>
            <p:ph type="sldNum" sz="quarter" idx="4294967295"/>
          </p:nvPr>
        </p:nvSpPr>
        <p:spPr>
          <a:xfrm>
            <a:off x="8617855" y="173729"/>
            <a:ext cx="220002" cy="205912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26" name="Title 1"/>
          <p:cNvSpPr txBox="1"/>
          <p:nvPr>
            <p:ph type="title"/>
          </p:nvPr>
        </p:nvSpPr>
        <p:spPr>
          <a:xfrm>
            <a:off x="457200" y="152399"/>
            <a:ext cx="8229600" cy="523223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A Tougher Query</a:t>
            </a:r>
          </a:p>
        </p:txBody>
      </p:sp>
      <p:sp>
        <p:nvSpPr>
          <p:cNvPr id="327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28" name="Rectangle 21"/>
          <p:cNvSpPr/>
          <p:nvPr/>
        </p:nvSpPr>
        <p:spPr>
          <a:xfrm>
            <a:off x="4343400" y="7215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29" name="Content Placeholder 2"/>
          <p:cNvSpPr txBox="1"/>
          <p:nvPr/>
        </p:nvSpPr>
        <p:spPr>
          <a:xfrm>
            <a:off x="808969" y="928797"/>
            <a:ext cx="7542280" cy="82426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Find sailors who’ve reserved ALL boats</a:t>
            </a:r>
            <a:endParaRPr sz="1600"/>
          </a:p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(relational division: no “counterexample boats”)</a:t>
            </a:r>
          </a:p>
        </p:txBody>
      </p:sp>
      <p:sp>
        <p:nvSpPr>
          <p:cNvPr id="330" name="Rectangle 5"/>
          <p:cNvSpPr/>
          <p:nvPr/>
        </p:nvSpPr>
        <p:spPr>
          <a:xfrm>
            <a:off x="304800" y="2399638"/>
            <a:ext cx="8839200" cy="360045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000000"/>
                </a:solidFill>
              </a:rPr>
              <a:t> Sailors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  NOT EXISTS</a:t>
            </a:r>
            <a:endParaRPr>
              <a:solidFill>
                <a:srgbClr val="135B02"/>
              </a:solidFill>
            </a:endParaRPr>
          </a:p>
          <a:p>
            <a:pPr>
              <a:defRPr sz="2400"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B.bid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</a:t>
            </a:r>
            <a:r>
              <a:rPr>
                <a:solidFill>
                  <a:srgbClr val="C00000"/>
                </a:solidFill>
              </a:rPr>
              <a:t>NOT EXISTS</a:t>
            </a:r>
            <a:endParaRPr>
              <a:solidFill>
                <a:srgbClr val="C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R.bid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 R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R.sid=S.sid))</a:t>
            </a:r>
          </a:p>
        </p:txBody>
      </p:sp>
      <p:sp>
        <p:nvSpPr>
          <p:cNvPr id="331" name="TextBox 3"/>
          <p:cNvSpPr txBox="1"/>
          <p:nvPr/>
        </p:nvSpPr>
        <p:spPr>
          <a:xfrm>
            <a:off x="960119" y="6182379"/>
            <a:ext cx="8090901" cy="44475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chemeClr val="accent6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r>
              <a:t>... is missing a Reserves tuple showing that S reserved 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9"/>
          <p:cNvSpPr txBox="1"/>
          <p:nvPr>
            <p:ph type="sldNum" sz="quarter" idx="4294967295"/>
          </p:nvPr>
        </p:nvSpPr>
        <p:spPr>
          <a:xfrm>
            <a:off x="8617855" y="173729"/>
            <a:ext cx="220002" cy="205912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36" name="Title 1"/>
          <p:cNvSpPr txBox="1"/>
          <p:nvPr>
            <p:ph type="title"/>
          </p:nvPr>
        </p:nvSpPr>
        <p:spPr>
          <a:xfrm>
            <a:off x="457200" y="152399"/>
            <a:ext cx="8229600" cy="523223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A Tougher Query</a:t>
            </a:r>
          </a:p>
        </p:txBody>
      </p:sp>
      <p:sp>
        <p:nvSpPr>
          <p:cNvPr id="337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38" name="Rectangle 21"/>
          <p:cNvSpPr/>
          <p:nvPr/>
        </p:nvSpPr>
        <p:spPr>
          <a:xfrm>
            <a:off x="4343400" y="7215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39" name="Content Placeholder 2"/>
          <p:cNvSpPr txBox="1"/>
          <p:nvPr/>
        </p:nvSpPr>
        <p:spPr>
          <a:xfrm>
            <a:off x="808969" y="928797"/>
            <a:ext cx="7542280" cy="82426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Find sailors who’ve reserved ALL boats</a:t>
            </a:r>
            <a:endParaRPr sz="1600"/>
          </a:p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(relational division: no “counterexample boats”)</a:t>
            </a:r>
          </a:p>
        </p:txBody>
      </p:sp>
      <p:sp>
        <p:nvSpPr>
          <p:cNvPr id="340" name="Rectangle 5"/>
          <p:cNvSpPr/>
          <p:nvPr/>
        </p:nvSpPr>
        <p:spPr>
          <a:xfrm>
            <a:off x="304800" y="2399638"/>
            <a:ext cx="8839200" cy="360045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000000"/>
                </a:solidFill>
              </a:rPr>
              <a:t> Sailors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  NOT EXISTS</a:t>
            </a:r>
            <a:endParaRPr>
              <a:solidFill>
                <a:srgbClr val="135B02"/>
              </a:solidFill>
            </a:endParaRPr>
          </a:p>
          <a:p>
            <a:pPr>
              <a:defRPr sz="2400"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B.bid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 </a:t>
            </a:r>
            <a:r>
              <a:rPr>
                <a:solidFill>
                  <a:srgbClr val="C00000"/>
                </a:solidFill>
              </a:rPr>
              <a:t>NOT EXISTS</a:t>
            </a:r>
            <a:endParaRPr>
              <a:solidFill>
                <a:srgbClr val="C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R.bid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 R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R.bid=B.bid </a:t>
            </a:r>
            <a:r>
              <a:rPr>
                <a:solidFill>
                  <a:srgbClr val="C00000"/>
                </a:solidFill>
              </a:rPr>
              <a:t>AND</a:t>
            </a:r>
            <a:r>
              <a:t> R.sid=S.sid))</a:t>
            </a:r>
          </a:p>
        </p:txBody>
      </p:sp>
      <p:grpSp>
        <p:nvGrpSpPr>
          <p:cNvPr id="343" name="Rounded Rectangle 2"/>
          <p:cNvGrpSpPr/>
          <p:nvPr/>
        </p:nvGrpSpPr>
        <p:grpSpPr>
          <a:xfrm>
            <a:off x="304800" y="2412338"/>
            <a:ext cx="8534400" cy="738297"/>
            <a:chOff x="0" y="0"/>
            <a:chExt cx="8534400" cy="738295"/>
          </a:xfrm>
        </p:grpSpPr>
        <p:sp>
          <p:nvSpPr>
            <p:cNvPr id="341" name="Rounded Rectangle"/>
            <p:cNvSpPr/>
            <p:nvPr/>
          </p:nvSpPr>
          <p:spPr>
            <a:xfrm>
              <a:off x="0" y="0"/>
              <a:ext cx="8534400" cy="738296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>
                <a:defRPr sz="2800"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42" name="Sailors S such that…"/>
            <p:cNvSpPr txBox="1"/>
            <p:nvPr/>
          </p:nvSpPr>
          <p:spPr>
            <a:xfrm>
              <a:off x="81760" y="36040"/>
              <a:ext cx="8370880" cy="444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algn="r">
                <a:defRPr sz="2800"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t>Sailors </a:t>
              </a:r>
              <a:r>
                <a:rPr i="1"/>
                <a:t>S</a:t>
              </a:r>
              <a:r>
                <a:t> such that…</a:t>
              </a:r>
            </a:p>
          </p:txBody>
        </p:sp>
      </p:grpSp>
      <p:grpSp>
        <p:nvGrpSpPr>
          <p:cNvPr id="346" name="Rounded Rectangle 11"/>
          <p:cNvGrpSpPr/>
          <p:nvPr/>
        </p:nvGrpSpPr>
        <p:grpSpPr>
          <a:xfrm>
            <a:off x="304800" y="3263899"/>
            <a:ext cx="8534400" cy="1130967"/>
            <a:chOff x="0" y="0"/>
            <a:chExt cx="8534400" cy="1130965"/>
          </a:xfrm>
        </p:grpSpPr>
        <p:sp>
          <p:nvSpPr>
            <p:cNvPr id="344" name="Rounded Rectangle"/>
            <p:cNvSpPr/>
            <p:nvPr/>
          </p:nvSpPr>
          <p:spPr>
            <a:xfrm>
              <a:off x="0" y="-1"/>
              <a:ext cx="8534400" cy="1130967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>
                <a:defRPr sz="2800"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45" name="there is no boat B that …"/>
            <p:cNvSpPr txBox="1"/>
            <p:nvPr/>
          </p:nvSpPr>
          <p:spPr>
            <a:xfrm>
              <a:off x="100929" y="55209"/>
              <a:ext cx="8332543" cy="4447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2800"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there is no boat B that …</a:t>
              </a:r>
            </a:p>
          </p:txBody>
        </p:sp>
      </p:grpSp>
      <p:sp>
        <p:nvSpPr>
          <p:cNvPr id="347" name="Rounded Rectangle 12"/>
          <p:cNvSpPr/>
          <p:nvPr/>
        </p:nvSpPr>
        <p:spPr>
          <a:xfrm>
            <a:off x="304800" y="4470031"/>
            <a:ext cx="8534400" cy="1556637"/>
          </a:xfrm>
          <a:prstGeom prst="roundRect">
            <a:avLst>
              <a:gd name="adj" fmla="val 16667"/>
            </a:avLst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 algn="r">
              <a:defRPr sz="28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48" name="TextBox 3"/>
          <p:cNvSpPr txBox="1"/>
          <p:nvPr/>
        </p:nvSpPr>
        <p:spPr>
          <a:xfrm>
            <a:off x="960118" y="6182379"/>
            <a:ext cx="8090902" cy="44475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chemeClr val="accent6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r>
              <a:t>... is missing a Reserves tuple showing that S reserved 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Box 9"/>
          <p:cNvSpPr txBox="1"/>
          <p:nvPr>
            <p:ph type="sldNum" sz="quarter" idx="4294967295"/>
          </p:nvPr>
        </p:nvSpPr>
        <p:spPr>
          <a:xfrm>
            <a:off x="8617855" y="173729"/>
            <a:ext cx="220002" cy="205912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53" name="Title 1"/>
          <p:cNvSpPr txBox="1"/>
          <p:nvPr>
            <p:ph type="title"/>
          </p:nvPr>
        </p:nvSpPr>
        <p:spPr>
          <a:xfrm>
            <a:off x="457200" y="152399"/>
            <a:ext cx="8229600" cy="523223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A Tougher Query</a:t>
            </a:r>
          </a:p>
        </p:txBody>
      </p:sp>
      <p:sp>
        <p:nvSpPr>
          <p:cNvPr id="354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55" name="Rectangle 21"/>
          <p:cNvSpPr/>
          <p:nvPr/>
        </p:nvSpPr>
        <p:spPr>
          <a:xfrm>
            <a:off x="4343400" y="7215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56" name="Content Placeholder 2"/>
          <p:cNvSpPr txBox="1"/>
          <p:nvPr/>
        </p:nvSpPr>
        <p:spPr>
          <a:xfrm>
            <a:off x="808969" y="928796"/>
            <a:ext cx="7542280" cy="119256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Find sailors who’ve reserved ALL boats </a:t>
            </a:r>
            <a:endParaRPr sz="1600"/>
          </a:p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(here we use set difference: from all the boats remove the ones that Sailor S has reserved. If empty, then S is good)</a:t>
            </a:r>
          </a:p>
        </p:txBody>
      </p:sp>
      <p:sp>
        <p:nvSpPr>
          <p:cNvPr id="357" name="Rectangle 5"/>
          <p:cNvSpPr/>
          <p:nvPr/>
        </p:nvSpPr>
        <p:spPr>
          <a:xfrm>
            <a:off x="304800" y="2374238"/>
            <a:ext cx="8839200" cy="360045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 </a:t>
            </a:r>
            <a:r>
              <a:rPr>
                <a:solidFill>
                  <a:srgbClr val="000000"/>
                </a:solidFill>
              </a:rPr>
              <a:t> Sailors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  NOT EXISTS</a:t>
            </a:r>
            <a:endParaRPr>
              <a:solidFill>
                <a:srgbClr val="135B02"/>
              </a:solidFill>
            </a:endParaRPr>
          </a:p>
          <a:p>
            <a:pPr>
              <a:defRPr sz="2400"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B.bid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B)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EXCEPT</a:t>
            </a:r>
            <a:endParaRPr>
              <a:solidFill>
                <a:srgbClr val="C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R.bid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 R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R.sid=S.sid))</a:t>
            </a:r>
          </a:p>
        </p:txBody>
      </p:sp>
      <p:sp>
        <p:nvSpPr>
          <p:cNvPr id="358" name="TextBox 3"/>
          <p:cNvSpPr txBox="1"/>
          <p:nvPr/>
        </p:nvSpPr>
        <p:spPr>
          <a:xfrm>
            <a:off x="960119" y="6182379"/>
            <a:ext cx="4665646" cy="44475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chemeClr val="accent6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r>
              <a:t>that has not been reserved by 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Box 9"/>
          <p:cNvSpPr txBox="1"/>
          <p:nvPr>
            <p:ph type="sldNum" sz="quarter" idx="4294967295"/>
          </p:nvPr>
        </p:nvSpPr>
        <p:spPr>
          <a:xfrm>
            <a:off x="8617855" y="173729"/>
            <a:ext cx="220002" cy="205912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3" name="Title 1"/>
          <p:cNvSpPr txBox="1"/>
          <p:nvPr>
            <p:ph type="title"/>
          </p:nvPr>
        </p:nvSpPr>
        <p:spPr>
          <a:xfrm>
            <a:off x="457200" y="152399"/>
            <a:ext cx="8229600" cy="523223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A Tougher Query</a:t>
            </a:r>
          </a:p>
        </p:txBody>
      </p:sp>
      <p:sp>
        <p:nvSpPr>
          <p:cNvPr id="364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65" name="Rectangle 21"/>
          <p:cNvSpPr/>
          <p:nvPr/>
        </p:nvSpPr>
        <p:spPr>
          <a:xfrm>
            <a:off x="4343400" y="7215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66" name="Content Placeholder 2"/>
          <p:cNvSpPr txBox="1"/>
          <p:nvPr/>
        </p:nvSpPr>
        <p:spPr>
          <a:xfrm>
            <a:off x="808969" y="928797"/>
            <a:ext cx="7542280" cy="119256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Find sailors who’ve reserved ALL boats </a:t>
            </a:r>
            <a:endParaRPr sz="1600"/>
          </a:p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(here we use set difference: from all the boats remove the ones that Sailor S has reserved. If empty, then S is good)</a:t>
            </a:r>
          </a:p>
        </p:txBody>
      </p:sp>
      <p:sp>
        <p:nvSpPr>
          <p:cNvPr id="367" name="Rectangle 5"/>
          <p:cNvSpPr/>
          <p:nvPr/>
        </p:nvSpPr>
        <p:spPr>
          <a:xfrm>
            <a:off x="304800" y="2374238"/>
            <a:ext cx="8839200" cy="360045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 </a:t>
            </a:r>
            <a:r>
              <a:rPr>
                <a:solidFill>
                  <a:srgbClr val="000000"/>
                </a:solidFill>
              </a:rPr>
              <a:t> Sailors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  NOT EXISTS</a:t>
            </a:r>
            <a:endParaRPr>
              <a:solidFill>
                <a:srgbClr val="135B02"/>
              </a:solidFill>
            </a:endParaRPr>
          </a:p>
          <a:p>
            <a:pPr>
              <a:defRPr sz="2400"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((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B.bid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B)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EXCEPT</a:t>
            </a:r>
            <a:endParaRPr>
              <a:solidFill>
                <a:srgbClr val="C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R.bid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 R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R.sid=S.sid))</a:t>
            </a:r>
          </a:p>
        </p:txBody>
      </p:sp>
      <p:grpSp>
        <p:nvGrpSpPr>
          <p:cNvPr id="370" name="Rounded Rectangle 2"/>
          <p:cNvGrpSpPr/>
          <p:nvPr/>
        </p:nvGrpSpPr>
        <p:grpSpPr>
          <a:xfrm>
            <a:off x="304800" y="2450438"/>
            <a:ext cx="8534400" cy="738297"/>
            <a:chOff x="0" y="0"/>
            <a:chExt cx="8534400" cy="738295"/>
          </a:xfrm>
        </p:grpSpPr>
        <p:sp>
          <p:nvSpPr>
            <p:cNvPr id="368" name="Rounded Rectangle"/>
            <p:cNvSpPr/>
            <p:nvPr/>
          </p:nvSpPr>
          <p:spPr>
            <a:xfrm>
              <a:off x="0" y="0"/>
              <a:ext cx="8534400" cy="738296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>
                <a:defRPr sz="2800"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69" name="Sailors S such that…"/>
            <p:cNvSpPr txBox="1"/>
            <p:nvPr/>
          </p:nvSpPr>
          <p:spPr>
            <a:xfrm>
              <a:off x="81760" y="36040"/>
              <a:ext cx="8370880" cy="444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algn="r">
                <a:defRPr sz="2800"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t>Sailors </a:t>
              </a:r>
              <a:r>
                <a:rPr i="1"/>
                <a:t>S</a:t>
              </a:r>
              <a:r>
                <a:t> such that…</a:t>
              </a:r>
            </a:p>
          </p:txBody>
        </p:sp>
      </p:grpSp>
      <p:grpSp>
        <p:nvGrpSpPr>
          <p:cNvPr id="373" name="Rounded Rectangle 11"/>
          <p:cNvGrpSpPr/>
          <p:nvPr/>
        </p:nvGrpSpPr>
        <p:grpSpPr>
          <a:xfrm>
            <a:off x="304800" y="3276599"/>
            <a:ext cx="8534400" cy="1130967"/>
            <a:chOff x="0" y="0"/>
            <a:chExt cx="8534400" cy="1130965"/>
          </a:xfrm>
        </p:grpSpPr>
        <p:sp>
          <p:nvSpPr>
            <p:cNvPr id="371" name="Rounded Rectangle"/>
            <p:cNvSpPr/>
            <p:nvPr/>
          </p:nvSpPr>
          <p:spPr>
            <a:xfrm>
              <a:off x="0" y="-1"/>
              <a:ext cx="8534400" cy="1130967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>
                <a:defRPr sz="2800"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2" name="there is no boat B that …"/>
            <p:cNvSpPr txBox="1"/>
            <p:nvPr/>
          </p:nvSpPr>
          <p:spPr>
            <a:xfrm>
              <a:off x="100929" y="55209"/>
              <a:ext cx="8332543" cy="4447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2800"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there is no boat B that …</a:t>
              </a:r>
            </a:p>
          </p:txBody>
        </p:sp>
      </p:grpSp>
      <p:sp>
        <p:nvSpPr>
          <p:cNvPr id="374" name="Rounded Rectangle 12"/>
          <p:cNvSpPr/>
          <p:nvPr/>
        </p:nvSpPr>
        <p:spPr>
          <a:xfrm>
            <a:off x="304800" y="4495431"/>
            <a:ext cx="8534400" cy="1556637"/>
          </a:xfrm>
          <a:prstGeom prst="roundRect">
            <a:avLst>
              <a:gd name="adj" fmla="val 16667"/>
            </a:avLst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 algn="r">
              <a:defRPr sz="28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75" name="TextBox 3"/>
          <p:cNvSpPr txBox="1"/>
          <p:nvPr/>
        </p:nvSpPr>
        <p:spPr>
          <a:xfrm>
            <a:off x="960119" y="6182379"/>
            <a:ext cx="4665646" cy="44475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chemeClr val="accent6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r>
              <a:t>that has not been reserved by 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9"/>
          <p:cNvSpPr txBox="1"/>
          <p:nvPr>
            <p:ph type="sldNum" sz="quarter" idx="4294967295"/>
          </p:nvPr>
        </p:nvSpPr>
        <p:spPr>
          <a:xfrm>
            <a:off x="8617855" y="173729"/>
            <a:ext cx="220002" cy="205912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80" name="Title 1"/>
          <p:cNvSpPr txBox="1"/>
          <p:nvPr>
            <p:ph type="title"/>
          </p:nvPr>
        </p:nvSpPr>
        <p:spPr>
          <a:xfrm>
            <a:off x="457200" y="152399"/>
            <a:ext cx="8229600" cy="523223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A Tougher Query</a:t>
            </a:r>
          </a:p>
        </p:txBody>
      </p:sp>
      <p:sp>
        <p:nvSpPr>
          <p:cNvPr id="381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82" name="Rectangle 21"/>
          <p:cNvSpPr/>
          <p:nvPr/>
        </p:nvSpPr>
        <p:spPr>
          <a:xfrm>
            <a:off x="4343400" y="7215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83" name="Content Placeholder 2"/>
          <p:cNvSpPr txBox="1"/>
          <p:nvPr/>
        </p:nvSpPr>
        <p:spPr>
          <a:xfrm>
            <a:off x="808969" y="928797"/>
            <a:ext cx="7542280" cy="119256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Find sailors who’ve reserved ALL boats</a:t>
            </a:r>
            <a:endParaRPr sz="1600"/>
          </a:p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( here we use count aggregates: count the total number of boats and the number of boats reserved by S)</a:t>
            </a:r>
          </a:p>
        </p:txBody>
      </p:sp>
      <p:sp>
        <p:nvSpPr>
          <p:cNvPr id="384" name="Rectangle 5"/>
          <p:cNvSpPr txBox="1"/>
          <p:nvPr/>
        </p:nvSpPr>
        <p:spPr>
          <a:xfrm>
            <a:off x="259358" y="2436189"/>
            <a:ext cx="8747129" cy="2854325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 </a:t>
            </a:r>
            <a:r>
              <a:rPr>
                <a:solidFill>
                  <a:srgbClr val="000000"/>
                </a:solidFill>
              </a:rPr>
              <a:t> Sailors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</a:t>
            </a:r>
            <a:r>
              <a:rPr>
                <a:solidFill>
                  <a:srgbClr val="135B0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t>SELECT</a:t>
            </a:r>
            <a:r>
              <a:rPr>
                <a:solidFill>
                  <a:srgbClr val="000000"/>
                </a:solidFill>
              </a:rPr>
              <a:t>  COUNT(B.bid)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B) =</a:t>
            </a:r>
            <a:endParaRPr>
              <a:solidFill>
                <a:srgbClr val="C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COUNT(DISTINCT R.bid)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 R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R.sid=S.sid)</a:t>
            </a:r>
          </a:p>
        </p:txBody>
      </p:sp>
      <p:sp>
        <p:nvSpPr>
          <p:cNvPr id="385" name="TextBox 3"/>
          <p:cNvSpPr txBox="1"/>
          <p:nvPr/>
        </p:nvSpPr>
        <p:spPr>
          <a:xfrm>
            <a:off x="674368" y="5531504"/>
            <a:ext cx="7909629" cy="87655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chemeClr val="accent6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total number of boats equal to the number of distinct </a:t>
            </a:r>
          </a:p>
          <a:p>
            <a:pPr>
              <a:defRPr sz="2800">
                <a:solidFill>
                  <a:schemeClr val="accent6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boats reserved by 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Box 9"/>
          <p:cNvSpPr txBox="1"/>
          <p:nvPr>
            <p:ph type="sldNum" sz="quarter" idx="4294967295"/>
          </p:nvPr>
        </p:nvSpPr>
        <p:spPr>
          <a:xfrm>
            <a:off x="8617855" y="173729"/>
            <a:ext cx="220002" cy="205912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90" name="Title 1"/>
          <p:cNvSpPr txBox="1"/>
          <p:nvPr>
            <p:ph type="title"/>
          </p:nvPr>
        </p:nvSpPr>
        <p:spPr>
          <a:xfrm>
            <a:off x="457200" y="152399"/>
            <a:ext cx="8229600" cy="523223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A Tougher Query</a:t>
            </a:r>
          </a:p>
        </p:txBody>
      </p:sp>
      <p:sp>
        <p:nvSpPr>
          <p:cNvPr id="391" name="Content Placeholder 2"/>
          <p:cNvSpPr txBox="1"/>
          <p:nvPr>
            <p:ph type="body" sz="quarter" idx="1"/>
          </p:nvPr>
        </p:nvSpPr>
        <p:spPr>
          <a:xfrm>
            <a:off x="457200" y="817668"/>
            <a:ext cx="8229600" cy="338555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92" name="Rectangle 21"/>
          <p:cNvSpPr/>
          <p:nvPr/>
        </p:nvSpPr>
        <p:spPr>
          <a:xfrm>
            <a:off x="4343400" y="721528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93" name="Content Placeholder 2"/>
          <p:cNvSpPr txBox="1"/>
          <p:nvPr/>
        </p:nvSpPr>
        <p:spPr>
          <a:xfrm>
            <a:off x="808969" y="928796"/>
            <a:ext cx="7542280" cy="119256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Find sailors who’ve reserved ALL boats</a:t>
            </a:r>
            <a:endParaRPr sz="1600"/>
          </a:p>
          <a:p>
            <a:pPr defTabSz="914400">
              <a:spcBef>
                <a:spcPts val="500"/>
              </a:spcBef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( here we use count aggregates: count the total number of boats and the number of boats reserved by S)</a:t>
            </a:r>
          </a:p>
        </p:txBody>
      </p:sp>
      <p:sp>
        <p:nvSpPr>
          <p:cNvPr id="394" name="Rectangle 5"/>
          <p:cNvSpPr txBox="1"/>
          <p:nvPr/>
        </p:nvSpPr>
        <p:spPr>
          <a:xfrm>
            <a:off x="259358" y="2436190"/>
            <a:ext cx="8747129" cy="2854325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S.sname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 </a:t>
            </a:r>
            <a:r>
              <a:rPr>
                <a:solidFill>
                  <a:srgbClr val="000000"/>
                </a:solidFill>
              </a:rPr>
              <a:t> Sailors S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WHERE</a:t>
            </a:r>
            <a:r>
              <a:rPr>
                <a:solidFill>
                  <a:srgbClr val="135B0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</a:t>
            </a:r>
            <a:r>
              <a:t>SELECT</a:t>
            </a:r>
            <a:r>
              <a:rPr>
                <a:solidFill>
                  <a:srgbClr val="000000"/>
                </a:solidFill>
              </a:rPr>
              <a:t>  COUNT(B.bid)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Boats B) =</a:t>
            </a:r>
            <a:endParaRPr>
              <a:solidFill>
                <a:srgbClr val="C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t> COUNT (DISTINCT R.bid)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Reserves R</a:t>
            </a: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   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R.sid=S.sid)</a:t>
            </a:r>
          </a:p>
        </p:txBody>
      </p:sp>
      <p:grpSp>
        <p:nvGrpSpPr>
          <p:cNvPr id="397" name="Rounded Rectangle 2"/>
          <p:cNvGrpSpPr/>
          <p:nvPr/>
        </p:nvGrpSpPr>
        <p:grpSpPr>
          <a:xfrm>
            <a:off x="304800" y="2450438"/>
            <a:ext cx="8534400" cy="738297"/>
            <a:chOff x="0" y="0"/>
            <a:chExt cx="8534400" cy="738295"/>
          </a:xfrm>
        </p:grpSpPr>
        <p:sp>
          <p:nvSpPr>
            <p:cNvPr id="395" name="Rounded Rectangle"/>
            <p:cNvSpPr/>
            <p:nvPr/>
          </p:nvSpPr>
          <p:spPr>
            <a:xfrm>
              <a:off x="0" y="0"/>
              <a:ext cx="8534400" cy="738296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>
                <a:defRPr sz="2800"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6" name="Sailors S such that…"/>
            <p:cNvSpPr txBox="1"/>
            <p:nvPr/>
          </p:nvSpPr>
          <p:spPr>
            <a:xfrm>
              <a:off x="81760" y="36040"/>
              <a:ext cx="8370880" cy="444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algn="r">
                <a:defRPr sz="2800"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t>Sailors </a:t>
              </a:r>
              <a:r>
                <a:rPr i="1"/>
                <a:t>S</a:t>
              </a:r>
              <a:r>
                <a:t> such that…</a:t>
              </a:r>
            </a:p>
          </p:txBody>
        </p:sp>
      </p:grpSp>
      <p:sp>
        <p:nvSpPr>
          <p:cNvPr id="398" name="Rounded Rectangle 11"/>
          <p:cNvSpPr/>
          <p:nvPr/>
        </p:nvSpPr>
        <p:spPr>
          <a:xfrm>
            <a:off x="304800" y="3276601"/>
            <a:ext cx="8382000" cy="787402"/>
          </a:xfrm>
          <a:prstGeom prst="roundRect">
            <a:avLst>
              <a:gd name="adj" fmla="val 16667"/>
            </a:avLst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 algn="r">
              <a:defRPr sz="2800">
                <a:solidFill>
                  <a:schemeClr val="accent6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99" name="Rounded Rectangle 12"/>
          <p:cNvSpPr/>
          <p:nvPr/>
        </p:nvSpPr>
        <p:spPr>
          <a:xfrm>
            <a:off x="304800" y="4064001"/>
            <a:ext cx="8458200" cy="1263069"/>
          </a:xfrm>
          <a:prstGeom prst="roundRect">
            <a:avLst>
              <a:gd name="adj" fmla="val 16667"/>
            </a:avLst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 algn="r">
              <a:defRPr sz="28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400" name="TextBox 3"/>
          <p:cNvSpPr txBox="1"/>
          <p:nvPr/>
        </p:nvSpPr>
        <p:spPr>
          <a:xfrm>
            <a:off x="674368" y="5531504"/>
            <a:ext cx="7909629" cy="87655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chemeClr val="accent6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total number of boats equal to the number of distinct </a:t>
            </a:r>
          </a:p>
          <a:p>
            <a:pPr>
              <a:defRPr sz="2800">
                <a:solidFill>
                  <a:schemeClr val="accent6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boats reserved by 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05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ARGMAX?</a:t>
            </a:r>
          </a:p>
        </p:txBody>
      </p:sp>
      <p:sp>
        <p:nvSpPr>
          <p:cNvPr id="406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07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408" name="Content Placeholder 2"/>
          <p:cNvSpPr txBox="1"/>
          <p:nvPr/>
        </p:nvSpPr>
        <p:spPr>
          <a:xfrm>
            <a:off x="808969" y="1621527"/>
            <a:ext cx="7542280" cy="88067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342900" indent="-342900" defTabSz="9144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42950" indent="-28575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2pPr>
          </a:lstStyle>
          <a:p>
            <a:r>
              <a:t>The Sailor with the highest rating</a:t>
            </a:r>
            <a:endParaRPr sz="1600"/>
          </a:p>
          <a:p>
            <a:pPr lvl="1"/>
            <a:r>
              <a:t>What about ties for highest?</a:t>
            </a:r>
          </a:p>
        </p:txBody>
      </p:sp>
      <p:sp>
        <p:nvSpPr>
          <p:cNvPr id="409" name="Rectangle 5"/>
          <p:cNvSpPr/>
          <p:nvPr/>
        </p:nvSpPr>
        <p:spPr>
          <a:xfrm>
            <a:off x="1981199" y="3200400"/>
            <a:ext cx="4026396" cy="19431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</a:t>
            </a:r>
            <a:r>
              <a:t>MAX</a:t>
            </a:r>
            <a:r>
              <a:rPr>
                <a:solidFill>
                  <a:srgbClr val="000000"/>
                </a:solidFill>
              </a:rPr>
              <a:t>(S.rating)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000000"/>
                </a:solidFill>
              </a:rPr>
              <a:t> Sailors S;</a:t>
            </a:r>
            <a:r>
              <a:rPr>
                <a:solidFill>
                  <a:srgbClr val="808080"/>
                </a:solidFill>
              </a:rPr>
              <a:t> -- OK</a:t>
            </a:r>
            <a:endParaRPr>
              <a:solidFill>
                <a:srgbClr val="80808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 S.*, </a:t>
            </a:r>
            <a:r>
              <a:t>MAX</a:t>
            </a:r>
            <a:r>
              <a:rPr>
                <a:solidFill>
                  <a:srgbClr val="000000"/>
                </a:solidFill>
              </a:rPr>
              <a:t>(S.rating)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FROM </a:t>
            </a:r>
            <a:r>
              <a:rPr>
                <a:solidFill>
                  <a:srgbClr val="000000"/>
                </a:solidFill>
              </a:rPr>
              <a:t> Sailors S;</a:t>
            </a:r>
            <a:r>
              <a:rPr>
                <a:solidFill>
                  <a:srgbClr val="808080"/>
                </a:solidFill>
              </a:rPr>
              <a:t> -- Not OK</a:t>
            </a:r>
            <a:endParaRPr>
              <a:solidFill>
                <a:srgbClr val="8080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9"/>
          <p:cNvSpPr txBox="1"/>
          <p:nvPr>
            <p:ph type="sldNum" sz="quarter" idx="4294967295"/>
          </p:nvPr>
        </p:nvSpPr>
        <p:spPr>
          <a:xfrm>
            <a:off x="8646820" y="304799"/>
            <a:ext cx="162070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02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Querying Multiple Relations</a:t>
            </a:r>
          </a:p>
        </p:txBody>
      </p:sp>
      <p:sp>
        <p:nvSpPr>
          <p:cNvPr id="103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04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105" name="Content Placeholder 2"/>
          <p:cNvSpPr txBox="1"/>
          <p:nvPr/>
        </p:nvSpPr>
        <p:spPr>
          <a:xfrm>
            <a:off x="808969" y="1621528"/>
            <a:ext cx="7542280" cy="1005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S.sname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Sailors S, Reserves R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A6A6A6"/>
                </a:solidFill>
              </a:rPr>
              <a:t> </a:t>
            </a:r>
            <a:r>
              <a:t>WHERE</a:t>
            </a: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S.sid = R.sid </a:t>
            </a:r>
            <a:r>
              <a:t>AND</a:t>
            </a:r>
            <a:r>
              <a:rPr>
                <a:solidFill>
                  <a:srgbClr val="1F497D"/>
                </a:solidFill>
              </a:rPr>
              <a:t> R.bid = 102</a:t>
            </a:r>
            <a:endParaRPr>
              <a:solidFill>
                <a:srgbClr val="1F497D"/>
              </a:solidFill>
            </a:endParaRPr>
          </a:p>
        </p:txBody>
      </p:sp>
      <p:graphicFrame>
        <p:nvGraphicFramePr>
          <p:cNvPr id="106" name="Group 56"/>
          <p:cNvGraphicFramePr/>
          <p:nvPr/>
        </p:nvGraphicFramePr>
        <p:xfrm>
          <a:off x="457200" y="3905250"/>
          <a:ext cx="4343400" cy="198040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85850"/>
                <a:gridCol w="1200150"/>
                <a:gridCol w="971550"/>
                <a:gridCol w="1085850"/>
              </a:tblGrid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sid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sname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rating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age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Popeye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22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OliveOyl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11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39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Garfield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27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Bob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19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688" marR="45688" marT="45688" marB="45688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7" name="Rectangle 57"/>
          <p:cNvSpPr txBox="1"/>
          <p:nvPr/>
        </p:nvSpPr>
        <p:spPr>
          <a:xfrm>
            <a:off x="426719" y="3448050"/>
            <a:ext cx="1069140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400" b="1"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Sailors</a:t>
            </a:r>
          </a:p>
        </p:txBody>
      </p:sp>
      <p:graphicFrame>
        <p:nvGraphicFramePr>
          <p:cNvPr id="108" name="Group 87"/>
          <p:cNvGraphicFramePr/>
          <p:nvPr/>
        </p:nvGraphicFramePr>
        <p:xfrm>
          <a:off x="5505450" y="3886200"/>
          <a:ext cx="3257550" cy="158538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85850"/>
                <a:gridCol w="1085850"/>
                <a:gridCol w="1085850"/>
              </a:tblGrid>
              <a:tr h="396346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sid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bid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1F497D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day</a:t>
                      </a:r>
                      <a:endParaRPr sz="2000">
                        <a:solidFill>
                          <a:srgbClr val="1F497D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102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9/12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102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9/13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720" marR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101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10/01</a:t>
                      </a:r>
                      <a:endParaRPr sz="2000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9" name="Rectangle 85"/>
          <p:cNvSpPr txBox="1"/>
          <p:nvPr/>
        </p:nvSpPr>
        <p:spPr>
          <a:xfrm>
            <a:off x="5474970" y="3429000"/>
            <a:ext cx="1340156" cy="4597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400" b="1"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Reserves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ARGMAX?</a:t>
            </a:r>
          </a:p>
        </p:txBody>
      </p:sp>
      <p:sp>
        <p:nvSpPr>
          <p:cNvPr id="412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13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414" name="Content Placeholder 2"/>
          <p:cNvSpPr txBox="1"/>
          <p:nvPr/>
        </p:nvSpPr>
        <p:spPr>
          <a:xfrm>
            <a:off x="808969" y="1621527"/>
            <a:ext cx="7542280" cy="88067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342900" indent="-342900" defTabSz="9144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742950" indent="-28575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–"/>
              <a:defRPr sz="22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2pPr>
          </a:lstStyle>
          <a:p>
            <a:r>
              <a:t>The Sailor with the highest rating</a:t>
            </a:r>
            <a:endParaRPr sz="1600"/>
          </a:p>
          <a:p>
            <a:pPr lvl="1"/>
            <a:r>
              <a:t>What about ties for highest?</a:t>
            </a:r>
          </a:p>
        </p:txBody>
      </p:sp>
      <p:sp>
        <p:nvSpPr>
          <p:cNvPr id="415" name="Rectangle 5"/>
          <p:cNvSpPr/>
          <p:nvPr/>
        </p:nvSpPr>
        <p:spPr>
          <a:xfrm>
            <a:off x="76199" y="2773097"/>
            <a:ext cx="3593157" cy="19431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*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 S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S.rating </a:t>
            </a:r>
            <a:r>
              <a:rPr>
                <a:solidFill>
                  <a:srgbClr val="135B02"/>
                </a:solidFill>
              </a:rPr>
              <a:t>&gt;= ALL </a:t>
            </a:r>
            <a:endParaRPr>
              <a:solidFill>
                <a:srgbClr val="135B02"/>
              </a:solidFill>
            </a:endParaRPr>
          </a:p>
          <a:p>
            <a:pPr>
              <a:defRPr sz="2400">
                <a:solidFill>
                  <a:srgbClr val="135B02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C00000"/>
                </a:solidFill>
              </a:rPr>
              <a:t>SELECT</a:t>
            </a:r>
            <a:r>
              <a:rPr>
                <a:solidFill>
                  <a:srgbClr val="000000"/>
                </a:solidFill>
              </a:rPr>
              <a:t>  S2.rating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  Sailors S2)</a:t>
            </a:r>
          </a:p>
        </p:txBody>
      </p:sp>
      <p:sp>
        <p:nvSpPr>
          <p:cNvPr id="416" name="Rectangle 5"/>
          <p:cNvSpPr/>
          <p:nvPr/>
        </p:nvSpPr>
        <p:spPr>
          <a:xfrm>
            <a:off x="4616560" y="2773097"/>
            <a:ext cx="3648968" cy="19431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*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 S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S.rating </a:t>
            </a:r>
            <a:r>
              <a:rPr>
                <a:solidFill>
                  <a:srgbClr val="135B02"/>
                </a:solidFill>
              </a:rPr>
              <a:t>= </a:t>
            </a:r>
            <a:br>
              <a:rPr>
                <a:solidFill>
                  <a:srgbClr val="135B02"/>
                </a:solidFill>
              </a:rPr>
            </a:br>
            <a:r>
              <a:rPr>
                <a:solidFill>
                  <a:srgbClr val="000000"/>
                </a:solidFill>
              </a:rPr>
              <a:t>(</a:t>
            </a:r>
            <a:r>
              <a:t>SELECT</a:t>
            </a:r>
            <a:r>
              <a:rPr>
                <a:solidFill>
                  <a:srgbClr val="000000"/>
                </a:solidFill>
              </a:rPr>
              <a:t>  </a:t>
            </a:r>
            <a:r>
              <a:t>MAX</a:t>
            </a:r>
            <a:r>
              <a:rPr>
                <a:solidFill>
                  <a:srgbClr val="000000"/>
                </a:solidFill>
              </a:rPr>
              <a:t>(S2.rating)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 Sailors S2)</a:t>
            </a:r>
          </a:p>
        </p:txBody>
      </p:sp>
      <p:sp>
        <p:nvSpPr>
          <p:cNvPr id="417" name="Rectangle 5"/>
          <p:cNvSpPr/>
          <p:nvPr/>
        </p:nvSpPr>
        <p:spPr>
          <a:xfrm>
            <a:off x="2285999" y="4982896"/>
            <a:ext cx="3479602" cy="15748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 </a:t>
            </a:r>
            <a:r>
              <a:rPr>
                <a:solidFill>
                  <a:srgbClr val="000000"/>
                </a:solidFill>
              </a:rPr>
              <a:t>*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Sailors S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ORDER</a:t>
            </a:r>
            <a:r>
              <a:rPr>
                <a:solidFill>
                  <a:srgbClr val="000000"/>
                </a:solidFill>
              </a:rPr>
              <a:t> </a:t>
            </a:r>
            <a:r>
              <a:t>BY</a:t>
            </a:r>
            <a:r>
              <a:rPr>
                <a:solidFill>
                  <a:srgbClr val="000000"/>
                </a:solidFill>
              </a:rPr>
              <a:t> rating </a:t>
            </a:r>
            <a:r>
              <a:t>DESC</a:t>
            </a:r>
          </a:p>
          <a:p>
            <a:pPr>
              <a:defRPr sz="24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LIMIT </a:t>
            </a:r>
            <a:r>
              <a:rPr>
                <a:solidFill>
                  <a:srgbClr val="000000"/>
                </a:solidFill>
              </a:rPr>
              <a:t>1;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22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NULL Values</a:t>
            </a:r>
          </a:p>
        </p:txBody>
      </p:sp>
      <p:sp>
        <p:nvSpPr>
          <p:cNvPr id="423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24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425" name="Content Placeholder 2"/>
          <p:cNvSpPr txBox="1"/>
          <p:nvPr/>
        </p:nvSpPr>
        <p:spPr>
          <a:xfrm>
            <a:off x="808969" y="1621528"/>
            <a:ext cx="7542280" cy="43025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Field values are sometimes unknown or inapplicable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SQL provides a special value null for such situations.</a:t>
            </a:r>
            <a:endParaRPr sz="1400"/>
          </a:p>
          <a:p>
            <a:pPr marL="342900" indent="-3429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The presence of null complicates many issues. E.g.: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Special syntax “IS NULL” and “IS NOT NULL”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Assume rating IS NULL. Consider predicate “rating&gt;8”. </a:t>
            </a:r>
            <a:endParaRPr sz="14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True?  False? </a:t>
            </a:r>
            <a:endParaRPr sz="12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What about AND, OR and NOT connectives?  </a:t>
            </a:r>
            <a:endParaRPr sz="1200"/>
          </a:p>
          <a:p>
            <a:pPr marL="1143000" lvl="2" indent="-2286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SUM?</a:t>
            </a:r>
            <a:endParaRPr sz="12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We need a 3-valued logic  (true, false and unknown).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Meaning of constructs must be defined carefully.  (e.g., WHERE clause eliminates rows that don’t evaluate to true.)</a:t>
            </a:r>
            <a:endParaRPr sz="14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New operators (in particular, outer joins) possible/needed.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9"/>
          <p:cNvSpPr txBox="1"/>
          <p:nvPr>
            <p:ph type="sldNum" sz="quarter" idx="4294967295"/>
          </p:nvPr>
        </p:nvSpPr>
        <p:spPr>
          <a:xfrm>
            <a:off x="8617855" y="304799"/>
            <a:ext cx="220002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28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NULL Values: Truth table</a:t>
            </a:r>
          </a:p>
        </p:txBody>
      </p:sp>
      <p:sp>
        <p:nvSpPr>
          <p:cNvPr id="429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430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graphicFrame>
        <p:nvGraphicFramePr>
          <p:cNvPr id="431" name="Table 1"/>
          <p:cNvGraphicFramePr/>
          <p:nvPr/>
        </p:nvGraphicFramePr>
        <p:xfrm>
          <a:off x="1371600" y="1397000"/>
          <a:ext cx="6477000" cy="4775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47751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</a:t>
                      </a:r>
                      <a:endParaRPr sz="2000" b="1" i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i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q</a:t>
                      </a:r>
                      <a:endParaRPr sz="2000" b="1" i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 i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pPr>
                      <a:r>
                        <a:t>p</a:t>
                      </a:r>
                      <a:r>
                        <a:rPr i="0"/>
                        <a:t> OR </a:t>
                      </a:r>
                      <a:r>
                        <a:t>q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 i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pPr>
                      <a:r>
                        <a:t>p</a:t>
                      </a:r>
                      <a:r>
                        <a:rPr i="0"/>
                        <a:t> AND </a:t>
                      </a:r>
                      <a:r>
                        <a:t>q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2000" i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pPr>
                      <a:r>
                        <a:t>p</a:t>
                      </a:r>
                      <a:r>
                        <a:rPr i="0"/>
                        <a:t> = </a:t>
                      </a:r>
                      <a:r>
                        <a:t>q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 b="1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TRUE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FALSE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  <a:tr h="47751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 b="1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Unknown</a:t>
                      </a:r>
                      <a:endParaRPr sz="2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  <p:sp>
        <p:nvSpPr>
          <p:cNvPr id="432" name="Rounded Rectangle 2"/>
          <p:cNvSpPr/>
          <p:nvPr/>
        </p:nvSpPr>
        <p:spPr>
          <a:xfrm>
            <a:off x="1371600" y="1828800"/>
            <a:ext cx="6477000" cy="990600"/>
          </a:xfrm>
          <a:prstGeom prst="roundRect">
            <a:avLst>
              <a:gd name="adj" fmla="val 16667"/>
            </a:avLst>
          </a:prstGeom>
          <a:solidFill>
            <a:schemeClr val="accent1">
              <a:alpha val="23000"/>
            </a:schemeClr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9"/>
          <p:cNvSpPr txBox="1"/>
          <p:nvPr>
            <p:ph type="sldNum" sz="quarter" idx="4294967295"/>
          </p:nvPr>
        </p:nvSpPr>
        <p:spPr>
          <a:xfrm>
            <a:off x="8646820" y="304799"/>
            <a:ext cx="162070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14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Querying Multiple Relations</a:t>
            </a:r>
          </a:p>
        </p:txBody>
      </p:sp>
      <p:sp>
        <p:nvSpPr>
          <p:cNvPr id="115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16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117" name="Content Placeholder 2"/>
          <p:cNvSpPr txBox="1"/>
          <p:nvPr/>
        </p:nvSpPr>
        <p:spPr>
          <a:xfrm>
            <a:off x="808969" y="1621527"/>
            <a:ext cx="7542280" cy="129828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4405C"/>
                </a:solidFill>
              </a:rPr>
              <a:t> S.sname</a:t>
            </a:r>
            <a:br>
              <a:rPr>
                <a:solidFill>
                  <a:srgbClr val="14405C"/>
                </a:solidFill>
              </a:rPr>
            </a:br>
            <a:r>
              <a:rPr>
                <a:solidFill>
                  <a:srgbClr val="14405C"/>
                </a:solidFill>
              </a:rPr>
              <a:t>  </a:t>
            </a:r>
            <a:r>
              <a:t>FROM</a:t>
            </a:r>
            <a:r>
              <a:rPr>
                <a:solidFill>
                  <a:srgbClr val="14405C"/>
                </a:solidFill>
              </a:rPr>
              <a:t> Sailors S, Reserves R</a:t>
            </a:r>
            <a:br>
              <a:rPr>
                <a:solidFill>
                  <a:srgbClr val="14405C"/>
                </a:solidFill>
              </a:rPr>
            </a:br>
            <a:endParaRPr>
              <a:solidFill>
                <a:srgbClr val="1F497D"/>
              </a:solidFill>
            </a:endParaRPr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Cartesian product</a:t>
            </a:r>
          </a:p>
        </p:txBody>
      </p:sp>
      <p:grpSp>
        <p:nvGrpSpPr>
          <p:cNvPr id="146" name="Group 65"/>
          <p:cNvGrpSpPr/>
          <p:nvPr/>
        </p:nvGrpSpPr>
        <p:grpSpPr>
          <a:xfrm>
            <a:off x="731518" y="3200399"/>
            <a:ext cx="6583684" cy="3304888"/>
            <a:chOff x="0" y="0"/>
            <a:chExt cx="6583682" cy="3304886"/>
          </a:xfrm>
        </p:grpSpPr>
        <p:sp>
          <p:nvSpPr>
            <p:cNvPr id="118" name="Straight Connector 2"/>
            <p:cNvSpPr/>
            <p:nvPr/>
          </p:nvSpPr>
          <p:spPr>
            <a:xfrm flipH="1">
              <a:off x="1478280" y="0"/>
              <a:ext cx="2" cy="2819402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19" name="Straight Connector 4"/>
            <p:cNvSpPr/>
            <p:nvPr/>
          </p:nvSpPr>
          <p:spPr>
            <a:xfrm>
              <a:off x="1478280" y="2819400"/>
              <a:ext cx="5105403" cy="2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20" name="Straight Connector 6"/>
            <p:cNvSpPr/>
            <p:nvPr/>
          </p:nvSpPr>
          <p:spPr>
            <a:xfrm>
              <a:off x="2392680" y="2819400"/>
              <a:ext cx="2" cy="152403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21" name="Straight Connector 14"/>
            <p:cNvSpPr/>
            <p:nvPr/>
          </p:nvSpPr>
          <p:spPr>
            <a:xfrm>
              <a:off x="3535681" y="2819401"/>
              <a:ext cx="2" cy="152403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22" name="Straight Connector 15"/>
            <p:cNvSpPr/>
            <p:nvPr/>
          </p:nvSpPr>
          <p:spPr>
            <a:xfrm>
              <a:off x="4678681" y="2819401"/>
              <a:ext cx="2" cy="152403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23" name="Straight Connector 16"/>
            <p:cNvSpPr/>
            <p:nvPr/>
          </p:nvSpPr>
          <p:spPr>
            <a:xfrm>
              <a:off x="5821681" y="2819401"/>
              <a:ext cx="2" cy="152403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24" name="Straight Connector 13"/>
            <p:cNvSpPr/>
            <p:nvPr/>
          </p:nvSpPr>
          <p:spPr>
            <a:xfrm flipH="1">
              <a:off x="1325880" y="2057401"/>
              <a:ext cx="152402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25" name="Straight Connector 22"/>
            <p:cNvSpPr/>
            <p:nvPr/>
          </p:nvSpPr>
          <p:spPr>
            <a:xfrm flipH="1">
              <a:off x="1325880" y="1295400"/>
              <a:ext cx="152402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26" name="Straight Connector 23"/>
            <p:cNvSpPr/>
            <p:nvPr/>
          </p:nvSpPr>
          <p:spPr>
            <a:xfrm flipH="1">
              <a:off x="1325880" y="533400"/>
              <a:ext cx="152402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127" name="TextBox 18"/>
            <p:cNvSpPr txBox="1"/>
            <p:nvPr/>
          </p:nvSpPr>
          <p:spPr>
            <a:xfrm>
              <a:off x="1752600" y="2971801"/>
              <a:ext cx="78502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Popeye</a:t>
              </a:r>
            </a:p>
          </p:txBody>
        </p:sp>
        <p:sp>
          <p:nvSpPr>
            <p:cNvPr id="128" name="TextBox 25"/>
            <p:cNvSpPr txBox="1"/>
            <p:nvPr/>
          </p:nvSpPr>
          <p:spPr>
            <a:xfrm>
              <a:off x="2860612" y="2971801"/>
              <a:ext cx="882473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OliveOyl</a:t>
              </a:r>
            </a:p>
          </p:txBody>
        </p:sp>
        <p:sp>
          <p:nvSpPr>
            <p:cNvPr id="129" name="TextBox 26"/>
            <p:cNvSpPr txBox="1"/>
            <p:nvPr/>
          </p:nvSpPr>
          <p:spPr>
            <a:xfrm>
              <a:off x="3983312" y="2971801"/>
              <a:ext cx="846084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Garfield</a:t>
              </a:r>
            </a:p>
          </p:txBody>
        </p:sp>
        <p:sp>
          <p:nvSpPr>
            <p:cNvPr id="130" name="TextBox 27"/>
            <p:cNvSpPr txBox="1"/>
            <p:nvPr/>
          </p:nvSpPr>
          <p:spPr>
            <a:xfrm>
              <a:off x="5466444" y="2971801"/>
              <a:ext cx="469140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Bob</a:t>
              </a:r>
            </a:p>
          </p:txBody>
        </p:sp>
        <p:sp>
          <p:nvSpPr>
            <p:cNvPr id="131" name="TextBox 24"/>
            <p:cNvSpPr txBox="1"/>
            <p:nvPr/>
          </p:nvSpPr>
          <p:spPr>
            <a:xfrm>
              <a:off x="-1" y="1905001"/>
              <a:ext cx="1359542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(1, 102, 9/12)</a:t>
              </a:r>
            </a:p>
          </p:txBody>
        </p:sp>
        <p:sp>
          <p:nvSpPr>
            <p:cNvPr id="132" name="TextBox 29"/>
            <p:cNvSpPr txBox="1"/>
            <p:nvPr/>
          </p:nvSpPr>
          <p:spPr>
            <a:xfrm>
              <a:off x="-1" y="1154667"/>
              <a:ext cx="1359542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(2, 102, 9/13)</a:t>
              </a:r>
            </a:p>
          </p:txBody>
        </p:sp>
        <p:sp>
          <p:nvSpPr>
            <p:cNvPr id="133" name="TextBox 30"/>
            <p:cNvSpPr txBox="1"/>
            <p:nvPr/>
          </p:nvSpPr>
          <p:spPr>
            <a:xfrm>
              <a:off x="-1" y="304800"/>
              <a:ext cx="1359542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(1, 101, 10/1)</a:t>
              </a:r>
            </a:p>
          </p:txBody>
        </p:sp>
        <p:sp>
          <p:nvSpPr>
            <p:cNvPr id="134" name="TextBox 64"/>
            <p:cNvSpPr txBox="1"/>
            <p:nvPr/>
          </p:nvSpPr>
          <p:spPr>
            <a:xfrm>
              <a:off x="2282748" y="1905001"/>
              <a:ext cx="2300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35" name="TextBox 33"/>
            <p:cNvSpPr txBox="1"/>
            <p:nvPr/>
          </p:nvSpPr>
          <p:spPr>
            <a:xfrm>
              <a:off x="3429000" y="1905001"/>
              <a:ext cx="2300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36" name="TextBox 34"/>
            <p:cNvSpPr txBox="1"/>
            <p:nvPr/>
          </p:nvSpPr>
          <p:spPr>
            <a:xfrm>
              <a:off x="4565497" y="1905001"/>
              <a:ext cx="230047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37" name="TextBox 35"/>
            <p:cNvSpPr txBox="1"/>
            <p:nvPr/>
          </p:nvSpPr>
          <p:spPr>
            <a:xfrm>
              <a:off x="5708497" y="1905001"/>
              <a:ext cx="2300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38" name="TextBox 36"/>
            <p:cNvSpPr txBox="1"/>
            <p:nvPr/>
          </p:nvSpPr>
          <p:spPr>
            <a:xfrm>
              <a:off x="5708497" y="1109559"/>
              <a:ext cx="2300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39" name="TextBox 37"/>
            <p:cNvSpPr txBox="1"/>
            <p:nvPr/>
          </p:nvSpPr>
          <p:spPr>
            <a:xfrm>
              <a:off x="4565497" y="1154667"/>
              <a:ext cx="230047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40" name="TextBox 38"/>
            <p:cNvSpPr txBox="1"/>
            <p:nvPr/>
          </p:nvSpPr>
          <p:spPr>
            <a:xfrm>
              <a:off x="3429000" y="1156806"/>
              <a:ext cx="2300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41" name="TextBox 39"/>
            <p:cNvSpPr txBox="1"/>
            <p:nvPr/>
          </p:nvSpPr>
          <p:spPr>
            <a:xfrm>
              <a:off x="2281040" y="1154667"/>
              <a:ext cx="2300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42" name="TextBox 40"/>
            <p:cNvSpPr txBox="1"/>
            <p:nvPr/>
          </p:nvSpPr>
          <p:spPr>
            <a:xfrm>
              <a:off x="5708497" y="304513"/>
              <a:ext cx="2300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43" name="TextBox 41"/>
            <p:cNvSpPr txBox="1"/>
            <p:nvPr/>
          </p:nvSpPr>
          <p:spPr>
            <a:xfrm>
              <a:off x="4565497" y="349621"/>
              <a:ext cx="230047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44" name="TextBox 42"/>
            <p:cNvSpPr txBox="1"/>
            <p:nvPr/>
          </p:nvSpPr>
          <p:spPr>
            <a:xfrm>
              <a:off x="3429000" y="351759"/>
              <a:ext cx="2300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145" name="TextBox 43"/>
            <p:cNvSpPr txBox="1"/>
            <p:nvPr/>
          </p:nvSpPr>
          <p:spPr>
            <a:xfrm>
              <a:off x="2281040" y="349621"/>
              <a:ext cx="230048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b="1"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X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738759" y="2038864"/>
              <a:ext cx="152863" cy="301196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738759" y="2038864"/>
                <a:ext cx="152863" cy="3011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886991" y="2170927"/>
              <a:ext cx="189920" cy="145964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886991" y="2170927"/>
                <a:ext cx="189920" cy="1459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067647" y="2092153"/>
              <a:ext cx="108857" cy="857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5067647" y="2092153"/>
                <a:ext cx="108857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137130" y="2099104"/>
              <a:ext cx="39374" cy="180717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5137130" y="2099104"/>
                <a:ext cx="39374" cy="180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5220510" y="2196413"/>
              <a:ext cx="4632" cy="57922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5220510" y="2196413"/>
                <a:ext cx="4632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5225142" y="2117639"/>
              <a:ext cx="9265" cy="185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5225142" y="2117639"/>
                <a:ext cx="9265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5303890" y="2136174"/>
              <a:ext cx="150547" cy="217788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5303890" y="2136174"/>
                <a:ext cx="150547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5498443" y="2224216"/>
              <a:ext cx="310359" cy="926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5498443" y="2224216"/>
                <a:ext cx="310359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6026516" y="1927654"/>
              <a:ext cx="120438" cy="333632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6026516" y="1927654"/>
                <a:ext cx="120438" cy="333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6197908" y="2103737"/>
              <a:ext cx="67168" cy="162183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6197908" y="2103737"/>
                <a:ext cx="67168" cy="16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6272024" y="2122272"/>
              <a:ext cx="78748" cy="101944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6272024" y="2122272"/>
                <a:ext cx="78748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6406358" y="1936921"/>
              <a:ext cx="162128" cy="2872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6406358" y="1936921"/>
                <a:ext cx="162128" cy="287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6624073" y="2071301"/>
              <a:ext cx="108857" cy="92676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6624073" y="2071301"/>
                <a:ext cx="108857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6772304" y="2071301"/>
              <a:ext cx="97276" cy="120478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6772304" y="2071301"/>
                <a:ext cx="97276" cy="120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6869580" y="1964724"/>
              <a:ext cx="132018" cy="11121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6869580" y="1964724"/>
                <a:ext cx="132018" cy="111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6941379" y="1950822"/>
              <a:ext cx="57903" cy="22010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6941379" y="1950822"/>
                <a:ext cx="57903" cy="220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3960547" y="2692228"/>
              <a:ext cx="150547" cy="150598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3960547" y="2692228"/>
                <a:ext cx="150547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3946650" y="2692228"/>
              <a:ext cx="162128" cy="22705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3946650" y="2692228"/>
                <a:ext cx="162128" cy="227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4446930" y="2720031"/>
              <a:ext cx="273300" cy="213154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4446930" y="2720031"/>
                <a:ext cx="273300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4752656" y="2812706"/>
              <a:ext cx="125070" cy="83409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4752656" y="2812706"/>
                <a:ext cx="125070" cy="83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4845300" y="2743200"/>
              <a:ext cx="101909" cy="180717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4845300" y="2743200"/>
                <a:ext cx="101909" cy="180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4942577" y="2733932"/>
              <a:ext cx="111173" cy="173767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4942577" y="2733932"/>
                <a:ext cx="111173" cy="1737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5313154" y="2724665"/>
              <a:ext cx="196869" cy="370702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5313154" y="2724665"/>
                <a:ext cx="196869" cy="370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5484547" y="2715397"/>
              <a:ext cx="99592" cy="2270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5484547" y="2715397"/>
                <a:ext cx="99592" cy="227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5581823" y="2724665"/>
              <a:ext cx="64851" cy="139013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5581823" y="2724665"/>
                <a:ext cx="64851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5665203" y="2641256"/>
              <a:ext cx="261720" cy="227056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5665203" y="2641256"/>
                <a:ext cx="261720" cy="227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5966298" y="2692228"/>
              <a:ext cx="120438" cy="15291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5966298" y="2692228"/>
                <a:ext cx="120438" cy="152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6072838" y="2634306"/>
              <a:ext cx="101909" cy="6719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6072838" y="2634306"/>
                <a:ext cx="101909" cy="67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6128425" y="2627355"/>
              <a:ext cx="41690" cy="187668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6128425" y="2627355"/>
                <a:ext cx="41690" cy="187668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4"/>
          <p:cNvSpPr txBox="1"/>
          <p:nvPr>
            <p:ph type="sldNum" sz="quarter" idx="4294967295"/>
          </p:nvPr>
        </p:nvSpPr>
        <p:spPr>
          <a:xfrm>
            <a:off x="8505419" y="6414761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9" name="Rectangle 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Meaning (Semantics) of SQL Queries</a:t>
            </a:r>
          </a:p>
        </p:txBody>
      </p:sp>
      <p:sp>
        <p:nvSpPr>
          <p:cNvPr id="150" name="Rectangle 3"/>
          <p:cNvSpPr txBox="1"/>
          <p:nvPr>
            <p:ph type="body" sz="quarter" idx="4294967295"/>
          </p:nvPr>
        </p:nvSpPr>
        <p:spPr>
          <a:xfrm>
            <a:off x="628648" y="1947067"/>
            <a:ext cx="5743582" cy="9284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  <a:effectLst>
            <a:outerShdw blurRad="50800" dist="12700" dir="27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marL="284480" indent="-284480" defTabSz="379095">
              <a:lnSpc>
                <a:spcPct val="90000"/>
              </a:lnSpc>
              <a:spcBef>
                <a:spcPts val="0"/>
              </a:spcBef>
              <a:buSzTx/>
              <a:buNone/>
              <a:defRPr sz="1600">
                <a:solidFill>
                  <a:schemeClr val="accent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</a:t>
            </a:r>
            <a:r>
              <a:rPr>
                <a:solidFill>
                  <a:srgbClr val="000000"/>
                </a:solidFill>
              </a:rPr>
              <a:t> x</a:t>
            </a:r>
            <a:r>
              <a:rPr baseline="-29000"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.a</a:t>
            </a:r>
            <a:r>
              <a:rPr baseline="-29000"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x</a:t>
            </a:r>
            <a:r>
              <a:rPr baseline="-29000"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.a</a:t>
            </a:r>
            <a:r>
              <a:rPr baseline="-29000">
                <a:solidFill>
                  <a:srgbClr val="0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…, x</a:t>
            </a:r>
            <a:r>
              <a:rPr baseline="-29000"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.a</a:t>
            </a:r>
            <a:r>
              <a:rPr baseline="-29000">
                <a:solidFill>
                  <a:srgbClr val="000000"/>
                </a:solidFill>
              </a:rPr>
              <a:t>k</a:t>
            </a:r>
            <a:endParaRPr baseline="-29000">
              <a:solidFill>
                <a:srgbClr val="000000"/>
              </a:solidFill>
            </a:endParaRPr>
          </a:p>
          <a:p>
            <a:pPr marL="284480" indent="-284480" defTabSz="379095">
              <a:lnSpc>
                <a:spcPct val="90000"/>
              </a:lnSpc>
              <a:spcBef>
                <a:spcPts val="0"/>
              </a:spcBef>
              <a:buSzTx/>
              <a:buNone/>
              <a:defRPr sz="1600">
                <a:solidFill>
                  <a:schemeClr val="accent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FROM</a:t>
            </a:r>
            <a:r>
              <a:rPr>
                <a:solidFill>
                  <a:srgbClr val="000000"/>
                </a:solidFill>
              </a:rPr>
              <a:t>   R</a:t>
            </a:r>
            <a:r>
              <a:rPr baseline="-29000"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AS x</a:t>
            </a:r>
            <a:r>
              <a:rPr baseline="-29000"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R</a:t>
            </a:r>
            <a:r>
              <a:rPr baseline="-29000">
                <a:solidFill>
                  <a:srgbClr val="0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 AS x</a:t>
            </a:r>
            <a:r>
              <a:rPr baseline="-29000">
                <a:solidFill>
                  <a:srgbClr val="000000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…, R</a:t>
            </a:r>
            <a:r>
              <a:rPr baseline="-29000"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 AS x</a:t>
            </a:r>
            <a:r>
              <a:rPr baseline="-29000">
                <a:solidFill>
                  <a:srgbClr val="000000"/>
                </a:solidFill>
              </a:rPr>
              <a:t>n</a:t>
            </a:r>
            <a:endParaRPr baseline="-29000">
              <a:solidFill>
                <a:srgbClr val="000000"/>
              </a:solidFill>
            </a:endParaRPr>
          </a:p>
          <a:p>
            <a:pPr marL="284480" indent="-284480" defTabSz="379095">
              <a:lnSpc>
                <a:spcPct val="90000"/>
              </a:lnSpc>
              <a:spcBef>
                <a:spcPts val="0"/>
              </a:spcBef>
              <a:buSzTx/>
              <a:buNone/>
              <a:defRPr sz="1600">
                <a:solidFill>
                  <a:schemeClr val="accent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WHERE</a:t>
            </a:r>
            <a:r>
              <a:rPr>
                <a:solidFill>
                  <a:srgbClr val="000000"/>
                </a:solidFill>
              </a:rPr>
              <a:t>  Conditions(x</a:t>
            </a:r>
            <a:r>
              <a:rPr baseline="-29000"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,…, x</a:t>
            </a:r>
            <a:r>
              <a:rPr baseline="-29000"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Rectangle 4"/>
          <p:cNvSpPr/>
          <p:nvPr/>
        </p:nvSpPr>
        <p:spPr>
          <a:xfrm>
            <a:off x="251468" y="3178862"/>
            <a:ext cx="8007800" cy="30299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ffectLst>
            <a:outerShdw dist="107762" dir="2700000" rotWithShape="0">
              <a:srgbClr val="EEECE1"/>
            </a:outerShdw>
          </a:effec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90000"/>
              </a:lnSpc>
              <a:defRPr sz="24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Answer = {}</a:t>
            </a:r>
          </a:p>
          <a:p>
            <a:pPr marL="342900" indent="-342900">
              <a:lnSpc>
                <a:spcPct val="90000"/>
              </a:lnSpc>
              <a:defRPr sz="2400" b="1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for</a:t>
            </a:r>
            <a:r>
              <a:rPr b="0"/>
              <a:t> x</a:t>
            </a:r>
            <a:r>
              <a:rPr b="0" baseline="-25000"/>
              <a:t>1</a:t>
            </a:r>
            <a:r>
              <a:rPr b="0"/>
              <a:t> </a:t>
            </a:r>
            <a:r>
              <a:t>in</a:t>
            </a:r>
            <a:r>
              <a:rPr b="0"/>
              <a:t> R</a:t>
            </a:r>
            <a:r>
              <a:rPr baseline="-25000"/>
              <a:t>1</a:t>
            </a:r>
            <a:r>
              <a:rPr b="0"/>
              <a:t> </a:t>
            </a:r>
            <a:r>
              <a:t>do</a:t>
            </a:r>
          </a:p>
          <a:p>
            <a:pPr marL="342900" indent="-342900">
              <a:lnSpc>
                <a:spcPct val="90000"/>
              </a:lnSpc>
              <a:defRPr sz="24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      </a:t>
            </a:r>
            <a:r>
              <a:rPr b="1"/>
              <a:t>for</a:t>
            </a:r>
            <a:r>
              <a:t> x</a:t>
            </a:r>
            <a:r>
              <a:rPr baseline="-25000"/>
              <a:t>2</a:t>
            </a:r>
            <a:r>
              <a:t> </a:t>
            </a:r>
            <a:r>
              <a:rPr b="1"/>
              <a:t>in</a:t>
            </a:r>
            <a:r>
              <a:t> R</a:t>
            </a:r>
            <a:r>
              <a:rPr baseline="-25000"/>
              <a:t>2</a:t>
            </a:r>
            <a:r>
              <a:t> </a:t>
            </a:r>
            <a:r>
              <a:rPr b="1"/>
              <a:t>do</a:t>
            </a:r>
            <a:endParaRPr b="1"/>
          </a:p>
          <a:p>
            <a:pPr marL="342900" indent="-342900">
              <a:lnSpc>
                <a:spcPct val="90000"/>
              </a:lnSpc>
              <a:defRPr sz="24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           …..</a:t>
            </a:r>
          </a:p>
          <a:p>
            <a:pPr marL="342900" indent="-342900">
              <a:lnSpc>
                <a:spcPct val="90000"/>
              </a:lnSpc>
              <a:defRPr sz="24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                </a:t>
            </a:r>
            <a:r>
              <a:rPr b="1"/>
              <a:t>for</a:t>
            </a:r>
            <a:r>
              <a:t> x</a:t>
            </a:r>
            <a:r>
              <a:rPr baseline="-25000"/>
              <a:t>n</a:t>
            </a:r>
            <a:r>
              <a:t> </a:t>
            </a:r>
            <a:r>
              <a:rPr b="1"/>
              <a:t>in</a:t>
            </a:r>
            <a:r>
              <a:t> R</a:t>
            </a:r>
            <a:r>
              <a:rPr baseline="-25000"/>
              <a:t>n</a:t>
            </a:r>
            <a:r>
              <a:t> </a:t>
            </a:r>
            <a:r>
              <a:rPr b="1"/>
              <a:t>do</a:t>
            </a:r>
            <a:endParaRPr b="1"/>
          </a:p>
          <a:p>
            <a:pPr marL="342900" indent="-342900">
              <a:lnSpc>
                <a:spcPct val="90000"/>
              </a:lnSpc>
              <a:defRPr sz="24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                       </a:t>
            </a:r>
            <a:r>
              <a:rPr b="1"/>
              <a:t>if</a:t>
            </a:r>
            <a:r>
              <a:t> Conditions(x</a:t>
            </a:r>
            <a:r>
              <a:rPr baseline="-25000"/>
              <a:t>1</a:t>
            </a:r>
            <a:r>
              <a:t>,…, x</a:t>
            </a:r>
            <a:r>
              <a:rPr baseline="-25000"/>
              <a:t>n</a:t>
            </a:r>
            <a:r>
              <a:t>)</a:t>
            </a:r>
          </a:p>
          <a:p>
            <a:pPr marL="342900" indent="-342900">
              <a:lnSpc>
                <a:spcPct val="90000"/>
              </a:lnSpc>
              <a:defRPr sz="24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                             </a:t>
            </a:r>
            <a:r>
              <a:rPr b="1"/>
              <a:t>then</a:t>
            </a:r>
            <a:r>
              <a:t> Answer = Answer </a:t>
            </a:r>
            <a:r>
              <a:rPr>
                <a:latin typeface="Symbol" panose="05050102010706020507"/>
                <a:ea typeface="Symbol" panose="05050102010706020507"/>
                <a:cs typeface="Symbol" panose="05050102010706020507"/>
                <a:sym typeface="Symbol" panose="05050102010706020507"/>
              </a:rPr>
              <a:t>È</a:t>
            </a:r>
            <a:r>
              <a:t> {(x</a:t>
            </a:r>
            <a:r>
              <a:rPr baseline="-25000"/>
              <a:t>1</a:t>
            </a:r>
            <a:r>
              <a:t>.a</a:t>
            </a:r>
            <a:r>
              <a:rPr baseline="-25000"/>
              <a:t>1</a:t>
            </a:r>
            <a:r>
              <a:t>, x</a:t>
            </a:r>
            <a:r>
              <a:rPr baseline="-25000"/>
              <a:t>1</a:t>
            </a:r>
            <a:r>
              <a:t>.a</a:t>
            </a:r>
            <a:r>
              <a:rPr baseline="-25000"/>
              <a:t>2</a:t>
            </a:r>
            <a:r>
              <a:t>, …, x</a:t>
            </a:r>
            <a:r>
              <a:rPr baseline="-25000"/>
              <a:t>n</a:t>
            </a:r>
            <a:r>
              <a:t>.a</a:t>
            </a:r>
            <a:r>
              <a:rPr baseline="-25000"/>
              <a:t>k</a:t>
            </a:r>
            <a:r>
              <a:t>)}</a:t>
            </a:r>
          </a:p>
          <a:p>
            <a:pPr marL="342900" indent="-342900">
              <a:lnSpc>
                <a:spcPct val="90000"/>
              </a:lnSpc>
              <a:defRPr sz="2400" b="1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return</a:t>
            </a:r>
            <a:r>
              <a:rPr b="0"/>
              <a:t> Answer</a:t>
            </a:r>
            <a:endParaRPr b="0"/>
          </a:p>
        </p:txBody>
      </p:sp>
      <p:sp>
        <p:nvSpPr>
          <p:cNvPr id="152" name="TextBox 6"/>
          <p:cNvSpPr txBox="1"/>
          <p:nvPr/>
        </p:nvSpPr>
        <p:spPr>
          <a:xfrm>
            <a:off x="6553200" y="1895681"/>
            <a:ext cx="2431208" cy="949781"/>
          </a:xfrm>
          <a:prstGeom prst="rect">
            <a:avLst/>
          </a:prstGeom>
          <a:solidFill>
            <a:srgbClr val="E6E0EC"/>
          </a:solidFill>
          <a:ln w="12700">
            <a:miter lim="400000"/>
          </a:ln>
          <a:effectLst>
            <a:outerShdw blurRad="50800" dist="127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Almost never the </a:t>
            </a:r>
            <a:r>
              <a:rPr i="1"/>
              <a:t>fastest</a:t>
            </a:r>
            <a:r>
              <a:t> way to compute it!</a:t>
            </a:r>
          </a:p>
        </p:txBody>
      </p:sp>
      <p:sp>
        <p:nvSpPr>
          <p:cNvPr id="153" name="TextBox 7"/>
          <p:cNvSpPr txBox="1"/>
          <p:nvPr/>
        </p:nvSpPr>
        <p:spPr>
          <a:xfrm>
            <a:off x="6207128" y="6021737"/>
            <a:ext cx="2904155" cy="760768"/>
          </a:xfrm>
          <a:prstGeom prst="rect">
            <a:avLst/>
          </a:prstGeom>
          <a:solidFill>
            <a:srgbClr val="E6E0EC"/>
          </a:solidFill>
          <a:ln w="12700">
            <a:miter lim="400000"/>
          </a:ln>
          <a:effectLst>
            <a:outerShdw blurRad="50800" dist="127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Note: </a:t>
            </a:r>
            <a:r>
              <a:rPr b="0"/>
              <a:t>this</a:t>
            </a:r>
            <a:r>
              <a:t> </a:t>
            </a:r>
            <a:r>
              <a:rPr b="0"/>
              <a:t>is a </a:t>
            </a:r>
            <a:r>
              <a:rPr b="0" i="1"/>
              <a:t>multiset </a:t>
            </a:r>
            <a:r>
              <a:rPr b="0"/>
              <a:t>union</a:t>
            </a:r>
            <a:endParaRPr b="0"/>
          </a:p>
        </p:txBody>
      </p:sp>
      <p:sp>
        <p:nvSpPr>
          <p:cNvPr id="154" name="Oval 8"/>
          <p:cNvSpPr/>
          <p:nvPr/>
        </p:nvSpPr>
        <p:spPr>
          <a:xfrm>
            <a:off x="4046002" y="5260657"/>
            <a:ext cx="4267450" cy="649191"/>
          </a:xfrm>
          <a:prstGeom prst="ellipse">
            <a:avLst/>
          </a:prstGeom>
          <a:ln w="50800">
            <a:solidFill>
              <a:srgbClr val="FF5050"/>
            </a:solidFill>
          </a:ln>
        </p:spPr>
        <p:txBody>
          <a:bodyPr lIns="45718" tIns="45718" rIns="45718" bIns="45718"/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9"/>
          <p:cNvSpPr txBox="1"/>
          <p:nvPr>
            <p:ph type="sldNum" sz="quarter" idx="4294967295"/>
          </p:nvPr>
        </p:nvSpPr>
        <p:spPr>
          <a:xfrm>
            <a:off x="8646822" y="304799"/>
            <a:ext cx="162070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57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Join Queries</a:t>
            </a:r>
          </a:p>
        </p:txBody>
      </p:sp>
      <p:sp>
        <p:nvSpPr>
          <p:cNvPr id="158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59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160" name="Content Placeholder 2"/>
          <p:cNvSpPr txBox="1"/>
          <p:nvPr/>
        </p:nvSpPr>
        <p:spPr>
          <a:xfrm>
            <a:off x="808969" y="1621528"/>
            <a:ext cx="7542280" cy="1920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[</a:t>
            </a:r>
            <a:r>
              <a:t>DISTINCT</a:t>
            </a:r>
            <a:r>
              <a:rPr>
                <a:solidFill>
                  <a:srgbClr val="1F497D"/>
                </a:solidFill>
              </a:rPr>
              <a:t>]</a:t>
            </a: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&lt;column expression list&gt;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 </a:t>
            </a:r>
            <a:r>
              <a:t>FROM</a:t>
            </a:r>
            <a:r>
              <a:rPr>
                <a:solidFill>
                  <a:srgbClr val="1F497D"/>
                </a:solidFill>
              </a:rPr>
              <a:t> &lt;table1 [AS t1], ... , tableN [AS tn]&gt;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[</a:t>
            </a:r>
            <a:r>
              <a:t>WHERE</a:t>
            </a:r>
            <a:r>
              <a:rPr>
                <a:solidFill>
                  <a:srgbClr val="1F497D"/>
                </a:solidFill>
              </a:rPr>
              <a:t> &lt;predicate&gt;]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1F497D"/>
                </a:solidFill>
              </a:rPr>
              <a:t> [</a:t>
            </a:r>
            <a:r>
              <a:t>GROUP BY</a:t>
            </a:r>
            <a:r>
              <a:rPr>
                <a:solidFill>
                  <a:srgbClr val="1F497D"/>
                </a:solidFill>
              </a:rPr>
              <a:t> &lt;column list&gt;]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[</a:t>
            </a:r>
            <a:r>
              <a:t>HAVING</a:t>
            </a: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&lt;predicate&gt;]</a:t>
            </a:r>
            <a:br>
              <a:rPr>
                <a:solidFill>
                  <a:srgbClr val="1F497D"/>
                </a:solidFill>
              </a:rPr>
            </a:br>
            <a:r>
              <a:rPr>
                <a:solidFill>
                  <a:srgbClr val="A6A6A6"/>
                </a:solidFill>
              </a:rPr>
              <a:t> </a:t>
            </a:r>
            <a:r>
              <a:rPr>
                <a:solidFill>
                  <a:srgbClr val="1F497D"/>
                </a:solidFill>
              </a:rPr>
              <a:t>[</a:t>
            </a:r>
            <a:r>
              <a:t>ORDER BY </a:t>
            </a:r>
            <a:r>
              <a:rPr>
                <a:solidFill>
                  <a:srgbClr val="1F497D"/>
                </a:solidFill>
              </a:rPr>
              <a:t>&lt;column list&gt;]</a:t>
            </a:r>
            <a:r>
              <a:rPr>
                <a:solidFill>
                  <a:srgbClr val="A6A6A6"/>
                </a:solidFill>
              </a:rPr>
              <a:t> </a:t>
            </a:r>
            <a: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9"/>
          <p:cNvSpPr txBox="1"/>
          <p:nvPr>
            <p:ph type="sldNum" sz="quarter" idx="4294967295"/>
          </p:nvPr>
        </p:nvSpPr>
        <p:spPr>
          <a:xfrm>
            <a:off x="8646822" y="304799"/>
            <a:ext cx="162070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63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Query Semantics</a:t>
            </a:r>
          </a:p>
        </p:txBody>
      </p:sp>
      <p:sp>
        <p:nvSpPr>
          <p:cNvPr id="164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65" name="Rectangle 21"/>
          <p:cNvSpPr/>
          <p:nvPr/>
        </p:nvSpPr>
        <p:spPr>
          <a:xfrm>
            <a:off x="4343400" y="1240529"/>
            <a:ext cx="457200" cy="235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166" name="Content Placeholder 2"/>
          <p:cNvSpPr txBox="1"/>
          <p:nvPr/>
        </p:nvSpPr>
        <p:spPr>
          <a:xfrm>
            <a:off x="808969" y="1621528"/>
            <a:ext cx="7542280" cy="410826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 [</a:t>
            </a:r>
            <a:r>
              <a:t>DISTINCT</a:t>
            </a:r>
            <a:r>
              <a:rPr>
                <a:solidFill>
                  <a:srgbClr val="1F497D"/>
                </a:solidFill>
              </a:rPr>
              <a:t>]  target-list</a:t>
            </a:r>
            <a:endParaRPr sz="1600"/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</a:rPr>
              <a:t>         relation-list</a:t>
            </a:r>
            <a:endParaRPr sz="1600"/>
          </a:p>
          <a:p>
            <a:pPr defTabSz="914400">
              <a:spcBef>
                <a:spcPts val="4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F497D"/>
                </a:solidFill>
              </a:rPr>
              <a:t>        qualification</a:t>
            </a:r>
            <a:endParaRPr sz="1600"/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FROM</a:t>
            </a:r>
            <a:r>
              <a:rPr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rPr>
              <a:t>: compute cross product of tables.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WHERE</a:t>
            </a:r>
            <a:r>
              <a:rPr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rPr>
              <a:t>: Check conditions, discard tuples that fail.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rPr>
              <a:t>: Specify desired fields in output.</a:t>
            </a:r>
            <a:endParaRPr sz="1600"/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DISTINCT</a:t>
            </a:r>
            <a:r>
              <a:rPr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rPr>
              <a:t>(optional): eliminate duplicate rows.</a:t>
            </a:r>
            <a:endParaRPr sz="1600"/>
          </a:p>
          <a:p>
            <a:pPr marL="342900" indent="-342900" defTabSz="914400">
              <a:spcBef>
                <a:spcPts val="3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  <a:p>
            <a:pPr marL="342900" indent="-34290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Note: this is likely a terribly inefficient strategy! </a:t>
            </a:r>
            <a:endParaRPr sz="1600"/>
          </a:p>
          <a:p>
            <a:pPr marL="742950" lvl="1" indent="-285750" defTabSz="914400">
              <a:spcBef>
                <a:spcPts val="400"/>
              </a:spcBef>
              <a:buSzPct val="100000"/>
              <a:buFont typeface="Arial" panose="020B0604020202020204" pitchFamily="34" charset="0"/>
              <a:buChar char="–"/>
              <a:defRPr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Query optimizer will find more efficient plans.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9"/>
          <p:cNvSpPr txBox="1"/>
          <p:nvPr>
            <p:ph type="sldNum" sz="quarter" idx="4294967295"/>
          </p:nvPr>
        </p:nvSpPr>
        <p:spPr>
          <a:xfrm>
            <a:off x="8646822" y="304799"/>
            <a:ext cx="162070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69" name="Title 1"/>
          <p:cNvSpPr txBox="1"/>
          <p:nvPr>
            <p:ph type="title"/>
          </p:nvPr>
        </p:nvSpPr>
        <p:spPr>
          <a:xfrm>
            <a:off x="457200" y="152399"/>
            <a:ext cx="8229600" cy="523223"/>
          </a:xfrm>
          <a:prstGeom prst="rect">
            <a:avLst/>
          </a:prstGeom>
        </p:spPr>
        <p:txBody>
          <a:bodyPr/>
          <a:lstStyle>
            <a:lvl1pPr defTabSz="351790">
              <a:defRPr sz="3300">
                <a:solidFill>
                  <a:srgbClr val="1F497D"/>
                </a:solidFill>
              </a:defRPr>
            </a:lvl1pPr>
          </a:lstStyle>
          <a:p>
            <a:r>
              <a:t>Conceptual SQL Evaluation</a:t>
            </a:r>
          </a:p>
        </p:txBody>
      </p:sp>
      <p:sp>
        <p:nvSpPr>
          <p:cNvPr id="170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171" name="Rectangle 21"/>
          <p:cNvSpPr/>
          <p:nvPr/>
        </p:nvSpPr>
        <p:spPr>
          <a:xfrm>
            <a:off x="4343400" y="761999"/>
            <a:ext cx="457200" cy="2350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172" name="Rectangle 3"/>
          <p:cNvSpPr/>
          <p:nvPr/>
        </p:nvSpPr>
        <p:spPr>
          <a:xfrm>
            <a:off x="4168775" y="990600"/>
            <a:ext cx="4975225" cy="162877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6037" tIns="46037" rIns="46037" bIns="46037">
            <a:spAutoFit/>
          </a:bodyPr>
          <a:lstStyle/>
          <a:p>
            <a:pPr>
              <a:defRPr sz="2000">
                <a:solidFill>
                  <a:srgbClr val="135B02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  <a:r>
              <a:t>SELECT        [DISTINCT]  </a:t>
            </a:r>
            <a:r>
              <a:rPr i="1"/>
              <a:t>target-list</a:t>
            </a:r>
            <a:endParaRPr i="1"/>
          </a:p>
          <a:p>
            <a:pPr>
              <a:defRPr sz="2000">
                <a:solidFill>
                  <a:srgbClr val="135B02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  <a:r>
              <a:t>FROM         </a:t>
            </a:r>
            <a:r>
              <a:rPr i="1"/>
              <a:t>relation-list</a:t>
            </a:r>
            <a:endParaRPr i="1"/>
          </a:p>
          <a:p>
            <a:pPr>
              <a:defRPr sz="2000">
                <a:solidFill>
                  <a:srgbClr val="135B02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  <a:r>
              <a:t>WHERE        </a:t>
            </a:r>
            <a:r>
              <a:rPr i="1"/>
              <a:t>qualification</a:t>
            </a:r>
            <a:endParaRPr i="1"/>
          </a:p>
          <a:p>
            <a:pPr>
              <a:defRPr sz="2000">
                <a:solidFill>
                  <a:srgbClr val="135B02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  <a:r>
              <a:t>GROUP BY  </a:t>
            </a:r>
            <a:r>
              <a:rPr i="1"/>
              <a:t>grouping-list</a:t>
            </a:r>
            <a:endParaRPr i="1"/>
          </a:p>
          <a:p>
            <a:pPr>
              <a:defRPr sz="2000">
                <a:solidFill>
                  <a:srgbClr val="135B02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  <a:r>
              <a:t>HAVING      </a:t>
            </a:r>
            <a:r>
              <a:rPr i="1"/>
              <a:t>group-qualification</a:t>
            </a:r>
            <a:endParaRPr i="1"/>
          </a:p>
        </p:txBody>
      </p:sp>
      <p:grpSp>
        <p:nvGrpSpPr>
          <p:cNvPr id="175" name="Oval 4"/>
          <p:cNvGrpSpPr/>
          <p:nvPr/>
        </p:nvGrpSpPr>
        <p:grpSpPr>
          <a:xfrm>
            <a:off x="2971800" y="3276600"/>
            <a:ext cx="1752600" cy="609600"/>
            <a:chOff x="0" y="0"/>
            <a:chExt cx="1752600" cy="609600"/>
          </a:xfrm>
        </p:grpSpPr>
        <p:sp>
          <p:nvSpPr>
            <p:cNvPr id="173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74" name="SELECT"/>
            <p:cNvSpPr txBox="1"/>
            <p:nvPr/>
          </p:nvSpPr>
          <p:spPr>
            <a:xfrm>
              <a:off x="356970" y="106679"/>
              <a:ext cx="1038656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>
                  <a:latin typeface="Book Antiqua" panose="02040602050305030304"/>
                  <a:ea typeface="Book Antiqua" panose="02040602050305030304"/>
                  <a:cs typeface="Book Antiqua" panose="02040602050305030304"/>
                  <a:sym typeface="Book Antiqua" panose="02040602050305030304"/>
                </a:defRPr>
              </a:lvl1pPr>
            </a:lstStyle>
            <a:p>
              <a:r>
                <a:t>SELECT</a:t>
              </a:r>
            </a:p>
          </p:txBody>
        </p:sp>
      </p:grpSp>
      <p:sp>
        <p:nvSpPr>
          <p:cNvPr id="176" name="Text Box 5"/>
          <p:cNvSpPr txBox="1"/>
          <p:nvPr/>
        </p:nvSpPr>
        <p:spPr>
          <a:xfrm>
            <a:off x="655319" y="5867400"/>
            <a:ext cx="1889762" cy="701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>
              <a:defRPr sz="2000" b="1" i="1"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Relation     cross-product </a:t>
            </a:r>
          </a:p>
        </p:txBody>
      </p:sp>
      <p:sp>
        <p:nvSpPr>
          <p:cNvPr id="177" name="Text Box 6"/>
          <p:cNvSpPr txBox="1"/>
          <p:nvPr/>
        </p:nvSpPr>
        <p:spPr>
          <a:xfrm>
            <a:off x="45719" y="4648200"/>
            <a:ext cx="2499362" cy="701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r">
              <a:defRPr sz="2000" b="1" i="1"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  <a:r>
              <a:t>Apply selections</a:t>
            </a:r>
            <a:endParaRPr sz="3600">
              <a:solidFill>
                <a:srgbClr val="CF0E30"/>
              </a:solidFill>
            </a:endParaRPr>
          </a:p>
          <a:p>
            <a:pPr algn="r">
              <a:defRPr sz="2000" b="1" i="1"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  <a:r>
              <a:t>(eliminate rows)</a:t>
            </a:r>
          </a:p>
        </p:txBody>
      </p:sp>
      <p:sp>
        <p:nvSpPr>
          <p:cNvPr id="178" name="Text Box 7"/>
          <p:cNvSpPr txBox="1"/>
          <p:nvPr/>
        </p:nvSpPr>
        <p:spPr>
          <a:xfrm>
            <a:off x="45719" y="3124201"/>
            <a:ext cx="3032762" cy="1005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2000" b="1" i="1"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  <a:r>
              <a:t>Project away columns</a:t>
            </a:r>
            <a:endParaRPr sz="3600">
              <a:solidFill>
                <a:srgbClr val="CF0E30"/>
              </a:solidFill>
            </a:endParaRPr>
          </a:p>
          <a:p>
            <a:pPr>
              <a:defRPr sz="2000" b="1" i="1"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  <a:r>
              <a:t>(just keep those used in SELECT, GBY, HAVING)</a:t>
            </a:r>
          </a:p>
        </p:txBody>
      </p:sp>
      <p:grpSp>
        <p:nvGrpSpPr>
          <p:cNvPr id="181" name="Oval 8"/>
          <p:cNvGrpSpPr/>
          <p:nvPr/>
        </p:nvGrpSpPr>
        <p:grpSpPr>
          <a:xfrm>
            <a:off x="2971800" y="4648200"/>
            <a:ext cx="1752600" cy="609600"/>
            <a:chOff x="0" y="0"/>
            <a:chExt cx="1752600" cy="609600"/>
          </a:xfrm>
        </p:grpSpPr>
        <p:sp>
          <p:nvSpPr>
            <p:cNvPr id="179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80" name="WHERE"/>
            <p:cNvSpPr txBox="1"/>
            <p:nvPr/>
          </p:nvSpPr>
          <p:spPr>
            <a:xfrm>
              <a:off x="351575" y="106679"/>
              <a:ext cx="1049446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>
                  <a:latin typeface="Book Antiqua" panose="02040602050305030304"/>
                  <a:ea typeface="Book Antiqua" panose="02040602050305030304"/>
                  <a:cs typeface="Book Antiqua" panose="02040602050305030304"/>
                  <a:sym typeface="Book Antiqua" panose="02040602050305030304"/>
                </a:defRPr>
              </a:lvl1pPr>
            </a:lstStyle>
            <a:p>
              <a:r>
                <a:t>WHERE</a:t>
              </a:r>
            </a:p>
          </p:txBody>
        </p:sp>
      </p:grpSp>
      <p:grpSp>
        <p:nvGrpSpPr>
          <p:cNvPr id="184" name="Oval 9"/>
          <p:cNvGrpSpPr/>
          <p:nvPr/>
        </p:nvGrpSpPr>
        <p:grpSpPr>
          <a:xfrm>
            <a:off x="2895600" y="5867400"/>
            <a:ext cx="1752600" cy="609600"/>
            <a:chOff x="0" y="0"/>
            <a:chExt cx="1752600" cy="609600"/>
          </a:xfrm>
        </p:grpSpPr>
        <p:sp>
          <p:nvSpPr>
            <p:cNvPr id="182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83" name="FROM"/>
            <p:cNvSpPr txBox="1"/>
            <p:nvPr/>
          </p:nvSpPr>
          <p:spPr>
            <a:xfrm>
              <a:off x="448810" y="106679"/>
              <a:ext cx="854977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>
                  <a:latin typeface="Book Antiqua" panose="02040602050305030304"/>
                  <a:ea typeface="Book Antiqua" panose="02040602050305030304"/>
                  <a:cs typeface="Book Antiqua" panose="02040602050305030304"/>
                  <a:sym typeface="Book Antiqua" panose="02040602050305030304"/>
                </a:defRPr>
              </a:lvl1pPr>
            </a:lstStyle>
            <a:p>
              <a:r>
                <a:t>FROM</a:t>
              </a:r>
            </a:p>
          </p:txBody>
        </p:sp>
      </p:grpSp>
      <p:grpSp>
        <p:nvGrpSpPr>
          <p:cNvPr id="187" name="Oval 10"/>
          <p:cNvGrpSpPr/>
          <p:nvPr/>
        </p:nvGrpSpPr>
        <p:grpSpPr>
          <a:xfrm>
            <a:off x="5791200" y="5867400"/>
            <a:ext cx="1752600" cy="609600"/>
            <a:chOff x="0" y="0"/>
            <a:chExt cx="1752600" cy="609600"/>
          </a:xfrm>
        </p:grpSpPr>
        <p:sp>
          <p:nvSpPr>
            <p:cNvPr id="185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86" name="GROUP BY"/>
            <p:cNvSpPr txBox="1"/>
            <p:nvPr/>
          </p:nvSpPr>
          <p:spPr>
            <a:xfrm>
              <a:off x="175400" y="106679"/>
              <a:ext cx="1401797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>
                  <a:latin typeface="Book Antiqua" panose="02040602050305030304"/>
                  <a:ea typeface="Book Antiqua" panose="02040602050305030304"/>
                  <a:cs typeface="Book Antiqua" panose="02040602050305030304"/>
                  <a:sym typeface="Book Antiqua" panose="02040602050305030304"/>
                </a:defRPr>
              </a:lvl1pPr>
            </a:lstStyle>
            <a:p>
              <a:r>
                <a:t>GROUP BY</a:t>
              </a:r>
            </a:p>
          </p:txBody>
        </p:sp>
      </p:grpSp>
      <p:grpSp>
        <p:nvGrpSpPr>
          <p:cNvPr id="190" name="Oval 12"/>
          <p:cNvGrpSpPr/>
          <p:nvPr/>
        </p:nvGrpSpPr>
        <p:grpSpPr>
          <a:xfrm>
            <a:off x="5791200" y="4648200"/>
            <a:ext cx="1752600" cy="609600"/>
            <a:chOff x="0" y="0"/>
            <a:chExt cx="1752600" cy="609600"/>
          </a:xfrm>
        </p:grpSpPr>
        <p:sp>
          <p:nvSpPr>
            <p:cNvPr id="188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89" name="HAVING"/>
            <p:cNvSpPr txBox="1"/>
            <p:nvPr/>
          </p:nvSpPr>
          <p:spPr>
            <a:xfrm>
              <a:off x="296881" y="106679"/>
              <a:ext cx="1158835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>
                  <a:latin typeface="Book Antiqua" panose="02040602050305030304"/>
                  <a:ea typeface="Book Antiqua" panose="02040602050305030304"/>
                  <a:cs typeface="Book Antiqua" panose="02040602050305030304"/>
                  <a:sym typeface="Book Antiqua" panose="02040602050305030304"/>
                </a:defRPr>
              </a:lvl1pPr>
            </a:lstStyle>
            <a:p>
              <a:r>
                <a:t>HAVING</a:t>
              </a:r>
            </a:p>
          </p:txBody>
        </p:sp>
      </p:grpSp>
      <p:sp>
        <p:nvSpPr>
          <p:cNvPr id="191" name="Text Box 13"/>
          <p:cNvSpPr txBox="1"/>
          <p:nvPr/>
        </p:nvSpPr>
        <p:spPr>
          <a:xfrm>
            <a:off x="7818118" y="4648200"/>
            <a:ext cx="1280162" cy="701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000" b="1" i="1"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Eliminate groups</a:t>
            </a:r>
          </a:p>
        </p:txBody>
      </p:sp>
      <p:grpSp>
        <p:nvGrpSpPr>
          <p:cNvPr id="194" name="Oval 14"/>
          <p:cNvGrpSpPr/>
          <p:nvPr/>
        </p:nvGrpSpPr>
        <p:grpSpPr>
          <a:xfrm>
            <a:off x="5791200" y="3276600"/>
            <a:ext cx="1752600" cy="609600"/>
            <a:chOff x="0" y="0"/>
            <a:chExt cx="1752600" cy="609600"/>
          </a:xfrm>
        </p:grpSpPr>
        <p:sp>
          <p:nvSpPr>
            <p:cNvPr id="192" name="Oval"/>
            <p:cNvSpPr/>
            <p:nvPr/>
          </p:nvSpPr>
          <p:spPr>
            <a:xfrm>
              <a:off x="0" y="0"/>
              <a:ext cx="1752600" cy="609600"/>
            </a:xfrm>
            <a:prstGeom prst="ellipse">
              <a:avLst/>
            </a:prstGeom>
            <a:solidFill>
              <a:srgbClr val="B9CDE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93" name="[DISTINCT]"/>
            <p:cNvSpPr txBox="1"/>
            <p:nvPr/>
          </p:nvSpPr>
          <p:spPr>
            <a:xfrm>
              <a:off x="137883" y="106679"/>
              <a:ext cx="1476831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2000">
                  <a:latin typeface="Book Antiqua" panose="02040602050305030304"/>
                  <a:ea typeface="Book Antiqua" panose="02040602050305030304"/>
                  <a:cs typeface="Book Antiqua" panose="02040602050305030304"/>
                  <a:sym typeface="Book Antiqua" panose="02040602050305030304"/>
                </a:defRPr>
              </a:lvl1pPr>
            </a:lstStyle>
            <a:p>
              <a:r>
                <a:t>[DISTINCT]</a:t>
              </a:r>
            </a:p>
          </p:txBody>
        </p:sp>
      </p:grpSp>
      <p:sp>
        <p:nvSpPr>
          <p:cNvPr id="195" name="Text Box 15"/>
          <p:cNvSpPr txBox="1"/>
          <p:nvPr/>
        </p:nvSpPr>
        <p:spPr>
          <a:xfrm>
            <a:off x="7818118" y="3276600"/>
            <a:ext cx="1280162" cy="7010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000" b="1" i="1"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Eliminate duplicates</a:t>
            </a:r>
          </a:p>
        </p:txBody>
      </p:sp>
      <p:sp>
        <p:nvSpPr>
          <p:cNvPr id="196" name="Line 16"/>
          <p:cNvSpPr/>
          <p:nvPr/>
        </p:nvSpPr>
        <p:spPr>
          <a:xfrm>
            <a:off x="3810000" y="5257800"/>
            <a:ext cx="0" cy="609601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197" name="Line 17"/>
          <p:cNvSpPr/>
          <p:nvPr/>
        </p:nvSpPr>
        <p:spPr>
          <a:xfrm>
            <a:off x="3810000" y="3886200"/>
            <a:ext cx="0" cy="762001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198" name="Line 18"/>
          <p:cNvSpPr/>
          <p:nvPr/>
        </p:nvSpPr>
        <p:spPr>
          <a:xfrm>
            <a:off x="6629400" y="5257800"/>
            <a:ext cx="0" cy="609601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199" name="Line 19"/>
          <p:cNvSpPr/>
          <p:nvPr/>
        </p:nvSpPr>
        <p:spPr>
          <a:xfrm>
            <a:off x="6629400" y="3886200"/>
            <a:ext cx="0" cy="762001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/>
        </p:txBody>
      </p:sp>
      <p:sp>
        <p:nvSpPr>
          <p:cNvPr id="200" name="Freeform 20"/>
          <p:cNvSpPr/>
          <p:nvPr/>
        </p:nvSpPr>
        <p:spPr>
          <a:xfrm>
            <a:off x="3809999" y="2895599"/>
            <a:ext cx="1981202" cy="327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512"/>
                </a:moveTo>
                <a:lnTo>
                  <a:pt x="0" y="0"/>
                </a:lnTo>
                <a:lnTo>
                  <a:pt x="11631" y="0"/>
                </a:lnTo>
                <a:lnTo>
                  <a:pt x="11631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3600">
                <a:solidFill>
                  <a:srgbClr val="CF0E30"/>
                </a:solidFill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pPr>
          </a:p>
        </p:txBody>
      </p:sp>
      <p:sp>
        <p:nvSpPr>
          <p:cNvPr id="201" name="Line 21"/>
          <p:cNvSpPr/>
          <p:nvPr/>
        </p:nvSpPr>
        <p:spPr>
          <a:xfrm>
            <a:off x="6629400" y="2667000"/>
            <a:ext cx="0" cy="609601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9"/>
          <p:cNvSpPr txBox="1"/>
          <p:nvPr>
            <p:ph type="sldNum" sz="quarter" idx="4294967295"/>
          </p:nvPr>
        </p:nvSpPr>
        <p:spPr>
          <a:xfrm>
            <a:off x="8646822" y="304799"/>
            <a:ext cx="162070" cy="205913"/>
          </a:xfrm>
          <a:prstGeom prst="rect">
            <a:avLst/>
          </a:prstGeom>
        </p:spPr>
        <p:txBody>
          <a:bodyPr anchor="t"/>
          <a:lstStyle>
            <a:lvl1pPr algn="ctr">
              <a:defRPr sz="9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04" name="Title 1"/>
          <p:cNvSpPr txBox="1"/>
          <p:nvPr>
            <p:ph type="title"/>
          </p:nvPr>
        </p:nvSpPr>
        <p:spPr>
          <a:xfrm>
            <a:off x="457200" y="671403"/>
            <a:ext cx="8229600" cy="523222"/>
          </a:xfrm>
          <a:prstGeom prst="rect">
            <a:avLst/>
          </a:prstGeom>
        </p:spPr>
        <p:txBody>
          <a:bodyPr/>
          <a:lstStyle>
            <a:lvl1pPr defTabSz="337820">
              <a:defRPr sz="3200">
                <a:solidFill>
                  <a:srgbClr val="1F497D"/>
                </a:solidFill>
              </a:defRPr>
            </a:lvl1pPr>
          </a:lstStyle>
          <a:p>
            <a:r>
              <a:t>Find sailors who have reserved at least one boat</a:t>
            </a:r>
          </a:p>
        </p:txBody>
      </p:sp>
      <p:sp>
        <p:nvSpPr>
          <p:cNvPr id="205" name="Content Placeholder 2"/>
          <p:cNvSpPr txBox="1"/>
          <p:nvPr>
            <p:ph type="body" sz="quarter" idx="1"/>
          </p:nvPr>
        </p:nvSpPr>
        <p:spPr>
          <a:xfrm>
            <a:off x="457200" y="1336671"/>
            <a:ext cx="8229600" cy="338556"/>
          </a:xfrm>
          <a:prstGeom prst="rect">
            <a:avLst/>
          </a:prstGeom>
        </p:spPr>
        <p:txBody>
          <a:bodyPr/>
          <a:lstStyle>
            <a:lvl1pPr marL="0" indent="0" algn="ctr" defTabSz="287655">
              <a:spcBef>
                <a:spcPts val="400"/>
              </a:spcBef>
              <a:buSzTx/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206" name="Content Placeholder 2"/>
          <p:cNvSpPr txBox="1"/>
          <p:nvPr/>
        </p:nvSpPr>
        <p:spPr>
          <a:xfrm>
            <a:off x="808969" y="1621527"/>
            <a:ext cx="7542280" cy="31572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914400">
              <a:spcBef>
                <a:spcPts val="3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 defTabSz="914400">
              <a:spcBef>
                <a:spcPts val="3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 defTabSz="914400">
              <a:spcBef>
                <a:spcPts val="3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 defTabSz="914400">
              <a:spcBef>
                <a:spcPts val="3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 defTabSz="914400">
              <a:spcBef>
                <a:spcPts val="3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 defTabSz="914400">
              <a:spcBef>
                <a:spcPts val="3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 defTabSz="914400">
              <a:spcBef>
                <a:spcPts val="3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 defTabSz="914400">
              <a:spcBef>
                <a:spcPts val="300"/>
              </a:spcBef>
              <a:defRPr sz="20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</a:p>
          <a:p>
            <a:pPr defTabSz="914400">
              <a:spcBef>
                <a:spcPts val="400"/>
              </a:spcBef>
              <a:defRPr sz="20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t>Will </a:t>
            </a:r>
            <a:r>
              <a:rPr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rPr>
              <a:t>DISTINCT</a:t>
            </a:r>
            <a:r>
              <a:rPr>
                <a:solidFill>
                  <a:srgbClr val="C00000"/>
                </a:solidFill>
              </a:rPr>
              <a:t> </a:t>
            </a:r>
            <a:r>
              <a:t>make a difference here?</a:t>
            </a:r>
          </a:p>
        </p:txBody>
      </p:sp>
      <p:sp>
        <p:nvSpPr>
          <p:cNvPr id="207" name="Rectangle 4"/>
          <p:cNvSpPr txBox="1"/>
          <p:nvPr/>
        </p:nvSpPr>
        <p:spPr>
          <a:xfrm>
            <a:off x="1265237" y="1890963"/>
            <a:ext cx="6033467" cy="138747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>
              <a:defRPr sz="2800">
                <a:solidFill>
                  <a:srgbClr val="C00000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SELECT</a:t>
            </a:r>
            <a:r>
              <a:rPr>
                <a:solidFill>
                  <a:srgbClr val="1F497D"/>
                </a:solidFill>
              </a:rPr>
              <a:t> S.sid</a:t>
            </a:r>
            <a:endParaRPr>
              <a:solidFill>
                <a:srgbClr val="1F497D"/>
              </a:solidFill>
            </a:endParaRPr>
          </a:p>
          <a:p>
            <a:pPr>
              <a:defRPr sz="28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 </a:t>
            </a:r>
            <a:r>
              <a:rPr>
                <a:solidFill>
                  <a:srgbClr val="C00000"/>
                </a:solidFill>
              </a:rPr>
              <a:t>FROM</a:t>
            </a:r>
            <a:r>
              <a:t> Sailors </a:t>
            </a:r>
            <a:r>
              <a:rPr>
                <a:solidFill>
                  <a:srgbClr val="C00000"/>
                </a:solidFill>
              </a:rPr>
              <a:t>AS</a:t>
            </a:r>
            <a:r>
              <a:t> S, Reserves </a:t>
            </a:r>
            <a:r>
              <a:rPr>
                <a:solidFill>
                  <a:srgbClr val="C00000"/>
                </a:solidFill>
              </a:rPr>
              <a:t>AS</a:t>
            </a:r>
            <a:r>
              <a:t> R</a:t>
            </a:r>
          </a:p>
          <a:p>
            <a:pPr>
              <a:defRPr sz="2800">
                <a:solidFill>
                  <a:srgbClr val="1F497D"/>
                </a:solidFill>
                <a:latin typeface="Lucida Console" panose="020B0609040504020204"/>
                <a:ea typeface="Lucida Console" panose="020B0609040504020204"/>
                <a:cs typeface="Lucida Console" panose="020B0609040504020204"/>
                <a:sym typeface="Lucida Console" panose="020B0609040504020204"/>
              </a:defRPr>
            </a:pPr>
            <a:r>
              <a:t> </a:t>
            </a:r>
            <a:r>
              <a:rPr>
                <a:solidFill>
                  <a:srgbClr val="C00000"/>
                </a:solidFill>
              </a:rPr>
              <a:t>WHERE</a:t>
            </a:r>
            <a:r>
              <a:t> S.sid = R.sid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881799" y="2305307"/>
              <a:ext cx="463222" cy="39387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881799" y="2305307"/>
                <a:ext cx="463222" cy="393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182893" y="1913752"/>
              <a:ext cx="111173" cy="23864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182893" y="1913752"/>
                <a:ext cx="111173" cy="23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4187525" y="1774739"/>
              <a:ext cx="182973" cy="143647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4187525" y="1774739"/>
                <a:ext cx="182973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4576632" y="1728401"/>
              <a:ext cx="173708" cy="20852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8"/>
            </p:blipFill>
            <p:spPr>
              <a:xfrm>
                <a:off x="4576632" y="1728401"/>
                <a:ext cx="173708" cy="208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4771185" y="1816443"/>
              <a:ext cx="108857" cy="97309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0"/>
            </p:blipFill>
            <p:spPr>
              <a:xfrm>
                <a:off x="4771185" y="1816443"/>
                <a:ext cx="108857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4937945" y="1802541"/>
              <a:ext cx="90328" cy="9731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2"/>
            </p:blipFill>
            <p:spPr>
              <a:xfrm>
                <a:off x="4937945" y="1802541"/>
                <a:ext cx="90328" cy="9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5303890" y="1612556"/>
              <a:ext cx="326572" cy="296562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4"/>
            </p:blipFill>
            <p:spPr>
              <a:xfrm>
                <a:off x="5303890" y="1612556"/>
                <a:ext cx="326572" cy="296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5767112" y="1807175"/>
              <a:ext cx="13896" cy="129746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6"/>
            </p:blipFill>
            <p:spPr>
              <a:xfrm>
                <a:off x="5767112" y="1807175"/>
                <a:ext cx="13896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墨迹 15"/>
              <p14:cNvContentPartPr/>
              <p14:nvPr/>
            </p14:nvContentPartPr>
            <p14:xfrm>
              <a:off x="5785641" y="1719133"/>
              <a:ext cx="9264" cy="1853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8"/>
            </p:blipFill>
            <p:spPr>
              <a:xfrm>
                <a:off x="5785641" y="1719133"/>
                <a:ext cx="9264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墨迹 16"/>
              <p14:cNvContentPartPr/>
              <p14:nvPr/>
            </p14:nvContentPartPr>
            <p14:xfrm>
              <a:off x="5811118" y="1807175"/>
              <a:ext cx="141283" cy="245591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0"/>
            </p:blipFill>
            <p:spPr>
              <a:xfrm>
                <a:off x="5811118" y="1807175"/>
                <a:ext cx="141283" cy="2455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8" name="墨迹 17"/>
              <p14:cNvContentPartPr/>
              <p14:nvPr/>
            </p14:nvContentPartPr>
            <p14:xfrm>
              <a:off x="5998723" y="1816443"/>
              <a:ext cx="92644" cy="134379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2"/>
            </p:blipFill>
            <p:spPr>
              <a:xfrm>
                <a:off x="5998723" y="1816443"/>
                <a:ext cx="92644" cy="134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9" name="墨迹 18"/>
              <p14:cNvContentPartPr/>
              <p14:nvPr/>
            </p14:nvContentPartPr>
            <p14:xfrm>
              <a:off x="6142322" y="1760837"/>
              <a:ext cx="215398" cy="194619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4"/>
            </p:blipFill>
            <p:spPr>
              <a:xfrm>
                <a:off x="6142322" y="1760837"/>
                <a:ext cx="215398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0" name="墨迹 19"/>
              <p14:cNvContentPartPr/>
              <p14:nvPr/>
            </p14:nvContentPartPr>
            <p14:xfrm>
              <a:off x="6360036" y="1830344"/>
              <a:ext cx="69484" cy="97309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6"/>
            </p:blipFill>
            <p:spPr>
              <a:xfrm>
                <a:off x="6360036" y="1830344"/>
                <a:ext cx="69484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1" name="墨迹 20"/>
              <p14:cNvContentPartPr/>
              <p14:nvPr/>
            </p14:nvContentPartPr>
            <p14:xfrm>
              <a:off x="6471209" y="1612556"/>
              <a:ext cx="189921" cy="32436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8"/>
            </p:blipFill>
            <p:spPr>
              <a:xfrm>
                <a:off x="6471209" y="1612556"/>
                <a:ext cx="189921" cy="324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2" name="墨迹 21"/>
              <p14:cNvContentPartPr/>
              <p14:nvPr/>
            </p14:nvContentPartPr>
            <p14:xfrm>
              <a:off x="6656498" y="1929970"/>
              <a:ext cx="23161" cy="2317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0"/>
            </p:blipFill>
            <p:spPr>
              <a:xfrm>
                <a:off x="6656498" y="1929970"/>
                <a:ext cx="23161" cy="2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3" name="墨迹 22"/>
              <p14:cNvContentPartPr/>
              <p14:nvPr/>
            </p14:nvContentPartPr>
            <p14:xfrm>
              <a:off x="1551793" y="4967416"/>
              <a:ext cx="44006" cy="136696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2"/>
            </p:blipFill>
            <p:spPr>
              <a:xfrm>
                <a:off x="1551793" y="4967416"/>
                <a:ext cx="44006" cy="1366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4" name="墨迹 23"/>
              <p14:cNvContentPartPr/>
              <p14:nvPr/>
            </p14:nvContentPartPr>
            <p14:xfrm>
              <a:off x="1593483" y="4995218"/>
              <a:ext cx="64851" cy="213154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4"/>
            </p:blipFill>
            <p:spPr>
              <a:xfrm>
                <a:off x="1593483" y="4995218"/>
                <a:ext cx="64851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5" name="墨迹 24"/>
              <p14:cNvContentPartPr/>
              <p14:nvPr/>
            </p14:nvContentPartPr>
            <p14:xfrm>
              <a:off x="1644437" y="5092528"/>
              <a:ext cx="81064" cy="9267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6"/>
            </p:blipFill>
            <p:spPr>
              <a:xfrm>
                <a:off x="1644437" y="5092528"/>
                <a:ext cx="81064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6" name="墨迹 25"/>
              <p14:cNvContentPartPr/>
              <p14:nvPr/>
            </p14:nvContentPartPr>
            <p14:xfrm>
              <a:off x="1750978" y="5060091"/>
              <a:ext cx="97277" cy="1714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8"/>
            </p:blipFill>
            <p:spPr>
              <a:xfrm>
                <a:off x="1750978" y="5060091"/>
                <a:ext cx="97277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7" name="墨迹 26"/>
              <p14:cNvContentPartPr/>
              <p14:nvPr/>
            </p14:nvContentPartPr>
            <p14:xfrm>
              <a:off x="2137769" y="5166668"/>
              <a:ext cx="16212" cy="13438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0"/>
            </p:blipFill>
            <p:spPr>
              <a:xfrm>
                <a:off x="2137769" y="5166668"/>
                <a:ext cx="16212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8" name="墨迹 27"/>
              <p14:cNvContentPartPr/>
              <p14:nvPr/>
            </p14:nvContentPartPr>
            <p14:xfrm>
              <a:off x="2288316" y="5046190"/>
              <a:ext cx="129702" cy="185351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2"/>
            </p:blipFill>
            <p:spPr>
              <a:xfrm>
                <a:off x="2288316" y="5046190"/>
                <a:ext cx="129702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9" name="墨迹 28"/>
              <p14:cNvContentPartPr/>
              <p14:nvPr/>
            </p14:nvContentPartPr>
            <p14:xfrm>
              <a:off x="2431914" y="4990584"/>
              <a:ext cx="99593" cy="222422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4"/>
            </p:blipFill>
            <p:spPr>
              <a:xfrm>
                <a:off x="2431914" y="4990584"/>
                <a:ext cx="99593" cy="2224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0" name="墨迹 29"/>
              <p14:cNvContentPartPr/>
              <p14:nvPr/>
            </p14:nvContentPartPr>
            <p14:xfrm>
              <a:off x="2529191" y="5097162"/>
              <a:ext cx="101909" cy="7414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6"/>
            </p:blipFill>
            <p:spPr>
              <a:xfrm>
                <a:off x="2529191" y="5097162"/>
                <a:ext cx="101909" cy="74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1" name="墨迹 30"/>
              <p14:cNvContentPartPr/>
              <p14:nvPr/>
            </p14:nvContentPartPr>
            <p14:xfrm>
              <a:off x="2672790" y="5097162"/>
              <a:ext cx="240875" cy="83408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8"/>
            </p:blipFill>
            <p:spPr>
              <a:xfrm>
                <a:off x="2672790" y="5097162"/>
                <a:ext cx="240875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2" name="墨迹 31"/>
              <p14:cNvContentPartPr/>
              <p14:nvPr/>
            </p14:nvContentPartPr>
            <p14:xfrm>
              <a:off x="3145276" y="5041556"/>
              <a:ext cx="83380" cy="180718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0"/>
            </p:blipFill>
            <p:spPr>
              <a:xfrm>
                <a:off x="3145276" y="5041556"/>
                <a:ext cx="83380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3" name="墨迹 32"/>
              <p14:cNvContentPartPr/>
              <p14:nvPr/>
            </p14:nvContentPartPr>
            <p14:xfrm>
              <a:off x="3307404" y="5194471"/>
              <a:ext cx="23161" cy="18536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2"/>
            </p:blipFill>
            <p:spPr>
              <a:xfrm>
                <a:off x="3307404" y="5194471"/>
                <a:ext cx="23161" cy="18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4" name="墨迹 33"/>
              <p14:cNvContentPartPr/>
              <p14:nvPr/>
            </p14:nvContentPartPr>
            <p14:xfrm>
              <a:off x="3400048" y="5092528"/>
              <a:ext cx="78748" cy="1714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4"/>
            </p:blipFill>
            <p:spPr>
              <a:xfrm>
                <a:off x="3400048" y="5092528"/>
                <a:ext cx="78748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5" name="墨迹 34"/>
              <p14:cNvContentPartPr/>
              <p14:nvPr/>
            </p14:nvContentPartPr>
            <p14:xfrm>
              <a:off x="3583021" y="5162034"/>
              <a:ext cx="16212" cy="69507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6"/>
            </p:blipFill>
            <p:spPr>
              <a:xfrm>
                <a:off x="3583021" y="5162034"/>
                <a:ext cx="16212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6" name="墨迹 35"/>
              <p14:cNvContentPartPr/>
              <p14:nvPr/>
            </p14:nvContentPartPr>
            <p14:xfrm>
              <a:off x="3580705" y="5073993"/>
              <a:ext cx="13896" cy="23169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58"/>
            </p:blipFill>
            <p:spPr>
              <a:xfrm>
                <a:off x="3580705" y="5073993"/>
                <a:ext cx="13896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7" name="墨迹 36"/>
              <p14:cNvContentPartPr/>
              <p14:nvPr/>
            </p14:nvContentPartPr>
            <p14:xfrm>
              <a:off x="3640924" y="5055458"/>
              <a:ext cx="192237" cy="1714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0"/>
            </p:blipFill>
            <p:spPr>
              <a:xfrm>
                <a:off x="3640924" y="5055458"/>
                <a:ext cx="192237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8" name="墨迹 37"/>
              <p14:cNvContentPartPr/>
              <p14:nvPr/>
            </p14:nvContentPartPr>
            <p14:xfrm>
              <a:off x="4136571" y="5092528"/>
              <a:ext cx="88012" cy="926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2"/>
            </p:blipFill>
            <p:spPr>
              <a:xfrm>
                <a:off x="4136571" y="5092528"/>
                <a:ext cx="88012" cy="92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9" name="墨迹 38"/>
              <p14:cNvContentPartPr/>
              <p14:nvPr/>
            </p14:nvContentPartPr>
            <p14:xfrm>
              <a:off x="4261641" y="5111063"/>
              <a:ext cx="150547" cy="5560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4"/>
            </p:blipFill>
            <p:spPr>
              <a:xfrm>
                <a:off x="4261641" y="5111063"/>
                <a:ext cx="150547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40" name="墨迹 39"/>
              <p14:cNvContentPartPr/>
              <p14:nvPr/>
            </p14:nvContentPartPr>
            <p14:xfrm>
              <a:off x="4451562" y="4999852"/>
              <a:ext cx="94960" cy="143648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6"/>
            </p:blipFill>
            <p:spPr>
              <a:xfrm>
                <a:off x="4451562" y="4999852"/>
                <a:ext cx="94960" cy="143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1" name="墨迹 40"/>
              <p14:cNvContentPartPr/>
              <p14:nvPr/>
            </p14:nvContentPartPr>
            <p14:xfrm>
              <a:off x="4558103" y="5027655"/>
              <a:ext cx="18529" cy="229372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68"/>
            </p:blipFill>
            <p:spPr>
              <a:xfrm>
                <a:off x="4558103" y="5027655"/>
                <a:ext cx="18529" cy="2293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2" name="墨迹 41"/>
              <p14:cNvContentPartPr/>
              <p14:nvPr/>
            </p14:nvContentPartPr>
            <p14:xfrm>
              <a:off x="4483987" y="5027655"/>
              <a:ext cx="78748" cy="41704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0"/>
            </p:blipFill>
            <p:spPr>
              <a:xfrm>
                <a:off x="4483987" y="5027655"/>
                <a:ext cx="78748" cy="41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3" name="墨迹 42"/>
              <p14:cNvContentPartPr/>
              <p14:nvPr/>
            </p14:nvContentPartPr>
            <p14:xfrm>
              <a:off x="4743392" y="5004486"/>
              <a:ext cx="101908" cy="92676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2"/>
            </p:blipFill>
            <p:spPr>
              <a:xfrm>
                <a:off x="4743392" y="5004486"/>
                <a:ext cx="101908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4" name="墨迹 43"/>
              <p14:cNvContentPartPr/>
              <p14:nvPr/>
            </p14:nvContentPartPr>
            <p14:xfrm>
              <a:off x="4863829" y="5023021"/>
              <a:ext cx="129703" cy="37071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4"/>
            </p:blipFill>
            <p:spPr>
              <a:xfrm>
                <a:off x="4863829" y="5023021"/>
                <a:ext cx="129703" cy="37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5" name="墨迹 44"/>
              <p14:cNvContentPartPr/>
              <p14:nvPr/>
            </p14:nvContentPartPr>
            <p14:xfrm>
              <a:off x="5021325" y="4958148"/>
              <a:ext cx="71799" cy="139014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6"/>
            </p:blipFill>
            <p:spPr>
              <a:xfrm>
                <a:off x="5021325" y="4958148"/>
                <a:ext cx="71799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6" name="墨迹 45"/>
              <p14:cNvContentPartPr/>
              <p14:nvPr/>
            </p14:nvContentPartPr>
            <p14:xfrm>
              <a:off x="5141763" y="4995218"/>
              <a:ext cx="125070" cy="101944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78"/>
            </p:blipFill>
            <p:spPr>
              <a:xfrm>
                <a:off x="5141763" y="4995218"/>
                <a:ext cx="125070" cy="101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7" name="墨迹 46"/>
              <p14:cNvContentPartPr/>
              <p14:nvPr/>
            </p14:nvContentPartPr>
            <p14:xfrm>
              <a:off x="1713920" y="5648582"/>
              <a:ext cx="257089" cy="240957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0"/>
            </p:blipFill>
            <p:spPr>
              <a:xfrm>
                <a:off x="1713920" y="5648582"/>
                <a:ext cx="257089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8" name="墨迹 47"/>
              <p14:cNvContentPartPr/>
              <p14:nvPr/>
            </p14:nvContentPartPr>
            <p14:xfrm>
              <a:off x="1977957" y="5722722"/>
              <a:ext cx="99593" cy="157549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2"/>
            </p:blipFill>
            <p:spPr>
              <a:xfrm>
                <a:off x="1977957" y="5722722"/>
                <a:ext cx="99593" cy="1575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9" name="墨迹 48"/>
              <p14:cNvContentPartPr/>
              <p14:nvPr/>
            </p14:nvContentPartPr>
            <p14:xfrm>
              <a:off x="2075234" y="5736624"/>
              <a:ext cx="493331" cy="148281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4"/>
            </p:blipFill>
            <p:spPr>
              <a:xfrm>
                <a:off x="2075234" y="5736624"/>
                <a:ext cx="493331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50" name="墨迹 49"/>
              <p14:cNvContentPartPr/>
              <p14:nvPr/>
            </p14:nvContentPartPr>
            <p14:xfrm>
              <a:off x="2881240" y="5773694"/>
              <a:ext cx="199185" cy="88042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6"/>
            </p:blipFill>
            <p:spPr>
              <a:xfrm>
                <a:off x="2881240" y="5773694"/>
                <a:ext cx="199185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1" name="墨迹 50"/>
              <p14:cNvContentPartPr/>
              <p14:nvPr/>
            </p14:nvContentPartPr>
            <p14:xfrm>
              <a:off x="3205495" y="5662483"/>
              <a:ext cx="134334" cy="194619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8"/>
            </p:blipFill>
            <p:spPr>
              <a:xfrm>
                <a:off x="3205495" y="5662483"/>
                <a:ext cx="134334" cy="19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2" name="墨迹 51"/>
              <p14:cNvContentPartPr/>
              <p14:nvPr/>
            </p14:nvContentPartPr>
            <p14:xfrm>
              <a:off x="3339829" y="5736624"/>
              <a:ext cx="122754" cy="64873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0"/>
            </p:blipFill>
            <p:spPr>
              <a:xfrm>
                <a:off x="3339829" y="5736624"/>
                <a:ext cx="122754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3" name="墨迹 52"/>
              <p14:cNvContentPartPr/>
              <p14:nvPr/>
            </p14:nvContentPartPr>
            <p14:xfrm>
              <a:off x="3488060" y="5718089"/>
              <a:ext cx="41690" cy="83408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2"/>
            </p:blipFill>
            <p:spPr>
              <a:xfrm>
                <a:off x="3488060" y="5718089"/>
                <a:ext cx="41690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4" name="墨迹 53"/>
              <p14:cNvContentPartPr/>
              <p14:nvPr/>
            </p14:nvContentPartPr>
            <p14:xfrm>
              <a:off x="3497325" y="5676385"/>
              <a:ext cx="23161" cy="9267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4"/>
            </p:blipFill>
            <p:spPr>
              <a:xfrm>
                <a:off x="3497325" y="5676385"/>
                <a:ext cx="23161" cy="9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5" name="墨迹 54"/>
              <p14:cNvContentPartPr/>
              <p14:nvPr/>
            </p14:nvContentPartPr>
            <p14:xfrm>
              <a:off x="3617763" y="5528104"/>
              <a:ext cx="30109" cy="247907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6"/>
            </p:blipFill>
            <p:spPr>
              <a:xfrm>
                <a:off x="3617763" y="5528104"/>
                <a:ext cx="30109" cy="2479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6" name="墨迹 55"/>
              <p14:cNvContentPartPr/>
              <p14:nvPr/>
            </p14:nvContentPartPr>
            <p14:xfrm>
              <a:off x="3691878" y="5630047"/>
              <a:ext cx="122754" cy="157548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98"/>
            </p:blipFill>
            <p:spPr>
              <a:xfrm>
                <a:off x="3691878" y="5630047"/>
                <a:ext cx="122754" cy="157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7" name="墨迹 56"/>
              <p14:cNvContentPartPr/>
              <p14:nvPr/>
            </p14:nvContentPartPr>
            <p14:xfrm>
              <a:off x="3974443" y="5630047"/>
              <a:ext cx="88013" cy="148281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0"/>
            </p:blipFill>
            <p:spPr>
              <a:xfrm>
                <a:off x="3974443" y="5630047"/>
                <a:ext cx="88013" cy="148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8" name="墨迹 57"/>
              <p14:cNvContentPartPr/>
              <p14:nvPr/>
            </p14:nvContentPartPr>
            <p14:xfrm>
              <a:off x="4080984" y="5699554"/>
              <a:ext cx="257088" cy="78774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2"/>
            </p:blipFill>
            <p:spPr>
              <a:xfrm>
                <a:off x="4080984" y="5699554"/>
                <a:ext cx="257088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9" name="墨迹 58"/>
              <p14:cNvContentPartPr/>
              <p14:nvPr/>
            </p14:nvContentPartPr>
            <p14:xfrm>
              <a:off x="4456194" y="5643948"/>
              <a:ext cx="74116" cy="139014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4"/>
            </p:blipFill>
            <p:spPr>
              <a:xfrm>
                <a:off x="4456194" y="5643948"/>
                <a:ext cx="74116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60" name="墨迹 59"/>
              <p14:cNvContentPartPr/>
              <p14:nvPr/>
            </p14:nvContentPartPr>
            <p14:xfrm>
              <a:off x="4544206" y="5583709"/>
              <a:ext cx="389107" cy="180718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6"/>
            </p:blipFill>
            <p:spPr>
              <a:xfrm>
                <a:off x="4544206" y="5583709"/>
                <a:ext cx="389107" cy="180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1" name="墨迹 60"/>
              <p14:cNvContentPartPr/>
              <p14:nvPr/>
            </p14:nvContentPartPr>
            <p14:xfrm>
              <a:off x="5058383" y="5590660"/>
              <a:ext cx="171392" cy="145964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08"/>
            </p:blipFill>
            <p:spPr>
              <a:xfrm>
                <a:off x="5058383" y="5590660"/>
                <a:ext cx="171392" cy="1459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2" name="墨迹 61"/>
              <p14:cNvContentPartPr/>
              <p14:nvPr/>
            </p14:nvContentPartPr>
            <p14:xfrm>
              <a:off x="5308523" y="5678702"/>
              <a:ext cx="2316" cy="16218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0"/>
            </p:blipFill>
            <p:spPr>
              <a:xfrm>
                <a:off x="5308523" y="5678702"/>
                <a:ext cx="2316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3" name="墨迹 62"/>
              <p14:cNvContentPartPr/>
              <p14:nvPr/>
            </p14:nvContentPartPr>
            <p14:xfrm>
              <a:off x="5271464" y="5634681"/>
              <a:ext cx="159812" cy="88041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2"/>
            </p:blipFill>
            <p:spPr>
              <a:xfrm>
                <a:off x="5271464" y="5634681"/>
                <a:ext cx="159812" cy="88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4" name="墨迹 63"/>
              <p14:cNvContentPartPr/>
              <p14:nvPr/>
            </p14:nvContentPartPr>
            <p14:xfrm>
              <a:off x="5586455" y="5588343"/>
              <a:ext cx="676305" cy="284978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4"/>
            </p:blipFill>
            <p:spPr>
              <a:xfrm>
                <a:off x="5586455" y="5588343"/>
                <a:ext cx="676305" cy="2849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5" name="墨迹 64"/>
              <p14:cNvContentPartPr/>
              <p14:nvPr/>
            </p14:nvContentPartPr>
            <p14:xfrm>
              <a:off x="6424887" y="5477132"/>
              <a:ext cx="92645" cy="88042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6"/>
            </p:blipFill>
            <p:spPr>
              <a:xfrm>
                <a:off x="6424887" y="5477132"/>
                <a:ext cx="92645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6" name="墨迹 65"/>
              <p14:cNvContentPartPr/>
              <p14:nvPr/>
            </p14:nvContentPartPr>
            <p14:xfrm>
              <a:off x="6397094" y="5407625"/>
              <a:ext cx="208450" cy="236323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18"/>
            </p:blipFill>
            <p:spPr>
              <a:xfrm>
                <a:off x="6397094" y="5407625"/>
                <a:ext cx="208450" cy="2363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7" name="墨迹 66"/>
              <p14:cNvContentPartPr/>
              <p14:nvPr/>
            </p14:nvContentPartPr>
            <p14:xfrm>
              <a:off x="6605544" y="5467864"/>
              <a:ext cx="25476" cy="23169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0"/>
            </p:blipFill>
            <p:spPr>
              <a:xfrm>
                <a:off x="6605544" y="5467864"/>
                <a:ext cx="25476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8" name="墨迹 67"/>
              <p14:cNvContentPartPr/>
              <p14:nvPr/>
            </p14:nvContentPartPr>
            <p14:xfrm>
              <a:off x="6670395" y="5523469"/>
              <a:ext cx="407635" cy="134381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2"/>
            </p:blipFill>
            <p:spPr>
              <a:xfrm>
                <a:off x="6670395" y="5523469"/>
                <a:ext cx="407635" cy="134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9" name="墨迹 68"/>
              <p14:cNvContentPartPr/>
              <p14:nvPr/>
            </p14:nvContentPartPr>
            <p14:xfrm>
              <a:off x="7054869" y="5458597"/>
              <a:ext cx="166760" cy="231689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4"/>
            </p:blipFill>
            <p:spPr>
              <a:xfrm>
                <a:off x="7054869" y="5458597"/>
                <a:ext cx="166760" cy="231689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8908</Words>
  <Application>WPS 演示</Application>
  <PresentationFormat/>
  <Paragraphs>781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SimSun</vt:lpstr>
      <vt:lpstr>Wingdings</vt:lpstr>
      <vt:lpstr>Helvetica</vt:lpstr>
      <vt:lpstr>Calibri</vt:lpstr>
      <vt:lpstr>Source Sans Pro Light</vt:lpstr>
      <vt:lpstr>Segoe Print</vt:lpstr>
      <vt:lpstr>Lucida Console</vt:lpstr>
      <vt:lpstr>Tahoma Bold</vt:lpstr>
      <vt:lpstr>Tahoma</vt:lpstr>
      <vt:lpstr>Tahoma</vt:lpstr>
      <vt:lpstr>Book Antiqua</vt:lpstr>
      <vt:lpstr>Monaco</vt:lpstr>
      <vt:lpstr>Menlo Regular</vt:lpstr>
      <vt:lpstr>Symbol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Querying Multiple Relations</vt:lpstr>
      <vt:lpstr>Querying Multiple Relations</vt:lpstr>
      <vt:lpstr>Meaning (Semantics) of SQL Queries</vt:lpstr>
      <vt:lpstr>Join Queries</vt:lpstr>
      <vt:lpstr>Query Semantics</vt:lpstr>
      <vt:lpstr>Conceptual SQL Evaluation</vt:lpstr>
      <vt:lpstr>Find sailors who have reserved at least one boat</vt:lpstr>
      <vt:lpstr>About Range Variables</vt:lpstr>
      <vt:lpstr>Arithmetic Expressions</vt:lpstr>
      <vt:lpstr>String Comparisons</vt:lpstr>
      <vt:lpstr>Find sid of sailors who’ve reserved a red or green boat</vt:lpstr>
      <vt:lpstr>Find sid of sailors who’ve reserved a red AND a green boat</vt:lpstr>
      <vt:lpstr>Find sid of sailors who’ve reserved a red AND a green boat</vt:lpstr>
      <vt:lpstr>Find sid of sailors who’ve reserved a red AND a green boat</vt:lpstr>
      <vt:lpstr>Find sid of sailors who’ve reserved a red AND a green boat</vt:lpstr>
      <vt:lpstr>Find sids of sailors who have not reserved a boat</vt:lpstr>
      <vt:lpstr>Set Comparison Operators and Nested Queries: IN</vt:lpstr>
      <vt:lpstr>Nested Queries: NOT IN</vt:lpstr>
      <vt:lpstr>Nested Queries with Correlation</vt:lpstr>
      <vt:lpstr>More on Set-Comparison Operators</vt:lpstr>
      <vt:lpstr>A Tougher Query</vt:lpstr>
      <vt:lpstr>A Tougher Query</vt:lpstr>
      <vt:lpstr>A Tougher Query</vt:lpstr>
      <vt:lpstr>A Tougher Query</vt:lpstr>
      <vt:lpstr>A Tougher Query</vt:lpstr>
      <vt:lpstr>A Tougher Query</vt:lpstr>
      <vt:lpstr>ARGMAX?</vt:lpstr>
      <vt:lpstr>ARGMAX?</vt:lpstr>
      <vt:lpstr>NULL Values</vt:lpstr>
      <vt:lpstr>NULL Values: Truth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</cp:lastModifiedBy>
  <cp:revision>1</cp:revision>
  <dcterms:created xsi:type="dcterms:W3CDTF">2022-02-10T00:25:32Z</dcterms:created>
  <dcterms:modified xsi:type="dcterms:W3CDTF">2022-02-10T00:25:32Z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4CFC16485B4E4016BD6F473F40274959</vt:lpwstr>
  </property>
  <property fmtid="{D5CDD505-2E9C-101B-9397-08002B2CF9AE}" pid="3" name="KSOProductBuildVer">
    <vt:lpwstr>2052-11.1.0.11294</vt:lpwstr>
  </property>
</Properties>
</file>