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Style>
        <a:tcBdr/>
        <a:fill>
          <a:solidFill>
            <a:srgbClr val="E8ECF4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defTabSz="4572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defTabSz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defTabSz="4572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defTabSz="4572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defTabSz="4572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defTabSz="4572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defTabSz="457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defTabSz="4572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https://en.wikipedia.org/wiki/Null_(SQL)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/>
            <a:r>
              <a:t>begin transaction;</a:t>
            </a:r>
          </a:p>
          <a:p>
            <a:r>
              <a:t>create temp table TempTableFoo AS</a:t>
            </a: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 </a:t>
            </a:r>
            <a:r>
              <a:rPr>
                <a:solidFill>
                  <a:srgbClr val="1E1C11"/>
                </a:solidFill>
              </a:rPr>
              <a:t>b.bid, </a:t>
            </a:r>
            <a:r>
              <a:t>COUNT</a:t>
            </a:r>
            <a:r>
              <a:rPr>
                <a:solidFill>
                  <a:srgbClr val="1E1C11"/>
                </a:solidFill>
              </a:rPr>
              <a:t>(*)</a:t>
            </a:r>
            <a:r>
              <a:t> AS </a:t>
            </a:r>
            <a:r>
              <a:rPr>
                <a:solidFill>
                  <a:srgbClr val="1E1C11"/>
                </a:solidFill>
              </a:rPr>
              <a:t>scount </a:t>
            </a:r>
            <a:br>
              <a:rPr>
                <a:solidFill>
                  <a:srgbClr val="1E1C11"/>
                </a:solidFill>
              </a:rPr>
            </a:br>
            <a:r>
              <a:rPr>
                <a:solidFill>
                  <a:srgbClr val="1E1C11"/>
                </a:solidFill>
              </a:rPr>
              <a:t>     </a:t>
            </a:r>
            <a:r>
              <a:t>FROM </a:t>
            </a:r>
            <a:r>
              <a:rPr>
                <a:solidFill>
                  <a:srgbClr val="1E1C11"/>
                </a:solidFill>
              </a:rPr>
              <a:t>Boats2 b, Reserves2 r</a:t>
            </a:r>
            <a:br>
              <a:rPr>
                <a:solidFill>
                  <a:srgbClr val="1E1C11"/>
                </a:solidFill>
              </a:rPr>
            </a:br>
            <a:r>
              <a:t>    WHERE </a:t>
            </a:r>
            <a:r>
              <a:rPr>
                <a:solidFill>
                  <a:srgbClr val="1E1C11"/>
                </a:solidFill>
              </a:rPr>
              <a:t>r.bid = b.bid </a:t>
            </a:r>
            <a:r>
              <a:t>AND</a:t>
            </a:r>
            <a:r>
              <a:rPr>
                <a:solidFill>
                  <a:srgbClr val="1E1C11"/>
                </a:solidFill>
              </a:rPr>
              <a:t> b.color = </a:t>
            </a:r>
            <a:r>
              <a:rPr>
                <a:solidFill>
                  <a:srgbClr val="000000"/>
                </a:solidFill>
              </a:rPr>
              <a:t>'</a:t>
            </a:r>
            <a:r>
              <a:rPr>
                <a:solidFill>
                  <a:srgbClr val="1E1C11"/>
                </a:solidFill>
              </a:rPr>
              <a:t>red</a:t>
            </a:r>
            <a:r>
              <a:rPr>
                <a:solidFill>
                  <a:srgbClr val="000000"/>
                </a:solidFill>
              </a:rPr>
              <a:t>'</a:t>
            </a:r>
            <a:endParaRPr>
              <a:solidFill>
                <a:srgbClr val="1E1C11"/>
              </a:solidFill>
            </a:endParaRPr>
          </a:p>
          <a:p>
            <a:pPr>
              <a:defRPr>
                <a:solidFill>
                  <a:srgbClr val="1E1C11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C00000"/>
                </a:solidFill>
              </a:rPr>
              <a:t>GROUP BY </a:t>
            </a:r>
            <a:r>
              <a:t>b.bid;</a:t>
            </a:r>
          </a:p>
          <a:p>
            <a:endParaRPr>
              <a:solidFill>
                <a:srgbClr val="1E1C11"/>
              </a:solidFill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  <a:p>
            <a:r>
              <a:t>create table TempTableFoo as select * from Redcount;</a:t>
            </a:r>
          </a:p>
          <a:p/>
          <a:p>
            <a:r>
              <a:t>delete from reserves2 where bid = 101;</a:t>
            </a:r>
          </a:p>
          <a:p>
            <a:r>
              <a:t>select * from Redcount;</a:t>
            </a:r>
          </a:p>
          <a:p>
            <a:r>
              <a:t>select * from TempTableFoo;</a:t>
            </a:r>
          </a:p>
          <a:p>
            <a:r>
              <a:t>abort;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 hasCustomPrompt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 hasCustomPrompt="1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 hasCustomPrompt="1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/>
        </p:nvSpPr>
        <p:spPr>
          <a:xfrm>
            <a:off x="1264920" y="1905000"/>
            <a:ext cx="4194097" cy="111578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 algn="r" defTabSz="887095">
              <a:lnSpc>
                <a:spcPct val="90000"/>
              </a:lnSpc>
              <a:defRPr sz="5200">
                <a:solidFill>
                  <a:srgbClr val="1F497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SQL III</a:t>
            </a:r>
            <a:endParaRPr sz="1900"/>
          </a:p>
          <a:p>
            <a:pPr algn="r" defTabSz="887095">
              <a:lnSpc>
                <a:spcPct val="90000"/>
              </a:lnSpc>
              <a:defRPr sz="19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Query Language</a:t>
            </a:r>
          </a:p>
        </p:txBody>
      </p:sp>
      <p:sp>
        <p:nvSpPr>
          <p:cNvPr id="95" name="Title 1"/>
          <p:cNvSpPr txBox="1"/>
          <p:nvPr/>
        </p:nvSpPr>
        <p:spPr>
          <a:xfrm>
            <a:off x="1188719" y="4018985"/>
            <a:ext cx="4270297" cy="85781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 algn="r" defTabSz="914400">
              <a:defRPr sz="2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R &amp; G - Chapter 5</a:t>
            </a:r>
          </a:p>
        </p:txBody>
      </p:sp>
      <p:sp>
        <p:nvSpPr>
          <p:cNvPr id="96" name="TextBox 2"/>
          <p:cNvSpPr txBox="1"/>
          <p:nvPr/>
        </p:nvSpPr>
        <p:spPr>
          <a:xfrm>
            <a:off x="5073529" y="5735188"/>
            <a:ext cx="3660387" cy="6251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Based on Slides from UC Berkeley and 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book. 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341739" y="2270592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Constraints (revisited)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457200" y="55731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Constraints Over Multiple Relations</a:t>
            </a:r>
          </a:p>
        </p:txBody>
      </p:sp>
      <p:sp>
        <p:nvSpPr>
          <p:cNvPr id="161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62" name="Rectangle 21"/>
          <p:cNvSpPr/>
          <p:nvPr/>
        </p:nvSpPr>
        <p:spPr>
          <a:xfrm>
            <a:off x="4343400" y="975195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63" name="Content Placeholder 2"/>
          <p:cNvSpPr txBox="1"/>
          <p:nvPr/>
        </p:nvSpPr>
        <p:spPr>
          <a:xfrm>
            <a:off x="808969" y="1470625"/>
            <a:ext cx="7542280" cy="3749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</a:t>
            </a:r>
            <a:r>
              <a:rPr>
                <a:solidFill>
                  <a:srgbClr val="1F497D"/>
                </a:solidFill>
              </a:rPr>
              <a:t> Sailors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( sid   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sname 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(10),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rating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age    </a:t>
            </a:r>
            <a:r>
              <a:rPr>
                <a:solidFill>
                  <a:srgbClr val="C00000"/>
                </a:solidFill>
              </a:rPr>
              <a:t>REAL</a:t>
            </a:r>
            <a:r>
              <a:t>,</a:t>
            </a:r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</a:t>
            </a:r>
            <a:r>
              <a:rPr>
                <a:solidFill>
                  <a:srgbClr val="C00000"/>
                </a:solidFill>
              </a:rPr>
              <a:t>PRIMARY KEY</a:t>
            </a:r>
            <a:r>
              <a:t>  (sid),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</a:t>
            </a:r>
            <a:r>
              <a:rPr>
                <a:solidFill>
                  <a:srgbClr val="C00000"/>
                </a:solidFill>
              </a:rPr>
              <a:t>CHECK</a:t>
            </a:r>
            <a:r>
              <a:t>  	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(  (</a:t>
            </a:r>
            <a:r>
              <a:rPr>
                <a:solidFill>
                  <a:srgbClr val="C00000"/>
                </a:solidFill>
              </a:rPr>
              <a:t>SELECT COUNT </a:t>
            </a:r>
            <a:r>
              <a:t>(s.sid)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Sailors s)</a:t>
            </a:r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   + 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(</a:t>
            </a:r>
            <a:r>
              <a:rPr>
                <a:solidFill>
                  <a:srgbClr val="C00000"/>
                </a:solidFill>
              </a:rPr>
              <a:t>SELECT COUNT </a:t>
            </a:r>
            <a:r>
              <a:t>(b.bid)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Boats b)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&lt; 100 ))</a:t>
            </a:r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</a:t>
            </a:r>
          </a:p>
        </p:txBody>
      </p:sp>
      <p:sp>
        <p:nvSpPr>
          <p:cNvPr id="164" name="Rectangle 8"/>
          <p:cNvSpPr/>
          <p:nvPr/>
        </p:nvSpPr>
        <p:spPr>
          <a:xfrm>
            <a:off x="6400800" y="1581150"/>
            <a:ext cx="2209652" cy="113923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wrap="none" lIns="44450" tIns="44450" rIns="44450" bIns="44450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Number of boats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plus number of 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sailors is &lt; 100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0" y="287116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Constraints Over Multiple Relations</a:t>
            </a:r>
          </a:p>
        </p:txBody>
      </p:sp>
      <p:sp>
        <p:nvSpPr>
          <p:cNvPr id="167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68" name="Rectangle 21"/>
          <p:cNvSpPr/>
          <p:nvPr/>
        </p:nvSpPr>
        <p:spPr>
          <a:xfrm>
            <a:off x="4343400" y="7215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69" name="Content Placeholder 2"/>
          <p:cNvSpPr txBox="1"/>
          <p:nvPr/>
        </p:nvSpPr>
        <p:spPr>
          <a:xfrm>
            <a:off x="2636520" y="1390594"/>
            <a:ext cx="6156962" cy="2021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</a:t>
            </a:r>
            <a:r>
              <a:rPr>
                <a:solidFill>
                  <a:srgbClr val="1F497D"/>
                </a:solidFill>
              </a:rPr>
              <a:t> Sailors</a:t>
            </a:r>
            <a:endParaRPr>
              <a:solidFill>
                <a:srgbClr val="1F497D"/>
              </a:solidFill>
            </a:endParaRP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( sid   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sname 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(10),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rating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age    </a:t>
            </a:r>
            <a:r>
              <a:rPr>
                <a:solidFill>
                  <a:srgbClr val="C00000"/>
                </a:solidFill>
              </a:rPr>
              <a:t>REAL</a:t>
            </a:r>
            <a:r>
              <a:t>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</a:t>
            </a:r>
            <a:r>
              <a:rPr>
                <a:solidFill>
                  <a:srgbClr val="C00000"/>
                </a:solidFill>
              </a:rPr>
              <a:t>PRIMARY KEY</a:t>
            </a:r>
            <a:r>
              <a:t>  (sid),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)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</a:t>
            </a:r>
          </a:p>
        </p:txBody>
      </p:sp>
      <p:sp>
        <p:nvSpPr>
          <p:cNvPr id="170" name="Content Placeholder 2"/>
          <p:cNvSpPr txBox="1"/>
          <p:nvPr/>
        </p:nvSpPr>
        <p:spPr>
          <a:xfrm>
            <a:off x="198118" y="1788324"/>
            <a:ext cx="2955314" cy="36294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Awkward and wrong!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/>
              <a:buChar char="–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Only checks sailors!</a:t>
            </a:r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ASSERTION is the right solution; not associated with either table.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/>
              <a:buChar char="–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Unfortunately, not supported in many DBMS.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/>
              <a:buChar char="–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Triggers are another solution.</a:t>
            </a:r>
          </a:p>
        </p:txBody>
      </p:sp>
      <p:grpSp>
        <p:nvGrpSpPr>
          <p:cNvPr id="173" name="Content Placeholder 2"/>
          <p:cNvGrpSpPr/>
          <p:nvPr/>
        </p:nvGrpSpPr>
        <p:grpSpPr>
          <a:xfrm>
            <a:off x="3581396" y="4455323"/>
            <a:ext cx="5105406" cy="1793079"/>
            <a:chOff x="-1" y="-1"/>
            <a:chExt cx="5105404" cy="1793078"/>
          </a:xfrm>
        </p:grpSpPr>
        <p:sp>
          <p:nvSpPr>
            <p:cNvPr id="171" name="Rectangle"/>
            <p:cNvSpPr/>
            <p:nvPr/>
          </p:nvSpPr>
          <p:spPr>
            <a:xfrm>
              <a:off x="-2" y="-1"/>
              <a:ext cx="5105406" cy="179307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</a:p>
          </p:txBody>
        </p:sp>
        <p:sp>
          <p:nvSpPr>
            <p:cNvPr id="172" name="CREATE ASSERTION  smallClub…"/>
            <p:cNvSpPr txBox="1"/>
            <p:nvPr/>
          </p:nvSpPr>
          <p:spPr>
            <a:xfrm>
              <a:off x="45719" y="-2"/>
              <a:ext cx="5013963" cy="153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CREATE ASSERTION</a:t>
              </a:r>
              <a:r>
                <a:rPr>
                  <a:solidFill>
                    <a:srgbClr val="1F497D"/>
                  </a:solidFill>
                </a:rPr>
                <a:t>  smallClub</a:t>
              </a:r>
              <a:endParaRPr>
                <a:solidFill>
                  <a:srgbClr val="1F497D"/>
                </a:solidFill>
              </a:endParaRPr>
            </a:p>
            <a:p>
              <a:pPr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CHECK</a:t>
              </a:r>
              <a:r>
                <a:rPr>
                  <a:solidFill>
                    <a:srgbClr val="1F497D"/>
                  </a:solidFill>
                </a:rPr>
                <a:t>  	</a:t>
              </a:r>
              <a:endParaRPr>
                <a:solidFill>
                  <a:srgbClr val="1F497D"/>
                </a:solidFill>
              </a:endParaRP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( (</a:t>
              </a:r>
              <a:r>
                <a:rPr>
                  <a:solidFill>
                    <a:srgbClr val="C00000"/>
                  </a:solidFill>
                </a:rPr>
                <a:t>SELECT</a:t>
              </a:r>
              <a:r>
                <a:t> </a:t>
              </a:r>
              <a:r>
                <a:rPr>
                  <a:solidFill>
                    <a:srgbClr val="C00000"/>
                  </a:solidFill>
                </a:rPr>
                <a:t>COUNT</a:t>
              </a:r>
              <a:r>
                <a:t> (S.sid) </a:t>
              </a:r>
              <a:r>
                <a:rPr>
                  <a:solidFill>
                    <a:srgbClr val="C00000"/>
                  </a:solidFill>
                </a:rPr>
                <a:t>FROM</a:t>
              </a:r>
              <a:r>
                <a:t> Sailors S)</a:t>
              </a: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  +</a:t>
              </a: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  (</a:t>
              </a:r>
              <a:r>
                <a:rPr>
                  <a:solidFill>
                    <a:srgbClr val="C00000"/>
                  </a:solidFill>
                </a:rPr>
                <a:t>SELECT</a:t>
              </a:r>
              <a:r>
                <a:t> </a:t>
              </a:r>
              <a:r>
                <a:rPr>
                  <a:solidFill>
                    <a:srgbClr val="C00000"/>
                  </a:solidFill>
                </a:rPr>
                <a:t>COUNT</a:t>
              </a:r>
              <a:r>
                <a:t> (B.bid) </a:t>
              </a:r>
              <a:r>
                <a:rPr>
                  <a:solidFill>
                    <a:srgbClr val="C00000"/>
                  </a:solidFill>
                </a:rPr>
                <a:t>FROM</a:t>
              </a:r>
              <a:r>
                <a:t> Boats B)</a:t>
              </a: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 &lt; 100 )</a:t>
              </a:r>
            </a:p>
          </p:txBody>
        </p:sp>
      </p:grpSp>
      <p:sp>
        <p:nvSpPr>
          <p:cNvPr id="174" name="Rectangle 8"/>
          <p:cNvSpPr/>
          <p:nvPr/>
        </p:nvSpPr>
        <p:spPr>
          <a:xfrm>
            <a:off x="6400800" y="1273939"/>
            <a:ext cx="2209652" cy="113923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wrap="none" lIns="44450" tIns="44450" rIns="44450" bIns="44450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Number of boats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plus number of 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sailors is &lt; 100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nother simple constra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simple constraint</a:t>
            </a:r>
          </a:p>
        </p:txBody>
      </p:sp>
      <p:sp>
        <p:nvSpPr>
          <p:cNvPr id="177" name="Boat with bid 104 should be reserved by sailors  with rating larger than 8."/>
          <p:cNvSpPr txBox="1"/>
          <p:nvPr>
            <p:ph type="body" sz="quarter" idx="1"/>
          </p:nvPr>
        </p:nvSpPr>
        <p:spPr>
          <a:xfrm>
            <a:off x="457200" y="1206500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Boat with bid 104 should be reserved by sailors  with rating larger than 8. </a:t>
            </a:r>
          </a:p>
        </p:txBody>
      </p:sp>
      <p:grpSp>
        <p:nvGrpSpPr>
          <p:cNvPr id="180" name="Content Placeholder 2"/>
          <p:cNvGrpSpPr/>
          <p:nvPr/>
        </p:nvGrpSpPr>
        <p:grpSpPr>
          <a:xfrm>
            <a:off x="1073632" y="2552505"/>
            <a:ext cx="6996733" cy="2197122"/>
            <a:chOff x="-1" y="-1"/>
            <a:chExt cx="6996732" cy="2197120"/>
          </a:xfrm>
        </p:grpSpPr>
        <p:sp>
          <p:nvSpPr>
            <p:cNvPr id="178" name="Rectangle"/>
            <p:cNvSpPr/>
            <p:nvPr/>
          </p:nvSpPr>
          <p:spPr>
            <a:xfrm>
              <a:off x="-2" y="-2"/>
              <a:ext cx="6996734" cy="219712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</a:p>
          </p:txBody>
        </p:sp>
        <p:sp>
          <p:nvSpPr>
            <p:cNvPr id="179" name="CREATE ASSERTION  smallClub…"/>
            <p:cNvSpPr txBox="1"/>
            <p:nvPr/>
          </p:nvSpPr>
          <p:spPr>
            <a:xfrm>
              <a:off x="56021" y="-2"/>
              <a:ext cx="6652205" cy="1886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CREATE ASSERTION</a:t>
              </a:r>
              <a:r>
                <a:rPr>
                  <a:solidFill>
                    <a:srgbClr val="1F497D"/>
                  </a:solidFill>
                </a:rPr>
                <a:t>  HighRating</a:t>
              </a:r>
              <a:endParaRPr>
                <a:solidFill>
                  <a:srgbClr val="1F497D"/>
                </a:solidFill>
              </a:endParaRPr>
            </a:p>
            <a:p>
              <a:pPr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CHECK</a:t>
              </a:r>
              <a:r>
                <a:rPr>
                  <a:solidFill>
                    <a:srgbClr val="1F497D"/>
                  </a:solidFill>
                </a:rPr>
                <a:t>  	</a:t>
              </a:r>
              <a:r>
                <a:t>( NOT EXISTS( </a:t>
              </a:r>
              <a:r>
                <a:rPr>
                  <a:solidFill>
                    <a:srgbClr val="000000"/>
                  </a:solidFill>
                </a:rPr>
                <a:t>SELECT *</a:t>
              </a:r>
              <a:endParaRPr>
                <a:solidFill>
                  <a:srgbClr val="000000"/>
                </a:solidFill>
              </a:endParaRPr>
            </a:p>
            <a:p>
              <a:pPr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rPr>
                  <a:solidFill>
                    <a:srgbClr val="000000"/>
                  </a:solidFill>
                </a:rPr>
                <a:t>                                          FROM Sailors S NATURAL JOIN Reserve R</a:t>
              </a:r>
              <a:endParaRPr>
                <a:solidFill>
                  <a:srgbClr val="000000"/>
                </a:solidFill>
              </a:endParaRPr>
            </a:p>
            <a:p>
              <a:pPr lvl="6"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rPr>
                  <a:solidFill>
                    <a:srgbClr val="000000"/>
                  </a:solidFill>
                </a:rPr>
                <a:t>                                          WHERE S.rating &lt;= 8 AND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</a:rPr>
                <a:t>R.bid</a:t>
              </a:r>
              <a:r>
                <a:rPr>
                  <a:solidFill>
                    <a:srgbClr val="000000"/>
                  </a:solidFill>
                </a:rPr>
                <a:t> = 104) </a:t>
              </a:r>
              <a:r>
                <a:t>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/>
        </p:nvSpPr>
        <p:spPr>
          <a:xfrm>
            <a:off x="5455920" y="2262382"/>
            <a:ext cx="2334397" cy="828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4400">
              <a:defRPr sz="48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Views</a:t>
            </a:r>
          </a:p>
        </p:txBody>
      </p:sp>
      <p:sp>
        <p:nvSpPr>
          <p:cNvPr id="183" name="TextBox 1"/>
          <p:cNvSpPr txBox="1"/>
          <p:nvPr/>
        </p:nvSpPr>
        <p:spPr>
          <a:xfrm>
            <a:off x="2716743" y="2592620"/>
            <a:ext cx="1298708" cy="54933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Views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Views: Named Queries</a:t>
            </a:r>
          </a:p>
        </p:txBody>
      </p:sp>
      <p:sp>
        <p:nvSpPr>
          <p:cNvPr id="186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87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88" name="Content Placeholder 2"/>
          <p:cNvSpPr txBox="1"/>
          <p:nvPr/>
        </p:nvSpPr>
        <p:spPr>
          <a:xfrm>
            <a:off x="808969" y="1621527"/>
            <a:ext cx="7542280" cy="20546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VIEW </a:t>
            </a:r>
            <a:r>
              <a:rPr>
                <a:solidFill>
                  <a:srgbClr val="1F497D"/>
                </a:solidFill>
              </a:rPr>
              <a:t>view_name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  AS</a:t>
            </a:r>
            <a:r>
              <a:rPr>
                <a:solidFill>
                  <a:srgbClr val="1F497D"/>
                </a:solidFill>
              </a:rPr>
              <a:t> select_statement</a:t>
            </a:r>
            <a:endParaRPr>
              <a:solidFill>
                <a:srgbClr val="1F497D"/>
              </a:solidFill>
            </a:endParaRPr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Makes development simpler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Often used for security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Not “materialized”</a:t>
            </a:r>
          </a:p>
        </p:txBody>
      </p:sp>
      <p:sp>
        <p:nvSpPr>
          <p:cNvPr id="189" name="Rectangle 4"/>
          <p:cNvSpPr/>
          <p:nvPr/>
        </p:nvSpPr>
        <p:spPr>
          <a:xfrm>
            <a:off x="1028700" y="4648200"/>
            <a:ext cx="7086600" cy="162877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VIEW </a:t>
            </a:r>
            <a:r>
              <a:rPr>
                <a:solidFill>
                  <a:srgbClr val="1E1C11"/>
                </a:solidFill>
              </a:rPr>
              <a:t>Redcount</a:t>
            </a:r>
            <a:endParaRPr>
              <a:solidFill>
                <a:srgbClr val="1E1C11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AS SELECT </a:t>
            </a:r>
            <a:r>
              <a:rPr>
                <a:solidFill>
                  <a:srgbClr val="1E1C11"/>
                </a:solidFill>
              </a:rPr>
              <a:t>b.bid, </a:t>
            </a:r>
            <a:r>
              <a:t>COUNT</a:t>
            </a:r>
            <a:r>
              <a:rPr>
                <a:solidFill>
                  <a:srgbClr val="1E1C11"/>
                </a:solidFill>
              </a:rPr>
              <a:t>(*)</a:t>
            </a:r>
            <a:r>
              <a:t> AS </a:t>
            </a:r>
            <a:r>
              <a:rPr>
                <a:solidFill>
                  <a:srgbClr val="1E1C11"/>
                </a:solidFill>
              </a:rPr>
              <a:t>scount </a:t>
            </a:r>
            <a:br>
              <a:rPr>
                <a:solidFill>
                  <a:srgbClr val="1E1C11"/>
                </a:solidFill>
              </a:rPr>
            </a:br>
            <a:r>
              <a:rPr>
                <a:solidFill>
                  <a:srgbClr val="1E1C11"/>
                </a:solidFill>
              </a:rPr>
              <a:t>     </a:t>
            </a:r>
            <a:r>
              <a:t>FROM </a:t>
            </a:r>
            <a:r>
              <a:rPr>
                <a:solidFill>
                  <a:srgbClr val="1E1C11"/>
                </a:solidFill>
              </a:rPr>
              <a:t>Boats b, Reserves2 r</a:t>
            </a:r>
            <a:br>
              <a:rPr>
                <a:solidFill>
                  <a:srgbClr val="1E1C11"/>
                </a:solidFill>
              </a:rPr>
            </a:br>
            <a:r>
              <a:t>    WHERE </a:t>
            </a:r>
            <a:r>
              <a:rPr>
                <a:solidFill>
                  <a:srgbClr val="1E1C11"/>
                </a:solidFill>
              </a:rPr>
              <a:t>r.bid = b.bid </a:t>
            </a:r>
            <a:r>
              <a:t>AND</a:t>
            </a:r>
            <a:r>
              <a:rPr>
                <a:solidFill>
                  <a:srgbClr val="1E1C11"/>
                </a:solidFill>
              </a:rPr>
              <a:t> b.color = </a:t>
            </a:r>
            <a:r>
              <a:rPr>
                <a:solidFill>
                  <a:srgbClr val="000000"/>
                </a:solidFill>
              </a:rPr>
              <a:t>'</a:t>
            </a:r>
            <a:r>
              <a:rPr>
                <a:solidFill>
                  <a:srgbClr val="1E1C11"/>
                </a:solidFill>
              </a:rPr>
              <a:t>red</a:t>
            </a:r>
            <a:r>
              <a:rPr>
                <a:solidFill>
                  <a:srgbClr val="000000"/>
                </a:solidFill>
              </a:rPr>
              <a:t>'</a:t>
            </a:r>
            <a:endParaRPr>
              <a:solidFill>
                <a:srgbClr val="1E1C11"/>
              </a:solidFill>
            </a:endParaRPr>
          </a:p>
          <a:p>
            <a:pPr>
              <a:defRPr sz="2000">
                <a:solidFill>
                  <a:srgbClr val="1E1C11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C00000"/>
                </a:solidFill>
              </a:rPr>
              <a:t>GROUP BY </a:t>
            </a:r>
            <a:r>
              <a:t>b.bid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Views Instead of Relations in Queries</a:t>
            </a:r>
          </a:p>
        </p:txBody>
      </p:sp>
      <p:sp>
        <p:nvSpPr>
          <p:cNvPr id="194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95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96" name="Content Placeholder 2"/>
          <p:cNvSpPr txBox="1"/>
          <p:nvPr/>
        </p:nvSpPr>
        <p:spPr>
          <a:xfrm>
            <a:off x="808969" y="1621527"/>
            <a:ext cx="7542280" cy="1615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lvl="1" indent="400050" defTabSz="914400"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VIEW </a:t>
            </a:r>
            <a:r>
              <a:rPr>
                <a:solidFill>
                  <a:srgbClr val="1E1C11"/>
                </a:solidFill>
              </a:rPr>
              <a:t>Redcount</a:t>
            </a:r>
            <a:endParaRPr>
              <a:solidFill>
                <a:srgbClr val="1E1C11"/>
              </a:solidFill>
            </a:endParaRPr>
          </a:p>
          <a:p>
            <a:pPr lvl="1" indent="400050" defTabSz="914400"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AS SELECT </a:t>
            </a:r>
            <a:r>
              <a:rPr>
                <a:solidFill>
                  <a:srgbClr val="1E1C11"/>
                </a:solidFill>
              </a:rPr>
              <a:t>b.bid, </a:t>
            </a:r>
            <a:r>
              <a:t>COUNT</a:t>
            </a:r>
            <a:r>
              <a:rPr>
                <a:solidFill>
                  <a:srgbClr val="1E1C11"/>
                </a:solidFill>
              </a:rPr>
              <a:t>(*)</a:t>
            </a:r>
            <a:r>
              <a:t> AS </a:t>
            </a:r>
            <a:r>
              <a:rPr>
                <a:solidFill>
                  <a:srgbClr val="1E1C11"/>
                </a:solidFill>
              </a:rPr>
              <a:t>scount </a:t>
            </a:r>
            <a:br>
              <a:rPr>
                <a:solidFill>
                  <a:srgbClr val="1E1C11"/>
                </a:solidFill>
              </a:rPr>
            </a:br>
            <a:r>
              <a:rPr>
                <a:solidFill>
                  <a:srgbClr val="1E1C11"/>
                </a:solidFill>
              </a:rPr>
              <a:t>     </a:t>
            </a:r>
            <a:r>
              <a:t>FROM </a:t>
            </a:r>
            <a:r>
              <a:rPr>
                <a:solidFill>
                  <a:srgbClr val="1E1C11"/>
                </a:solidFill>
              </a:rPr>
              <a:t>Boats b, Reserves2 r</a:t>
            </a:r>
            <a:br>
              <a:rPr>
                <a:solidFill>
                  <a:srgbClr val="1E1C11"/>
                </a:solidFill>
              </a:rPr>
            </a:br>
            <a:r>
              <a:t>    WHERE </a:t>
            </a:r>
            <a:r>
              <a:rPr>
                <a:solidFill>
                  <a:srgbClr val="1E1C11"/>
                </a:solidFill>
              </a:rPr>
              <a:t>r.bid = b.bid </a:t>
            </a:r>
            <a:r>
              <a:t>AND</a:t>
            </a:r>
            <a:r>
              <a:rPr>
                <a:solidFill>
                  <a:srgbClr val="1E1C11"/>
                </a:solidFill>
              </a:rPr>
              <a:t> b.color = </a:t>
            </a:r>
            <a:r>
              <a:rPr>
                <a:solidFill>
                  <a:srgbClr val="000000"/>
                </a:solidFill>
              </a:rPr>
              <a:t>'</a:t>
            </a:r>
            <a:r>
              <a:rPr>
                <a:solidFill>
                  <a:srgbClr val="1E1C11"/>
                </a:solidFill>
              </a:rPr>
              <a:t>red</a:t>
            </a:r>
            <a:r>
              <a:rPr>
                <a:solidFill>
                  <a:srgbClr val="000000"/>
                </a:solidFill>
              </a:rPr>
              <a:t>'</a:t>
            </a:r>
            <a:endParaRPr>
              <a:solidFill>
                <a:srgbClr val="1E1C11"/>
              </a:solidFill>
            </a:endParaRPr>
          </a:p>
          <a:p>
            <a:pPr lvl="1" indent="400050" defTabSz="914400">
              <a:defRPr sz="2000">
                <a:solidFill>
                  <a:srgbClr val="1E1C11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C00000"/>
                </a:solidFill>
              </a:rPr>
              <a:t>GROUP BY </a:t>
            </a:r>
            <a:r>
              <a:t>b.bid</a:t>
            </a:r>
          </a:p>
        </p:txBody>
      </p:sp>
      <p:sp>
        <p:nvSpPr>
          <p:cNvPr id="197" name="Rectangle 4"/>
          <p:cNvSpPr/>
          <p:nvPr/>
        </p:nvSpPr>
        <p:spPr>
          <a:xfrm>
            <a:off x="1028700" y="5155893"/>
            <a:ext cx="7086600" cy="101917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 </a:t>
            </a:r>
            <a:r>
              <a:rPr>
                <a:solidFill>
                  <a:srgbClr val="1E1C11"/>
                </a:solidFill>
              </a:rPr>
              <a:t>bname, scount</a:t>
            </a:r>
            <a:endParaRPr>
              <a:solidFill>
                <a:srgbClr val="1E1C11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1E1C11"/>
                </a:solidFill>
              </a:rPr>
              <a:t>Redcount r, Boats2 b</a:t>
            </a:r>
            <a:br>
              <a:rPr>
                <a:solidFill>
                  <a:srgbClr val="1E1C11"/>
                </a:solidFill>
              </a:rPr>
            </a:br>
            <a:r>
              <a:t> WHERE </a:t>
            </a:r>
            <a:r>
              <a:rPr>
                <a:solidFill>
                  <a:srgbClr val="1E1C11"/>
                </a:solidFill>
              </a:rPr>
              <a:t>r.bid = b.bid </a:t>
            </a:r>
            <a:r>
              <a:t>AND</a:t>
            </a:r>
            <a:r>
              <a:rPr>
                <a:solidFill>
                  <a:srgbClr val="1E1C11"/>
                </a:solidFill>
              </a:rPr>
              <a:t> scount &lt; 10</a:t>
            </a:r>
            <a:endParaRPr>
              <a:solidFill>
                <a:srgbClr val="1E1C11"/>
              </a:solidFill>
            </a:endParaRPr>
          </a:p>
        </p:txBody>
      </p:sp>
      <p:pic>
        <p:nvPicPr>
          <p:cNvPr id="198" name="Object 5" descr="Objec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652837"/>
            <a:ext cx="2813050" cy="6556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9" name="Rectangle 6"/>
          <p:cNvSpPr/>
          <p:nvPr/>
        </p:nvSpPr>
        <p:spPr>
          <a:xfrm>
            <a:off x="1752600" y="3505200"/>
            <a:ext cx="6019800" cy="914400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3600">
                <a:solidFill>
                  <a:srgbClr val="CF0E30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</a:p>
        </p:txBody>
      </p:sp>
      <p:sp>
        <p:nvSpPr>
          <p:cNvPr id="200" name="Text Box 7"/>
          <p:cNvSpPr txBox="1"/>
          <p:nvPr/>
        </p:nvSpPr>
        <p:spPr>
          <a:xfrm>
            <a:off x="5674995" y="3733801"/>
            <a:ext cx="2051257" cy="637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600">
                <a:solidFill>
                  <a:srgbClr val="0033CC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Redcount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Views</a:t>
            </a:r>
          </a:p>
        </p:txBody>
      </p:sp>
      <p:sp>
        <p:nvSpPr>
          <p:cNvPr id="203" name="Text Box 4"/>
          <p:cNvSpPr txBox="1"/>
          <p:nvPr/>
        </p:nvSpPr>
        <p:spPr>
          <a:xfrm>
            <a:off x="2760345" y="1169987"/>
            <a:ext cx="2128821" cy="34018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create view vs INTO</a:t>
            </a:r>
          </a:p>
        </p:txBody>
      </p:sp>
      <p:sp>
        <p:nvSpPr>
          <p:cNvPr id="204" name="Text Box 5"/>
          <p:cNvSpPr txBox="1"/>
          <p:nvPr/>
        </p:nvSpPr>
        <p:spPr>
          <a:xfrm>
            <a:off x="591819" y="1654175"/>
            <a:ext cx="2740878" cy="94978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(1)    SELECT bname, bcity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FROM     branch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INTO       branch2</a:t>
            </a:r>
          </a:p>
        </p:txBody>
      </p:sp>
      <p:sp>
        <p:nvSpPr>
          <p:cNvPr id="205" name="Text Box 6"/>
          <p:cNvSpPr txBox="1"/>
          <p:nvPr/>
        </p:nvSpPr>
        <p:spPr>
          <a:xfrm>
            <a:off x="4463732" y="1633539"/>
            <a:ext cx="3164293" cy="9497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(2)   CREATE VIEW branch2 AS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SELECT  bname, bcity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FROM     branch</a:t>
            </a:r>
          </a:p>
        </p:txBody>
      </p:sp>
      <p:sp>
        <p:nvSpPr>
          <p:cNvPr id="206" name="Text Box 7"/>
          <p:cNvSpPr txBox="1"/>
          <p:nvPr/>
        </p:nvSpPr>
        <p:spPr>
          <a:xfrm>
            <a:off x="3568382" y="2049464"/>
            <a:ext cx="317087" cy="3401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vs</a:t>
            </a:r>
          </a:p>
        </p:txBody>
      </p:sp>
      <p:sp>
        <p:nvSpPr>
          <p:cNvPr id="207" name="Text Box 8"/>
          <p:cNvSpPr txBox="1"/>
          <p:nvPr/>
        </p:nvSpPr>
        <p:spPr>
          <a:xfrm>
            <a:off x="1090294" y="3187700"/>
            <a:ext cx="5665102" cy="9945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(1) creates new table that gets stored on disk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(2) creates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virtual table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  (materialized when needed)</a:t>
            </a:r>
          </a:p>
        </p:txBody>
      </p:sp>
      <p:sp>
        <p:nvSpPr>
          <p:cNvPr id="208" name="Text Box 9"/>
          <p:cNvSpPr txBox="1"/>
          <p:nvPr/>
        </p:nvSpPr>
        <p:spPr>
          <a:xfrm>
            <a:off x="683894" y="4406901"/>
            <a:ext cx="7591682" cy="6449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Therefore:  changes in branch are seen in the view version of branch2 (2)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but not for the (1) case.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/>
          <a:p>
            <a:pPr defTabSz="288290">
              <a:defRPr sz="2700">
                <a:solidFill>
                  <a:srgbClr val="1F497D"/>
                </a:solidFill>
              </a:defRPr>
            </a:pPr>
            <a:r>
              <a:t>Subqueries in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FROM</a:t>
            </a:r>
            <a:endParaRPr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</p:txBody>
      </p:sp>
      <p:sp>
        <p:nvSpPr>
          <p:cNvPr id="211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12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13" name="Content Placeholder 2"/>
          <p:cNvSpPr txBox="1"/>
          <p:nvPr/>
        </p:nvSpPr>
        <p:spPr>
          <a:xfrm>
            <a:off x="808969" y="1621527"/>
            <a:ext cx="7542280" cy="3401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Like a “view create on the fly”</a:t>
            </a:r>
          </a:p>
        </p:txBody>
      </p:sp>
      <p:sp>
        <p:nvSpPr>
          <p:cNvPr id="214" name="Rectangle 13"/>
          <p:cNvSpPr txBox="1"/>
          <p:nvPr/>
        </p:nvSpPr>
        <p:spPr>
          <a:xfrm>
            <a:off x="427036" y="2514600"/>
            <a:ext cx="6090940" cy="2670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bname, scount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Boats2 b,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b.bid, </a:t>
            </a:r>
            <a:r>
              <a:rPr>
                <a:solidFill>
                  <a:srgbClr val="C00000"/>
                </a:solidFill>
              </a:rPr>
              <a:t>COUNT</a:t>
            </a:r>
            <a:r>
              <a:t>(*)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Boats b, Reserves2 r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b.color=</a:t>
            </a:r>
            <a:r>
              <a:rPr>
                <a:solidFill>
                  <a:srgbClr val="000000"/>
                </a:solidFill>
              </a:rPr>
              <a:t>'</a:t>
            </a:r>
            <a:r>
              <a:t>red</a:t>
            </a:r>
            <a:r>
              <a:rPr>
                <a:solidFill>
                  <a:srgbClr val="000000"/>
                </a:solidFill>
              </a:rPr>
              <a:t>'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GROUP BY</a:t>
            </a:r>
            <a:r>
              <a:t> b.bid) </a:t>
            </a:r>
            <a:r>
              <a:rPr>
                <a:solidFill>
                  <a:srgbClr val="C00000"/>
                </a:solidFill>
              </a:rPr>
              <a:t>AS</a:t>
            </a:r>
            <a:r>
              <a:t> Reds(bid, scount)</a:t>
            </a: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Reds.bid=b.bid AND scount &lt; 10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215" name="Rounded Rectangle 1"/>
          <p:cNvSpPr/>
          <p:nvPr/>
        </p:nvSpPr>
        <p:spPr>
          <a:xfrm>
            <a:off x="901700" y="3276600"/>
            <a:ext cx="5755534" cy="1524000"/>
          </a:xfrm>
          <a:prstGeom prst="roundRect">
            <a:avLst>
              <a:gd name="adj" fmla="val 16667"/>
            </a:avLst>
          </a:prstGeom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/>
          <a:p>
            <a:pPr defTabSz="288290">
              <a:defRPr sz="2700">
                <a:solidFill>
                  <a:srgbClr val="1F497D"/>
                </a:solidFill>
              </a:defRPr>
            </a:pPr>
            <a:r>
              <a:t>Common Table Expressions: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WITH</a:t>
            </a:r>
            <a:endParaRPr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</p:txBody>
      </p:sp>
      <p:sp>
        <p:nvSpPr>
          <p:cNvPr id="218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19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20" name="Content Placeholder 2"/>
          <p:cNvSpPr txBox="1"/>
          <p:nvPr/>
        </p:nvSpPr>
        <p:spPr>
          <a:xfrm>
            <a:off x="808969" y="1621527"/>
            <a:ext cx="7542280" cy="3401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Another “view creation on the fly” syntax</a:t>
            </a:r>
          </a:p>
        </p:txBody>
      </p:sp>
      <p:sp>
        <p:nvSpPr>
          <p:cNvPr id="221" name="Rectangle 13"/>
          <p:cNvSpPr txBox="1"/>
          <p:nvPr/>
        </p:nvSpPr>
        <p:spPr>
          <a:xfrm>
            <a:off x="427036" y="2514600"/>
            <a:ext cx="6032004" cy="30384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WITH</a:t>
            </a:r>
            <a:r>
              <a:rPr>
                <a:solidFill>
                  <a:srgbClr val="1F497D"/>
                </a:solidFill>
              </a:rPr>
              <a:t> Reds(bid, scount) </a:t>
            </a:r>
            <a:r>
              <a:t>AS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b.bid, </a:t>
            </a:r>
            <a:r>
              <a:rPr>
                <a:solidFill>
                  <a:srgbClr val="C00000"/>
                </a:solidFill>
              </a:rPr>
              <a:t>COUNT</a:t>
            </a:r>
            <a:r>
              <a:t>(*)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Boats b, Reserves2 r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b.color=</a:t>
            </a:r>
            <a:r>
              <a:rPr>
                <a:solidFill>
                  <a:srgbClr val="000000"/>
                </a:solidFill>
              </a:rPr>
              <a:t>'</a:t>
            </a:r>
            <a:r>
              <a:t>red</a:t>
            </a:r>
            <a:r>
              <a:rPr>
                <a:solidFill>
                  <a:srgbClr val="000000"/>
                </a:solidFill>
              </a:rPr>
              <a:t>'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GROUP BY</a:t>
            </a:r>
            <a:r>
              <a:t> b.bid)</a:t>
            </a: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bname, scount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Boads2 b, Reds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Reds.bid=b.bid AND scount &lt; 10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222" name="Rounded Rectangle 11"/>
          <p:cNvSpPr/>
          <p:nvPr/>
        </p:nvSpPr>
        <p:spPr>
          <a:xfrm>
            <a:off x="971250" y="2933700"/>
            <a:ext cx="5726910" cy="1524000"/>
          </a:xfrm>
          <a:prstGeom prst="roundRect">
            <a:avLst>
              <a:gd name="adj" fmla="val 16667"/>
            </a:avLst>
          </a:prstGeom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NULL Values: Truth table</a:t>
            </a:r>
          </a:p>
        </p:txBody>
      </p:sp>
      <p:sp>
        <p:nvSpPr>
          <p:cNvPr id="99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00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graphicFrame>
        <p:nvGraphicFramePr>
          <p:cNvPr id="101" name="Table 1"/>
          <p:cNvGraphicFramePr/>
          <p:nvPr/>
        </p:nvGraphicFramePr>
        <p:xfrm>
          <a:off x="1371600" y="1397000"/>
          <a:ext cx="6477000" cy="4775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47751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</a:t>
                      </a:r>
                      <a:endParaRPr sz="2000" b="1" i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q</a:t>
                      </a:r>
                      <a:endParaRPr sz="2000" b="1" i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 i="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pPr>
                      <a:r>
                        <a:t>p</a:t>
                      </a:r>
                      <a:r>
                        <a:rPr i="0"/>
                        <a:t> OR </a:t>
                      </a:r>
                      <a:r>
                        <a:t>q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 i="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pPr>
                      <a:r>
                        <a:t>p</a:t>
                      </a:r>
                      <a:r>
                        <a:rPr i="0"/>
                        <a:t> AND </a:t>
                      </a:r>
                      <a:r>
                        <a:t>q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 i="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pPr>
                      <a:r>
                        <a:t>p</a:t>
                      </a:r>
                      <a:r>
                        <a:rPr i="0"/>
                        <a:t> = </a:t>
                      </a:r>
                      <a:r>
                        <a:t>q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  <p:sp>
        <p:nvSpPr>
          <p:cNvPr id="102" name="Rounded Rectangle 2"/>
          <p:cNvSpPr/>
          <p:nvPr/>
        </p:nvSpPr>
        <p:spPr>
          <a:xfrm>
            <a:off x="1371600" y="1828800"/>
            <a:ext cx="6477000" cy="990600"/>
          </a:xfrm>
          <a:prstGeom prst="roundRect">
            <a:avLst>
              <a:gd name="adj" fmla="val 16667"/>
            </a:avLst>
          </a:prstGeom>
          <a:solidFill>
            <a:schemeClr val="accent1">
              <a:alpha val="23000"/>
            </a:schemeClr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9"/>
          <p:cNvSpPr/>
          <p:nvPr/>
        </p:nvSpPr>
        <p:spPr>
          <a:xfrm>
            <a:off x="617538" y="504825"/>
            <a:ext cx="8100020" cy="902766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Find the rating for which the average age of sailors</a:t>
            </a:r>
          </a:p>
          <a:p>
            <a:pPr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is the minimum over all ratings </a:t>
            </a:r>
            <a:r>
              <a:rPr sz="1800"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endParaRPr sz="1800"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25" name="Rectangle 5"/>
          <p:cNvSpPr txBox="1"/>
          <p:nvPr/>
        </p:nvSpPr>
        <p:spPr>
          <a:xfrm>
            <a:off x="733425" y="1881188"/>
            <a:ext cx="6604001" cy="1864816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SELECT</a:t>
            </a:r>
            <a:r>
              <a:rPr sz="1800"/>
              <a:t>  Temp.rating, Temp.avgage</a:t>
            </a:r>
            <a:endParaRPr sz="1800"/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FROM  (SELECT S.rating, AVG(S.age) AS avgage,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FROM Sailors S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GROUP BY S.rating) AS Temp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WHERE  Temp.avgage =  (SELECT</a:t>
            </a:r>
            <a:r>
              <a:rPr sz="1800"/>
              <a:t>  MIN(Temp.avgage)</a:t>
            </a:r>
            <a:endParaRPr sz="1800"/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		                    </a:t>
            </a:r>
            <a:r>
              <a:rPr sz="2000"/>
              <a:t>FROM</a:t>
            </a:r>
            <a:r>
              <a:t>  </a:t>
            </a:r>
            <a:r>
              <a:rPr>
                <a:solidFill>
                  <a:srgbClr val="E43486"/>
                </a:solidFill>
              </a:rPr>
              <a:t>Temp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"/>
          <p:cNvSpPr txBox="1"/>
          <p:nvPr>
            <p:ph type="title"/>
          </p:nvPr>
        </p:nvSpPr>
        <p:spPr>
          <a:xfrm>
            <a:off x="457200" y="38375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SQL: Modification Commands</a:t>
            </a:r>
          </a:p>
        </p:txBody>
      </p:sp>
      <p:sp>
        <p:nvSpPr>
          <p:cNvPr id="228" name="Rectangle 3"/>
          <p:cNvSpPr txBox="1"/>
          <p:nvPr>
            <p:ph type="body" sz="quarter" idx="1"/>
          </p:nvPr>
        </p:nvSpPr>
        <p:spPr>
          <a:xfrm>
            <a:off x="571500" y="1114425"/>
            <a:ext cx="7848600" cy="487363"/>
          </a:xfrm>
          <a:prstGeom prst="rect">
            <a:avLst/>
          </a:prstGeom>
        </p:spPr>
        <p:txBody>
          <a:bodyPr/>
          <a:lstStyle>
            <a:lvl1pPr marL="332740" indent="-332740" defTabSz="443230"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Deletion:</a:t>
            </a:r>
          </a:p>
        </p:txBody>
      </p:sp>
      <p:sp>
        <p:nvSpPr>
          <p:cNvPr id="229" name="Text Box 4"/>
          <p:cNvSpPr txBox="1"/>
          <p:nvPr/>
        </p:nvSpPr>
        <p:spPr>
          <a:xfrm>
            <a:off x="2600007" y="1277426"/>
            <a:ext cx="2463586" cy="6251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DELETE FROM  &lt;relation&gt;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[WHERE  &lt;predicate&gt;]</a:t>
            </a:r>
          </a:p>
        </p:txBody>
      </p:sp>
      <p:sp>
        <p:nvSpPr>
          <p:cNvPr id="230" name="Text Box 5"/>
          <p:cNvSpPr txBox="1"/>
          <p:nvPr/>
        </p:nvSpPr>
        <p:spPr>
          <a:xfrm>
            <a:off x="1325245" y="1998664"/>
            <a:ext cx="4337145" cy="357246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Example:  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1.   DELETE FROM account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-- deletes all tuples in account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2.  DELETE FROM account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WHERE bname IN (SELECT bname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                         FROM   branch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                         WHERE bcity =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Bkln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-- deletes all accounts from Brooklyn branch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"/>
          <p:cNvSpPr txBox="1"/>
          <p:nvPr>
            <p:ph type="title"/>
          </p:nvPr>
        </p:nvSpPr>
        <p:spPr>
          <a:xfrm>
            <a:off x="544780" y="208958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SQL: Modification Commands</a:t>
            </a:r>
          </a:p>
        </p:txBody>
      </p:sp>
      <p:sp>
        <p:nvSpPr>
          <p:cNvPr id="233" name="Rectangle 3"/>
          <p:cNvSpPr txBox="1"/>
          <p:nvPr>
            <p:ph type="body" sz="quarter" idx="1"/>
          </p:nvPr>
        </p:nvSpPr>
        <p:spPr>
          <a:xfrm>
            <a:off x="560387" y="1715508"/>
            <a:ext cx="7848601" cy="427039"/>
          </a:xfrm>
          <a:prstGeom prst="rect">
            <a:avLst/>
          </a:prstGeom>
        </p:spPr>
        <p:txBody>
          <a:bodyPr/>
          <a:lstStyle>
            <a:lvl1pPr marL="315595" indent="-315595" defTabSz="420370"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View Updates:</a:t>
            </a:r>
          </a:p>
        </p:txBody>
      </p:sp>
      <p:sp>
        <p:nvSpPr>
          <p:cNvPr id="234" name="Text Box 4"/>
          <p:cNvSpPr txBox="1"/>
          <p:nvPr/>
        </p:nvSpPr>
        <p:spPr>
          <a:xfrm>
            <a:off x="2769870" y="2040944"/>
            <a:ext cx="3012203" cy="12093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Suppose we have a view: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CREATE VIEW branch-loan AS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 SELECT bname, lno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 FROM     loan</a:t>
            </a:r>
          </a:p>
        </p:txBody>
      </p:sp>
      <p:sp>
        <p:nvSpPr>
          <p:cNvPr id="235" name="Text Box 5"/>
          <p:cNvSpPr txBox="1"/>
          <p:nvPr/>
        </p:nvSpPr>
        <p:spPr>
          <a:xfrm>
            <a:off x="1163318" y="3585584"/>
            <a:ext cx="6097076" cy="3593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And we insert:  INSERT INTO branch-loan VALUES(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Perry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, L-308)</a:t>
            </a:r>
          </a:p>
        </p:txBody>
      </p:sp>
      <p:sp>
        <p:nvSpPr>
          <p:cNvPr id="236" name="Text Box 6"/>
          <p:cNvSpPr txBox="1"/>
          <p:nvPr/>
        </p:nvSpPr>
        <p:spPr>
          <a:xfrm>
            <a:off x="939481" y="4296784"/>
            <a:ext cx="6758431" cy="3593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Then, the system will insert a new tuple (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Perry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, L-308, NULL) into loan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"/>
          <p:cNvSpPr txBox="1"/>
          <p:nvPr>
            <p:ph type="title"/>
          </p:nvPr>
        </p:nvSpPr>
        <p:spPr>
          <a:xfrm>
            <a:off x="457200" y="77600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SQL: Modification Commands</a:t>
            </a:r>
          </a:p>
        </p:txBody>
      </p:sp>
      <p:sp>
        <p:nvSpPr>
          <p:cNvPr id="239" name="Rectangle 3"/>
          <p:cNvSpPr txBox="1"/>
          <p:nvPr>
            <p:ph type="body" sz="quarter" idx="1"/>
          </p:nvPr>
        </p:nvSpPr>
        <p:spPr>
          <a:xfrm>
            <a:off x="571500" y="1145033"/>
            <a:ext cx="7848600" cy="406401"/>
          </a:xfrm>
          <a:prstGeom prst="rect">
            <a:avLst/>
          </a:prstGeom>
        </p:spPr>
        <p:txBody>
          <a:bodyPr/>
          <a:lstStyle>
            <a:lvl1pPr marL="322580" indent="-322580" defTabSz="429895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What about...</a:t>
            </a:r>
          </a:p>
        </p:txBody>
      </p:sp>
      <p:sp>
        <p:nvSpPr>
          <p:cNvPr id="240" name="Text Box 4"/>
          <p:cNvSpPr txBox="1"/>
          <p:nvPr/>
        </p:nvSpPr>
        <p:spPr>
          <a:xfrm>
            <a:off x="2533332" y="1724473"/>
            <a:ext cx="3919683" cy="12093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CREATE VIEW depos-account AS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SELECT cname, bname, balance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FROM    depositor as d, account as a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WHERE  d.acct_no = a.acct_no</a:t>
            </a:r>
          </a:p>
        </p:txBody>
      </p:sp>
      <p:sp>
        <p:nvSpPr>
          <p:cNvPr id="241" name="Text Box 5"/>
          <p:cNvSpPr txBox="1"/>
          <p:nvPr/>
        </p:nvSpPr>
        <p:spPr>
          <a:xfrm>
            <a:off x="1131569" y="3988247"/>
            <a:ext cx="5588865" cy="3593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INSERT INTO depos-account VALUES(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Smith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,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Perry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, 500)</a:t>
            </a:r>
          </a:p>
        </p:txBody>
      </p:sp>
      <p:sp>
        <p:nvSpPr>
          <p:cNvPr id="242" name="Text Box 6"/>
          <p:cNvSpPr txBox="1"/>
          <p:nvPr/>
        </p:nvSpPr>
        <p:spPr>
          <a:xfrm>
            <a:off x="1325244" y="4466083"/>
            <a:ext cx="3911423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How many relations we need to update? </a:t>
            </a:r>
          </a:p>
        </p:txBody>
      </p:sp>
      <p:sp>
        <p:nvSpPr>
          <p:cNvPr id="243" name="Text Box 7"/>
          <p:cNvSpPr txBox="1"/>
          <p:nvPr/>
        </p:nvSpPr>
        <p:spPr>
          <a:xfrm>
            <a:off x="2158682" y="5094733"/>
            <a:ext cx="2224605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Many systems disallow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2" cy="205912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46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Discretionary Access Control</a:t>
            </a:r>
          </a:p>
        </p:txBody>
      </p:sp>
      <p:sp>
        <p:nvSpPr>
          <p:cNvPr id="247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8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49" name="Content Placeholder 2"/>
          <p:cNvSpPr txBox="1"/>
          <p:nvPr/>
        </p:nvSpPr>
        <p:spPr>
          <a:xfrm>
            <a:off x="808969" y="1304027"/>
            <a:ext cx="7542280" cy="45311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GRANT </a:t>
            </a:r>
            <a:r>
              <a:rPr>
                <a:solidFill>
                  <a:srgbClr val="1F497D"/>
                </a:solidFill>
              </a:rPr>
              <a:t>privileges </a:t>
            </a:r>
            <a:r>
              <a:t>ON</a:t>
            </a:r>
            <a:r>
              <a:rPr>
                <a:solidFill>
                  <a:srgbClr val="1F497D"/>
                </a:solidFill>
              </a:rPr>
              <a:t> object </a:t>
            </a:r>
            <a:r>
              <a:t>TO</a:t>
            </a:r>
            <a:r>
              <a:rPr>
                <a:solidFill>
                  <a:srgbClr val="1F497D"/>
                </a:solidFill>
              </a:rPr>
              <a:t> users</a:t>
            </a:r>
            <a:endParaRPr sz="1600"/>
          </a:p>
          <a:p>
            <a:pPr lvl="1" indent="400050"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[WITH GRANT OPTION]</a:t>
            </a:r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Object can be a Database, Table or a View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Privileges can be:</a:t>
            </a:r>
            <a:endParaRPr sz="16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panose="020B0604020202020204"/>
              <a:buChar char="–"/>
              <a:defRPr sz="16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Select</a:t>
            </a:r>
            <a:endParaRPr sz="14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panose="020B0604020202020204"/>
              <a:buChar char="–"/>
              <a:defRPr sz="16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Insert</a:t>
            </a:r>
            <a:endParaRPr sz="14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panose="020B0604020202020204"/>
              <a:buChar char="–"/>
              <a:defRPr sz="16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Delete</a:t>
            </a:r>
            <a:endParaRPr sz="14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panose="020B0604020202020204"/>
              <a:buChar char="–"/>
              <a:defRPr sz="16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References (cols) – allow to create a foreign key that references the specified column(s)</a:t>
            </a:r>
            <a:endParaRPr sz="14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panose="020B0604020202020204"/>
              <a:buChar char="–"/>
              <a:defRPr sz="16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All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Can later be </a:t>
            </a:r>
            <a:r>
              <a:rPr>
                <a:solidFill>
                  <a:srgbClr val="C00000"/>
                </a:solidFill>
              </a:rPr>
              <a:t>REVOKE</a:t>
            </a:r>
            <a:r>
              <a:t>D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Users can be single users or groups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See R&amp;G Chapter 17 for more details.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/>
          <p:nvPr/>
        </p:nvSpPr>
        <p:spPr>
          <a:xfrm>
            <a:off x="5455920" y="2084582"/>
            <a:ext cx="2334397" cy="1183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/>
          <a:p>
            <a:pPr algn="ctr" defTabSz="914400">
              <a:defRPr sz="36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Embedded</a:t>
            </a:r>
            <a:endParaRPr sz="2800"/>
          </a:p>
          <a:p>
            <a:pPr algn="ctr" defTabSz="914400">
              <a:defRPr sz="36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SQL</a:t>
            </a:r>
          </a:p>
        </p:txBody>
      </p:sp>
      <p:sp>
        <p:nvSpPr>
          <p:cNvPr id="252" name="TextBox 1"/>
          <p:cNvSpPr txBox="1"/>
          <p:nvPr/>
        </p:nvSpPr>
        <p:spPr>
          <a:xfrm>
            <a:off x="1276484" y="2239079"/>
            <a:ext cx="2921679" cy="54933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Embedded SQL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457200" y="152399"/>
            <a:ext cx="8229600" cy="523223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Writing Applications with SQL</a:t>
            </a:r>
          </a:p>
        </p:txBody>
      </p:sp>
      <p:sp>
        <p:nvSpPr>
          <p:cNvPr id="255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56" name="Rectangle 21"/>
          <p:cNvSpPr/>
          <p:nvPr/>
        </p:nvSpPr>
        <p:spPr>
          <a:xfrm>
            <a:off x="4343400" y="7215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57" name="Content Placeholder 2"/>
          <p:cNvSpPr txBox="1"/>
          <p:nvPr/>
        </p:nvSpPr>
        <p:spPr>
          <a:xfrm>
            <a:off x="808969" y="1102526"/>
            <a:ext cx="7542280" cy="441127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SQL is not a general purpose programming language.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+ Tailored for data retrieval and manipulation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+ Relatively easy to optimize and parallelize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Awkward to write entire apps in SQL</a:t>
            </a:r>
            <a:endParaRPr sz="1600"/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Options: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Make the query language “Turing complete”</a:t>
            </a:r>
            <a:endParaRPr sz="14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Avoids the “impedance mismatch”</a:t>
            </a:r>
            <a:endParaRPr sz="12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makes “simple” relational language complex</a:t>
            </a:r>
            <a:endParaRPr sz="12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Allow SQL to be embedded in regular programming languages.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/>
          <p:nvPr>
            <p:ph type="title"/>
          </p:nvPr>
        </p:nvSpPr>
        <p:spPr>
          <a:xfrm>
            <a:off x="457200" y="30480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Cursors</a:t>
            </a:r>
          </a:p>
        </p:txBody>
      </p:sp>
      <p:sp>
        <p:nvSpPr>
          <p:cNvPr id="260" name="Content Placeholder 2"/>
          <p:cNvSpPr txBox="1"/>
          <p:nvPr>
            <p:ph type="body" sz="quarter" idx="1"/>
          </p:nvPr>
        </p:nvSpPr>
        <p:spPr>
          <a:xfrm>
            <a:off x="457200" y="9700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61" name="Rectangle 21"/>
          <p:cNvSpPr/>
          <p:nvPr/>
        </p:nvSpPr>
        <p:spPr>
          <a:xfrm>
            <a:off x="4343400" y="873926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62" name="Content Placeholder 2"/>
          <p:cNvSpPr txBox="1"/>
          <p:nvPr/>
        </p:nvSpPr>
        <p:spPr>
          <a:xfrm>
            <a:off x="808969" y="1254926"/>
            <a:ext cx="7542280" cy="491927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Can declare a cursor on a relation or query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Can open a cursor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Can repeatedly fetch a tuple (moving the cursor)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Special return value when all tuples have been retrieved.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ORDER BY allows control over the order tuples are returned.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Fields in ORDER BY clause must also appear in SELECT clause.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LIMIT controls the number of rows returned (good fit w/ORDER BY)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Can also modify/delete tuple pointed to by a cursor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 “non-relational” way to get a handle to a particular tuple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xfrm>
            <a:off x="457200" y="30480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Database APIs</a:t>
            </a:r>
          </a:p>
        </p:txBody>
      </p:sp>
      <p:sp>
        <p:nvSpPr>
          <p:cNvPr id="265" name="Content Placeholder 2"/>
          <p:cNvSpPr txBox="1"/>
          <p:nvPr>
            <p:ph type="body" sz="quarter" idx="1"/>
          </p:nvPr>
        </p:nvSpPr>
        <p:spPr>
          <a:xfrm>
            <a:off x="457200" y="9700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66" name="Rectangle 21"/>
          <p:cNvSpPr/>
          <p:nvPr/>
        </p:nvSpPr>
        <p:spPr>
          <a:xfrm>
            <a:off x="4343400" y="873926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67" name="Content Placeholder 2"/>
          <p:cNvSpPr txBox="1"/>
          <p:nvPr/>
        </p:nvSpPr>
        <p:spPr>
          <a:xfrm>
            <a:off x="808969" y="1254926"/>
            <a:ext cx="7542280" cy="411917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 library with database calls (API)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special objects/methods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passes SQL strings from language, presents result sets in a language-friendly way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ODBC a C/C++ standard started on Windows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JDBC a Java equivalent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Most scripting languages have similar things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E.g. in Python there’s the “psycopg2” driver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ODBC/JDBC try to be DBMS-neutral 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at least try to hide distinctions across different DBMSs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/>
          <p:nvPr>
            <p:ph type="title"/>
          </p:nvPr>
        </p:nvSpPr>
        <p:spPr>
          <a:xfrm>
            <a:off x="457200" y="30480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Summary</a:t>
            </a:r>
          </a:p>
        </p:txBody>
      </p:sp>
      <p:sp>
        <p:nvSpPr>
          <p:cNvPr id="270" name="Content Placeholder 2"/>
          <p:cNvSpPr txBox="1"/>
          <p:nvPr>
            <p:ph type="body" sz="quarter" idx="1"/>
          </p:nvPr>
        </p:nvSpPr>
        <p:spPr>
          <a:xfrm>
            <a:off x="457200" y="9700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71" name="Rectangle 21"/>
          <p:cNvSpPr/>
          <p:nvPr/>
        </p:nvSpPr>
        <p:spPr>
          <a:xfrm>
            <a:off x="4343400" y="873926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72" name="Content Placeholder 2"/>
          <p:cNvSpPr txBox="1"/>
          <p:nvPr/>
        </p:nvSpPr>
        <p:spPr>
          <a:xfrm>
            <a:off x="808969" y="1254926"/>
            <a:ext cx="7542280" cy="362387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Relational model has well-defined query semantics</a:t>
            </a:r>
            <a:endParaRPr sz="1600"/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SQL provides functionality close to basic relational model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(some differences in duplicate handling, null values, set operators, …)</a:t>
            </a:r>
            <a:endParaRPr sz="1400"/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Typically, many ways to write a query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DBMS figures out a fast way to execute a query, regardless of how it is written.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 txBox="1"/>
          <p:nvPr>
            <p:ph type="title"/>
          </p:nvPr>
        </p:nvSpPr>
        <p:spPr>
          <a:xfrm>
            <a:off x="306503" y="-170008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NULLs</a:t>
            </a:r>
          </a:p>
        </p:txBody>
      </p:sp>
      <p:sp>
        <p:nvSpPr>
          <p:cNvPr id="107" name="Text Box 3"/>
          <p:cNvSpPr txBox="1"/>
          <p:nvPr/>
        </p:nvSpPr>
        <p:spPr>
          <a:xfrm>
            <a:off x="1061719" y="1023937"/>
            <a:ext cx="748527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Given: </a:t>
            </a:r>
          </a:p>
        </p:txBody>
      </p:sp>
      <p:pic>
        <p:nvPicPr>
          <p:cNvPr id="108" name="Object 4" descr="Objec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9763" y="994517"/>
            <a:ext cx="3230562" cy="13922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9" name="Text Box 5"/>
          <p:cNvSpPr txBox="1"/>
          <p:nvPr/>
        </p:nvSpPr>
        <p:spPr>
          <a:xfrm>
            <a:off x="1984057" y="1398587"/>
            <a:ext cx="975342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branch2=</a:t>
            </a:r>
          </a:p>
        </p:txBody>
      </p:sp>
      <p:sp>
        <p:nvSpPr>
          <p:cNvPr id="110" name="Text Box 6"/>
          <p:cNvSpPr txBox="1"/>
          <p:nvPr/>
        </p:nvSpPr>
        <p:spPr>
          <a:xfrm>
            <a:off x="909319" y="2365375"/>
            <a:ext cx="2151493" cy="12093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Aggregate operations: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SELECT SUM(assets)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FROM     branch2</a:t>
            </a:r>
          </a:p>
        </p:txBody>
      </p:sp>
      <p:sp>
        <p:nvSpPr>
          <p:cNvPr id="111" name="Line 7"/>
          <p:cNvSpPr/>
          <p:nvPr/>
        </p:nvSpPr>
        <p:spPr>
          <a:xfrm flipV="1">
            <a:off x="3473449" y="3089273"/>
            <a:ext cx="1747840" cy="22225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112" name="Text Box 8"/>
          <p:cNvSpPr txBox="1"/>
          <p:nvPr/>
        </p:nvSpPr>
        <p:spPr>
          <a:xfrm>
            <a:off x="3874770" y="2608264"/>
            <a:ext cx="779223" cy="3330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returns</a:t>
            </a:r>
          </a:p>
        </p:txBody>
      </p:sp>
      <p:sp>
        <p:nvSpPr>
          <p:cNvPr id="113" name="Text Box 9"/>
          <p:cNvSpPr txBox="1"/>
          <p:nvPr/>
        </p:nvSpPr>
        <p:spPr>
          <a:xfrm>
            <a:off x="5632132" y="2559050"/>
            <a:ext cx="704883" cy="9172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SUM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--------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11.1M</a:t>
            </a:r>
          </a:p>
        </p:txBody>
      </p:sp>
      <p:sp>
        <p:nvSpPr>
          <p:cNvPr id="114" name="Text Box 10"/>
          <p:cNvSpPr txBox="1"/>
          <p:nvPr/>
        </p:nvSpPr>
        <p:spPr>
          <a:xfrm>
            <a:off x="3030220" y="3511551"/>
            <a:ext cx="4926058" cy="12093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NULL is ignored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Same for AVG, MIN, MAX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But....  COUNT(assets)  retunrs  4! in some systems!!</a:t>
            </a:r>
          </a:p>
        </p:txBody>
      </p:sp>
      <p:sp>
        <p:nvSpPr>
          <p:cNvPr id="115" name="Text Box 11"/>
          <p:cNvSpPr txBox="1"/>
          <p:nvPr/>
        </p:nvSpPr>
        <p:spPr>
          <a:xfrm>
            <a:off x="1112518" y="4914901"/>
            <a:ext cx="4405570" cy="9172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Let branch3 an empty relation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Then:    SELECT SUM(assets)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FROM    branch3           returns      NULL</a:t>
            </a:r>
          </a:p>
        </p:txBody>
      </p:sp>
      <p:sp>
        <p:nvSpPr>
          <p:cNvPr id="116" name="Text Box 12"/>
          <p:cNvSpPr txBox="1"/>
          <p:nvPr/>
        </p:nvSpPr>
        <p:spPr>
          <a:xfrm>
            <a:off x="2788918" y="5819776"/>
            <a:ext cx="2738955" cy="3330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but COUNT(&lt;empty rel&gt;) = 0</a:t>
            </a:r>
          </a:p>
        </p:txBody>
      </p:sp>
      <p:sp>
        <p:nvSpPr>
          <p:cNvPr id="117" name="MySQL IGNORES NULLS"/>
          <p:cNvSpPr txBox="1"/>
          <p:nvPr/>
        </p:nvSpPr>
        <p:spPr>
          <a:xfrm>
            <a:off x="5669206" y="4756150"/>
            <a:ext cx="2776125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MySQL </a:t>
            </a:r>
            <a:r>
              <a:rPr>
                <a:solidFill>
                  <a:schemeClr val="accent2">
                    <a:satOff val="-4964"/>
                    <a:lumOff val="-10547"/>
                  </a:schemeClr>
                </a:solidFill>
              </a:rPr>
              <a:t>IGNORES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NULLS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2"/>
          <p:cNvSpPr txBox="1"/>
          <p:nvPr>
            <p:ph type="title"/>
          </p:nvPr>
        </p:nvSpPr>
        <p:spPr>
          <a:xfrm>
            <a:off x="838200" y="170363"/>
            <a:ext cx="7772400" cy="826225"/>
          </a:xfrm>
          <a:prstGeom prst="rect">
            <a:avLst/>
          </a:prstGeom>
        </p:spPr>
        <p:txBody>
          <a:bodyPr/>
          <a:lstStyle/>
          <a:p>
            <a:r>
              <a:t>Triggers  (Active database)</a:t>
            </a:r>
          </a:p>
        </p:txBody>
      </p:sp>
      <p:sp>
        <p:nvSpPr>
          <p:cNvPr id="275" name="Rectangle 3"/>
          <p:cNvSpPr txBox="1"/>
          <p:nvPr>
            <p:ph type="body" idx="1"/>
          </p:nvPr>
        </p:nvSpPr>
        <p:spPr>
          <a:xfrm>
            <a:off x="838200" y="1081104"/>
            <a:ext cx="7772400" cy="5257803"/>
          </a:xfrm>
          <a:prstGeom prst="rect">
            <a:avLst/>
          </a:prstGeom>
        </p:spPr>
        <p:txBody>
          <a:bodyPr/>
          <a:lstStyle/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>
                <a:solidFill>
                  <a:srgbClr val="0000FF"/>
                </a:solidFill>
              </a:defRPr>
            </a:pPr>
            <a:r>
              <a:t>Trigger</a:t>
            </a:r>
            <a:r>
              <a:rPr>
                <a:solidFill>
                  <a:srgbClr val="000000"/>
                </a:solidFill>
              </a:rPr>
              <a:t>:   A procedure that starts automatically if specified changes occur to the DBMS</a:t>
            </a:r>
            <a:endParaRPr>
              <a:solidFill>
                <a:srgbClr val="000000"/>
              </a:solidFill>
            </a:endParaRPr>
          </a:p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/>
            </a:pPr>
          </a:p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/>
            </a:pPr>
            <a:r>
              <a:t>Analog to  a  "daemon" that </a:t>
            </a:r>
            <a:r>
              <a:rPr>
                <a:solidFill>
                  <a:srgbClr val="0000FF"/>
                </a:solidFill>
              </a:rPr>
              <a:t>monitors</a:t>
            </a:r>
            <a:r>
              <a:t> a database for certain events to occur</a:t>
            </a:r>
            <a:endParaRPr sz="1900"/>
          </a:p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/>
            </a:pPr>
          </a:p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/>
            </a:pPr>
            <a:r>
              <a:t>Three parts:</a:t>
            </a:r>
          </a:p>
          <a:p>
            <a:pPr marL="728345" lvl="1" indent="-280035" defTabSz="448310">
              <a:lnSpc>
                <a:spcPct val="72000"/>
              </a:lnSpc>
              <a:spcBef>
                <a:spcPts val="500"/>
              </a:spcBef>
              <a:buSzPct val="75000"/>
              <a:defRPr sz="2200">
                <a:solidFill>
                  <a:srgbClr val="0000FF"/>
                </a:solidFill>
              </a:defRPr>
            </a:pPr>
            <a:r>
              <a:t>Event </a:t>
            </a:r>
            <a:r>
              <a:rPr>
                <a:solidFill>
                  <a:srgbClr val="000000"/>
                </a:solidFill>
              </a:rPr>
              <a:t>(activates the trigger)</a:t>
            </a:r>
            <a:endParaRPr>
              <a:solidFill>
                <a:srgbClr val="000000"/>
              </a:solidFill>
            </a:endParaRPr>
          </a:p>
          <a:p>
            <a:pPr marL="728345" lvl="1" indent="-280035" defTabSz="448310">
              <a:lnSpc>
                <a:spcPct val="72000"/>
              </a:lnSpc>
              <a:spcBef>
                <a:spcPts val="500"/>
              </a:spcBef>
              <a:buSzPct val="75000"/>
              <a:defRPr sz="2200">
                <a:solidFill>
                  <a:srgbClr val="0000FF"/>
                </a:solidFill>
              </a:defRPr>
            </a:pPr>
            <a:r>
              <a:t>Condition</a:t>
            </a:r>
            <a:r>
              <a:rPr>
                <a:solidFill>
                  <a:srgbClr val="000000"/>
                </a:solidFill>
              </a:rPr>
              <a:t> (tests whether the triggers should run) </a:t>
            </a:r>
            <a:r>
              <a:rPr>
                <a:solidFill>
                  <a:schemeClr val="accent2"/>
                </a:solidFill>
              </a:rPr>
              <a:t>[Optional]</a:t>
            </a:r>
            <a:endParaRPr>
              <a:solidFill>
                <a:schemeClr val="accent2"/>
              </a:solidFill>
            </a:endParaRPr>
          </a:p>
          <a:p>
            <a:pPr marL="728345" lvl="1" indent="-280035" defTabSz="448310">
              <a:lnSpc>
                <a:spcPct val="72000"/>
              </a:lnSpc>
              <a:spcBef>
                <a:spcPts val="500"/>
              </a:spcBef>
              <a:buSzPct val="75000"/>
              <a:defRPr sz="2200">
                <a:solidFill>
                  <a:srgbClr val="0000FF"/>
                </a:solidFill>
              </a:defRPr>
            </a:pPr>
            <a:r>
              <a:t>Action</a:t>
            </a:r>
            <a:r>
              <a:rPr>
                <a:solidFill>
                  <a:srgbClr val="000000"/>
                </a:solidFill>
              </a:rPr>
              <a:t> (what happens if the trigger runs)</a:t>
            </a:r>
            <a:endParaRPr>
              <a:solidFill>
                <a:srgbClr val="000000"/>
              </a:solidFill>
            </a:endParaRPr>
          </a:p>
          <a:p>
            <a:pPr marL="728345" lvl="1" indent="-280035" defTabSz="448310">
              <a:lnSpc>
                <a:spcPct val="72000"/>
              </a:lnSpc>
              <a:spcBef>
                <a:spcPts val="500"/>
              </a:spcBef>
              <a:buSzPct val="75000"/>
              <a:defRPr sz="2200"/>
            </a:pPr>
          </a:p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/>
            </a:pPr>
            <a:r>
              <a:t>Semantics:</a:t>
            </a:r>
          </a:p>
          <a:p>
            <a:pPr marL="728345" lvl="1" indent="-280035" defTabSz="448310">
              <a:lnSpc>
                <a:spcPct val="72000"/>
              </a:lnSpc>
              <a:spcBef>
                <a:spcPts val="500"/>
              </a:spcBef>
              <a:defRPr sz="2200">
                <a:solidFill>
                  <a:srgbClr val="0000FF"/>
                </a:solidFill>
              </a:defRPr>
            </a:pPr>
            <a:r>
              <a:t>When event occurs, and condition is satisfied, the action is performed.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"/>
          <p:cNvSpPr txBox="1"/>
          <p:nvPr>
            <p:ph type="title"/>
          </p:nvPr>
        </p:nvSpPr>
        <p:spPr>
          <a:xfrm>
            <a:off x="457200" y="79073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Triggers – Event,Condition,Action</a:t>
            </a:r>
          </a:p>
        </p:txBody>
      </p:sp>
      <p:sp>
        <p:nvSpPr>
          <p:cNvPr id="278" name="Rectangle 3"/>
          <p:cNvSpPr txBox="1"/>
          <p:nvPr>
            <p:ph type="body" idx="1"/>
          </p:nvPr>
        </p:nvSpPr>
        <p:spPr>
          <a:xfrm>
            <a:off x="685800" y="1277774"/>
            <a:ext cx="8001000" cy="49530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Events could be :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BEFORE|AFTER INSERT|UPDATE|DELETE ON &lt;tableName&gt;</a:t>
            </a:r>
            <a:endParaRPr sz="2900"/>
          </a:p>
          <a:p>
            <a:pPr marL="0" lvl="1" indent="45720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0" lvl="1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e.g.:    </a:t>
            </a:r>
            <a:r>
              <a:rPr sz="16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BEFORE INSERT ON Professor</a:t>
            </a:r>
            <a:endParaRPr sz="1600">
              <a:solidFill>
                <a:srgbClr val="0000FF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1" indent="45720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Condition is SQL expression or even an SQL query              (query with non-empty result  means 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Action can be many different choices 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 SQL statements , body of  PSM, and even DDL and transaction-oriented statements like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commit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281" name="Rectangle 3"/>
          <p:cNvSpPr txBox="1"/>
          <p:nvPr>
            <p:ph type="body" idx="1"/>
          </p:nvPr>
        </p:nvSpPr>
        <p:spPr>
          <a:xfrm>
            <a:off x="838200" y="1417636"/>
            <a:ext cx="6400800" cy="40767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Assume our DB has a relation schema 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Professor (pNum, pName, salary)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>
                <a:solidFill>
                  <a:srgbClr val="0000FF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We want to write a trigger that 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   </a:t>
            </a:r>
            <a:r>
              <a:rPr>
                <a:solidFill>
                  <a:srgbClr val="0000FF"/>
                </a:solidFill>
              </a:rPr>
              <a:t>Ensures that any new professor inserted              has salary &gt;= 60000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"/>
          <p:cNvSpPr txBox="1"/>
          <p:nvPr>
            <p:ph type="title"/>
          </p:nvPr>
        </p:nvSpPr>
        <p:spPr>
          <a:xfrm>
            <a:off x="838200" y="419100"/>
            <a:ext cx="7772400" cy="869950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284" name="Rectangle 3"/>
          <p:cNvSpPr txBox="1"/>
          <p:nvPr>
            <p:ph type="body" idx="1"/>
          </p:nvPr>
        </p:nvSpPr>
        <p:spPr>
          <a:xfrm>
            <a:off x="457200" y="1752600"/>
            <a:ext cx="8077200" cy="4683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</a:t>
            </a:r>
            <a:r>
              <a:rPr>
                <a:solidFill>
                  <a:srgbClr val="0000FF"/>
                </a:solidFill>
              </a:rPr>
              <a:t>for what context  ?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  </a:t>
            </a:r>
            <a:r>
              <a:rPr>
                <a:solidFill>
                  <a:srgbClr val="0000FF"/>
                </a:solidFill>
              </a:rPr>
              <a:t>check for violation here ?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"/>
          <p:cNvSpPr txBox="1"/>
          <p:nvPr>
            <p:ph type="title"/>
          </p:nvPr>
        </p:nvSpPr>
        <p:spPr>
          <a:xfrm>
            <a:off x="838200" y="419100"/>
            <a:ext cx="7772400" cy="869950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287" name="Rectangle 3"/>
          <p:cNvSpPr txBox="1"/>
          <p:nvPr>
            <p:ph type="body" idx="1"/>
          </p:nvPr>
        </p:nvSpPr>
        <p:spPr>
          <a:xfrm>
            <a:off x="457200" y="1752600"/>
            <a:ext cx="8077200" cy="4683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</a:t>
            </a:r>
            <a:r>
              <a:rPr>
                <a:solidFill>
                  <a:srgbClr val="0000FF"/>
                </a:solidFill>
              </a:rPr>
              <a:t>FOR EACH ROW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	Violation of Minimum Professor Salary?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"/>
          <p:cNvSpPr txBox="1"/>
          <p:nvPr>
            <p:ph type="title"/>
          </p:nvPr>
        </p:nvSpPr>
        <p:spPr>
          <a:xfrm>
            <a:off x="838200" y="419100"/>
            <a:ext cx="7772400" cy="869950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290" name="Rectangle 3"/>
          <p:cNvSpPr txBox="1"/>
          <p:nvPr>
            <p:ph type="body" idx="1"/>
          </p:nvPr>
        </p:nvSpPr>
        <p:spPr>
          <a:xfrm>
            <a:off x="457200" y="1752600"/>
            <a:ext cx="8077200" cy="4683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FOR EACH ROW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IF (:new.salary &lt; 60000)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	THEN RAISE_APPLICATION_ERROR (-20004, 			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Violation of Minimum Professor Salary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END IF;</a:t>
            </a:r>
          </a:p>
          <a:p>
            <a:pPr>
              <a:lnSpc>
                <a:spcPct val="90000"/>
              </a:lnSpc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2"/>
          <p:cNvSpPr txBox="1"/>
          <p:nvPr>
            <p:ph type="title"/>
          </p:nvPr>
        </p:nvSpPr>
        <p:spPr>
          <a:xfrm>
            <a:off x="838200" y="419100"/>
            <a:ext cx="7772400" cy="869950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293" name="Rectangle 3"/>
          <p:cNvSpPr txBox="1"/>
          <p:nvPr>
            <p:ph type="body" idx="1"/>
          </p:nvPr>
        </p:nvSpPr>
        <p:spPr>
          <a:xfrm>
            <a:off x="457200" y="1447800"/>
            <a:ext cx="8077200" cy="4683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       FOR EACH ROW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DECLARE temp int;</a:t>
            </a:r>
            <a:r>
              <a:rPr>
                <a:solidFill>
                  <a:srgbClr val="000000"/>
                </a:solidFill>
              </a:rPr>
              <a:t> 	-- dummy variable not needed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IF (:new.salary &lt; 60000)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	THEN RAISE_APPLICATION_ERROR (-20004, 			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Violation of Minimum Professor Salary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END IF;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temp := 10;	</a:t>
            </a:r>
            <a:r>
              <a:rPr>
                <a:solidFill>
                  <a:srgbClr val="000000"/>
                </a:solidFill>
              </a:rPr>
              <a:t>	-- to illustrate declared variables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.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run;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Details  of  Trigger  Example</a:t>
            </a:r>
          </a:p>
        </p:txBody>
      </p:sp>
      <p:sp>
        <p:nvSpPr>
          <p:cNvPr id="296" name="Rectangle 3"/>
          <p:cNvSpPr txBox="1"/>
          <p:nvPr>
            <p:ph type="body" idx="1"/>
          </p:nvPr>
        </p:nvSpPr>
        <p:spPr>
          <a:xfrm>
            <a:off x="762000" y="1600200"/>
            <a:ext cx="7848600" cy="502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BEFORE INSERT ON Professor</a:t>
            </a:r>
            <a:r>
              <a:rPr sz="1500"/>
              <a:t> </a:t>
            </a:r>
            <a:endParaRPr sz="150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This trigger is checked before the tuple is inserted</a:t>
            </a:r>
            <a:endParaRPr sz="1500"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FOR EACH ROW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  specifies that trigger is performed for each row inserted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:new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refers to the new tuple inserted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If (:new.salary &lt; 60000)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then an application error is raised and hence the row is not inserted; otherwise the row is inserted.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Use error code: -20004;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this is in the valid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1" bldLvl="5" animBg="1" advAuto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Example Trigger Using Condition</a:t>
            </a:r>
          </a:p>
        </p:txBody>
      </p:sp>
      <p:sp>
        <p:nvSpPr>
          <p:cNvPr id="299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FOR EACH ROW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WHEN (new.salary &lt; 60000)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RAISE_APPLICATION_ERROR (-20004, 		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Violation of Minimum Professor Salary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.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run;</a:t>
            </a:r>
          </a:p>
          <a:p>
            <a:pPr>
              <a:lnSpc>
                <a:spcPct val="90000"/>
              </a:lnSpc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2000">
                <a:solidFill>
                  <a:srgbClr val="1F497D"/>
                </a:solidFill>
              </a:defRPr>
            </a:pPr>
            <a:r>
              <a:t>Conditions can refer to  old/new values of tuples modified by the statement activating the trigger.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Triggers: REFERENCING</a:t>
            </a:r>
          </a:p>
        </p:txBody>
      </p:sp>
      <p:sp>
        <p:nvSpPr>
          <p:cNvPr id="302" name="Rectangle 3"/>
          <p:cNvSpPr txBox="1"/>
          <p:nvPr>
            <p:ph type="body" idx="1"/>
          </p:nvPr>
        </p:nvSpPr>
        <p:spPr>
          <a:xfrm>
            <a:off x="457200" y="1828800"/>
            <a:ext cx="8458200" cy="4419600"/>
          </a:xfrm>
          <a:prstGeom prst="rect">
            <a:avLst/>
          </a:prstGeom>
        </p:spPr>
        <p:txBody>
          <a:bodyPr/>
          <a:lstStyle/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 </a:t>
            </a:r>
          </a:p>
          <a:p>
            <a:pPr marL="339725" indent="-339725" defTabSz="452755">
              <a:buSzTx/>
              <a:buNone/>
              <a:defRPr sz="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REFERENCING NEW as newTuple </a:t>
            </a:r>
          </a:p>
          <a:p>
            <a:pPr marL="339725" indent="-339725" defTabSz="452755">
              <a:buSzTx/>
              <a:buNone/>
              <a:defRPr sz="9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FOR EACH ROW </a:t>
            </a:r>
          </a:p>
          <a:p>
            <a:pPr marL="339725" indent="-339725" defTabSz="452755">
              <a:buSzTx/>
              <a:buNone/>
              <a:defRPr sz="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WHEN (newTuple.salary &lt; 60000)</a:t>
            </a:r>
          </a:p>
          <a:p>
            <a:pPr marL="339725" indent="-339725" defTabSz="452755">
              <a:buSzTx/>
              <a:buNone/>
              <a:defRPr sz="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RAISE_APPLICATION_ERROR (-20004, 		   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Violation of Minimum Professor Salary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);</a:t>
            </a: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.</a:t>
            </a: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run;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457200" y="274022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Joins</a:t>
            </a:r>
          </a:p>
        </p:txBody>
      </p:sp>
      <p:sp>
        <p:nvSpPr>
          <p:cNvPr id="120" name="Content Placeholder 2"/>
          <p:cNvSpPr txBox="1"/>
          <p:nvPr>
            <p:ph type="body" sz="quarter" idx="1"/>
          </p:nvPr>
        </p:nvSpPr>
        <p:spPr>
          <a:xfrm>
            <a:off x="381000" y="901977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1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22" name="Rectangle 4"/>
          <p:cNvSpPr/>
          <p:nvPr/>
        </p:nvSpPr>
        <p:spPr>
          <a:xfrm>
            <a:off x="114898" y="905719"/>
            <a:ext cx="8763001" cy="223837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35B02"/>
                </a:solidFill>
              </a:rPr>
              <a:t> (column_list)</a:t>
            </a:r>
            <a:endParaRPr>
              <a:solidFill>
                <a:srgbClr val="135B02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35B02"/>
                </a:solidFill>
              </a:rPr>
              <a:t>  </a:t>
            </a:r>
            <a:r>
              <a:rPr>
                <a:solidFill>
                  <a:srgbClr val="6600CC"/>
                </a:solidFill>
              </a:rPr>
              <a:t>table_name</a:t>
            </a:r>
            <a:endParaRPr>
              <a:solidFill>
                <a:srgbClr val="6600CC"/>
              </a:solidFill>
            </a:endParaRPr>
          </a:p>
          <a:p>
            <a:pPr>
              <a:defRPr sz="2000">
                <a:solidFill>
                  <a:srgbClr val="6600CC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135B02"/>
                </a:solidFill>
              </a:rPr>
              <a:t>[INNER | NATURAL | </a:t>
            </a:r>
            <a:r>
              <a:rPr>
                <a:solidFill>
                  <a:srgbClr val="FF0000"/>
                </a:solidFill>
              </a:rPr>
              <a:t>{LEFT | RIGHT | FULL} | {OUTER}]</a:t>
            </a:r>
            <a:r>
              <a:rPr>
                <a:solidFill>
                  <a:srgbClr val="135B02"/>
                </a:solidFill>
              </a:rPr>
              <a:t>    JOIN</a:t>
            </a:r>
            <a:r>
              <a:t> table_name</a:t>
            </a:r>
          </a:p>
          <a:p>
            <a:pPr>
              <a:defRPr sz="2000">
                <a:solidFill>
                  <a:srgbClr val="6600CC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ON qualification_list</a:t>
            </a: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35B02"/>
                </a:solidFill>
              </a:rPr>
              <a:t> …</a:t>
            </a:r>
            <a:endParaRPr>
              <a:solidFill>
                <a:srgbClr val="135B02"/>
              </a:solidFill>
            </a:endParaRPr>
          </a:p>
        </p:txBody>
      </p:sp>
      <p:sp>
        <p:nvSpPr>
          <p:cNvPr id="123" name="Content Placeholder 2"/>
          <p:cNvSpPr txBox="1"/>
          <p:nvPr/>
        </p:nvSpPr>
        <p:spPr>
          <a:xfrm>
            <a:off x="572259" y="3563591"/>
            <a:ext cx="7542280" cy="46584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INNER</a:t>
            </a:r>
            <a:r>
              <a:rPr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is default</a:t>
            </a:r>
            <a:endParaRPr>
              <a:solidFill>
                <a:srgbClr val="1F497D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4" name="Content Placeholder 2"/>
          <p:cNvSpPr txBox="1"/>
          <p:nvPr/>
        </p:nvSpPr>
        <p:spPr>
          <a:xfrm>
            <a:off x="426720" y="4513264"/>
            <a:ext cx="8290560" cy="39246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>
            <a:lvl1pPr defTabSz="914400">
              <a:spcBef>
                <a:spcPts val="500"/>
              </a:spcBef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SELECT sname FROM sailors S JOIN reserves R ON S.sid=R.sid;</a:t>
            </a:r>
          </a:p>
        </p:txBody>
      </p:sp>
      <p:sp>
        <p:nvSpPr>
          <p:cNvPr id="125" name="Content Placeholder 2"/>
          <p:cNvSpPr txBox="1"/>
          <p:nvPr/>
        </p:nvSpPr>
        <p:spPr>
          <a:xfrm>
            <a:off x="502919" y="5292409"/>
            <a:ext cx="7542280" cy="82426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/>
          <a:p>
            <a:pPr defTabSz="914400">
              <a:spcBef>
                <a:spcPts val="500"/>
              </a:spcBef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SELECT sname FROM sailors S NATURAL JOIN reserves R</a:t>
            </a:r>
            <a:endParaRPr sz="1600"/>
          </a:p>
          <a:p>
            <a:pPr defTabSz="914400">
              <a:spcBef>
                <a:spcPts val="500"/>
              </a:spcBef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WHERE R.bid = 102;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305" name="Rectangle 3"/>
          <p:cNvSpPr txBox="1"/>
          <p:nvPr>
            <p:ph type="body" idx="1"/>
          </p:nvPr>
        </p:nvSpPr>
        <p:spPr>
          <a:xfrm>
            <a:off x="838200" y="1752600"/>
            <a:ext cx="7772400" cy="4648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</a:t>
            </a:r>
            <a:r>
              <a:rPr>
                <a:solidFill>
                  <a:srgbClr val="0000FF"/>
                </a:solidFill>
              </a:rPr>
              <a:t>BEFORE UPDATE</a:t>
            </a:r>
            <a:r>
              <a:t> ON Professor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REFERENCING OLD AS oldTuple NEW as newTuple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FOR EACH ROW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WHEN (newTuple.salary &lt; oldTuple.salary)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RAISE_APPLICATION_ERROR (-20004,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Salary Decreasing !!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.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run;</a:t>
            </a:r>
          </a:p>
          <a:p>
            <a:pPr>
              <a:lnSpc>
                <a:spcPct val="80000"/>
              </a:lnSpc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800">
                <a:solidFill>
                  <a:srgbClr val="1F497D"/>
                </a:solidFill>
              </a:defRPr>
            </a:pPr>
            <a:r>
              <a:t>Ensure that salary does not decrease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2"/>
          <p:cNvSpPr txBox="1"/>
          <p:nvPr>
            <p:ph type="title"/>
          </p:nvPr>
        </p:nvSpPr>
        <p:spPr>
          <a:xfrm>
            <a:off x="1066800" y="304800"/>
            <a:ext cx="7772400" cy="1104900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Another Trigger Example (SQL:99)</a:t>
            </a:r>
          </a:p>
        </p:txBody>
      </p:sp>
      <p:sp>
        <p:nvSpPr>
          <p:cNvPr id="308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CREATE TRIGGER  youngSailorUpdate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AFTER  INSERT ON SAILORS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chemeClr val="accent2"/>
                </a:solidFill>
              </a:defRPr>
            </a:pPr>
            <a:r>
              <a:t>REFERENCING NEW TABLE</a:t>
            </a:r>
            <a:r>
              <a:rPr>
                <a:solidFill>
                  <a:srgbClr val="000000"/>
                </a:solidFill>
              </a:rPr>
              <a:t>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NewSailors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rgbClr val="0000FF"/>
                </a:solidFill>
              </a:defRPr>
            </a:pPr>
            <a:r>
              <a:t>FOR EACH STATEMENT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INSERT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INTO YoungSailors(sid, name, age, rating)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SELECT sid, name, age, rating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FROM NewSailors N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WHERE N.age &lt;= 18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Row vs Statement Level Trigger</a:t>
            </a:r>
          </a:p>
        </p:txBody>
      </p:sp>
      <p:sp>
        <p:nvSpPr>
          <p:cNvPr id="311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defRPr sz="2900">
                <a:solidFill>
                  <a:srgbClr val="0000FF"/>
                </a:solidFill>
              </a:defRPr>
            </a:pPr>
            <a:r>
              <a:t>Row</a:t>
            </a:r>
            <a:r>
              <a:rPr>
                <a:solidFill>
                  <a:srgbClr val="000000"/>
                </a:solidFill>
              </a:rPr>
              <a:t> level:  activated once per modified tuple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81000"/>
              </a:lnSpc>
              <a:spcBef>
                <a:spcPts val="600"/>
              </a:spcBef>
              <a:defRPr sz="2900">
                <a:solidFill>
                  <a:srgbClr val="0000FF"/>
                </a:solidFill>
              </a:defRPr>
            </a:pPr>
            <a:r>
              <a:t>Statement</a:t>
            </a:r>
            <a:r>
              <a:rPr>
                <a:solidFill>
                  <a:srgbClr val="000000"/>
                </a:solidFill>
              </a:rPr>
              <a:t> level: activate once per SQL statement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81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1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1000"/>
              </a:lnSpc>
              <a:spcBef>
                <a:spcPts val="600"/>
              </a:spcBef>
              <a:defRPr sz="2900">
                <a:solidFill>
                  <a:srgbClr val="0000FF"/>
                </a:solidFill>
              </a:defRPr>
            </a:pPr>
            <a:r>
              <a:t>Row</a:t>
            </a:r>
            <a:r>
              <a:rPr>
                <a:solidFill>
                  <a:srgbClr val="000000"/>
                </a:solidFill>
              </a:rPr>
              <a:t> level triggers can access new data, statement level triggers cannot always do that (depends on DBMS).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81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1000"/>
              </a:lnSpc>
              <a:spcBef>
                <a:spcPts val="600"/>
              </a:spcBef>
              <a:defRPr sz="2900">
                <a:solidFill>
                  <a:srgbClr val="0000FF"/>
                </a:solidFill>
              </a:defRPr>
            </a:pPr>
            <a:r>
              <a:t>Statement</a:t>
            </a:r>
            <a:r>
              <a:rPr>
                <a:solidFill>
                  <a:srgbClr val="000000"/>
                </a:solidFill>
              </a:rPr>
              <a:t> level triggers will be more efficient if we do not need to make row-specific decisions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When to use BEFORE/AFTER</a:t>
            </a:r>
          </a:p>
        </p:txBody>
      </p:sp>
      <p:sp>
        <p:nvSpPr>
          <p:cNvPr id="314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Based on efficiency considerations or semantics.</a:t>
            </a:r>
          </a:p>
          <a:p>
            <a:pPr>
              <a:spcBef>
                <a:spcPts val="600"/>
              </a:spcBef>
              <a:defRPr sz="2900"/>
            </a:pPr>
          </a:p>
          <a:p>
            <a:pPr>
              <a:spcBef>
                <a:spcPts val="600"/>
              </a:spcBef>
              <a:defRPr sz="2900"/>
            </a:pPr>
            <a:r>
              <a:t>Suppose we perform statement-level </a:t>
            </a:r>
            <a:r>
              <a:rPr>
                <a:solidFill>
                  <a:schemeClr val="accent2"/>
                </a:solidFill>
              </a:rPr>
              <a:t>after insert,</a:t>
            </a:r>
            <a:r>
              <a:t>  then all the rows are inserted first,                            then if the condition fails,                                            and all the inserted rows must be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rolled back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spcBef>
                <a:spcPts val="600"/>
              </a:spcBef>
              <a:defRPr sz="2900"/>
            </a:pPr>
          </a:p>
          <a:p>
            <a:pPr>
              <a:spcBef>
                <a:spcPts val="600"/>
              </a:spcBef>
              <a:defRPr sz="2900"/>
            </a:pPr>
            <a:r>
              <a:t> Not very efficient !! 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defTabSz="443230">
              <a:defRPr sz="3700"/>
            </a:lvl1pPr>
          </a:lstStyle>
          <a:p>
            <a:r>
              <a:t>Combining multiple events into one trigger</a:t>
            </a:r>
          </a:p>
        </p:txBody>
      </p:sp>
      <p:sp>
        <p:nvSpPr>
          <p:cNvPr id="317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salaryRestrictions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AFTER </a:t>
            </a:r>
            <a:r>
              <a:rPr>
                <a:solidFill>
                  <a:schemeClr val="accent2"/>
                </a:solidFill>
              </a:rPr>
              <a:t>INSERT OR UPDATE</a:t>
            </a:r>
            <a:r>
              <a:t> ON Professor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FOR EACH ROW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IF (INSERTING AND :new.salary &lt; 60000) THEN RAISE_APPLICATION_ERROR (-20004, 'below min salary'); END IF;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IF (UPDATING AND :new.salary &lt; :old.salary) THEN RAISE_APPLICATION_ERROR (-20004,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Salary Decreasing !!'); END IF;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Summary :  Trigger Syntax </a:t>
            </a:r>
          </a:p>
        </p:txBody>
      </p:sp>
      <p:sp>
        <p:nvSpPr>
          <p:cNvPr id="320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&lt;triggerName&gt;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BEFORE|AFTER   INSERT|DELETE|UPDATE 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[OF &lt;columnList&gt;] ON &lt;tableName&gt;|&lt;viewName&gt;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[REFERENCING [OLD AS &lt;oldName&gt;] [NEW AS &lt;newName&gt;]]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[FOR EACH ROW] (default is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FOR EACH STATEMENT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)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[WHEN (&lt;condition&gt;)]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&lt;PSM body&gt;;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MySQL Triggers</a:t>
            </a:r>
          </a:p>
        </p:txBody>
      </p:sp>
      <p:sp>
        <p:nvSpPr>
          <p:cNvPr id="3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mysql&gt; delimiter //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mysql&gt; CREATE TRIGGER upd_check BEFORE UPDATE ON account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-&gt; FOR EACH ROW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BEGIN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    IF NEW.amount &lt; 0 THEN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        SET NEW.amount = 0;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    ELSEIF NEW.amount &gt; 100 THEN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        SET NEW.amount = 100;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    END IF;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END;//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mysql&gt; delimiter ;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ontent Placeholder 2"/>
          <p:cNvSpPr txBox="1"/>
          <p:nvPr>
            <p:ph type="body" sz="quarter" idx="1"/>
          </p:nvPr>
        </p:nvSpPr>
        <p:spPr>
          <a:xfrm>
            <a:off x="267636" y="132704"/>
            <a:ext cx="3683138" cy="207554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CREATE TABLE employees_audit ( 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    id INT AUTO_INCREMENT PRIMARY KEY,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    employeeNumber INT NOT NULL,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    lastname VARCHAR(50) NOT NULL,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    changedat DATETIME DEFAULT NULL,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    action VARCHAR(50) DEFAULT NULL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);</a:t>
            </a:r>
          </a:p>
        </p:txBody>
      </p:sp>
      <p:sp>
        <p:nvSpPr>
          <p:cNvPr id="326" name="TextBox 3"/>
          <p:cNvSpPr txBox="1"/>
          <p:nvPr/>
        </p:nvSpPr>
        <p:spPr>
          <a:xfrm>
            <a:off x="2271948" y="1800112"/>
            <a:ext cx="6826331" cy="481206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DELIMITER $$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CREATE TRIGGER before_employee_update 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BEFORE UPDATE ON employees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FOR EACH ROW 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BEGIN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INSERT INTO employees_audit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SET action = 'update',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employeeNumber = OLD.employeeNumber,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lastname = OLD.lastname,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changedat = NOW();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END$$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DELIMITER ;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2"/>
          <p:cNvSpPr txBox="1"/>
          <p:nvPr>
            <p:ph type="title"/>
          </p:nvPr>
        </p:nvSpPr>
        <p:spPr>
          <a:xfrm>
            <a:off x="990600" y="152400"/>
            <a:ext cx="7772400" cy="1104900"/>
          </a:xfrm>
          <a:prstGeom prst="rect">
            <a:avLst/>
          </a:prstGeom>
        </p:spPr>
        <p:txBody>
          <a:bodyPr/>
          <a:lstStyle/>
          <a:p>
            <a:r>
              <a:t>Constraints versus Triggers</a:t>
            </a:r>
          </a:p>
        </p:txBody>
      </p:sp>
      <p:sp>
        <p:nvSpPr>
          <p:cNvPr id="329" name="Rectangle 3"/>
          <p:cNvSpPr txBox="1"/>
          <p:nvPr>
            <p:ph type="body" idx="1"/>
          </p:nvPr>
        </p:nvSpPr>
        <p:spPr>
          <a:xfrm>
            <a:off x="838200" y="1295400"/>
            <a:ext cx="7772400" cy="4710063"/>
          </a:xfrm>
          <a:prstGeom prst="rect">
            <a:avLst/>
          </a:prstGeom>
        </p:spPr>
        <p:txBody>
          <a:bodyPr/>
          <a:lstStyle/>
          <a:p>
            <a:pPr marL="213995" indent="-213995" defTabSz="285115">
              <a:lnSpc>
                <a:spcPct val="90000"/>
              </a:lnSpc>
              <a:spcBef>
                <a:spcPts val="200"/>
              </a:spcBef>
              <a:defRPr sz="1780">
                <a:solidFill>
                  <a:schemeClr val="accent2"/>
                </a:solidFill>
              </a:defRPr>
            </a:pPr>
            <a:r>
              <a:t>Constraints </a:t>
            </a:r>
            <a:r>
              <a:rPr b="1">
                <a:solidFill>
                  <a:srgbClr val="000000"/>
                </a:solidFill>
              </a:rPr>
              <a:t>are useful for database consistency </a:t>
            </a:r>
            <a:endParaRPr b="1"/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Use IC  when sufficient </a:t>
            </a:r>
            <a:endParaRPr>
              <a:solidFill>
                <a:schemeClr val="accent2"/>
              </a:solidFill>
            </a:endParaRP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More opportunity for optimization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Not restricted into insert/delete/update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marL="213995" indent="-213995" defTabSz="285115">
              <a:lnSpc>
                <a:spcPct val="90000"/>
              </a:lnSpc>
              <a:spcBef>
                <a:spcPts val="400"/>
              </a:spcBef>
              <a:defRPr sz="1780">
                <a:solidFill>
                  <a:schemeClr val="accent2"/>
                </a:solidFill>
              </a:defRPr>
            </a:pPr>
          </a:p>
          <a:p>
            <a:pPr marL="213995" indent="-213995" defTabSz="285115">
              <a:lnSpc>
                <a:spcPct val="90000"/>
              </a:lnSpc>
              <a:spcBef>
                <a:spcPts val="200"/>
              </a:spcBef>
              <a:defRPr sz="1780">
                <a:solidFill>
                  <a:schemeClr val="accent2"/>
                </a:solidFill>
              </a:defRPr>
            </a:pPr>
            <a:r>
              <a:t>Triggers  </a:t>
            </a:r>
            <a:r>
              <a:rPr>
                <a:solidFill>
                  <a:srgbClr val="000000"/>
                </a:solidFill>
              </a:rPr>
              <a:t>are flexible and powerful</a:t>
            </a:r>
            <a:endParaRPr>
              <a:solidFill>
                <a:srgbClr val="000000"/>
              </a:solidFill>
            </a:endParaRP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Alerters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Event logging for auditing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Security enforcement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Analysis of table accesses (statistics)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Workflow and business intelligence …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400"/>
              </a:spcBef>
              <a:defRPr sz="1780"/>
            </a:pPr>
          </a:p>
          <a:p>
            <a:pPr marL="213995" indent="-21399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But can be hard to understand ……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Several triggers      (Arbitrary order </a:t>
            </a:r>
            <a:r>
              <a:rPr>
                <a:latin typeface="Wingdings" panose="05000000000000000000"/>
                <a:ea typeface="Wingdings" panose="05000000000000000000"/>
                <a:cs typeface="Wingdings" panose="05000000000000000000"/>
                <a:sym typeface="Wingdings" panose="05000000000000000000"/>
              </a:rPr>
              <a:t> </a:t>
            </a:r>
            <a:r>
              <a:t> unpredictable !?)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Chain triggers         (When to stop ?)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Recursive triggers  (Termination?)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ontent Placeholder 2"/>
          <p:cNvSpPr txBox="1"/>
          <p:nvPr>
            <p:ph type="body" sz="quarter" idx="1"/>
          </p:nvPr>
        </p:nvSpPr>
        <p:spPr>
          <a:xfrm>
            <a:off x="627806" y="1941440"/>
            <a:ext cx="8229601" cy="12055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Database Application Development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457200" y="22860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Inner Joins</a:t>
            </a:r>
          </a:p>
        </p:txBody>
      </p:sp>
      <p:sp>
        <p:nvSpPr>
          <p:cNvPr id="128" name="Content Placeholder 2"/>
          <p:cNvSpPr txBox="1"/>
          <p:nvPr>
            <p:ph type="body" sz="quarter" idx="1"/>
          </p:nvPr>
        </p:nvSpPr>
        <p:spPr>
          <a:xfrm>
            <a:off x="457200" y="8938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9" name="Rectangle 21"/>
          <p:cNvSpPr/>
          <p:nvPr/>
        </p:nvSpPr>
        <p:spPr>
          <a:xfrm>
            <a:off x="4343400" y="7977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30" name="Content Placeholder 2"/>
          <p:cNvSpPr txBox="1"/>
          <p:nvPr/>
        </p:nvSpPr>
        <p:spPr>
          <a:xfrm>
            <a:off x="808969" y="1178726"/>
            <a:ext cx="7542280" cy="2529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SELECT </a:t>
            </a:r>
            <a:r>
              <a:rPr>
                <a:solidFill>
                  <a:srgbClr val="1E1C11"/>
                </a:solidFill>
              </a:rPr>
              <a:t>s.sid, s.sname, r.bid</a:t>
            </a:r>
            <a:endParaRPr>
              <a:solidFill>
                <a:srgbClr val="1E1C11"/>
              </a:solidFill>
            </a:endParaRPr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FROM </a:t>
            </a:r>
            <a:r>
              <a:rPr>
                <a:solidFill>
                  <a:srgbClr val="1E1C11"/>
                </a:solidFill>
              </a:rPr>
              <a:t>Sailors s, Reserves r</a:t>
            </a:r>
            <a:endParaRPr sz="1600"/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WHERE </a:t>
            </a:r>
            <a:r>
              <a:rPr>
                <a:solidFill>
                  <a:srgbClr val="1E1C11"/>
                </a:solidFill>
              </a:rPr>
              <a:t>s.sid = r.sid</a:t>
            </a:r>
            <a:endParaRPr>
              <a:solidFill>
                <a:srgbClr val="1E1C11"/>
              </a:solidFill>
            </a:endParaRPr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</a:t>
            </a:r>
            <a:endParaRPr sz="1600"/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SELECT </a:t>
            </a:r>
            <a:r>
              <a:rPr>
                <a:solidFill>
                  <a:srgbClr val="1E1C11"/>
                </a:solidFill>
              </a:rPr>
              <a:t>s.sid, s.sname, r.bid</a:t>
            </a:r>
            <a:endParaRPr>
              <a:solidFill>
                <a:srgbClr val="1E1C11"/>
              </a:solidFill>
            </a:endParaRPr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FROM </a:t>
            </a:r>
            <a:r>
              <a:rPr>
                <a:solidFill>
                  <a:srgbClr val="1E1C11"/>
                </a:solidFill>
              </a:rPr>
              <a:t>Sailors s </a:t>
            </a:r>
            <a:r>
              <a:t>INNER JOIN </a:t>
            </a:r>
            <a:r>
              <a:rPr>
                <a:solidFill>
                  <a:srgbClr val="1E1C11"/>
                </a:solidFill>
              </a:rPr>
              <a:t>Reserves r</a:t>
            </a:r>
            <a:endParaRPr sz="1600"/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              ON </a:t>
            </a:r>
            <a:r>
              <a:rPr>
                <a:solidFill>
                  <a:srgbClr val="1E1C11"/>
                </a:solidFill>
              </a:rPr>
              <a:t>s.sid = r.sid</a:t>
            </a:r>
            <a:endParaRPr>
              <a:solidFill>
                <a:srgbClr val="1E1C11"/>
              </a:solidFill>
            </a:endParaRPr>
          </a:p>
        </p:txBody>
      </p:sp>
      <p:grpSp>
        <p:nvGrpSpPr>
          <p:cNvPr id="133" name="Rounded Rectangle 10"/>
          <p:cNvGrpSpPr/>
          <p:nvPr/>
        </p:nvGrpSpPr>
        <p:grpSpPr>
          <a:xfrm>
            <a:off x="7162800" y="1828800"/>
            <a:ext cx="1828800" cy="914400"/>
            <a:chOff x="0" y="0"/>
            <a:chExt cx="1828800" cy="914400"/>
          </a:xfrm>
        </p:grpSpPr>
        <p:sp>
          <p:nvSpPr>
            <p:cNvPr id="131" name="Rounded Rectangle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32" name="Both are equivalent!"/>
            <p:cNvSpPr txBox="1"/>
            <p:nvPr/>
          </p:nvSpPr>
          <p:spPr>
            <a:xfrm>
              <a:off x="90357" y="76815"/>
              <a:ext cx="1648088" cy="760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Both are equivalent!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2"/>
          <p:cNvSpPr txBox="1"/>
          <p:nvPr>
            <p:ph type="title"/>
          </p:nvPr>
        </p:nvSpPr>
        <p:spPr>
          <a:xfrm>
            <a:off x="457200" y="2419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Example Query</a:t>
            </a:r>
          </a:p>
        </p:txBody>
      </p:sp>
      <p:sp>
        <p:nvSpPr>
          <p:cNvPr id="334" name="Rectangle 3"/>
          <p:cNvSpPr txBox="1"/>
          <p:nvPr>
            <p:ph type="body" idx="1"/>
          </p:nvPr>
        </p:nvSpPr>
        <p:spPr>
          <a:xfrm>
            <a:off x="820737" y="2335795"/>
            <a:ext cx="7970836" cy="3335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965200" algn="l"/>
              </a:tabLst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Specify the query in SQL and declare a </a:t>
            </a:r>
            <a:r>
              <a:rPr i="1"/>
              <a:t>cursor</a:t>
            </a:r>
            <a:r>
              <a:t> for it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965200" algn="l"/>
              </a:tabLst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EXEC SQL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965200" algn="l"/>
              </a:tabLst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	</a:t>
            </a:r>
            <a:r>
              <a:rPr b="1"/>
              <a:t>declare </a:t>
            </a:r>
            <a:r>
              <a:rPr i="1"/>
              <a:t>c</a:t>
            </a:r>
            <a:r>
              <a:rPr b="1"/>
              <a:t> cursor for </a:t>
            </a:r>
            <a:br>
              <a:rPr b="1"/>
            </a:br>
            <a:r>
              <a:rPr b="1"/>
              <a:t>select </a:t>
            </a:r>
            <a:r>
              <a:rPr i="1"/>
              <a:t>customer-name, customer-city</a:t>
            </a:r>
            <a:br>
              <a:rPr i="1"/>
            </a:br>
            <a:r>
              <a:rPr b="1"/>
              <a:t>from </a:t>
            </a:r>
            <a:r>
              <a:rPr i="1"/>
              <a:t>depositor, customer, account</a:t>
            </a:r>
            <a:br>
              <a:rPr i="1"/>
            </a:br>
            <a:r>
              <a:rPr b="1"/>
              <a:t>where </a:t>
            </a:r>
            <a:r>
              <a:rPr i="1"/>
              <a:t>depositor.customer-name = customer.customer-name        </a:t>
            </a:r>
            <a:br>
              <a:rPr i="1"/>
            </a:br>
            <a:r>
              <a:rPr i="1"/>
              <a:t>  </a:t>
            </a:r>
            <a:r>
              <a:rPr b="1"/>
              <a:t>and</a:t>
            </a:r>
            <a:r>
              <a:rPr i="1"/>
              <a:t> depositor account-number = account.account-number</a:t>
            </a:r>
            <a:br>
              <a:rPr i="1"/>
            </a:br>
            <a:r>
              <a:rPr i="1"/>
              <a:t>	</a:t>
            </a:r>
            <a:r>
              <a:rPr b="1"/>
              <a:t>and </a:t>
            </a:r>
            <a:r>
              <a:rPr i="1"/>
              <a:t>account.balance &gt; :amount</a:t>
            </a:r>
            <a:endParaRPr i="1"/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965200" algn="l"/>
              </a:tabLst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END-EXEC</a:t>
            </a:r>
          </a:p>
        </p:txBody>
      </p:sp>
      <p:sp>
        <p:nvSpPr>
          <p:cNvPr id="335" name="Text Box 4"/>
          <p:cNvSpPr txBox="1"/>
          <p:nvPr/>
        </p:nvSpPr>
        <p:spPr>
          <a:xfrm>
            <a:off x="966469" y="988079"/>
            <a:ext cx="7147560" cy="6449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spcBef>
                <a:spcPts val="1200"/>
              </a:spcBef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From within a host language, find the names and cities of customers with more than the variable </a:t>
            </a:r>
            <a:r>
              <a:rPr i="1"/>
              <a:t>amount</a:t>
            </a:r>
            <a:r>
              <a:t> dollars in some account.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Cursor</a:t>
            </a:r>
          </a:p>
        </p:txBody>
      </p:sp>
      <p:sp>
        <p:nvSpPr>
          <p:cNvPr id="338" name="Text Box 4"/>
          <p:cNvSpPr txBox="1"/>
          <p:nvPr/>
        </p:nvSpPr>
        <p:spPr>
          <a:xfrm>
            <a:off x="1050606" y="869950"/>
            <a:ext cx="2636264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EXEC SQL </a:t>
            </a:r>
            <a:r>
              <a:rPr b="1"/>
              <a:t>open</a:t>
            </a:r>
            <a:r>
              <a:t> </a:t>
            </a:r>
            <a:r>
              <a:rPr i="1"/>
              <a:t>c</a:t>
            </a:r>
            <a:r>
              <a:rPr b="1" i="1"/>
              <a:t> </a:t>
            </a:r>
            <a:r>
              <a:t>END-EXEC</a:t>
            </a:r>
          </a:p>
        </p:txBody>
      </p:sp>
      <p:sp>
        <p:nvSpPr>
          <p:cNvPr id="339" name="Rectangle 5"/>
          <p:cNvSpPr/>
          <p:nvPr/>
        </p:nvSpPr>
        <p:spPr>
          <a:xfrm>
            <a:off x="6054725" y="1076325"/>
            <a:ext cx="2387600" cy="2805115"/>
          </a:xfrm>
          <a:prstGeom prst="rect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340" name="Line 6"/>
          <p:cNvSpPr/>
          <p:nvPr/>
        </p:nvSpPr>
        <p:spPr>
          <a:xfrm>
            <a:off x="6053137" y="1350961"/>
            <a:ext cx="2397127" cy="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1" name="Line 7"/>
          <p:cNvSpPr/>
          <p:nvPr/>
        </p:nvSpPr>
        <p:spPr>
          <a:xfrm>
            <a:off x="6054725" y="1554161"/>
            <a:ext cx="2397125" cy="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2" name="Line 8"/>
          <p:cNvSpPr/>
          <p:nvPr/>
        </p:nvSpPr>
        <p:spPr>
          <a:xfrm>
            <a:off x="6045200" y="1744663"/>
            <a:ext cx="2397125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3" name="Line 9"/>
          <p:cNvSpPr/>
          <p:nvPr/>
        </p:nvSpPr>
        <p:spPr>
          <a:xfrm>
            <a:off x="6054725" y="1949450"/>
            <a:ext cx="2397125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4" name="Text Box 10"/>
          <p:cNvSpPr txBox="1"/>
          <p:nvPr/>
        </p:nvSpPr>
        <p:spPr>
          <a:xfrm>
            <a:off x="7014843" y="393700"/>
            <a:ext cx="200803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c</a:t>
            </a:r>
          </a:p>
        </p:txBody>
      </p:sp>
      <p:sp>
        <p:nvSpPr>
          <p:cNvPr id="345" name="Line 11"/>
          <p:cNvSpPr/>
          <p:nvPr/>
        </p:nvSpPr>
        <p:spPr>
          <a:xfrm>
            <a:off x="5384800" y="1138237"/>
            <a:ext cx="538163" cy="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346" name="Text Box 12"/>
          <p:cNvSpPr txBox="1"/>
          <p:nvPr/>
        </p:nvSpPr>
        <p:spPr>
          <a:xfrm>
            <a:off x="523556" y="1866900"/>
            <a:ext cx="4611846" cy="6251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Every fetch call, will get the values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of the current tuple and will advance the pointer</a:t>
            </a:r>
          </a:p>
        </p:txBody>
      </p:sp>
      <p:sp>
        <p:nvSpPr>
          <p:cNvPr id="347" name="Text Box 13"/>
          <p:cNvSpPr txBox="1"/>
          <p:nvPr/>
        </p:nvSpPr>
        <p:spPr>
          <a:xfrm>
            <a:off x="745806" y="3146425"/>
            <a:ext cx="3100943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A while loop to get all the tuples</a:t>
            </a:r>
          </a:p>
        </p:txBody>
      </p:sp>
      <p:sp>
        <p:nvSpPr>
          <p:cNvPr id="348" name="Text Box 14"/>
          <p:cNvSpPr txBox="1"/>
          <p:nvPr/>
        </p:nvSpPr>
        <p:spPr>
          <a:xfrm>
            <a:off x="675956" y="4243388"/>
            <a:ext cx="5761320" cy="3330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Also, you can move up/down, go to the start, go to end, etc.. </a:t>
            </a:r>
          </a:p>
        </p:txBody>
      </p:sp>
      <p:sp>
        <p:nvSpPr>
          <p:cNvPr id="349" name="Text Box 15"/>
          <p:cNvSpPr txBox="1"/>
          <p:nvPr/>
        </p:nvSpPr>
        <p:spPr>
          <a:xfrm>
            <a:off x="756919" y="4873626"/>
            <a:ext cx="5290501" cy="3330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Finally, you can update/modify  a tuple through a cursor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352" name="Rectangle 3"/>
          <p:cNvSpPr txBox="1"/>
          <p:nvPr>
            <p:ph type="body" idx="1"/>
          </p:nvPr>
        </p:nvSpPr>
        <p:spPr>
          <a:xfrm>
            <a:off x="685800" y="1981200"/>
            <a:ext cx="81534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Part of Java, very easy to use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Java comes with a JDBC-to-ODBC bridge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So JDBC code can talk to any ODBC data source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E.g. look in your Windows Control Panel for ODBC drivers!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JDBC tutorial online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http://developer.java.sun.com/developer/Books/JDBCTutorial/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JDBC Basics: Connections</a:t>
            </a:r>
          </a:p>
        </p:txBody>
      </p:sp>
      <p:sp>
        <p:nvSpPr>
          <p:cNvPr id="355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600"/>
              </a:spcBef>
              <a:buSzTx/>
              <a:buNone/>
              <a:defRPr sz="2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>
              <a:lnSpc>
                <a:spcPct val="72000"/>
              </a:lnSpc>
              <a:spcBef>
                <a:spcPts val="600"/>
              </a:spcBef>
              <a:defRPr sz="2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 </a:t>
            </a:r>
            <a:r>
              <a:rPr>
                <a:solidFill>
                  <a:srgbClr val="FF0000"/>
                </a:solidFill>
              </a:rPr>
              <a:t>Connection</a:t>
            </a:r>
            <a:r>
              <a:t> is an object representing a login to a database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// GET CONNECTION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Connection con;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try {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con = DriverManager.getConnection(</a:t>
            </a:r>
            <a:endParaRPr>
              <a:solidFill>
                <a:srgbClr val="FF0000"/>
              </a:solidFill>
            </a:endParaRP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 "jdbc:odbc:bankDB",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 userName,password);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 catch(Exception e){ System.out.println(e); 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72000"/>
              </a:lnSpc>
              <a:spcBef>
                <a:spcPts val="600"/>
              </a:spcBef>
              <a:defRPr sz="2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Eventually you close the connection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// CLOSE CONNECTION 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try { con.close(); } 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catch (Exception e) { System.out.println(e); }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JDBC Basics: Statements</a:t>
            </a:r>
          </a:p>
        </p:txBody>
      </p:sp>
      <p:sp>
        <p:nvSpPr>
          <p:cNvPr id="358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You need a Statement object for each SQL statement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// CREATE STATEMENT 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Statement stmt;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try {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stmt = con.createStatement();</a:t>
            </a:r>
            <a:endParaRPr>
              <a:solidFill>
                <a:srgbClr val="FF0000"/>
              </a:solidFill>
            </a:endParaRP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} catch (Exception e){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System.out.println(e);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}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Soon we’ll say stmt.executeQuery(“select …”);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2"/>
          <p:cNvSpPr txBox="1"/>
          <p:nvPr>
            <p:ph type="title"/>
          </p:nvPr>
        </p:nvSpPr>
        <p:spPr>
          <a:xfrm>
            <a:off x="200025" y="2098"/>
            <a:ext cx="8229600" cy="943696"/>
          </a:xfrm>
          <a:prstGeom prst="rect">
            <a:avLst/>
          </a:prstGeom>
        </p:spPr>
        <p:txBody>
          <a:bodyPr/>
          <a:lstStyle/>
          <a:p>
            <a:r>
              <a:t>JDBC Basics: ResultSet</a:t>
            </a:r>
          </a:p>
        </p:txBody>
      </p:sp>
      <p:sp>
        <p:nvSpPr>
          <p:cNvPr id="361" name="Rectangle 3"/>
          <p:cNvSpPr txBox="1"/>
          <p:nvPr>
            <p:ph type="body" idx="1"/>
          </p:nvPr>
        </p:nvSpPr>
        <p:spPr>
          <a:xfrm>
            <a:off x="151649" y="1417636"/>
            <a:ext cx="8277977" cy="44457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  </a:t>
            </a:r>
            <a:r>
              <a:rPr>
                <a:solidFill>
                  <a:srgbClr val="FF0000"/>
                </a:solidFill>
              </a:rPr>
              <a:t>ResultSet </a:t>
            </a:r>
            <a:r>
              <a:t>object serves as a </a:t>
            </a:r>
            <a:r>
              <a:rPr i="1"/>
              <a:t>cursor</a:t>
            </a:r>
            <a:r>
              <a:t> for the statement’s results (</a:t>
            </a:r>
            <a:r>
              <a:rPr>
                <a:solidFill>
                  <a:srgbClr val="FF0000"/>
                </a:solidFill>
              </a:rPr>
              <a:t>stmt.executeQuery()</a:t>
            </a:r>
            <a:r>
              <a:t>)</a:t>
            </a:r>
            <a:endParaRPr sz="27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// EXECUTE QUERY 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ResultSet results;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try {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results = stmt.executeQuery(</a:t>
            </a:r>
            <a:endParaRPr>
              <a:solidFill>
                <a:srgbClr val="FF0000"/>
              </a:solidFill>
            </a:endParaRP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   "select * from branch")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 catch (Exception e){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System.out.println(e);  }</a:t>
            </a:r>
          </a:p>
          <a:p>
            <a:pPr>
              <a:lnSpc>
                <a:spcPct val="72000"/>
              </a:lnSpc>
              <a:spcBef>
                <a:spcPts val="300"/>
              </a:spcBef>
              <a:defRPr sz="1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Obvious handy methods:</a:t>
            </a:r>
            <a:endParaRPr sz="2700"/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results.next()</a:t>
            </a:r>
            <a:r>
              <a:rPr>
                <a:solidFill>
                  <a:srgbClr val="000000"/>
                </a:solidFill>
              </a:rPr>
              <a:t> advances cursor to next tuple</a:t>
            </a:r>
            <a:endParaRPr sz="2300"/>
          </a:p>
          <a:p>
            <a:pPr marL="1143000" lvl="2" indent="-228600">
              <a:lnSpc>
                <a:spcPct val="72000"/>
              </a:lnSpc>
              <a:spcBef>
                <a:spcPts val="400"/>
              </a:spcBef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Returns “false” when the cursor slides off the table (beginning or end)</a:t>
            </a:r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“scrollable” cursors:</a:t>
            </a:r>
            <a:endParaRPr sz="2300"/>
          </a:p>
          <a:p>
            <a:pPr marL="1143000" lvl="2" indent="-228600">
              <a:lnSpc>
                <a:spcPct val="72000"/>
              </a:lnSpc>
              <a:spcBef>
                <a:spcPts val="400"/>
              </a:spcBef>
              <a:defRPr sz="20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results.previous(), results.relative(int), results.absolute(int), results.first(), results.last(), results.beforeFirst(), results.afterLast()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CreateStatement cursor behavior</a:t>
            </a:r>
          </a:p>
        </p:txBody>
      </p:sp>
      <p:sp>
        <p:nvSpPr>
          <p:cNvPr id="364" name="Rectangle 3"/>
          <p:cNvSpPr txBox="1"/>
          <p:nvPr>
            <p:ph type="body" idx="1"/>
          </p:nvPr>
        </p:nvSpPr>
        <p:spPr>
          <a:xfrm>
            <a:off x="604837" y="1459061"/>
            <a:ext cx="7772401" cy="41148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Two optional args to createStatement:</a:t>
            </a:r>
            <a:endParaRPr sz="2900"/>
          </a:p>
          <a:p>
            <a:pPr marL="742950" lvl="1" indent="-285750">
              <a:lnSpc>
                <a:spcPct val="81000"/>
              </a:lnSpc>
              <a:spcBef>
                <a:spcPts val="600"/>
              </a:spcBef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createStatement</a:t>
            </a:r>
            <a:r>
              <a:rPr>
                <a:solidFill>
                  <a:srgbClr val="FF0000"/>
                </a:solidFill>
              </a:rPr>
              <a:t>(ResultSet.&lt;TYPE&gt;,</a:t>
            </a:r>
            <a:br>
              <a:rPr>
                <a:solidFill>
                  <a:srgbClr val="FF0000"/>
                </a:solidFill>
              </a:rPr>
            </a:br>
            <a:r>
              <a:rPr>
                <a:solidFill>
                  <a:srgbClr val="FF0000"/>
                </a:solidFill>
              </a:rPr>
              <a:t>                ResultSet.&lt;CONCUR&gt;)</a:t>
            </a:r>
            <a:endParaRPr>
              <a:solidFill>
                <a:srgbClr val="FF0000"/>
              </a:solidFill>
            </a:endParaRPr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Corresponds to SQL cursor features</a:t>
            </a:r>
            <a:endParaRPr sz="2500"/>
          </a:p>
          <a:p>
            <a:pPr>
              <a:lnSpc>
                <a:spcPct val="81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&lt;TYPE&gt; is one of </a:t>
            </a:r>
            <a:endParaRPr sz="29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TYPE_FORWARD_ONLY: can’t move cursor backward </a:t>
            </a:r>
            <a:endParaRPr sz="25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TYPE_SCROLL_INSENSITIVE: can move backward, but doesn’t show results of any updates</a:t>
            </a:r>
            <a:endParaRPr sz="25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TYPE_SCROLL_SENSITIVE: can move backward, will show updates from this statement</a:t>
            </a:r>
            <a:endParaRPr sz="2500"/>
          </a:p>
          <a:p>
            <a:pPr>
              <a:lnSpc>
                <a:spcPct val="81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&lt;CONCUR&gt; is one of </a:t>
            </a:r>
            <a:endParaRPr sz="29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CONCUR_READ_ONLY: this statement doesn’t allow updates </a:t>
            </a:r>
            <a:endParaRPr sz="25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CONCUR_UPDATABLE: this statement allows updates</a:t>
            </a:r>
            <a:endParaRPr sz="2500"/>
          </a:p>
          <a:p>
            <a:pPr>
              <a:lnSpc>
                <a:spcPct val="81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Defaults:</a:t>
            </a:r>
            <a:endParaRPr sz="29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TYPE_FORWARD_ONLY and CONCUR_READ_ONLY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ResultSet Metadata</a:t>
            </a:r>
          </a:p>
        </p:txBody>
      </p:sp>
      <p:sp>
        <p:nvSpPr>
          <p:cNvPr id="367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Can find out stuff about the ResultSet schema via </a:t>
            </a:r>
            <a:r>
              <a:rPr>
                <a:solidFill>
                  <a:srgbClr val="FF0000"/>
                </a:solidFill>
              </a:rPr>
              <a:t>ResultSetMetaData</a:t>
            </a:r>
            <a:endParaRPr sz="1800"/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ResultSetMetaData rsmd = </a:t>
            </a:r>
            <a:r>
              <a:rPr>
                <a:solidFill>
                  <a:srgbClr val="FF0000"/>
                </a:solidFill>
              </a:rPr>
              <a:t>results.getMetaData();</a:t>
            </a:r>
            <a:endParaRPr>
              <a:solidFill>
                <a:srgbClr val="FF0000"/>
              </a:solidFill>
            </a:endParaRP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int numCols = </a:t>
            </a:r>
            <a:r>
              <a:rPr>
                <a:solidFill>
                  <a:srgbClr val="FF0000"/>
                </a:solidFill>
              </a:rPr>
              <a:t>rsmd.getColumnCount();</a:t>
            </a:r>
            <a:endParaRPr>
              <a:solidFill>
                <a:srgbClr val="FF0000"/>
              </a:solidFill>
            </a:endParaRP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int i, rowcount = 0;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// get column header info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for (i=1; i &lt;= numCols; i++){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if (i &gt; 1) buf.append(",");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buf.append(</a:t>
            </a:r>
            <a:r>
              <a:rPr>
                <a:solidFill>
                  <a:srgbClr val="FF0000"/>
                </a:solidFill>
              </a:rPr>
              <a:t>rsmd.getColumnLabel(i</a:t>
            </a:r>
            <a:r>
              <a:t>));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buf.append("\n");</a:t>
            </a:r>
          </a:p>
          <a:p>
            <a:pPr>
              <a:lnSpc>
                <a:spcPct val="72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Other ResultSetMetaData methods:</a:t>
            </a:r>
            <a:endParaRPr sz="2900"/>
          </a:p>
          <a:p>
            <a:pPr marL="742950" lvl="1" indent="-285750">
              <a:lnSpc>
                <a:spcPct val="72000"/>
              </a:lnSpc>
              <a:spcBef>
                <a:spcPts val="600"/>
              </a:spcBef>
              <a:defRPr sz="25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getColumnType(i), isNullable(i),</a:t>
            </a:r>
            <a:r>
              <a:rPr>
                <a:solidFill>
                  <a:srgbClr val="000000"/>
                </a:solidFill>
              </a:rPr>
              <a:t> etc.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Getting Values in Current of Cursor</a:t>
            </a:r>
          </a:p>
        </p:txBody>
      </p:sp>
      <p:sp>
        <p:nvSpPr>
          <p:cNvPr id="370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400"/>
              </a:spcBef>
              <a:defRPr sz="1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getStrin</a:t>
            </a:r>
          </a:p>
          <a:p>
            <a:pPr marL="0" indent="0">
              <a:lnSpc>
                <a:spcPct val="72000"/>
              </a:lnSpc>
              <a:spcBef>
                <a:spcPts val="400"/>
              </a:spcBef>
              <a:buSzTx/>
              <a:buNone/>
              <a:defRPr sz="1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 marL="0" indent="0">
              <a:lnSpc>
                <a:spcPct val="72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// break it off at 100 rows ma</a:t>
            </a:r>
          </a:p>
          <a:p>
            <a:pPr marL="0" indent="0">
              <a:lnSpc>
                <a:spcPct val="72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0" indent="0">
              <a:lnSpc>
                <a:spcPct val="72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while (results.next() &amp;&amp; rowcount &lt; 100){</a:t>
            </a:r>
          </a:p>
          <a:p>
            <a:pPr marL="0" lvl="2" indent="914400">
              <a:lnSpc>
                <a:spcPct val="72000"/>
              </a:lnSpc>
              <a:spcBef>
                <a:spcPts val="300"/>
              </a:spcBef>
              <a:buSzTx/>
              <a:buNone/>
              <a:defRPr sz="13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// Loop through each column, getting the</a:t>
            </a:r>
          </a:p>
          <a:p>
            <a:pPr marL="0" lvl="2" indent="914400">
              <a:lnSpc>
                <a:spcPct val="72000"/>
              </a:lnSpc>
              <a:spcBef>
                <a:spcPts val="300"/>
              </a:spcBef>
              <a:buSzTx/>
              <a:buNone/>
              <a:defRPr sz="13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// column data and displaying</a:t>
            </a:r>
          </a:p>
          <a:p>
            <a:pPr marL="0" lvl="2" indent="914400">
              <a:lnSpc>
                <a:spcPct val="72000"/>
              </a:lnSpc>
              <a:spcBef>
                <a:spcPts val="300"/>
              </a:spcBef>
              <a:buSzTx/>
              <a:buNone/>
              <a:defRPr sz="13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3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</a:t>
            </a:r>
            <a:r>
              <a:rPr sz="1800"/>
              <a:t>for (i=1; i &lt;= numCols; i++) {</a:t>
            </a:r>
            <a:endParaRPr sz="18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    if (i &gt; 1) buf.append(",");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    buf.append(</a:t>
            </a:r>
            <a:r>
              <a:rPr>
                <a:solidFill>
                  <a:srgbClr val="FF0000"/>
                </a:solidFill>
              </a:rPr>
              <a:t>results.getString(i)</a:t>
            </a:r>
            <a:r>
              <a:t>);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}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buf.append("\n");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System.out.println(buf);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rowcount++;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3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</a:t>
            </a:r>
            <a:r>
              <a:rPr sz="1900"/>
              <a:t>}</a:t>
            </a:r>
            <a:endParaRPr sz="1900"/>
          </a:p>
          <a:p>
            <a:pPr marL="342900" indent="-342900">
              <a:lnSpc>
                <a:spcPct val="72000"/>
              </a:lnSpc>
              <a:spcBef>
                <a:spcPts val="400"/>
              </a:spcBef>
              <a:defRPr sz="1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Similarly, getFloat, getInt, etc.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Updating Current of Cursor</a:t>
            </a:r>
          </a:p>
        </p:txBody>
      </p:sp>
      <p:sp>
        <p:nvSpPr>
          <p:cNvPr id="373" name="Rectangle 3"/>
          <p:cNvSpPr txBox="1"/>
          <p:nvPr>
            <p:ph type="body" idx="1"/>
          </p:nvPr>
        </p:nvSpPr>
        <p:spPr>
          <a:xfrm>
            <a:off x="571500" y="1597413"/>
            <a:ext cx="7848600" cy="40640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Update fields in current of cursor: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result.next();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result.updateInt(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assets", 10M);</a:t>
            </a:r>
          </a:p>
          <a:p>
            <a:pPr>
              <a:lnSpc>
                <a:spcPct val="72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Also updateString, updateFloat, etc.</a:t>
            </a:r>
          </a:p>
          <a:p>
            <a:pPr>
              <a:lnSpc>
                <a:spcPct val="72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Or can always submit a full SQL UPDATE statement</a:t>
            </a:r>
          </a:p>
          <a:p>
            <a:pPr marL="742950" lvl="1" indent="-285750">
              <a:lnSpc>
                <a:spcPct val="72000"/>
              </a:lnSpc>
              <a:spcBef>
                <a:spcPts val="600"/>
              </a:spcBef>
              <a:defRPr sz="2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Via executeQuery()</a:t>
            </a:r>
          </a:p>
          <a:p>
            <a:pPr>
              <a:lnSpc>
                <a:spcPct val="72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>
              <a:lnSpc>
                <a:spcPct val="72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The original statement must have been CONCUR_UPDATABLE in either case!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Left Outer Join</a:t>
            </a:r>
          </a:p>
        </p:txBody>
      </p:sp>
      <p:sp>
        <p:nvSpPr>
          <p:cNvPr id="136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37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38" name="Content Placeholder 2"/>
          <p:cNvSpPr txBox="1"/>
          <p:nvPr/>
        </p:nvSpPr>
        <p:spPr>
          <a:xfrm>
            <a:off x="808970" y="1621528"/>
            <a:ext cx="7832109" cy="46182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Returns all matched rows, plus all unmatched rows from the table on the </a:t>
            </a:r>
            <a:r>
              <a:rPr b="1"/>
              <a:t>left</a:t>
            </a:r>
            <a:r>
              <a:t> of the join clause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(use nulls in fields of non-matching tuples)</a:t>
            </a:r>
            <a:endParaRPr sz="1400"/>
          </a:p>
          <a:p>
            <a:pPr defTabSz="914400">
              <a:spcBef>
                <a:spcPts val="300"/>
              </a:spcBef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s.sid, s.sname, r.bid </a:t>
            </a:r>
            <a:endParaRPr sz="1400"/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Sailors s </a:t>
            </a:r>
            <a:r>
              <a:rPr>
                <a:solidFill>
                  <a:srgbClr val="C00000"/>
                </a:solidFill>
              </a:rPr>
              <a:t>LEFT OUTER JOIN</a:t>
            </a:r>
            <a:endParaRPr sz="1400"/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Reserves r </a:t>
            </a:r>
            <a:endParaRPr sz="1400"/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ON</a:t>
            </a:r>
            <a:r>
              <a:t> s.sid = r.sid;</a:t>
            </a:r>
            <a:endParaRPr sz="1400"/>
          </a:p>
          <a:p>
            <a:pPr defTabSz="914400">
              <a:spcBef>
                <a:spcPts val="300"/>
              </a:spcBef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Returns all sailors &amp; bid for boat in any of their reservations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Note: no match for s.sid? r.sid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is NULL</a:t>
            </a:r>
            <a: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Cleaning up Neatly</a:t>
            </a:r>
          </a:p>
        </p:txBody>
      </p:sp>
      <p:sp>
        <p:nvSpPr>
          <p:cNvPr id="376" name="Rectangle 3"/>
          <p:cNvSpPr txBox="1"/>
          <p:nvPr>
            <p:ph type="body" idx="1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/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try {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// CLOSE RESULT SET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results.close();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// CLOSE STATEMENT 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stmt.close();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// CLOSE CONNECTION 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con.close();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 catch (Exception e) {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System.out.println(e);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4"/>
          <p:cNvSpPr txBox="1"/>
          <p:nvPr>
            <p:ph type="title"/>
          </p:nvPr>
        </p:nvSpPr>
        <p:spPr>
          <a:xfrm>
            <a:off x="1066800" y="0"/>
            <a:ext cx="7772400" cy="1104900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3900"/>
            </a:lvl1pPr>
          </a:lstStyle>
          <a:p>
            <a:r>
              <a:t>Putting it Together (w/o try/catch)</a:t>
            </a:r>
          </a:p>
        </p:txBody>
      </p:sp>
      <p:sp>
        <p:nvSpPr>
          <p:cNvPr id="379" name="Rectangle 5"/>
          <p:cNvSpPr txBox="1"/>
          <p:nvPr>
            <p:ph type="body" idx="1"/>
          </p:nvPr>
        </p:nvSpPr>
        <p:spPr>
          <a:xfrm>
            <a:off x="609600" y="1143000"/>
            <a:ext cx="7772400" cy="4076700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Connection con = DriverManager.getConnection("jdbc:odbc:weblog",userName,password);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Statement stmt = con.createStatement();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ResultSet results =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stmt.executeQuery("select * from Sailors")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ResultSetMetaData rsmd = results.getMetaData();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int numCols = rsmd.getColumnCount(), i;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StringBuffer buf = new StringBuffer();</a:t>
            </a:r>
            <a:r>
              <a:rPr>
                <a:solidFill>
                  <a:srgbClr val="FF0000"/>
                </a:solidFill>
              </a:rPr>
              <a:t> </a:t>
            </a:r>
            <a:endParaRPr sz="2900"/>
          </a:p>
          <a:p>
            <a:pPr>
              <a:lnSpc>
                <a:spcPct val="81000"/>
              </a:lnSpc>
              <a:spcBef>
                <a:spcPts val="600"/>
              </a:spcBef>
              <a:buSzTx/>
              <a:buNone/>
              <a:defRPr sz="16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while (results.next() &amp;&amp; rowcount &lt; 100){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for (i=1; i &lt;= numCols; i++) {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if (i &gt; 1) buf.append(",");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buf.append(results.getString(i));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}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buf.append("\n");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chemeClr val="accent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results.close(); stmt.close();  con.close();</a:t>
            </a: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Similar deal for web scripting langs</a:t>
            </a:r>
          </a:p>
        </p:txBody>
      </p:sp>
      <p:sp>
        <p:nvSpPr>
          <p:cNvPr id="382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Common scenario today is to have a web client</a:t>
            </a:r>
          </a:p>
          <a:p>
            <a:pPr marL="742950" lvl="1" indent="-285750">
              <a:spcBef>
                <a:spcPts val="6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 web form issues a query to the DB</a:t>
            </a:r>
          </a:p>
          <a:p>
            <a:pPr marL="742950" lvl="1" indent="-285750">
              <a:spcBef>
                <a:spcPts val="6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Results formatted as HTML</a:t>
            </a:r>
          </a:p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Many web scripting languages used</a:t>
            </a:r>
          </a:p>
          <a:p>
            <a:pPr marL="742950" lvl="1" indent="-285750">
              <a:spcBef>
                <a:spcPts val="6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jsp, asp, PHP, Python, etc.</a:t>
            </a:r>
          </a:p>
          <a:p>
            <a:pPr marL="742950" lvl="1" indent="-285750">
              <a:spcBef>
                <a:spcPts val="6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most of these are similar, look a lot like jdbc with HTML mixed in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2"/>
          <p:cNvSpPr txBox="1"/>
          <p:nvPr>
            <p:ph type="title"/>
          </p:nvPr>
        </p:nvSpPr>
        <p:spPr>
          <a:xfrm>
            <a:off x="13716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E.g. PHP/Postgres</a:t>
            </a:r>
          </a:p>
        </p:txBody>
      </p:sp>
      <p:sp>
        <p:nvSpPr>
          <p:cNvPr id="385" name="Rectangle 3"/>
          <p:cNvSpPr txBox="1"/>
          <p:nvPr/>
        </p:nvSpPr>
        <p:spPr>
          <a:xfrm>
            <a:off x="45719" y="1066800"/>
            <a:ext cx="9052561" cy="5882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&lt;?php   $conn = pg_pconnect("dbname=cowbook user=jmh\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password=secret");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if (!$conn) {  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echo "An error occured.\n";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exit;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$result = pg_query ($conn, "SELECT * FROM Sailors");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if (!$result) {  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echo "An error occured.\n";  exit;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$num = pg_num_rows($result);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for ($i=0; $i &lt; $num; $i++) {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$r = pg_fetch_row($result, $i);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for ($j=0; $j &lt; count($r); $j++) {  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  echo "$r[$j]&amp;nbsp;";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}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echo "&lt;BR&gt;";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}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?&gt;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4"/>
          <p:cNvSpPr/>
          <p:nvPr/>
        </p:nvSpPr>
        <p:spPr>
          <a:xfrm>
            <a:off x="685800" y="381000"/>
            <a:ext cx="7086600" cy="101917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 </a:t>
            </a:r>
            <a:r>
              <a:rPr>
                <a:solidFill>
                  <a:srgbClr val="1E1C11"/>
                </a:solidFill>
              </a:rPr>
              <a:t>s.sid, s.sname, r.bid </a:t>
            </a:r>
            <a:br>
              <a:rPr>
                <a:solidFill>
                  <a:srgbClr val="1E1C11"/>
                </a:solidFill>
              </a:rPr>
            </a:br>
            <a:r>
              <a:rPr>
                <a:solidFill>
                  <a:srgbClr val="1E1C11"/>
                </a:solidFill>
              </a:rPr>
              <a:t>  </a:t>
            </a:r>
            <a:r>
              <a:t>FROM </a:t>
            </a:r>
            <a:r>
              <a:rPr>
                <a:solidFill>
                  <a:srgbClr val="1E1C11"/>
                </a:solidFill>
              </a:rPr>
              <a:t>Sailors s </a:t>
            </a:r>
            <a:r>
              <a:t>LEFT OUTER JOIN </a:t>
            </a:r>
            <a:r>
              <a:rPr>
                <a:solidFill>
                  <a:srgbClr val="1E1C11"/>
                </a:solidFill>
              </a:rPr>
              <a:t>Reserves r </a:t>
            </a:r>
            <a:br>
              <a:rPr>
                <a:solidFill>
                  <a:srgbClr val="1E1C11"/>
                </a:solidFill>
              </a:rPr>
            </a:br>
            <a:r>
              <a:t>                  ON </a:t>
            </a:r>
            <a:r>
              <a:rPr>
                <a:solidFill>
                  <a:srgbClr val="1E1C11"/>
                </a:solidFill>
              </a:rPr>
              <a:t>s.sid = r.sid;</a:t>
            </a:r>
            <a:endParaRPr>
              <a:solidFill>
                <a:srgbClr val="1E1C11"/>
              </a:solidFill>
            </a:endParaRPr>
          </a:p>
        </p:txBody>
      </p:sp>
      <p:pic>
        <p:nvPicPr>
          <p:cNvPr id="141" name="Object 5" descr="Objec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085" y="4724400"/>
            <a:ext cx="4778378" cy="17732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2" name="Object 8" descr="Objec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981200"/>
            <a:ext cx="5643563" cy="21240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3" name="Object 9" descr="Objec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7" y="2057400"/>
            <a:ext cx="5643563" cy="16144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6" name="Group 4"/>
          <p:cNvGrpSpPr/>
          <p:nvPr/>
        </p:nvGrpSpPr>
        <p:grpSpPr>
          <a:xfrm>
            <a:off x="6705600" y="5943598"/>
            <a:ext cx="2331877" cy="574039"/>
            <a:chOff x="0" y="0"/>
            <a:chExt cx="2331875" cy="574038"/>
          </a:xfrm>
        </p:grpSpPr>
        <p:sp>
          <p:nvSpPr>
            <p:cNvPr id="144" name="Straight Arrow Connector 2"/>
            <p:cNvSpPr/>
            <p:nvPr/>
          </p:nvSpPr>
          <p:spPr>
            <a:xfrm flipH="1" flipV="1">
              <a:off x="0" y="304800"/>
              <a:ext cx="1066801" cy="3"/>
            </a:xfrm>
            <a:prstGeom prst="line">
              <a:avLst/>
            </a:prstGeom>
            <a:noFill/>
            <a:ln w="3810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45" name="TextBox 3"/>
            <p:cNvSpPr txBox="1"/>
            <p:nvPr/>
          </p:nvSpPr>
          <p:spPr>
            <a:xfrm>
              <a:off x="1188720" y="0"/>
              <a:ext cx="1143157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lvl1pPr>
            </a:lstStyle>
            <a:p>
              <a:r>
                <a:t>NULL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Right Outer Join</a:t>
            </a:r>
          </a:p>
        </p:txBody>
      </p:sp>
      <p:sp>
        <p:nvSpPr>
          <p:cNvPr id="149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50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51" name="Content Placeholder 2"/>
          <p:cNvSpPr txBox="1"/>
          <p:nvPr/>
        </p:nvSpPr>
        <p:spPr>
          <a:xfrm>
            <a:off x="808970" y="1621528"/>
            <a:ext cx="7832109" cy="41864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Returns all matched rows, plus all unmatched rows from the table on the </a:t>
            </a:r>
            <a:r>
              <a:rPr b="1"/>
              <a:t>right</a:t>
            </a:r>
            <a:r>
              <a:t> of the join clause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(use nulls in fields of non-matching tuples)</a:t>
            </a:r>
            <a:endParaRPr sz="1400"/>
          </a:p>
          <a:p>
            <a:pPr defTabSz="914400">
              <a:spcBef>
                <a:spcPts val="300"/>
              </a:spcBef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s.sid, b.bid, b.bname </a:t>
            </a:r>
            <a:endParaRPr>
              <a:solidFill>
                <a:srgbClr val="1F497D"/>
              </a:solidFill>
            </a:endParaRP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 r </a:t>
            </a:r>
            <a:r>
              <a:rPr>
                <a:solidFill>
                  <a:srgbClr val="C00000"/>
                </a:solidFill>
              </a:rPr>
              <a:t>RIGHT OUTER JOIN</a:t>
            </a:r>
            <a:r>
              <a:rPr sz="1400"/>
              <a:t> </a:t>
            </a:r>
            <a:r>
              <a:t>Boats b  </a:t>
            </a: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        </a:t>
            </a:r>
            <a:r>
              <a:rPr>
                <a:solidFill>
                  <a:srgbClr val="C00000"/>
                </a:solidFill>
              </a:rPr>
              <a:t>ON</a:t>
            </a:r>
            <a:r>
              <a:t> r.bid = b.bid;</a:t>
            </a:r>
            <a:endParaRPr sz="1400"/>
          </a:p>
          <a:p>
            <a:pPr defTabSz="914400">
              <a:spcBef>
                <a:spcPts val="300"/>
              </a:spcBef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Returns all boats &amp; information on which ones are reserved</a:t>
            </a:r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Note: no match for b.bid? r.bid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IS NULL</a:t>
            </a:r>
            <a: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457200" y="22860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Full Outer Join</a:t>
            </a:r>
          </a:p>
        </p:txBody>
      </p:sp>
      <p:sp>
        <p:nvSpPr>
          <p:cNvPr id="154" name="Content Placeholder 2"/>
          <p:cNvSpPr txBox="1"/>
          <p:nvPr>
            <p:ph type="body" sz="quarter" idx="1"/>
          </p:nvPr>
        </p:nvSpPr>
        <p:spPr>
          <a:xfrm>
            <a:off x="457200" y="8938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55" name="Rectangle 21"/>
          <p:cNvSpPr/>
          <p:nvPr/>
        </p:nvSpPr>
        <p:spPr>
          <a:xfrm>
            <a:off x="4343400" y="7977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56" name="Content Placeholder 2"/>
          <p:cNvSpPr txBox="1"/>
          <p:nvPr/>
        </p:nvSpPr>
        <p:spPr>
          <a:xfrm>
            <a:off x="808970" y="1178726"/>
            <a:ext cx="7832109" cy="503357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Full Outer Join returns all (matched or unmatched) rows from the tables on both sides of the join clause </a:t>
            </a:r>
            <a:endParaRPr sz="2200"/>
          </a:p>
          <a:p>
            <a:pPr defTabSz="914400">
              <a:spcBef>
                <a:spcPts val="300"/>
              </a:spcBef>
              <a:defRPr sz="1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r.sid, b.bid, b.bname </a:t>
            </a:r>
            <a:endParaRPr>
              <a:solidFill>
                <a:srgbClr val="1F497D"/>
              </a:solidFill>
            </a:endParaRP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Reserves2 r </a:t>
            </a:r>
            <a:r>
              <a:rPr>
                <a:solidFill>
                  <a:srgbClr val="C00000"/>
                </a:solidFill>
              </a:rPr>
              <a:t>FULL OUTER JOIN</a:t>
            </a:r>
            <a:endParaRPr sz="1400"/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Boats2 b </a:t>
            </a: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ON</a:t>
            </a:r>
            <a:r>
              <a:t> r.bid = b.bid;</a:t>
            </a:r>
            <a:endParaRPr sz="1400"/>
          </a:p>
          <a:p>
            <a:pPr defTabSz="914400">
              <a:spcBef>
                <a:spcPts val="300"/>
              </a:spcBef>
              <a:defRPr sz="11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Returns all boats &amp; all information on reservations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No match for r.bid?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b.bid IS NULL AND b.bname is NULL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No match for b.bid?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r.sid is NULL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19491</Words>
  <Application>WPS 演示</Application>
  <PresentationFormat/>
  <Paragraphs>964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Arial</vt:lpstr>
      <vt:lpstr>SimSun</vt:lpstr>
      <vt:lpstr>Wingdings</vt:lpstr>
      <vt:lpstr>Helvetica</vt:lpstr>
      <vt:lpstr>Calibri</vt:lpstr>
      <vt:lpstr>Arial</vt:lpstr>
      <vt:lpstr>Source Sans Pro Light</vt:lpstr>
      <vt:lpstr>Segoe Print</vt:lpstr>
      <vt:lpstr>Lucida Console</vt:lpstr>
      <vt:lpstr>Microsoft YaHei</vt:lpstr>
      <vt:lpstr>Arial Unicode MS</vt:lpstr>
      <vt:lpstr>Book Antiqua</vt:lpstr>
      <vt:lpstr>Courier New</vt:lpstr>
      <vt:lpstr>Wingdings</vt:lpstr>
      <vt:lpstr>Tahoma</vt:lpstr>
      <vt:lpstr>Courier</vt:lpstr>
      <vt:lpstr>Courier New</vt:lpstr>
      <vt:lpstr>Calibri</vt:lpstr>
      <vt:lpstr>Office Theme</vt:lpstr>
      <vt:lpstr>PowerPoint 演示文稿</vt:lpstr>
      <vt:lpstr>NULL Values: Truth table</vt:lpstr>
      <vt:lpstr>NULLs</vt:lpstr>
      <vt:lpstr>Joins</vt:lpstr>
      <vt:lpstr>Inner Joins</vt:lpstr>
      <vt:lpstr>Left Outer Join</vt:lpstr>
      <vt:lpstr>PowerPoint 演示文稿</vt:lpstr>
      <vt:lpstr>Right Outer Join</vt:lpstr>
      <vt:lpstr>Full Outer Join</vt:lpstr>
      <vt:lpstr>Constraints (revisited)</vt:lpstr>
      <vt:lpstr>Constraints Over Multiple Relations</vt:lpstr>
      <vt:lpstr>Constraints Over Multiple Relations</vt:lpstr>
      <vt:lpstr>Another simple constraint</vt:lpstr>
      <vt:lpstr>PowerPoint 演示文稿</vt:lpstr>
      <vt:lpstr>Views: Named Queries</vt:lpstr>
      <vt:lpstr>Views Instead of Relations in Queries</vt:lpstr>
      <vt:lpstr>Views</vt:lpstr>
      <vt:lpstr>Subqueries in FROM</vt:lpstr>
      <vt:lpstr>Common Table Expressions: WITH</vt:lpstr>
      <vt:lpstr>PowerPoint 演示文稿</vt:lpstr>
      <vt:lpstr>SQL: Modification Commands</vt:lpstr>
      <vt:lpstr>SQL: Modification Commands</vt:lpstr>
      <vt:lpstr>SQL: Modification Commands</vt:lpstr>
      <vt:lpstr>Discretionary Access Control</vt:lpstr>
      <vt:lpstr>PowerPoint 演示文稿</vt:lpstr>
      <vt:lpstr>Writing Applications with SQL</vt:lpstr>
      <vt:lpstr>Cursors</vt:lpstr>
      <vt:lpstr>Database APIs</vt:lpstr>
      <vt:lpstr>Summary</vt:lpstr>
      <vt:lpstr>Triggers  (Active database)</vt:lpstr>
      <vt:lpstr>Triggers – Event,Condition,Action</vt:lpstr>
      <vt:lpstr>Example Trigger</vt:lpstr>
      <vt:lpstr>Example Trigger</vt:lpstr>
      <vt:lpstr>Example Trigger</vt:lpstr>
      <vt:lpstr>Example Trigger</vt:lpstr>
      <vt:lpstr>Example trigger</vt:lpstr>
      <vt:lpstr>Details  of  Trigger  Example</vt:lpstr>
      <vt:lpstr>Example Trigger Using Condition</vt:lpstr>
      <vt:lpstr>Triggers: REFERENCING</vt:lpstr>
      <vt:lpstr>Example Trigger</vt:lpstr>
      <vt:lpstr>Another Trigger Example (SQL:99)</vt:lpstr>
      <vt:lpstr>Row vs Statement Level Trigger</vt:lpstr>
      <vt:lpstr>When to use BEFORE/AFTER</vt:lpstr>
      <vt:lpstr>Combining multiple events into one trigger</vt:lpstr>
      <vt:lpstr>Summary :  Trigger Syntax </vt:lpstr>
      <vt:lpstr>MySQL Triggers</vt:lpstr>
      <vt:lpstr>PowerPoint 演示文稿</vt:lpstr>
      <vt:lpstr>Constraints versus Triggers</vt:lpstr>
      <vt:lpstr>PowerPoint 演示文稿</vt:lpstr>
      <vt:lpstr>Example Query</vt:lpstr>
      <vt:lpstr>Cursor</vt:lpstr>
      <vt:lpstr>JDBC</vt:lpstr>
      <vt:lpstr>JDBC Basics: Connections</vt:lpstr>
      <vt:lpstr>JDBC Basics: Statements</vt:lpstr>
      <vt:lpstr>JDBC Basics: ResultSet</vt:lpstr>
      <vt:lpstr>CreateStatement cursor behavior</vt:lpstr>
      <vt:lpstr>ResultSet Metadata</vt:lpstr>
      <vt:lpstr>Getting Values in Current of Cursor</vt:lpstr>
      <vt:lpstr>Updating Current of Cursor</vt:lpstr>
      <vt:lpstr>Cleaning up Neatly</vt:lpstr>
      <vt:lpstr>Putting it Together (w/o try/catch)</vt:lpstr>
      <vt:lpstr>Similar deal for web scripting langs</vt:lpstr>
      <vt:lpstr>E.g. PHP/Postgres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</cp:lastModifiedBy>
  <cp:revision>2</cp:revision>
  <dcterms:created xsi:type="dcterms:W3CDTF">2022-02-15T18:59:00Z</dcterms:created>
  <dcterms:modified xsi:type="dcterms:W3CDTF">2022-03-13T16:18:22Z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E44665B58E084DF3A9A1F2A9BB7F146B</vt:lpwstr>
  </property>
  <property fmtid="{D5CDD505-2E9C-101B-9397-08002B2CF9AE}" pid="3" name="KSOProductBuildVer">
    <vt:lpwstr>2052-11.1.0.11365</vt:lpwstr>
  </property>
</Properties>
</file>