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8" r:id="rId66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4C3C2611-4C71-4FC5-86AE-919BDF0F9419}" styleName="">
    <a:wholeTbl>
      <a:tcTxStyle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9" Type="http://schemas.openxmlformats.org/officeDocument/2006/relationships/tableStyles" Target="tableStyles.xml"/><Relationship Id="rId68" Type="http://schemas.openxmlformats.org/officeDocument/2006/relationships/viewProps" Target="viewProps.xml"/><Relationship Id="rId67" Type="http://schemas.openxmlformats.org/officeDocument/2006/relationships/presProps" Target="presProps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 panose="020F0502020204030204"/>
      </a:defRPr>
    </a:lvl1pPr>
    <a:lvl2pPr indent="228600" defTabSz="457200" latinLnBrk="0">
      <a:defRPr sz="1200">
        <a:latin typeface="+mj-lt"/>
        <a:ea typeface="+mj-ea"/>
        <a:cs typeface="+mj-cs"/>
        <a:sym typeface="Calibri" panose="020F0502020204030204"/>
      </a:defRPr>
    </a:lvl2pPr>
    <a:lvl3pPr indent="457200" defTabSz="457200" latinLnBrk="0">
      <a:defRPr sz="1200">
        <a:latin typeface="+mj-lt"/>
        <a:ea typeface="+mj-ea"/>
        <a:cs typeface="+mj-cs"/>
        <a:sym typeface="Calibri" panose="020F0502020204030204"/>
      </a:defRPr>
    </a:lvl3pPr>
    <a:lvl4pPr indent="685800" defTabSz="457200" latinLnBrk="0">
      <a:defRPr sz="1200">
        <a:latin typeface="+mj-lt"/>
        <a:ea typeface="+mj-ea"/>
        <a:cs typeface="+mj-cs"/>
        <a:sym typeface="Calibri" panose="020F0502020204030204"/>
      </a:defRPr>
    </a:lvl4pPr>
    <a:lvl5pPr indent="914400" defTabSz="457200" latinLnBrk="0">
      <a:defRPr sz="1200">
        <a:latin typeface="+mj-lt"/>
        <a:ea typeface="+mj-ea"/>
        <a:cs typeface="+mj-cs"/>
        <a:sym typeface="Calibri" panose="020F0502020204030204"/>
      </a:defRPr>
    </a:lvl5pPr>
    <a:lvl6pPr indent="1143000" defTabSz="457200" latinLnBrk="0">
      <a:defRPr sz="1200">
        <a:latin typeface="+mj-lt"/>
        <a:ea typeface="+mj-ea"/>
        <a:cs typeface="+mj-cs"/>
        <a:sym typeface="Calibri" panose="020F0502020204030204"/>
      </a:defRPr>
    </a:lvl6pPr>
    <a:lvl7pPr indent="1371600" defTabSz="457200" latinLnBrk="0">
      <a:defRPr sz="1200">
        <a:latin typeface="+mj-lt"/>
        <a:ea typeface="+mj-ea"/>
        <a:cs typeface="+mj-cs"/>
        <a:sym typeface="Calibri" panose="020F0502020204030204"/>
      </a:defRPr>
    </a:lvl7pPr>
    <a:lvl8pPr indent="1600200" defTabSz="457200" latinLnBrk="0">
      <a:defRPr sz="1200">
        <a:latin typeface="+mj-lt"/>
        <a:ea typeface="+mj-ea"/>
        <a:cs typeface="+mj-cs"/>
        <a:sym typeface="Calibri" panose="020F0502020204030204"/>
      </a:defRPr>
    </a:lvl8pPr>
    <a:lvl9pPr indent="1828800" defTabSz="457200" latinLnBrk="0">
      <a:defRPr sz="1200">
        <a:latin typeface="+mj-lt"/>
        <a:ea typeface="+mj-ea"/>
        <a:cs typeface="+mj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104" name="Shape 10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https://en.wikipedia.org/wiki/Null_(SQL)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191" name="Shape 19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914400"/>
            <a:r>
              <a:t>begin transaction;</a:t>
            </a:r>
          </a:p>
          <a:p>
            <a:r>
              <a:t>create temp table TempTableFoo AS</a:t>
            </a:r>
          </a:p>
          <a:p>
            <a:pPr>
              <a:defRPr>
                <a:solidFill>
                  <a:srgbClr val="C00000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SELECT </a:t>
            </a:r>
            <a:r>
              <a:rPr>
                <a:solidFill>
                  <a:srgbClr val="1E1C11"/>
                </a:solidFill>
              </a:rPr>
              <a:t>b.bid, </a:t>
            </a:r>
            <a:r>
              <a:t>COUNT</a:t>
            </a:r>
            <a:r>
              <a:rPr>
                <a:solidFill>
                  <a:srgbClr val="1E1C11"/>
                </a:solidFill>
              </a:rPr>
              <a:t>(*)</a:t>
            </a:r>
            <a:r>
              <a:t> AS </a:t>
            </a:r>
            <a:r>
              <a:rPr>
                <a:solidFill>
                  <a:srgbClr val="1E1C11"/>
                </a:solidFill>
              </a:rPr>
              <a:t>scount </a:t>
            </a:r>
            <a:br>
              <a:rPr>
                <a:solidFill>
                  <a:srgbClr val="1E1C11"/>
                </a:solidFill>
              </a:rPr>
            </a:br>
            <a:r>
              <a:rPr>
                <a:solidFill>
                  <a:srgbClr val="1E1C11"/>
                </a:solidFill>
              </a:rPr>
              <a:t>     </a:t>
            </a:r>
            <a:r>
              <a:t>FROM </a:t>
            </a:r>
            <a:r>
              <a:rPr>
                <a:solidFill>
                  <a:srgbClr val="1E1C11"/>
                </a:solidFill>
              </a:rPr>
              <a:t>Boats2 b, Reserves2 r</a:t>
            </a:r>
            <a:br>
              <a:rPr>
                <a:solidFill>
                  <a:srgbClr val="1E1C11"/>
                </a:solidFill>
              </a:rPr>
            </a:br>
            <a:r>
              <a:t>    WHERE </a:t>
            </a:r>
            <a:r>
              <a:rPr>
                <a:solidFill>
                  <a:srgbClr val="1E1C11"/>
                </a:solidFill>
              </a:rPr>
              <a:t>r.bid = b.bid </a:t>
            </a:r>
            <a:r>
              <a:t>AND</a:t>
            </a:r>
            <a:r>
              <a:rPr>
                <a:solidFill>
                  <a:srgbClr val="1E1C11"/>
                </a:solidFill>
              </a:rPr>
              <a:t> b.color = </a:t>
            </a:r>
            <a:r>
              <a:rPr>
                <a:solidFill>
                  <a:srgbClr val="000000"/>
                </a:solidFill>
              </a:rPr>
              <a:t>'</a:t>
            </a:r>
            <a:r>
              <a:rPr>
                <a:solidFill>
                  <a:srgbClr val="1E1C11"/>
                </a:solidFill>
              </a:rPr>
              <a:t>red</a:t>
            </a:r>
            <a:r>
              <a:rPr>
                <a:solidFill>
                  <a:srgbClr val="000000"/>
                </a:solidFill>
              </a:rPr>
              <a:t>'</a:t>
            </a:r>
            <a:endParaRPr>
              <a:solidFill>
                <a:srgbClr val="1E1C11"/>
              </a:solidFill>
            </a:endParaRPr>
          </a:p>
          <a:p>
            <a:pPr>
              <a:defRPr>
                <a:solidFill>
                  <a:srgbClr val="1E1C11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 </a:t>
            </a:r>
            <a:r>
              <a:rPr>
                <a:solidFill>
                  <a:srgbClr val="C00000"/>
                </a:solidFill>
              </a:rPr>
              <a:t>GROUP BY </a:t>
            </a:r>
            <a:r>
              <a:t>b.bid;</a:t>
            </a:r>
          </a:p>
          <a:p>
            <a:endParaRPr>
              <a:solidFill>
                <a:srgbClr val="1E1C11"/>
              </a:solidFill>
              <a:latin typeface="Lucida Console" panose="020B0609040504020204"/>
              <a:ea typeface="Lucida Console" panose="020B0609040504020204"/>
              <a:cs typeface="Lucida Console" panose="020B0609040504020204"/>
              <a:sym typeface="Lucida Console" panose="020B0609040504020204"/>
            </a:endParaRPr>
          </a:p>
          <a:p>
            <a:r>
              <a:t>create table TempTableFoo as select * from Redcount;</a:t>
            </a:r>
          </a:p>
          <a:p/>
          <a:p>
            <a:r>
              <a:t>delete from reserves2 where bid = 101;</a:t>
            </a:r>
          </a:p>
          <a:p>
            <a:r>
              <a:t>select * from Redcount;</a:t>
            </a:r>
          </a:p>
          <a:p>
            <a:r>
              <a:t>select * from TempTableFoo;</a:t>
            </a:r>
          </a:p>
          <a:p>
            <a:r>
              <a:t>abort;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 hasCustomPrompt="1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 hasCustomPrompt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 hasCustomPrompt="1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 hasCustomPrompt="1"/>
          </p:nvPr>
        </p:nvSpPr>
        <p:spPr>
          <a:xfrm>
            <a:off x="722312" y="2906713"/>
            <a:ext cx="7772401" cy="1500189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 hasCustomPrompt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 hasCustomPrompt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13"/>
          </p:nvPr>
        </p:nvSpPr>
        <p:spPr>
          <a:xfrm>
            <a:off x="4645025" y="1535112"/>
            <a:ext cx="4041775" cy="639764"/>
          </a:xfrm>
          <a:prstGeom prst="rect">
            <a:avLst/>
          </a:prstGeom>
        </p:spPr>
        <p:txBody>
          <a:bodyPr anchor="b"/>
          <a:lstStyle/>
          <a:p/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 hasCustomPrompt="1"/>
          </p:nvPr>
        </p:nvSpPr>
        <p:spPr>
          <a:xfrm>
            <a:off x="457200" y="273050"/>
            <a:ext cx="3008315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" hasCustomPrompt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half" idx="13"/>
          </p:nvPr>
        </p:nvSpPr>
        <p:spPr>
          <a:xfrm>
            <a:off x="457198" y="1435100"/>
            <a:ext cx="3008317" cy="4691063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 hasCustomPrompt="1"/>
          </p:nvPr>
        </p:nvSpPr>
        <p:spPr>
          <a:xfrm>
            <a:off x="1792288" y="4800600"/>
            <a:ext cx="5486402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13"/>
          </p:nvPr>
        </p:nvSpPr>
        <p:spPr>
          <a:xfrm>
            <a:off x="1792288" y="612775"/>
            <a:ext cx="5486402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84" name="Body Level One…"/>
          <p:cNvSpPr txBox="1"/>
          <p:nvPr>
            <p:ph type="body" sz="quarter" idx="1" hasCustomPrompt="1"/>
          </p:nvPr>
        </p:nvSpPr>
        <p:spPr>
          <a:xfrm>
            <a:off x="1792288" y="5367337"/>
            <a:ext cx="5486402" cy="80486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428178" y="6414761"/>
            <a:ext cx="258623" cy="248303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le 1"/>
          <p:cNvSpPr txBox="1"/>
          <p:nvPr/>
        </p:nvSpPr>
        <p:spPr>
          <a:xfrm>
            <a:off x="1264920" y="1905000"/>
            <a:ext cx="4194097" cy="1115787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pPr algn="r" defTabSz="887095">
              <a:lnSpc>
                <a:spcPct val="90000"/>
              </a:lnSpc>
              <a:defRPr sz="5200">
                <a:solidFill>
                  <a:srgbClr val="1F497D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SQL III</a:t>
            </a:r>
            <a:endParaRPr sz="1900"/>
          </a:p>
          <a:p>
            <a:pPr algn="r" defTabSz="887095">
              <a:lnSpc>
                <a:spcPct val="90000"/>
              </a:lnSpc>
              <a:defRPr sz="1900">
                <a:solidFill>
                  <a:schemeClr val="accent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The Query Language</a:t>
            </a:r>
          </a:p>
        </p:txBody>
      </p:sp>
      <p:sp>
        <p:nvSpPr>
          <p:cNvPr id="95" name="Title 1"/>
          <p:cNvSpPr txBox="1"/>
          <p:nvPr/>
        </p:nvSpPr>
        <p:spPr>
          <a:xfrm>
            <a:off x="1188719" y="4018985"/>
            <a:ext cx="4270297" cy="857814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>
            <a:lvl1pPr algn="r" defTabSz="914400">
              <a:defRPr sz="2000">
                <a:solidFill>
                  <a:schemeClr val="accent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1pPr>
          </a:lstStyle>
          <a:p>
            <a:r>
              <a:t>R &amp; G - Chapter 5</a:t>
            </a:r>
          </a:p>
        </p:txBody>
      </p:sp>
      <p:sp>
        <p:nvSpPr>
          <p:cNvPr id="96" name="TextBox 2"/>
          <p:cNvSpPr txBox="1"/>
          <p:nvPr/>
        </p:nvSpPr>
        <p:spPr>
          <a:xfrm>
            <a:off x="5073529" y="5735188"/>
            <a:ext cx="3660387" cy="625186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Based on Slides from UC Berkeley and </a:t>
            </a:r>
          </a:p>
          <a:p>
            <a:pPr>
              <a:defRPr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book. 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itle 1"/>
          <p:cNvSpPr txBox="1"/>
          <p:nvPr>
            <p:ph type="title"/>
          </p:nvPr>
        </p:nvSpPr>
        <p:spPr>
          <a:xfrm>
            <a:off x="341739" y="2270592"/>
            <a:ext cx="8229601" cy="1143001"/>
          </a:xfrm>
          <a:prstGeom prst="rect">
            <a:avLst/>
          </a:prstGeom>
        </p:spPr>
        <p:txBody>
          <a:bodyPr/>
          <a:lstStyle/>
          <a:p>
            <a:r>
              <a:t>Constraints (revisited)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itle 1"/>
          <p:cNvSpPr txBox="1"/>
          <p:nvPr>
            <p:ph type="title"/>
          </p:nvPr>
        </p:nvSpPr>
        <p:spPr>
          <a:xfrm>
            <a:off x="457200" y="557310"/>
            <a:ext cx="8229600" cy="523222"/>
          </a:xfrm>
          <a:prstGeom prst="rect">
            <a:avLst/>
          </a:prstGeom>
        </p:spPr>
        <p:txBody>
          <a:bodyPr/>
          <a:lstStyle>
            <a:lvl1pPr defTabSz="351790">
              <a:defRPr sz="3300">
                <a:solidFill>
                  <a:srgbClr val="1F497D"/>
                </a:solidFill>
              </a:defRPr>
            </a:lvl1pPr>
          </a:lstStyle>
          <a:p>
            <a:r>
              <a:t>Constraints Over Multiple Relations</a:t>
            </a:r>
          </a:p>
        </p:txBody>
      </p:sp>
      <p:sp>
        <p:nvSpPr>
          <p:cNvPr id="161" name="Content Placeholder 2"/>
          <p:cNvSpPr txBox="1"/>
          <p:nvPr>
            <p:ph type="body" sz="quarter" idx="1"/>
          </p:nvPr>
        </p:nvSpPr>
        <p:spPr>
          <a:xfrm>
            <a:off x="457200" y="817668"/>
            <a:ext cx="8229600" cy="338555"/>
          </a:xfrm>
          <a:prstGeom prst="rect">
            <a:avLst/>
          </a:prstGeom>
        </p:spPr>
        <p:txBody>
          <a:bodyPr/>
          <a:lstStyle>
            <a:lvl1pPr marL="0" indent="0" algn="ctr" defTabSz="288290">
              <a:spcBef>
                <a:spcPts val="400"/>
              </a:spcBef>
              <a:buSzTx/>
              <a:buNone/>
              <a:defRPr sz="2000">
                <a:solidFill>
                  <a:schemeClr val="accent1"/>
                </a:solidFill>
              </a:defRPr>
            </a:lvl1pPr>
          </a:lstStyle>
          <a:p>
            <a:r>
              <a:t> </a:t>
            </a:r>
          </a:p>
        </p:txBody>
      </p:sp>
      <p:sp>
        <p:nvSpPr>
          <p:cNvPr id="162" name="Rectangle 21"/>
          <p:cNvSpPr/>
          <p:nvPr/>
        </p:nvSpPr>
        <p:spPr>
          <a:xfrm>
            <a:off x="4343400" y="975195"/>
            <a:ext cx="457200" cy="23504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</a:p>
        </p:txBody>
      </p:sp>
      <p:sp>
        <p:nvSpPr>
          <p:cNvPr id="163" name="Content Placeholder 2"/>
          <p:cNvSpPr txBox="1"/>
          <p:nvPr/>
        </p:nvSpPr>
        <p:spPr>
          <a:xfrm>
            <a:off x="808969" y="1470625"/>
            <a:ext cx="7542280" cy="374903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/>
          <a:p>
            <a:pPr defTabSz="914400">
              <a:defRPr sz="2000">
                <a:solidFill>
                  <a:srgbClr val="C00000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CREATE TABLE</a:t>
            </a:r>
            <a:r>
              <a:rPr>
                <a:solidFill>
                  <a:srgbClr val="1F497D"/>
                </a:solidFill>
              </a:rPr>
              <a:t> Sailors</a:t>
            </a:r>
            <a:endParaRPr sz="1600"/>
          </a:p>
          <a:p>
            <a:pPr defTabSz="914400">
              <a:defRPr sz="2000">
                <a:solidFill>
                  <a:srgbClr val="1F497D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	( sid    </a:t>
            </a:r>
            <a:r>
              <a:rPr>
                <a:solidFill>
                  <a:srgbClr val="C00000"/>
                </a:solidFill>
              </a:rPr>
              <a:t>INTEGER</a:t>
            </a:r>
            <a:r>
              <a:t>,</a:t>
            </a:r>
            <a:endParaRPr sz="1600"/>
          </a:p>
          <a:p>
            <a:pPr defTabSz="914400">
              <a:defRPr sz="2000">
                <a:solidFill>
                  <a:srgbClr val="1F497D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	  sname  </a:t>
            </a:r>
            <a:r>
              <a:rPr>
                <a:solidFill>
                  <a:srgbClr val="C00000"/>
                </a:solidFill>
              </a:rPr>
              <a:t>CHAR</a:t>
            </a:r>
            <a:r>
              <a:t>(10),</a:t>
            </a:r>
            <a:endParaRPr sz="1600"/>
          </a:p>
          <a:p>
            <a:pPr defTabSz="914400">
              <a:defRPr sz="2000">
                <a:solidFill>
                  <a:srgbClr val="1F497D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	  rating </a:t>
            </a:r>
            <a:r>
              <a:rPr>
                <a:solidFill>
                  <a:srgbClr val="C00000"/>
                </a:solidFill>
              </a:rPr>
              <a:t>INTEGER</a:t>
            </a:r>
            <a:r>
              <a:t>,</a:t>
            </a:r>
            <a:endParaRPr sz="1600"/>
          </a:p>
          <a:p>
            <a:pPr defTabSz="914400">
              <a:defRPr sz="2000">
                <a:solidFill>
                  <a:srgbClr val="1F497D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	  age    </a:t>
            </a:r>
            <a:r>
              <a:rPr>
                <a:solidFill>
                  <a:srgbClr val="C00000"/>
                </a:solidFill>
              </a:rPr>
              <a:t>REAL</a:t>
            </a:r>
            <a:r>
              <a:t>,</a:t>
            </a:r>
          </a:p>
          <a:p>
            <a:pPr defTabSz="914400">
              <a:defRPr sz="2000">
                <a:solidFill>
                  <a:srgbClr val="1F497D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	  </a:t>
            </a:r>
            <a:r>
              <a:rPr>
                <a:solidFill>
                  <a:srgbClr val="C00000"/>
                </a:solidFill>
              </a:rPr>
              <a:t>PRIMARY KEY</a:t>
            </a:r>
            <a:r>
              <a:t>  (sid),</a:t>
            </a:r>
            <a:endParaRPr sz="1600"/>
          </a:p>
          <a:p>
            <a:pPr defTabSz="914400">
              <a:defRPr sz="2000">
                <a:solidFill>
                  <a:srgbClr val="1F497D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	  </a:t>
            </a:r>
            <a:r>
              <a:rPr>
                <a:solidFill>
                  <a:srgbClr val="C00000"/>
                </a:solidFill>
              </a:rPr>
              <a:t>CHECK</a:t>
            </a:r>
            <a:r>
              <a:t>  	</a:t>
            </a:r>
            <a:endParaRPr sz="1600"/>
          </a:p>
          <a:p>
            <a:pPr defTabSz="914400">
              <a:defRPr sz="2000">
                <a:solidFill>
                  <a:srgbClr val="1F497D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	  (  (</a:t>
            </a:r>
            <a:r>
              <a:rPr>
                <a:solidFill>
                  <a:srgbClr val="C00000"/>
                </a:solidFill>
              </a:rPr>
              <a:t>SELECT COUNT </a:t>
            </a:r>
            <a:r>
              <a:t>(s.sid) </a:t>
            </a:r>
            <a:r>
              <a:rPr>
                <a:solidFill>
                  <a:srgbClr val="C00000"/>
                </a:solidFill>
              </a:rPr>
              <a:t>FROM</a:t>
            </a:r>
            <a:r>
              <a:t> Sailors s)</a:t>
            </a:r>
          </a:p>
          <a:p>
            <a:pPr defTabSz="914400">
              <a:defRPr sz="2000">
                <a:solidFill>
                  <a:srgbClr val="1F497D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	     + </a:t>
            </a:r>
            <a:endParaRPr sz="1600"/>
          </a:p>
          <a:p>
            <a:pPr defTabSz="914400">
              <a:defRPr sz="2000">
                <a:solidFill>
                  <a:srgbClr val="1F497D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           (</a:t>
            </a:r>
            <a:r>
              <a:rPr>
                <a:solidFill>
                  <a:srgbClr val="C00000"/>
                </a:solidFill>
              </a:rPr>
              <a:t>SELECT COUNT </a:t>
            </a:r>
            <a:r>
              <a:t>(b.bid) </a:t>
            </a:r>
            <a:r>
              <a:rPr>
                <a:solidFill>
                  <a:srgbClr val="C00000"/>
                </a:solidFill>
              </a:rPr>
              <a:t>FROM</a:t>
            </a:r>
            <a:r>
              <a:t> Boats b)</a:t>
            </a:r>
            <a:endParaRPr sz="1600"/>
          </a:p>
          <a:p>
            <a:pPr defTabSz="914400">
              <a:defRPr sz="2000">
                <a:solidFill>
                  <a:srgbClr val="1F497D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         &lt; 100 ))</a:t>
            </a:r>
          </a:p>
          <a:p>
            <a:pPr defTabSz="914400">
              <a:defRPr sz="2000">
                <a:solidFill>
                  <a:srgbClr val="1F497D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	 </a:t>
            </a:r>
          </a:p>
        </p:txBody>
      </p:sp>
      <p:sp>
        <p:nvSpPr>
          <p:cNvPr id="164" name="Rectangle 8"/>
          <p:cNvSpPr/>
          <p:nvPr/>
        </p:nvSpPr>
        <p:spPr>
          <a:xfrm>
            <a:off x="6400800" y="1581150"/>
            <a:ext cx="2209652" cy="1139230"/>
          </a:xfrm>
          <a:prstGeom prst="rect">
            <a:avLst/>
          </a:prstGeom>
          <a:ln w="12700">
            <a:solidFill>
              <a:srgbClr val="000000"/>
            </a:solidFill>
            <a:miter/>
          </a:ln>
        </p:spPr>
        <p:txBody>
          <a:bodyPr wrap="none" lIns="44450" tIns="44450" rIns="44450" bIns="44450">
            <a:spAutoFit/>
          </a:bodyPr>
          <a:lstStyle/>
          <a:p>
            <a:pPr>
              <a:defRPr sz="2400"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Number of boats</a:t>
            </a:r>
          </a:p>
          <a:p>
            <a:pPr>
              <a:defRPr sz="2400"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plus number of </a:t>
            </a:r>
          </a:p>
          <a:p>
            <a:pPr>
              <a:defRPr sz="2400"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sailors is &lt; 100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itle 1"/>
          <p:cNvSpPr txBox="1"/>
          <p:nvPr>
            <p:ph type="title"/>
          </p:nvPr>
        </p:nvSpPr>
        <p:spPr>
          <a:xfrm>
            <a:off x="0" y="287116"/>
            <a:ext cx="8229600" cy="523222"/>
          </a:xfrm>
          <a:prstGeom prst="rect">
            <a:avLst/>
          </a:prstGeom>
        </p:spPr>
        <p:txBody>
          <a:bodyPr/>
          <a:lstStyle>
            <a:lvl1pPr defTabSz="351790">
              <a:defRPr sz="3300">
                <a:solidFill>
                  <a:srgbClr val="1F497D"/>
                </a:solidFill>
              </a:defRPr>
            </a:lvl1pPr>
          </a:lstStyle>
          <a:p>
            <a:r>
              <a:t>Constraints Over Multiple Relations</a:t>
            </a:r>
          </a:p>
        </p:txBody>
      </p:sp>
      <p:sp>
        <p:nvSpPr>
          <p:cNvPr id="167" name="Content Placeholder 2"/>
          <p:cNvSpPr txBox="1"/>
          <p:nvPr>
            <p:ph type="body" sz="quarter" idx="1"/>
          </p:nvPr>
        </p:nvSpPr>
        <p:spPr>
          <a:xfrm>
            <a:off x="457200" y="817668"/>
            <a:ext cx="8229600" cy="338555"/>
          </a:xfrm>
          <a:prstGeom prst="rect">
            <a:avLst/>
          </a:prstGeom>
        </p:spPr>
        <p:txBody>
          <a:bodyPr/>
          <a:lstStyle>
            <a:lvl1pPr marL="0" indent="0" algn="ctr" defTabSz="288290">
              <a:spcBef>
                <a:spcPts val="400"/>
              </a:spcBef>
              <a:buSzTx/>
              <a:buNone/>
              <a:defRPr sz="2000">
                <a:solidFill>
                  <a:schemeClr val="accent1"/>
                </a:solidFill>
              </a:defRPr>
            </a:lvl1pPr>
          </a:lstStyle>
          <a:p>
            <a:r>
              <a:t> </a:t>
            </a:r>
          </a:p>
        </p:txBody>
      </p:sp>
      <p:sp>
        <p:nvSpPr>
          <p:cNvPr id="168" name="Rectangle 21"/>
          <p:cNvSpPr/>
          <p:nvPr/>
        </p:nvSpPr>
        <p:spPr>
          <a:xfrm>
            <a:off x="4343400" y="721528"/>
            <a:ext cx="457200" cy="23504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</a:p>
        </p:txBody>
      </p:sp>
      <p:sp>
        <p:nvSpPr>
          <p:cNvPr id="169" name="Content Placeholder 2"/>
          <p:cNvSpPr txBox="1"/>
          <p:nvPr/>
        </p:nvSpPr>
        <p:spPr>
          <a:xfrm>
            <a:off x="2636520" y="1390594"/>
            <a:ext cx="6156962" cy="202183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/>
          <a:p>
            <a:pPr defTabSz="914400">
              <a:defRPr sz="1600">
                <a:solidFill>
                  <a:srgbClr val="C00000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CREATE TABLE</a:t>
            </a:r>
            <a:r>
              <a:rPr>
                <a:solidFill>
                  <a:srgbClr val="1F497D"/>
                </a:solidFill>
              </a:rPr>
              <a:t> Sailors</a:t>
            </a:r>
            <a:endParaRPr>
              <a:solidFill>
                <a:srgbClr val="1F497D"/>
              </a:solidFill>
            </a:endParaRPr>
          </a:p>
          <a:p>
            <a:pPr defTabSz="914400">
              <a:defRPr sz="1600">
                <a:solidFill>
                  <a:srgbClr val="1F497D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	( sid    </a:t>
            </a:r>
            <a:r>
              <a:rPr>
                <a:solidFill>
                  <a:srgbClr val="C00000"/>
                </a:solidFill>
              </a:rPr>
              <a:t>INTEGER</a:t>
            </a:r>
            <a:r>
              <a:t>,</a:t>
            </a:r>
          </a:p>
          <a:p>
            <a:pPr defTabSz="914400">
              <a:defRPr sz="1600">
                <a:solidFill>
                  <a:srgbClr val="1F497D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	  sname  </a:t>
            </a:r>
            <a:r>
              <a:rPr>
                <a:solidFill>
                  <a:srgbClr val="C00000"/>
                </a:solidFill>
              </a:rPr>
              <a:t>CHAR</a:t>
            </a:r>
            <a:r>
              <a:t>(10),</a:t>
            </a:r>
          </a:p>
          <a:p>
            <a:pPr defTabSz="914400">
              <a:defRPr sz="1600">
                <a:solidFill>
                  <a:srgbClr val="1F497D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	  rating </a:t>
            </a:r>
            <a:r>
              <a:rPr>
                <a:solidFill>
                  <a:srgbClr val="C00000"/>
                </a:solidFill>
              </a:rPr>
              <a:t>INTEGER</a:t>
            </a:r>
            <a:r>
              <a:t>,</a:t>
            </a:r>
          </a:p>
          <a:p>
            <a:pPr defTabSz="914400">
              <a:defRPr sz="1600">
                <a:solidFill>
                  <a:srgbClr val="1F497D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	  age    </a:t>
            </a:r>
            <a:r>
              <a:rPr>
                <a:solidFill>
                  <a:srgbClr val="C00000"/>
                </a:solidFill>
              </a:rPr>
              <a:t>REAL</a:t>
            </a:r>
            <a:r>
              <a:t>,</a:t>
            </a:r>
          </a:p>
          <a:p>
            <a:pPr defTabSz="914400">
              <a:defRPr sz="1600">
                <a:solidFill>
                  <a:srgbClr val="1F497D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	  </a:t>
            </a:r>
            <a:r>
              <a:rPr>
                <a:solidFill>
                  <a:srgbClr val="C00000"/>
                </a:solidFill>
              </a:rPr>
              <a:t>PRIMARY KEY</a:t>
            </a:r>
            <a:r>
              <a:t>  (sid),</a:t>
            </a:r>
          </a:p>
          <a:p>
            <a:pPr defTabSz="914400">
              <a:defRPr sz="1600">
                <a:solidFill>
                  <a:srgbClr val="1F497D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	)</a:t>
            </a:r>
          </a:p>
          <a:p>
            <a:pPr defTabSz="914400">
              <a:defRPr sz="1600">
                <a:solidFill>
                  <a:srgbClr val="1F497D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	 </a:t>
            </a:r>
          </a:p>
        </p:txBody>
      </p:sp>
      <p:sp>
        <p:nvSpPr>
          <p:cNvPr id="170" name="Content Placeholder 2"/>
          <p:cNvSpPr txBox="1"/>
          <p:nvPr/>
        </p:nvSpPr>
        <p:spPr>
          <a:xfrm>
            <a:off x="198118" y="1788324"/>
            <a:ext cx="2955314" cy="362948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/>
          <a:p>
            <a:pPr marL="342900" indent="-342900" defTabSz="914400">
              <a:spcBef>
                <a:spcPts val="400"/>
              </a:spcBef>
              <a:buSzPct val="100000"/>
              <a:buFont typeface="Arial" panose="020B0604020202020204"/>
              <a:buChar char="•"/>
              <a:defRPr sz="2000">
                <a:solidFill>
                  <a:srgbClr val="1F497D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Awkward and wrong!</a:t>
            </a:r>
            <a:endParaRPr sz="1600"/>
          </a:p>
          <a:p>
            <a:pPr marL="742950" lvl="1" indent="-285750" defTabSz="914400">
              <a:spcBef>
                <a:spcPts val="400"/>
              </a:spcBef>
              <a:buSzPct val="100000"/>
              <a:buFont typeface="Arial" panose="020B0604020202020204"/>
              <a:buChar char="–"/>
              <a:defRPr sz="2000">
                <a:solidFill>
                  <a:srgbClr val="1F497D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Only checks sailors!</a:t>
            </a:r>
          </a:p>
          <a:p>
            <a:pPr marL="342900" indent="-342900" defTabSz="914400">
              <a:spcBef>
                <a:spcPts val="300"/>
              </a:spcBef>
              <a:buSzPct val="100000"/>
              <a:buFont typeface="Arial" panose="020B0604020202020204"/>
              <a:buChar char="•"/>
              <a:defRPr sz="2000">
                <a:solidFill>
                  <a:srgbClr val="1F497D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</a:p>
          <a:p>
            <a:pPr marL="342900" indent="-342900" defTabSz="914400">
              <a:spcBef>
                <a:spcPts val="400"/>
              </a:spcBef>
              <a:buSzPct val="100000"/>
              <a:buFont typeface="Arial" panose="020B0604020202020204"/>
              <a:buChar char="•"/>
              <a:defRPr sz="2000">
                <a:solidFill>
                  <a:srgbClr val="1F497D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ASSERTION is the right solution; not associated with either table.</a:t>
            </a:r>
            <a:endParaRPr sz="1600"/>
          </a:p>
          <a:p>
            <a:pPr marL="742950" lvl="1" indent="-285750" defTabSz="914400">
              <a:spcBef>
                <a:spcPts val="400"/>
              </a:spcBef>
              <a:buSzPct val="100000"/>
              <a:buFont typeface="Arial" panose="020B0604020202020204"/>
              <a:buChar char="–"/>
              <a:defRPr sz="2000">
                <a:solidFill>
                  <a:srgbClr val="1F497D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Unfortunately, not supported in many DBMS.</a:t>
            </a:r>
            <a:endParaRPr sz="1400"/>
          </a:p>
          <a:p>
            <a:pPr marL="742950" lvl="1" indent="-285750" defTabSz="914400">
              <a:spcBef>
                <a:spcPts val="400"/>
              </a:spcBef>
              <a:buSzPct val="100000"/>
              <a:buFont typeface="Arial" panose="020B0604020202020204"/>
              <a:buChar char="–"/>
              <a:defRPr sz="2000">
                <a:solidFill>
                  <a:srgbClr val="1F497D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Triggers are another solution.</a:t>
            </a:r>
          </a:p>
        </p:txBody>
      </p:sp>
      <p:grpSp>
        <p:nvGrpSpPr>
          <p:cNvPr id="173" name="Content Placeholder 2"/>
          <p:cNvGrpSpPr/>
          <p:nvPr/>
        </p:nvGrpSpPr>
        <p:grpSpPr>
          <a:xfrm>
            <a:off x="3581396" y="4455323"/>
            <a:ext cx="5105406" cy="1793079"/>
            <a:chOff x="-1" y="-1"/>
            <a:chExt cx="5105404" cy="1793078"/>
          </a:xfrm>
        </p:grpSpPr>
        <p:sp>
          <p:nvSpPr>
            <p:cNvPr id="171" name="Rectangle"/>
            <p:cNvSpPr/>
            <p:nvPr/>
          </p:nvSpPr>
          <p:spPr>
            <a:xfrm>
              <a:off x="-2" y="-1"/>
              <a:ext cx="5105406" cy="1793079"/>
            </a:xfrm>
            <a:prstGeom prst="rect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defRPr sz="1600">
                  <a:solidFill>
                    <a:srgbClr val="1F497D"/>
                  </a:solidFill>
                  <a:latin typeface="Lucida Console" panose="020B0609040504020204"/>
                  <a:ea typeface="Lucida Console" panose="020B0609040504020204"/>
                  <a:cs typeface="Lucida Console" panose="020B0609040504020204"/>
                  <a:sym typeface="Lucida Console" panose="020B0609040504020204"/>
                </a:defRPr>
              </a:pPr>
            </a:p>
          </p:txBody>
        </p:sp>
        <p:sp>
          <p:nvSpPr>
            <p:cNvPr id="172" name="CREATE ASSERTION  smallClub…"/>
            <p:cNvSpPr txBox="1"/>
            <p:nvPr/>
          </p:nvSpPr>
          <p:spPr>
            <a:xfrm>
              <a:off x="45719" y="-2"/>
              <a:ext cx="5013963" cy="1539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spAutoFit/>
            </a:bodyPr>
            <a:lstStyle/>
            <a:p>
              <a:pPr defTabSz="914400">
                <a:defRPr sz="1600">
                  <a:solidFill>
                    <a:srgbClr val="C00000"/>
                  </a:solidFill>
                  <a:latin typeface="Lucida Console" panose="020B0609040504020204"/>
                  <a:ea typeface="Lucida Console" panose="020B0609040504020204"/>
                  <a:cs typeface="Lucida Console" panose="020B0609040504020204"/>
                  <a:sym typeface="Lucida Console" panose="020B0609040504020204"/>
                </a:defRPr>
              </a:pPr>
              <a:r>
                <a:t>CREATE ASSERTION</a:t>
              </a:r>
              <a:r>
                <a:rPr>
                  <a:solidFill>
                    <a:srgbClr val="1F497D"/>
                  </a:solidFill>
                </a:rPr>
                <a:t>  smallClub</a:t>
              </a:r>
              <a:endParaRPr>
                <a:solidFill>
                  <a:srgbClr val="1F497D"/>
                </a:solidFill>
              </a:endParaRPr>
            </a:p>
            <a:p>
              <a:pPr defTabSz="914400">
                <a:defRPr sz="1600">
                  <a:solidFill>
                    <a:srgbClr val="C00000"/>
                  </a:solidFill>
                  <a:latin typeface="Lucida Console" panose="020B0609040504020204"/>
                  <a:ea typeface="Lucida Console" panose="020B0609040504020204"/>
                  <a:cs typeface="Lucida Console" panose="020B0609040504020204"/>
                  <a:sym typeface="Lucida Console" panose="020B0609040504020204"/>
                </a:defRPr>
              </a:pPr>
              <a:r>
                <a:t>CHECK</a:t>
              </a:r>
              <a:r>
                <a:rPr>
                  <a:solidFill>
                    <a:srgbClr val="1F497D"/>
                  </a:solidFill>
                </a:rPr>
                <a:t>  	</a:t>
              </a:r>
              <a:endParaRPr>
                <a:solidFill>
                  <a:srgbClr val="1F497D"/>
                </a:solidFill>
              </a:endParaRPr>
            </a:p>
            <a:p>
              <a:pPr defTabSz="914400">
                <a:defRPr sz="1600">
                  <a:solidFill>
                    <a:srgbClr val="1F497D"/>
                  </a:solidFill>
                  <a:latin typeface="Lucida Console" panose="020B0609040504020204"/>
                  <a:ea typeface="Lucida Console" panose="020B0609040504020204"/>
                  <a:cs typeface="Lucida Console" panose="020B0609040504020204"/>
                  <a:sym typeface="Lucida Console" panose="020B0609040504020204"/>
                </a:defRPr>
              </a:pPr>
              <a:r>
                <a:t>( (</a:t>
              </a:r>
              <a:r>
                <a:rPr>
                  <a:solidFill>
                    <a:srgbClr val="C00000"/>
                  </a:solidFill>
                </a:rPr>
                <a:t>SELECT</a:t>
              </a:r>
              <a:r>
                <a:t> </a:t>
              </a:r>
              <a:r>
                <a:rPr>
                  <a:solidFill>
                    <a:srgbClr val="C00000"/>
                  </a:solidFill>
                </a:rPr>
                <a:t>COUNT</a:t>
              </a:r>
              <a:r>
                <a:t> (S.sid) </a:t>
              </a:r>
              <a:r>
                <a:rPr>
                  <a:solidFill>
                    <a:srgbClr val="C00000"/>
                  </a:solidFill>
                </a:rPr>
                <a:t>FROM</a:t>
              </a:r>
              <a:r>
                <a:t> Sailors S)</a:t>
              </a:r>
            </a:p>
            <a:p>
              <a:pPr defTabSz="914400">
                <a:defRPr sz="1600">
                  <a:solidFill>
                    <a:srgbClr val="1F497D"/>
                  </a:solidFill>
                  <a:latin typeface="Lucida Console" panose="020B0609040504020204"/>
                  <a:ea typeface="Lucida Console" panose="020B0609040504020204"/>
                  <a:cs typeface="Lucida Console" panose="020B0609040504020204"/>
                  <a:sym typeface="Lucida Console" panose="020B0609040504020204"/>
                </a:defRPr>
              </a:pPr>
              <a:r>
                <a:t>  +</a:t>
              </a:r>
            </a:p>
            <a:p>
              <a:pPr defTabSz="914400">
                <a:defRPr sz="1600">
                  <a:solidFill>
                    <a:srgbClr val="1F497D"/>
                  </a:solidFill>
                  <a:latin typeface="Lucida Console" panose="020B0609040504020204"/>
                  <a:ea typeface="Lucida Console" panose="020B0609040504020204"/>
                  <a:cs typeface="Lucida Console" panose="020B0609040504020204"/>
                  <a:sym typeface="Lucida Console" panose="020B0609040504020204"/>
                </a:defRPr>
              </a:pPr>
              <a:r>
                <a:t>  (</a:t>
              </a:r>
              <a:r>
                <a:rPr>
                  <a:solidFill>
                    <a:srgbClr val="C00000"/>
                  </a:solidFill>
                </a:rPr>
                <a:t>SELECT</a:t>
              </a:r>
              <a:r>
                <a:t> </a:t>
              </a:r>
              <a:r>
                <a:rPr>
                  <a:solidFill>
                    <a:srgbClr val="C00000"/>
                  </a:solidFill>
                </a:rPr>
                <a:t>COUNT</a:t>
              </a:r>
              <a:r>
                <a:t> (B.bid) </a:t>
              </a:r>
              <a:r>
                <a:rPr>
                  <a:solidFill>
                    <a:srgbClr val="C00000"/>
                  </a:solidFill>
                </a:rPr>
                <a:t>FROM</a:t>
              </a:r>
              <a:r>
                <a:t> Boats B)</a:t>
              </a:r>
            </a:p>
            <a:p>
              <a:pPr defTabSz="914400">
                <a:defRPr sz="1600">
                  <a:solidFill>
                    <a:srgbClr val="1F497D"/>
                  </a:solidFill>
                  <a:latin typeface="Lucida Console" panose="020B0609040504020204"/>
                  <a:ea typeface="Lucida Console" panose="020B0609040504020204"/>
                  <a:cs typeface="Lucida Console" panose="020B0609040504020204"/>
                  <a:sym typeface="Lucida Console" panose="020B0609040504020204"/>
                </a:defRPr>
              </a:pPr>
              <a:r>
                <a:t> &lt; 100 )</a:t>
              </a:r>
            </a:p>
          </p:txBody>
        </p:sp>
      </p:grpSp>
      <p:sp>
        <p:nvSpPr>
          <p:cNvPr id="174" name="Rectangle 8"/>
          <p:cNvSpPr/>
          <p:nvPr/>
        </p:nvSpPr>
        <p:spPr>
          <a:xfrm>
            <a:off x="6400800" y="1273939"/>
            <a:ext cx="2209652" cy="1139230"/>
          </a:xfrm>
          <a:prstGeom prst="rect">
            <a:avLst/>
          </a:prstGeom>
          <a:ln w="12700">
            <a:solidFill>
              <a:srgbClr val="000000"/>
            </a:solidFill>
            <a:miter/>
          </a:ln>
        </p:spPr>
        <p:txBody>
          <a:bodyPr wrap="none" lIns="44450" tIns="44450" rIns="44450" bIns="44450">
            <a:spAutoFit/>
          </a:bodyPr>
          <a:lstStyle/>
          <a:p>
            <a:pPr>
              <a:defRPr sz="2400"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Number of boats</a:t>
            </a:r>
          </a:p>
          <a:p>
            <a:pPr>
              <a:defRPr sz="2400"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plus number of </a:t>
            </a:r>
          </a:p>
          <a:p>
            <a:pPr>
              <a:defRPr sz="2400"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sailors is &lt; 100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Another simple constrai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Another simple constraint</a:t>
            </a:r>
          </a:p>
        </p:txBody>
      </p:sp>
      <p:sp>
        <p:nvSpPr>
          <p:cNvPr id="177" name="Boat with bid 104 should be reserved by sailors  with rating larger than 8."/>
          <p:cNvSpPr txBox="1"/>
          <p:nvPr>
            <p:ph type="body" sz="quarter" idx="1"/>
          </p:nvPr>
        </p:nvSpPr>
        <p:spPr>
          <a:xfrm>
            <a:off x="457200" y="1206500"/>
            <a:ext cx="8229600" cy="1143001"/>
          </a:xfrm>
          <a:prstGeom prst="rect">
            <a:avLst/>
          </a:prstGeom>
        </p:spPr>
        <p:txBody>
          <a:bodyPr/>
          <a:lstStyle/>
          <a:p>
            <a:r>
              <a:t>Boat with bid 104 should be reserved by sailors  with rating larger than 8. </a:t>
            </a:r>
          </a:p>
        </p:txBody>
      </p:sp>
      <p:grpSp>
        <p:nvGrpSpPr>
          <p:cNvPr id="180" name="Content Placeholder 2"/>
          <p:cNvGrpSpPr/>
          <p:nvPr/>
        </p:nvGrpSpPr>
        <p:grpSpPr>
          <a:xfrm>
            <a:off x="1073632" y="2552505"/>
            <a:ext cx="6996733" cy="2197122"/>
            <a:chOff x="-1" y="-1"/>
            <a:chExt cx="6996732" cy="2197120"/>
          </a:xfrm>
        </p:grpSpPr>
        <p:sp>
          <p:nvSpPr>
            <p:cNvPr id="178" name="Rectangle"/>
            <p:cNvSpPr/>
            <p:nvPr/>
          </p:nvSpPr>
          <p:spPr>
            <a:xfrm>
              <a:off x="-2" y="-2"/>
              <a:ext cx="6996734" cy="2197122"/>
            </a:xfrm>
            <a:prstGeom prst="rect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defRPr sz="1600">
                  <a:solidFill>
                    <a:srgbClr val="1F497D"/>
                  </a:solidFill>
                  <a:latin typeface="Lucida Console" panose="020B0609040504020204"/>
                  <a:ea typeface="Lucida Console" panose="020B0609040504020204"/>
                  <a:cs typeface="Lucida Console" panose="020B0609040504020204"/>
                  <a:sym typeface="Lucida Console" panose="020B0609040504020204"/>
                </a:defRPr>
              </a:pPr>
            </a:p>
          </p:txBody>
        </p:sp>
        <p:sp>
          <p:nvSpPr>
            <p:cNvPr id="179" name="CREATE ASSERTION  smallClub…"/>
            <p:cNvSpPr txBox="1"/>
            <p:nvPr/>
          </p:nvSpPr>
          <p:spPr>
            <a:xfrm>
              <a:off x="56021" y="-2"/>
              <a:ext cx="6652205" cy="18860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defRPr sz="1600">
                  <a:solidFill>
                    <a:srgbClr val="C00000"/>
                  </a:solidFill>
                  <a:latin typeface="Lucida Console" panose="020B0609040504020204"/>
                  <a:ea typeface="Lucida Console" panose="020B0609040504020204"/>
                  <a:cs typeface="Lucida Console" panose="020B0609040504020204"/>
                  <a:sym typeface="Lucida Console" panose="020B0609040504020204"/>
                </a:defRPr>
              </a:pPr>
              <a:r>
                <a:t>CREATE ASSERTION</a:t>
              </a:r>
              <a:r>
                <a:rPr>
                  <a:solidFill>
                    <a:srgbClr val="1F497D"/>
                  </a:solidFill>
                </a:rPr>
                <a:t>  HighRating</a:t>
              </a:r>
              <a:endParaRPr>
                <a:solidFill>
                  <a:srgbClr val="1F497D"/>
                </a:solidFill>
              </a:endParaRPr>
            </a:p>
            <a:p>
              <a:pPr defTabSz="914400">
                <a:defRPr sz="1600">
                  <a:solidFill>
                    <a:srgbClr val="C00000"/>
                  </a:solidFill>
                  <a:latin typeface="Lucida Console" panose="020B0609040504020204"/>
                  <a:ea typeface="Lucida Console" panose="020B0609040504020204"/>
                  <a:cs typeface="Lucida Console" panose="020B0609040504020204"/>
                  <a:sym typeface="Lucida Console" panose="020B0609040504020204"/>
                </a:defRPr>
              </a:pPr>
              <a:r>
                <a:t>CHECK</a:t>
              </a:r>
              <a:r>
                <a:rPr>
                  <a:solidFill>
                    <a:srgbClr val="1F497D"/>
                  </a:solidFill>
                </a:rPr>
                <a:t>  	</a:t>
              </a:r>
              <a:r>
                <a:t>( NOT EXISTS( </a:t>
              </a:r>
              <a:r>
                <a:rPr>
                  <a:solidFill>
                    <a:srgbClr val="000000"/>
                  </a:solidFill>
                </a:rPr>
                <a:t>SELECT *</a:t>
              </a:r>
              <a:endParaRPr>
                <a:solidFill>
                  <a:srgbClr val="000000"/>
                </a:solidFill>
              </a:endParaRPr>
            </a:p>
            <a:p>
              <a:pPr defTabSz="914400">
                <a:defRPr sz="1600">
                  <a:solidFill>
                    <a:srgbClr val="C00000"/>
                  </a:solidFill>
                  <a:latin typeface="Lucida Console" panose="020B0609040504020204"/>
                  <a:ea typeface="Lucida Console" panose="020B0609040504020204"/>
                  <a:cs typeface="Lucida Console" panose="020B0609040504020204"/>
                  <a:sym typeface="Lucida Console" panose="020B0609040504020204"/>
                </a:defRPr>
              </a:pPr>
              <a:r>
                <a:rPr>
                  <a:solidFill>
                    <a:srgbClr val="000000"/>
                  </a:solidFill>
                </a:rPr>
                <a:t>                                          FROM Sailors S NATURAL JOIN Reserve R</a:t>
              </a:r>
              <a:endParaRPr>
                <a:solidFill>
                  <a:srgbClr val="000000"/>
                </a:solidFill>
              </a:endParaRPr>
            </a:p>
            <a:p>
              <a:pPr lvl="6" defTabSz="914400">
                <a:defRPr sz="1600">
                  <a:solidFill>
                    <a:srgbClr val="C00000"/>
                  </a:solidFill>
                  <a:latin typeface="Lucida Console" panose="020B0609040504020204"/>
                  <a:ea typeface="Lucida Console" panose="020B0609040504020204"/>
                  <a:cs typeface="Lucida Console" panose="020B0609040504020204"/>
                  <a:sym typeface="Lucida Console" panose="020B0609040504020204"/>
                </a:defRPr>
              </a:pPr>
              <a:r>
                <a:rPr>
                  <a:solidFill>
                    <a:srgbClr val="000000"/>
                  </a:solidFill>
                </a:rPr>
                <a:t>                                          WHERE S.rating &lt;= 8 AND </a:t>
              </a:r>
              <a:r>
                <a:rPr u="sng">
                  <a:solidFill>
                    <a:srgbClr val="0000FF"/>
                  </a:solidFill>
                  <a:uFill>
                    <a:solidFill>
                      <a:srgbClr val="0000FF"/>
                    </a:solidFill>
                  </a:uFill>
                </a:rPr>
                <a:t>R.bid</a:t>
              </a:r>
              <a:r>
                <a:rPr>
                  <a:solidFill>
                    <a:srgbClr val="000000"/>
                  </a:solidFill>
                </a:rPr>
                <a:t> = 104) </a:t>
              </a:r>
              <a:r>
                <a:t>)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itle 1"/>
          <p:cNvSpPr txBox="1"/>
          <p:nvPr/>
        </p:nvSpPr>
        <p:spPr>
          <a:xfrm>
            <a:off x="5455920" y="2262382"/>
            <a:ext cx="2334397" cy="82803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spAutoFit/>
          </a:bodyPr>
          <a:lstStyle>
            <a:lvl1pPr algn="ctr" defTabSz="914400">
              <a:defRPr sz="4800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1pPr>
          </a:lstStyle>
          <a:p>
            <a:r>
              <a:t>Views</a:t>
            </a:r>
          </a:p>
        </p:txBody>
      </p:sp>
      <p:sp>
        <p:nvSpPr>
          <p:cNvPr id="183" name="TextBox 1"/>
          <p:cNvSpPr txBox="1"/>
          <p:nvPr/>
        </p:nvSpPr>
        <p:spPr>
          <a:xfrm>
            <a:off x="2716743" y="2592620"/>
            <a:ext cx="1298708" cy="549333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 sz="3600">
                <a:latin typeface="+mj-lt"/>
                <a:ea typeface="+mj-ea"/>
                <a:cs typeface="+mj-cs"/>
                <a:sym typeface="Calibri" panose="020F0502020204030204"/>
              </a:defRPr>
            </a:lvl1pPr>
          </a:lstStyle>
          <a:p>
            <a:r>
              <a:t>Views 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itle 1"/>
          <p:cNvSpPr txBox="1"/>
          <p:nvPr>
            <p:ph type="title"/>
          </p:nvPr>
        </p:nvSpPr>
        <p:spPr>
          <a:xfrm>
            <a:off x="457200" y="671403"/>
            <a:ext cx="8229600" cy="523222"/>
          </a:xfrm>
          <a:prstGeom prst="rect">
            <a:avLst/>
          </a:prstGeom>
        </p:spPr>
        <p:txBody>
          <a:bodyPr/>
          <a:lstStyle>
            <a:lvl1pPr defTabSz="351790">
              <a:defRPr sz="3300">
                <a:solidFill>
                  <a:srgbClr val="1F497D"/>
                </a:solidFill>
              </a:defRPr>
            </a:lvl1pPr>
          </a:lstStyle>
          <a:p>
            <a:r>
              <a:t>Views: Named Queries</a:t>
            </a:r>
          </a:p>
        </p:txBody>
      </p:sp>
      <p:sp>
        <p:nvSpPr>
          <p:cNvPr id="186" name="Content Placeholder 2"/>
          <p:cNvSpPr txBox="1"/>
          <p:nvPr>
            <p:ph type="body" sz="quarter" idx="1"/>
          </p:nvPr>
        </p:nvSpPr>
        <p:spPr>
          <a:xfrm>
            <a:off x="457200" y="1336671"/>
            <a:ext cx="8229600" cy="338555"/>
          </a:xfrm>
          <a:prstGeom prst="rect">
            <a:avLst/>
          </a:prstGeom>
        </p:spPr>
        <p:txBody>
          <a:bodyPr/>
          <a:lstStyle>
            <a:lvl1pPr marL="0" indent="0" algn="ctr" defTabSz="288290">
              <a:spcBef>
                <a:spcPts val="400"/>
              </a:spcBef>
              <a:buSzTx/>
              <a:buNone/>
              <a:defRPr sz="2000">
                <a:solidFill>
                  <a:schemeClr val="accent1"/>
                </a:solidFill>
              </a:defRPr>
            </a:lvl1pPr>
          </a:lstStyle>
          <a:p>
            <a:r>
              <a:t> </a:t>
            </a:r>
          </a:p>
        </p:txBody>
      </p:sp>
      <p:sp>
        <p:nvSpPr>
          <p:cNvPr id="187" name="Rectangle 21"/>
          <p:cNvSpPr/>
          <p:nvPr/>
        </p:nvSpPr>
        <p:spPr>
          <a:xfrm>
            <a:off x="4343400" y="1240529"/>
            <a:ext cx="457200" cy="23504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</a:p>
        </p:txBody>
      </p:sp>
      <p:sp>
        <p:nvSpPr>
          <p:cNvPr id="188" name="Content Placeholder 2"/>
          <p:cNvSpPr txBox="1"/>
          <p:nvPr/>
        </p:nvSpPr>
        <p:spPr>
          <a:xfrm>
            <a:off x="808969" y="1621527"/>
            <a:ext cx="7542280" cy="205468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/>
          <a:p>
            <a:pPr marL="342900" indent="-342900" defTabSz="914400">
              <a:spcBef>
                <a:spcPts val="400"/>
              </a:spcBef>
              <a:buSzPct val="100000"/>
              <a:buFont typeface="Arial" panose="020B0604020202020204"/>
              <a:buChar char="•"/>
              <a:defRPr sz="2000">
                <a:solidFill>
                  <a:srgbClr val="C00000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CREATE VIEW </a:t>
            </a:r>
            <a:r>
              <a:rPr>
                <a:solidFill>
                  <a:srgbClr val="1F497D"/>
                </a:solidFill>
              </a:rPr>
              <a:t>view_name</a:t>
            </a:r>
            <a:br>
              <a:rPr>
                <a:solidFill>
                  <a:srgbClr val="1F497D"/>
                </a:solidFill>
              </a:rPr>
            </a:br>
            <a:r>
              <a:rPr>
                <a:solidFill>
                  <a:srgbClr val="1F497D"/>
                </a:solidFill>
              </a:rPr>
              <a:t>  </a:t>
            </a:r>
            <a:r>
              <a:t>  AS</a:t>
            </a:r>
            <a:r>
              <a:rPr>
                <a:solidFill>
                  <a:srgbClr val="1F497D"/>
                </a:solidFill>
              </a:rPr>
              <a:t> select_statement</a:t>
            </a:r>
            <a:endParaRPr>
              <a:solidFill>
                <a:srgbClr val="1F497D"/>
              </a:solidFill>
            </a:endParaRPr>
          </a:p>
          <a:p>
            <a:pPr marL="342900" indent="-342900" defTabSz="914400">
              <a:spcBef>
                <a:spcPts val="300"/>
              </a:spcBef>
              <a:buSzPct val="100000"/>
              <a:buFont typeface="Arial" panose="020B0604020202020204"/>
              <a:buChar char="•"/>
              <a:defRPr sz="2000">
                <a:solidFill>
                  <a:srgbClr val="1F497D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</a:p>
          <a:p>
            <a:pPr marL="342900" indent="-342900" defTabSz="914400">
              <a:spcBef>
                <a:spcPts val="400"/>
              </a:spcBef>
              <a:buSzPct val="100000"/>
              <a:buFont typeface="Arial" panose="020B0604020202020204"/>
              <a:buChar char="•"/>
              <a:defRPr sz="2000">
                <a:solidFill>
                  <a:srgbClr val="1F497D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Makes development simpler</a:t>
            </a:r>
            <a:endParaRPr sz="1600"/>
          </a:p>
          <a:p>
            <a:pPr marL="342900" indent="-342900" defTabSz="914400">
              <a:spcBef>
                <a:spcPts val="400"/>
              </a:spcBef>
              <a:buSzPct val="100000"/>
              <a:buFont typeface="Arial" panose="020B0604020202020204"/>
              <a:buChar char="•"/>
              <a:defRPr sz="2000">
                <a:solidFill>
                  <a:srgbClr val="1F497D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Often used for security</a:t>
            </a:r>
            <a:endParaRPr sz="1600"/>
          </a:p>
          <a:p>
            <a:pPr marL="342900" indent="-342900" defTabSz="914400">
              <a:spcBef>
                <a:spcPts val="400"/>
              </a:spcBef>
              <a:buSzPct val="100000"/>
              <a:buFont typeface="Arial" panose="020B0604020202020204"/>
              <a:buChar char="•"/>
              <a:defRPr sz="2000">
                <a:solidFill>
                  <a:srgbClr val="1F497D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Not “materialized”</a:t>
            </a:r>
          </a:p>
        </p:txBody>
      </p:sp>
      <p:sp>
        <p:nvSpPr>
          <p:cNvPr id="189" name="Rectangle 4"/>
          <p:cNvSpPr/>
          <p:nvPr/>
        </p:nvSpPr>
        <p:spPr>
          <a:xfrm>
            <a:off x="1028700" y="4648200"/>
            <a:ext cx="7086600" cy="1628775"/>
          </a:xfrm>
          <a:prstGeom prst="rect">
            <a:avLst/>
          </a:prstGeom>
          <a:ln w="12700">
            <a:solidFill>
              <a:srgbClr val="000000"/>
            </a:solidFill>
            <a:miter/>
          </a:ln>
        </p:spPr>
        <p:txBody>
          <a:bodyPr lIns="46037" tIns="46037" rIns="46037" bIns="46037">
            <a:spAutoFit/>
          </a:bodyPr>
          <a:lstStyle/>
          <a:p>
            <a:pPr>
              <a:defRPr sz="2000">
                <a:solidFill>
                  <a:srgbClr val="C00000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CREATE VIEW </a:t>
            </a:r>
            <a:r>
              <a:rPr>
                <a:solidFill>
                  <a:srgbClr val="1E1C11"/>
                </a:solidFill>
              </a:rPr>
              <a:t>Redcount</a:t>
            </a:r>
            <a:endParaRPr>
              <a:solidFill>
                <a:srgbClr val="1E1C11"/>
              </a:solidFill>
            </a:endParaRPr>
          </a:p>
          <a:p>
            <a:pPr>
              <a:defRPr sz="2000">
                <a:solidFill>
                  <a:srgbClr val="C00000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AS SELECT </a:t>
            </a:r>
            <a:r>
              <a:rPr>
                <a:solidFill>
                  <a:srgbClr val="1E1C11"/>
                </a:solidFill>
              </a:rPr>
              <a:t>b.bid, </a:t>
            </a:r>
            <a:r>
              <a:t>COUNT</a:t>
            </a:r>
            <a:r>
              <a:rPr>
                <a:solidFill>
                  <a:srgbClr val="1E1C11"/>
                </a:solidFill>
              </a:rPr>
              <a:t>(*)</a:t>
            </a:r>
            <a:r>
              <a:t> AS </a:t>
            </a:r>
            <a:r>
              <a:rPr>
                <a:solidFill>
                  <a:srgbClr val="1E1C11"/>
                </a:solidFill>
              </a:rPr>
              <a:t>scount </a:t>
            </a:r>
            <a:br>
              <a:rPr>
                <a:solidFill>
                  <a:srgbClr val="1E1C11"/>
                </a:solidFill>
              </a:rPr>
            </a:br>
            <a:r>
              <a:rPr>
                <a:solidFill>
                  <a:srgbClr val="1E1C11"/>
                </a:solidFill>
              </a:rPr>
              <a:t>     </a:t>
            </a:r>
            <a:r>
              <a:t>FROM </a:t>
            </a:r>
            <a:r>
              <a:rPr>
                <a:solidFill>
                  <a:srgbClr val="1E1C11"/>
                </a:solidFill>
              </a:rPr>
              <a:t>Boats b, Reserves2 r</a:t>
            </a:r>
            <a:br>
              <a:rPr>
                <a:solidFill>
                  <a:srgbClr val="1E1C11"/>
                </a:solidFill>
              </a:rPr>
            </a:br>
            <a:r>
              <a:t>    WHERE </a:t>
            </a:r>
            <a:r>
              <a:rPr>
                <a:solidFill>
                  <a:srgbClr val="1E1C11"/>
                </a:solidFill>
              </a:rPr>
              <a:t>r.bid = b.bid </a:t>
            </a:r>
            <a:r>
              <a:t>AND</a:t>
            </a:r>
            <a:r>
              <a:rPr>
                <a:solidFill>
                  <a:srgbClr val="1E1C11"/>
                </a:solidFill>
              </a:rPr>
              <a:t> b.color = </a:t>
            </a:r>
            <a:r>
              <a:rPr>
                <a:solidFill>
                  <a:srgbClr val="000000"/>
                </a:solidFill>
              </a:rPr>
              <a:t>'</a:t>
            </a:r>
            <a:r>
              <a:rPr>
                <a:solidFill>
                  <a:srgbClr val="1E1C11"/>
                </a:solidFill>
              </a:rPr>
              <a:t>red</a:t>
            </a:r>
            <a:r>
              <a:rPr>
                <a:solidFill>
                  <a:srgbClr val="000000"/>
                </a:solidFill>
              </a:rPr>
              <a:t>'</a:t>
            </a:r>
            <a:endParaRPr>
              <a:solidFill>
                <a:srgbClr val="1E1C11"/>
              </a:solidFill>
            </a:endParaRPr>
          </a:p>
          <a:p>
            <a:pPr>
              <a:defRPr sz="2000">
                <a:solidFill>
                  <a:srgbClr val="1E1C11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 </a:t>
            </a:r>
            <a:r>
              <a:rPr>
                <a:solidFill>
                  <a:srgbClr val="C00000"/>
                </a:solidFill>
              </a:rPr>
              <a:t>GROUP BY </a:t>
            </a:r>
            <a:r>
              <a:t>b.bid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itle 1"/>
          <p:cNvSpPr txBox="1"/>
          <p:nvPr>
            <p:ph type="title"/>
          </p:nvPr>
        </p:nvSpPr>
        <p:spPr>
          <a:xfrm>
            <a:off x="457200" y="671403"/>
            <a:ext cx="8229600" cy="523222"/>
          </a:xfrm>
          <a:prstGeom prst="rect">
            <a:avLst/>
          </a:prstGeom>
        </p:spPr>
        <p:txBody>
          <a:bodyPr/>
          <a:lstStyle>
            <a:lvl1pPr defTabSz="351790">
              <a:defRPr sz="3300">
                <a:solidFill>
                  <a:srgbClr val="1F497D"/>
                </a:solidFill>
              </a:defRPr>
            </a:lvl1pPr>
          </a:lstStyle>
          <a:p>
            <a:r>
              <a:t>Views Instead of Relations in Queries</a:t>
            </a:r>
          </a:p>
        </p:txBody>
      </p:sp>
      <p:sp>
        <p:nvSpPr>
          <p:cNvPr id="194" name="Content Placeholder 2"/>
          <p:cNvSpPr txBox="1"/>
          <p:nvPr>
            <p:ph type="body" sz="quarter" idx="1"/>
          </p:nvPr>
        </p:nvSpPr>
        <p:spPr>
          <a:xfrm>
            <a:off x="457200" y="1336671"/>
            <a:ext cx="8229600" cy="338555"/>
          </a:xfrm>
          <a:prstGeom prst="rect">
            <a:avLst/>
          </a:prstGeom>
        </p:spPr>
        <p:txBody>
          <a:bodyPr/>
          <a:lstStyle>
            <a:lvl1pPr marL="0" indent="0" algn="ctr" defTabSz="288290">
              <a:spcBef>
                <a:spcPts val="400"/>
              </a:spcBef>
              <a:buSzTx/>
              <a:buNone/>
              <a:defRPr sz="2000">
                <a:solidFill>
                  <a:schemeClr val="accent1"/>
                </a:solidFill>
              </a:defRPr>
            </a:lvl1pPr>
          </a:lstStyle>
          <a:p>
            <a:r>
              <a:t> </a:t>
            </a:r>
          </a:p>
        </p:txBody>
      </p:sp>
      <p:sp>
        <p:nvSpPr>
          <p:cNvPr id="195" name="Rectangle 21"/>
          <p:cNvSpPr/>
          <p:nvPr/>
        </p:nvSpPr>
        <p:spPr>
          <a:xfrm>
            <a:off x="4343400" y="1240529"/>
            <a:ext cx="457200" cy="23504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</a:p>
        </p:txBody>
      </p:sp>
      <p:sp>
        <p:nvSpPr>
          <p:cNvPr id="196" name="Content Placeholder 2"/>
          <p:cNvSpPr txBox="1"/>
          <p:nvPr/>
        </p:nvSpPr>
        <p:spPr>
          <a:xfrm>
            <a:off x="808969" y="1621527"/>
            <a:ext cx="7542280" cy="161543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/>
          <a:p>
            <a:pPr lvl="1" indent="400050" defTabSz="914400">
              <a:defRPr sz="2000">
                <a:solidFill>
                  <a:srgbClr val="C00000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CREATE VIEW </a:t>
            </a:r>
            <a:r>
              <a:rPr>
                <a:solidFill>
                  <a:srgbClr val="1E1C11"/>
                </a:solidFill>
              </a:rPr>
              <a:t>Redcount</a:t>
            </a:r>
            <a:endParaRPr>
              <a:solidFill>
                <a:srgbClr val="1E1C11"/>
              </a:solidFill>
            </a:endParaRPr>
          </a:p>
          <a:p>
            <a:pPr lvl="1" indent="400050" defTabSz="914400">
              <a:defRPr sz="2000">
                <a:solidFill>
                  <a:srgbClr val="C00000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AS SELECT </a:t>
            </a:r>
            <a:r>
              <a:rPr>
                <a:solidFill>
                  <a:srgbClr val="1E1C11"/>
                </a:solidFill>
              </a:rPr>
              <a:t>b.bid, </a:t>
            </a:r>
            <a:r>
              <a:t>COUNT</a:t>
            </a:r>
            <a:r>
              <a:rPr>
                <a:solidFill>
                  <a:srgbClr val="1E1C11"/>
                </a:solidFill>
              </a:rPr>
              <a:t>(*)</a:t>
            </a:r>
            <a:r>
              <a:t> AS </a:t>
            </a:r>
            <a:r>
              <a:rPr>
                <a:solidFill>
                  <a:srgbClr val="1E1C11"/>
                </a:solidFill>
              </a:rPr>
              <a:t>scount </a:t>
            </a:r>
            <a:br>
              <a:rPr>
                <a:solidFill>
                  <a:srgbClr val="1E1C11"/>
                </a:solidFill>
              </a:rPr>
            </a:br>
            <a:r>
              <a:rPr>
                <a:solidFill>
                  <a:srgbClr val="1E1C11"/>
                </a:solidFill>
              </a:rPr>
              <a:t>     </a:t>
            </a:r>
            <a:r>
              <a:t>FROM </a:t>
            </a:r>
            <a:r>
              <a:rPr>
                <a:solidFill>
                  <a:srgbClr val="1E1C11"/>
                </a:solidFill>
              </a:rPr>
              <a:t>Boats b, Reserves2 r</a:t>
            </a:r>
            <a:br>
              <a:rPr>
                <a:solidFill>
                  <a:srgbClr val="1E1C11"/>
                </a:solidFill>
              </a:rPr>
            </a:br>
            <a:r>
              <a:t>    WHERE </a:t>
            </a:r>
            <a:r>
              <a:rPr>
                <a:solidFill>
                  <a:srgbClr val="1E1C11"/>
                </a:solidFill>
              </a:rPr>
              <a:t>r.bid = b.bid </a:t>
            </a:r>
            <a:r>
              <a:t>AND</a:t>
            </a:r>
            <a:r>
              <a:rPr>
                <a:solidFill>
                  <a:srgbClr val="1E1C11"/>
                </a:solidFill>
              </a:rPr>
              <a:t> b.color = </a:t>
            </a:r>
            <a:r>
              <a:rPr>
                <a:solidFill>
                  <a:srgbClr val="000000"/>
                </a:solidFill>
              </a:rPr>
              <a:t>'</a:t>
            </a:r>
            <a:r>
              <a:rPr>
                <a:solidFill>
                  <a:srgbClr val="1E1C11"/>
                </a:solidFill>
              </a:rPr>
              <a:t>red</a:t>
            </a:r>
            <a:r>
              <a:rPr>
                <a:solidFill>
                  <a:srgbClr val="000000"/>
                </a:solidFill>
              </a:rPr>
              <a:t>'</a:t>
            </a:r>
            <a:endParaRPr>
              <a:solidFill>
                <a:srgbClr val="1E1C11"/>
              </a:solidFill>
            </a:endParaRPr>
          </a:p>
          <a:p>
            <a:pPr lvl="1" indent="400050" defTabSz="914400">
              <a:defRPr sz="2000">
                <a:solidFill>
                  <a:srgbClr val="1E1C11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 </a:t>
            </a:r>
            <a:r>
              <a:rPr>
                <a:solidFill>
                  <a:srgbClr val="C00000"/>
                </a:solidFill>
              </a:rPr>
              <a:t>GROUP BY </a:t>
            </a:r>
            <a:r>
              <a:t>b.bid</a:t>
            </a:r>
          </a:p>
        </p:txBody>
      </p:sp>
      <p:sp>
        <p:nvSpPr>
          <p:cNvPr id="197" name="Rectangle 4"/>
          <p:cNvSpPr/>
          <p:nvPr/>
        </p:nvSpPr>
        <p:spPr>
          <a:xfrm>
            <a:off x="1028700" y="5155893"/>
            <a:ext cx="7086600" cy="1019175"/>
          </a:xfrm>
          <a:prstGeom prst="rect">
            <a:avLst/>
          </a:prstGeom>
          <a:ln w="12700">
            <a:solidFill>
              <a:srgbClr val="000000"/>
            </a:solidFill>
            <a:miter/>
          </a:ln>
        </p:spPr>
        <p:txBody>
          <a:bodyPr lIns="46037" tIns="46037" rIns="46037" bIns="46037">
            <a:spAutoFit/>
          </a:bodyPr>
          <a:lstStyle/>
          <a:p>
            <a:pPr>
              <a:defRPr sz="2000">
                <a:solidFill>
                  <a:srgbClr val="C00000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SELECT </a:t>
            </a:r>
            <a:r>
              <a:rPr>
                <a:solidFill>
                  <a:srgbClr val="1E1C11"/>
                </a:solidFill>
              </a:rPr>
              <a:t>bname, scount</a:t>
            </a:r>
            <a:endParaRPr>
              <a:solidFill>
                <a:srgbClr val="1E1C11"/>
              </a:solidFill>
            </a:endParaRPr>
          </a:p>
          <a:p>
            <a:pPr>
              <a:defRPr sz="2000">
                <a:solidFill>
                  <a:srgbClr val="C00000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  FROM </a:t>
            </a:r>
            <a:r>
              <a:rPr>
                <a:solidFill>
                  <a:srgbClr val="1E1C11"/>
                </a:solidFill>
              </a:rPr>
              <a:t>Redcount r, Boats2 b</a:t>
            </a:r>
            <a:br>
              <a:rPr>
                <a:solidFill>
                  <a:srgbClr val="1E1C11"/>
                </a:solidFill>
              </a:rPr>
            </a:br>
            <a:r>
              <a:t> WHERE </a:t>
            </a:r>
            <a:r>
              <a:rPr>
                <a:solidFill>
                  <a:srgbClr val="1E1C11"/>
                </a:solidFill>
              </a:rPr>
              <a:t>r.bid = b.bid </a:t>
            </a:r>
            <a:r>
              <a:t>AND</a:t>
            </a:r>
            <a:r>
              <a:rPr>
                <a:solidFill>
                  <a:srgbClr val="1E1C11"/>
                </a:solidFill>
              </a:rPr>
              <a:t> scount &lt; 10</a:t>
            </a:r>
            <a:endParaRPr>
              <a:solidFill>
                <a:srgbClr val="1E1C11"/>
              </a:solidFill>
            </a:endParaRPr>
          </a:p>
        </p:txBody>
      </p:sp>
      <p:pic>
        <p:nvPicPr>
          <p:cNvPr id="198" name="Object 5" descr="Object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62200" y="3652837"/>
            <a:ext cx="2813050" cy="65563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99" name="Rectangle 6"/>
          <p:cNvSpPr/>
          <p:nvPr/>
        </p:nvSpPr>
        <p:spPr>
          <a:xfrm>
            <a:off x="1752600" y="3505200"/>
            <a:ext cx="6019800" cy="914400"/>
          </a:xfrm>
          <a:prstGeom prst="rect">
            <a:avLst/>
          </a:prstGeom>
          <a:ln w="12700">
            <a:solidFill>
              <a:schemeClr val="accent1"/>
            </a:solidFill>
            <a:miter/>
          </a:ln>
        </p:spPr>
        <p:txBody>
          <a:bodyPr lIns="45718" tIns="45718" rIns="45718" bIns="45718" anchor="ctr"/>
          <a:lstStyle/>
          <a:p>
            <a:pPr>
              <a:defRPr sz="3600">
                <a:solidFill>
                  <a:srgbClr val="CF0E30"/>
                </a:solidFill>
                <a:latin typeface="Book Antiqua" panose="02040602050305030304"/>
                <a:ea typeface="Book Antiqua" panose="02040602050305030304"/>
                <a:cs typeface="Book Antiqua" panose="02040602050305030304"/>
                <a:sym typeface="Book Antiqua" panose="02040602050305030304"/>
              </a:defRPr>
            </a:pPr>
          </a:p>
        </p:txBody>
      </p:sp>
      <p:sp>
        <p:nvSpPr>
          <p:cNvPr id="200" name="Text Box 7"/>
          <p:cNvSpPr txBox="1"/>
          <p:nvPr/>
        </p:nvSpPr>
        <p:spPr>
          <a:xfrm>
            <a:off x="5674995" y="3733801"/>
            <a:ext cx="2051257" cy="6375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 sz="3600">
                <a:solidFill>
                  <a:srgbClr val="0033CC"/>
                </a:solidFill>
                <a:latin typeface="Book Antiqua" panose="02040602050305030304"/>
                <a:ea typeface="Book Antiqua" panose="02040602050305030304"/>
                <a:cs typeface="Book Antiqua" panose="02040602050305030304"/>
                <a:sym typeface="Book Antiqua" panose="02040602050305030304"/>
              </a:defRPr>
            </a:lvl1pPr>
          </a:lstStyle>
          <a:p>
            <a:r>
              <a:t>Redcount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Rectangle 2"/>
          <p:cNvSpPr txBox="1"/>
          <p:nvPr>
            <p:ph type="title"/>
          </p:nvPr>
        </p:nvSpPr>
        <p:spPr>
          <a:xfrm>
            <a:off x="457200" y="274638"/>
            <a:ext cx="8229600" cy="1143002"/>
          </a:xfrm>
          <a:prstGeom prst="rect">
            <a:avLst/>
          </a:prstGeom>
        </p:spPr>
        <p:txBody>
          <a:bodyPr/>
          <a:lstStyle/>
          <a:p>
            <a:r>
              <a:t>Views</a:t>
            </a:r>
          </a:p>
        </p:txBody>
      </p:sp>
      <p:sp>
        <p:nvSpPr>
          <p:cNvPr id="203" name="Text Box 4"/>
          <p:cNvSpPr txBox="1"/>
          <p:nvPr/>
        </p:nvSpPr>
        <p:spPr>
          <a:xfrm>
            <a:off x="2760345" y="1169987"/>
            <a:ext cx="2128821" cy="340181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 sz="2000">
                <a:latin typeface="+mj-lt"/>
                <a:ea typeface="+mj-ea"/>
                <a:cs typeface="+mj-cs"/>
                <a:sym typeface="Calibri" panose="020F0502020204030204"/>
              </a:defRPr>
            </a:lvl1pPr>
          </a:lstStyle>
          <a:p>
            <a:r>
              <a:t>create view vs INTO</a:t>
            </a:r>
          </a:p>
        </p:txBody>
      </p:sp>
      <p:sp>
        <p:nvSpPr>
          <p:cNvPr id="204" name="Text Box 5"/>
          <p:cNvSpPr txBox="1"/>
          <p:nvPr/>
        </p:nvSpPr>
        <p:spPr>
          <a:xfrm>
            <a:off x="591819" y="1654175"/>
            <a:ext cx="2740878" cy="949781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/>
          <a:p>
            <a:pPr>
              <a:defRPr sz="2000"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(1)    SELECT bname, bcity</a:t>
            </a:r>
          </a:p>
          <a:p>
            <a:pPr>
              <a:defRPr sz="2000"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         FROM     branch</a:t>
            </a:r>
          </a:p>
          <a:p>
            <a:pPr>
              <a:defRPr sz="2000"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         INTO       branch2</a:t>
            </a:r>
          </a:p>
        </p:txBody>
      </p:sp>
      <p:sp>
        <p:nvSpPr>
          <p:cNvPr id="205" name="Text Box 6"/>
          <p:cNvSpPr txBox="1"/>
          <p:nvPr/>
        </p:nvSpPr>
        <p:spPr>
          <a:xfrm>
            <a:off x="4463732" y="1633539"/>
            <a:ext cx="3164293" cy="949780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/>
          <a:p>
            <a:pPr>
              <a:defRPr sz="2000"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(2)   CREATE VIEW branch2 AS</a:t>
            </a:r>
          </a:p>
          <a:p>
            <a:pPr>
              <a:defRPr sz="2000"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        SELECT  bname, bcity</a:t>
            </a:r>
          </a:p>
          <a:p>
            <a:pPr>
              <a:defRPr sz="2000"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        FROM     branch</a:t>
            </a:r>
          </a:p>
        </p:txBody>
      </p:sp>
      <p:sp>
        <p:nvSpPr>
          <p:cNvPr id="206" name="Text Box 7"/>
          <p:cNvSpPr txBox="1"/>
          <p:nvPr/>
        </p:nvSpPr>
        <p:spPr>
          <a:xfrm>
            <a:off x="3568382" y="2049464"/>
            <a:ext cx="317087" cy="340180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 sz="2000">
                <a:latin typeface="+mj-lt"/>
                <a:ea typeface="+mj-ea"/>
                <a:cs typeface="+mj-cs"/>
                <a:sym typeface="Calibri" panose="020F0502020204030204"/>
              </a:defRPr>
            </a:lvl1pPr>
          </a:lstStyle>
          <a:p>
            <a:r>
              <a:t>vs</a:t>
            </a:r>
          </a:p>
        </p:txBody>
      </p:sp>
      <p:sp>
        <p:nvSpPr>
          <p:cNvPr id="207" name="Text Box 8"/>
          <p:cNvSpPr txBox="1"/>
          <p:nvPr/>
        </p:nvSpPr>
        <p:spPr>
          <a:xfrm>
            <a:off x="1090294" y="3187700"/>
            <a:ext cx="5665102" cy="994504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/>
          <a:p>
            <a:pPr>
              <a:defRPr sz="2000"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(1) creates new table that gets stored on disk</a:t>
            </a:r>
          </a:p>
          <a:p>
            <a:pPr>
              <a:defRPr sz="2000">
                <a:latin typeface="+mj-lt"/>
                <a:ea typeface="+mj-ea"/>
                <a:cs typeface="+mj-cs"/>
                <a:sym typeface="Calibri" panose="020F0502020204030204"/>
              </a:defRPr>
            </a:pPr>
          </a:p>
          <a:p>
            <a:pPr>
              <a:defRPr sz="2000"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(2) creates </a:t>
            </a:r>
            <a:r>
              <a: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“</a:t>
            </a:r>
            <a:r>
              <a:t>virtual table</a:t>
            </a:r>
            <a:r>
              <a: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”</a:t>
            </a:r>
            <a:r>
              <a:t>  (materialized when needed)</a:t>
            </a:r>
          </a:p>
        </p:txBody>
      </p:sp>
      <p:sp>
        <p:nvSpPr>
          <p:cNvPr id="208" name="Text Box 9"/>
          <p:cNvSpPr txBox="1"/>
          <p:nvPr/>
        </p:nvSpPr>
        <p:spPr>
          <a:xfrm>
            <a:off x="683894" y="4406901"/>
            <a:ext cx="7591682" cy="644980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/>
          <a:p>
            <a:pPr>
              <a:defRPr sz="2000"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Therefore:  changes in branch are seen in the view version of branch2 (2)</a:t>
            </a:r>
          </a:p>
          <a:p>
            <a:pPr>
              <a:defRPr sz="2000"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but not for the (1) case.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itle 1"/>
          <p:cNvSpPr txBox="1"/>
          <p:nvPr>
            <p:ph type="title"/>
          </p:nvPr>
        </p:nvSpPr>
        <p:spPr>
          <a:xfrm>
            <a:off x="457200" y="671403"/>
            <a:ext cx="8229600" cy="523222"/>
          </a:xfrm>
          <a:prstGeom prst="rect">
            <a:avLst/>
          </a:prstGeom>
        </p:spPr>
        <p:txBody>
          <a:bodyPr/>
          <a:lstStyle/>
          <a:p>
            <a:pPr defTabSz="288290">
              <a:defRPr sz="2700">
                <a:solidFill>
                  <a:srgbClr val="1F497D"/>
                </a:solidFill>
              </a:defRPr>
            </a:pPr>
            <a:r>
              <a:t>Subqueries in </a:t>
            </a:r>
            <a:r>
              <a:rPr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rPr>
              <a:t>FROM</a:t>
            </a:r>
            <a:endParaRPr>
              <a:latin typeface="Lucida Console" panose="020B0609040504020204"/>
              <a:ea typeface="Lucida Console" panose="020B0609040504020204"/>
              <a:cs typeface="Lucida Console" panose="020B0609040504020204"/>
              <a:sym typeface="Lucida Console" panose="020B0609040504020204"/>
            </a:endParaRPr>
          </a:p>
        </p:txBody>
      </p:sp>
      <p:sp>
        <p:nvSpPr>
          <p:cNvPr id="211" name="Content Placeholder 2"/>
          <p:cNvSpPr txBox="1"/>
          <p:nvPr>
            <p:ph type="body" sz="quarter" idx="1"/>
          </p:nvPr>
        </p:nvSpPr>
        <p:spPr>
          <a:xfrm>
            <a:off x="457200" y="1336671"/>
            <a:ext cx="8229600" cy="338555"/>
          </a:xfrm>
          <a:prstGeom prst="rect">
            <a:avLst/>
          </a:prstGeom>
        </p:spPr>
        <p:txBody>
          <a:bodyPr/>
          <a:lstStyle>
            <a:lvl1pPr marL="0" indent="0" algn="ctr" defTabSz="288290">
              <a:spcBef>
                <a:spcPts val="400"/>
              </a:spcBef>
              <a:buSzTx/>
              <a:buNone/>
              <a:defRPr sz="2000">
                <a:solidFill>
                  <a:schemeClr val="accent1"/>
                </a:solidFill>
              </a:defRPr>
            </a:lvl1pPr>
          </a:lstStyle>
          <a:p>
            <a:r>
              <a:t> </a:t>
            </a:r>
          </a:p>
        </p:txBody>
      </p:sp>
      <p:sp>
        <p:nvSpPr>
          <p:cNvPr id="212" name="Rectangle 21"/>
          <p:cNvSpPr/>
          <p:nvPr/>
        </p:nvSpPr>
        <p:spPr>
          <a:xfrm>
            <a:off x="4343400" y="1240529"/>
            <a:ext cx="457200" cy="23504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</a:p>
        </p:txBody>
      </p:sp>
      <p:sp>
        <p:nvSpPr>
          <p:cNvPr id="213" name="Content Placeholder 2"/>
          <p:cNvSpPr txBox="1"/>
          <p:nvPr/>
        </p:nvSpPr>
        <p:spPr>
          <a:xfrm>
            <a:off x="808969" y="1621527"/>
            <a:ext cx="7542280" cy="34018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 marL="342900" indent="-342900" defTabSz="914400">
              <a:spcBef>
                <a:spcPts val="400"/>
              </a:spcBef>
              <a:buSzPct val="100000"/>
              <a:buFont typeface="Arial" panose="020B0604020202020204"/>
              <a:buChar char="•"/>
              <a:defRPr sz="2000">
                <a:solidFill>
                  <a:srgbClr val="1F497D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lvl1pPr>
          </a:lstStyle>
          <a:p>
            <a:r>
              <a:t>Like a “view create on the fly”</a:t>
            </a:r>
          </a:p>
        </p:txBody>
      </p:sp>
      <p:sp>
        <p:nvSpPr>
          <p:cNvPr id="214" name="Rectangle 13"/>
          <p:cNvSpPr txBox="1"/>
          <p:nvPr/>
        </p:nvSpPr>
        <p:spPr>
          <a:xfrm>
            <a:off x="427036" y="2514600"/>
            <a:ext cx="6090940" cy="2670175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/>
          <a:p>
            <a:pPr>
              <a:defRPr sz="2400">
                <a:solidFill>
                  <a:srgbClr val="C00000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SELECT</a:t>
            </a:r>
            <a:r>
              <a:rPr>
                <a:solidFill>
                  <a:srgbClr val="6600CC"/>
                </a:solidFill>
              </a:rPr>
              <a:t>  </a:t>
            </a:r>
            <a:r>
              <a:rPr>
                <a:solidFill>
                  <a:srgbClr val="1F497D"/>
                </a:solidFill>
              </a:rPr>
              <a:t>bname, scount</a:t>
            </a:r>
            <a:endParaRPr>
              <a:solidFill>
                <a:srgbClr val="1F497D"/>
              </a:solidFill>
            </a:endParaRPr>
          </a:p>
          <a:p>
            <a:pPr>
              <a:defRPr sz="2400">
                <a:solidFill>
                  <a:srgbClr val="C00000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  FROM</a:t>
            </a:r>
            <a:r>
              <a:rPr>
                <a:solidFill>
                  <a:srgbClr val="6600CC"/>
                </a:solidFill>
              </a:rPr>
              <a:t>  </a:t>
            </a:r>
            <a:r>
              <a:rPr>
                <a:solidFill>
                  <a:srgbClr val="1F497D"/>
                </a:solidFill>
              </a:rPr>
              <a:t>Boats2 b,</a:t>
            </a:r>
            <a:endParaRPr>
              <a:solidFill>
                <a:srgbClr val="1F497D"/>
              </a:solidFill>
            </a:endParaRPr>
          </a:p>
          <a:p>
            <a:pPr>
              <a:defRPr sz="2400">
                <a:solidFill>
                  <a:srgbClr val="1F497D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        (</a:t>
            </a:r>
            <a:r>
              <a:rPr>
                <a:solidFill>
                  <a:srgbClr val="C00000"/>
                </a:solidFill>
              </a:rPr>
              <a:t>SELECT</a:t>
            </a:r>
            <a:r>
              <a:t> b.bid, </a:t>
            </a:r>
            <a:r>
              <a:rPr>
                <a:solidFill>
                  <a:srgbClr val="C00000"/>
                </a:solidFill>
              </a:rPr>
              <a:t>COUNT</a:t>
            </a:r>
            <a:r>
              <a:t>(*)</a:t>
            </a:r>
          </a:p>
          <a:p>
            <a:pPr>
              <a:defRPr sz="2400">
                <a:solidFill>
                  <a:srgbClr val="1F497D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           </a:t>
            </a:r>
            <a:r>
              <a:rPr>
                <a:solidFill>
                  <a:srgbClr val="C00000"/>
                </a:solidFill>
              </a:rPr>
              <a:t>FROM</a:t>
            </a:r>
            <a:r>
              <a:t> Boats b, Reserves2 r</a:t>
            </a:r>
          </a:p>
          <a:p>
            <a:pPr>
              <a:defRPr sz="2400">
                <a:solidFill>
                  <a:srgbClr val="1F497D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          </a:t>
            </a:r>
            <a:r>
              <a:rPr>
                <a:solidFill>
                  <a:srgbClr val="C00000"/>
                </a:solidFill>
              </a:rPr>
              <a:t>WHERE</a:t>
            </a:r>
            <a:r>
              <a:t> r.bid=b.bid </a:t>
            </a:r>
            <a:r>
              <a:rPr>
                <a:solidFill>
                  <a:srgbClr val="C00000"/>
                </a:solidFill>
              </a:rPr>
              <a:t>AND</a:t>
            </a:r>
            <a:r>
              <a:t> b.color=</a:t>
            </a:r>
            <a:r>
              <a:rPr>
                <a:solidFill>
                  <a:srgbClr val="000000"/>
                </a:solidFill>
              </a:rPr>
              <a:t>'</a:t>
            </a:r>
            <a:r>
              <a:t>red</a:t>
            </a:r>
            <a:r>
              <a:rPr>
                <a:solidFill>
                  <a:srgbClr val="000000"/>
                </a:solidFill>
              </a:rPr>
              <a:t>'</a:t>
            </a:r>
            <a:endParaRPr>
              <a:solidFill>
                <a:srgbClr val="000000"/>
              </a:solidFill>
            </a:endParaRPr>
          </a:p>
          <a:p>
            <a:pPr>
              <a:defRPr sz="2400">
                <a:solidFill>
                  <a:srgbClr val="1F497D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       </a:t>
            </a:r>
            <a:r>
              <a:rPr>
                <a:solidFill>
                  <a:srgbClr val="C00000"/>
                </a:solidFill>
              </a:rPr>
              <a:t>GROUP BY</a:t>
            </a:r>
            <a:r>
              <a:t> b.bid) </a:t>
            </a:r>
            <a:r>
              <a:rPr>
                <a:solidFill>
                  <a:srgbClr val="C00000"/>
                </a:solidFill>
              </a:rPr>
              <a:t>AS</a:t>
            </a:r>
            <a:r>
              <a:t> Reds(bid, scount)</a:t>
            </a:r>
          </a:p>
          <a:p>
            <a:pPr>
              <a:defRPr sz="2400">
                <a:solidFill>
                  <a:srgbClr val="C00000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 WHERE</a:t>
            </a:r>
            <a:r>
              <a:rPr>
                <a:solidFill>
                  <a:srgbClr val="6600CC"/>
                </a:solidFill>
              </a:rPr>
              <a:t> </a:t>
            </a:r>
            <a:r>
              <a:rPr>
                <a:solidFill>
                  <a:srgbClr val="1F497D"/>
                </a:solidFill>
              </a:rPr>
              <a:t>Reds.bid=b.bid AND scount &lt; 10</a:t>
            </a:r>
            <a:endParaRPr>
              <a:solidFill>
                <a:srgbClr val="1F497D"/>
              </a:solidFill>
            </a:endParaRPr>
          </a:p>
        </p:txBody>
      </p:sp>
      <p:sp>
        <p:nvSpPr>
          <p:cNvPr id="215" name="Rounded Rectangle 1"/>
          <p:cNvSpPr/>
          <p:nvPr/>
        </p:nvSpPr>
        <p:spPr>
          <a:xfrm>
            <a:off x="901700" y="3276600"/>
            <a:ext cx="5755534" cy="1524000"/>
          </a:xfrm>
          <a:prstGeom prst="roundRect">
            <a:avLst>
              <a:gd name="adj" fmla="val 16667"/>
            </a:avLst>
          </a:prstGeom>
          <a:ln w="25400">
            <a:solidFill>
              <a:srgbClr val="3A5E8A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itle 1"/>
          <p:cNvSpPr txBox="1"/>
          <p:nvPr>
            <p:ph type="title"/>
          </p:nvPr>
        </p:nvSpPr>
        <p:spPr>
          <a:xfrm>
            <a:off x="457200" y="671403"/>
            <a:ext cx="8229600" cy="523222"/>
          </a:xfrm>
          <a:prstGeom prst="rect">
            <a:avLst/>
          </a:prstGeom>
        </p:spPr>
        <p:txBody>
          <a:bodyPr/>
          <a:lstStyle/>
          <a:p>
            <a:pPr defTabSz="288290">
              <a:defRPr sz="2700">
                <a:solidFill>
                  <a:srgbClr val="1F497D"/>
                </a:solidFill>
              </a:defRPr>
            </a:pPr>
            <a:r>
              <a:t>Common Table Expressions: </a:t>
            </a:r>
            <a:r>
              <a:rPr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rPr>
              <a:t>WITH</a:t>
            </a:r>
            <a:endParaRPr>
              <a:latin typeface="Lucida Console" panose="020B0609040504020204"/>
              <a:ea typeface="Lucida Console" panose="020B0609040504020204"/>
              <a:cs typeface="Lucida Console" panose="020B0609040504020204"/>
              <a:sym typeface="Lucida Console" panose="020B0609040504020204"/>
            </a:endParaRPr>
          </a:p>
        </p:txBody>
      </p:sp>
      <p:sp>
        <p:nvSpPr>
          <p:cNvPr id="218" name="Content Placeholder 2"/>
          <p:cNvSpPr txBox="1"/>
          <p:nvPr>
            <p:ph type="body" sz="quarter" idx="1"/>
          </p:nvPr>
        </p:nvSpPr>
        <p:spPr>
          <a:xfrm>
            <a:off x="457200" y="1336671"/>
            <a:ext cx="8229600" cy="338555"/>
          </a:xfrm>
          <a:prstGeom prst="rect">
            <a:avLst/>
          </a:prstGeom>
        </p:spPr>
        <p:txBody>
          <a:bodyPr/>
          <a:lstStyle>
            <a:lvl1pPr marL="0" indent="0" algn="ctr" defTabSz="288290">
              <a:spcBef>
                <a:spcPts val="400"/>
              </a:spcBef>
              <a:buSzTx/>
              <a:buNone/>
              <a:defRPr sz="2000">
                <a:solidFill>
                  <a:schemeClr val="accent1"/>
                </a:solidFill>
              </a:defRPr>
            </a:lvl1pPr>
          </a:lstStyle>
          <a:p>
            <a:r>
              <a:t> </a:t>
            </a:r>
          </a:p>
        </p:txBody>
      </p:sp>
      <p:sp>
        <p:nvSpPr>
          <p:cNvPr id="219" name="Rectangle 21"/>
          <p:cNvSpPr/>
          <p:nvPr/>
        </p:nvSpPr>
        <p:spPr>
          <a:xfrm>
            <a:off x="4343400" y="1240529"/>
            <a:ext cx="457200" cy="23504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</a:p>
        </p:txBody>
      </p:sp>
      <p:sp>
        <p:nvSpPr>
          <p:cNvPr id="220" name="Content Placeholder 2"/>
          <p:cNvSpPr txBox="1"/>
          <p:nvPr/>
        </p:nvSpPr>
        <p:spPr>
          <a:xfrm>
            <a:off x="808969" y="1621527"/>
            <a:ext cx="7542280" cy="34018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 marL="342900" indent="-342900" defTabSz="914400">
              <a:spcBef>
                <a:spcPts val="400"/>
              </a:spcBef>
              <a:buSzPct val="100000"/>
              <a:buFont typeface="Arial" panose="020B0604020202020204"/>
              <a:buChar char="•"/>
              <a:defRPr sz="2000">
                <a:solidFill>
                  <a:srgbClr val="1F497D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lvl1pPr>
          </a:lstStyle>
          <a:p>
            <a:r>
              <a:t>Another “view creation on the fly” syntax</a:t>
            </a:r>
          </a:p>
        </p:txBody>
      </p:sp>
      <p:sp>
        <p:nvSpPr>
          <p:cNvPr id="221" name="Rectangle 13"/>
          <p:cNvSpPr txBox="1"/>
          <p:nvPr/>
        </p:nvSpPr>
        <p:spPr>
          <a:xfrm>
            <a:off x="427036" y="2514600"/>
            <a:ext cx="6032004" cy="3038475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/>
          <a:p>
            <a:pPr>
              <a:defRPr sz="2400">
                <a:solidFill>
                  <a:srgbClr val="C00000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WITH</a:t>
            </a:r>
            <a:r>
              <a:rPr>
                <a:solidFill>
                  <a:srgbClr val="1F497D"/>
                </a:solidFill>
              </a:rPr>
              <a:t> Reds(bid, scount) </a:t>
            </a:r>
            <a:r>
              <a:t>AS</a:t>
            </a:r>
            <a:endParaRPr>
              <a:solidFill>
                <a:srgbClr val="1F497D"/>
              </a:solidFill>
            </a:endParaRPr>
          </a:p>
          <a:p>
            <a:pPr>
              <a:defRPr sz="2400">
                <a:solidFill>
                  <a:srgbClr val="1F497D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        (</a:t>
            </a:r>
            <a:r>
              <a:rPr>
                <a:solidFill>
                  <a:srgbClr val="C00000"/>
                </a:solidFill>
              </a:rPr>
              <a:t>SELECT</a:t>
            </a:r>
            <a:r>
              <a:t> b.bid, </a:t>
            </a:r>
            <a:r>
              <a:rPr>
                <a:solidFill>
                  <a:srgbClr val="C00000"/>
                </a:solidFill>
              </a:rPr>
              <a:t>COUNT</a:t>
            </a:r>
            <a:r>
              <a:t>(*)</a:t>
            </a:r>
          </a:p>
          <a:p>
            <a:pPr>
              <a:defRPr sz="2400">
                <a:solidFill>
                  <a:srgbClr val="1F497D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           </a:t>
            </a:r>
            <a:r>
              <a:rPr>
                <a:solidFill>
                  <a:srgbClr val="C00000"/>
                </a:solidFill>
              </a:rPr>
              <a:t>FROM</a:t>
            </a:r>
            <a:r>
              <a:t> Boats b, Reserves2 r</a:t>
            </a:r>
          </a:p>
          <a:p>
            <a:pPr>
              <a:defRPr sz="2400">
                <a:solidFill>
                  <a:srgbClr val="1F497D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          </a:t>
            </a:r>
            <a:r>
              <a:rPr>
                <a:solidFill>
                  <a:srgbClr val="C00000"/>
                </a:solidFill>
              </a:rPr>
              <a:t>WHERE</a:t>
            </a:r>
            <a:r>
              <a:t> r.bid=b.bid </a:t>
            </a:r>
            <a:r>
              <a:rPr>
                <a:solidFill>
                  <a:srgbClr val="C00000"/>
                </a:solidFill>
              </a:rPr>
              <a:t>AND</a:t>
            </a:r>
            <a:r>
              <a:t> b.color=</a:t>
            </a:r>
            <a:r>
              <a:rPr>
                <a:solidFill>
                  <a:srgbClr val="000000"/>
                </a:solidFill>
              </a:rPr>
              <a:t>'</a:t>
            </a:r>
            <a:r>
              <a:t>red</a:t>
            </a:r>
            <a:r>
              <a:rPr>
                <a:solidFill>
                  <a:srgbClr val="000000"/>
                </a:solidFill>
              </a:rPr>
              <a:t>'</a:t>
            </a:r>
            <a:endParaRPr>
              <a:solidFill>
                <a:srgbClr val="000000"/>
              </a:solidFill>
            </a:endParaRPr>
          </a:p>
          <a:p>
            <a:pPr>
              <a:defRPr sz="2400">
                <a:solidFill>
                  <a:srgbClr val="1F497D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       </a:t>
            </a:r>
            <a:r>
              <a:rPr>
                <a:solidFill>
                  <a:srgbClr val="C00000"/>
                </a:solidFill>
              </a:rPr>
              <a:t>GROUP BY</a:t>
            </a:r>
            <a:r>
              <a:t> b.bid)</a:t>
            </a:r>
          </a:p>
          <a:p>
            <a:pPr>
              <a:defRPr sz="2400">
                <a:solidFill>
                  <a:srgbClr val="C00000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SELECT</a:t>
            </a:r>
            <a:r>
              <a:rPr>
                <a:solidFill>
                  <a:srgbClr val="6600CC"/>
                </a:solidFill>
              </a:rPr>
              <a:t>  </a:t>
            </a:r>
            <a:r>
              <a:rPr>
                <a:solidFill>
                  <a:srgbClr val="1F497D"/>
                </a:solidFill>
              </a:rPr>
              <a:t>bname, scount</a:t>
            </a:r>
            <a:endParaRPr>
              <a:solidFill>
                <a:srgbClr val="1F497D"/>
              </a:solidFill>
            </a:endParaRPr>
          </a:p>
          <a:p>
            <a:pPr>
              <a:defRPr sz="2400">
                <a:solidFill>
                  <a:srgbClr val="C00000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  FROM</a:t>
            </a:r>
            <a:r>
              <a:rPr>
                <a:solidFill>
                  <a:srgbClr val="6600CC"/>
                </a:solidFill>
              </a:rPr>
              <a:t>  </a:t>
            </a:r>
            <a:r>
              <a:rPr>
                <a:solidFill>
                  <a:srgbClr val="1F497D"/>
                </a:solidFill>
              </a:rPr>
              <a:t>Boads2 b, Reds</a:t>
            </a:r>
            <a:endParaRPr>
              <a:solidFill>
                <a:srgbClr val="1F497D"/>
              </a:solidFill>
            </a:endParaRPr>
          </a:p>
          <a:p>
            <a:pPr>
              <a:defRPr sz="2400">
                <a:solidFill>
                  <a:srgbClr val="C00000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WHERE</a:t>
            </a:r>
            <a:r>
              <a:rPr>
                <a:solidFill>
                  <a:srgbClr val="6600CC"/>
                </a:solidFill>
              </a:rPr>
              <a:t> </a:t>
            </a:r>
            <a:r>
              <a:rPr>
                <a:solidFill>
                  <a:srgbClr val="1F497D"/>
                </a:solidFill>
              </a:rPr>
              <a:t>Reds.bid=b.bid AND scount &lt; 10</a:t>
            </a:r>
            <a:endParaRPr>
              <a:solidFill>
                <a:srgbClr val="1F497D"/>
              </a:solidFill>
            </a:endParaRPr>
          </a:p>
        </p:txBody>
      </p:sp>
      <p:sp>
        <p:nvSpPr>
          <p:cNvPr id="222" name="Rounded Rectangle 11"/>
          <p:cNvSpPr/>
          <p:nvPr/>
        </p:nvSpPr>
        <p:spPr>
          <a:xfrm>
            <a:off x="971250" y="2933700"/>
            <a:ext cx="5726910" cy="1524000"/>
          </a:xfrm>
          <a:prstGeom prst="roundRect">
            <a:avLst>
              <a:gd name="adj" fmla="val 16667"/>
            </a:avLst>
          </a:prstGeom>
          <a:ln w="25400">
            <a:solidFill>
              <a:srgbClr val="3A5E8A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itle 1"/>
          <p:cNvSpPr txBox="1"/>
          <p:nvPr>
            <p:ph type="title"/>
          </p:nvPr>
        </p:nvSpPr>
        <p:spPr>
          <a:xfrm>
            <a:off x="457200" y="671403"/>
            <a:ext cx="8229600" cy="523222"/>
          </a:xfrm>
          <a:prstGeom prst="rect">
            <a:avLst/>
          </a:prstGeom>
        </p:spPr>
        <p:txBody>
          <a:bodyPr/>
          <a:lstStyle>
            <a:lvl1pPr defTabSz="351790">
              <a:defRPr sz="3300">
                <a:solidFill>
                  <a:srgbClr val="1F497D"/>
                </a:solidFill>
              </a:defRPr>
            </a:lvl1pPr>
          </a:lstStyle>
          <a:p>
            <a:r>
              <a:t>NULL Values: Truth table</a:t>
            </a:r>
          </a:p>
        </p:txBody>
      </p:sp>
      <p:sp>
        <p:nvSpPr>
          <p:cNvPr id="99" name="Content Placeholder 2"/>
          <p:cNvSpPr txBox="1"/>
          <p:nvPr>
            <p:ph type="body" sz="quarter" idx="1"/>
          </p:nvPr>
        </p:nvSpPr>
        <p:spPr>
          <a:xfrm>
            <a:off x="457200" y="1336671"/>
            <a:ext cx="8229600" cy="338555"/>
          </a:xfrm>
          <a:prstGeom prst="rect">
            <a:avLst/>
          </a:prstGeom>
        </p:spPr>
        <p:txBody>
          <a:bodyPr/>
          <a:lstStyle>
            <a:lvl1pPr marL="0" indent="0" algn="ctr" defTabSz="288290">
              <a:spcBef>
                <a:spcPts val="400"/>
              </a:spcBef>
              <a:buSzTx/>
              <a:buNone/>
              <a:defRPr sz="2000">
                <a:solidFill>
                  <a:schemeClr val="accent1"/>
                </a:solidFill>
              </a:defRPr>
            </a:lvl1pPr>
          </a:lstStyle>
          <a:p>
            <a:r>
              <a:t> </a:t>
            </a:r>
          </a:p>
        </p:txBody>
      </p:sp>
      <p:sp>
        <p:nvSpPr>
          <p:cNvPr id="100" name="Rectangle 21"/>
          <p:cNvSpPr/>
          <p:nvPr/>
        </p:nvSpPr>
        <p:spPr>
          <a:xfrm>
            <a:off x="4343400" y="1240529"/>
            <a:ext cx="457200" cy="23504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</a:p>
        </p:txBody>
      </p:sp>
      <p:graphicFrame>
        <p:nvGraphicFramePr>
          <p:cNvPr id="101" name="Table 1"/>
          <p:cNvGraphicFramePr/>
          <p:nvPr/>
        </p:nvGraphicFramePr>
        <p:xfrm>
          <a:off x="1371600" y="1397000"/>
          <a:ext cx="6477000" cy="477520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295400"/>
                <a:gridCol w="1295400"/>
                <a:gridCol w="1295400"/>
                <a:gridCol w="1295400"/>
                <a:gridCol w="1295400"/>
              </a:tblGrid>
              <a:tr h="477519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 i="1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p</a:t>
                      </a:r>
                      <a:endParaRPr sz="2000" b="1" i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 i="1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q</a:t>
                      </a:r>
                      <a:endParaRPr sz="2000" b="1" i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2000" i="1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pPr>
                      <a:r>
                        <a:t>p</a:t>
                      </a:r>
                      <a:r>
                        <a:rPr i="0"/>
                        <a:t> OR </a:t>
                      </a:r>
                      <a:r>
                        <a:t>q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2000" i="1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pPr>
                      <a:r>
                        <a:t>p</a:t>
                      </a:r>
                      <a:r>
                        <a:rPr i="0"/>
                        <a:t> AND </a:t>
                      </a:r>
                      <a:r>
                        <a:t>q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2000" i="1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pPr>
                      <a:r>
                        <a:t>p</a:t>
                      </a:r>
                      <a:r>
                        <a:rPr i="0"/>
                        <a:t> = </a:t>
                      </a:r>
                      <a:r>
                        <a:t>q</a:t>
                      </a:r>
                    </a:p>
                  </a:txBody>
                  <a:tcPr marL="12700" marR="12700" marT="12700" marB="12700" anchor="ctr" anchorCtr="0" horzOverflow="overflow"/>
                </a:tc>
              </a:tr>
              <a:tr h="477519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 b="1">
                          <a:solidFill>
                            <a:srgbClr val="C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TRUE</a:t>
                      </a:r>
                      <a:endParaRPr sz="2000" b="1">
                        <a:solidFill>
                          <a:srgbClr val="C00000"/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 b="1">
                          <a:solidFill>
                            <a:srgbClr val="C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TRUE</a:t>
                      </a:r>
                      <a:endParaRPr sz="2000" b="1">
                        <a:solidFill>
                          <a:srgbClr val="C00000"/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>
                          <a:solidFill>
                            <a:srgbClr val="C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TRUE</a:t>
                      </a:r>
                      <a:endParaRPr sz="2000">
                        <a:solidFill>
                          <a:srgbClr val="C00000"/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>
                          <a:solidFill>
                            <a:srgbClr val="C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TRUE</a:t>
                      </a:r>
                      <a:endParaRPr sz="2000">
                        <a:solidFill>
                          <a:srgbClr val="C00000"/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>
                          <a:solidFill>
                            <a:srgbClr val="C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TRUE</a:t>
                      </a:r>
                      <a:endParaRPr sz="2000">
                        <a:solidFill>
                          <a:srgbClr val="C00000"/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12700" marR="12700" marT="12700" marB="12700" anchor="ctr" anchorCtr="0" horzOverflow="overflow"/>
                </a:tc>
              </a:tr>
              <a:tr h="477519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 b="1">
                          <a:solidFill>
                            <a:srgbClr val="C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TRUE</a:t>
                      </a:r>
                      <a:endParaRPr sz="2000" b="1">
                        <a:solidFill>
                          <a:srgbClr val="C00000"/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 b="1">
                          <a:solidFill>
                            <a:srgbClr val="C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FALSE</a:t>
                      </a:r>
                      <a:endParaRPr sz="2000" b="1">
                        <a:solidFill>
                          <a:srgbClr val="C00000"/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>
                          <a:solidFill>
                            <a:srgbClr val="C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TRUE</a:t>
                      </a:r>
                      <a:endParaRPr sz="2000">
                        <a:solidFill>
                          <a:srgbClr val="C00000"/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>
                          <a:solidFill>
                            <a:srgbClr val="C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FALSE</a:t>
                      </a:r>
                      <a:endParaRPr sz="2000">
                        <a:solidFill>
                          <a:srgbClr val="C00000"/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>
                          <a:solidFill>
                            <a:srgbClr val="C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FALSE</a:t>
                      </a:r>
                      <a:endParaRPr sz="2000">
                        <a:solidFill>
                          <a:srgbClr val="C00000"/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12700" marR="12700" marT="12700" marB="12700" anchor="ctr" anchorCtr="0" horzOverflow="overflow"/>
                </a:tc>
              </a:tr>
              <a:tr h="477519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 b="1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TRUE</a:t>
                      </a:r>
                      <a:endParaRPr sz="20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 b="1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Unknown</a:t>
                      </a:r>
                      <a:endParaRPr sz="20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TRUE</a:t>
                      </a:r>
                      <a:endParaRPr sz="2000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Unknown</a:t>
                      </a:r>
                      <a:endParaRPr sz="2000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Unknown</a:t>
                      </a:r>
                      <a:endParaRPr sz="2000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12700" marR="12700" marT="12700" marB="12700" anchor="ctr" anchorCtr="0" horzOverflow="overflow"/>
                </a:tc>
              </a:tr>
              <a:tr h="477519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 b="1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FALSE</a:t>
                      </a:r>
                      <a:endParaRPr sz="20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 b="1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TRUE</a:t>
                      </a:r>
                      <a:endParaRPr sz="20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TRUE</a:t>
                      </a:r>
                      <a:endParaRPr sz="2000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FALSE</a:t>
                      </a:r>
                      <a:endParaRPr sz="2000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FALSE</a:t>
                      </a:r>
                      <a:endParaRPr sz="2000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12700" marR="12700" marT="12700" marB="12700" anchor="ctr" anchorCtr="0" horzOverflow="overflow"/>
                </a:tc>
              </a:tr>
              <a:tr h="477519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 b="1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FALSE</a:t>
                      </a:r>
                      <a:endParaRPr sz="20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 b="1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FALSE</a:t>
                      </a:r>
                      <a:endParaRPr sz="20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FALSE</a:t>
                      </a:r>
                      <a:endParaRPr sz="2000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FALSE</a:t>
                      </a:r>
                      <a:endParaRPr sz="2000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TRUE</a:t>
                      </a:r>
                      <a:endParaRPr sz="2000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12700" marR="12700" marT="12700" marB="12700" anchor="ctr" anchorCtr="0" horzOverflow="overflow"/>
                </a:tc>
              </a:tr>
              <a:tr h="477519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 b="1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FALSE</a:t>
                      </a:r>
                      <a:endParaRPr sz="20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 b="1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Unknown</a:t>
                      </a:r>
                      <a:endParaRPr sz="20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Unknown</a:t>
                      </a:r>
                      <a:endParaRPr sz="2000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FALSE</a:t>
                      </a:r>
                      <a:endParaRPr sz="2000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Unknown</a:t>
                      </a:r>
                      <a:endParaRPr sz="2000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12700" marR="12700" marT="12700" marB="12700" anchor="ctr" anchorCtr="0" horzOverflow="overflow"/>
                </a:tc>
              </a:tr>
              <a:tr h="477519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 b="1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Unknown</a:t>
                      </a:r>
                      <a:endParaRPr sz="20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 b="1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TRUE</a:t>
                      </a:r>
                      <a:endParaRPr sz="20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TRUE</a:t>
                      </a:r>
                      <a:endParaRPr sz="2000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Unknown</a:t>
                      </a:r>
                      <a:endParaRPr sz="2000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Unknown</a:t>
                      </a:r>
                      <a:endParaRPr sz="2000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12700" marR="12700" marT="12700" marB="12700" anchor="ctr" anchorCtr="0" horzOverflow="overflow"/>
                </a:tc>
              </a:tr>
              <a:tr h="477519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 b="1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Unknown</a:t>
                      </a:r>
                      <a:endParaRPr sz="20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 b="1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FALSE</a:t>
                      </a:r>
                      <a:endParaRPr sz="20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Unknown</a:t>
                      </a:r>
                      <a:endParaRPr sz="2000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FALSE</a:t>
                      </a:r>
                      <a:endParaRPr sz="2000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Unknown</a:t>
                      </a:r>
                      <a:endParaRPr sz="2000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12700" marR="12700" marT="12700" marB="12700" anchor="ctr" anchorCtr="0" horzOverflow="overflow"/>
                </a:tc>
              </a:tr>
              <a:tr h="477519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 b="1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Unknown</a:t>
                      </a:r>
                      <a:endParaRPr sz="20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 b="1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Unknown</a:t>
                      </a:r>
                      <a:endParaRPr sz="20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Unknown</a:t>
                      </a:r>
                      <a:endParaRPr sz="2000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Unknown</a:t>
                      </a:r>
                      <a:endParaRPr sz="2000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Unknown</a:t>
                      </a:r>
                      <a:endParaRPr sz="2000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12700" marR="12700" marT="12700" marB="12700" anchor="ctr" anchorCtr="0" horzOverflow="overflow"/>
                </a:tc>
              </a:tr>
            </a:tbl>
          </a:graphicData>
        </a:graphic>
      </p:graphicFrame>
      <p:sp>
        <p:nvSpPr>
          <p:cNvPr id="102" name="Rounded Rectangle 2"/>
          <p:cNvSpPr/>
          <p:nvPr/>
        </p:nvSpPr>
        <p:spPr>
          <a:xfrm>
            <a:off x="1371600" y="1828800"/>
            <a:ext cx="6477000" cy="990600"/>
          </a:xfrm>
          <a:prstGeom prst="roundRect">
            <a:avLst>
              <a:gd name="adj" fmla="val 16667"/>
            </a:avLst>
          </a:prstGeom>
          <a:solidFill>
            <a:schemeClr val="accent1">
              <a:alpha val="23000"/>
            </a:schemeClr>
          </a:solidFill>
          <a:ln w="25400">
            <a:solidFill>
              <a:srgbClr val="3A5E8A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Rectangle 9"/>
          <p:cNvSpPr/>
          <p:nvPr/>
        </p:nvSpPr>
        <p:spPr>
          <a:xfrm>
            <a:off x="617538" y="504825"/>
            <a:ext cx="8100020" cy="902766"/>
          </a:xfrm>
          <a:prstGeom prst="rect">
            <a:avLst/>
          </a:prstGeom>
          <a:ln>
            <a:solidFill>
              <a:srgbClr val="000000"/>
            </a:solidFill>
            <a:miter/>
          </a:ln>
        </p:spPr>
        <p:txBody>
          <a:bodyPr wrap="none" lIns="46037" tIns="46037" rIns="46037" bIns="46037">
            <a:spAutoFit/>
          </a:bodyPr>
          <a:lstStyle/>
          <a:p>
            <a:pPr>
              <a:defRPr sz="28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t>Find the rating for which the average age of sailors</a:t>
            </a:r>
          </a:p>
          <a:p>
            <a:pPr>
              <a:defRPr sz="28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t> is the minimum over all ratings </a:t>
            </a:r>
            <a:r>
              <a:rPr sz="1800">
                <a:latin typeface="+mj-lt"/>
                <a:ea typeface="+mj-ea"/>
                <a:cs typeface="+mj-cs"/>
                <a:sym typeface="Calibri" panose="020F0502020204030204"/>
              </a:rPr>
              <a:t>:</a:t>
            </a:r>
            <a:endParaRPr sz="1800"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sp>
        <p:nvSpPr>
          <p:cNvPr id="225" name="Rectangle 5"/>
          <p:cNvSpPr txBox="1"/>
          <p:nvPr/>
        </p:nvSpPr>
        <p:spPr>
          <a:xfrm>
            <a:off x="733425" y="1881188"/>
            <a:ext cx="6604001" cy="1864816"/>
          </a:xfrm>
          <a:prstGeom prst="rect">
            <a:avLst/>
          </a:prstGeom>
          <a:ln w="12700">
            <a:miter lim="400000"/>
          </a:ln>
        </p:spPr>
        <p:txBody>
          <a:bodyPr lIns="46037" tIns="46037" rIns="46037" bIns="46037">
            <a:spAutoFit/>
          </a:bodyPr>
          <a:lstStyle/>
          <a:p>
            <a:pPr>
              <a:defRPr sz="2000"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SELECT</a:t>
            </a:r>
            <a:r>
              <a:rPr sz="1800"/>
              <a:t>  Temp.rating, Temp.avgage</a:t>
            </a:r>
            <a:endParaRPr sz="1800"/>
          </a:p>
          <a:p>
            <a:pPr>
              <a:defRPr sz="2000"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FROM  (SELECT S.rating, AVG(S.age) AS avgage,</a:t>
            </a:r>
          </a:p>
          <a:p>
            <a:pPr>
              <a:defRPr sz="2000"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              FROM Sailors S</a:t>
            </a:r>
          </a:p>
          <a:p>
            <a:pPr>
              <a:defRPr sz="2000"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              GROUP BY S.rating) AS Temp</a:t>
            </a:r>
          </a:p>
          <a:p>
            <a:pPr>
              <a:defRPr sz="2000"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WHERE  Temp.avgage =  (SELECT</a:t>
            </a:r>
            <a:r>
              <a:rPr sz="1800"/>
              <a:t>  MIN(Temp.avgage)</a:t>
            </a:r>
            <a:endParaRPr sz="1800"/>
          </a:p>
          <a:p>
            <a:pPr>
              <a:defRPr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		                    </a:t>
            </a:r>
            <a:r>
              <a:rPr sz="2000"/>
              <a:t>FROM</a:t>
            </a:r>
            <a:r>
              <a:t>  </a:t>
            </a:r>
            <a:r>
              <a:rPr>
                <a:solidFill>
                  <a:srgbClr val="E43486"/>
                </a:solidFill>
              </a:rPr>
              <a:t>Temp</a:t>
            </a:r>
            <a:r>
              <a:t>)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ctangle 2"/>
          <p:cNvSpPr txBox="1"/>
          <p:nvPr>
            <p:ph type="title"/>
          </p:nvPr>
        </p:nvSpPr>
        <p:spPr>
          <a:xfrm>
            <a:off x="457200" y="38375"/>
            <a:ext cx="8229600" cy="1143001"/>
          </a:xfrm>
          <a:prstGeom prst="rect">
            <a:avLst/>
          </a:prstGeom>
        </p:spPr>
        <p:txBody>
          <a:bodyPr/>
          <a:lstStyle/>
          <a:p>
            <a:r>
              <a:t>SQL: Modification Commands</a:t>
            </a:r>
          </a:p>
        </p:txBody>
      </p:sp>
      <p:sp>
        <p:nvSpPr>
          <p:cNvPr id="228" name="Rectangle 3"/>
          <p:cNvSpPr txBox="1"/>
          <p:nvPr>
            <p:ph type="body" sz="quarter" idx="1"/>
          </p:nvPr>
        </p:nvSpPr>
        <p:spPr>
          <a:xfrm>
            <a:off x="571500" y="1114425"/>
            <a:ext cx="7848600" cy="487363"/>
          </a:xfrm>
          <a:prstGeom prst="rect">
            <a:avLst/>
          </a:prstGeom>
        </p:spPr>
        <p:txBody>
          <a:bodyPr/>
          <a:lstStyle>
            <a:lvl1pPr marL="332740" indent="-332740" defTabSz="443230">
              <a:lnSpc>
                <a:spcPct val="80000"/>
              </a:lnSpc>
              <a:spcBef>
                <a:spcPts val="600"/>
              </a:spcBef>
              <a:buSzTx/>
              <a:buNone/>
              <a:defRPr sz="28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t>Deletion:</a:t>
            </a:r>
          </a:p>
        </p:txBody>
      </p:sp>
      <p:sp>
        <p:nvSpPr>
          <p:cNvPr id="229" name="Text Box 4"/>
          <p:cNvSpPr txBox="1"/>
          <p:nvPr/>
        </p:nvSpPr>
        <p:spPr>
          <a:xfrm>
            <a:off x="2600007" y="1277426"/>
            <a:ext cx="2463586" cy="625186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DELETE FROM  &lt;relation&gt;</a:t>
            </a:r>
          </a:p>
          <a:p>
            <a:pPr>
              <a:defRPr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[WHERE  &lt;predicate&gt;]</a:t>
            </a:r>
          </a:p>
        </p:txBody>
      </p:sp>
      <p:sp>
        <p:nvSpPr>
          <p:cNvPr id="230" name="Text Box 5"/>
          <p:cNvSpPr txBox="1"/>
          <p:nvPr/>
        </p:nvSpPr>
        <p:spPr>
          <a:xfrm>
            <a:off x="1325245" y="1998664"/>
            <a:ext cx="4337145" cy="3572466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Example:  </a:t>
            </a:r>
          </a:p>
          <a:p>
            <a:pPr>
              <a:defRPr>
                <a:latin typeface="+mj-lt"/>
                <a:ea typeface="+mj-ea"/>
                <a:cs typeface="+mj-cs"/>
                <a:sym typeface="Calibri" panose="020F0502020204030204"/>
              </a:defRPr>
            </a:pPr>
          </a:p>
          <a:p>
            <a:pPr>
              <a:defRPr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1.   DELETE FROM account</a:t>
            </a:r>
          </a:p>
          <a:p>
            <a:pPr>
              <a:defRPr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     -- deletes all tuples in account</a:t>
            </a:r>
          </a:p>
          <a:p>
            <a:pPr>
              <a:defRPr>
                <a:latin typeface="+mj-lt"/>
                <a:ea typeface="+mj-ea"/>
                <a:cs typeface="+mj-cs"/>
                <a:sym typeface="Calibri" panose="020F0502020204030204"/>
              </a:defRPr>
            </a:pPr>
          </a:p>
          <a:p>
            <a:pPr>
              <a:defRPr>
                <a:latin typeface="+mj-lt"/>
                <a:ea typeface="+mj-ea"/>
                <a:cs typeface="+mj-cs"/>
                <a:sym typeface="Calibri" panose="020F0502020204030204"/>
              </a:defRPr>
            </a:pPr>
          </a:p>
          <a:p>
            <a:pPr>
              <a:defRPr>
                <a:latin typeface="+mj-lt"/>
                <a:ea typeface="+mj-ea"/>
                <a:cs typeface="+mj-cs"/>
                <a:sym typeface="Calibri" panose="020F0502020204030204"/>
              </a:defRPr>
            </a:pPr>
          </a:p>
          <a:p>
            <a:pPr>
              <a:defRPr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2.  DELETE FROM account</a:t>
            </a:r>
          </a:p>
          <a:p>
            <a:pPr>
              <a:defRPr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      WHERE bname IN (SELECT bname</a:t>
            </a:r>
          </a:p>
          <a:p>
            <a:pPr>
              <a:defRPr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                                       FROM   branch</a:t>
            </a:r>
          </a:p>
          <a:p>
            <a:pPr>
              <a:defRPr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                                       WHERE bcity = </a:t>
            </a:r>
            <a:r>
              <a: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‘</a:t>
            </a:r>
            <a:r>
              <a:t>Bkln</a:t>
            </a:r>
            <a:r>
              <a: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’</a:t>
            </a:r>
            <a:r>
              <a:t>)</a:t>
            </a:r>
          </a:p>
          <a:p>
            <a:pPr>
              <a:defRPr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   -- deletes all accounts from Brooklyn branch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Rectangle 2"/>
          <p:cNvSpPr txBox="1"/>
          <p:nvPr>
            <p:ph type="title"/>
          </p:nvPr>
        </p:nvSpPr>
        <p:spPr>
          <a:xfrm>
            <a:off x="544780" y="208958"/>
            <a:ext cx="8229601" cy="1143001"/>
          </a:xfrm>
          <a:prstGeom prst="rect">
            <a:avLst/>
          </a:prstGeom>
        </p:spPr>
        <p:txBody>
          <a:bodyPr/>
          <a:lstStyle/>
          <a:p>
            <a:r>
              <a:t>SQL: Modification Commands</a:t>
            </a:r>
          </a:p>
        </p:txBody>
      </p:sp>
      <p:sp>
        <p:nvSpPr>
          <p:cNvPr id="233" name="Rectangle 3"/>
          <p:cNvSpPr txBox="1"/>
          <p:nvPr>
            <p:ph type="body" sz="quarter" idx="1"/>
          </p:nvPr>
        </p:nvSpPr>
        <p:spPr>
          <a:xfrm>
            <a:off x="560387" y="1715508"/>
            <a:ext cx="7848601" cy="427039"/>
          </a:xfrm>
          <a:prstGeom prst="rect">
            <a:avLst/>
          </a:prstGeom>
        </p:spPr>
        <p:txBody>
          <a:bodyPr/>
          <a:lstStyle>
            <a:lvl1pPr marL="315595" indent="-315595" defTabSz="420370">
              <a:lnSpc>
                <a:spcPct val="80000"/>
              </a:lnSpc>
              <a:spcBef>
                <a:spcPts val="500"/>
              </a:spcBef>
              <a:buSzTx/>
              <a:buNone/>
              <a:defRPr sz="2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t>View Updates:</a:t>
            </a:r>
          </a:p>
        </p:txBody>
      </p:sp>
      <p:sp>
        <p:nvSpPr>
          <p:cNvPr id="234" name="Text Box 4"/>
          <p:cNvSpPr txBox="1"/>
          <p:nvPr/>
        </p:nvSpPr>
        <p:spPr>
          <a:xfrm>
            <a:off x="2769870" y="2040944"/>
            <a:ext cx="3012203" cy="120938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Suppose we have a view:</a:t>
            </a:r>
          </a:p>
          <a:p>
            <a:pPr>
              <a:defRPr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    CREATE VIEW branch-loan AS</a:t>
            </a:r>
          </a:p>
          <a:p>
            <a:pPr>
              <a:defRPr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               SELECT bname, lno</a:t>
            </a:r>
          </a:p>
          <a:p>
            <a:pPr>
              <a:defRPr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               FROM     loan</a:t>
            </a:r>
          </a:p>
        </p:txBody>
      </p:sp>
      <p:sp>
        <p:nvSpPr>
          <p:cNvPr id="235" name="Text Box 5"/>
          <p:cNvSpPr txBox="1"/>
          <p:nvPr/>
        </p:nvSpPr>
        <p:spPr>
          <a:xfrm>
            <a:off x="1163318" y="3585584"/>
            <a:ext cx="6097076" cy="35936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And we insert:  INSERT INTO branch-loan VALUES( </a:t>
            </a:r>
            <a:r>
              <a: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“</a:t>
            </a:r>
            <a:r>
              <a:t>Perry</a:t>
            </a:r>
            <a:r>
              <a: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”</a:t>
            </a:r>
            <a:r>
              <a:t>, L-308)</a:t>
            </a:r>
          </a:p>
        </p:txBody>
      </p:sp>
      <p:sp>
        <p:nvSpPr>
          <p:cNvPr id="236" name="Text Box 6"/>
          <p:cNvSpPr txBox="1"/>
          <p:nvPr/>
        </p:nvSpPr>
        <p:spPr>
          <a:xfrm>
            <a:off x="939481" y="4296784"/>
            <a:ext cx="6758431" cy="35936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Then, the system will insert a new tuple ( </a:t>
            </a:r>
            <a:r>
              <a: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“</a:t>
            </a:r>
            <a:r>
              <a:t>Perry</a:t>
            </a:r>
            <a:r>
              <a: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”</a:t>
            </a:r>
            <a:r>
              <a:t>, L-308, NULL) into loan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" grpId="1" animBg="1" advAuto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Rectangle 2"/>
          <p:cNvSpPr txBox="1"/>
          <p:nvPr>
            <p:ph type="title"/>
          </p:nvPr>
        </p:nvSpPr>
        <p:spPr>
          <a:xfrm>
            <a:off x="457200" y="77600"/>
            <a:ext cx="8229600" cy="1143001"/>
          </a:xfrm>
          <a:prstGeom prst="rect">
            <a:avLst/>
          </a:prstGeom>
        </p:spPr>
        <p:txBody>
          <a:bodyPr/>
          <a:lstStyle/>
          <a:p>
            <a:r>
              <a:t>SQL: Modification Commands</a:t>
            </a:r>
          </a:p>
        </p:txBody>
      </p:sp>
      <p:sp>
        <p:nvSpPr>
          <p:cNvPr id="239" name="Rectangle 3"/>
          <p:cNvSpPr txBox="1"/>
          <p:nvPr>
            <p:ph type="body" sz="quarter" idx="1"/>
          </p:nvPr>
        </p:nvSpPr>
        <p:spPr>
          <a:xfrm>
            <a:off x="571500" y="1145033"/>
            <a:ext cx="7848600" cy="406401"/>
          </a:xfrm>
          <a:prstGeom prst="rect">
            <a:avLst/>
          </a:prstGeom>
        </p:spPr>
        <p:txBody>
          <a:bodyPr/>
          <a:lstStyle>
            <a:lvl1pPr marL="322580" indent="-322580" defTabSz="429895">
              <a:lnSpc>
                <a:spcPct val="80000"/>
              </a:lnSpc>
              <a:spcBef>
                <a:spcPts val="500"/>
              </a:spcBef>
              <a:buSzTx/>
              <a:buNone/>
              <a:defRPr sz="22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t>What about...</a:t>
            </a:r>
          </a:p>
        </p:txBody>
      </p:sp>
      <p:sp>
        <p:nvSpPr>
          <p:cNvPr id="240" name="Text Box 4"/>
          <p:cNvSpPr txBox="1"/>
          <p:nvPr/>
        </p:nvSpPr>
        <p:spPr>
          <a:xfrm>
            <a:off x="2533332" y="1724473"/>
            <a:ext cx="3919683" cy="1209386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CREATE VIEW depos-account AS</a:t>
            </a:r>
          </a:p>
          <a:p>
            <a:pPr>
              <a:defRPr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        SELECT cname, bname, balance</a:t>
            </a:r>
          </a:p>
          <a:p>
            <a:pPr>
              <a:defRPr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         FROM    depositor as d, account as a</a:t>
            </a:r>
          </a:p>
          <a:p>
            <a:pPr>
              <a:defRPr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         WHERE  d.acct_no = a.acct_no</a:t>
            </a:r>
          </a:p>
        </p:txBody>
      </p:sp>
      <p:sp>
        <p:nvSpPr>
          <p:cNvPr id="241" name="Text Box 5"/>
          <p:cNvSpPr txBox="1"/>
          <p:nvPr/>
        </p:nvSpPr>
        <p:spPr>
          <a:xfrm>
            <a:off x="1131569" y="3988247"/>
            <a:ext cx="5588865" cy="35936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 INSERT INTO depos-account VALUES( </a:t>
            </a:r>
            <a:r>
              <a: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“</a:t>
            </a:r>
            <a:r>
              <a:t>Smith</a:t>
            </a:r>
            <a:r>
              <a: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”</a:t>
            </a:r>
            <a:r>
              <a:t>, </a:t>
            </a:r>
            <a:r>
              <a: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“</a:t>
            </a:r>
            <a:r>
              <a:t>Perry</a:t>
            </a:r>
            <a:r>
              <a: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”</a:t>
            </a:r>
            <a:r>
              <a:t>, 500)</a:t>
            </a:r>
          </a:p>
        </p:txBody>
      </p:sp>
      <p:sp>
        <p:nvSpPr>
          <p:cNvPr id="242" name="Text Box 6"/>
          <p:cNvSpPr txBox="1"/>
          <p:nvPr/>
        </p:nvSpPr>
        <p:spPr>
          <a:xfrm>
            <a:off x="1325244" y="4466083"/>
            <a:ext cx="3911423" cy="33308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Calibri" panose="020F0502020204030204"/>
              </a:defRPr>
            </a:lvl1pPr>
          </a:lstStyle>
          <a:p>
            <a:r>
              <a:t>How many relations we need to update? </a:t>
            </a:r>
          </a:p>
        </p:txBody>
      </p:sp>
      <p:sp>
        <p:nvSpPr>
          <p:cNvPr id="243" name="Text Box 7"/>
          <p:cNvSpPr txBox="1"/>
          <p:nvPr/>
        </p:nvSpPr>
        <p:spPr>
          <a:xfrm>
            <a:off x="2158682" y="5094733"/>
            <a:ext cx="2224605" cy="33308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Calibri" panose="020F0502020204030204"/>
              </a:defRPr>
            </a:lvl1pPr>
          </a:lstStyle>
          <a:p>
            <a:r>
              <a:t>Many systems disallow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" grpId="1" animBg="1" advAuto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Box 9"/>
          <p:cNvSpPr txBox="1"/>
          <p:nvPr>
            <p:ph type="sldNum" sz="quarter" idx="4294967295"/>
          </p:nvPr>
        </p:nvSpPr>
        <p:spPr>
          <a:xfrm>
            <a:off x="8617855" y="304800"/>
            <a:ext cx="220002" cy="205912"/>
          </a:xfrm>
          <a:prstGeom prst="rect">
            <a:avLst/>
          </a:prstGeom>
        </p:spPr>
        <p:txBody>
          <a:bodyPr anchor="t"/>
          <a:lstStyle>
            <a:lvl1pPr algn="ctr">
              <a:defRPr sz="900" b="1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246" name="Title 1"/>
          <p:cNvSpPr txBox="1"/>
          <p:nvPr>
            <p:ph type="title"/>
          </p:nvPr>
        </p:nvSpPr>
        <p:spPr>
          <a:xfrm>
            <a:off x="457200" y="671403"/>
            <a:ext cx="8229600" cy="523222"/>
          </a:xfrm>
          <a:prstGeom prst="rect">
            <a:avLst/>
          </a:prstGeom>
        </p:spPr>
        <p:txBody>
          <a:bodyPr/>
          <a:lstStyle>
            <a:lvl1pPr defTabSz="351790">
              <a:defRPr sz="3300">
                <a:solidFill>
                  <a:srgbClr val="1F497D"/>
                </a:solidFill>
              </a:defRPr>
            </a:lvl1pPr>
          </a:lstStyle>
          <a:p>
            <a:r>
              <a:t>Discretionary Access Control</a:t>
            </a:r>
          </a:p>
        </p:txBody>
      </p:sp>
      <p:sp>
        <p:nvSpPr>
          <p:cNvPr id="247" name="Content Placeholder 2"/>
          <p:cNvSpPr txBox="1"/>
          <p:nvPr>
            <p:ph type="body" sz="quarter" idx="1"/>
          </p:nvPr>
        </p:nvSpPr>
        <p:spPr>
          <a:xfrm>
            <a:off x="457200" y="1336671"/>
            <a:ext cx="8229600" cy="338555"/>
          </a:xfrm>
          <a:prstGeom prst="rect">
            <a:avLst/>
          </a:prstGeom>
        </p:spPr>
        <p:txBody>
          <a:bodyPr/>
          <a:lstStyle>
            <a:lvl1pPr marL="0" indent="0" algn="ctr" defTabSz="288290">
              <a:spcBef>
                <a:spcPts val="400"/>
              </a:spcBef>
              <a:buSzTx/>
              <a:buNone/>
              <a:defRPr sz="2000">
                <a:solidFill>
                  <a:schemeClr val="accent1"/>
                </a:solidFill>
              </a:defRPr>
            </a:lvl1pPr>
          </a:lstStyle>
          <a:p>
            <a:r>
              <a:t> </a:t>
            </a:r>
          </a:p>
        </p:txBody>
      </p:sp>
      <p:sp>
        <p:nvSpPr>
          <p:cNvPr id="248" name="Rectangle 21"/>
          <p:cNvSpPr/>
          <p:nvPr/>
        </p:nvSpPr>
        <p:spPr>
          <a:xfrm>
            <a:off x="4343400" y="1240529"/>
            <a:ext cx="457200" cy="23504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</a:p>
        </p:txBody>
      </p:sp>
      <p:sp>
        <p:nvSpPr>
          <p:cNvPr id="249" name="Content Placeholder 2"/>
          <p:cNvSpPr txBox="1"/>
          <p:nvPr/>
        </p:nvSpPr>
        <p:spPr>
          <a:xfrm>
            <a:off x="808969" y="1304027"/>
            <a:ext cx="7542280" cy="453118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/>
          <a:p>
            <a:pPr marL="342900" indent="-342900" defTabSz="914400">
              <a:spcBef>
                <a:spcPts val="400"/>
              </a:spcBef>
              <a:buSzPct val="100000"/>
              <a:buFont typeface="Arial" panose="020B0604020202020204"/>
              <a:buChar char="•"/>
              <a:defRPr sz="2000">
                <a:solidFill>
                  <a:srgbClr val="C00000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GRANT </a:t>
            </a:r>
            <a:r>
              <a:rPr>
                <a:solidFill>
                  <a:srgbClr val="1F497D"/>
                </a:solidFill>
              </a:rPr>
              <a:t>privileges </a:t>
            </a:r>
            <a:r>
              <a:t>ON</a:t>
            </a:r>
            <a:r>
              <a:rPr>
                <a:solidFill>
                  <a:srgbClr val="1F497D"/>
                </a:solidFill>
              </a:rPr>
              <a:t> object </a:t>
            </a:r>
            <a:r>
              <a:t>TO</a:t>
            </a:r>
            <a:r>
              <a:rPr>
                <a:solidFill>
                  <a:srgbClr val="1F497D"/>
                </a:solidFill>
              </a:rPr>
              <a:t> users</a:t>
            </a:r>
            <a:endParaRPr sz="1600"/>
          </a:p>
          <a:p>
            <a:pPr lvl="1" indent="400050" defTabSz="914400">
              <a:spcBef>
                <a:spcPts val="400"/>
              </a:spcBef>
              <a:defRPr sz="2000">
                <a:solidFill>
                  <a:srgbClr val="C00000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[WITH GRANT OPTION]</a:t>
            </a:r>
          </a:p>
          <a:p>
            <a:pPr marL="342900" indent="-342900" defTabSz="914400">
              <a:spcBef>
                <a:spcPts val="300"/>
              </a:spcBef>
              <a:buSzPct val="100000"/>
              <a:buFont typeface="Arial" panose="020B0604020202020204"/>
              <a:buChar char="•"/>
              <a:defRPr sz="2000">
                <a:solidFill>
                  <a:srgbClr val="1F497D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</a:p>
          <a:p>
            <a:pPr marL="342900" indent="-342900" defTabSz="914400">
              <a:spcBef>
                <a:spcPts val="400"/>
              </a:spcBef>
              <a:buSzPct val="100000"/>
              <a:buFont typeface="Arial" panose="020B0604020202020204"/>
              <a:buChar char="•"/>
              <a:defRPr sz="2000">
                <a:solidFill>
                  <a:srgbClr val="1F497D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Object can be a Database, Table or a View</a:t>
            </a:r>
            <a:endParaRPr sz="1600"/>
          </a:p>
          <a:p>
            <a:pPr marL="342900" indent="-342900" defTabSz="914400">
              <a:spcBef>
                <a:spcPts val="400"/>
              </a:spcBef>
              <a:buSzPct val="100000"/>
              <a:buFont typeface="Arial" panose="020B0604020202020204"/>
              <a:buChar char="•"/>
              <a:defRPr sz="2000">
                <a:solidFill>
                  <a:srgbClr val="1F497D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Privileges can be:</a:t>
            </a:r>
            <a:endParaRPr sz="1600"/>
          </a:p>
          <a:p>
            <a:pPr marL="742950" lvl="1" indent="-285750" defTabSz="914400">
              <a:spcBef>
                <a:spcPts val="300"/>
              </a:spcBef>
              <a:buSzPct val="100000"/>
              <a:buFont typeface="Arial" panose="020B0604020202020204"/>
              <a:buChar char="–"/>
              <a:defRPr sz="1600">
                <a:solidFill>
                  <a:srgbClr val="1F497D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Select</a:t>
            </a:r>
            <a:endParaRPr sz="1400"/>
          </a:p>
          <a:p>
            <a:pPr marL="742950" lvl="1" indent="-285750" defTabSz="914400">
              <a:spcBef>
                <a:spcPts val="300"/>
              </a:spcBef>
              <a:buSzPct val="100000"/>
              <a:buFont typeface="Arial" panose="020B0604020202020204"/>
              <a:buChar char="–"/>
              <a:defRPr sz="1600">
                <a:solidFill>
                  <a:srgbClr val="1F497D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Insert</a:t>
            </a:r>
            <a:endParaRPr sz="1400"/>
          </a:p>
          <a:p>
            <a:pPr marL="742950" lvl="1" indent="-285750" defTabSz="914400">
              <a:spcBef>
                <a:spcPts val="300"/>
              </a:spcBef>
              <a:buSzPct val="100000"/>
              <a:buFont typeface="Arial" panose="020B0604020202020204"/>
              <a:buChar char="–"/>
              <a:defRPr sz="1600">
                <a:solidFill>
                  <a:srgbClr val="1F497D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Delete</a:t>
            </a:r>
            <a:endParaRPr sz="1400"/>
          </a:p>
          <a:p>
            <a:pPr marL="742950" lvl="1" indent="-285750" defTabSz="914400">
              <a:spcBef>
                <a:spcPts val="300"/>
              </a:spcBef>
              <a:buSzPct val="100000"/>
              <a:buFont typeface="Arial" panose="020B0604020202020204"/>
              <a:buChar char="–"/>
              <a:defRPr sz="1600">
                <a:solidFill>
                  <a:srgbClr val="1F497D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References (cols) – allow to create a foreign key that references the specified column(s)</a:t>
            </a:r>
            <a:endParaRPr sz="1400"/>
          </a:p>
          <a:p>
            <a:pPr marL="742950" lvl="1" indent="-285750" defTabSz="914400">
              <a:spcBef>
                <a:spcPts val="300"/>
              </a:spcBef>
              <a:buSzPct val="100000"/>
              <a:buFont typeface="Arial" panose="020B0604020202020204"/>
              <a:buChar char="–"/>
              <a:defRPr sz="1600">
                <a:solidFill>
                  <a:srgbClr val="1F497D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All</a:t>
            </a:r>
            <a:endParaRPr sz="1400"/>
          </a:p>
          <a:p>
            <a:pPr marL="342900" indent="-342900" defTabSz="914400">
              <a:spcBef>
                <a:spcPts val="400"/>
              </a:spcBef>
              <a:buSzPct val="100000"/>
              <a:buFont typeface="Arial" panose="020B0604020202020204"/>
              <a:buChar char="•"/>
              <a:defRPr sz="2000">
                <a:solidFill>
                  <a:srgbClr val="1F497D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Can later be </a:t>
            </a:r>
            <a:r>
              <a:rPr>
                <a:solidFill>
                  <a:srgbClr val="C00000"/>
                </a:solidFill>
              </a:rPr>
              <a:t>REVOKE</a:t>
            </a:r>
            <a:r>
              <a:t>D</a:t>
            </a:r>
            <a:endParaRPr sz="1600"/>
          </a:p>
          <a:p>
            <a:pPr marL="342900" indent="-342900" defTabSz="914400">
              <a:spcBef>
                <a:spcPts val="400"/>
              </a:spcBef>
              <a:buSzPct val="100000"/>
              <a:buFont typeface="Arial" panose="020B0604020202020204"/>
              <a:buChar char="•"/>
              <a:defRPr sz="2000">
                <a:solidFill>
                  <a:srgbClr val="1F497D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Users can be single users or groups</a:t>
            </a:r>
            <a:endParaRPr sz="1600"/>
          </a:p>
          <a:p>
            <a:pPr marL="342900" indent="-342900" defTabSz="914400">
              <a:spcBef>
                <a:spcPts val="400"/>
              </a:spcBef>
              <a:buSzPct val="100000"/>
              <a:buFont typeface="Arial" panose="020B0604020202020204"/>
              <a:buChar char="•"/>
              <a:defRPr sz="2000">
                <a:solidFill>
                  <a:srgbClr val="1F497D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See R&amp;G Chapter 17 for more details.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Title 1"/>
          <p:cNvSpPr txBox="1"/>
          <p:nvPr/>
        </p:nvSpPr>
        <p:spPr>
          <a:xfrm>
            <a:off x="5455920" y="2084582"/>
            <a:ext cx="2334397" cy="118363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spAutoFit/>
          </a:bodyPr>
          <a:lstStyle/>
          <a:p>
            <a:pPr algn="ctr" defTabSz="914400">
              <a:defRPr sz="3600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Embedded</a:t>
            </a:r>
            <a:endParaRPr sz="2800"/>
          </a:p>
          <a:p>
            <a:pPr algn="ctr" defTabSz="914400">
              <a:defRPr sz="3600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SQL</a:t>
            </a:r>
          </a:p>
        </p:txBody>
      </p:sp>
      <p:sp>
        <p:nvSpPr>
          <p:cNvPr id="252" name="TextBox 1"/>
          <p:cNvSpPr txBox="1"/>
          <p:nvPr/>
        </p:nvSpPr>
        <p:spPr>
          <a:xfrm>
            <a:off x="1276484" y="2239079"/>
            <a:ext cx="2921679" cy="549334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 sz="3600">
                <a:latin typeface="+mj-lt"/>
                <a:ea typeface="+mj-ea"/>
                <a:cs typeface="+mj-cs"/>
                <a:sym typeface="Calibri" panose="020F0502020204030204"/>
              </a:defRPr>
            </a:lvl1pPr>
          </a:lstStyle>
          <a:p>
            <a:r>
              <a:t>Embedded SQL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" grpId="1" animBg="1" advAuto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itle 1"/>
          <p:cNvSpPr txBox="1"/>
          <p:nvPr>
            <p:ph type="title"/>
          </p:nvPr>
        </p:nvSpPr>
        <p:spPr>
          <a:xfrm>
            <a:off x="457200" y="152399"/>
            <a:ext cx="8229600" cy="523223"/>
          </a:xfrm>
          <a:prstGeom prst="rect">
            <a:avLst/>
          </a:prstGeom>
        </p:spPr>
        <p:txBody>
          <a:bodyPr/>
          <a:lstStyle>
            <a:lvl1pPr defTabSz="351790">
              <a:defRPr sz="3300">
                <a:solidFill>
                  <a:srgbClr val="1F497D"/>
                </a:solidFill>
              </a:defRPr>
            </a:lvl1pPr>
          </a:lstStyle>
          <a:p>
            <a:r>
              <a:t>Writing Applications with SQL</a:t>
            </a:r>
          </a:p>
        </p:txBody>
      </p:sp>
      <p:sp>
        <p:nvSpPr>
          <p:cNvPr id="255" name="Content Placeholder 2"/>
          <p:cNvSpPr txBox="1"/>
          <p:nvPr>
            <p:ph type="body" sz="quarter" idx="1"/>
          </p:nvPr>
        </p:nvSpPr>
        <p:spPr>
          <a:xfrm>
            <a:off x="457200" y="817668"/>
            <a:ext cx="8229600" cy="338555"/>
          </a:xfrm>
          <a:prstGeom prst="rect">
            <a:avLst/>
          </a:prstGeom>
        </p:spPr>
        <p:txBody>
          <a:bodyPr/>
          <a:lstStyle>
            <a:lvl1pPr marL="0" indent="0" algn="ctr" defTabSz="288290">
              <a:spcBef>
                <a:spcPts val="400"/>
              </a:spcBef>
              <a:buSzTx/>
              <a:buNone/>
              <a:defRPr sz="2000">
                <a:solidFill>
                  <a:schemeClr val="accent1"/>
                </a:solidFill>
              </a:defRPr>
            </a:lvl1pPr>
          </a:lstStyle>
          <a:p>
            <a:r>
              <a:t> </a:t>
            </a:r>
          </a:p>
        </p:txBody>
      </p:sp>
      <p:sp>
        <p:nvSpPr>
          <p:cNvPr id="256" name="Rectangle 21"/>
          <p:cNvSpPr/>
          <p:nvPr/>
        </p:nvSpPr>
        <p:spPr>
          <a:xfrm>
            <a:off x="4343400" y="721528"/>
            <a:ext cx="457200" cy="23504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</a:p>
        </p:txBody>
      </p:sp>
      <p:sp>
        <p:nvSpPr>
          <p:cNvPr id="257" name="Content Placeholder 2"/>
          <p:cNvSpPr txBox="1"/>
          <p:nvPr/>
        </p:nvSpPr>
        <p:spPr>
          <a:xfrm>
            <a:off x="808969" y="1102526"/>
            <a:ext cx="7542280" cy="4411274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/>
          <a:p>
            <a:pPr marL="342900" indent="-342900" defTabSz="914400">
              <a:spcBef>
                <a:spcPts val="500"/>
              </a:spcBef>
              <a:buSzPct val="100000"/>
              <a:buFont typeface="Arial" panose="020B0604020202020204"/>
              <a:buChar char="•"/>
              <a:defRPr sz="2400">
                <a:solidFill>
                  <a:srgbClr val="14405C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SQL is not a general purpose programming language.</a:t>
            </a:r>
            <a:endParaRPr sz="1600"/>
          </a:p>
          <a:p>
            <a:pPr marL="742950" lvl="1" indent="-285750" defTabSz="914400">
              <a:spcBef>
                <a:spcPts val="500"/>
              </a:spcBef>
              <a:buSzPct val="100000"/>
              <a:buFont typeface="Arial" panose="020B0604020202020204"/>
              <a:buChar char="–"/>
              <a:defRPr sz="2200">
                <a:solidFill>
                  <a:srgbClr val="14405C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+ Tailored for data retrieval and manipulation</a:t>
            </a:r>
            <a:endParaRPr sz="1400"/>
          </a:p>
          <a:p>
            <a:pPr marL="742950" lvl="1" indent="-285750" defTabSz="914400">
              <a:spcBef>
                <a:spcPts val="500"/>
              </a:spcBef>
              <a:buSzPct val="100000"/>
              <a:buFont typeface="Arial" panose="020B0604020202020204"/>
              <a:buChar char="–"/>
              <a:defRPr sz="2200">
                <a:solidFill>
                  <a:srgbClr val="14405C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+ Relatively easy to optimize and parallelize</a:t>
            </a:r>
            <a:endParaRPr sz="1400"/>
          </a:p>
          <a:p>
            <a:pPr marL="342900" indent="-342900" defTabSz="914400">
              <a:spcBef>
                <a:spcPts val="500"/>
              </a:spcBef>
              <a:buSzPct val="100000"/>
              <a:buFont typeface="Arial" panose="020B0604020202020204"/>
              <a:buChar char="•"/>
              <a:defRPr sz="2400">
                <a:solidFill>
                  <a:srgbClr val="14405C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Awkward to write entire apps in SQL</a:t>
            </a:r>
            <a:endParaRPr sz="1600"/>
          </a:p>
          <a:p>
            <a:pPr marL="342900" indent="-342900" defTabSz="914400">
              <a:spcBef>
                <a:spcPts val="300"/>
              </a:spcBef>
              <a:buSzPct val="100000"/>
              <a:buFont typeface="Arial" panose="020B0604020202020204"/>
              <a:buChar char="•"/>
              <a:defRPr sz="2400">
                <a:solidFill>
                  <a:srgbClr val="14405C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</a:p>
          <a:p>
            <a:pPr marL="342900" indent="-342900" defTabSz="914400">
              <a:spcBef>
                <a:spcPts val="500"/>
              </a:spcBef>
              <a:buSzPct val="100000"/>
              <a:buFont typeface="Arial" panose="020B0604020202020204"/>
              <a:buChar char="•"/>
              <a:defRPr sz="2400">
                <a:solidFill>
                  <a:srgbClr val="14405C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Options:</a:t>
            </a:r>
            <a:endParaRPr sz="1600"/>
          </a:p>
          <a:p>
            <a:pPr marL="742950" lvl="1" indent="-285750" defTabSz="914400">
              <a:spcBef>
                <a:spcPts val="500"/>
              </a:spcBef>
              <a:buSzPct val="100000"/>
              <a:buFont typeface="Arial" panose="020B0604020202020204"/>
              <a:buChar char="–"/>
              <a:defRPr sz="2200">
                <a:solidFill>
                  <a:srgbClr val="14405C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Make the query language “Turing complete”</a:t>
            </a:r>
            <a:endParaRPr sz="1400"/>
          </a:p>
          <a:p>
            <a:pPr marL="1143000" lvl="2" indent="-228600" defTabSz="914400">
              <a:spcBef>
                <a:spcPts val="400"/>
              </a:spcBef>
              <a:buSzPct val="100000"/>
              <a:buFont typeface="Arial" panose="020B0604020202020204"/>
              <a:buChar char="•"/>
              <a:defRPr sz="2000">
                <a:solidFill>
                  <a:srgbClr val="14405C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Avoids the “impedance mismatch”</a:t>
            </a:r>
            <a:endParaRPr sz="1200"/>
          </a:p>
          <a:p>
            <a:pPr marL="1143000" lvl="2" indent="-228600" defTabSz="914400">
              <a:spcBef>
                <a:spcPts val="400"/>
              </a:spcBef>
              <a:buSzPct val="100000"/>
              <a:buFont typeface="Arial" panose="020B0604020202020204"/>
              <a:buChar char="•"/>
              <a:defRPr sz="2000">
                <a:solidFill>
                  <a:srgbClr val="14405C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makes “simple” relational language complex</a:t>
            </a:r>
            <a:endParaRPr sz="1200"/>
          </a:p>
          <a:p>
            <a:pPr marL="742950" lvl="1" indent="-285750" defTabSz="914400">
              <a:spcBef>
                <a:spcPts val="500"/>
              </a:spcBef>
              <a:buSzPct val="100000"/>
              <a:buFont typeface="Arial" panose="020B0604020202020204"/>
              <a:buChar char="–"/>
              <a:defRPr sz="2200">
                <a:solidFill>
                  <a:srgbClr val="14405C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Allow SQL to be embedded in regular programming languages.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Title 1"/>
          <p:cNvSpPr txBox="1"/>
          <p:nvPr>
            <p:ph type="title"/>
          </p:nvPr>
        </p:nvSpPr>
        <p:spPr>
          <a:xfrm>
            <a:off x="457200" y="304800"/>
            <a:ext cx="8229600" cy="523222"/>
          </a:xfrm>
          <a:prstGeom prst="rect">
            <a:avLst/>
          </a:prstGeom>
        </p:spPr>
        <p:txBody>
          <a:bodyPr/>
          <a:lstStyle>
            <a:lvl1pPr defTabSz="351790">
              <a:defRPr sz="3300">
                <a:solidFill>
                  <a:srgbClr val="1F497D"/>
                </a:solidFill>
              </a:defRPr>
            </a:lvl1pPr>
          </a:lstStyle>
          <a:p>
            <a:r>
              <a:t>Cursors</a:t>
            </a:r>
          </a:p>
        </p:txBody>
      </p:sp>
      <p:sp>
        <p:nvSpPr>
          <p:cNvPr id="260" name="Content Placeholder 2"/>
          <p:cNvSpPr txBox="1"/>
          <p:nvPr>
            <p:ph type="body" sz="quarter" idx="1"/>
          </p:nvPr>
        </p:nvSpPr>
        <p:spPr>
          <a:xfrm>
            <a:off x="457200" y="970068"/>
            <a:ext cx="8229600" cy="338555"/>
          </a:xfrm>
          <a:prstGeom prst="rect">
            <a:avLst/>
          </a:prstGeom>
        </p:spPr>
        <p:txBody>
          <a:bodyPr/>
          <a:lstStyle>
            <a:lvl1pPr marL="0" indent="0" algn="ctr" defTabSz="288290">
              <a:spcBef>
                <a:spcPts val="400"/>
              </a:spcBef>
              <a:buSzTx/>
              <a:buNone/>
              <a:defRPr sz="2000">
                <a:solidFill>
                  <a:schemeClr val="accent1"/>
                </a:solidFill>
              </a:defRPr>
            </a:lvl1pPr>
          </a:lstStyle>
          <a:p>
            <a:r>
              <a:t> </a:t>
            </a:r>
          </a:p>
        </p:txBody>
      </p:sp>
      <p:sp>
        <p:nvSpPr>
          <p:cNvPr id="261" name="Rectangle 21"/>
          <p:cNvSpPr/>
          <p:nvPr/>
        </p:nvSpPr>
        <p:spPr>
          <a:xfrm>
            <a:off x="4343400" y="873926"/>
            <a:ext cx="457200" cy="23504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</a:p>
        </p:txBody>
      </p:sp>
      <p:sp>
        <p:nvSpPr>
          <p:cNvPr id="262" name="Content Placeholder 2"/>
          <p:cNvSpPr txBox="1"/>
          <p:nvPr/>
        </p:nvSpPr>
        <p:spPr>
          <a:xfrm>
            <a:off x="808969" y="1254926"/>
            <a:ext cx="7542280" cy="4919274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/>
          <a:p>
            <a:pPr marL="342900" indent="-342900" defTabSz="914400">
              <a:spcBef>
                <a:spcPts val="500"/>
              </a:spcBef>
              <a:buSzPct val="100000"/>
              <a:buFont typeface="Arial" panose="020B0604020202020204"/>
              <a:buChar char="•"/>
              <a:defRPr sz="2400">
                <a:solidFill>
                  <a:srgbClr val="1F497D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Can declare a cursor on a relation or query</a:t>
            </a:r>
            <a:endParaRPr sz="1600"/>
          </a:p>
          <a:p>
            <a:pPr marL="342900" indent="-342900" defTabSz="914400">
              <a:spcBef>
                <a:spcPts val="500"/>
              </a:spcBef>
              <a:buSzPct val="100000"/>
              <a:buFont typeface="Arial" panose="020B0604020202020204"/>
              <a:buChar char="•"/>
              <a:defRPr sz="2400">
                <a:solidFill>
                  <a:srgbClr val="1F497D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Can open a cursor</a:t>
            </a:r>
            <a:endParaRPr sz="1600"/>
          </a:p>
          <a:p>
            <a:pPr marL="342900" indent="-342900" defTabSz="914400">
              <a:spcBef>
                <a:spcPts val="500"/>
              </a:spcBef>
              <a:buSzPct val="100000"/>
              <a:buFont typeface="Arial" panose="020B0604020202020204"/>
              <a:buChar char="•"/>
              <a:defRPr sz="2400">
                <a:solidFill>
                  <a:srgbClr val="1F497D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Can repeatedly fetch a tuple (moving the cursor)</a:t>
            </a:r>
            <a:endParaRPr sz="1600"/>
          </a:p>
          <a:p>
            <a:pPr marL="342900" indent="-342900" defTabSz="914400">
              <a:spcBef>
                <a:spcPts val="500"/>
              </a:spcBef>
              <a:buSzPct val="100000"/>
              <a:buFont typeface="Arial" panose="020B0604020202020204"/>
              <a:buChar char="•"/>
              <a:defRPr sz="2400">
                <a:solidFill>
                  <a:srgbClr val="1F497D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Special return value when all tuples have been retrieved.</a:t>
            </a:r>
            <a:endParaRPr sz="1600"/>
          </a:p>
          <a:p>
            <a:pPr marL="342900" indent="-342900" defTabSz="914400">
              <a:spcBef>
                <a:spcPts val="500"/>
              </a:spcBef>
              <a:buSzPct val="100000"/>
              <a:buFont typeface="Arial" panose="020B0604020202020204"/>
              <a:buChar char="•"/>
              <a:defRPr sz="2400">
                <a:solidFill>
                  <a:srgbClr val="1F497D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ORDER BY allows control over the order tuples are returned.</a:t>
            </a:r>
            <a:endParaRPr sz="1600"/>
          </a:p>
          <a:p>
            <a:pPr marL="742950" lvl="1" indent="-285750" defTabSz="914400">
              <a:spcBef>
                <a:spcPts val="500"/>
              </a:spcBef>
              <a:buSzPct val="100000"/>
              <a:buFont typeface="Arial" panose="020B0604020202020204"/>
              <a:buChar char="–"/>
              <a:defRPr sz="2200">
                <a:solidFill>
                  <a:srgbClr val="1F497D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Fields in ORDER BY clause must also appear in SELECT clause.</a:t>
            </a:r>
            <a:endParaRPr sz="1400"/>
          </a:p>
          <a:p>
            <a:pPr marL="342900" indent="-342900" defTabSz="914400">
              <a:spcBef>
                <a:spcPts val="500"/>
              </a:spcBef>
              <a:buSzPct val="100000"/>
              <a:buFont typeface="Arial" panose="020B0604020202020204"/>
              <a:buChar char="•"/>
              <a:defRPr sz="2400">
                <a:solidFill>
                  <a:srgbClr val="1F497D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LIMIT controls the number of rows returned (good fit w/ORDER BY)</a:t>
            </a:r>
            <a:endParaRPr sz="1600"/>
          </a:p>
          <a:p>
            <a:pPr marL="342900" indent="-342900" defTabSz="914400">
              <a:spcBef>
                <a:spcPts val="500"/>
              </a:spcBef>
              <a:buSzPct val="100000"/>
              <a:buFont typeface="Arial" panose="020B0604020202020204"/>
              <a:buChar char="•"/>
              <a:defRPr sz="2400">
                <a:solidFill>
                  <a:srgbClr val="1F497D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Can also modify/delete tuple pointed to by a cursor</a:t>
            </a:r>
            <a:endParaRPr sz="1600"/>
          </a:p>
          <a:p>
            <a:pPr marL="742950" lvl="1" indent="-285750" defTabSz="914400">
              <a:spcBef>
                <a:spcPts val="500"/>
              </a:spcBef>
              <a:buSzPct val="100000"/>
              <a:buFont typeface="Arial" panose="020B0604020202020204"/>
              <a:buChar char="–"/>
              <a:defRPr sz="2200">
                <a:solidFill>
                  <a:srgbClr val="1F497D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A “non-relational” way to get a handle to a particular tuple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Title 1"/>
          <p:cNvSpPr txBox="1"/>
          <p:nvPr>
            <p:ph type="title"/>
          </p:nvPr>
        </p:nvSpPr>
        <p:spPr>
          <a:xfrm>
            <a:off x="457200" y="304800"/>
            <a:ext cx="8229600" cy="523222"/>
          </a:xfrm>
          <a:prstGeom prst="rect">
            <a:avLst/>
          </a:prstGeom>
        </p:spPr>
        <p:txBody>
          <a:bodyPr/>
          <a:lstStyle>
            <a:lvl1pPr defTabSz="351790">
              <a:defRPr sz="3300">
                <a:solidFill>
                  <a:srgbClr val="1F497D"/>
                </a:solidFill>
              </a:defRPr>
            </a:lvl1pPr>
          </a:lstStyle>
          <a:p>
            <a:r>
              <a:t>Database APIs</a:t>
            </a:r>
          </a:p>
        </p:txBody>
      </p:sp>
      <p:sp>
        <p:nvSpPr>
          <p:cNvPr id="265" name="Content Placeholder 2"/>
          <p:cNvSpPr txBox="1"/>
          <p:nvPr>
            <p:ph type="body" sz="quarter" idx="1"/>
          </p:nvPr>
        </p:nvSpPr>
        <p:spPr>
          <a:xfrm>
            <a:off x="457200" y="970068"/>
            <a:ext cx="8229600" cy="338555"/>
          </a:xfrm>
          <a:prstGeom prst="rect">
            <a:avLst/>
          </a:prstGeom>
        </p:spPr>
        <p:txBody>
          <a:bodyPr/>
          <a:lstStyle>
            <a:lvl1pPr marL="0" indent="0" algn="ctr" defTabSz="288290">
              <a:spcBef>
                <a:spcPts val="400"/>
              </a:spcBef>
              <a:buSzTx/>
              <a:buNone/>
              <a:defRPr sz="2000">
                <a:solidFill>
                  <a:schemeClr val="accent1"/>
                </a:solidFill>
              </a:defRPr>
            </a:lvl1pPr>
          </a:lstStyle>
          <a:p>
            <a:r>
              <a:t> </a:t>
            </a:r>
          </a:p>
        </p:txBody>
      </p:sp>
      <p:sp>
        <p:nvSpPr>
          <p:cNvPr id="266" name="Rectangle 21"/>
          <p:cNvSpPr/>
          <p:nvPr/>
        </p:nvSpPr>
        <p:spPr>
          <a:xfrm>
            <a:off x="4343400" y="873926"/>
            <a:ext cx="457200" cy="23504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</a:p>
        </p:txBody>
      </p:sp>
      <p:sp>
        <p:nvSpPr>
          <p:cNvPr id="267" name="Content Placeholder 2"/>
          <p:cNvSpPr txBox="1"/>
          <p:nvPr/>
        </p:nvSpPr>
        <p:spPr>
          <a:xfrm>
            <a:off x="808969" y="1254926"/>
            <a:ext cx="7542280" cy="4119174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/>
          <a:p>
            <a:pPr marL="342900" indent="-342900" defTabSz="914400">
              <a:spcBef>
                <a:spcPts val="500"/>
              </a:spcBef>
              <a:buSzPct val="100000"/>
              <a:buFont typeface="Arial" panose="020B0604020202020204"/>
              <a:buChar char="•"/>
              <a:defRPr sz="2400">
                <a:solidFill>
                  <a:srgbClr val="1F497D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A library with database calls (API)</a:t>
            </a:r>
            <a:endParaRPr sz="1600"/>
          </a:p>
          <a:p>
            <a:pPr marL="742950" lvl="1" indent="-285750" defTabSz="914400">
              <a:spcBef>
                <a:spcPts val="500"/>
              </a:spcBef>
              <a:buSzPct val="100000"/>
              <a:buFont typeface="Arial" panose="020B0604020202020204"/>
              <a:buChar char="–"/>
              <a:defRPr sz="2200">
                <a:solidFill>
                  <a:srgbClr val="1F497D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special objects/methods</a:t>
            </a:r>
            <a:endParaRPr sz="1400"/>
          </a:p>
          <a:p>
            <a:pPr marL="742950" lvl="1" indent="-285750" defTabSz="914400">
              <a:spcBef>
                <a:spcPts val="500"/>
              </a:spcBef>
              <a:buSzPct val="100000"/>
              <a:buFont typeface="Arial" panose="020B0604020202020204"/>
              <a:buChar char="–"/>
              <a:defRPr sz="2200">
                <a:solidFill>
                  <a:srgbClr val="1F497D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passes SQL strings from language, presents result sets in a language-friendly way</a:t>
            </a:r>
            <a:endParaRPr sz="1400"/>
          </a:p>
          <a:p>
            <a:pPr marL="742950" lvl="1" indent="-285750" defTabSz="914400">
              <a:spcBef>
                <a:spcPts val="500"/>
              </a:spcBef>
              <a:buSzPct val="100000"/>
              <a:buFont typeface="Arial" panose="020B0604020202020204"/>
              <a:buChar char="–"/>
              <a:defRPr sz="2200">
                <a:solidFill>
                  <a:srgbClr val="1F497D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ODBC a C/C++ standard started on Windows</a:t>
            </a:r>
            <a:endParaRPr sz="1400"/>
          </a:p>
          <a:p>
            <a:pPr marL="742950" lvl="1" indent="-285750" defTabSz="914400">
              <a:spcBef>
                <a:spcPts val="500"/>
              </a:spcBef>
              <a:buSzPct val="100000"/>
              <a:buFont typeface="Arial" panose="020B0604020202020204"/>
              <a:buChar char="–"/>
              <a:defRPr sz="2200">
                <a:solidFill>
                  <a:srgbClr val="1F497D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JDBC a Java equivalent</a:t>
            </a:r>
            <a:endParaRPr sz="1400"/>
          </a:p>
          <a:p>
            <a:pPr marL="742950" lvl="1" indent="-285750" defTabSz="914400">
              <a:spcBef>
                <a:spcPts val="500"/>
              </a:spcBef>
              <a:buSzPct val="100000"/>
              <a:buFont typeface="Arial" panose="020B0604020202020204"/>
              <a:buChar char="–"/>
              <a:defRPr sz="2200">
                <a:solidFill>
                  <a:srgbClr val="1F497D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Most scripting languages have similar things</a:t>
            </a:r>
            <a:endParaRPr sz="1400"/>
          </a:p>
          <a:p>
            <a:pPr marL="742950" lvl="1" indent="-285750" defTabSz="914400">
              <a:spcBef>
                <a:spcPts val="500"/>
              </a:spcBef>
              <a:buSzPct val="100000"/>
              <a:buFont typeface="Arial" panose="020B0604020202020204"/>
              <a:buChar char="–"/>
              <a:defRPr sz="2200">
                <a:solidFill>
                  <a:srgbClr val="1F497D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E.g. in Python there’s the “psycopg2” driver</a:t>
            </a:r>
            <a:endParaRPr sz="1400"/>
          </a:p>
          <a:p>
            <a:pPr marL="342900" indent="-342900" defTabSz="914400">
              <a:spcBef>
                <a:spcPts val="500"/>
              </a:spcBef>
              <a:buSzPct val="100000"/>
              <a:buFont typeface="Arial" panose="020B0604020202020204"/>
              <a:buChar char="•"/>
              <a:defRPr sz="2400">
                <a:solidFill>
                  <a:srgbClr val="1F497D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ODBC/JDBC try to be DBMS-neutral </a:t>
            </a:r>
            <a:endParaRPr sz="1600"/>
          </a:p>
          <a:p>
            <a:pPr marL="742950" lvl="1" indent="-285750" defTabSz="914400">
              <a:spcBef>
                <a:spcPts val="500"/>
              </a:spcBef>
              <a:buSzPct val="100000"/>
              <a:buFont typeface="Arial" panose="020B0604020202020204"/>
              <a:buChar char="–"/>
              <a:defRPr sz="2200">
                <a:solidFill>
                  <a:srgbClr val="1F497D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at least try to hide distinctions across different DBMSs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>
        <p:fad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Title 1"/>
          <p:cNvSpPr txBox="1"/>
          <p:nvPr>
            <p:ph type="title"/>
          </p:nvPr>
        </p:nvSpPr>
        <p:spPr>
          <a:xfrm>
            <a:off x="457200" y="304800"/>
            <a:ext cx="8229600" cy="523222"/>
          </a:xfrm>
          <a:prstGeom prst="rect">
            <a:avLst/>
          </a:prstGeom>
        </p:spPr>
        <p:txBody>
          <a:bodyPr/>
          <a:lstStyle>
            <a:lvl1pPr defTabSz="351790">
              <a:defRPr sz="3300">
                <a:solidFill>
                  <a:srgbClr val="1F497D"/>
                </a:solidFill>
              </a:defRPr>
            </a:lvl1pPr>
          </a:lstStyle>
          <a:p>
            <a:r>
              <a:t>Summary</a:t>
            </a:r>
          </a:p>
        </p:txBody>
      </p:sp>
      <p:sp>
        <p:nvSpPr>
          <p:cNvPr id="270" name="Content Placeholder 2"/>
          <p:cNvSpPr txBox="1"/>
          <p:nvPr>
            <p:ph type="body" sz="quarter" idx="1"/>
          </p:nvPr>
        </p:nvSpPr>
        <p:spPr>
          <a:xfrm>
            <a:off x="457200" y="970068"/>
            <a:ext cx="8229600" cy="338555"/>
          </a:xfrm>
          <a:prstGeom prst="rect">
            <a:avLst/>
          </a:prstGeom>
        </p:spPr>
        <p:txBody>
          <a:bodyPr/>
          <a:lstStyle>
            <a:lvl1pPr marL="0" indent="0" algn="ctr" defTabSz="288290">
              <a:spcBef>
                <a:spcPts val="400"/>
              </a:spcBef>
              <a:buSzTx/>
              <a:buNone/>
              <a:defRPr sz="2000">
                <a:solidFill>
                  <a:schemeClr val="accent1"/>
                </a:solidFill>
              </a:defRPr>
            </a:lvl1pPr>
          </a:lstStyle>
          <a:p>
            <a:r>
              <a:t> </a:t>
            </a:r>
          </a:p>
        </p:txBody>
      </p:sp>
      <p:sp>
        <p:nvSpPr>
          <p:cNvPr id="271" name="Rectangle 21"/>
          <p:cNvSpPr/>
          <p:nvPr/>
        </p:nvSpPr>
        <p:spPr>
          <a:xfrm>
            <a:off x="4343400" y="873926"/>
            <a:ext cx="457200" cy="23504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</a:p>
        </p:txBody>
      </p:sp>
      <p:sp>
        <p:nvSpPr>
          <p:cNvPr id="272" name="Content Placeholder 2"/>
          <p:cNvSpPr txBox="1"/>
          <p:nvPr/>
        </p:nvSpPr>
        <p:spPr>
          <a:xfrm>
            <a:off x="808969" y="1254926"/>
            <a:ext cx="7542280" cy="3623874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/>
          <a:p>
            <a:pPr marL="342900" indent="-342900" defTabSz="914400">
              <a:spcBef>
                <a:spcPts val="500"/>
              </a:spcBef>
              <a:buSzPct val="100000"/>
              <a:buFont typeface="Arial" panose="020B0604020202020204"/>
              <a:buChar char="•"/>
              <a:defRPr sz="2400">
                <a:solidFill>
                  <a:srgbClr val="1F497D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Relational model has well-defined query semantics</a:t>
            </a:r>
            <a:endParaRPr sz="1600"/>
          </a:p>
          <a:p>
            <a:pPr marL="342900" indent="-342900" defTabSz="914400">
              <a:spcBef>
                <a:spcPts val="300"/>
              </a:spcBef>
              <a:buSzPct val="100000"/>
              <a:buFont typeface="Arial" panose="020B0604020202020204"/>
              <a:buChar char="•"/>
              <a:defRPr sz="2400">
                <a:solidFill>
                  <a:srgbClr val="1F497D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</a:p>
          <a:p>
            <a:pPr marL="342900" indent="-342900" defTabSz="914400">
              <a:spcBef>
                <a:spcPts val="500"/>
              </a:spcBef>
              <a:buSzPct val="100000"/>
              <a:buFont typeface="Arial" panose="020B0604020202020204"/>
              <a:buChar char="•"/>
              <a:defRPr sz="2400">
                <a:solidFill>
                  <a:srgbClr val="1F497D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SQL provides functionality close to basic relational model</a:t>
            </a:r>
            <a:endParaRPr sz="1600"/>
          </a:p>
          <a:p>
            <a:pPr marL="742950" lvl="1" indent="-285750" defTabSz="914400">
              <a:spcBef>
                <a:spcPts val="500"/>
              </a:spcBef>
              <a:buSzPct val="100000"/>
              <a:buFont typeface="Arial" panose="020B0604020202020204"/>
              <a:buChar char="–"/>
              <a:defRPr sz="2200">
                <a:solidFill>
                  <a:srgbClr val="1F497D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(some differences in duplicate handling, null values, set operators, …)</a:t>
            </a:r>
            <a:endParaRPr sz="1400"/>
          </a:p>
          <a:p>
            <a:pPr marL="342900" indent="-342900" defTabSz="914400">
              <a:spcBef>
                <a:spcPts val="300"/>
              </a:spcBef>
              <a:buSzPct val="100000"/>
              <a:buFont typeface="Arial" panose="020B0604020202020204"/>
              <a:buChar char="•"/>
              <a:defRPr sz="2400">
                <a:solidFill>
                  <a:srgbClr val="1F497D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</a:p>
          <a:p>
            <a:pPr marL="342900" indent="-342900" defTabSz="914400">
              <a:spcBef>
                <a:spcPts val="500"/>
              </a:spcBef>
              <a:buSzPct val="100000"/>
              <a:buFont typeface="Arial" panose="020B0604020202020204"/>
              <a:buChar char="•"/>
              <a:defRPr sz="2400">
                <a:solidFill>
                  <a:srgbClr val="1F497D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Typically, many ways to write a query</a:t>
            </a:r>
            <a:endParaRPr sz="1600"/>
          </a:p>
          <a:p>
            <a:pPr marL="742950" lvl="1" indent="-285750" defTabSz="914400">
              <a:spcBef>
                <a:spcPts val="500"/>
              </a:spcBef>
              <a:buSzPct val="100000"/>
              <a:buFont typeface="Arial" panose="020B0604020202020204"/>
              <a:buChar char="–"/>
              <a:defRPr sz="2200">
                <a:solidFill>
                  <a:srgbClr val="1F497D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DBMS figures out a fast way to execute a query, regardless of how it is written.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Rectangle 2"/>
          <p:cNvSpPr txBox="1"/>
          <p:nvPr>
            <p:ph type="title"/>
          </p:nvPr>
        </p:nvSpPr>
        <p:spPr>
          <a:xfrm>
            <a:off x="306503" y="-170008"/>
            <a:ext cx="8229601" cy="1143001"/>
          </a:xfrm>
          <a:prstGeom prst="rect">
            <a:avLst/>
          </a:prstGeom>
        </p:spPr>
        <p:txBody>
          <a:bodyPr/>
          <a:lstStyle/>
          <a:p>
            <a:r>
              <a:t>NULLs</a:t>
            </a:r>
          </a:p>
        </p:txBody>
      </p:sp>
      <p:sp>
        <p:nvSpPr>
          <p:cNvPr id="107" name="Text Box 3"/>
          <p:cNvSpPr txBox="1"/>
          <p:nvPr/>
        </p:nvSpPr>
        <p:spPr>
          <a:xfrm>
            <a:off x="1061719" y="1023937"/>
            <a:ext cx="748527" cy="33308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Calibri" panose="020F0502020204030204"/>
              </a:defRPr>
            </a:lvl1pPr>
          </a:lstStyle>
          <a:p>
            <a:r>
              <a:t>Given: </a:t>
            </a:r>
          </a:p>
        </p:txBody>
      </p:sp>
      <p:pic>
        <p:nvPicPr>
          <p:cNvPr id="108" name="Object 4" descr="Object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79763" y="994517"/>
            <a:ext cx="3230562" cy="139223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09" name="Text Box 5"/>
          <p:cNvSpPr txBox="1"/>
          <p:nvPr/>
        </p:nvSpPr>
        <p:spPr>
          <a:xfrm>
            <a:off x="1984057" y="1398587"/>
            <a:ext cx="975342" cy="33308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Calibri" panose="020F0502020204030204"/>
              </a:defRPr>
            </a:lvl1pPr>
          </a:lstStyle>
          <a:p>
            <a:r>
              <a:t>branch2=</a:t>
            </a:r>
          </a:p>
        </p:txBody>
      </p:sp>
      <p:sp>
        <p:nvSpPr>
          <p:cNvPr id="110" name="Text Box 6"/>
          <p:cNvSpPr txBox="1"/>
          <p:nvPr/>
        </p:nvSpPr>
        <p:spPr>
          <a:xfrm>
            <a:off x="909319" y="2365375"/>
            <a:ext cx="2151493" cy="120938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Aggregate operations:</a:t>
            </a:r>
          </a:p>
          <a:p>
            <a:pPr>
              <a:defRPr>
                <a:latin typeface="+mj-lt"/>
                <a:ea typeface="+mj-ea"/>
                <a:cs typeface="+mj-cs"/>
                <a:sym typeface="Calibri" panose="020F0502020204030204"/>
              </a:defRPr>
            </a:pPr>
          </a:p>
          <a:p>
            <a:pPr>
              <a:defRPr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SELECT SUM(assets)</a:t>
            </a:r>
          </a:p>
          <a:p>
            <a:pPr>
              <a:defRPr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FROM     branch2</a:t>
            </a:r>
          </a:p>
        </p:txBody>
      </p:sp>
      <p:sp>
        <p:nvSpPr>
          <p:cNvPr id="111" name="Line 7"/>
          <p:cNvSpPr/>
          <p:nvPr/>
        </p:nvSpPr>
        <p:spPr>
          <a:xfrm flipV="1">
            <a:off x="3473449" y="3089273"/>
            <a:ext cx="1747840" cy="222254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/>
        </p:txBody>
      </p:sp>
      <p:sp>
        <p:nvSpPr>
          <p:cNvPr id="112" name="Text Box 8"/>
          <p:cNvSpPr txBox="1"/>
          <p:nvPr/>
        </p:nvSpPr>
        <p:spPr>
          <a:xfrm>
            <a:off x="3874770" y="2608264"/>
            <a:ext cx="779223" cy="333086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Calibri" panose="020F0502020204030204"/>
              </a:defRPr>
            </a:lvl1pPr>
          </a:lstStyle>
          <a:p>
            <a:r>
              <a:t>returns</a:t>
            </a:r>
          </a:p>
        </p:txBody>
      </p:sp>
      <p:sp>
        <p:nvSpPr>
          <p:cNvPr id="113" name="Text Box 9"/>
          <p:cNvSpPr txBox="1"/>
          <p:nvPr/>
        </p:nvSpPr>
        <p:spPr>
          <a:xfrm>
            <a:off x="5632132" y="2559050"/>
            <a:ext cx="704883" cy="91728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SUM</a:t>
            </a:r>
          </a:p>
          <a:p>
            <a:pPr>
              <a:defRPr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--------</a:t>
            </a:r>
          </a:p>
          <a:p>
            <a:pPr>
              <a:defRPr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11.1M</a:t>
            </a:r>
          </a:p>
        </p:txBody>
      </p:sp>
      <p:sp>
        <p:nvSpPr>
          <p:cNvPr id="114" name="Text Box 10"/>
          <p:cNvSpPr txBox="1"/>
          <p:nvPr/>
        </p:nvSpPr>
        <p:spPr>
          <a:xfrm>
            <a:off x="3030220" y="3511551"/>
            <a:ext cx="4926058" cy="1209386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NULL is ignored</a:t>
            </a:r>
          </a:p>
          <a:p>
            <a:pPr>
              <a:defRPr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Same for AVG, MIN, MAX</a:t>
            </a:r>
          </a:p>
          <a:p>
            <a:pPr>
              <a:defRPr>
                <a:latin typeface="+mj-lt"/>
                <a:ea typeface="+mj-ea"/>
                <a:cs typeface="+mj-cs"/>
                <a:sym typeface="Calibri" panose="020F0502020204030204"/>
              </a:defRPr>
            </a:pPr>
          </a:p>
          <a:p>
            <a:pPr>
              <a:defRPr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But....  COUNT(assets)  retunrs  4! in some systems!!</a:t>
            </a:r>
          </a:p>
        </p:txBody>
      </p:sp>
      <p:sp>
        <p:nvSpPr>
          <p:cNvPr id="115" name="Text Box 11"/>
          <p:cNvSpPr txBox="1"/>
          <p:nvPr/>
        </p:nvSpPr>
        <p:spPr>
          <a:xfrm>
            <a:off x="1112518" y="4914901"/>
            <a:ext cx="4405570" cy="917286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Let branch3 an empty relation</a:t>
            </a:r>
          </a:p>
          <a:p>
            <a:pPr>
              <a:defRPr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Then:    SELECT SUM(assets)</a:t>
            </a:r>
          </a:p>
          <a:p>
            <a:pPr>
              <a:defRPr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              FROM    branch3           returns      NULL</a:t>
            </a:r>
          </a:p>
        </p:txBody>
      </p:sp>
      <p:sp>
        <p:nvSpPr>
          <p:cNvPr id="116" name="Text Box 12"/>
          <p:cNvSpPr txBox="1"/>
          <p:nvPr/>
        </p:nvSpPr>
        <p:spPr>
          <a:xfrm>
            <a:off x="2788918" y="5819776"/>
            <a:ext cx="2738955" cy="333086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Calibri" panose="020F0502020204030204"/>
              </a:defRPr>
            </a:lvl1pPr>
          </a:lstStyle>
          <a:p>
            <a:r>
              <a:t>but COUNT(&lt;empty rel&gt;) = 0</a:t>
            </a:r>
          </a:p>
        </p:txBody>
      </p:sp>
      <p:sp>
        <p:nvSpPr>
          <p:cNvPr id="117" name="MySQL IGNORES NULLS"/>
          <p:cNvSpPr txBox="1"/>
          <p:nvPr/>
        </p:nvSpPr>
        <p:spPr>
          <a:xfrm>
            <a:off x="5669206" y="4756150"/>
            <a:ext cx="2776125" cy="3708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/>
          <a:p>
            <a:r>
              <a:t>MySQL </a:t>
            </a:r>
            <a:r>
              <a:rPr>
                <a:solidFill>
                  <a:schemeClr val="accent2">
                    <a:satOff val="-4965"/>
                    <a:lumOff val="-10548"/>
                  </a:schemeClr>
                </a:solidFill>
              </a:rPr>
              <a:t>IGNORES</a:t>
            </a:r>
            <a:r>
              <a:t> </a:t>
            </a:r>
            <a:r>
              <a:rPr>
                <a:solidFill>
                  <a:schemeClr val="accent1"/>
                </a:solidFill>
              </a:rPr>
              <a:t>NULLS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Rectangle 2"/>
          <p:cNvSpPr txBox="1"/>
          <p:nvPr>
            <p:ph type="title"/>
          </p:nvPr>
        </p:nvSpPr>
        <p:spPr>
          <a:xfrm>
            <a:off x="838200" y="170363"/>
            <a:ext cx="7772400" cy="826225"/>
          </a:xfrm>
          <a:prstGeom prst="rect">
            <a:avLst/>
          </a:prstGeom>
        </p:spPr>
        <p:txBody>
          <a:bodyPr/>
          <a:lstStyle/>
          <a:p>
            <a:r>
              <a:t>Triggers  (Active database)</a:t>
            </a:r>
          </a:p>
        </p:txBody>
      </p:sp>
      <p:sp>
        <p:nvSpPr>
          <p:cNvPr id="275" name="Rectangle 3"/>
          <p:cNvSpPr txBox="1"/>
          <p:nvPr>
            <p:ph type="body" idx="1"/>
          </p:nvPr>
        </p:nvSpPr>
        <p:spPr>
          <a:xfrm>
            <a:off x="838200" y="1081104"/>
            <a:ext cx="7772400" cy="5257803"/>
          </a:xfrm>
          <a:prstGeom prst="rect">
            <a:avLst/>
          </a:prstGeom>
        </p:spPr>
        <p:txBody>
          <a:bodyPr/>
          <a:lstStyle/>
          <a:p>
            <a:pPr marL="335915" indent="-335915" defTabSz="448310">
              <a:lnSpc>
                <a:spcPct val="72000"/>
              </a:lnSpc>
              <a:spcBef>
                <a:spcPts val="600"/>
              </a:spcBef>
              <a:defRPr sz="2600">
                <a:solidFill>
                  <a:srgbClr val="0000FF"/>
                </a:solidFill>
              </a:defRPr>
            </a:pPr>
            <a:r>
              <a:t>Trigger</a:t>
            </a:r>
            <a:r>
              <a:rPr>
                <a:solidFill>
                  <a:srgbClr val="000000"/>
                </a:solidFill>
              </a:rPr>
              <a:t>:   A procedure that starts automatically if specified changes occur to the DBMS</a:t>
            </a:r>
            <a:endParaRPr>
              <a:solidFill>
                <a:srgbClr val="000000"/>
              </a:solidFill>
            </a:endParaRPr>
          </a:p>
          <a:p>
            <a:pPr marL="335915" indent="-335915" defTabSz="448310">
              <a:lnSpc>
                <a:spcPct val="72000"/>
              </a:lnSpc>
              <a:spcBef>
                <a:spcPts val="600"/>
              </a:spcBef>
              <a:defRPr sz="2600"/>
            </a:pPr>
          </a:p>
          <a:p>
            <a:pPr marL="335915" indent="-335915" defTabSz="448310">
              <a:lnSpc>
                <a:spcPct val="72000"/>
              </a:lnSpc>
              <a:spcBef>
                <a:spcPts val="600"/>
              </a:spcBef>
              <a:defRPr sz="2600"/>
            </a:pPr>
            <a:r>
              <a:t>Analog to  a  "daemon" that </a:t>
            </a:r>
            <a:r>
              <a:rPr>
                <a:solidFill>
                  <a:srgbClr val="0000FF"/>
                </a:solidFill>
              </a:rPr>
              <a:t>monitors</a:t>
            </a:r>
            <a:r>
              <a:t> a database for certain events to occur</a:t>
            </a:r>
            <a:endParaRPr sz="1900"/>
          </a:p>
          <a:p>
            <a:pPr marL="335915" indent="-335915" defTabSz="448310">
              <a:lnSpc>
                <a:spcPct val="72000"/>
              </a:lnSpc>
              <a:spcBef>
                <a:spcPts val="600"/>
              </a:spcBef>
              <a:defRPr sz="2600"/>
            </a:pPr>
          </a:p>
          <a:p>
            <a:pPr marL="335915" indent="-335915" defTabSz="448310">
              <a:lnSpc>
                <a:spcPct val="72000"/>
              </a:lnSpc>
              <a:spcBef>
                <a:spcPts val="600"/>
              </a:spcBef>
              <a:defRPr sz="2600"/>
            </a:pPr>
            <a:r>
              <a:t>Three parts:</a:t>
            </a:r>
          </a:p>
          <a:p>
            <a:pPr marL="728345" lvl="1" indent="-280035" defTabSz="448310">
              <a:lnSpc>
                <a:spcPct val="72000"/>
              </a:lnSpc>
              <a:spcBef>
                <a:spcPts val="500"/>
              </a:spcBef>
              <a:buSzPct val="75000"/>
              <a:defRPr sz="2200">
                <a:solidFill>
                  <a:srgbClr val="0000FF"/>
                </a:solidFill>
              </a:defRPr>
            </a:pPr>
            <a:r>
              <a:t>Event </a:t>
            </a:r>
            <a:r>
              <a:rPr>
                <a:solidFill>
                  <a:srgbClr val="000000"/>
                </a:solidFill>
              </a:rPr>
              <a:t>(activates the trigger)</a:t>
            </a:r>
            <a:endParaRPr>
              <a:solidFill>
                <a:srgbClr val="000000"/>
              </a:solidFill>
            </a:endParaRPr>
          </a:p>
          <a:p>
            <a:pPr marL="728345" lvl="1" indent="-280035" defTabSz="448310">
              <a:lnSpc>
                <a:spcPct val="72000"/>
              </a:lnSpc>
              <a:spcBef>
                <a:spcPts val="500"/>
              </a:spcBef>
              <a:buSzPct val="75000"/>
              <a:defRPr sz="2200">
                <a:solidFill>
                  <a:srgbClr val="0000FF"/>
                </a:solidFill>
              </a:defRPr>
            </a:pPr>
            <a:r>
              <a:t>Condition</a:t>
            </a:r>
            <a:r>
              <a:rPr>
                <a:solidFill>
                  <a:srgbClr val="000000"/>
                </a:solidFill>
              </a:rPr>
              <a:t> (tests whether the triggers should run) </a:t>
            </a:r>
            <a:r>
              <a:rPr>
                <a:solidFill>
                  <a:schemeClr val="accent2"/>
                </a:solidFill>
              </a:rPr>
              <a:t>[Optional]</a:t>
            </a:r>
            <a:endParaRPr>
              <a:solidFill>
                <a:schemeClr val="accent2"/>
              </a:solidFill>
            </a:endParaRPr>
          </a:p>
          <a:p>
            <a:pPr marL="728345" lvl="1" indent="-280035" defTabSz="448310">
              <a:lnSpc>
                <a:spcPct val="72000"/>
              </a:lnSpc>
              <a:spcBef>
                <a:spcPts val="500"/>
              </a:spcBef>
              <a:buSzPct val="75000"/>
              <a:defRPr sz="2200">
                <a:solidFill>
                  <a:srgbClr val="0000FF"/>
                </a:solidFill>
              </a:defRPr>
            </a:pPr>
            <a:r>
              <a:t>Action</a:t>
            </a:r>
            <a:r>
              <a:rPr>
                <a:solidFill>
                  <a:srgbClr val="000000"/>
                </a:solidFill>
              </a:rPr>
              <a:t> (what happens if the trigger runs)</a:t>
            </a:r>
            <a:endParaRPr>
              <a:solidFill>
                <a:srgbClr val="000000"/>
              </a:solidFill>
            </a:endParaRPr>
          </a:p>
          <a:p>
            <a:pPr marL="728345" lvl="1" indent="-280035" defTabSz="448310">
              <a:lnSpc>
                <a:spcPct val="72000"/>
              </a:lnSpc>
              <a:spcBef>
                <a:spcPts val="500"/>
              </a:spcBef>
              <a:buSzPct val="75000"/>
              <a:defRPr sz="2200"/>
            </a:pPr>
          </a:p>
          <a:p>
            <a:pPr marL="335915" indent="-335915" defTabSz="448310">
              <a:lnSpc>
                <a:spcPct val="72000"/>
              </a:lnSpc>
              <a:spcBef>
                <a:spcPts val="600"/>
              </a:spcBef>
              <a:defRPr sz="2600"/>
            </a:pPr>
            <a:r>
              <a:t>Semantics:</a:t>
            </a:r>
          </a:p>
          <a:p>
            <a:pPr marL="728345" lvl="1" indent="-280035" defTabSz="448310">
              <a:lnSpc>
                <a:spcPct val="72000"/>
              </a:lnSpc>
              <a:spcBef>
                <a:spcPts val="500"/>
              </a:spcBef>
              <a:defRPr sz="2200">
                <a:solidFill>
                  <a:srgbClr val="0000FF"/>
                </a:solidFill>
              </a:defRPr>
            </a:pPr>
            <a:r>
              <a:t>When event occurs, and condition is satisfied, the action is performed.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Rectangle 2"/>
          <p:cNvSpPr txBox="1"/>
          <p:nvPr>
            <p:ph type="title"/>
          </p:nvPr>
        </p:nvSpPr>
        <p:spPr>
          <a:xfrm>
            <a:off x="457200" y="79073"/>
            <a:ext cx="8229600" cy="1143001"/>
          </a:xfrm>
          <a:prstGeom prst="rect">
            <a:avLst/>
          </a:prstGeom>
        </p:spPr>
        <p:txBody>
          <a:bodyPr/>
          <a:lstStyle/>
          <a:p>
            <a:r>
              <a:t>Triggers – Event,Condition,Action</a:t>
            </a:r>
          </a:p>
        </p:txBody>
      </p:sp>
      <p:sp>
        <p:nvSpPr>
          <p:cNvPr id="278" name="Rectangle 3"/>
          <p:cNvSpPr txBox="1"/>
          <p:nvPr>
            <p:ph type="body" idx="1"/>
          </p:nvPr>
        </p:nvSpPr>
        <p:spPr>
          <a:xfrm>
            <a:off x="685800" y="1277774"/>
            <a:ext cx="8001000" cy="495300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spcBef>
                <a:spcPts val="600"/>
              </a:spcBef>
              <a:defRPr sz="2900"/>
            </a:pPr>
            <a:r>
              <a:t>Events could be :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sz="2900"/>
            </a:pPr>
          </a:p>
          <a:p>
            <a:pPr>
              <a:lnSpc>
                <a:spcPct val="80000"/>
              </a:lnSpc>
              <a:spcBef>
                <a:spcPts val="400"/>
              </a:spcBef>
              <a:buSzTx/>
              <a:buNone/>
              <a:defRPr sz="18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t>   BEFORE|AFTER INSERT|UPDATE|DELETE ON &lt;tableName&gt;</a:t>
            </a:r>
            <a:endParaRPr sz="2900"/>
          </a:p>
          <a:p>
            <a:pPr marL="0" lvl="1" indent="457200">
              <a:lnSpc>
                <a:spcPct val="80000"/>
              </a:lnSpc>
              <a:spcBef>
                <a:spcPts val="600"/>
              </a:spcBef>
              <a:buSzTx/>
              <a:buNone/>
              <a:defRPr sz="18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</a:p>
          <a:p>
            <a:pPr marL="0" lvl="1" indent="457200">
              <a:lnSpc>
                <a:spcPct val="80000"/>
              </a:lnSpc>
              <a:spcBef>
                <a:spcPts val="600"/>
              </a:spcBef>
              <a:buSzTx/>
              <a:buNone/>
              <a:defRPr sz="2500"/>
            </a:pPr>
            <a:r>
              <a:t>e.g.:    </a:t>
            </a:r>
            <a:r>
              <a:rPr sz="1600">
                <a:solidFill>
                  <a:srgbClr val="0000FF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BEFORE INSERT ON Professor</a:t>
            </a:r>
            <a:endParaRPr sz="1600">
              <a:solidFill>
                <a:srgbClr val="0000FF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1" indent="457200">
              <a:lnSpc>
                <a:spcPct val="80000"/>
              </a:lnSpc>
              <a:spcBef>
                <a:spcPts val="600"/>
              </a:spcBef>
              <a:buSzTx/>
              <a:buNone/>
              <a:defRPr sz="1800">
                <a:solidFill>
                  <a:srgbClr val="0000FF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</a:p>
          <a:p>
            <a:pPr>
              <a:lnSpc>
                <a:spcPct val="80000"/>
              </a:lnSpc>
              <a:spcBef>
                <a:spcPts val="600"/>
              </a:spcBef>
              <a:defRPr sz="2900"/>
            </a:pPr>
            <a:r>
              <a:t>Condition is SQL expression or even an SQL query              (query with non-empty result  means  TRUE)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sz="2900"/>
            </a:pPr>
          </a:p>
          <a:p>
            <a:pPr>
              <a:lnSpc>
                <a:spcPct val="80000"/>
              </a:lnSpc>
              <a:spcBef>
                <a:spcPts val="600"/>
              </a:spcBef>
              <a:defRPr sz="2900"/>
            </a:pPr>
            <a:r>
              <a:t>Action can be many different choices :</a:t>
            </a:r>
          </a:p>
          <a:p>
            <a:pPr marL="742950" lvl="1" indent="-285750">
              <a:lnSpc>
                <a:spcPct val="80000"/>
              </a:lnSpc>
              <a:spcBef>
                <a:spcPts val="600"/>
              </a:spcBef>
              <a:defRPr sz="2500"/>
            </a:pPr>
            <a:r>
              <a:t> SQL statements , body of  PSM, and even DDL and transaction-oriented statements like </a:t>
            </a:r>
            <a:r>
              <a: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“</a:t>
            </a:r>
            <a:r>
              <a:t>commit</a:t>
            </a:r>
            <a:r>
              <a: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”</a:t>
            </a:r>
            <a:r>
              <a:t>.</a:t>
            </a: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Rectangle 2"/>
          <p:cNvSpPr txBox="1"/>
          <p:nvPr>
            <p:ph type="title"/>
          </p:nvPr>
        </p:nvSpPr>
        <p:spPr>
          <a:xfrm>
            <a:off x="457200" y="274638"/>
            <a:ext cx="8229600" cy="1143002"/>
          </a:xfrm>
          <a:prstGeom prst="rect">
            <a:avLst/>
          </a:prstGeom>
        </p:spPr>
        <p:txBody>
          <a:bodyPr/>
          <a:lstStyle/>
          <a:p>
            <a:r>
              <a:t>Example Trigger</a:t>
            </a:r>
          </a:p>
        </p:txBody>
      </p:sp>
      <p:sp>
        <p:nvSpPr>
          <p:cNvPr id="281" name="Rectangle 3"/>
          <p:cNvSpPr txBox="1"/>
          <p:nvPr>
            <p:ph type="body" idx="1"/>
          </p:nvPr>
        </p:nvSpPr>
        <p:spPr>
          <a:xfrm>
            <a:off x="838200" y="1417636"/>
            <a:ext cx="6400800" cy="407670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  <a:buSzTx/>
              <a:buNone/>
              <a:defRPr sz="2900"/>
            </a:pPr>
            <a:r>
              <a:t>Assume our DB has a relation schema :</a:t>
            </a:r>
          </a:p>
          <a:p>
            <a:pPr>
              <a:lnSpc>
                <a:spcPct val="90000"/>
              </a:lnSpc>
              <a:spcBef>
                <a:spcPts val="600"/>
              </a:spcBef>
              <a:buSzTx/>
              <a:buNone/>
              <a:defRPr sz="2900"/>
            </a:pPr>
          </a:p>
          <a:p>
            <a:pPr>
              <a:lnSpc>
                <a:spcPct val="90000"/>
              </a:lnSpc>
              <a:spcBef>
                <a:spcPts val="600"/>
              </a:spcBef>
              <a:buSzTx/>
              <a:buNone/>
              <a:defRPr sz="2900"/>
            </a:pPr>
            <a:r>
              <a:t>        </a:t>
            </a:r>
            <a:r>
              <a:rPr>
                <a:solidFill>
                  <a:srgbClr val="0000FF"/>
                </a:solidFill>
              </a:rPr>
              <a:t>Professor (pNum, pName, salary)</a:t>
            </a:r>
            <a:endParaRPr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  <a:spcBef>
                <a:spcPts val="600"/>
              </a:spcBef>
              <a:buSzTx/>
              <a:buNone/>
              <a:defRPr sz="2900">
                <a:solidFill>
                  <a:srgbClr val="0000FF"/>
                </a:solidFill>
              </a:defRPr>
            </a:pPr>
          </a:p>
          <a:p>
            <a:pPr>
              <a:lnSpc>
                <a:spcPct val="90000"/>
              </a:lnSpc>
              <a:spcBef>
                <a:spcPts val="600"/>
              </a:spcBef>
              <a:buSzTx/>
              <a:buNone/>
              <a:defRPr sz="2900"/>
            </a:pPr>
            <a:r>
              <a:t>We want to write a trigger that :</a:t>
            </a:r>
          </a:p>
          <a:p>
            <a:pPr>
              <a:lnSpc>
                <a:spcPct val="90000"/>
              </a:lnSpc>
              <a:spcBef>
                <a:spcPts val="600"/>
              </a:spcBef>
              <a:buSzTx/>
              <a:buNone/>
              <a:defRPr sz="2900"/>
            </a:pPr>
          </a:p>
          <a:p>
            <a:pPr>
              <a:lnSpc>
                <a:spcPct val="90000"/>
              </a:lnSpc>
              <a:spcBef>
                <a:spcPts val="600"/>
              </a:spcBef>
              <a:buSzTx/>
              <a:buNone/>
              <a:defRPr sz="2900"/>
            </a:pPr>
            <a:r>
              <a:t>     </a:t>
            </a:r>
            <a:r>
              <a:rPr>
                <a:solidFill>
                  <a:srgbClr val="0000FF"/>
                </a:solidFill>
              </a:rPr>
              <a:t>Ensures that any new professor inserted              has salary &gt;= 60000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Rectangle 2"/>
          <p:cNvSpPr txBox="1"/>
          <p:nvPr>
            <p:ph type="title"/>
          </p:nvPr>
        </p:nvSpPr>
        <p:spPr>
          <a:xfrm>
            <a:off x="838200" y="419100"/>
            <a:ext cx="7772400" cy="869950"/>
          </a:xfrm>
          <a:prstGeom prst="rect">
            <a:avLst/>
          </a:prstGeom>
        </p:spPr>
        <p:txBody>
          <a:bodyPr/>
          <a:lstStyle/>
          <a:p>
            <a:r>
              <a:t>Example Trigger</a:t>
            </a:r>
          </a:p>
        </p:txBody>
      </p:sp>
      <p:sp>
        <p:nvSpPr>
          <p:cNvPr id="284" name="Rectangle 3"/>
          <p:cNvSpPr txBox="1"/>
          <p:nvPr>
            <p:ph type="body" idx="1"/>
          </p:nvPr>
        </p:nvSpPr>
        <p:spPr>
          <a:xfrm>
            <a:off x="457200" y="1752600"/>
            <a:ext cx="8077200" cy="468312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ts val="400"/>
              </a:spcBef>
              <a:buSzTx/>
              <a:buNone/>
              <a:defRPr sz="17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t>CREATE TRIGGER minSalary BEFORE INSERT ON Professor </a:t>
            </a:r>
          </a:p>
          <a:p>
            <a:pPr>
              <a:lnSpc>
                <a:spcPct val="90000"/>
              </a:lnSpc>
              <a:spcBef>
                <a:spcPts val="400"/>
              </a:spcBef>
              <a:buSzTx/>
              <a:buNone/>
              <a:defRPr sz="17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t> </a:t>
            </a:r>
          </a:p>
          <a:p>
            <a:pPr>
              <a:lnSpc>
                <a:spcPct val="90000"/>
              </a:lnSpc>
              <a:spcBef>
                <a:spcPts val="400"/>
              </a:spcBef>
              <a:buSzTx/>
              <a:buNone/>
              <a:defRPr sz="17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t>     </a:t>
            </a:r>
            <a:r>
              <a:rPr>
                <a:solidFill>
                  <a:srgbClr val="0000FF"/>
                </a:solidFill>
              </a:rPr>
              <a:t>for what context  ?</a:t>
            </a:r>
            <a:endParaRPr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  <a:buSzTx/>
              <a:buNone/>
              <a:defRPr sz="1700">
                <a:solidFill>
                  <a:srgbClr val="0000FF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</a:p>
          <a:p>
            <a:pPr>
              <a:lnSpc>
                <a:spcPct val="90000"/>
              </a:lnSpc>
              <a:spcBef>
                <a:spcPts val="400"/>
              </a:spcBef>
              <a:buSzTx/>
              <a:buNone/>
              <a:defRPr sz="17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t>BEGIN</a:t>
            </a:r>
          </a:p>
          <a:p>
            <a:pPr>
              <a:lnSpc>
                <a:spcPct val="90000"/>
              </a:lnSpc>
              <a:buSzTx/>
              <a:buNone/>
              <a:defRPr sz="17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</a:p>
          <a:p>
            <a:pPr>
              <a:lnSpc>
                <a:spcPct val="90000"/>
              </a:lnSpc>
              <a:spcBef>
                <a:spcPts val="400"/>
              </a:spcBef>
              <a:buSzTx/>
              <a:buNone/>
              <a:defRPr sz="17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t>	  </a:t>
            </a:r>
            <a:r>
              <a:rPr>
                <a:solidFill>
                  <a:srgbClr val="0000FF"/>
                </a:solidFill>
              </a:rPr>
              <a:t>check for violation here ?</a:t>
            </a:r>
            <a:endParaRPr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  <a:buSzTx/>
              <a:buNone/>
              <a:defRPr sz="1700">
                <a:solidFill>
                  <a:srgbClr val="0000FF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</a:p>
          <a:p>
            <a:pPr>
              <a:lnSpc>
                <a:spcPct val="90000"/>
              </a:lnSpc>
              <a:buSzTx/>
              <a:buNone/>
              <a:defRPr sz="1700">
                <a:solidFill>
                  <a:srgbClr val="0000FF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</a:p>
          <a:p>
            <a:pPr>
              <a:lnSpc>
                <a:spcPct val="90000"/>
              </a:lnSpc>
              <a:spcBef>
                <a:spcPts val="400"/>
              </a:spcBef>
              <a:buSzTx/>
              <a:buNone/>
              <a:defRPr sz="17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t>END;</a:t>
            </a: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Rectangle 2"/>
          <p:cNvSpPr txBox="1"/>
          <p:nvPr>
            <p:ph type="title"/>
          </p:nvPr>
        </p:nvSpPr>
        <p:spPr>
          <a:xfrm>
            <a:off x="838200" y="419100"/>
            <a:ext cx="7772400" cy="869950"/>
          </a:xfrm>
          <a:prstGeom prst="rect">
            <a:avLst/>
          </a:prstGeom>
        </p:spPr>
        <p:txBody>
          <a:bodyPr/>
          <a:lstStyle/>
          <a:p>
            <a:r>
              <a:t>Example Trigger</a:t>
            </a:r>
          </a:p>
        </p:txBody>
      </p:sp>
      <p:sp>
        <p:nvSpPr>
          <p:cNvPr id="287" name="Rectangle 3"/>
          <p:cNvSpPr txBox="1"/>
          <p:nvPr>
            <p:ph type="body" idx="1"/>
          </p:nvPr>
        </p:nvSpPr>
        <p:spPr>
          <a:xfrm>
            <a:off x="457200" y="1752600"/>
            <a:ext cx="8077200" cy="468312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ts val="400"/>
              </a:spcBef>
              <a:buSzTx/>
              <a:buNone/>
              <a:defRPr sz="17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t>CREATE TRIGGER minSalary BEFORE INSERT ON Professor </a:t>
            </a:r>
          </a:p>
          <a:p>
            <a:pPr>
              <a:lnSpc>
                <a:spcPct val="90000"/>
              </a:lnSpc>
              <a:spcBef>
                <a:spcPts val="400"/>
              </a:spcBef>
              <a:buSzTx/>
              <a:buNone/>
              <a:defRPr sz="17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t> </a:t>
            </a:r>
          </a:p>
          <a:p>
            <a:pPr>
              <a:lnSpc>
                <a:spcPct val="90000"/>
              </a:lnSpc>
              <a:spcBef>
                <a:spcPts val="400"/>
              </a:spcBef>
              <a:buSzTx/>
              <a:buNone/>
              <a:defRPr sz="17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t>     </a:t>
            </a:r>
            <a:r>
              <a:rPr>
                <a:solidFill>
                  <a:srgbClr val="0000FF"/>
                </a:solidFill>
              </a:rPr>
              <a:t>FOR EACH ROW</a:t>
            </a:r>
            <a:endParaRPr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  <a:buSzTx/>
              <a:buNone/>
              <a:defRPr sz="1700">
                <a:solidFill>
                  <a:srgbClr val="0000FF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</a:p>
          <a:p>
            <a:pPr>
              <a:lnSpc>
                <a:spcPct val="90000"/>
              </a:lnSpc>
              <a:spcBef>
                <a:spcPts val="400"/>
              </a:spcBef>
              <a:buSzTx/>
              <a:buNone/>
              <a:defRPr sz="17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t>BEGIN</a:t>
            </a:r>
          </a:p>
          <a:p>
            <a:pPr>
              <a:lnSpc>
                <a:spcPct val="90000"/>
              </a:lnSpc>
              <a:buSzTx/>
              <a:buNone/>
              <a:defRPr sz="17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</a:p>
          <a:p>
            <a:pPr>
              <a:lnSpc>
                <a:spcPct val="90000"/>
              </a:lnSpc>
              <a:spcBef>
                <a:spcPts val="400"/>
              </a:spcBef>
              <a:buSzTx/>
              <a:buNone/>
              <a:defRPr sz="17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t>		Violation of Minimum Professor Salary?</a:t>
            </a:r>
          </a:p>
          <a:p>
            <a:pPr>
              <a:lnSpc>
                <a:spcPct val="90000"/>
              </a:lnSpc>
              <a:buSzTx/>
              <a:buNone/>
              <a:defRPr sz="17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</a:p>
          <a:p>
            <a:pPr>
              <a:lnSpc>
                <a:spcPct val="90000"/>
              </a:lnSpc>
              <a:spcBef>
                <a:spcPts val="400"/>
              </a:spcBef>
              <a:buSzTx/>
              <a:buNone/>
              <a:defRPr sz="17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t>END;</a:t>
            </a: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Rectangle 2"/>
          <p:cNvSpPr txBox="1"/>
          <p:nvPr>
            <p:ph type="title"/>
          </p:nvPr>
        </p:nvSpPr>
        <p:spPr>
          <a:xfrm>
            <a:off x="838200" y="419100"/>
            <a:ext cx="7772400" cy="869950"/>
          </a:xfrm>
          <a:prstGeom prst="rect">
            <a:avLst/>
          </a:prstGeom>
        </p:spPr>
        <p:txBody>
          <a:bodyPr/>
          <a:lstStyle/>
          <a:p>
            <a:r>
              <a:t>Example Trigger</a:t>
            </a:r>
          </a:p>
        </p:txBody>
      </p:sp>
      <p:sp>
        <p:nvSpPr>
          <p:cNvPr id="290" name="Rectangle 3"/>
          <p:cNvSpPr txBox="1"/>
          <p:nvPr>
            <p:ph type="body" idx="1"/>
          </p:nvPr>
        </p:nvSpPr>
        <p:spPr>
          <a:xfrm>
            <a:off x="457200" y="1752600"/>
            <a:ext cx="8077200" cy="468312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ts val="400"/>
              </a:spcBef>
              <a:buSzTx/>
              <a:buNone/>
              <a:defRPr sz="17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t>CREATE TRIGGER minSalary BEFORE INSERT ON Professor </a:t>
            </a:r>
          </a:p>
          <a:p>
            <a:pPr>
              <a:lnSpc>
                <a:spcPct val="90000"/>
              </a:lnSpc>
              <a:spcBef>
                <a:spcPts val="400"/>
              </a:spcBef>
              <a:buSzTx/>
              <a:buNone/>
              <a:defRPr sz="17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t> </a:t>
            </a:r>
          </a:p>
          <a:p>
            <a:pPr>
              <a:lnSpc>
                <a:spcPct val="90000"/>
              </a:lnSpc>
              <a:spcBef>
                <a:spcPts val="400"/>
              </a:spcBef>
              <a:buSzTx/>
              <a:buNone/>
              <a:defRPr sz="17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t>     FOR EACH ROW</a:t>
            </a:r>
          </a:p>
          <a:p>
            <a:pPr>
              <a:lnSpc>
                <a:spcPct val="90000"/>
              </a:lnSpc>
              <a:buSzTx/>
              <a:buNone/>
              <a:defRPr sz="17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</a:p>
          <a:p>
            <a:pPr>
              <a:lnSpc>
                <a:spcPct val="90000"/>
              </a:lnSpc>
              <a:spcBef>
                <a:spcPts val="400"/>
              </a:spcBef>
              <a:buSzTx/>
              <a:buNone/>
              <a:defRPr sz="17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t>BEGIN</a:t>
            </a:r>
          </a:p>
          <a:p>
            <a:pPr>
              <a:lnSpc>
                <a:spcPct val="90000"/>
              </a:lnSpc>
              <a:buSzTx/>
              <a:buNone/>
              <a:defRPr sz="17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</a:p>
          <a:p>
            <a:pPr>
              <a:lnSpc>
                <a:spcPct val="90000"/>
              </a:lnSpc>
              <a:spcBef>
                <a:spcPts val="400"/>
              </a:spcBef>
              <a:buSzTx/>
              <a:buNone/>
              <a:defRPr sz="17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t>	</a:t>
            </a:r>
            <a:r>
              <a:rPr>
                <a:solidFill>
                  <a:srgbClr val="0000FF"/>
                </a:solidFill>
              </a:rPr>
              <a:t>IF (:new.salary &lt; 60000)</a:t>
            </a:r>
            <a:endParaRPr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  <a:spcBef>
                <a:spcPts val="400"/>
              </a:spcBef>
              <a:buSzTx/>
              <a:buNone/>
              <a:defRPr sz="1700">
                <a:solidFill>
                  <a:srgbClr val="0000FF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t>		THEN RAISE_APPLICATION_ERROR (-20004, 			</a:t>
            </a:r>
            <a:r>
              <a: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‘</a:t>
            </a:r>
            <a:r>
              <a:t>Violation of Minimum Professor Salary</a:t>
            </a:r>
            <a:r>
              <a: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’</a:t>
            </a:r>
            <a:r>
              <a:t>);</a:t>
            </a:r>
          </a:p>
          <a:p>
            <a:pPr>
              <a:lnSpc>
                <a:spcPct val="90000"/>
              </a:lnSpc>
              <a:spcBef>
                <a:spcPts val="400"/>
              </a:spcBef>
              <a:buSzTx/>
              <a:buNone/>
              <a:defRPr sz="1700">
                <a:solidFill>
                  <a:srgbClr val="0000FF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t>	END IF;</a:t>
            </a:r>
          </a:p>
          <a:p>
            <a:pPr>
              <a:lnSpc>
                <a:spcPct val="90000"/>
              </a:lnSpc>
              <a:buSzTx/>
              <a:buNone/>
              <a:defRPr sz="1700">
                <a:solidFill>
                  <a:srgbClr val="0000FF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</a:p>
          <a:p>
            <a:pPr>
              <a:lnSpc>
                <a:spcPct val="90000"/>
              </a:lnSpc>
              <a:spcBef>
                <a:spcPts val="400"/>
              </a:spcBef>
              <a:buSzTx/>
              <a:buNone/>
              <a:defRPr sz="17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t>END;</a:t>
            </a:r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Rectangle 2"/>
          <p:cNvSpPr txBox="1"/>
          <p:nvPr>
            <p:ph type="title"/>
          </p:nvPr>
        </p:nvSpPr>
        <p:spPr>
          <a:xfrm>
            <a:off x="838200" y="419100"/>
            <a:ext cx="7772400" cy="869950"/>
          </a:xfrm>
          <a:prstGeom prst="rect">
            <a:avLst/>
          </a:prstGeom>
        </p:spPr>
        <p:txBody>
          <a:bodyPr/>
          <a:lstStyle/>
          <a:p>
            <a:r>
              <a:t>Example trigger</a:t>
            </a:r>
          </a:p>
        </p:txBody>
      </p:sp>
      <p:sp>
        <p:nvSpPr>
          <p:cNvPr id="293" name="Rectangle 3"/>
          <p:cNvSpPr txBox="1"/>
          <p:nvPr>
            <p:ph type="body" idx="1"/>
          </p:nvPr>
        </p:nvSpPr>
        <p:spPr>
          <a:xfrm>
            <a:off x="457200" y="1447800"/>
            <a:ext cx="8077200" cy="468312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ts val="400"/>
              </a:spcBef>
              <a:buSzTx/>
              <a:buNone/>
              <a:defRPr sz="17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t>CREATE TRIGGER minSalary BEFORE INSERT ON Professor       FOR EACH ROW</a:t>
            </a:r>
          </a:p>
          <a:p>
            <a:pPr>
              <a:lnSpc>
                <a:spcPct val="90000"/>
              </a:lnSpc>
              <a:buSzTx/>
              <a:buNone/>
              <a:defRPr sz="17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</a:p>
          <a:p>
            <a:pPr>
              <a:lnSpc>
                <a:spcPct val="90000"/>
              </a:lnSpc>
              <a:spcBef>
                <a:spcPts val="400"/>
              </a:spcBef>
              <a:buSzTx/>
              <a:buNone/>
              <a:defRPr sz="1700">
                <a:solidFill>
                  <a:srgbClr val="0000FF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t>DECLARE temp int;</a:t>
            </a:r>
            <a:r>
              <a:rPr>
                <a:solidFill>
                  <a:srgbClr val="000000"/>
                </a:solidFill>
              </a:rPr>
              <a:t> 	-- dummy variable not needed</a:t>
            </a:r>
            <a:endParaRPr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buSzTx/>
              <a:buNone/>
              <a:defRPr sz="17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</a:p>
          <a:p>
            <a:pPr>
              <a:lnSpc>
                <a:spcPct val="90000"/>
              </a:lnSpc>
              <a:spcBef>
                <a:spcPts val="400"/>
              </a:spcBef>
              <a:buSzTx/>
              <a:buNone/>
              <a:defRPr sz="17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t>BEGIN</a:t>
            </a:r>
          </a:p>
          <a:p>
            <a:pPr>
              <a:lnSpc>
                <a:spcPct val="90000"/>
              </a:lnSpc>
              <a:spcBef>
                <a:spcPts val="400"/>
              </a:spcBef>
              <a:buSzTx/>
              <a:buNone/>
              <a:defRPr sz="17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t>	IF (:new.salary &lt; 60000)</a:t>
            </a:r>
          </a:p>
          <a:p>
            <a:pPr>
              <a:lnSpc>
                <a:spcPct val="90000"/>
              </a:lnSpc>
              <a:spcBef>
                <a:spcPts val="400"/>
              </a:spcBef>
              <a:buSzTx/>
              <a:buNone/>
              <a:defRPr sz="17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t>		THEN RAISE_APPLICATION_ERROR (-20004, 			</a:t>
            </a:r>
            <a:r>
              <a: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‘</a:t>
            </a:r>
            <a:r>
              <a:t>Violation of Minimum Professor Salary</a:t>
            </a:r>
            <a:r>
              <a: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’</a:t>
            </a:r>
            <a:r>
              <a:t>);</a:t>
            </a:r>
          </a:p>
          <a:p>
            <a:pPr>
              <a:lnSpc>
                <a:spcPct val="90000"/>
              </a:lnSpc>
              <a:spcBef>
                <a:spcPts val="400"/>
              </a:spcBef>
              <a:buSzTx/>
              <a:buNone/>
              <a:defRPr sz="17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t>	END IF;</a:t>
            </a:r>
          </a:p>
          <a:p>
            <a:pPr>
              <a:lnSpc>
                <a:spcPct val="90000"/>
              </a:lnSpc>
              <a:buSzTx/>
              <a:buNone/>
              <a:defRPr sz="17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</a:p>
          <a:p>
            <a:pPr>
              <a:lnSpc>
                <a:spcPct val="90000"/>
              </a:lnSpc>
              <a:spcBef>
                <a:spcPts val="400"/>
              </a:spcBef>
              <a:buSzTx/>
              <a:buNone/>
              <a:defRPr sz="1700">
                <a:solidFill>
                  <a:srgbClr val="0000FF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t>temp := 10;	</a:t>
            </a:r>
            <a:r>
              <a:rPr>
                <a:solidFill>
                  <a:srgbClr val="000000"/>
                </a:solidFill>
              </a:rPr>
              <a:t>	-- to illustrate declared variables</a:t>
            </a:r>
            <a:endParaRPr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buSzTx/>
              <a:buNone/>
              <a:defRPr sz="17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</a:p>
          <a:p>
            <a:pPr>
              <a:lnSpc>
                <a:spcPct val="90000"/>
              </a:lnSpc>
              <a:spcBef>
                <a:spcPts val="400"/>
              </a:spcBef>
              <a:buSzTx/>
              <a:buNone/>
              <a:defRPr sz="17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t>END;</a:t>
            </a:r>
          </a:p>
          <a:p>
            <a:pPr>
              <a:lnSpc>
                <a:spcPct val="90000"/>
              </a:lnSpc>
              <a:spcBef>
                <a:spcPts val="400"/>
              </a:spcBef>
              <a:buSzTx/>
              <a:buNone/>
              <a:defRPr sz="17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t>.</a:t>
            </a:r>
          </a:p>
          <a:p>
            <a:pPr>
              <a:lnSpc>
                <a:spcPct val="90000"/>
              </a:lnSpc>
              <a:spcBef>
                <a:spcPts val="400"/>
              </a:spcBef>
              <a:buSzTx/>
              <a:buNone/>
              <a:defRPr sz="17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t>run;</a:t>
            </a:r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Rectangle 2"/>
          <p:cNvSpPr txBox="1"/>
          <p:nvPr>
            <p:ph type="title"/>
          </p:nvPr>
        </p:nvSpPr>
        <p:spPr>
          <a:xfrm>
            <a:off x="457200" y="274638"/>
            <a:ext cx="8229600" cy="1143002"/>
          </a:xfrm>
          <a:prstGeom prst="rect">
            <a:avLst/>
          </a:prstGeom>
        </p:spPr>
        <p:txBody>
          <a:bodyPr/>
          <a:lstStyle/>
          <a:p>
            <a:r>
              <a:t>Details  of  Trigger  Example</a:t>
            </a:r>
          </a:p>
        </p:txBody>
      </p:sp>
      <p:sp>
        <p:nvSpPr>
          <p:cNvPr id="296" name="Rectangle 3"/>
          <p:cNvSpPr txBox="1"/>
          <p:nvPr>
            <p:ph type="body" idx="1"/>
          </p:nvPr>
        </p:nvSpPr>
        <p:spPr>
          <a:xfrm>
            <a:off x="762000" y="1600200"/>
            <a:ext cx="7848600" cy="50292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spcBef>
                <a:spcPts val="600"/>
              </a:spcBef>
              <a:defRPr sz="2900"/>
            </a:pPr>
            <a:r>
              <a:t>BEFORE INSERT ON Professor</a:t>
            </a:r>
            <a:r>
              <a:rPr sz="1500"/>
              <a:t> </a:t>
            </a:r>
            <a:endParaRPr sz="1500"/>
          </a:p>
          <a:p>
            <a:pPr marL="742950" lvl="1" indent="-285750">
              <a:lnSpc>
                <a:spcPct val="80000"/>
              </a:lnSpc>
              <a:spcBef>
                <a:spcPts val="600"/>
              </a:spcBef>
              <a:defRPr sz="2500"/>
            </a:pPr>
            <a:r>
              <a:t>This trigger is checked before the tuple is inserted</a:t>
            </a:r>
            <a:endParaRPr sz="1500"/>
          </a:p>
          <a:p>
            <a:pPr>
              <a:lnSpc>
                <a:spcPct val="80000"/>
              </a:lnSpc>
              <a:spcBef>
                <a:spcPts val="600"/>
              </a:spcBef>
              <a:defRPr sz="2900"/>
            </a:pPr>
            <a:r>
              <a:t>FOR EACH ROW</a:t>
            </a:r>
          </a:p>
          <a:p>
            <a:pPr marL="742950" lvl="1" indent="-285750">
              <a:lnSpc>
                <a:spcPct val="80000"/>
              </a:lnSpc>
              <a:spcBef>
                <a:spcPts val="600"/>
              </a:spcBef>
              <a:defRPr sz="2500"/>
            </a:pPr>
            <a:r>
              <a:t>  specifies that trigger is performed for each row inserted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sz="2900"/>
            </a:pPr>
            <a:r>
              <a:t>:new </a:t>
            </a:r>
          </a:p>
          <a:p>
            <a:pPr marL="742950" lvl="1" indent="-285750">
              <a:lnSpc>
                <a:spcPct val="80000"/>
              </a:lnSpc>
              <a:spcBef>
                <a:spcPts val="600"/>
              </a:spcBef>
              <a:defRPr sz="2500"/>
            </a:pPr>
            <a:r>
              <a:t>refers to the new tuple inserted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sz="2900"/>
            </a:pPr>
            <a:r>
              <a:t>If (:new.salary &lt; 60000) </a:t>
            </a:r>
          </a:p>
          <a:p>
            <a:pPr marL="742950" lvl="1" indent="-285750">
              <a:lnSpc>
                <a:spcPct val="80000"/>
              </a:lnSpc>
              <a:spcBef>
                <a:spcPts val="600"/>
              </a:spcBef>
              <a:defRPr sz="2500"/>
            </a:pPr>
            <a:r>
              <a:t>then an application error is raised and hence the row is not inserted; otherwise the row is inserted.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sz="2900"/>
            </a:pPr>
            <a:r>
              <a:t>Use error code: -20004; </a:t>
            </a:r>
          </a:p>
          <a:p>
            <a:pPr marL="742950" lvl="1" indent="-285750">
              <a:lnSpc>
                <a:spcPct val="80000"/>
              </a:lnSpc>
              <a:spcBef>
                <a:spcPts val="600"/>
              </a:spcBef>
              <a:defRPr sz="2500"/>
            </a:pPr>
            <a:r>
              <a:t>this is in the valid range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29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dur="indefinite" fill="hold"/>
                                        <p:tgtEl>
                                          <p:spTgt spid="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2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indefinite" fill="hold"/>
                                        <p:tgtEl>
                                          <p:spTgt spid="2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indefinite" fill="hold"/>
                                        <p:tgtEl>
                                          <p:spTgt spid="2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dur="indefinite" fill="hold"/>
                                        <p:tgtEl>
                                          <p:spTgt spid="2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dur="indefinite" fill="hold"/>
                                        <p:tgtEl>
                                          <p:spTgt spid="2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dur="indefinite" fill="hold"/>
                                        <p:tgtEl>
                                          <p:spTgt spid="2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dur="indefinite" fill="hold"/>
                                        <p:tgtEl>
                                          <p:spTgt spid="2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dur="indefinite" fill="hold"/>
                                        <p:tgtEl>
                                          <p:spTgt spid="2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dur="indefinite" fill="hold"/>
                                        <p:tgtEl>
                                          <p:spTgt spid="2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" grpId="1" bldLvl="5" animBg="1" advAuto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Rectangle 2"/>
          <p:cNvSpPr txBox="1"/>
          <p:nvPr>
            <p:ph type="title"/>
          </p:nvPr>
        </p:nvSpPr>
        <p:spPr>
          <a:xfrm>
            <a:off x="457200" y="274638"/>
            <a:ext cx="8229600" cy="1143002"/>
          </a:xfrm>
          <a:prstGeom prst="rect">
            <a:avLst/>
          </a:prstGeom>
        </p:spPr>
        <p:txBody>
          <a:bodyPr/>
          <a:lstStyle/>
          <a:p>
            <a:r>
              <a:t>Example Trigger Using Condition</a:t>
            </a:r>
          </a:p>
        </p:txBody>
      </p:sp>
      <p:sp>
        <p:nvSpPr>
          <p:cNvPr id="299" name="Rectangle 3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ts val="400"/>
              </a:spcBef>
              <a:buSzTx/>
              <a:buNone/>
              <a:defRPr sz="19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t>CREATE TRIGGER minSalary BEFORE INSERT ON Professor</a:t>
            </a:r>
          </a:p>
          <a:p>
            <a:pPr>
              <a:lnSpc>
                <a:spcPct val="90000"/>
              </a:lnSpc>
              <a:spcBef>
                <a:spcPts val="400"/>
              </a:spcBef>
              <a:buSzTx/>
              <a:buNone/>
              <a:defRPr sz="19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t>FOR EACH ROW </a:t>
            </a:r>
          </a:p>
          <a:p>
            <a:pPr>
              <a:lnSpc>
                <a:spcPct val="90000"/>
              </a:lnSpc>
              <a:spcBef>
                <a:spcPts val="400"/>
              </a:spcBef>
              <a:buSzTx/>
              <a:buNone/>
              <a:defRPr sz="19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t>WHEN (new.salary &lt; 60000)</a:t>
            </a:r>
          </a:p>
          <a:p>
            <a:pPr>
              <a:lnSpc>
                <a:spcPct val="90000"/>
              </a:lnSpc>
              <a:spcBef>
                <a:spcPts val="400"/>
              </a:spcBef>
              <a:buSzTx/>
              <a:buNone/>
              <a:defRPr sz="19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t>BEGIN</a:t>
            </a:r>
          </a:p>
          <a:p>
            <a:pPr>
              <a:lnSpc>
                <a:spcPct val="90000"/>
              </a:lnSpc>
              <a:spcBef>
                <a:spcPts val="400"/>
              </a:spcBef>
              <a:buSzTx/>
              <a:buNone/>
              <a:defRPr sz="19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t>	RAISE_APPLICATION_ERROR (-20004, 		</a:t>
            </a:r>
            <a:r>
              <a: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‘</a:t>
            </a:r>
            <a:r>
              <a:t>Violation of Minimum Professor Salary</a:t>
            </a:r>
            <a:r>
              <a: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’</a:t>
            </a:r>
            <a:r>
              <a:t>);</a:t>
            </a:r>
          </a:p>
          <a:p>
            <a:pPr>
              <a:lnSpc>
                <a:spcPct val="90000"/>
              </a:lnSpc>
              <a:spcBef>
                <a:spcPts val="400"/>
              </a:spcBef>
              <a:buSzTx/>
              <a:buNone/>
              <a:defRPr sz="19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t>END;</a:t>
            </a:r>
          </a:p>
          <a:p>
            <a:pPr>
              <a:lnSpc>
                <a:spcPct val="90000"/>
              </a:lnSpc>
              <a:spcBef>
                <a:spcPts val="400"/>
              </a:spcBef>
              <a:buSzTx/>
              <a:buNone/>
              <a:defRPr sz="19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t>.</a:t>
            </a:r>
          </a:p>
          <a:p>
            <a:pPr>
              <a:lnSpc>
                <a:spcPct val="90000"/>
              </a:lnSpc>
              <a:spcBef>
                <a:spcPts val="400"/>
              </a:spcBef>
              <a:buSzTx/>
              <a:buNone/>
              <a:defRPr sz="19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t>run;</a:t>
            </a:r>
          </a:p>
          <a:p>
            <a:pPr>
              <a:lnSpc>
                <a:spcPct val="90000"/>
              </a:lnSpc>
              <a:buSzTx/>
              <a:buNone/>
              <a:defRPr sz="19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</a:p>
          <a:p>
            <a:pPr>
              <a:lnSpc>
                <a:spcPct val="90000"/>
              </a:lnSpc>
              <a:spcBef>
                <a:spcPts val="400"/>
              </a:spcBef>
              <a:defRPr sz="2000">
                <a:solidFill>
                  <a:srgbClr val="1F497D"/>
                </a:solidFill>
              </a:defRPr>
            </a:pPr>
            <a:r>
              <a:t>Conditions can refer to  old/new values of tuples modified by the statement activating the trigger.</a:t>
            </a:r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Rectangle 2"/>
          <p:cNvSpPr txBox="1"/>
          <p:nvPr>
            <p:ph type="title"/>
          </p:nvPr>
        </p:nvSpPr>
        <p:spPr>
          <a:xfrm>
            <a:off x="457200" y="274638"/>
            <a:ext cx="8229600" cy="1143002"/>
          </a:xfrm>
          <a:prstGeom prst="rect">
            <a:avLst/>
          </a:prstGeom>
        </p:spPr>
        <p:txBody>
          <a:bodyPr/>
          <a:lstStyle/>
          <a:p>
            <a:r>
              <a:t>Triggers: REFERENCING</a:t>
            </a:r>
          </a:p>
        </p:txBody>
      </p:sp>
      <p:sp>
        <p:nvSpPr>
          <p:cNvPr id="302" name="Rectangle 3"/>
          <p:cNvSpPr txBox="1"/>
          <p:nvPr>
            <p:ph type="body" idx="1"/>
          </p:nvPr>
        </p:nvSpPr>
        <p:spPr>
          <a:xfrm>
            <a:off x="457200" y="1828800"/>
            <a:ext cx="8458200" cy="4419600"/>
          </a:xfrm>
          <a:prstGeom prst="rect">
            <a:avLst/>
          </a:prstGeom>
        </p:spPr>
        <p:txBody>
          <a:bodyPr/>
          <a:lstStyle/>
          <a:p>
            <a:pPr marL="339725" indent="-339725" defTabSz="452755">
              <a:spcBef>
                <a:spcPts val="400"/>
              </a:spcBef>
              <a:buSzTx/>
              <a:buNone/>
              <a:defRPr sz="19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t>CREATE TRIGGER minSalary BEFORE INSERT ON Professor </a:t>
            </a:r>
          </a:p>
          <a:p>
            <a:pPr marL="339725" indent="-339725" defTabSz="452755">
              <a:buSzTx/>
              <a:buNone/>
              <a:defRPr sz="9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</a:p>
          <a:p>
            <a:pPr marL="339725" indent="-339725" defTabSz="452755">
              <a:spcBef>
                <a:spcPts val="400"/>
              </a:spcBef>
              <a:buSzTx/>
              <a:buNone/>
              <a:defRPr sz="1900">
                <a:solidFill>
                  <a:srgbClr val="0000FF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t>REFERENCING NEW as newTuple </a:t>
            </a:r>
          </a:p>
          <a:p>
            <a:pPr marL="339725" indent="-339725" defTabSz="452755">
              <a:buSzTx/>
              <a:buNone/>
              <a:defRPr sz="900">
                <a:solidFill>
                  <a:srgbClr val="0000FF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</a:p>
          <a:p>
            <a:pPr marL="339725" indent="-339725" defTabSz="452755">
              <a:spcBef>
                <a:spcPts val="400"/>
              </a:spcBef>
              <a:buSzTx/>
              <a:buNone/>
              <a:defRPr sz="19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t>FOR EACH ROW </a:t>
            </a:r>
          </a:p>
          <a:p>
            <a:pPr marL="339725" indent="-339725" defTabSz="452755">
              <a:buSzTx/>
              <a:buNone/>
              <a:defRPr sz="9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</a:p>
          <a:p>
            <a:pPr marL="339725" indent="-339725" defTabSz="452755">
              <a:spcBef>
                <a:spcPts val="400"/>
              </a:spcBef>
              <a:buSzTx/>
              <a:buNone/>
              <a:defRPr sz="19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t>WHEN (newTuple.salary &lt; 60000)</a:t>
            </a:r>
          </a:p>
          <a:p>
            <a:pPr marL="339725" indent="-339725" defTabSz="452755">
              <a:buSzTx/>
              <a:buNone/>
              <a:defRPr sz="9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</a:p>
          <a:p>
            <a:pPr marL="339725" indent="-339725" defTabSz="452755">
              <a:spcBef>
                <a:spcPts val="400"/>
              </a:spcBef>
              <a:buSzTx/>
              <a:buNone/>
              <a:defRPr sz="19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t>BEGIN</a:t>
            </a:r>
          </a:p>
          <a:p>
            <a:pPr marL="339725" indent="-339725" defTabSz="452755">
              <a:spcBef>
                <a:spcPts val="400"/>
              </a:spcBef>
              <a:buSzTx/>
              <a:buNone/>
              <a:defRPr sz="19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t>	RAISE_APPLICATION_ERROR (-20004, 		    </a:t>
            </a:r>
            <a:r>
              <a: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‘</a:t>
            </a:r>
            <a:r>
              <a:t>Violation of Minimum Professor Salary</a:t>
            </a:r>
            <a:r>
              <a: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’</a:t>
            </a:r>
            <a:r>
              <a:t>);</a:t>
            </a:r>
          </a:p>
          <a:p>
            <a:pPr marL="339725" indent="-339725" defTabSz="452755">
              <a:spcBef>
                <a:spcPts val="400"/>
              </a:spcBef>
              <a:buSzTx/>
              <a:buNone/>
              <a:defRPr sz="19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t>END;</a:t>
            </a:r>
          </a:p>
          <a:p>
            <a:pPr marL="339725" indent="-339725" defTabSz="452755">
              <a:spcBef>
                <a:spcPts val="400"/>
              </a:spcBef>
              <a:buSzTx/>
              <a:buNone/>
              <a:defRPr sz="19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t>.</a:t>
            </a:r>
          </a:p>
          <a:p>
            <a:pPr marL="339725" indent="-339725" defTabSz="452755">
              <a:spcBef>
                <a:spcPts val="400"/>
              </a:spcBef>
              <a:buSzTx/>
              <a:buNone/>
              <a:defRPr sz="19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t>run;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itle 1"/>
          <p:cNvSpPr txBox="1"/>
          <p:nvPr>
            <p:ph type="title"/>
          </p:nvPr>
        </p:nvSpPr>
        <p:spPr>
          <a:xfrm>
            <a:off x="457200" y="274022"/>
            <a:ext cx="8229600" cy="523222"/>
          </a:xfrm>
          <a:prstGeom prst="rect">
            <a:avLst/>
          </a:prstGeom>
        </p:spPr>
        <p:txBody>
          <a:bodyPr/>
          <a:lstStyle>
            <a:lvl1pPr defTabSz="351790">
              <a:defRPr sz="3300">
                <a:solidFill>
                  <a:srgbClr val="1F497D"/>
                </a:solidFill>
              </a:defRPr>
            </a:lvl1pPr>
          </a:lstStyle>
          <a:p>
            <a:r>
              <a:t>Joins</a:t>
            </a:r>
          </a:p>
        </p:txBody>
      </p:sp>
      <p:sp>
        <p:nvSpPr>
          <p:cNvPr id="120" name="Content Placeholder 2"/>
          <p:cNvSpPr txBox="1"/>
          <p:nvPr>
            <p:ph type="body" sz="quarter" idx="1"/>
          </p:nvPr>
        </p:nvSpPr>
        <p:spPr>
          <a:xfrm>
            <a:off x="381000" y="901977"/>
            <a:ext cx="8229600" cy="338555"/>
          </a:xfrm>
          <a:prstGeom prst="rect">
            <a:avLst/>
          </a:prstGeom>
        </p:spPr>
        <p:txBody>
          <a:bodyPr/>
          <a:lstStyle>
            <a:lvl1pPr marL="0" indent="0" algn="ctr" defTabSz="288290">
              <a:spcBef>
                <a:spcPts val="400"/>
              </a:spcBef>
              <a:buSzTx/>
              <a:buNone/>
              <a:defRPr sz="2000">
                <a:solidFill>
                  <a:schemeClr val="accent1"/>
                </a:solidFill>
              </a:defRPr>
            </a:lvl1pPr>
          </a:lstStyle>
          <a:p>
            <a:r>
              <a:t> </a:t>
            </a:r>
          </a:p>
        </p:txBody>
      </p:sp>
      <p:sp>
        <p:nvSpPr>
          <p:cNvPr id="121" name="Rectangle 21"/>
          <p:cNvSpPr/>
          <p:nvPr/>
        </p:nvSpPr>
        <p:spPr>
          <a:xfrm>
            <a:off x="4343400" y="1240529"/>
            <a:ext cx="457200" cy="23504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</a:p>
        </p:txBody>
      </p:sp>
      <p:sp>
        <p:nvSpPr>
          <p:cNvPr id="122" name="Rectangle 4"/>
          <p:cNvSpPr/>
          <p:nvPr/>
        </p:nvSpPr>
        <p:spPr>
          <a:xfrm>
            <a:off x="114898" y="905719"/>
            <a:ext cx="8763001" cy="2238375"/>
          </a:xfrm>
          <a:prstGeom prst="rect">
            <a:avLst/>
          </a:prstGeom>
          <a:ln w="12700">
            <a:solidFill>
              <a:srgbClr val="000000"/>
            </a:solidFill>
            <a:miter/>
          </a:ln>
        </p:spPr>
        <p:txBody>
          <a:bodyPr lIns="46037" tIns="46037" rIns="46037" bIns="46037">
            <a:spAutoFit/>
          </a:bodyPr>
          <a:lstStyle/>
          <a:p>
            <a:pPr>
              <a:defRPr sz="2000">
                <a:solidFill>
                  <a:srgbClr val="C00000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SELECT</a:t>
            </a:r>
            <a:r>
              <a:rPr>
                <a:solidFill>
                  <a:srgbClr val="135B02"/>
                </a:solidFill>
              </a:rPr>
              <a:t> (column_list)</a:t>
            </a:r>
            <a:endParaRPr>
              <a:solidFill>
                <a:srgbClr val="135B02"/>
              </a:solidFill>
            </a:endParaRPr>
          </a:p>
          <a:p>
            <a:pPr>
              <a:defRPr sz="2000">
                <a:solidFill>
                  <a:srgbClr val="C00000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FROM</a:t>
            </a:r>
            <a:r>
              <a:rPr>
                <a:solidFill>
                  <a:srgbClr val="135B02"/>
                </a:solidFill>
              </a:rPr>
              <a:t>  </a:t>
            </a:r>
            <a:r>
              <a:rPr>
                <a:solidFill>
                  <a:srgbClr val="6600CC"/>
                </a:solidFill>
              </a:rPr>
              <a:t>table_name</a:t>
            </a:r>
            <a:endParaRPr>
              <a:solidFill>
                <a:srgbClr val="6600CC"/>
              </a:solidFill>
            </a:endParaRPr>
          </a:p>
          <a:p>
            <a:pPr>
              <a:defRPr sz="2000">
                <a:solidFill>
                  <a:srgbClr val="6600CC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 </a:t>
            </a:r>
            <a:r>
              <a:rPr>
                <a:solidFill>
                  <a:srgbClr val="135B02"/>
                </a:solidFill>
              </a:rPr>
              <a:t>[INNER | NATURAL | </a:t>
            </a:r>
            <a:r>
              <a:rPr>
                <a:solidFill>
                  <a:srgbClr val="FF0000"/>
                </a:solidFill>
              </a:rPr>
              <a:t>{LEFT | RIGHT | FULL} | {OUTER}]</a:t>
            </a:r>
            <a:r>
              <a:rPr>
                <a:solidFill>
                  <a:srgbClr val="135B02"/>
                </a:solidFill>
              </a:rPr>
              <a:t>    JOIN</a:t>
            </a:r>
            <a:r>
              <a:t> table_name</a:t>
            </a:r>
          </a:p>
          <a:p>
            <a:pPr>
              <a:defRPr sz="2000">
                <a:solidFill>
                  <a:srgbClr val="6600CC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    ON qualification_list</a:t>
            </a:r>
          </a:p>
          <a:p>
            <a:pPr>
              <a:defRPr sz="2000">
                <a:solidFill>
                  <a:srgbClr val="C00000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WHERE</a:t>
            </a:r>
            <a:r>
              <a:rPr>
                <a:solidFill>
                  <a:srgbClr val="135B02"/>
                </a:solidFill>
              </a:rPr>
              <a:t> …</a:t>
            </a:r>
            <a:endParaRPr>
              <a:solidFill>
                <a:srgbClr val="135B02"/>
              </a:solidFill>
            </a:endParaRPr>
          </a:p>
        </p:txBody>
      </p:sp>
      <p:sp>
        <p:nvSpPr>
          <p:cNvPr id="123" name="Content Placeholder 2"/>
          <p:cNvSpPr txBox="1"/>
          <p:nvPr/>
        </p:nvSpPr>
        <p:spPr>
          <a:xfrm>
            <a:off x="572259" y="3563591"/>
            <a:ext cx="7542280" cy="46584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b">
            <a:spAutoFit/>
          </a:bodyPr>
          <a:lstStyle/>
          <a:p>
            <a:pPr marL="342900" indent="-342900" defTabSz="914400">
              <a:spcBef>
                <a:spcPts val="500"/>
              </a:spcBef>
              <a:buSzPct val="100000"/>
              <a:buFont typeface="Arial" panose="020B0604020202020204"/>
              <a:buChar char="•"/>
              <a:defRPr sz="2400">
                <a:solidFill>
                  <a:srgbClr val="C00000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INNER</a:t>
            </a:r>
            <a:r>
              <a:rPr>
                <a:solidFill>
                  <a:srgbClr val="1F497D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 is default</a:t>
            </a:r>
            <a:endParaRPr>
              <a:solidFill>
                <a:srgbClr val="1F497D"/>
              </a:solidFill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sp>
        <p:nvSpPr>
          <p:cNvPr id="124" name="Content Placeholder 2"/>
          <p:cNvSpPr txBox="1"/>
          <p:nvPr/>
        </p:nvSpPr>
        <p:spPr>
          <a:xfrm>
            <a:off x="426720" y="4513264"/>
            <a:ext cx="8290560" cy="39246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b">
            <a:spAutoFit/>
          </a:bodyPr>
          <a:lstStyle>
            <a:lvl1pPr defTabSz="914400">
              <a:spcBef>
                <a:spcPts val="500"/>
              </a:spcBef>
              <a:defRPr sz="2400">
                <a:latin typeface="+mj-lt"/>
                <a:ea typeface="+mj-ea"/>
                <a:cs typeface="+mj-cs"/>
                <a:sym typeface="Calibri" panose="020F0502020204030204"/>
              </a:defRPr>
            </a:lvl1pPr>
          </a:lstStyle>
          <a:p>
            <a:r>
              <a:t>SELECT sname FROM sailors S JOIN reserves R ON S.sid=R.sid;</a:t>
            </a:r>
          </a:p>
        </p:txBody>
      </p:sp>
      <p:sp>
        <p:nvSpPr>
          <p:cNvPr id="125" name="Content Placeholder 2"/>
          <p:cNvSpPr txBox="1"/>
          <p:nvPr/>
        </p:nvSpPr>
        <p:spPr>
          <a:xfrm>
            <a:off x="502919" y="5292409"/>
            <a:ext cx="7542280" cy="82426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b">
            <a:spAutoFit/>
          </a:bodyPr>
          <a:lstStyle/>
          <a:p>
            <a:pPr defTabSz="914400">
              <a:spcBef>
                <a:spcPts val="500"/>
              </a:spcBef>
              <a:defRPr sz="2400"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SELECT sname FROM sailors S NATURAL JOIN reserves R</a:t>
            </a:r>
            <a:endParaRPr sz="1600"/>
          </a:p>
          <a:p>
            <a:pPr defTabSz="914400">
              <a:spcBef>
                <a:spcPts val="500"/>
              </a:spcBef>
              <a:defRPr sz="2400"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WHERE R.bid = 102;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>
        <p:fade/>
      </p:transition>
    </mc:Choice>
    <mc:Fallback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Rectangle 2"/>
          <p:cNvSpPr txBox="1"/>
          <p:nvPr>
            <p:ph type="title"/>
          </p:nvPr>
        </p:nvSpPr>
        <p:spPr>
          <a:xfrm>
            <a:off x="457200" y="274638"/>
            <a:ext cx="8229600" cy="1143002"/>
          </a:xfrm>
          <a:prstGeom prst="rect">
            <a:avLst/>
          </a:prstGeom>
        </p:spPr>
        <p:txBody>
          <a:bodyPr/>
          <a:lstStyle/>
          <a:p>
            <a:r>
              <a:t>Example Trigger</a:t>
            </a:r>
          </a:p>
        </p:txBody>
      </p:sp>
      <p:sp>
        <p:nvSpPr>
          <p:cNvPr id="305" name="Rectangle 3"/>
          <p:cNvSpPr txBox="1"/>
          <p:nvPr>
            <p:ph type="body" idx="1"/>
          </p:nvPr>
        </p:nvSpPr>
        <p:spPr>
          <a:xfrm>
            <a:off x="838200" y="1752600"/>
            <a:ext cx="7772400" cy="46482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spcBef>
                <a:spcPts val="500"/>
              </a:spcBef>
              <a:buSzTx/>
              <a:buNone/>
              <a:defRPr sz="21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t>CREATE TRIGGER minSalary </a:t>
            </a:r>
          </a:p>
          <a:p>
            <a:pPr>
              <a:lnSpc>
                <a:spcPct val="80000"/>
              </a:lnSpc>
              <a:spcBef>
                <a:spcPts val="500"/>
              </a:spcBef>
              <a:buSzTx/>
              <a:buNone/>
              <a:defRPr sz="21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t>     </a:t>
            </a:r>
            <a:r>
              <a:rPr>
                <a:solidFill>
                  <a:srgbClr val="0000FF"/>
                </a:solidFill>
              </a:rPr>
              <a:t>BEFORE UPDATE</a:t>
            </a:r>
            <a:r>
              <a:t> ON Professor </a:t>
            </a:r>
          </a:p>
          <a:p>
            <a:pPr>
              <a:lnSpc>
                <a:spcPct val="80000"/>
              </a:lnSpc>
              <a:spcBef>
                <a:spcPts val="500"/>
              </a:spcBef>
              <a:buSzTx/>
              <a:buNone/>
              <a:defRPr sz="21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t>REFERENCING OLD AS oldTuple NEW as newTuple </a:t>
            </a:r>
          </a:p>
          <a:p>
            <a:pPr>
              <a:lnSpc>
                <a:spcPct val="80000"/>
              </a:lnSpc>
              <a:spcBef>
                <a:spcPts val="500"/>
              </a:spcBef>
              <a:buSzTx/>
              <a:buNone/>
              <a:defRPr sz="21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t>FOR EACH ROW </a:t>
            </a:r>
          </a:p>
          <a:p>
            <a:pPr>
              <a:lnSpc>
                <a:spcPct val="80000"/>
              </a:lnSpc>
              <a:spcBef>
                <a:spcPts val="500"/>
              </a:spcBef>
              <a:buSzTx/>
              <a:buNone/>
              <a:defRPr sz="21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t>WHEN (newTuple.salary &lt; oldTuple.salary)</a:t>
            </a:r>
          </a:p>
          <a:p>
            <a:pPr>
              <a:lnSpc>
                <a:spcPct val="80000"/>
              </a:lnSpc>
              <a:spcBef>
                <a:spcPts val="500"/>
              </a:spcBef>
              <a:buSzTx/>
              <a:buNone/>
              <a:defRPr sz="21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t>BEGIN</a:t>
            </a:r>
          </a:p>
          <a:p>
            <a:pPr>
              <a:lnSpc>
                <a:spcPct val="80000"/>
              </a:lnSpc>
              <a:spcBef>
                <a:spcPts val="500"/>
              </a:spcBef>
              <a:buSzTx/>
              <a:buNone/>
              <a:defRPr sz="21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t>	RAISE_APPLICATION_ERROR (-20004, </a:t>
            </a:r>
            <a:r>
              <a: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‘</a:t>
            </a:r>
            <a:r>
              <a:t>Salary Decreasing !!</a:t>
            </a:r>
            <a:r>
              <a: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’</a:t>
            </a:r>
            <a:r>
              <a:t>);</a:t>
            </a:r>
          </a:p>
          <a:p>
            <a:pPr>
              <a:lnSpc>
                <a:spcPct val="80000"/>
              </a:lnSpc>
              <a:spcBef>
                <a:spcPts val="500"/>
              </a:spcBef>
              <a:buSzTx/>
              <a:buNone/>
              <a:defRPr sz="21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t>END;</a:t>
            </a:r>
          </a:p>
          <a:p>
            <a:pPr>
              <a:lnSpc>
                <a:spcPct val="80000"/>
              </a:lnSpc>
              <a:spcBef>
                <a:spcPts val="500"/>
              </a:spcBef>
              <a:buSzTx/>
              <a:buNone/>
              <a:defRPr sz="21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t>.</a:t>
            </a:r>
          </a:p>
          <a:p>
            <a:pPr>
              <a:lnSpc>
                <a:spcPct val="80000"/>
              </a:lnSpc>
              <a:spcBef>
                <a:spcPts val="500"/>
              </a:spcBef>
              <a:buSzTx/>
              <a:buNone/>
              <a:defRPr sz="21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t>run;</a:t>
            </a:r>
          </a:p>
          <a:p>
            <a:pPr>
              <a:lnSpc>
                <a:spcPct val="80000"/>
              </a:lnSpc>
              <a:buSzTx/>
              <a:buNone/>
              <a:defRPr sz="21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</a:p>
          <a:p>
            <a:pPr>
              <a:lnSpc>
                <a:spcPct val="80000"/>
              </a:lnSpc>
              <a:spcBef>
                <a:spcPts val="600"/>
              </a:spcBef>
              <a:defRPr sz="2800">
                <a:solidFill>
                  <a:srgbClr val="1F497D"/>
                </a:solidFill>
              </a:defRPr>
            </a:pPr>
            <a:r>
              <a:t>Ensure that salary does not decrease</a:t>
            </a:r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Rectangle 2"/>
          <p:cNvSpPr txBox="1"/>
          <p:nvPr>
            <p:ph type="title"/>
          </p:nvPr>
        </p:nvSpPr>
        <p:spPr>
          <a:xfrm>
            <a:off x="1066800" y="304800"/>
            <a:ext cx="7772400" cy="1104900"/>
          </a:xfrm>
          <a:prstGeom prst="rect">
            <a:avLst/>
          </a:prstGeom>
        </p:spPr>
        <p:txBody>
          <a:bodyPr/>
          <a:lstStyle>
            <a:lvl1pPr>
              <a:defRPr sz="3900"/>
            </a:lvl1pPr>
          </a:lstStyle>
          <a:p>
            <a:r>
              <a:t>Another Trigger Example (SQL:99)</a:t>
            </a:r>
          </a:p>
        </p:txBody>
      </p:sp>
      <p:sp>
        <p:nvSpPr>
          <p:cNvPr id="308" name="Rectangle 3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spcBef>
                <a:spcPts val="600"/>
              </a:spcBef>
              <a:buSzTx/>
              <a:buNone/>
              <a:defRPr sz="2900"/>
            </a:pPr>
            <a:r>
              <a:t>CREATE TRIGGER  youngSailorUpdate</a:t>
            </a:r>
          </a:p>
          <a:p>
            <a:pPr>
              <a:lnSpc>
                <a:spcPct val="80000"/>
              </a:lnSpc>
              <a:spcBef>
                <a:spcPts val="600"/>
              </a:spcBef>
              <a:buSzTx/>
              <a:buNone/>
              <a:defRPr sz="2900"/>
            </a:pPr>
            <a:r>
              <a:t>	AFTER  INSERT ON SAILORS</a:t>
            </a:r>
          </a:p>
          <a:p>
            <a:pPr>
              <a:lnSpc>
                <a:spcPct val="80000"/>
              </a:lnSpc>
              <a:spcBef>
                <a:spcPts val="600"/>
              </a:spcBef>
              <a:buSzTx/>
              <a:buNone/>
              <a:defRPr sz="2900">
                <a:solidFill>
                  <a:schemeClr val="accent2"/>
                </a:solidFill>
              </a:defRPr>
            </a:pPr>
            <a:r>
              <a:t>REFERENCING NEW TABLE</a:t>
            </a:r>
            <a:r>
              <a:rPr>
                <a:solidFill>
                  <a:srgbClr val="000000"/>
                </a:solidFill>
              </a:rPr>
              <a:t> </a:t>
            </a:r>
            <a:r>
              <a:t>AS</a:t>
            </a:r>
            <a:r>
              <a:rPr>
                <a:solidFill>
                  <a:srgbClr val="000000"/>
                </a:solidFill>
              </a:rPr>
              <a:t> NewSailors</a:t>
            </a:r>
            <a:endParaRPr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spcBef>
                <a:spcPts val="600"/>
              </a:spcBef>
              <a:buSzTx/>
              <a:buNone/>
              <a:defRPr sz="2900">
                <a:solidFill>
                  <a:srgbClr val="0000FF"/>
                </a:solidFill>
              </a:defRPr>
            </a:pPr>
            <a:r>
              <a:t>FOR EACH STATEMENT</a:t>
            </a:r>
          </a:p>
          <a:p>
            <a:pPr>
              <a:lnSpc>
                <a:spcPct val="80000"/>
              </a:lnSpc>
              <a:spcBef>
                <a:spcPts val="600"/>
              </a:spcBef>
              <a:buSzTx/>
              <a:buNone/>
              <a:defRPr sz="2900"/>
            </a:pPr>
            <a:r>
              <a:t>	INSERT</a:t>
            </a:r>
          </a:p>
          <a:p>
            <a:pPr>
              <a:lnSpc>
                <a:spcPct val="80000"/>
              </a:lnSpc>
              <a:spcBef>
                <a:spcPts val="600"/>
              </a:spcBef>
              <a:buSzTx/>
              <a:buNone/>
              <a:defRPr sz="2900"/>
            </a:pPr>
            <a:r>
              <a:t>		INTO YoungSailors(sid, name, age, rating)</a:t>
            </a:r>
          </a:p>
          <a:p>
            <a:pPr>
              <a:lnSpc>
                <a:spcPct val="80000"/>
              </a:lnSpc>
              <a:spcBef>
                <a:spcPts val="600"/>
              </a:spcBef>
              <a:buSzTx/>
              <a:buNone/>
              <a:defRPr sz="2900"/>
            </a:pPr>
            <a:r>
              <a:t>		SELECT sid, name, age, rating</a:t>
            </a:r>
          </a:p>
          <a:p>
            <a:pPr>
              <a:lnSpc>
                <a:spcPct val="80000"/>
              </a:lnSpc>
              <a:spcBef>
                <a:spcPts val="600"/>
              </a:spcBef>
              <a:buSzTx/>
              <a:buNone/>
              <a:defRPr sz="2900"/>
            </a:pPr>
            <a:r>
              <a:t>		FROM NewSailors N</a:t>
            </a:r>
          </a:p>
          <a:p>
            <a:pPr>
              <a:lnSpc>
                <a:spcPct val="80000"/>
              </a:lnSpc>
              <a:spcBef>
                <a:spcPts val="600"/>
              </a:spcBef>
              <a:buSzTx/>
              <a:buNone/>
              <a:defRPr sz="2900"/>
            </a:pPr>
            <a:r>
              <a:t>		WHERE N.age &lt;= 18</a:t>
            </a:r>
          </a:p>
        </p:txBody>
      </p: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Rectangle 2"/>
          <p:cNvSpPr txBox="1"/>
          <p:nvPr>
            <p:ph type="title"/>
          </p:nvPr>
        </p:nvSpPr>
        <p:spPr>
          <a:xfrm>
            <a:off x="457200" y="274638"/>
            <a:ext cx="8229600" cy="1143002"/>
          </a:xfrm>
          <a:prstGeom prst="rect">
            <a:avLst/>
          </a:prstGeom>
        </p:spPr>
        <p:txBody>
          <a:bodyPr/>
          <a:lstStyle/>
          <a:p>
            <a:r>
              <a:t>Row vs Statement Level Trigger</a:t>
            </a:r>
          </a:p>
        </p:txBody>
      </p:sp>
      <p:sp>
        <p:nvSpPr>
          <p:cNvPr id="311" name="Rectangle 3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1000"/>
              </a:lnSpc>
              <a:spcBef>
                <a:spcPts val="600"/>
              </a:spcBef>
              <a:defRPr sz="2900">
                <a:solidFill>
                  <a:srgbClr val="0000FF"/>
                </a:solidFill>
              </a:defRPr>
            </a:pPr>
            <a:r>
              <a:t>Row</a:t>
            </a:r>
            <a:r>
              <a:rPr>
                <a:solidFill>
                  <a:srgbClr val="000000"/>
                </a:solidFill>
              </a:rPr>
              <a:t> level:  activated once per modified tuple</a:t>
            </a:r>
            <a:endParaRPr>
              <a:solidFill>
                <a:srgbClr val="000000"/>
              </a:solidFill>
            </a:endParaRPr>
          </a:p>
          <a:p>
            <a:pPr>
              <a:lnSpc>
                <a:spcPct val="81000"/>
              </a:lnSpc>
              <a:spcBef>
                <a:spcPts val="600"/>
              </a:spcBef>
              <a:defRPr sz="2900">
                <a:solidFill>
                  <a:srgbClr val="0000FF"/>
                </a:solidFill>
              </a:defRPr>
            </a:pPr>
            <a:r>
              <a:t>Statement</a:t>
            </a:r>
            <a:r>
              <a:rPr>
                <a:solidFill>
                  <a:srgbClr val="000000"/>
                </a:solidFill>
              </a:rPr>
              <a:t> level: activate once per SQL statement</a:t>
            </a:r>
            <a:endParaRPr>
              <a:solidFill>
                <a:srgbClr val="000000"/>
              </a:solidFill>
            </a:endParaRPr>
          </a:p>
          <a:p>
            <a:pPr>
              <a:lnSpc>
                <a:spcPct val="81000"/>
              </a:lnSpc>
              <a:spcBef>
                <a:spcPts val="600"/>
              </a:spcBef>
              <a:defRPr sz="2900"/>
            </a:pPr>
          </a:p>
          <a:p>
            <a:pPr>
              <a:lnSpc>
                <a:spcPct val="81000"/>
              </a:lnSpc>
              <a:spcBef>
                <a:spcPts val="600"/>
              </a:spcBef>
              <a:defRPr sz="2900"/>
            </a:pPr>
          </a:p>
          <a:p>
            <a:pPr>
              <a:lnSpc>
                <a:spcPct val="81000"/>
              </a:lnSpc>
              <a:spcBef>
                <a:spcPts val="600"/>
              </a:spcBef>
              <a:defRPr sz="2900">
                <a:solidFill>
                  <a:srgbClr val="0000FF"/>
                </a:solidFill>
              </a:defRPr>
            </a:pPr>
            <a:r>
              <a:t>Row</a:t>
            </a:r>
            <a:r>
              <a:rPr>
                <a:solidFill>
                  <a:srgbClr val="000000"/>
                </a:solidFill>
              </a:rPr>
              <a:t> level triggers can access new data, statement level triggers cannot always do that (depends on DBMS).</a:t>
            </a:r>
            <a:endParaRPr>
              <a:solidFill>
                <a:srgbClr val="000000"/>
              </a:solidFill>
            </a:endParaRPr>
          </a:p>
          <a:p>
            <a:pPr>
              <a:lnSpc>
                <a:spcPct val="81000"/>
              </a:lnSpc>
              <a:spcBef>
                <a:spcPts val="600"/>
              </a:spcBef>
              <a:defRPr sz="2900"/>
            </a:pPr>
          </a:p>
          <a:p>
            <a:pPr>
              <a:lnSpc>
                <a:spcPct val="81000"/>
              </a:lnSpc>
              <a:spcBef>
                <a:spcPts val="600"/>
              </a:spcBef>
              <a:defRPr sz="2900">
                <a:solidFill>
                  <a:srgbClr val="0000FF"/>
                </a:solidFill>
              </a:defRPr>
            </a:pPr>
            <a:r>
              <a:t>Statement</a:t>
            </a:r>
            <a:r>
              <a:rPr>
                <a:solidFill>
                  <a:srgbClr val="000000"/>
                </a:solidFill>
              </a:rPr>
              <a:t> level triggers will be more efficient if we do not need to make row-specific decisions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Rectangle 2"/>
          <p:cNvSpPr txBox="1"/>
          <p:nvPr>
            <p:ph type="title"/>
          </p:nvPr>
        </p:nvSpPr>
        <p:spPr>
          <a:xfrm>
            <a:off x="457200" y="274638"/>
            <a:ext cx="8229600" cy="1143002"/>
          </a:xfrm>
          <a:prstGeom prst="rect">
            <a:avLst/>
          </a:prstGeom>
        </p:spPr>
        <p:txBody>
          <a:bodyPr/>
          <a:lstStyle/>
          <a:p>
            <a:r>
              <a:t>When to use BEFORE/AFTER</a:t>
            </a:r>
          </a:p>
        </p:txBody>
      </p:sp>
      <p:sp>
        <p:nvSpPr>
          <p:cNvPr id="314" name="Rectangle 3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defRPr sz="2900"/>
            </a:pPr>
            <a:r>
              <a:t>Based on efficiency considerations or semantics.</a:t>
            </a:r>
          </a:p>
          <a:p>
            <a:pPr>
              <a:spcBef>
                <a:spcPts val="600"/>
              </a:spcBef>
              <a:defRPr sz="2900"/>
            </a:pPr>
          </a:p>
          <a:p>
            <a:pPr>
              <a:spcBef>
                <a:spcPts val="600"/>
              </a:spcBef>
              <a:defRPr sz="2900"/>
            </a:pPr>
            <a:r>
              <a:t>Suppose we perform statement-level </a:t>
            </a:r>
            <a:r>
              <a:rPr>
                <a:solidFill>
                  <a:schemeClr val="accent2"/>
                </a:solidFill>
              </a:rPr>
              <a:t>after insert,</a:t>
            </a:r>
            <a:r>
              <a:t>  then all the rows are inserted first,                            then if the condition fails,                                            and all the inserted rows must be </a:t>
            </a:r>
            <a:r>
              <a: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“</a:t>
            </a:r>
            <a:r>
              <a:t>rolled back</a:t>
            </a:r>
            <a:r>
              <a: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”</a:t>
            </a:r>
            <a:endParaRPr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>
              <a:spcBef>
                <a:spcPts val="600"/>
              </a:spcBef>
              <a:defRPr sz="2900"/>
            </a:pPr>
          </a:p>
          <a:p>
            <a:pPr>
              <a:spcBef>
                <a:spcPts val="600"/>
              </a:spcBef>
              <a:defRPr sz="2900"/>
            </a:pPr>
            <a:r>
              <a:t> Not very efficient !! </a:t>
            </a:r>
          </a:p>
        </p:txBody>
      </p:sp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Rectangle 2"/>
          <p:cNvSpPr txBox="1"/>
          <p:nvPr>
            <p:ph type="title"/>
          </p:nvPr>
        </p:nvSpPr>
        <p:spPr>
          <a:xfrm>
            <a:off x="457200" y="274638"/>
            <a:ext cx="8229600" cy="1143002"/>
          </a:xfrm>
          <a:prstGeom prst="rect">
            <a:avLst/>
          </a:prstGeom>
        </p:spPr>
        <p:txBody>
          <a:bodyPr/>
          <a:lstStyle>
            <a:lvl1pPr defTabSz="443230">
              <a:defRPr sz="3700"/>
            </a:lvl1pPr>
          </a:lstStyle>
          <a:p>
            <a:r>
              <a:t>Combining multiple events into one trigger</a:t>
            </a:r>
          </a:p>
        </p:txBody>
      </p:sp>
      <p:sp>
        <p:nvSpPr>
          <p:cNvPr id="317" name="Rectangle 3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ts val="500"/>
              </a:spcBef>
              <a:buSzTx/>
              <a:buNone/>
              <a:defRPr sz="22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t>CREATE TRIGGER salaryRestrictions</a:t>
            </a:r>
          </a:p>
          <a:p>
            <a:pPr>
              <a:lnSpc>
                <a:spcPct val="90000"/>
              </a:lnSpc>
              <a:spcBef>
                <a:spcPts val="500"/>
              </a:spcBef>
              <a:buSzTx/>
              <a:buNone/>
              <a:defRPr sz="22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t>AFTER </a:t>
            </a:r>
            <a:r>
              <a:rPr>
                <a:solidFill>
                  <a:schemeClr val="accent2"/>
                </a:solidFill>
              </a:rPr>
              <a:t>INSERT OR UPDATE</a:t>
            </a:r>
            <a:r>
              <a:t> ON Professor</a:t>
            </a:r>
          </a:p>
          <a:p>
            <a:pPr>
              <a:lnSpc>
                <a:spcPct val="90000"/>
              </a:lnSpc>
              <a:spcBef>
                <a:spcPts val="500"/>
              </a:spcBef>
              <a:buSzTx/>
              <a:buNone/>
              <a:defRPr sz="22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t>FOR EACH ROW</a:t>
            </a:r>
          </a:p>
          <a:p>
            <a:pPr>
              <a:lnSpc>
                <a:spcPct val="90000"/>
              </a:lnSpc>
              <a:spcBef>
                <a:spcPts val="500"/>
              </a:spcBef>
              <a:buSzTx/>
              <a:buNone/>
              <a:defRPr sz="22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t>BEGIN</a:t>
            </a:r>
          </a:p>
          <a:p>
            <a:pPr>
              <a:lnSpc>
                <a:spcPct val="90000"/>
              </a:lnSpc>
              <a:spcBef>
                <a:spcPts val="500"/>
              </a:spcBef>
              <a:buSzTx/>
              <a:buNone/>
              <a:defRPr sz="22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t>IF (INSERTING AND :new.salary &lt; 60000) THEN RAISE_APPLICATION_ERROR (-20004, 'below min salary'); END IF;</a:t>
            </a:r>
          </a:p>
          <a:p>
            <a:pPr>
              <a:lnSpc>
                <a:spcPct val="90000"/>
              </a:lnSpc>
              <a:spcBef>
                <a:spcPts val="500"/>
              </a:spcBef>
              <a:buSzTx/>
              <a:buNone/>
              <a:defRPr sz="22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t>IF (UPDATING AND :new.salary &lt; :old.salary) THEN RAISE_APPLICATION_ERROR (-20004, </a:t>
            </a:r>
            <a:r>
              <a: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‘</a:t>
            </a:r>
            <a:r>
              <a:t>Salary Decreasing !!'); END IF;</a:t>
            </a:r>
          </a:p>
          <a:p>
            <a:pPr>
              <a:lnSpc>
                <a:spcPct val="90000"/>
              </a:lnSpc>
              <a:spcBef>
                <a:spcPts val="500"/>
              </a:spcBef>
              <a:buSzTx/>
              <a:buNone/>
              <a:defRPr sz="22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t>END;</a:t>
            </a:r>
          </a:p>
        </p:txBody>
      </p:sp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Rectangle 2"/>
          <p:cNvSpPr txBox="1"/>
          <p:nvPr>
            <p:ph type="title"/>
          </p:nvPr>
        </p:nvSpPr>
        <p:spPr>
          <a:xfrm>
            <a:off x="457200" y="274638"/>
            <a:ext cx="8229600" cy="1143002"/>
          </a:xfrm>
          <a:prstGeom prst="rect">
            <a:avLst/>
          </a:prstGeom>
        </p:spPr>
        <p:txBody>
          <a:bodyPr/>
          <a:lstStyle/>
          <a:p>
            <a:r>
              <a:t>Summary :  Trigger Syntax </a:t>
            </a:r>
          </a:p>
        </p:txBody>
      </p:sp>
      <p:sp>
        <p:nvSpPr>
          <p:cNvPr id="320" name="Rectangle 3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400"/>
              </a:spcBef>
              <a:buSzTx/>
              <a:buNone/>
              <a:defRPr sz="19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t>CREATE TRIGGER &lt;triggerName&gt;</a:t>
            </a:r>
          </a:p>
          <a:p>
            <a:pPr>
              <a:spcBef>
                <a:spcPts val="400"/>
              </a:spcBef>
              <a:buSzTx/>
              <a:buNone/>
              <a:defRPr sz="19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t>BEFORE|AFTER   INSERT|DELETE|UPDATE </a:t>
            </a:r>
          </a:p>
          <a:p>
            <a:pPr>
              <a:spcBef>
                <a:spcPts val="400"/>
              </a:spcBef>
              <a:buSzTx/>
              <a:buNone/>
              <a:defRPr sz="19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t>	[OF &lt;columnList&gt;] ON &lt;tableName&gt;|&lt;viewName&gt;</a:t>
            </a:r>
          </a:p>
          <a:p>
            <a:pPr>
              <a:spcBef>
                <a:spcPts val="400"/>
              </a:spcBef>
              <a:buSzTx/>
              <a:buNone/>
              <a:defRPr sz="19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t>	[REFERENCING [OLD AS &lt;oldName&gt;] [NEW AS &lt;newName&gt;]]</a:t>
            </a:r>
          </a:p>
          <a:p>
            <a:pPr>
              <a:spcBef>
                <a:spcPts val="400"/>
              </a:spcBef>
              <a:buSzTx/>
              <a:buNone/>
              <a:defRPr sz="19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t>[FOR EACH ROW] (default is </a:t>
            </a:r>
            <a:r>
              <a: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“</a:t>
            </a:r>
            <a:r>
              <a:t>FOR EACH STATEMENT</a:t>
            </a:r>
            <a:r>
              <a: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”</a:t>
            </a:r>
            <a:r>
              <a:t>)</a:t>
            </a:r>
          </a:p>
          <a:p>
            <a:pPr>
              <a:spcBef>
                <a:spcPts val="400"/>
              </a:spcBef>
              <a:buSzTx/>
              <a:buNone/>
              <a:defRPr sz="19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t>[WHEN (&lt;condition&gt;)]</a:t>
            </a:r>
          </a:p>
          <a:p>
            <a:pPr>
              <a:spcBef>
                <a:spcPts val="400"/>
              </a:spcBef>
              <a:buSzTx/>
              <a:buNone/>
              <a:defRPr sz="19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t>&lt;PSM body&gt;;</a:t>
            </a:r>
          </a:p>
        </p:txBody>
      </p:sp>
    </p:spTree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Title 1"/>
          <p:cNvSpPr txBox="1"/>
          <p:nvPr>
            <p:ph type="title"/>
          </p:nvPr>
        </p:nvSpPr>
        <p:spPr>
          <a:xfrm>
            <a:off x="457200" y="274638"/>
            <a:ext cx="8229600" cy="1143002"/>
          </a:xfrm>
          <a:prstGeom prst="rect">
            <a:avLst/>
          </a:prstGeom>
        </p:spPr>
        <p:txBody>
          <a:bodyPr/>
          <a:lstStyle/>
          <a:p>
            <a:r>
              <a:t>MySQL Triggers</a:t>
            </a:r>
          </a:p>
        </p:txBody>
      </p:sp>
      <p:sp>
        <p:nvSpPr>
          <p:cNvPr id="323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spcBef>
                <a:spcPts val="500"/>
              </a:spcBef>
              <a:buSzTx/>
              <a:buNone/>
              <a:defRPr sz="2400"/>
            </a:pPr>
            <a:r>
              <a:t>mysql&gt; delimiter //</a:t>
            </a:r>
          </a:p>
          <a:p>
            <a:pPr marL="0" indent="0">
              <a:lnSpc>
                <a:spcPct val="80000"/>
              </a:lnSpc>
              <a:spcBef>
                <a:spcPts val="500"/>
              </a:spcBef>
              <a:buSzTx/>
              <a:buNone/>
              <a:defRPr sz="2400"/>
            </a:pPr>
            <a:r>
              <a:t>mysql&gt; CREATE TRIGGER upd_check BEFORE UPDATE ON account</a:t>
            </a:r>
          </a:p>
          <a:p>
            <a:pPr marL="0" indent="0">
              <a:lnSpc>
                <a:spcPct val="80000"/>
              </a:lnSpc>
              <a:spcBef>
                <a:spcPts val="500"/>
              </a:spcBef>
              <a:buSzTx/>
              <a:buNone/>
              <a:defRPr sz="2400"/>
            </a:pPr>
            <a:r>
              <a:t>   -&gt; FOR EACH ROW</a:t>
            </a:r>
          </a:p>
          <a:p>
            <a:pPr marL="0" indent="0">
              <a:lnSpc>
                <a:spcPct val="80000"/>
              </a:lnSpc>
              <a:spcBef>
                <a:spcPts val="500"/>
              </a:spcBef>
              <a:buSzTx/>
              <a:buNone/>
              <a:defRPr sz="2400"/>
            </a:pPr>
            <a:r>
              <a:t>    -&gt; BEGIN</a:t>
            </a:r>
          </a:p>
          <a:p>
            <a:pPr marL="0" indent="0">
              <a:lnSpc>
                <a:spcPct val="80000"/>
              </a:lnSpc>
              <a:spcBef>
                <a:spcPts val="500"/>
              </a:spcBef>
              <a:buSzTx/>
              <a:buNone/>
              <a:defRPr sz="2400"/>
            </a:pPr>
            <a:r>
              <a:t>    -&gt;     IF NEW.amount &lt; 0 THEN</a:t>
            </a:r>
          </a:p>
          <a:p>
            <a:pPr marL="0" indent="0">
              <a:lnSpc>
                <a:spcPct val="80000"/>
              </a:lnSpc>
              <a:spcBef>
                <a:spcPts val="500"/>
              </a:spcBef>
              <a:buSzTx/>
              <a:buNone/>
              <a:defRPr sz="2400"/>
            </a:pPr>
            <a:r>
              <a:t>    -&gt;         SET NEW.amount = 0;</a:t>
            </a:r>
          </a:p>
          <a:p>
            <a:pPr marL="0" indent="0">
              <a:lnSpc>
                <a:spcPct val="80000"/>
              </a:lnSpc>
              <a:spcBef>
                <a:spcPts val="500"/>
              </a:spcBef>
              <a:buSzTx/>
              <a:buNone/>
              <a:defRPr sz="2400"/>
            </a:pPr>
            <a:r>
              <a:t>    -&gt;     ELSEIF NEW.amount &gt; 100 THEN</a:t>
            </a:r>
          </a:p>
          <a:p>
            <a:pPr marL="0" indent="0">
              <a:lnSpc>
                <a:spcPct val="80000"/>
              </a:lnSpc>
              <a:spcBef>
                <a:spcPts val="500"/>
              </a:spcBef>
              <a:buSzTx/>
              <a:buNone/>
              <a:defRPr sz="2400"/>
            </a:pPr>
            <a:r>
              <a:t>    -&gt;         SET NEW.amount = 100;</a:t>
            </a:r>
          </a:p>
          <a:p>
            <a:pPr marL="0" indent="0">
              <a:lnSpc>
                <a:spcPct val="80000"/>
              </a:lnSpc>
              <a:spcBef>
                <a:spcPts val="500"/>
              </a:spcBef>
              <a:buSzTx/>
              <a:buNone/>
              <a:defRPr sz="2400"/>
            </a:pPr>
            <a:r>
              <a:t>    -&gt;     END IF;</a:t>
            </a:r>
          </a:p>
          <a:p>
            <a:pPr marL="0" indent="0">
              <a:lnSpc>
                <a:spcPct val="80000"/>
              </a:lnSpc>
              <a:spcBef>
                <a:spcPts val="500"/>
              </a:spcBef>
              <a:buSzTx/>
              <a:buNone/>
              <a:defRPr sz="2400"/>
            </a:pPr>
            <a:r>
              <a:t>    -&gt; END;//</a:t>
            </a:r>
          </a:p>
          <a:p>
            <a:pPr marL="0" indent="0">
              <a:lnSpc>
                <a:spcPct val="80000"/>
              </a:lnSpc>
              <a:spcBef>
                <a:spcPts val="500"/>
              </a:spcBef>
              <a:buSzTx/>
              <a:buNone/>
              <a:defRPr sz="2400"/>
            </a:pPr>
            <a:r>
              <a:t>mysql&gt; delimiter ;</a:t>
            </a:r>
          </a:p>
        </p:txBody>
      </p:sp>
    </p:spTree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Content Placeholder 2"/>
          <p:cNvSpPr txBox="1"/>
          <p:nvPr>
            <p:ph type="body" sz="quarter" idx="1"/>
          </p:nvPr>
        </p:nvSpPr>
        <p:spPr>
          <a:xfrm>
            <a:off x="267636" y="132704"/>
            <a:ext cx="3683138" cy="2075540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None/>
              <a:defRPr sz="1400"/>
            </a:pPr>
            <a:r>
              <a:t>CREATE TABLE employees_audit ( </a:t>
            </a:r>
          </a:p>
          <a:p>
            <a:pPr marL="0" indent="0">
              <a:spcBef>
                <a:spcPts val="300"/>
              </a:spcBef>
              <a:buSzTx/>
              <a:buNone/>
              <a:defRPr sz="1400"/>
            </a:pPr>
            <a:r>
              <a:t>    id INT AUTO_INCREMENT PRIMARY KEY,</a:t>
            </a:r>
          </a:p>
          <a:p>
            <a:pPr marL="0" indent="0">
              <a:spcBef>
                <a:spcPts val="300"/>
              </a:spcBef>
              <a:buSzTx/>
              <a:buNone/>
              <a:defRPr sz="1400"/>
            </a:pPr>
            <a:r>
              <a:t>    employeeNumber INT NOT NULL,</a:t>
            </a:r>
          </a:p>
          <a:p>
            <a:pPr marL="0" indent="0">
              <a:spcBef>
                <a:spcPts val="300"/>
              </a:spcBef>
              <a:buSzTx/>
              <a:buNone/>
              <a:defRPr sz="1400"/>
            </a:pPr>
            <a:r>
              <a:t>    lastname VARCHAR(50) NOT NULL,</a:t>
            </a:r>
          </a:p>
          <a:p>
            <a:pPr marL="0" indent="0">
              <a:spcBef>
                <a:spcPts val="300"/>
              </a:spcBef>
              <a:buSzTx/>
              <a:buNone/>
              <a:defRPr sz="1400"/>
            </a:pPr>
            <a:r>
              <a:t>    changedat DATETIME DEFAULT NULL,</a:t>
            </a:r>
          </a:p>
          <a:p>
            <a:pPr marL="0" indent="0">
              <a:spcBef>
                <a:spcPts val="300"/>
              </a:spcBef>
              <a:buSzTx/>
              <a:buNone/>
              <a:defRPr sz="1400"/>
            </a:pPr>
            <a:r>
              <a:t>    action VARCHAR(50) DEFAULT NULL</a:t>
            </a:r>
          </a:p>
          <a:p>
            <a:pPr marL="0" indent="0">
              <a:spcBef>
                <a:spcPts val="300"/>
              </a:spcBef>
              <a:buSzTx/>
              <a:buNone/>
              <a:defRPr sz="1400"/>
            </a:pPr>
            <a:r>
              <a:t>);</a:t>
            </a:r>
          </a:p>
        </p:txBody>
      </p:sp>
      <p:sp>
        <p:nvSpPr>
          <p:cNvPr id="326" name="TextBox 3"/>
          <p:cNvSpPr txBox="1"/>
          <p:nvPr/>
        </p:nvSpPr>
        <p:spPr>
          <a:xfrm>
            <a:off x="2271948" y="1800112"/>
            <a:ext cx="6826331" cy="481206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/>
          <a:p>
            <a:pPr>
              <a:defRPr sz="2400"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DELIMITER $$</a:t>
            </a:r>
          </a:p>
          <a:p>
            <a:pPr>
              <a:defRPr sz="2400"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CREATE TRIGGER before_employee_update </a:t>
            </a:r>
          </a:p>
          <a:p>
            <a:pPr>
              <a:defRPr sz="2400"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    BEFORE UPDATE ON employees</a:t>
            </a:r>
          </a:p>
          <a:p>
            <a:pPr>
              <a:defRPr sz="2400"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    FOR EACH ROW </a:t>
            </a:r>
          </a:p>
          <a:p>
            <a:pPr>
              <a:defRPr sz="2400"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BEGIN</a:t>
            </a:r>
          </a:p>
          <a:p>
            <a:pPr>
              <a:defRPr sz="2400"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    INSERT INTO employees_audit</a:t>
            </a:r>
          </a:p>
          <a:p>
            <a:pPr>
              <a:defRPr sz="2400"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    SET action = 'update',</a:t>
            </a:r>
          </a:p>
          <a:p>
            <a:pPr>
              <a:defRPr sz="2400"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     employeeNumber = OLD.employeeNumber,</a:t>
            </a:r>
          </a:p>
          <a:p>
            <a:pPr>
              <a:defRPr sz="2400"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        lastname = OLD.lastname,</a:t>
            </a:r>
          </a:p>
          <a:p>
            <a:pPr>
              <a:defRPr sz="2400"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        changedat = NOW();</a:t>
            </a:r>
          </a:p>
          <a:p>
            <a:pPr>
              <a:defRPr sz="2400"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END$$</a:t>
            </a:r>
          </a:p>
          <a:p>
            <a:pPr>
              <a:defRPr sz="2400"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DELIMITER ;</a:t>
            </a:r>
          </a:p>
        </p:txBody>
      </p:sp>
    </p:spTree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Rectangle 2"/>
          <p:cNvSpPr txBox="1"/>
          <p:nvPr>
            <p:ph type="title"/>
          </p:nvPr>
        </p:nvSpPr>
        <p:spPr>
          <a:xfrm>
            <a:off x="990600" y="152400"/>
            <a:ext cx="7772400" cy="1104900"/>
          </a:xfrm>
          <a:prstGeom prst="rect">
            <a:avLst/>
          </a:prstGeom>
        </p:spPr>
        <p:txBody>
          <a:bodyPr/>
          <a:lstStyle/>
          <a:p>
            <a:r>
              <a:t>Constraints versus Triggers</a:t>
            </a:r>
          </a:p>
        </p:txBody>
      </p:sp>
      <p:sp>
        <p:nvSpPr>
          <p:cNvPr id="329" name="Rectangle 3"/>
          <p:cNvSpPr txBox="1"/>
          <p:nvPr>
            <p:ph type="body" idx="1"/>
          </p:nvPr>
        </p:nvSpPr>
        <p:spPr>
          <a:xfrm>
            <a:off x="838200" y="1295400"/>
            <a:ext cx="7772400" cy="4710063"/>
          </a:xfrm>
          <a:prstGeom prst="rect">
            <a:avLst/>
          </a:prstGeom>
        </p:spPr>
        <p:txBody>
          <a:bodyPr/>
          <a:lstStyle/>
          <a:p>
            <a:pPr marL="213995" indent="-213995" defTabSz="285115">
              <a:lnSpc>
                <a:spcPct val="90000"/>
              </a:lnSpc>
              <a:spcBef>
                <a:spcPts val="200"/>
              </a:spcBef>
              <a:defRPr sz="1780">
                <a:solidFill>
                  <a:schemeClr val="accent2"/>
                </a:solidFill>
              </a:defRPr>
            </a:pPr>
            <a:r>
              <a:t>Constraints </a:t>
            </a:r>
            <a:r>
              <a:rPr b="1">
                <a:solidFill>
                  <a:srgbClr val="000000"/>
                </a:solidFill>
              </a:rPr>
              <a:t>are useful for database consistency </a:t>
            </a:r>
            <a:endParaRPr b="1"/>
          </a:p>
          <a:p>
            <a:pPr marL="463550" lvl="1" indent="-178435" defTabSz="285115">
              <a:lnSpc>
                <a:spcPct val="90000"/>
              </a:lnSpc>
              <a:spcBef>
                <a:spcPts val="200"/>
              </a:spcBef>
              <a:defRPr sz="1780"/>
            </a:pPr>
            <a:r>
              <a:t>Use IC  when sufficient </a:t>
            </a:r>
            <a:endParaRPr>
              <a:solidFill>
                <a:schemeClr val="accent2"/>
              </a:solidFill>
            </a:endParaRPr>
          </a:p>
          <a:p>
            <a:pPr marL="463550" lvl="1" indent="-178435" defTabSz="285115">
              <a:lnSpc>
                <a:spcPct val="90000"/>
              </a:lnSpc>
              <a:spcBef>
                <a:spcPts val="200"/>
              </a:spcBef>
              <a:defRPr sz="1780"/>
            </a:pPr>
            <a:r>
              <a:t>More opportunity for optimization</a:t>
            </a:r>
            <a:r>
              <a:rPr>
                <a:solidFill>
                  <a:schemeClr val="accent2"/>
                </a:solidFill>
              </a:rPr>
              <a:t> </a:t>
            </a:r>
            <a:endParaRPr>
              <a:solidFill>
                <a:schemeClr val="accent2"/>
              </a:solidFill>
            </a:endParaRPr>
          </a:p>
          <a:p>
            <a:pPr marL="463550" lvl="1" indent="-178435" defTabSz="285115">
              <a:lnSpc>
                <a:spcPct val="90000"/>
              </a:lnSpc>
              <a:spcBef>
                <a:spcPts val="200"/>
              </a:spcBef>
              <a:defRPr sz="1780"/>
            </a:pPr>
            <a:r>
              <a:t>Not restricted into insert/delete/update</a:t>
            </a:r>
            <a:r>
              <a:rPr>
                <a:solidFill>
                  <a:schemeClr val="accent2"/>
                </a:solidFill>
              </a:rPr>
              <a:t> </a:t>
            </a:r>
            <a:endParaRPr>
              <a:solidFill>
                <a:schemeClr val="accent2"/>
              </a:solidFill>
            </a:endParaRPr>
          </a:p>
          <a:p>
            <a:pPr marL="213995" indent="-213995" defTabSz="285115">
              <a:lnSpc>
                <a:spcPct val="90000"/>
              </a:lnSpc>
              <a:spcBef>
                <a:spcPts val="400"/>
              </a:spcBef>
              <a:defRPr sz="1780">
                <a:solidFill>
                  <a:schemeClr val="accent2"/>
                </a:solidFill>
              </a:defRPr>
            </a:pPr>
          </a:p>
          <a:p>
            <a:pPr marL="213995" indent="-213995" defTabSz="285115">
              <a:lnSpc>
                <a:spcPct val="90000"/>
              </a:lnSpc>
              <a:spcBef>
                <a:spcPts val="200"/>
              </a:spcBef>
              <a:defRPr sz="1780">
                <a:solidFill>
                  <a:schemeClr val="accent2"/>
                </a:solidFill>
              </a:defRPr>
            </a:pPr>
            <a:r>
              <a:t>Triggers  </a:t>
            </a:r>
            <a:r>
              <a:rPr>
                <a:solidFill>
                  <a:srgbClr val="000000"/>
                </a:solidFill>
              </a:rPr>
              <a:t>are flexible and powerful</a:t>
            </a:r>
            <a:endParaRPr>
              <a:solidFill>
                <a:srgbClr val="000000"/>
              </a:solidFill>
            </a:endParaRPr>
          </a:p>
          <a:p>
            <a:pPr marL="463550" lvl="1" indent="-178435" defTabSz="285115">
              <a:lnSpc>
                <a:spcPct val="90000"/>
              </a:lnSpc>
              <a:spcBef>
                <a:spcPts val="200"/>
              </a:spcBef>
              <a:defRPr sz="1780"/>
            </a:pPr>
            <a:r>
              <a:t>Alerters</a:t>
            </a:r>
          </a:p>
          <a:p>
            <a:pPr marL="463550" lvl="1" indent="-178435" defTabSz="285115">
              <a:lnSpc>
                <a:spcPct val="90000"/>
              </a:lnSpc>
              <a:spcBef>
                <a:spcPts val="200"/>
              </a:spcBef>
              <a:defRPr sz="1780"/>
            </a:pPr>
            <a:r>
              <a:t>Event logging for auditing</a:t>
            </a:r>
          </a:p>
          <a:p>
            <a:pPr marL="463550" lvl="1" indent="-178435" defTabSz="285115">
              <a:lnSpc>
                <a:spcPct val="90000"/>
              </a:lnSpc>
              <a:spcBef>
                <a:spcPts val="200"/>
              </a:spcBef>
              <a:defRPr sz="1780"/>
            </a:pPr>
            <a:r>
              <a:t>Security enforcement</a:t>
            </a:r>
          </a:p>
          <a:p>
            <a:pPr marL="463550" lvl="1" indent="-178435" defTabSz="285115">
              <a:lnSpc>
                <a:spcPct val="90000"/>
              </a:lnSpc>
              <a:spcBef>
                <a:spcPts val="200"/>
              </a:spcBef>
              <a:defRPr sz="1780"/>
            </a:pPr>
            <a:r>
              <a:t>Analysis of table accesses (statistics)</a:t>
            </a:r>
          </a:p>
          <a:p>
            <a:pPr marL="463550" lvl="1" indent="-178435" defTabSz="285115">
              <a:lnSpc>
                <a:spcPct val="90000"/>
              </a:lnSpc>
              <a:spcBef>
                <a:spcPts val="200"/>
              </a:spcBef>
              <a:defRPr sz="1780"/>
            </a:pPr>
            <a:r>
              <a:t>Workflow and business intelligence …</a:t>
            </a:r>
          </a:p>
          <a:p>
            <a:pPr marL="463550" lvl="1" indent="-178435" defTabSz="285115">
              <a:lnSpc>
                <a:spcPct val="90000"/>
              </a:lnSpc>
              <a:spcBef>
                <a:spcPts val="400"/>
              </a:spcBef>
              <a:defRPr sz="1780"/>
            </a:pPr>
          </a:p>
          <a:p>
            <a:pPr marL="213995" indent="-213995" defTabSz="285115">
              <a:lnSpc>
                <a:spcPct val="90000"/>
              </a:lnSpc>
              <a:spcBef>
                <a:spcPts val="200"/>
              </a:spcBef>
              <a:defRPr sz="1780"/>
            </a:pPr>
            <a:r>
              <a:t>But can be hard to understand ……</a:t>
            </a:r>
          </a:p>
          <a:p>
            <a:pPr marL="463550" lvl="1" indent="-178435" defTabSz="285115">
              <a:lnSpc>
                <a:spcPct val="90000"/>
              </a:lnSpc>
              <a:spcBef>
                <a:spcPts val="200"/>
              </a:spcBef>
              <a:defRPr sz="1780"/>
            </a:pPr>
            <a:r>
              <a:t>Several triggers      (Arbitrary order </a:t>
            </a:r>
            <a:r>
              <a:rPr>
                <a:latin typeface="Wingdings" panose="05000000000000000000"/>
                <a:ea typeface="Wingdings" panose="05000000000000000000"/>
                <a:cs typeface="Wingdings" panose="05000000000000000000"/>
                <a:sym typeface="Wingdings" panose="05000000000000000000"/>
              </a:rPr>
              <a:t> </a:t>
            </a:r>
            <a:r>
              <a:t> unpredictable !?)</a:t>
            </a:r>
          </a:p>
          <a:p>
            <a:pPr marL="463550" lvl="1" indent="-178435" defTabSz="285115">
              <a:lnSpc>
                <a:spcPct val="90000"/>
              </a:lnSpc>
              <a:spcBef>
                <a:spcPts val="200"/>
              </a:spcBef>
              <a:defRPr sz="1780"/>
            </a:pPr>
            <a:r>
              <a:t>Chain triggers         (When to stop ?)</a:t>
            </a:r>
          </a:p>
          <a:p>
            <a:pPr marL="463550" lvl="1" indent="-178435" defTabSz="285115">
              <a:lnSpc>
                <a:spcPct val="90000"/>
              </a:lnSpc>
              <a:spcBef>
                <a:spcPts val="200"/>
              </a:spcBef>
              <a:defRPr sz="1780"/>
            </a:pPr>
            <a:r>
              <a:t>Recursive triggers  (Termination?)</a:t>
            </a:r>
          </a:p>
        </p:txBody>
      </p:sp>
    </p:spTree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Content Placeholder 2"/>
          <p:cNvSpPr txBox="1"/>
          <p:nvPr>
            <p:ph type="body" sz="quarter" idx="1"/>
          </p:nvPr>
        </p:nvSpPr>
        <p:spPr>
          <a:xfrm>
            <a:off x="627806" y="1941440"/>
            <a:ext cx="8229601" cy="1205562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r>
              <a:t>Database Application Development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itle 1"/>
          <p:cNvSpPr txBox="1"/>
          <p:nvPr>
            <p:ph type="title"/>
          </p:nvPr>
        </p:nvSpPr>
        <p:spPr>
          <a:xfrm>
            <a:off x="457200" y="228600"/>
            <a:ext cx="8229600" cy="523222"/>
          </a:xfrm>
          <a:prstGeom prst="rect">
            <a:avLst/>
          </a:prstGeom>
        </p:spPr>
        <p:txBody>
          <a:bodyPr/>
          <a:lstStyle>
            <a:lvl1pPr defTabSz="351790">
              <a:defRPr sz="3300">
                <a:solidFill>
                  <a:srgbClr val="1F497D"/>
                </a:solidFill>
              </a:defRPr>
            </a:lvl1pPr>
          </a:lstStyle>
          <a:p>
            <a:r>
              <a:t>Inner Joins</a:t>
            </a:r>
          </a:p>
        </p:txBody>
      </p:sp>
      <p:sp>
        <p:nvSpPr>
          <p:cNvPr id="128" name="Content Placeholder 2"/>
          <p:cNvSpPr txBox="1"/>
          <p:nvPr>
            <p:ph type="body" sz="quarter" idx="1"/>
          </p:nvPr>
        </p:nvSpPr>
        <p:spPr>
          <a:xfrm>
            <a:off x="457200" y="893868"/>
            <a:ext cx="8229600" cy="338555"/>
          </a:xfrm>
          <a:prstGeom prst="rect">
            <a:avLst/>
          </a:prstGeom>
        </p:spPr>
        <p:txBody>
          <a:bodyPr/>
          <a:lstStyle>
            <a:lvl1pPr marL="0" indent="0" algn="ctr" defTabSz="288290">
              <a:spcBef>
                <a:spcPts val="400"/>
              </a:spcBef>
              <a:buSzTx/>
              <a:buNone/>
              <a:defRPr sz="2000">
                <a:solidFill>
                  <a:schemeClr val="accent1"/>
                </a:solidFill>
              </a:defRPr>
            </a:lvl1pPr>
          </a:lstStyle>
          <a:p>
            <a:r>
              <a:t> </a:t>
            </a:r>
          </a:p>
        </p:txBody>
      </p:sp>
      <p:sp>
        <p:nvSpPr>
          <p:cNvPr id="129" name="Rectangle 21"/>
          <p:cNvSpPr/>
          <p:nvPr/>
        </p:nvSpPr>
        <p:spPr>
          <a:xfrm>
            <a:off x="4343400" y="797728"/>
            <a:ext cx="457200" cy="23504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</a:p>
        </p:txBody>
      </p:sp>
      <p:sp>
        <p:nvSpPr>
          <p:cNvPr id="130" name="Content Placeholder 2"/>
          <p:cNvSpPr txBox="1"/>
          <p:nvPr/>
        </p:nvSpPr>
        <p:spPr>
          <a:xfrm>
            <a:off x="808969" y="1178726"/>
            <a:ext cx="7542280" cy="252983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/>
          <a:p>
            <a:pPr defTabSz="914400">
              <a:spcBef>
                <a:spcPts val="400"/>
              </a:spcBef>
              <a:defRPr sz="2000">
                <a:solidFill>
                  <a:srgbClr val="C00000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	SELECT </a:t>
            </a:r>
            <a:r>
              <a:rPr>
                <a:solidFill>
                  <a:srgbClr val="1E1C11"/>
                </a:solidFill>
              </a:rPr>
              <a:t>s.sid, s.sname, r.bid</a:t>
            </a:r>
            <a:endParaRPr>
              <a:solidFill>
                <a:srgbClr val="1E1C11"/>
              </a:solidFill>
            </a:endParaRPr>
          </a:p>
          <a:p>
            <a:pPr defTabSz="914400">
              <a:spcBef>
                <a:spcPts val="400"/>
              </a:spcBef>
              <a:defRPr sz="2000">
                <a:solidFill>
                  <a:srgbClr val="C00000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	  FROM </a:t>
            </a:r>
            <a:r>
              <a:rPr>
                <a:solidFill>
                  <a:srgbClr val="1E1C11"/>
                </a:solidFill>
              </a:rPr>
              <a:t>Sailors s, Reserves r</a:t>
            </a:r>
            <a:endParaRPr sz="1600"/>
          </a:p>
          <a:p>
            <a:pPr defTabSz="914400">
              <a:spcBef>
                <a:spcPts val="400"/>
              </a:spcBef>
              <a:defRPr sz="2000">
                <a:solidFill>
                  <a:srgbClr val="C00000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	 WHERE </a:t>
            </a:r>
            <a:r>
              <a:rPr>
                <a:solidFill>
                  <a:srgbClr val="1E1C11"/>
                </a:solidFill>
              </a:rPr>
              <a:t>s.sid = r.sid</a:t>
            </a:r>
            <a:endParaRPr>
              <a:solidFill>
                <a:srgbClr val="1E1C11"/>
              </a:solidFill>
            </a:endParaRPr>
          </a:p>
          <a:p>
            <a:pPr defTabSz="914400">
              <a:spcBef>
                <a:spcPts val="400"/>
              </a:spcBef>
              <a:defRPr sz="2000">
                <a:solidFill>
                  <a:srgbClr val="C00000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	</a:t>
            </a:r>
            <a:endParaRPr sz="1600"/>
          </a:p>
          <a:p>
            <a:pPr defTabSz="914400">
              <a:spcBef>
                <a:spcPts val="400"/>
              </a:spcBef>
              <a:defRPr sz="2000">
                <a:solidFill>
                  <a:srgbClr val="C00000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	SELECT </a:t>
            </a:r>
            <a:r>
              <a:rPr>
                <a:solidFill>
                  <a:srgbClr val="1E1C11"/>
                </a:solidFill>
              </a:rPr>
              <a:t>s.sid, s.sname, r.bid</a:t>
            </a:r>
            <a:endParaRPr>
              <a:solidFill>
                <a:srgbClr val="1E1C11"/>
              </a:solidFill>
            </a:endParaRPr>
          </a:p>
          <a:p>
            <a:pPr defTabSz="914400">
              <a:spcBef>
                <a:spcPts val="400"/>
              </a:spcBef>
              <a:defRPr sz="2000">
                <a:solidFill>
                  <a:srgbClr val="C00000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	 FROM </a:t>
            </a:r>
            <a:r>
              <a:rPr>
                <a:solidFill>
                  <a:srgbClr val="1E1C11"/>
                </a:solidFill>
              </a:rPr>
              <a:t>Sailors s </a:t>
            </a:r>
            <a:r>
              <a:t>INNER JOIN </a:t>
            </a:r>
            <a:r>
              <a:rPr>
                <a:solidFill>
                  <a:srgbClr val="1E1C11"/>
                </a:solidFill>
              </a:rPr>
              <a:t>Reserves r</a:t>
            </a:r>
            <a:endParaRPr sz="1600"/>
          </a:p>
          <a:p>
            <a:pPr defTabSz="914400">
              <a:spcBef>
                <a:spcPts val="400"/>
              </a:spcBef>
              <a:defRPr sz="2000">
                <a:solidFill>
                  <a:srgbClr val="C00000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	                ON </a:t>
            </a:r>
            <a:r>
              <a:rPr>
                <a:solidFill>
                  <a:srgbClr val="1E1C11"/>
                </a:solidFill>
              </a:rPr>
              <a:t>s.sid = r.sid</a:t>
            </a:r>
            <a:endParaRPr>
              <a:solidFill>
                <a:srgbClr val="1E1C11"/>
              </a:solidFill>
            </a:endParaRPr>
          </a:p>
        </p:txBody>
      </p:sp>
      <p:grpSp>
        <p:nvGrpSpPr>
          <p:cNvPr id="133" name="Rounded Rectangle 10"/>
          <p:cNvGrpSpPr/>
          <p:nvPr/>
        </p:nvGrpSpPr>
        <p:grpSpPr>
          <a:xfrm>
            <a:off x="7162800" y="1828800"/>
            <a:ext cx="1828800" cy="914400"/>
            <a:chOff x="0" y="0"/>
            <a:chExt cx="1828800" cy="914400"/>
          </a:xfrm>
        </p:grpSpPr>
        <p:sp>
          <p:nvSpPr>
            <p:cNvPr id="131" name="Rounded Rectangle"/>
            <p:cNvSpPr/>
            <p:nvPr/>
          </p:nvSpPr>
          <p:spPr>
            <a:xfrm>
              <a:off x="0" y="0"/>
              <a:ext cx="1828800" cy="9144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</a:p>
          </p:txBody>
        </p:sp>
        <p:sp>
          <p:nvSpPr>
            <p:cNvPr id="132" name="Both are equivalent!"/>
            <p:cNvSpPr txBox="1"/>
            <p:nvPr/>
          </p:nvSpPr>
          <p:spPr>
            <a:xfrm>
              <a:off x="90357" y="76815"/>
              <a:ext cx="1648088" cy="7607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lvl1pPr>
            </a:lstStyle>
            <a:p>
              <a:r>
                <a:t>Both are equivalent!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>
        <p:fade/>
      </p:transition>
    </mc:Choice>
    <mc:Fallback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Rectangle 2"/>
          <p:cNvSpPr txBox="1"/>
          <p:nvPr>
            <p:ph type="title"/>
          </p:nvPr>
        </p:nvSpPr>
        <p:spPr>
          <a:xfrm>
            <a:off x="457200" y="24198"/>
            <a:ext cx="8229600" cy="1143001"/>
          </a:xfrm>
          <a:prstGeom prst="rect">
            <a:avLst/>
          </a:prstGeom>
        </p:spPr>
        <p:txBody>
          <a:bodyPr/>
          <a:lstStyle/>
          <a:p>
            <a:r>
              <a:t>Example Query</a:t>
            </a:r>
          </a:p>
        </p:txBody>
      </p:sp>
      <p:sp>
        <p:nvSpPr>
          <p:cNvPr id="334" name="Rectangle 3"/>
          <p:cNvSpPr txBox="1"/>
          <p:nvPr>
            <p:ph type="body" idx="1"/>
          </p:nvPr>
        </p:nvSpPr>
        <p:spPr>
          <a:xfrm>
            <a:off x="820737" y="2335795"/>
            <a:ext cx="7970836" cy="3335338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spcBef>
                <a:spcPts val="500"/>
              </a:spcBef>
              <a:tabLst>
                <a:tab pos="965200" algn="l"/>
              </a:tabLst>
              <a:defRPr sz="22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t>Specify the query in SQL and declare a </a:t>
            </a:r>
            <a:r>
              <a:rPr i="1"/>
              <a:t>cursor</a:t>
            </a:r>
            <a:r>
              <a:t> for it</a:t>
            </a:r>
          </a:p>
          <a:p>
            <a:pPr>
              <a:lnSpc>
                <a:spcPct val="80000"/>
              </a:lnSpc>
              <a:spcBef>
                <a:spcPts val="500"/>
              </a:spcBef>
              <a:buSzTx/>
              <a:buNone/>
              <a:tabLst>
                <a:tab pos="965200" algn="l"/>
              </a:tabLst>
              <a:defRPr sz="22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t>EXEC SQL</a:t>
            </a:r>
          </a:p>
          <a:p>
            <a:pPr>
              <a:lnSpc>
                <a:spcPct val="80000"/>
              </a:lnSpc>
              <a:spcBef>
                <a:spcPts val="500"/>
              </a:spcBef>
              <a:buSzTx/>
              <a:buNone/>
              <a:tabLst>
                <a:tab pos="965200" algn="l"/>
              </a:tabLst>
              <a:defRPr sz="22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t>	</a:t>
            </a:r>
            <a:r>
              <a:rPr b="1"/>
              <a:t>declare </a:t>
            </a:r>
            <a:r>
              <a:rPr i="1"/>
              <a:t>c</a:t>
            </a:r>
            <a:r>
              <a:rPr b="1"/>
              <a:t> cursor for </a:t>
            </a:r>
            <a:br>
              <a:rPr b="1"/>
            </a:br>
            <a:r>
              <a:rPr b="1"/>
              <a:t>select </a:t>
            </a:r>
            <a:r>
              <a:rPr i="1"/>
              <a:t>customer-name, customer-city</a:t>
            </a:r>
            <a:br>
              <a:rPr i="1"/>
            </a:br>
            <a:r>
              <a:rPr b="1"/>
              <a:t>from </a:t>
            </a:r>
            <a:r>
              <a:rPr i="1"/>
              <a:t>depositor, customer, account</a:t>
            </a:r>
            <a:br>
              <a:rPr i="1"/>
            </a:br>
            <a:r>
              <a:rPr b="1"/>
              <a:t>where </a:t>
            </a:r>
            <a:r>
              <a:rPr i="1"/>
              <a:t>depositor.customer-name = customer.customer-name        </a:t>
            </a:r>
            <a:br>
              <a:rPr i="1"/>
            </a:br>
            <a:r>
              <a:rPr i="1"/>
              <a:t>  </a:t>
            </a:r>
            <a:r>
              <a:rPr b="1"/>
              <a:t>and</a:t>
            </a:r>
            <a:r>
              <a:rPr i="1"/>
              <a:t> depositor account-number = account.account-number</a:t>
            </a:r>
            <a:br>
              <a:rPr i="1"/>
            </a:br>
            <a:r>
              <a:rPr i="1"/>
              <a:t>	</a:t>
            </a:r>
            <a:r>
              <a:rPr b="1"/>
              <a:t>and </a:t>
            </a:r>
            <a:r>
              <a:rPr i="1"/>
              <a:t>account.balance &gt; :amount</a:t>
            </a:r>
            <a:endParaRPr i="1"/>
          </a:p>
          <a:p>
            <a:pPr>
              <a:lnSpc>
                <a:spcPct val="80000"/>
              </a:lnSpc>
              <a:spcBef>
                <a:spcPts val="500"/>
              </a:spcBef>
              <a:buSzTx/>
              <a:buNone/>
              <a:tabLst>
                <a:tab pos="965200" algn="l"/>
              </a:tabLst>
              <a:defRPr sz="22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t>END-EXEC</a:t>
            </a:r>
          </a:p>
        </p:txBody>
      </p:sp>
      <p:sp>
        <p:nvSpPr>
          <p:cNvPr id="335" name="Text Box 4"/>
          <p:cNvSpPr txBox="1"/>
          <p:nvPr/>
        </p:nvSpPr>
        <p:spPr>
          <a:xfrm>
            <a:off x="966469" y="988079"/>
            <a:ext cx="7147560" cy="64498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/>
          <a:p>
            <a:pPr>
              <a:spcBef>
                <a:spcPts val="1200"/>
              </a:spcBef>
              <a:defRPr sz="2000"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From within a host language, find the names and cities of customers with more than the variable </a:t>
            </a:r>
            <a:r>
              <a:rPr i="1"/>
              <a:t>amount</a:t>
            </a:r>
            <a:r>
              <a:t> dollars in some account.</a:t>
            </a:r>
          </a:p>
        </p:txBody>
      </p:sp>
    </p:spTree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Rectangle 2"/>
          <p:cNvSpPr txBox="1"/>
          <p:nvPr>
            <p:ph type="title"/>
          </p:nvPr>
        </p:nvSpPr>
        <p:spPr>
          <a:xfrm>
            <a:off x="457200" y="274638"/>
            <a:ext cx="8229600" cy="1143002"/>
          </a:xfrm>
          <a:prstGeom prst="rect">
            <a:avLst/>
          </a:prstGeom>
        </p:spPr>
        <p:txBody>
          <a:bodyPr/>
          <a:lstStyle/>
          <a:p>
            <a:r>
              <a:t>Cursor</a:t>
            </a:r>
          </a:p>
        </p:txBody>
      </p:sp>
      <p:sp>
        <p:nvSpPr>
          <p:cNvPr id="338" name="Text Box 4"/>
          <p:cNvSpPr txBox="1"/>
          <p:nvPr/>
        </p:nvSpPr>
        <p:spPr>
          <a:xfrm>
            <a:off x="1050606" y="869950"/>
            <a:ext cx="2636264" cy="33308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EXEC SQL </a:t>
            </a:r>
            <a:r>
              <a:rPr b="1"/>
              <a:t>open</a:t>
            </a:r>
            <a:r>
              <a:t> </a:t>
            </a:r>
            <a:r>
              <a:rPr i="1"/>
              <a:t>c</a:t>
            </a:r>
            <a:r>
              <a:rPr b="1" i="1"/>
              <a:t> </a:t>
            </a:r>
            <a:r>
              <a:t>END-EXEC</a:t>
            </a:r>
          </a:p>
        </p:txBody>
      </p:sp>
      <p:sp>
        <p:nvSpPr>
          <p:cNvPr id="339" name="Rectangle 5"/>
          <p:cNvSpPr/>
          <p:nvPr/>
        </p:nvSpPr>
        <p:spPr>
          <a:xfrm>
            <a:off x="6054725" y="1076325"/>
            <a:ext cx="2387600" cy="2805115"/>
          </a:xfrm>
          <a:prstGeom prst="rect">
            <a:avLst/>
          </a:prstGeom>
          <a:ln w="1905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latin typeface="+mj-lt"/>
                <a:ea typeface="+mj-ea"/>
                <a:cs typeface="+mj-cs"/>
                <a:sym typeface="Calibri" panose="020F0502020204030204"/>
              </a:defRPr>
            </a:pPr>
          </a:p>
        </p:txBody>
      </p:sp>
      <p:sp>
        <p:nvSpPr>
          <p:cNvPr id="340" name="Line 6"/>
          <p:cNvSpPr/>
          <p:nvPr/>
        </p:nvSpPr>
        <p:spPr>
          <a:xfrm>
            <a:off x="6053137" y="1350961"/>
            <a:ext cx="2397127" cy="3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/>
        </p:txBody>
      </p:sp>
      <p:sp>
        <p:nvSpPr>
          <p:cNvPr id="341" name="Line 7"/>
          <p:cNvSpPr/>
          <p:nvPr/>
        </p:nvSpPr>
        <p:spPr>
          <a:xfrm>
            <a:off x="6054725" y="1554161"/>
            <a:ext cx="2397125" cy="3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/>
        </p:txBody>
      </p:sp>
      <p:sp>
        <p:nvSpPr>
          <p:cNvPr id="342" name="Line 8"/>
          <p:cNvSpPr/>
          <p:nvPr/>
        </p:nvSpPr>
        <p:spPr>
          <a:xfrm>
            <a:off x="6045200" y="1744663"/>
            <a:ext cx="2397125" cy="2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/>
        </p:txBody>
      </p:sp>
      <p:sp>
        <p:nvSpPr>
          <p:cNvPr id="343" name="Line 9"/>
          <p:cNvSpPr/>
          <p:nvPr/>
        </p:nvSpPr>
        <p:spPr>
          <a:xfrm>
            <a:off x="6054725" y="1949450"/>
            <a:ext cx="2397125" cy="0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/>
        </p:txBody>
      </p:sp>
      <p:sp>
        <p:nvSpPr>
          <p:cNvPr id="344" name="Text Box 10"/>
          <p:cNvSpPr txBox="1"/>
          <p:nvPr/>
        </p:nvSpPr>
        <p:spPr>
          <a:xfrm>
            <a:off x="7014843" y="393700"/>
            <a:ext cx="200803" cy="33308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Calibri" panose="020F0502020204030204"/>
              </a:defRPr>
            </a:lvl1pPr>
          </a:lstStyle>
          <a:p>
            <a:r>
              <a:t>c</a:t>
            </a:r>
          </a:p>
        </p:txBody>
      </p:sp>
      <p:sp>
        <p:nvSpPr>
          <p:cNvPr id="345" name="Line 11"/>
          <p:cNvSpPr/>
          <p:nvPr/>
        </p:nvSpPr>
        <p:spPr>
          <a:xfrm>
            <a:off x="5384800" y="1138237"/>
            <a:ext cx="538163" cy="1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/>
        </p:txBody>
      </p:sp>
      <p:sp>
        <p:nvSpPr>
          <p:cNvPr id="346" name="Text Box 12"/>
          <p:cNvSpPr txBox="1"/>
          <p:nvPr/>
        </p:nvSpPr>
        <p:spPr>
          <a:xfrm>
            <a:off x="523556" y="1866900"/>
            <a:ext cx="4611846" cy="62518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Every fetch call, will get the values</a:t>
            </a:r>
          </a:p>
          <a:p>
            <a:pPr>
              <a:defRPr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of the current tuple and will advance the pointer</a:t>
            </a:r>
          </a:p>
        </p:txBody>
      </p:sp>
      <p:sp>
        <p:nvSpPr>
          <p:cNvPr id="347" name="Text Box 13"/>
          <p:cNvSpPr txBox="1"/>
          <p:nvPr/>
        </p:nvSpPr>
        <p:spPr>
          <a:xfrm>
            <a:off x="745806" y="3146425"/>
            <a:ext cx="3100943" cy="33308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Calibri" panose="020F0502020204030204"/>
              </a:defRPr>
            </a:lvl1pPr>
          </a:lstStyle>
          <a:p>
            <a:r>
              <a:t>A while loop to get all the tuples</a:t>
            </a:r>
          </a:p>
        </p:txBody>
      </p:sp>
      <p:sp>
        <p:nvSpPr>
          <p:cNvPr id="348" name="Text Box 14"/>
          <p:cNvSpPr txBox="1"/>
          <p:nvPr/>
        </p:nvSpPr>
        <p:spPr>
          <a:xfrm>
            <a:off x="675956" y="4243388"/>
            <a:ext cx="5761320" cy="333086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Calibri" panose="020F0502020204030204"/>
              </a:defRPr>
            </a:lvl1pPr>
          </a:lstStyle>
          <a:p>
            <a:r>
              <a:t>Also, you can move up/down, go to the start, go to end, etc.. </a:t>
            </a:r>
          </a:p>
        </p:txBody>
      </p:sp>
      <p:sp>
        <p:nvSpPr>
          <p:cNvPr id="349" name="Text Box 15"/>
          <p:cNvSpPr txBox="1"/>
          <p:nvPr/>
        </p:nvSpPr>
        <p:spPr>
          <a:xfrm>
            <a:off x="756919" y="4873626"/>
            <a:ext cx="5290501" cy="333086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Calibri" panose="020F0502020204030204"/>
              </a:defRPr>
            </a:lvl1pPr>
          </a:lstStyle>
          <a:p>
            <a:r>
              <a:t>Finally, you can update/modify  a tuple through a cursor</a:t>
            </a:r>
          </a:p>
        </p:txBody>
      </p:sp>
    </p:spTree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Rectangle 2"/>
          <p:cNvSpPr txBox="1"/>
          <p:nvPr>
            <p:ph type="title"/>
          </p:nvPr>
        </p:nvSpPr>
        <p:spPr>
          <a:xfrm>
            <a:off x="457200" y="274638"/>
            <a:ext cx="8229600" cy="1143002"/>
          </a:xfrm>
          <a:prstGeom prst="rect">
            <a:avLst/>
          </a:prstGeom>
        </p:spPr>
        <p:txBody>
          <a:bodyPr/>
          <a:lstStyle/>
          <a:p>
            <a:r>
              <a:t>JDBC</a:t>
            </a:r>
          </a:p>
        </p:txBody>
      </p:sp>
      <p:sp>
        <p:nvSpPr>
          <p:cNvPr id="352" name="Rectangle 3"/>
          <p:cNvSpPr txBox="1"/>
          <p:nvPr>
            <p:ph type="body" idx="1"/>
          </p:nvPr>
        </p:nvSpPr>
        <p:spPr>
          <a:xfrm>
            <a:off x="685800" y="1981200"/>
            <a:ext cx="8153400" cy="41148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  <a:defRPr sz="29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t>Part of Java, very easy to use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29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t>Java comes with a JDBC-to-ODBC bridge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defRPr sz="25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t>So JDBC code can talk to any ODBC data source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defRPr sz="25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t>E.g. look in your Windows Control Panel for ODBC drivers!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29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t>JDBC tutorial online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defRPr sz="25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t>http://developer.java.sun.com/developer/Books/JDBCTutorial/</a:t>
            </a:r>
          </a:p>
        </p:txBody>
      </p:sp>
    </p:spTree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Rectangle 2"/>
          <p:cNvSpPr txBox="1"/>
          <p:nvPr>
            <p:ph type="title"/>
          </p:nvPr>
        </p:nvSpPr>
        <p:spPr>
          <a:xfrm>
            <a:off x="457200" y="274638"/>
            <a:ext cx="8229600" cy="1143002"/>
          </a:xfrm>
          <a:prstGeom prst="rect">
            <a:avLst/>
          </a:prstGeom>
        </p:spPr>
        <p:txBody>
          <a:bodyPr/>
          <a:lstStyle/>
          <a:p>
            <a:r>
              <a:t>JDBC Basics: Connections</a:t>
            </a:r>
          </a:p>
        </p:txBody>
      </p:sp>
      <p:sp>
        <p:nvSpPr>
          <p:cNvPr id="355" name="Rectangle 3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72000"/>
              </a:lnSpc>
              <a:spcBef>
                <a:spcPts val="600"/>
              </a:spcBef>
              <a:buSzTx/>
              <a:buNone/>
              <a:defRPr sz="27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</a:p>
          <a:p>
            <a:pPr>
              <a:lnSpc>
                <a:spcPct val="72000"/>
              </a:lnSpc>
              <a:spcBef>
                <a:spcPts val="600"/>
              </a:spcBef>
              <a:defRPr sz="27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t>A </a:t>
            </a:r>
            <a:r>
              <a:rPr>
                <a:solidFill>
                  <a:srgbClr val="FF0000"/>
                </a:solidFill>
              </a:rPr>
              <a:t>Connection</a:t>
            </a:r>
            <a:r>
              <a:t> is an object representing a login to a database</a:t>
            </a:r>
          </a:p>
          <a:p>
            <a:pPr marL="0" lvl="2" indent="914400">
              <a:lnSpc>
                <a:spcPct val="72000"/>
              </a:lnSpc>
              <a:spcBef>
                <a:spcPts val="400"/>
              </a:spcBef>
              <a:buSzTx/>
              <a:buNone/>
              <a:defRPr sz="20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t>// GET CONNECTION</a:t>
            </a:r>
          </a:p>
          <a:p>
            <a:pPr marL="0" lvl="2" indent="914400">
              <a:lnSpc>
                <a:spcPct val="72000"/>
              </a:lnSpc>
              <a:spcBef>
                <a:spcPts val="400"/>
              </a:spcBef>
              <a:buSzTx/>
              <a:buNone/>
              <a:defRPr sz="20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t>Connection con;</a:t>
            </a:r>
          </a:p>
          <a:p>
            <a:pPr marL="0" lvl="2" indent="914400">
              <a:lnSpc>
                <a:spcPct val="72000"/>
              </a:lnSpc>
              <a:spcBef>
                <a:spcPts val="400"/>
              </a:spcBef>
              <a:buSzTx/>
              <a:buNone/>
              <a:defRPr sz="20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t>try {</a:t>
            </a:r>
          </a:p>
          <a:p>
            <a:pPr marL="0" lvl="2" indent="914400">
              <a:lnSpc>
                <a:spcPct val="72000"/>
              </a:lnSpc>
              <a:spcBef>
                <a:spcPts val="400"/>
              </a:spcBef>
              <a:buSzTx/>
              <a:buNone/>
              <a:defRPr sz="20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t>    </a:t>
            </a:r>
            <a:r>
              <a:rPr>
                <a:solidFill>
                  <a:srgbClr val="FF0000"/>
                </a:solidFill>
              </a:rPr>
              <a:t>con = DriverManager.getConnection(</a:t>
            </a:r>
            <a:endParaRPr>
              <a:solidFill>
                <a:srgbClr val="FF0000"/>
              </a:solidFill>
            </a:endParaRPr>
          </a:p>
          <a:p>
            <a:pPr marL="0" lvl="2" indent="914400">
              <a:lnSpc>
                <a:spcPct val="72000"/>
              </a:lnSpc>
              <a:spcBef>
                <a:spcPts val="400"/>
              </a:spcBef>
              <a:buSzTx/>
              <a:buNone/>
              <a:defRPr sz="2000">
                <a:solidFill>
                  <a:srgbClr val="FF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t>         "jdbc:odbc:bankDB",</a:t>
            </a:r>
          </a:p>
          <a:p>
            <a:pPr marL="0" lvl="2" indent="914400">
              <a:lnSpc>
                <a:spcPct val="72000"/>
              </a:lnSpc>
              <a:spcBef>
                <a:spcPts val="400"/>
              </a:spcBef>
              <a:buSzTx/>
              <a:buNone/>
              <a:defRPr sz="2000">
                <a:solidFill>
                  <a:srgbClr val="FF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t>         userName,password);</a:t>
            </a:r>
          </a:p>
          <a:p>
            <a:pPr marL="0" lvl="2" indent="914400">
              <a:lnSpc>
                <a:spcPct val="72000"/>
              </a:lnSpc>
              <a:spcBef>
                <a:spcPts val="400"/>
              </a:spcBef>
              <a:buSzTx/>
              <a:buNone/>
              <a:defRPr sz="20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t>} catch(Exception e){ System.out.println(e);  </a:t>
            </a:r>
            <a:r>
              <a: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}</a:t>
            </a:r>
            <a:endParaRPr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>
              <a:lnSpc>
                <a:spcPct val="72000"/>
              </a:lnSpc>
              <a:spcBef>
                <a:spcPts val="600"/>
              </a:spcBef>
              <a:defRPr sz="27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t>Eventually you close the connection</a:t>
            </a:r>
          </a:p>
          <a:p>
            <a:pPr marL="0" lvl="2" indent="914400">
              <a:lnSpc>
                <a:spcPct val="72000"/>
              </a:lnSpc>
              <a:spcBef>
                <a:spcPts val="400"/>
              </a:spcBef>
              <a:buSzTx/>
              <a:buNone/>
              <a:defRPr sz="20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t>// CLOSE CONNECTION </a:t>
            </a:r>
          </a:p>
          <a:p>
            <a:pPr marL="0" lvl="2" indent="914400">
              <a:lnSpc>
                <a:spcPct val="72000"/>
              </a:lnSpc>
              <a:spcBef>
                <a:spcPts val="400"/>
              </a:spcBef>
              <a:buSzTx/>
              <a:buNone/>
              <a:defRPr sz="20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t>try { con.close(); } </a:t>
            </a:r>
          </a:p>
          <a:p>
            <a:pPr marL="0" lvl="2" indent="914400">
              <a:lnSpc>
                <a:spcPct val="72000"/>
              </a:lnSpc>
              <a:spcBef>
                <a:spcPts val="400"/>
              </a:spcBef>
              <a:buSzTx/>
              <a:buNone/>
              <a:defRPr sz="20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t>catch (Exception e) { System.out.println(e); }</a:t>
            </a:r>
          </a:p>
        </p:txBody>
      </p:sp>
    </p:spTree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Rectangle 2"/>
          <p:cNvSpPr txBox="1"/>
          <p:nvPr>
            <p:ph type="title"/>
          </p:nvPr>
        </p:nvSpPr>
        <p:spPr>
          <a:xfrm>
            <a:off x="457200" y="274638"/>
            <a:ext cx="8229600" cy="1143002"/>
          </a:xfrm>
          <a:prstGeom prst="rect">
            <a:avLst/>
          </a:prstGeom>
        </p:spPr>
        <p:txBody>
          <a:bodyPr/>
          <a:lstStyle/>
          <a:p>
            <a:r>
              <a:t>JDBC Basics: Statements</a:t>
            </a:r>
          </a:p>
        </p:txBody>
      </p:sp>
      <p:sp>
        <p:nvSpPr>
          <p:cNvPr id="358" name="Rectangle 3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1000"/>
              </a:lnSpc>
              <a:spcBef>
                <a:spcPts val="600"/>
              </a:spcBef>
              <a:defRPr sz="29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t>You need a Statement object for each SQL statement</a:t>
            </a:r>
          </a:p>
          <a:p>
            <a:pPr marL="0" lvl="2" indent="914400">
              <a:lnSpc>
                <a:spcPct val="81000"/>
              </a:lnSpc>
              <a:spcBef>
                <a:spcPts val="500"/>
              </a:spcBef>
              <a:buSzTx/>
              <a:buNone/>
              <a:defRPr sz="22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</a:p>
          <a:p>
            <a:pPr marL="0" lvl="2" indent="914400">
              <a:lnSpc>
                <a:spcPct val="81000"/>
              </a:lnSpc>
              <a:spcBef>
                <a:spcPts val="500"/>
              </a:spcBef>
              <a:buSzTx/>
              <a:buNone/>
              <a:defRPr sz="22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t>// CREATE STATEMENT </a:t>
            </a:r>
          </a:p>
          <a:p>
            <a:pPr marL="0" lvl="2" indent="914400">
              <a:lnSpc>
                <a:spcPct val="81000"/>
              </a:lnSpc>
              <a:spcBef>
                <a:spcPts val="500"/>
              </a:spcBef>
              <a:buSzTx/>
              <a:buNone/>
              <a:defRPr sz="22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t>Statement stmt;</a:t>
            </a:r>
          </a:p>
          <a:p>
            <a:pPr marL="0" lvl="2" indent="914400">
              <a:lnSpc>
                <a:spcPct val="81000"/>
              </a:lnSpc>
              <a:spcBef>
                <a:spcPts val="500"/>
              </a:spcBef>
              <a:buSzTx/>
              <a:buNone/>
              <a:defRPr sz="22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t>try {</a:t>
            </a:r>
          </a:p>
          <a:p>
            <a:pPr marL="0" lvl="2" indent="914400">
              <a:lnSpc>
                <a:spcPct val="81000"/>
              </a:lnSpc>
              <a:spcBef>
                <a:spcPts val="500"/>
              </a:spcBef>
              <a:buSzTx/>
              <a:buNone/>
              <a:defRPr sz="22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t>    </a:t>
            </a:r>
            <a:r>
              <a:rPr>
                <a:solidFill>
                  <a:srgbClr val="FF0000"/>
                </a:solidFill>
              </a:rPr>
              <a:t>stmt = con.createStatement();</a:t>
            </a:r>
            <a:endParaRPr>
              <a:solidFill>
                <a:srgbClr val="FF0000"/>
              </a:solidFill>
            </a:endParaRPr>
          </a:p>
          <a:p>
            <a:pPr marL="0" lvl="2" indent="914400">
              <a:lnSpc>
                <a:spcPct val="81000"/>
              </a:lnSpc>
              <a:spcBef>
                <a:spcPts val="500"/>
              </a:spcBef>
              <a:buSzTx/>
              <a:buNone/>
              <a:defRPr sz="22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t>} catch (Exception e){</a:t>
            </a:r>
          </a:p>
          <a:p>
            <a:pPr marL="0" lvl="2" indent="914400">
              <a:lnSpc>
                <a:spcPct val="81000"/>
              </a:lnSpc>
              <a:spcBef>
                <a:spcPts val="500"/>
              </a:spcBef>
              <a:buSzTx/>
              <a:buNone/>
              <a:defRPr sz="22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t>    System.out.println(e);</a:t>
            </a:r>
          </a:p>
          <a:p>
            <a:pPr marL="0" lvl="2" indent="914400">
              <a:lnSpc>
                <a:spcPct val="81000"/>
              </a:lnSpc>
              <a:spcBef>
                <a:spcPts val="500"/>
              </a:spcBef>
              <a:buSzTx/>
              <a:buNone/>
              <a:defRPr sz="22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t>}</a:t>
            </a:r>
          </a:p>
          <a:p>
            <a:pPr marL="0" lvl="2" indent="914400">
              <a:lnSpc>
                <a:spcPct val="81000"/>
              </a:lnSpc>
              <a:spcBef>
                <a:spcPts val="500"/>
              </a:spcBef>
              <a:buSzTx/>
              <a:buNone/>
              <a:defRPr sz="22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</a:p>
          <a:p>
            <a:pPr marL="0" lvl="1" indent="457200">
              <a:lnSpc>
                <a:spcPct val="81000"/>
              </a:lnSpc>
              <a:spcBef>
                <a:spcPts val="600"/>
              </a:spcBef>
              <a:buSzTx/>
              <a:buNone/>
              <a:defRPr sz="25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t>Soon we’ll say stmt.executeQuery(“select …”);</a:t>
            </a:r>
          </a:p>
        </p:txBody>
      </p:sp>
    </p:spTree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Rectangle 2"/>
          <p:cNvSpPr txBox="1"/>
          <p:nvPr>
            <p:ph type="title"/>
          </p:nvPr>
        </p:nvSpPr>
        <p:spPr>
          <a:xfrm>
            <a:off x="200025" y="2098"/>
            <a:ext cx="8229600" cy="943696"/>
          </a:xfrm>
          <a:prstGeom prst="rect">
            <a:avLst/>
          </a:prstGeom>
        </p:spPr>
        <p:txBody>
          <a:bodyPr/>
          <a:lstStyle/>
          <a:p>
            <a:r>
              <a:t>JDBC Basics: ResultSet</a:t>
            </a:r>
          </a:p>
        </p:txBody>
      </p:sp>
      <p:sp>
        <p:nvSpPr>
          <p:cNvPr id="361" name="Rectangle 3"/>
          <p:cNvSpPr txBox="1"/>
          <p:nvPr>
            <p:ph type="body" idx="1"/>
          </p:nvPr>
        </p:nvSpPr>
        <p:spPr>
          <a:xfrm>
            <a:off x="151649" y="1417636"/>
            <a:ext cx="8277977" cy="4445741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72000"/>
              </a:lnSpc>
              <a:spcBef>
                <a:spcPts val="300"/>
              </a:spcBef>
              <a:defRPr sz="16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t>A  </a:t>
            </a:r>
            <a:r>
              <a:rPr>
                <a:solidFill>
                  <a:srgbClr val="FF0000"/>
                </a:solidFill>
              </a:rPr>
              <a:t>ResultSet </a:t>
            </a:r>
            <a:r>
              <a:t>object serves as a </a:t>
            </a:r>
            <a:r>
              <a:rPr i="1"/>
              <a:t>cursor</a:t>
            </a:r>
            <a:r>
              <a:t> for the statement’s results (</a:t>
            </a:r>
            <a:r>
              <a:rPr>
                <a:solidFill>
                  <a:srgbClr val="FF0000"/>
                </a:solidFill>
              </a:rPr>
              <a:t>stmt.executeQuery()</a:t>
            </a:r>
            <a:r>
              <a:t>)</a:t>
            </a:r>
            <a:endParaRPr sz="2700"/>
          </a:p>
          <a:p>
            <a:pPr marL="0" lvl="2" indent="914400">
              <a:lnSpc>
                <a:spcPct val="72000"/>
              </a:lnSpc>
              <a:spcBef>
                <a:spcPts val="400"/>
              </a:spcBef>
              <a:buSzTx/>
              <a:buNone/>
              <a:defRPr sz="20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t>// EXECUTE QUERY </a:t>
            </a:r>
          </a:p>
          <a:p>
            <a:pPr marL="0" lvl="2" indent="914400">
              <a:lnSpc>
                <a:spcPct val="72000"/>
              </a:lnSpc>
              <a:spcBef>
                <a:spcPts val="400"/>
              </a:spcBef>
              <a:buSzTx/>
              <a:buNone/>
              <a:defRPr sz="20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t>ResultSet results;</a:t>
            </a:r>
          </a:p>
          <a:p>
            <a:pPr marL="0" lvl="2" indent="914400">
              <a:lnSpc>
                <a:spcPct val="72000"/>
              </a:lnSpc>
              <a:spcBef>
                <a:spcPts val="400"/>
              </a:spcBef>
              <a:buSzTx/>
              <a:buNone/>
              <a:defRPr sz="20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t>try {</a:t>
            </a:r>
          </a:p>
          <a:p>
            <a:pPr marL="0" lvl="2" indent="914400">
              <a:lnSpc>
                <a:spcPct val="72000"/>
              </a:lnSpc>
              <a:spcBef>
                <a:spcPts val="400"/>
              </a:spcBef>
              <a:buSzTx/>
              <a:buNone/>
              <a:defRPr sz="20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t>    </a:t>
            </a:r>
            <a:r>
              <a:rPr>
                <a:solidFill>
                  <a:srgbClr val="FF0000"/>
                </a:solidFill>
              </a:rPr>
              <a:t>results = stmt.executeQuery(</a:t>
            </a:r>
            <a:endParaRPr>
              <a:solidFill>
                <a:srgbClr val="FF0000"/>
              </a:solidFill>
            </a:endParaRPr>
          </a:p>
          <a:p>
            <a:pPr marL="0" lvl="2" indent="914400">
              <a:lnSpc>
                <a:spcPct val="72000"/>
              </a:lnSpc>
              <a:spcBef>
                <a:spcPts val="400"/>
              </a:spcBef>
              <a:buSzTx/>
              <a:buNone/>
              <a:defRPr sz="2000">
                <a:solidFill>
                  <a:srgbClr val="FF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t>           "select * from branch")</a:t>
            </a:r>
          </a:p>
          <a:p>
            <a:pPr marL="0" lvl="2" indent="914400">
              <a:lnSpc>
                <a:spcPct val="72000"/>
              </a:lnSpc>
              <a:spcBef>
                <a:spcPts val="400"/>
              </a:spcBef>
              <a:buSzTx/>
              <a:buNone/>
              <a:defRPr sz="20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t>} catch (Exception e){</a:t>
            </a:r>
          </a:p>
          <a:p>
            <a:pPr marL="0" lvl="2" indent="914400">
              <a:lnSpc>
                <a:spcPct val="72000"/>
              </a:lnSpc>
              <a:spcBef>
                <a:spcPts val="400"/>
              </a:spcBef>
              <a:buSzTx/>
              <a:buNone/>
              <a:defRPr sz="20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t>    System.out.println(e);  }</a:t>
            </a:r>
          </a:p>
          <a:p>
            <a:pPr>
              <a:lnSpc>
                <a:spcPct val="72000"/>
              </a:lnSpc>
              <a:spcBef>
                <a:spcPts val="300"/>
              </a:spcBef>
              <a:defRPr sz="15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t>Obvious handy methods:</a:t>
            </a:r>
            <a:endParaRPr sz="2700"/>
          </a:p>
          <a:p>
            <a:pPr marL="742950" lvl="1" indent="-285750">
              <a:lnSpc>
                <a:spcPct val="72000"/>
              </a:lnSpc>
              <a:spcBef>
                <a:spcPts val="300"/>
              </a:spcBef>
              <a:defRPr sz="1600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t>results.next()</a:t>
            </a:r>
            <a:r>
              <a:rPr>
                <a:solidFill>
                  <a:srgbClr val="000000"/>
                </a:solidFill>
              </a:rPr>
              <a:t> advances cursor to next tuple</a:t>
            </a:r>
            <a:endParaRPr sz="2300"/>
          </a:p>
          <a:p>
            <a:pPr marL="1143000" lvl="2" indent="-228600">
              <a:lnSpc>
                <a:spcPct val="72000"/>
              </a:lnSpc>
              <a:spcBef>
                <a:spcPts val="400"/>
              </a:spcBef>
              <a:defRPr sz="20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t>Returns “false” when the cursor slides off the table (beginning or end)</a:t>
            </a:r>
          </a:p>
          <a:p>
            <a:pPr marL="742950" lvl="1" indent="-285750">
              <a:lnSpc>
                <a:spcPct val="72000"/>
              </a:lnSpc>
              <a:spcBef>
                <a:spcPts val="300"/>
              </a:spcBef>
              <a:defRPr sz="16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t>“scrollable” cursors:</a:t>
            </a:r>
            <a:endParaRPr sz="2300"/>
          </a:p>
          <a:p>
            <a:pPr marL="1143000" lvl="2" indent="-228600">
              <a:lnSpc>
                <a:spcPct val="72000"/>
              </a:lnSpc>
              <a:spcBef>
                <a:spcPts val="400"/>
              </a:spcBef>
              <a:defRPr sz="2000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t>results.previous(), results.relative(int), results.absolute(int), results.first(), results.last(), results.beforeFirst(), results.afterLast()</a:t>
            </a:r>
          </a:p>
        </p:txBody>
      </p:sp>
    </p:spTree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Rectangle 2"/>
          <p:cNvSpPr txBox="1"/>
          <p:nvPr>
            <p:ph type="title"/>
          </p:nvPr>
        </p:nvSpPr>
        <p:spPr>
          <a:xfrm>
            <a:off x="457200" y="274638"/>
            <a:ext cx="8229600" cy="1143002"/>
          </a:xfrm>
          <a:prstGeom prst="rect">
            <a:avLst/>
          </a:prstGeom>
        </p:spPr>
        <p:txBody>
          <a:bodyPr/>
          <a:lstStyle/>
          <a:p>
            <a:r>
              <a:t>CreateStatement cursor behavior</a:t>
            </a:r>
          </a:p>
        </p:txBody>
      </p:sp>
      <p:sp>
        <p:nvSpPr>
          <p:cNvPr id="364" name="Rectangle 3"/>
          <p:cNvSpPr txBox="1"/>
          <p:nvPr>
            <p:ph type="body" idx="1"/>
          </p:nvPr>
        </p:nvSpPr>
        <p:spPr>
          <a:xfrm>
            <a:off x="604837" y="1459061"/>
            <a:ext cx="7772401" cy="411480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1000"/>
              </a:lnSpc>
              <a:spcBef>
                <a:spcPts val="300"/>
              </a:spcBef>
              <a:defRPr sz="16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t>Two optional args to createStatement:</a:t>
            </a:r>
            <a:endParaRPr sz="2900"/>
          </a:p>
          <a:p>
            <a:pPr marL="742950" lvl="1" indent="-285750">
              <a:lnSpc>
                <a:spcPct val="81000"/>
              </a:lnSpc>
              <a:spcBef>
                <a:spcPts val="600"/>
              </a:spcBef>
              <a:defRPr sz="25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t>createStatement</a:t>
            </a:r>
            <a:r>
              <a:rPr>
                <a:solidFill>
                  <a:srgbClr val="FF0000"/>
                </a:solidFill>
              </a:rPr>
              <a:t>(ResultSet.&lt;TYPE&gt;,</a:t>
            </a:r>
            <a:br>
              <a:rPr>
                <a:solidFill>
                  <a:srgbClr val="FF0000"/>
                </a:solidFill>
              </a:rPr>
            </a:br>
            <a:r>
              <a:rPr>
                <a:solidFill>
                  <a:srgbClr val="FF0000"/>
                </a:solidFill>
              </a:rPr>
              <a:t>                ResultSet.&lt;CONCUR&gt;)</a:t>
            </a:r>
            <a:endParaRPr>
              <a:solidFill>
                <a:srgbClr val="FF0000"/>
              </a:solidFill>
            </a:endParaRPr>
          </a:p>
          <a:p>
            <a:pPr marL="742950" lvl="1" indent="-285750">
              <a:lnSpc>
                <a:spcPct val="81000"/>
              </a:lnSpc>
              <a:spcBef>
                <a:spcPts val="300"/>
              </a:spcBef>
              <a:defRPr sz="1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t>Corresponds to SQL cursor features</a:t>
            </a:r>
            <a:endParaRPr sz="2500"/>
          </a:p>
          <a:p>
            <a:pPr>
              <a:lnSpc>
                <a:spcPct val="81000"/>
              </a:lnSpc>
              <a:spcBef>
                <a:spcPts val="300"/>
              </a:spcBef>
              <a:defRPr sz="16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t>&lt;TYPE&gt; is one of </a:t>
            </a:r>
            <a:endParaRPr sz="2900"/>
          </a:p>
          <a:p>
            <a:pPr marL="742950" lvl="1" indent="-285750">
              <a:lnSpc>
                <a:spcPct val="81000"/>
              </a:lnSpc>
              <a:spcBef>
                <a:spcPts val="300"/>
              </a:spcBef>
              <a:defRPr sz="1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t>TYPE_FORWARD_ONLY: can’t move cursor backward </a:t>
            </a:r>
            <a:endParaRPr sz="2500"/>
          </a:p>
          <a:p>
            <a:pPr marL="742950" lvl="1" indent="-285750">
              <a:lnSpc>
                <a:spcPct val="81000"/>
              </a:lnSpc>
              <a:spcBef>
                <a:spcPts val="300"/>
              </a:spcBef>
              <a:defRPr sz="1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t>TYPE_SCROLL_INSENSITIVE: can move backward, but doesn’t show results of any updates</a:t>
            </a:r>
            <a:endParaRPr sz="2500"/>
          </a:p>
          <a:p>
            <a:pPr marL="742950" lvl="1" indent="-285750">
              <a:lnSpc>
                <a:spcPct val="81000"/>
              </a:lnSpc>
              <a:spcBef>
                <a:spcPts val="300"/>
              </a:spcBef>
              <a:defRPr sz="1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t>TYPE_SCROLL_SENSITIVE: can move backward, will show updates from this statement</a:t>
            </a:r>
            <a:endParaRPr sz="2500"/>
          </a:p>
          <a:p>
            <a:pPr>
              <a:lnSpc>
                <a:spcPct val="81000"/>
              </a:lnSpc>
              <a:spcBef>
                <a:spcPts val="300"/>
              </a:spcBef>
              <a:defRPr sz="16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t>&lt;CONCUR&gt; is one of </a:t>
            </a:r>
            <a:endParaRPr sz="2900"/>
          </a:p>
          <a:p>
            <a:pPr marL="742950" lvl="1" indent="-285750">
              <a:lnSpc>
                <a:spcPct val="81000"/>
              </a:lnSpc>
              <a:spcBef>
                <a:spcPts val="300"/>
              </a:spcBef>
              <a:defRPr sz="1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t>CONCUR_READ_ONLY: this statement doesn’t allow updates </a:t>
            </a:r>
            <a:endParaRPr sz="2500"/>
          </a:p>
          <a:p>
            <a:pPr marL="742950" lvl="1" indent="-285750">
              <a:lnSpc>
                <a:spcPct val="81000"/>
              </a:lnSpc>
              <a:spcBef>
                <a:spcPts val="300"/>
              </a:spcBef>
              <a:defRPr sz="1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t>CONCUR_UPDATABLE: this statement allows updates</a:t>
            </a:r>
            <a:endParaRPr sz="2500"/>
          </a:p>
          <a:p>
            <a:pPr>
              <a:lnSpc>
                <a:spcPct val="81000"/>
              </a:lnSpc>
              <a:spcBef>
                <a:spcPts val="300"/>
              </a:spcBef>
              <a:defRPr sz="16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t>Defaults:</a:t>
            </a:r>
            <a:endParaRPr sz="2900"/>
          </a:p>
          <a:p>
            <a:pPr marL="742950" lvl="1" indent="-285750">
              <a:lnSpc>
                <a:spcPct val="81000"/>
              </a:lnSpc>
              <a:spcBef>
                <a:spcPts val="300"/>
              </a:spcBef>
              <a:defRPr sz="1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t>TYPE_FORWARD_ONLY and CONCUR_READ_ONLY</a:t>
            </a:r>
          </a:p>
        </p:txBody>
      </p:sp>
    </p:spTree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Rectangle 2"/>
          <p:cNvSpPr txBox="1"/>
          <p:nvPr>
            <p:ph type="title"/>
          </p:nvPr>
        </p:nvSpPr>
        <p:spPr>
          <a:xfrm>
            <a:off x="457200" y="274638"/>
            <a:ext cx="8229600" cy="1143002"/>
          </a:xfrm>
          <a:prstGeom prst="rect">
            <a:avLst/>
          </a:prstGeom>
        </p:spPr>
        <p:txBody>
          <a:bodyPr/>
          <a:lstStyle/>
          <a:p>
            <a:r>
              <a:t>ResultSet Metadata</a:t>
            </a:r>
          </a:p>
        </p:txBody>
      </p:sp>
      <p:sp>
        <p:nvSpPr>
          <p:cNvPr id="367" name="Rectangle 3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72000"/>
              </a:lnSpc>
              <a:spcBef>
                <a:spcPts val="300"/>
              </a:spcBef>
              <a:defRPr sz="16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t>Can find out stuff about the ResultSet schema via </a:t>
            </a:r>
            <a:r>
              <a:rPr>
                <a:solidFill>
                  <a:srgbClr val="FF0000"/>
                </a:solidFill>
              </a:rPr>
              <a:t>ResultSetMetaData</a:t>
            </a:r>
            <a:endParaRPr sz="1800"/>
          </a:p>
          <a:p>
            <a:pPr marL="0" lvl="2" indent="914400">
              <a:lnSpc>
                <a:spcPct val="72000"/>
              </a:lnSpc>
              <a:spcBef>
                <a:spcPts val="500"/>
              </a:spcBef>
              <a:buSzTx/>
              <a:buNone/>
              <a:defRPr sz="22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t>ResultSetMetaData rsmd = </a:t>
            </a:r>
            <a:r>
              <a:rPr>
                <a:solidFill>
                  <a:srgbClr val="FF0000"/>
                </a:solidFill>
              </a:rPr>
              <a:t>results.getMetaData();</a:t>
            </a:r>
            <a:endParaRPr>
              <a:solidFill>
                <a:srgbClr val="FF0000"/>
              </a:solidFill>
            </a:endParaRPr>
          </a:p>
          <a:p>
            <a:pPr marL="0" lvl="2" indent="914400">
              <a:lnSpc>
                <a:spcPct val="72000"/>
              </a:lnSpc>
              <a:spcBef>
                <a:spcPts val="500"/>
              </a:spcBef>
              <a:buSzTx/>
              <a:buNone/>
              <a:defRPr sz="22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t>int numCols = </a:t>
            </a:r>
            <a:r>
              <a:rPr>
                <a:solidFill>
                  <a:srgbClr val="FF0000"/>
                </a:solidFill>
              </a:rPr>
              <a:t>rsmd.getColumnCount();</a:t>
            </a:r>
            <a:endParaRPr>
              <a:solidFill>
                <a:srgbClr val="FF0000"/>
              </a:solidFill>
            </a:endParaRPr>
          </a:p>
          <a:p>
            <a:pPr marL="0" lvl="2" indent="914400">
              <a:lnSpc>
                <a:spcPct val="72000"/>
              </a:lnSpc>
              <a:spcBef>
                <a:spcPts val="500"/>
              </a:spcBef>
              <a:buSzTx/>
              <a:buNone/>
              <a:defRPr sz="22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t>int i, rowcount = 0;</a:t>
            </a:r>
          </a:p>
          <a:p>
            <a:pPr marL="0" lvl="2" indent="914400">
              <a:lnSpc>
                <a:spcPct val="72000"/>
              </a:lnSpc>
              <a:spcBef>
                <a:spcPts val="500"/>
              </a:spcBef>
              <a:buSzTx/>
              <a:buNone/>
              <a:defRPr sz="22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</a:p>
          <a:p>
            <a:pPr marL="0" lvl="2" indent="914400">
              <a:lnSpc>
                <a:spcPct val="72000"/>
              </a:lnSpc>
              <a:spcBef>
                <a:spcPts val="500"/>
              </a:spcBef>
              <a:buSzTx/>
              <a:buNone/>
              <a:defRPr sz="22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t>// get column header info</a:t>
            </a:r>
          </a:p>
          <a:p>
            <a:pPr marL="0" lvl="2" indent="914400">
              <a:lnSpc>
                <a:spcPct val="72000"/>
              </a:lnSpc>
              <a:spcBef>
                <a:spcPts val="500"/>
              </a:spcBef>
              <a:buSzTx/>
              <a:buNone/>
              <a:defRPr sz="22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t>for (i=1; i &lt;= numCols; i++){</a:t>
            </a:r>
          </a:p>
          <a:p>
            <a:pPr marL="0" lvl="2" indent="914400">
              <a:lnSpc>
                <a:spcPct val="72000"/>
              </a:lnSpc>
              <a:spcBef>
                <a:spcPts val="500"/>
              </a:spcBef>
              <a:buSzTx/>
              <a:buNone/>
              <a:defRPr sz="22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t>    if (i &gt; 1) buf.append(",");</a:t>
            </a:r>
          </a:p>
          <a:p>
            <a:pPr marL="0" lvl="2" indent="914400">
              <a:lnSpc>
                <a:spcPct val="72000"/>
              </a:lnSpc>
              <a:spcBef>
                <a:spcPts val="500"/>
              </a:spcBef>
              <a:buSzTx/>
              <a:buNone/>
              <a:defRPr sz="22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t>    buf.append(</a:t>
            </a:r>
            <a:r>
              <a:rPr>
                <a:solidFill>
                  <a:srgbClr val="FF0000"/>
                </a:solidFill>
              </a:rPr>
              <a:t>rsmd.getColumnLabel(i</a:t>
            </a:r>
            <a:r>
              <a:t>));</a:t>
            </a:r>
          </a:p>
          <a:p>
            <a:pPr marL="0" lvl="2" indent="914400">
              <a:lnSpc>
                <a:spcPct val="72000"/>
              </a:lnSpc>
              <a:spcBef>
                <a:spcPts val="500"/>
              </a:spcBef>
              <a:buSzTx/>
              <a:buNone/>
              <a:defRPr sz="22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t>}</a:t>
            </a:r>
          </a:p>
          <a:p>
            <a:pPr marL="0" lvl="2" indent="914400">
              <a:lnSpc>
                <a:spcPct val="72000"/>
              </a:lnSpc>
              <a:spcBef>
                <a:spcPts val="500"/>
              </a:spcBef>
              <a:buSzTx/>
              <a:buNone/>
              <a:defRPr sz="22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t>buf.append("\n");</a:t>
            </a:r>
          </a:p>
          <a:p>
            <a:pPr>
              <a:lnSpc>
                <a:spcPct val="72000"/>
              </a:lnSpc>
              <a:spcBef>
                <a:spcPts val="300"/>
              </a:spcBef>
              <a:defRPr sz="16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t>Other ResultSetMetaData methods:</a:t>
            </a:r>
            <a:endParaRPr sz="2900"/>
          </a:p>
          <a:p>
            <a:pPr marL="742950" lvl="1" indent="-285750">
              <a:lnSpc>
                <a:spcPct val="72000"/>
              </a:lnSpc>
              <a:spcBef>
                <a:spcPts val="600"/>
              </a:spcBef>
              <a:defRPr sz="2500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t>getColumnType(i), isNullable(i),</a:t>
            </a:r>
            <a:r>
              <a:rPr>
                <a:solidFill>
                  <a:srgbClr val="000000"/>
                </a:solidFill>
              </a:rPr>
              <a:t> etc.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Rectangle 2"/>
          <p:cNvSpPr txBox="1"/>
          <p:nvPr>
            <p:ph type="title"/>
          </p:nvPr>
        </p:nvSpPr>
        <p:spPr>
          <a:xfrm>
            <a:off x="457200" y="274638"/>
            <a:ext cx="8229600" cy="1143002"/>
          </a:xfrm>
          <a:prstGeom prst="rect">
            <a:avLst/>
          </a:prstGeom>
        </p:spPr>
        <p:txBody>
          <a:bodyPr/>
          <a:lstStyle/>
          <a:p>
            <a:r>
              <a:t>Getting Values in Current of Cursor</a:t>
            </a:r>
          </a:p>
        </p:txBody>
      </p:sp>
      <p:sp>
        <p:nvSpPr>
          <p:cNvPr id="370" name="Rectangle 3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lnSpc>
                <a:spcPct val="72000"/>
              </a:lnSpc>
              <a:spcBef>
                <a:spcPts val="400"/>
              </a:spcBef>
              <a:defRPr sz="17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t>getStrin</a:t>
            </a:r>
          </a:p>
          <a:p>
            <a:pPr marL="0" indent="0">
              <a:lnSpc>
                <a:spcPct val="72000"/>
              </a:lnSpc>
              <a:spcBef>
                <a:spcPts val="400"/>
              </a:spcBef>
              <a:buSzTx/>
              <a:buNone/>
              <a:defRPr sz="17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</a:p>
          <a:p>
            <a:pPr marL="0" indent="0">
              <a:lnSpc>
                <a:spcPct val="72000"/>
              </a:lnSpc>
              <a:spcBef>
                <a:spcPts val="400"/>
              </a:spcBef>
              <a:buSzTx/>
              <a:buNone/>
              <a:defRPr sz="17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t>// break it off at 100 rows ma</a:t>
            </a:r>
          </a:p>
          <a:p>
            <a:pPr marL="0" indent="0">
              <a:lnSpc>
                <a:spcPct val="72000"/>
              </a:lnSpc>
              <a:spcBef>
                <a:spcPts val="400"/>
              </a:spcBef>
              <a:buSzTx/>
              <a:buNone/>
              <a:defRPr sz="17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</a:p>
          <a:p>
            <a:pPr marL="0" indent="0">
              <a:lnSpc>
                <a:spcPct val="72000"/>
              </a:lnSpc>
              <a:spcBef>
                <a:spcPts val="400"/>
              </a:spcBef>
              <a:buSzTx/>
              <a:buNone/>
              <a:defRPr sz="17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t>while (results.next() &amp;&amp; rowcount &lt; 100){</a:t>
            </a:r>
          </a:p>
          <a:p>
            <a:pPr marL="0" lvl="2" indent="914400">
              <a:lnSpc>
                <a:spcPct val="72000"/>
              </a:lnSpc>
              <a:spcBef>
                <a:spcPts val="300"/>
              </a:spcBef>
              <a:buSzTx/>
              <a:buNone/>
              <a:defRPr sz="13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t>     // Loop through each column, getting the</a:t>
            </a:r>
          </a:p>
          <a:p>
            <a:pPr marL="0" lvl="2" indent="914400">
              <a:lnSpc>
                <a:spcPct val="72000"/>
              </a:lnSpc>
              <a:spcBef>
                <a:spcPts val="300"/>
              </a:spcBef>
              <a:buSzTx/>
              <a:buNone/>
              <a:defRPr sz="13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t>        // column data and displaying</a:t>
            </a:r>
          </a:p>
          <a:p>
            <a:pPr marL="0" lvl="2" indent="914400">
              <a:lnSpc>
                <a:spcPct val="72000"/>
              </a:lnSpc>
              <a:spcBef>
                <a:spcPts val="300"/>
              </a:spcBef>
              <a:buSzTx/>
              <a:buNone/>
              <a:defRPr sz="13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</a:p>
          <a:p>
            <a:pPr marL="0" lvl="2" indent="914400">
              <a:lnSpc>
                <a:spcPct val="72000"/>
              </a:lnSpc>
              <a:spcBef>
                <a:spcPts val="400"/>
              </a:spcBef>
              <a:buSzTx/>
              <a:buNone/>
              <a:defRPr sz="13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t>        </a:t>
            </a:r>
            <a:r>
              <a:rPr sz="1800"/>
              <a:t>for (i=1; i &lt;= numCols; i++) {</a:t>
            </a:r>
            <a:endParaRPr sz="1800"/>
          </a:p>
          <a:p>
            <a:pPr marL="0" lvl="2" indent="914400">
              <a:lnSpc>
                <a:spcPct val="72000"/>
              </a:lnSpc>
              <a:spcBef>
                <a:spcPts val="400"/>
              </a:spcBef>
              <a:buSzTx/>
              <a:buNone/>
              <a:defRPr sz="18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t>            if (i &gt; 1) buf.append(",");</a:t>
            </a:r>
            <a:endParaRPr sz="1300"/>
          </a:p>
          <a:p>
            <a:pPr marL="0" lvl="2" indent="914400">
              <a:lnSpc>
                <a:spcPct val="72000"/>
              </a:lnSpc>
              <a:spcBef>
                <a:spcPts val="400"/>
              </a:spcBef>
              <a:buSzTx/>
              <a:buNone/>
              <a:defRPr sz="18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t>            buf.append(</a:t>
            </a:r>
            <a:r>
              <a:rPr>
                <a:solidFill>
                  <a:srgbClr val="FF0000"/>
                </a:solidFill>
              </a:rPr>
              <a:t>results.getString(i)</a:t>
            </a:r>
            <a:r>
              <a:t>);</a:t>
            </a:r>
            <a:endParaRPr sz="1300"/>
          </a:p>
          <a:p>
            <a:pPr marL="0" lvl="2" indent="914400">
              <a:lnSpc>
                <a:spcPct val="72000"/>
              </a:lnSpc>
              <a:spcBef>
                <a:spcPts val="400"/>
              </a:spcBef>
              <a:buSzTx/>
              <a:buNone/>
              <a:defRPr sz="18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t>        }</a:t>
            </a:r>
            <a:endParaRPr sz="1300"/>
          </a:p>
          <a:p>
            <a:pPr marL="0" lvl="2" indent="914400">
              <a:lnSpc>
                <a:spcPct val="72000"/>
              </a:lnSpc>
              <a:spcBef>
                <a:spcPts val="400"/>
              </a:spcBef>
              <a:buSzTx/>
              <a:buNone/>
              <a:defRPr sz="18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t>        buf.append("\n");</a:t>
            </a:r>
            <a:endParaRPr sz="1300"/>
          </a:p>
          <a:p>
            <a:pPr marL="0" lvl="2" indent="914400">
              <a:lnSpc>
                <a:spcPct val="72000"/>
              </a:lnSpc>
              <a:spcBef>
                <a:spcPts val="400"/>
              </a:spcBef>
              <a:buSzTx/>
              <a:buNone/>
              <a:defRPr sz="18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t>        System.out.println(buf);</a:t>
            </a:r>
            <a:endParaRPr sz="1300"/>
          </a:p>
          <a:p>
            <a:pPr marL="0" lvl="2" indent="914400">
              <a:lnSpc>
                <a:spcPct val="72000"/>
              </a:lnSpc>
              <a:spcBef>
                <a:spcPts val="400"/>
              </a:spcBef>
              <a:buSzTx/>
              <a:buNone/>
              <a:defRPr sz="18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t>        rowcount++;</a:t>
            </a:r>
            <a:endParaRPr sz="1300"/>
          </a:p>
          <a:p>
            <a:pPr marL="0" lvl="2" indent="914400">
              <a:lnSpc>
                <a:spcPct val="72000"/>
              </a:lnSpc>
              <a:spcBef>
                <a:spcPts val="400"/>
              </a:spcBef>
              <a:buSzTx/>
              <a:buNone/>
              <a:defRPr sz="13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t>    </a:t>
            </a:r>
            <a:r>
              <a:rPr sz="1900"/>
              <a:t>}</a:t>
            </a:r>
            <a:endParaRPr sz="1900"/>
          </a:p>
          <a:p>
            <a:pPr marL="342900" indent="-342900">
              <a:lnSpc>
                <a:spcPct val="72000"/>
              </a:lnSpc>
              <a:spcBef>
                <a:spcPts val="400"/>
              </a:spcBef>
              <a:defRPr sz="19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t>Similarly, getFloat, getInt, etc.</a:t>
            </a:r>
          </a:p>
          <a:p>
            <a:pPr marL="342900" indent="-342900">
              <a:lnSpc>
                <a:spcPct val="72000"/>
              </a:lnSpc>
              <a:spcBef>
                <a:spcPts val="400"/>
              </a:spcBef>
              <a:defRPr sz="19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</a:p>
          <a:p>
            <a:pPr marL="342900" indent="-342900">
              <a:lnSpc>
                <a:spcPct val="72000"/>
              </a:lnSpc>
              <a:spcBef>
                <a:spcPts val="400"/>
              </a:spcBef>
              <a:defRPr sz="19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en-US"/>
              <a:t>can also get the type of the columns from the metadata. </a:t>
            </a:r>
            <a:endParaRPr lang="en-US"/>
          </a:p>
        </p:txBody>
      </p:sp>
    </p:spTree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Rectangle 2"/>
          <p:cNvSpPr txBox="1"/>
          <p:nvPr>
            <p:ph type="title"/>
          </p:nvPr>
        </p:nvSpPr>
        <p:spPr>
          <a:xfrm>
            <a:off x="457200" y="274638"/>
            <a:ext cx="8229600" cy="1143002"/>
          </a:xfrm>
          <a:prstGeom prst="rect">
            <a:avLst/>
          </a:prstGeom>
        </p:spPr>
        <p:txBody>
          <a:bodyPr/>
          <a:lstStyle/>
          <a:p>
            <a:r>
              <a:t>Updating Current of Cursor</a:t>
            </a:r>
          </a:p>
        </p:txBody>
      </p:sp>
      <p:sp>
        <p:nvSpPr>
          <p:cNvPr id="373" name="Rectangle 3"/>
          <p:cNvSpPr txBox="1"/>
          <p:nvPr>
            <p:ph type="body" idx="1"/>
          </p:nvPr>
        </p:nvSpPr>
        <p:spPr>
          <a:xfrm>
            <a:off x="571500" y="1597413"/>
            <a:ext cx="7848600" cy="406400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72000"/>
              </a:lnSpc>
              <a:spcBef>
                <a:spcPts val="600"/>
              </a:spcBef>
              <a:defRPr sz="29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t>Update fields in current of cursor:</a:t>
            </a:r>
          </a:p>
          <a:p>
            <a:pPr marL="0" lvl="2" indent="914400">
              <a:lnSpc>
                <a:spcPct val="72000"/>
              </a:lnSpc>
              <a:spcBef>
                <a:spcPts val="500"/>
              </a:spcBef>
              <a:buSzTx/>
              <a:buNone/>
              <a:defRPr sz="2200">
                <a:solidFill>
                  <a:srgbClr val="FF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t>result.next();</a:t>
            </a:r>
          </a:p>
          <a:p>
            <a:pPr marL="0" lvl="2" indent="914400">
              <a:lnSpc>
                <a:spcPct val="72000"/>
              </a:lnSpc>
              <a:spcBef>
                <a:spcPts val="500"/>
              </a:spcBef>
              <a:buSzTx/>
              <a:buNone/>
              <a:defRPr sz="2200">
                <a:solidFill>
                  <a:srgbClr val="FF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t>result.updateInt(</a:t>
            </a:r>
            <a:r>
              <a: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“</a:t>
            </a:r>
            <a:r>
              <a:t>assets", 10M);</a:t>
            </a:r>
          </a:p>
          <a:p>
            <a:pPr>
              <a:lnSpc>
                <a:spcPct val="72000"/>
              </a:lnSpc>
              <a:spcBef>
                <a:spcPts val="600"/>
              </a:spcBef>
              <a:defRPr sz="29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t>Also updateString, updateFloat, etc.</a:t>
            </a:r>
          </a:p>
          <a:p>
            <a:pPr>
              <a:lnSpc>
                <a:spcPct val="72000"/>
              </a:lnSpc>
              <a:spcBef>
                <a:spcPts val="600"/>
              </a:spcBef>
              <a:defRPr sz="29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t>Or can always submit a full SQL UPDATE statement</a:t>
            </a:r>
          </a:p>
          <a:p>
            <a:pPr marL="742950" lvl="1" indent="-285750">
              <a:lnSpc>
                <a:spcPct val="72000"/>
              </a:lnSpc>
              <a:spcBef>
                <a:spcPts val="600"/>
              </a:spcBef>
              <a:defRPr sz="25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t>Via executeQuery()</a:t>
            </a:r>
          </a:p>
          <a:p>
            <a:pPr>
              <a:lnSpc>
                <a:spcPct val="72000"/>
              </a:lnSpc>
              <a:spcBef>
                <a:spcPts val="600"/>
              </a:spcBef>
              <a:defRPr sz="29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</a:p>
          <a:p>
            <a:pPr>
              <a:lnSpc>
                <a:spcPct val="72000"/>
              </a:lnSpc>
              <a:spcBef>
                <a:spcPts val="600"/>
              </a:spcBef>
              <a:defRPr sz="29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t>The original statement must have been CONCUR_UPDATABLE in either case!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itle 1"/>
          <p:cNvSpPr txBox="1"/>
          <p:nvPr>
            <p:ph type="title"/>
          </p:nvPr>
        </p:nvSpPr>
        <p:spPr>
          <a:xfrm>
            <a:off x="457200" y="671403"/>
            <a:ext cx="8229600" cy="523222"/>
          </a:xfrm>
          <a:prstGeom prst="rect">
            <a:avLst/>
          </a:prstGeom>
        </p:spPr>
        <p:txBody>
          <a:bodyPr/>
          <a:lstStyle>
            <a:lvl1pPr defTabSz="351790">
              <a:defRPr sz="3300">
                <a:solidFill>
                  <a:srgbClr val="1F497D"/>
                </a:solidFill>
              </a:defRPr>
            </a:lvl1pPr>
          </a:lstStyle>
          <a:p>
            <a:r>
              <a:t>Left Outer Join</a:t>
            </a:r>
          </a:p>
        </p:txBody>
      </p:sp>
      <p:sp>
        <p:nvSpPr>
          <p:cNvPr id="136" name="Content Placeholder 2"/>
          <p:cNvSpPr txBox="1"/>
          <p:nvPr>
            <p:ph type="body" sz="quarter" idx="1"/>
          </p:nvPr>
        </p:nvSpPr>
        <p:spPr>
          <a:xfrm>
            <a:off x="457200" y="1336671"/>
            <a:ext cx="8229600" cy="338555"/>
          </a:xfrm>
          <a:prstGeom prst="rect">
            <a:avLst/>
          </a:prstGeom>
        </p:spPr>
        <p:txBody>
          <a:bodyPr/>
          <a:lstStyle>
            <a:lvl1pPr marL="0" indent="0" algn="ctr" defTabSz="288290">
              <a:spcBef>
                <a:spcPts val="400"/>
              </a:spcBef>
              <a:buSzTx/>
              <a:buNone/>
              <a:defRPr sz="2000">
                <a:solidFill>
                  <a:schemeClr val="accent1"/>
                </a:solidFill>
              </a:defRPr>
            </a:lvl1pPr>
          </a:lstStyle>
          <a:p>
            <a:r>
              <a:t> </a:t>
            </a:r>
          </a:p>
        </p:txBody>
      </p:sp>
      <p:sp>
        <p:nvSpPr>
          <p:cNvPr id="137" name="Rectangle 21"/>
          <p:cNvSpPr/>
          <p:nvPr/>
        </p:nvSpPr>
        <p:spPr>
          <a:xfrm>
            <a:off x="4343400" y="1240529"/>
            <a:ext cx="457200" cy="23504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</a:p>
        </p:txBody>
      </p:sp>
      <p:sp>
        <p:nvSpPr>
          <p:cNvPr id="138" name="Content Placeholder 2"/>
          <p:cNvSpPr txBox="1"/>
          <p:nvPr/>
        </p:nvSpPr>
        <p:spPr>
          <a:xfrm>
            <a:off x="808970" y="1621528"/>
            <a:ext cx="7832109" cy="461823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/>
          <a:p>
            <a:pPr marL="342900" indent="-342900" defTabSz="914400">
              <a:spcBef>
                <a:spcPts val="500"/>
              </a:spcBef>
              <a:buSzPct val="100000"/>
              <a:buFont typeface="Arial" panose="020B0604020202020204"/>
              <a:buChar char="•"/>
              <a:defRPr sz="2400">
                <a:solidFill>
                  <a:srgbClr val="1F497D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Returns all matched rows, plus all unmatched rows from the table on the </a:t>
            </a:r>
            <a:r>
              <a:rPr b="1"/>
              <a:t>left</a:t>
            </a:r>
            <a:r>
              <a:t> of the join clause</a:t>
            </a:r>
            <a:endParaRPr sz="1600"/>
          </a:p>
          <a:p>
            <a:pPr marL="742950" lvl="1" indent="-285750" defTabSz="914400">
              <a:spcBef>
                <a:spcPts val="500"/>
              </a:spcBef>
              <a:buSzPct val="100000"/>
              <a:buFont typeface="Arial" panose="020B0604020202020204"/>
              <a:buChar char="–"/>
              <a:defRPr sz="2200">
                <a:solidFill>
                  <a:srgbClr val="1F497D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(use nulls in fields of non-matching tuples)</a:t>
            </a:r>
            <a:endParaRPr sz="1400"/>
          </a:p>
          <a:p>
            <a:pPr defTabSz="914400">
              <a:spcBef>
                <a:spcPts val="300"/>
              </a:spcBef>
              <a:defRPr sz="2400">
                <a:solidFill>
                  <a:srgbClr val="1F497D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</a:p>
          <a:p>
            <a:pPr lvl="1" indent="400050" defTabSz="914400">
              <a:spcBef>
                <a:spcPts val="500"/>
              </a:spcBef>
              <a:defRPr sz="2400">
                <a:solidFill>
                  <a:srgbClr val="C00000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SELECT</a:t>
            </a:r>
            <a:r>
              <a:rPr>
                <a:solidFill>
                  <a:srgbClr val="1F497D"/>
                </a:solidFill>
              </a:rPr>
              <a:t> s.sid, s.sname, r.bid </a:t>
            </a:r>
            <a:endParaRPr sz="1400"/>
          </a:p>
          <a:p>
            <a:pPr lvl="1" indent="400050" defTabSz="914400">
              <a:spcBef>
                <a:spcPts val="500"/>
              </a:spcBef>
              <a:defRPr sz="2400">
                <a:solidFill>
                  <a:srgbClr val="1F497D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  </a:t>
            </a:r>
            <a:r>
              <a:rPr>
                <a:solidFill>
                  <a:srgbClr val="C00000"/>
                </a:solidFill>
              </a:rPr>
              <a:t>FROM</a:t>
            </a:r>
            <a:r>
              <a:t> Sailors s </a:t>
            </a:r>
            <a:r>
              <a:rPr>
                <a:solidFill>
                  <a:srgbClr val="C00000"/>
                </a:solidFill>
              </a:rPr>
              <a:t>LEFT OUTER JOIN</a:t>
            </a:r>
            <a:endParaRPr sz="1400"/>
          </a:p>
          <a:p>
            <a:pPr lvl="1" indent="400050" defTabSz="914400">
              <a:spcBef>
                <a:spcPts val="500"/>
              </a:spcBef>
              <a:defRPr sz="2400">
                <a:solidFill>
                  <a:srgbClr val="1F497D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       Reserves r </a:t>
            </a:r>
            <a:endParaRPr sz="1400"/>
          </a:p>
          <a:p>
            <a:pPr lvl="1" indent="400050" defTabSz="914400">
              <a:spcBef>
                <a:spcPts val="500"/>
              </a:spcBef>
              <a:defRPr sz="2400">
                <a:solidFill>
                  <a:srgbClr val="1F497D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        </a:t>
            </a:r>
            <a:r>
              <a:rPr>
                <a:solidFill>
                  <a:srgbClr val="C00000"/>
                </a:solidFill>
              </a:rPr>
              <a:t>ON</a:t>
            </a:r>
            <a:r>
              <a:t> s.sid = r.sid;</a:t>
            </a:r>
            <a:endParaRPr sz="1400"/>
          </a:p>
          <a:p>
            <a:pPr defTabSz="914400">
              <a:spcBef>
                <a:spcPts val="300"/>
              </a:spcBef>
              <a:defRPr sz="2400">
                <a:solidFill>
                  <a:srgbClr val="1F497D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</a:p>
          <a:p>
            <a:pPr marL="342900" indent="-342900" defTabSz="914400">
              <a:spcBef>
                <a:spcPts val="500"/>
              </a:spcBef>
              <a:buSzPct val="100000"/>
              <a:buFont typeface="Arial" panose="020B0604020202020204"/>
              <a:buChar char="•"/>
              <a:defRPr sz="2400">
                <a:solidFill>
                  <a:srgbClr val="1F497D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Returns all sailors &amp; bid for boat in any of their reservations</a:t>
            </a:r>
            <a:endParaRPr sz="1600"/>
          </a:p>
          <a:p>
            <a:pPr marL="742950" lvl="1" indent="-285750" defTabSz="914400">
              <a:spcBef>
                <a:spcPts val="500"/>
              </a:spcBef>
              <a:buSzPct val="100000"/>
              <a:buFont typeface="Arial" panose="020B0604020202020204"/>
              <a:buChar char="–"/>
              <a:defRPr sz="2200">
                <a:solidFill>
                  <a:srgbClr val="1F497D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Note: no match for s.sid? r.sid </a:t>
            </a:r>
            <a:r>
              <a:rPr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rPr>
              <a:t>is NULL</a:t>
            </a:r>
            <a:r>
              <a:t>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>
        <p:fade/>
      </p:transition>
    </mc:Choice>
    <mc:Fallback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Rectangle 2"/>
          <p:cNvSpPr txBox="1"/>
          <p:nvPr>
            <p:ph type="title"/>
          </p:nvPr>
        </p:nvSpPr>
        <p:spPr>
          <a:xfrm>
            <a:off x="457200" y="274638"/>
            <a:ext cx="8229600" cy="1143002"/>
          </a:xfrm>
          <a:prstGeom prst="rect">
            <a:avLst/>
          </a:prstGeom>
        </p:spPr>
        <p:txBody>
          <a:bodyPr/>
          <a:lstStyle/>
          <a:p>
            <a:r>
              <a:t>Cleaning up Neatly</a:t>
            </a:r>
          </a:p>
        </p:txBody>
      </p:sp>
      <p:sp>
        <p:nvSpPr>
          <p:cNvPr id="376" name="Rectangle 3"/>
          <p:cNvSpPr txBox="1"/>
          <p:nvPr>
            <p:ph type="body" idx="1"/>
          </p:nvPr>
        </p:nvSpPr>
        <p:spPr>
          <a:xfrm>
            <a:off x="685800" y="1676400"/>
            <a:ext cx="7772400" cy="4114800"/>
          </a:xfrm>
          <a:prstGeom prst="rect">
            <a:avLst/>
          </a:prstGeom>
        </p:spPr>
        <p:txBody>
          <a:bodyPr/>
          <a:lstStyle/>
          <a:p>
            <a:pPr marL="0" lvl="1" indent="457200">
              <a:lnSpc>
                <a:spcPct val="81000"/>
              </a:lnSpc>
              <a:spcBef>
                <a:spcPts val="600"/>
              </a:spcBef>
              <a:buSzTx/>
              <a:buNone/>
              <a:defRPr sz="25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t>try {</a:t>
            </a:r>
          </a:p>
          <a:p>
            <a:pPr marL="0" lvl="1" indent="457200">
              <a:lnSpc>
                <a:spcPct val="81000"/>
              </a:lnSpc>
              <a:spcBef>
                <a:spcPts val="600"/>
              </a:spcBef>
              <a:buSzTx/>
              <a:buNone/>
              <a:defRPr sz="25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t>  // CLOSE RESULT SET</a:t>
            </a:r>
          </a:p>
          <a:p>
            <a:pPr marL="0" lvl="1" indent="457200">
              <a:lnSpc>
                <a:spcPct val="81000"/>
              </a:lnSpc>
              <a:spcBef>
                <a:spcPts val="600"/>
              </a:spcBef>
              <a:buSzTx/>
              <a:buNone/>
              <a:defRPr sz="25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t>  results.close();</a:t>
            </a:r>
          </a:p>
          <a:p>
            <a:pPr marL="0" lvl="1" indent="457200">
              <a:lnSpc>
                <a:spcPct val="81000"/>
              </a:lnSpc>
              <a:spcBef>
                <a:spcPts val="600"/>
              </a:spcBef>
              <a:buSzTx/>
              <a:buNone/>
              <a:defRPr sz="25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t>  // CLOSE STATEMENT </a:t>
            </a:r>
          </a:p>
          <a:p>
            <a:pPr marL="0" lvl="1" indent="457200">
              <a:lnSpc>
                <a:spcPct val="81000"/>
              </a:lnSpc>
              <a:spcBef>
                <a:spcPts val="600"/>
              </a:spcBef>
              <a:buSzTx/>
              <a:buNone/>
              <a:defRPr sz="25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t>  stmt.close();</a:t>
            </a:r>
          </a:p>
          <a:p>
            <a:pPr marL="0" lvl="1" indent="457200">
              <a:lnSpc>
                <a:spcPct val="81000"/>
              </a:lnSpc>
              <a:spcBef>
                <a:spcPts val="600"/>
              </a:spcBef>
              <a:buSzTx/>
              <a:buNone/>
              <a:defRPr sz="25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t>  // CLOSE CONNECTION </a:t>
            </a:r>
          </a:p>
          <a:p>
            <a:pPr marL="0" lvl="1" indent="457200">
              <a:lnSpc>
                <a:spcPct val="81000"/>
              </a:lnSpc>
              <a:spcBef>
                <a:spcPts val="600"/>
              </a:spcBef>
              <a:buSzTx/>
              <a:buNone/>
              <a:defRPr sz="25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t>  con.close();</a:t>
            </a:r>
          </a:p>
          <a:p>
            <a:pPr marL="0" lvl="1" indent="457200">
              <a:lnSpc>
                <a:spcPct val="81000"/>
              </a:lnSpc>
              <a:spcBef>
                <a:spcPts val="600"/>
              </a:spcBef>
              <a:buSzTx/>
              <a:buNone/>
              <a:defRPr sz="25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t>} catch (Exception e) {</a:t>
            </a:r>
          </a:p>
          <a:p>
            <a:pPr marL="0" lvl="1" indent="457200">
              <a:lnSpc>
                <a:spcPct val="81000"/>
              </a:lnSpc>
              <a:spcBef>
                <a:spcPts val="600"/>
              </a:spcBef>
              <a:buSzTx/>
              <a:buNone/>
              <a:defRPr sz="25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t>    System.out.println(e);</a:t>
            </a:r>
          </a:p>
          <a:p>
            <a:pPr marL="0" lvl="1" indent="457200">
              <a:lnSpc>
                <a:spcPct val="81000"/>
              </a:lnSpc>
              <a:spcBef>
                <a:spcPts val="600"/>
              </a:spcBef>
              <a:buSzTx/>
              <a:buNone/>
              <a:defRPr sz="25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t>}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323975" y="5951855"/>
            <a:ext cx="4633595" cy="6438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 upright="0">
            <a:spAutoFit/>
          </a:bodyPr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need to close the connection, so the memory allocated will also be freed.</a:t>
            </a:r>
            <a:endParaRPr kumimoji="0" lang="en-US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Rectangle 4"/>
          <p:cNvSpPr txBox="1"/>
          <p:nvPr>
            <p:ph type="title"/>
          </p:nvPr>
        </p:nvSpPr>
        <p:spPr>
          <a:xfrm>
            <a:off x="1066800" y="0"/>
            <a:ext cx="7772400" cy="1104900"/>
          </a:xfrm>
          <a:prstGeom prst="rect">
            <a:avLst/>
          </a:prstGeom>
        </p:spPr>
        <p:txBody>
          <a:bodyPr lIns="46037" tIns="46037" rIns="46037" bIns="46037"/>
          <a:lstStyle>
            <a:lvl1pPr>
              <a:defRPr sz="3900"/>
            </a:lvl1pPr>
          </a:lstStyle>
          <a:p>
            <a:r>
              <a:t>Putting it Together (w/o try/catch)</a:t>
            </a:r>
          </a:p>
        </p:txBody>
      </p:sp>
      <p:sp>
        <p:nvSpPr>
          <p:cNvPr id="379" name="Rectangle 5"/>
          <p:cNvSpPr txBox="1"/>
          <p:nvPr>
            <p:ph type="body" idx="1"/>
          </p:nvPr>
        </p:nvSpPr>
        <p:spPr>
          <a:xfrm>
            <a:off x="609600" y="1143000"/>
            <a:ext cx="7772400" cy="4076700"/>
          </a:xfrm>
          <a:prstGeom prst="rect">
            <a:avLst/>
          </a:prstGeom>
        </p:spPr>
        <p:txBody>
          <a:bodyPr lIns="46037" tIns="46037" rIns="46037" bIns="46037"/>
          <a:lstStyle/>
          <a:p>
            <a:pPr>
              <a:lnSpc>
                <a:spcPct val="81000"/>
              </a:lnSpc>
              <a:spcBef>
                <a:spcPts val="300"/>
              </a:spcBef>
              <a:buSzTx/>
              <a:buNone/>
              <a:defRPr sz="1400" b="1">
                <a:solidFill>
                  <a:srgbClr val="0033CC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t>Connection con = DriverManager.getConnection("jdbc:odbc:weblog",userName,password);</a:t>
            </a:r>
            <a:endParaRPr sz="2900"/>
          </a:p>
          <a:p>
            <a:pPr>
              <a:lnSpc>
                <a:spcPct val="81000"/>
              </a:lnSpc>
              <a:spcBef>
                <a:spcPts val="300"/>
              </a:spcBef>
              <a:buSzTx/>
              <a:buNone/>
              <a:defRPr sz="1400" b="1">
                <a:solidFill>
                  <a:srgbClr val="0033CC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t>Statement stmt = con.createStatement();</a:t>
            </a:r>
            <a:endParaRPr sz="2900"/>
          </a:p>
          <a:p>
            <a:pPr>
              <a:lnSpc>
                <a:spcPct val="81000"/>
              </a:lnSpc>
              <a:spcBef>
                <a:spcPts val="300"/>
              </a:spcBef>
              <a:buSzTx/>
              <a:buNone/>
              <a:defRPr sz="1400" b="1">
                <a:solidFill>
                  <a:srgbClr val="0033CC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t>ResultSet results =</a:t>
            </a:r>
            <a:endParaRPr sz="2900"/>
          </a:p>
          <a:p>
            <a:pPr>
              <a:lnSpc>
                <a:spcPct val="81000"/>
              </a:lnSpc>
              <a:spcBef>
                <a:spcPts val="300"/>
              </a:spcBef>
              <a:buSzTx/>
              <a:buNone/>
              <a:defRPr sz="1400" b="1">
                <a:solidFill>
                  <a:srgbClr val="0033CC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t>   stmt.executeQuery("select * from Sailors")</a:t>
            </a:r>
            <a:endParaRPr sz="2900"/>
          </a:p>
          <a:p>
            <a:pPr>
              <a:lnSpc>
                <a:spcPct val="81000"/>
              </a:lnSpc>
              <a:spcBef>
                <a:spcPts val="300"/>
              </a:spcBef>
              <a:buSzTx/>
              <a:buNone/>
              <a:defRPr sz="1400" b="1">
                <a:solidFill>
                  <a:srgbClr val="0033CC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t>ResultSetMetaData rsmd = results.getMetaData();</a:t>
            </a:r>
            <a:endParaRPr sz="2900"/>
          </a:p>
          <a:p>
            <a:pPr>
              <a:lnSpc>
                <a:spcPct val="81000"/>
              </a:lnSpc>
              <a:spcBef>
                <a:spcPts val="300"/>
              </a:spcBef>
              <a:buSzTx/>
              <a:buNone/>
              <a:defRPr sz="1400" b="1">
                <a:solidFill>
                  <a:srgbClr val="0033CC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t>int numCols = rsmd.getColumnCount(), i;</a:t>
            </a:r>
            <a:endParaRPr sz="2900"/>
          </a:p>
          <a:p>
            <a:pPr>
              <a:lnSpc>
                <a:spcPct val="81000"/>
              </a:lnSpc>
              <a:spcBef>
                <a:spcPts val="300"/>
              </a:spcBef>
              <a:buSzTx/>
              <a:buNone/>
              <a:defRPr sz="1400" b="1">
                <a:solidFill>
                  <a:srgbClr val="0033CC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t>StringBuffer buf = new StringBuffer();</a:t>
            </a:r>
            <a:r>
              <a:rPr>
                <a:solidFill>
                  <a:srgbClr val="FF0000"/>
                </a:solidFill>
              </a:rPr>
              <a:t> </a:t>
            </a:r>
            <a:endParaRPr sz="2900"/>
          </a:p>
          <a:p>
            <a:pPr>
              <a:lnSpc>
                <a:spcPct val="81000"/>
              </a:lnSpc>
              <a:spcBef>
                <a:spcPts val="600"/>
              </a:spcBef>
              <a:buSzTx/>
              <a:buNone/>
              <a:defRPr sz="1600" b="1">
                <a:solidFill>
                  <a:srgbClr val="FF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</a:p>
          <a:p>
            <a:pPr>
              <a:lnSpc>
                <a:spcPct val="81000"/>
              </a:lnSpc>
              <a:spcBef>
                <a:spcPts val="300"/>
              </a:spcBef>
              <a:buSzTx/>
              <a:buNone/>
              <a:defRPr sz="1400" b="1">
                <a:solidFill>
                  <a:srgbClr val="FF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t>while (results.next() &amp;&amp; rowcount &lt; 100){</a:t>
            </a:r>
            <a:endParaRPr sz="2900"/>
          </a:p>
          <a:p>
            <a:pPr>
              <a:lnSpc>
                <a:spcPct val="81000"/>
              </a:lnSpc>
              <a:spcBef>
                <a:spcPts val="300"/>
              </a:spcBef>
              <a:buSzTx/>
              <a:buNone/>
              <a:defRPr sz="1400" b="1">
                <a:solidFill>
                  <a:srgbClr val="FF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t>  for (i=1; i &lt;= numCols; i++) {</a:t>
            </a:r>
            <a:endParaRPr sz="2900"/>
          </a:p>
          <a:p>
            <a:pPr>
              <a:lnSpc>
                <a:spcPct val="81000"/>
              </a:lnSpc>
              <a:spcBef>
                <a:spcPts val="300"/>
              </a:spcBef>
              <a:buSzTx/>
              <a:buNone/>
              <a:defRPr sz="1400" b="1">
                <a:solidFill>
                  <a:srgbClr val="FF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t>     if (i &gt; 1) buf.append(",");</a:t>
            </a:r>
            <a:endParaRPr sz="2900"/>
          </a:p>
          <a:p>
            <a:pPr>
              <a:lnSpc>
                <a:spcPct val="81000"/>
              </a:lnSpc>
              <a:spcBef>
                <a:spcPts val="300"/>
              </a:spcBef>
              <a:buSzTx/>
              <a:buNone/>
              <a:defRPr sz="1400" b="1">
                <a:solidFill>
                  <a:srgbClr val="FF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t>     buf.append(results.getString(i));</a:t>
            </a:r>
            <a:endParaRPr sz="2900"/>
          </a:p>
          <a:p>
            <a:pPr>
              <a:lnSpc>
                <a:spcPct val="81000"/>
              </a:lnSpc>
              <a:spcBef>
                <a:spcPts val="300"/>
              </a:spcBef>
              <a:buSzTx/>
              <a:buNone/>
              <a:defRPr sz="1400" b="1">
                <a:solidFill>
                  <a:srgbClr val="FF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t>  }</a:t>
            </a:r>
            <a:endParaRPr sz="2900"/>
          </a:p>
          <a:p>
            <a:pPr>
              <a:lnSpc>
                <a:spcPct val="81000"/>
              </a:lnSpc>
              <a:spcBef>
                <a:spcPts val="300"/>
              </a:spcBef>
              <a:buSzTx/>
              <a:buNone/>
              <a:defRPr sz="1400" b="1">
                <a:solidFill>
                  <a:srgbClr val="FF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t>  buf.append("\n");</a:t>
            </a:r>
            <a:endParaRPr sz="2900"/>
          </a:p>
          <a:p>
            <a:pPr>
              <a:lnSpc>
                <a:spcPct val="81000"/>
              </a:lnSpc>
              <a:spcBef>
                <a:spcPts val="300"/>
              </a:spcBef>
              <a:buSzTx/>
              <a:buNone/>
              <a:defRPr sz="1400" b="1">
                <a:solidFill>
                  <a:srgbClr val="FF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t>}</a:t>
            </a:r>
            <a:endParaRPr sz="2900"/>
          </a:p>
          <a:p>
            <a:pPr>
              <a:lnSpc>
                <a:spcPct val="81000"/>
              </a:lnSpc>
              <a:spcBef>
                <a:spcPts val="300"/>
              </a:spcBef>
              <a:buSzTx/>
              <a:buNone/>
              <a:defRPr sz="1400" b="1">
                <a:solidFill>
                  <a:schemeClr val="accent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t>results.close(); stmt.close();  con.close();</a:t>
            </a:r>
            <a:r>
              <a:rPr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Rectangle 2"/>
          <p:cNvSpPr txBox="1"/>
          <p:nvPr>
            <p:ph type="title"/>
          </p:nvPr>
        </p:nvSpPr>
        <p:spPr>
          <a:xfrm>
            <a:off x="457200" y="274638"/>
            <a:ext cx="8229600" cy="1143002"/>
          </a:xfrm>
          <a:prstGeom prst="rect">
            <a:avLst/>
          </a:prstGeom>
        </p:spPr>
        <p:txBody>
          <a:bodyPr/>
          <a:lstStyle/>
          <a:p>
            <a:r>
              <a:t>Similar deal for web scripting langs</a:t>
            </a:r>
          </a:p>
        </p:txBody>
      </p:sp>
      <p:sp>
        <p:nvSpPr>
          <p:cNvPr id="382" name="Rectangle 3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t>Common scenario today is to have a web client</a:t>
            </a:r>
          </a:p>
          <a:p>
            <a:pPr marL="742950" lvl="1" indent="-285750">
              <a:spcBef>
                <a:spcPts val="600"/>
              </a:spcBef>
              <a:defRPr sz="28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t>A web form issues a query to the DB</a:t>
            </a:r>
          </a:p>
          <a:p>
            <a:pPr marL="742950" lvl="1" indent="-285750">
              <a:spcBef>
                <a:spcPts val="600"/>
              </a:spcBef>
              <a:defRPr sz="28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t>Results formatted as HTML</a:t>
            </a:r>
          </a:p>
          <a:p>
            <a:pPr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t>Many web scripting languages used</a:t>
            </a:r>
          </a:p>
          <a:p>
            <a:pPr marL="742950" lvl="1" indent="-285750">
              <a:spcBef>
                <a:spcPts val="600"/>
              </a:spcBef>
              <a:defRPr sz="28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t>jsp, asp, PHP, Python, etc.</a:t>
            </a:r>
          </a:p>
          <a:p>
            <a:pPr marL="742950" lvl="1" indent="-285750">
              <a:spcBef>
                <a:spcPts val="600"/>
              </a:spcBef>
              <a:defRPr sz="28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t>most of these are similar, look a lot like jdbc with HTML mixed in</a:t>
            </a:r>
          </a:p>
        </p:txBody>
      </p:sp>
    </p:spTree>
  </p:cSld>
  <p:clrMapOvr>
    <a:masterClrMapping/>
  </p:clrMapOvr>
  <p:transition spd="med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Rectangle 2"/>
          <p:cNvSpPr txBox="1"/>
          <p:nvPr>
            <p:ph type="title"/>
          </p:nvPr>
        </p:nvSpPr>
        <p:spPr>
          <a:xfrm>
            <a:off x="1371600" y="0"/>
            <a:ext cx="77724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1pPr>
          </a:lstStyle>
          <a:p>
            <a:r>
              <a:t>E.g. PHP/Postgres</a:t>
            </a:r>
          </a:p>
        </p:txBody>
      </p:sp>
      <p:sp>
        <p:nvSpPr>
          <p:cNvPr id="385" name="Rectangle 3"/>
          <p:cNvSpPr txBox="1"/>
          <p:nvPr/>
        </p:nvSpPr>
        <p:spPr>
          <a:xfrm>
            <a:off x="45719" y="1066800"/>
            <a:ext cx="9052561" cy="588263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/>
          <a:p>
            <a:pPr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t>&lt;?php   $conn = pg_pconnect("dbname=cowbook user=jmh\</a:t>
            </a:r>
          </a:p>
          <a:p>
            <a:pPr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t>                             password=secret");</a:t>
            </a:r>
          </a:p>
          <a:p>
            <a:pPr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t>  if (!$conn) {    </a:t>
            </a:r>
          </a:p>
          <a:p>
            <a:pPr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t>    echo "An error occured.\n";</a:t>
            </a:r>
          </a:p>
          <a:p>
            <a:pPr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t>    exit;</a:t>
            </a:r>
          </a:p>
          <a:p>
            <a:pPr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t>  }</a:t>
            </a:r>
          </a:p>
          <a:p>
            <a:pPr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t>  $result = pg_query ($conn, "SELECT * FROM Sailors");</a:t>
            </a:r>
          </a:p>
          <a:p>
            <a:pPr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t>  if (!$result) {    </a:t>
            </a:r>
          </a:p>
          <a:p>
            <a:pPr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t>    echo "An error occured.\n";  exit;</a:t>
            </a:r>
          </a:p>
          <a:p>
            <a:pPr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t>  }</a:t>
            </a:r>
          </a:p>
          <a:p>
            <a:pPr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t>  $num = pg_num_rows($result); </a:t>
            </a:r>
          </a:p>
          <a:p>
            <a:pPr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t>  for ($i=0; $i &lt; $num; $i++) {  </a:t>
            </a:r>
          </a:p>
          <a:p>
            <a:pPr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t>    $r = pg_fetch_row($result, $i);</a:t>
            </a:r>
          </a:p>
          <a:p>
            <a:pPr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t>    for ($j=0; $j &lt; count($r); $j++) {    </a:t>
            </a:r>
          </a:p>
          <a:p>
            <a:pPr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t>	  echo "$r[$j]&amp;nbsp;";  </a:t>
            </a:r>
          </a:p>
          <a:p>
            <a:pPr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t>    }  </a:t>
            </a:r>
          </a:p>
          <a:p>
            <a:pPr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t>    echo "&lt;BR&gt;";</a:t>
            </a:r>
          </a:p>
          <a:p>
            <a:pPr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t>  } </a:t>
            </a:r>
          </a:p>
          <a:p>
            <a:pPr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t>?&gt; 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Rectangle 4"/>
          <p:cNvSpPr/>
          <p:nvPr/>
        </p:nvSpPr>
        <p:spPr>
          <a:xfrm>
            <a:off x="685800" y="381000"/>
            <a:ext cx="7086600" cy="1019175"/>
          </a:xfrm>
          <a:prstGeom prst="rect">
            <a:avLst/>
          </a:prstGeom>
          <a:ln w="12700">
            <a:solidFill>
              <a:srgbClr val="000000"/>
            </a:solidFill>
            <a:miter/>
          </a:ln>
        </p:spPr>
        <p:txBody>
          <a:bodyPr lIns="46037" tIns="46037" rIns="46037" bIns="46037">
            <a:spAutoFit/>
          </a:bodyPr>
          <a:lstStyle/>
          <a:p>
            <a:pPr>
              <a:defRPr sz="2000">
                <a:solidFill>
                  <a:srgbClr val="C00000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SELECT </a:t>
            </a:r>
            <a:r>
              <a:rPr>
                <a:solidFill>
                  <a:srgbClr val="1E1C11"/>
                </a:solidFill>
              </a:rPr>
              <a:t>s.sid, s.sname, r.bid </a:t>
            </a:r>
            <a:br>
              <a:rPr>
                <a:solidFill>
                  <a:srgbClr val="1E1C11"/>
                </a:solidFill>
              </a:rPr>
            </a:br>
            <a:r>
              <a:rPr>
                <a:solidFill>
                  <a:srgbClr val="1E1C11"/>
                </a:solidFill>
              </a:rPr>
              <a:t>  </a:t>
            </a:r>
            <a:r>
              <a:t>FROM </a:t>
            </a:r>
            <a:r>
              <a:rPr>
                <a:solidFill>
                  <a:srgbClr val="1E1C11"/>
                </a:solidFill>
              </a:rPr>
              <a:t>Sailors s </a:t>
            </a:r>
            <a:r>
              <a:t>LEFT OUTER JOIN </a:t>
            </a:r>
            <a:r>
              <a:rPr>
                <a:solidFill>
                  <a:srgbClr val="1E1C11"/>
                </a:solidFill>
              </a:rPr>
              <a:t>Reserves r </a:t>
            </a:r>
            <a:br>
              <a:rPr>
                <a:solidFill>
                  <a:srgbClr val="1E1C11"/>
                </a:solidFill>
              </a:rPr>
            </a:br>
            <a:r>
              <a:t>                  ON </a:t>
            </a:r>
            <a:r>
              <a:rPr>
                <a:solidFill>
                  <a:srgbClr val="1E1C11"/>
                </a:solidFill>
              </a:rPr>
              <a:t>s.sid = r.sid;</a:t>
            </a:r>
            <a:endParaRPr>
              <a:solidFill>
                <a:srgbClr val="1E1C11"/>
              </a:solidFill>
            </a:endParaRPr>
          </a:p>
        </p:txBody>
      </p:sp>
      <p:pic>
        <p:nvPicPr>
          <p:cNvPr id="141" name="Object 5" descr="Object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51085" y="4724400"/>
            <a:ext cx="4778378" cy="177324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42" name="Object 8" descr="Object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37" y="1981200"/>
            <a:ext cx="5643563" cy="212407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43" name="Object 9" descr="Object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4437" y="2057400"/>
            <a:ext cx="5643563" cy="161448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grpSp>
        <p:nvGrpSpPr>
          <p:cNvPr id="146" name="Group 4"/>
          <p:cNvGrpSpPr/>
          <p:nvPr/>
        </p:nvGrpSpPr>
        <p:grpSpPr>
          <a:xfrm>
            <a:off x="6705600" y="5943598"/>
            <a:ext cx="2331877" cy="574039"/>
            <a:chOff x="0" y="0"/>
            <a:chExt cx="2331875" cy="574038"/>
          </a:xfrm>
        </p:grpSpPr>
        <p:sp>
          <p:nvSpPr>
            <p:cNvPr id="144" name="Straight Arrow Connector 2"/>
            <p:cNvSpPr/>
            <p:nvPr/>
          </p:nvSpPr>
          <p:spPr>
            <a:xfrm flipH="1" flipV="1">
              <a:off x="0" y="304800"/>
              <a:ext cx="1066801" cy="3"/>
            </a:xfrm>
            <a:prstGeom prst="line">
              <a:avLst/>
            </a:prstGeom>
            <a:noFill/>
            <a:ln w="38100" cap="flat">
              <a:solidFill>
                <a:srgbClr val="1F497D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  <p:sp>
          <p:nvSpPr>
            <p:cNvPr id="145" name="TextBox 3"/>
            <p:cNvSpPr txBox="1"/>
            <p:nvPr/>
          </p:nvSpPr>
          <p:spPr>
            <a:xfrm>
              <a:off x="1188720" y="0"/>
              <a:ext cx="1143157" cy="5740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sz="3200">
                  <a:solidFill>
                    <a:srgbClr val="1F497D"/>
                  </a:solidFill>
                  <a:latin typeface="Lucida Console" panose="020B0609040504020204"/>
                  <a:ea typeface="Lucida Console" panose="020B0609040504020204"/>
                  <a:cs typeface="Lucida Console" panose="020B0609040504020204"/>
                  <a:sym typeface="Lucida Console" panose="020B0609040504020204"/>
                </a:defRPr>
              </a:lvl1pPr>
            </a:lstStyle>
            <a:p>
              <a:r>
                <a:t>NULL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itle 1"/>
          <p:cNvSpPr txBox="1"/>
          <p:nvPr>
            <p:ph type="title"/>
          </p:nvPr>
        </p:nvSpPr>
        <p:spPr>
          <a:xfrm>
            <a:off x="457200" y="671403"/>
            <a:ext cx="8229600" cy="523222"/>
          </a:xfrm>
          <a:prstGeom prst="rect">
            <a:avLst/>
          </a:prstGeom>
        </p:spPr>
        <p:txBody>
          <a:bodyPr/>
          <a:lstStyle>
            <a:lvl1pPr defTabSz="351790">
              <a:defRPr sz="3300">
                <a:solidFill>
                  <a:srgbClr val="1F497D"/>
                </a:solidFill>
              </a:defRPr>
            </a:lvl1pPr>
          </a:lstStyle>
          <a:p>
            <a:r>
              <a:t>Right Outer Join</a:t>
            </a:r>
          </a:p>
        </p:txBody>
      </p:sp>
      <p:sp>
        <p:nvSpPr>
          <p:cNvPr id="149" name="Content Placeholder 2"/>
          <p:cNvSpPr txBox="1"/>
          <p:nvPr>
            <p:ph type="body" sz="quarter" idx="1"/>
          </p:nvPr>
        </p:nvSpPr>
        <p:spPr>
          <a:xfrm>
            <a:off x="457200" y="1336671"/>
            <a:ext cx="8229600" cy="338555"/>
          </a:xfrm>
          <a:prstGeom prst="rect">
            <a:avLst/>
          </a:prstGeom>
        </p:spPr>
        <p:txBody>
          <a:bodyPr/>
          <a:lstStyle>
            <a:lvl1pPr marL="0" indent="0" algn="ctr" defTabSz="288290">
              <a:spcBef>
                <a:spcPts val="400"/>
              </a:spcBef>
              <a:buSzTx/>
              <a:buNone/>
              <a:defRPr sz="2000">
                <a:solidFill>
                  <a:schemeClr val="accent1"/>
                </a:solidFill>
              </a:defRPr>
            </a:lvl1pPr>
          </a:lstStyle>
          <a:p>
            <a:r>
              <a:t> </a:t>
            </a:r>
          </a:p>
        </p:txBody>
      </p:sp>
      <p:sp>
        <p:nvSpPr>
          <p:cNvPr id="150" name="Rectangle 21"/>
          <p:cNvSpPr/>
          <p:nvPr/>
        </p:nvSpPr>
        <p:spPr>
          <a:xfrm>
            <a:off x="4343400" y="1240529"/>
            <a:ext cx="457200" cy="23504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</a:p>
        </p:txBody>
      </p:sp>
      <p:sp>
        <p:nvSpPr>
          <p:cNvPr id="151" name="Content Placeholder 2"/>
          <p:cNvSpPr txBox="1"/>
          <p:nvPr/>
        </p:nvSpPr>
        <p:spPr>
          <a:xfrm>
            <a:off x="808970" y="1621528"/>
            <a:ext cx="7832109" cy="418643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/>
          <a:p>
            <a:pPr marL="342900" indent="-342900" defTabSz="914400">
              <a:spcBef>
                <a:spcPts val="500"/>
              </a:spcBef>
              <a:buSzPct val="100000"/>
              <a:buFont typeface="Arial" panose="020B0604020202020204"/>
              <a:buChar char="•"/>
              <a:defRPr sz="2400">
                <a:solidFill>
                  <a:srgbClr val="1F497D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Returns all matched rows, plus all unmatched rows from the table on the </a:t>
            </a:r>
            <a:r>
              <a:rPr b="1"/>
              <a:t>right</a:t>
            </a:r>
            <a:r>
              <a:t> of the join clause</a:t>
            </a:r>
            <a:endParaRPr sz="1600"/>
          </a:p>
          <a:p>
            <a:pPr marL="742950" lvl="1" indent="-285750" defTabSz="914400">
              <a:spcBef>
                <a:spcPts val="500"/>
              </a:spcBef>
              <a:buSzPct val="100000"/>
              <a:buFont typeface="Arial" panose="020B0604020202020204"/>
              <a:buChar char="–"/>
              <a:defRPr sz="2200">
                <a:solidFill>
                  <a:srgbClr val="1F497D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(use nulls in fields of non-matching tuples)</a:t>
            </a:r>
            <a:endParaRPr sz="1400"/>
          </a:p>
          <a:p>
            <a:pPr defTabSz="914400">
              <a:spcBef>
                <a:spcPts val="300"/>
              </a:spcBef>
              <a:defRPr sz="2400">
                <a:solidFill>
                  <a:srgbClr val="1F497D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</a:p>
          <a:p>
            <a:pPr lvl="1" indent="400050" defTabSz="914400">
              <a:spcBef>
                <a:spcPts val="500"/>
              </a:spcBef>
              <a:defRPr sz="2400">
                <a:solidFill>
                  <a:srgbClr val="C00000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SELECT</a:t>
            </a:r>
            <a:r>
              <a:rPr>
                <a:solidFill>
                  <a:srgbClr val="1F497D"/>
                </a:solidFill>
              </a:rPr>
              <a:t> s.sid, b.bid, b.bname </a:t>
            </a:r>
            <a:endParaRPr>
              <a:solidFill>
                <a:srgbClr val="1F497D"/>
              </a:solidFill>
            </a:endParaRPr>
          </a:p>
          <a:p>
            <a:pPr lvl="1" indent="400050" defTabSz="914400">
              <a:spcBef>
                <a:spcPts val="500"/>
              </a:spcBef>
              <a:defRPr sz="2400">
                <a:solidFill>
                  <a:srgbClr val="1F497D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  </a:t>
            </a:r>
            <a:r>
              <a:rPr>
                <a:solidFill>
                  <a:srgbClr val="C00000"/>
                </a:solidFill>
              </a:rPr>
              <a:t>FROM</a:t>
            </a:r>
            <a:r>
              <a:t> Reserves r </a:t>
            </a:r>
            <a:r>
              <a:rPr>
                <a:solidFill>
                  <a:srgbClr val="C00000"/>
                </a:solidFill>
              </a:rPr>
              <a:t>RIGHT OUTER JOIN</a:t>
            </a:r>
            <a:r>
              <a:rPr sz="1400"/>
              <a:t> </a:t>
            </a:r>
            <a:r>
              <a:t>Boats b  </a:t>
            </a:r>
          </a:p>
          <a:p>
            <a:pPr lvl="1" indent="400050" defTabSz="914400">
              <a:spcBef>
                <a:spcPts val="500"/>
              </a:spcBef>
              <a:defRPr sz="2400">
                <a:solidFill>
                  <a:srgbClr val="1F497D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                    </a:t>
            </a:r>
            <a:r>
              <a:rPr>
                <a:solidFill>
                  <a:srgbClr val="C00000"/>
                </a:solidFill>
              </a:rPr>
              <a:t>ON</a:t>
            </a:r>
            <a:r>
              <a:t> r.bid = b.bid;</a:t>
            </a:r>
            <a:endParaRPr sz="1400"/>
          </a:p>
          <a:p>
            <a:pPr defTabSz="914400">
              <a:spcBef>
                <a:spcPts val="300"/>
              </a:spcBef>
              <a:defRPr sz="2400">
                <a:solidFill>
                  <a:srgbClr val="1F497D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</a:p>
          <a:p>
            <a:pPr marL="342900" indent="-342900" defTabSz="914400">
              <a:spcBef>
                <a:spcPts val="500"/>
              </a:spcBef>
              <a:buSzPct val="100000"/>
              <a:buFont typeface="Arial" panose="020B0604020202020204"/>
              <a:buChar char="•"/>
              <a:defRPr sz="2400">
                <a:solidFill>
                  <a:srgbClr val="1F497D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Returns all boats &amp; information on which ones are reserved</a:t>
            </a:r>
          </a:p>
          <a:p>
            <a:pPr marL="742950" lvl="1" indent="-285750" defTabSz="914400">
              <a:spcBef>
                <a:spcPts val="500"/>
              </a:spcBef>
              <a:buSzPct val="100000"/>
              <a:buFont typeface="Arial" panose="020B0604020202020204"/>
              <a:buChar char="–"/>
              <a:defRPr sz="2200">
                <a:solidFill>
                  <a:srgbClr val="1F497D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Note: no match for b.bid? r.bid </a:t>
            </a:r>
            <a:r>
              <a:rPr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rPr>
              <a:t>IS NULL</a:t>
            </a:r>
            <a:r>
              <a:t>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itle 1"/>
          <p:cNvSpPr txBox="1"/>
          <p:nvPr>
            <p:ph type="title"/>
          </p:nvPr>
        </p:nvSpPr>
        <p:spPr>
          <a:xfrm>
            <a:off x="457200" y="228600"/>
            <a:ext cx="8229600" cy="523222"/>
          </a:xfrm>
          <a:prstGeom prst="rect">
            <a:avLst/>
          </a:prstGeom>
        </p:spPr>
        <p:txBody>
          <a:bodyPr/>
          <a:lstStyle>
            <a:lvl1pPr defTabSz="351790">
              <a:defRPr sz="3300">
                <a:solidFill>
                  <a:srgbClr val="1F497D"/>
                </a:solidFill>
              </a:defRPr>
            </a:lvl1pPr>
          </a:lstStyle>
          <a:p>
            <a:r>
              <a:t>Full Outer Join</a:t>
            </a:r>
          </a:p>
        </p:txBody>
      </p:sp>
      <p:sp>
        <p:nvSpPr>
          <p:cNvPr id="154" name="Content Placeholder 2"/>
          <p:cNvSpPr txBox="1"/>
          <p:nvPr>
            <p:ph type="body" sz="quarter" idx="1"/>
          </p:nvPr>
        </p:nvSpPr>
        <p:spPr>
          <a:xfrm>
            <a:off x="457200" y="893868"/>
            <a:ext cx="8229600" cy="338555"/>
          </a:xfrm>
          <a:prstGeom prst="rect">
            <a:avLst/>
          </a:prstGeom>
        </p:spPr>
        <p:txBody>
          <a:bodyPr/>
          <a:lstStyle>
            <a:lvl1pPr marL="0" indent="0" algn="ctr" defTabSz="288290">
              <a:spcBef>
                <a:spcPts val="400"/>
              </a:spcBef>
              <a:buSzTx/>
              <a:buNone/>
              <a:defRPr sz="2000">
                <a:solidFill>
                  <a:schemeClr val="accent1"/>
                </a:solidFill>
              </a:defRPr>
            </a:lvl1pPr>
          </a:lstStyle>
          <a:p>
            <a:r>
              <a:t> </a:t>
            </a:r>
          </a:p>
        </p:txBody>
      </p:sp>
      <p:sp>
        <p:nvSpPr>
          <p:cNvPr id="155" name="Rectangle 21"/>
          <p:cNvSpPr/>
          <p:nvPr/>
        </p:nvSpPr>
        <p:spPr>
          <a:xfrm>
            <a:off x="4343400" y="797728"/>
            <a:ext cx="457200" cy="23504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</a:p>
        </p:txBody>
      </p:sp>
      <p:sp>
        <p:nvSpPr>
          <p:cNvPr id="156" name="Content Placeholder 2"/>
          <p:cNvSpPr txBox="1"/>
          <p:nvPr/>
        </p:nvSpPr>
        <p:spPr>
          <a:xfrm>
            <a:off x="808970" y="1178726"/>
            <a:ext cx="7832109" cy="5033574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/>
          <a:p>
            <a:pPr marL="342900" indent="-342900" defTabSz="914400">
              <a:spcBef>
                <a:spcPts val="500"/>
              </a:spcBef>
              <a:buSzPct val="100000"/>
              <a:buFont typeface="Arial" panose="020B0604020202020204"/>
              <a:buChar char="•"/>
              <a:defRPr sz="2400">
                <a:solidFill>
                  <a:srgbClr val="1F497D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Full Outer Join returns all (matched or unmatched) rows from the tables on both sides of the join clause </a:t>
            </a:r>
            <a:endParaRPr sz="2200"/>
          </a:p>
          <a:p>
            <a:pPr defTabSz="914400">
              <a:spcBef>
                <a:spcPts val="300"/>
              </a:spcBef>
              <a:defRPr sz="1000">
                <a:solidFill>
                  <a:srgbClr val="1F497D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</a:p>
          <a:p>
            <a:pPr lvl="1" indent="400050" defTabSz="914400">
              <a:spcBef>
                <a:spcPts val="500"/>
              </a:spcBef>
              <a:defRPr sz="2400">
                <a:solidFill>
                  <a:srgbClr val="C00000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SELECT</a:t>
            </a:r>
            <a:r>
              <a:rPr>
                <a:solidFill>
                  <a:srgbClr val="1F497D"/>
                </a:solidFill>
              </a:rPr>
              <a:t> r.sid, b.bid, b.bname </a:t>
            </a:r>
            <a:endParaRPr>
              <a:solidFill>
                <a:srgbClr val="1F497D"/>
              </a:solidFill>
            </a:endParaRPr>
          </a:p>
          <a:p>
            <a:pPr lvl="1" indent="400050" defTabSz="914400">
              <a:spcBef>
                <a:spcPts val="500"/>
              </a:spcBef>
              <a:defRPr sz="2400">
                <a:solidFill>
                  <a:srgbClr val="1F497D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  </a:t>
            </a:r>
            <a:r>
              <a:rPr>
                <a:solidFill>
                  <a:srgbClr val="C00000"/>
                </a:solidFill>
              </a:rPr>
              <a:t>FROM</a:t>
            </a:r>
            <a:r>
              <a:t> Reserves2 r </a:t>
            </a:r>
            <a:r>
              <a:rPr>
                <a:solidFill>
                  <a:srgbClr val="C00000"/>
                </a:solidFill>
              </a:rPr>
              <a:t>FULL OUTER JOIN</a:t>
            </a:r>
            <a:endParaRPr sz="1400"/>
          </a:p>
          <a:p>
            <a:pPr lvl="1" indent="400050" defTabSz="914400">
              <a:spcBef>
                <a:spcPts val="500"/>
              </a:spcBef>
              <a:defRPr sz="2400">
                <a:solidFill>
                  <a:srgbClr val="1F497D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       Boats2 b </a:t>
            </a:r>
          </a:p>
          <a:p>
            <a:pPr lvl="1" indent="400050" defTabSz="914400">
              <a:spcBef>
                <a:spcPts val="500"/>
              </a:spcBef>
              <a:defRPr sz="2400">
                <a:solidFill>
                  <a:srgbClr val="1F497D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        </a:t>
            </a:r>
            <a:r>
              <a:rPr>
                <a:solidFill>
                  <a:srgbClr val="C00000"/>
                </a:solidFill>
              </a:rPr>
              <a:t>ON</a:t>
            </a:r>
            <a:r>
              <a:t> r.bid = b.bid;</a:t>
            </a:r>
            <a:endParaRPr sz="1400"/>
          </a:p>
          <a:p>
            <a:pPr defTabSz="914400">
              <a:spcBef>
                <a:spcPts val="300"/>
              </a:spcBef>
              <a:defRPr sz="1100">
                <a:solidFill>
                  <a:srgbClr val="1F497D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</a:p>
          <a:p>
            <a:pPr marL="342900" indent="-342900" defTabSz="914400">
              <a:spcBef>
                <a:spcPts val="500"/>
              </a:spcBef>
              <a:buSzPct val="100000"/>
              <a:buFont typeface="Arial" panose="020B0604020202020204"/>
              <a:buChar char="•"/>
              <a:defRPr sz="2400">
                <a:solidFill>
                  <a:srgbClr val="1F497D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Returns all boats &amp; all information on reservations</a:t>
            </a:r>
            <a:endParaRPr sz="1600"/>
          </a:p>
          <a:p>
            <a:pPr marL="342900" indent="-342900" defTabSz="914400">
              <a:spcBef>
                <a:spcPts val="500"/>
              </a:spcBef>
              <a:buSzPct val="100000"/>
              <a:buFont typeface="Arial" panose="020B0604020202020204"/>
              <a:buChar char="•"/>
              <a:defRPr sz="2400">
                <a:solidFill>
                  <a:srgbClr val="1F497D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No match for r.bid?</a:t>
            </a:r>
            <a:endParaRPr sz="1600"/>
          </a:p>
          <a:p>
            <a:pPr marL="742950" lvl="1" indent="-285750" defTabSz="914400">
              <a:spcBef>
                <a:spcPts val="500"/>
              </a:spcBef>
              <a:buSzPct val="100000"/>
              <a:buFont typeface="Arial" panose="020B0604020202020204"/>
              <a:buChar char="–"/>
              <a:defRPr sz="2200">
                <a:solidFill>
                  <a:srgbClr val="1F497D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b.bid IS NULL AND b.bname is NULL</a:t>
            </a:r>
            <a:endParaRPr sz="1400"/>
          </a:p>
          <a:p>
            <a:pPr marL="342900" indent="-342900" defTabSz="914400">
              <a:spcBef>
                <a:spcPts val="500"/>
              </a:spcBef>
              <a:buSzPct val="100000"/>
              <a:buFont typeface="Arial" panose="020B0604020202020204"/>
              <a:buChar char="•"/>
              <a:defRPr sz="2400">
                <a:solidFill>
                  <a:srgbClr val="1F497D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No match for b.bid?</a:t>
            </a:r>
            <a:endParaRPr sz="1600"/>
          </a:p>
          <a:p>
            <a:pPr marL="742950" lvl="1" indent="-285750" defTabSz="914400">
              <a:spcBef>
                <a:spcPts val="500"/>
              </a:spcBef>
              <a:buSzPct val="100000"/>
              <a:buFont typeface="Arial" panose="020B0604020202020204"/>
              <a:buChar char="–"/>
              <a:defRPr sz="2200">
                <a:solidFill>
                  <a:srgbClr val="1F497D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r.sid is NULL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19620</Words>
  <Application>WPS 演示</Application>
  <PresentationFormat/>
  <Paragraphs>968</Paragraphs>
  <Slides>63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63</vt:i4>
      </vt:variant>
    </vt:vector>
  </HeadingPairs>
  <TitlesOfParts>
    <vt:vector size="83" baseType="lpstr">
      <vt:lpstr>Arial</vt:lpstr>
      <vt:lpstr>SimSun</vt:lpstr>
      <vt:lpstr>Wingdings</vt:lpstr>
      <vt:lpstr>Helvetica</vt:lpstr>
      <vt:lpstr>Calibri</vt:lpstr>
      <vt:lpstr>Arial</vt:lpstr>
      <vt:lpstr>Source Sans Pro Light</vt:lpstr>
      <vt:lpstr>Segoe Print</vt:lpstr>
      <vt:lpstr>Lucida Console</vt:lpstr>
      <vt:lpstr>Microsoft YaHei</vt:lpstr>
      <vt:lpstr>Arial Unicode MS</vt:lpstr>
      <vt:lpstr>Book Antiqua</vt:lpstr>
      <vt:lpstr>Courier New</vt:lpstr>
      <vt:lpstr>Wingdings</vt:lpstr>
      <vt:lpstr>Tahoma</vt:lpstr>
      <vt:lpstr>Courier</vt:lpstr>
      <vt:lpstr>Courier New</vt:lpstr>
      <vt:lpstr>Helvetica</vt:lpstr>
      <vt:lpstr>Calibri</vt:lpstr>
      <vt:lpstr>Office Theme</vt:lpstr>
      <vt:lpstr>PowerPoint 演示文稿</vt:lpstr>
      <vt:lpstr>NULL Values: Truth table</vt:lpstr>
      <vt:lpstr>NULLs</vt:lpstr>
      <vt:lpstr>Joins</vt:lpstr>
      <vt:lpstr>Inner Joins</vt:lpstr>
      <vt:lpstr>Left Outer Join</vt:lpstr>
      <vt:lpstr>PowerPoint 演示文稿</vt:lpstr>
      <vt:lpstr>Right Outer Join</vt:lpstr>
      <vt:lpstr>Full Outer Join</vt:lpstr>
      <vt:lpstr>Constraints (revisited)</vt:lpstr>
      <vt:lpstr>Constraints Over Multiple Relations</vt:lpstr>
      <vt:lpstr>Constraints Over Multiple Relations</vt:lpstr>
      <vt:lpstr>Another simple constraint</vt:lpstr>
      <vt:lpstr>PowerPoint 演示文稿</vt:lpstr>
      <vt:lpstr>Views: Named Queries</vt:lpstr>
      <vt:lpstr>Views Instead of Relations in Queries</vt:lpstr>
      <vt:lpstr>Views</vt:lpstr>
      <vt:lpstr>Subqueries in FROM</vt:lpstr>
      <vt:lpstr>Common Table Expressions: WITH</vt:lpstr>
      <vt:lpstr>PowerPoint 演示文稿</vt:lpstr>
      <vt:lpstr>SQL: Modification Commands</vt:lpstr>
      <vt:lpstr>SQL: Modification Commands</vt:lpstr>
      <vt:lpstr>SQL: Modification Commands</vt:lpstr>
      <vt:lpstr>Discretionary Access Control</vt:lpstr>
      <vt:lpstr>PowerPoint 演示文稿</vt:lpstr>
      <vt:lpstr>Writing Applications with SQL</vt:lpstr>
      <vt:lpstr>Cursors</vt:lpstr>
      <vt:lpstr>Database APIs</vt:lpstr>
      <vt:lpstr>Summary</vt:lpstr>
      <vt:lpstr>Triggers  (Active database)</vt:lpstr>
      <vt:lpstr>Triggers – Event,Condition,Action</vt:lpstr>
      <vt:lpstr>Example Trigger</vt:lpstr>
      <vt:lpstr>Example Trigger</vt:lpstr>
      <vt:lpstr>Example Trigger</vt:lpstr>
      <vt:lpstr>Example Trigger</vt:lpstr>
      <vt:lpstr>Example trigger</vt:lpstr>
      <vt:lpstr>Details  of  Trigger  Example</vt:lpstr>
      <vt:lpstr>Example Trigger Using Condition</vt:lpstr>
      <vt:lpstr>Triggers: REFERENCING</vt:lpstr>
      <vt:lpstr>Example Trigger</vt:lpstr>
      <vt:lpstr>Another Trigger Example (SQL:99)</vt:lpstr>
      <vt:lpstr>Row vs Statement Level Trigger</vt:lpstr>
      <vt:lpstr>When to use BEFORE/AFTER</vt:lpstr>
      <vt:lpstr>Combining multiple events into one trigger</vt:lpstr>
      <vt:lpstr>Summary :  Trigger Syntax </vt:lpstr>
      <vt:lpstr>MySQL Triggers</vt:lpstr>
      <vt:lpstr>PowerPoint 演示文稿</vt:lpstr>
      <vt:lpstr>Constraints versus Triggers</vt:lpstr>
      <vt:lpstr>PowerPoint 演示文稿</vt:lpstr>
      <vt:lpstr>Example Query</vt:lpstr>
      <vt:lpstr>Cursor</vt:lpstr>
      <vt:lpstr>JDBC</vt:lpstr>
      <vt:lpstr>JDBC Basics: Connections</vt:lpstr>
      <vt:lpstr>JDBC Basics: Statements</vt:lpstr>
      <vt:lpstr>JDBC Basics: ResultSet</vt:lpstr>
      <vt:lpstr>CreateStatement cursor behavior</vt:lpstr>
      <vt:lpstr>ResultSet Metadata</vt:lpstr>
      <vt:lpstr>Getting Values in Current of Cursor</vt:lpstr>
      <vt:lpstr>Updating Current of Cursor</vt:lpstr>
      <vt:lpstr>Cleaning up Neatly</vt:lpstr>
      <vt:lpstr>Putting it Together (w/o try/catch)</vt:lpstr>
      <vt:lpstr>Similar deal for web scripting langs</vt:lpstr>
      <vt:lpstr>E.g. PHP/Postgres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仇嘉盛</cp:lastModifiedBy>
  <cp:revision>2</cp:revision>
  <dcterms:created xsi:type="dcterms:W3CDTF">2022-02-17T19:20:35Z</dcterms:created>
  <dcterms:modified xsi:type="dcterms:W3CDTF">2022-02-17T19:22:07Z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9A013BDF4072431694749D265E5298DB</vt:lpwstr>
  </property>
  <property fmtid="{D5CDD505-2E9C-101B-9397-08002B2CF9AE}" pid="3" name="KSOProductBuildVer">
    <vt:lpwstr>2052-11.1.0.11294</vt:lpwstr>
  </property>
</Properties>
</file>