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 panose="020206030504050203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44 mod 4</a:t>
            </a:r>
            <a:endParaRPr lang="en-AU" altLang="en-US"/>
          </a:p>
          <a:p>
            <a:r>
              <a:rPr lang="en-AU" altLang="en-US"/>
              <a:t>9 mod 4</a:t>
            </a:r>
            <a:endParaRPr lang="en-AU" altLang="en-US"/>
          </a:p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0 smaller than next, apply the seond hash function </a:t>
            </a:r>
            <a:endParaRPr lang="en-AU" altLang="en-US"/>
          </a:p>
          <a:p>
            <a:r>
              <a:rPr lang="en-AU" altLang="en-US"/>
              <a:t>44 mod 8</a:t>
            </a:r>
            <a:endParaRPr lang="en-AU" altLang="en-US"/>
          </a:p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the cost of search is 1.2 i/o. </a:t>
            </a:r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directory, global depth - binary representation of the size of the directory. </a:t>
            </a:r>
            <a:endParaRPr lang="en-AU" altLang="en-US"/>
          </a:p>
          <a:p>
            <a:r>
              <a:rPr lang="en-AU" altLang="en-US"/>
              <a:t>Increase the local depth by 1, then double the directory. </a:t>
            </a:r>
            <a:endParaRPr lang="en-AU" altLang="en-US"/>
          </a:p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Alloow overflow packets.</a:t>
            </a:r>
            <a:endParaRPr lang="en-AU" altLang="en-US"/>
          </a:p>
          <a:p>
            <a:r>
              <a:rPr lang="en-AU" altLang="en-US"/>
              <a:t>Unlike the other one, which addes new directory. 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family of hash function, each time use two, one use initial packet, the second one is used for search and split. 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After each iteration, the first one is removed and the second one becomes the first one. </a:t>
            </a:r>
            <a:endParaRPr lang="en-AU" altLang="en-US"/>
          </a:p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H_0 is from 0 to n-1</a:t>
            </a:r>
            <a:endParaRPr lang="en-AU" altLang="en-US"/>
          </a:p>
          <a:p>
            <a:r>
              <a:rPr lang="en-AU" altLang="en-US"/>
              <a:t>H1 is from 0 to 2n-1</a:t>
            </a:r>
            <a:endParaRPr lang="en-AU" altLang="en-US"/>
          </a:p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initially split packet 0</a:t>
            </a:r>
            <a:endParaRPr lang="en-AU" altLang="en-US"/>
          </a:p>
          <a:p>
            <a:r>
              <a:rPr lang="en-AU" altLang="en-US"/>
              <a:t>then split packet 1</a:t>
            </a:r>
            <a:endParaRPr lang="en-AU" altLang="en-US"/>
          </a:p>
          <a:p>
            <a:endParaRPr lang="en-AU" altLang="en-US"/>
          </a:p>
          <a:p>
            <a:endParaRPr lang="en-AU" altLang="en-US"/>
          </a:p>
          <a:p>
            <a:r>
              <a:rPr lang="en-AU" altLang="en-US"/>
              <a:t>to split the next packet, use the second hash function. </a:t>
            </a:r>
            <a:endParaRPr lang="en-AU" altLang="en-US"/>
          </a:p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43 mod 4 =3, insert to 3 but it is full, so split 0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apply value mod 8 </a:t>
            </a:r>
            <a:endParaRPr lang="en-AU" altLang="en-US"/>
          </a:p>
          <a:p>
            <a:r>
              <a:rPr lang="en-AU" altLang="en-US"/>
              <a:t>only butcket 0 is modified, others staty the same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I is the level </a:t>
            </a:r>
            <a:endParaRPr lang="en-AU" altLang="en-US"/>
          </a:p>
          <a:p>
            <a:r>
              <a:rPr lang="en-AU" altLang="en-US"/>
              <a:t>n is the number of packets</a:t>
            </a:r>
            <a:endParaRPr lang="en-AU" altLang="en-US"/>
          </a:p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AU" altLang="en-US"/>
              <a:t>number 2 is smaller than next 3, then apply mod 8, then 50 stays in 2</a:t>
            </a:r>
            <a:endParaRPr lang="en-AU" altLang="en-US"/>
          </a:p>
          <a:p>
            <a:endParaRPr lang="en-AU" altLang="en-US"/>
          </a:p>
          <a:p>
            <a:endParaRPr lang="en-AU" altLang="en-US"/>
          </a:p>
          <a:p>
            <a:r>
              <a:rPr lang="en-AU" altLang="en-US"/>
              <a:t>mod 16, N=4</a:t>
            </a:r>
            <a:endParaRPr lang="en-AU" altLang="en-US"/>
          </a:p>
          <a:p>
            <a:endParaRPr lang="en-AU" altLang="en-US"/>
          </a:p>
          <a:p>
            <a:endParaRPr lang="en-AU" altLang="en-US"/>
          </a:p>
          <a:p>
            <a:r>
              <a:rPr lang="en-AU" altLang="en-US"/>
              <a:t>i is the level </a:t>
            </a:r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/>
          <p:cNvSpPr/>
          <p:nvPr/>
        </p:nvSpPr>
        <p:spPr>
          <a:xfrm>
            <a:off x="690562" y="3452782"/>
            <a:ext cx="7653338" cy="33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39" extrusionOk="0">
                <a:moveTo>
                  <a:pt x="853" y="4009"/>
                </a:moveTo>
                <a:cubicBezTo>
                  <a:pt x="853" y="4009"/>
                  <a:pt x="10748" y="-5010"/>
                  <a:pt x="21600" y="4009"/>
                </a:cubicBezTo>
                <a:cubicBezTo>
                  <a:pt x="21600" y="4009"/>
                  <a:pt x="21600" y="9149"/>
                  <a:pt x="21600" y="14335"/>
                </a:cubicBezTo>
                <a:cubicBezTo>
                  <a:pt x="12406" y="4009"/>
                  <a:pt x="3600" y="16590"/>
                  <a:pt x="0" y="14876"/>
                </a:cubicBezTo>
                <a:lnTo>
                  <a:pt x="853" y="4009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20" name="Rectangle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21" name="Body Level One…"/>
          <p:cNvSpPr txBox="1"/>
          <p:nvPr>
            <p:ph type="body" idx="1" hasCustomPrompt="1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Title Text"/>
          <p:cNvSpPr txBox="1"/>
          <p:nvPr>
            <p:ph type="title" hasCustomPrompt="1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176259" y="6248400"/>
            <a:ext cx="281941" cy="287087"/>
          </a:xfrm>
          <a:prstGeom prst="rect">
            <a:avLst/>
          </a:prstGeom>
        </p:spPr>
        <p:txBody>
          <a:bodyPr/>
          <a:lstStyle>
            <a:lvl1pPr algn="r" defTabSz="457200">
              <a:spcBef>
                <a:spcPts val="800"/>
              </a:spcBef>
              <a:defRPr sz="1400">
                <a:solidFill>
                  <a:srgbClr val="578963"/>
                </a:solidFill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685800" y="350255"/>
            <a:ext cx="7772400" cy="857251"/>
          </a:xfrm>
          <a:prstGeom prst="rect">
            <a:avLst/>
          </a:prstGeom>
        </p:spPr>
        <p:txBody>
          <a:bodyPr lIns="34289" tIns="34289" rIns="34289" bIns="34289" anchor="ctr">
            <a:normAutofit/>
          </a:bodyPr>
          <a:lstStyle>
            <a:lvl1pPr algn="l">
              <a:defRPr sz="3600">
                <a:solidFill>
                  <a:srgbClr val="0000B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 hasCustomPrompt="1"/>
          </p:nvPr>
        </p:nvSpPr>
        <p:spPr>
          <a:xfrm>
            <a:off x="685800" y="2343150"/>
            <a:ext cx="3810000" cy="3086100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spcBef>
                <a:spcPts val="500"/>
              </a:spcBef>
              <a:buClr>
                <a:srgbClr val="0000BE"/>
              </a:buClr>
              <a:buSzPct val="75000"/>
              <a:buChar char="■"/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68985" indent="-311785">
              <a:spcBef>
                <a:spcPts val="500"/>
              </a:spcBef>
              <a:buClr>
                <a:srgbClr val="0000BE"/>
              </a:buClr>
              <a:buSzPct val="80000"/>
              <a:buChar char="–"/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63955" indent="-249555">
              <a:spcBef>
                <a:spcPts val="500"/>
              </a:spcBef>
              <a:buClr>
                <a:srgbClr val="0000BE"/>
              </a:buClr>
              <a:buSzPct val="65000"/>
              <a:buChar char="•"/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45920" indent="-274320">
              <a:spcBef>
                <a:spcPts val="500"/>
              </a:spcBef>
              <a:buClr>
                <a:srgbClr val="0000BE"/>
              </a:buClr>
              <a:buSzPct val="70000"/>
              <a:buChar char="◻"/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103120" indent="-274320">
              <a:spcBef>
                <a:spcPts val="500"/>
              </a:spcBef>
              <a:buClr>
                <a:srgbClr val="0000BE"/>
              </a:buClr>
              <a:buChar char="▪"/>
              <a:defRPr sz="2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457200" y="5645055"/>
            <a:ext cx="250796" cy="241395"/>
          </a:xfrm>
          <a:prstGeom prst="rect">
            <a:avLst/>
          </a:prstGeom>
        </p:spPr>
        <p:txBody>
          <a:bodyPr lIns="34289" tIns="34289" rIns="34289" bIns="34289" anchor="b"/>
          <a:lstStyle>
            <a:lvl1pPr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"/>
          <p:cNvSpPr/>
          <p:nvPr/>
        </p:nvSpPr>
        <p:spPr>
          <a:xfrm>
            <a:off x="-1" y="-668448"/>
            <a:ext cx="9144002" cy="1787159"/>
          </a:xfrm>
          <a:prstGeom prst="rect">
            <a:avLst/>
          </a:prstGeom>
          <a:gradFill>
            <a:gsLst>
              <a:gs pos="0">
                <a:srgbClr val="CCECFF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40" name="Title Text"/>
          <p:cNvSpPr txBox="1"/>
          <p:nvPr>
            <p:ph type="title" hasCustomPrompt="1"/>
          </p:nvPr>
        </p:nvSpPr>
        <p:spPr>
          <a:xfrm>
            <a:off x="459840" y="452013"/>
            <a:ext cx="8686801" cy="628651"/>
          </a:xfrm>
          <a:prstGeom prst="rect">
            <a:avLst/>
          </a:prstGeom>
        </p:spPr>
        <p:txBody>
          <a:bodyPr lIns="34289" tIns="34289" rIns="34289" bIns="34289" anchor="ctr">
            <a:normAutofit/>
          </a:bodyPr>
          <a:lstStyle>
            <a:lvl1pPr algn="l">
              <a:defRPr sz="3600">
                <a:solidFill>
                  <a:srgbClr val="0000B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 hasCustomPrompt="1"/>
          </p:nvPr>
        </p:nvSpPr>
        <p:spPr>
          <a:xfrm>
            <a:off x="457200" y="2000250"/>
            <a:ext cx="8229600" cy="3257550"/>
          </a:xfrm>
          <a:prstGeom prst="rect">
            <a:avLst/>
          </a:prstGeom>
        </p:spPr>
        <p:txBody>
          <a:bodyPr lIns="34289" tIns="34289" rIns="34289" bIns="34289">
            <a:normAutofit/>
          </a:bodyPr>
          <a:lstStyle>
            <a:lvl1pPr>
              <a:spcBef>
                <a:spcPts val="500"/>
              </a:spcBef>
              <a:buClr>
                <a:srgbClr val="0000BE"/>
              </a:buClr>
              <a:buSzPct val="75000"/>
              <a:buChar char="■"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768985" indent="-311785">
              <a:spcBef>
                <a:spcPts val="500"/>
              </a:spcBef>
              <a:buClr>
                <a:srgbClr val="0000BE"/>
              </a:buClr>
              <a:buSzPct val="80000"/>
              <a:buChar char="–"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163955" indent="-249555">
              <a:spcBef>
                <a:spcPts val="500"/>
              </a:spcBef>
              <a:buClr>
                <a:srgbClr val="0000BE"/>
              </a:buClr>
              <a:buSzPct val="65000"/>
              <a:buChar char="•"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645920" indent="-274320">
              <a:spcBef>
                <a:spcPts val="500"/>
              </a:spcBef>
              <a:buClr>
                <a:srgbClr val="0000BE"/>
              </a:buClr>
              <a:buSzPct val="70000"/>
              <a:buChar char="◻"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103120" indent="-274320">
              <a:spcBef>
                <a:spcPts val="500"/>
              </a:spcBef>
              <a:buClr>
                <a:srgbClr val="0000BE"/>
              </a:buClr>
              <a:buChar char="▪"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457200" y="5645055"/>
            <a:ext cx="250796" cy="241395"/>
          </a:xfrm>
          <a:prstGeom prst="rect">
            <a:avLst/>
          </a:prstGeom>
        </p:spPr>
        <p:txBody>
          <a:bodyPr lIns="34289" tIns="34289" rIns="34289" bIns="34289" anchor="b"/>
          <a:lstStyle>
            <a:lvl1pPr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-152400"/>
            <a:ext cx="9144002" cy="1314450"/>
          </a:xfrm>
          <a:prstGeom prst="rect">
            <a:avLst/>
          </a:prstGeom>
          <a:gradFill>
            <a:gsLst>
              <a:gs pos="0">
                <a:srgbClr val="CCECFF"/>
              </a:gs>
              <a:gs pos="100000">
                <a:srgbClr val="FFFFFF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4481512" y="6613525"/>
            <a:ext cx="330161" cy="3327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/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 baseline="0">
          <a:solidFill>
            <a:srgbClr val="CC33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9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774700" marR="0" indent="-3175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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111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▪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541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7970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Tx/>
        <a:buChar char="•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2542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7114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1686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625850" marR="0" indent="-254000" algn="l" defTabSz="914400" rtl="0" latinLnBrk="0">
        <a:lnSpc>
          <a:spcPct val="100000"/>
        </a:lnSpc>
        <a:spcBef>
          <a:spcPts val="800"/>
        </a:spcBef>
        <a:spcAft>
          <a:spcPts val="0"/>
        </a:spcAft>
        <a:buClr>
          <a:srgbClr val="CC3300"/>
        </a:buClr>
        <a:buSzPct val="100000"/>
        <a:buFont typeface="Monotype Sorts"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b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b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b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b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2" name="CAS CS 460…"/>
          <p:cNvSpPr txBox="1"/>
          <p:nvPr/>
        </p:nvSpPr>
        <p:spPr>
          <a:xfrm>
            <a:off x="615632" y="1523047"/>
            <a:ext cx="7680961" cy="20218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/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CAS CS 460</a:t>
            </a: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Introduction to Database Systems</a:t>
            </a: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</a:p>
          <a:p>
            <a:pPr algn="ctr" defTabSz="457200">
              <a:defRPr sz="3200" b="1">
                <a:solidFill>
                  <a:srgbClr val="CC33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</a:defRPr>
            </a:pPr>
            <a:r>
              <a:t>Indexing: Hashing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226" name="Group"/>
          <p:cNvGrpSpPr/>
          <p:nvPr/>
        </p:nvGrpSpPr>
        <p:grpSpPr>
          <a:xfrm>
            <a:off x="2282584" y="1895475"/>
            <a:ext cx="1234895" cy="671578"/>
            <a:chOff x="0" y="0"/>
            <a:chExt cx="1234894" cy="671577"/>
          </a:xfrm>
        </p:grpSpPr>
        <p:sp>
          <p:nvSpPr>
            <p:cNvPr id="219" name="Rectangle"/>
            <p:cNvSpPr/>
            <p:nvPr/>
          </p:nvSpPr>
          <p:spPr>
            <a:xfrm>
              <a:off x="0" y="336550"/>
              <a:ext cx="1132681" cy="33502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0" name="20%"/>
            <p:cNvSpPr/>
            <p:nvPr/>
          </p:nvSpPr>
          <p:spPr>
            <a:xfrm>
              <a:off x="0" y="0"/>
              <a:ext cx="283491" cy="336550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21" name="2"/>
            <p:cNvSpPr txBox="1"/>
            <p:nvPr/>
          </p:nvSpPr>
          <p:spPr>
            <a:xfrm>
              <a:off x="76823" y="53299"/>
              <a:ext cx="246040" cy="396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2000" b="1">
                  <a:solidFill>
                    <a:srgbClr val="FC0128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22" name="4*"/>
            <p:cNvSpPr txBox="1"/>
            <p:nvPr/>
          </p:nvSpPr>
          <p:spPr>
            <a:xfrm>
              <a:off x="38340" y="357869"/>
              <a:ext cx="272853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4*</a:t>
              </a:r>
            </a:p>
          </p:txBody>
        </p:sp>
        <p:sp>
          <p:nvSpPr>
            <p:cNvPr id="223" name="12*"/>
            <p:cNvSpPr txBox="1"/>
            <p:nvPr/>
          </p:nvSpPr>
          <p:spPr>
            <a:xfrm>
              <a:off x="300024" y="357869"/>
              <a:ext cx="371737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12*</a:t>
              </a:r>
            </a:p>
          </p:txBody>
        </p:sp>
        <p:sp>
          <p:nvSpPr>
            <p:cNvPr id="224" name="32*"/>
            <p:cNvSpPr txBox="1"/>
            <p:nvPr/>
          </p:nvSpPr>
          <p:spPr>
            <a:xfrm>
              <a:off x="604039" y="357869"/>
              <a:ext cx="371737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32*</a:t>
              </a:r>
            </a:p>
          </p:txBody>
        </p:sp>
        <p:sp>
          <p:nvSpPr>
            <p:cNvPr id="225" name="16*"/>
            <p:cNvSpPr txBox="1"/>
            <p:nvPr/>
          </p:nvSpPr>
          <p:spPr>
            <a:xfrm>
              <a:off x="863157" y="345687"/>
              <a:ext cx="371738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16*</a:t>
              </a:r>
            </a:p>
          </p:txBody>
        </p:sp>
      </p:grpSp>
      <p:sp>
        <p:nvSpPr>
          <p:cNvPr id="227" name="Insert h(r)=20 (Causes Doubling)"/>
          <p:cNvSpPr txBox="1"/>
          <p:nvPr>
            <p:ph type="title" idx="4294967295"/>
          </p:nvPr>
        </p:nvSpPr>
        <p:spPr>
          <a:xfrm>
            <a:off x="423862" y="0"/>
            <a:ext cx="8572501" cy="835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Insert h(r)=20 (Causes Doubling)</a:t>
            </a:r>
          </a:p>
        </p:txBody>
      </p:sp>
      <p:sp>
        <p:nvSpPr>
          <p:cNvPr id="228" name="Arrow"/>
          <p:cNvSpPr/>
          <p:nvPr/>
        </p:nvSpPr>
        <p:spPr>
          <a:xfrm>
            <a:off x="4452937" y="3751262"/>
            <a:ext cx="444501" cy="673101"/>
          </a:xfrm>
          <a:prstGeom prst="rightArrow">
            <a:avLst>
              <a:gd name="adj1" fmla="val 75009"/>
              <a:gd name="adj2" fmla="val 50005"/>
            </a:avLst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29" name="20%"/>
          <p:cNvSpPr/>
          <p:nvPr/>
        </p:nvSpPr>
        <p:spPr>
          <a:xfrm>
            <a:off x="1050925" y="2693987"/>
            <a:ext cx="296863" cy="296863"/>
          </a:xfrm>
          <a:prstGeom prst="rect">
            <a:avLst/>
          </a:prstGeom>
          <a:blipFill>
            <a:blip r:embed="rId1"/>
          </a:blip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30" name="Rectangle"/>
          <p:cNvSpPr/>
          <p:nvPr/>
        </p:nvSpPr>
        <p:spPr>
          <a:xfrm>
            <a:off x="2236787" y="2990850"/>
            <a:ext cx="1187451" cy="29686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31" name="Rectangle"/>
          <p:cNvSpPr/>
          <p:nvPr/>
        </p:nvSpPr>
        <p:spPr>
          <a:xfrm>
            <a:off x="2236787" y="3881437"/>
            <a:ext cx="1187451" cy="29686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32" name="Rectangle"/>
          <p:cNvSpPr/>
          <p:nvPr/>
        </p:nvSpPr>
        <p:spPr>
          <a:xfrm>
            <a:off x="2236787" y="4772025"/>
            <a:ext cx="1187451" cy="29686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33" name="20%"/>
          <p:cNvSpPr/>
          <p:nvPr/>
        </p:nvSpPr>
        <p:spPr>
          <a:xfrm>
            <a:off x="2236787" y="2693987"/>
            <a:ext cx="296863" cy="296863"/>
          </a:xfrm>
          <a:prstGeom prst="rect">
            <a:avLst/>
          </a:prstGeom>
          <a:blipFill>
            <a:blip r:embed="rId1"/>
          </a:blip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34" name="Square"/>
          <p:cNvSpPr/>
          <p:nvPr/>
        </p:nvSpPr>
        <p:spPr>
          <a:xfrm>
            <a:off x="2236787" y="3584575"/>
            <a:ext cx="296863" cy="29686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35" name="20%"/>
          <p:cNvSpPr/>
          <p:nvPr/>
        </p:nvSpPr>
        <p:spPr>
          <a:xfrm>
            <a:off x="2236787" y="4475162"/>
            <a:ext cx="296863" cy="296863"/>
          </a:xfrm>
          <a:prstGeom prst="rect">
            <a:avLst/>
          </a:prstGeom>
          <a:blipFill>
            <a:blip r:embed="rId1"/>
          </a:blip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36" name="Rectangle"/>
          <p:cNvSpPr/>
          <p:nvPr/>
        </p:nvSpPr>
        <p:spPr>
          <a:xfrm>
            <a:off x="1050925" y="2990850"/>
            <a:ext cx="592138" cy="1187450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237" name="00"/>
          <p:cNvSpPr txBox="1"/>
          <p:nvPr/>
        </p:nvSpPr>
        <p:spPr>
          <a:xfrm>
            <a:off x="633412" y="3011487"/>
            <a:ext cx="302544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00</a:t>
            </a:r>
          </a:p>
        </p:txBody>
      </p:sp>
      <p:sp>
        <p:nvSpPr>
          <p:cNvPr id="238" name="01"/>
          <p:cNvSpPr txBox="1"/>
          <p:nvPr/>
        </p:nvSpPr>
        <p:spPr>
          <a:xfrm>
            <a:off x="634999" y="3321050"/>
            <a:ext cx="302545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01</a:t>
            </a:r>
          </a:p>
        </p:txBody>
      </p:sp>
      <p:sp>
        <p:nvSpPr>
          <p:cNvPr id="239" name="10"/>
          <p:cNvSpPr txBox="1"/>
          <p:nvPr/>
        </p:nvSpPr>
        <p:spPr>
          <a:xfrm>
            <a:off x="612774" y="3605212"/>
            <a:ext cx="302545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10</a:t>
            </a:r>
          </a:p>
        </p:txBody>
      </p:sp>
      <p:sp>
        <p:nvSpPr>
          <p:cNvPr id="240" name="11"/>
          <p:cNvSpPr txBox="1"/>
          <p:nvPr/>
        </p:nvSpPr>
        <p:spPr>
          <a:xfrm>
            <a:off x="625474" y="3889375"/>
            <a:ext cx="292821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11</a:t>
            </a:r>
          </a:p>
        </p:txBody>
      </p:sp>
      <p:sp>
        <p:nvSpPr>
          <p:cNvPr id="241" name="2"/>
          <p:cNvSpPr txBox="1"/>
          <p:nvPr/>
        </p:nvSpPr>
        <p:spPr>
          <a:xfrm>
            <a:off x="1085849" y="2679700"/>
            <a:ext cx="203661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2</a:t>
            </a:r>
          </a:p>
        </p:txBody>
      </p:sp>
      <p:sp>
        <p:nvSpPr>
          <p:cNvPr id="242" name="2"/>
          <p:cNvSpPr txBox="1"/>
          <p:nvPr/>
        </p:nvSpPr>
        <p:spPr>
          <a:xfrm>
            <a:off x="2285999" y="2644775"/>
            <a:ext cx="203661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2</a:t>
            </a:r>
          </a:p>
        </p:txBody>
      </p:sp>
      <p:sp>
        <p:nvSpPr>
          <p:cNvPr id="243" name="20%"/>
          <p:cNvSpPr/>
          <p:nvPr/>
        </p:nvSpPr>
        <p:spPr>
          <a:xfrm>
            <a:off x="2263775" y="3568700"/>
            <a:ext cx="203660" cy="307976"/>
          </a:xfrm>
          <a:prstGeom prst="rect">
            <a:avLst/>
          </a:prstGeom>
          <a:blipFill>
            <a:blip r:embed="rId1"/>
          </a:blip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2</a:t>
            </a:r>
          </a:p>
        </p:txBody>
      </p:sp>
      <p:sp>
        <p:nvSpPr>
          <p:cNvPr id="244" name="2"/>
          <p:cNvSpPr txBox="1"/>
          <p:nvPr/>
        </p:nvSpPr>
        <p:spPr>
          <a:xfrm>
            <a:off x="2287586" y="4398962"/>
            <a:ext cx="203661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2</a:t>
            </a:r>
          </a:p>
        </p:txBody>
      </p:sp>
      <p:sp>
        <p:nvSpPr>
          <p:cNvPr id="245" name="LOCAL DEPTH"/>
          <p:cNvSpPr txBox="1"/>
          <p:nvPr/>
        </p:nvSpPr>
        <p:spPr>
          <a:xfrm>
            <a:off x="433387" y="1816100"/>
            <a:ext cx="1278448" cy="2952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1pPr>
          </a:lstStyle>
          <a:p>
            <a:r>
              <a:t>LOCAL DEPTH</a:t>
            </a:r>
          </a:p>
        </p:txBody>
      </p:sp>
      <p:sp>
        <p:nvSpPr>
          <p:cNvPr id="246" name="GLOBAL DEPTH"/>
          <p:cNvSpPr txBox="1"/>
          <p:nvPr/>
        </p:nvSpPr>
        <p:spPr>
          <a:xfrm>
            <a:off x="334961" y="2170112"/>
            <a:ext cx="1385146" cy="2952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1pPr>
          </a:lstStyle>
          <a:p>
            <a:r>
              <a:t>GLOBAL DEPTH</a:t>
            </a:r>
          </a:p>
        </p:txBody>
      </p:sp>
      <p:sp>
        <p:nvSpPr>
          <p:cNvPr id="247" name="Bucket A"/>
          <p:cNvSpPr txBox="1"/>
          <p:nvPr/>
        </p:nvSpPr>
        <p:spPr>
          <a:xfrm>
            <a:off x="3506787" y="1989137"/>
            <a:ext cx="868935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Bucket A</a:t>
            </a:r>
          </a:p>
        </p:txBody>
      </p:sp>
      <p:sp>
        <p:nvSpPr>
          <p:cNvPr id="248" name="Bucket B"/>
          <p:cNvSpPr txBox="1"/>
          <p:nvPr/>
        </p:nvSpPr>
        <p:spPr>
          <a:xfrm>
            <a:off x="3506787" y="2928937"/>
            <a:ext cx="875446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Bucket B</a:t>
            </a:r>
          </a:p>
        </p:txBody>
      </p:sp>
      <p:sp>
        <p:nvSpPr>
          <p:cNvPr id="249" name="Bucket C"/>
          <p:cNvSpPr txBox="1"/>
          <p:nvPr/>
        </p:nvSpPr>
        <p:spPr>
          <a:xfrm>
            <a:off x="8037511" y="3954462"/>
            <a:ext cx="875446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Bucket C</a:t>
            </a:r>
          </a:p>
        </p:txBody>
      </p:sp>
      <p:sp>
        <p:nvSpPr>
          <p:cNvPr id="250" name="Bucket D"/>
          <p:cNvSpPr txBox="1"/>
          <p:nvPr/>
        </p:nvSpPr>
        <p:spPr>
          <a:xfrm>
            <a:off x="3508374" y="4670425"/>
            <a:ext cx="875446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Bucket D</a:t>
            </a:r>
          </a:p>
        </p:txBody>
      </p:sp>
      <p:sp>
        <p:nvSpPr>
          <p:cNvPr id="251" name="1*"/>
          <p:cNvSpPr txBox="1"/>
          <p:nvPr/>
        </p:nvSpPr>
        <p:spPr>
          <a:xfrm>
            <a:off x="2290761" y="2995612"/>
            <a:ext cx="272854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1*</a:t>
            </a:r>
          </a:p>
        </p:txBody>
      </p:sp>
      <p:sp>
        <p:nvSpPr>
          <p:cNvPr id="252" name="5*"/>
          <p:cNvSpPr txBox="1"/>
          <p:nvPr/>
        </p:nvSpPr>
        <p:spPr>
          <a:xfrm>
            <a:off x="2581274" y="2994025"/>
            <a:ext cx="272853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5*</a:t>
            </a:r>
          </a:p>
        </p:txBody>
      </p:sp>
      <p:sp>
        <p:nvSpPr>
          <p:cNvPr id="253" name="21*"/>
          <p:cNvSpPr txBox="1"/>
          <p:nvPr/>
        </p:nvSpPr>
        <p:spPr>
          <a:xfrm>
            <a:off x="2881311" y="2994025"/>
            <a:ext cx="371738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21*</a:t>
            </a:r>
          </a:p>
        </p:txBody>
      </p:sp>
      <p:sp>
        <p:nvSpPr>
          <p:cNvPr id="254" name="13*"/>
          <p:cNvSpPr txBox="1"/>
          <p:nvPr/>
        </p:nvSpPr>
        <p:spPr>
          <a:xfrm>
            <a:off x="3140074" y="2994025"/>
            <a:ext cx="371737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13*</a:t>
            </a:r>
          </a:p>
        </p:txBody>
      </p:sp>
      <p:sp>
        <p:nvSpPr>
          <p:cNvPr id="255" name="10*"/>
          <p:cNvSpPr txBox="1"/>
          <p:nvPr/>
        </p:nvSpPr>
        <p:spPr>
          <a:xfrm>
            <a:off x="2278061" y="3870325"/>
            <a:ext cx="371738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10*</a:t>
            </a:r>
          </a:p>
        </p:txBody>
      </p:sp>
      <p:sp>
        <p:nvSpPr>
          <p:cNvPr id="256" name="15*"/>
          <p:cNvSpPr txBox="1"/>
          <p:nvPr/>
        </p:nvSpPr>
        <p:spPr>
          <a:xfrm>
            <a:off x="2265361" y="4760912"/>
            <a:ext cx="371738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15*</a:t>
            </a:r>
          </a:p>
        </p:txBody>
      </p:sp>
      <p:sp>
        <p:nvSpPr>
          <p:cNvPr id="257" name="7*"/>
          <p:cNvSpPr txBox="1"/>
          <p:nvPr/>
        </p:nvSpPr>
        <p:spPr>
          <a:xfrm>
            <a:off x="2581274" y="4760912"/>
            <a:ext cx="272853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7*</a:t>
            </a:r>
          </a:p>
        </p:txBody>
      </p:sp>
      <p:sp>
        <p:nvSpPr>
          <p:cNvPr id="258" name="19*"/>
          <p:cNvSpPr txBox="1"/>
          <p:nvPr/>
        </p:nvSpPr>
        <p:spPr>
          <a:xfrm>
            <a:off x="2857499" y="4760912"/>
            <a:ext cx="371737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19*</a:t>
            </a:r>
          </a:p>
        </p:txBody>
      </p:sp>
      <p:grpSp>
        <p:nvGrpSpPr>
          <p:cNvPr id="269" name="Group"/>
          <p:cNvGrpSpPr/>
          <p:nvPr/>
        </p:nvGrpSpPr>
        <p:grpSpPr>
          <a:xfrm>
            <a:off x="2249487" y="5348287"/>
            <a:ext cx="2453123" cy="969964"/>
            <a:chOff x="0" y="0"/>
            <a:chExt cx="2453122" cy="969963"/>
          </a:xfrm>
        </p:grpSpPr>
        <p:sp>
          <p:nvSpPr>
            <p:cNvPr id="259" name="(`split image'"/>
            <p:cNvSpPr txBox="1"/>
            <p:nvPr/>
          </p:nvSpPr>
          <p:spPr>
            <a:xfrm>
              <a:off x="1258887" y="460375"/>
              <a:ext cx="1194236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(`split image'</a:t>
              </a:r>
            </a:p>
          </p:txBody>
        </p:sp>
        <p:sp>
          <p:nvSpPr>
            <p:cNvPr id="260" name="of Bucket A)"/>
            <p:cNvSpPr txBox="1"/>
            <p:nvPr/>
          </p:nvSpPr>
          <p:spPr>
            <a:xfrm>
              <a:off x="1258886" y="661987"/>
              <a:ext cx="1145359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of Bucket A)</a:t>
              </a:r>
            </a:p>
          </p:txBody>
        </p:sp>
        <p:grpSp>
          <p:nvGrpSpPr>
            <p:cNvPr id="268" name="Group"/>
            <p:cNvGrpSpPr/>
            <p:nvPr/>
          </p:nvGrpSpPr>
          <p:grpSpPr>
            <a:xfrm>
              <a:off x="-1" y="0"/>
              <a:ext cx="2226706" cy="646114"/>
              <a:chOff x="0" y="0"/>
              <a:chExt cx="2226704" cy="646113"/>
            </a:xfrm>
          </p:grpSpPr>
          <p:sp>
            <p:nvSpPr>
              <p:cNvPr id="261" name="20*"/>
              <p:cNvSpPr txBox="1"/>
              <p:nvPr/>
            </p:nvSpPr>
            <p:spPr>
              <a:xfrm>
                <a:off x="620712" y="338137"/>
                <a:ext cx="371737" cy="3079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400" b="1"/>
                </a:lvl1pPr>
              </a:lstStyle>
              <a:p>
                <a:r>
                  <a:t>20*</a:t>
                </a:r>
              </a:p>
            </p:txBody>
          </p:sp>
          <p:sp>
            <p:nvSpPr>
              <p:cNvPr id="262" name="Rectangle"/>
              <p:cNvSpPr/>
              <p:nvPr/>
            </p:nvSpPr>
            <p:spPr>
              <a:xfrm>
                <a:off x="0" y="349250"/>
                <a:ext cx="1185863" cy="296863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63" name="20%"/>
              <p:cNvSpPr/>
              <p:nvPr/>
            </p:nvSpPr>
            <p:spPr>
              <a:xfrm>
                <a:off x="0" y="53975"/>
                <a:ext cx="296863" cy="295275"/>
              </a:xfrm>
              <a:prstGeom prst="rect">
                <a:avLst/>
              </a:prstGeom>
              <a:blipFill rotWithShape="1">
                <a:blip r:embed="rId1"/>
                <a:srcRect/>
                <a:tile tx="0" ty="0" sx="100000" sy="100000" flip="none" algn="tl"/>
              </a:blip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64" name="3"/>
              <p:cNvSpPr txBox="1"/>
              <p:nvPr/>
            </p:nvSpPr>
            <p:spPr>
              <a:xfrm>
                <a:off x="50799" y="0"/>
                <a:ext cx="203661" cy="3079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400" b="1"/>
                </a:lvl1pPr>
              </a:lstStyle>
              <a:p>
                <a:r>
                  <a:t>3</a:t>
                </a:r>
              </a:p>
            </p:txBody>
          </p:sp>
          <p:sp>
            <p:nvSpPr>
              <p:cNvPr id="265" name="Bucket A2"/>
              <p:cNvSpPr txBox="1"/>
              <p:nvPr/>
            </p:nvSpPr>
            <p:spPr>
              <a:xfrm>
                <a:off x="1258887" y="260350"/>
                <a:ext cx="967818" cy="3079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400" b="1"/>
                </a:lvl1pPr>
              </a:lstStyle>
              <a:p>
                <a:r>
                  <a:t>Bucket A2</a:t>
                </a:r>
              </a:p>
            </p:txBody>
          </p:sp>
          <p:sp>
            <p:nvSpPr>
              <p:cNvPr id="266" name="4*"/>
              <p:cNvSpPr txBox="1"/>
              <p:nvPr/>
            </p:nvSpPr>
            <p:spPr>
              <a:xfrm>
                <a:off x="38099" y="336550"/>
                <a:ext cx="272854" cy="3079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400" b="1"/>
                </a:lvl1pPr>
              </a:lstStyle>
              <a:p>
                <a:r>
                  <a:t>4*</a:t>
                </a:r>
              </a:p>
            </p:txBody>
          </p:sp>
          <p:sp>
            <p:nvSpPr>
              <p:cNvPr id="267" name="12*"/>
              <p:cNvSpPr txBox="1"/>
              <p:nvPr/>
            </p:nvSpPr>
            <p:spPr>
              <a:xfrm>
                <a:off x="325436" y="336550"/>
                <a:ext cx="371738" cy="3079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400" b="1"/>
                </a:lvl1pPr>
              </a:lstStyle>
              <a:p>
                <a:r>
                  <a:t>12*</a:t>
                </a:r>
              </a:p>
            </p:txBody>
          </p:sp>
        </p:grpSp>
      </p:grpSp>
      <p:sp>
        <p:nvSpPr>
          <p:cNvPr id="270" name="Line"/>
          <p:cNvSpPr/>
          <p:nvPr/>
        </p:nvSpPr>
        <p:spPr>
          <a:xfrm>
            <a:off x="1074737" y="3279775"/>
            <a:ext cx="595314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271" name="Line"/>
          <p:cNvSpPr/>
          <p:nvPr/>
        </p:nvSpPr>
        <p:spPr>
          <a:xfrm>
            <a:off x="1060450" y="3551237"/>
            <a:ext cx="595313" cy="1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272" name="Line"/>
          <p:cNvSpPr/>
          <p:nvPr/>
        </p:nvSpPr>
        <p:spPr>
          <a:xfrm>
            <a:off x="1057275" y="3857625"/>
            <a:ext cx="595313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273" name="Line"/>
          <p:cNvSpPr/>
          <p:nvPr/>
        </p:nvSpPr>
        <p:spPr>
          <a:xfrm flipV="1">
            <a:off x="1309687" y="2262187"/>
            <a:ext cx="915989" cy="868364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74" name="Line"/>
          <p:cNvSpPr/>
          <p:nvPr/>
        </p:nvSpPr>
        <p:spPr>
          <a:xfrm flipV="1">
            <a:off x="1309687" y="3130550"/>
            <a:ext cx="928688" cy="322263"/>
          </a:xfrm>
          <a:prstGeom prst="line">
            <a:avLst/>
          </a:prstGeom>
          <a:ln w="25400">
            <a:solidFill>
              <a:schemeClr val="accent1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75" name="Line"/>
          <p:cNvSpPr/>
          <p:nvPr/>
        </p:nvSpPr>
        <p:spPr>
          <a:xfrm>
            <a:off x="1344612" y="3714749"/>
            <a:ext cx="881064" cy="322264"/>
          </a:xfrm>
          <a:prstGeom prst="line">
            <a:avLst/>
          </a:prstGeom>
          <a:ln w="25400">
            <a:solidFill>
              <a:srgbClr val="FF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76" name="Line"/>
          <p:cNvSpPr/>
          <p:nvPr/>
        </p:nvSpPr>
        <p:spPr>
          <a:xfrm>
            <a:off x="1368425" y="4119562"/>
            <a:ext cx="857250" cy="809626"/>
          </a:xfrm>
          <a:prstGeom prst="line">
            <a:avLst/>
          </a:prstGeom>
          <a:ln w="25400">
            <a:solidFill>
              <a:schemeClr val="accent2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77" name="Line"/>
          <p:cNvSpPr/>
          <p:nvPr/>
        </p:nvSpPr>
        <p:spPr>
          <a:xfrm>
            <a:off x="1654175" y="1833562"/>
            <a:ext cx="571500" cy="1666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869"/>
                </a:moveTo>
                <a:lnTo>
                  <a:pt x="10800" y="0"/>
                </a:lnTo>
                <a:lnTo>
                  <a:pt x="6300" y="21600"/>
                </a:lnTo>
                <a:lnTo>
                  <a:pt x="21600" y="6171"/>
                </a:lnTo>
              </a:path>
            </a:pathLst>
          </a:custGeom>
          <a:ln w="12700" cap="rnd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78" name="Line"/>
          <p:cNvSpPr/>
          <p:nvPr/>
        </p:nvSpPr>
        <p:spPr>
          <a:xfrm>
            <a:off x="1154112" y="2416175"/>
            <a:ext cx="179388" cy="274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36" y="0"/>
                </a:moveTo>
                <a:lnTo>
                  <a:pt x="21600" y="8490"/>
                </a:lnTo>
                <a:lnTo>
                  <a:pt x="0" y="4745"/>
                </a:lnTo>
                <a:lnTo>
                  <a:pt x="2867" y="21600"/>
                </a:lnTo>
              </a:path>
            </a:pathLst>
          </a:custGeom>
          <a:ln w="12700" cap="rnd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79" name="of Bucket A)"/>
          <p:cNvSpPr txBox="1"/>
          <p:nvPr/>
        </p:nvSpPr>
        <p:spPr>
          <a:xfrm>
            <a:off x="7985124" y="6199187"/>
            <a:ext cx="1145358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of Bucket A)</a:t>
            </a:r>
          </a:p>
        </p:txBody>
      </p:sp>
      <p:grpSp>
        <p:nvGrpSpPr>
          <p:cNvPr id="289" name="Group"/>
          <p:cNvGrpSpPr/>
          <p:nvPr/>
        </p:nvGrpSpPr>
        <p:grpSpPr>
          <a:xfrm>
            <a:off x="5799137" y="4381499"/>
            <a:ext cx="3310373" cy="1946278"/>
            <a:chOff x="0" y="0"/>
            <a:chExt cx="3310371" cy="1946276"/>
          </a:xfrm>
        </p:grpSpPr>
        <p:sp>
          <p:nvSpPr>
            <p:cNvPr id="280" name="Rectangle"/>
            <p:cNvSpPr/>
            <p:nvPr/>
          </p:nvSpPr>
          <p:spPr>
            <a:xfrm>
              <a:off x="982662" y="1428750"/>
              <a:ext cx="1200151" cy="30003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1" name="20%"/>
            <p:cNvSpPr/>
            <p:nvPr/>
          </p:nvSpPr>
          <p:spPr>
            <a:xfrm>
              <a:off x="982662" y="1128712"/>
              <a:ext cx="300038" cy="300038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82" name="3"/>
            <p:cNvSpPr txBox="1"/>
            <p:nvPr/>
          </p:nvSpPr>
          <p:spPr>
            <a:xfrm>
              <a:off x="1031874" y="1100137"/>
              <a:ext cx="203661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3</a:t>
              </a:r>
            </a:p>
          </p:txBody>
        </p:sp>
        <p:sp>
          <p:nvSpPr>
            <p:cNvPr id="283" name="Bucket A2"/>
            <p:cNvSpPr txBox="1"/>
            <p:nvPr/>
          </p:nvSpPr>
          <p:spPr>
            <a:xfrm>
              <a:off x="2281236" y="1409700"/>
              <a:ext cx="967819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Bucket A2</a:t>
              </a:r>
            </a:p>
          </p:txBody>
        </p:sp>
        <p:sp>
          <p:nvSpPr>
            <p:cNvPr id="284" name="(`split image'"/>
            <p:cNvSpPr txBox="1"/>
            <p:nvPr/>
          </p:nvSpPr>
          <p:spPr>
            <a:xfrm>
              <a:off x="2116136" y="1638300"/>
              <a:ext cx="1194236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(`split image'</a:t>
              </a:r>
            </a:p>
          </p:txBody>
        </p:sp>
        <p:sp>
          <p:nvSpPr>
            <p:cNvPr id="285" name="4*"/>
            <p:cNvSpPr txBox="1"/>
            <p:nvPr/>
          </p:nvSpPr>
          <p:spPr>
            <a:xfrm>
              <a:off x="1020762" y="1417637"/>
              <a:ext cx="272853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4*</a:t>
              </a:r>
            </a:p>
          </p:txBody>
        </p:sp>
        <p:sp>
          <p:nvSpPr>
            <p:cNvPr id="286" name="20*"/>
            <p:cNvSpPr txBox="1"/>
            <p:nvPr/>
          </p:nvSpPr>
          <p:spPr>
            <a:xfrm>
              <a:off x="1609724" y="1406525"/>
              <a:ext cx="371737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20*</a:t>
              </a:r>
            </a:p>
          </p:txBody>
        </p:sp>
        <p:sp>
          <p:nvSpPr>
            <p:cNvPr id="287" name="12*"/>
            <p:cNvSpPr txBox="1"/>
            <p:nvPr/>
          </p:nvSpPr>
          <p:spPr>
            <a:xfrm>
              <a:off x="1309687" y="1403350"/>
              <a:ext cx="371737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12*</a:t>
              </a:r>
            </a:p>
          </p:txBody>
        </p:sp>
        <p:sp>
          <p:nvSpPr>
            <p:cNvPr id="288" name="Line"/>
            <p:cNvSpPr/>
            <p:nvPr/>
          </p:nvSpPr>
          <p:spPr>
            <a:xfrm>
              <a:off x="0" y="-1"/>
              <a:ext cx="987425" cy="1560514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300" name="Group"/>
          <p:cNvGrpSpPr/>
          <p:nvPr/>
        </p:nvGrpSpPr>
        <p:grpSpPr>
          <a:xfrm>
            <a:off x="5834062" y="2735262"/>
            <a:ext cx="3118583" cy="2027239"/>
            <a:chOff x="0" y="0"/>
            <a:chExt cx="3118582" cy="2027237"/>
          </a:xfrm>
        </p:grpSpPr>
        <p:sp>
          <p:nvSpPr>
            <p:cNvPr id="290" name="Rectangle"/>
            <p:cNvSpPr/>
            <p:nvPr/>
          </p:nvSpPr>
          <p:spPr>
            <a:xfrm>
              <a:off x="936625" y="338137"/>
              <a:ext cx="1200150" cy="30003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1" name="20%"/>
            <p:cNvSpPr/>
            <p:nvPr/>
          </p:nvSpPr>
          <p:spPr>
            <a:xfrm>
              <a:off x="936625" y="38100"/>
              <a:ext cx="300038" cy="300038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2" name="2"/>
            <p:cNvSpPr txBox="1"/>
            <p:nvPr/>
          </p:nvSpPr>
          <p:spPr>
            <a:xfrm>
              <a:off x="968374" y="0"/>
              <a:ext cx="203661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2</a:t>
              </a:r>
            </a:p>
          </p:txBody>
        </p:sp>
        <p:sp>
          <p:nvSpPr>
            <p:cNvPr id="293" name="Bucket B"/>
            <p:cNvSpPr txBox="1"/>
            <p:nvPr/>
          </p:nvSpPr>
          <p:spPr>
            <a:xfrm>
              <a:off x="2243136" y="355600"/>
              <a:ext cx="875447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Bucket B</a:t>
              </a:r>
            </a:p>
          </p:txBody>
        </p:sp>
        <p:sp>
          <p:nvSpPr>
            <p:cNvPr id="294" name="1*"/>
            <p:cNvSpPr txBox="1"/>
            <p:nvPr/>
          </p:nvSpPr>
          <p:spPr>
            <a:xfrm>
              <a:off x="973137" y="328612"/>
              <a:ext cx="272853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1*</a:t>
              </a:r>
            </a:p>
          </p:txBody>
        </p:sp>
        <p:sp>
          <p:nvSpPr>
            <p:cNvPr id="295" name="5*"/>
            <p:cNvSpPr txBox="1"/>
            <p:nvPr/>
          </p:nvSpPr>
          <p:spPr>
            <a:xfrm>
              <a:off x="1266824" y="328612"/>
              <a:ext cx="272854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5*</a:t>
              </a:r>
            </a:p>
          </p:txBody>
        </p:sp>
        <p:sp>
          <p:nvSpPr>
            <p:cNvPr id="296" name="21*"/>
            <p:cNvSpPr txBox="1"/>
            <p:nvPr/>
          </p:nvSpPr>
          <p:spPr>
            <a:xfrm>
              <a:off x="1557337" y="328612"/>
              <a:ext cx="371737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21*</a:t>
              </a:r>
            </a:p>
          </p:txBody>
        </p:sp>
        <p:sp>
          <p:nvSpPr>
            <p:cNvPr id="297" name="13*"/>
            <p:cNvSpPr txBox="1"/>
            <p:nvPr/>
          </p:nvSpPr>
          <p:spPr>
            <a:xfrm>
              <a:off x="1846261" y="328612"/>
              <a:ext cx="371738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13*</a:t>
              </a:r>
            </a:p>
          </p:txBody>
        </p:sp>
        <p:sp>
          <p:nvSpPr>
            <p:cNvPr id="298" name="Line"/>
            <p:cNvSpPr/>
            <p:nvPr/>
          </p:nvSpPr>
          <p:spPr>
            <a:xfrm flipV="1">
              <a:off x="23812" y="514350"/>
              <a:ext cx="917576" cy="250825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99" name="Line"/>
            <p:cNvSpPr/>
            <p:nvPr/>
          </p:nvSpPr>
          <p:spPr>
            <a:xfrm flipV="1">
              <a:off x="-1" y="561974"/>
              <a:ext cx="928689" cy="1465264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308" name="Group"/>
          <p:cNvGrpSpPr/>
          <p:nvPr/>
        </p:nvGrpSpPr>
        <p:grpSpPr>
          <a:xfrm>
            <a:off x="5846762" y="3621087"/>
            <a:ext cx="2124076" cy="1474789"/>
            <a:chOff x="0" y="0"/>
            <a:chExt cx="2124075" cy="1474787"/>
          </a:xfrm>
        </p:grpSpPr>
        <p:sp>
          <p:nvSpPr>
            <p:cNvPr id="301" name="10*"/>
            <p:cNvSpPr txBox="1"/>
            <p:nvPr/>
          </p:nvSpPr>
          <p:spPr>
            <a:xfrm>
              <a:off x="936624" y="342900"/>
              <a:ext cx="371737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10*</a:t>
              </a:r>
            </a:p>
          </p:txBody>
        </p:sp>
        <p:grpSp>
          <p:nvGrpSpPr>
            <p:cNvPr id="307" name="Group"/>
            <p:cNvGrpSpPr/>
            <p:nvPr/>
          </p:nvGrpSpPr>
          <p:grpSpPr>
            <a:xfrm>
              <a:off x="0" y="0"/>
              <a:ext cx="2124076" cy="1474788"/>
              <a:chOff x="0" y="0"/>
              <a:chExt cx="2124074" cy="1474787"/>
            </a:xfrm>
          </p:grpSpPr>
          <p:sp>
            <p:nvSpPr>
              <p:cNvPr id="302" name="Rectangle"/>
              <p:cNvSpPr/>
              <p:nvPr/>
            </p:nvSpPr>
            <p:spPr>
              <a:xfrm>
                <a:off x="923925" y="350837"/>
                <a:ext cx="1200150" cy="3000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03" name="20%"/>
              <p:cNvSpPr/>
              <p:nvPr/>
            </p:nvSpPr>
            <p:spPr>
              <a:xfrm>
                <a:off x="923925" y="50800"/>
                <a:ext cx="300038" cy="300038"/>
              </a:xfrm>
              <a:prstGeom prst="rect">
                <a:avLst/>
              </a:prstGeom>
              <a:blipFill rotWithShape="1">
                <a:blip r:embed="rId1"/>
                <a:srcRect/>
                <a:tile tx="0" ty="0" sx="100000" sy="100000" flip="none" algn="tl"/>
              </a:blip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04" name="2"/>
              <p:cNvSpPr txBox="1"/>
              <p:nvPr/>
            </p:nvSpPr>
            <p:spPr>
              <a:xfrm>
                <a:off x="971549" y="0"/>
                <a:ext cx="203661" cy="3079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6037" tIns="46037" rIns="46037" bIns="46037" numCol="1" anchor="t">
                <a:spAutoFit/>
              </a:bodyPr>
              <a:lstStyle>
                <a:lvl1pPr defTabSz="457200">
                  <a:defRPr sz="1400" b="1"/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305" name="Line"/>
              <p:cNvSpPr/>
              <p:nvPr/>
            </p:nvSpPr>
            <p:spPr>
              <a:xfrm>
                <a:off x="23812" y="177799"/>
                <a:ext cx="904876" cy="344489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06" name="Line"/>
              <p:cNvSpPr/>
              <p:nvPr/>
            </p:nvSpPr>
            <p:spPr>
              <a:xfrm flipV="1">
                <a:off x="-1" y="569912"/>
                <a:ext cx="928689" cy="904876"/>
              </a:xfrm>
              <a:prstGeom prst="line">
                <a:avLst/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  <a:tailEnd type="stealth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</p:grpSp>
      <p:grpSp>
        <p:nvGrpSpPr>
          <p:cNvPr id="318" name="Group"/>
          <p:cNvGrpSpPr/>
          <p:nvPr/>
        </p:nvGrpSpPr>
        <p:grpSpPr>
          <a:xfrm>
            <a:off x="5846762" y="4119562"/>
            <a:ext cx="3109058" cy="1238251"/>
            <a:chOff x="0" y="0"/>
            <a:chExt cx="3109057" cy="1238249"/>
          </a:xfrm>
        </p:grpSpPr>
        <p:sp>
          <p:nvSpPr>
            <p:cNvPr id="309" name="Rectangle"/>
            <p:cNvSpPr/>
            <p:nvPr/>
          </p:nvSpPr>
          <p:spPr>
            <a:xfrm>
              <a:off x="923925" y="754062"/>
              <a:ext cx="1200150" cy="30003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10" name="20%"/>
            <p:cNvSpPr/>
            <p:nvPr/>
          </p:nvSpPr>
          <p:spPr>
            <a:xfrm>
              <a:off x="923925" y="454025"/>
              <a:ext cx="300038" cy="300038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11" name="19*"/>
            <p:cNvSpPr txBox="1"/>
            <p:nvPr/>
          </p:nvSpPr>
          <p:spPr>
            <a:xfrm>
              <a:off x="1536699" y="746125"/>
              <a:ext cx="371737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19*</a:t>
              </a:r>
            </a:p>
          </p:txBody>
        </p:sp>
        <p:sp>
          <p:nvSpPr>
            <p:cNvPr id="312" name="2"/>
            <p:cNvSpPr txBox="1"/>
            <p:nvPr/>
          </p:nvSpPr>
          <p:spPr>
            <a:xfrm>
              <a:off x="971549" y="425450"/>
              <a:ext cx="203661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2</a:t>
              </a:r>
            </a:p>
          </p:txBody>
        </p:sp>
        <p:sp>
          <p:nvSpPr>
            <p:cNvPr id="313" name="Bucket D"/>
            <p:cNvSpPr txBox="1"/>
            <p:nvPr/>
          </p:nvSpPr>
          <p:spPr>
            <a:xfrm>
              <a:off x="2233611" y="771525"/>
              <a:ext cx="875447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Bucket D</a:t>
              </a:r>
            </a:p>
          </p:txBody>
        </p:sp>
        <p:sp>
          <p:nvSpPr>
            <p:cNvPr id="314" name="15*"/>
            <p:cNvSpPr txBox="1"/>
            <p:nvPr/>
          </p:nvSpPr>
          <p:spPr>
            <a:xfrm>
              <a:off x="936624" y="731837"/>
              <a:ext cx="371737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15*</a:t>
              </a:r>
            </a:p>
          </p:txBody>
        </p:sp>
        <p:sp>
          <p:nvSpPr>
            <p:cNvPr id="315" name="7*"/>
            <p:cNvSpPr txBox="1"/>
            <p:nvPr/>
          </p:nvSpPr>
          <p:spPr>
            <a:xfrm>
              <a:off x="1255712" y="744537"/>
              <a:ext cx="272853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7*</a:t>
              </a:r>
            </a:p>
          </p:txBody>
        </p:sp>
        <p:sp>
          <p:nvSpPr>
            <p:cNvPr id="316" name="Line"/>
            <p:cNvSpPr/>
            <p:nvPr/>
          </p:nvSpPr>
          <p:spPr>
            <a:xfrm>
              <a:off x="34924" y="0"/>
              <a:ext cx="881064" cy="893763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17" name="Line"/>
            <p:cNvSpPr/>
            <p:nvPr/>
          </p:nvSpPr>
          <p:spPr>
            <a:xfrm flipV="1">
              <a:off x="0" y="928687"/>
              <a:ext cx="928688" cy="309564"/>
            </a:xfrm>
            <a:prstGeom prst="line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327" name="Group"/>
          <p:cNvGrpSpPr/>
          <p:nvPr/>
        </p:nvGrpSpPr>
        <p:grpSpPr>
          <a:xfrm>
            <a:off x="4989512" y="1833562"/>
            <a:ext cx="3049850" cy="1381126"/>
            <a:chOff x="0" y="0"/>
            <a:chExt cx="3049848" cy="1381125"/>
          </a:xfrm>
        </p:grpSpPr>
        <p:sp>
          <p:nvSpPr>
            <p:cNvPr id="319" name="Rectangle"/>
            <p:cNvSpPr/>
            <p:nvPr/>
          </p:nvSpPr>
          <p:spPr>
            <a:xfrm>
              <a:off x="1781175" y="339725"/>
              <a:ext cx="1200151" cy="30003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0" name="20%"/>
            <p:cNvSpPr/>
            <p:nvPr/>
          </p:nvSpPr>
          <p:spPr>
            <a:xfrm>
              <a:off x="1781175" y="39687"/>
              <a:ext cx="300039" cy="300038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1" name="3"/>
            <p:cNvSpPr txBox="1"/>
            <p:nvPr/>
          </p:nvSpPr>
          <p:spPr>
            <a:xfrm>
              <a:off x="1812925" y="0"/>
              <a:ext cx="203660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3</a:t>
              </a:r>
            </a:p>
          </p:txBody>
        </p:sp>
        <p:sp>
          <p:nvSpPr>
            <p:cNvPr id="322" name="32*"/>
            <p:cNvSpPr txBox="1"/>
            <p:nvPr/>
          </p:nvSpPr>
          <p:spPr>
            <a:xfrm>
              <a:off x="2387600" y="328612"/>
              <a:ext cx="371737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32*</a:t>
              </a:r>
            </a:p>
          </p:txBody>
        </p:sp>
        <p:sp>
          <p:nvSpPr>
            <p:cNvPr id="323" name="16*"/>
            <p:cNvSpPr txBox="1"/>
            <p:nvPr/>
          </p:nvSpPr>
          <p:spPr>
            <a:xfrm>
              <a:off x="2678112" y="330200"/>
              <a:ext cx="371737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16*</a:t>
              </a:r>
            </a:p>
          </p:txBody>
        </p:sp>
        <p:sp>
          <p:nvSpPr>
            <p:cNvPr id="324" name="Line"/>
            <p:cNvSpPr/>
            <p:nvPr/>
          </p:nvSpPr>
          <p:spPr>
            <a:xfrm flipV="1">
              <a:off x="868363" y="523874"/>
              <a:ext cx="904876" cy="857252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5" name="LOCAL DEPTH"/>
            <p:cNvSpPr txBox="1"/>
            <p:nvPr/>
          </p:nvSpPr>
          <p:spPr>
            <a:xfrm>
              <a:off x="0" y="73025"/>
              <a:ext cx="1278447" cy="295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defRPr>
              </a:lvl1pPr>
            </a:lstStyle>
            <a:p>
              <a:r>
                <a:t>LOCAL DEPTH</a:t>
              </a:r>
            </a:p>
          </p:txBody>
        </p:sp>
        <p:sp>
          <p:nvSpPr>
            <p:cNvPr id="326" name="Line"/>
            <p:cNvSpPr/>
            <p:nvPr/>
          </p:nvSpPr>
          <p:spPr>
            <a:xfrm>
              <a:off x="1223962" y="92075"/>
              <a:ext cx="571501" cy="16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869"/>
                  </a:moveTo>
                  <a:lnTo>
                    <a:pt x="10800" y="0"/>
                  </a:lnTo>
                  <a:lnTo>
                    <a:pt x="6300" y="21600"/>
                  </a:lnTo>
                  <a:lnTo>
                    <a:pt x="21600" y="6171"/>
                  </a:lnTo>
                </a:path>
              </a:pathLst>
            </a:custGeom>
            <a:noFill/>
            <a:ln w="12700" cap="rnd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grpSp>
        <p:nvGrpSpPr>
          <p:cNvPr id="348" name="Group"/>
          <p:cNvGrpSpPr/>
          <p:nvPr/>
        </p:nvGrpSpPr>
        <p:grpSpPr>
          <a:xfrm>
            <a:off x="4894262" y="2260599"/>
            <a:ext cx="1385145" cy="3263903"/>
            <a:chOff x="0" y="0"/>
            <a:chExt cx="1385144" cy="3263900"/>
          </a:xfrm>
        </p:grpSpPr>
        <p:sp>
          <p:nvSpPr>
            <p:cNvPr id="328" name="20%"/>
            <p:cNvSpPr/>
            <p:nvPr/>
          </p:nvSpPr>
          <p:spPr>
            <a:xfrm>
              <a:off x="676275" y="512762"/>
              <a:ext cx="300038" cy="300038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9" name="Rectangle"/>
            <p:cNvSpPr/>
            <p:nvPr/>
          </p:nvSpPr>
          <p:spPr>
            <a:xfrm>
              <a:off x="676275" y="812800"/>
              <a:ext cx="600076" cy="1198563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0" name="Rectangle"/>
            <p:cNvSpPr/>
            <p:nvPr/>
          </p:nvSpPr>
          <p:spPr>
            <a:xfrm>
              <a:off x="676275" y="2011362"/>
              <a:ext cx="600076" cy="120173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31" name="000"/>
            <p:cNvSpPr txBox="1"/>
            <p:nvPr/>
          </p:nvSpPr>
          <p:spPr>
            <a:xfrm>
              <a:off x="223837" y="820737"/>
              <a:ext cx="401429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000</a:t>
              </a:r>
            </a:p>
          </p:txBody>
        </p:sp>
        <p:sp>
          <p:nvSpPr>
            <p:cNvPr id="332" name="001"/>
            <p:cNvSpPr txBox="1"/>
            <p:nvPr/>
          </p:nvSpPr>
          <p:spPr>
            <a:xfrm>
              <a:off x="225425" y="1131887"/>
              <a:ext cx="401428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001</a:t>
              </a:r>
            </a:p>
          </p:txBody>
        </p:sp>
        <p:sp>
          <p:nvSpPr>
            <p:cNvPr id="333" name="010"/>
            <p:cNvSpPr txBox="1"/>
            <p:nvPr/>
          </p:nvSpPr>
          <p:spPr>
            <a:xfrm>
              <a:off x="215900" y="1431925"/>
              <a:ext cx="401428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010</a:t>
              </a:r>
            </a:p>
          </p:txBody>
        </p:sp>
        <p:sp>
          <p:nvSpPr>
            <p:cNvPr id="334" name="011"/>
            <p:cNvSpPr txBox="1"/>
            <p:nvPr/>
          </p:nvSpPr>
          <p:spPr>
            <a:xfrm>
              <a:off x="215900" y="1744662"/>
              <a:ext cx="391705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011</a:t>
              </a:r>
            </a:p>
          </p:txBody>
        </p:sp>
        <p:sp>
          <p:nvSpPr>
            <p:cNvPr id="335" name="100"/>
            <p:cNvSpPr txBox="1"/>
            <p:nvPr/>
          </p:nvSpPr>
          <p:spPr>
            <a:xfrm>
              <a:off x="204787" y="2032000"/>
              <a:ext cx="401429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100</a:t>
              </a:r>
            </a:p>
          </p:txBody>
        </p:sp>
        <p:sp>
          <p:nvSpPr>
            <p:cNvPr id="336" name="101"/>
            <p:cNvSpPr txBox="1"/>
            <p:nvPr/>
          </p:nvSpPr>
          <p:spPr>
            <a:xfrm>
              <a:off x="204787" y="2344737"/>
              <a:ext cx="401429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101</a:t>
              </a:r>
            </a:p>
          </p:txBody>
        </p:sp>
        <p:sp>
          <p:nvSpPr>
            <p:cNvPr id="337" name="110"/>
            <p:cNvSpPr txBox="1"/>
            <p:nvPr/>
          </p:nvSpPr>
          <p:spPr>
            <a:xfrm>
              <a:off x="192087" y="2667000"/>
              <a:ext cx="391705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110</a:t>
              </a:r>
            </a:p>
          </p:txBody>
        </p:sp>
        <p:sp>
          <p:nvSpPr>
            <p:cNvPr id="338" name="111"/>
            <p:cNvSpPr txBox="1"/>
            <p:nvPr/>
          </p:nvSpPr>
          <p:spPr>
            <a:xfrm>
              <a:off x="204787" y="2955925"/>
              <a:ext cx="381982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111</a:t>
              </a:r>
            </a:p>
          </p:txBody>
        </p:sp>
        <p:sp>
          <p:nvSpPr>
            <p:cNvPr id="339" name="3"/>
            <p:cNvSpPr txBox="1"/>
            <p:nvPr/>
          </p:nvSpPr>
          <p:spPr>
            <a:xfrm>
              <a:off x="720725" y="414337"/>
              <a:ext cx="302544" cy="523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2800" b="1">
                  <a:solidFill>
                    <a:srgbClr val="FC0128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40" name="Line"/>
            <p:cNvSpPr/>
            <p:nvPr/>
          </p:nvSpPr>
          <p:spPr>
            <a:xfrm>
              <a:off x="677862" y="1060450"/>
              <a:ext cx="595314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1" name="Line"/>
            <p:cNvSpPr/>
            <p:nvPr/>
          </p:nvSpPr>
          <p:spPr>
            <a:xfrm>
              <a:off x="687387" y="1355725"/>
              <a:ext cx="595314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2" name="Line"/>
            <p:cNvSpPr/>
            <p:nvPr/>
          </p:nvSpPr>
          <p:spPr>
            <a:xfrm>
              <a:off x="684212" y="1687512"/>
              <a:ext cx="595314" cy="1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3" name="Line"/>
            <p:cNvSpPr/>
            <p:nvPr/>
          </p:nvSpPr>
          <p:spPr>
            <a:xfrm>
              <a:off x="704850" y="2316162"/>
              <a:ext cx="595314" cy="1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4" name="Line"/>
            <p:cNvSpPr/>
            <p:nvPr/>
          </p:nvSpPr>
          <p:spPr>
            <a:xfrm>
              <a:off x="679450" y="2670175"/>
              <a:ext cx="595314" cy="0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5" name="Line"/>
            <p:cNvSpPr/>
            <p:nvPr/>
          </p:nvSpPr>
          <p:spPr>
            <a:xfrm>
              <a:off x="688975" y="2954337"/>
              <a:ext cx="595314" cy="1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46" name="GLOBAL DEPTH"/>
            <p:cNvSpPr txBox="1"/>
            <p:nvPr/>
          </p:nvSpPr>
          <p:spPr>
            <a:xfrm>
              <a:off x="0" y="0"/>
              <a:ext cx="1385145" cy="2952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defRPr>
              </a:lvl1pPr>
            </a:lstStyle>
            <a:p>
              <a:r>
                <a:t>GLOBAL DEPTH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819150" y="247650"/>
              <a:ext cx="179388" cy="274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36" y="0"/>
                  </a:moveTo>
                  <a:lnTo>
                    <a:pt x="21600" y="8490"/>
                  </a:lnTo>
                  <a:lnTo>
                    <a:pt x="0" y="4745"/>
                  </a:lnTo>
                  <a:lnTo>
                    <a:pt x="2867" y="21600"/>
                  </a:lnTo>
                </a:path>
              </a:pathLst>
            </a:custGeom>
            <a:noFill/>
            <a:ln w="12700" cap="rnd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349" name="Rectangle"/>
          <p:cNvSpPr/>
          <p:nvPr/>
        </p:nvSpPr>
        <p:spPr>
          <a:xfrm>
            <a:off x="2228850" y="1814512"/>
            <a:ext cx="1271588" cy="828676"/>
          </a:xfrm>
          <a:prstGeom prst="rect">
            <a:avLst/>
          </a:prstGeom>
          <a:solidFill>
            <a:srgbClr val="CCECFF"/>
          </a:solidFill>
          <a:ln w="12700">
            <a:solidFill>
              <a:srgbClr val="CCECFF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grpSp>
        <p:nvGrpSpPr>
          <p:cNvPr id="355" name="Group"/>
          <p:cNvGrpSpPr/>
          <p:nvPr/>
        </p:nvGrpSpPr>
        <p:grpSpPr>
          <a:xfrm>
            <a:off x="2193925" y="1771650"/>
            <a:ext cx="1275024" cy="658814"/>
            <a:chOff x="0" y="0"/>
            <a:chExt cx="1275023" cy="658813"/>
          </a:xfrm>
        </p:grpSpPr>
        <p:sp>
          <p:nvSpPr>
            <p:cNvPr id="350" name="Rectangle"/>
            <p:cNvSpPr/>
            <p:nvPr/>
          </p:nvSpPr>
          <p:spPr>
            <a:xfrm>
              <a:off x="0" y="349250"/>
              <a:ext cx="1187450" cy="295275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51" name="20%"/>
            <p:cNvSpPr/>
            <p:nvPr/>
          </p:nvSpPr>
          <p:spPr>
            <a:xfrm>
              <a:off x="0" y="52387"/>
              <a:ext cx="296863" cy="296863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52" name="3"/>
            <p:cNvSpPr txBox="1"/>
            <p:nvPr/>
          </p:nvSpPr>
          <p:spPr>
            <a:xfrm>
              <a:off x="49212" y="0"/>
              <a:ext cx="203660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3</a:t>
              </a:r>
            </a:p>
          </p:txBody>
        </p:sp>
        <p:sp>
          <p:nvSpPr>
            <p:cNvPr id="353" name="32*"/>
            <p:cNvSpPr txBox="1"/>
            <p:nvPr/>
          </p:nvSpPr>
          <p:spPr>
            <a:xfrm>
              <a:off x="631824" y="350837"/>
              <a:ext cx="371737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32*</a:t>
              </a:r>
            </a:p>
          </p:txBody>
        </p:sp>
        <p:sp>
          <p:nvSpPr>
            <p:cNvPr id="354" name="16*"/>
            <p:cNvSpPr txBox="1"/>
            <p:nvPr/>
          </p:nvSpPr>
          <p:spPr>
            <a:xfrm>
              <a:off x="903287" y="338137"/>
              <a:ext cx="371737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16*</a:t>
              </a:r>
            </a:p>
          </p:txBody>
        </p:sp>
      </p:grpSp>
      <p:sp>
        <p:nvSpPr>
          <p:cNvPr id="356" name="Bucket C"/>
          <p:cNvSpPr txBox="1"/>
          <p:nvPr/>
        </p:nvSpPr>
        <p:spPr>
          <a:xfrm>
            <a:off x="3533774" y="3949700"/>
            <a:ext cx="875446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Bucket C</a:t>
            </a:r>
          </a:p>
        </p:txBody>
      </p:sp>
      <p:sp>
        <p:nvSpPr>
          <p:cNvPr id="357" name="Bucket A"/>
          <p:cNvSpPr txBox="1"/>
          <p:nvPr/>
        </p:nvSpPr>
        <p:spPr>
          <a:xfrm>
            <a:off x="8016874" y="2154237"/>
            <a:ext cx="860427" cy="307977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Bucket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indefinite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indefinite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dur="indefinite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indefinite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dur="indefinite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" grpId="1" animBg="1" advAuto="0"/>
      <p:bldP spid="355" grpId="2" animBg="1" advAuto="0"/>
      <p:bldP spid="327" grpId="10" animBg="1" advAuto="0"/>
      <p:bldP spid="308" grpId="7" animBg="1" advAuto="0"/>
      <p:bldP spid="348" grpId="5" animBg="1" advAuto="0"/>
      <p:bldP spid="300" grpId="6" animBg="1" advAuto="0"/>
      <p:bldP spid="318" grpId="9" animBg="1" advAuto="0"/>
      <p:bldP spid="357" grpId="11" animBg="1" advAuto="0"/>
      <p:bldP spid="279" grpId="13" animBg="1" advAuto="0"/>
      <p:bldP spid="249" grpId="8" animBg="1" advAuto="0"/>
      <p:bldP spid="228" grpId="4" animBg="1" advAuto="0"/>
      <p:bldP spid="289" grpId="12" animBg="1" advAuto="0"/>
      <p:bldP spid="269" grpId="3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lide Number"/>
          <p:cNvSpPr txBox="1"/>
          <p:nvPr>
            <p:ph type="sldNum" sz="quarter" idx="2"/>
          </p:nvPr>
        </p:nvSpPr>
        <p:spPr>
          <a:xfrm>
            <a:off x="4584533" y="6613525"/>
            <a:ext cx="238459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60" name="Points to Note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 defTabSz="786130">
              <a:defRPr sz="3440">
                <a:solidFill>
                  <a:srgbClr val="000000"/>
                </a:solidFill>
                <a:effectLst>
                  <a:outerShdw blurRad="10922" dist="21844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Points to Note</a:t>
            </a:r>
          </a:p>
        </p:txBody>
      </p:sp>
      <p:sp>
        <p:nvSpPr>
          <p:cNvPr id="361" name="20 = binary 10100.  Last 2 bits (00) tell us r in either A or A2.  Last 3 bits needed to tell which.…"/>
          <p:cNvSpPr txBox="1"/>
          <p:nvPr>
            <p:ph type="body" idx="4294967295"/>
          </p:nvPr>
        </p:nvSpPr>
        <p:spPr>
          <a:xfrm>
            <a:off x="-1" y="1447800"/>
            <a:ext cx="9144002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20 = binary 10100.  Last 2 bits (00) tell us </a:t>
            </a:r>
            <a:r>
              <a:rPr i="1"/>
              <a:t>r </a:t>
            </a:r>
            <a:r>
              <a:t>in either A or A2.  Last </a:t>
            </a:r>
            <a:r>
              <a:rPr u="sng"/>
              <a:t>3</a:t>
            </a:r>
            <a:r>
              <a:t> bits needed to tell which.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 i="1">
                <a:solidFill>
                  <a:schemeClr val="accent2"/>
                </a:solidFill>
              </a:defRPr>
            </a:pPr>
            <a:r>
              <a:t>Global depth of directory</a:t>
            </a:r>
            <a:r>
              <a:rPr i="0"/>
              <a:t>:  </a:t>
            </a:r>
            <a:r>
              <a:rPr i="0">
                <a:solidFill>
                  <a:srgbClr val="000000"/>
                </a:solidFill>
              </a:rPr>
              <a:t>Max # of  bits needed to tell which bucket an entry belongs to.</a:t>
            </a:r>
            <a:endParaRPr i="0">
              <a:solidFill>
                <a:srgbClr val="000000"/>
              </a:solidFill>
            </a:endParaRPr>
          </a:p>
          <a:p>
            <a:pPr marL="561340" lvl="1" indent="-180340">
              <a:spcBef>
                <a:spcPts val="0"/>
              </a:spcBef>
              <a:buClrTx/>
              <a:buChar char="•"/>
              <a:defRPr sz="1800" i="1">
                <a:solidFill>
                  <a:schemeClr val="accent2"/>
                </a:solidFill>
              </a:defRPr>
            </a:pPr>
            <a:r>
              <a:t>Local depth of a bucket</a:t>
            </a:r>
            <a:r>
              <a:rPr i="0"/>
              <a:t>: </a:t>
            </a:r>
            <a:r>
              <a:rPr i="0">
                <a:solidFill>
                  <a:srgbClr val="000000"/>
                </a:solidFill>
              </a:rPr>
              <a:t># of bits used to determine if an entry belongs to this bucket.</a:t>
            </a:r>
            <a:endParaRPr i="0">
              <a:solidFill>
                <a:srgbClr val="000000"/>
              </a:solidFill>
            </a:endParaRPr>
          </a:p>
          <a:p>
            <a:pPr marL="200660" indent="-200660">
              <a:buClrTx/>
              <a:buSzPct val="100000"/>
            </a:pPr>
            <a:r>
              <a:t>When does split cause directory doubling?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Before insert, </a:t>
            </a:r>
            <a:r>
              <a:rPr i="1"/>
              <a:t>local depth </a:t>
            </a:r>
            <a:r>
              <a:t>of bucket = </a:t>
            </a:r>
            <a:r>
              <a:rPr i="1"/>
              <a:t>global depth</a:t>
            </a:r>
            <a:r>
              <a:t>.  Insert causes </a:t>
            </a:r>
            <a:r>
              <a:rPr i="1"/>
              <a:t>local depth </a:t>
            </a:r>
            <a:r>
              <a:t>to become &gt; </a:t>
            </a:r>
            <a:r>
              <a:rPr i="1"/>
              <a:t>global depth</a:t>
            </a:r>
            <a:r>
              <a:t>; directory is doubled by </a:t>
            </a:r>
            <a:r>
              <a:rPr i="1">
                <a:solidFill>
                  <a:schemeClr val="accent2"/>
                </a:solidFill>
              </a:rPr>
              <a:t>copying it over </a:t>
            </a:r>
            <a:r>
              <a:t>and `fixing’ pointer to split image page. 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364" name="Directory Doubling"/>
          <p:cNvSpPr txBox="1"/>
          <p:nvPr>
            <p:ph type="title" idx="4294967295"/>
          </p:nvPr>
        </p:nvSpPr>
        <p:spPr>
          <a:xfrm>
            <a:off x="717550" y="0"/>
            <a:ext cx="7772400" cy="766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Directory Doubling</a:t>
            </a:r>
          </a:p>
        </p:txBody>
      </p:sp>
      <p:sp>
        <p:nvSpPr>
          <p:cNvPr id="365" name="20%"/>
          <p:cNvSpPr/>
          <p:nvPr/>
        </p:nvSpPr>
        <p:spPr>
          <a:xfrm>
            <a:off x="2274887" y="3638550"/>
            <a:ext cx="315913" cy="331788"/>
          </a:xfrm>
          <a:prstGeom prst="rect">
            <a:avLst/>
          </a:prstGeom>
          <a:blipFill>
            <a:blip r:embed="rId1"/>
          </a:blip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66" name="Rectangle"/>
          <p:cNvSpPr/>
          <p:nvPr/>
        </p:nvSpPr>
        <p:spPr>
          <a:xfrm>
            <a:off x="2274887" y="3970337"/>
            <a:ext cx="630238" cy="13319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371" name="Group"/>
          <p:cNvGrpSpPr/>
          <p:nvPr/>
        </p:nvGrpSpPr>
        <p:grpSpPr>
          <a:xfrm>
            <a:off x="1974849" y="3994150"/>
            <a:ext cx="302545" cy="1336676"/>
            <a:chOff x="0" y="0"/>
            <a:chExt cx="302543" cy="1336675"/>
          </a:xfrm>
        </p:grpSpPr>
        <p:sp>
          <p:nvSpPr>
            <p:cNvPr id="367" name="00"/>
            <p:cNvSpPr txBox="1"/>
            <p:nvPr/>
          </p:nvSpPr>
          <p:spPr>
            <a:xfrm>
              <a:off x="0" y="0"/>
              <a:ext cx="302544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/>
            <a:p>
              <a:pPr defTabSz="457200">
                <a:defRPr sz="1400" b="1"/>
              </a:pPr>
              <a:r>
                <a:t>0</a:t>
              </a:r>
              <a:r>
                <a:rPr>
                  <a:solidFill>
                    <a:schemeClr val="accent2"/>
                  </a:solidFill>
                </a:rPr>
                <a:t>0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8" name="01"/>
            <p:cNvSpPr txBox="1"/>
            <p:nvPr/>
          </p:nvSpPr>
          <p:spPr>
            <a:xfrm>
              <a:off x="0" y="369887"/>
              <a:ext cx="302544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/>
            <a:p>
              <a:pPr defTabSz="457200">
                <a:defRPr sz="1400" b="1"/>
              </a:pPr>
              <a:r>
                <a:t>0</a:t>
              </a:r>
              <a:r>
                <a:rPr>
                  <a:solidFill>
                    <a:schemeClr val="accent2"/>
                  </a:solidFill>
                </a:rPr>
                <a:t>1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69" name="10"/>
            <p:cNvSpPr txBox="1"/>
            <p:nvPr/>
          </p:nvSpPr>
          <p:spPr>
            <a:xfrm>
              <a:off x="0" y="685800"/>
              <a:ext cx="302544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/>
            <a:p>
              <a:pPr defTabSz="457200">
                <a:defRPr sz="1400" b="1"/>
              </a:pPr>
              <a:r>
                <a:t>1</a:t>
              </a:r>
              <a:r>
                <a:rPr>
                  <a:solidFill>
                    <a:schemeClr val="accent2"/>
                  </a:solidFill>
                </a:rPr>
                <a:t>0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370" name="11"/>
            <p:cNvSpPr txBox="1"/>
            <p:nvPr/>
          </p:nvSpPr>
          <p:spPr>
            <a:xfrm>
              <a:off x="0" y="1028700"/>
              <a:ext cx="292821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/>
            <a:p>
              <a:pPr defTabSz="457200">
                <a:defRPr sz="1400" b="1"/>
              </a:pPr>
              <a:r>
                <a:t>1</a:t>
              </a:r>
              <a:r>
                <a:rPr>
                  <a:solidFill>
                    <a:schemeClr val="accent2"/>
                  </a:solidFill>
                </a:rPr>
                <a:t>1</a:t>
              </a: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372" name="2"/>
          <p:cNvSpPr txBox="1"/>
          <p:nvPr/>
        </p:nvSpPr>
        <p:spPr>
          <a:xfrm>
            <a:off x="2312986" y="3644900"/>
            <a:ext cx="203661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2</a:t>
            </a:r>
          </a:p>
        </p:txBody>
      </p:sp>
      <p:sp>
        <p:nvSpPr>
          <p:cNvPr id="373" name="Rectangle"/>
          <p:cNvSpPr/>
          <p:nvPr/>
        </p:nvSpPr>
        <p:spPr>
          <a:xfrm>
            <a:off x="2278062" y="3971925"/>
            <a:ext cx="614363" cy="31591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74" name="Rectangle"/>
          <p:cNvSpPr/>
          <p:nvPr/>
        </p:nvSpPr>
        <p:spPr>
          <a:xfrm>
            <a:off x="2278062" y="4297362"/>
            <a:ext cx="614363" cy="315913"/>
          </a:xfrm>
          <a:prstGeom prst="rect">
            <a:avLst/>
          </a:prstGeom>
          <a:solidFill>
            <a:srgbClr val="FF0000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75" name="Rectangle"/>
          <p:cNvSpPr/>
          <p:nvPr/>
        </p:nvSpPr>
        <p:spPr>
          <a:xfrm>
            <a:off x="2278062" y="4622800"/>
            <a:ext cx="614363" cy="3175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76" name="Why use least significant bits in directory…"/>
          <p:cNvSpPr txBox="1"/>
          <p:nvPr/>
        </p:nvSpPr>
        <p:spPr>
          <a:xfrm>
            <a:off x="1704974" y="1243012"/>
            <a:ext cx="5593409" cy="1196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/>
          <a:p>
            <a:pPr defTabSz="457200">
              <a:defRPr sz="2400"/>
            </a:pPr>
            <a:r>
              <a:t>Why use least significant bits in directory</a:t>
            </a:r>
          </a:p>
          <a:p>
            <a:pPr defTabSz="457200">
              <a:defRPr sz="2400"/>
            </a:pPr>
            <a:r>
              <a:t>(instead of the </a:t>
            </a:r>
            <a:r>
              <a:rPr i="1"/>
              <a:t>most</a:t>
            </a:r>
            <a:r>
              <a:t> significant ones)?</a:t>
            </a:r>
          </a:p>
        </p:txBody>
      </p:sp>
      <p:sp>
        <p:nvSpPr>
          <p:cNvPr id="377" name="vs."/>
          <p:cNvSpPr txBox="1"/>
          <p:nvPr/>
        </p:nvSpPr>
        <p:spPr>
          <a:xfrm>
            <a:off x="3838574" y="5408612"/>
            <a:ext cx="494260" cy="4603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400"/>
            </a:lvl1pPr>
          </a:lstStyle>
          <a:p>
            <a:r>
              <a:t>vs.</a:t>
            </a:r>
          </a:p>
        </p:txBody>
      </p:sp>
      <p:sp>
        <p:nvSpPr>
          <p:cNvPr id="378" name="20%"/>
          <p:cNvSpPr/>
          <p:nvPr/>
        </p:nvSpPr>
        <p:spPr>
          <a:xfrm>
            <a:off x="369887" y="3968750"/>
            <a:ext cx="315913" cy="331788"/>
          </a:xfrm>
          <a:prstGeom prst="rect">
            <a:avLst/>
          </a:prstGeom>
          <a:blipFill>
            <a:blip r:embed="rId1"/>
          </a:blip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379" name="0"/>
          <p:cNvSpPr txBox="1"/>
          <p:nvPr/>
        </p:nvSpPr>
        <p:spPr>
          <a:xfrm>
            <a:off x="223836" y="4324350"/>
            <a:ext cx="203661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chemeClr val="accent2"/>
                </a:solidFill>
              </a:defRPr>
            </a:lvl1pPr>
          </a:lstStyle>
          <a:p>
            <a:r>
              <a:t>0</a:t>
            </a:r>
          </a:p>
        </p:txBody>
      </p:sp>
      <p:sp>
        <p:nvSpPr>
          <p:cNvPr id="380" name="1"/>
          <p:cNvSpPr txBox="1"/>
          <p:nvPr/>
        </p:nvSpPr>
        <p:spPr>
          <a:xfrm>
            <a:off x="223836" y="4694237"/>
            <a:ext cx="203661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chemeClr val="accent2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381" name="1"/>
          <p:cNvSpPr txBox="1"/>
          <p:nvPr/>
        </p:nvSpPr>
        <p:spPr>
          <a:xfrm>
            <a:off x="407987" y="3976687"/>
            <a:ext cx="203660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1</a:t>
            </a:r>
          </a:p>
        </p:txBody>
      </p:sp>
      <p:sp>
        <p:nvSpPr>
          <p:cNvPr id="382" name="Rectangle"/>
          <p:cNvSpPr/>
          <p:nvPr/>
        </p:nvSpPr>
        <p:spPr>
          <a:xfrm>
            <a:off x="373062" y="4302125"/>
            <a:ext cx="614363" cy="31591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83" name="Rectangle"/>
          <p:cNvSpPr/>
          <p:nvPr/>
        </p:nvSpPr>
        <p:spPr>
          <a:xfrm>
            <a:off x="373062" y="4627562"/>
            <a:ext cx="614363" cy="315913"/>
          </a:xfrm>
          <a:prstGeom prst="rect">
            <a:avLst/>
          </a:prstGeom>
          <a:solidFill>
            <a:srgbClr val="FF0000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grpSp>
        <p:nvGrpSpPr>
          <p:cNvPr id="390" name="Group"/>
          <p:cNvGrpSpPr/>
          <p:nvPr/>
        </p:nvGrpSpPr>
        <p:grpSpPr>
          <a:xfrm>
            <a:off x="4286249" y="3956050"/>
            <a:ext cx="765177" cy="1033464"/>
            <a:chOff x="0" y="0"/>
            <a:chExt cx="765175" cy="1033463"/>
          </a:xfrm>
        </p:grpSpPr>
        <p:sp>
          <p:nvSpPr>
            <p:cNvPr id="384" name="20%"/>
            <p:cNvSpPr/>
            <p:nvPr/>
          </p:nvSpPr>
          <p:spPr>
            <a:xfrm>
              <a:off x="147638" y="0"/>
              <a:ext cx="315913" cy="331788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85" name="0"/>
            <p:cNvSpPr txBox="1"/>
            <p:nvPr/>
          </p:nvSpPr>
          <p:spPr>
            <a:xfrm>
              <a:off x="0" y="355600"/>
              <a:ext cx="203660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solidFill>
                    <a:schemeClr val="accent2"/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386" name="1"/>
            <p:cNvSpPr txBox="1"/>
            <p:nvPr/>
          </p:nvSpPr>
          <p:spPr>
            <a:xfrm>
              <a:off x="0" y="725487"/>
              <a:ext cx="203660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solidFill>
                    <a:schemeClr val="accent2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87" name="1"/>
            <p:cNvSpPr txBox="1"/>
            <p:nvPr/>
          </p:nvSpPr>
          <p:spPr>
            <a:xfrm>
              <a:off x="185737" y="6350"/>
              <a:ext cx="203661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</a:t>
              </a:r>
            </a:p>
          </p:txBody>
        </p:sp>
        <p:sp>
          <p:nvSpPr>
            <p:cNvPr id="388" name="Rectangle"/>
            <p:cNvSpPr/>
            <p:nvPr/>
          </p:nvSpPr>
          <p:spPr>
            <a:xfrm>
              <a:off x="150813" y="333375"/>
              <a:ext cx="614363" cy="315913"/>
            </a:xfrm>
            <a:prstGeom prst="rect">
              <a:avLst/>
            </a:prstGeom>
            <a:solidFill>
              <a:schemeClr val="accent1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  <p:sp>
          <p:nvSpPr>
            <p:cNvPr id="389" name="Rectangle"/>
            <p:cNvSpPr/>
            <p:nvPr/>
          </p:nvSpPr>
          <p:spPr>
            <a:xfrm>
              <a:off x="150813" y="658812"/>
              <a:ext cx="614363" cy="315913"/>
            </a:xfrm>
            <a:prstGeom prst="rect">
              <a:avLst/>
            </a:prstGeom>
            <a:solidFill>
              <a:srgbClr val="FF0000"/>
            </a:solidFill>
            <a:ln w="12700" cap="flat">
              <a:solidFill>
                <a:srgbClr val="CC33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457200">
                <a:defRPr sz="1800"/>
              </a:pPr>
            </a:p>
          </p:txBody>
        </p:sp>
      </p:grpSp>
      <p:sp>
        <p:nvSpPr>
          <p:cNvPr id="391" name="Least Significant"/>
          <p:cNvSpPr txBox="1"/>
          <p:nvPr/>
        </p:nvSpPr>
        <p:spPr>
          <a:xfrm>
            <a:off x="411162" y="5410200"/>
            <a:ext cx="2341366" cy="4603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400"/>
            </a:lvl1pPr>
          </a:lstStyle>
          <a:p>
            <a:r>
              <a:t>Least Significant</a:t>
            </a:r>
          </a:p>
        </p:txBody>
      </p:sp>
      <p:sp>
        <p:nvSpPr>
          <p:cNvPr id="392" name="Most Significant"/>
          <p:cNvSpPr txBox="1"/>
          <p:nvPr/>
        </p:nvSpPr>
        <p:spPr>
          <a:xfrm>
            <a:off x="5895974" y="5408612"/>
            <a:ext cx="2256236" cy="4603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400"/>
            </a:lvl1pPr>
          </a:lstStyle>
          <a:p>
            <a:r>
              <a:t>Most Significant</a:t>
            </a:r>
          </a:p>
        </p:txBody>
      </p:sp>
      <p:sp>
        <p:nvSpPr>
          <p:cNvPr id="393" name="0, 2"/>
          <p:cNvSpPr txBox="1"/>
          <p:nvPr/>
        </p:nvSpPr>
        <p:spPr>
          <a:xfrm>
            <a:off x="1281112" y="4098925"/>
            <a:ext cx="498139" cy="3835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r>
              <a:t>0, 2</a:t>
            </a:r>
          </a:p>
        </p:txBody>
      </p:sp>
      <p:sp>
        <p:nvSpPr>
          <p:cNvPr id="394" name="1, 3"/>
          <p:cNvSpPr txBox="1"/>
          <p:nvPr/>
        </p:nvSpPr>
        <p:spPr>
          <a:xfrm>
            <a:off x="1300162" y="4900612"/>
            <a:ext cx="498139" cy="38354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r>
              <a:t>1, 3</a:t>
            </a:r>
          </a:p>
        </p:txBody>
      </p:sp>
      <p:sp>
        <p:nvSpPr>
          <p:cNvPr id="395" name="1"/>
          <p:cNvSpPr/>
          <p:nvPr/>
        </p:nvSpPr>
        <p:spPr>
          <a:xfrm>
            <a:off x="1273175" y="3781425"/>
            <a:ext cx="213185" cy="3175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1</a:t>
            </a:r>
          </a:p>
        </p:txBody>
      </p:sp>
      <p:sp>
        <p:nvSpPr>
          <p:cNvPr id="396" name="1"/>
          <p:cNvSpPr/>
          <p:nvPr/>
        </p:nvSpPr>
        <p:spPr>
          <a:xfrm>
            <a:off x="1301750" y="4587875"/>
            <a:ext cx="213185" cy="3175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1</a:t>
            </a:r>
          </a:p>
        </p:txBody>
      </p:sp>
      <p:sp>
        <p:nvSpPr>
          <p:cNvPr id="397" name="Rectangle"/>
          <p:cNvSpPr/>
          <p:nvPr/>
        </p:nvSpPr>
        <p:spPr>
          <a:xfrm>
            <a:off x="2278062" y="4632325"/>
            <a:ext cx="614363" cy="31591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98" name="Rectangle"/>
          <p:cNvSpPr/>
          <p:nvPr/>
        </p:nvSpPr>
        <p:spPr>
          <a:xfrm>
            <a:off x="2278062" y="4965700"/>
            <a:ext cx="614363" cy="315913"/>
          </a:xfrm>
          <a:prstGeom prst="rect">
            <a:avLst/>
          </a:prstGeom>
          <a:solidFill>
            <a:srgbClr val="FF0000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399" name="Line"/>
          <p:cNvSpPr/>
          <p:nvPr/>
        </p:nvSpPr>
        <p:spPr>
          <a:xfrm flipV="1">
            <a:off x="1016000" y="4310062"/>
            <a:ext cx="261938" cy="168276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00" name="Line"/>
          <p:cNvSpPr/>
          <p:nvPr/>
        </p:nvSpPr>
        <p:spPr>
          <a:xfrm>
            <a:off x="981075" y="4808537"/>
            <a:ext cx="304801" cy="254001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01" name="0, 2"/>
          <p:cNvSpPr txBox="1"/>
          <p:nvPr/>
        </p:nvSpPr>
        <p:spPr>
          <a:xfrm>
            <a:off x="3092450" y="4048125"/>
            <a:ext cx="498138" cy="3835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r>
              <a:t>0, 2</a:t>
            </a:r>
          </a:p>
        </p:txBody>
      </p:sp>
      <p:sp>
        <p:nvSpPr>
          <p:cNvPr id="402" name="1, 3"/>
          <p:cNvSpPr txBox="1"/>
          <p:nvPr/>
        </p:nvSpPr>
        <p:spPr>
          <a:xfrm>
            <a:off x="3111500" y="4849812"/>
            <a:ext cx="498138" cy="38354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r>
              <a:t>1, 3</a:t>
            </a:r>
          </a:p>
        </p:txBody>
      </p:sp>
      <p:sp>
        <p:nvSpPr>
          <p:cNvPr id="403" name="1"/>
          <p:cNvSpPr/>
          <p:nvPr/>
        </p:nvSpPr>
        <p:spPr>
          <a:xfrm>
            <a:off x="3084512" y="3730625"/>
            <a:ext cx="213186" cy="3175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1</a:t>
            </a:r>
          </a:p>
        </p:txBody>
      </p:sp>
      <p:sp>
        <p:nvSpPr>
          <p:cNvPr id="404" name="1"/>
          <p:cNvSpPr/>
          <p:nvPr/>
        </p:nvSpPr>
        <p:spPr>
          <a:xfrm>
            <a:off x="3113087" y="4537075"/>
            <a:ext cx="213186" cy="3175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1</a:t>
            </a:r>
          </a:p>
        </p:txBody>
      </p:sp>
      <p:sp>
        <p:nvSpPr>
          <p:cNvPr id="405" name="Line"/>
          <p:cNvSpPr/>
          <p:nvPr/>
        </p:nvSpPr>
        <p:spPr>
          <a:xfrm>
            <a:off x="2903537" y="4148137"/>
            <a:ext cx="220664" cy="144464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06" name="Line"/>
          <p:cNvSpPr/>
          <p:nvPr/>
        </p:nvSpPr>
        <p:spPr>
          <a:xfrm flipV="1">
            <a:off x="2895600" y="4343399"/>
            <a:ext cx="203201" cy="423864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07" name="Line"/>
          <p:cNvSpPr/>
          <p:nvPr/>
        </p:nvSpPr>
        <p:spPr>
          <a:xfrm>
            <a:off x="2895600" y="4419599"/>
            <a:ext cx="203200" cy="609602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08" name="Line"/>
          <p:cNvSpPr/>
          <p:nvPr/>
        </p:nvSpPr>
        <p:spPr>
          <a:xfrm flipV="1">
            <a:off x="2895600" y="5062537"/>
            <a:ext cx="195263" cy="93664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grpSp>
        <p:nvGrpSpPr>
          <p:cNvPr id="415" name="Group"/>
          <p:cNvGrpSpPr/>
          <p:nvPr/>
        </p:nvGrpSpPr>
        <p:grpSpPr>
          <a:xfrm>
            <a:off x="5045075" y="3794125"/>
            <a:ext cx="817226" cy="1502728"/>
            <a:chOff x="0" y="0"/>
            <a:chExt cx="817225" cy="1502727"/>
          </a:xfrm>
        </p:grpSpPr>
        <p:sp>
          <p:nvSpPr>
            <p:cNvPr id="409" name="0, 1"/>
            <p:cNvSpPr txBox="1"/>
            <p:nvPr/>
          </p:nvSpPr>
          <p:spPr>
            <a:xfrm>
              <a:off x="300037" y="317500"/>
              <a:ext cx="498139" cy="38354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 sz="1800"/>
              </a:lvl1pPr>
            </a:lstStyle>
            <a:p>
              <a:r>
                <a:t>0, 1</a:t>
              </a:r>
            </a:p>
          </p:txBody>
        </p:sp>
        <p:sp>
          <p:nvSpPr>
            <p:cNvPr id="410" name="2, 3"/>
            <p:cNvSpPr txBox="1"/>
            <p:nvPr/>
          </p:nvSpPr>
          <p:spPr>
            <a:xfrm>
              <a:off x="319087" y="1119187"/>
              <a:ext cx="498139" cy="38354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 sz="1800"/>
              </a:lvl1pPr>
            </a:lstStyle>
            <a:p>
              <a:r>
                <a:t>2, 3</a:t>
              </a:r>
            </a:p>
          </p:txBody>
        </p:sp>
        <p:sp>
          <p:nvSpPr>
            <p:cNvPr id="411" name="1"/>
            <p:cNvSpPr/>
            <p:nvPr/>
          </p:nvSpPr>
          <p:spPr>
            <a:xfrm>
              <a:off x="292100" y="0"/>
              <a:ext cx="213185" cy="317501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</a:t>
              </a:r>
            </a:p>
          </p:txBody>
        </p:sp>
        <p:sp>
          <p:nvSpPr>
            <p:cNvPr id="412" name="1"/>
            <p:cNvSpPr/>
            <p:nvPr/>
          </p:nvSpPr>
          <p:spPr>
            <a:xfrm>
              <a:off x="320675" y="806450"/>
              <a:ext cx="213185" cy="317501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</a:t>
              </a:r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34924" y="528637"/>
              <a:ext cx="261939" cy="16827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14" name="Line"/>
            <p:cNvSpPr/>
            <p:nvPr/>
          </p:nvSpPr>
          <p:spPr>
            <a:xfrm>
              <a:off x="0" y="1027112"/>
              <a:ext cx="304801" cy="2540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416" name="20%"/>
          <p:cNvSpPr/>
          <p:nvPr/>
        </p:nvSpPr>
        <p:spPr>
          <a:xfrm>
            <a:off x="6542087" y="3702050"/>
            <a:ext cx="315913" cy="331788"/>
          </a:xfrm>
          <a:prstGeom prst="rect">
            <a:avLst/>
          </a:prstGeom>
          <a:blipFill>
            <a:blip r:embed="rId1"/>
          </a:blip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417" name="Rectangle"/>
          <p:cNvSpPr/>
          <p:nvPr/>
        </p:nvSpPr>
        <p:spPr>
          <a:xfrm>
            <a:off x="6542087" y="4033837"/>
            <a:ext cx="630238" cy="1331913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grpSp>
        <p:nvGrpSpPr>
          <p:cNvPr id="422" name="Group"/>
          <p:cNvGrpSpPr/>
          <p:nvPr/>
        </p:nvGrpSpPr>
        <p:grpSpPr>
          <a:xfrm>
            <a:off x="6242049" y="4057650"/>
            <a:ext cx="302545" cy="1336676"/>
            <a:chOff x="0" y="0"/>
            <a:chExt cx="302543" cy="1336675"/>
          </a:xfrm>
        </p:grpSpPr>
        <p:sp>
          <p:nvSpPr>
            <p:cNvPr id="418" name="00"/>
            <p:cNvSpPr txBox="1"/>
            <p:nvPr/>
          </p:nvSpPr>
          <p:spPr>
            <a:xfrm>
              <a:off x="0" y="0"/>
              <a:ext cx="302544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/>
            <a:p>
              <a:pPr defTabSz="457200">
                <a:defRPr sz="1400" b="1">
                  <a:solidFill>
                    <a:schemeClr val="accent2"/>
                  </a:solidFill>
                </a:defRPr>
              </a:pPr>
              <a:r>
                <a:t>0</a:t>
              </a:r>
              <a:r>
                <a:rPr>
                  <a:solidFill>
                    <a:srgbClr val="000000"/>
                  </a:solidFill>
                </a:rPr>
                <a:t>0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19" name="01"/>
            <p:cNvSpPr txBox="1"/>
            <p:nvPr/>
          </p:nvSpPr>
          <p:spPr>
            <a:xfrm>
              <a:off x="0" y="369887"/>
              <a:ext cx="302544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/>
            <a:p>
              <a:pPr defTabSz="457200">
                <a:defRPr sz="1400" b="1">
                  <a:solidFill>
                    <a:schemeClr val="accent2"/>
                  </a:solidFill>
                </a:defRPr>
              </a:pPr>
              <a:r>
                <a:t>0</a:t>
              </a:r>
              <a:r>
                <a:rPr>
                  <a:solidFill>
                    <a:srgbClr val="000000"/>
                  </a:solidFill>
                </a:rPr>
                <a:t>1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20" name="10"/>
            <p:cNvSpPr txBox="1"/>
            <p:nvPr/>
          </p:nvSpPr>
          <p:spPr>
            <a:xfrm>
              <a:off x="0" y="685800"/>
              <a:ext cx="302544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/>
            <a:p>
              <a:pPr defTabSz="457200">
                <a:defRPr sz="1400" b="1">
                  <a:solidFill>
                    <a:schemeClr val="accent2"/>
                  </a:solidFill>
                </a:defRPr>
              </a:pPr>
              <a:r>
                <a:t>1</a:t>
              </a:r>
              <a:r>
                <a:rPr>
                  <a:solidFill>
                    <a:srgbClr val="000000"/>
                  </a:solidFill>
                </a:rPr>
                <a:t>0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21" name="11"/>
            <p:cNvSpPr txBox="1"/>
            <p:nvPr/>
          </p:nvSpPr>
          <p:spPr>
            <a:xfrm>
              <a:off x="0" y="1028700"/>
              <a:ext cx="292821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/>
            <a:p>
              <a:pPr defTabSz="457200">
                <a:defRPr sz="1400" b="1">
                  <a:solidFill>
                    <a:schemeClr val="accent2"/>
                  </a:solidFill>
                </a:defRPr>
              </a:pPr>
              <a:r>
                <a:t>1</a:t>
              </a:r>
              <a:r>
                <a:rPr>
                  <a:solidFill>
                    <a:srgbClr val="000000"/>
                  </a:solidFill>
                </a:rPr>
                <a:t>1</a:t>
              </a:r>
              <a:endParaRPr>
                <a:solidFill>
                  <a:srgbClr val="000000"/>
                </a:solidFill>
              </a:endParaRPr>
            </a:p>
          </p:txBody>
        </p:sp>
      </p:grpSp>
      <p:sp>
        <p:nvSpPr>
          <p:cNvPr id="423" name="2"/>
          <p:cNvSpPr txBox="1"/>
          <p:nvPr/>
        </p:nvSpPr>
        <p:spPr>
          <a:xfrm>
            <a:off x="6580186" y="3708400"/>
            <a:ext cx="203661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2</a:t>
            </a:r>
          </a:p>
        </p:txBody>
      </p:sp>
      <p:sp>
        <p:nvSpPr>
          <p:cNvPr id="424" name="Rectangle"/>
          <p:cNvSpPr/>
          <p:nvPr/>
        </p:nvSpPr>
        <p:spPr>
          <a:xfrm>
            <a:off x="6545262" y="4035425"/>
            <a:ext cx="614363" cy="31591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425" name="Rectangle"/>
          <p:cNvSpPr/>
          <p:nvPr/>
        </p:nvSpPr>
        <p:spPr>
          <a:xfrm>
            <a:off x="6557962" y="4703762"/>
            <a:ext cx="614363" cy="315913"/>
          </a:xfrm>
          <a:prstGeom prst="rect">
            <a:avLst/>
          </a:prstGeom>
          <a:solidFill>
            <a:srgbClr val="FF0000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426" name="Rectangle"/>
          <p:cNvSpPr/>
          <p:nvPr/>
        </p:nvSpPr>
        <p:spPr>
          <a:xfrm>
            <a:off x="6545262" y="4686300"/>
            <a:ext cx="614363" cy="317500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427" name="Rectangle"/>
          <p:cNvSpPr/>
          <p:nvPr/>
        </p:nvSpPr>
        <p:spPr>
          <a:xfrm>
            <a:off x="6545262" y="4365625"/>
            <a:ext cx="614363" cy="315913"/>
          </a:xfrm>
          <a:prstGeom prst="rect">
            <a:avLst/>
          </a:prstGeom>
          <a:solidFill>
            <a:schemeClr val="accent1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428" name="Rectangle"/>
          <p:cNvSpPr/>
          <p:nvPr/>
        </p:nvSpPr>
        <p:spPr>
          <a:xfrm>
            <a:off x="6545262" y="5029200"/>
            <a:ext cx="614363" cy="315913"/>
          </a:xfrm>
          <a:prstGeom prst="rect">
            <a:avLst/>
          </a:prstGeom>
          <a:solidFill>
            <a:srgbClr val="FF0000"/>
          </a:solidFill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429" name="0, 1"/>
          <p:cNvSpPr txBox="1"/>
          <p:nvPr/>
        </p:nvSpPr>
        <p:spPr>
          <a:xfrm>
            <a:off x="7359650" y="4111625"/>
            <a:ext cx="498138" cy="3835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r>
              <a:t>0, 1</a:t>
            </a:r>
          </a:p>
        </p:txBody>
      </p:sp>
      <p:sp>
        <p:nvSpPr>
          <p:cNvPr id="430" name="2, 3"/>
          <p:cNvSpPr txBox="1"/>
          <p:nvPr/>
        </p:nvSpPr>
        <p:spPr>
          <a:xfrm>
            <a:off x="7378700" y="4913312"/>
            <a:ext cx="498138" cy="38354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none" lIns="45719" rIns="45719">
            <a:spAutoFit/>
          </a:bodyPr>
          <a:lstStyle>
            <a:lvl1pPr defTabSz="457200">
              <a:defRPr sz="1800"/>
            </a:lvl1pPr>
          </a:lstStyle>
          <a:p>
            <a:r>
              <a:t>2, 3</a:t>
            </a:r>
          </a:p>
        </p:txBody>
      </p:sp>
      <p:sp>
        <p:nvSpPr>
          <p:cNvPr id="431" name="1"/>
          <p:cNvSpPr/>
          <p:nvPr/>
        </p:nvSpPr>
        <p:spPr>
          <a:xfrm>
            <a:off x="7351712" y="3794125"/>
            <a:ext cx="213186" cy="3175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1</a:t>
            </a:r>
          </a:p>
        </p:txBody>
      </p:sp>
      <p:sp>
        <p:nvSpPr>
          <p:cNvPr id="432" name="1"/>
          <p:cNvSpPr/>
          <p:nvPr/>
        </p:nvSpPr>
        <p:spPr>
          <a:xfrm>
            <a:off x="7380287" y="4600575"/>
            <a:ext cx="213186" cy="31750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1</a:t>
            </a:r>
          </a:p>
        </p:txBody>
      </p:sp>
      <p:sp>
        <p:nvSpPr>
          <p:cNvPr id="433" name="Line"/>
          <p:cNvSpPr/>
          <p:nvPr/>
        </p:nvSpPr>
        <p:spPr>
          <a:xfrm>
            <a:off x="7170737" y="4211637"/>
            <a:ext cx="220663" cy="144464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34" name="Line"/>
          <p:cNvSpPr/>
          <p:nvPr/>
        </p:nvSpPr>
        <p:spPr>
          <a:xfrm flipV="1">
            <a:off x="7200899" y="4406900"/>
            <a:ext cx="165101" cy="80963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35" name="Line"/>
          <p:cNvSpPr/>
          <p:nvPr/>
        </p:nvSpPr>
        <p:spPr>
          <a:xfrm>
            <a:off x="7226299" y="4825999"/>
            <a:ext cx="139701" cy="254002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36" name="Line"/>
          <p:cNvSpPr/>
          <p:nvPr/>
        </p:nvSpPr>
        <p:spPr>
          <a:xfrm flipV="1">
            <a:off x="7162799" y="5126037"/>
            <a:ext cx="195264" cy="93664"/>
          </a:xfrm>
          <a:prstGeom prst="line">
            <a:avLst/>
          </a:prstGeom>
          <a:ln w="12700">
            <a:solidFill>
              <a:srgbClr val="0000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437" name="Allows for doubling by copying the…"/>
          <p:cNvSpPr txBox="1"/>
          <p:nvPr/>
        </p:nvSpPr>
        <p:spPr>
          <a:xfrm>
            <a:off x="2709544" y="2162175"/>
            <a:ext cx="6080762" cy="11963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1" defTabSz="457200">
              <a:defRPr sz="2400"/>
            </a:pPr>
            <a:r>
              <a:t>Allows for doubling by copying the </a:t>
            </a:r>
          </a:p>
          <a:p>
            <a:pPr lvl="1" defTabSz="457200">
              <a:defRPr sz="2400"/>
            </a:pPr>
            <a:r>
              <a:t>directory and appending the new copy </a:t>
            </a:r>
          </a:p>
          <a:p>
            <a:pPr lvl="1" defTabSz="457200">
              <a:defRPr sz="2400"/>
            </a:pPr>
            <a:r>
              <a:t>to the original.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" grpId="1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40" name="Comments on Extendible Hashing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Comments on Extendible Hashing</a:t>
            </a:r>
          </a:p>
        </p:txBody>
      </p:sp>
      <p:sp>
        <p:nvSpPr>
          <p:cNvPr id="441" name="If directory fits in memory, equality search answered with one disk access; else two.…"/>
          <p:cNvSpPr txBox="1"/>
          <p:nvPr>
            <p:ph type="body" idx="4294967295"/>
          </p:nvPr>
        </p:nvSpPr>
        <p:spPr>
          <a:xfrm>
            <a:off x="-1" y="1447800"/>
            <a:ext cx="9144002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If directory fits in memory, equality search answered with one disk access; else two.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100MB file, 100 bytes/rec, 4K pages contains 1,000,000 records (as data entries) and 25,000 directory elements; chances are high that directory will fit in memory.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Directory grows in spurts, and, if the distribution </a:t>
            </a:r>
            <a:r>
              <a:rPr i="1"/>
              <a:t>of hash values </a:t>
            </a:r>
            <a:r>
              <a:t>is skewed, directory can grow large.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Multiple entries with same hash value cause problems!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444" name="Comments on Extendible Hashing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Comments on Extendible Hashing</a:t>
            </a:r>
          </a:p>
        </p:txBody>
      </p:sp>
      <p:sp>
        <p:nvSpPr>
          <p:cNvPr id="445" name="Delete:…"/>
          <p:cNvSpPr txBox="1"/>
          <p:nvPr>
            <p:ph type="body" idx="4294967295"/>
          </p:nvPr>
        </p:nvSpPr>
        <p:spPr>
          <a:xfrm>
            <a:off x="647700" y="1447800"/>
            <a:ext cx="79883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SzTx/>
              <a:buFont typeface="Monotype Sorts"/>
              <a:buNone/>
              <a:defRPr u="sng">
                <a:solidFill>
                  <a:srgbClr val="FC0128"/>
                </a:solidFill>
              </a:defRPr>
            </a:pPr>
            <a:r>
              <a:t>Delete</a:t>
            </a:r>
            <a:r>
              <a:rPr u="none"/>
              <a:t>:  </a:t>
            </a:r>
            <a:endParaRPr u="none"/>
          </a:p>
          <a:p>
            <a:pPr marL="200660" indent="-200660">
              <a:buClrTx/>
              <a:buSzPct val="100000"/>
            </a:pPr>
            <a:r>
              <a:t>If removal of data entry makes bucket empty, can be merged with `split image’</a:t>
            </a:r>
          </a:p>
          <a:p>
            <a:pPr marL="200660" indent="-200660">
              <a:buClrTx/>
              <a:buSzPct val="100000"/>
            </a:pPr>
          </a:p>
          <a:p>
            <a:pPr marL="200660" indent="-200660">
              <a:buClrTx/>
              <a:buSzPct val="100000"/>
            </a:pPr>
            <a:r>
              <a:t>If each directory element points to same bucket as its split image, can halve directory.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Rectangle 4"/>
          <p:cNvSpPr txBox="1"/>
          <p:nvPr>
            <p:ph type="title"/>
          </p:nvPr>
        </p:nvSpPr>
        <p:spPr>
          <a:xfrm>
            <a:off x="400050" y="463550"/>
            <a:ext cx="8686800" cy="628650"/>
          </a:xfrm>
          <a:prstGeom prst="rect">
            <a:avLst/>
          </a:prstGeom>
        </p:spPr>
        <p:txBody>
          <a:bodyPr lIns="34528" tIns="34528" rIns="34528" bIns="34528"/>
          <a:lstStyle/>
          <a:p>
            <a:r>
              <a:t>Linear Hashing</a:t>
            </a:r>
          </a:p>
        </p:txBody>
      </p:sp>
      <p:sp>
        <p:nvSpPr>
          <p:cNvPr id="448" name="Rectangle 5"/>
          <p:cNvSpPr txBox="1"/>
          <p:nvPr>
            <p:ph type="body" sz="half" idx="1"/>
          </p:nvPr>
        </p:nvSpPr>
        <p:spPr>
          <a:xfrm>
            <a:off x="457200" y="1663304"/>
            <a:ext cx="8572500" cy="2506266"/>
          </a:xfrm>
          <a:prstGeom prst="rect">
            <a:avLst/>
          </a:prstGeom>
        </p:spPr>
        <p:txBody>
          <a:bodyPr lIns="34528" tIns="34528" rIns="34528" bIns="34528"/>
          <a:lstStyle/>
          <a:p>
            <a:pPr marL="254000" indent="-254000" defTabSz="676275">
              <a:spcBef>
                <a:spcPts val="400"/>
              </a:spcBef>
              <a:defRPr sz="1775"/>
            </a:pPr>
            <a:r>
              <a:t>A dynamic hashing scheme that handles the problem of long overflow chains without using a directory.</a:t>
            </a:r>
          </a:p>
          <a:p>
            <a:pPr marL="254000" indent="-254000" defTabSz="676275">
              <a:spcBef>
                <a:spcPts val="400"/>
              </a:spcBef>
              <a:defRPr sz="1775"/>
            </a:pPr>
          </a:p>
          <a:p>
            <a:pPr marL="254000" indent="-254000" defTabSz="676275">
              <a:spcBef>
                <a:spcPts val="400"/>
              </a:spcBef>
              <a:defRPr sz="1775"/>
            </a:pPr>
            <a:r>
              <a:t>Directory avoided in LH by using </a:t>
            </a:r>
            <a:r>
              <a:rPr i="1">
                <a:solidFill>
                  <a:srgbClr val="FC0128"/>
                </a:solidFill>
              </a:rPr>
              <a:t>temporary </a:t>
            </a:r>
            <a:r>
              <a:t>overflow pages, and choosing the bucket to split in a </a:t>
            </a:r>
            <a:r>
              <a:rPr i="1">
                <a:solidFill>
                  <a:srgbClr val="0000BE"/>
                </a:solidFill>
              </a:rPr>
              <a:t>round-robin</a:t>
            </a:r>
            <a:r>
              <a:rPr>
                <a:solidFill>
                  <a:srgbClr val="0000BE"/>
                </a:solidFill>
              </a:rPr>
              <a:t> </a:t>
            </a:r>
            <a:r>
              <a:t>fashion.</a:t>
            </a:r>
          </a:p>
          <a:p>
            <a:pPr marL="254000" indent="-254000" defTabSz="676275">
              <a:spcBef>
                <a:spcPts val="400"/>
              </a:spcBef>
              <a:defRPr sz="1775"/>
            </a:pPr>
          </a:p>
          <a:p>
            <a:pPr marL="254000" indent="-254000" defTabSz="676275">
              <a:spcBef>
                <a:spcPts val="400"/>
              </a:spcBef>
              <a:defRPr sz="1775"/>
            </a:pPr>
            <a:r>
              <a:t>When </a:t>
            </a:r>
            <a:r>
              <a:rPr i="1" u="sng">
                <a:solidFill>
                  <a:srgbClr val="FC0128"/>
                </a:solidFill>
              </a:rPr>
              <a:t>any</a:t>
            </a:r>
            <a:r>
              <a:t> bucket overflows split the bucket that is currently pointed to by the “</a:t>
            </a:r>
            <a:r>
              <a:rPr i="1">
                <a:solidFill>
                  <a:srgbClr val="FC0128"/>
                </a:solidFill>
              </a:rPr>
              <a:t>Next</a:t>
            </a:r>
            <a:r>
              <a:t>” pointer and then increment that pointer to the next bucket.</a:t>
            </a:r>
          </a:p>
        </p:txBody>
      </p:sp>
      <p:sp>
        <p:nvSpPr>
          <p:cNvPr id="449" name="Slide Number Placeholder 5"/>
          <p:cNvSpPr txBox="1"/>
          <p:nvPr>
            <p:ph type="sldNum" sz="quarter" idx="2"/>
          </p:nvPr>
        </p:nvSpPr>
        <p:spPr>
          <a:xfrm>
            <a:off x="457200" y="5645055"/>
            <a:ext cx="250796" cy="241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Rectangle 2"/>
          <p:cNvSpPr txBox="1"/>
          <p:nvPr>
            <p:ph type="title"/>
          </p:nvPr>
        </p:nvSpPr>
        <p:spPr>
          <a:xfrm>
            <a:off x="501649" y="533400"/>
            <a:ext cx="6204349" cy="458392"/>
          </a:xfrm>
          <a:prstGeom prst="rect">
            <a:avLst/>
          </a:prstGeom>
        </p:spPr>
        <p:txBody>
          <a:bodyPr/>
          <a:lstStyle>
            <a:lvl1pPr defTabSz="795020">
              <a:defRPr sz="3130"/>
            </a:lvl1pPr>
          </a:lstStyle>
          <a:p>
            <a:r>
              <a:t>Linear Hashing – The Main Idea</a:t>
            </a:r>
          </a:p>
        </p:txBody>
      </p:sp>
      <p:sp>
        <p:nvSpPr>
          <p:cNvPr id="452" name="Rectangle 3"/>
          <p:cNvSpPr txBox="1"/>
          <p:nvPr>
            <p:ph type="body" idx="1"/>
          </p:nvPr>
        </p:nvSpPr>
        <p:spPr>
          <a:xfrm>
            <a:off x="628649" y="2021681"/>
            <a:ext cx="8286751" cy="3086101"/>
          </a:xfrm>
          <a:prstGeom prst="rect">
            <a:avLst/>
          </a:prstGeom>
        </p:spPr>
        <p:txBody>
          <a:bodyPr/>
          <a:lstStyle/>
          <a:p>
            <a:pPr marL="339725" indent="-339725" defTabSz="904875">
              <a:lnSpc>
                <a:spcPct val="95000"/>
              </a:lnSpc>
              <a:spcBef>
                <a:spcPts val="1800"/>
              </a:spcBef>
              <a:defRPr sz="2375">
                <a:solidFill>
                  <a:srgbClr val="FC0128"/>
                </a:solidFill>
              </a:defRPr>
            </a:pPr>
            <a:r>
              <a:t>Use a family of hash functions h</a:t>
            </a:r>
            <a:r>
              <a:rPr baseline="-25000"/>
              <a:t>0</a:t>
            </a:r>
            <a:r>
              <a:t>, h</a:t>
            </a:r>
            <a:r>
              <a:rPr baseline="-25000"/>
              <a:t>1</a:t>
            </a:r>
            <a:r>
              <a:t>, h</a:t>
            </a:r>
            <a:r>
              <a:rPr baseline="-25000"/>
              <a:t>2</a:t>
            </a:r>
            <a:r>
              <a:t>, ...</a:t>
            </a:r>
          </a:p>
          <a:p>
            <a:pPr marL="339725" indent="-339725" defTabSz="904875">
              <a:lnSpc>
                <a:spcPct val="95000"/>
              </a:lnSpc>
              <a:spcBef>
                <a:spcPts val="1800"/>
              </a:spcBef>
              <a:defRPr sz="2375" b="1">
                <a:solidFill>
                  <a:srgbClr val="0000BE"/>
                </a:solidFill>
              </a:defRPr>
            </a:pPr>
            <a:r>
              <a:t>h</a:t>
            </a:r>
            <a:r>
              <a:rPr b="0" baseline="-25000"/>
              <a:t>i</a:t>
            </a:r>
            <a:r>
              <a:rPr b="0"/>
              <a:t>(</a:t>
            </a:r>
            <a:r>
              <a:rPr b="0" i="1"/>
              <a:t>key</a:t>
            </a:r>
            <a:r>
              <a:rPr b="0"/>
              <a:t>) = </a:t>
            </a:r>
            <a:r>
              <a:t>h</a:t>
            </a:r>
            <a:r>
              <a:rPr b="0"/>
              <a:t>(</a:t>
            </a:r>
            <a:r>
              <a:rPr b="0" i="1"/>
              <a:t>key</a:t>
            </a:r>
            <a:r>
              <a:rPr b="0"/>
              <a:t>) mod(2</a:t>
            </a:r>
            <a:r>
              <a:rPr b="0" baseline="30000"/>
              <a:t>i</a:t>
            </a:r>
            <a:r>
              <a:rPr b="0"/>
              <a:t>N)</a:t>
            </a:r>
            <a:endParaRPr b="0"/>
          </a:p>
          <a:p>
            <a:pPr marL="735330" lvl="1" indent="-282575" defTabSz="904875">
              <a:lnSpc>
                <a:spcPct val="95000"/>
              </a:lnSpc>
              <a:spcBef>
                <a:spcPts val="1300"/>
              </a:spcBef>
              <a:buFont typeface="Calibri" panose="020F0502020204030204"/>
              <a:defRPr sz="1780"/>
            </a:pPr>
            <a:r>
              <a:t>N = initial # buckets</a:t>
            </a:r>
            <a:endParaRPr sz="2180"/>
          </a:p>
          <a:p>
            <a:pPr marL="735330" lvl="1" indent="-282575" defTabSz="904875">
              <a:lnSpc>
                <a:spcPct val="95000"/>
              </a:lnSpc>
              <a:spcBef>
                <a:spcPts val="1300"/>
              </a:spcBef>
              <a:buFont typeface="Calibri" panose="020F0502020204030204"/>
              <a:defRPr sz="1780" b="1"/>
            </a:pPr>
            <a:r>
              <a:t>h </a:t>
            </a:r>
            <a:r>
              <a:rPr b="0"/>
              <a:t>is some hash function </a:t>
            </a:r>
            <a:endParaRPr sz="2180"/>
          </a:p>
          <a:p>
            <a:pPr marL="282575" lvl="1" indent="169545" defTabSz="904875">
              <a:lnSpc>
                <a:spcPct val="95000"/>
              </a:lnSpc>
              <a:spcBef>
                <a:spcPts val="1600"/>
              </a:spcBef>
              <a:buSzTx/>
              <a:buFont typeface="Wingdings" panose="05000000000000000000" pitchFamily="2" charset="2"/>
              <a:buNone/>
              <a:defRPr sz="1780"/>
            </a:pPr>
          </a:p>
          <a:p>
            <a:pPr marL="339725" indent="-339725" defTabSz="904875">
              <a:lnSpc>
                <a:spcPct val="95000"/>
              </a:lnSpc>
              <a:spcBef>
                <a:spcPts val="1800"/>
              </a:spcBef>
              <a:defRPr sz="2375"/>
            </a:pPr>
            <a:r>
              <a:t>h</a:t>
            </a:r>
            <a:r>
              <a:rPr baseline="-25000"/>
              <a:t>i+1 </a:t>
            </a:r>
            <a:r>
              <a:t>doubles the range of h</a:t>
            </a:r>
            <a:r>
              <a:rPr baseline="-25000"/>
              <a:t>i </a:t>
            </a:r>
            <a:r>
              <a:t>(similar to directory doubling)</a:t>
            </a:r>
          </a:p>
        </p:txBody>
      </p:sp>
      <p:sp>
        <p:nvSpPr>
          <p:cNvPr id="453" name="Slide Number Placeholder 3"/>
          <p:cNvSpPr txBox="1"/>
          <p:nvPr>
            <p:ph type="sldNum" sz="quarter" idx="2"/>
          </p:nvPr>
        </p:nvSpPr>
        <p:spPr>
          <a:xfrm>
            <a:off x="457200" y="5645055"/>
            <a:ext cx="250796" cy="241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Rectangle 4"/>
          <p:cNvSpPr txBox="1"/>
          <p:nvPr>
            <p:ph type="title"/>
          </p:nvPr>
        </p:nvSpPr>
        <p:spPr>
          <a:xfrm>
            <a:off x="457200" y="355997"/>
            <a:ext cx="5829300" cy="828676"/>
          </a:xfrm>
          <a:prstGeom prst="rect">
            <a:avLst/>
          </a:prstGeom>
        </p:spPr>
        <p:txBody>
          <a:bodyPr lIns="34528" tIns="34528" rIns="34528" bIns="34528"/>
          <a:lstStyle/>
          <a:p>
            <a:r>
              <a:t>Linear Hashing (Contd.)</a:t>
            </a:r>
          </a:p>
        </p:txBody>
      </p:sp>
      <p:sp>
        <p:nvSpPr>
          <p:cNvPr id="456" name="Rectangle 5"/>
          <p:cNvSpPr txBox="1"/>
          <p:nvPr>
            <p:ph type="body" idx="1"/>
          </p:nvPr>
        </p:nvSpPr>
        <p:spPr>
          <a:xfrm>
            <a:off x="457200" y="1832372"/>
            <a:ext cx="8286750" cy="3486151"/>
          </a:xfrm>
          <a:prstGeom prst="rect">
            <a:avLst/>
          </a:prstGeom>
        </p:spPr>
        <p:txBody>
          <a:bodyPr lIns="34528" tIns="34528" rIns="34528" bIns="34528"/>
          <a:lstStyle/>
          <a:p>
            <a:pPr marL="305435" indent="-305435" defTabSz="813435">
              <a:defRPr sz="2135"/>
            </a:pPr>
            <a:r>
              <a:t>Algorithm proceeds in `</a:t>
            </a:r>
            <a:r>
              <a:rPr u="sng"/>
              <a:t>rounds</a:t>
            </a:r>
            <a:r>
              <a:t>’. Current round number is “</a:t>
            </a:r>
            <a:r>
              <a:rPr i="1"/>
              <a:t>Level”</a:t>
            </a:r>
            <a:r>
              <a:t>.</a:t>
            </a:r>
          </a:p>
          <a:p>
            <a:pPr marL="305435" indent="-305435" defTabSz="813435">
              <a:defRPr sz="2135"/>
            </a:pPr>
            <a:r>
              <a:t>There are</a:t>
            </a:r>
            <a:r>
              <a:rPr>
                <a:solidFill>
                  <a:srgbClr val="FC0128"/>
                </a:solidFill>
              </a:rPr>
              <a:t> N</a:t>
            </a:r>
            <a:r>
              <a:rPr i="1" baseline="-27000">
                <a:solidFill>
                  <a:srgbClr val="FC0128"/>
                </a:solidFill>
              </a:rPr>
              <a:t>Level</a:t>
            </a:r>
            <a:r>
              <a:t>  (= N * 2</a:t>
            </a:r>
            <a:r>
              <a:rPr i="1" baseline="30000"/>
              <a:t>Level</a:t>
            </a:r>
            <a:r>
              <a:t>) buckets at the beginning of a round</a:t>
            </a:r>
          </a:p>
          <a:p>
            <a:pPr marL="305435" indent="-305435" defTabSz="813435">
              <a:defRPr sz="2135"/>
            </a:pPr>
            <a:r>
              <a:t>Buckets </a:t>
            </a:r>
            <a:r>
              <a:rPr>
                <a:solidFill>
                  <a:srgbClr val="FC0128"/>
                </a:solidFill>
              </a:rPr>
              <a:t>0</a:t>
            </a:r>
            <a:r>
              <a:t> to </a:t>
            </a:r>
            <a:r>
              <a:rPr i="1">
                <a:solidFill>
                  <a:srgbClr val="FC0128"/>
                </a:solidFill>
              </a:rPr>
              <a:t>Next-1 </a:t>
            </a:r>
            <a:r>
              <a:t>have been split;  </a:t>
            </a:r>
            <a:r>
              <a:rPr i="1">
                <a:solidFill>
                  <a:srgbClr val="FC0128"/>
                </a:solidFill>
              </a:rPr>
              <a:t>Next</a:t>
            </a:r>
            <a:r>
              <a:t> to </a:t>
            </a:r>
            <a:r>
              <a:rPr>
                <a:solidFill>
                  <a:srgbClr val="FC0128"/>
                </a:solidFill>
              </a:rPr>
              <a:t>N</a:t>
            </a:r>
            <a:r>
              <a:rPr i="1" baseline="-27000">
                <a:solidFill>
                  <a:srgbClr val="FC0128"/>
                </a:solidFill>
              </a:rPr>
              <a:t>Level</a:t>
            </a:r>
            <a:r>
              <a:rPr>
                <a:solidFill>
                  <a:srgbClr val="FC0128"/>
                </a:solidFill>
              </a:rPr>
              <a:t> </a:t>
            </a:r>
            <a:r>
              <a:t>have</a:t>
            </a:r>
            <a:r>
              <a:rPr>
                <a:solidFill>
                  <a:srgbClr val="FC0128"/>
                </a:solidFill>
              </a:rPr>
              <a:t> </a:t>
            </a:r>
            <a:r>
              <a:t>not been split yet this round.</a:t>
            </a:r>
          </a:p>
          <a:p>
            <a:pPr marL="305435" indent="-305435" defTabSz="813435">
              <a:defRPr sz="2135"/>
            </a:pPr>
            <a:r>
              <a:t>We use two hash functions at each round: h</a:t>
            </a:r>
            <a:r>
              <a:rPr baseline="-6000"/>
              <a:t>Level </a:t>
            </a:r>
            <a:r>
              <a:t>and h</a:t>
            </a:r>
            <a:r>
              <a:rPr baseline="-6000"/>
              <a:t>Level+1</a:t>
            </a:r>
            <a:endParaRPr baseline="-6000"/>
          </a:p>
          <a:p>
            <a:pPr marL="305435" indent="-305435" defTabSz="813435">
              <a:defRPr sz="2135"/>
            </a:pPr>
            <a:r>
              <a:t>Round ends when all</a:t>
            </a:r>
            <a:r>
              <a:rPr baseline="-27000"/>
              <a:t> </a:t>
            </a:r>
            <a:r>
              <a:rPr>
                <a:solidFill>
                  <a:srgbClr val="FC0128"/>
                </a:solidFill>
              </a:rPr>
              <a:t>initial</a:t>
            </a:r>
            <a:r>
              <a:t> buckets have been  split (i.e. </a:t>
            </a:r>
            <a:r>
              <a:rPr i="1">
                <a:solidFill>
                  <a:srgbClr val="FC0128"/>
                </a:solidFill>
              </a:rPr>
              <a:t>Next </a:t>
            </a:r>
            <a:r>
              <a:t>= </a:t>
            </a:r>
            <a:r>
              <a:rPr>
                <a:solidFill>
                  <a:srgbClr val="FC0128"/>
                </a:solidFill>
              </a:rPr>
              <a:t>N</a:t>
            </a:r>
            <a:r>
              <a:rPr i="1" baseline="-27000">
                <a:solidFill>
                  <a:srgbClr val="FC0128"/>
                </a:solidFill>
              </a:rPr>
              <a:t>Level</a:t>
            </a:r>
            <a:r>
              <a:t>). </a:t>
            </a:r>
          </a:p>
          <a:p>
            <a:pPr marL="305435" indent="-305435" defTabSz="813435">
              <a:defRPr sz="2135"/>
            </a:pPr>
            <a:r>
              <a:t>To start next round:</a:t>
            </a:r>
          </a:p>
          <a:p>
            <a:pPr marL="254000" lvl="1" indent="152400" defTabSz="813435">
              <a:spcBef>
                <a:spcPts val="400"/>
              </a:spcBef>
              <a:buSzTx/>
              <a:buFont typeface="Wingdings" panose="05000000000000000000" pitchFamily="2" charset="2"/>
              <a:buNone/>
              <a:defRPr sz="1780"/>
            </a:pPr>
            <a:r>
              <a:t>Level++; </a:t>
            </a:r>
            <a:endParaRPr sz="1960"/>
          </a:p>
          <a:p>
            <a:pPr marL="254000" lvl="1" indent="152400" defTabSz="813435">
              <a:spcBef>
                <a:spcPts val="400"/>
              </a:spcBef>
              <a:buSzTx/>
              <a:buFont typeface="Wingdings" panose="05000000000000000000" pitchFamily="2" charset="2"/>
              <a:buNone/>
              <a:defRPr sz="1780"/>
            </a:pPr>
            <a:r>
              <a:t>Next = 0;</a:t>
            </a:r>
          </a:p>
        </p:txBody>
      </p:sp>
      <p:sp>
        <p:nvSpPr>
          <p:cNvPr id="457" name="Slide Number Placeholder 5"/>
          <p:cNvSpPr txBox="1"/>
          <p:nvPr>
            <p:ph type="sldNum" sz="quarter" idx="2"/>
          </p:nvPr>
        </p:nvSpPr>
        <p:spPr>
          <a:xfrm>
            <a:off x="457200" y="5645055"/>
            <a:ext cx="250796" cy="241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Rectangle 4"/>
          <p:cNvSpPr txBox="1"/>
          <p:nvPr>
            <p:ph type="title"/>
          </p:nvPr>
        </p:nvSpPr>
        <p:spPr>
          <a:xfrm>
            <a:off x="514350" y="470161"/>
            <a:ext cx="5829300" cy="665561"/>
          </a:xfrm>
          <a:prstGeom prst="rect">
            <a:avLst/>
          </a:prstGeom>
        </p:spPr>
        <p:txBody>
          <a:bodyPr lIns="34528" tIns="34528" rIns="34528" bIns="34528"/>
          <a:lstStyle/>
          <a:p>
            <a:r>
              <a:t>Linear Hashing - Insert</a:t>
            </a:r>
          </a:p>
        </p:txBody>
      </p:sp>
      <p:sp>
        <p:nvSpPr>
          <p:cNvPr id="460" name="Rectangle 5"/>
          <p:cNvSpPr txBox="1"/>
          <p:nvPr>
            <p:ph type="body" idx="1"/>
          </p:nvPr>
        </p:nvSpPr>
        <p:spPr>
          <a:xfrm>
            <a:off x="514350" y="1835943"/>
            <a:ext cx="8058150" cy="3600451"/>
          </a:xfrm>
          <a:prstGeom prst="rect">
            <a:avLst/>
          </a:prstGeom>
        </p:spPr>
        <p:txBody>
          <a:bodyPr lIns="34528" tIns="34528" rIns="34528" bIns="34528"/>
          <a:lstStyle/>
          <a:p>
            <a:pPr marL="305435" indent="-305435" defTabSz="813435">
              <a:defRPr sz="2135"/>
            </a:pPr>
            <a:r>
              <a:t>Find appropriate bucket  using h</a:t>
            </a:r>
            <a:r>
              <a:rPr baseline="-6000"/>
              <a:t>Level</a:t>
            </a:r>
            <a:endParaRPr baseline="-6000"/>
          </a:p>
          <a:p>
            <a:pPr marL="305435" indent="-305435" defTabSz="813435">
              <a:defRPr sz="2135"/>
            </a:pPr>
            <a:r>
              <a:t>If bucket to insert into is full:</a:t>
            </a:r>
          </a:p>
          <a:p>
            <a:pPr marL="661035" lvl="1" indent="-254000" defTabSz="813435">
              <a:buFont typeface="Calibri" panose="020F0502020204030204"/>
              <a:defRPr sz="2135"/>
            </a:pPr>
            <a:r>
              <a:t>Add overflow page and insert data entry.</a:t>
            </a:r>
            <a:endParaRPr sz="1960"/>
          </a:p>
          <a:p>
            <a:pPr marL="661035" lvl="1" indent="-254000" defTabSz="813435">
              <a:buFont typeface="Calibri" panose="020F0502020204030204"/>
              <a:defRPr sz="2135"/>
            </a:pPr>
            <a:r>
              <a:t>Split </a:t>
            </a:r>
            <a:r>
              <a:rPr i="1">
                <a:solidFill>
                  <a:srgbClr val="FC0128"/>
                </a:solidFill>
              </a:rPr>
              <a:t>Next</a:t>
            </a:r>
            <a:r>
              <a:rPr i="1"/>
              <a:t> </a:t>
            </a:r>
            <a:r>
              <a:t>bucket and increment </a:t>
            </a:r>
            <a:r>
              <a:rPr i="1">
                <a:solidFill>
                  <a:srgbClr val="FC0128"/>
                </a:solidFill>
              </a:rPr>
              <a:t>Next</a:t>
            </a:r>
            <a:r>
              <a:t>.</a:t>
            </a:r>
            <a:endParaRPr sz="1960"/>
          </a:p>
          <a:p>
            <a:pPr marL="1017270" lvl="2" indent="-203200" defTabSz="813435">
              <a:spcBef>
                <a:spcPts val="400"/>
              </a:spcBef>
              <a:buFont typeface="Arial" panose="020B0604020202020204" pitchFamily="34" charset="0"/>
              <a:defRPr sz="1780">
                <a:solidFill>
                  <a:srgbClr val="FC0128"/>
                </a:solidFill>
              </a:defRPr>
            </a:pPr>
            <a:r>
              <a:t>Note: This is likely NOT the bucket being inserted to!!!</a:t>
            </a:r>
            <a:endParaRPr sz="1960"/>
          </a:p>
          <a:p>
            <a:pPr marL="1017270" lvl="2" indent="-203200" defTabSz="813435">
              <a:spcBef>
                <a:spcPts val="400"/>
              </a:spcBef>
              <a:buFont typeface="Arial" panose="020B0604020202020204" pitchFamily="34" charset="0"/>
              <a:defRPr sz="1780"/>
            </a:pPr>
            <a:r>
              <a:t>to </a:t>
            </a:r>
            <a:r>
              <a:rPr u="sng"/>
              <a:t>split a bucket</a:t>
            </a:r>
            <a:r>
              <a:t>, create a new bucket and use </a:t>
            </a:r>
            <a:r>
              <a:rPr b="1"/>
              <a:t>h</a:t>
            </a:r>
            <a:r>
              <a:rPr baseline="-27000"/>
              <a:t>Level+1 </a:t>
            </a:r>
            <a:r>
              <a:t>to re-distribute entries.</a:t>
            </a:r>
            <a:endParaRPr sz="1960"/>
          </a:p>
          <a:p>
            <a:pPr marL="305435" indent="-305435" defTabSz="813435">
              <a:defRPr sz="2135"/>
            </a:pPr>
            <a:endParaRPr sz="1960"/>
          </a:p>
          <a:p>
            <a:pPr marL="305435" indent="-305435" defTabSz="813435">
              <a:defRPr sz="2135"/>
            </a:pPr>
            <a:r>
              <a:t>Since buckets are split round-robin, long overflow chains don’t develop!</a:t>
            </a:r>
          </a:p>
        </p:txBody>
      </p:sp>
      <p:sp>
        <p:nvSpPr>
          <p:cNvPr id="461" name="Slide Number Placeholder 5"/>
          <p:cNvSpPr txBox="1"/>
          <p:nvPr>
            <p:ph type="sldNum" sz="quarter" idx="2"/>
          </p:nvPr>
        </p:nvSpPr>
        <p:spPr>
          <a:xfrm>
            <a:off x="457200" y="5645055"/>
            <a:ext cx="250796" cy="241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Picture 2" descr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1714500"/>
            <a:ext cx="6443663" cy="41433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64" name="Rectangle 4"/>
          <p:cNvSpPr txBox="1"/>
          <p:nvPr>
            <p:ph type="title"/>
          </p:nvPr>
        </p:nvSpPr>
        <p:spPr>
          <a:xfrm>
            <a:off x="514350" y="482861"/>
            <a:ext cx="5829300" cy="665561"/>
          </a:xfrm>
          <a:prstGeom prst="rect">
            <a:avLst/>
          </a:prstGeom>
        </p:spPr>
        <p:txBody>
          <a:bodyPr lIns="34528" tIns="34528" rIns="34528" bIns="34528"/>
          <a:lstStyle>
            <a:lvl1pPr defTabSz="786130">
              <a:defRPr sz="3095"/>
            </a:lvl1pPr>
          </a:lstStyle>
          <a:p>
            <a:r>
              <a:t>Overview of Linear Hashing - Insert</a:t>
            </a:r>
          </a:p>
        </p:txBody>
      </p:sp>
      <p:sp>
        <p:nvSpPr>
          <p:cNvPr id="465" name="Slide Number Placeholder 3"/>
          <p:cNvSpPr txBox="1"/>
          <p:nvPr>
            <p:ph type="sldNum" sz="quarter" idx="2"/>
          </p:nvPr>
        </p:nvSpPr>
        <p:spPr>
          <a:xfrm>
            <a:off x="457200" y="5645055"/>
            <a:ext cx="250796" cy="241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5" name="Introduction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 defTabSz="713105">
              <a:defRPr sz="3430">
                <a:solidFill>
                  <a:srgbClr val="000000"/>
                </a:solidFill>
                <a:effectLst>
                  <a:outerShdw blurRad="9906" dist="19812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Introduction</a:t>
            </a:r>
          </a:p>
        </p:txBody>
      </p:sp>
      <p:sp>
        <p:nvSpPr>
          <p:cNvPr id="56" name="Hash-based indexes are best for equality selections. Cannot support range searches.…"/>
          <p:cNvSpPr txBox="1"/>
          <p:nvPr>
            <p:ph type="body" idx="4294967295"/>
          </p:nvPr>
        </p:nvSpPr>
        <p:spPr>
          <a:xfrm>
            <a:off x="165100" y="1358900"/>
            <a:ext cx="88646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  <a:defRPr i="1" u="sng">
                <a:solidFill>
                  <a:schemeClr val="accent2"/>
                </a:solidFill>
              </a:defRPr>
            </a:pPr>
            <a:r>
              <a:t>Hash-based</a:t>
            </a:r>
            <a:r>
              <a:rPr i="0" u="none">
                <a:solidFill>
                  <a:srgbClr val="000000"/>
                </a:solidFill>
              </a:rPr>
              <a:t> indexes are best for </a:t>
            </a:r>
            <a:r>
              <a:rPr u="none"/>
              <a:t>equality</a:t>
            </a:r>
            <a:r>
              <a:rPr i="0" u="none">
                <a:solidFill>
                  <a:srgbClr val="000000"/>
                </a:solidFill>
              </a:rPr>
              <a:t> </a:t>
            </a:r>
            <a:r>
              <a:rPr u="none"/>
              <a:t>selections</a:t>
            </a:r>
            <a:r>
              <a:rPr i="0" u="none">
                <a:solidFill>
                  <a:srgbClr val="000000"/>
                </a:solidFill>
              </a:rPr>
              <a:t>. </a:t>
            </a:r>
            <a:r>
              <a:rPr u="none">
                <a:solidFill>
                  <a:srgbClr val="000000"/>
                </a:solidFill>
              </a:rPr>
              <a:t>Cannot</a:t>
            </a:r>
            <a:r>
              <a:rPr i="0" u="none">
                <a:solidFill>
                  <a:srgbClr val="000000"/>
                </a:solidFill>
              </a:rPr>
              <a:t> support range searches.</a:t>
            </a:r>
            <a:endParaRPr i="0" u="none">
              <a:solidFill>
                <a:srgbClr val="000000"/>
              </a:solidFill>
            </a:endParaRPr>
          </a:p>
          <a:p>
            <a:pPr marL="200660" indent="-200660">
              <a:buClrTx/>
              <a:buSzPct val="100000"/>
            </a:pPr>
            <a:r>
              <a:t>Static and dynamic hashing techniques exist; trade-offs similar to ISAM vs. B+ trees.</a:t>
            </a:r>
          </a:p>
          <a:p>
            <a:pPr>
              <a:buChar char=""/>
            </a:pPr>
          </a:p>
          <a:p>
            <a:pPr marL="200660" indent="-200660">
              <a:buClrTx/>
              <a:buSzPct val="100000"/>
              <a:defRPr i="1"/>
            </a:pPr>
            <a:r>
              <a:t>Recall, 3 alternatives for data entries </a:t>
            </a:r>
            <a:r>
              <a:rPr i="0"/>
              <a:t>k*:</a:t>
            </a:r>
            <a:endParaRPr i="0"/>
          </a:p>
          <a:p>
            <a:pPr marL="971550" lvl="1" indent="-514350">
              <a:spcBef>
                <a:spcPts val="0"/>
              </a:spcBef>
              <a:buClr>
                <a:srgbClr val="CC6600"/>
              </a:buClr>
              <a:buAutoNum type="arabicPeriod"/>
              <a:defRPr sz="1800"/>
            </a:pPr>
            <a:r>
              <a:t> Data record with key value</a:t>
            </a:r>
            <a:r>
              <a:rPr b="1"/>
              <a:t> k</a:t>
            </a:r>
            <a:endParaRPr b="1"/>
          </a:p>
          <a:p>
            <a:pPr marL="971550" lvl="1" indent="-514350">
              <a:spcBef>
                <a:spcPts val="0"/>
              </a:spcBef>
              <a:buClr>
                <a:srgbClr val="CC6600"/>
              </a:buClr>
              <a:buAutoNum type="arabicPeriod"/>
              <a:defRPr sz="1800"/>
            </a:pPr>
            <a:r>
              <a:t> &lt;</a:t>
            </a:r>
            <a:r>
              <a:rPr b="1"/>
              <a:t>k</a:t>
            </a:r>
            <a:r>
              <a:t>, rid of data record with search key value</a:t>
            </a:r>
            <a:r>
              <a:rPr b="1"/>
              <a:t> k</a:t>
            </a:r>
            <a:r>
              <a:t>&gt;</a:t>
            </a:r>
          </a:p>
          <a:p>
            <a:pPr marL="971550" lvl="1" indent="-514350">
              <a:spcBef>
                <a:spcPts val="0"/>
              </a:spcBef>
              <a:buClr>
                <a:srgbClr val="CC6600"/>
              </a:buClr>
              <a:buAutoNum type="arabicPeriod"/>
              <a:defRPr sz="1800"/>
            </a:pPr>
            <a:r>
              <a:t> &lt;</a:t>
            </a:r>
            <a:r>
              <a:rPr b="1"/>
              <a:t>k</a:t>
            </a:r>
            <a:r>
              <a:t>, list of rids of data records w/search key </a:t>
            </a:r>
            <a:r>
              <a:rPr b="1"/>
              <a:t>k</a:t>
            </a:r>
            <a:r>
              <a:t>&gt;</a:t>
            </a:r>
          </a:p>
          <a:p>
            <a:pPr marL="514350" lvl="1" indent="-57150">
              <a:spcBef>
                <a:spcPts val="0"/>
              </a:spcBef>
              <a:buSzTx/>
              <a:buFont typeface="Monotype Sorts"/>
              <a:buNone/>
              <a:defRPr sz="1800"/>
            </a:pPr>
            <a:r>
              <a:t>Choice is orthogonal to the </a:t>
            </a:r>
            <a:r>
              <a:rPr i="1"/>
              <a:t>indexing technique</a:t>
            </a:r>
            <a:endParaRPr i="1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Rectangle 6"/>
          <p:cNvSpPr txBox="1"/>
          <p:nvPr>
            <p:ph type="title"/>
          </p:nvPr>
        </p:nvSpPr>
        <p:spPr>
          <a:xfrm>
            <a:off x="613172" y="299852"/>
            <a:ext cx="5829301" cy="857251"/>
          </a:xfrm>
          <a:prstGeom prst="rect">
            <a:avLst/>
          </a:prstGeom>
        </p:spPr>
        <p:txBody>
          <a:bodyPr lIns="34528" tIns="34528" rIns="34528" bIns="34528"/>
          <a:lstStyle/>
          <a:p>
            <a:r>
              <a:t>Example: Insert 43  (101011)</a:t>
            </a:r>
          </a:p>
        </p:txBody>
      </p:sp>
      <p:sp>
        <p:nvSpPr>
          <p:cNvPr id="468" name="AutoShape 7"/>
          <p:cNvSpPr/>
          <p:nvPr/>
        </p:nvSpPr>
        <p:spPr>
          <a:xfrm>
            <a:off x="3838655" y="3176587"/>
            <a:ext cx="333376" cy="504826"/>
          </a:xfrm>
          <a:prstGeom prst="rightArrow">
            <a:avLst>
              <a:gd name="adj1" fmla="val 75009"/>
              <a:gd name="adj2" fmla="val 50005"/>
            </a:avLst>
          </a:prstGeom>
          <a:solidFill>
            <a:srgbClr val="9999FF"/>
          </a:solidFill>
          <a:ln w="3175">
            <a:solidFill>
              <a:srgbClr val="000000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800" b="1"/>
            </a:pPr>
          </a:p>
        </p:txBody>
      </p:sp>
      <p:sp>
        <p:nvSpPr>
          <p:cNvPr id="469" name="Rectangle 13"/>
          <p:cNvSpPr txBox="1"/>
          <p:nvPr/>
        </p:nvSpPr>
        <p:spPr>
          <a:xfrm>
            <a:off x="555227" y="1193800"/>
            <a:ext cx="2106664" cy="460351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2800" b="1">
                <a:solidFill>
                  <a:srgbClr val="FC0128"/>
                </a:solidFill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Level=0, N=4</a:t>
            </a:r>
          </a:p>
        </p:txBody>
      </p:sp>
      <p:sp>
        <p:nvSpPr>
          <p:cNvPr id="470" name="Rectangle 22"/>
          <p:cNvSpPr txBox="1"/>
          <p:nvPr/>
        </p:nvSpPr>
        <p:spPr>
          <a:xfrm>
            <a:off x="1117426" y="1919870"/>
            <a:ext cx="982267" cy="326046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800" b="1">
                <a:solidFill>
                  <a:srgbClr val="FC0128"/>
                </a:solidFill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Next=0</a:t>
            </a:r>
          </a:p>
        </p:txBody>
      </p:sp>
      <p:sp>
        <p:nvSpPr>
          <p:cNvPr id="471" name="Rectangle 23"/>
          <p:cNvSpPr txBox="1"/>
          <p:nvPr/>
        </p:nvSpPr>
        <p:spPr>
          <a:xfrm>
            <a:off x="1926430" y="4280297"/>
            <a:ext cx="1178435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PRIMARY</a:t>
            </a:r>
          </a:p>
        </p:txBody>
      </p:sp>
      <p:sp>
        <p:nvSpPr>
          <p:cNvPr id="472" name="Rectangle 24"/>
          <p:cNvSpPr txBox="1"/>
          <p:nvPr/>
        </p:nvSpPr>
        <p:spPr>
          <a:xfrm>
            <a:off x="2007392" y="4485084"/>
            <a:ext cx="826941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PAGES</a:t>
            </a:r>
          </a:p>
        </p:txBody>
      </p:sp>
      <p:sp>
        <p:nvSpPr>
          <p:cNvPr id="473" name="Rectangle 31"/>
          <p:cNvSpPr txBox="1"/>
          <p:nvPr/>
        </p:nvSpPr>
        <p:spPr>
          <a:xfrm>
            <a:off x="5424487" y="1441053"/>
            <a:ext cx="859534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Level=0</a:t>
            </a:r>
          </a:p>
        </p:txBody>
      </p:sp>
      <p:sp>
        <p:nvSpPr>
          <p:cNvPr id="474" name="Rectangle 40"/>
          <p:cNvSpPr txBox="1"/>
          <p:nvPr/>
        </p:nvSpPr>
        <p:spPr>
          <a:xfrm>
            <a:off x="3921919" y="2318239"/>
            <a:ext cx="960836" cy="326047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800" b="1">
                <a:solidFill>
                  <a:srgbClr val="FC0128"/>
                </a:solidFill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Next=1</a:t>
            </a:r>
          </a:p>
        </p:txBody>
      </p:sp>
      <p:sp>
        <p:nvSpPr>
          <p:cNvPr id="475" name="Rectangle 41"/>
          <p:cNvSpPr txBox="1"/>
          <p:nvPr/>
        </p:nvSpPr>
        <p:spPr>
          <a:xfrm>
            <a:off x="4865432" y="1817840"/>
            <a:ext cx="1178435" cy="326046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PRIMARY</a:t>
            </a:r>
          </a:p>
        </p:txBody>
      </p:sp>
      <p:sp>
        <p:nvSpPr>
          <p:cNvPr id="476" name="Rectangle 42"/>
          <p:cNvSpPr txBox="1"/>
          <p:nvPr/>
        </p:nvSpPr>
        <p:spPr>
          <a:xfrm>
            <a:off x="4887788" y="2068777"/>
            <a:ext cx="826940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PAGES</a:t>
            </a:r>
          </a:p>
        </p:txBody>
      </p:sp>
      <p:sp>
        <p:nvSpPr>
          <p:cNvPr id="477" name="Rectangle 45"/>
          <p:cNvSpPr txBox="1"/>
          <p:nvPr/>
        </p:nvSpPr>
        <p:spPr>
          <a:xfrm>
            <a:off x="6217046" y="1817840"/>
            <a:ext cx="1440744" cy="326046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OVERFLOW</a:t>
            </a:r>
          </a:p>
        </p:txBody>
      </p:sp>
      <p:sp>
        <p:nvSpPr>
          <p:cNvPr id="478" name="Rectangle 46"/>
          <p:cNvSpPr txBox="1"/>
          <p:nvPr/>
        </p:nvSpPr>
        <p:spPr>
          <a:xfrm>
            <a:off x="6217046" y="2068777"/>
            <a:ext cx="826940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PAGES</a:t>
            </a:r>
          </a:p>
        </p:txBody>
      </p:sp>
      <p:sp>
        <p:nvSpPr>
          <p:cNvPr id="479" name="Freeform 93"/>
          <p:cNvSpPr/>
          <p:nvPr/>
        </p:nvSpPr>
        <p:spPr>
          <a:xfrm>
            <a:off x="4760118" y="2516188"/>
            <a:ext cx="1022521" cy="214313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480" name="Freeform 94"/>
          <p:cNvSpPr/>
          <p:nvPr/>
        </p:nvSpPr>
        <p:spPr>
          <a:xfrm>
            <a:off x="4760118" y="3381771"/>
            <a:ext cx="1022521" cy="214314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481" name="Freeform 95"/>
          <p:cNvSpPr/>
          <p:nvPr/>
        </p:nvSpPr>
        <p:spPr>
          <a:xfrm>
            <a:off x="4760118" y="3802063"/>
            <a:ext cx="1022521" cy="214313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482" name="Rectangle 96"/>
          <p:cNvSpPr txBox="1"/>
          <p:nvPr/>
        </p:nvSpPr>
        <p:spPr>
          <a:xfrm>
            <a:off x="4739877" y="4206875"/>
            <a:ext cx="386558" cy="28902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44*</a:t>
            </a:r>
          </a:p>
        </p:txBody>
      </p:sp>
      <p:sp>
        <p:nvSpPr>
          <p:cNvPr id="483" name="Rectangle 97"/>
          <p:cNvSpPr txBox="1"/>
          <p:nvPr/>
        </p:nvSpPr>
        <p:spPr>
          <a:xfrm>
            <a:off x="5017292" y="4208066"/>
            <a:ext cx="386558" cy="28902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36*</a:t>
            </a:r>
          </a:p>
        </p:txBody>
      </p:sp>
      <p:sp>
        <p:nvSpPr>
          <p:cNvPr id="484" name="Rectangle 98"/>
          <p:cNvSpPr txBox="1"/>
          <p:nvPr/>
        </p:nvSpPr>
        <p:spPr>
          <a:xfrm>
            <a:off x="4779167" y="2491184"/>
            <a:ext cx="424658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32*</a:t>
            </a:r>
          </a:p>
        </p:txBody>
      </p:sp>
      <p:sp>
        <p:nvSpPr>
          <p:cNvPr id="485" name="Rectangle 99"/>
          <p:cNvSpPr txBox="1"/>
          <p:nvPr/>
        </p:nvSpPr>
        <p:spPr>
          <a:xfrm>
            <a:off x="5022055" y="2922191"/>
            <a:ext cx="386558" cy="28902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25*</a:t>
            </a:r>
          </a:p>
        </p:txBody>
      </p:sp>
      <p:sp>
        <p:nvSpPr>
          <p:cNvPr id="486" name="Rectangle 100"/>
          <p:cNvSpPr txBox="1"/>
          <p:nvPr/>
        </p:nvSpPr>
        <p:spPr>
          <a:xfrm>
            <a:off x="4791074" y="2921000"/>
            <a:ext cx="284958" cy="28902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9*</a:t>
            </a:r>
          </a:p>
        </p:txBody>
      </p:sp>
      <p:sp>
        <p:nvSpPr>
          <p:cNvPr id="487" name="Rectangle 101"/>
          <p:cNvSpPr txBox="1"/>
          <p:nvPr/>
        </p:nvSpPr>
        <p:spPr>
          <a:xfrm>
            <a:off x="5299471" y="2921000"/>
            <a:ext cx="284958" cy="28902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5*</a:t>
            </a:r>
          </a:p>
        </p:txBody>
      </p:sp>
      <p:sp>
        <p:nvSpPr>
          <p:cNvPr id="488" name="Rectangle 102"/>
          <p:cNvSpPr txBox="1"/>
          <p:nvPr/>
        </p:nvSpPr>
        <p:spPr>
          <a:xfrm>
            <a:off x="4768452" y="3360341"/>
            <a:ext cx="386558" cy="28902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14*</a:t>
            </a:r>
          </a:p>
        </p:txBody>
      </p:sp>
      <p:sp>
        <p:nvSpPr>
          <p:cNvPr id="489" name="Rectangle 103"/>
          <p:cNvSpPr txBox="1"/>
          <p:nvPr/>
        </p:nvSpPr>
        <p:spPr>
          <a:xfrm>
            <a:off x="5035152" y="3360341"/>
            <a:ext cx="386558" cy="28902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18*</a:t>
            </a:r>
          </a:p>
        </p:txBody>
      </p:sp>
      <p:sp>
        <p:nvSpPr>
          <p:cNvPr id="490" name="Rectangle 104"/>
          <p:cNvSpPr txBox="1"/>
          <p:nvPr/>
        </p:nvSpPr>
        <p:spPr>
          <a:xfrm>
            <a:off x="5279230" y="3359150"/>
            <a:ext cx="386558" cy="28902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10*</a:t>
            </a:r>
          </a:p>
        </p:txBody>
      </p:sp>
      <p:sp>
        <p:nvSpPr>
          <p:cNvPr id="491" name="Rectangle 105"/>
          <p:cNvSpPr txBox="1"/>
          <p:nvPr/>
        </p:nvSpPr>
        <p:spPr>
          <a:xfrm>
            <a:off x="5528071" y="3356768"/>
            <a:ext cx="386558" cy="289026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30*</a:t>
            </a:r>
          </a:p>
        </p:txBody>
      </p:sp>
      <p:sp>
        <p:nvSpPr>
          <p:cNvPr id="492" name="Rectangle 106"/>
          <p:cNvSpPr txBox="1"/>
          <p:nvPr/>
        </p:nvSpPr>
        <p:spPr>
          <a:xfrm>
            <a:off x="4769642" y="3768725"/>
            <a:ext cx="386558" cy="28902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31*</a:t>
            </a:r>
          </a:p>
        </p:txBody>
      </p:sp>
      <p:sp>
        <p:nvSpPr>
          <p:cNvPr id="493" name="Rectangle 107"/>
          <p:cNvSpPr txBox="1"/>
          <p:nvPr/>
        </p:nvSpPr>
        <p:spPr>
          <a:xfrm>
            <a:off x="5024436" y="3768725"/>
            <a:ext cx="386558" cy="28902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35*</a:t>
            </a:r>
          </a:p>
        </p:txBody>
      </p:sp>
      <p:sp>
        <p:nvSpPr>
          <p:cNvPr id="494" name="Rectangle 108"/>
          <p:cNvSpPr txBox="1"/>
          <p:nvPr/>
        </p:nvSpPr>
        <p:spPr>
          <a:xfrm>
            <a:off x="5511402" y="3771106"/>
            <a:ext cx="375346" cy="289026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11*</a:t>
            </a:r>
          </a:p>
        </p:txBody>
      </p:sp>
      <p:sp>
        <p:nvSpPr>
          <p:cNvPr id="495" name="Rectangle 109"/>
          <p:cNvSpPr txBox="1"/>
          <p:nvPr/>
        </p:nvSpPr>
        <p:spPr>
          <a:xfrm>
            <a:off x="5291136" y="3768725"/>
            <a:ext cx="284958" cy="28902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7*</a:t>
            </a:r>
          </a:p>
        </p:txBody>
      </p:sp>
      <p:sp>
        <p:nvSpPr>
          <p:cNvPr id="496" name="Line 110"/>
          <p:cNvSpPr/>
          <p:nvPr/>
        </p:nvSpPr>
        <p:spPr>
          <a:xfrm>
            <a:off x="4658916" y="2770981"/>
            <a:ext cx="164307" cy="152401"/>
          </a:xfrm>
          <a:prstGeom prst="line">
            <a:avLst/>
          </a:prstGeom>
          <a:ln w="12700">
            <a:solidFill>
              <a:srgbClr val="FC0128"/>
            </a:solidFill>
            <a:tailEnd type="stealth"/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497" name="Line 111"/>
          <p:cNvSpPr/>
          <p:nvPr/>
        </p:nvSpPr>
        <p:spPr>
          <a:xfrm>
            <a:off x="5036344" y="2516187"/>
            <a:ext cx="1191" cy="21431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498" name="Line 112"/>
          <p:cNvSpPr/>
          <p:nvPr/>
        </p:nvSpPr>
        <p:spPr>
          <a:xfrm>
            <a:off x="5300663" y="2523332"/>
            <a:ext cx="1191" cy="207169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499" name="Line 113"/>
          <p:cNvSpPr/>
          <p:nvPr/>
        </p:nvSpPr>
        <p:spPr>
          <a:xfrm>
            <a:off x="5572125" y="2519758"/>
            <a:ext cx="1191" cy="21431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grpSp>
        <p:nvGrpSpPr>
          <p:cNvPr id="504" name="Group 114"/>
          <p:cNvGrpSpPr/>
          <p:nvPr/>
        </p:nvGrpSpPr>
        <p:grpSpPr>
          <a:xfrm>
            <a:off x="4760118" y="2941240"/>
            <a:ext cx="1022521" cy="225029"/>
            <a:chOff x="0" y="0"/>
            <a:chExt cx="1022519" cy="225028"/>
          </a:xfrm>
        </p:grpSpPr>
        <p:sp>
          <p:nvSpPr>
            <p:cNvPr id="500" name="Freeform 115"/>
            <p:cNvSpPr/>
            <p:nvPr/>
          </p:nvSpPr>
          <p:spPr>
            <a:xfrm>
              <a:off x="0" y="3571"/>
              <a:ext cx="1022520" cy="214314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/>
              </a:pPr>
            </a:p>
          </p:txBody>
        </p:sp>
        <p:sp>
          <p:nvSpPr>
            <p:cNvPr id="501" name="Line 116"/>
            <p:cNvSpPr/>
            <p:nvPr/>
          </p:nvSpPr>
          <p:spPr>
            <a:xfrm flipH="1">
              <a:off x="253857" y="10715"/>
              <a:ext cx="1" cy="21431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02" name="Line 117"/>
            <p:cNvSpPr/>
            <p:nvPr/>
          </p:nvSpPr>
          <p:spPr>
            <a:xfrm>
              <a:off x="548841" y="0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03" name="Line 118"/>
            <p:cNvSpPr/>
            <p:nvPr/>
          </p:nvSpPr>
          <p:spPr>
            <a:xfrm>
              <a:off x="767244" y="5953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sp>
        <p:nvSpPr>
          <p:cNvPr id="505" name="Line 119"/>
          <p:cNvSpPr/>
          <p:nvPr/>
        </p:nvSpPr>
        <p:spPr>
          <a:xfrm>
            <a:off x="5035152" y="3392487"/>
            <a:ext cx="1192" cy="21431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506" name="Line 120"/>
          <p:cNvSpPr/>
          <p:nvPr/>
        </p:nvSpPr>
        <p:spPr>
          <a:xfrm>
            <a:off x="5298282" y="3381771"/>
            <a:ext cx="2382" cy="21431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507" name="Line 121"/>
          <p:cNvSpPr/>
          <p:nvPr/>
        </p:nvSpPr>
        <p:spPr>
          <a:xfrm>
            <a:off x="5553075" y="3379390"/>
            <a:ext cx="1191" cy="21431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508" name="Line 122"/>
          <p:cNvSpPr/>
          <p:nvPr/>
        </p:nvSpPr>
        <p:spPr>
          <a:xfrm>
            <a:off x="5029200" y="3805633"/>
            <a:ext cx="1191" cy="21431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509" name="Line 123"/>
          <p:cNvSpPr/>
          <p:nvPr/>
        </p:nvSpPr>
        <p:spPr>
          <a:xfrm>
            <a:off x="5293519" y="3811587"/>
            <a:ext cx="1191" cy="21431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510" name="Line 124"/>
          <p:cNvSpPr/>
          <p:nvPr/>
        </p:nvSpPr>
        <p:spPr>
          <a:xfrm>
            <a:off x="5513785" y="3810396"/>
            <a:ext cx="2382" cy="21431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grpSp>
        <p:nvGrpSpPr>
          <p:cNvPr id="515" name="Group 125"/>
          <p:cNvGrpSpPr/>
          <p:nvPr/>
        </p:nvGrpSpPr>
        <p:grpSpPr>
          <a:xfrm>
            <a:off x="6299596" y="3778250"/>
            <a:ext cx="1022520" cy="225029"/>
            <a:chOff x="0" y="0"/>
            <a:chExt cx="1022519" cy="225027"/>
          </a:xfrm>
        </p:grpSpPr>
        <p:sp>
          <p:nvSpPr>
            <p:cNvPr id="511" name="Freeform 126"/>
            <p:cNvSpPr/>
            <p:nvPr/>
          </p:nvSpPr>
          <p:spPr>
            <a:xfrm>
              <a:off x="0" y="3571"/>
              <a:ext cx="1022520" cy="214314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/>
              </a:pPr>
            </a:p>
          </p:txBody>
        </p:sp>
        <p:sp>
          <p:nvSpPr>
            <p:cNvPr id="512" name="Line 127"/>
            <p:cNvSpPr/>
            <p:nvPr/>
          </p:nvSpPr>
          <p:spPr>
            <a:xfrm flipH="1">
              <a:off x="253857" y="10715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13" name="Line 128"/>
            <p:cNvSpPr/>
            <p:nvPr/>
          </p:nvSpPr>
          <p:spPr>
            <a:xfrm>
              <a:off x="548841" y="0"/>
              <a:ext cx="1" cy="21431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14" name="Line 129"/>
            <p:cNvSpPr/>
            <p:nvPr/>
          </p:nvSpPr>
          <p:spPr>
            <a:xfrm>
              <a:off x="767244" y="5953"/>
              <a:ext cx="1" cy="21431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sp>
        <p:nvSpPr>
          <p:cNvPr id="516" name="Line 130"/>
          <p:cNvSpPr/>
          <p:nvPr/>
        </p:nvSpPr>
        <p:spPr>
          <a:xfrm>
            <a:off x="5775721" y="4016376"/>
            <a:ext cx="477442" cy="1191"/>
          </a:xfrm>
          <a:prstGeom prst="line">
            <a:avLst/>
          </a:prstGeom>
          <a:ln w="3175">
            <a:solidFill>
              <a:srgbClr val="000000"/>
            </a:solidFill>
            <a:tailEnd type="stealth"/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grpSp>
        <p:nvGrpSpPr>
          <p:cNvPr id="521" name="Group 131"/>
          <p:cNvGrpSpPr/>
          <p:nvPr/>
        </p:nvGrpSpPr>
        <p:grpSpPr>
          <a:xfrm>
            <a:off x="4755356" y="4205683"/>
            <a:ext cx="1022520" cy="225030"/>
            <a:chOff x="0" y="0"/>
            <a:chExt cx="1022519" cy="225028"/>
          </a:xfrm>
        </p:grpSpPr>
        <p:sp>
          <p:nvSpPr>
            <p:cNvPr id="517" name="Freeform 132"/>
            <p:cNvSpPr/>
            <p:nvPr/>
          </p:nvSpPr>
          <p:spPr>
            <a:xfrm>
              <a:off x="0" y="3571"/>
              <a:ext cx="1022520" cy="214314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/>
              </a:pPr>
            </a:p>
          </p:txBody>
        </p:sp>
        <p:sp>
          <p:nvSpPr>
            <p:cNvPr id="518" name="Line 133"/>
            <p:cNvSpPr/>
            <p:nvPr/>
          </p:nvSpPr>
          <p:spPr>
            <a:xfrm flipH="1">
              <a:off x="253857" y="10715"/>
              <a:ext cx="1" cy="21431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19" name="Line 134"/>
            <p:cNvSpPr/>
            <p:nvPr/>
          </p:nvSpPr>
          <p:spPr>
            <a:xfrm>
              <a:off x="548841" y="0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20" name="Line 135"/>
            <p:cNvSpPr/>
            <p:nvPr/>
          </p:nvSpPr>
          <p:spPr>
            <a:xfrm>
              <a:off x="767244" y="5953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sp>
        <p:nvSpPr>
          <p:cNvPr id="522" name="Rectangle 136"/>
          <p:cNvSpPr txBox="1"/>
          <p:nvPr/>
        </p:nvSpPr>
        <p:spPr>
          <a:xfrm>
            <a:off x="6280546" y="3785393"/>
            <a:ext cx="386558" cy="289026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43*</a:t>
            </a:r>
          </a:p>
        </p:txBody>
      </p:sp>
      <p:grpSp>
        <p:nvGrpSpPr>
          <p:cNvPr id="525" name="Group 137"/>
          <p:cNvGrpSpPr/>
          <p:nvPr/>
        </p:nvGrpSpPr>
        <p:grpSpPr>
          <a:xfrm>
            <a:off x="5719762" y="2678113"/>
            <a:ext cx="127397" cy="125016"/>
            <a:chOff x="0" y="0"/>
            <a:chExt cx="127396" cy="125015"/>
          </a:xfrm>
        </p:grpSpPr>
        <p:sp>
          <p:nvSpPr>
            <p:cNvPr id="523" name="Line 138"/>
            <p:cNvSpPr/>
            <p:nvPr/>
          </p:nvSpPr>
          <p:spPr>
            <a:xfrm flipH="1">
              <a:off x="63698" y="0"/>
              <a:ext cx="1" cy="125016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24" name="Line 139"/>
            <p:cNvSpPr/>
            <p:nvPr/>
          </p:nvSpPr>
          <p:spPr>
            <a:xfrm>
              <a:off x="-1" y="125015"/>
              <a:ext cx="127398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528" name="Group 140"/>
          <p:cNvGrpSpPr/>
          <p:nvPr/>
        </p:nvGrpSpPr>
        <p:grpSpPr>
          <a:xfrm>
            <a:off x="5718572" y="3105546"/>
            <a:ext cx="127398" cy="125017"/>
            <a:chOff x="0" y="0"/>
            <a:chExt cx="127397" cy="125016"/>
          </a:xfrm>
        </p:grpSpPr>
        <p:sp>
          <p:nvSpPr>
            <p:cNvPr id="526" name="Line 141"/>
            <p:cNvSpPr/>
            <p:nvPr/>
          </p:nvSpPr>
          <p:spPr>
            <a:xfrm flipH="1">
              <a:off x="63698" y="0"/>
              <a:ext cx="1" cy="125017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27" name="Line 142"/>
            <p:cNvSpPr/>
            <p:nvPr/>
          </p:nvSpPr>
          <p:spPr>
            <a:xfrm>
              <a:off x="0" y="125016"/>
              <a:ext cx="127398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531" name="Group 143"/>
          <p:cNvGrpSpPr/>
          <p:nvPr/>
        </p:nvGrpSpPr>
        <p:grpSpPr>
          <a:xfrm>
            <a:off x="5717381" y="3549650"/>
            <a:ext cx="127397" cy="125017"/>
            <a:chOff x="0" y="0"/>
            <a:chExt cx="127396" cy="125015"/>
          </a:xfrm>
        </p:grpSpPr>
        <p:sp>
          <p:nvSpPr>
            <p:cNvPr id="529" name="Line 144"/>
            <p:cNvSpPr/>
            <p:nvPr/>
          </p:nvSpPr>
          <p:spPr>
            <a:xfrm flipH="1">
              <a:off x="63698" y="0"/>
              <a:ext cx="1" cy="125016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30" name="Line 145"/>
            <p:cNvSpPr/>
            <p:nvPr/>
          </p:nvSpPr>
          <p:spPr>
            <a:xfrm>
              <a:off x="-1" y="125015"/>
              <a:ext cx="127398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534" name="Group 146"/>
          <p:cNvGrpSpPr/>
          <p:nvPr/>
        </p:nvGrpSpPr>
        <p:grpSpPr>
          <a:xfrm>
            <a:off x="5705475" y="4360465"/>
            <a:ext cx="127397" cy="125017"/>
            <a:chOff x="0" y="0"/>
            <a:chExt cx="127396" cy="125016"/>
          </a:xfrm>
        </p:grpSpPr>
        <p:sp>
          <p:nvSpPr>
            <p:cNvPr id="532" name="Line 147"/>
            <p:cNvSpPr/>
            <p:nvPr/>
          </p:nvSpPr>
          <p:spPr>
            <a:xfrm flipH="1">
              <a:off x="63698" y="0"/>
              <a:ext cx="1" cy="125017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33" name="Line 148"/>
            <p:cNvSpPr/>
            <p:nvPr/>
          </p:nvSpPr>
          <p:spPr>
            <a:xfrm>
              <a:off x="-1" y="125016"/>
              <a:ext cx="127398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537" name="Group 149"/>
          <p:cNvGrpSpPr/>
          <p:nvPr/>
        </p:nvGrpSpPr>
        <p:grpSpPr>
          <a:xfrm>
            <a:off x="7267575" y="3929458"/>
            <a:ext cx="127397" cy="125017"/>
            <a:chOff x="0" y="0"/>
            <a:chExt cx="127396" cy="125016"/>
          </a:xfrm>
        </p:grpSpPr>
        <p:sp>
          <p:nvSpPr>
            <p:cNvPr id="535" name="Line 150"/>
            <p:cNvSpPr/>
            <p:nvPr/>
          </p:nvSpPr>
          <p:spPr>
            <a:xfrm flipH="1">
              <a:off x="63698" y="0"/>
              <a:ext cx="1" cy="125017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36" name="Line 151"/>
            <p:cNvSpPr/>
            <p:nvPr/>
          </p:nvSpPr>
          <p:spPr>
            <a:xfrm>
              <a:off x="-1" y="125016"/>
              <a:ext cx="127398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sp>
        <p:nvSpPr>
          <p:cNvPr id="538" name="Slide Number Placeholder 150"/>
          <p:cNvSpPr txBox="1"/>
          <p:nvPr>
            <p:ph type="sldNum" sz="quarter" idx="2"/>
          </p:nvPr>
        </p:nvSpPr>
        <p:spPr>
          <a:xfrm>
            <a:off x="457200" y="5645055"/>
            <a:ext cx="250796" cy="241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39" name="Text"/>
          <p:cNvSpPr txBox="1"/>
          <p:nvPr/>
        </p:nvSpPr>
        <p:spPr>
          <a:xfrm>
            <a:off x="4333597" y="3262629"/>
            <a:ext cx="476806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/>
        </p:txBody>
      </p:sp>
      <p:grpSp>
        <p:nvGrpSpPr>
          <p:cNvPr id="583" name="Group 49"/>
          <p:cNvGrpSpPr/>
          <p:nvPr/>
        </p:nvGrpSpPr>
        <p:grpSpPr>
          <a:xfrm>
            <a:off x="2026444" y="2245915"/>
            <a:ext cx="2329768" cy="2642791"/>
            <a:chOff x="0" y="0"/>
            <a:chExt cx="2329766" cy="2642790"/>
          </a:xfrm>
        </p:grpSpPr>
        <p:sp>
          <p:nvSpPr>
            <p:cNvPr id="540" name="Freeform 50"/>
            <p:cNvSpPr/>
            <p:nvPr/>
          </p:nvSpPr>
          <p:spPr>
            <a:xfrm>
              <a:off x="190446" y="105965"/>
              <a:ext cx="1144270" cy="214314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/>
              </a:pPr>
            </a:p>
          </p:txBody>
        </p:sp>
        <p:sp>
          <p:nvSpPr>
            <p:cNvPr id="541" name="Freeform 51"/>
            <p:cNvSpPr/>
            <p:nvPr/>
          </p:nvSpPr>
          <p:spPr>
            <a:xfrm>
              <a:off x="204730" y="545306"/>
              <a:ext cx="1144269" cy="214313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/>
              </a:pPr>
            </a:p>
          </p:txBody>
        </p:sp>
        <p:sp>
          <p:nvSpPr>
            <p:cNvPr id="542" name="Freeform 52"/>
            <p:cNvSpPr/>
            <p:nvPr/>
          </p:nvSpPr>
          <p:spPr>
            <a:xfrm>
              <a:off x="188859" y="982265"/>
              <a:ext cx="1144270" cy="214314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/>
              </a:pPr>
            </a:p>
          </p:txBody>
        </p:sp>
        <p:sp>
          <p:nvSpPr>
            <p:cNvPr id="543" name="Freeform 53"/>
            <p:cNvSpPr/>
            <p:nvPr/>
          </p:nvSpPr>
          <p:spPr>
            <a:xfrm>
              <a:off x="188859" y="1402556"/>
              <a:ext cx="1144270" cy="214313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/>
              </a:pPr>
            </a:p>
          </p:txBody>
        </p:sp>
        <p:sp>
          <p:nvSpPr>
            <p:cNvPr id="544" name="Rectangle 54"/>
            <p:cNvSpPr/>
            <p:nvPr/>
          </p:nvSpPr>
          <p:spPr>
            <a:xfrm>
              <a:off x="459859" y="9405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44*</a:t>
              </a:r>
            </a:p>
          </p:txBody>
        </p:sp>
        <p:sp>
          <p:nvSpPr>
            <p:cNvPr id="545" name="Rectangle 55"/>
            <p:cNvSpPr/>
            <p:nvPr/>
          </p:nvSpPr>
          <p:spPr>
            <a:xfrm>
              <a:off x="782031" y="10477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36*</a:t>
              </a:r>
            </a:p>
          </p:txBody>
        </p:sp>
        <p:sp>
          <p:nvSpPr>
            <p:cNvPr id="546" name="Rectangle 56"/>
            <p:cNvSpPr/>
            <p:nvPr/>
          </p:nvSpPr>
          <p:spPr>
            <a:xfrm>
              <a:off x="205929" y="9286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32*</a:t>
              </a:r>
            </a:p>
          </p:txBody>
        </p:sp>
        <p:sp>
          <p:nvSpPr>
            <p:cNvPr id="547" name="Rectangle 57"/>
            <p:cNvSpPr/>
            <p:nvPr/>
          </p:nvSpPr>
          <p:spPr>
            <a:xfrm>
              <a:off x="478903" y="523875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sz="1800"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25*</a:t>
              </a:r>
            </a:p>
          </p:txBody>
        </p:sp>
        <p:sp>
          <p:nvSpPr>
            <p:cNvPr id="548" name="Rectangle 58"/>
            <p:cNvSpPr/>
            <p:nvPr/>
          </p:nvSpPr>
          <p:spPr>
            <a:xfrm>
              <a:off x="220213" y="52268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sz="1800"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9*</a:t>
              </a:r>
            </a:p>
          </p:txBody>
        </p:sp>
        <p:sp>
          <p:nvSpPr>
            <p:cNvPr id="549" name="Rectangle 59"/>
            <p:cNvSpPr/>
            <p:nvPr/>
          </p:nvSpPr>
          <p:spPr>
            <a:xfrm>
              <a:off x="788380" y="52268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sz="1800"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5*</a:t>
              </a:r>
            </a:p>
          </p:txBody>
        </p:sp>
        <p:sp>
          <p:nvSpPr>
            <p:cNvPr id="550" name="Rectangle 60"/>
            <p:cNvSpPr/>
            <p:nvPr/>
          </p:nvSpPr>
          <p:spPr>
            <a:xfrm>
              <a:off x="194820" y="962025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sz="1500"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14*</a:t>
              </a:r>
            </a:p>
          </p:txBody>
        </p:sp>
        <p:sp>
          <p:nvSpPr>
            <p:cNvPr id="551" name="Rectangle 61"/>
            <p:cNvSpPr/>
            <p:nvPr/>
          </p:nvSpPr>
          <p:spPr>
            <a:xfrm>
              <a:off x="493187" y="962025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18*</a:t>
              </a:r>
            </a:p>
          </p:txBody>
        </p:sp>
        <p:sp>
          <p:nvSpPr>
            <p:cNvPr id="552" name="Rectangle 62"/>
            <p:cNvSpPr/>
            <p:nvPr/>
          </p:nvSpPr>
          <p:spPr>
            <a:xfrm>
              <a:off x="766161" y="96083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10*</a:t>
              </a:r>
            </a:p>
          </p:txBody>
        </p:sp>
        <p:sp>
          <p:nvSpPr>
            <p:cNvPr id="553" name="Rectangle 63"/>
            <p:cNvSpPr/>
            <p:nvPr/>
          </p:nvSpPr>
          <p:spPr>
            <a:xfrm>
              <a:off x="1059766" y="95845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30*</a:t>
              </a:r>
            </a:p>
          </p:txBody>
        </p:sp>
        <p:sp>
          <p:nvSpPr>
            <p:cNvPr id="554" name="Rectangle 64"/>
            <p:cNvSpPr/>
            <p:nvPr/>
          </p:nvSpPr>
          <p:spPr>
            <a:xfrm>
              <a:off x="196407" y="137040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31*</a:t>
              </a:r>
            </a:p>
          </p:txBody>
        </p:sp>
        <p:sp>
          <p:nvSpPr>
            <p:cNvPr id="555" name="Rectangle 65"/>
            <p:cNvSpPr/>
            <p:nvPr/>
          </p:nvSpPr>
          <p:spPr>
            <a:xfrm>
              <a:off x="480490" y="137040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35*</a:t>
              </a:r>
            </a:p>
          </p:txBody>
        </p:sp>
        <p:sp>
          <p:nvSpPr>
            <p:cNvPr id="556" name="Rectangle 66"/>
            <p:cNvSpPr/>
            <p:nvPr/>
          </p:nvSpPr>
          <p:spPr>
            <a:xfrm>
              <a:off x="1026438" y="13727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11*</a:t>
              </a:r>
            </a:p>
          </p:txBody>
        </p:sp>
        <p:sp>
          <p:nvSpPr>
            <p:cNvPr id="557" name="Rectangle 67"/>
            <p:cNvSpPr/>
            <p:nvPr/>
          </p:nvSpPr>
          <p:spPr>
            <a:xfrm>
              <a:off x="778857" y="137040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7*</a:t>
              </a:r>
            </a:p>
          </p:txBody>
        </p:sp>
        <p:sp>
          <p:nvSpPr>
            <p:cNvPr id="558" name="Line 68"/>
            <p:cNvSpPr/>
            <p:nvPr/>
          </p:nvSpPr>
          <p:spPr>
            <a:xfrm>
              <a:off x="0" y="0"/>
              <a:ext cx="184099" cy="152400"/>
            </a:xfrm>
            <a:prstGeom prst="line">
              <a:avLst/>
            </a:prstGeom>
            <a:noFill/>
            <a:ln w="12700" cap="flat">
              <a:solidFill>
                <a:srgbClr val="FC0128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59" name="Line 69"/>
            <p:cNvSpPr/>
            <p:nvPr/>
          </p:nvSpPr>
          <p:spPr>
            <a:xfrm>
              <a:off x="498336" y="116681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60" name="Line 70"/>
            <p:cNvSpPr/>
            <p:nvPr/>
          </p:nvSpPr>
          <p:spPr>
            <a:xfrm>
              <a:off x="793528" y="123825"/>
              <a:ext cx="1" cy="2071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61" name="Line 71"/>
            <p:cNvSpPr/>
            <p:nvPr/>
          </p:nvSpPr>
          <p:spPr>
            <a:xfrm>
              <a:off x="472943" y="552450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62" name="Line 72"/>
            <p:cNvSpPr/>
            <p:nvPr/>
          </p:nvSpPr>
          <p:spPr>
            <a:xfrm>
              <a:off x="803051" y="541734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63" name="Line 73"/>
            <p:cNvSpPr/>
            <p:nvPr/>
          </p:nvSpPr>
          <p:spPr>
            <a:xfrm>
              <a:off x="1098243" y="120253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64" name="Line 74"/>
            <p:cNvSpPr/>
            <p:nvPr/>
          </p:nvSpPr>
          <p:spPr>
            <a:xfrm>
              <a:off x="1047457" y="547687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65" name="Line 75"/>
            <p:cNvSpPr/>
            <p:nvPr/>
          </p:nvSpPr>
          <p:spPr>
            <a:xfrm>
              <a:off x="496749" y="992981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66" name="Line 76"/>
            <p:cNvSpPr/>
            <p:nvPr/>
          </p:nvSpPr>
          <p:spPr>
            <a:xfrm>
              <a:off x="791941" y="982265"/>
              <a:ext cx="1" cy="21431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67" name="Line 77"/>
            <p:cNvSpPr/>
            <p:nvPr/>
          </p:nvSpPr>
          <p:spPr>
            <a:xfrm>
              <a:off x="1076025" y="979884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68" name="Line 78"/>
            <p:cNvSpPr/>
            <p:nvPr/>
          </p:nvSpPr>
          <p:spPr>
            <a:xfrm>
              <a:off x="490400" y="1406128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69" name="Line 79"/>
            <p:cNvSpPr/>
            <p:nvPr/>
          </p:nvSpPr>
          <p:spPr>
            <a:xfrm>
              <a:off x="785593" y="1412081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570" name="Line 80"/>
            <p:cNvSpPr/>
            <p:nvPr/>
          </p:nvSpPr>
          <p:spPr>
            <a:xfrm>
              <a:off x="1033174" y="1410890"/>
              <a:ext cx="1" cy="21431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grpSp>
          <p:nvGrpSpPr>
            <p:cNvPr id="573" name="Group 81"/>
            <p:cNvGrpSpPr/>
            <p:nvPr/>
          </p:nvGrpSpPr>
          <p:grpSpPr>
            <a:xfrm>
              <a:off x="1272820" y="266700"/>
              <a:ext cx="142835" cy="125016"/>
              <a:chOff x="0" y="0"/>
              <a:chExt cx="142834" cy="125015"/>
            </a:xfrm>
          </p:grpSpPr>
          <p:sp>
            <p:nvSpPr>
              <p:cNvPr id="571" name="Line 82"/>
              <p:cNvSpPr/>
              <p:nvPr/>
            </p:nvSpPr>
            <p:spPr>
              <a:xfrm flipH="1">
                <a:off x="71417" y="0"/>
                <a:ext cx="1" cy="125016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>
                  <a:defRPr sz="18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</a:p>
            </p:txBody>
          </p:sp>
          <p:sp>
            <p:nvSpPr>
              <p:cNvPr id="572" name="Line 83"/>
              <p:cNvSpPr/>
              <p:nvPr/>
            </p:nvSpPr>
            <p:spPr>
              <a:xfrm>
                <a:off x="-1" y="125015"/>
                <a:ext cx="142836" cy="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>
                  <a:defRPr sz="18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</a:p>
            </p:txBody>
          </p:sp>
        </p:grpSp>
        <p:grpSp>
          <p:nvGrpSpPr>
            <p:cNvPr id="576" name="Group 84"/>
            <p:cNvGrpSpPr/>
            <p:nvPr/>
          </p:nvGrpSpPr>
          <p:grpSpPr>
            <a:xfrm>
              <a:off x="1282342" y="702468"/>
              <a:ext cx="142835" cy="125017"/>
              <a:chOff x="0" y="0"/>
              <a:chExt cx="142834" cy="125015"/>
            </a:xfrm>
          </p:grpSpPr>
          <p:sp>
            <p:nvSpPr>
              <p:cNvPr id="574" name="Line 85"/>
              <p:cNvSpPr/>
              <p:nvPr/>
            </p:nvSpPr>
            <p:spPr>
              <a:xfrm flipH="1">
                <a:off x="71417" y="0"/>
                <a:ext cx="1" cy="125016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>
                  <a:defRPr sz="18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</a:p>
            </p:txBody>
          </p:sp>
          <p:sp>
            <p:nvSpPr>
              <p:cNvPr id="575" name="Line 86"/>
              <p:cNvSpPr/>
              <p:nvPr/>
            </p:nvSpPr>
            <p:spPr>
              <a:xfrm>
                <a:off x="-1" y="125015"/>
                <a:ext cx="142836" cy="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>
                  <a:defRPr sz="18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</a:p>
            </p:txBody>
          </p:sp>
        </p:grpSp>
        <p:grpSp>
          <p:nvGrpSpPr>
            <p:cNvPr id="579" name="Group 87"/>
            <p:cNvGrpSpPr/>
            <p:nvPr/>
          </p:nvGrpSpPr>
          <p:grpSpPr>
            <a:xfrm>
              <a:off x="1263297" y="1138237"/>
              <a:ext cx="142836" cy="125017"/>
              <a:chOff x="0" y="0"/>
              <a:chExt cx="142834" cy="125015"/>
            </a:xfrm>
          </p:grpSpPr>
          <p:sp>
            <p:nvSpPr>
              <p:cNvPr id="577" name="Line 88"/>
              <p:cNvSpPr/>
              <p:nvPr/>
            </p:nvSpPr>
            <p:spPr>
              <a:xfrm flipH="1">
                <a:off x="71417" y="0"/>
                <a:ext cx="1" cy="125016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>
                  <a:defRPr sz="18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</a:p>
            </p:txBody>
          </p:sp>
          <p:sp>
            <p:nvSpPr>
              <p:cNvPr id="578" name="Line 89"/>
              <p:cNvSpPr/>
              <p:nvPr/>
            </p:nvSpPr>
            <p:spPr>
              <a:xfrm>
                <a:off x="-1" y="125015"/>
                <a:ext cx="142836" cy="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>
                  <a:defRPr sz="18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</a:p>
            </p:txBody>
          </p:sp>
        </p:grpSp>
        <p:grpSp>
          <p:nvGrpSpPr>
            <p:cNvPr id="582" name="Group 90"/>
            <p:cNvGrpSpPr/>
            <p:nvPr/>
          </p:nvGrpSpPr>
          <p:grpSpPr>
            <a:xfrm>
              <a:off x="1277581" y="1565671"/>
              <a:ext cx="142835" cy="125017"/>
              <a:chOff x="0" y="0"/>
              <a:chExt cx="142834" cy="125015"/>
            </a:xfrm>
          </p:grpSpPr>
          <p:sp>
            <p:nvSpPr>
              <p:cNvPr id="580" name="Line 91"/>
              <p:cNvSpPr/>
              <p:nvPr/>
            </p:nvSpPr>
            <p:spPr>
              <a:xfrm flipH="1">
                <a:off x="71417" y="0"/>
                <a:ext cx="1" cy="125016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>
                  <a:defRPr sz="18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</a:p>
            </p:txBody>
          </p:sp>
          <p:sp>
            <p:nvSpPr>
              <p:cNvPr id="581" name="Line 92"/>
              <p:cNvSpPr/>
              <p:nvPr/>
            </p:nvSpPr>
            <p:spPr>
              <a:xfrm>
                <a:off x="-1" y="125015"/>
                <a:ext cx="142836" cy="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>
                  <a:defRPr sz="18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</a:p>
            </p:txBody>
          </p:sp>
        </p:grp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Rectangle 4"/>
          <p:cNvSpPr txBox="1"/>
          <p:nvPr>
            <p:ph type="title"/>
          </p:nvPr>
        </p:nvSpPr>
        <p:spPr>
          <a:xfrm>
            <a:off x="532924" y="211930"/>
            <a:ext cx="5829301" cy="857251"/>
          </a:xfrm>
          <a:prstGeom prst="rect">
            <a:avLst/>
          </a:prstGeom>
        </p:spPr>
        <p:txBody>
          <a:bodyPr lIns="34528" tIns="34528" rIns="34528" bIns="34528"/>
          <a:lstStyle/>
          <a:p>
            <a:r>
              <a:t>Example:  End of a Round</a:t>
            </a:r>
          </a:p>
        </p:txBody>
      </p:sp>
      <p:sp>
        <p:nvSpPr>
          <p:cNvPr id="586" name="AutoShape 5"/>
          <p:cNvSpPr/>
          <p:nvPr/>
        </p:nvSpPr>
        <p:spPr>
          <a:xfrm>
            <a:off x="4768958" y="3839625"/>
            <a:ext cx="333376" cy="676276"/>
          </a:xfrm>
          <a:prstGeom prst="rightArrow">
            <a:avLst>
              <a:gd name="adj1" fmla="val 75009"/>
              <a:gd name="adj2" fmla="val 50005"/>
            </a:avLst>
          </a:prstGeom>
          <a:solidFill>
            <a:srgbClr val="9999FF"/>
          </a:solidFill>
          <a:ln w="3175">
            <a:solidFill>
              <a:srgbClr val="000000"/>
            </a:solidFill>
            <a:miter/>
          </a:ln>
        </p:spPr>
        <p:txBody>
          <a:bodyPr lIns="34289" tIns="34289" rIns="34289" bIns="34289" anchor="ctr"/>
          <a:lstStyle/>
          <a:p>
            <a:pPr>
              <a:defRPr sz="1800" b="1"/>
            </a:pPr>
          </a:p>
        </p:txBody>
      </p:sp>
      <p:sp>
        <p:nvSpPr>
          <p:cNvPr id="587" name="Freeform 9"/>
          <p:cNvSpPr/>
          <p:nvPr/>
        </p:nvSpPr>
        <p:spPr>
          <a:xfrm>
            <a:off x="2184798" y="3424635"/>
            <a:ext cx="906066" cy="182167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588" name="Freeform 10"/>
          <p:cNvSpPr/>
          <p:nvPr/>
        </p:nvSpPr>
        <p:spPr>
          <a:xfrm>
            <a:off x="2184798" y="3745098"/>
            <a:ext cx="1147761" cy="229606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589" name="Freeform 11"/>
          <p:cNvSpPr/>
          <p:nvPr/>
        </p:nvSpPr>
        <p:spPr>
          <a:xfrm>
            <a:off x="2030264" y="4144963"/>
            <a:ext cx="1060600" cy="290465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590" name="Freeform 12"/>
          <p:cNvSpPr/>
          <p:nvPr/>
        </p:nvSpPr>
        <p:spPr>
          <a:xfrm>
            <a:off x="2072283" y="4581128"/>
            <a:ext cx="931554" cy="266298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591" name="Freeform 13"/>
          <p:cNvSpPr/>
          <p:nvPr/>
        </p:nvSpPr>
        <p:spPr>
          <a:xfrm>
            <a:off x="3659584" y="4274717"/>
            <a:ext cx="910829" cy="178594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592" name="Freeform 14"/>
          <p:cNvSpPr/>
          <p:nvPr/>
        </p:nvSpPr>
        <p:spPr>
          <a:xfrm>
            <a:off x="2105026" y="4998046"/>
            <a:ext cx="985838" cy="238721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593" name="Freeform 16"/>
          <p:cNvSpPr/>
          <p:nvPr/>
        </p:nvSpPr>
        <p:spPr>
          <a:xfrm>
            <a:off x="2105026" y="5395516"/>
            <a:ext cx="985838" cy="202011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594" name="Rectangle 17"/>
          <p:cNvSpPr txBox="1"/>
          <p:nvPr/>
        </p:nvSpPr>
        <p:spPr>
          <a:xfrm>
            <a:off x="2697956" y="5403057"/>
            <a:ext cx="392908" cy="264704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22*</a:t>
            </a:r>
          </a:p>
        </p:txBody>
      </p:sp>
      <p:sp>
        <p:nvSpPr>
          <p:cNvPr id="595" name="Rectangle 28"/>
          <p:cNvSpPr txBox="1"/>
          <p:nvPr/>
        </p:nvSpPr>
        <p:spPr>
          <a:xfrm>
            <a:off x="1117954" y="3819261"/>
            <a:ext cx="627399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solidFill>
                  <a:srgbClr val="FC0128"/>
                </a:solidFill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Next=3</a:t>
            </a:r>
          </a:p>
        </p:txBody>
      </p:sp>
      <p:sp>
        <p:nvSpPr>
          <p:cNvPr id="596" name="Rectangle 33"/>
          <p:cNvSpPr txBox="1"/>
          <p:nvPr/>
        </p:nvSpPr>
        <p:spPr>
          <a:xfrm>
            <a:off x="504427" y="1836457"/>
            <a:ext cx="2358977" cy="399010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2400" b="1">
                <a:solidFill>
                  <a:srgbClr val="FC0128"/>
                </a:solidFill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Level=0, Next = 3</a:t>
            </a:r>
          </a:p>
        </p:txBody>
      </p:sp>
      <p:sp>
        <p:nvSpPr>
          <p:cNvPr id="597" name="Rectangle 34"/>
          <p:cNvSpPr txBox="1"/>
          <p:nvPr/>
        </p:nvSpPr>
        <p:spPr>
          <a:xfrm>
            <a:off x="2085490" y="2402084"/>
            <a:ext cx="934730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PRIMARY</a:t>
            </a:r>
          </a:p>
        </p:txBody>
      </p:sp>
      <p:sp>
        <p:nvSpPr>
          <p:cNvPr id="598" name="Rectangle 35"/>
          <p:cNvSpPr txBox="1"/>
          <p:nvPr/>
        </p:nvSpPr>
        <p:spPr>
          <a:xfrm>
            <a:off x="2048917" y="2692936"/>
            <a:ext cx="661344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PAGES</a:t>
            </a:r>
          </a:p>
        </p:txBody>
      </p:sp>
      <p:sp>
        <p:nvSpPr>
          <p:cNvPr id="599" name="Rectangle 36"/>
          <p:cNvSpPr txBox="1"/>
          <p:nvPr/>
        </p:nvSpPr>
        <p:spPr>
          <a:xfrm>
            <a:off x="3341687" y="2402084"/>
            <a:ext cx="113874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OVERFLOW</a:t>
            </a:r>
          </a:p>
        </p:txBody>
      </p:sp>
      <p:sp>
        <p:nvSpPr>
          <p:cNvPr id="600" name="Rectangle 37"/>
          <p:cNvSpPr txBox="1"/>
          <p:nvPr/>
        </p:nvSpPr>
        <p:spPr>
          <a:xfrm>
            <a:off x="3330177" y="2726929"/>
            <a:ext cx="661345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PAGES</a:t>
            </a:r>
          </a:p>
        </p:txBody>
      </p:sp>
      <p:sp>
        <p:nvSpPr>
          <p:cNvPr id="601" name="Rectangle 38"/>
          <p:cNvSpPr txBox="1"/>
          <p:nvPr/>
        </p:nvSpPr>
        <p:spPr>
          <a:xfrm>
            <a:off x="2190750" y="3054350"/>
            <a:ext cx="377678" cy="264705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32*</a:t>
            </a:r>
          </a:p>
        </p:txBody>
      </p:sp>
      <p:sp>
        <p:nvSpPr>
          <p:cNvPr id="602" name="Rectangle 39"/>
          <p:cNvSpPr txBox="1"/>
          <p:nvPr/>
        </p:nvSpPr>
        <p:spPr>
          <a:xfrm>
            <a:off x="2208609" y="3415110"/>
            <a:ext cx="248843" cy="264705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9*</a:t>
            </a:r>
          </a:p>
        </p:txBody>
      </p:sp>
      <p:sp>
        <p:nvSpPr>
          <p:cNvPr id="603" name="Rectangle 40"/>
          <p:cNvSpPr txBox="1"/>
          <p:nvPr/>
        </p:nvSpPr>
        <p:spPr>
          <a:xfrm>
            <a:off x="2089547" y="4985054"/>
            <a:ext cx="248843" cy="264705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5*</a:t>
            </a:r>
          </a:p>
        </p:txBody>
      </p:sp>
      <p:sp>
        <p:nvSpPr>
          <p:cNvPr id="604" name="Rectangle 41"/>
          <p:cNvSpPr txBox="1"/>
          <p:nvPr/>
        </p:nvSpPr>
        <p:spPr>
          <a:xfrm>
            <a:off x="2069616" y="5352060"/>
            <a:ext cx="336733" cy="264705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14*</a:t>
            </a:r>
          </a:p>
        </p:txBody>
      </p:sp>
      <p:sp>
        <p:nvSpPr>
          <p:cNvPr id="605" name="Rectangle 42"/>
          <p:cNvSpPr txBox="1"/>
          <p:nvPr/>
        </p:nvSpPr>
        <p:spPr>
          <a:xfrm>
            <a:off x="2371725" y="3415110"/>
            <a:ext cx="377678" cy="264705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25*</a:t>
            </a:r>
          </a:p>
        </p:txBody>
      </p:sp>
      <p:sp>
        <p:nvSpPr>
          <p:cNvPr id="606" name="Rectangle 43"/>
          <p:cNvSpPr txBox="1"/>
          <p:nvPr/>
        </p:nvSpPr>
        <p:spPr>
          <a:xfrm>
            <a:off x="2211616" y="3751269"/>
            <a:ext cx="838142" cy="264705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66*</a:t>
            </a:r>
          </a:p>
        </p:txBody>
      </p:sp>
      <p:sp>
        <p:nvSpPr>
          <p:cNvPr id="607" name="Rectangle 44"/>
          <p:cNvSpPr txBox="1"/>
          <p:nvPr/>
        </p:nvSpPr>
        <p:spPr>
          <a:xfrm>
            <a:off x="2814637" y="3758798"/>
            <a:ext cx="427436" cy="264705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10*</a:t>
            </a:r>
          </a:p>
        </p:txBody>
      </p:sp>
      <p:sp>
        <p:nvSpPr>
          <p:cNvPr id="608" name="Rectangle 45"/>
          <p:cNvSpPr txBox="1"/>
          <p:nvPr/>
        </p:nvSpPr>
        <p:spPr>
          <a:xfrm>
            <a:off x="2515394" y="3744947"/>
            <a:ext cx="465137" cy="264705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18*</a:t>
            </a:r>
          </a:p>
        </p:txBody>
      </p:sp>
      <p:sp>
        <p:nvSpPr>
          <p:cNvPr id="609" name="Rectangle 46"/>
          <p:cNvSpPr txBox="1"/>
          <p:nvPr/>
        </p:nvSpPr>
        <p:spPr>
          <a:xfrm>
            <a:off x="3120950" y="3744947"/>
            <a:ext cx="453309" cy="264705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34*</a:t>
            </a:r>
          </a:p>
        </p:txBody>
      </p:sp>
      <p:sp>
        <p:nvSpPr>
          <p:cNvPr id="610" name="Rectangle 47"/>
          <p:cNvSpPr txBox="1"/>
          <p:nvPr/>
        </p:nvSpPr>
        <p:spPr>
          <a:xfrm>
            <a:off x="2380058" y="4128294"/>
            <a:ext cx="377679" cy="264705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35*</a:t>
            </a:r>
          </a:p>
        </p:txBody>
      </p:sp>
      <p:sp>
        <p:nvSpPr>
          <p:cNvPr id="611" name="Rectangle 48"/>
          <p:cNvSpPr txBox="1"/>
          <p:nvPr/>
        </p:nvSpPr>
        <p:spPr>
          <a:xfrm>
            <a:off x="2100723" y="4130886"/>
            <a:ext cx="503904" cy="264705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31*</a:t>
            </a:r>
          </a:p>
        </p:txBody>
      </p:sp>
      <p:sp>
        <p:nvSpPr>
          <p:cNvPr id="612" name="Rectangle 49"/>
          <p:cNvSpPr txBox="1"/>
          <p:nvPr/>
        </p:nvSpPr>
        <p:spPr>
          <a:xfrm>
            <a:off x="2623541" y="4121349"/>
            <a:ext cx="248843" cy="264705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7*</a:t>
            </a:r>
          </a:p>
        </p:txBody>
      </p:sp>
      <p:sp>
        <p:nvSpPr>
          <p:cNvPr id="613" name="Rectangle 50"/>
          <p:cNvSpPr txBox="1"/>
          <p:nvPr/>
        </p:nvSpPr>
        <p:spPr>
          <a:xfrm>
            <a:off x="2814637" y="4145931"/>
            <a:ext cx="427436" cy="264705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11*</a:t>
            </a:r>
          </a:p>
        </p:txBody>
      </p:sp>
      <p:sp>
        <p:nvSpPr>
          <p:cNvPr id="614" name="Rectangle 51"/>
          <p:cNvSpPr txBox="1"/>
          <p:nvPr/>
        </p:nvSpPr>
        <p:spPr>
          <a:xfrm>
            <a:off x="3665624" y="4231662"/>
            <a:ext cx="3484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43*</a:t>
            </a:r>
          </a:p>
        </p:txBody>
      </p:sp>
      <p:sp>
        <p:nvSpPr>
          <p:cNvPr id="615" name="Rectangle 52"/>
          <p:cNvSpPr txBox="1"/>
          <p:nvPr/>
        </p:nvSpPr>
        <p:spPr>
          <a:xfrm>
            <a:off x="2147020" y="4586299"/>
            <a:ext cx="465138" cy="264705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44*</a:t>
            </a:r>
          </a:p>
        </p:txBody>
      </p:sp>
      <p:sp>
        <p:nvSpPr>
          <p:cNvPr id="616" name="Rectangle 53"/>
          <p:cNvSpPr txBox="1"/>
          <p:nvPr/>
        </p:nvSpPr>
        <p:spPr>
          <a:xfrm>
            <a:off x="2571279" y="4580930"/>
            <a:ext cx="503903" cy="264705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36*</a:t>
            </a:r>
          </a:p>
        </p:txBody>
      </p:sp>
      <p:sp>
        <p:nvSpPr>
          <p:cNvPr id="617" name="Rectangle 54"/>
          <p:cNvSpPr txBox="1"/>
          <p:nvPr/>
        </p:nvSpPr>
        <p:spPr>
          <a:xfrm>
            <a:off x="2355527" y="4982054"/>
            <a:ext cx="339578" cy="264705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37*</a:t>
            </a:r>
          </a:p>
        </p:txBody>
      </p:sp>
      <p:sp>
        <p:nvSpPr>
          <p:cNvPr id="618" name="Rectangle 55"/>
          <p:cNvSpPr txBox="1"/>
          <p:nvPr/>
        </p:nvSpPr>
        <p:spPr>
          <a:xfrm>
            <a:off x="2634391" y="5045487"/>
            <a:ext cx="377679" cy="264705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29*</a:t>
            </a:r>
          </a:p>
        </p:txBody>
      </p:sp>
      <p:sp>
        <p:nvSpPr>
          <p:cNvPr id="619" name="Rectangle 56"/>
          <p:cNvSpPr txBox="1"/>
          <p:nvPr/>
        </p:nvSpPr>
        <p:spPr>
          <a:xfrm>
            <a:off x="2356247" y="5391113"/>
            <a:ext cx="363626" cy="264705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30*</a:t>
            </a:r>
          </a:p>
        </p:txBody>
      </p:sp>
      <p:sp>
        <p:nvSpPr>
          <p:cNvPr id="620" name="Freeform 57"/>
          <p:cNvSpPr/>
          <p:nvPr/>
        </p:nvSpPr>
        <p:spPr>
          <a:xfrm>
            <a:off x="2184798" y="3065066"/>
            <a:ext cx="985838" cy="290465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grpSp>
        <p:nvGrpSpPr>
          <p:cNvPr id="623" name="Group 60"/>
          <p:cNvGrpSpPr/>
          <p:nvPr/>
        </p:nvGrpSpPr>
        <p:grpSpPr>
          <a:xfrm>
            <a:off x="3037285" y="3199606"/>
            <a:ext cx="107157" cy="125017"/>
            <a:chOff x="0" y="0"/>
            <a:chExt cx="107156" cy="125016"/>
          </a:xfrm>
        </p:grpSpPr>
        <p:sp>
          <p:nvSpPr>
            <p:cNvPr id="621" name="Line 61"/>
            <p:cNvSpPr/>
            <p:nvPr/>
          </p:nvSpPr>
          <p:spPr>
            <a:xfrm flipH="1">
              <a:off x="53578" y="0"/>
              <a:ext cx="1" cy="125017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622" name="Line 62"/>
            <p:cNvSpPr/>
            <p:nvPr/>
          </p:nvSpPr>
          <p:spPr>
            <a:xfrm>
              <a:off x="0" y="125016"/>
              <a:ext cx="10715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626" name="Group 63"/>
          <p:cNvGrpSpPr/>
          <p:nvPr/>
        </p:nvGrpSpPr>
        <p:grpSpPr>
          <a:xfrm>
            <a:off x="3036094" y="3565129"/>
            <a:ext cx="107157" cy="125016"/>
            <a:chOff x="0" y="0"/>
            <a:chExt cx="107156" cy="125015"/>
          </a:xfrm>
        </p:grpSpPr>
        <p:sp>
          <p:nvSpPr>
            <p:cNvPr id="624" name="Line 64"/>
            <p:cNvSpPr/>
            <p:nvPr/>
          </p:nvSpPr>
          <p:spPr>
            <a:xfrm flipH="1">
              <a:off x="53578" y="0"/>
              <a:ext cx="1" cy="125016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625" name="Line 65"/>
            <p:cNvSpPr/>
            <p:nvPr/>
          </p:nvSpPr>
          <p:spPr>
            <a:xfrm>
              <a:off x="0" y="125015"/>
              <a:ext cx="10715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629" name="Group 66"/>
          <p:cNvGrpSpPr/>
          <p:nvPr/>
        </p:nvGrpSpPr>
        <p:grpSpPr>
          <a:xfrm>
            <a:off x="3202783" y="3941069"/>
            <a:ext cx="107157" cy="125017"/>
            <a:chOff x="0" y="0"/>
            <a:chExt cx="107156" cy="125016"/>
          </a:xfrm>
        </p:grpSpPr>
        <p:sp>
          <p:nvSpPr>
            <p:cNvPr id="627" name="Line 67"/>
            <p:cNvSpPr/>
            <p:nvPr/>
          </p:nvSpPr>
          <p:spPr>
            <a:xfrm flipH="1">
              <a:off x="53578" y="0"/>
              <a:ext cx="1" cy="125017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628" name="Line 68"/>
            <p:cNvSpPr/>
            <p:nvPr/>
          </p:nvSpPr>
          <p:spPr>
            <a:xfrm>
              <a:off x="0" y="125016"/>
              <a:ext cx="10715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632" name="Group 69"/>
          <p:cNvGrpSpPr/>
          <p:nvPr/>
        </p:nvGrpSpPr>
        <p:grpSpPr>
          <a:xfrm>
            <a:off x="2968025" y="4725988"/>
            <a:ext cx="107157" cy="125016"/>
            <a:chOff x="0" y="0"/>
            <a:chExt cx="107156" cy="125015"/>
          </a:xfrm>
        </p:grpSpPr>
        <p:sp>
          <p:nvSpPr>
            <p:cNvPr id="630" name="Line 70"/>
            <p:cNvSpPr/>
            <p:nvPr/>
          </p:nvSpPr>
          <p:spPr>
            <a:xfrm flipH="1">
              <a:off x="53578" y="0"/>
              <a:ext cx="1" cy="125016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631" name="Line 71"/>
            <p:cNvSpPr/>
            <p:nvPr/>
          </p:nvSpPr>
          <p:spPr>
            <a:xfrm>
              <a:off x="0" y="125015"/>
              <a:ext cx="10715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635" name="Group 72"/>
          <p:cNvGrpSpPr/>
          <p:nvPr/>
        </p:nvGrpSpPr>
        <p:grpSpPr>
          <a:xfrm>
            <a:off x="3038475" y="5189141"/>
            <a:ext cx="107158" cy="125017"/>
            <a:chOff x="0" y="0"/>
            <a:chExt cx="107156" cy="125015"/>
          </a:xfrm>
        </p:grpSpPr>
        <p:sp>
          <p:nvSpPr>
            <p:cNvPr id="633" name="Line 73"/>
            <p:cNvSpPr/>
            <p:nvPr/>
          </p:nvSpPr>
          <p:spPr>
            <a:xfrm flipH="1">
              <a:off x="53578" y="0"/>
              <a:ext cx="1" cy="125016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634" name="Line 74"/>
            <p:cNvSpPr/>
            <p:nvPr/>
          </p:nvSpPr>
          <p:spPr>
            <a:xfrm>
              <a:off x="0" y="125015"/>
              <a:ext cx="10715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638" name="Group 75"/>
          <p:cNvGrpSpPr/>
          <p:nvPr/>
        </p:nvGrpSpPr>
        <p:grpSpPr>
          <a:xfrm>
            <a:off x="3036094" y="5553473"/>
            <a:ext cx="107157" cy="125016"/>
            <a:chOff x="0" y="0"/>
            <a:chExt cx="107156" cy="125015"/>
          </a:xfrm>
        </p:grpSpPr>
        <p:sp>
          <p:nvSpPr>
            <p:cNvPr id="636" name="Line 76"/>
            <p:cNvSpPr/>
            <p:nvPr/>
          </p:nvSpPr>
          <p:spPr>
            <a:xfrm flipH="1">
              <a:off x="53578" y="0"/>
              <a:ext cx="1" cy="125016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637" name="Line 77"/>
            <p:cNvSpPr/>
            <p:nvPr/>
          </p:nvSpPr>
          <p:spPr>
            <a:xfrm>
              <a:off x="0" y="125015"/>
              <a:ext cx="10715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sp>
        <p:nvSpPr>
          <p:cNvPr id="639" name="Line 78"/>
          <p:cNvSpPr/>
          <p:nvPr/>
        </p:nvSpPr>
        <p:spPr>
          <a:xfrm>
            <a:off x="3073004" y="4324747"/>
            <a:ext cx="549201" cy="1"/>
          </a:xfrm>
          <a:prstGeom prst="line">
            <a:avLst/>
          </a:prstGeom>
          <a:ln w="3175">
            <a:solidFill>
              <a:srgbClr val="000000"/>
            </a:solidFill>
            <a:tailEnd type="stealth"/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grpSp>
        <p:nvGrpSpPr>
          <p:cNvPr id="642" name="Group 79"/>
          <p:cNvGrpSpPr/>
          <p:nvPr/>
        </p:nvGrpSpPr>
        <p:grpSpPr>
          <a:xfrm>
            <a:off x="4464843" y="4457541"/>
            <a:ext cx="107157" cy="125017"/>
            <a:chOff x="0" y="0"/>
            <a:chExt cx="107156" cy="125016"/>
          </a:xfrm>
        </p:grpSpPr>
        <p:sp>
          <p:nvSpPr>
            <p:cNvPr id="640" name="Line 80"/>
            <p:cNvSpPr/>
            <p:nvPr/>
          </p:nvSpPr>
          <p:spPr>
            <a:xfrm flipH="1">
              <a:off x="53578" y="0"/>
              <a:ext cx="1" cy="125017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641" name="Line 81"/>
            <p:cNvSpPr/>
            <p:nvPr/>
          </p:nvSpPr>
          <p:spPr>
            <a:xfrm>
              <a:off x="0" y="125016"/>
              <a:ext cx="10715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sp>
        <p:nvSpPr>
          <p:cNvPr id="643" name="Line 82"/>
          <p:cNvSpPr/>
          <p:nvPr/>
        </p:nvSpPr>
        <p:spPr>
          <a:xfrm>
            <a:off x="1712118" y="4153900"/>
            <a:ext cx="178595" cy="97632"/>
          </a:xfrm>
          <a:prstGeom prst="line">
            <a:avLst/>
          </a:prstGeom>
          <a:ln w="12700">
            <a:solidFill>
              <a:srgbClr val="FC0128"/>
            </a:solidFill>
            <a:tailEnd type="stealth"/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644" name="Freeform 87"/>
          <p:cNvSpPr/>
          <p:nvPr/>
        </p:nvSpPr>
        <p:spPr>
          <a:xfrm>
            <a:off x="6024563" y="2506266"/>
            <a:ext cx="985838" cy="198836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645" name="Freeform 88"/>
          <p:cNvSpPr/>
          <p:nvPr/>
        </p:nvSpPr>
        <p:spPr>
          <a:xfrm>
            <a:off x="6024563" y="2905125"/>
            <a:ext cx="985838" cy="198836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646" name="Freeform 89"/>
          <p:cNvSpPr/>
          <p:nvPr/>
        </p:nvSpPr>
        <p:spPr>
          <a:xfrm>
            <a:off x="6024563" y="3311129"/>
            <a:ext cx="985838" cy="200026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647" name="Freeform 90"/>
          <p:cNvSpPr/>
          <p:nvPr/>
        </p:nvSpPr>
        <p:spPr>
          <a:xfrm>
            <a:off x="6024563" y="3701654"/>
            <a:ext cx="985838" cy="200026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648" name="Freeform 91"/>
          <p:cNvSpPr/>
          <p:nvPr/>
        </p:nvSpPr>
        <p:spPr>
          <a:xfrm>
            <a:off x="6016229" y="4100513"/>
            <a:ext cx="987029" cy="198835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649" name="Freeform 92"/>
          <p:cNvSpPr/>
          <p:nvPr/>
        </p:nvSpPr>
        <p:spPr>
          <a:xfrm>
            <a:off x="6016229" y="5303044"/>
            <a:ext cx="987029" cy="200026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650" name="Freeform 93"/>
          <p:cNvSpPr/>
          <p:nvPr/>
        </p:nvSpPr>
        <p:spPr>
          <a:xfrm>
            <a:off x="6024563" y="4499373"/>
            <a:ext cx="985838" cy="198835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651" name="Freeform 94"/>
          <p:cNvSpPr/>
          <p:nvPr/>
        </p:nvSpPr>
        <p:spPr>
          <a:xfrm>
            <a:off x="6024563" y="4897041"/>
            <a:ext cx="985838" cy="198836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652" name="Rectangle 96"/>
          <p:cNvSpPr txBox="1"/>
          <p:nvPr/>
        </p:nvSpPr>
        <p:spPr>
          <a:xfrm>
            <a:off x="6280546" y="4481513"/>
            <a:ext cx="3484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37*</a:t>
            </a:r>
          </a:p>
        </p:txBody>
      </p:sp>
      <p:sp>
        <p:nvSpPr>
          <p:cNvPr id="653" name="Freeform 97"/>
          <p:cNvSpPr/>
          <p:nvPr/>
        </p:nvSpPr>
        <p:spPr>
          <a:xfrm>
            <a:off x="7203282" y="3302794"/>
            <a:ext cx="744141" cy="200026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654" name="Rectangle 111"/>
          <p:cNvSpPr txBox="1"/>
          <p:nvPr/>
        </p:nvSpPr>
        <p:spPr>
          <a:xfrm>
            <a:off x="5495528" y="2138527"/>
            <a:ext cx="627399" cy="264704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solidFill>
                  <a:srgbClr val="FC0128"/>
                </a:solidFill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Next=0</a:t>
            </a:r>
          </a:p>
        </p:txBody>
      </p:sp>
      <p:sp>
        <p:nvSpPr>
          <p:cNvPr id="655" name="Rectangle 115"/>
          <p:cNvSpPr txBox="1"/>
          <p:nvPr/>
        </p:nvSpPr>
        <p:spPr>
          <a:xfrm>
            <a:off x="5975505" y="1772844"/>
            <a:ext cx="934729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PRIMARY</a:t>
            </a:r>
          </a:p>
        </p:txBody>
      </p:sp>
      <p:sp>
        <p:nvSpPr>
          <p:cNvPr id="656" name="Rectangle 116"/>
          <p:cNvSpPr txBox="1"/>
          <p:nvPr/>
        </p:nvSpPr>
        <p:spPr>
          <a:xfrm>
            <a:off x="6010751" y="1935170"/>
            <a:ext cx="661345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PAGES</a:t>
            </a:r>
          </a:p>
        </p:txBody>
      </p:sp>
      <p:sp>
        <p:nvSpPr>
          <p:cNvPr id="657" name="Rectangle 117"/>
          <p:cNvSpPr txBox="1"/>
          <p:nvPr/>
        </p:nvSpPr>
        <p:spPr>
          <a:xfrm>
            <a:off x="7156846" y="1746619"/>
            <a:ext cx="113874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OVERFLOW</a:t>
            </a:r>
          </a:p>
        </p:txBody>
      </p:sp>
      <p:sp>
        <p:nvSpPr>
          <p:cNvPr id="658" name="Rectangle 118"/>
          <p:cNvSpPr txBox="1"/>
          <p:nvPr/>
        </p:nvSpPr>
        <p:spPr>
          <a:xfrm>
            <a:off x="7284244" y="1913306"/>
            <a:ext cx="661344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PAGES</a:t>
            </a:r>
          </a:p>
        </p:txBody>
      </p:sp>
      <p:sp>
        <p:nvSpPr>
          <p:cNvPr id="659" name="Rectangle 120"/>
          <p:cNvSpPr txBox="1"/>
          <p:nvPr/>
        </p:nvSpPr>
        <p:spPr>
          <a:xfrm>
            <a:off x="6023371" y="2481263"/>
            <a:ext cx="3484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32*</a:t>
            </a:r>
          </a:p>
        </p:txBody>
      </p:sp>
      <p:sp>
        <p:nvSpPr>
          <p:cNvPr id="660" name="Rectangle 121"/>
          <p:cNvSpPr txBox="1"/>
          <p:nvPr/>
        </p:nvSpPr>
        <p:spPr>
          <a:xfrm>
            <a:off x="6050757" y="2880123"/>
            <a:ext cx="2595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9*</a:t>
            </a:r>
          </a:p>
        </p:txBody>
      </p:sp>
      <p:sp>
        <p:nvSpPr>
          <p:cNvPr id="661" name="Rectangle 122"/>
          <p:cNvSpPr txBox="1"/>
          <p:nvPr/>
        </p:nvSpPr>
        <p:spPr>
          <a:xfrm>
            <a:off x="6213871" y="2880123"/>
            <a:ext cx="3484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25*</a:t>
            </a:r>
          </a:p>
        </p:txBody>
      </p:sp>
      <p:sp>
        <p:nvSpPr>
          <p:cNvPr id="662" name="Rectangle 123"/>
          <p:cNvSpPr txBox="1"/>
          <p:nvPr/>
        </p:nvSpPr>
        <p:spPr>
          <a:xfrm>
            <a:off x="6018609" y="3286125"/>
            <a:ext cx="3484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66*</a:t>
            </a:r>
          </a:p>
        </p:txBody>
      </p:sp>
      <p:sp>
        <p:nvSpPr>
          <p:cNvPr id="663" name="Rectangle 124"/>
          <p:cNvSpPr txBox="1"/>
          <p:nvPr/>
        </p:nvSpPr>
        <p:spPr>
          <a:xfrm>
            <a:off x="6268640" y="3284935"/>
            <a:ext cx="3484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18*</a:t>
            </a:r>
          </a:p>
        </p:txBody>
      </p:sp>
      <p:sp>
        <p:nvSpPr>
          <p:cNvPr id="664" name="Rectangle 125"/>
          <p:cNvSpPr txBox="1"/>
          <p:nvPr/>
        </p:nvSpPr>
        <p:spPr>
          <a:xfrm>
            <a:off x="6500813" y="3283744"/>
            <a:ext cx="3484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10*</a:t>
            </a:r>
          </a:p>
        </p:txBody>
      </p:sp>
      <p:sp>
        <p:nvSpPr>
          <p:cNvPr id="665" name="Rectangle 126"/>
          <p:cNvSpPr txBox="1"/>
          <p:nvPr/>
        </p:nvSpPr>
        <p:spPr>
          <a:xfrm>
            <a:off x="6727032" y="3287316"/>
            <a:ext cx="3484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34*</a:t>
            </a:r>
          </a:p>
        </p:txBody>
      </p:sp>
      <p:sp>
        <p:nvSpPr>
          <p:cNvPr id="666" name="Rectangle 127"/>
          <p:cNvSpPr txBox="1"/>
          <p:nvPr/>
        </p:nvSpPr>
        <p:spPr>
          <a:xfrm>
            <a:off x="6271021" y="3667125"/>
            <a:ext cx="3484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35*</a:t>
            </a:r>
          </a:p>
        </p:txBody>
      </p:sp>
      <p:sp>
        <p:nvSpPr>
          <p:cNvPr id="667" name="Rectangle 128"/>
          <p:cNvSpPr txBox="1"/>
          <p:nvPr/>
        </p:nvSpPr>
        <p:spPr>
          <a:xfrm>
            <a:off x="6561534" y="3668316"/>
            <a:ext cx="33864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11*</a:t>
            </a:r>
          </a:p>
        </p:txBody>
      </p:sp>
      <p:sp>
        <p:nvSpPr>
          <p:cNvPr id="668" name="Rectangle 129"/>
          <p:cNvSpPr txBox="1"/>
          <p:nvPr/>
        </p:nvSpPr>
        <p:spPr>
          <a:xfrm>
            <a:off x="6011465" y="4067175"/>
            <a:ext cx="3484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44*</a:t>
            </a:r>
          </a:p>
        </p:txBody>
      </p:sp>
      <p:sp>
        <p:nvSpPr>
          <p:cNvPr id="669" name="Rectangle 130"/>
          <p:cNvSpPr txBox="1"/>
          <p:nvPr/>
        </p:nvSpPr>
        <p:spPr>
          <a:xfrm>
            <a:off x="6297215" y="4075510"/>
            <a:ext cx="3484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36*</a:t>
            </a:r>
          </a:p>
        </p:txBody>
      </p:sp>
      <p:sp>
        <p:nvSpPr>
          <p:cNvPr id="670" name="Rectangle 131"/>
          <p:cNvSpPr txBox="1"/>
          <p:nvPr/>
        </p:nvSpPr>
        <p:spPr>
          <a:xfrm>
            <a:off x="6049565" y="4467225"/>
            <a:ext cx="2595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5*</a:t>
            </a:r>
          </a:p>
        </p:txBody>
      </p:sp>
      <p:sp>
        <p:nvSpPr>
          <p:cNvPr id="671" name="Rectangle 132"/>
          <p:cNvSpPr txBox="1"/>
          <p:nvPr/>
        </p:nvSpPr>
        <p:spPr>
          <a:xfrm>
            <a:off x="6540103" y="4474369"/>
            <a:ext cx="3484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29*</a:t>
            </a:r>
          </a:p>
        </p:txBody>
      </p:sp>
      <p:sp>
        <p:nvSpPr>
          <p:cNvPr id="672" name="Rectangle 133"/>
          <p:cNvSpPr txBox="1"/>
          <p:nvPr/>
        </p:nvSpPr>
        <p:spPr>
          <a:xfrm>
            <a:off x="6025753" y="3675460"/>
            <a:ext cx="3484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43*</a:t>
            </a:r>
          </a:p>
        </p:txBody>
      </p:sp>
      <p:sp>
        <p:nvSpPr>
          <p:cNvPr id="673" name="Rectangle 134"/>
          <p:cNvSpPr txBox="1"/>
          <p:nvPr/>
        </p:nvSpPr>
        <p:spPr>
          <a:xfrm>
            <a:off x="6035278" y="4863704"/>
            <a:ext cx="3484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14*</a:t>
            </a:r>
          </a:p>
        </p:txBody>
      </p:sp>
      <p:sp>
        <p:nvSpPr>
          <p:cNvPr id="674" name="Rectangle 135"/>
          <p:cNvSpPr txBox="1"/>
          <p:nvPr/>
        </p:nvSpPr>
        <p:spPr>
          <a:xfrm>
            <a:off x="6305550" y="4872038"/>
            <a:ext cx="3484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30*</a:t>
            </a:r>
          </a:p>
        </p:txBody>
      </p:sp>
      <p:sp>
        <p:nvSpPr>
          <p:cNvPr id="675" name="Rectangle 136"/>
          <p:cNvSpPr txBox="1"/>
          <p:nvPr/>
        </p:nvSpPr>
        <p:spPr>
          <a:xfrm>
            <a:off x="6540103" y="4870848"/>
            <a:ext cx="3484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22*</a:t>
            </a:r>
          </a:p>
        </p:txBody>
      </p:sp>
      <p:sp>
        <p:nvSpPr>
          <p:cNvPr id="676" name="Rectangle 137"/>
          <p:cNvSpPr txBox="1"/>
          <p:nvPr/>
        </p:nvSpPr>
        <p:spPr>
          <a:xfrm>
            <a:off x="6026944" y="5261373"/>
            <a:ext cx="3484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31*</a:t>
            </a:r>
          </a:p>
        </p:txBody>
      </p:sp>
      <p:sp>
        <p:nvSpPr>
          <p:cNvPr id="677" name="Rectangle 138"/>
          <p:cNvSpPr txBox="1"/>
          <p:nvPr/>
        </p:nvSpPr>
        <p:spPr>
          <a:xfrm>
            <a:off x="6313090" y="5265738"/>
            <a:ext cx="259558" cy="264705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7*</a:t>
            </a:r>
          </a:p>
        </p:txBody>
      </p:sp>
      <p:sp>
        <p:nvSpPr>
          <p:cNvPr id="678" name="Rectangle 139"/>
          <p:cNvSpPr txBox="1"/>
          <p:nvPr/>
        </p:nvSpPr>
        <p:spPr>
          <a:xfrm>
            <a:off x="7203282" y="3278982"/>
            <a:ext cx="348458" cy="264704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4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50*</a:t>
            </a:r>
          </a:p>
        </p:txBody>
      </p:sp>
      <p:sp>
        <p:nvSpPr>
          <p:cNvPr id="679" name="Line 140"/>
          <p:cNvSpPr/>
          <p:nvPr/>
        </p:nvSpPr>
        <p:spPr>
          <a:xfrm>
            <a:off x="5830492" y="2488407"/>
            <a:ext cx="178594" cy="97632"/>
          </a:xfrm>
          <a:prstGeom prst="line">
            <a:avLst/>
          </a:prstGeom>
          <a:ln w="12700">
            <a:solidFill>
              <a:srgbClr val="FC0128"/>
            </a:solidFill>
            <a:tailEnd type="stealth"/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grpSp>
        <p:nvGrpSpPr>
          <p:cNvPr id="682" name="Group 143"/>
          <p:cNvGrpSpPr/>
          <p:nvPr/>
        </p:nvGrpSpPr>
        <p:grpSpPr>
          <a:xfrm>
            <a:off x="6955632" y="2640807"/>
            <a:ext cx="107157" cy="125017"/>
            <a:chOff x="0" y="0"/>
            <a:chExt cx="107156" cy="125016"/>
          </a:xfrm>
        </p:grpSpPr>
        <p:sp>
          <p:nvSpPr>
            <p:cNvPr id="680" name="Line 144"/>
            <p:cNvSpPr/>
            <p:nvPr/>
          </p:nvSpPr>
          <p:spPr>
            <a:xfrm flipH="1">
              <a:off x="53578" y="0"/>
              <a:ext cx="1" cy="125017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681" name="Line 145"/>
            <p:cNvSpPr/>
            <p:nvPr/>
          </p:nvSpPr>
          <p:spPr>
            <a:xfrm>
              <a:off x="0" y="125016"/>
              <a:ext cx="10715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685" name="Group 146"/>
          <p:cNvGrpSpPr/>
          <p:nvPr/>
        </p:nvGrpSpPr>
        <p:grpSpPr>
          <a:xfrm>
            <a:off x="6954442" y="3031332"/>
            <a:ext cx="107157" cy="125017"/>
            <a:chOff x="0" y="0"/>
            <a:chExt cx="107156" cy="125016"/>
          </a:xfrm>
        </p:grpSpPr>
        <p:sp>
          <p:nvSpPr>
            <p:cNvPr id="683" name="Line 147"/>
            <p:cNvSpPr/>
            <p:nvPr/>
          </p:nvSpPr>
          <p:spPr>
            <a:xfrm flipH="1">
              <a:off x="53578" y="0"/>
              <a:ext cx="1" cy="125017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684" name="Line 148"/>
            <p:cNvSpPr/>
            <p:nvPr/>
          </p:nvSpPr>
          <p:spPr>
            <a:xfrm>
              <a:off x="0" y="125016"/>
              <a:ext cx="10715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688" name="Group 149"/>
          <p:cNvGrpSpPr/>
          <p:nvPr/>
        </p:nvGrpSpPr>
        <p:grpSpPr>
          <a:xfrm>
            <a:off x="7892654" y="3476625"/>
            <a:ext cx="107157" cy="125017"/>
            <a:chOff x="0" y="0"/>
            <a:chExt cx="107156" cy="125016"/>
          </a:xfrm>
        </p:grpSpPr>
        <p:sp>
          <p:nvSpPr>
            <p:cNvPr id="686" name="Line 150"/>
            <p:cNvSpPr/>
            <p:nvPr/>
          </p:nvSpPr>
          <p:spPr>
            <a:xfrm flipH="1">
              <a:off x="53578" y="0"/>
              <a:ext cx="1" cy="125017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687" name="Line 151"/>
            <p:cNvSpPr/>
            <p:nvPr/>
          </p:nvSpPr>
          <p:spPr>
            <a:xfrm>
              <a:off x="0" y="125016"/>
              <a:ext cx="10715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691" name="Group 152"/>
          <p:cNvGrpSpPr/>
          <p:nvPr/>
        </p:nvGrpSpPr>
        <p:grpSpPr>
          <a:xfrm>
            <a:off x="6952060" y="3842148"/>
            <a:ext cx="107158" cy="125017"/>
            <a:chOff x="0" y="0"/>
            <a:chExt cx="107156" cy="125016"/>
          </a:xfrm>
        </p:grpSpPr>
        <p:sp>
          <p:nvSpPr>
            <p:cNvPr id="689" name="Line 153"/>
            <p:cNvSpPr/>
            <p:nvPr/>
          </p:nvSpPr>
          <p:spPr>
            <a:xfrm flipH="1">
              <a:off x="53578" y="0"/>
              <a:ext cx="1" cy="125017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690" name="Line 154"/>
            <p:cNvSpPr/>
            <p:nvPr/>
          </p:nvSpPr>
          <p:spPr>
            <a:xfrm>
              <a:off x="0" y="125016"/>
              <a:ext cx="10715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694" name="Group 155"/>
          <p:cNvGrpSpPr/>
          <p:nvPr/>
        </p:nvGrpSpPr>
        <p:grpSpPr>
          <a:xfrm>
            <a:off x="6950869" y="4242198"/>
            <a:ext cx="107157" cy="125017"/>
            <a:chOff x="0" y="0"/>
            <a:chExt cx="107156" cy="125016"/>
          </a:xfrm>
        </p:grpSpPr>
        <p:sp>
          <p:nvSpPr>
            <p:cNvPr id="692" name="Line 156"/>
            <p:cNvSpPr/>
            <p:nvPr/>
          </p:nvSpPr>
          <p:spPr>
            <a:xfrm flipH="1">
              <a:off x="53578" y="0"/>
              <a:ext cx="1" cy="125017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693" name="Line 157"/>
            <p:cNvSpPr/>
            <p:nvPr/>
          </p:nvSpPr>
          <p:spPr>
            <a:xfrm>
              <a:off x="0" y="125016"/>
              <a:ext cx="10715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697" name="Group 158"/>
          <p:cNvGrpSpPr/>
          <p:nvPr/>
        </p:nvGrpSpPr>
        <p:grpSpPr>
          <a:xfrm>
            <a:off x="6958013" y="4633913"/>
            <a:ext cx="107157" cy="125017"/>
            <a:chOff x="0" y="0"/>
            <a:chExt cx="107156" cy="125016"/>
          </a:xfrm>
        </p:grpSpPr>
        <p:sp>
          <p:nvSpPr>
            <p:cNvPr id="695" name="Line 159"/>
            <p:cNvSpPr/>
            <p:nvPr/>
          </p:nvSpPr>
          <p:spPr>
            <a:xfrm flipH="1">
              <a:off x="53578" y="0"/>
              <a:ext cx="1" cy="125017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696" name="Line 160"/>
            <p:cNvSpPr/>
            <p:nvPr/>
          </p:nvSpPr>
          <p:spPr>
            <a:xfrm>
              <a:off x="0" y="125016"/>
              <a:ext cx="10715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700" name="Group 161"/>
          <p:cNvGrpSpPr/>
          <p:nvPr/>
        </p:nvGrpSpPr>
        <p:grpSpPr>
          <a:xfrm>
            <a:off x="6955632" y="5024438"/>
            <a:ext cx="107157" cy="125017"/>
            <a:chOff x="0" y="0"/>
            <a:chExt cx="107156" cy="125016"/>
          </a:xfrm>
        </p:grpSpPr>
        <p:sp>
          <p:nvSpPr>
            <p:cNvPr id="698" name="Line 162"/>
            <p:cNvSpPr/>
            <p:nvPr/>
          </p:nvSpPr>
          <p:spPr>
            <a:xfrm flipH="1">
              <a:off x="53578" y="0"/>
              <a:ext cx="1" cy="125017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699" name="Line 163"/>
            <p:cNvSpPr/>
            <p:nvPr/>
          </p:nvSpPr>
          <p:spPr>
            <a:xfrm>
              <a:off x="0" y="125016"/>
              <a:ext cx="10715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703" name="Group 164"/>
          <p:cNvGrpSpPr/>
          <p:nvPr/>
        </p:nvGrpSpPr>
        <p:grpSpPr>
          <a:xfrm>
            <a:off x="6936582" y="5434013"/>
            <a:ext cx="107157" cy="125017"/>
            <a:chOff x="0" y="0"/>
            <a:chExt cx="107156" cy="125016"/>
          </a:xfrm>
        </p:grpSpPr>
        <p:sp>
          <p:nvSpPr>
            <p:cNvPr id="701" name="Line 165"/>
            <p:cNvSpPr/>
            <p:nvPr/>
          </p:nvSpPr>
          <p:spPr>
            <a:xfrm flipH="1">
              <a:off x="53578" y="0"/>
              <a:ext cx="1" cy="125017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702" name="Line 166"/>
            <p:cNvSpPr/>
            <p:nvPr/>
          </p:nvSpPr>
          <p:spPr>
            <a:xfrm>
              <a:off x="0" y="125016"/>
              <a:ext cx="107157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sp>
        <p:nvSpPr>
          <p:cNvPr id="704" name="Line 167"/>
          <p:cNvSpPr/>
          <p:nvPr/>
        </p:nvSpPr>
        <p:spPr>
          <a:xfrm>
            <a:off x="7010400" y="3509963"/>
            <a:ext cx="196453" cy="1"/>
          </a:xfrm>
          <a:prstGeom prst="line">
            <a:avLst/>
          </a:prstGeom>
          <a:ln w="3175">
            <a:solidFill>
              <a:srgbClr val="000000"/>
            </a:solidFill>
            <a:tailEnd type="stealth"/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705" name="Text Box 168"/>
          <p:cNvSpPr txBox="1"/>
          <p:nvPr/>
        </p:nvSpPr>
        <p:spPr>
          <a:xfrm>
            <a:off x="1642110" y="1223049"/>
            <a:ext cx="3264218" cy="563881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3200" b="1">
                <a:latin typeface="Book Antiqua" panose="02040602050305030304"/>
                <a:ea typeface="Book Antiqua" panose="02040602050305030304"/>
                <a:cs typeface="Book Antiqua" panose="02040602050305030304"/>
                <a:sym typeface="Book Antiqua" panose="02040602050305030304"/>
              </a:defRPr>
            </a:lvl1pPr>
          </a:lstStyle>
          <a:p>
            <a:r>
              <a:t>Insert 50 (110010)</a:t>
            </a:r>
          </a:p>
        </p:txBody>
      </p:sp>
      <p:sp>
        <p:nvSpPr>
          <p:cNvPr id="706" name="Oval 169"/>
          <p:cNvSpPr/>
          <p:nvPr/>
        </p:nvSpPr>
        <p:spPr>
          <a:xfrm>
            <a:off x="5717381" y="3570685"/>
            <a:ext cx="1649017" cy="488158"/>
          </a:xfrm>
          <a:prstGeom prst="ellipse">
            <a:avLst/>
          </a:prstGeom>
          <a:ln w="127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>
              <a:defRPr sz="1800" b="1"/>
            </a:pPr>
          </a:p>
        </p:txBody>
      </p:sp>
      <p:sp>
        <p:nvSpPr>
          <p:cNvPr id="707" name="Oval 170"/>
          <p:cNvSpPr/>
          <p:nvPr/>
        </p:nvSpPr>
        <p:spPr>
          <a:xfrm>
            <a:off x="5720954" y="5212557"/>
            <a:ext cx="1649017" cy="488158"/>
          </a:xfrm>
          <a:prstGeom prst="ellipse">
            <a:avLst/>
          </a:prstGeom>
          <a:ln w="127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>
              <a:defRPr sz="1800" b="1"/>
            </a:pPr>
          </a:p>
        </p:txBody>
      </p:sp>
      <p:sp>
        <p:nvSpPr>
          <p:cNvPr id="708" name="Oval 171"/>
          <p:cNvSpPr/>
          <p:nvPr/>
        </p:nvSpPr>
        <p:spPr>
          <a:xfrm>
            <a:off x="5710237" y="3120629"/>
            <a:ext cx="2290763" cy="488158"/>
          </a:xfrm>
          <a:prstGeom prst="ellipse">
            <a:avLst/>
          </a:prstGeom>
          <a:ln w="12700">
            <a:solidFill>
              <a:srgbClr val="FF0000"/>
            </a:solidFill>
          </a:ln>
        </p:spPr>
        <p:txBody>
          <a:bodyPr lIns="34289" tIns="34289" rIns="34289" bIns="34289" anchor="ctr"/>
          <a:lstStyle/>
          <a:p>
            <a:pPr>
              <a:defRPr sz="1800" b="1"/>
            </a:pPr>
          </a:p>
        </p:txBody>
      </p:sp>
      <p:sp>
        <p:nvSpPr>
          <p:cNvPr id="709" name="Rectangle 172"/>
          <p:cNvSpPr txBox="1"/>
          <p:nvPr/>
        </p:nvSpPr>
        <p:spPr>
          <a:xfrm>
            <a:off x="5676369" y="1228219"/>
            <a:ext cx="2358500" cy="398532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>
              <a:defRPr sz="2400" b="1">
                <a:solidFill>
                  <a:srgbClr val="FC0128"/>
                </a:solidFill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Level=1, Next = 0</a:t>
            </a:r>
          </a:p>
        </p:txBody>
      </p:sp>
      <p:sp>
        <p:nvSpPr>
          <p:cNvPr id="710" name="Slide Number Placeholder 172"/>
          <p:cNvSpPr txBox="1"/>
          <p:nvPr>
            <p:ph type="sldNum" sz="quarter" idx="2"/>
          </p:nvPr>
        </p:nvSpPr>
        <p:spPr>
          <a:xfrm>
            <a:off x="457200" y="5645055"/>
            <a:ext cx="250796" cy="241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ntr" presetSubtype="10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ntr" presetSubtype="10" fill="hold" grpId="4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" grpId="3" animBg="1" advAuto="0"/>
      <p:bldP spid="707" grpId="4" animBg="1" advAuto="0"/>
      <p:bldP spid="708" grpId="2" animBg="1" advAuto="0"/>
      <p:bldP spid="586" grpId="1" animBg="1" advAuto="0"/>
      <p:bldP spid="709" grpId="5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LH Search Algorithm</a:t>
            </a:r>
          </a:p>
        </p:txBody>
      </p:sp>
      <p:sp>
        <p:nvSpPr>
          <p:cNvPr id="713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find bucket for data entry </a:t>
            </a:r>
            <a:r>
              <a:rPr i="1"/>
              <a:t>r, </a:t>
            </a:r>
            <a:r>
              <a:t>find</a:t>
            </a:r>
            <a:r>
              <a:rPr i="1"/>
              <a:t> </a:t>
            </a:r>
            <a:r>
              <a:rPr b="1"/>
              <a:t>h</a:t>
            </a:r>
            <a:r>
              <a:rPr i="1" baseline="-25000"/>
              <a:t>Level</a:t>
            </a:r>
            <a:r>
              <a:t>(</a:t>
            </a:r>
            <a:r>
              <a:rPr i="1"/>
              <a:t>r</a:t>
            </a:r>
            <a:r>
              <a:t>)</a:t>
            </a:r>
            <a:r>
              <a:rPr i="1"/>
              <a:t>:</a:t>
            </a:r>
            <a:endParaRPr i="1"/>
          </a:p>
          <a:p>
            <a:pPr marL="742950" lvl="1" indent="-285750">
              <a:spcBef>
                <a:spcPts val="400"/>
              </a:spcBef>
              <a:buFont typeface="Calibri" panose="020F0502020204030204"/>
              <a:defRPr sz="2000"/>
            </a:pPr>
            <a:r>
              <a:t>If </a:t>
            </a:r>
            <a:r>
              <a:rPr b="1">
                <a:solidFill>
                  <a:srgbClr val="FC0128"/>
                </a:solidFill>
              </a:rPr>
              <a:t>h</a:t>
            </a:r>
            <a:r>
              <a:rPr i="1" baseline="-25000">
                <a:solidFill>
                  <a:srgbClr val="FC0128"/>
                </a:solidFill>
              </a:rPr>
              <a:t>Level</a:t>
            </a:r>
            <a:r>
              <a:rPr>
                <a:solidFill>
                  <a:srgbClr val="FC0128"/>
                </a:solidFill>
              </a:rPr>
              <a:t>(</a:t>
            </a:r>
            <a:r>
              <a:rPr i="1">
                <a:solidFill>
                  <a:srgbClr val="FC0128"/>
                </a:solidFill>
              </a:rPr>
              <a:t>r</a:t>
            </a:r>
            <a:r>
              <a:rPr>
                <a:solidFill>
                  <a:srgbClr val="FC0128"/>
                </a:solidFill>
              </a:rPr>
              <a:t>) &gt;= Next </a:t>
            </a:r>
            <a:r>
              <a:t>(i.e., </a:t>
            </a:r>
            <a:r>
              <a:rPr b="1">
                <a:solidFill>
                  <a:srgbClr val="FC0128"/>
                </a:solidFill>
              </a:rPr>
              <a:t>h</a:t>
            </a:r>
            <a:r>
              <a:rPr i="1" baseline="-25000">
                <a:solidFill>
                  <a:srgbClr val="FC0128"/>
                </a:solidFill>
              </a:rPr>
              <a:t>Level</a:t>
            </a:r>
            <a:r>
              <a:rPr>
                <a:solidFill>
                  <a:srgbClr val="FC0128"/>
                </a:solidFill>
              </a:rPr>
              <a:t>(</a:t>
            </a:r>
            <a:r>
              <a:rPr i="1">
                <a:solidFill>
                  <a:srgbClr val="FC0128"/>
                </a:solidFill>
              </a:rPr>
              <a:t>r</a:t>
            </a:r>
            <a:r>
              <a:rPr>
                <a:solidFill>
                  <a:srgbClr val="FC0128"/>
                </a:solidFill>
              </a:rPr>
              <a:t>)</a:t>
            </a:r>
            <a:r>
              <a:t> is a bucket that hasn’t been involved in a split this round)</a:t>
            </a:r>
            <a:r>
              <a:rPr>
                <a:solidFill>
                  <a:srgbClr val="FC0128"/>
                </a:solidFill>
              </a:rPr>
              <a:t> </a:t>
            </a:r>
            <a:r>
              <a:t>then </a:t>
            </a:r>
            <a:r>
              <a:rPr i="1"/>
              <a:t>r  </a:t>
            </a:r>
            <a:r>
              <a:t>belongs in that bucket for sure. </a:t>
            </a:r>
            <a:endParaRPr sz="2200"/>
          </a:p>
          <a:p>
            <a:pPr marL="742950" lvl="1" indent="-285750">
              <a:spcBef>
                <a:spcPts val="400"/>
              </a:spcBef>
              <a:buFont typeface="Calibri" panose="020F0502020204030204"/>
              <a:defRPr sz="2000"/>
            </a:pPr>
            <a:r>
              <a:t>Else, r could belong to bucket </a:t>
            </a:r>
            <a:r>
              <a:rPr b="1">
                <a:solidFill>
                  <a:srgbClr val="FC0128"/>
                </a:solidFill>
              </a:rPr>
              <a:t>h</a:t>
            </a:r>
            <a:r>
              <a:rPr i="1" baseline="-25000">
                <a:solidFill>
                  <a:srgbClr val="FC0128"/>
                </a:solidFill>
              </a:rPr>
              <a:t>Level</a:t>
            </a:r>
            <a:r>
              <a:rPr>
                <a:solidFill>
                  <a:srgbClr val="FC0128"/>
                </a:solidFill>
              </a:rPr>
              <a:t>(</a:t>
            </a:r>
            <a:r>
              <a:rPr i="1">
                <a:solidFill>
                  <a:srgbClr val="FC0128"/>
                </a:solidFill>
              </a:rPr>
              <a:t>r</a:t>
            </a:r>
            <a:r>
              <a:rPr>
                <a:solidFill>
                  <a:srgbClr val="FC0128"/>
                </a:solidFill>
              </a:rPr>
              <a:t>)</a:t>
            </a:r>
            <a:r>
              <a:t> </a:t>
            </a:r>
            <a:r>
              <a:rPr b="1" i="1" u="sng"/>
              <a:t>or</a:t>
            </a:r>
            <a:r>
              <a:t> bucket </a:t>
            </a:r>
            <a:r>
              <a:rPr b="1">
                <a:solidFill>
                  <a:srgbClr val="FC0128"/>
                </a:solidFill>
              </a:rPr>
              <a:t>h</a:t>
            </a:r>
            <a:r>
              <a:rPr i="1" baseline="-25000">
                <a:solidFill>
                  <a:srgbClr val="FC0128"/>
                </a:solidFill>
              </a:rPr>
              <a:t>Level</a:t>
            </a:r>
            <a:r>
              <a:rPr>
                <a:solidFill>
                  <a:srgbClr val="FC0128"/>
                </a:solidFill>
              </a:rPr>
              <a:t>(</a:t>
            </a:r>
            <a:r>
              <a:rPr i="1">
                <a:solidFill>
                  <a:srgbClr val="FC0128"/>
                </a:solidFill>
              </a:rPr>
              <a:t>r</a:t>
            </a:r>
            <a:r>
              <a:rPr>
                <a:solidFill>
                  <a:srgbClr val="FC0128"/>
                </a:solidFill>
              </a:rPr>
              <a:t>) + </a:t>
            </a:r>
            <a:r>
              <a:rPr i="1">
                <a:solidFill>
                  <a:srgbClr val="FC0128"/>
                </a:solidFill>
              </a:rPr>
              <a:t>N</a:t>
            </a:r>
            <a:r>
              <a:rPr i="1" baseline="-25000">
                <a:solidFill>
                  <a:srgbClr val="FC0128"/>
                </a:solidFill>
              </a:rPr>
              <a:t>Level</a:t>
            </a:r>
            <a:r>
              <a:rPr i="1"/>
              <a:t> </a:t>
            </a:r>
            <a:r>
              <a:t>must apply </a:t>
            </a:r>
            <a:r>
              <a:rPr b="1"/>
              <a:t>h</a:t>
            </a:r>
            <a:r>
              <a:rPr i="1" baseline="-25000"/>
              <a:t>Level</a:t>
            </a:r>
            <a:r>
              <a:rPr baseline="-25000"/>
              <a:t>+1</a:t>
            </a:r>
            <a:r>
              <a:t>(</a:t>
            </a:r>
            <a:r>
              <a:rPr i="1"/>
              <a:t>r</a:t>
            </a:r>
            <a:r>
              <a:t>) to find out.</a:t>
            </a:r>
          </a:p>
        </p:txBody>
      </p:sp>
      <p:sp>
        <p:nvSpPr>
          <p:cNvPr id="714" name="Slide Number Placeholder 3"/>
          <p:cNvSpPr txBox="1"/>
          <p:nvPr>
            <p:ph type="sldNum" sz="quarter" idx="2"/>
          </p:nvPr>
        </p:nvSpPr>
        <p:spPr>
          <a:xfrm>
            <a:off x="457200" y="5645055"/>
            <a:ext cx="250796" cy="241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Rectangle 5"/>
          <p:cNvSpPr txBox="1"/>
          <p:nvPr>
            <p:ph type="title"/>
          </p:nvPr>
        </p:nvSpPr>
        <p:spPr>
          <a:xfrm>
            <a:off x="507207" y="616942"/>
            <a:ext cx="5829301" cy="514351"/>
          </a:xfrm>
          <a:prstGeom prst="rect">
            <a:avLst/>
          </a:prstGeom>
        </p:spPr>
        <p:txBody>
          <a:bodyPr lIns="34528" tIns="34528" rIns="34528" bIns="34528"/>
          <a:lstStyle>
            <a:lvl1pPr defTabSz="721995">
              <a:defRPr sz="2845"/>
            </a:lvl1pPr>
          </a:lstStyle>
          <a:p>
            <a:r>
              <a:t>Example: Search 44 (11100), 9 (01001) </a:t>
            </a:r>
          </a:p>
        </p:txBody>
      </p:sp>
      <p:sp>
        <p:nvSpPr>
          <p:cNvPr id="717" name="Rectangle 10"/>
          <p:cNvSpPr txBox="1"/>
          <p:nvPr/>
        </p:nvSpPr>
        <p:spPr>
          <a:xfrm>
            <a:off x="3513535" y="1649016"/>
            <a:ext cx="3464646" cy="460351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2800" b="1">
                <a:solidFill>
                  <a:srgbClr val="FC0128"/>
                </a:solidFill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Level=0,  Next=0, N=4</a:t>
            </a:r>
          </a:p>
        </p:txBody>
      </p:sp>
      <p:sp>
        <p:nvSpPr>
          <p:cNvPr id="718" name="Rectangle 19"/>
          <p:cNvSpPr txBox="1"/>
          <p:nvPr/>
        </p:nvSpPr>
        <p:spPr>
          <a:xfrm>
            <a:off x="4407693" y="4601766"/>
            <a:ext cx="1178435" cy="326046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PRIMARY</a:t>
            </a:r>
          </a:p>
        </p:txBody>
      </p:sp>
      <p:sp>
        <p:nvSpPr>
          <p:cNvPr id="719" name="Rectangle 20"/>
          <p:cNvSpPr txBox="1"/>
          <p:nvPr/>
        </p:nvSpPr>
        <p:spPr>
          <a:xfrm>
            <a:off x="4488656" y="4806553"/>
            <a:ext cx="826940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PAGES</a:t>
            </a:r>
          </a:p>
        </p:txBody>
      </p:sp>
      <p:grpSp>
        <p:nvGrpSpPr>
          <p:cNvPr id="763" name="Group 23"/>
          <p:cNvGrpSpPr/>
          <p:nvPr/>
        </p:nvGrpSpPr>
        <p:grpSpPr>
          <a:xfrm>
            <a:off x="4507706" y="2770584"/>
            <a:ext cx="2329768" cy="2642792"/>
            <a:chOff x="0" y="0"/>
            <a:chExt cx="2329767" cy="2642790"/>
          </a:xfrm>
        </p:grpSpPr>
        <p:sp>
          <p:nvSpPr>
            <p:cNvPr id="720" name="Freeform 24"/>
            <p:cNvSpPr/>
            <p:nvPr/>
          </p:nvSpPr>
          <p:spPr>
            <a:xfrm>
              <a:off x="190447" y="105965"/>
              <a:ext cx="1144270" cy="214314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/>
              </a:pPr>
            </a:p>
          </p:txBody>
        </p:sp>
        <p:sp>
          <p:nvSpPr>
            <p:cNvPr id="721" name="Freeform 25"/>
            <p:cNvSpPr/>
            <p:nvPr/>
          </p:nvSpPr>
          <p:spPr>
            <a:xfrm>
              <a:off x="204730" y="545306"/>
              <a:ext cx="1144270" cy="214313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/>
              </a:pPr>
            </a:p>
          </p:txBody>
        </p:sp>
        <p:sp>
          <p:nvSpPr>
            <p:cNvPr id="722" name="Freeform 26"/>
            <p:cNvSpPr/>
            <p:nvPr/>
          </p:nvSpPr>
          <p:spPr>
            <a:xfrm>
              <a:off x="188859" y="982265"/>
              <a:ext cx="1144271" cy="214314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/>
              </a:pPr>
            </a:p>
          </p:txBody>
        </p:sp>
        <p:sp>
          <p:nvSpPr>
            <p:cNvPr id="723" name="Freeform 27"/>
            <p:cNvSpPr/>
            <p:nvPr/>
          </p:nvSpPr>
          <p:spPr>
            <a:xfrm>
              <a:off x="188859" y="1402556"/>
              <a:ext cx="1144271" cy="214313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/>
              </a:pPr>
            </a:p>
          </p:txBody>
        </p:sp>
        <p:sp>
          <p:nvSpPr>
            <p:cNvPr id="724" name="Rectangle 28"/>
            <p:cNvSpPr/>
            <p:nvPr/>
          </p:nvSpPr>
          <p:spPr>
            <a:xfrm>
              <a:off x="459859" y="9405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sz="1800"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44*</a:t>
              </a:r>
            </a:p>
          </p:txBody>
        </p:sp>
        <p:sp>
          <p:nvSpPr>
            <p:cNvPr id="725" name="Rectangle 29"/>
            <p:cNvSpPr/>
            <p:nvPr/>
          </p:nvSpPr>
          <p:spPr>
            <a:xfrm>
              <a:off x="782032" y="10477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sz="1800"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36*</a:t>
              </a:r>
            </a:p>
          </p:txBody>
        </p:sp>
        <p:sp>
          <p:nvSpPr>
            <p:cNvPr id="726" name="Rectangle 30"/>
            <p:cNvSpPr/>
            <p:nvPr/>
          </p:nvSpPr>
          <p:spPr>
            <a:xfrm>
              <a:off x="205930" y="9286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sz="1800"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32*</a:t>
              </a:r>
            </a:p>
          </p:txBody>
        </p:sp>
        <p:sp>
          <p:nvSpPr>
            <p:cNvPr id="727" name="Rectangle 31"/>
            <p:cNvSpPr/>
            <p:nvPr/>
          </p:nvSpPr>
          <p:spPr>
            <a:xfrm>
              <a:off x="478904" y="523875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sz="1800"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25*</a:t>
              </a:r>
            </a:p>
          </p:txBody>
        </p:sp>
        <p:sp>
          <p:nvSpPr>
            <p:cNvPr id="728" name="Rectangle 32"/>
            <p:cNvSpPr/>
            <p:nvPr/>
          </p:nvSpPr>
          <p:spPr>
            <a:xfrm>
              <a:off x="220213" y="52268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sz="1800"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9*</a:t>
              </a:r>
            </a:p>
          </p:txBody>
        </p:sp>
        <p:sp>
          <p:nvSpPr>
            <p:cNvPr id="729" name="Rectangle 33"/>
            <p:cNvSpPr/>
            <p:nvPr/>
          </p:nvSpPr>
          <p:spPr>
            <a:xfrm>
              <a:off x="788380" y="52268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sz="1800"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5*</a:t>
              </a:r>
            </a:p>
          </p:txBody>
        </p:sp>
        <p:sp>
          <p:nvSpPr>
            <p:cNvPr id="730" name="Rectangle 34"/>
            <p:cNvSpPr/>
            <p:nvPr/>
          </p:nvSpPr>
          <p:spPr>
            <a:xfrm>
              <a:off x="194820" y="962025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sz="1800"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14*</a:t>
              </a:r>
            </a:p>
          </p:txBody>
        </p:sp>
        <p:sp>
          <p:nvSpPr>
            <p:cNvPr id="731" name="Rectangle 35"/>
            <p:cNvSpPr/>
            <p:nvPr/>
          </p:nvSpPr>
          <p:spPr>
            <a:xfrm>
              <a:off x="493187" y="962025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sz="1800"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18*</a:t>
              </a:r>
            </a:p>
          </p:txBody>
        </p:sp>
        <p:sp>
          <p:nvSpPr>
            <p:cNvPr id="732" name="Rectangle 36"/>
            <p:cNvSpPr/>
            <p:nvPr/>
          </p:nvSpPr>
          <p:spPr>
            <a:xfrm>
              <a:off x="766161" y="96083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sz="1800"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10*</a:t>
              </a:r>
            </a:p>
          </p:txBody>
        </p:sp>
        <p:sp>
          <p:nvSpPr>
            <p:cNvPr id="733" name="Rectangle 37"/>
            <p:cNvSpPr/>
            <p:nvPr/>
          </p:nvSpPr>
          <p:spPr>
            <a:xfrm>
              <a:off x="1059767" y="95845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sz="1800"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30*</a:t>
              </a:r>
            </a:p>
          </p:txBody>
        </p:sp>
        <p:sp>
          <p:nvSpPr>
            <p:cNvPr id="734" name="Rectangle 38"/>
            <p:cNvSpPr/>
            <p:nvPr/>
          </p:nvSpPr>
          <p:spPr>
            <a:xfrm>
              <a:off x="196407" y="137040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sz="1800"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31*</a:t>
              </a:r>
            </a:p>
          </p:txBody>
        </p:sp>
        <p:sp>
          <p:nvSpPr>
            <p:cNvPr id="735" name="Rectangle 39"/>
            <p:cNvSpPr/>
            <p:nvPr/>
          </p:nvSpPr>
          <p:spPr>
            <a:xfrm>
              <a:off x="480491" y="137040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sz="1800"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35*</a:t>
              </a:r>
            </a:p>
          </p:txBody>
        </p:sp>
        <p:sp>
          <p:nvSpPr>
            <p:cNvPr id="736" name="Rectangle 40"/>
            <p:cNvSpPr/>
            <p:nvPr/>
          </p:nvSpPr>
          <p:spPr>
            <a:xfrm>
              <a:off x="1026439" y="1372790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sz="1800"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11*</a:t>
              </a:r>
            </a:p>
          </p:txBody>
        </p:sp>
        <p:sp>
          <p:nvSpPr>
            <p:cNvPr id="737" name="Rectangle 41"/>
            <p:cNvSpPr/>
            <p:nvPr/>
          </p:nvSpPr>
          <p:spPr>
            <a:xfrm>
              <a:off x="778858" y="137040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34528" tIns="34528" rIns="34528" bIns="34528" numCol="1" anchor="t">
              <a:spAutoFit/>
            </a:bodyPr>
            <a:lstStyle>
              <a:lvl1pPr>
                <a:defRPr sz="1800" b="1">
                  <a:latin typeface="+mj-lt"/>
                  <a:ea typeface="+mj-ea"/>
                  <a:cs typeface="+mj-cs"/>
                  <a:sym typeface="Times New Roman" panose="02020603050405020304"/>
                </a:defRPr>
              </a:lvl1pPr>
            </a:lstStyle>
            <a:p>
              <a:r>
                <a:t>7*</a:t>
              </a:r>
            </a:p>
          </p:txBody>
        </p:sp>
        <p:sp>
          <p:nvSpPr>
            <p:cNvPr id="738" name="Line 42"/>
            <p:cNvSpPr/>
            <p:nvPr/>
          </p:nvSpPr>
          <p:spPr>
            <a:xfrm>
              <a:off x="0" y="-1"/>
              <a:ext cx="184099" cy="152402"/>
            </a:xfrm>
            <a:prstGeom prst="line">
              <a:avLst/>
            </a:prstGeom>
            <a:noFill/>
            <a:ln w="12700" cap="flat">
              <a:solidFill>
                <a:srgbClr val="FC0128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739" name="Line 43"/>
            <p:cNvSpPr/>
            <p:nvPr/>
          </p:nvSpPr>
          <p:spPr>
            <a:xfrm>
              <a:off x="498336" y="116681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740" name="Line 44"/>
            <p:cNvSpPr/>
            <p:nvPr/>
          </p:nvSpPr>
          <p:spPr>
            <a:xfrm>
              <a:off x="793529" y="123825"/>
              <a:ext cx="1" cy="207169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741" name="Line 45"/>
            <p:cNvSpPr/>
            <p:nvPr/>
          </p:nvSpPr>
          <p:spPr>
            <a:xfrm>
              <a:off x="472943" y="552450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742" name="Line 46"/>
            <p:cNvSpPr/>
            <p:nvPr/>
          </p:nvSpPr>
          <p:spPr>
            <a:xfrm>
              <a:off x="803051" y="541734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743" name="Line 47"/>
            <p:cNvSpPr/>
            <p:nvPr/>
          </p:nvSpPr>
          <p:spPr>
            <a:xfrm>
              <a:off x="1098244" y="120253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744" name="Line 48"/>
            <p:cNvSpPr/>
            <p:nvPr/>
          </p:nvSpPr>
          <p:spPr>
            <a:xfrm>
              <a:off x="1047458" y="547687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745" name="Line 49"/>
            <p:cNvSpPr/>
            <p:nvPr/>
          </p:nvSpPr>
          <p:spPr>
            <a:xfrm>
              <a:off x="496749" y="992981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746" name="Line 50"/>
            <p:cNvSpPr/>
            <p:nvPr/>
          </p:nvSpPr>
          <p:spPr>
            <a:xfrm>
              <a:off x="791942" y="982265"/>
              <a:ext cx="1" cy="21431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747" name="Line 51"/>
            <p:cNvSpPr/>
            <p:nvPr/>
          </p:nvSpPr>
          <p:spPr>
            <a:xfrm>
              <a:off x="1076025" y="979884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748" name="Line 52"/>
            <p:cNvSpPr/>
            <p:nvPr/>
          </p:nvSpPr>
          <p:spPr>
            <a:xfrm>
              <a:off x="490401" y="1406128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749" name="Line 53"/>
            <p:cNvSpPr/>
            <p:nvPr/>
          </p:nvSpPr>
          <p:spPr>
            <a:xfrm>
              <a:off x="785594" y="1412081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750" name="Line 54"/>
            <p:cNvSpPr/>
            <p:nvPr/>
          </p:nvSpPr>
          <p:spPr>
            <a:xfrm>
              <a:off x="1033175" y="1410890"/>
              <a:ext cx="1" cy="214314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grpSp>
          <p:nvGrpSpPr>
            <p:cNvPr id="753" name="Group 55"/>
            <p:cNvGrpSpPr/>
            <p:nvPr/>
          </p:nvGrpSpPr>
          <p:grpSpPr>
            <a:xfrm>
              <a:off x="1272820" y="266700"/>
              <a:ext cx="142837" cy="125016"/>
              <a:chOff x="0" y="0"/>
              <a:chExt cx="142835" cy="125015"/>
            </a:xfrm>
          </p:grpSpPr>
          <p:sp>
            <p:nvSpPr>
              <p:cNvPr id="751" name="Line 56"/>
              <p:cNvSpPr/>
              <p:nvPr/>
            </p:nvSpPr>
            <p:spPr>
              <a:xfrm flipH="1">
                <a:off x="71417" y="0"/>
                <a:ext cx="1" cy="125016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>
                  <a:defRPr sz="18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</a:p>
            </p:txBody>
          </p:sp>
          <p:sp>
            <p:nvSpPr>
              <p:cNvPr id="752" name="Line 57"/>
              <p:cNvSpPr/>
              <p:nvPr/>
            </p:nvSpPr>
            <p:spPr>
              <a:xfrm>
                <a:off x="0" y="125015"/>
                <a:ext cx="142836" cy="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>
                  <a:defRPr sz="18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</a:p>
            </p:txBody>
          </p:sp>
        </p:grpSp>
        <p:grpSp>
          <p:nvGrpSpPr>
            <p:cNvPr id="756" name="Group 58"/>
            <p:cNvGrpSpPr/>
            <p:nvPr/>
          </p:nvGrpSpPr>
          <p:grpSpPr>
            <a:xfrm>
              <a:off x="1282343" y="702468"/>
              <a:ext cx="142836" cy="125017"/>
              <a:chOff x="0" y="0"/>
              <a:chExt cx="142835" cy="125015"/>
            </a:xfrm>
          </p:grpSpPr>
          <p:sp>
            <p:nvSpPr>
              <p:cNvPr id="754" name="Line 59"/>
              <p:cNvSpPr/>
              <p:nvPr/>
            </p:nvSpPr>
            <p:spPr>
              <a:xfrm flipH="1">
                <a:off x="71417" y="0"/>
                <a:ext cx="1" cy="125016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>
                  <a:defRPr sz="18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</a:p>
            </p:txBody>
          </p:sp>
          <p:sp>
            <p:nvSpPr>
              <p:cNvPr id="755" name="Line 60"/>
              <p:cNvSpPr/>
              <p:nvPr/>
            </p:nvSpPr>
            <p:spPr>
              <a:xfrm>
                <a:off x="0" y="125015"/>
                <a:ext cx="142836" cy="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>
                  <a:defRPr sz="18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</a:p>
            </p:txBody>
          </p:sp>
        </p:grpSp>
        <p:grpSp>
          <p:nvGrpSpPr>
            <p:cNvPr id="759" name="Group 61"/>
            <p:cNvGrpSpPr/>
            <p:nvPr/>
          </p:nvGrpSpPr>
          <p:grpSpPr>
            <a:xfrm>
              <a:off x="1263298" y="1138237"/>
              <a:ext cx="142836" cy="125017"/>
              <a:chOff x="0" y="0"/>
              <a:chExt cx="142835" cy="125015"/>
            </a:xfrm>
          </p:grpSpPr>
          <p:sp>
            <p:nvSpPr>
              <p:cNvPr id="757" name="Line 62"/>
              <p:cNvSpPr/>
              <p:nvPr/>
            </p:nvSpPr>
            <p:spPr>
              <a:xfrm flipH="1">
                <a:off x="71417" y="0"/>
                <a:ext cx="1" cy="125016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>
                  <a:defRPr sz="18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</a:p>
            </p:txBody>
          </p:sp>
          <p:sp>
            <p:nvSpPr>
              <p:cNvPr id="758" name="Line 63"/>
              <p:cNvSpPr/>
              <p:nvPr/>
            </p:nvSpPr>
            <p:spPr>
              <a:xfrm>
                <a:off x="0" y="125015"/>
                <a:ext cx="142836" cy="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>
                  <a:defRPr sz="18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</a:p>
            </p:txBody>
          </p:sp>
        </p:grpSp>
        <p:grpSp>
          <p:nvGrpSpPr>
            <p:cNvPr id="762" name="Group 64"/>
            <p:cNvGrpSpPr/>
            <p:nvPr/>
          </p:nvGrpSpPr>
          <p:grpSpPr>
            <a:xfrm>
              <a:off x="1277582" y="1565671"/>
              <a:ext cx="142836" cy="125017"/>
              <a:chOff x="0" y="0"/>
              <a:chExt cx="142835" cy="125015"/>
            </a:xfrm>
          </p:grpSpPr>
          <p:sp>
            <p:nvSpPr>
              <p:cNvPr id="760" name="Line 65"/>
              <p:cNvSpPr/>
              <p:nvPr/>
            </p:nvSpPr>
            <p:spPr>
              <a:xfrm flipH="1">
                <a:off x="71417" y="0"/>
                <a:ext cx="1" cy="125016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>
                  <a:defRPr sz="18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</a:p>
            </p:txBody>
          </p:sp>
          <p:sp>
            <p:nvSpPr>
              <p:cNvPr id="761" name="Line 66"/>
              <p:cNvSpPr/>
              <p:nvPr/>
            </p:nvSpPr>
            <p:spPr>
              <a:xfrm>
                <a:off x="0" y="125015"/>
                <a:ext cx="142836" cy="1"/>
              </a:xfrm>
              <a:prstGeom prst="line">
                <a:avLst/>
              </a:prstGeom>
              <a:noFill/>
              <a:ln w="31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>
                  <a:defRPr sz="1800" b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</a:p>
            </p:txBody>
          </p:sp>
        </p:grpSp>
      </p:grpSp>
      <p:sp>
        <p:nvSpPr>
          <p:cNvPr id="764" name="Slide Number Placeholder 66"/>
          <p:cNvSpPr txBox="1"/>
          <p:nvPr>
            <p:ph type="sldNum" sz="quarter" idx="2"/>
          </p:nvPr>
        </p:nvSpPr>
        <p:spPr>
          <a:xfrm>
            <a:off x="457200" y="5645055"/>
            <a:ext cx="250796" cy="241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Rectangle 3"/>
          <p:cNvSpPr txBox="1"/>
          <p:nvPr/>
        </p:nvSpPr>
        <p:spPr>
          <a:xfrm>
            <a:off x="2472928" y="1938338"/>
            <a:ext cx="3553546" cy="460352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2800" b="1">
                <a:solidFill>
                  <a:srgbClr val="FC0128"/>
                </a:solidFill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Level=0, Next = 1, N=4</a:t>
            </a:r>
          </a:p>
        </p:txBody>
      </p:sp>
      <p:sp>
        <p:nvSpPr>
          <p:cNvPr id="767" name="Rectangle 22"/>
          <p:cNvSpPr txBox="1"/>
          <p:nvPr/>
        </p:nvSpPr>
        <p:spPr>
          <a:xfrm>
            <a:off x="4242198" y="2682479"/>
            <a:ext cx="1178435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PRIMARY</a:t>
            </a:r>
          </a:p>
        </p:txBody>
      </p:sp>
      <p:sp>
        <p:nvSpPr>
          <p:cNvPr id="768" name="Rectangle 23"/>
          <p:cNvSpPr txBox="1"/>
          <p:nvPr/>
        </p:nvSpPr>
        <p:spPr>
          <a:xfrm>
            <a:off x="4312445" y="2844404"/>
            <a:ext cx="826940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PAGES</a:t>
            </a:r>
          </a:p>
        </p:txBody>
      </p:sp>
      <p:sp>
        <p:nvSpPr>
          <p:cNvPr id="769" name="Rectangle 26"/>
          <p:cNvSpPr txBox="1"/>
          <p:nvPr/>
        </p:nvSpPr>
        <p:spPr>
          <a:xfrm>
            <a:off x="5553076" y="2672954"/>
            <a:ext cx="1440744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OVERFLOW</a:t>
            </a:r>
          </a:p>
        </p:txBody>
      </p:sp>
      <p:sp>
        <p:nvSpPr>
          <p:cNvPr id="770" name="Rectangle 27"/>
          <p:cNvSpPr txBox="1"/>
          <p:nvPr/>
        </p:nvSpPr>
        <p:spPr>
          <a:xfrm>
            <a:off x="5506641" y="2833688"/>
            <a:ext cx="826941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PAGES</a:t>
            </a:r>
          </a:p>
        </p:txBody>
      </p:sp>
      <p:sp>
        <p:nvSpPr>
          <p:cNvPr id="771" name="Freeform 30"/>
          <p:cNvSpPr/>
          <p:nvPr/>
        </p:nvSpPr>
        <p:spPr>
          <a:xfrm>
            <a:off x="4185048" y="3157538"/>
            <a:ext cx="1022520" cy="214313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772" name="Freeform 31"/>
          <p:cNvSpPr/>
          <p:nvPr/>
        </p:nvSpPr>
        <p:spPr>
          <a:xfrm>
            <a:off x="4185048" y="4023123"/>
            <a:ext cx="1022520" cy="214313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773" name="Freeform 32"/>
          <p:cNvSpPr/>
          <p:nvPr/>
        </p:nvSpPr>
        <p:spPr>
          <a:xfrm>
            <a:off x="4185048" y="4443413"/>
            <a:ext cx="1022520" cy="214313"/>
          </a:xfrm>
          <a:prstGeom prst="rect">
            <a:avLst/>
          </a:prstGeom>
          <a:ln w="3175" cap="rnd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/>
            </a:pPr>
          </a:p>
        </p:txBody>
      </p:sp>
      <p:sp>
        <p:nvSpPr>
          <p:cNvPr id="774" name="Rectangle 33"/>
          <p:cNvSpPr txBox="1"/>
          <p:nvPr/>
        </p:nvSpPr>
        <p:spPr>
          <a:xfrm>
            <a:off x="4164807" y="4848225"/>
            <a:ext cx="424658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44*</a:t>
            </a:r>
          </a:p>
        </p:txBody>
      </p:sp>
      <p:sp>
        <p:nvSpPr>
          <p:cNvPr id="775" name="Rectangle 34"/>
          <p:cNvSpPr txBox="1"/>
          <p:nvPr/>
        </p:nvSpPr>
        <p:spPr>
          <a:xfrm>
            <a:off x="4442223" y="4849416"/>
            <a:ext cx="424658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36*</a:t>
            </a:r>
          </a:p>
        </p:txBody>
      </p:sp>
      <p:sp>
        <p:nvSpPr>
          <p:cNvPr id="776" name="Rectangle 35"/>
          <p:cNvSpPr txBox="1"/>
          <p:nvPr/>
        </p:nvSpPr>
        <p:spPr>
          <a:xfrm>
            <a:off x="4204098" y="3132535"/>
            <a:ext cx="424658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32*</a:t>
            </a:r>
          </a:p>
        </p:txBody>
      </p:sp>
      <p:sp>
        <p:nvSpPr>
          <p:cNvPr id="777" name="Rectangle 36"/>
          <p:cNvSpPr txBox="1"/>
          <p:nvPr/>
        </p:nvSpPr>
        <p:spPr>
          <a:xfrm>
            <a:off x="4446985" y="3563541"/>
            <a:ext cx="424658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25*</a:t>
            </a:r>
          </a:p>
        </p:txBody>
      </p:sp>
      <p:sp>
        <p:nvSpPr>
          <p:cNvPr id="778" name="Rectangle 37"/>
          <p:cNvSpPr txBox="1"/>
          <p:nvPr/>
        </p:nvSpPr>
        <p:spPr>
          <a:xfrm>
            <a:off x="4216004" y="3562350"/>
            <a:ext cx="310358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9*</a:t>
            </a:r>
          </a:p>
        </p:txBody>
      </p:sp>
      <p:sp>
        <p:nvSpPr>
          <p:cNvPr id="779" name="Rectangle 38"/>
          <p:cNvSpPr txBox="1"/>
          <p:nvPr/>
        </p:nvSpPr>
        <p:spPr>
          <a:xfrm>
            <a:off x="4724401" y="3562350"/>
            <a:ext cx="310358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5*</a:t>
            </a:r>
          </a:p>
        </p:txBody>
      </p:sp>
      <p:sp>
        <p:nvSpPr>
          <p:cNvPr id="780" name="Rectangle 39"/>
          <p:cNvSpPr txBox="1"/>
          <p:nvPr/>
        </p:nvSpPr>
        <p:spPr>
          <a:xfrm>
            <a:off x="4193382" y="4001691"/>
            <a:ext cx="424658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14*</a:t>
            </a:r>
          </a:p>
        </p:txBody>
      </p:sp>
      <p:sp>
        <p:nvSpPr>
          <p:cNvPr id="781" name="Rectangle 40"/>
          <p:cNvSpPr txBox="1"/>
          <p:nvPr/>
        </p:nvSpPr>
        <p:spPr>
          <a:xfrm>
            <a:off x="4460082" y="4001691"/>
            <a:ext cx="424658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18*</a:t>
            </a:r>
          </a:p>
        </p:txBody>
      </p:sp>
      <p:sp>
        <p:nvSpPr>
          <p:cNvPr id="782" name="Rectangle 41"/>
          <p:cNvSpPr txBox="1"/>
          <p:nvPr/>
        </p:nvSpPr>
        <p:spPr>
          <a:xfrm>
            <a:off x="4704160" y="4000500"/>
            <a:ext cx="424658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10*</a:t>
            </a:r>
          </a:p>
        </p:txBody>
      </p:sp>
      <p:sp>
        <p:nvSpPr>
          <p:cNvPr id="783" name="Rectangle 42"/>
          <p:cNvSpPr txBox="1"/>
          <p:nvPr/>
        </p:nvSpPr>
        <p:spPr>
          <a:xfrm>
            <a:off x="4953001" y="3998119"/>
            <a:ext cx="424658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30*</a:t>
            </a:r>
          </a:p>
        </p:txBody>
      </p:sp>
      <p:sp>
        <p:nvSpPr>
          <p:cNvPr id="784" name="Rectangle 43"/>
          <p:cNvSpPr txBox="1"/>
          <p:nvPr/>
        </p:nvSpPr>
        <p:spPr>
          <a:xfrm>
            <a:off x="4194573" y="4410075"/>
            <a:ext cx="424658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31*</a:t>
            </a:r>
          </a:p>
        </p:txBody>
      </p:sp>
      <p:sp>
        <p:nvSpPr>
          <p:cNvPr id="785" name="Rectangle 44"/>
          <p:cNvSpPr txBox="1"/>
          <p:nvPr/>
        </p:nvSpPr>
        <p:spPr>
          <a:xfrm>
            <a:off x="4449366" y="4410075"/>
            <a:ext cx="424658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35*</a:t>
            </a:r>
          </a:p>
        </p:txBody>
      </p:sp>
      <p:sp>
        <p:nvSpPr>
          <p:cNvPr id="786" name="Rectangle 45"/>
          <p:cNvSpPr txBox="1"/>
          <p:nvPr/>
        </p:nvSpPr>
        <p:spPr>
          <a:xfrm>
            <a:off x="4936332" y="4412457"/>
            <a:ext cx="412045" cy="326046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11*</a:t>
            </a:r>
          </a:p>
        </p:txBody>
      </p:sp>
      <p:sp>
        <p:nvSpPr>
          <p:cNvPr id="787" name="Rectangle 46"/>
          <p:cNvSpPr txBox="1"/>
          <p:nvPr/>
        </p:nvSpPr>
        <p:spPr>
          <a:xfrm>
            <a:off x="4716066" y="4410075"/>
            <a:ext cx="310358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7*</a:t>
            </a:r>
          </a:p>
        </p:txBody>
      </p:sp>
      <p:sp>
        <p:nvSpPr>
          <p:cNvPr id="788" name="Line 47"/>
          <p:cNvSpPr/>
          <p:nvPr/>
        </p:nvSpPr>
        <p:spPr>
          <a:xfrm>
            <a:off x="4083845" y="3412332"/>
            <a:ext cx="164307" cy="152401"/>
          </a:xfrm>
          <a:prstGeom prst="line">
            <a:avLst/>
          </a:prstGeom>
          <a:ln w="12700">
            <a:solidFill>
              <a:srgbClr val="FC0128"/>
            </a:solidFill>
            <a:tailEnd type="stealth"/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789" name="Line 48"/>
          <p:cNvSpPr/>
          <p:nvPr/>
        </p:nvSpPr>
        <p:spPr>
          <a:xfrm>
            <a:off x="4461273" y="3157538"/>
            <a:ext cx="1192" cy="21431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790" name="Line 49"/>
          <p:cNvSpPr/>
          <p:nvPr/>
        </p:nvSpPr>
        <p:spPr>
          <a:xfrm>
            <a:off x="4725592" y="3164682"/>
            <a:ext cx="1192" cy="207169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791" name="Line 50"/>
          <p:cNvSpPr/>
          <p:nvPr/>
        </p:nvSpPr>
        <p:spPr>
          <a:xfrm>
            <a:off x="4997054" y="3161110"/>
            <a:ext cx="1192" cy="21431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grpSp>
        <p:nvGrpSpPr>
          <p:cNvPr id="796" name="Group 51"/>
          <p:cNvGrpSpPr/>
          <p:nvPr/>
        </p:nvGrpSpPr>
        <p:grpSpPr>
          <a:xfrm>
            <a:off x="4185048" y="3582591"/>
            <a:ext cx="1022520" cy="225029"/>
            <a:chOff x="0" y="0"/>
            <a:chExt cx="1022519" cy="225027"/>
          </a:xfrm>
        </p:grpSpPr>
        <p:sp>
          <p:nvSpPr>
            <p:cNvPr id="792" name="Freeform 52"/>
            <p:cNvSpPr/>
            <p:nvPr/>
          </p:nvSpPr>
          <p:spPr>
            <a:xfrm>
              <a:off x="0" y="3571"/>
              <a:ext cx="1022520" cy="214314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/>
              </a:pPr>
            </a:p>
          </p:txBody>
        </p:sp>
        <p:sp>
          <p:nvSpPr>
            <p:cNvPr id="793" name="Line 53"/>
            <p:cNvSpPr/>
            <p:nvPr/>
          </p:nvSpPr>
          <p:spPr>
            <a:xfrm flipH="1">
              <a:off x="253857" y="10715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794" name="Line 54"/>
            <p:cNvSpPr/>
            <p:nvPr/>
          </p:nvSpPr>
          <p:spPr>
            <a:xfrm>
              <a:off x="548841" y="0"/>
              <a:ext cx="1" cy="21431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795" name="Line 55"/>
            <p:cNvSpPr/>
            <p:nvPr/>
          </p:nvSpPr>
          <p:spPr>
            <a:xfrm>
              <a:off x="767244" y="5953"/>
              <a:ext cx="1" cy="21431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sp>
        <p:nvSpPr>
          <p:cNvPr id="797" name="Line 56"/>
          <p:cNvSpPr/>
          <p:nvPr/>
        </p:nvSpPr>
        <p:spPr>
          <a:xfrm>
            <a:off x="4460082" y="4033838"/>
            <a:ext cx="1192" cy="21431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798" name="Line 57"/>
          <p:cNvSpPr/>
          <p:nvPr/>
        </p:nvSpPr>
        <p:spPr>
          <a:xfrm>
            <a:off x="4723210" y="4023123"/>
            <a:ext cx="2383" cy="21431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799" name="Line 58"/>
          <p:cNvSpPr/>
          <p:nvPr/>
        </p:nvSpPr>
        <p:spPr>
          <a:xfrm>
            <a:off x="4978004" y="4020741"/>
            <a:ext cx="1192" cy="21431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800" name="Line 59"/>
          <p:cNvSpPr/>
          <p:nvPr/>
        </p:nvSpPr>
        <p:spPr>
          <a:xfrm>
            <a:off x="4454129" y="4446985"/>
            <a:ext cx="1192" cy="214314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801" name="Line 60"/>
          <p:cNvSpPr/>
          <p:nvPr/>
        </p:nvSpPr>
        <p:spPr>
          <a:xfrm>
            <a:off x="4718448" y="4452938"/>
            <a:ext cx="1192" cy="21431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sp>
        <p:nvSpPr>
          <p:cNvPr id="802" name="Line 61"/>
          <p:cNvSpPr/>
          <p:nvPr/>
        </p:nvSpPr>
        <p:spPr>
          <a:xfrm>
            <a:off x="4938714" y="4451748"/>
            <a:ext cx="2382" cy="214313"/>
          </a:xfrm>
          <a:prstGeom prst="line">
            <a:avLst/>
          </a:prstGeom>
          <a:ln w="3175">
            <a:solidFill>
              <a:srgbClr val="000000"/>
            </a:solidFill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grpSp>
        <p:nvGrpSpPr>
          <p:cNvPr id="807" name="Group 62"/>
          <p:cNvGrpSpPr/>
          <p:nvPr/>
        </p:nvGrpSpPr>
        <p:grpSpPr>
          <a:xfrm>
            <a:off x="5724526" y="4419600"/>
            <a:ext cx="1022520" cy="225029"/>
            <a:chOff x="0" y="0"/>
            <a:chExt cx="1022519" cy="225027"/>
          </a:xfrm>
        </p:grpSpPr>
        <p:sp>
          <p:nvSpPr>
            <p:cNvPr id="803" name="Freeform 63"/>
            <p:cNvSpPr/>
            <p:nvPr/>
          </p:nvSpPr>
          <p:spPr>
            <a:xfrm>
              <a:off x="0" y="3571"/>
              <a:ext cx="1022520" cy="214314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/>
              </a:pPr>
            </a:p>
          </p:txBody>
        </p:sp>
        <p:sp>
          <p:nvSpPr>
            <p:cNvPr id="804" name="Line 64"/>
            <p:cNvSpPr/>
            <p:nvPr/>
          </p:nvSpPr>
          <p:spPr>
            <a:xfrm flipH="1">
              <a:off x="253857" y="10715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805" name="Line 65"/>
            <p:cNvSpPr/>
            <p:nvPr/>
          </p:nvSpPr>
          <p:spPr>
            <a:xfrm>
              <a:off x="548841" y="0"/>
              <a:ext cx="1" cy="21431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806" name="Line 66"/>
            <p:cNvSpPr/>
            <p:nvPr/>
          </p:nvSpPr>
          <p:spPr>
            <a:xfrm>
              <a:off x="767244" y="5953"/>
              <a:ext cx="1" cy="21431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sp>
        <p:nvSpPr>
          <p:cNvPr id="808" name="Line 67"/>
          <p:cNvSpPr/>
          <p:nvPr/>
        </p:nvSpPr>
        <p:spPr>
          <a:xfrm>
            <a:off x="5200651" y="4657726"/>
            <a:ext cx="477442" cy="1191"/>
          </a:xfrm>
          <a:prstGeom prst="line">
            <a:avLst/>
          </a:prstGeom>
          <a:ln w="3175">
            <a:solidFill>
              <a:srgbClr val="000000"/>
            </a:solidFill>
            <a:tailEnd type="stealth"/>
          </a:ln>
        </p:spPr>
        <p:txBody>
          <a:bodyPr lIns="34289" tIns="34289" rIns="34289" bIns="34289"/>
          <a:lstStyle/>
          <a:p>
            <a:pPr>
              <a:def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p:txBody>
      </p:sp>
      <p:grpSp>
        <p:nvGrpSpPr>
          <p:cNvPr id="813" name="Group 68"/>
          <p:cNvGrpSpPr/>
          <p:nvPr/>
        </p:nvGrpSpPr>
        <p:grpSpPr>
          <a:xfrm>
            <a:off x="4180285" y="4847035"/>
            <a:ext cx="1022521" cy="225028"/>
            <a:chOff x="0" y="0"/>
            <a:chExt cx="1022519" cy="225027"/>
          </a:xfrm>
        </p:grpSpPr>
        <p:sp>
          <p:nvSpPr>
            <p:cNvPr id="809" name="Freeform 69"/>
            <p:cNvSpPr/>
            <p:nvPr/>
          </p:nvSpPr>
          <p:spPr>
            <a:xfrm>
              <a:off x="0" y="3571"/>
              <a:ext cx="1022520" cy="214314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/>
              </a:pPr>
            </a:p>
          </p:txBody>
        </p:sp>
        <p:sp>
          <p:nvSpPr>
            <p:cNvPr id="810" name="Line 70"/>
            <p:cNvSpPr/>
            <p:nvPr/>
          </p:nvSpPr>
          <p:spPr>
            <a:xfrm flipH="1">
              <a:off x="253857" y="10715"/>
              <a:ext cx="1" cy="214313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811" name="Line 71"/>
            <p:cNvSpPr/>
            <p:nvPr/>
          </p:nvSpPr>
          <p:spPr>
            <a:xfrm>
              <a:off x="548841" y="0"/>
              <a:ext cx="1" cy="21431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812" name="Line 72"/>
            <p:cNvSpPr/>
            <p:nvPr/>
          </p:nvSpPr>
          <p:spPr>
            <a:xfrm>
              <a:off x="767244" y="5953"/>
              <a:ext cx="1" cy="214312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sp>
        <p:nvSpPr>
          <p:cNvPr id="814" name="Rectangle 73"/>
          <p:cNvSpPr txBox="1"/>
          <p:nvPr/>
        </p:nvSpPr>
        <p:spPr>
          <a:xfrm>
            <a:off x="5705476" y="4426744"/>
            <a:ext cx="424658" cy="326047"/>
          </a:xfrm>
          <a:prstGeom prst="rect">
            <a:avLst/>
          </a:prstGeom>
          <a:ln w="12700">
            <a:miter lim="400000"/>
          </a:ln>
        </p:spPr>
        <p:txBody>
          <a:bodyPr wrap="none" lIns="34528" tIns="34528" rIns="34528" bIns="34528">
            <a:spAutoFit/>
          </a:bodyPr>
          <a:lstStyle>
            <a:lvl1pPr>
              <a:defRPr sz="1800" b="1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43*</a:t>
            </a:r>
          </a:p>
        </p:txBody>
      </p:sp>
      <p:grpSp>
        <p:nvGrpSpPr>
          <p:cNvPr id="817" name="Group 74"/>
          <p:cNvGrpSpPr/>
          <p:nvPr/>
        </p:nvGrpSpPr>
        <p:grpSpPr>
          <a:xfrm>
            <a:off x="5144692" y="3319463"/>
            <a:ext cx="127398" cy="125016"/>
            <a:chOff x="0" y="0"/>
            <a:chExt cx="127397" cy="125015"/>
          </a:xfrm>
        </p:grpSpPr>
        <p:sp>
          <p:nvSpPr>
            <p:cNvPr id="815" name="Line 75"/>
            <p:cNvSpPr/>
            <p:nvPr/>
          </p:nvSpPr>
          <p:spPr>
            <a:xfrm flipH="1">
              <a:off x="63698" y="0"/>
              <a:ext cx="1" cy="125016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816" name="Line 76"/>
            <p:cNvSpPr/>
            <p:nvPr/>
          </p:nvSpPr>
          <p:spPr>
            <a:xfrm>
              <a:off x="0" y="125015"/>
              <a:ext cx="127398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820" name="Group 77"/>
          <p:cNvGrpSpPr/>
          <p:nvPr/>
        </p:nvGrpSpPr>
        <p:grpSpPr>
          <a:xfrm>
            <a:off x="5143501" y="3746898"/>
            <a:ext cx="127398" cy="125016"/>
            <a:chOff x="0" y="0"/>
            <a:chExt cx="127397" cy="125015"/>
          </a:xfrm>
        </p:grpSpPr>
        <p:sp>
          <p:nvSpPr>
            <p:cNvPr id="818" name="Line 78"/>
            <p:cNvSpPr/>
            <p:nvPr/>
          </p:nvSpPr>
          <p:spPr>
            <a:xfrm flipH="1">
              <a:off x="63698" y="0"/>
              <a:ext cx="1" cy="125016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819" name="Line 79"/>
            <p:cNvSpPr/>
            <p:nvPr/>
          </p:nvSpPr>
          <p:spPr>
            <a:xfrm>
              <a:off x="0" y="125015"/>
              <a:ext cx="127398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823" name="Group 80"/>
          <p:cNvGrpSpPr/>
          <p:nvPr/>
        </p:nvGrpSpPr>
        <p:grpSpPr>
          <a:xfrm>
            <a:off x="5142310" y="4191000"/>
            <a:ext cx="127399" cy="125017"/>
            <a:chOff x="0" y="0"/>
            <a:chExt cx="127397" cy="125015"/>
          </a:xfrm>
        </p:grpSpPr>
        <p:sp>
          <p:nvSpPr>
            <p:cNvPr id="821" name="Line 81"/>
            <p:cNvSpPr/>
            <p:nvPr/>
          </p:nvSpPr>
          <p:spPr>
            <a:xfrm flipH="1">
              <a:off x="63698" y="0"/>
              <a:ext cx="1" cy="125016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822" name="Line 82"/>
            <p:cNvSpPr/>
            <p:nvPr/>
          </p:nvSpPr>
          <p:spPr>
            <a:xfrm>
              <a:off x="0" y="125015"/>
              <a:ext cx="127398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826" name="Group 83"/>
          <p:cNvGrpSpPr/>
          <p:nvPr/>
        </p:nvGrpSpPr>
        <p:grpSpPr>
          <a:xfrm>
            <a:off x="5130404" y="5001816"/>
            <a:ext cx="127398" cy="125017"/>
            <a:chOff x="0" y="0"/>
            <a:chExt cx="127397" cy="125015"/>
          </a:xfrm>
        </p:grpSpPr>
        <p:sp>
          <p:nvSpPr>
            <p:cNvPr id="824" name="Line 84"/>
            <p:cNvSpPr/>
            <p:nvPr/>
          </p:nvSpPr>
          <p:spPr>
            <a:xfrm flipH="1">
              <a:off x="63698" y="0"/>
              <a:ext cx="1" cy="125016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825" name="Line 85"/>
            <p:cNvSpPr/>
            <p:nvPr/>
          </p:nvSpPr>
          <p:spPr>
            <a:xfrm>
              <a:off x="0" y="125015"/>
              <a:ext cx="127398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grpSp>
        <p:nvGrpSpPr>
          <p:cNvPr id="829" name="Group 86"/>
          <p:cNvGrpSpPr/>
          <p:nvPr/>
        </p:nvGrpSpPr>
        <p:grpSpPr>
          <a:xfrm>
            <a:off x="6692504" y="4570810"/>
            <a:ext cx="127398" cy="125016"/>
            <a:chOff x="0" y="0"/>
            <a:chExt cx="127397" cy="125015"/>
          </a:xfrm>
        </p:grpSpPr>
        <p:sp>
          <p:nvSpPr>
            <p:cNvPr id="827" name="Line 87"/>
            <p:cNvSpPr/>
            <p:nvPr/>
          </p:nvSpPr>
          <p:spPr>
            <a:xfrm flipH="1">
              <a:off x="63698" y="0"/>
              <a:ext cx="1" cy="125016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  <p:sp>
          <p:nvSpPr>
            <p:cNvPr id="828" name="Line 88"/>
            <p:cNvSpPr/>
            <p:nvPr/>
          </p:nvSpPr>
          <p:spPr>
            <a:xfrm>
              <a:off x="0" y="125015"/>
              <a:ext cx="127398" cy="1"/>
            </a:xfrm>
            <a:prstGeom prst="line">
              <a:avLst/>
            </a:prstGeom>
            <a:noFill/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800" b="1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</a:p>
          </p:txBody>
        </p:sp>
      </p:grpSp>
      <p:sp>
        <p:nvSpPr>
          <p:cNvPr id="830" name="Rectangle 89"/>
          <p:cNvSpPr txBox="1"/>
          <p:nvPr/>
        </p:nvSpPr>
        <p:spPr>
          <a:xfrm>
            <a:off x="452850" y="484598"/>
            <a:ext cx="7927153" cy="525662"/>
          </a:xfrm>
          <a:prstGeom prst="rect">
            <a:avLst/>
          </a:prstGeom>
          <a:ln w="12700">
            <a:miter lim="400000"/>
          </a:ln>
        </p:spPr>
        <p:txBody>
          <a:bodyPr lIns="34528" tIns="34528" rIns="34528" bIns="34528" anchor="ctr">
            <a:spAutoFit/>
          </a:bodyPr>
          <a:lstStyle>
            <a:lvl1pPr algn="ctr">
              <a:defRPr sz="3200" b="1">
                <a:solidFill>
                  <a:srgbClr val="0000BE"/>
                </a:solidFill>
                <a:effectLst>
                  <a:outerShdw blurRad="38100" dist="38100" dir="2700000" rotWithShape="0">
                    <a:srgbClr val="C0C0C0"/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t>Example: Search 44 (11100), 9 (01001) </a:t>
            </a:r>
          </a:p>
        </p:txBody>
      </p:sp>
      <p:sp>
        <p:nvSpPr>
          <p:cNvPr id="831" name="Slide Number Placeholder 87"/>
          <p:cNvSpPr txBox="1"/>
          <p:nvPr>
            <p:ph type="sldNum" sz="quarter" idx="2"/>
          </p:nvPr>
        </p:nvSpPr>
        <p:spPr>
          <a:xfrm>
            <a:off x="457200" y="5645055"/>
            <a:ext cx="250796" cy="241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Rectangle 4"/>
          <p:cNvSpPr txBox="1"/>
          <p:nvPr>
            <p:ph type="title"/>
          </p:nvPr>
        </p:nvSpPr>
        <p:spPr>
          <a:xfrm>
            <a:off x="469900" y="270773"/>
            <a:ext cx="5829300" cy="857251"/>
          </a:xfrm>
          <a:prstGeom prst="rect">
            <a:avLst/>
          </a:prstGeom>
        </p:spPr>
        <p:txBody>
          <a:bodyPr lIns="34528" tIns="34528" rIns="34528" bIns="34528"/>
          <a:lstStyle/>
          <a:p>
            <a:r>
              <a:t>Comments on Linear Hashing</a:t>
            </a:r>
          </a:p>
        </p:txBody>
      </p:sp>
      <p:sp>
        <p:nvSpPr>
          <p:cNvPr id="834" name="Rectangle 5"/>
          <p:cNvSpPr txBox="1"/>
          <p:nvPr>
            <p:ph type="body" sz="half" idx="1"/>
          </p:nvPr>
        </p:nvSpPr>
        <p:spPr>
          <a:xfrm>
            <a:off x="514350" y="1885950"/>
            <a:ext cx="8401050" cy="2343150"/>
          </a:xfrm>
          <a:prstGeom prst="rect">
            <a:avLst/>
          </a:prstGeom>
        </p:spPr>
        <p:txBody>
          <a:bodyPr lIns="34528" tIns="34528" rIns="34528" bIns="34528"/>
          <a:lstStyle/>
          <a:p>
            <a:r>
              <a:t>If insertions are skewed by the hash function, leading to long overflow buckets</a:t>
            </a:r>
            <a:endParaRPr sz="1800"/>
          </a:p>
          <a:p>
            <a:pPr marL="742950" lvl="1" indent="-285750">
              <a:spcBef>
                <a:spcPts val="400"/>
              </a:spcBef>
              <a:buFont typeface="Calibri" panose="020F0502020204030204"/>
              <a:defRPr sz="1800"/>
            </a:pPr>
            <a:r>
              <a:t>Worst case: one split will not fix the overflow bucket</a:t>
            </a:r>
            <a:endParaRPr sz="2200"/>
          </a:p>
          <a:p>
            <a:pPr>
              <a:defRPr b="1" u="sng">
                <a:solidFill>
                  <a:srgbClr val="FC0128"/>
                </a:solidFill>
              </a:defRPr>
            </a:pPr>
            <a:r>
              <a:t>Delete</a:t>
            </a:r>
            <a:r>
              <a:rPr b="0" u="none"/>
              <a:t>:  </a:t>
            </a:r>
            <a:r>
              <a:rPr b="0" u="none">
                <a:solidFill>
                  <a:srgbClr val="000000"/>
                </a:solidFill>
              </a:rPr>
              <a:t>The reverse of the insertion algorithm</a:t>
            </a:r>
            <a:endParaRPr b="0" u="none">
              <a:solidFill>
                <a:srgbClr val="000000"/>
              </a:solidFill>
            </a:endParaRPr>
          </a:p>
          <a:p>
            <a:pPr marL="742950" lvl="1" indent="-285750">
              <a:buFont typeface="Calibri" panose="020F0502020204030204"/>
              <a:defRPr sz="2200"/>
            </a:pPr>
            <a:r>
              <a:t>Exercise: work out the details of the deletion algorithm for LH.</a:t>
            </a:r>
          </a:p>
        </p:txBody>
      </p:sp>
      <p:sp>
        <p:nvSpPr>
          <p:cNvPr id="835" name="Slide Number Placeholder 5"/>
          <p:cNvSpPr txBox="1"/>
          <p:nvPr>
            <p:ph type="sldNum" sz="quarter" idx="2"/>
          </p:nvPr>
        </p:nvSpPr>
        <p:spPr>
          <a:xfrm>
            <a:off x="457200" y="5645055"/>
            <a:ext cx="250796" cy="241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lide Number"/>
          <p:cNvSpPr txBox="1"/>
          <p:nvPr>
            <p:ph type="sldNum" sz="quarter" idx="2"/>
          </p:nvPr>
        </p:nvSpPr>
        <p:spPr>
          <a:xfrm>
            <a:off x="4581061" y="6613525"/>
            <a:ext cx="24540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838" name="Summary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Summary</a:t>
            </a:r>
          </a:p>
        </p:txBody>
      </p:sp>
      <p:sp>
        <p:nvSpPr>
          <p:cNvPr id="839" name="Hash-based indexes: best for equality searches, cannot support range searches.…"/>
          <p:cNvSpPr txBox="1"/>
          <p:nvPr>
            <p:ph type="body" idx="4294967295"/>
          </p:nvPr>
        </p:nvSpPr>
        <p:spPr>
          <a:xfrm>
            <a:off x="114300" y="1333500"/>
            <a:ext cx="90043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Hash-based indexes: best for equality searches, cannot support range searches.</a:t>
            </a:r>
          </a:p>
          <a:p>
            <a:pPr marL="200660" indent="-200660">
              <a:buClrTx/>
              <a:buSzPct val="100000"/>
            </a:pPr>
            <a:r>
              <a:t>Static Hashing can have long overflow chains.</a:t>
            </a:r>
          </a:p>
          <a:p>
            <a:pPr marL="200660" indent="-200660">
              <a:buClrTx/>
              <a:buSzPct val="100000"/>
            </a:pPr>
            <a:r>
              <a:t>Extendible Hashing avoids overflow pages by splitting a full bucket when a new data entry is to be added to it.  </a:t>
            </a:r>
            <a:r>
              <a:rPr>
                <a:solidFill>
                  <a:schemeClr val="accent2"/>
                </a:solidFill>
              </a:rPr>
              <a:t>(</a:t>
            </a:r>
            <a:r>
              <a:rPr i="1">
                <a:solidFill>
                  <a:schemeClr val="accent2"/>
                </a:solidFill>
              </a:rPr>
              <a:t>Duplicates may require overflow pages.</a:t>
            </a:r>
            <a:r>
              <a:rPr>
                <a:solidFill>
                  <a:schemeClr val="accent2"/>
                </a:solidFill>
              </a:rPr>
              <a:t>)</a:t>
            </a:r>
            <a:endParaRPr>
              <a:solidFill>
                <a:schemeClr val="accent2"/>
              </a:solidFill>
            </a:endParaRP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Directory to keep track of buckets, doubles periodically.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Can get large with skewed data; additional I/O if this does not fit in main memory.</a:t>
            </a:r>
          </a:p>
          <a:p>
            <a:pPr marL="180340" indent="-180340">
              <a:spcBef>
                <a:spcPts val="0"/>
              </a:spcBef>
              <a:buClrTx/>
              <a:buSzPct val="100000"/>
              <a:defRPr sz="1800"/>
            </a:pPr>
            <a:r>
              <a:t>Linear hashing does not use directory but a pair of hash functions and splits in order dependent of the bucket that overflows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Proceeds in rounds and at the end of each round the number of buckets has doubled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9" name="Static Hashing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effectLst>
                  <a:outerShdw blurRad="12700" dist="25400" dir="2700000" rotWithShape="0">
                    <a:srgbClr val="DDDDDD"/>
                  </a:outerShdw>
                </a:effectLst>
              </a:defRPr>
            </a:lvl1pPr>
          </a:lstStyle>
          <a:p>
            <a:r>
              <a:t>Static Hashing</a:t>
            </a:r>
          </a:p>
        </p:txBody>
      </p:sp>
      <p:sp>
        <p:nvSpPr>
          <p:cNvPr id="60" name="# primary pages fixed, allocated sequentially, never de-allocated; overflow pages if needed.…"/>
          <p:cNvSpPr txBox="1"/>
          <p:nvPr>
            <p:ph type="body" sz="half" idx="4294967295"/>
          </p:nvPr>
        </p:nvSpPr>
        <p:spPr>
          <a:xfrm>
            <a:off x="0" y="1503362"/>
            <a:ext cx="9156700" cy="2671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# primary pages fixed, allocated sequentially, never de-allocated; overflow pages if needed.</a:t>
            </a:r>
          </a:p>
          <a:p>
            <a:pPr marL="200660" indent="-200660">
              <a:buClrTx/>
              <a:buSzPct val="100000"/>
            </a:pPr>
            <a:r>
              <a:t>A simple hash function (for N buckets):</a:t>
            </a:r>
          </a:p>
          <a:p>
            <a:pPr marL="0" lvl="1" indent="457200">
              <a:spcBef>
                <a:spcPts val="0"/>
              </a:spcBef>
              <a:buSzTx/>
              <a:buFont typeface="Monotype Sorts"/>
              <a:buNone/>
              <a:defRPr sz="1800">
                <a:solidFill>
                  <a:schemeClr val="accent2"/>
                </a:solidFill>
              </a:defRPr>
            </a:pPr>
            <a:r>
              <a:t>		h(</a:t>
            </a:r>
            <a:r>
              <a:rPr i="1"/>
              <a:t>k</a:t>
            </a:r>
            <a:r>
              <a:t>) = k MOD N</a:t>
            </a:r>
          </a:p>
          <a:p>
            <a:pPr marL="0" lvl="1" indent="457200">
              <a:spcBef>
                <a:spcPts val="0"/>
              </a:spcBef>
              <a:buSzTx/>
              <a:buFont typeface="Monotype Sorts"/>
              <a:buNone/>
              <a:defRPr sz="1800"/>
            </a:pPr>
            <a:r>
              <a:t>is bucket # where data entry with</a:t>
            </a:r>
            <a:r>
              <a:rPr i="1"/>
              <a:t> </a:t>
            </a:r>
            <a:r>
              <a:t>key</a:t>
            </a:r>
            <a:r>
              <a:rPr i="1"/>
              <a:t> k </a:t>
            </a:r>
            <a:r>
              <a:t>belongs</a:t>
            </a:r>
            <a:r>
              <a:rPr i="1"/>
              <a:t>.</a:t>
            </a:r>
            <a:endParaRPr i="1"/>
          </a:p>
        </p:txBody>
      </p:sp>
      <p:sp>
        <p:nvSpPr>
          <p:cNvPr id="61" name="Rectangle"/>
          <p:cNvSpPr/>
          <p:nvPr/>
        </p:nvSpPr>
        <p:spPr>
          <a:xfrm>
            <a:off x="5138737" y="4073525"/>
            <a:ext cx="744538" cy="35083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62" name="Shape"/>
          <p:cNvSpPr/>
          <p:nvPr/>
        </p:nvSpPr>
        <p:spPr>
          <a:xfrm>
            <a:off x="2425700" y="4605337"/>
            <a:ext cx="292100" cy="350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751"/>
                </a:moveTo>
                <a:lnTo>
                  <a:pt x="20661" y="6548"/>
                </a:lnTo>
                <a:lnTo>
                  <a:pt x="18313" y="3128"/>
                </a:lnTo>
                <a:lnTo>
                  <a:pt x="14909" y="782"/>
                </a:lnTo>
                <a:lnTo>
                  <a:pt x="10800" y="0"/>
                </a:lnTo>
                <a:lnTo>
                  <a:pt x="6574" y="782"/>
                </a:lnTo>
                <a:lnTo>
                  <a:pt x="3170" y="3128"/>
                </a:lnTo>
                <a:lnTo>
                  <a:pt x="822" y="6548"/>
                </a:lnTo>
                <a:lnTo>
                  <a:pt x="0" y="10751"/>
                </a:lnTo>
                <a:lnTo>
                  <a:pt x="822" y="14954"/>
                </a:lnTo>
                <a:lnTo>
                  <a:pt x="3170" y="18375"/>
                </a:lnTo>
                <a:lnTo>
                  <a:pt x="6574" y="20720"/>
                </a:lnTo>
                <a:lnTo>
                  <a:pt x="10800" y="21600"/>
                </a:lnTo>
                <a:lnTo>
                  <a:pt x="14909" y="20720"/>
                </a:lnTo>
                <a:lnTo>
                  <a:pt x="18313" y="18375"/>
                </a:lnTo>
                <a:lnTo>
                  <a:pt x="20661" y="14954"/>
                </a:lnTo>
                <a:lnTo>
                  <a:pt x="21600" y="10751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63" name="Rectangle"/>
          <p:cNvSpPr/>
          <p:nvPr/>
        </p:nvSpPr>
        <p:spPr>
          <a:xfrm>
            <a:off x="3522662" y="3730625"/>
            <a:ext cx="782638" cy="2355850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64" name="h(key)"/>
          <p:cNvSpPr txBox="1"/>
          <p:nvPr/>
        </p:nvSpPr>
        <p:spPr>
          <a:xfrm>
            <a:off x="1811336" y="3840162"/>
            <a:ext cx="701392" cy="34906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h(key)</a:t>
            </a:r>
          </a:p>
        </p:txBody>
      </p:sp>
      <p:sp>
        <p:nvSpPr>
          <p:cNvPr id="65" name="Shape"/>
          <p:cNvSpPr/>
          <p:nvPr/>
        </p:nvSpPr>
        <p:spPr>
          <a:xfrm>
            <a:off x="6248400" y="4276725"/>
            <a:ext cx="47625" cy="2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800" y="0"/>
                </a:ln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66" name="Shape"/>
          <p:cNvSpPr/>
          <p:nvPr/>
        </p:nvSpPr>
        <p:spPr>
          <a:xfrm>
            <a:off x="5299075" y="4616450"/>
            <a:ext cx="47625" cy="2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800" y="0"/>
                </a:ln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67" name="Shape"/>
          <p:cNvSpPr/>
          <p:nvPr/>
        </p:nvSpPr>
        <p:spPr>
          <a:xfrm>
            <a:off x="5245100" y="3892550"/>
            <a:ext cx="47625" cy="2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800" y="0"/>
                </a:ln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68" name="Shape"/>
          <p:cNvSpPr/>
          <p:nvPr/>
        </p:nvSpPr>
        <p:spPr>
          <a:xfrm>
            <a:off x="5449887" y="3892550"/>
            <a:ext cx="49213" cy="2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452" y="0"/>
                </a:lnTo>
                <a:lnTo>
                  <a:pt x="0" y="10800"/>
                </a:lnTo>
                <a:lnTo>
                  <a:pt x="10452" y="21600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69" name="Shape"/>
          <p:cNvSpPr/>
          <p:nvPr/>
        </p:nvSpPr>
        <p:spPr>
          <a:xfrm>
            <a:off x="5656262" y="3892550"/>
            <a:ext cx="47626" cy="2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800" y="0"/>
                </a:ln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0" name="Shape"/>
          <p:cNvSpPr/>
          <p:nvPr/>
        </p:nvSpPr>
        <p:spPr>
          <a:xfrm>
            <a:off x="5478462" y="4611687"/>
            <a:ext cx="47626" cy="2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800" y="0"/>
                </a:lnTo>
                <a:lnTo>
                  <a:pt x="0" y="10800"/>
                </a:lnTo>
                <a:lnTo>
                  <a:pt x="10800" y="21600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1" name="Shape"/>
          <p:cNvSpPr/>
          <p:nvPr/>
        </p:nvSpPr>
        <p:spPr>
          <a:xfrm>
            <a:off x="5654675" y="4610100"/>
            <a:ext cx="49213" cy="2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150"/>
                </a:moveTo>
                <a:lnTo>
                  <a:pt x="11148" y="0"/>
                </a:lnTo>
                <a:lnTo>
                  <a:pt x="0" y="12150"/>
                </a:lnTo>
                <a:lnTo>
                  <a:pt x="11148" y="21600"/>
                </a:lnTo>
                <a:lnTo>
                  <a:pt x="21600" y="1215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2" name="Shape"/>
          <p:cNvSpPr/>
          <p:nvPr/>
        </p:nvSpPr>
        <p:spPr>
          <a:xfrm>
            <a:off x="6426200" y="4276725"/>
            <a:ext cx="49213" cy="2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452" y="0"/>
                </a:lnTo>
                <a:lnTo>
                  <a:pt x="0" y="10800"/>
                </a:lnTo>
                <a:lnTo>
                  <a:pt x="10452" y="21600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3" name="Shape"/>
          <p:cNvSpPr/>
          <p:nvPr/>
        </p:nvSpPr>
        <p:spPr>
          <a:xfrm>
            <a:off x="6604000" y="4276725"/>
            <a:ext cx="49213" cy="2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0452" y="0"/>
                </a:lnTo>
                <a:lnTo>
                  <a:pt x="0" y="10800"/>
                </a:lnTo>
                <a:lnTo>
                  <a:pt x="10452" y="21600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4" name="Shape"/>
          <p:cNvSpPr/>
          <p:nvPr/>
        </p:nvSpPr>
        <p:spPr>
          <a:xfrm>
            <a:off x="5505450" y="5937250"/>
            <a:ext cx="49213" cy="2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450"/>
                </a:moveTo>
                <a:lnTo>
                  <a:pt x="10452" y="0"/>
                </a:lnTo>
                <a:lnTo>
                  <a:pt x="0" y="9450"/>
                </a:lnTo>
                <a:lnTo>
                  <a:pt x="10452" y="21600"/>
                </a:lnTo>
                <a:lnTo>
                  <a:pt x="21600" y="945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5" name="Shape"/>
          <p:cNvSpPr/>
          <p:nvPr/>
        </p:nvSpPr>
        <p:spPr>
          <a:xfrm>
            <a:off x="5311775" y="5935662"/>
            <a:ext cx="49213" cy="25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lnTo>
                  <a:pt x="11148" y="0"/>
                </a:lnTo>
                <a:lnTo>
                  <a:pt x="0" y="10800"/>
                </a:lnTo>
                <a:lnTo>
                  <a:pt x="11148" y="21600"/>
                </a:lnTo>
                <a:lnTo>
                  <a:pt x="21600" y="1080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6" name="Shape"/>
          <p:cNvSpPr/>
          <p:nvPr/>
        </p:nvSpPr>
        <p:spPr>
          <a:xfrm>
            <a:off x="5697537" y="5937250"/>
            <a:ext cx="47626" cy="2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450"/>
                </a:moveTo>
                <a:lnTo>
                  <a:pt x="10800" y="0"/>
                </a:lnTo>
                <a:lnTo>
                  <a:pt x="0" y="9450"/>
                </a:lnTo>
                <a:lnTo>
                  <a:pt x="10800" y="21600"/>
                </a:lnTo>
                <a:lnTo>
                  <a:pt x="21600" y="9450"/>
                </a:ln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77" name="h"/>
          <p:cNvSpPr txBox="1"/>
          <p:nvPr/>
        </p:nvSpPr>
        <p:spPr>
          <a:xfrm>
            <a:off x="2489199" y="4568825"/>
            <a:ext cx="219077" cy="34906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h</a:t>
            </a:r>
          </a:p>
        </p:txBody>
      </p:sp>
      <p:sp>
        <p:nvSpPr>
          <p:cNvPr id="78" name="key"/>
          <p:cNvSpPr txBox="1"/>
          <p:nvPr/>
        </p:nvSpPr>
        <p:spPr>
          <a:xfrm>
            <a:off x="1865311" y="4381500"/>
            <a:ext cx="434841" cy="34906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key</a:t>
            </a:r>
          </a:p>
        </p:txBody>
      </p:sp>
      <p:sp>
        <p:nvSpPr>
          <p:cNvPr id="79" name="Primary bucket pages"/>
          <p:cNvSpPr txBox="1"/>
          <p:nvPr/>
        </p:nvSpPr>
        <p:spPr>
          <a:xfrm>
            <a:off x="2403474" y="6075362"/>
            <a:ext cx="2848423" cy="3460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1pPr>
          </a:lstStyle>
          <a:p>
            <a:r>
              <a:t>Primary bucket pages</a:t>
            </a:r>
          </a:p>
        </p:txBody>
      </p:sp>
      <p:sp>
        <p:nvSpPr>
          <p:cNvPr id="80" name="Overflow pages"/>
          <p:cNvSpPr txBox="1"/>
          <p:nvPr/>
        </p:nvSpPr>
        <p:spPr>
          <a:xfrm>
            <a:off x="5354637" y="6086475"/>
            <a:ext cx="2025329" cy="3460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1pPr>
          </a:lstStyle>
          <a:p>
            <a:r>
              <a:t>Overflow pages</a:t>
            </a:r>
          </a:p>
        </p:txBody>
      </p:sp>
      <p:sp>
        <p:nvSpPr>
          <p:cNvPr id="81" name="1"/>
          <p:cNvSpPr txBox="1"/>
          <p:nvPr/>
        </p:nvSpPr>
        <p:spPr>
          <a:xfrm>
            <a:off x="3803649" y="4024312"/>
            <a:ext cx="219077" cy="34906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1</a:t>
            </a:r>
          </a:p>
        </p:txBody>
      </p:sp>
      <p:sp>
        <p:nvSpPr>
          <p:cNvPr id="82" name="0"/>
          <p:cNvSpPr txBox="1"/>
          <p:nvPr/>
        </p:nvSpPr>
        <p:spPr>
          <a:xfrm>
            <a:off x="3803649" y="3714750"/>
            <a:ext cx="219077" cy="34906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0</a:t>
            </a:r>
          </a:p>
        </p:txBody>
      </p:sp>
      <p:sp>
        <p:nvSpPr>
          <p:cNvPr id="83" name="N-1"/>
          <p:cNvSpPr txBox="1"/>
          <p:nvPr/>
        </p:nvSpPr>
        <p:spPr>
          <a:xfrm>
            <a:off x="3735387" y="5695950"/>
            <a:ext cx="460290" cy="349065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800">
                <a:solidFill>
                  <a:srgbClr val="CC3300"/>
                </a:solidFill>
                <a:latin typeface="+mj-lt"/>
                <a:ea typeface="+mj-ea"/>
                <a:cs typeface="+mj-cs"/>
                <a:sym typeface="Times New Roman" panose="02020603050405020304"/>
              </a:defRPr>
            </a:lvl1pPr>
          </a:lstStyle>
          <a:p>
            <a:r>
              <a:t>N-1</a:t>
            </a:r>
          </a:p>
        </p:txBody>
      </p:sp>
      <p:sp>
        <p:nvSpPr>
          <p:cNvPr id="84" name="Line"/>
          <p:cNvSpPr/>
          <p:nvPr/>
        </p:nvSpPr>
        <p:spPr>
          <a:xfrm flipV="1">
            <a:off x="2743199" y="4267199"/>
            <a:ext cx="762001" cy="457202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85" name="Line"/>
          <p:cNvSpPr/>
          <p:nvPr/>
        </p:nvSpPr>
        <p:spPr>
          <a:xfrm flipV="1">
            <a:off x="2725737" y="3962400"/>
            <a:ext cx="779463" cy="776288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86" name="Line"/>
          <p:cNvSpPr/>
          <p:nvPr/>
        </p:nvSpPr>
        <p:spPr>
          <a:xfrm>
            <a:off x="1752600" y="4800600"/>
            <a:ext cx="685800" cy="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87" name="Line"/>
          <p:cNvSpPr/>
          <p:nvPr/>
        </p:nvSpPr>
        <p:spPr>
          <a:xfrm>
            <a:off x="2725737" y="4738687"/>
            <a:ext cx="779463" cy="1128713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88" name="Line"/>
          <p:cNvSpPr/>
          <p:nvPr/>
        </p:nvSpPr>
        <p:spPr>
          <a:xfrm>
            <a:off x="4191000" y="3886200"/>
            <a:ext cx="838200" cy="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89" name="Line"/>
          <p:cNvSpPr/>
          <p:nvPr/>
        </p:nvSpPr>
        <p:spPr>
          <a:xfrm>
            <a:off x="4191000" y="4191000"/>
            <a:ext cx="838200" cy="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90" name="Line"/>
          <p:cNvSpPr/>
          <p:nvPr/>
        </p:nvSpPr>
        <p:spPr>
          <a:xfrm>
            <a:off x="4191000" y="4648200"/>
            <a:ext cx="838200" cy="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91" name="Line"/>
          <p:cNvSpPr/>
          <p:nvPr/>
        </p:nvSpPr>
        <p:spPr>
          <a:xfrm>
            <a:off x="4267200" y="5943600"/>
            <a:ext cx="838200" cy="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92" name="Line"/>
          <p:cNvSpPr/>
          <p:nvPr/>
        </p:nvSpPr>
        <p:spPr>
          <a:xfrm>
            <a:off x="5715000" y="4267200"/>
            <a:ext cx="457200" cy="0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93" name="Line"/>
          <p:cNvSpPr/>
          <p:nvPr/>
        </p:nvSpPr>
        <p:spPr>
          <a:xfrm>
            <a:off x="3524250" y="4048125"/>
            <a:ext cx="785813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94" name="Line"/>
          <p:cNvSpPr/>
          <p:nvPr/>
        </p:nvSpPr>
        <p:spPr>
          <a:xfrm>
            <a:off x="3522662" y="4402137"/>
            <a:ext cx="785813" cy="1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95" name="Line"/>
          <p:cNvSpPr/>
          <p:nvPr/>
        </p:nvSpPr>
        <p:spPr>
          <a:xfrm>
            <a:off x="3521075" y="4768850"/>
            <a:ext cx="785813" cy="0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  <p:sp>
        <p:nvSpPr>
          <p:cNvPr id="96" name="Line"/>
          <p:cNvSpPr/>
          <p:nvPr/>
        </p:nvSpPr>
        <p:spPr>
          <a:xfrm>
            <a:off x="3519487" y="5707062"/>
            <a:ext cx="785813" cy="1"/>
          </a:xfrm>
          <a:prstGeom prst="line">
            <a:avLst/>
          </a:prstGeom>
          <a:ln w="12700">
            <a:solidFill>
              <a:srgbClr val="CC3300"/>
            </a:solidFill>
          </a:ln>
        </p:spPr>
        <p:txBody>
          <a:bodyPr lIns="45719" rIns="45719"/>
          <a:lstStyle/>
          <a:p/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99" name="Static Hashing (Contd.)"/>
          <p:cNvSpPr txBox="1"/>
          <p:nvPr>
            <p:ph type="title" idx="4294967295"/>
          </p:nvPr>
        </p:nvSpPr>
        <p:spPr>
          <a:xfrm>
            <a:off x="1071562" y="-173038"/>
            <a:ext cx="7772401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Static Hashing (Contd.)</a:t>
            </a:r>
          </a:p>
        </p:txBody>
      </p:sp>
      <p:sp>
        <p:nvSpPr>
          <p:cNvPr id="100" name="Buckets contain data entries.…"/>
          <p:cNvSpPr txBox="1"/>
          <p:nvPr>
            <p:ph type="body" idx="4294967295"/>
          </p:nvPr>
        </p:nvSpPr>
        <p:spPr>
          <a:xfrm>
            <a:off x="381000" y="1206500"/>
            <a:ext cx="8534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Buckets contain </a:t>
            </a:r>
            <a:r>
              <a:rPr i="1"/>
              <a:t>data entries</a:t>
            </a:r>
            <a:r>
              <a:t>.</a:t>
            </a:r>
          </a:p>
          <a:p>
            <a:pPr marL="200660" indent="-200660">
              <a:buClrTx/>
              <a:buSzPct val="100000"/>
            </a:pPr>
            <a:r>
              <a:t>Hash fn works on </a:t>
            </a:r>
            <a:r>
              <a:rPr i="1"/>
              <a:t>search key </a:t>
            </a:r>
            <a:r>
              <a:t>field of record </a:t>
            </a:r>
            <a:r>
              <a:rPr i="1"/>
              <a:t>r.  </a:t>
            </a:r>
            <a:r>
              <a:t>Use MOD N to distribute values over range 0 ... N-1.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 b="1"/>
            </a:pPr>
            <a:r>
              <a:t>h</a:t>
            </a:r>
            <a:r>
              <a:rPr b="0"/>
              <a:t>(</a:t>
            </a:r>
            <a:r>
              <a:rPr b="0" i="1"/>
              <a:t>key</a:t>
            </a:r>
            <a:r>
              <a:rPr b="0"/>
              <a:t>) = key MOD N works well for uniformly distributed data.  </a:t>
            </a:r>
            <a:endParaRPr b="0"/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/>
            </a:pPr>
          </a:p>
          <a:p>
            <a:pPr marL="1085850" lvl="2" indent="-228600">
              <a:spcBef>
                <a:spcPts val="0"/>
              </a:spcBef>
              <a:buClr>
                <a:srgbClr val="000099"/>
              </a:buClr>
              <a:defRPr sz="1800"/>
            </a:pPr>
            <a:r>
              <a:t>better:  h(key) = ((A*key+ B) MOD P) mod N,  where P is a prime number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various ways to tune </a:t>
            </a:r>
            <a:r>
              <a:rPr b="1"/>
              <a:t>h </a:t>
            </a:r>
            <a:r>
              <a:t>for non-uniform (checksums, crypto, etc.).</a:t>
            </a:r>
          </a:p>
          <a:p>
            <a:pPr marL="742950" lvl="1" indent="-285750">
              <a:spcBef>
                <a:spcPts val="0"/>
              </a:spcBef>
              <a:buClr>
                <a:srgbClr val="CC6600"/>
              </a:buClr>
              <a:defRPr sz="1800"/>
            </a:pPr>
          </a:p>
          <a:p>
            <a:pPr marL="200660" indent="-200660">
              <a:buClrTx/>
              <a:buSzPct val="100000"/>
            </a:pPr>
            <a:r>
              <a:t>As with any static structure:</a:t>
            </a:r>
            <a:r>
              <a:rPr>
                <a:solidFill>
                  <a:schemeClr val="accent2"/>
                </a:solidFill>
              </a:rPr>
              <a:t> Long overflow chains </a:t>
            </a:r>
            <a:r>
              <a:t>can develop and degrade performance. 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 i="1">
                <a:solidFill>
                  <a:schemeClr val="accent2"/>
                </a:solidFill>
              </a:defRPr>
            </a:pPr>
            <a:r>
              <a:t>Extendible</a:t>
            </a:r>
            <a:r>
              <a:rPr i="0">
                <a:solidFill>
                  <a:srgbClr val="000000"/>
                </a:solidFill>
              </a:rPr>
              <a:t> and </a:t>
            </a:r>
            <a:r>
              <a:t>Linear</a:t>
            </a:r>
            <a:r>
              <a:rPr i="0"/>
              <a:t> </a:t>
            </a:r>
            <a:r>
              <a:t>Hashing</a:t>
            </a:r>
            <a:r>
              <a:rPr i="0">
                <a:solidFill>
                  <a:srgbClr val="000000"/>
                </a:solidFill>
              </a:rPr>
              <a:t>: Dynamic techniques to fix this problem.</a:t>
            </a:r>
            <a:endParaRPr i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1" animBg="1" advAuto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03" name="Extendible Hashing"/>
          <p:cNvSpPr txBox="1"/>
          <p:nvPr>
            <p:ph type="title" idx="4294967295"/>
          </p:nvPr>
        </p:nvSpPr>
        <p:spPr>
          <a:xfrm>
            <a:off x="495300" y="201612"/>
            <a:ext cx="8077200" cy="609601"/>
          </a:xfrm>
          <a:prstGeom prst="rect">
            <a:avLst/>
          </a:prstGeom>
        </p:spPr>
        <p:txBody>
          <a:bodyPr>
            <a:normAutofit/>
          </a:bodyPr>
          <a:lstStyle>
            <a:lvl1pPr defTabSz="713105">
              <a:defRPr sz="3430">
                <a:solidFill>
                  <a:srgbClr val="000000"/>
                </a:solidFill>
                <a:effectLst>
                  <a:outerShdw blurRad="9906" dist="19812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Extendible Hashing</a:t>
            </a:r>
          </a:p>
        </p:txBody>
      </p:sp>
      <p:sp>
        <p:nvSpPr>
          <p:cNvPr id="104" name="Situation: Bucket (primary page) becomes full.…"/>
          <p:cNvSpPr txBox="1"/>
          <p:nvPr>
            <p:ph type="body" idx="4294967295"/>
          </p:nvPr>
        </p:nvSpPr>
        <p:spPr>
          <a:xfrm>
            <a:off x="230187" y="1447800"/>
            <a:ext cx="7542213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Situation: Bucket (primary page) becomes full.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Want to avoid overflow pages</a:t>
            </a:r>
          </a:p>
          <a:p>
            <a:pPr marL="200660" indent="-200660">
              <a:buClrTx/>
              <a:buSzPct val="100000"/>
            </a:pPr>
            <a:r>
              <a:t>Add more buckets (i.e., increase “N”)?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Okay, but need a new hash function!</a:t>
            </a:r>
          </a:p>
          <a:p>
            <a:pPr marL="200660" indent="-200660">
              <a:buClrTx/>
              <a:buSzPct val="100000"/>
            </a:pPr>
            <a:r>
              <a:t>D</a:t>
            </a:r>
            <a:r>
              <a:rPr i="1"/>
              <a:t>oubling </a:t>
            </a:r>
            <a:r>
              <a:t># of buckets makes this easier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Say N values are powers of 2: how to do “mod N”?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What happens to hash function when double “N”?</a:t>
            </a:r>
          </a:p>
          <a:p>
            <a:pPr marL="200660" indent="-200660">
              <a:buClrTx/>
              <a:buSzPct val="100000"/>
            </a:pPr>
            <a:r>
              <a:t>Problems with Doubling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Don’t want to have to double the size of the file.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Don’t want to have to move all the data.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indefinite" fill="hold"/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1" animBg="1" advAuto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07" name="Extendible Hashing (cont)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 defTabSz="713105">
              <a:defRPr sz="3430">
                <a:solidFill>
                  <a:srgbClr val="000000"/>
                </a:solidFill>
                <a:effectLst>
                  <a:outerShdw blurRad="9906" dist="19812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Extendible Hashing (cont)</a:t>
            </a:r>
          </a:p>
        </p:txBody>
      </p:sp>
      <p:sp>
        <p:nvSpPr>
          <p:cNvPr id="108" name="Idea: Add a level of indirection!…"/>
          <p:cNvSpPr txBox="1"/>
          <p:nvPr>
            <p:ph type="body" idx="4294967295"/>
          </p:nvPr>
        </p:nvSpPr>
        <p:spPr>
          <a:xfrm>
            <a:off x="190500" y="1447800"/>
            <a:ext cx="8953500" cy="5105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  <a:defRPr i="1" u="sng"/>
            </a:pPr>
            <a:r>
              <a:t>Idea</a:t>
            </a:r>
            <a:r>
              <a:rPr i="0" u="none"/>
              <a:t>: Add a level of indirection!  </a:t>
            </a:r>
            <a:endParaRPr i="0" u="none"/>
          </a:p>
          <a:p>
            <a:pPr>
              <a:buChar char=""/>
            </a:pPr>
          </a:p>
          <a:p>
            <a:pPr marL="200660" indent="-200660">
              <a:buClrTx/>
              <a:buSzPct val="100000"/>
            </a:pPr>
            <a:r>
              <a:t>Use </a:t>
            </a:r>
            <a:r>
              <a:rPr i="1" u="sng">
                <a:solidFill>
                  <a:schemeClr val="accent2"/>
                </a:solidFill>
              </a:rPr>
              <a:t>directory of pointers to buckets</a:t>
            </a:r>
            <a:r>
              <a:rPr>
                <a:solidFill>
                  <a:schemeClr val="accent2"/>
                </a:solidFill>
              </a:rPr>
              <a:t>,</a:t>
            </a:r>
            <a:endParaRPr>
              <a:solidFill>
                <a:schemeClr val="accent2"/>
              </a:solidFill>
            </a:endParaRPr>
          </a:p>
          <a:p>
            <a:pPr marL="200660" indent="-200660">
              <a:buClrTx/>
              <a:buSzPct val="100000"/>
            </a:pPr>
            <a:r>
              <a:t>Double # of buckets by </a:t>
            </a:r>
            <a:r>
              <a:rPr i="1"/>
              <a:t>doubling the directory</a:t>
            </a:r>
            <a:endParaRPr i="1"/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Directory much smaller than file, so doubling it is much cheaper. 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 i="1"/>
            </a:pPr>
          </a:p>
          <a:p>
            <a:pPr marL="200660" indent="-200660">
              <a:buClrTx/>
              <a:buSzPct val="100000"/>
            </a:pPr>
            <a:r>
              <a:t>Split only the bucket that just overflowed!</a:t>
            </a:r>
          </a:p>
          <a:p>
            <a:pPr marL="561340" lvl="1" indent="-180340">
              <a:spcBef>
                <a:spcPts val="0"/>
              </a:spcBef>
              <a:buClrTx/>
              <a:buChar char="•"/>
              <a:defRPr sz="1800" i="1">
                <a:solidFill>
                  <a:schemeClr val="accent2"/>
                </a:solidFill>
              </a:defRPr>
            </a:pPr>
            <a:r>
              <a:t>No</a:t>
            </a:r>
            <a:r>
              <a:rPr i="0"/>
              <a:t> </a:t>
            </a:r>
            <a:r>
              <a:t>overflow</a:t>
            </a:r>
            <a:r>
              <a:rPr i="0"/>
              <a:t> </a:t>
            </a:r>
            <a:r>
              <a:t>pages</a:t>
            </a:r>
            <a:r>
              <a:rPr i="0"/>
              <a:t>!</a:t>
            </a:r>
            <a:endParaRPr i="0"/>
          </a:p>
          <a:p>
            <a:pPr marL="561340" lvl="1" indent="-180340">
              <a:spcBef>
                <a:spcPts val="0"/>
              </a:spcBef>
              <a:buClrTx/>
              <a:buChar char="•"/>
              <a:defRPr sz="1800"/>
            </a:pPr>
            <a:r>
              <a:t>Trick lies in how hash function is adjusted!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indefinite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indefinite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dur="indefinite" fill="hold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1" animBg="1" advAuto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11" name="How it Works"/>
          <p:cNvSpPr txBox="1"/>
          <p:nvPr>
            <p:ph type="title" idx="4294967295"/>
          </p:nvPr>
        </p:nvSpPr>
        <p:spPr>
          <a:xfrm>
            <a:off x="855662" y="-57150"/>
            <a:ext cx="7772401" cy="8921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 How it Works</a:t>
            </a:r>
          </a:p>
        </p:txBody>
      </p:sp>
      <p:sp>
        <p:nvSpPr>
          <p:cNvPr id="112" name="20%"/>
          <p:cNvSpPr/>
          <p:nvPr/>
        </p:nvSpPr>
        <p:spPr>
          <a:xfrm>
            <a:off x="4948237" y="4494212"/>
            <a:ext cx="350838" cy="349251"/>
          </a:xfrm>
          <a:prstGeom prst="rect">
            <a:avLst/>
          </a:prstGeom>
          <a:blipFill>
            <a:blip r:embed="rId1"/>
          </a:blip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13" name="Rectangle"/>
          <p:cNvSpPr/>
          <p:nvPr/>
        </p:nvSpPr>
        <p:spPr>
          <a:xfrm>
            <a:off x="4948237" y="4843462"/>
            <a:ext cx="700088" cy="140017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14" name="00"/>
          <p:cNvSpPr txBox="1"/>
          <p:nvPr/>
        </p:nvSpPr>
        <p:spPr>
          <a:xfrm>
            <a:off x="4511674" y="4838700"/>
            <a:ext cx="387303" cy="3968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000" b="1"/>
            </a:lvl1pPr>
          </a:lstStyle>
          <a:p>
            <a:r>
              <a:t>00</a:t>
            </a:r>
          </a:p>
        </p:txBody>
      </p:sp>
      <p:sp>
        <p:nvSpPr>
          <p:cNvPr id="115" name="01"/>
          <p:cNvSpPr txBox="1"/>
          <p:nvPr/>
        </p:nvSpPr>
        <p:spPr>
          <a:xfrm>
            <a:off x="4511674" y="5227637"/>
            <a:ext cx="387303" cy="396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000" b="1"/>
            </a:lvl1pPr>
          </a:lstStyle>
          <a:p>
            <a:r>
              <a:t>01</a:t>
            </a:r>
          </a:p>
        </p:txBody>
      </p:sp>
      <p:sp>
        <p:nvSpPr>
          <p:cNvPr id="116" name="10"/>
          <p:cNvSpPr txBox="1"/>
          <p:nvPr/>
        </p:nvSpPr>
        <p:spPr>
          <a:xfrm>
            <a:off x="4511674" y="5561012"/>
            <a:ext cx="387303" cy="396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000" b="1"/>
            </a:lvl1pPr>
          </a:lstStyle>
          <a:p>
            <a:r>
              <a:t>10</a:t>
            </a:r>
          </a:p>
        </p:txBody>
      </p:sp>
      <p:sp>
        <p:nvSpPr>
          <p:cNvPr id="117" name="11"/>
          <p:cNvSpPr txBox="1"/>
          <p:nvPr/>
        </p:nvSpPr>
        <p:spPr>
          <a:xfrm>
            <a:off x="4511674" y="5921375"/>
            <a:ext cx="373412" cy="3968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000" b="1"/>
            </a:lvl1pPr>
          </a:lstStyle>
          <a:p>
            <a:r>
              <a:t>11</a:t>
            </a:r>
          </a:p>
        </p:txBody>
      </p:sp>
      <p:sp>
        <p:nvSpPr>
          <p:cNvPr id="118" name="2"/>
          <p:cNvSpPr txBox="1"/>
          <p:nvPr/>
        </p:nvSpPr>
        <p:spPr>
          <a:xfrm>
            <a:off x="4984749" y="4500562"/>
            <a:ext cx="246040" cy="396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000" b="1">
                <a:solidFill>
                  <a:schemeClr val="accent2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19" name="GLOBAL DEPTH"/>
          <p:cNvSpPr txBox="1"/>
          <p:nvPr/>
        </p:nvSpPr>
        <p:spPr>
          <a:xfrm>
            <a:off x="2549524" y="4138612"/>
            <a:ext cx="1933875" cy="3841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000" b="1">
                <a:solidFill>
                  <a:schemeClr val="accent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1pPr>
          </a:lstStyle>
          <a:p>
            <a:r>
              <a:t>GLOBAL DEPTH</a:t>
            </a:r>
          </a:p>
        </p:txBody>
      </p:sp>
      <p:sp>
        <p:nvSpPr>
          <p:cNvPr id="120" name="DIRECTORY"/>
          <p:cNvSpPr txBox="1"/>
          <p:nvPr/>
        </p:nvSpPr>
        <p:spPr>
          <a:xfrm>
            <a:off x="4665662" y="6383337"/>
            <a:ext cx="1142233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DIRECTORY</a:t>
            </a:r>
          </a:p>
        </p:txBody>
      </p:sp>
      <p:sp>
        <p:nvSpPr>
          <p:cNvPr id="121" name="Line"/>
          <p:cNvSpPr/>
          <p:nvPr/>
        </p:nvSpPr>
        <p:spPr>
          <a:xfrm>
            <a:off x="4551362" y="4135437"/>
            <a:ext cx="454026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003" y="17280"/>
                </a:lnTo>
                <a:lnTo>
                  <a:pt x="11933" y="7200"/>
                </a:lnTo>
                <a:lnTo>
                  <a:pt x="21600" y="21600"/>
                </a:lnTo>
              </a:path>
            </a:pathLst>
          </a:custGeom>
          <a:ln w="12700" cap="rnd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122" name="Rectangle"/>
          <p:cNvSpPr/>
          <p:nvPr/>
        </p:nvSpPr>
        <p:spPr>
          <a:xfrm>
            <a:off x="4951412" y="4843462"/>
            <a:ext cx="684213" cy="333376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23" name="Rectangle"/>
          <p:cNvSpPr/>
          <p:nvPr/>
        </p:nvSpPr>
        <p:spPr>
          <a:xfrm>
            <a:off x="4951412" y="5186362"/>
            <a:ext cx="684213" cy="333376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124" name="Rectangle"/>
          <p:cNvSpPr/>
          <p:nvPr/>
        </p:nvSpPr>
        <p:spPr>
          <a:xfrm>
            <a:off x="4951412" y="5529262"/>
            <a:ext cx="684213" cy="333376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grpSp>
        <p:nvGrpSpPr>
          <p:cNvPr id="152" name="Group"/>
          <p:cNvGrpSpPr/>
          <p:nvPr/>
        </p:nvGrpSpPr>
        <p:grpSpPr>
          <a:xfrm>
            <a:off x="3884612" y="3436937"/>
            <a:ext cx="5029933" cy="2806701"/>
            <a:chOff x="0" y="0"/>
            <a:chExt cx="5029932" cy="2806699"/>
          </a:xfrm>
        </p:grpSpPr>
        <p:sp>
          <p:nvSpPr>
            <p:cNvPr id="125" name="Rectangle"/>
            <p:cNvSpPr/>
            <p:nvPr/>
          </p:nvSpPr>
          <p:spPr>
            <a:xfrm>
              <a:off x="2463800" y="1406525"/>
              <a:ext cx="1401764" cy="35083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6" name="Rectangle"/>
            <p:cNvSpPr/>
            <p:nvPr/>
          </p:nvSpPr>
          <p:spPr>
            <a:xfrm>
              <a:off x="2463800" y="2457450"/>
              <a:ext cx="1401764" cy="34925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7" name="Rectangle"/>
            <p:cNvSpPr/>
            <p:nvPr/>
          </p:nvSpPr>
          <p:spPr>
            <a:xfrm>
              <a:off x="2463800" y="358775"/>
              <a:ext cx="1401764" cy="34925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8" name="20%"/>
            <p:cNvSpPr/>
            <p:nvPr/>
          </p:nvSpPr>
          <p:spPr>
            <a:xfrm>
              <a:off x="2463800" y="7937"/>
              <a:ext cx="350839" cy="350838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9" name="20%"/>
            <p:cNvSpPr/>
            <p:nvPr/>
          </p:nvSpPr>
          <p:spPr>
            <a:xfrm>
              <a:off x="2463800" y="1057275"/>
              <a:ext cx="350839" cy="349250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0" name="20%"/>
            <p:cNvSpPr/>
            <p:nvPr/>
          </p:nvSpPr>
          <p:spPr>
            <a:xfrm>
              <a:off x="2463800" y="2106612"/>
              <a:ext cx="350839" cy="350838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31" name="13*"/>
            <p:cNvSpPr txBox="1"/>
            <p:nvPr/>
          </p:nvSpPr>
          <p:spPr>
            <a:xfrm>
              <a:off x="3527425" y="1433512"/>
              <a:ext cx="371737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>
                  <a:solidFill>
                    <a:srgbClr val="CC3300"/>
                  </a:solidFill>
                </a:defRPr>
              </a:lvl1pPr>
            </a:lstStyle>
            <a:p>
              <a:r>
                <a:t>13*</a:t>
              </a:r>
            </a:p>
          </p:txBody>
        </p:sp>
        <p:sp>
          <p:nvSpPr>
            <p:cNvPr id="132" name="2"/>
            <p:cNvSpPr txBox="1"/>
            <p:nvPr/>
          </p:nvSpPr>
          <p:spPr>
            <a:xfrm>
              <a:off x="2547937" y="0"/>
              <a:ext cx="246040" cy="396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2000" b="1">
                  <a:solidFill>
                    <a:srgbClr val="FC0128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33" name="1"/>
            <p:cNvSpPr txBox="1"/>
            <p:nvPr/>
          </p:nvSpPr>
          <p:spPr>
            <a:xfrm>
              <a:off x="2524125" y="1066800"/>
              <a:ext cx="246039" cy="396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2000" b="1">
                  <a:solidFill>
                    <a:srgbClr val="FC0128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34" name="2"/>
            <p:cNvSpPr txBox="1"/>
            <p:nvPr/>
          </p:nvSpPr>
          <p:spPr>
            <a:xfrm>
              <a:off x="2513012" y="2114550"/>
              <a:ext cx="246040" cy="3968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2000" b="1">
                  <a:solidFill>
                    <a:srgbClr val="FC0128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35" name="LOCAL DEPTH"/>
            <p:cNvSpPr txBox="1"/>
            <p:nvPr/>
          </p:nvSpPr>
          <p:spPr>
            <a:xfrm>
              <a:off x="0" y="98425"/>
              <a:ext cx="1781449" cy="384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2000" b="1">
                  <a:solidFill>
                    <a:srgbClr val="FC0128"/>
                  </a:solidFill>
                  <a:latin typeface="Courier New" panose="02070309020205020404"/>
                  <a:ea typeface="Courier New" panose="02070309020205020404"/>
                  <a:cs typeface="Courier New" panose="02070309020205020404"/>
                  <a:sym typeface="Courier New" panose="02070309020205020404"/>
                </a:defRPr>
              </a:lvl1pPr>
            </a:lstStyle>
            <a:p>
              <a:r>
                <a:t>LOCAL DEPTH</a:t>
              </a:r>
            </a:p>
          </p:txBody>
        </p:sp>
        <p:sp>
          <p:nvSpPr>
            <p:cNvPr id="136" name="Bucket A"/>
            <p:cNvSpPr txBox="1"/>
            <p:nvPr/>
          </p:nvSpPr>
          <p:spPr>
            <a:xfrm>
              <a:off x="4140200" y="263525"/>
              <a:ext cx="868935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Bucket A</a:t>
              </a:r>
            </a:p>
          </p:txBody>
        </p:sp>
        <p:sp>
          <p:nvSpPr>
            <p:cNvPr id="137" name="Bucket B"/>
            <p:cNvSpPr txBox="1"/>
            <p:nvPr/>
          </p:nvSpPr>
          <p:spPr>
            <a:xfrm>
              <a:off x="4154487" y="1327150"/>
              <a:ext cx="875446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Bucket B</a:t>
              </a:r>
            </a:p>
          </p:txBody>
        </p:sp>
        <p:sp>
          <p:nvSpPr>
            <p:cNvPr id="138" name="Bucket C"/>
            <p:cNvSpPr txBox="1"/>
            <p:nvPr/>
          </p:nvSpPr>
          <p:spPr>
            <a:xfrm>
              <a:off x="4154487" y="2362200"/>
              <a:ext cx="875446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Bucket C</a:t>
              </a:r>
            </a:p>
          </p:txBody>
        </p:sp>
        <p:sp>
          <p:nvSpPr>
            <p:cNvPr id="139" name="10*"/>
            <p:cNvSpPr txBox="1"/>
            <p:nvPr/>
          </p:nvSpPr>
          <p:spPr>
            <a:xfrm>
              <a:off x="2489200" y="2466975"/>
              <a:ext cx="371737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10*</a:t>
              </a:r>
            </a:p>
          </p:txBody>
        </p:sp>
        <p:sp>
          <p:nvSpPr>
            <p:cNvPr id="140" name="1*"/>
            <p:cNvSpPr txBox="1"/>
            <p:nvPr/>
          </p:nvSpPr>
          <p:spPr>
            <a:xfrm>
              <a:off x="2503487" y="1433512"/>
              <a:ext cx="272854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1*</a:t>
              </a:r>
            </a:p>
          </p:txBody>
        </p:sp>
        <p:sp>
          <p:nvSpPr>
            <p:cNvPr id="141" name="7*"/>
            <p:cNvSpPr txBox="1"/>
            <p:nvPr/>
          </p:nvSpPr>
          <p:spPr>
            <a:xfrm>
              <a:off x="3171825" y="1433512"/>
              <a:ext cx="272853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7*</a:t>
              </a:r>
            </a:p>
          </p:txBody>
        </p:sp>
        <p:sp>
          <p:nvSpPr>
            <p:cNvPr id="142" name="4*"/>
            <p:cNvSpPr txBox="1"/>
            <p:nvPr/>
          </p:nvSpPr>
          <p:spPr>
            <a:xfrm>
              <a:off x="2500312" y="381000"/>
              <a:ext cx="272854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4*</a:t>
              </a:r>
            </a:p>
          </p:txBody>
        </p:sp>
        <p:sp>
          <p:nvSpPr>
            <p:cNvPr id="143" name="12*"/>
            <p:cNvSpPr txBox="1"/>
            <p:nvPr/>
          </p:nvSpPr>
          <p:spPr>
            <a:xfrm>
              <a:off x="2822575" y="381000"/>
              <a:ext cx="371737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12*</a:t>
              </a:r>
            </a:p>
          </p:txBody>
        </p:sp>
        <p:sp>
          <p:nvSpPr>
            <p:cNvPr id="144" name="32*"/>
            <p:cNvSpPr txBox="1"/>
            <p:nvPr/>
          </p:nvSpPr>
          <p:spPr>
            <a:xfrm>
              <a:off x="3201987" y="381000"/>
              <a:ext cx="371737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32*</a:t>
              </a:r>
            </a:p>
          </p:txBody>
        </p:sp>
        <p:sp>
          <p:nvSpPr>
            <p:cNvPr id="145" name="16*"/>
            <p:cNvSpPr txBox="1"/>
            <p:nvPr/>
          </p:nvSpPr>
          <p:spPr>
            <a:xfrm>
              <a:off x="3522662" y="368300"/>
              <a:ext cx="371737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16*</a:t>
              </a:r>
            </a:p>
          </p:txBody>
        </p:sp>
        <p:sp>
          <p:nvSpPr>
            <p:cNvPr id="146" name="5*"/>
            <p:cNvSpPr txBox="1"/>
            <p:nvPr/>
          </p:nvSpPr>
          <p:spPr>
            <a:xfrm>
              <a:off x="2878137" y="1431925"/>
              <a:ext cx="272854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5*</a:t>
              </a:r>
            </a:p>
          </p:txBody>
        </p:sp>
        <p:sp>
          <p:nvSpPr>
            <p:cNvPr id="147" name="Line"/>
            <p:cNvSpPr/>
            <p:nvPr/>
          </p:nvSpPr>
          <p:spPr>
            <a:xfrm>
              <a:off x="1668463" y="42862"/>
              <a:ext cx="749301" cy="13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8924" y="0"/>
                  </a:lnTo>
                  <a:lnTo>
                    <a:pt x="8558" y="21600"/>
                  </a:lnTo>
                  <a:lnTo>
                    <a:pt x="21600" y="15614"/>
                  </a:lnTo>
                </a:path>
              </a:pathLst>
            </a:custGeom>
            <a:noFill/>
            <a:ln w="12700" cap="rnd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8" name="Line"/>
            <p:cNvSpPr/>
            <p:nvPr/>
          </p:nvSpPr>
          <p:spPr>
            <a:xfrm flipV="1">
              <a:off x="1489075" y="603249"/>
              <a:ext cx="965201" cy="1095377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9" name="Line"/>
            <p:cNvSpPr/>
            <p:nvPr/>
          </p:nvSpPr>
          <p:spPr>
            <a:xfrm flipV="1">
              <a:off x="1489075" y="1614487"/>
              <a:ext cx="965201" cy="322264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0" name="Line"/>
            <p:cNvSpPr/>
            <p:nvPr/>
          </p:nvSpPr>
          <p:spPr>
            <a:xfrm>
              <a:off x="1525587" y="2270124"/>
              <a:ext cx="939801" cy="357189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1" name="Line"/>
            <p:cNvSpPr/>
            <p:nvPr/>
          </p:nvSpPr>
          <p:spPr>
            <a:xfrm flipV="1">
              <a:off x="1608138" y="1751012"/>
              <a:ext cx="817563" cy="900113"/>
            </a:xfrm>
            <a:prstGeom prst="line">
              <a:avLst/>
            </a:prstGeom>
            <a:noFill/>
            <a:ln w="12700" cap="flat">
              <a:solidFill>
                <a:srgbClr val="CC33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53" name="Directory is array of size 4, so 2 bits needed.…"/>
          <p:cNvSpPr txBox="1"/>
          <p:nvPr/>
        </p:nvSpPr>
        <p:spPr>
          <a:xfrm>
            <a:off x="58737" y="1092200"/>
            <a:ext cx="8737601" cy="2355725"/>
          </a:xfrm>
          <a:prstGeom prst="rect">
            <a:avLst/>
          </a:prstGeom>
          <a:ln w="12700">
            <a:miter lim="400000"/>
          </a:ln>
        </p:spPr>
        <p:txBody>
          <a:bodyPr lIns="46037" tIns="46037" rIns="46037" bIns="46037">
            <a:spAutoFit/>
          </a:bodyPr>
          <a:lstStyle/>
          <a:p>
            <a:pPr marL="342900" indent="-342900" defTabSz="457200">
              <a:spcBef>
                <a:spcPts val="600"/>
              </a:spcBef>
              <a:buSzPct val="100000"/>
              <a:buChar char="•"/>
              <a:defRPr sz="28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Directory is array of size 4, so 2 bits needed.</a:t>
            </a:r>
          </a:p>
          <a:p>
            <a:pPr marL="342900" indent="-342900" defTabSz="457200">
              <a:spcBef>
                <a:spcPts val="600"/>
              </a:spcBef>
              <a:buSzPct val="100000"/>
              <a:buChar char="•"/>
              <a:defRPr sz="2800">
                <a:latin typeface="Tahoma Bold"/>
                <a:ea typeface="Tahoma Bold"/>
                <a:cs typeface="Tahoma Bold"/>
                <a:sym typeface="Tahoma Bold"/>
              </a:defRPr>
            </a:pPr>
            <a:r>
              <a:t>Bucket for record r has entry with index = `</a:t>
            </a:r>
            <a:r>
              <a:rPr>
                <a:solidFill>
                  <a:schemeClr val="accent2"/>
                </a:solidFill>
              </a:rPr>
              <a:t>global depth</a:t>
            </a:r>
            <a:r>
              <a:t>’ least significant bits of </a:t>
            </a:r>
            <a:r>
              <a:rPr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h</a:t>
            </a:r>
            <a:r>
              <a:t>(r);</a:t>
            </a:r>
          </a:p>
          <a:p>
            <a:pPr marL="742950" lvl="1" indent="-285750" defTabSz="457200">
              <a:spcBef>
                <a:spcPts val="500"/>
              </a:spcBef>
              <a:buSzPct val="100000"/>
              <a:buChar char="–"/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If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h</a:t>
            </a:r>
            <a:r>
              <a:t>(r) = 5 = binary 101,  it is in bucket pointed to by 01.</a:t>
            </a:r>
          </a:p>
          <a:p>
            <a:pPr marL="742950" lvl="1" indent="-285750" defTabSz="457200">
              <a:spcBef>
                <a:spcPts val="500"/>
              </a:spcBef>
              <a:buSzPct val="100000"/>
              <a:buChar char="–"/>
              <a:defRPr sz="24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If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h</a:t>
            </a:r>
            <a:r>
              <a:t>(r) = 7 = binary 111,  it is in bucket pointed to by 11.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bldLvl="5" animBg="1" advAuto="0" build="p"/>
      <p:bldP spid="152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56" name="Handling Inserts"/>
          <p:cNvSpPr txBox="1"/>
          <p:nvPr>
            <p:ph type="title" idx="4294967295"/>
          </p:nvPr>
        </p:nvSpPr>
        <p:spPr>
          <a:xfrm>
            <a:off x="604837" y="173037"/>
            <a:ext cx="7772401" cy="8048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rgbClr val="000000"/>
                </a:solidFill>
                <a:effectLst>
                  <a:outerShdw blurRad="12700" dist="25400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Handling Inserts</a:t>
            </a:r>
          </a:p>
        </p:txBody>
      </p:sp>
      <p:sp>
        <p:nvSpPr>
          <p:cNvPr id="157" name="Find bucket where record belongs.…"/>
          <p:cNvSpPr txBox="1"/>
          <p:nvPr>
            <p:ph type="body" idx="4294967295"/>
          </p:nvPr>
        </p:nvSpPr>
        <p:spPr>
          <a:xfrm>
            <a:off x="442912" y="1466850"/>
            <a:ext cx="8343901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0675" indent="-320675">
              <a:lnSpc>
                <a:spcPct val="125000"/>
              </a:lnSpc>
              <a:spcBef>
                <a:spcPts val="0"/>
              </a:spcBef>
              <a:buClrTx/>
              <a:buSzPct val="100000"/>
              <a:defRPr sz="3200"/>
            </a:pPr>
            <a:r>
              <a:t>Find bucket where record belongs.</a:t>
            </a:r>
          </a:p>
          <a:p>
            <a:pPr marL="320675" indent="-320675">
              <a:lnSpc>
                <a:spcPct val="125000"/>
              </a:lnSpc>
              <a:spcBef>
                <a:spcPts val="0"/>
              </a:spcBef>
              <a:buClrTx/>
              <a:buSzPct val="100000"/>
              <a:defRPr sz="3200"/>
            </a:pPr>
            <a:r>
              <a:t>If there’s room, put it there.</a:t>
            </a:r>
          </a:p>
          <a:p>
            <a:pPr marL="320675" indent="-320675">
              <a:lnSpc>
                <a:spcPct val="125000"/>
              </a:lnSpc>
              <a:spcBef>
                <a:spcPts val="0"/>
              </a:spcBef>
              <a:buClrTx/>
              <a:buSzPct val="100000"/>
              <a:defRPr sz="3200"/>
            </a:pPr>
            <a:r>
              <a:t>Else, if bucket is full, </a:t>
            </a:r>
            <a:r>
              <a:rPr i="1" u="sng">
                <a:solidFill>
                  <a:schemeClr val="accent2"/>
                </a:solidFill>
              </a:rPr>
              <a:t>split</a:t>
            </a:r>
            <a:r>
              <a:rPr i="1"/>
              <a:t> </a:t>
            </a:r>
            <a:r>
              <a:t>it:</a:t>
            </a:r>
          </a:p>
          <a:p>
            <a:pPr marL="661670" lvl="1" indent="-280670">
              <a:lnSpc>
                <a:spcPct val="125000"/>
              </a:lnSpc>
              <a:spcBef>
                <a:spcPts val="0"/>
              </a:spcBef>
              <a:buClrTx/>
              <a:buChar char="•"/>
              <a:defRPr sz="2800"/>
            </a:pPr>
            <a:r>
              <a:t>increment </a:t>
            </a:r>
            <a:r>
              <a:rPr>
                <a:solidFill>
                  <a:srgbClr val="FC0128"/>
                </a:solidFill>
              </a:rPr>
              <a:t>local depth </a:t>
            </a:r>
            <a:r>
              <a:t>of original page</a:t>
            </a:r>
          </a:p>
          <a:p>
            <a:pPr marL="661670" lvl="1" indent="-280670">
              <a:lnSpc>
                <a:spcPct val="125000"/>
              </a:lnSpc>
              <a:spcBef>
                <a:spcPts val="0"/>
              </a:spcBef>
              <a:buClrTx/>
              <a:buChar char="•"/>
              <a:defRPr sz="2800"/>
            </a:pPr>
            <a:r>
              <a:t>allocate new page with new </a:t>
            </a:r>
            <a:r>
              <a:rPr>
                <a:solidFill>
                  <a:srgbClr val="FC0128"/>
                </a:solidFill>
              </a:rPr>
              <a:t>local depth</a:t>
            </a:r>
            <a:endParaRPr>
              <a:solidFill>
                <a:srgbClr val="FC0128"/>
              </a:solidFill>
            </a:endParaRPr>
          </a:p>
          <a:p>
            <a:pPr marL="661670" lvl="1" indent="-280670">
              <a:lnSpc>
                <a:spcPct val="125000"/>
              </a:lnSpc>
              <a:spcBef>
                <a:spcPts val="0"/>
              </a:spcBef>
              <a:buClrTx/>
              <a:buChar char="•"/>
              <a:defRPr sz="2800"/>
            </a:pPr>
            <a:r>
              <a:t>re-distribute records from original page.</a:t>
            </a:r>
          </a:p>
          <a:p>
            <a:pPr marL="661670" lvl="1" indent="-280670">
              <a:lnSpc>
                <a:spcPct val="125000"/>
              </a:lnSpc>
              <a:spcBef>
                <a:spcPts val="0"/>
              </a:spcBef>
              <a:buClrTx/>
              <a:buChar char="•"/>
              <a:defRPr sz="2800"/>
            </a:pPr>
            <a:r>
              <a:t>add entry for the new page to the directory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Number"/>
          <p:cNvSpPr txBox="1"/>
          <p:nvPr>
            <p:ph type="sldNum" sz="quarter" idx="2"/>
          </p:nvPr>
        </p:nvSpPr>
        <p:spPr>
          <a:xfrm>
            <a:off x="4616376" y="6613525"/>
            <a:ext cx="174773" cy="243840"/>
          </a:xfrm>
          <a:prstGeom prst="rect">
            <a:avLst/>
          </a:prstGeom>
        </p:spPr>
        <p:txBody>
          <a:bodyPr/>
          <a:lstStyle>
            <a:lvl1pPr algn="ctr" defTabSz="457200">
              <a:spcBef>
                <a:spcPts val="600"/>
              </a:spcBef>
              <a:defRPr sz="1000" b="1">
                <a:solidFill>
                  <a:srgbClr val="CC3300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60" name="Example: Insert 21,19, 15"/>
          <p:cNvSpPr txBox="1"/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>
            <a:normAutofit/>
          </a:bodyPr>
          <a:lstStyle>
            <a:lvl1pPr defTabSz="713105">
              <a:defRPr sz="3430">
                <a:solidFill>
                  <a:srgbClr val="000000"/>
                </a:solidFill>
                <a:effectLst>
                  <a:outerShdw blurRad="9906" dist="19812" dir="2700000" rotWithShape="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Example: Insert 21,19, 15</a:t>
            </a:r>
          </a:p>
        </p:txBody>
      </p:sp>
      <p:sp>
        <p:nvSpPr>
          <p:cNvPr id="161" name="21 = 10101…"/>
          <p:cNvSpPr txBox="1"/>
          <p:nvPr>
            <p:ph type="body" idx="4294967295"/>
          </p:nvPr>
        </p:nvSpPr>
        <p:spPr>
          <a:xfrm>
            <a:off x="685800" y="1079500"/>
            <a:ext cx="7772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00660" indent="-200660">
              <a:buClrTx/>
              <a:buSzPct val="100000"/>
            </a:pPr>
            <a:r>
              <a:t>21 = 10101</a:t>
            </a:r>
          </a:p>
          <a:p>
            <a:pPr marL="200660" indent="-200660">
              <a:buClrTx/>
              <a:buSzPct val="100000"/>
            </a:pPr>
            <a:r>
              <a:t>19 = 10011</a:t>
            </a:r>
          </a:p>
          <a:p>
            <a:pPr marL="200660" indent="-200660">
              <a:buClrTx/>
              <a:buSzPct val="100000"/>
            </a:pPr>
            <a:r>
              <a:t>15 = 01111</a:t>
            </a:r>
          </a:p>
        </p:txBody>
      </p:sp>
      <p:sp>
        <p:nvSpPr>
          <p:cNvPr id="162" name="20%"/>
          <p:cNvSpPr/>
          <p:nvPr/>
        </p:nvSpPr>
        <p:spPr>
          <a:xfrm>
            <a:off x="3627437" y="3335337"/>
            <a:ext cx="350838" cy="349251"/>
          </a:xfrm>
          <a:prstGeom prst="rect">
            <a:avLst/>
          </a:prstGeom>
          <a:blipFill>
            <a:blip r:embed="rId1"/>
          </a:blip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3" name="Rectangle"/>
          <p:cNvSpPr/>
          <p:nvPr/>
        </p:nvSpPr>
        <p:spPr>
          <a:xfrm>
            <a:off x="5027612" y="3684587"/>
            <a:ext cx="1401763" cy="350838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4" name="Rectangle"/>
          <p:cNvSpPr/>
          <p:nvPr/>
        </p:nvSpPr>
        <p:spPr>
          <a:xfrm>
            <a:off x="5027612" y="4735512"/>
            <a:ext cx="1401763" cy="349251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5" name="20%"/>
          <p:cNvSpPr/>
          <p:nvPr/>
        </p:nvSpPr>
        <p:spPr>
          <a:xfrm>
            <a:off x="5027612" y="3335337"/>
            <a:ext cx="350838" cy="349251"/>
          </a:xfrm>
          <a:prstGeom prst="rect">
            <a:avLst/>
          </a:prstGeom>
          <a:blipFill>
            <a:blip r:embed="rId1"/>
          </a:blip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6" name="20%"/>
          <p:cNvSpPr/>
          <p:nvPr/>
        </p:nvSpPr>
        <p:spPr>
          <a:xfrm>
            <a:off x="5027612" y="4384675"/>
            <a:ext cx="350838" cy="350838"/>
          </a:xfrm>
          <a:prstGeom prst="rect">
            <a:avLst/>
          </a:prstGeom>
          <a:blipFill>
            <a:blip r:embed="rId1"/>
          </a:blipFill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7" name="Rectangle"/>
          <p:cNvSpPr/>
          <p:nvPr/>
        </p:nvSpPr>
        <p:spPr>
          <a:xfrm>
            <a:off x="3627437" y="3684587"/>
            <a:ext cx="700088" cy="1400176"/>
          </a:xfrm>
          <a:prstGeom prst="rect">
            <a:avLst/>
          </a:prstGeom>
          <a:ln w="12700" cap="rnd"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sp>
        <p:nvSpPr>
          <p:cNvPr id="168" name="13*"/>
          <p:cNvSpPr txBox="1"/>
          <p:nvPr/>
        </p:nvSpPr>
        <p:spPr>
          <a:xfrm>
            <a:off x="6091237" y="3711575"/>
            <a:ext cx="371737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>
                <a:solidFill>
                  <a:srgbClr val="CC3300"/>
                </a:solidFill>
              </a:defRPr>
            </a:lvl1pPr>
          </a:lstStyle>
          <a:p>
            <a:r>
              <a:t>13*</a:t>
            </a:r>
          </a:p>
        </p:txBody>
      </p:sp>
      <p:sp>
        <p:nvSpPr>
          <p:cNvPr id="169" name="00"/>
          <p:cNvSpPr txBox="1"/>
          <p:nvPr/>
        </p:nvSpPr>
        <p:spPr>
          <a:xfrm>
            <a:off x="3190874" y="3679825"/>
            <a:ext cx="387302" cy="3968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000" b="1"/>
            </a:lvl1pPr>
          </a:lstStyle>
          <a:p>
            <a:r>
              <a:t>00</a:t>
            </a:r>
          </a:p>
        </p:txBody>
      </p:sp>
      <p:sp>
        <p:nvSpPr>
          <p:cNvPr id="170" name="01"/>
          <p:cNvSpPr txBox="1"/>
          <p:nvPr/>
        </p:nvSpPr>
        <p:spPr>
          <a:xfrm>
            <a:off x="3190874" y="4068762"/>
            <a:ext cx="387302" cy="396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000" b="1"/>
            </a:lvl1pPr>
          </a:lstStyle>
          <a:p>
            <a:r>
              <a:t>01</a:t>
            </a:r>
          </a:p>
        </p:txBody>
      </p:sp>
      <p:sp>
        <p:nvSpPr>
          <p:cNvPr id="171" name="10"/>
          <p:cNvSpPr txBox="1"/>
          <p:nvPr/>
        </p:nvSpPr>
        <p:spPr>
          <a:xfrm>
            <a:off x="3190874" y="4402137"/>
            <a:ext cx="387302" cy="396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000" b="1"/>
            </a:lvl1pPr>
          </a:lstStyle>
          <a:p>
            <a:r>
              <a:t>10</a:t>
            </a:r>
          </a:p>
        </p:txBody>
      </p:sp>
      <p:sp>
        <p:nvSpPr>
          <p:cNvPr id="172" name="11"/>
          <p:cNvSpPr txBox="1"/>
          <p:nvPr/>
        </p:nvSpPr>
        <p:spPr>
          <a:xfrm>
            <a:off x="3190874" y="4762500"/>
            <a:ext cx="373412" cy="3968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000" b="1"/>
            </a:lvl1pPr>
          </a:lstStyle>
          <a:p>
            <a:r>
              <a:t>11</a:t>
            </a:r>
          </a:p>
        </p:txBody>
      </p:sp>
      <p:sp>
        <p:nvSpPr>
          <p:cNvPr id="173" name="2"/>
          <p:cNvSpPr txBox="1"/>
          <p:nvPr/>
        </p:nvSpPr>
        <p:spPr>
          <a:xfrm>
            <a:off x="3663949" y="3341687"/>
            <a:ext cx="246040" cy="396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000" b="1">
                <a:solidFill>
                  <a:schemeClr val="accent2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74" name="2"/>
          <p:cNvSpPr txBox="1"/>
          <p:nvPr/>
        </p:nvSpPr>
        <p:spPr>
          <a:xfrm>
            <a:off x="5076824" y="4392612"/>
            <a:ext cx="246040" cy="396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000" b="1">
                <a:solidFill>
                  <a:srgbClr val="FC0128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75" name="LOCAL DEPTH"/>
          <p:cNvSpPr txBox="1"/>
          <p:nvPr/>
        </p:nvSpPr>
        <p:spPr>
          <a:xfrm>
            <a:off x="2462211" y="2249487"/>
            <a:ext cx="1781450" cy="3841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000" b="1">
                <a:solidFill>
                  <a:srgbClr val="FC0128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1pPr>
          </a:lstStyle>
          <a:p>
            <a:r>
              <a:t>LOCAL DEPTH</a:t>
            </a:r>
          </a:p>
        </p:txBody>
      </p:sp>
      <p:sp>
        <p:nvSpPr>
          <p:cNvPr id="176" name="GLOBAL DEPTH"/>
          <p:cNvSpPr txBox="1"/>
          <p:nvPr/>
        </p:nvSpPr>
        <p:spPr>
          <a:xfrm>
            <a:off x="1228724" y="2763837"/>
            <a:ext cx="1933875" cy="3841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000" b="1">
                <a:solidFill>
                  <a:schemeClr val="accent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defRPr>
            </a:lvl1pPr>
          </a:lstStyle>
          <a:p>
            <a:r>
              <a:t>GLOBAL DEPTH</a:t>
            </a:r>
          </a:p>
        </p:txBody>
      </p:sp>
      <p:sp>
        <p:nvSpPr>
          <p:cNvPr id="177" name="DIRECTORY"/>
          <p:cNvSpPr txBox="1"/>
          <p:nvPr/>
        </p:nvSpPr>
        <p:spPr>
          <a:xfrm>
            <a:off x="3359149" y="5538787"/>
            <a:ext cx="1142233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DIRECTORY</a:t>
            </a:r>
          </a:p>
        </p:txBody>
      </p:sp>
      <p:sp>
        <p:nvSpPr>
          <p:cNvPr id="178" name="Bucket A"/>
          <p:cNvSpPr txBox="1"/>
          <p:nvPr/>
        </p:nvSpPr>
        <p:spPr>
          <a:xfrm>
            <a:off x="6704011" y="2541587"/>
            <a:ext cx="868935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Bucket A</a:t>
            </a:r>
          </a:p>
        </p:txBody>
      </p:sp>
      <p:sp>
        <p:nvSpPr>
          <p:cNvPr id="179" name="Bucket B"/>
          <p:cNvSpPr txBox="1"/>
          <p:nvPr/>
        </p:nvSpPr>
        <p:spPr>
          <a:xfrm>
            <a:off x="6718299" y="3605212"/>
            <a:ext cx="875446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Bucket B</a:t>
            </a:r>
          </a:p>
        </p:txBody>
      </p:sp>
      <p:sp>
        <p:nvSpPr>
          <p:cNvPr id="180" name="Bucket C"/>
          <p:cNvSpPr txBox="1"/>
          <p:nvPr/>
        </p:nvSpPr>
        <p:spPr>
          <a:xfrm>
            <a:off x="6718299" y="4640262"/>
            <a:ext cx="875446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Bucket C</a:t>
            </a:r>
          </a:p>
        </p:txBody>
      </p:sp>
      <p:grpSp>
        <p:nvGrpSpPr>
          <p:cNvPr id="185" name="Group"/>
          <p:cNvGrpSpPr/>
          <p:nvPr/>
        </p:nvGrpSpPr>
        <p:grpSpPr>
          <a:xfrm>
            <a:off x="5027612" y="5435600"/>
            <a:ext cx="2569308" cy="700088"/>
            <a:chOff x="0" y="0"/>
            <a:chExt cx="2569307" cy="700087"/>
          </a:xfrm>
        </p:grpSpPr>
        <p:sp>
          <p:nvSpPr>
            <p:cNvPr id="181" name="Rectangle"/>
            <p:cNvSpPr/>
            <p:nvPr/>
          </p:nvSpPr>
          <p:spPr>
            <a:xfrm>
              <a:off x="0" y="350837"/>
              <a:ext cx="1401763" cy="3492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2" name="Square"/>
            <p:cNvSpPr/>
            <p:nvPr/>
          </p:nvSpPr>
          <p:spPr>
            <a:xfrm>
              <a:off x="0" y="0"/>
              <a:ext cx="350838" cy="350838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83" name="20%"/>
            <p:cNvSpPr/>
            <p:nvPr/>
          </p:nvSpPr>
          <p:spPr>
            <a:xfrm>
              <a:off x="30162" y="26987"/>
              <a:ext cx="246040" cy="396877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2000" b="1">
                  <a:solidFill>
                    <a:srgbClr val="FC0128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84" name="Bucket D"/>
            <p:cNvSpPr txBox="1"/>
            <p:nvPr/>
          </p:nvSpPr>
          <p:spPr>
            <a:xfrm>
              <a:off x="1693861" y="269875"/>
              <a:ext cx="875447" cy="307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Bucket D</a:t>
              </a:r>
            </a:p>
          </p:txBody>
        </p:sp>
      </p:grpSp>
      <p:sp>
        <p:nvSpPr>
          <p:cNvPr id="186" name="DATA PAGES"/>
          <p:cNvSpPr txBox="1"/>
          <p:nvPr/>
        </p:nvSpPr>
        <p:spPr>
          <a:xfrm>
            <a:off x="5018087" y="6192837"/>
            <a:ext cx="1224621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DATA PAGES</a:t>
            </a:r>
          </a:p>
        </p:txBody>
      </p:sp>
      <p:sp>
        <p:nvSpPr>
          <p:cNvPr id="187" name="10*"/>
          <p:cNvSpPr txBox="1"/>
          <p:nvPr/>
        </p:nvSpPr>
        <p:spPr>
          <a:xfrm>
            <a:off x="5053012" y="4745037"/>
            <a:ext cx="371737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10*</a:t>
            </a:r>
          </a:p>
        </p:txBody>
      </p:sp>
      <p:sp>
        <p:nvSpPr>
          <p:cNvPr id="188" name="1*"/>
          <p:cNvSpPr txBox="1"/>
          <p:nvPr/>
        </p:nvSpPr>
        <p:spPr>
          <a:xfrm>
            <a:off x="5067299" y="3711575"/>
            <a:ext cx="272854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1*</a:t>
            </a:r>
          </a:p>
        </p:txBody>
      </p:sp>
      <p:sp>
        <p:nvSpPr>
          <p:cNvPr id="189" name="7*"/>
          <p:cNvSpPr txBox="1"/>
          <p:nvPr/>
        </p:nvSpPr>
        <p:spPr>
          <a:xfrm>
            <a:off x="5735637" y="3711575"/>
            <a:ext cx="272853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7*</a:t>
            </a:r>
          </a:p>
        </p:txBody>
      </p:sp>
      <p:grpSp>
        <p:nvGrpSpPr>
          <p:cNvPr id="197" name="Group"/>
          <p:cNvGrpSpPr/>
          <p:nvPr/>
        </p:nvGrpSpPr>
        <p:grpSpPr>
          <a:xfrm>
            <a:off x="5027612" y="2286000"/>
            <a:ext cx="1430599" cy="700088"/>
            <a:chOff x="0" y="0"/>
            <a:chExt cx="1430598" cy="700087"/>
          </a:xfrm>
        </p:grpSpPr>
        <p:sp>
          <p:nvSpPr>
            <p:cNvPr id="190" name="Rectangle"/>
            <p:cNvSpPr/>
            <p:nvPr/>
          </p:nvSpPr>
          <p:spPr>
            <a:xfrm>
              <a:off x="0" y="350837"/>
              <a:ext cx="1401763" cy="34925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1" name="20%"/>
            <p:cNvSpPr/>
            <p:nvPr/>
          </p:nvSpPr>
          <p:spPr>
            <a:xfrm>
              <a:off x="0" y="0"/>
              <a:ext cx="350838" cy="350838"/>
            </a:xfrm>
            <a:prstGeom prst="rect">
              <a:avLst/>
            </a:prstGeom>
            <a:blipFill rotWithShape="1">
              <a:blip r:embed="rId1"/>
              <a:srcRect/>
              <a:tile tx="0" ty="0" sx="100000" sy="100000" flip="none" algn="tl"/>
            </a:blip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2" name="2"/>
            <p:cNvSpPr txBox="1"/>
            <p:nvPr/>
          </p:nvSpPr>
          <p:spPr>
            <a:xfrm>
              <a:off x="84137" y="55562"/>
              <a:ext cx="246039" cy="396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2000" b="1">
                  <a:solidFill>
                    <a:srgbClr val="FC0128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93" name="4*"/>
            <p:cNvSpPr txBox="1"/>
            <p:nvPr/>
          </p:nvSpPr>
          <p:spPr>
            <a:xfrm>
              <a:off x="36512" y="373062"/>
              <a:ext cx="272853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4*</a:t>
              </a:r>
            </a:p>
          </p:txBody>
        </p:sp>
        <p:sp>
          <p:nvSpPr>
            <p:cNvPr id="194" name="12*"/>
            <p:cNvSpPr txBox="1"/>
            <p:nvPr/>
          </p:nvSpPr>
          <p:spPr>
            <a:xfrm>
              <a:off x="358774" y="373062"/>
              <a:ext cx="371737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12*</a:t>
              </a:r>
            </a:p>
          </p:txBody>
        </p:sp>
        <p:sp>
          <p:nvSpPr>
            <p:cNvPr id="195" name="32*"/>
            <p:cNvSpPr txBox="1"/>
            <p:nvPr/>
          </p:nvSpPr>
          <p:spPr>
            <a:xfrm>
              <a:off x="738187" y="373062"/>
              <a:ext cx="371737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32*</a:t>
              </a:r>
            </a:p>
          </p:txBody>
        </p:sp>
        <p:sp>
          <p:nvSpPr>
            <p:cNvPr id="196" name="16*"/>
            <p:cNvSpPr txBox="1"/>
            <p:nvPr/>
          </p:nvSpPr>
          <p:spPr>
            <a:xfrm>
              <a:off x="1058862" y="360362"/>
              <a:ext cx="371737" cy="3079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6037" tIns="46037" rIns="46037" bIns="46037" numCol="1" anchor="t">
              <a:spAutoFit/>
            </a:bodyPr>
            <a:lstStyle>
              <a:lvl1pPr defTabSz="457200">
                <a:defRPr sz="1400" b="1"/>
              </a:lvl1pPr>
            </a:lstStyle>
            <a:p>
              <a:r>
                <a:t>16*</a:t>
              </a:r>
            </a:p>
          </p:txBody>
        </p:sp>
      </p:grpSp>
      <p:sp>
        <p:nvSpPr>
          <p:cNvPr id="198" name="15*"/>
          <p:cNvSpPr txBox="1"/>
          <p:nvPr/>
        </p:nvSpPr>
        <p:spPr>
          <a:xfrm>
            <a:off x="5811837" y="5795962"/>
            <a:ext cx="371737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15*</a:t>
            </a:r>
          </a:p>
        </p:txBody>
      </p:sp>
      <p:sp>
        <p:nvSpPr>
          <p:cNvPr id="199" name="7*"/>
          <p:cNvSpPr txBox="1"/>
          <p:nvPr/>
        </p:nvSpPr>
        <p:spPr>
          <a:xfrm>
            <a:off x="5073649" y="5810250"/>
            <a:ext cx="272854" cy="307976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7*</a:t>
            </a:r>
          </a:p>
        </p:txBody>
      </p:sp>
      <p:sp>
        <p:nvSpPr>
          <p:cNvPr id="200" name="19*"/>
          <p:cNvSpPr txBox="1"/>
          <p:nvPr/>
        </p:nvSpPr>
        <p:spPr>
          <a:xfrm>
            <a:off x="5424487" y="5795962"/>
            <a:ext cx="371737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19*</a:t>
            </a:r>
          </a:p>
        </p:txBody>
      </p:sp>
      <p:sp>
        <p:nvSpPr>
          <p:cNvPr id="201" name="5*"/>
          <p:cNvSpPr txBox="1"/>
          <p:nvPr/>
        </p:nvSpPr>
        <p:spPr>
          <a:xfrm>
            <a:off x="5441949" y="3709987"/>
            <a:ext cx="272854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5*</a:t>
            </a:r>
          </a:p>
        </p:txBody>
      </p:sp>
      <p:sp>
        <p:nvSpPr>
          <p:cNvPr id="202" name="Line"/>
          <p:cNvSpPr/>
          <p:nvPr/>
        </p:nvSpPr>
        <p:spPr>
          <a:xfrm>
            <a:off x="4232275" y="2320925"/>
            <a:ext cx="749300" cy="131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8924" y="0"/>
                </a:lnTo>
                <a:lnTo>
                  <a:pt x="8558" y="21600"/>
                </a:lnTo>
                <a:lnTo>
                  <a:pt x="21600" y="15614"/>
                </a:lnTo>
              </a:path>
            </a:pathLst>
          </a:custGeom>
          <a:ln w="12700" cap="rnd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03" name="Line"/>
          <p:cNvSpPr/>
          <p:nvPr/>
        </p:nvSpPr>
        <p:spPr>
          <a:xfrm>
            <a:off x="3230562" y="2976562"/>
            <a:ext cx="454026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003" y="17280"/>
                </a:lnTo>
                <a:lnTo>
                  <a:pt x="11933" y="7200"/>
                </a:lnTo>
                <a:lnTo>
                  <a:pt x="21600" y="21600"/>
                </a:lnTo>
              </a:path>
            </a:pathLst>
          </a:custGeom>
          <a:ln w="12700" cap="rnd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04" name="Rectangle"/>
          <p:cNvSpPr/>
          <p:nvPr/>
        </p:nvSpPr>
        <p:spPr>
          <a:xfrm>
            <a:off x="3630612" y="3684587"/>
            <a:ext cx="684213" cy="333376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05" name="Rectangle"/>
          <p:cNvSpPr/>
          <p:nvPr/>
        </p:nvSpPr>
        <p:spPr>
          <a:xfrm>
            <a:off x="3630612" y="4027487"/>
            <a:ext cx="684213" cy="333376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06" name="Rectangle"/>
          <p:cNvSpPr/>
          <p:nvPr/>
        </p:nvSpPr>
        <p:spPr>
          <a:xfrm>
            <a:off x="3630612" y="4370387"/>
            <a:ext cx="684213" cy="333376"/>
          </a:xfrm>
          <a:prstGeom prst="rect">
            <a:avLst/>
          </a:prstGeom>
          <a:ln w="12700">
            <a:solidFill>
              <a:srgbClr val="CC3300"/>
            </a:solidFill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07" name="Line"/>
          <p:cNvSpPr/>
          <p:nvPr/>
        </p:nvSpPr>
        <p:spPr>
          <a:xfrm flipV="1">
            <a:off x="4052887" y="2881312"/>
            <a:ext cx="965201" cy="1095376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08" name="Line"/>
          <p:cNvSpPr/>
          <p:nvPr/>
        </p:nvSpPr>
        <p:spPr>
          <a:xfrm flipV="1">
            <a:off x="4052887" y="3892549"/>
            <a:ext cx="965201" cy="322264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09" name="Line"/>
          <p:cNvSpPr/>
          <p:nvPr/>
        </p:nvSpPr>
        <p:spPr>
          <a:xfrm>
            <a:off x="4089399" y="4548187"/>
            <a:ext cx="939801" cy="357189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10" name="Line"/>
          <p:cNvSpPr/>
          <p:nvPr/>
        </p:nvSpPr>
        <p:spPr>
          <a:xfrm flipV="1">
            <a:off x="4129087" y="4029075"/>
            <a:ext cx="860426" cy="871538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11" name="we denote key r by h(r)."/>
          <p:cNvSpPr txBox="1"/>
          <p:nvPr/>
        </p:nvSpPr>
        <p:spPr>
          <a:xfrm>
            <a:off x="212407" y="6022975"/>
            <a:ext cx="4424324" cy="523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1" defTabSz="457200">
              <a:spcBef>
                <a:spcPts val="600"/>
              </a:spcBef>
              <a:defRPr sz="2800"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pPr>
            <a:r>
              <a:t>we denote key r by </a:t>
            </a:r>
            <a:r>
              <a:rPr>
                <a:latin typeface="Tahoma Bold"/>
                <a:ea typeface="Tahoma Bold"/>
                <a:cs typeface="Tahoma Bold"/>
                <a:sym typeface="Tahoma Bold"/>
              </a:rPr>
              <a:t>h</a:t>
            </a:r>
            <a:r>
              <a:t>(r).</a:t>
            </a:r>
          </a:p>
        </p:txBody>
      </p:sp>
      <p:sp>
        <p:nvSpPr>
          <p:cNvPr id="212" name="1"/>
          <p:cNvSpPr txBox="1"/>
          <p:nvPr/>
        </p:nvSpPr>
        <p:spPr>
          <a:xfrm>
            <a:off x="5097462" y="3354387"/>
            <a:ext cx="246039" cy="3968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000" b="1">
                <a:solidFill>
                  <a:srgbClr val="FC0128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213" name="2"/>
          <p:cNvSpPr/>
          <p:nvPr/>
        </p:nvSpPr>
        <p:spPr>
          <a:xfrm>
            <a:off x="5056187" y="3344862"/>
            <a:ext cx="246040" cy="396877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2000" b="1">
                <a:solidFill>
                  <a:srgbClr val="FC0128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214" name="Rectangle"/>
          <p:cNvSpPr/>
          <p:nvPr/>
        </p:nvSpPr>
        <p:spPr>
          <a:xfrm>
            <a:off x="5700712" y="3719512"/>
            <a:ext cx="371476" cy="285751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defRPr sz="1800"/>
            </a:pPr>
          </a:p>
        </p:txBody>
      </p:sp>
      <p:sp>
        <p:nvSpPr>
          <p:cNvPr id="215" name="Line"/>
          <p:cNvSpPr/>
          <p:nvPr/>
        </p:nvSpPr>
        <p:spPr>
          <a:xfrm>
            <a:off x="3998912" y="4900612"/>
            <a:ext cx="982663" cy="942976"/>
          </a:xfrm>
          <a:prstGeom prst="line">
            <a:avLst/>
          </a:prstGeom>
          <a:ln w="12700">
            <a:solidFill>
              <a:srgbClr val="CC3300"/>
            </a:solidFill>
            <a:tailEnd type="stealth"/>
          </a:ln>
        </p:spPr>
        <p:txBody>
          <a:bodyPr lIns="45719" rIns="45719"/>
          <a:lstStyle/>
          <a:p/>
        </p:txBody>
      </p:sp>
      <p:sp>
        <p:nvSpPr>
          <p:cNvPr id="216" name="21*"/>
          <p:cNvSpPr txBox="1"/>
          <p:nvPr/>
        </p:nvSpPr>
        <p:spPr>
          <a:xfrm>
            <a:off x="5734049" y="3719512"/>
            <a:ext cx="371738" cy="307977"/>
          </a:xfrm>
          <a:prstGeom prst="rect">
            <a:avLst/>
          </a:prstGeom>
          <a:ln w="12700">
            <a:miter lim="400000"/>
          </a:ln>
        </p:spPr>
        <p:txBody>
          <a:bodyPr wrap="none" lIns="46037" tIns="46037" rIns="46037" bIns="46037">
            <a:spAutoFit/>
          </a:bodyPr>
          <a:lstStyle>
            <a:lvl1pPr defTabSz="457200">
              <a:defRPr sz="1400" b="1"/>
            </a:lvl1pPr>
          </a:lstStyle>
          <a:p>
            <a:r>
              <a:t>21*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ntr" presetSubtype="5" fill="hold" grpId="3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" dur="500" fill="hold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indefinite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indefinite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6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indefinite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7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indefinite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8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dur="indefinite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9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dur="indefinite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3" animBg="1" advAuto="0"/>
      <p:bldP spid="198" grpId="9" animBg="1" advAuto="0"/>
      <p:bldP spid="213" grpId="1" animBg="1" advAuto="0"/>
      <p:bldP spid="210" grpId="4" animBg="1" advAuto="0"/>
      <p:bldP spid="216" grpId="7" animBg="1" advAuto="0"/>
      <p:bldP spid="185" grpId="2" animBg="1" advAuto="0"/>
      <p:bldP spid="199" grpId="6" animBg="1" advAuto="0"/>
      <p:bldP spid="214" grpId="5" animBg="1" advAuto="0"/>
      <p:bldP spid="200" grpId="8" animBg="1" advAuto="0"/>
    </p:bldLst>
  </p:timing>
</p:sld>
</file>

<file path=ppt/theme/theme1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b-book">
  <a:themeElements>
    <a:clrScheme name="db-boo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b-book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db-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7885</Words>
  <Application>WPS 演示</Application>
  <PresentationFormat/>
  <Paragraphs>842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SimSun</vt:lpstr>
      <vt:lpstr>Wingdings</vt:lpstr>
      <vt:lpstr>Helvetica</vt:lpstr>
      <vt:lpstr>Monotype Sorts</vt:lpstr>
      <vt:lpstr>Wingdings</vt:lpstr>
      <vt:lpstr>Times New Roman</vt:lpstr>
      <vt:lpstr>Calibri</vt:lpstr>
      <vt:lpstr>Helvetica Neue</vt:lpstr>
      <vt:lpstr>Courier New</vt:lpstr>
      <vt:lpstr>Tahoma Bold</vt:lpstr>
      <vt:lpstr>Tahoma</vt:lpstr>
      <vt:lpstr>Tahoma</vt:lpstr>
      <vt:lpstr>Microsoft YaHei</vt:lpstr>
      <vt:lpstr>Arial Unicode MS</vt:lpstr>
      <vt:lpstr>Book Antiqua</vt:lpstr>
      <vt:lpstr>db-book</vt:lpstr>
      <vt:lpstr>PowerPoint 演示文稿</vt:lpstr>
      <vt:lpstr>Introduction</vt:lpstr>
      <vt:lpstr>Static Hashing</vt:lpstr>
      <vt:lpstr>Static Hashing (Contd.)</vt:lpstr>
      <vt:lpstr>Extendible Hashing</vt:lpstr>
      <vt:lpstr>Extendible Hashing (cont)</vt:lpstr>
      <vt:lpstr> How it Works</vt:lpstr>
      <vt:lpstr>Handling Inserts</vt:lpstr>
      <vt:lpstr>Example: Insert 21,19, 15</vt:lpstr>
      <vt:lpstr>Insert h(r)=20 (Causes Doubling)</vt:lpstr>
      <vt:lpstr>Points to Note</vt:lpstr>
      <vt:lpstr>Directory Doubling</vt:lpstr>
      <vt:lpstr>Comments on Extendible Hashing</vt:lpstr>
      <vt:lpstr>Comments on Extendible Hashing</vt:lpstr>
      <vt:lpstr>Linear Hashing</vt:lpstr>
      <vt:lpstr>Linear Hashing – The Main Idea</vt:lpstr>
      <vt:lpstr>Linear Hashing (Contd.)</vt:lpstr>
      <vt:lpstr>Linear Hashing - Insert</vt:lpstr>
      <vt:lpstr>Overview of Linear Hashing - Insert</vt:lpstr>
      <vt:lpstr>Example: Insert 43  (101011)</vt:lpstr>
      <vt:lpstr>Example:  End of a Round</vt:lpstr>
      <vt:lpstr>LH Search Algorithm</vt:lpstr>
      <vt:lpstr>Example: Search 44 (11100), 9 (01001) </vt:lpstr>
      <vt:lpstr>PowerPoint 演示文稿</vt:lpstr>
      <vt:lpstr>Comments on Linear Hashing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仇嘉盛</cp:lastModifiedBy>
  <cp:revision>1</cp:revision>
  <dcterms:created xsi:type="dcterms:W3CDTF">2022-03-29T21:18:51Z</dcterms:created>
  <dcterms:modified xsi:type="dcterms:W3CDTF">2022-03-29T21:18:51Z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DB9899842E0F7F670D5343624882EED8</vt:lpwstr>
  </property>
  <property fmtid="{D5CDD505-2E9C-101B-9397-08002B2CF9AE}" pid="3" name="KSOProductBuildVer">
    <vt:lpwstr>2052-11.1.0.11365</vt:lpwstr>
  </property>
</Properties>
</file>