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6858000" type="screen4x3"/>
  <p:notesSz cx="6858000" cy="9144000"/>
  <p:custDataLst>
    <p:tags r:id="rId69"/>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p:txBody>
      </p:sp>
      <p:sp>
        <p:nvSpPr>
          <p:cNvPr id="37" name="Shape 3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panose="02020603050405020304"/>
      </a:defRPr>
    </a:lvl1pPr>
    <a:lvl2pPr indent="228600" latinLnBrk="0">
      <a:spcBef>
        <a:spcPts val="400"/>
      </a:spcBef>
      <a:defRPr sz="1200">
        <a:latin typeface="+mj-lt"/>
        <a:ea typeface="+mj-ea"/>
        <a:cs typeface="+mj-cs"/>
        <a:sym typeface="Times New Roman" panose="02020603050405020304"/>
      </a:defRPr>
    </a:lvl2pPr>
    <a:lvl3pPr indent="457200" latinLnBrk="0">
      <a:spcBef>
        <a:spcPts val="400"/>
      </a:spcBef>
      <a:defRPr sz="1200">
        <a:latin typeface="+mj-lt"/>
        <a:ea typeface="+mj-ea"/>
        <a:cs typeface="+mj-cs"/>
        <a:sym typeface="Times New Roman" panose="02020603050405020304"/>
      </a:defRPr>
    </a:lvl3pPr>
    <a:lvl4pPr indent="685800" latinLnBrk="0">
      <a:spcBef>
        <a:spcPts val="400"/>
      </a:spcBef>
      <a:defRPr sz="1200">
        <a:latin typeface="+mj-lt"/>
        <a:ea typeface="+mj-ea"/>
        <a:cs typeface="+mj-cs"/>
        <a:sym typeface="Times New Roman" panose="02020603050405020304"/>
      </a:defRPr>
    </a:lvl4pPr>
    <a:lvl5pPr indent="914400" latinLnBrk="0">
      <a:spcBef>
        <a:spcPts val="400"/>
      </a:spcBef>
      <a:defRPr sz="1200">
        <a:latin typeface="+mj-lt"/>
        <a:ea typeface="+mj-ea"/>
        <a:cs typeface="+mj-cs"/>
        <a:sym typeface="Times New Roman" panose="02020603050405020304"/>
      </a:defRPr>
    </a:lvl5pPr>
    <a:lvl6pPr indent="1143000" latinLnBrk="0">
      <a:spcBef>
        <a:spcPts val="400"/>
      </a:spcBef>
      <a:defRPr sz="1200">
        <a:latin typeface="+mj-lt"/>
        <a:ea typeface="+mj-ea"/>
        <a:cs typeface="+mj-cs"/>
        <a:sym typeface="Times New Roman" panose="02020603050405020304"/>
      </a:defRPr>
    </a:lvl6pPr>
    <a:lvl7pPr indent="1371600" latinLnBrk="0">
      <a:spcBef>
        <a:spcPts val="400"/>
      </a:spcBef>
      <a:defRPr sz="1200">
        <a:latin typeface="+mj-lt"/>
        <a:ea typeface="+mj-ea"/>
        <a:cs typeface="+mj-cs"/>
        <a:sym typeface="Times New Roman" panose="02020603050405020304"/>
      </a:defRPr>
    </a:lvl7pPr>
    <a:lvl8pPr indent="1600200" latinLnBrk="0">
      <a:spcBef>
        <a:spcPts val="400"/>
      </a:spcBef>
      <a:defRPr sz="1200">
        <a:latin typeface="+mj-lt"/>
        <a:ea typeface="+mj-ea"/>
        <a:cs typeface="+mj-cs"/>
        <a:sym typeface="Times New Roman" panose="02020603050405020304"/>
      </a:defRPr>
    </a:lvl8pPr>
    <a:lvl9pPr indent="1828800" latinLnBrk="0">
      <a:spcBef>
        <a:spcPts val="400"/>
      </a:spcBef>
      <a:defRPr sz="1200">
        <a:latin typeface="+mj-lt"/>
        <a:ea typeface="+mj-ea"/>
        <a:cs typeface="+mj-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atomic query( perform at the same time, the DBMS would treate it as one)</a:t>
            </a:r>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lock_x(A) is the exclusive lock</a:t>
            </a:r>
            <a:endParaRPr lang="en-AU" altLang="en-US"/>
          </a:p>
          <a:p>
            <a:endParaRPr lang="en-AU" altLang="en-US"/>
          </a:p>
          <a:p>
            <a:r>
              <a:rPr lang="en-AU" altLang="en-US"/>
              <a:t>lock_S(A) is a shared lock</a:t>
            </a:r>
            <a:endParaRPr lang="en-AU" altLang="en-US"/>
          </a:p>
          <a:p>
            <a:endParaRPr lang="en-AU" altLang="en-US"/>
          </a:p>
          <a:p>
            <a:endParaRPr lang="en-AU" altLang="en-US"/>
          </a:p>
          <a:p>
            <a:r>
              <a:rPr lang="en-AU" altLang="en-US"/>
              <a:t>not two phase locking protocol, since the first transaction has already released the explusive lock.</a:t>
            </a:r>
            <a:endParaRPr lang="en-AU" altLang="en-US"/>
          </a:p>
          <a:p>
            <a:endParaRPr lang="en-AU" altLang="en-US"/>
          </a:p>
          <a:p>
            <a:r>
              <a:rPr lang="en-AU" altLang="en-US"/>
              <a:t>not serializable scheduling. </a:t>
            </a:r>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t1 then t2</a:t>
            </a: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both not commited</a:t>
            </a:r>
            <a:endParaRPr lang="en-AU" altLang="en-US"/>
          </a:p>
          <a:p>
            <a:endParaRPr lang="en-AU" altLang="en-US"/>
          </a:p>
          <a:p>
            <a:r>
              <a:rPr lang="en-AU" altLang="en-US"/>
              <a:t>cascading abort, all work of t1 and t2 should be reverted, wasted. </a:t>
            </a:r>
            <a:endParaRPr lang="en-AU" altLang="en-US"/>
          </a:p>
          <a:p>
            <a:endParaRPr lang="en-AU" altLang="en-US"/>
          </a:p>
          <a:p>
            <a:endParaRPr lang="en-AU" altLang="en-US"/>
          </a:p>
          <a:p>
            <a:r>
              <a:rPr lang="en-AU" altLang="en-US"/>
              <a:t>how to solve it?</a:t>
            </a:r>
            <a:endParaRPr lang="en-AU" altLang="en-US"/>
          </a:p>
          <a:p>
            <a:endParaRPr lang="en-AU" altLang="en-US"/>
          </a:p>
          <a:p>
            <a:endParaRPr lang="en-AU" altLang="en-US"/>
          </a:p>
          <a:p>
            <a:r>
              <a:rPr lang="en-AU" altLang="en-US"/>
              <a:t>strict two phase locking (strict 2pl) most commonly used. </a:t>
            </a:r>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the forth point is the algo for the lock management</a:t>
            </a:r>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deadlock - set of the transction that is waiting for a lock that some other transaction has it, and no one is moving</a:t>
            </a:r>
            <a:endParaRPr lang="en-AU" altLang="en-US"/>
          </a:p>
          <a:p>
            <a:endParaRPr lang="en-AU" altLang="en-US"/>
          </a:p>
          <a:p>
            <a:r>
              <a:rPr lang="en-AU" altLang="en-US"/>
              <a:t>strict 2pl cannot avoid deadlock. </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request locks based on hierarchy</a:t>
            </a:r>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mmap in c</a:t>
            </a:r>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every transaction has a timestamp</a:t>
            </a:r>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another thing would be ABORT, never did the transaction</a:t>
            </a:r>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Tj would fail if the transaction between Ti and Tj is not empty. </a:t>
            </a:r>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no other thread(transaction) when running this check</a:t>
            </a:r>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much more efficient thant serializable between serializable </a:t>
            </a:r>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Phantom problem- exclusive lock on the indexes</a:t>
            </a:r>
            <a:endParaRPr lang="en-AU" altLang="en-US"/>
          </a:p>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serial schedual is by default correct</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The first one violates the ISOLATION.</a:t>
            </a:r>
            <a:endParaRPr lang="en-AU" altLang="en-US"/>
          </a:p>
          <a:p>
            <a:r>
              <a:rPr lang="en-AU" altLang="en-US"/>
              <a:t>Should always have repeatable reads.</a:t>
            </a:r>
            <a:endParaRPr lang="en-AU" altLang="en-US"/>
          </a:p>
          <a:p>
            <a:endParaRPr lang="en-AU" altLang="en-US"/>
          </a:p>
          <a:p>
            <a:endParaRPr lang="en-AU" altLang="en-US"/>
          </a:p>
          <a:p>
            <a:r>
              <a:rPr lang="en-AU" altLang="en-US"/>
              <a:t>C is Commit. </a:t>
            </a:r>
            <a:endParaRPr lang="en-AU" altLang="en-US"/>
          </a:p>
          <a:p>
            <a:endParaRPr lang="en-AU" altLang="en-US"/>
          </a:p>
          <a:p>
            <a:r>
              <a:rPr lang="en-AU" altLang="en-US"/>
              <a:t>commits at the end of the transactions. </a:t>
            </a:r>
            <a:endParaRPr lang="en-AU" altLang="en-US"/>
          </a:p>
          <a:p>
            <a:endParaRPr lang="en-AU" altLang="en-US"/>
          </a:p>
          <a:p>
            <a:r>
              <a:rPr lang="en-AU" altLang="en-US"/>
              <a:t>For the second one,  if aborting then T2 would be wrong. INCONSISTENT</a:t>
            </a:r>
            <a:endParaRPr lang="en-AU" altLang="en-US"/>
          </a:p>
          <a:p>
            <a:endParaRPr lang="en-AU" altLang="en-US"/>
          </a:p>
          <a:p>
            <a:r>
              <a:rPr lang="en-AU" altLang="en-US"/>
              <a:t>for the 3, at the end the database would store the value of B in T1 and value of A for T2.</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if the graph is cyclic, then it is not conflict seria…</a:t>
            </a:r>
            <a:endParaRPr lang="en-AU" altLang="en-US"/>
          </a:p>
          <a:p>
            <a:r>
              <a:rPr lang="en-AU" altLang="en-US"/>
              <a:t>if the graph is acyclic, then it is conflict seri…</a:t>
            </a:r>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T1, T2, T3 serial schedule equivalent.</a:t>
            </a:r>
            <a:endParaRPr lang="en-AU" altLang="en-US"/>
          </a:p>
          <a:p>
            <a:endParaRPr lang="en-AU" altLang="en-US"/>
          </a:p>
          <a:p>
            <a:r>
              <a:rPr lang="en-AU" altLang="en-US"/>
              <a:t>find the node that has only outgoing edges, remove it. This will be the first</a:t>
            </a:r>
            <a:endParaRPr lang="en-AU" altLang="en-US"/>
          </a:p>
          <a:p>
            <a:r>
              <a:rPr lang="en-AU" altLang="en-US"/>
              <a:t>then remove the next without incoming edged, remv. second.</a:t>
            </a:r>
            <a:endParaRPr lang="en-AU" altLang="en-US"/>
          </a:p>
          <a:p>
            <a:r>
              <a:rPr lang="en-AU" altLang="en-US"/>
              <a:t>then continue. </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lock data object, synch two oibjects or transaction. </a:t>
            </a:r>
            <a:endParaRPr lang="en-AU" altLang="en-US"/>
          </a:p>
          <a:p>
            <a:endParaRPr lang="en-AU" altLang="en-US"/>
          </a:p>
          <a:p>
            <a:endParaRPr lang="en-AU" altLang="en-US"/>
          </a:p>
          <a:p>
            <a:r>
              <a:rPr lang="en-AU" altLang="en-US"/>
              <a:t>priority schedualing. CS 454; mutex lock, semaphore. </a:t>
            </a:r>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the minus sign is deny request.  </a:t>
            </a:r>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HW4(posted this week) and PA3(posted next week) </a:t>
            </a:r>
            <a:endParaRPr lang="en-AU" altLang="en-US"/>
          </a:p>
          <a:p>
            <a:endParaRPr lang="en-AU" altLang="en-US"/>
          </a:p>
          <a:p>
            <a:r>
              <a:rPr lang="en-AU" altLang="en-US"/>
              <a:t>when to requeste the lock? up to you during the transaction. </a:t>
            </a:r>
            <a:endParaRPr lang="en-AU" altLang="en-US"/>
          </a:p>
          <a:p>
            <a:endParaRPr lang="en-AU" altLang="en-US"/>
          </a:p>
          <a:p>
            <a:r>
              <a:rPr lang="en-AU" altLang="en-US"/>
              <a:t>When a transaction releases a lock, it will not be able to acquire more. </a:t>
            </a:r>
            <a:endParaRPr lang="en-AU" altLang="en-US"/>
          </a:p>
          <a:p>
            <a:endParaRPr lang="en-AU" altLang="en-US"/>
          </a:p>
          <a:p>
            <a:r>
              <a:rPr lang="en-AU" altLang="en-US"/>
              <a:t>the time the lock is releases, define the order of the transaction in the quivalent serial schedule </a:t>
            </a:r>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19" name="Shape"/>
          <p:cNvSpPr/>
          <p:nvPr/>
        </p:nvSpPr>
        <p:spPr>
          <a:xfrm>
            <a:off x="690562" y="3452782"/>
            <a:ext cx="7653338" cy="338226"/>
          </a:xfrm>
          <a:custGeom>
            <a:avLst/>
            <a:gdLst/>
            <a:ahLst/>
            <a:cxnLst>
              <a:cxn ang="0">
                <a:pos x="wd2" y="hd2"/>
              </a:cxn>
              <a:cxn ang="5400000">
                <a:pos x="wd2" y="hd2"/>
              </a:cxn>
              <a:cxn ang="10800000">
                <a:pos x="wd2" y="hd2"/>
              </a:cxn>
              <a:cxn ang="16200000">
                <a:pos x="wd2" y="hd2"/>
              </a:cxn>
            </a:cxnLst>
            <a:rect l="0" t="0" r="r" b="b"/>
            <a:pathLst>
              <a:path w="21600" h="15039" extrusionOk="0">
                <a:moveTo>
                  <a:pt x="853" y="4009"/>
                </a:moveTo>
                <a:cubicBezTo>
                  <a:pt x="853" y="4009"/>
                  <a:pt x="10748" y="-5010"/>
                  <a:pt x="21600" y="4009"/>
                </a:cubicBezTo>
                <a:cubicBezTo>
                  <a:pt x="21600" y="4009"/>
                  <a:pt x="21600" y="9149"/>
                  <a:pt x="21600" y="14335"/>
                </a:cubicBezTo>
                <a:cubicBezTo>
                  <a:pt x="12406" y="4009"/>
                  <a:pt x="3600" y="16590"/>
                  <a:pt x="0" y="14876"/>
                </a:cubicBezTo>
                <a:lnTo>
                  <a:pt x="853" y="4009"/>
                </a:lnTo>
                <a:close/>
              </a:path>
            </a:pathLst>
          </a:custGeom>
          <a:solidFill>
            <a:srgbClr val="FF9900">
              <a:alpha val="50195"/>
            </a:srgbClr>
          </a:solidFill>
          <a:ln w="12700">
            <a:miter lim="400000"/>
          </a:ln>
        </p:spPr>
        <p:txBody>
          <a:bodyPr lIns="45719" rIns="45719" anchor="ctr"/>
          <a:lstStyle/>
          <a:p/>
        </p:txBody>
      </p:sp>
      <p:sp>
        <p:nvSpPr>
          <p:cNvPr id="20" name="Rectangle"/>
          <p:cNvSpPr/>
          <p:nvPr/>
        </p:nvSpPr>
        <p:spPr>
          <a:xfrm>
            <a:off x="1524000" y="1397000"/>
            <a:ext cx="6096000" cy="4064000"/>
          </a:xfrm>
          <a:prstGeom prst="rect">
            <a:avLst/>
          </a:prstGeom>
          <a:ln w="12700">
            <a:miter lim="400000"/>
          </a:ln>
        </p:spPr>
        <p:txBody>
          <a:bodyPr lIns="45719" rIns="45719"/>
          <a:lstStyle/>
          <a:p/>
        </p:txBody>
      </p:sp>
      <p:sp>
        <p:nvSpPr>
          <p:cNvPr id="21" name="Body Level One…"/>
          <p:cNvSpPr txBox="1"/>
          <p:nvPr>
            <p:ph type="body" idx="1" hasCustomPrompt="1"/>
          </p:nvPr>
        </p:nvSpPr>
        <p:spPr>
          <a:xfrm>
            <a:off x="571500" y="1114425"/>
            <a:ext cx="78486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Title Text"/>
          <p:cNvSpPr txBox="1"/>
          <p:nvPr>
            <p:ph type="title" hasCustomPrompt="1"/>
          </p:nvPr>
        </p:nvSpPr>
        <p:spPr>
          <a:xfrm>
            <a:off x="552450" y="66675"/>
            <a:ext cx="8077200" cy="609600"/>
          </a:xfrm>
          <a:prstGeom prst="rect">
            <a:avLst/>
          </a:prstGeom>
        </p:spPr>
        <p:txBody>
          <a:bodyPr>
            <a:normAutofit/>
          </a:bodyPr>
          <a:lstStyle/>
          <a:p>
            <a:r>
              <a:t>Title Text</a:t>
            </a:r>
          </a:p>
        </p:txBody>
      </p:sp>
      <p:sp>
        <p:nvSpPr>
          <p:cNvPr id="23" name="Slide Number"/>
          <p:cNvSpPr txBox="1"/>
          <p:nvPr>
            <p:ph type="sldNum" sz="quarter" idx="2"/>
          </p:nvPr>
        </p:nvSpPr>
        <p:spPr>
          <a:xfrm>
            <a:off x="8176259" y="6248400"/>
            <a:ext cx="281941" cy="287087"/>
          </a:xfrm>
          <a:prstGeom prst="rect">
            <a:avLst/>
          </a:prstGeom>
        </p:spPr>
        <p:txBody>
          <a:bodyPr/>
          <a:lstStyle>
            <a:lvl1pPr algn="r" defTabSz="457200">
              <a:spcBef>
                <a:spcPts val="800"/>
              </a:spcBef>
              <a:defRPr sz="1400">
                <a:solidFill>
                  <a:srgbClr val="578963"/>
                </a:solidFill>
                <a:latin typeface="+mj-lt"/>
                <a:ea typeface="+mj-ea"/>
                <a:cs typeface="+mj-cs"/>
                <a:sym typeface="Times New Roman" panose="02020603050405020304"/>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152400"/>
            <a:ext cx="9144002" cy="1314450"/>
          </a:xfrm>
          <a:prstGeom prst="rect">
            <a:avLst/>
          </a:prstGeom>
          <a:gradFill>
            <a:gsLst>
              <a:gs pos="0">
                <a:srgbClr val="CCECFF"/>
              </a:gs>
              <a:gs pos="100000">
                <a:srgbClr val="FFFFFF"/>
              </a:gs>
            </a:gsLst>
            <a:lin ang="16200000"/>
          </a:gradFill>
          <a:ln w="12700">
            <a:miter lim="400000"/>
          </a:ln>
        </p:spPr>
        <p:txBody>
          <a:bodyPr lIns="45719" rIns="45719" anchor="ctr"/>
          <a:lstStyle/>
          <a:p>
            <a:pPr defTabSz="457200">
              <a:defRPr sz="1800"/>
            </a:pPr>
          </a:p>
        </p:txBody>
      </p:sp>
      <p:sp>
        <p:nvSpPr>
          <p:cNvPr id="3" name="Slide Number"/>
          <p:cNvSpPr txBox="1"/>
          <p:nvPr>
            <p:ph type="sldNum" sz="quarter" idx="2"/>
          </p:nvPr>
        </p:nvSpPr>
        <p:spPr>
          <a:xfrm>
            <a:off x="4481512" y="6613525"/>
            <a:ext cx="330161" cy="332740"/>
          </a:xfrm>
          <a:prstGeom prst="rect">
            <a:avLst/>
          </a:prstGeom>
          <a:ln w="12700">
            <a:miter lim="400000"/>
          </a:ln>
        </p:spPr>
        <p:txBody>
          <a:bodyPr wrap="none" lIns="45719" rIns="45719">
            <a:spAutoFit/>
          </a:bodyPr>
          <a:lstStyle/>
          <a:p>
            <a:fld id="{86CB4B4D-7CA3-9044-876B-883B54F8677D}" type="slidenum">
              <a:rPr/>
            </a:fld>
            <a:endParaRPr/>
          </a:p>
        </p:txBody>
      </p:sp>
      <p:sp>
        <p:nvSpPr>
          <p:cNvPr id="4" name="Title Text"/>
          <p:cNvSpPr txBox="1"/>
          <p:nvPr>
            <p:ph type="title"/>
          </p:nvPr>
        </p:nvSpPr>
        <p:spPr>
          <a:xfrm>
            <a:off x="457200" y="0"/>
            <a:ext cx="8229600" cy="1417638"/>
          </a:xfrm>
          <a:prstGeom prst="rect">
            <a:avLst/>
          </a:prstGeom>
          <a:ln w="12700">
            <a:miter lim="400000"/>
          </a:ln>
        </p:spPr>
        <p:txBody>
          <a:bodyPr lIns="45719" rIns="45719" anchor="b"/>
          <a:lstStyle/>
          <a:p>
            <a:r>
              <a:t>Title Text</a:t>
            </a:r>
          </a:p>
        </p:txBody>
      </p:sp>
      <p:sp>
        <p:nvSpPr>
          <p:cNvPr id="5" name="Body Level One…"/>
          <p:cNvSpPr txBox="1"/>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1pPr>
      <a:lvl2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2pPr>
      <a:lvl3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3pPr>
      <a:lvl4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4pPr>
      <a:lvl5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5pPr>
      <a:lvl6pPr marL="0" marR="0" indent="4572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6pPr>
      <a:lvl7pPr marL="0" marR="0" indent="9144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7pPr>
      <a:lvl8pPr marL="0" marR="0" indent="13716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8pPr>
      <a:lvl9pPr marL="0" marR="0" indent="18288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9pPr>
    </p:titleStyle>
    <p:bodyStyle>
      <a:lvl1pPr marL="342900" marR="0" indent="-342900" algn="l" defTabSz="914400" rtl="0" latinLnBrk="0">
        <a:lnSpc>
          <a:spcPct val="100000"/>
        </a:lnSpc>
        <a:spcBef>
          <a:spcPts val="800"/>
        </a:spcBef>
        <a:spcAft>
          <a:spcPts val="0"/>
        </a:spcAft>
        <a:buClr>
          <a:srgbClr val="CC3300"/>
        </a:buClr>
        <a:buSzPct val="90000"/>
        <a:buFontTx/>
        <a:buChar char="•"/>
        <a:defRPr sz="2000" b="0" i="0" u="none" strike="noStrike" cap="none" spc="0" baseline="0">
          <a:solidFill>
            <a:srgbClr val="000000"/>
          </a:solidFill>
          <a:uFillTx/>
          <a:latin typeface="+mn-lt"/>
          <a:ea typeface="+mn-ea"/>
          <a:cs typeface="+mn-cs"/>
          <a:sym typeface="Helvetica"/>
        </a:defRPr>
      </a:lvl1pPr>
      <a:lvl2pPr marL="774700" marR="0" indent="-3175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2pPr>
      <a:lvl3pPr marL="11112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3pPr>
      <a:lvl4pPr marL="14541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4pPr>
      <a:lvl5pPr marL="17970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5pPr>
      <a:lvl6pPr marL="22542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6pPr>
      <a:lvl7pPr marL="27114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7pPr>
      <a:lvl8pPr marL="31686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8pPr>
      <a:lvl9pPr marL="36258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9pPr>
    </p:bodyStyle>
    <p:otherStyle>
      <a:lvl1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 name="CAS CS 460…"/>
          <p:cNvSpPr txBox="1"/>
          <p:nvPr/>
        </p:nvSpPr>
        <p:spPr>
          <a:xfrm>
            <a:off x="731837" y="1310004"/>
            <a:ext cx="7680961" cy="2987041"/>
          </a:xfrm>
          <a:prstGeom prst="rect">
            <a:avLst/>
          </a:prstGeom>
          <a:ln w="12700">
            <a:miter lim="400000"/>
          </a:ln>
        </p:spPr>
        <p:txBody>
          <a:bodyPr lIns="45719" rIns="45719" anchor="b">
            <a:spAutoFit/>
          </a:bodyPr>
          <a:lstStyle/>
          <a:p>
            <a:pPr algn="ctr" defTabSz="457200">
              <a:defRPr sz="3200" b="1">
                <a:solidFill>
                  <a:srgbClr val="CC3300"/>
                </a:solidFill>
                <a:effectLst>
                  <a:outerShdw blurRad="12700" dist="25400" dir="2700000" rotWithShape="0">
                    <a:srgbClr val="DDDDDD"/>
                  </a:outerShdw>
                </a:effectLst>
              </a:defRPr>
            </a:pPr>
            <a:r>
              <a:t>CAS CS 460</a:t>
            </a:r>
          </a:p>
          <a:p>
            <a:pPr algn="ctr" defTabSz="457200">
              <a:defRPr sz="3200" b="1">
                <a:solidFill>
                  <a:srgbClr val="CC3300"/>
                </a:solidFill>
                <a:effectLst>
                  <a:outerShdw blurRad="12700" dist="25400" dir="2700000" rotWithShape="0">
                    <a:srgbClr val="DDDDDD"/>
                  </a:outerShdw>
                </a:effectLst>
              </a:defRPr>
            </a:pPr>
            <a:r>
              <a:t>Introduction to Database Systems</a:t>
            </a:r>
          </a:p>
          <a:p>
            <a:pPr algn="ctr" defTabSz="457200">
              <a:defRPr sz="3200" b="1">
                <a:solidFill>
                  <a:srgbClr val="CC3300"/>
                </a:solidFill>
                <a:effectLst>
                  <a:outerShdw blurRad="12700" dist="25400" dir="2700000" rotWithShape="0">
                    <a:srgbClr val="DDDDDD"/>
                  </a:outerShdw>
                </a:effectLst>
              </a:defRPr>
            </a:pPr>
          </a:p>
          <a:p>
            <a:pPr algn="ctr" defTabSz="457200">
              <a:defRPr sz="3200" b="1">
                <a:solidFill>
                  <a:srgbClr val="CC3300"/>
                </a:solidFill>
                <a:effectLst>
                  <a:outerShdw blurRad="12700" dist="25400" dir="2700000" rotWithShape="0">
                    <a:srgbClr val="DDDDDD"/>
                  </a:outerShdw>
                </a:effectLst>
              </a:defRPr>
            </a:pPr>
            <a:r>
              <a:t>Transactions</a:t>
            </a:r>
          </a:p>
          <a:p>
            <a:pPr algn="ctr" defTabSz="457200">
              <a:defRPr sz="3200" b="1">
                <a:solidFill>
                  <a:srgbClr val="CC3300"/>
                </a:solidFill>
                <a:effectLst>
                  <a:outerShdw blurRad="12700" dist="25400" dir="2700000" rotWithShape="0">
                    <a:srgbClr val="DDDDDD"/>
                  </a:outerShdw>
                </a:effectLst>
              </a:defRPr>
            </a:pPr>
            <a:r>
              <a:t> and </a:t>
            </a:r>
          </a:p>
          <a:p>
            <a:pPr algn="ctr" defTabSz="457200">
              <a:defRPr sz="3200" b="1">
                <a:solidFill>
                  <a:srgbClr val="CC3300"/>
                </a:solidFill>
                <a:effectLst>
                  <a:outerShdw blurRad="12700" dist="25400" dir="2700000" rotWithShape="0">
                    <a:srgbClr val="DDDDDD"/>
                  </a:outerShdw>
                </a:effectLst>
              </a:defRPr>
            </a:pPr>
            <a:r>
              <a:t>Concurrency Control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9" name="Atomicity of Transactions"/>
          <p:cNvSpPr txBox="1"/>
          <p:nvPr>
            <p:ph type="title" idx="4294967295"/>
          </p:nvPr>
        </p:nvSpPr>
        <p:spPr>
          <a:xfrm>
            <a:off x="796925" y="307975"/>
            <a:ext cx="7772400" cy="639763"/>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Atomicity of Transactions</a:t>
            </a:r>
          </a:p>
        </p:txBody>
      </p:sp>
      <p:sp>
        <p:nvSpPr>
          <p:cNvPr id="140" name="A transaction might commit after completing all its actions, or it could abort (or be aborted by the DBMS) after executing some actions.…"/>
          <p:cNvSpPr txBox="1"/>
          <p:nvPr>
            <p:ph type="body" idx="4294967295"/>
          </p:nvPr>
        </p:nvSpPr>
        <p:spPr>
          <a:xfrm>
            <a:off x="0" y="1600200"/>
            <a:ext cx="8839200" cy="4876800"/>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 transaction might</a:t>
            </a:r>
            <a:r>
              <a:rPr>
                <a:solidFill>
                  <a:schemeClr val="accent2"/>
                </a:solidFill>
              </a:rPr>
              <a:t> commit </a:t>
            </a:r>
            <a:r>
              <a:t>after completing all its actions, or it could </a:t>
            </a:r>
            <a:r>
              <a:rPr>
                <a:solidFill>
                  <a:schemeClr val="accent2"/>
                </a:solidFill>
              </a:rPr>
              <a:t>abort </a:t>
            </a:r>
            <a:r>
              <a:t>(or be aborted by the DBMS) after executing some actions.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solidFill>
                  <a:srgbClr val="FF0000"/>
                </a:solidFill>
                <a:latin typeface="Tahoma" panose="020B0604030504040204"/>
                <a:ea typeface="Tahoma" panose="020B0604030504040204"/>
                <a:cs typeface="Tahoma" panose="020B0604030504040204"/>
                <a:sym typeface="Tahoma" panose="020B0604030504040204"/>
              </a:defRPr>
            </a:pPr>
            <a:r>
              <a:t>Atomic Transactions</a:t>
            </a:r>
            <a:r>
              <a:rPr>
                <a:solidFill>
                  <a:srgbClr val="000000"/>
                </a:solidFill>
              </a:rPr>
              <a:t>:</a:t>
            </a:r>
            <a:r>
              <a:rPr>
                <a:solidFill>
                  <a:schemeClr val="accent2"/>
                </a:solidFill>
              </a:rPr>
              <a:t>  </a:t>
            </a:r>
            <a:r>
              <a:rPr>
                <a:solidFill>
                  <a:srgbClr val="000000"/>
                </a:solidFill>
              </a:rPr>
              <a:t>a user can think of a transaction as always either executing </a:t>
            </a:r>
            <a:r>
              <a:t>all its actions</a:t>
            </a:r>
            <a:r>
              <a:rPr>
                <a:solidFill>
                  <a:srgbClr val="000000"/>
                </a:solidFill>
              </a:rPr>
              <a:t>, or </a:t>
            </a:r>
            <a:r>
              <a:t>not executing any actions at all</a:t>
            </a:r>
            <a:r>
              <a:rPr>
                <a:solidFill>
                  <a:srgbClr val="000000"/>
                </a:solidFill>
              </a:rPr>
              <a:t>.</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One approach: DBMS </a:t>
            </a:r>
            <a:r>
              <a:rPr>
                <a:solidFill>
                  <a:schemeClr val="accent2"/>
                </a:solidFill>
              </a:rPr>
              <a:t>logs</a:t>
            </a:r>
            <a:r>
              <a:t> all actions so that it can </a:t>
            </a:r>
            <a:r>
              <a:rPr>
                <a:solidFill>
                  <a:schemeClr val="accent2"/>
                </a:solidFill>
              </a:rPr>
              <a:t>undo </a:t>
            </a:r>
            <a:r>
              <a:t>the actions of aborted transactions.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Another approach: </a:t>
            </a:r>
            <a:r>
              <a:rPr>
                <a:solidFill>
                  <a:schemeClr val="accent2"/>
                </a:solidFill>
              </a:rPr>
              <a:t>Shadow Pages</a:t>
            </a:r>
            <a:endParaRPr>
              <a:solidFill>
                <a:schemeClr val="accent2"/>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Logs won because of need for audit trail and for efficiency reasons.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40"/>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4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14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140">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140">
                                            <p:txEl>
                                              <p:pRg st="3" end="3"/>
                                            </p:txEl>
                                          </p:spTgt>
                                        </p:tgtEl>
                                        <p:attrNameLst>
                                          <p:attrName>style.visibility</p:attrName>
                                        </p:attrNameLst>
                                      </p:cBhvr>
                                      <p:to>
                                        <p:strVal val="visible"/>
                                      </p:to>
                                    </p:set>
                                  </p:childTnLst>
                                </p:cTn>
                              </p:par>
                              <p:par>
                                <p:cTn id="18" presetID="1" presetClass="entr" presetSubtype="0" fill="hold" grpId="1" nodeType="withEffect">
                                  <p:stCondLst>
                                    <p:cond delay="0"/>
                                  </p:stCondLst>
                                  <p:iterate type="el">
                                    <p:tmAbs val="0"/>
                                  </p:iterate>
                                  <p:childTnLst>
                                    <p:set>
                                      <p:cBhvr>
                                        <p:cTn id="19" dur="indefinite" fill="hold"/>
                                        <p:tgtEl>
                                          <p:spTgt spid="140">
                                            <p:txEl>
                                              <p:pRg st="4" end="4"/>
                                            </p:txEl>
                                          </p:spTgt>
                                        </p:tgtEl>
                                        <p:attrNameLst>
                                          <p:attrName>style.visibility</p:attrName>
                                        </p:attrNameLst>
                                      </p:cBhvr>
                                      <p:to>
                                        <p:strVal val="visible"/>
                                      </p:to>
                                    </p:set>
                                  </p:childTnLst>
                                </p:cTn>
                              </p:par>
                              <p:par>
                                <p:cTn id="20" presetID="1" presetClass="entr" presetSubtype="0" fill="hold" grpId="1" nodeType="withEffect">
                                  <p:stCondLst>
                                    <p:cond delay="0"/>
                                  </p:stCondLst>
                                  <p:iterate type="el">
                                    <p:tmAbs val="0"/>
                                  </p:iterate>
                                  <p:childTnLst>
                                    <p:set>
                                      <p:cBhvr>
                                        <p:cTn id="21" dur="indefinite" fill="hold"/>
                                        <p:tgtEl>
                                          <p:spTgt spid="1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40" grpId="1"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p:nvPr>
            <p:ph type="sldNum" sz="quarter" idx="2"/>
          </p:nvPr>
        </p:nvSpPr>
        <p:spPr>
          <a:xfrm>
            <a:off x="4584533" y="6613525"/>
            <a:ext cx="23845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43" name="Transaction Consistency"/>
          <p:cNvSpPr txBox="1"/>
          <p:nvPr>
            <p:ph type="title" idx="4294967295"/>
          </p:nvPr>
        </p:nvSpPr>
        <p:spPr>
          <a:xfrm>
            <a:off x="1066800" y="-15240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Transaction Consistency</a:t>
            </a:r>
          </a:p>
        </p:txBody>
      </p:sp>
      <p:sp>
        <p:nvSpPr>
          <p:cNvPr id="144" name="“Consistency” - data in DBMS is accurate in modeling real world, follows integrity constraints…"/>
          <p:cNvSpPr txBox="1"/>
          <p:nvPr>
            <p:ph type="body" idx="4294967295"/>
          </p:nvPr>
        </p:nvSpPr>
        <p:spPr>
          <a:xfrm>
            <a:off x="381000" y="1257300"/>
            <a:ext cx="8458200" cy="40767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“Consistency” - data in DBMS is accurate in modeling real world, follows integrity constraints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User must ensure transaction consistent by itself</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If DBMS is consistent before transaction, it will be after also.</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System checks ICs and if they fail, the transaction rolls back (i.e., is aborted).</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DBMS enforces some ICs, depending on the ICs declared in CREATE TABLE statements.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Beyond this, DBMS does not understand the semantics of the data.  (e.g., it does not understand how the interest on a bank account is computed).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47" name="Isolation (Concurrency)"/>
          <p:cNvSpPr txBox="1"/>
          <p:nvPr>
            <p:ph type="title" idx="4294967295"/>
          </p:nvPr>
        </p:nvSpPr>
        <p:spPr>
          <a:xfrm>
            <a:off x="623887" y="0"/>
            <a:ext cx="7772401" cy="815975"/>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Isolation (Concurrency)</a:t>
            </a:r>
          </a:p>
        </p:txBody>
      </p:sp>
      <p:sp>
        <p:nvSpPr>
          <p:cNvPr id="148" name="Multiple users can submit transactions.…"/>
          <p:cNvSpPr txBox="1"/>
          <p:nvPr>
            <p:ph type="body" idx="4294967295"/>
          </p:nvPr>
        </p:nvSpPr>
        <p:spPr>
          <a:xfrm>
            <a:off x="228600" y="1355725"/>
            <a:ext cx="8839200" cy="3783013"/>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Multiple users can submit transactions.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Each transaction executes </a:t>
            </a:r>
            <a:r>
              <a:rPr u="sng">
                <a:solidFill>
                  <a:schemeClr val="accent2"/>
                </a:solidFill>
              </a:rPr>
              <a:t>as if</a:t>
            </a:r>
            <a:r>
              <a:t> it was running </a:t>
            </a:r>
            <a:r>
              <a:rPr>
                <a:solidFill>
                  <a:schemeClr val="accent2"/>
                </a:solidFill>
              </a:rPr>
              <a:t>by itself.</a:t>
            </a:r>
            <a:endParaRPr>
              <a:solidFill>
                <a:schemeClr val="accent2"/>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Concurrency is achieved by DBMS, which interleaves actions (reads/writes of DB objects) of various transactions.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We will formalize this notion shortly.</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Many techniques have been developed.  Fall into two basic categories: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Pessimistic – don’t let problems arise in the first place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Optimistic – assume conflicts are rare, deal with them after they happen.</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51" name="Durability - Recovering From a Crash"/>
          <p:cNvSpPr txBox="1"/>
          <p:nvPr>
            <p:ph type="title" idx="4294967295"/>
          </p:nvPr>
        </p:nvSpPr>
        <p:spPr>
          <a:xfrm>
            <a:off x="817562" y="0"/>
            <a:ext cx="7772401" cy="855663"/>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Durability - Recovering From a Crash</a:t>
            </a:r>
          </a:p>
        </p:txBody>
      </p:sp>
      <p:sp>
        <p:nvSpPr>
          <p:cNvPr id="152" name="System Crash - short-term memory (RAM) lost (disk okay)…"/>
          <p:cNvSpPr txBox="1"/>
          <p:nvPr>
            <p:ph type="body" idx="4294967295"/>
          </p:nvPr>
        </p:nvSpPr>
        <p:spPr>
          <a:xfrm>
            <a:off x="0" y="1087437"/>
            <a:ext cx="9067800" cy="5105401"/>
          </a:xfrm>
          <a:prstGeom prst="rect">
            <a:avLst/>
          </a:prstGeom>
        </p:spPr>
        <p:txBody>
          <a:bodyPr lIns="44450" tIns="44450" rIns="44450" bIns="44450">
            <a:normAutofit/>
          </a:bodyPr>
          <a:lstStyle/>
          <a:p>
            <a:pPr marL="200660" indent="-200660">
              <a:lnSpc>
                <a:spcPct val="90000"/>
              </a:lnSpc>
              <a:buClrTx/>
              <a:buSzPct val="100000"/>
              <a:defRPr>
                <a:solidFill>
                  <a:srgbClr val="CC3300"/>
                </a:solidFill>
                <a:latin typeface="Tahoma" panose="020B0604030504040204"/>
                <a:ea typeface="Tahoma" panose="020B0604030504040204"/>
                <a:cs typeface="Tahoma" panose="020B0604030504040204"/>
                <a:sym typeface="Tahoma" panose="020B0604030504040204"/>
              </a:defRPr>
            </a:pPr>
            <a:r>
              <a:t>System Crash </a:t>
            </a:r>
            <a:r>
              <a:rPr>
                <a:solidFill>
                  <a:srgbClr val="000000"/>
                </a:solidFill>
              </a:rPr>
              <a:t>- short-term memory (RAM) lost (disk okay)</a:t>
            </a:r>
            <a:endParaRPr>
              <a:solidFill>
                <a:srgbClr val="000000"/>
              </a:solidFill>
            </a:endParaRP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This is the case we will handle.</a:t>
            </a:r>
          </a:p>
          <a:p>
            <a:pPr marL="200660" indent="-200660">
              <a:lnSpc>
                <a:spcPct val="90000"/>
              </a:lnSpc>
              <a:buClrTx/>
              <a:buSzPct val="100000"/>
              <a:defRPr>
                <a:solidFill>
                  <a:srgbClr val="CC3300"/>
                </a:solidFill>
                <a:latin typeface="Tahoma" panose="020B0604030504040204"/>
                <a:ea typeface="Tahoma" panose="020B0604030504040204"/>
                <a:cs typeface="Tahoma" panose="020B0604030504040204"/>
                <a:sym typeface="Tahoma" panose="020B0604030504040204"/>
              </a:defRPr>
            </a:pPr>
            <a:r>
              <a:t>Disk Crash </a:t>
            </a:r>
            <a:r>
              <a:rPr>
                <a:solidFill>
                  <a:srgbClr val="000000"/>
                </a:solidFill>
              </a:rPr>
              <a:t>- </a:t>
            </a:r>
            <a:r>
              <a:rPr>
                <a:solidFill>
                  <a:srgbClr val="000000"/>
                </a:solidFill>
              </a:rPr>
              <a:t>“</a:t>
            </a:r>
            <a:r>
              <a:rPr>
                <a:solidFill>
                  <a:srgbClr val="000000"/>
                </a:solidFill>
              </a:rPr>
              <a:t>stable</a:t>
            </a:r>
            <a:r>
              <a:rPr>
                <a:solidFill>
                  <a:srgbClr val="000000"/>
                </a:solidFill>
              </a:rPr>
              <a:t>”</a:t>
            </a:r>
            <a:r>
              <a:rPr>
                <a:solidFill>
                  <a:srgbClr val="000000"/>
                </a:solidFill>
              </a:rPr>
              <a:t> data lost</a:t>
            </a:r>
            <a:endParaRPr>
              <a:solidFill>
                <a:srgbClr val="000000"/>
              </a:solidFill>
            </a:endParaRP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ouch --- need back ups; raid-techniques can help avoid this.</a:t>
            </a:r>
          </a:p>
          <a:p>
            <a:pPr marL="200660" indent="-200660">
              <a:lnSpc>
                <a:spcPct val="90000"/>
              </a:lnSpc>
              <a:buClrTx/>
              <a:buSzPct val="100000"/>
              <a:defRPr>
                <a:latin typeface="Tahoma Bold"/>
                <a:ea typeface="Tahoma Bold"/>
                <a:cs typeface="Tahoma Bold"/>
                <a:sym typeface="Tahoma Bold"/>
              </a:defRPr>
            </a:pPr>
            <a:r>
              <a:rPr b="1"/>
              <a:t>There are 3 phases in Aries recovery (and most others)</a:t>
            </a:r>
            <a:r>
              <a:t>:</a:t>
            </a:r>
          </a:p>
          <a:p>
            <a:pPr marL="581660" lvl="1" indent="-200660">
              <a:lnSpc>
                <a:spcPct val="90000"/>
              </a:lnSpc>
              <a:spcBef>
                <a:spcPts val="0"/>
              </a:spcBef>
              <a:buClrTx/>
              <a:buChar char="•"/>
              <a:defRPr u="sng">
                <a:solidFill>
                  <a:srgbClr val="5D5D00"/>
                </a:solidFill>
                <a:latin typeface="Tahoma" panose="020B0604030504040204"/>
                <a:ea typeface="Tahoma" panose="020B0604030504040204"/>
                <a:cs typeface="Tahoma" panose="020B0604030504040204"/>
                <a:sym typeface="Tahoma" panose="020B0604030504040204"/>
              </a:defRPr>
            </a:pPr>
            <a:r>
              <a:t>Analysis</a:t>
            </a:r>
            <a:r>
              <a:rPr u="none">
                <a:solidFill>
                  <a:srgbClr val="000000"/>
                </a:solidFill>
              </a:rPr>
              <a:t>:  Scan the log forward (from the most recent </a:t>
            </a:r>
            <a:r>
              <a:rPr u="none"/>
              <a:t>checkpoint</a:t>
            </a:r>
            <a:r>
              <a:rPr u="none">
                <a:solidFill>
                  <a:srgbClr val="000000"/>
                </a:solidFill>
              </a:rPr>
              <a:t>) to identify all Xacts that were active, and all dirty pages in the buffer pool at the time of the crash.</a:t>
            </a:r>
            <a:endParaRPr u="none">
              <a:solidFill>
                <a:srgbClr val="000000"/>
              </a:solidFill>
            </a:endParaRPr>
          </a:p>
          <a:p>
            <a:pPr marL="581660" lvl="1" indent="-200660">
              <a:lnSpc>
                <a:spcPct val="90000"/>
              </a:lnSpc>
              <a:spcBef>
                <a:spcPts val="0"/>
              </a:spcBef>
              <a:buClrTx/>
              <a:buChar char="•"/>
              <a:defRPr u="sng">
                <a:solidFill>
                  <a:srgbClr val="5D5D00"/>
                </a:solidFill>
                <a:latin typeface="Tahoma" panose="020B0604030504040204"/>
                <a:ea typeface="Tahoma" panose="020B0604030504040204"/>
                <a:cs typeface="Tahoma" panose="020B0604030504040204"/>
                <a:sym typeface="Tahoma" panose="020B0604030504040204"/>
              </a:defRPr>
            </a:pPr>
            <a:r>
              <a:t>Redo</a:t>
            </a:r>
            <a:r>
              <a:rPr u="none">
                <a:solidFill>
                  <a:srgbClr val="000000"/>
                </a:solidFill>
              </a:rPr>
              <a:t>:  Redoes all updates to dirty pages in the buffer pool, as needed, to ensure that all logged updates are in fact carried out.</a:t>
            </a:r>
            <a:endParaRPr u="none">
              <a:solidFill>
                <a:srgbClr val="000000"/>
              </a:solidFill>
            </a:endParaRPr>
          </a:p>
          <a:p>
            <a:pPr marL="581660" lvl="1" indent="-200660">
              <a:lnSpc>
                <a:spcPct val="90000"/>
              </a:lnSpc>
              <a:spcBef>
                <a:spcPts val="0"/>
              </a:spcBef>
              <a:buClrTx/>
              <a:buChar char="•"/>
              <a:defRPr u="sng">
                <a:solidFill>
                  <a:srgbClr val="5D5D00"/>
                </a:solidFill>
                <a:latin typeface="Tahoma" panose="020B0604030504040204"/>
                <a:ea typeface="Tahoma" panose="020B0604030504040204"/>
                <a:cs typeface="Tahoma" panose="020B0604030504040204"/>
                <a:sym typeface="Tahoma" panose="020B0604030504040204"/>
              </a:defRPr>
            </a:pPr>
            <a:r>
              <a:t>Undo</a:t>
            </a:r>
            <a:r>
              <a:rPr u="none">
                <a:solidFill>
                  <a:srgbClr val="000000"/>
                </a:solidFill>
              </a:rPr>
              <a:t>:  The  writes of all Xacts that were active at the crash are undone (by restoring the before value of the update, as found in the log), working backwards in the log.  </a:t>
            </a:r>
            <a:endParaRPr u="none">
              <a:solidFill>
                <a:srgbClr val="000000"/>
              </a:solidFill>
            </a:endParaRPr>
          </a:p>
          <a:p>
            <a:pPr marL="200660" indent="-200660">
              <a:lnSpc>
                <a:spcPct val="90000"/>
              </a:lnSpc>
              <a:buClrTx/>
              <a:buSzPct val="100000"/>
              <a:defRPr>
                <a:latin typeface="Tahoma Bold"/>
                <a:ea typeface="Tahoma Bold"/>
                <a:cs typeface="Tahoma Bold"/>
                <a:sym typeface="Tahoma Bold"/>
              </a:defRPr>
            </a:pPr>
            <a:r>
              <a:rPr b="1"/>
              <a:t>At the end --- all committed updates and only those updates are reflected in the database</a:t>
            </a:r>
            <a:r>
              <a:t>.</a:t>
            </a: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Some care must be taken to handle the case of a crash occurring during the recovery process!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5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5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152">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15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152">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152">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152">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15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152">
                                            <p:txEl>
                                              <p:pRg st="8" end="8"/>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15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52" grpId="1" animBg="1" advAuto="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55" name="Plan of attack (ACID properties)"/>
          <p:cNvSpPr txBox="1"/>
          <p:nvPr>
            <p:ph type="title" idx="4294967295"/>
          </p:nvPr>
        </p:nvSpPr>
        <p:spPr>
          <a:xfrm>
            <a:off x="1085850" y="250825"/>
            <a:ext cx="7772400" cy="8905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Plan of attack (ACID properties)</a:t>
            </a:r>
          </a:p>
        </p:txBody>
      </p:sp>
      <p:sp>
        <p:nvSpPr>
          <p:cNvPr id="156" name="First we’ll deal with “I”, by focusing on concurrency control.…"/>
          <p:cNvSpPr txBox="1"/>
          <p:nvPr>
            <p:ph type="body" sz="half" idx="4294967295"/>
          </p:nvPr>
        </p:nvSpPr>
        <p:spPr>
          <a:xfrm>
            <a:off x="571500" y="1730375"/>
            <a:ext cx="7848600" cy="2868613"/>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First we’ll deal with “I”, by focusing on </a:t>
            </a:r>
            <a:r>
              <a:rPr>
                <a:solidFill>
                  <a:srgbClr val="FF0000"/>
                </a:solidFill>
              </a:rPr>
              <a:t>concurrency control</a:t>
            </a:r>
            <a:r>
              <a: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Then we’ll address “A” and “D” by looking at </a:t>
            </a:r>
            <a:r>
              <a:rPr>
                <a:solidFill>
                  <a:srgbClr val="FF0000"/>
                </a:solidFill>
              </a:rPr>
              <a:t>recovery</a:t>
            </a:r>
            <a:r>
              <a: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What about “C”?</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Well, if you have the other three working, and you set up your integrity constraints correctly, then you get this for free (!?).</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56"/>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5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15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15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type="el">
                                    <p:tmAbs val="0"/>
                                  </p:iterate>
                                  <p:childTnLst>
                                    <p:set>
                                      <p:cBhvr>
                                        <p:cTn id="18" dur="indefinite" fill="hold"/>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156">
                                            <p:txEl>
                                              <p:pRg st="4" end="4"/>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15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56" grpId="1" animBg="1" advAuto="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59" name="Example"/>
          <p:cNvSpPr txBox="1"/>
          <p:nvPr>
            <p:ph type="title" idx="4294967295"/>
          </p:nvPr>
        </p:nvSpPr>
        <p:spPr>
          <a:xfrm>
            <a:off x="931862" y="0"/>
            <a:ext cx="7772401" cy="70008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a:t>
            </a:r>
          </a:p>
        </p:txBody>
      </p:sp>
      <p:sp>
        <p:nvSpPr>
          <p:cNvPr id="160" name="Consider two transactions (Xacts):"/>
          <p:cNvSpPr txBox="1"/>
          <p:nvPr>
            <p:ph type="body" sz="quarter" idx="4294967295"/>
          </p:nvPr>
        </p:nvSpPr>
        <p:spPr>
          <a:xfrm>
            <a:off x="228600" y="682625"/>
            <a:ext cx="9067800" cy="609600"/>
          </a:xfrm>
          <a:prstGeom prst="rect">
            <a:avLst/>
          </a:prstGeom>
        </p:spPr>
        <p:txBody>
          <a:bodyPr lIns="44450" tIns="44450" rIns="44450" bIns="44450">
            <a:normAutofit/>
          </a:bodyPr>
          <a:lstStyle>
            <a:lvl1pPr marL="200660" indent="-200660">
              <a:buClrTx/>
              <a:buSzPct val="100000"/>
              <a:defRPr>
                <a:latin typeface="Tahoma Bold"/>
                <a:ea typeface="Tahoma Bold"/>
                <a:cs typeface="Tahoma Bold"/>
                <a:sym typeface="Tahoma Bold"/>
              </a:defRPr>
            </a:lvl1pPr>
          </a:lstStyle>
          <a:p>
            <a:r>
              <a:t>Consider two transactions (Xacts):</a:t>
            </a:r>
          </a:p>
        </p:txBody>
      </p:sp>
      <p:sp>
        <p:nvSpPr>
          <p:cNvPr id="161" name="T1: BEGIN   A=A+100,   B=B-100   END…"/>
          <p:cNvSpPr/>
          <p:nvPr/>
        </p:nvSpPr>
        <p:spPr>
          <a:xfrm>
            <a:off x="990600" y="1217612"/>
            <a:ext cx="4332797" cy="660401"/>
          </a:xfrm>
          <a:prstGeom prst="rect">
            <a:avLst/>
          </a:prstGeom>
          <a:ln w="12700">
            <a:solidFill>
              <a:srgbClr val="000000"/>
            </a:solidFill>
          </a:ln>
        </p:spPr>
        <p:txBody>
          <a:bodyPr wrap="none" lIns="44450" tIns="44450" rIns="44450" bIns="44450">
            <a:spAutoFit/>
          </a:bodyPr>
          <a:lstStyle/>
          <a:p>
            <a:pPr defTabSz="457200">
              <a:defRPr sz="1800"/>
            </a:pPr>
            <a:r>
              <a:t>T1:	BEGIN   A=A+100,   B=B-100   END</a:t>
            </a:r>
          </a:p>
          <a:p>
            <a:pPr defTabSz="457200">
              <a:defRPr sz="1800"/>
            </a:pPr>
            <a:r>
              <a:t>T2:	BEGIN   A=1.06*A,   B=1.06*B   END</a:t>
            </a:r>
          </a:p>
        </p:txBody>
      </p:sp>
      <p:sp>
        <p:nvSpPr>
          <p:cNvPr id="162" name="1st xact transfers $100 from B’s account to A’s…"/>
          <p:cNvSpPr txBox="1"/>
          <p:nvPr/>
        </p:nvSpPr>
        <p:spPr>
          <a:xfrm>
            <a:off x="274638" y="2149475"/>
            <a:ext cx="8289925" cy="4316476"/>
          </a:xfrm>
          <a:prstGeom prst="rect">
            <a:avLst/>
          </a:prstGeom>
          <a:ln w="12700">
            <a:miter lim="400000"/>
          </a:ln>
        </p:spPr>
        <p:txBody>
          <a:bodyPr lIns="44450" tIns="44450" rIns="44450" bIns="44450">
            <a:spAutoFit/>
          </a:bodyPr>
          <a:lstStyle/>
          <a:p>
            <a:pPr marL="342900" indent="-342900" defTabSz="457200">
              <a:spcBef>
                <a:spcPts val="600"/>
              </a:spcBef>
              <a:buClr>
                <a:srgbClr val="000000"/>
              </a:buClr>
              <a:buSzPct val="75000"/>
              <a:buChar char="•"/>
              <a:defRPr sz="2800"/>
            </a:pPr>
            <a:r>
              <a:t>1st xact transfers $100 from B’s account to A’s</a:t>
            </a:r>
          </a:p>
          <a:p>
            <a:pPr marL="342900" indent="-342900" defTabSz="457200">
              <a:spcBef>
                <a:spcPts val="600"/>
              </a:spcBef>
              <a:buClr>
                <a:srgbClr val="000000"/>
              </a:buClr>
              <a:buSzPct val="75000"/>
              <a:buChar char="•"/>
              <a:defRPr sz="2800"/>
            </a:pPr>
            <a:r>
              <a:t>2nd credits both accounts with 6% interest.</a:t>
            </a:r>
          </a:p>
          <a:p>
            <a:pPr marL="342900" indent="-342900" defTabSz="457200">
              <a:spcBef>
                <a:spcPts val="600"/>
              </a:spcBef>
              <a:buClr>
                <a:srgbClr val="000000"/>
              </a:buClr>
              <a:buSzPct val="75000"/>
              <a:buChar char="•"/>
              <a:defRPr sz="2800"/>
            </a:pPr>
            <a:r>
              <a:t>Assume at first A and B each have $1000.  What are the </a:t>
            </a:r>
            <a:r>
              <a:rPr u="sng">
                <a:solidFill>
                  <a:srgbClr val="FF0000"/>
                </a:solidFill>
              </a:rPr>
              <a:t>legal outcomes</a:t>
            </a:r>
            <a:r>
              <a:t> of running T1 and T2???</a:t>
            </a:r>
          </a:p>
          <a:p>
            <a:pPr marL="742950" lvl="1" indent="-285750" defTabSz="457200">
              <a:spcBef>
                <a:spcPts val="600"/>
              </a:spcBef>
              <a:buClr>
                <a:srgbClr val="000000"/>
              </a:buClr>
              <a:buSzPct val="75000"/>
              <a:buChar char="•"/>
              <a:defRPr sz="2800"/>
            </a:pPr>
            <a:r>
              <a:t>$2000 *1.06 = $2120</a:t>
            </a:r>
          </a:p>
          <a:p>
            <a:pPr marL="342900" indent="-342900" defTabSz="457200">
              <a:spcBef>
                <a:spcPts val="600"/>
              </a:spcBef>
              <a:buClr>
                <a:srgbClr val="000000"/>
              </a:buClr>
              <a:buSzPct val="75000"/>
              <a:buChar char="•"/>
              <a:defRPr sz="2800"/>
            </a:pPr>
            <a:r>
              <a:t>There is no guarantee that T1 will execute before T2 or vice-versa, if both are submitted together.  </a:t>
            </a:r>
            <a:r>
              <a:rPr>
                <a:solidFill>
                  <a:srgbClr val="FF0000"/>
                </a:solidFill>
              </a:rPr>
              <a:t>But, the net effect </a:t>
            </a:r>
            <a:r>
              <a:rPr i="1">
                <a:solidFill>
                  <a:srgbClr val="FF0000"/>
                </a:solidFill>
              </a:rPr>
              <a:t>must </a:t>
            </a:r>
            <a:r>
              <a:rPr>
                <a:solidFill>
                  <a:srgbClr val="FF0000"/>
                </a:solidFill>
              </a:rPr>
              <a:t>be </a:t>
            </a:r>
            <a:r>
              <a:rPr u="sng">
                <a:solidFill>
                  <a:srgbClr val="FF0000"/>
                </a:solidFill>
              </a:rPr>
              <a:t>equivalent to</a:t>
            </a:r>
            <a:r>
              <a:rPr>
                <a:solidFill>
                  <a:srgbClr val="FF0000"/>
                </a:solidFill>
              </a:rPr>
              <a:t> these two transactions running </a:t>
            </a:r>
            <a:r>
              <a:rPr u="sng">
                <a:solidFill>
                  <a:srgbClr val="FF0000"/>
                </a:solidFill>
              </a:rPr>
              <a:t>serially</a:t>
            </a:r>
            <a:r>
              <a:rPr>
                <a:solidFill>
                  <a:srgbClr val="FF0000"/>
                </a:solidFill>
              </a:rPr>
              <a:t> in some order.</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6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1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16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16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16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62" grpId="1" bldLvl="5" animBg="1" advAuto="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65" name="Example"/>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defRPr>
            </a:lvl1pPr>
          </a:lstStyle>
          <a:p>
            <a:r>
              <a:t>Example</a:t>
            </a:r>
          </a:p>
        </p:txBody>
      </p:sp>
      <p:sp>
        <p:nvSpPr>
          <p:cNvPr id="166" name="One serial execution is the following:…"/>
          <p:cNvSpPr txBox="1"/>
          <p:nvPr>
            <p:ph type="body" sz="half" idx="4294967295"/>
          </p:nvPr>
        </p:nvSpPr>
        <p:spPr>
          <a:xfrm>
            <a:off x="571500" y="1114425"/>
            <a:ext cx="7848600" cy="3176588"/>
          </a:xfrm>
          <a:prstGeom prst="rect">
            <a:avLst/>
          </a:prstGeom>
        </p:spPr>
        <p:txBody>
          <a:bodyPr>
            <a:normAutofit/>
          </a:bodyPr>
          <a:lstStyle/>
          <a:p>
            <a:pPr marL="200660" indent="-200660">
              <a:buClrTx/>
              <a:buSzPct val="100000"/>
            </a:pPr>
            <a:r>
              <a:t>One serial execution is the following:</a:t>
            </a:r>
          </a:p>
          <a:p>
            <a:pPr>
              <a:buChar char=""/>
            </a:pPr>
          </a:p>
          <a:p>
            <a:pPr>
              <a:buChar char=""/>
            </a:pPr>
          </a:p>
          <a:p>
            <a:pPr>
              <a:buChar char=""/>
            </a:pPr>
          </a:p>
          <a:p>
            <a:pPr marL="200660" indent="-200660">
              <a:buClrTx/>
              <a:buSzPct val="100000"/>
            </a:pPr>
            <a:r>
              <a:t>Another serial execution is:</a:t>
            </a:r>
          </a:p>
        </p:txBody>
      </p:sp>
      <p:sp>
        <p:nvSpPr>
          <p:cNvPr id="167" name="T1:        A=A+100  B=B-100…"/>
          <p:cNvSpPr/>
          <p:nvPr/>
        </p:nvSpPr>
        <p:spPr>
          <a:xfrm>
            <a:off x="817562" y="1654175"/>
            <a:ext cx="5647471" cy="660400"/>
          </a:xfrm>
          <a:prstGeom prst="rect">
            <a:avLst/>
          </a:prstGeom>
          <a:ln w="12700">
            <a:solidFill>
              <a:srgbClr val="000000"/>
            </a:solidFill>
          </a:ln>
        </p:spPr>
        <p:txBody>
          <a:bodyPr lIns="44450" tIns="44450" rIns="44450" bIns="44450">
            <a:spAutoFit/>
          </a:bodyPr>
          <a:lstStyle/>
          <a:p>
            <a:pPr defTabSz="457200">
              <a:defRPr sz="1800"/>
            </a:pPr>
            <a:r>
              <a:t>T1:        A=A+100  B=B-100   </a:t>
            </a:r>
          </a:p>
          <a:p>
            <a:pPr defTabSz="457200">
              <a:defRPr sz="1800"/>
            </a:pPr>
            <a:r>
              <a:t>T2:	   	                                  A=1.06*A     B=1.06*B</a:t>
            </a:r>
          </a:p>
        </p:txBody>
      </p:sp>
      <p:sp>
        <p:nvSpPr>
          <p:cNvPr id="168" name="Initially:…"/>
          <p:cNvSpPr txBox="1"/>
          <p:nvPr/>
        </p:nvSpPr>
        <p:spPr>
          <a:xfrm>
            <a:off x="7587932" y="192087"/>
            <a:ext cx="986940" cy="1005841"/>
          </a:xfrm>
          <a:prstGeom prst="rect">
            <a:avLst/>
          </a:prstGeom>
          <a:ln w="12700">
            <a:miter lim="400000"/>
          </a:ln>
        </p:spPr>
        <p:txBody>
          <a:bodyPr wrap="none" lIns="45719" rIns="45719">
            <a:spAutoFit/>
          </a:bodyPr>
          <a:lstStyle/>
          <a:p>
            <a:pPr defTabSz="457200">
              <a:defRPr sz="2000"/>
            </a:pPr>
            <a:r>
              <a:t>Initially:</a:t>
            </a:r>
          </a:p>
          <a:p>
            <a:pPr defTabSz="457200">
              <a:defRPr sz="2000"/>
            </a:pPr>
            <a:r>
              <a:t>A=1000</a:t>
            </a:r>
          </a:p>
          <a:p>
            <a:pPr defTabSz="457200">
              <a:defRPr sz="2000"/>
            </a:pPr>
            <a:r>
              <a:t>B=1000</a:t>
            </a:r>
          </a:p>
        </p:txBody>
      </p:sp>
      <p:sp>
        <p:nvSpPr>
          <p:cNvPr id="169" name="T1:                                          A=A+100              B=B-100…"/>
          <p:cNvSpPr/>
          <p:nvPr/>
        </p:nvSpPr>
        <p:spPr>
          <a:xfrm>
            <a:off x="741362" y="3444875"/>
            <a:ext cx="6092057" cy="660400"/>
          </a:xfrm>
          <a:prstGeom prst="rect">
            <a:avLst/>
          </a:prstGeom>
          <a:ln w="12700">
            <a:solidFill>
              <a:srgbClr val="000000"/>
            </a:solidFill>
          </a:ln>
        </p:spPr>
        <p:txBody>
          <a:bodyPr wrap="none" lIns="44450" tIns="44450" rIns="44450" bIns="44450">
            <a:spAutoFit/>
          </a:bodyPr>
          <a:lstStyle/>
          <a:p>
            <a:pPr defTabSz="457200">
              <a:defRPr sz="1800"/>
            </a:pPr>
            <a:r>
              <a:t>T1:	                                         A=A+100              B=B-100   </a:t>
            </a:r>
          </a:p>
          <a:p>
            <a:pPr defTabSz="457200">
              <a:defRPr sz="1800"/>
            </a:pPr>
            <a:r>
              <a:t>T2:  A=1.06*A    B=1.06*B</a:t>
            </a:r>
          </a:p>
        </p:txBody>
      </p:sp>
      <p:sp>
        <p:nvSpPr>
          <p:cNvPr id="170" name="After:…"/>
          <p:cNvSpPr txBox="1"/>
          <p:nvPr/>
        </p:nvSpPr>
        <p:spPr>
          <a:xfrm>
            <a:off x="6527482" y="1211262"/>
            <a:ext cx="1038781" cy="1005841"/>
          </a:xfrm>
          <a:prstGeom prst="rect">
            <a:avLst/>
          </a:prstGeom>
          <a:ln w="12700">
            <a:miter lim="400000"/>
          </a:ln>
        </p:spPr>
        <p:txBody>
          <a:bodyPr wrap="none" lIns="45719" rIns="45719">
            <a:spAutoFit/>
          </a:bodyPr>
          <a:lstStyle/>
          <a:p>
            <a:pPr defTabSz="457200">
              <a:defRPr sz="2000"/>
            </a:pPr>
            <a:r>
              <a:t>After:</a:t>
            </a:r>
          </a:p>
          <a:p>
            <a:pPr defTabSz="457200">
              <a:defRPr sz="2000"/>
            </a:pPr>
            <a:r>
              <a:t>A= 1166</a:t>
            </a:r>
          </a:p>
          <a:p>
            <a:pPr defTabSz="457200">
              <a:defRPr sz="2000"/>
            </a:pPr>
            <a:r>
              <a:t>B= 954</a:t>
            </a:r>
          </a:p>
        </p:txBody>
      </p:sp>
      <p:sp>
        <p:nvSpPr>
          <p:cNvPr id="171" name="After:…"/>
          <p:cNvSpPr txBox="1"/>
          <p:nvPr/>
        </p:nvSpPr>
        <p:spPr>
          <a:xfrm>
            <a:off x="7103744" y="3325812"/>
            <a:ext cx="1038782" cy="1005841"/>
          </a:xfrm>
          <a:prstGeom prst="rect">
            <a:avLst/>
          </a:prstGeom>
          <a:ln w="12700">
            <a:miter lim="400000"/>
          </a:ln>
        </p:spPr>
        <p:txBody>
          <a:bodyPr wrap="none" lIns="45719" rIns="45719">
            <a:spAutoFit/>
          </a:bodyPr>
          <a:lstStyle/>
          <a:p>
            <a:pPr defTabSz="457200">
              <a:defRPr sz="2000"/>
            </a:pPr>
            <a:r>
              <a:t>After:</a:t>
            </a:r>
          </a:p>
          <a:p>
            <a:pPr defTabSz="457200">
              <a:defRPr sz="2000"/>
            </a:pPr>
            <a:r>
              <a:t>A= 1160</a:t>
            </a:r>
          </a:p>
          <a:p>
            <a:pPr defTabSz="457200">
              <a:defRPr sz="2000"/>
            </a:pPr>
            <a:r>
              <a:t>B= 960</a:t>
            </a:r>
          </a:p>
        </p:txBody>
      </p:sp>
      <p:sp>
        <p:nvSpPr>
          <p:cNvPr id="172" name="Schedule:   A list of operations from a set of transactions T1, T2, … Tn,…"/>
          <p:cNvSpPr txBox="1"/>
          <p:nvPr/>
        </p:nvSpPr>
        <p:spPr>
          <a:xfrm>
            <a:off x="315595" y="4579937"/>
            <a:ext cx="8434671" cy="1005841"/>
          </a:xfrm>
          <a:prstGeom prst="rect">
            <a:avLst/>
          </a:prstGeom>
          <a:ln w="12700">
            <a:miter lim="400000"/>
          </a:ln>
        </p:spPr>
        <p:txBody>
          <a:bodyPr wrap="none" lIns="45719" rIns="45719">
            <a:spAutoFit/>
          </a:bodyPr>
          <a:lstStyle/>
          <a:p>
            <a:pPr defTabSz="457200">
              <a:defRPr sz="2000" b="1">
                <a:solidFill>
                  <a:srgbClr val="FF0000"/>
                </a:solidFill>
              </a:defRPr>
            </a:pPr>
            <a:r>
              <a:t>Schedule</a:t>
            </a:r>
            <a:r>
              <a:rPr b="0">
                <a:solidFill>
                  <a:srgbClr val="000000"/>
                </a:solidFill>
              </a:rPr>
              <a:t>:   A list of operations from a set of transactions T1, T2, … Tn, </a:t>
            </a:r>
            <a:endParaRPr b="0">
              <a:solidFill>
                <a:srgbClr val="000000"/>
              </a:solidFill>
            </a:endParaRPr>
          </a:p>
          <a:p>
            <a:pPr defTabSz="457200">
              <a:defRPr sz="2000"/>
            </a:pPr>
            <a:r>
              <a:t>that can be interleaved and the order that the operations from </a:t>
            </a:r>
          </a:p>
          <a:p>
            <a:pPr defTabSz="457200">
              <a:defRPr sz="2000"/>
            </a:pPr>
            <a:r>
              <a:t>transaction Ti that appear in the schedule is the same as their order in Ti.  </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72"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75" name="Example (Contd.)"/>
          <p:cNvSpPr txBox="1"/>
          <p:nvPr>
            <p:ph type="title" idx="4294967295"/>
          </p:nvPr>
        </p:nvSpPr>
        <p:spPr>
          <a:xfrm>
            <a:off x="854075" y="0"/>
            <a:ext cx="7772400" cy="62388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 (Contd.)</a:t>
            </a:r>
          </a:p>
        </p:txBody>
      </p:sp>
      <p:sp>
        <p:nvSpPr>
          <p:cNvPr id="176" name="Legal outcomes: A=1166,B=954 or A=1160,B=960…"/>
          <p:cNvSpPr txBox="1"/>
          <p:nvPr>
            <p:ph type="body" sz="quarter" idx="4294967295"/>
          </p:nvPr>
        </p:nvSpPr>
        <p:spPr>
          <a:xfrm>
            <a:off x="38100" y="1133475"/>
            <a:ext cx="9067800" cy="609600"/>
          </a:xfrm>
          <a:prstGeom prst="rect">
            <a:avLst/>
          </a:prstGeom>
        </p:spPr>
        <p:txBody>
          <a:bodyPr lIns="44450" tIns="44450" rIns="44450" bIns="44450">
            <a:normAutofit/>
          </a:bodyPr>
          <a:lstStyle/>
          <a:p>
            <a:pPr marL="144145" indent="-144145" defTabSz="657860">
              <a:spcBef>
                <a:spcPts val="600"/>
              </a:spcBef>
              <a:buClrTx/>
              <a:buSzPct val="100000"/>
              <a:defRPr sz="1440">
                <a:latin typeface="Tahoma Bold"/>
                <a:ea typeface="Tahoma Bold"/>
                <a:cs typeface="Tahoma Bold"/>
                <a:sym typeface="Tahoma Bold"/>
              </a:defRPr>
            </a:pPr>
            <a:r>
              <a:t>Legal outcomes: A=1166,B=954 or A=1160,B=960</a:t>
            </a:r>
          </a:p>
          <a:p>
            <a:pPr marL="144145" indent="-144145" defTabSz="657860">
              <a:spcBef>
                <a:spcPts val="600"/>
              </a:spcBef>
              <a:buClrTx/>
              <a:buSzPct val="100000"/>
              <a:defRPr sz="1440">
                <a:latin typeface="Tahoma Bold"/>
                <a:ea typeface="Tahoma Bold"/>
                <a:cs typeface="Tahoma Bold"/>
                <a:sym typeface="Tahoma Bold"/>
              </a:defRPr>
            </a:pPr>
            <a:r>
              <a:t>Consider a possible interleaved </a:t>
            </a:r>
            <a:r>
              <a:rPr u="sng">
                <a:solidFill>
                  <a:schemeClr val="accent2"/>
                </a:solidFill>
              </a:rPr>
              <a:t>schedule</a:t>
            </a:r>
            <a:r>
              <a:t>:</a:t>
            </a:r>
          </a:p>
        </p:txBody>
      </p:sp>
      <p:sp>
        <p:nvSpPr>
          <p:cNvPr id="177" name="T1:  A=A+100                            B=B-100…"/>
          <p:cNvSpPr/>
          <p:nvPr/>
        </p:nvSpPr>
        <p:spPr>
          <a:xfrm>
            <a:off x="881062" y="2014140"/>
            <a:ext cx="5851824" cy="660401"/>
          </a:xfrm>
          <a:prstGeom prst="rect">
            <a:avLst/>
          </a:prstGeom>
          <a:ln w="12700">
            <a:solidFill>
              <a:srgbClr val="000000"/>
            </a:solidFill>
          </a:ln>
        </p:spPr>
        <p:txBody>
          <a:bodyPr lIns="44450" tIns="44450" rIns="44450" bIns="44450">
            <a:spAutoFit/>
          </a:bodyPr>
          <a:lstStyle/>
          <a:p>
            <a:pPr defTabSz="457200">
              <a:defRPr sz="1800"/>
            </a:pPr>
            <a:r>
              <a:t>T1:	 A=A+100                            B=B-100   </a:t>
            </a:r>
          </a:p>
          <a:p>
            <a:pPr defTabSz="457200">
              <a:defRPr sz="1800"/>
            </a:pPr>
            <a:r>
              <a:t>T2:	   	         A=1.06*A 		                  B=1.06*B</a:t>
            </a:r>
          </a:p>
        </p:txBody>
      </p:sp>
      <p:sp>
        <p:nvSpPr>
          <p:cNvPr id="178" name="This is OK (same as T1;T2).  But what about:"/>
          <p:cNvSpPr txBox="1"/>
          <p:nvPr/>
        </p:nvSpPr>
        <p:spPr>
          <a:xfrm>
            <a:off x="84137" y="2754312"/>
            <a:ext cx="8975726" cy="482601"/>
          </a:xfrm>
          <a:prstGeom prst="rect">
            <a:avLst/>
          </a:prstGeom>
          <a:ln w="12700">
            <a:miter lim="400000"/>
          </a:ln>
        </p:spPr>
        <p:txBody>
          <a:bodyPr lIns="44450" tIns="44450" rIns="44450" bIns="44450">
            <a:spAutoFit/>
          </a:bodyPr>
          <a:lstStyle>
            <a:lvl1pPr marL="280670" indent="-280670" defTabSz="457200">
              <a:spcBef>
                <a:spcPts val="600"/>
              </a:spcBef>
              <a:buSzPct val="100000"/>
              <a:buChar char="•"/>
              <a:defRPr sz="2600"/>
            </a:lvl1pPr>
          </a:lstStyle>
          <a:p>
            <a:r>
              <a:t>This is OK (same as T1;T2).  But what about:</a:t>
            </a:r>
          </a:p>
        </p:txBody>
      </p:sp>
      <p:sp>
        <p:nvSpPr>
          <p:cNvPr id="179" name="T1:  A=A+100                          B=B-100…"/>
          <p:cNvSpPr/>
          <p:nvPr/>
        </p:nvSpPr>
        <p:spPr>
          <a:xfrm>
            <a:off x="817562" y="3532981"/>
            <a:ext cx="6392144" cy="660401"/>
          </a:xfrm>
          <a:prstGeom prst="rect">
            <a:avLst/>
          </a:prstGeom>
          <a:ln w="12700">
            <a:solidFill>
              <a:srgbClr val="000000"/>
            </a:solidFill>
          </a:ln>
        </p:spPr>
        <p:txBody>
          <a:bodyPr lIns="44450" tIns="44450" rIns="44450" bIns="44450">
            <a:spAutoFit/>
          </a:bodyPr>
          <a:lstStyle/>
          <a:p>
            <a:pPr defTabSz="457200">
              <a:defRPr sz="1800"/>
            </a:pPr>
            <a:r>
              <a:t>T1:	 A=A+100   		     		              B=B-100   </a:t>
            </a:r>
          </a:p>
          <a:p>
            <a:pPr defTabSz="457200">
              <a:defRPr sz="1800"/>
            </a:pPr>
            <a:r>
              <a:t>T2:	   	         A=1.06*A.    B=1.06*B</a:t>
            </a:r>
          </a:p>
        </p:txBody>
      </p:sp>
      <p:sp>
        <p:nvSpPr>
          <p:cNvPr id="180" name="Result: A=1166, B=960; A+B = 2126, bank loses $6…"/>
          <p:cNvSpPr txBox="1"/>
          <p:nvPr/>
        </p:nvSpPr>
        <p:spPr>
          <a:xfrm>
            <a:off x="84137" y="4424044"/>
            <a:ext cx="8975726" cy="759461"/>
          </a:xfrm>
          <a:prstGeom prst="rect">
            <a:avLst/>
          </a:prstGeom>
          <a:ln w="12700">
            <a:miter lim="400000"/>
          </a:ln>
        </p:spPr>
        <p:txBody>
          <a:bodyPr lIns="44450" tIns="44450" rIns="44450" bIns="44450">
            <a:spAutoFit/>
          </a:bodyPr>
          <a:lstStyle/>
          <a:p>
            <a:pPr marL="342900" indent="-342900" defTabSz="457200">
              <a:spcBef>
                <a:spcPts val="400"/>
              </a:spcBef>
              <a:buClr>
                <a:srgbClr val="000000"/>
              </a:buClr>
              <a:buSzPct val="75000"/>
              <a:buChar char="•"/>
              <a:defRPr sz="2000">
                <a:latin typeface="Tahoma Bold"/>
                <a:ea typeface="Tahoma Bold"/>
                <a:cs typeface="Tahoma Bold"/>
                <a:sym typeface="Tahoma Bold"/>
              </a:defRPr>
            </a:pPr>
            <a:r>
              <a:t>Result: A=1166, B=960; A+B = 2126, bank loses $6</a:t>
            </a:r>
          </a:p>
          <a:p>
            <a:pPr marL="342900" indent="-342900" defTabSz="457200">
              <a:spcBef>
                <a:spcPts val="400"/>
              </a:spcBef>
              <a:buClr>
                <a:srgbClr val="000000"/>
              </a:buClr>
              <a:buSzPct val="75000"/>
              <a:buChar char="•"/>
              <a:defRPr sz="2000">
                <a:latin typeface="Tahoma Bold"/>
                <a:ea typeface="Tahoma Bold"/>
                <a:cs typeface="Tahoma Bold"/>
                <a:sym typeface="Tahoma Bold"/>
              </a:defRPr>
            </a:pPr>
            <a:r>
              <a:t>The DBMS’s view of the second schedule:</a:t>
            </a:r>
          </a:p>
        </p:txBody>
      </p:sp>
      <p:sp>
        <p:nvSpPr>
          <p:cNvPr id="181" name="T1:  R(A), W(A),                                  R(B), W(B)…"/>
          <p:cNvSpPr/>
          <p:nvPr/>
        </p:nvSpPr>
        <p:spPr>
          <a:xfrm>
            <a:off x="817562" y="5411787"/>
            <a:ext cx="6392144" cy="660401"/>
          </a:xfrm>
          <a:prstGeom prst="rect">
            <a:avLst/>
          </a:prstGeom>
          <a:ln w="12700">
            <a:solidFill>
              <a:srgbClr val="000000"/>
            </a:solidFill>
          </a:ln>
        </p:spPr>
        <p:txBody>
          <a:bodyPr lIns="44450" tIns="44450" rIns="44450" bIns="44450">
            <a:spAutoFit/>
          </a:bodyPr>
          <a:lstStyle/>
          <a:p>
            <a:pPr defTabSz="457200">
              <a:defRPr sz="1800"/>
            </a:pPr>
            <a:r>
              <a:t>T1:	 R(A), W(A),   		     	                       R(B), W(B)</a:t>
            </a:r>
          </a:p>
          <a:p>
            <a:pPr defTabSz="457200">
              <a:defRPr sz="1800"/>
            </a:pPr>
            <a:r>
              <a:t>T2:	   		          R(A), W(A), R(B), W(B)</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2" nodeType="clickEffect">
                                  <p:stCondLst>
                                    <p:cond delay="0"/>
                                  </p:stCondLst>
                                  <p:iterate type="el">
                                    <p:tmAbs val="0"/>
                                  </p:iterate>
                                  <p:childTnLst>
                                    <p:set>
                                      <p:cBhvr>
                                        <p:cTn id="10" dur="indefinite" fill="hold"/>
                                        <p:tgtEl>
                                          <p:spTgt spid="179"/>
                                        </p:tgtEl>
                                        <p:attrNameLst>
                                          <p:attrName>style.visibility</p:attrName>
                                        </p:attrNameLst>
                                      </p:cBhvr>
                                      <p:to>
                                        <p:strVal val="visible"/>
                                      </p:to>
                                    </p:set>
                                    <p:animEffect transition="in" filter="fade">
                                      <p:cBhvr>
                                        <p:cTn id="11" dur="500"/>
                                        <p:tgtEl>
                                          <p:spTgt spid="17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type="el">
                                    <p:tmAbs val="0"/>
                                  </p:iterate>
                                  <p:childTnLst>
                                    <p:set>
                                      <p:cBhvr>
                                        <p:cTn id="15" dur="indefinite" fill="hold"/>
                                        <p:tgtEl>
                                          <p:spTgt spid="1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type="el">
                                    <p:tmAbs val="0"/>
                                  </p:iterate>
                                  <p:childTnLst>
                                    <p:set>
                                      <p:cBhvr>
                                        <p:cTn id="19" dur="indefinite" fill="hold"/>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80" grpId="3" animBg="1" advAuto="0"/>
      <p:bldP spid="181" grpId="4" animBg="1" advAuto="0"/>
      <p:bldP spid="178" grpId="1" animBg="1" advAuto="0"/>
      <p:bldP spid="179"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84" name="Scheduling Transactions"/>
          <p:cNvSpPr txBox="1"/>
          <p:nvPr>
            <p:ph type="title" idx="4294967295"/>
          </p:nvPr>
        </p:nvSpPr>
        <p:spPr>
          <a:xfrm>
            <a:off x="815975" y="0"/>
            <a:ext cx="7772400" cy="796925"/>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Scheduling Transactions</a:t>
            </a:r>
          </a:p>
        </p:txBody>
      </p:sp>
      <p:sp>
        <p:nvSpPr>
          <p:cNvPr id="185" name="Serial schedule:  A schedule that does not interleave the actions of different transactions.…"/>
          <p:cNvSpPr txBox="1"/>
          <p:nvPr>
            <p:ph type="body" idx="4294967295"/>
          </p:nvPr>
        </p:nvSpPr>
        <p:spPr>
          <a:xfrm>
            <a:off x="0" y="1277937"/>
            <a:ext cx="9067800" cy="6096001"/>
          </a:xfrm>
          <a:prstGeom prst="rect">
            <a:avLst/>
          </a:prstGeom>
        </p:spPr>
        <p:txBody>
          <a:bodyPr lIns="44450" tIns="44450" rIns="44450" bIns="44450">
            <a:normAutofit/>
          </a:bodyPr>
          <a:lstStyle/>
          <a:p>
            <a:pPr marL="200660" indent="-200660">
              <a:lnSpc>
                <a:spcPct val="90000"/>
              </a:lnSpc>
              <a:buClrTx/>
              <a:buSzPct val="100000"/>
              <a:defRPr u="sng">
                <a:solidFill>
                  <a:schemeClr val="accent2"/>
                </a:solidFill>
                <a:latin typeface="Tahoma" panose="020B0604030504040204"/>
                <a:ea typeface="Tahoma" panose="020B0604030504040204"/>
                <a:cs typeface="Tahoma" panose="020B0604030504040204"/>
                <a:sym typeface="Tahoma" panose="020B0604030504040204"/>
              </a:defRPr>
            </a:pPr>
            <a:r>
              <a:t>Serial schedule:</a:t>
            </a:r>
            <a:r>
              <a:rPr u="none">
                <a:solidFill>
                  <a:srgbClr val="000000"/>
                </a:solidFill>
              </a:rPr>
              <a:t>  A schedule that </a:t>
            </a:r>
            <a:r>
              <a:rPr u="none">
                <a:solidFill>
                  <a:srgbClr val="FF0000"/>
                </a:solidFill>
              </a:rPr>
              <a:t>does not interleave</a:t>
            </a:r>
            <a:r>
              <a:rPr u="none">
                <a:solidFill>
                  <a:srgbClr val="000000"/>
                </a:solidFill>
              </a:rPr>
              <a:t> the actions of different transactions.</a:t>
            </a:r>
            <a:endParaRPr u="none">
              <a:solidFill>
                <a:srgbClr val="000000"/>
              </a:solidFill>
            </a:endParaRP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i.e., you run the transactions serially (one at a time)</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p>
          <a:p>
            <a:pPr marL="200660" indent="-200660">
              <a:lnSpc>
                <a:spcPct val="90000"/>
              </a:lnSpc>
              <a:buClrTx/>
              <a:buSzPct val="100000"/>
              <a:defRPr u="sng">
                <a:solidFill>
                  <a:schemeClr val="accent2"/>
                </a:solidFill>
                <a:latin typeface="Tahoma" panose="020B0604030504040204"/>
                <a:ea typeface="Tahoma" panose="020B0604030504040204"/>
                <a:cs typeface="Tahoma" panose="020B0604030504040204"/>
                <a:sym typeface="Tahoma" panose="020B0604030504040204"/>
              </a:defRPr>
            </a:pPr>
            <a:r>
              <a:t>Equivalent schedules:</a:t>
            </a:r>
            <a:r>
              <a:rPr u="none"/>
              <a:t>  </a:t>
            </a:r>
            <a:r>
              <a:rPr u="none">
                <a:solidFill>
                  <a:srgbClr val="000000"/>
                </a:solidFill>
              </a:rPr>
              <a:t>For any database state, the effect (on the set of objects in the database) and output of executing the first schedule is identical to the effect and output of executing the second schedule.</a:t>
            </a:r>
            <a:endParaRPr u="none">
              <a:solidFill>
                <a:srgbClr val="000000"/>
              </a:solidFill>
            </a:endParaRP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p>
          <a:p>
            <a:pPr marL="200660" indent="-200660">
              <a:lnSpc>
                <a:spcPct val="90000"/>
              </a:lnSpc>
              <a:buClrTx/>
              <a:buSzPct val="100000"/>
              <a:defRPr u="sng">
                <a:solidFill>
                  <a:schemeClr val="accent2"/>
                </a:solidFill>
                <a:latin typeface="Tahoma" panose="020B0604030504040204"/>
                <a:ea typeface="Tahoma" panose="020B0604030504040204"/>
                <a:cs typeface="Tahoma" panose="020B0604030504040204"/>
                <a:sym typeface="Tahoma" panose="020B0604030504040204"/>
              </a:defRPr>
            </a:pPr>
            <a:r>
              <a:t>Serializable schedule</a:t>
            </a:r>
            <a:r>
              <a:rPr u="none"/>
              <a:t>:  </a:t>
            </a:r>
            <a:r>
              <a:rPr u="none">
                <a:solidFill>
                  <a:srgbClr val="000000"/>
                </a:solidFill>
              </a:rPr>
              <a:t>A schedule that is</a:t>
            </a:r>
            <a:r>
              <a:rPr u="none">
                <a:solidFill>
                  <a:srgbClr val="FF0000"/>
                </a:solidFill>
              </a:rPr>
              <a:t> equivalent </a:t>
            </a:r>
            <a:r>
              <a:rPr u="none">
                <a:solidFill>
                  <a:srgbClr val="000000"/>
                </a:solidFill>
              </a:rPr>
              <a:t>to some serial execution of the transactions.</a:t>
            </a:r>
            <a:endParaRPr u="none">
              <a:solidFill>
                <a:srgbClr val="000000"/>
              </a:solidFill>
            </a:endParaRP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Intuitively: with a serializable schedule you only see things that could happen in situations where you were running transactions one-at-a-time.</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85"/>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85">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1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185">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type="el">
                                    <p:tmAbs val="0"/>
                                  </p:iterate>
                                  <p:childTnLst>
                                    <p:set>
                                      <p:cBhvr>
                                        <p:cTn id="17" dur="indefinite" fill="hold"/>
                                        <p:tgtEl>
                                          <p:spTgt spid="18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type="el">
                                    <p:tmAbs val="0"/>
                                  </p:iterate>
                                  <p:childTnLst>
                                    <p:set>
                                      <p:cBhvr>
                                        <p:cTn id="21" dur="indefinite" fill="hold"/>
                                        <p:tgtEl>
                                          <p:spTgt spid="185">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type="el">
                                    <p:tmAbs val="0"/>
                                  </p:iterate>
                                  <p:childTnLst>
                                    <p:set>
                                      <p:cBhvr>
                                        <p:cTn id="25" dur="indefinite" fill="hold"/>
                                        <p:tgtEl>
                                          <p:spTgt spid="185">
                                            <p:txEl>
                                              <p:pRg st="5" end="5"/>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18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85" grpId="1" animBg="1" advAuto="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88" name="Anomalies with Interleaved Execution"/>
          <p:cNvSpPr txBox="1"/>
          <p:nvPr>
            <p:ph type="title" idx="4294967295"/>
          </p:nvPr>
        </p:nvSpPr>
        <p:spPr>
          <a:xfrm>
            <a:off x="701675" y="76200"/>
            <a:ext cx="8153400" cy="817563"/>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Anomalies with Interleaved Execution</a:t>
            </a:r>
          </a:p>
        </p:txBody>
      </p:sp>
      <p:grpSp>
        <p:nvGrpSpPr>
          <p:cNvPr id="191" name="Group"/>
          <p:cNvGrpSpPr/>
          <p:nvPr/>
        </p:nvGrpSpPr>
        <p:grpSpPr>
          <a:xfrm>
            <a:off x="503237" y="1182687"/>
            <a:ext cx="9051926" cy="1193801"/>
            <a:chOff x="0" y="0"/>
            <a:chExt cx="9051925" cy="1193799"/>
          </a:xfrm>
        </p:grpSpPr>
        <p:sp>
          <p:nvSpPr>
            <p:cNvPr id="189" name="T1: R(A),               R(A), W(A), C…"/>
            <p:cNvSpPr/>
            <p:nvPr/>
          </p:nvSpPr>
          <p:spPr>
            <a:xfrm>
              <a:off x="30162" y="533400"/>
              <a:ext cx="8032751" cy="660400"/>
            </a:xfrm>
            <a:prstGeom prst="rect">
              <a:avLst/>
            </a:prstGeom>
            <a:noFill/>
            <a:ln w="12700" cap="flat">
              <a:solidFill>
                <a:srgbClr val="000000"/>
              </a:solidFill>
              <a:prstDash val="solid"/>
              <a:round/>
            </a:ln>
            <a:effectLst/>
          </p:spPr>
          <p:txBody>
            <a:bodyPr wrap="square" lIns="44450" tIns="44450" rIns="44450" bIns="44450" numCol="1" anchor="t">
              <a:spAutoFit/>
            </a:bodyPr>
            <a:lstStyle/>
            <a:p>
              <a:pPr defTabSz="457200">
                <a:defRPr sz="1800"/>
              </a:pPr>
              <a:r>
                <a:t>T1:	R(A),  		     	     R(A), W(A), C</a:t>
              </a:r>
            </a:p>
            <a:p>
              <a:pPr defTabSz="457200">
                <a:defRPr sz="1800"/>
              </a:pPr>
              <a:r>
                <a:t>T2:		  R(A), W(A), C</a:t>
              </a:r>
            </a:p>
          </p:txBody>
        </p:sp>
        <p:sp>
          <p:nvSpPr>
            <p:cNvPr id="190" name="Unrepeatable Reads:"/>
            <p:cNvSpPr txBox="1"/>
            <p:nvPr/>
          </p:nvSpPr>
          <p:spPr>
            <a:xfrm>
              <a:off x="0" y="0"/>
              <a:ext cx="9051925" cy="753365"/>
            </a:xfrm>
            <a:prstGeom prst="rect">
              <a:avLst/>
            </a:prstGeom>
            <a:noFill/>
            <a:ln w="12700" cap="flat">
              <a:noFill/>
              <a:miter lim="400000"/>
            </a:ln>
            <a:effectLst/>
          </p:spPr>
          <p:txBody>
            <a:bodyPr wrap="square" lIns="44450" tIns="44450" rIns="44450" bIns="44450" numCol="1" anchor="t">
              <a:spAutoFit/>
            </a:bodyPr>
            <a:lstStyle>
              <a:lvl1pPr marL="342900" indent="-342900" defTabSz="457200">
                <a:spcBef>
                  <a:spcPts val="400"/>
                </a:spcBef>
                <a:defRPr sz="2000">
                  <a:latin typeface="Tahoma Bold"/>
                  <a:ea typeface="Tahoma Bold"/>
                  <a:cs typeface="Tahoma Bold"/>
                  <a:sym typeface="Tahoma Bold"/>
                </a:defRPr>
              </a:lvl1pPr>
            </a:lstStyle>
            <a:p>
              <a:r>
                <a:t>Unrepeatable Reads:</a:t>
              </a:r>
            </a:p>
          </p:txBody>
        </p:sp>
      </p:grpSp>
      <p:grpSp>
        <p:nvGrpSpPr>
          <p:cNvPr id="194" name="Group"/>
          <p:cNvGrpSpPr/>
          <p:nvPr/>
        </p:nvGrpSpPr>
        <p:grpSpPr>
          <a:xfrm>
            <a:off x="427038" y="4654550"/>
            <a:ext cx="8139112" cy="1193801"/>
            <a:chOff x="0" y="0"/>
            <a:chExt cx="8139111" cy="1193799"/>
          </a:xfrm>
        </p:grpSpPr>
        <p:sp>
          <p:nvSpPr>
            <p:cNvPr id="192" name="Overwriting Uncommitted Data:"/>
            <p:cNvSpPr txBox="1"/>
            <p:nvPr/>
          </p:nvSpPr>
          <p:spPr>
            <a:xfrm>
              <a:off x="0" y="0"/>
              <a:ext cx="7680325" cy="753365"/>
            </a:xfrm>
            <a:prstGeom prst="rect">
              <a:avLst/>
            </a:prstGeom>
            <a:noFill/>
            <a:ln w="12700" cap="flat">
              <a:noFill/>
              <a:miter lim="400000"/>
            </a:ln>
            <a:effectLst/>
          </p:spPr>
          <p:txBody>
            <a:bodyPr wrap="square" lIns="44450" tIns="44450" rIns="44450" bIns="44450" numCol="1" anchor="t">
              <a:spAutoFit/>
            </a:bodyPr>
            <a:lstStyle>
              <a:lvl1pPr marL="342900" indent="-342900" defTabSz="457200">
                <a:spcBef>
                  <a:spcPts val="400"/>
                </a:spcBef>
                <a:defRPr sz="2000">
                  <a:latin typeface="Tahoma Bold"/>
                  <a:ea typeface="Tahoma Bold"/>
                  <a:cs typeface="Tahoma Bold"/>
                  <a:sym typeface="Tahoma Bold"/>
                </a:defRPr>
              </a:lvl1pPr>
            </a:lstStyle>
            <a:p>
              <a:r>
                <a:t>Overwriting Uncommitted Data:</a:t>
              </a:r>
            </a:p>
          </p:txBody>
        </p:sp>
        <p:sp>
          <p:nvSpPr>
            <p:cNvPr id="193" name="T1: W(A)                         W(B),  C…"/>
            <p:cNvSpPr/>
            <p:nvPr/>
          </p:nvSpPr>
          <p:spPr>
            <a:xfrm>
              <a:off x="106361" y="533400"/>
              <a:ext cx="8032751" cy="660400"/>
            </a:xfrm>
            <a:prstGeom prst="rect">
              <a:avLst/>
            </a:prstGeom>
            <a:noFill/>
            <a:ln w="12700" cap="flat">
              <a:solidFill>
                <a:srgbClr val="000000"/>
              </a:solidFill>
              <a:prstDash val="solid"/>
              <a:round/>
            </a:ln>
            <a:effectLst/>
          </p:spPr>
          <p:txBody>
            <a:bodyPr wrap="square" lIns="44450" tIns="44450" rIns="44450" bIns="44450" numCol="1" anchor="t">
              <a:spAutoFit/>
            </a:bodyPr>
            <a:lstStyle/>
            <a:p>
              <a:pPr defTabSz="457200">
                <a:defRPr sz="1800"/>
              </a:pPr>
              <a:r>
                <a:t>T1:	W(A) 		                      W(B),  C</a:t>
              </a:r>
            </a:p>
            <a:p>
              <a:pPr defTabSz="457200">
                <a:defRPr sz="1800"/>
              </a:pPr>
              <a:r>
                <a:t>T2:	        	W(A),  W(B),  C</a:t>
              </a:r>
            </a:p>
          </p:txBody>
        </p:sp>
      </p:grpSp>
      <p:grpSp>
        <p:nvGrpSpPr>
          <p:cNvPr id="197" name="Group"/>
          <p:cNvGrpSpPr/>
          <p:nvPr/>
        </p:nvGrpSpPr>
        <p:grpSpPr>
          <a:xfrm>
            <a:off x="457580" y="2762249"/>
            <a:ext cx="8221600" cy="1347130"/>
            <a:chOff x="0" y="0"/>
            <a:chExt cx="8221598" cy="1347128"/>
          </a:xfrm>
        </p:grpSpPr>
        <p:sp>
          <p:nvSpPr>
            <p:cNvPr id="195" name="T1:  R(A), W(A)                            R(B), W(B), Abort…"/>
            <p:cNvSpPr/>
            <p:nvPr/>
          </p:nvSpPr>
          <p:spPr>
            <a:xfrm>
              <a:off x="0" y="686728"/>
              <a:ext cx="8032750" cy="660401"/>
            </a:xfrm>
            <a:prstGeom prst="rect">
              <a:avLst/>
            </a:prstGeom>
            <a:noFill/>
            <a:ln w="12700" cap="flat">
              <a:solidFill>
                <a:srgbClr val="000000"/>
              </a:solidFill>
              <a:prstDash val="solid"/>
              <a:round/>
            </a:ln>
            <a:effectLst/>
          </p:spPr>
          <p:txBody>
            <a:bodyPr wrap="square" lIns="44450" tIns="44450" rIns="44450" bIns="44450" numCol="1" anchor="t">
              <a:spAutoFit/>
            </a:bodyPr>
            <a:lstStyle/>
            <a:p>
              <a:pPr defTabSz="457200">
                <a:defRPr sz="1800"/>
              </a:pPr>
              <a:r>
                <a:t>T1: 	R(A), W(A)   	                        R(B), W(B), Abort</a:t>
              </a:r>
            </a:p>
            <a:p>
              <a:pPr defTabSz="457200">
                <a:defRPr sz="1800"/>
              </a:pPr>
              <a:r>
                <a:t>T2:	                     R(A), W(A), C</a:t>
              </a:r>
            </a:p>
          </p:txBody>
        </p:sp>
        <p:sp>
          <p:nvSpPr>
            <p:cNvPr id="196" name="Reading Uncommitted Data ( “dirty reads”):"/>
            <p:cNvSpPr txBox="1"/>
            <p:nvPr/>
          </p:nvSpPr>
          <p:spPr>
            <a:xfrm>
              <a:off x="7238" y="0"/>
              <a:ext cx="8214361" cy="396240"/>
            </a:xfrm>
            <a:prstGeom prst="rect">
              <a:avLst/>
            </a:prstGeom>
            <a:noFill/>
            <a:ln w="12700" cap="flat">
              <a:noFill/>
              <a:miter lim="400000"/>
            </a:ln>
            <a:effectLst/>
          </p:spPr>
          <p:txBody>
            <a:bodyPr wrap="square" lIns="45719" tIns="45719" rIns="45719" bIns="45719" numCol="1" anchor="t">
              <a:spAutoFit/>
            </a:bodyPr>
            <a:lstStyle/>
            <a:p>
              <a:pPr defTabSz="457200">
                <a:spcBef>
                  <a:spcPts val="400"/>
                </a:spcBef>
                <a:defRPr sz="2000">
                  <a:latin typeface="Tahoma Bold"/>
                  <a:ea typeface="Tahoma Bold"/>
                  <a:cs typeface="Tahoma Bold"/>
                  <a:sym typeface="Tahoma Bold"/>
                </a:defRPr>
              </a:pPr>
              <a:r>
                <a:t>Reading Uncommitted Data ( “dirty reads”):</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el">
                                    <p:tmAbs val="0"/>
                                  </p:iterate>
                                  <p:childTnLst>
                                    <p:set>
                                      <p:cBhvr>
                                        <p:cTn id="11" dur="indefinite" fill="hold"/>
                                        <p:tgtEl>
                                          <p:spTgt spid="1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3" nodeType="clickEffect">
                                  <p:stCondLst>
                                    <p:cond delay="0"/>
                                  </p:stCondLst>
                                  <p:iterate type="el">
                                    <p:tmAbs val="0"/>
                                  </p:iterate>
                                  <p:childTnLst>
                                    <p:set>
                                      <p:cBhvr>
                                        <p:cTn id="15" dur="indefinite" fill="hold"/>
                                        <p:tgtEl>
                                          <p:spTgt spid="194"/>
                                        </p:tgtEl>
                                        <p:attrNameLst>
                                          <p:attrName>style.visibility</p:attrName>
                                        </p:attrNameLst>
                                      </p:cBhvr>
                                      <p:to>
                                        <p:strVal val="visible"/>
                                      </p:to>
                                    </p:set>
                                    <p:animEffect transition="in" filter="fade">
                                      <p:cBhvr>
                                        <p:cTn id="16"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91" grpId="1" animBg="1" advAuto="0"/>
      <p:bldP spid="194" grpId="3" animBg="1" advAuto="0"/>
      <p:bldP spid="197"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3" name="Recall: Structure of a DBMS"/>
          <p:cNvSpPr txBox="1"/>
          <p:nvPr>
            <p:ph type="title" idx="4294967295"/>
          </p:nvPr>
        </p:nvSpPr>
        <p:spPr>
          <a:xfrm>
            <a:off x="1066800" y="-58738"/>
            <a:ext cx="7772400" cy="762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Recall: Structure of a DBMS</a:t>
            </a:r>
          </a:p>
        </p:txBody>
      </p:sp>
      <p:sp>
        <p:nvSpPr>
          <p:cNvPr id="44" name="Query Optimization…"/>
          <p:cNvSpPr txBox="1"/>
          <p:nvPr/>
        </p:nvSpPr>
        <p:spPr>
          <a:xfrm>
            <a:off x="3131789" y="2590800"/>
            <a:ext cx="2061272" cy="650876"/>
          </a:xfrm>
          <a:prstGeom prst="rect">
            <a:avLst/>
          </a:prstGeom>
          <a:ln w="12700">
            <a:miter lim="400000"/>
          </a:ln>
        </p:spPr>
        <p:txBody>
          <a:bodyPr wrap="none" lIns="46037" tIns="46037" rIns="46037" bIns="46037">
            <a:spAutoFit/>
          </a:bodyPr>
          <a:lstStyle/>
          <a:p>
            <a:pPr algn="ctr" defTabSz="457200">
              <a:defRPr sz="1800">
                <a:solidFill>
                  <a:srgbClr val="CC3300"/>
                </a:solidFill>
              </a:defRPr>
            </a:pPr>
            <a:r>
              <a:t>Query Optimization</a:t>
            </a:r>
          </a:p>
          <a:p>
            <a:pPr algn="ctr" defTabSz="457200">
              <a:defRPr sz="1800">
                <a:solidFill>
                  <a:srgbClr val="CC3300"/>
                </a:solidFill>
              </a:defRPr>
            </a:pPr>
            <a:r>
              <a:t>and Execution</a:t>
            </a:r>
          </a:p>
        </p:txBody>
      </p:sp>
      <p:sp>
        <p:nvSpPr>
          <p:cNvPr id="45" name="Relational Operators"/>
          <p:cNvSpPr txBox="1"/>
          <p:nvPr/>
        </p:nvSpPr>
        <p:spPr>
          <a:xfrm>
            <a:off x="3021266" y="3352800"/>
            <a:ext cx="2201356" cy="371476"/>
          </a:xfrm>
          <a:prstGeom prst="rect">
            <a:avLst/>
          </a:prstGeom>
          <a:ln w="12700">
            <a:miter lim="400000"/>
          </a:ln>
        </p:spPr>
        <p:txBody>
          <a:bodyPr wrap="none" lIns="46037" tIns="46037" rIns="46037" bIns="46037">
            <a:spAutoFit/>
          </a:bodyPr>
          <a:lstStyle>
            <a:lvl1pPr algn="ctr" defTabSz="457200">
              <a:defRPr sz="1800">
                <a:solidFill>
                  <a:srgbClr val="CC3300"/>
                </a:solidFill>
              </a:defRPr>
            </a:lvl1pPr>
          </a:lstStyle>
          <a:p>
            <a:r>
              <a:t>Relational Operators</a:t>
            </a:r>
          </a:p>
        </p:txBody>
      </p:sp>
      <p:sp>
        <p:nvSpPr>
          <p:cNvPr id="46" name="Access Methods"/>
          <p:cNvSpPr txBox="1"/>
          <p:nvPr/>
        </p:nvSpPr>
        <p:spPr>
          <a:xfrm>
            <a:off x="3197664" y="3962400"/>
            <a:ext cx="1781884" cy="371476"/>
          </a:xfrm>
          <a:prstGeom prst="rect">
            <a:avLst/>
          </a:prstGeom>
          <a:ln w="12700">
            <a:miter lim="400000"/>
          </a:ln>
        </p:spPr>
        <p:txBody>
          <a:bodyPr wrap="none" lIns="46037" tIns="46037" rIns="46037" bIns="46037">
            <a:spAutoFit/>
          </a:bodyPr>
          <a:lstStyle>
            <a:lvl1pPr algn="ctr" defTabSz="457200">
              <a:defRPr sz="1800">
                <a:solidFill>
                  <a:srgbClr val="CC3300"/>
                </a:solidFill>
              </a:defRPr>
            </a:lvl1pPr>
          </a:lstStyle>
          <a:p>
            <a:r>
              <a:t>Access Methods</a:t>
            </a:r>
          </a:p>
        </p:txBody>
      </p:sp>
      <p:sp>
        <p:nvSpPr>
          <p:cNvPr id="47" name="Buffer Management"/>
          <p:cNvSpPr txBox="1"/>
          <p:nvPr/>
        </p:nvSpPr>
        <p:spPr>
          <a:xfrm>
            <a:off x="3029600" y="4495800"/>
            <a:ext cx="2108487" cy="371476"/>
          </a:xfrm>
          <a:prstGeom prst="rect">
            <a:avLst/>
          </a:prstGeom>
          <a:ln w="12700">
            <a:miter lim="400000"/>
          </a:ln>
        </p:spPr>
        <p:txBody>
          <a:bodyPr wrap="none" lIns="46037" tIns="46037" rIns="46037" bIns="46037">
            <a:spAutoFit/>
          </a:bodyPr>
          <a:lstStyle>
            <a:lvl1pPr algn="ctr" defTabSz="457200">
              <a:defRPr sz="1800">
                <a:solidFill>
                  <a:srgbClr val="CC3300"/>
                </a:solidFill>
              </a:defRPr>
            </a:lvl1pPr>
          </a:lstStyle>
          <a:p>
            <a:r>
              <a:t>Buffer Management</a:t>
            </a:r>
          </a:p>
        </p:txBody>
      </p:sp>
      <p:sp>
        <p:nvSpPr>
          <p:cNvPr id="48" name="Disk Space Management"/>
          <p:cNvSpPr txBox="1"/>
          <p:nvPr/>
        </p:nvSpPr>
        <p:spPr>
          <a:xfrm>
            <a:off x="2843354" y="4953000"/>
            <a:ext cx="2658779" cy="371476"/>
          </a:xfrm>
          <a:prstGeom prst="rect">
            <a:avLst/>
          </a:prstGeom>
          <a:ln w="12700">
            <a:miter lim="400000"/>
          </a:ln>
        </p:spPr>
        <p:txBody>
          <a:bodyPr wrap="none" lIns="46037" tIns="46037" rIns="46037" bIns="46037">
            <a:spAutoFit/>
          </a:bodyPr>
          <a:lstStyle>
            <a:lvl1pPr algn="ctr" defTabSz="457200">
              <a:defRPr sz="1800">
                <a:solidFill>
                  <a:srgbClr val="CC3300"/>
                </a:solidFill>
              </a:defRPr>
            </a:lvl1pPr>
          </a:lstStyle>
          <a:p>
            <a:r>
              <a:t>Disk Space Management</a:t>
            </a:r>
          </a:p>
        </p:txBody>
      </p:sp>
      <p:sp>
        <p:nvSpPr>
          <p:cNvPr id="49" name="Rectangle"/>
          <p:cNvSpPr/>
          <p:nvPr/>
        </p:nvSpPr>
        <p:spPr>
          <a:xfrm>
            <a:off x="2438400" y="2438400"/>
            <a:ext cx="3352800" cy="2971800"/>
          </a:xfrm>
          <a:prstGeom prst="rect">
            <a:avLst/>
          </a:prstGeom>
          <a:ln w="19050">
            <a:solidFill>
              <a:srgbClr val="CC3300"/>
            </a:solidFill>
          </a:ln>
        </p:spPr>
        <p:txBody>
          <a:bodyPr lIns="45719" rIns="45719" anchor="ctr"/>
          <a:lstStyle/>
          <a:p>
            <a:pPr defTabSz="457200">
              <a:defRPr sz="1800"/>
            </a:pPr>
          </a:p>
        </p:txBody>
      </p:sp>
      <p:sp>
        <p:nvSpPr>
          <p:cNvPr id="50" name="Line"/>
          <p:cNvSpPr/>
          <p:nvPr/>
        </p:nvSpPr>
        <p:spPr>
          <a:xfrm>
            <a:off x="2489200" y="3276600"/>
            <a:ext cx="3276600" cy="0"/>
          </a:xfrm>
          <a:prstGeom prst="line">
            <a:avLst/>
          </a:prstGeom>
          <a:ln w="12700">
            <a:solidFill>
              <a:srgbClr val="000000"/>
            </a:solidFill>
          </a:ln>
        </p:spPr>
        <p:txBody>
          <a:bodyPr lIns="45719" rIns="45719"/>
          <a:lstStyle/>
          <a:p/>
        </p:txBody>
      </p:sp>
      <p:sp>
        <p:nvSpPr>
          <p:cNvPr id="51" name="Line"/>
          <p:cNvSpPr/>
          <p:nvPr/>
        </p:nvSpPr>
        <p:spPr>
          <a:xfrm>
            <a:off x="2489200" y="3886200"/>
            <a:ext cx="3276600" cy="0"/>
          </a:xfrm>
          <a:prstGeom prst="line">
            <a:avLst/>
          </a:prstGeom>
          <a:ln w="12700">
            <a:solidFill>
              <a:srgbClr val="000000"/>
            </a:solidFill>
          </a:ln>
        </p:spPr>
        <p:txBody>
          <a:bodyPr lIns="45719" rIns="45719"/>
          <a:lstStyle/>
          <a:p/>
        </p:txBody>
      </p:sp>
      <p:sp>
        <p:nvSpPr>
          <p:cNvPr id="52" name="Line"/>
          <p:cNvSpPr/>
          <p:nvPr/>
        </p:nvSpPr>
        <p:spPr>
          <a:xfrm>
            <a:off x="2489200" y="4419600"/>
            <a:ext cx="3276600" cy="0"/>
          </a:xfrm>
          <a:prstGeom prst="line">
            <a:avLst/>
          </a:prstGeom>
          <a:ln w="12700">
            <a:solidFill>
              <a:srgbClr val="000000"/>
            </a:solidFill>
          </a:ln>
        </p:spPr>
        <p:txBody>
          <a:bodyPr lIns="45719" rIns="45719"/>
          <a:lstStyle/>
          <a:p/>
        </p:txBody>
      </p:sp>
      <p:sp>
        <p:nvSpPr>
          <p:cNvPr id="53" name="Line"/>
          <p:cNvSpPr/>
          <p:nvPr/>
        </p:nvSpPr>
        <p:spPr>
          <a:xfrm>
            <a:off x="2489200" y="4876800"/>
            <a:ext cx="3276600" cy="0"/>
          </a:xfrm>
          <a:prstGeom prst="line">
            <a:avLst/>
          </a:prstGeom>
          <a:ln w="12700">
            <a:solidFill>
              <a:srgbClr val="000000"/>
            </a:solidFill>
          </a:ln>
        </p:spPr>
        <p:txBody>
          <a:bodyPr lIns="45719" rIns="45719"/>
          <a:lstStyle/>
          <a:p/>
        </p:txBody>
      </p:sp>
      <p:sp>
        <p:nvSpPr>
          <p:cNvPr id="54" name="Customer accounts stored on disk"/>
          <p:cNvSpPr txBox="1"/>
          <p:nvPr/>
        </p:nvSpPr>
        <p:spPr>
          <a:xfrm>
            <a:off x="3170236" y="6216650"/>
            <a:ext cx="2193928" cy="650876"/>
          </a:xfrm>
          <a:prstGeom prst="rect">
            <a:avLst/>
          </a:prstGeom>
          <a:ln w="12700">
            <a:miter lim="400000"/>
          </a:ln>
        </p:spPr>
        <p:txBody>
          <a:bodyPr lIns="46037" tIns="46037" rIns="46037" bIns="46037">
            <a:spAutoFit/>
          </a:bodyPr>
          <a:lstStyle>
            <a:lvl1pPr defTabSz="457200">
              <a:defRPr sz="1800">
                <a:solidFill>
                  <a:srgbClr val="280049"/>
                </a:solidFill>
              </a:defRPr>
            </a:lvl1pPr>
          </a:lstStyle>
          <a:p>
            <a:r>
              <a:t>Customer accounts stored on disk</a:t>
            </a:r>
          </a:p>
        </p:txBody>
      </p:sp>
      <p:sp>
        <p:nvSpPr>
          <p:cNvPr id="55" name="Line"/>
          <p:cNvSpPr/>
          <p:nvPr/>
        </p:nvSpPr>
        <p:spPr>
          <a:xfrm>
            <a:off x="4038600" y="5410200"/>
            <a:ext cx="0" cy="533400"/>
          </a:xfrm>
          <a:prstGeom prst="line">
            <a:avLst/>
          </a:prstGeom>
          <a:ln w="25400">
            <a:solidFill>
              <a:srgbClr val="CC3300"/>
            </a:solidFill>
          </a:ln>
        </p:spPr>
        <p:txBody>
          <a:bodyPr lIns="45719" rIns="45719"/>
          <a:lstStyle/>
          <a:p/>
        </p:txBody>
      </p:sp>
      <p:sp>
        <p:nvSpPr>
          <p:cNvPr id="56" name="Query in:…"/>
          <p:cNvSpPr txBox="1"/>
          <p:nvPr/>
        </p:nvSpPr>
        <p:spPr>
          <a:xfrm>
            <a:off x="198437" y="685800"/>
            <a:ext cx="4251327" cy="701676"/>
          </a:xfrm>
          <a:prstGeom prst="rect">
            <a:avLst/>
          </a:prstGeom>
          <a:ln w="12700">
            <a:miter lim="400000"/>
          </a:ln>
        </p:spPr>
        <p:txBody>
          <a:bodyPr lIns="46037" tIns="46037" rIns="46037" bIns="46037">
            <a:spAutoFit/>
          </a:bodyPr>
          <a:lstStyle/>
          <a:p>
            <a:pPr algn="ctr" defTabSz="457200">
              <a:defRPr sz="2000">
                <a:solidFill>
                  <a:srgbClr val="CC3300"/>
                </a:solidFill>
              </a:defRPr>
            </a:pPr>
            <a:r>
              <a:t>Query in:</a:t>
            </a:r>
          </a:p>
          <a:p>
            <a:pPr algn="ctr" defTabSz="457200">
              <a:defRPr sz="2000">
                <a:solidFill>
                  <a:srgbClr val="CC3300"/>
                </a:solidFill>
              </a:defRPr>
            </a:pPr>
            <a:r>
              <a:t>e.g. “</a:t>
            </a:r>
            <a:r>
              <a:rPr i="1"/>
              <a:t>Select min(account balance)</a:t>
            </a:r>
            <a:r>
              <a:t>”</a:t>
            </a:r>
          </a:p>
        </p:txBody>
      </p:sp>
      <p:sp>
        <p:nvSpPr>
          <p:cNvPr id="57" name="Data out:…"/>
          <p:cNvSpPr txBox="1"/>
          <p:nvPr/>
        </p:nvSpPr>
        <p:spPr>
          <a:xfrm>
            <a:off x="5739394" y="1066800"/>
            <a:ext cx="1164062" cy="701676"/>
          </a:xfrm>
          <a:prstGeom prst="rect">
            <a:avLst/>
          </a:prstGeom>
          <a:ln w="12700">
            <a:miter lim="400000"/>
          </a:ln>
        </p:spPr>
        <p:txBody>
          <a:bodyPr wrap="none" lIns="46037" tIns="46037" rIns="46037" bIns="46037">
            <a:spAutoFit/>
          </a:bodyPr>
          <a:lstStyle/>
          <a:p>
            <a:pPr algn="ctr" defTabSz="457200">
              <a:defRPr sz="2000">
                <a:solidFill>
                  <a:srgbClr val="CC3300"/>
                </a:solidFill>
              </a:defRPr>
            </a:pPr>
            <a:r>
              <a:t>Data out:</a:t>
            </a:r>
          </a:p>
          <a:p>
            <a:pPr algn="ctr" defTabSz="457200">
              <a:defRPr sz="2000">
                <a:solidFill>
                  <a:srgbClr val="CC3300"/>
                </a:solidFill>
              </a:defRPr>
            </a:pPr>
            <a:r>
              <a:t>e.g. 2000</a:t>
            </a:r>
          </a:p>
        </p:txBody>
      </p:sp>
      <p:grpSp>
        <p:nvGrpSpPr>
          <p:cNvPr id="60" name="Group"/>
          <p:cNvGrpSpPr/>
          <p:nvPr/>
        </p:nvGrpSpPr>
        <p:grpSpPr>
          <a:xfrm>
            <a:off x="2819400" y="5791200"/>
            <a:ext cx="2819400" cy="1066800"/>
            <a:chOff x="0" y="0"/>
            <a:chExt cx="2819400" cy="1066800"/>
          </a:xfrm>
        </p:grpSpPr>
        <p:sp>
          <p:nvSpPr>
            <p:cNvPr id="58" name="Shape"/>
            <p:cNvSpPr/>
            <p:nvPr/>
          </p:nvSpPr>
          <p:spPr>
            <a:xfrm>
              <a:off x="0" y="0"/>
              <a:ext cx="2819400" cy="10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path>
              </a:pathLst>
            </a:custGeom>
            <a:noFill/>
            <a:ln w="254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59" name="Line"/>
            <p:cNvSpPr/>
            <p:nvPr/>
          </p:nvSpPr>
          <p:spPr>
            <a:xfrm>
              <a:off x="0" y="133349"/>
              <a:ext cx="2819400" cy="133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4835" y="21600"/>
                    <a:pt x="10800" y="21600"/>
                  </a:cubicBezTo>
                  <a:cubicBezTo>
                    <a:pt x="16765" y="21600"/>
                    <a:pt x="21600" y="11929"/>
                    <a:pt x="21600" y="0"/>
                  </a:cubicBezTo>
                </a:path>
              </a:pathLst>
            </a:custGeom>
            <a:noFill/>
            <a:ln w="254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61" name="Line"/>
          <p:cNvSpPr/>
          <p:nvPr/>
        </p:nvSpPr>
        <p:spPr>
          <a:xfrm>
            <a:off x="2324099" y="1387475"/>
            <a:ext cx="1257301" cy="1127125"/>
          </a:xfrm>
          <a:prstGeom prst="line">
            <a:avLst/>
          </a:prstGeom>
          <a:ln w="12700">
            <a:solidFill>
              <a:srgbClr val="000000"/>
            </a:solidFill>
            <a:tailEnd type="triangle"/>
          </a:ln>
        </p:spPr>
        <p:txBody>
          <a:bodyPr lIns="45719" rIns="45719"/>
          <a:lstStyle/>
          <a:p/>
        </p:txBody>
      </p:sp>
      <p:sp>
        <p:nvSpPr>
          <p:cNvPr id="62" name="Line"/>
          <p:cNvSpPr/>
          <p:nvPr/>
        </p:nvSpPr>
        <p:spPr>
          <a:xfrm flipH="1">
            <a:off x="3581399" y="2743200"/>
            <a:ext cx="1" cy="3352800"/>
          </a:xfrm>
          <a:prstGeom prst="line">
            <a:avLst/>
          </a:prstGeom>
          <a:ln w="25400">
            <a:solidFill>
              <a:srgbClr val="000000"/>
            </a:solidFill>
            <a:tailEnd type="triangle"/>
          </a:ln>
        </p:spPr>
        <p:txBody>
          <a:bodyPr lIns="45719" rIns="45719"/>
          <a:lstStyle/>
          <a:p/>
        </p:txBody>
      </p:sp>
      <p:sp>
        <p:nvSpPr>
          <p:cNvPr id="63" name="Line"/>
          <p:cNvSpPr/>
          <p:nvPr/>
        </p:nvSpPr>
        <p:spPr>
          <a:xfrm flipV="1">
            <a:off x="4648200" y="2743200"/>
            <a:ext cx="0" cy="3352800"/>
          </a:xfrm>
          <a:prstGeom prst="line">
            <a:avLst/>
          </a:prstGeom>
          <a:ln w="25400">
            <a:solidFill>
              <a:srgbClr val="000000"/>
            </a:solidFill>
            <a:tailEnd type="triangle"/>
          </a:ln>
        </p:spPr>
        <p:txBody>
          <a:bodyPr lIns="45719" rIns="45719"/>
          <a:lstStyle/>
          <a:p/>
        </p:txBody>
      </p:sp>
      <p:sp>
        <p:nvSpPr>
          <p:cNvPr id="64" name="Line"/>
          <p:cNvSpPr/>
          <p:nvPr/>
        </p:nvSpPr>
        <p:spPr>
          <a:xfrm flipV="1">
            <a:off x="4648199" y="1768475"/>
            <a:ext cx="1673226" cy="746125"/>
          </a:xfrm>
          <a:prstGeom prst="line">
            <a:avLst/>
          </a:prstGeom>
          <a:ln w="12700">
            <a:solidFill>
              <a:srgbClr val="000000"/>
            </a:solidFill>
            <a:tailEnd type="triangle"/>
          </a:ln>
        </p:spPr>
        <p:txBody>
          <a:bodyPr lIns="45719" rIns="45719"/>
          <a:lstStyle/>
          <a:p/>
        </p:txBody>
      </p:sp>
      <p:grpSp>
        <p:nvGrpSpPr>
          <p:cNvPr id="67" name="Group"/>
          <p:cNvGrpSpPr/>
          <p:nvPr/>
        </p:nvGrpSpPr>
        <p:grpSpPr>
          <a:xfrm>
            <a:off x="2438400" y="1447800"/>
            <a:ext cx="3276600" cy="396876"/>
            <a:chOff x="0" y="0"/>
            <a:chExt cx="3276600" cy="396875"/>
          </a:xfrm>
        </p:grpSpPr>
        <p:sp>
          <p:nvSpPr>
            <p:cNvPr id="65" name="Rectangle"/>
            <p:cNvSpPr/>
            <p:nvPr/>
          </p:nvSpPr>
          <p:spPr>
            <a:xfrm>
              <a:off x="0" y="0"/>
              <a:ext cx="3276600" cy="381000"/>
            </a:xfrm>
            <a:prstGeom prst="rect">
              <a:avLst/>
            </a:prstGeom>
            <a:noFill/>
            <a:ln w="9525" cap="flat">
              <a:solidFill>
                <a:srgbClr val="000000"/>
              </a:solidFill>
              <a:prstDash val="solid"/>
              <a:round/>
            </a:ln>
            <a:effectLst/>
          </p:spPr>
          <p:txBody>
            <a:bodyPr wrap="square" lIns="45719" tIns="45719" rIns="45719" bIns="45719" numCol="1" anchor="t">
              <a:noAutofit/>
            </a:bodyPr>
            <a:lstStyle/>
            <a:p>
              <a:pPr algn="ctr" defTabSz="457200">
                <a:defRPr sz="2000">
                  <a:solidFill>
                    <a:srgbClr val="CC3300"/>
                  </a:solidFill>
                </a:defRPr>
              </a:pPr>
            </a:p>
          </p:txBody>
        </p:sp>
        <p:sp>
          <p:nvSpPr>
            <p:cNvPr id="66" name="Database app"/>
            <p:cNvSpPr txBox="1"/>
            <p:nvPr/>
          </p:nvSpPr>
          <p:spPr>
            <a:xfrm>
              <a:off x="46037" y="0"/>
              <a:ext cx="3184526" cy="396876"/>
            </a:xfrm>
            <a:prstGeom prst="rect">
              <a:avLst/>
            </a:prstGeom>
            <a:noFill/>
            <a:ln w="12700" cap="flat">
              <a:noFill/>
              <a:miter lim="400000"/>
            </a:ln>
            <a:effectLst/>
          </p:spPr>
          <p:txBody>
            <a:bodyPr wrap="square" lIns="46037" tIns="46037" rIns="46037" bIns="46037" numCol="1" anchor="t">
              <a:spAutoFit/>
            </a:bodyPr>
            <a:lstStyle>
              <a:lvl1pPr algn="ctr" defTabSz="457200">
                <a:defRPr sz="2000">
                  <a:solidFill>
                    <a:srgbClr val="CC3300"/>
                  </a:solidFill>
                </a:defRPr>
              </a:lvl1pPr>
            </a:lstStyle>
            <a:p>
              <a:r>
                <a:t>Database app</a:t>
              </a:r>
            </a:p>
          </p:txBody>
        </p:sp>
      </p:grpSp>
      <p:sp>
        <p:nvSpPr>
          <p:cNvPr id="68" name="Line"/>
          <p:cNvSpPr/>
          <p:nvPr/>
        </p:nvSpPr>
        <p:spPr>
          <a:xfrm>
            <a:off x="4114800" y="1828800"/>
            <a:ext cx="0" cy="685800"/>
          </a:xfrm>
          <a:prstGeom prst="line">
            <a:avLst/>
          </a:prstGeom>
          <a:ln w="12700">
            <a:solidFill>
              <a:srgbClr val="000000"/>
            </a:solidFill>
            <a:tailEnd type="triangle"/>
          </a:ln>
        </p:spPr>
        <p:txBody>
          <a:bodyPr lIns="45719" rIns="45719"/>
          <a:lstStyle/>
          <a:p/>
        </p:txBody>
      </p:sp>
      <p:grpSp>
        <p:nvGrpSpPr>
          <p:cNvPr id="76" name="Group"/>
          <p:cNvGrpSpPr/>
          <p:nvPr/>
        </p:nvGrpSpPr>
        <p:grpSpPr>
          <a:xfrm>
            <a:off x="2438400" y="3733800"/>
            <a:ext cx="5389377" cy="1676401"/>
            <a:chOff x="0" y="0"/>
            <a:chExt cx="5389377" cy="1676399"/>
          </a:xfrm>
        </p:grpSpPr>
        <p:grpSp>
          <p:nvGrpSpPr>
            <p:cNvPr id="74" name="Group"/>
            <p:cNvGrpSpPr/>
            <p:nvPr/>
          </p:nvGrpSpPr>
          <p:grpSpPr>
            <a:xfrm>
              <a:off x="3428999" y="0"/>
              <a:ext cx="1960379" cy="1524001"/>
              <a:chOff x="0" y="0"/>
              <a:chExt cx="1960376" cy="1524000"/>
            </a:xfrm>
          </p:grpSpPr>
          <p:grpSp>
            <p:nvGrpSpPr>
              <p:cNvPr id="72" name="Group"/>
              <p:cNvGrpSpPr/>
              <p:nvPr/>
            </p:nvGrpSpPr>
            <p:grpSpPr>
              <a:xfrm>
                <a:off x="0" y="380999"/>
                <a:ext cx="228601" cy="1143002"/>
                <a:chOff x="0" y="0"/>
                <a:chExt cx="228600" cy="1143000"/>
              </a:xfrm>
            </p:grpSpPr>
            <p:sp>
              <p:nvSpPr>
                <p:cNvPr id="69" name="Line"/>
                <p:cNvSpPr/>
                <p:nvPr/>
              </p:nvSpPr>
              <p:spPr>
                <a:xfrm>
                  <a:off x="0" y="0"/>
                  <a:ext cx="228600" cy="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70" name="Line"/>
                <p:cNvSpPr/>
                <p:nvPr/>
              </p:nvSpPr>
              <p:spPr>
                <a:xfrm>
                  <a:off x="0" y="1143000"/>
                  <a:ext cx="228600" cy="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71" name="Line"/>
                <p:cNvSpPr/>
                <p:nvPr/>
              </p:nvSpPr>
              <p:spPr>
                <a:xfrm flipH="1">
                  <a:off x="228600" y="-1"/>
                  <a:ext cx="1" cy="1143002"/>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grpSp>
          <p:sp>
            <p:nvSpPr>
              <p:cNvPr id="73" name="These layers…"/>
              <p:cNvSpPr txBox="1"/>
              <p:nvPr/>
            </p:nvSpPr>
            <p:spPr>
              <a:xfrm>
                <a:off x="579437" y="0"/>
                <a:ext cx="1380940" cy="1415865"/>
              </a:xfrm>
              <a:prstGeom prst="rect">
                <a:avLst/>
              </a:prstGeom>
              <a:noFill/>
              <a:ln w="12700" cap="flat">
                <a:noFill/>
                <a:miter lim="400000"/>
              </a:ln>
              <a:effectLst/>
            </p:spPr>
            <p:txBody>
              <a:bodyPr wrap="none" lIns="46037" tIns="46037" rIns="46037" bIns="46037" numCol="1" anchor="t">
                <a:spAutoFit/>
              </a:bodyPr>
              <a:lstStyle/>
              <a:p>
                <a:pPr defTabSz="457200">
                  <a:defRPr sz="1800">
                    <a:latin typeface="+mj-lt"/>
                    <a:ea typeface="+mj-ea"/>
                    <a:cs typeface="+mj-cs"/>
                    <a:sym typeface="Times New Roman" panose="02020603050405020304"/>
                  </a:defRPr>
                </a:pPr>
                <a:r>
                  <a:t>These layers</a:t>
                </a:r>
              </a:p>
              <a:p>
                <a:pPr defTabSz="457200">
                  <a:defRPr sz="1800">
                    <a:latin typeface="+mj-lt"/>
                    <a:ea typeface="+mj-ea"/>
                    <a:cs typeface="+mj-cs"/>
                    <a:sym typeface="Times New Roman" panose="02020603050405020304"/>
                  </a:defRPr>
                </a:pPr>
                <a:r>
                  <a:t>must consider</a:t>
                </a:r>
              </a:p>
              <a:p>
                <a:pPr defTabSz="457200">
                  <a:defRPr sz="1800">
                    <a:latin typeface="+mj-lt"/>
                    <a:ea typeface="+mj-ea"/>
                    <a:cs typeface="+mj-cs"/>
                    <a:sym typeface="Times New Roman" panose="02020603050405020304"/>
                  </a:defRPr>
                </a:pPr>
                <a:r>
                  <a:t>concurrency</a:t>
                </a:r>
              </a:p>
              <a:p>
                <a:pPr defTabSz="457200">
                  <a:defRPr sz="1800">
                    <a:latin typeface="+mj-lt"/>
                    <a:ea typeface="+mj-ea"/>
                    <a:cs typeface="+mj-cs"/>
                    <a:sym typeface="Times New Roman" panose="02020603050405020304"/>
                  </a:defRPr>
                </a:pPr>
                <a:r>
                  <a:t>control and</a:t>
                </a:r>
              </a:p>
              <a:p>
                <a:pPr defTabSz="457200">
                  <a:defRPr sz="1800">
                    <a:latin typeface="+mj-lt"/>
                    <a:ea typeface="+mj-ea"/>
                    <a:cs typeface="+mj-cs"/>
                    <a:sym typeface="Times New Roman" panose="02020603050405020304"/>
                  </a:defRPr>
                </a:pPr>
                <a:r>
                  <a:t>recovery</a:t>
                </a:r>
              </a:p>
            </p:txBody>
          </p:sp>
        </p:grpSp>
        <p:sp>
          <p:nvSpPr>
            <p:cNvPr id="75" name="Rectangle"/>
            <p:cNvSpPr/>
            <p:nvPr/>
          </p:nvSpPr>
          <p:spPr>
            <a:xfrm>
              <a:off x="0" y="152400"/>
              <a:ext cx="3352800" cy="1524000"/>
            </a:xfrm>
            <a:prstGeom prst="rect">
              <a:avLst/>
            </a:prstGeom>
            <a:solidFill>
              <a:schemeClr val="accent1">
                <a:alpha val="21960"/>
              </a:schemeClr>
            </a:solidFill>
            <a:ln w="12700" cap="flat">
              <a:noFill/>
              <a:miter lim="400000"/>
            </a:ln>
            <a:effectLst/>
          </p:spPr>
          <p:txBody>
            <a:bodyPr wrap="square" lIns="45719" tIns="45719" rIns="45719" bIns="45719" numCol="1" anchor="ctr">
              <a:noAutofit/>
            </a:bodyPr>
            <a:lstStyle/>
            <a:p>
              <a:pPr defTabSz="457200">
                <a:defRPr sz="1800"/>
              </a:p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type="el">
                                    <p:tmAbs val="0"/>
                                  </p:iterate>
                                  <p:childTnLst>
                                    <p:set>
                                      <p:cBhvr>
                                        <p:cTn id="6" dur="indefinite" fill="hold">
                                          <p:stCondLst>
                                            <p:cond delay="0"/>
                                          </p:stCondLst>
                                        </p:cTn>
                                        <p:tgtEl>
                                          <p:spTgt spid="68"/>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2" nodeType="afterEffect">
                                  <p:stCondLst>
                                    <p:cond delay="0"/>
                                  </p:stCondLst>
                                  <p:iterate type="el">
                                    <p:tmAbs val="0"/>
                                  </p:iterate>
                                  <p:childTnLst>
                                    <p:set>
                                      <p:cBhvr>
                                        <p:cTn id="9" dur="indefinite" fill="hold">
                                          <p:stCondLst>
                                            <p:cond delay="0"/>
                                          </p:stCondLst>
                                        </p:cTn>
                                        <p:tgtEl>
                                          <p:spTgt spid="67"/>
                                        </p:tgtEl>
                                        <p:attrNameLst>
                                          <p:attrName>style.visibility</p:attrName>
                                        </p:attrNameLst>
                                      </p:cBhvr>
                                      <p:to>
                                        <p:strVal val="hidden"/>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5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5" nodeType="clickEffect">
                                  <p:stCondLst>
                                    <p:cond delay="0"/>
                                  </p:stCondLst>
                                  <p:iterate type="el">
                                    <p:tmAbs val="0"/>
                                  </p:iterate>
                                  <p:childTnLst>
                                    <p:set>
                                      <p:cBhvr>
                                        <p:cTn id="19" dur="indefinite" fill="hold"/>
                                        <p:tgtEl>
                                          <p:spTgt spid="62"/>
                                        </p:tgtEl>
                                        <p:attrNameLst>
                                          <p:attrName>style.visibility</p:attrName>
                                        </p:attrNameLst>
                                      </p:cBhvr>
                                      <p:to>
                                        <p:strVal val="visible"/>
                                      </p:to>
                                    </p:set>
                                    <p:animEffect transition="in" filter="wipe(up)">
                                      <p:cBhvr>
                                        <p:cTn id="20" dur="20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6" nodeType="clickEffect">
                                  <p:stCondLst>
                                    <p:cond delay="0"/>
                                  </p:stCondLst>
                                  <p:iterate type="el">
                                    <p:tmAbs val="0"/>
                                  </p:iterate>
                                  <p:childTnLst>
                                    <p:set>
                                      <p:cBhvr>
                                        <p:cTn id="24" dur="indefinite" fill="hold"/>
                                        <p:tgtEl>
                                          <p:spTgt spid="63"/>
                                        </p:tgtEl>
                                        <p:attrNameLst>
                                          <p:attrName>style.visibility</p:attrName>
                                        </p:attrNameLst>
                                      </p:cBhvr>
                                      <p:to>
                                        <p:strVal val="visible"/>
                                      </p:to>
                                    </p:set>
                                    <p:animEffect transition="in" filter="wipe(down)">
                                      <p:cBhvr>
                                        <p:cTn id="25" dur="20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6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8" nodeType="afterEffect">
                                  <p:stCondLst>
                                    <p:cond delay="0"/>
                                  </p:stCondLst>
                                  <p:iterate type="el">
                                    <p:tmAbs val="0"/>
                                  </p:iterate>
                                  <p:childTnLst>
                                    <p:set>
                                      <p:cBhvr>
                                        <p:cTn id="32" dur="indefinite" fill="hold"/>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9" nodeType="clickEffect">
                                  <p:stCondLst>
                                    <p:cond delay="0"/>
                                  </p:stCondLst>
                                  <p:iterate type="el">
                                    <p:tmAbs val="0"/>
                                  </p:iterate>
                                  <p:childTnLst>
                                    <p:set>
                                      <p:cBhvr>
                                        <p:cTn id="36" dur="indefinite" fill="hold">
                                          <p:stCondLst>
                                            <p:cond delay="0"/>
                                          </p:stCondLst>
                                        </p:cTn>
                                        <p:tgtEl>
                                          <p:spTgt spid="62"/>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0" nodeType="afterEffect">
                                  <p:stCondLst>
                                    <p:cond delay="0"/>
                                  </p:stCondLst>
                                  <p:iterate type="el">
                                    <p:tmAbs val="0"/>
                                  </p:iterate>
                                  <p:childTnLst>
                                    <p:set>
                                      <p:cBhvr>
                                        <p:cTn id="39" dur="indefinite" fill="hold">
                                          <p:stCondLst>
                                            <p:cond delay="0"/>
                                          </p:stCondLst>
                                        </p:cTn>
                                        <p:tgtEl>
                                          <p:spTgt spid="6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1" nodeType="clickEffect">
                                  <p:stCondLst>
                                    <p:cond delay="0"/>
                                  </p:stCondLst>
                                  <p:iterate type="el">
                                    <p:tmAbs val="0"/>
                                  </p:iterate>
                                  <p:childTnLst>
                                    <p:set>
                                      <p:cBhvr>
                                        <p:cTn id="43" dur="indefinite" fill="hold"/>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57" grpId="8" animBg="1" advAuto="0"/>
      <p:bldP spid="63" grpId="6" animBg="1" advAuto="0"/>
      <p:bldP spid="76" grpId="11" animBg="1" advAuto="0"/>
      <p:bldP spid="62" grpId="5" animBg="1" advAuto="0"/>
      <p:bldP spid="68" grpId="1" animBg="1" advAuto="0"/>
      <p:bldP spid="63" grpId="10" animBg="1" advAuto="0"/>
      <p:bldP spid="67" grpId="2" animBg="1" advAuto="0"/>
      <p:bldP spid="56" grpId="3" animBg="1" advAuto="0"/>
      <p:bldP spid="62" grpId="9" animBg="1" advAuto="0"/>
      <p:bldP spid="61" grpId="4" animBg="1" advAuto="0"/>
      <p:bldP spid="64" grpId="7"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00" name="Conflict Serializable Schedules"/>
          <p:cNvSpPr txBox="1"/>
          <p:nvPr>
            <p:ph type="title" idx="4294967295"/>
          </p:nvPr>
        </p:nvSpPr>
        <p:spPr>
          <a:xfrm>
            <a:off x="777875" y="0"/>
            <a:ext cx="7772400" cy="815975"/>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Conflict Serializable Schedules</a:t>
            </a:r>
          </a:p>
        </p:txBody>
      </p:sp>
      <p:sp>
        <p:nvSpPr>
          <p:cNvPr id="201" name="We need a formal notion of equivalence that can be implemented efficiently……"/>
          <p:cNvSpPr txBox="1"/>
          <p:nvPr>
            <p:ph type="body" idx="4294967295"/>
          </p:nvPr>
        </p:nvSpPr>
        <p:spPr>
          <a:xfrm>
            <a:off x="228600" y="1395412"/>
            <a:ext cx="8915400" cy="4114801"/>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We need a formal notion of equivalence that can be implemented efficiently…</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Two operations </a:t>
            </a:r>
            <a:r>
              <a:rPr>
                <a:solidFill>
                  <a:schemeClr val="accent2"/>
                </a:solidFill>
              </a:rPr>
              <a:t>conflict </a:t>
            </a:r>
            <a:r>
              <a:t>if they are by different transactions, they are on the same object, and at least one of them is a write.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Two schedules are </a:t>
            </a:r>
            <a:r>
              <a:rPr>
                <a:solidFill>
                  <a:schemeClr val="accent2"/>
                </a:solidFill>
              </a:rPr>
              <a:t>conflict equivalent</a:t>
            </a:r>
            <a:r>
              <a:t> iff:</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They involve the same actions of the same transactions, and</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every pair of </a:t>
            </a:r>
            <a:r>
              <a:rPr>
                <a:solidFill>
                  <a:srgbClr val="FF0000"/>
                </a:solidFill>
              </a:rPr>
              <a:t>conflicting</a:t>
            </a:r>
            <a:r>
              <a:t> actions is ordered the same way</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Schedule S is </a:t>
            </a:r>
            <a:r>
              <a:rPr>
                <a:solidFill>
                  <a:schemeClr val="accent2"/>
                </a:solidFill>
              </a:rPr>
              <a:t>conflict serializable</a:t>
            </a:r>
            <a:r>
              <a:t> if S is conflict equivalent to some serial schedule.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Note, some “serializable” schedules are NOT conflict serializable.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This is the price we pay for efficiency.</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01"/>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01">
                                            <p:txEl>
                                              <p:pRg st="2" end="2"/>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01">
                                            <p:txEl>
                                              <p:pRg st="3" end="3"/>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0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20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201">
                                            <p:txEl>
                                              <p:pRg st="6" end="6"/>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20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01" grpId="1" animBg="1" advAuto="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04" name="Dependency Graph"/>
          <p:cNvSpPr txBox="1"/>
          <p:nvPr>
            <p:ph type="title" idx="4294967295"/>
          </p:nvPr>
        </p:nvSpPr>
        <p:spPr>
          <a:xfrm>
            <a:off x="455612" y="239712"/>
            <a:ext cx="8077201" cy="609601"/>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Dependency Graph</a:t>
            </a:r>
          </a:p>
        </p:txBody>
      </p:sp>
      <p:sp>
        <p:nvSpPr>
          <p:cNvPr id="205" name="Dependency graph:  One node per Xact; edge from Ti to Tj if an operation of Ti conflicts with an operation of Tj and Ti’s operation appears earlier in the schedule than the conflicting operation of Tj.…"/>
          <p:cNvSpPr txBox="1"/>
          <p:nvPr>
            <p:ph type="body" idx="4294967295"/>
          </p:nvPr>
        </p:nvSpPr>
        <p:spPr>
          <a:xfrm>
            <a:off x="552450" y="1827212"/>
            <a:ext cx="8400455" cy="3060701"/>
          </a:xfrm>
          <a:prstGeom prst="rect">
            <a:avLst/>
          </a:prstGeom>
        </p:spPr>
        <p:txBody>
          <a:bodyPr lIns="44450" tIns="44450" rIns="44450" bIns="44450">
            <a:normAutofit/>
          </a:bodyPr>
          <a:lstStyle/>
          <a:p>
            <a:pPr marL="200660" indent="-200660">
              <a:buClrTx/>
              <a:buSzPct val="100000"/>
              <a:defRPr u="sng">
                <a:solidFill>
                  <a:schemeClr val="accent2"/>
                </a:solidFill>
                <a:latin typeface="Tahoma" panose="020B0604030504040204"/>
                <a:ea typeface="Tahoma" panose="020B0604030504040204"/>
                <a:cs typeface="Tahoma" panose="020B0604030504040204"/>
                <a:sym typeface="Tahoma" panose="020B0604030504040204"/>
              </a:defRPr>
            </a:pPr>
            <a:r>
              <a:t>Dependency graph</a:t>
            </a:r>
            <a:r>
              <a:rPr u="none">
                <a:solidFill>
                  <a:srgbClr val="000000"/>
                </a:solidFill>
              </a:rPr>
              <a:t>:  One node per Xact; edge from Ti to Tj if an operation of Ti conflicts with an operation of Tj and Ti</a:t>
            </a:r>
            <a:r>
              <a:rPr u="none">
                <a:solidFill>
                  <a:srgbClr val="000000"/>
                </a:solidFill>
              </a:rPr>
              <a:t>’</a:t>
            </a:r>
            <a:r>
              <a:rPr u="none">
                <a:solidFill>
                  <a:srgbClr val="000000"/>
                </a:solidFill>
              </a:rPr>
              <a:t>s operation appears earlier in the schedule than the conflicting operation of Tj.</a:t>
            </a:r>
            <a:endParaRPr u="none">
              <a:solidFill>
                <a:srgbClr val="000000"/>
              </a:solidFill>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Conflit types:   R/W, W/R, W/W</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example:    T1          R(X) R(Y)     </a:t>
            </a:r>
          </a:p>
          <a:p>
            <a:pPr marL="0" indent="0">
              <a:buClrTx/>
              <a:buSzTx/>
              <a:buNone/>
              <a:defRPr>
                <a:latin typeface="Tahoma" panose="020B0604030504040204"/>
                <a:ea typeface="Tahoma" panose="020B0604030504040204"/>
                <a:cs typeface="Tahoma" panose="020B0604030504040204"/>
                <a:sym typeface="Tahoma" panose="020B0604030504040204"/>
              </a:defRPr>
            </a:pPr>
            <a:r>
              <a:t>                    T2                        W(X)           R(Y)</a:t>
            </a:r>
          </a:p>
          <a:p>
            <a:pPr marL="200660" indent="-200660">
              <a:buClrTx/>
              <a:buSzPct val="100000"/>
              <a:defRPr u="sng">
                <a:latin typeface="Tahoma" panose="020B0604030504040204"/>
                <a:ea typeface="Tahoma" panose="020B0604030504040204"/>
                <a:cs typeface="Tahoma" panose="020B0604030504040204"/>
                <a:sym typeface="Tahoma" panose="020B0604030504040204"/>
              </a:defRPr>
            </a:pPr>
            <a:r>
              <a:t>Theorem </a:t>
            </a:r>
            <a:r>
              <a:rPr u="none"/>
              <a:t>: Schedule is conflict serializable if and only if its dependency graph is acyclic</a:t>
            </a:r>
            <a:endParaRPr u="none"/>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08" name="Example"/>
          <p:cNvSpPr txBox="1"/>
          <p:nvPr>
            <p:ph type="title" idx="4294967295"/>
          </p:nvPr>
        </p:nvSpPr>
        <p:spPr>
          <a:xfrm>
            <a:off x="912812" y="211137"/>
            <a:ext cx="7772401" cy="70008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a:t>
            </a:r>
          </a:p>
        </p:txBody>
      </p:sp>
      <p:sp>
        <p:nvSpPr>
          <p:cNvPr id="209" name="A schedule that is not conflict serializable:…"/>
          <p:cNvSpPr txBox="1"/>
          <p:nvPr>
            <p:ph type="body" idx="4294967295"/>
          </p:nvPr>
        </p:nvSpPr>
        <p:spPr>
          <a:xfrm>
            <a:off x="838200" y="1431925"/>
            <a:ext cx="7772400" cy="4495800"/>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 schedule that is not conflict serializable:</a:t>
            </a: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The cycle in the graph reveals the problem. The output of T1 depends on T2, and vice-versa.</a:t>
            </a:r>
          </a:p>
        </p:txBody>
      </p:sp>
      <p:sp>
        <p:nvSpPr>
          <p:cNvPr id="210" name="Circle"/>
          <p:cNvSpPr/>
          <p:nvPr/>
        </p:nvSpPr>
        <p:spPr>
          <a:xfrm>
            <a:off x="1544637" y="3983037"/>
            <a:ext cx="673101" cy="673101"/>
          </a:xfrm>
          <a:prstGeom prst="ellipse">
            <a:avLst/>
          </a:prstGeom>
          <a:ln w="12700">
            <a:solidFill>
              <a:srgbClr val="000000"/>
            </a:solidFill>
          </a:ln>
        </p:spPr>
        <p:txBody>
          <a:bodyPr lIns="45719" rIns="45719" anchor="ctr"/>
          <a:lstStyle/>
          <a:p>
            <a:pPr defTabSz="457200">
              <a:defRPr sz="1800"/>
            </a:pPr>
          </a:p>
        </p:txBody>
      </p:sp>
      <p:sp>
        <p:nvSpPr>
          <p:cNvPr id="211" name="Circle"/>
          <p:cNvSpPr/>
          <p:nvPr/>
        </p:nvSpPr>
        <p:spPr>
          <a:xfrm>
            <a:off x="4440237" y="3983037"/>
            <a:ext cx="673101" cy="673101"/>
          </a:xfrm>
          <a:prstGeom prst="ellipse">
            <a:avLst/>
          </a:prstGeom>
          <a:ln w="12700">
            <a:solidFill>
              <a:srgbClr val="000000"/>
            </a:solidFill>
          </a:ln>
        </p:spPr>
        <p:txBody>
          <a:bodyPr lIns="45719" rIns="45719" anchor="ctr"/>
          <a:lstStyle/>
          <a:p>
            <a:pPr defTabSz="457200">
              <a:defRPr sz="1800"/>
            </a:pPr>
          </a:p>
        </p:txBody>
      </p:sp>
      <p:sp>
        <p:nvSpPr>
          <p:cNvPr id="212" name="T1"/>
          <p:cNvSpPr txBox="1"/>
          <p:nvPr/>
        </p:nvSpPr>
        <p:spPr>
          <a:xfrm>
            <a:off x="1646238" y="4114800"/>
            <a:ext cx="368375" cy="368300"/>
          </a:xfrm>
          <a:prstGeom prst="rect">
            <a:avLst/>
          </a:prstGeom>
          <a:ln w="12700">
            <a:miter lim="400000"/>
          </a:ln>
        </p:spPr>
        <p:txBody>
          <a:bodyPr wrap="none" lIns="44450" tIns="44450" rIns="44450" bIns="44450">
            <a:spAutoFit/>
          </a:bodyPr>
          <a:lstStyle>
            <a:lvl1pPr defTabSz="457200">
              <a:defRPr sz="1800"/>
            </a:lvl1pPr>
          </a:lstStyle>
          <a:p>
            <a:r>
              <a:t>T1</a:t>
            </a:r>
          </a:p>
        </p:txBody>
      </p:sp>
      <p:sp>
        <p:nvSpPr>
          <p:cNvPr id="213" name="T2"/>
          <p:cNvSpPr txBox="1"/>
          <p:nvPr/>
        </p:nvSpPr>
        <p:spPr>
          <a:xfrm>
            <a:off x="4541837" y="4114800"/>
            <a:ext cx="368376" cy="368300"/>
          </a:xfrm>
          <a:prstGeom prst="rect">
            <a:avLst/>
          </a:prstGeom>
          <a:ln w="12700">
            <a:miter lim="400000"/>
          </a:ln>
        </p:spPr>
        <p:txBody>
          <a:bodyPr wrap="none" lIns="44450" tIns="44450" rIns="44450" bIns="44450">
            <a:spAutoFit/>
          </a:bodyPr>
          <a:lstStyle>
            <a:lvl1pPr defTabSz="457200">
              <a:defRPr sz="1800"/>
            </a:lvl1pPr>
          </a:lstStyle>
          <a:p>
            <a:r>
              <a:t>T2</a:t>
            </a:r>
          </a:p>
        </p:txBody>
      </p:sp>
      <p:grpSp>
        <p:nvGrpSpPr>
          <p:cNvPr id="218" name="Group"/>
          <p:cNvGrpSpPr/>
          <p:nvPr/>
        </p:nvGrpSpPr>
        <p:grpSpPr>
          <a:xfrm>
            <a:off x="2147887" y="3733800"/>
            <a:ext cx="2362201" cy="471488"/>
            <a:chOff x="0" y="0"/>
            <a:chExt cx="2362200" cy="471487"/>
          </a:xfrm>
        </p:grpSpPr>
        <p:sp>
          <p:nvSpPr>
            <p:cNvPr id="214" name="Line"/>
            <p:cNvSpPr/>
            <p:nvPr/>
          </p:nvSpPr>
          <p:spPr>
            <a:xfrm>
              <a:off x="0" y="395287"/>
              <a:ext cx="2362200" cy="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15" name="Line"/>
            <p:cNvSpPr/>
            <p:nvPr/>
          </p:nvSpPr>
          <p:spPr>
            <a:xfrm>
              <a:off x="2133600" y="319087"/>
              <a:ext cx="228601" cy="7620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16" name="Line"/>
            <p:cNvSpPr/>
            <p:nvPr/>
          </p:nvSpPr>
          <p:spPr>
            <a:xfrm flipV="1">
              <a:off x="2133600" y="395287"/>
              <a:ext cx="228601" cy="7620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17" name="A"/>
            <p:cNvSpPr txBox="1"/>
            <p:nvPr/>
          </p:nvSpPr>
          <p:spPr>
            <a:xfrm>
              <a:off x="1022350" y="0"/>
              <a:ext cx="254075" cy="368300"/>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A</a:t>
              </a:r>
            </a:p>
          </p:txBody>
        </p:sp>
      </p:grpSp>
      <p:grpSp>
        <p:nvGrpSpPr>
          <p:cNvPr id="223" name="Group"/>
          <p:cNvGrpSpPr/>
          <p:nvPr/>
        </p:nvGrpSpPr>
        <p:grpSpPr>
          <a:xfrm>
            <a:off x="2147887" y="4433887"/>
            <a:ext cx="2362201" cy="582613"/>
            <a:chOff x="0" y="0"/>
            <a:chExt cx="2362200" cy="582612"/>
          </a:xfrm>
        </p:grpSpPr>
        <p:sp>
          <p:nvSpPr>
            <p:cNvPr id="219" name="Line"/>
            <p:cNvSpPr/>
            <p:nvPr/>
          </p:nvSpPr>
          <p:spPr>
            <a:xfrm>
              <a:off x="0" y="76200"/>
              <a:ext cx="2362201" cy="0"/>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20" name="Line"/>
            <p:cNvSpPr/>
            <p:nvPr/>
          </p:nvSpPr>
          <p:spPr>
            <a:xfrm>
              <a:off x="-1" y="76200"/>
              <a:ext cx="228602" cy="76200"/>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21" name="Line"/>
            <p:cNvSpPr/>
            <p:nvPr/>
          </p:nvSpPr>
          <p:spPr>
            <a:xfrm flipV="1">
              <a:off x="-1" y="-1"/>
              <a:ext cx="228602" cy="76202"/>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22" name="B"/>
            <p:cNvSpPr txBox="1"/>
            <p:nvPr/>
          </p:nvSpPr>
          <p:spPr>
            <a:xfrm>
              <a:off x="1022350" y="214312"/>
              <a:ext cx="254075" cy="368301"/>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B</a:t>
              </a:r>
            </a:p>
          </p:txBody>
        </p:sp>
      </p:grpSp>
      <p:sp>
        <p:nvSpPr>
          <p:cNvPr id="224" name="Dependency graph"/>
          <p:cNvSpPr txBox="1"/>
          <p:nvPr/>
        </p:nvSpPr>
        <p:spPr>
          <a:xfrm>
            <a:off x="5532437" y="4114800"/>
            <a:ext cx="2033428" cy="368300"/>
          </a:xfrm>
          <a:prstGeom prst="rect">
            <a:avLst/>
          </a:prstGeom>
          <a:ln w="12700">
            <a:miter lim="400000"/>
          </a:ln>
        </p:spPr>
        <p:txBody>
          <a:bodyPr wrap="none" lIns="44450" tIns="44450" rIns="44450" bIns="44450">
            <a:spAutoFit/>
          </a:bodyPr>
          <a:lstStyle>
            <a:lvl1pPr defTabSz="457200">
              <a:defRPr sz="1800" i="1">
                <a:solidFill>
                  <a:schemeClr val="accent2"/>
                </a:solidFill>
              </a:defRPr>
            </a:lvl1pPr>
          </a:lstStyle>
          <a:p>
            <a:r>
              <a:t>Dependency graph</a:t>
            </a:r>
          </a:p>
        </p:txBody>
      </p:sp>
      <p:sp>
        <p:nvSpPr>
          <p:cNvPr id="225" name="T1:  R(A), W(A),                  R(B), W(B)…"/>
          <p:cNvSpPr/>
          <p:nvPr/>
        </p:nvSpPr>
        <p:spPr>
          <a:xfrm>
            <a:off x="882650" y="2590800"/>
            <a:ext cx="4876614" cy="660400"/>
          </a:xfrm>
          <a:prstGeom prst="rect">
            <a:avLst/>
          </a:prstGeom>
          <a:solidFill>
            <a:srgbClr val="CCECFF"/>
          </a:solidFill>
          <a:ln w="12700">
            <a:solidFill>
              <a:srgbClr val="000000"/>
            </a:solidFill>
          </a:ln>
        </p:spPr>
        <p:txBody>
          <a:bodyPr wrap="none" lIns="44450" tIns="44450" rIns="44450" bIns="44450">
            <a:spAutoFit/>
          </a:bodyPr>
          <a:lstStyle/>
          <a:p>
            <a:pPr defTabSz="457200">
              <a:defRPr sz="1800"/>
            </a:pPr>
            <a:r>
              <a:t>T1:	 R(A), W(A),   		     	     </a:t>
            </a:r>
            <a:r>
              <a:rPr>
                <a:solidFill>
                  <a:srgbClr val="CCECFF"/>
                </a:solidFill>
              </a:rPr>
              <a:t>  R(B), W(B)</a:t>
            </a:r>
            <a:endParaRPr>
              <a:solidFill>
                <a:srgbClr val="CCECFF"/>
              </a:solidFill>
            </a:endParaRPr>
          </a:p>
          <a:p>
            <a:pPr defTabSz="457200">
              <a:defRPr sz="1800"/>
            </a:pPr>
            <a:r>
              <a:t>T2:	   		</a:t>
            </a:r>
          </a:p>
        </p:txBody>
      </p:sp>
      <p:sp>
        <p:nvSpPr>
          <p:cNvPr id="226" name="T1:  R(A), W(A),                  R(B), W(B)…"/>
          <p:cNvSpPr/>
          <p:nvPr/>
        </p:nvSpPr>
        <p:spPr>
          <a:xfrm>
            <a:off x="882650" y="2590800"/>
            <a:ext cx="4876614" cy="660400"/>
          </a:xfrm>
          <a:prstGeom prst="rect">
            <a:avLst/>
          </a:prstGeom>
          <a:solidFill>
            <a:srgbClr val="CCECFF"/>
          </a:solidFill>
          <a:ln w="12700">
            <a:solidFill>
              <a:srgbClr val="000000"/>
            </a:solidFill>
          </a:ln>
        </p:spPr>
        <p:txBody>
          <a:bodyPr wrap="none" lIns="44450" tIns="44450" rIns="44450" bIns="44450">
            <a:spAutoFit/>
          </a:bodyPr>
          <a:lstStyle/>
          <a:p>
            <a:pPr defTabSz="457200">
              <a:defRPr sz="1800"/>
            </a:pPr>
            <a:r>
              <a:t>T1:	 R(A), W(A),   		     	       </a:t>
            </a:r>
            <a:r>
              <a:rPr>
                <a:solidFill>
                  <a:srgbClr val="CCECFF"/>
                </a:solidFill>
              </a:rPr>
              <a:t>R(B), W(B)</a:t>
            </a:r>
            <a:endParaRPr>
              <a:solidFill>
                <a:srgbClr val="CCECFF"/>
              </a:solidFill>
            </a:endParaRPr>
          </a:p>
          <a:p>
            <a:pPr defTabSz="457200">
              <a:defRPr sz="1800"/>
            </a:pPr>
            <a:r>
              <a:t>T2:	   		      R(A),</a:t>
            </a:r>
            <a:r>
              <a:rPr>
                <a:solidFill>
                  <a:srgbClr val="CCECFF"/>
                </a:solidFill>
              </a:rPr>
              <a:t> W(A), R(B), W(B)</a:t>
            </a:r>
            <a:endParaRPr>
              <a:solidFill>
                <a:srgbClr val="CCECFF"/>
              </a:solidFill>
            </a:endParaRPr>
          </a:p>
        </p:txBody>
      </p:sp>
      <p:sp>
        <p:nvSpPr>
          <p:cNvPr id="227" name="T1:  R(A), W(A),                  R(B), W(B)…"/>
          <p:cNvSpPr/>
          <p:nvPr/>
        </p:nvSpPr>
        <p:spPr>
          <a:xfrm>
            <a:off x="890680" y="2584450"/>
            <a:ext cx="4876615" cy="660400"/>
          </a:xfrm>
          <a:prstGeom prst="rect">
            <a:avLst/>
          </a:prstGeom>
          <a:solidFill>
            <a:srgbClr val="CCECFF"/>
          </a:solidFill>
          <a:ln w="12700">
            <a:solidFill>
              <a:srgbClr val="000000"/>
            </a:solidFill>
          </a:ln>
        </p:spPr>
        <p:txBody>
          <a:bodyPr wrap="none" lIns="44450" tIns="44450" rIns="44450" bIns="44450">
            <a:spAutoFit/>
          </a:bodyPr>
          <a:lstStyle/>
          <a:p>
            <a:pPr defTabSz="457200">
              <a:defRPr sz="1800"/>
            </a:pPr>
            <a:r>
              <a:t>T1:	 R(A), W(A),   		     	       </a:t>
            </a:r>
            <a:r>
              <a:rPr>
                <a:solidFill>
                  <a:srgbClr val="CCECFF"/>
                </a:solidFill>
              </a:rPr>
              <a:t>R(B), W(B)</a:t>
            </a:r>
            <a:endParaRPr>
              <a:solidFill>
                <a:srgbClr val="CCECFF"/>
              </a:solidFill>
            </a:endParaRPr>
          </a:p>
          <a:p>
            <a:pPr defTabSz="457200">
              <a:defRPr sz="1800"/>
            </a:pPr>
            <a:r>
              <a:t>T2:	   		     R(A), W(A), R(B), W(B)</a:t>
            </a:r>
          </a:p>
        </p:txBody>
      </p:sp>
      <p:sp>
        <p:nvSpPr>
          <p:cNvPr id="228" name="T1:  R(A), W(A),                       R(B), W(B)…"/>
          <p:cNvSpPr/>
          <p:nvPr/>
        </p:nvSpPr>
        <p:spPr>
          <a:xfrm>
            <a:off x="889000" y="2590800"/>
            <a:ext cx="5194176" cy="660400"/>
          </a:xfrm>
          <a:prstGeom prst="rect">
            <a:avLst/>
          </a:prstGeom>
          <a:solidFill>
            <a:srgbClr val="CCECFF"/>
          </a:solidFill>
          <a:ln w="12700">
            <a:solidFill>
              <a:srgbClr val="000000"/>
            </a:solidFill>
          </a:ln>
        </p:spPr>
        <p:txBody>
          <a:bodyPr wrap="none" lIns="44450" tIns="44450" rIns="44450" bIns="44450">
            <a:spAutoFit/>
          </a:bodyPr>
          <a:lstStyle/>
          <a:p>
            <a:pPr defTabSz="457200">
              <a:defRPr sz="1800"/>
            </a:pPr>
            <a:r>
              <a:t>T1:	 R(A), W(A),   		     	            R(B)</a:t>
            </a:r>
            <a:r>
              <a:rPr>
                <a:solidFill>
                  <a:srgbClr val="CCECFF"/>
                </a:solidFill>
              </a:rPr>
              <a:t>, W(B)</a:t>
            </a:r>
            <a:endParaRPr>
              <a:solidFill>
                <a:srgbClr val="CCECFF"/>
              </a:solidFill>
            </a:endParaRPr>
          </a:p>
          <a:p>
            <a:pPr defTabSz="457200">
              <a:defRPr sz="1800"/>
            </a:pPr>
            <a:r>
              <a:t>T2:	   		      R(A), W(A), R(B), W(B)</a:t>
            </a:r>
          </a:p>
        </p:txBody>
      </p:sp>
      <p:sp>
        <p:nvSpPr>
          <p:cNvPr id="229" name="T1:  R(A), W(A),                                   R(B), W(B)…"/>
          <p:cNvSpPr/>
          <p:nvPr/>
        </p:nvSpPr>
        <p:spPr>
          <a:xfrm>
            <a:off x="850900" y="2584450"/>
            <a:ext cx="6891251" cy="660400"/>
          </a:xfrm>
          <a:prstGeom prst="rect">
            <a:avLst/>
          </a:prstGeom>
          <a:solidFill>
            <a:srgbClr val="CCECFF"/>
          </a:solidFill>
          <a:ln w="12700">
            <a:solidFill>
              <a:srgbClr val="000000"/>
            </a:solidFill>
          </a:ln>
        </p:spPr>
        <p:txBody>
          <a:bodyPr lIns="44450" tIns="44450" rIns="44450" bIns="44450">
            <a:spAutoFit/>
          </a:bodyPr>
          <a:lstStyle/>
          <a:p>
            <a:pPr defTabSz="457200">
              <a:defRPr sz="1800"/>
            </a:pPr>
            <a:r>
              <a:t>T1:	 R(A), W(A),   		     	                        R(B), W(B)</a:t>
            </a:r>
          </a:p>
          <a:p>
            <a:pPr defTabSz="457200">
              <a:defRPr sz="1800"/>
            </a:pPr>
            <a:r>
              <a:t>T2:	   	         	      R(A), W(A), R(B), W(B)</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20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2" nodeType="clickEffect">
                                  <p:stCondLst>
                                    <p:cond delay="0"/>
                                  </p:stCondLst>
                                  <p:iterate type="el">
                                    <p:tmAbs val="0"/>
                                  </p:iterate>
                                  <p:childTnLst>
                                    <p:set>
                                      <p:cBhvr>
                                        <p:cTn id="12" dur="indefinite" fill="hold"/>
                                        <p:tgtEl>
                                          <p:spTgt spid="226"/>
                                        </p:tgtEl>
                                        <p:attrNameLst>
                                          <p:attrName>style.visibility</p:attrName>
                                        </p:attrNameLst>
                                      </p:cBhvr>
                                      <p:to>
                                        <p:strVal val="visible"/>
                                      </p:to>
                                    </p:set>
                                    <p:animEffect transition="in" filter="fade">
                                      <p:cBhvr>
                                        <p:cTn id="13" dur="500"/>
                                        <p:tgtEl>
                                          <p:spTgt spid="2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3" nodeType="clickEffect">
                                  <p:stCondLst>
                                    <p:cond delay="0"/>
                                  </p:stCondLst>
                                  <p:iterate type="el">
                                    <p:tmAbs val="0"/>
                                  </p:iterate>
                                  <p:childTnLst>
                                    <p:set>
                                      <p:cBhvr>
                                        <p:cTn id="17" dur="indefinite" fill="hold"/>
                                        <p:tgtEl>
                                          <p:spTgt spid="218"/>
                                        </p:tgtEl>
                                        <p:attrNameLst>
                                          <p:attrName>style.visibility</p:attrName>
                                        </p:attrNameLst>
                                      </p:cBhvr>
                                      <p:to>
                                        <p:strVal val="visible"/>
                                      </p:to>
                                    </p:set>
                                    <p:animEffect transition="in" filter="fade">
                                      <p:cBhvr>
                                        <p:cTn id="18" dur="500"/>
                                        <p:tgtEl>
                                          <p:spTgt spid="2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4" nodeType="clickEffect">
                                  <p:stCondLst>
                                    <p:cond delay="0"/>
                                  </p:stCondLst>
                                  <p:iterate type="el">
                                    <p:tmAbs val="0"/>
                                  </p:iterate>
                                  <p:childTnLst>
                                    <p:set>
                                      <p:cBhvr>
                                        <p:cTn id="22" dur="indefinite" fill="hold"/>
                                        <p:tgtEl>
                                          <p:spTgt spid="227"/>
                                        </p:tgtEl>
                                        <p:attrNameLst>
                                          <p:attrName>style.visibility</p:attrName>
                                        </p:attrNameLst>
                                      </p:cBhvr>
                                      <p:to>
                                        <p:strVal val="visible"/>
                                      </p:to>
                                    </p:set>
                                    <p:animEffect transition="in" filter="fade">
                                      <p:cBhvr>
                                        <p:cTn id="23" dur="500"/>
                                        <p:tgtEl>
                                          <p:spTgt spid="2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5" nodeType="clickEffect">
                                  <p:stCondLst>
                                    <p:cond delay="0"/>
                                  </p:stCondLst>
                                  <p:iterate type="el">
                                    <p:tmAbs val="0"/>
                                  </p:iterate>
                                  <p:childTnLst>
                                    <p:set>
                                      <p:cBhvr>
                                        <p:cTn id="27" dur="indefinite" fill="hold"/>
                                        <p:tgtEl>
                                          <p:spTgt spid="228"/>
                                        </p:tgtEl>
                                        <p:attrNameLst>
                                          <p:attrName>style.visibility</p:attrName>
                                        </p:attrNameLst>
                                      </p:cBhvr>
                                      <p:to>
                                        <p:strVal val="visible"/>
                                      </p:to>
                                    </p:set>
                                    <p:animEffect transition="in" filter="fade">
                                      <p:cBhvr>
                                        <p:cTn id="28" dur="500"/>
                                        <p:tgtEl>
                                          <p:spTgt spid="2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6" nodeType="clickEffect">
                                  <p:stCondLst>
                                    <p:cond delay="0"/>
                                  </p:stCondLst>
                                  <p:iterate type="el">
                                    <p:tmAbs val="0"/>
                                  </p:iterate>
                                  <p:childTnLst>
                                    <p:set>
                                      <p:cBhvr>
                                        <p:cTn id="32" dur="indefinite" fill="hold"/>
                                        <p:tgtEl>
                                          <p:spTgt spid="223"/>
                                        </p:tgtEl>
                                        <p:attrNameLst>
                                          <p:attrName>style.visibility</p:attrName>
                                        </p:attrNameLst>
                                      </p:cBhvr>
                                      <p:to>
                                        <p:strVal val="visible"/>
                                      </p:to>
                                    </p:set>
                                    <p:animEffect transition="in" filter="fade">
                                      <p:cBhvr>
                                        <p:cTn id="33" dur="500"/>
                                        <p:tgtEl>
                                          <p:spTgt spid="2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7" nodeType="clickEffect">
                                  <p:stCondLst>
                                    <p:cond delay="0"/>
                                  </p:stCondLst>
                                  <p:iterate type="el">
                                    <p:tmAbs val="0"/>
                                  </p:iterate>
                                  <p:childTnLst>
                                    <p:set>
                                      <p:cBhvr>
                                        <p:cTn id="37" dur="indefinite" fill="hold"/>
                                        <p:tgtEl>
                                          <p:spTgt spid="229"/>
                                        </p:tgtEl>
                                        <p:attrNameLst>
                                          <p:attrName>style.visibility</p:attrName>
                                        </p:attrNameLst>
                                      </p:cBhvr>
                                      <p:to>
                                        <p:strVal val="visible"/>
                                      </p:to>
                                    </p:set>
                                    <p:animEffect transition="in" filter="fade">
                                      <p:cBhvr>
                                        <p:cTn id="38" dur="500"/>
                                        <p:tgtEl>
                                          <p:spTgt spid="229"/>
                                        </p:tgtEl>
                                      </p:cBhvr>
                                    </p:animEffect>
                                  </p:childTnLst>
                                </p:cTn>
                              </p:par>
                            </p:childTnLst>
                          </p:cTn>
                        </p:par>
                        <p:par>
                          <p:cTn id="39" fill="hold">
                            <p:stCondLst>
                              <p:cond delay="500"/>
                            </p:stCondLst>
                            <p:childTnLst>
                              <p:par>
                                <p:cTn id="40" presetID="1" presetClass="entr" presetSubtype="0" fill="hold" grpId="1" nodeType="afterEffect">
                                  <p:stCondLst>
                                    <p:cond delay="0"/>
                                  </p:stCondLst>
                                  <p:iterate type="el">
                                    <p:tmAbs val="0"/>
                                  </p:iterate>
                                  <p:childTnLst>
                                    <p:set>
                                      <p:cBhvr>
                                        <p:cTn id="41" dur="indefinite" fill="hold"/>
                                        <p:tgtEl>
                                          <p:spTgt spid="209">
                                            <p:txEl>
                                              <p:pRg st="1" end="1"/>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1" nodeType="afterEffect">
                                  <p:stCondLst>
                                    <p:cond delay="0"/>
                                  </p:stCondLst>
                                  <p:iterate type="el">
                                    <p:tmAbs val="0"/>
                                  </p:iterate>
                                  <p:childTnLst>
                                    <p:set>
                                      <p:cBhvr>
                                        <p:cTn id="44" dur="indefinite" fill="hold"/>
                                        <p:tgtEl>
                                          <p:spTgt spid="209">
                                            <p:txEl>
                                              <p:pRg st="2" end="2"/>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1" nodeType="afterEffect">
                                  <p:stCondLst>
                                    <p:cond delay="0"/>
                                  </p:stCondLst>
                                  <p:iterate type="el">
                                    <p:tmAbs val="0"/>
                                  </p:iterate>
                                  <p:childTnLst>
                                    <p:set>
                                      <p:cBhvr>
                                        <p:cTn id="47" dur="indefinite" fill="hold"/>
                                        <p:tgtEl>
                                          <p:spTgt spid="209">
                                            <p:txEl>
                                              <p:pRg st="3" end="3"/>
                                            </p:txEl>
                                          </p:spTgt>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1" nodeType="afterEffect">
                                  <p:stCondLst>
                                    <p:cond delay="0"/>
                                  </p:stCondLst>
                                  <p:iterate type="el">
                                    <p:tmAbs val="0"/>
                                  </p:iterate>
                                  <p:childTnLst>
                                    <p:set>
                                      <p:cBhvr>
                                        <p:cTn id="50" dur="indefinite" fill="hold"/>
                                        <p:tgtEl>
                                          <p:spTgt spid="209">
                                            <p:txEl>
                                              <p:pRg st="4" end="4"/>
                                            </p:txEl>
                                          </p:spTgt>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1" nodeType="afterEffect">
                                  <p:stCondLst>
                                    <p:cond delay="0"/>
                                  </p:stCondLst>
                                  <p:iterate type="el">
                                    <p:tmAbs val="0"/>
                                  </p:iterate>
                                  <p:childTnLst>
                                    <p:set>
                                      <p:cBhvr>
                                        <p:cTn id="53" dur="indefinite" fill="hold"/>
                                        <p:tgtEl>
                                          <p:spTgt spid="209">
                                            <p:txEl>
                                              <p:pRg st="5" end="5"/>
                                            </p:txEl>
                                          </p:spTgt>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1" nodeType="afterEffect">
                                  <p:stCondLst>
                                    <p:cond delay="0"/>
                                  </p:stCondLst>
                                  <p:iterate type="el">
                                    <p:tmAbs val="0"/>
                                  </p:iterate>
                                  <p:childTnLst>
                                    <p:set>
                                      <p:cBhvr>
                                        <p:cTn id="56" dur="indefinite" fill="hold"/>
                                        <p:tgtEl>
                                          <p:spTgt spid="209">
                                            <p:txEl>
                                              <p:pRg st="6" end="6"/>
                                            </p:txEl>
                                          </p:spTgt>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1" nodeType="afterEffect">
                                  <p:stCondLst>
                                    <p:cond delay="0"/>
                                  </p:stCondLst>
                                  <p:iterate type="el">
                                    <p:tmAbs val="0"/>
                                  </p:iterate>
                                  <p:childTnLst>
                                    <p:set>
                                      <p:cBhvr>
                                        <p:cTn id="59" dur="indefinite" fill="hold"/>
                                        <p:tgtEl>
                                          <p:spTgt spid="209">
                                            <p:txEl>
                                              <p:pRg st="7" end="7"/>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1" nodeType="afterEffect">
                                  <p:stCondLst>
                                    <p:cond delay="0"/>
                                  </p:stCondLst>
                                  <p:iterate type="el">
                                    <p:tmAbs val="0"/>
                                  </p:iterate>
                                  <p:childTnLst>
                                    <p:set>
                                      <p:cBhvr>
                                        <p:cTn id="62" dur="indefinite" fill="hold"/>
                                        <p:tgtEl>
                                          <p:spTgt spid="20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iterate type="el">
                                    <p:tmAbs val="0"/>
                                  </p:iterate>
                                  <p:childTnLst>
                                    <p:set>
                                      <p:cBhvr>
                                        <p:cTn id="66" dur="indefinite" fill="hold"/>
                                        <p:tgtEl>
                                          <p:spTgt spid="20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18" grpId="3" animBg="1" advAuto="0"/>
      <p:bldP spid="209" grpId="1" animBg="1" advAuto="0" build="p"/>
      <p:bldP spid="227" grpId="4" animBg="1" advAuto="0"/>
      <p:bldP spid="223" grpId="6" animBg="1" advAuto="0"/>
      <p:bldP spid="229" grpId="7" animBg="1" advAuto="0"/>
      <p:bldP spid="226" grpId="2" animBg="1" advAuto="0"/>
      <p:bldP spid="228" grpId="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32" name="Example"/>
          <p:cNvSpPr txBox="1"/>
          <p:nvPr>
            <p:ph type="title" idx="4294967295"/>
          </p:nvPr>
        </p:nvSpPr>
        <p:spPr>
          <a:xfrm>
            <a:off x="1028700" y="0"/>
            <a:ext cx="7772400" cy="75723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a:t>
            </a:r>
          </a:p>
        </p:txBody>
      </p:sp>
      <p:sp>
        <p:nvSpPr>
          <p:cNvPr id="233" name="A schedule that is conflict serializable:…"/>
          <p:cNvSpPr txBox="1"/>
          <p:nvPr>
            <p:ph type="body" idx="4294967295"/>
          </p:nvPr>
        </p:nvSpPr>
        <p:spPr>
          <a:xfrm>
            <a:off x="838200" y="1681162"/>
            <a:ext cx="7772400" cy="4881563"/>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 schedule that is conflict serializable:</a:t>
            </a:r>
          </a:p>
          <a:p>
            <a:pPr>
              <a:buSzTx/>
              <a:buFont typeface="Monotype Sorts"/>
              <a:buNone/>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SzTx/>
              <a:buFont typeface="Monotype Sorts"/>
              <a:buNone/>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a:buChar char=""/>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No Cycle Here!</a:t>
            </a:r>
          </a:p>
        </p:txBody>
      </p:sp>
      <p:sp>
        <p:nvSpPr>
          <p:cNvPr id="234" name="Circle"/>
          <p:cNvSpPr/>
          <p:nvPr/>
        </p:nvSpPr>
        <p:spPr>
          <a:xfrm>
            <a:off x="1544637" y="4021137"/>
            <a:ext cx="673101" cy="673101"/>
          </a:xfrm>
          <a:prstGeom prst="ellipse">
            <a:avLst/>
          </a:prstGeom>
          <a:ln w="12700">
            <a:solidFill>
              <a:srgbClr val="000000"/>
            </a:solidFill>
          </a:ln>
        </p:spPr>
        <p:txBody>
          <a:bodyPr lIns="45719" rIns="45719" anchor="ctr"/>
          <a:lstStyle/>
          <a:p>
            <a:pPr defTabSz="457200">
              <a:defRPr sz="1800"/>
            </a:pPr>
          </a:p>
        </p:txBody>
      </p:sp>
      <p:sp>
        <p:nvSpPr>
          <p:cNvPr id="235" name="Circle"/>
          <p:cNvSpPr/>
          <p:nvPr/>
        </p:nvSpPr>
        <p:spPr>
          <a:xfrm>
            <a:off x="4440237" y="4021137"/>
            <a:ext cx="673101" cy="673101"/>
          </a:xfrm>
          <a:prstGeom prst="ellipse">
            <a:avLst/>
          </a:prstGeom>
          <a:ln w="12700">
            <a:solidFill>
              <a:srgbClr val="000000"/>
            </a:solidFill>
          </a:ln>
        </p:spPr>
        <p:txBody>
          <a:bodyPr lIns="45719" rIns="45719" anchor="ctr"/>
          <a:lstStyle/>
          <a:p>
            <a:pPr defTabSz="457200">
              <a:defRPr sz="1800"/>
            </a:pPr>
          </a:p>
        </p:txBody>
      </p:sp>
      <p:sp>
        <p:nvSpPr>
          <p:cNvPr id="236" name="T1"/>
          <p:cNvSpPr txBox="1"/>
          <p:nvPr/>
        </p:nvSpPr>
        <p:spPr>
          <a:xfrm>
            <a:off x="1646238" y="4152900"/>
            <a:ext cx="368375" cy="368300"/>
          </a:xfrm>
          <a:prstGeom prst="rect">
            <a:avLst/>
          </a:prstGeom>
          <a:ln w="12700">
            <a:miter lim="400000"/>
          </a:ln>
        </p:spPr>
        <p:txBody>
          <a:bodyPr wrap="none" lIns="44450" tIns="44450" rIns="44450" bIns="44450">
            <a:spAutoFit/>
          </a:bodyPr>
          <a:lstStyle>
            <a:lvl1pPr defTabSz="457200">
              <a:defRPr sz="1800"/>
            </a:lvl1pPr>
          </a:lstStyle>
          <a:p>
            <a:r>
              <a:t>T1</a:t>
            </a:r>
          </a:p>
        </p:txBody>
      </p:sp>
      <p:sp>
        <p:nvSpPr>
          <p:cNvPr id="237" name="T2"/>
          <p:cNvSpPr txBox="1"/>
          <p:nvPr/>
        </p:nvSpPr>
        <p:spPr>
          <a:xfrm>
            <a:off x="4541837" y="4152900"/>
            <a:ext cx="368376" cy="368300"/>
          </a:xfrm>
          <a:prstGeom prst="rect">
            <a:avLst/>
          </a:prstGeom>
          <a:ln w="12700">
            <a:miter lim="400000"/>
          </a:ln>
        </p:spPr>
        <p:txBody>
          <a:bodyPr wrap="none" lIns="44450" tIns="44450" rIns="44450" bIns="44450">
            <a:spAutoFit/>
          </a:bodyPr>
          <a:lstStyle>
            <a:lvl1pPr defTabSz="457200">
              <a:defRPr sz="1800"/>
            </a:lvl1pPr>
          </a:lstStyle>
          <a:p>
            <a:r>
              <a:t>T2</a:t>
            </a:r>
          </a:p>
        </p:txBody>
      </p:sp>
      <p:grpSp>
        <p:nvGrpSpPr>
          <p:cNvPr id="242" name="Group"/>
          <p:cNvGrpSpPr/>
          <p:nvPr/>
        </p:nvGrpSpPr>
        <p:grpSpPr>
          <a:xfrm>
            <a:off x="2147887" y="3771900"/>
            <a:ext cx="2362201" cy="471488"/>
            <a:chOff x="0" y="0"/>
            <a:chExt cx="2362200" cy="471487"/>
          </a:xfrm>
        </p:grpSpPr>
        <p:sp>
          <p:nvSpPr>
            <p:cNvPr id="238" name="Line"/>
            <p:cNvSpPr/>
            <p:nvPr/>
          </p:nvSpPr>
          <p:spPr>
            <a:xfrm>
              <a:off x="0" y="395287"/>
              <a:ext cx="2362200" cy="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39" name="Line"/>
            <p:cNvSpPr/>
            <p:nvPr/>
          </p:nvSpPr>
          <p:spPr>
            <a:xfrm>
              <a:off x="2133600" y="319087"/>
              <a:ext cx="228601" cy="7620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40" name="Line"/>
            <p:cNvSpPr/>
            <p:nvPr/>
          </p:nvSpPr>
          <p:spPr>
            <a:xfrm flipV="1">
              <a:off x="2133600" y="395287"/>
              <a:ext cx="228601" cy="76201"/>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241" name="A"/>
            <p:cNvSpPr txBox="1"/>
            <p:nvPr/>
          </p:nvSpPr>
          <p:spPr>
            <a:xfrm>
              <a:off x="1022350" y="0"/>
              <a:ext cx="254075" cy="368300"/>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A</a:t>
              </a:r>
            </a:p>
          </p:txBody>
        </p:sp>
      </p:grpSp>
      <p:sp>
        <p:nvSpPr>
          <p:cNvPr id="243" name="Dependency graph"/>
          <p:cNvSpPr txBox="1"/>
          <p:nvPr/>
        </p:nvSpPr>
        <p:spPr>
          <a:xfrm>
            <a:off x="5532437" y="4114800"/>
            <a:ext cx="2033428" cy="368300"/>
          </a:xfrm>
          <a:prstGeom prst="rect">
            <a:avLst/>
          </a:prstGeom>
          <a:ln w="12700">
            <a:miter lim="400000"/>
          </a:ln>
        </p:spPr>
        <p:txBody>
          <a:bodyPr wrap="none" lIns="44450" tIns="44450" rIns="44450" bIns="44450">
            <a:spAutoFit/>
          </a:bodyPr>
          <a:lstStyle>
            <a:lvl1pPr defTabSz="457200">
              <a:defRPr sz="1800" i="1">
                <a:solidFill>
                  <a:schemeClr val="accent2"/>
                </a:solidFill>
              </a:defRPr>
            </a:lvl1pPr>
          </a:lstStyle>
          <a:p>
            <a:r>
              <a:t>Dependency graph</a:t>
            </a:r>
          </a:p>
        </p:txBody>
      </p:sp>
      <p:sp>
        <p:nvSpPr>
          <p:cNvPr id="244" name="T1:  R(A), W(A),                  R(B), W(B)…"/>
          <p:cNvSpPr/>
          <p:nvPr/>
        </p:nvSpPr>
        <p:spPr>
          <a:xfrm>
            <a:off x="882650" y="2641600"/>
            <a:ext cx="7683500" cy="660400"/>
          </a:xfrm>
          <a:prstGeom prst="rect">
            <a:avLst/>
          </a:prstGeom>
          <a:solidFill>
            <a:srgbClr val="CCECFF"/>
          </a:solidFill>
          <a:ln w="12700">
            <a:solidFill>
              <a:srgbClr val="000000"/>
            </a:solidFill>
          </a:ln>
        </p:spPr>
        <p:txBody>
          <a:bodyPr lIns="44450" tIns="44450" rIns="44450" bIns="44450">
            <a:spAutoFit/>
          </a:bodyPr>
          <a:lstStyle/>
          <a:p>
            <a:pPr defTabSz="457200">
              <a:defRPr sz="1800"/>
            </a:pPr>
            <a:r>
              <a:t>T1:	 R(A), W(A),   		     	     </a:t>
            </a:r>
            <a:r>
              <a:rPr>
                <a:solidFill>
                  <a:srgbClr val="CCECFF"/>
                </a:solidFill>
              </a:rPr>
              <a:t>  R(B), W(B)</a:t>
            </a:r>
            <a:endParaRPr>
              <a:solidFill>
                <a:srgbClr val="CCECFF"/>
              </a:solidFill>
            </a:endParaRPr>
          </a:p>
          <a:p>
            <a:pPr defTabSz="457200">
              <a:defRPr sz="1800"/>
            </a:pPr>
            <a:r>
              <a:t>T2:	   		</a:t>
            </a:r>
          </a:p>
        </p:txBody>
      </p:sp>
      <p:sp>
        <p:nvSpPr>
          <p:cNvPr id="245" name="R(B),"/>
          <p:cNvSpPr txBox="1"/>
          <p:nvPr/>
        </p:nvSpPr>
        <p:spPr>
          <a:xfrm>
            <a:off x="6903719" y="2895600"/>
            <a:ext cx="773124"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R(B),</a:t>
            </a:r>
          </a:p>
        </p:txBody>
      </p:sp>
      <p:sp>
        <p:nvSpPr>
          <p:cNvPr id="246" name="R(A),"/>
          <p:cNvSpPr txBox="1"/>
          <p:nvPr/>
        </p:nvSpPr>
        <p:spPr>
          <a:xfrm>
            <a:off x="3627120" y="2971800"/>
            <a:ext cx="900222"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R(A), </a:t>
            </a:r>
          </a:p>
        </p:txBody>
      </p:sp>
      <p:sp>
        <p:nvSpPr>
          <p:cNvPr id="247" name="R(B), W(B),"/>
          <p:cNvSpPr txBox="1"/>
          <p:nvPr/>
        </p:nvSpPr>
        <p:spPr>
          <a:xfrm>
            <a:off x="5227320" y="2590800"/>
            <a:ext cx="1695709"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R(B), W(B), </a:t>
            </a:r>
          </a:p>
        </p:txBody>
      </p:sp>
      <p:sp>
        <p:nvSpPr>
          <p:cNvPr id="248" name="B"/>
          <p:cNvSpPr txBox="1"/>
          <p:nvPr/>
        </p:nvSpPr>
        <p:spPr>
          <a:xfrm>
            <a:off x="3474720" y="3771900"/>
            <a:ext cx="290325"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B</a:t>
            </a:r>
          </a:p>
        </p:txBody>
      </p:sp>
      <p:sp>
        <p:nvSpPr>
          <p:cNvPr id="249" name="W(A),"/>
          <p:cNvSpPr txBox="1"/>
          <p:nvPr/>
        </p:nvSpPr>
        <p:spPr>
          <a:xfrm>
            <a:off x="4465320" y="2971800"/>
            <a:ext cx="925225"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W(A),</a:t>
            </a:r>
          </a:p>
        </p:txBody>
      </p:sp>
      <p:sp>
        <p:nvSpPr>
          <p:cNvPr id="250" name="W(B)"/>
          <p:cNvSpPr txBox="1"/>
          <p:nvPr/>
        </p:nvSpPr>
        <p:spPr>
          <a:xfrm>
            <a:off x="7665719" y="2895600"/>
            <a:ext cx="874327"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 W(B)</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3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type="el">
                                    <p:tmAbs val="0"/>
                                  </p:iterate>
                                  <p:childTnLst>
                                    <p:set>
                                      <p:cBhvr>
                                        <p:cTn id="12" dur="indefinite"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4" nodeType="clickEffect">
                                  <p:stCondLst>
                                    <p:cond delay="0"/>
                                  </p:stCondLst>
                                  <p:iterate type="el">
                                    <p:tmAbs val="0"/>
                                  </p:iterate>
                                  <p:childTnLst>
                                    <p:set>
                                      <p:cBhvr>
                                        <p:cTn id="21" dur="indefinite" fill="hold"/>
                                        <p:tgtEl>
                                          <p:spTgt spid="2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5" nodeType="clickEffect">
                                  <p:stCondLst>
                                    <p:cond delay="0"/>
                                  </p:stCondLst>
                                  <p:iterate type="el">
                                    <p:tmAbs val="0"/>
                                  </p:iterate>
                                  <p:childTnLst>
                                    <p:set>
                                      <p:cBhvr>
                                        <p:cTn id="25" dur="indefinite" fill="hold"/>
                                        <p:tgtEl>
                                          <p:spTgt spid="2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6" nodeType="clickEffect">
                                  <p:stCondLst>
                                    <p:cond delay="0"/>
                                  </p:stCondLst>
                                  <p:iterate type="el">
                                    <p:tmAbs val="0"/>
                                  </p:iterate>
                                  <p:childTnLst>
                                    <p:set>
                                      <p:cBhvr>
                                        <p:cTn id="29" dur="indefinite" fill="hold"/>
                                        <p:tgtEl>
                                          <p:spTgt spid="2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7" nodeType="clickEffect">
                                  <p:stCondLst>
                                    <p:cond delay="0"/>
                                  </p:stCondLst>
                                  <p:iterate type="el">
                                    <p:tmAbs val="0"/>
                                  </p:iterate>
                                  <p:childTnLst>
                                    <p:set>
                                      <p:cBhvr>
                                        <p:cTn id="33" dur="indefinite" fill="hold"/>
                                        <p:tgtEl>
                                          <p:spTgt spid="248"/>
                                        </p:tgtEl>
                                        <p:attrNameLst>
                                          <p:attrName>style.visibility</p:attrName>
                                        </p:attrNameLst>
                                      </p:cBhvr>
                                      <p:to>
                                        <p:strVal val="visible"/>
                                      </p:to>
                                    </p:set>
                                    <p:animEffect transition="in" filter="fade">
                                      <p:cBhvr>
                                        <p:cTn id="34" dur="2000"/>
                                        <p:tgtEl>
                                          <p:spTgt spid="24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iterate type="el">
                                    <p:tmAbs val="0"/>
                                  </p:iterate>
                                  <p:childTnLst>
                                    <p:set>
                                      <p:cBhvr>
                                        <p:cTn id="38" dur="indefinite" fill="hold"/>
                                        <p:tgtEl>
                                          <p:spTgt spid="25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 nodeType="afterEffect">
                                  <p:stCondLst>
                                    <p:cond delay="0"/>
                                  </p:stCondLst>
                                  <p:iterate type="el">
                                    <p:tmAbs val="0"/>
                                  </p:iterate>
                                  <p:childTnLst>
                                    <p:set>
                                      <p:cBhvr>
                                        <p:cTn id="41" dur="indefinite" fill="hold"/>
                                        <p:tgtEl>
                                          <p:spTgt spid="233">
                                            <p:txEl>
                                              <p:pRg st="1" end="1"/>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 nodeType="afterEffect">
                                  <p:stCondLst>
                                    <p:cond delay="0"/>
                                  </p:stCondLst>
                                  <p:iterate type="el">
                                    <p:tmAbs val="0"/>
                                  </p:iterate>
                                  <p:childTnLst>
                                    <p:set>
                                      <p:cBhvr>
                                        <p:cTn id="44" dur="indefinite" fill="hold"/>
                                        <p:tgtEl>
                                          <p:spTgt spid="233">
                                            <p:txEl>
                                              <p:pRg st="2" end="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 nodeType="afterEffect">
                                  <p:stCondLst>
                                    <p:cond delay="0"/>
                                  </p:stCondLst>
                                  <p:iterate type="el">
                                    <p:tmAbs val="0"/>
                                  </p:iterate>
                                  <p:childTnLst>
                                    <p:set>
                                      <p:cBhvr>
                                        <p:cTn id="47" dur="indefinite" fill="hold"/>
                                        <p:tgtEl>
                                          <p:spTgt spid="233">
                                            <p:txEl>
                                              <p:pRg st="3" end="3"/>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 nodeType="afterEffect">
                                  <p:stCondLst>
                                    <p:cond delay="0"/>
                                  </p:stCondLst>
                                  <p:iterate type="el">
                                    <p:tmAbs val="0"/>
                                  </p:iterate>
                                  <p:childTnLst>
                                    <p:set>
                                      <p:cBhvr>
                                        <p:cTn id="50" dur="indefinite" fill="hold"/>
                                        <p:tgtEl>
                                          <p:spTgt spid="233">
                                            <p:txEl>
                                              <p:pRg st="4" end="4"/>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 nodeType="afterEffect">
                                  <p:stCondLst>
                                    <p:cond delay="0"/>
                                  </p:stCondLst>
                                  <p:iterate type="el">
                                    <p:tmAbs val="0"/>
                                  </p:iterate>
                                  <p:childTnLst>
                                    <p:set>
                                      <p:cBhvr>
                                        <p:cTn id="53" dur="indefinite" fill="hold"/>
                                        <p:tgtEl>
                                          <p:spTgt spid="233">
                                            <p:txEl>
                                              <p:pRg st="5" end="5"/>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 nodeType="afterEffect">
                                  <p:stCondLst>
                                    <p:cond delay="0"/>
                                  </p:stCondLst>
                                  <p:iterate type="el">
                                    <p:tmAbs val="0"/>
                                  </p:iterate>
                                  <p:childTnLst>
                                    <p:set>
                                      <p:cBhvr>
                                        <p:cTn id="56" dur="indefinite" fill="hold"/>
                                        <p:tgtEl>
                                          <p:spTgt spid="233">
                                            <p:txEl>
                                              <p:pRg st="6" end="6"/>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 nodeType="afterEffect">
                                  <p:stCondLst>
                                    <p:cond delay="0"/>
                                  </p:stCondLst>
                                  <p:iterate type="el">
                                    <p:tmAbs val="0"/>
                                  </p:iterate>
                                  <p:childTnLst>
                                    <p:set>
                                      <p:cBhvr>
                                        <p:cTn id="59" dur="indefinite" fill="hold"/>
                                        <p:tgtEl>
                                          <p:spTgt spid="233">
                                            <p:txEl>
                                              <p:pRg st="7" end="7"/>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 nodeType="clickEffect">
                                  <p:stCondLst>
                                    <p:cond delay="0"/>
                                  </p:stCondLst>
                                  <p:iterate type="el">
                                    <p:tmAbs val="0"/>
                                  </p:iterate>
                                  <p:childTnLst>
                                    <p:set>
                                      <p:cBhvr>
                                        <p:cTn id="63" dur="indefinite" fill="hold"/>
                                        <p:tgtEl>
                                          <p:spTgt spid="23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33" grpId="1" animBg="1" advAuto="0" build="p"/>
      <p:bldP spid="242" grpId="3" animBg="1" advAuto="0"/>
      <p:bldP spid="247" grpId="5" animBg="1" advAuto="0"/>
      <p:bldP spid="246" grpId="2" animBg="1" advAuto="0"/>
      <p:bldP spid="250" grpId="8" animBg="1" advAuto="0"/>
      <p:bldP spid="248" grpId="7" animBg="1" advAuto="0"/>
      <p:bldP spid="249" grpId="4" animBg="1" advAuto="0"/>
      <p:bldP spid="245" grpId="6"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53" name="T1:   R(A),  W(A),                     R(C),                                  W(D)…"/>
          <p:cNvSpPr/>
          <p:nvPr/>
        </p:nvSpPr>
        <p:spPr>
          <a:xfrm>
            <a:off x="82208" y="1263650"/>
            <a:ext cx="8916071" cy="939800"/>
          </a:xfrm>
          <a:prstGeom prst="rect">
            <a:avLst/>
          </a:prstGeom>
          <a:solidFill>
            <a:srgbClr val="CCECFF"/>
          </a:solidFill>
          <a:ln w="12700">
            <a:solidFill>
              <a:srgbClr val="000000"/>
            </a:solidFill>
          </a:ln>
        </p:spPr>
        <p:txBody>
          <a:bodyPr wrap="none" lIns="44450" tIns="44450" rIns="44450" bIns="44450">
            <a:spAutoFit/>
          </a:bodyPr>
          <a:lstStyle/>
          <a:p>
            <a:pPr defTabSz="457200">
              <a:defRPr sz="1800"/>
            </a:pPr>
            <a:r>
              <a:t>T1:   R(A),  W(A),   		                R(C),                                  W(D)</a:t>
            </a:r>
          </a:p>
          <a:p>
            <a:pPr defTabSz="457200">
              <a:defRPr sz="1800"/>
            </a:pPr>
            <a:r>
              <a:t>T2:	                              R(A), W(A),                        R(B), W(B),               R(D)       </a:t>
            </a:r>
          </a:p>
          <a:p>
            <a:pPr defTabSz="457200">
              <a:defRPr sz="1800"/>
            </a:pPr>
            <a:r>
              <a:t>T3:                       R(C),                                 W(C),                                              W(D)     </a:t>
            </a:r>
          </a:p>
        </p:txBody>
      </p:sp>
      <p:sp>
        <p:nvSpPr>
          <p:cNvPr id="254" name="Another Example"/>
          <p:cNvSpPr txBox="1"/>
          <p:nvPr>
            <p:ph type="title" idx="4294967295"/>
          </p:nvPr>
        </p:nvSpPr>
        <p:spPr>
          <a:xfrm>
            <a:off x="1028700" y="0"/>
            <a:ext cx="7772400" cy="75723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Another Example</a:t>
            </a:r>
          </a:p>
        </p:txBody>
      </p:sp>
      <p:grpSp>
        <p:nvGrpSpPr>
          <p:cNvPr id="267" name="Group"/>
          <p:cNvGrpSpPr/>
          <p:nvPr/>
        </p:nvGrpSpPr>
        <p:grpSpPr>
          <a:xfrm>
            <a:off x="1544637" y="3021012"/>
            <a:ext cx="4203701" cy="2941638"/>
            <a:chOff x="0" y="0"/>
            <a:chExt cx="4203700" cy="2941637"/>
          </a:xfrm>
        </p:grpSpPr>
        <p:sp>
          <p:nvSpPr>
            <p:cNvPr id="255" name="Circle"/>
            <p:cNvSpPr/>
            <p:nvPr/>
          </p:nvSpPr>
          <p:spPr>
            <a:xfrm>
              <a:off x="0" y="0"/>
              <a:ext cx="673100" cy="67310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256" name="Circle"/>
            <p:cNvSpPr/>
            <p:nvPr/>
          </p:nvSpPr>
          <p:spPr>
            <a:xfrm>
              <a:off x="3530600" y="769937"/>
              <a:ext cx="673100" cy="673101"/>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257" name="T1"/>
            <p:cNvSpPr txBox="1"/>
            <p:nvPr/>
          </p:nvSpPr>
          <p:spPr>
            <a:xfrm>
              <a:off x="158750" y="131762"/>
              <a:ext cx="368375" cy="368301"/>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T1</a:t>
              </a:r>
            </a:p>
          </p:txBody>
        </p:sp>
        <p:sp>
          <p:nvSpPr>
            <p:cNvPr id="258" name="T2"/>
            <p:cNvSpPr txBox="1"/>
            <p:nvPr/>
          </p:nvSpPr>
          <p:spPr>
            <a:xfrm>
              <a:off x="3689350" y="939800"/>
              <a:ext cx="368375" cy="368300"/>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T2</a:t>
              </a:r>
            </a:p>
          </p:txBody>
        </p:sp>
        <p:sp>
          <p:nvSpPr>
            <p:cNvPr id="259" name="Line"/>
            <p:cNvSpPr/>
            <p:nvPr/>
          </p:nvSpPr>
          <p:spPr>
            <a:xfrm>
              <a:off x="673100" y="336549"/>
              <a:ext cx="2862263" cy="606427"/>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p:txBody>
        </p:sp>
        <p:sp>
          <p:nvSpPr>
            <p:cNvPr id="260" name="Circle"/>
            <p:cNvSpPr/>
            <p:nvPr/>
          </p:nvSpPr>
          <p:spPr>
            <a:xfrm>
              <a:off x="768350" y="2268537"/>
              <a:ext cx="673100" cy="673101"/>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261" name="T3"/>
            <p:cNvSpPr txBox="1"/>
            <p:nvPr/>
          </p:nvSpPr>
          <p:spPr>
            <a:xfrm>
              <a:off x="985838" y="2459037"/>
              <a:ext cx="368375" cy="368301"/>
            </a:xfrm>
            <a:prstGeom prst="rect">
              <a:avLst/>
            </a:prstGeom>
            <a:noFill/>
            <a:ln w="12700" cap="flat">
              <a:noFill/>
              <a:miter lim="400000"/>
            </a:ln>
            <a:effectLst/>
          </p:spPr>
          <p:txBody>
            <a:bodyPr wrap="none" lIns="44450" tIns="44450" rIns="44450" bIns="44450" numCol="1" anchor="t">
              <a:spAutoFit/>
            </a:bodyPr>
            <a:lstStyle>
              <a:lvl1pPr defTabSz="457200">
                <a:defRPr sz="1800"/>
              </a:lvl1pPr>
            </a:lstStyle>
            <a:p>
              <a:r>
                <a:t>T3</a:t>
              </a:r>
            </a:p>
          </p:txBody>
        </p:sp>
        <p:cxnSp>
          <p:nvCxnSpPr>
            <p:cNvPr id="262" name="Connection Line"/>
            <p:cNvCxnSpPr>
              <a:stCxn id="256" idx="0"/>
              <a:endCxn id="260" idx="0"/>
            </p:cNvCxnSpPr>
            <p:nvPr/>
          </p:nvCxnSpPr>
          <p:spPr>
            <a:xfrm flipH="1">
              <a:off x="1104900" y="1106487"/>
              <a:ext cx="2762250" cy="1498601"/>
            </a:xfrm>
            <a:prstGeom prst="straightConnector1">
              <a:avLst/>
            </a:prstGeom>
            <a:ln w="9525" cap="flat">
              <a:solidFill>
                <a:srgbClr val="000000"/>
              </a:solidFill>
              <a:prstDash val="solid"/>
              <a:round/>
              <a:tailEnd type="triangle" w="med" len="med"/>
            </a:ln>
            <a:effectLst/>
          </p:spPr>
        </p:cxnSp>
        <p:cxnSp>
          <p:nvCxnSpPr>
            <p:cNvPr id="263" name="Connection Line"/>
            <p:cNvCxnSpPr>
              <a:stCxn id="255" idx="0"/>
              <a:endCxn id="260" idx="0"/>
            </p:cNvCxnSpPr>
            <p:nvPr/>
          </p:nvCxnSpPr>
          <p:spPr>
            <a:xfrm>
              <a:off x="336550" y="336550"/>
              <a:ext cx="768350" cy="2268538"/>
            </a:xfrm>
            <a:prstGeom prst="straightConnector1">
              <a:avLst/>
            </a:prstGeom>
            <a:ln w="9525" cap="flat">
              <a:solidFill>
                <a:srgbClr val="000000"/>
              </a:solidFill>
              <a:prstDash val="solid"/>
              <a:round/>
              <a:tailEnd type="triangle" w="med" len="med"/>
            </a:ln>
            <a:effectLst/>
          </p:spPr>
        </p:cxnSp>
        <p:sp>
          <p:nvSpPr>
            <p:cNvPr id="264" name="A, D"/>
            <p:cNvSpPr txBox="1"/>
            <p:nvPr/>
          </p:nvSpPr>
          <p:spPr>
            <a:xfrm>
              <a:off x="1984057" y="327025"/>
              <a:ext cx="548728" cy="370840"/>
            </a:xfrm>
            <a:prstGeom prst="rect">
              <a:avLst/>
            </a:prstGeom>
            <a:noFill/>
            <a:ln w="12700" cap="flat">
              <a:noFill/>
              <a:miter lim="400000"/>
            </a:ln>
            <a:effectLst/>
          </p:spPr>
          <p:txBody>
            <a:bodyPr wrap="none" lIns="45719" tIns="45719" rIns="45719" bIns="45719" numCol="1" anchor="t">
              <a:spAutoFit/>
            </a:bodyPr>
            <a:lstStyle>
              <a:lvl1pPr defTabSz="457200">
                <a:defRPr sz="1800"/>
              </a:lvl1pPr>
            </a:lstStyle>
            <a:p>
              <a:r>
                <a:t>A, D</a:t>
              </a:r>
            </a:p>
          </p:txBody>
        </p:sp>
        <p:sp>
          <p:nvSpPr>
            <p:cNvPr id="265" name="C,D"/>
            <p:cNvSpPr txBox="1"/>
            <p:nvPr/>
          </p:nvSpPr>
          <p:spPr>
            <a:xfrm>
              <a:off x="98107" y="1443037"/>
              <a:ext cx="497829" cy="370841"/>
            </a:xfrm>
            <a:prstGeom prst="rect">
              <a:avLst/>
            </a:prstGeom>
            <a:noFill/>
            <a:ln w="12700" cap="flat">
              <a:noFill/>
              <a:miter lim="400000"/>
            </a:ln>
            <a:effectLst/>
          </p:spPr>
          <p:txBody>
            <a:bodyPr wrap="none" lIns="45719" tIns="45719" rIns="45719" bIns="45719" numCol="1" anchor="t">
              <a:spAutoFit/>
            </a:bodyPr>
            <a:lstStyle>
              <a:lvl1pPr defTabSz="457200">
                <a:defRPr sz="1800"/>
              </a:lvl1pPr>
            </a:lstStyle>
            <a:p>
              <a:r>
                <a:t>C,D</a:t>
              </a:r>
            </a:p>
          </p:txBody>
        </p:sp>
        <p:sp>
          <p:nvSpPr>
            <p:cNvPr id="266" name="D"/>
            <p:cNvSpPr txBox="1"/>
            <p:nvPr/>
          </p:nvSpPr>
          <p:spPr>
            <a:xfrm>
              <a:off x="2539682" y="1846262"/>
              <a:ext cx="269229" cy="370841"/>
            </a:xfrm>
            <a:prstGeom prst="rect">
              <a:avLst/>
            </a:prstGeom>
            <a:noFill/>
            <a:ln w="12700" cap="flat">
              <a:noFill/>
              <a:miter lim="400000"/>
            </a:ln>
            <a:effectLst/>
          </p:spPr>
          <p:txBody>
            <a:bodyPr wrap="none" lIns="45719" tIns="45719" rIns="45719" bIns="45719" numCol="1" anchor="t">
              <a:spAutoFit/>
            </a:bodyPr>
            <a:lstStyle>
              <a:lvl1pPr defTabSz="457200">
                <a:defRPr sz="1800"/>
              </a:lvl1pPr>
            </a:lstStyle>
            <a:p>
              <a:r>
                <a:t>D</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253"/>
                                        </p:tgtEl>
                                        <p:attrNameLst>
                                          <p:attrName>style.visibility</p:attrName>
                                        </p:attrNameLst>
                                      </p:cBhvr>
                                      <p:to>
                                        <p:strVal val="visible"/>
                                      </p:to>
                                    </p:set>
                                    <p:animEffect transition="in" filter="fade">
                                      <p:cBhvr>
                                        <p:cTn id="7" dur="5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el">
                                    <p:tmAbs val="0"/>
                                  </p:iterate>
                                  <p:childTnLst>
                                    <p:set>
                                      <p:cBhvr>
                                        <p:cTn id="11" dur="indefinite" fill="hold"/>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67" grpId="2" animBg="1" advAuto="0"/>
      <p:bldP spid="253" grpId="1" animBg="1" advAuto="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9" name="Slide Number"/>
          <p:cNvSpPr txBox="1"/>
          <p:nvPr>
            <p:ph type="sldNum" sz="quarter" idx="2"/>
          </p:nvPr>
        </p:nvSpPr>
        <p:spPr>
          <a:xfrm>
            <a:off x="4609338" y="6613525"/>
            <a:ext cx="18884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70" name="View Serializability – an Aside"/>
          <p:cNvSpPr txBox="1"/>
          <p:nvPr>
            <p:ph type="title" idx="4294967295"/>
          </p:nvPr>
        </p:nvSpPr>
        <p:spPr>
          <a:xfrm>
            <a:off x="990600" y="0"/>
            <a:ext cx="7772400" cy="76993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View Serializability – an Aside</a:t>
            </a:r>
          </a:p>
        </p:txBody>
      </p:sp>
      <p:sp>
        <p:nvSpPr>
          <p:cNvPr id="271" name="Alternative (weaker) notion of serializability.…"/>
          <p:cNvSpPr txBox="1"/>
          <p:nvPr>
            <p:ph type="body" idx="4294967295"/>
          </p:nvPr>
        </p:nvSpPr>
        <p:spPr>
          <a:xfrm>
            <a:off x="457200" y="1490662"/>
            <a:ext cx="8153400" cy="3416301"/>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Alternative (weaker) notion of serializability.</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Schedules S1 and S2 are </a:t>
            </a:r>
            <a:r>
              <a:rPr>
                <a:solidFill>
                  <a:srgbClr val="5D5D00"/>
                </a:solidFill>
              </a:rPr>
              <a:t>view equivalent </a:t>
            </a:r>
            <a:r>
              <a:t>if:</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Ti reads initial value of A in S1, then Ti also reads initial value of A in S2</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Ti reads value of A written by Tj in S1, then Ti also reads value of A written by Tj in S2</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Ti writes final value of A in S1, then Ti also writes final value of A in S2</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Basically, allows all conflict serializable schedules + “blind writes”</a:t>
            </a:r>
          </a:p>
        </p:txBody>
      </p:sp>
      <p:sp>
        <p:nvSpPr>
          <p:cNvPr id="272" name="T1: R(A)                 W(A)…"/>
          <p:cNvSpPr/>
          <p:nvPr/>
        </p:nvSpPr>
        <p:spPr>
          <a:xfrm>
            <a:off x="228600" y="5508625"/>
            <a:ext cx="3886200" cy="939800"/>
          </a:xfrm>
          <a:prstGeom prst="rect">
            <a:avLst/>
          </a:prstGeom>
          <a:ln w="12700">
            <a:solidFill>
              <a:srgbClr val="000000"/>
            </a:solidFill>
          </a:ln>
        </p:spPr>
        <p:txBody>
          <a:bodyPr lIns="44450" tIns="44450" rIns="44450" bIns="44450">
            <a:spAutoFit/>
          </a:bodyPr>
          <a:lstStyle/>
          <a:p>
            <a:pPr defTabSz="457200">
              <a:defRPr sz="1800"/>
            </a:pPr>
            <a:r>
              <a:t>T1: R(A)	                W(A)</a:t>
            </a:r>
          </a:p>
          <a:p>
            <a:pPr defTabSz="457200">
              <a:defRPr sz="1800"/>
            </a:pPr>
            <a:r>
              <a:t>T2:	          W(A)</a:t>
            </a:r>
          </a:p>
          <a:p>
            <a:pPr defTabSz="457200">
              <a:defRPr sz="1800"/>
            </a:pPr>
            <a:r>
              <a:t>T3:		                           W(A)</a:t>
            </a:r>
          </a:p>
        </p:txBody>
      </p:sp>
      <p:sp>
        <p:nvSpPr>
          <p:cNvPr id="273" name="T1: R(A),W(A)…"/>
          <p:cNvSpPr/>
          <p:nvPr/>
        </p:nvSpPr>
        <p:spPr>
          <a:xfrm>
            <a:off x="4953000" y="5508625"/>
            <a:ext cx="3962400" cy="939800"/>
          </a:xfrm>
          <a:prstGeom prst="rect">
            <a:avLst/>
          </a:prstGeom>
          <a:ln w="12700">
            <a:solidFill>
              <a:srgbClr val="000000"/>
            </a:solidFill>
          </a:ln>
        </p:spPr>
        <p:txBody>
          <a:bodyPr lIns="44450" tIns="44450" rIns="44450" bIns="44450">
            <a:spAutoFit/>
          </a:bodyPr>
          <a:lstStyle/>
          <a:p>
            <a:pPr defTabSz="457200">
              <a:defRPr sz="1800"/>
            </a:pPr>
            <a:r>
              <a:t>T1: R(A),W(A)</a:t>
            </a:r>
          </a:p>
          <a:p>
            <a:pPr defTabSz="457200">
              <a:defRPr sz="1800"/>
            </a:pPr>
            <a:r>
              <a:t>T2:	                   W(A)</a:t>
            </a:r>
          </a:p>
          <a:p>
            <a:pPr defTabSz="457200">
              <a:defRPr sz="1800"/>
            </a:pPr>
            <a:r>
              <a:t>T3:		                      W(A)</a:t>
            </a:r>
          </a:p>
        </p:txBody>
      </p:sp>
      <p:grpSp>
        <p:nvGrpSpPr>
          <p:cNvPr id="277" name="Group"/>
          <p:cNvGrpSpPr/>
          <p:nvPr/>
        </p:nvGrpSpPr>
        <p:grpSpPr>
          <a:xfrm>
            <a:off x="4267200" y="6197600"/>
            <a:ext cx="533400" cy="203200"/>
            <a:chOff x="0" y="0"/>
            <a:chExt cx="533400" cy="203200"/>
          </a:xfrm>
        </p:grpSpPr>
        <p:sp>
          <p:nvSpPr>
            <p:cNvPr id="274" name="Line"/>
            <p:cNvSpPr/>
            <p:nvPr/>
          </p:nvSpPr>
          <p:spPr>
            <a:xfrm>
              <a:off x="0" y="0"/>
              <a:ext cx="533400" cy="0"/>
            </a:xfrm>
            <a:prstGeom prst="line">
              <a:avLst/>
            </a:prstGeom>
            <a:noFill/>
            <a:ln w="38100" cap="flat">
              <a:solidFill>
                <a:srgbClr val="000000"/>
              </a:solidFill>
              <a:prstDash val="solid"/>
              <a:round/>
            </a:ln>
            <a:effectLst/>
          </p:spPr>
          <p:txBody>
            <a:bodyPr wrap="square" lIns="45719" tIns="45719" rIns="45719" bIns="45719" numCol="1" anchor="t">
              <a:noAutofit/>
            </a:bodyPr>
            <a:lstStyle/>
            <a:p/>
          </p:txBody>
        </p:sp>
        <p:sp>
          <p:nvSpPr>
            <p:cNvPr id="275" name="Line"/>
            <p:cNvSpPr/>
            <p:nvPr/>
          </p:nvSpPr>
          <p:spPr>
            <a:xfrm>
              <a:off x="0" y="101600"/>
              <a:ext cx="533400" cy="0"/>
            </a:xfrm>
            <a:prstGeom prst="line">
              <a:avLst/>
            </a:prstGeom>
            <a:noFill/>
            <a:ln w="38100" cap="flat">
              <a:solidFill>
                <a:srgbClr val="000000"/>
              </a:solidFill>
              <a:prstDash val="solid"/>
              <a:round/>
            </a:ln>
            <a:effectLst/>
          </p:spPr>
          <p:txBody>
            <a:bodyPr wrap="square" lIns="45719" tIns="45719" rIns="45719" bIns="45719" numCol="1" anchor="t">
              <a:noAutofit/>
            </a:bodyPr>
            <a:lstStyle/>
            <a:p/>
          </p:txBody>
        </p:sp>
        <p:sp>
          <p:nvSpPr>
            <p:cNvPr id="276" name="Line"/>
            <p:cNvSpPr/>
            <p:nvPr/>
          </p:nvSpPr>
          <p:spPr>
            <a:xfrm>
              <a:off x="0" y="203200"/>
              <a:ext cx="533400" cy="0"/>
            </a:xfrm>
            <a:prstGeom prst="line">
              <a:avLst/>
            </a:prstGeom>
            <a:noFill/>
            <a:ln w="38100" cap="flat">
              <a:solidFill>
                <a:srgbClr val="000000"/>
              </a:solidFill>
              <a:prstDash val="solid"/>
              <a:round/>
            </a:ln>
            <a:effectLst/>
          </p:spPr>
          <p:txBody>
            <a:bodyPr wrap="square" lIns="45719" tIns="45719" rIns="45719" bIns="45719" numCol="1" anchor="t">
              <a:noAutofit/>
            </a:bodyPr>
            <a:lstStyle/>
            <a:p/>
          </p:txBody>
        </p:sp>
      </p:grpSp>
      <p:sp>
        <p:nvSpPr>
          <p:cNvPr id="278" name="view"/>
          <p:cNvSpPr txBox="1"/>
          <p:nvPr/>
        </p:nvSpPr>
        <p:spPr>
          <a:xfrm>
            <a:off x="4204970" y="5791200"/>
            <a:ext cx="712252" cy="459740"/>
          </a:xfrm>
          <a:prstGeom prst="rect">
            <a:avLst/>
          </a:prstGeom>
          <a:ln w="12700">
            <a:miter lim="400000"/>
          </a:ln>
        </p:spPr>
        <p:txBody>
          <a:bodyPr wrap="none" lIns="45719" rIns="45719">
            <a:spAutoFit/>
          </a:bodyPr>
          <a:lstStyle>
            <a:lvl1pPr defTabSz="457200">
              <a:defRPr sz="2400">
                <a:solidFill>
                  <a:srgbClr val="CF0E30"/>
                </a:solidFill>
                <a:latin typeface="Tahoma" panose="020B0604030504040204"/>
                <a:ea typeface="Tahoma" panose="020B0604030504040204"/>
                <a:cs typeface="Tahoma" panose="020B0604030504040204"/>
                <a:sym typeface="Tahoma" panose="020B0604030504040204"/>
              </a:defRPr>
            </a:lvl1pPr>
          </a:lstStyle>
          <a:p>
            <a:r>
              <a:t>view</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81" name="Notes on Conflict Serializability"/>
          <p:cNvSpPr txBox="1"/>
          <p:nvPr>
            <p:ph type="title" idx="4294967295"/>
          </p:nvPr>
        </p:nvSpPr>
        <p:spPr>
          <a:xfrm>
            <a:off x="835025" y="0"/>
            <a:ext cx="7772400" cy="86995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Notes on Conflict Serializability</a:t>
            </a:r>
          </a:p>
        </p:txBody>
      </p:sp>
      <p:sp>
        <p:nvSpPr>
          <p:cNvPr id="282" name="Conflict Serializability doesn’t allow all schedules that you would consider correct.…"/>
          <p:cNvSpPr txBox="1"/>
          <p:nvPr>
            <p:ph type="body" idx="4294967295"/>
          </p:nvPr>
        </p:nvSpPr>
        <p:spPr>
          <a:xfrm>
            <a:off x="533400" y="1600200"/>
            <a:ext cx="8305800" cy="4114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Conflict Serializability doesn’t allow all schedules that you would consider correct.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This is because it is strictly syntactic - it doesn’t consider the meanings of the operations or the data.</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In practice, Conflict Serializability is what gets used, because it can be done efficiently.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Note: in order to allow more concurrency, some special cases do get implemented, such as for travel reservations, etc.</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Two-phase locking (2PL) is how we implement it.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8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8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8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82">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82">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8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28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82" grpId="1" animBg="1" advAuto="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85" name="Locks"/>
          <p:cNvSpPr txBox="1"/>
          <p:nvPr>
            <p:ph type="title" idx="4294967295"/>
          </p:nvPr>
        </p:nvSpPr>
        <p:spPr>
          <a:xfrm>
            <a:off x="989012" y="211137"/>
            <a:ext cx="7772401" cy="815976"/>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Locks</a:t>
            </a:r>
          </a:p>
        </p:txBody>
      </p:sp>
      <p:sp>
        <p:nvSpPr>
          <p:cNvPr id="286" name="We use “locks” to control access to items.…"/>
          <p:cNvSpPr txBox="1"/>
          <p:nvPr>
            <p:ph type="body" idx="4294967295"/>
          </p:nvPr>
        </p:nvSpPr>
        <p:spPr>
          <a:xfrm>
            <a:off x="533400" y="1357312"/>
            <a:ext cx="7772400" cy="4114801"/>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We use “locks” to control access to items.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Shared (S) locks – multiple transactions can hold these on a particular item at the same time.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Exclusive (X) locks – only one of these and no other locks,  can be held on a particular item at a time.</a:t>
            </a:r>
          </a:p>
        </p:txBody>
      </p:sp>
      <p:graphicFrame>
        <p:nvGraphicFramePr>
          <p:cNvPr id="287" name="Table"/>
          <p:cNvGraphicFramePr/>
          <p:nvPr/>
        </p:nvGraphicFramePr>
        <p:xfrm>
          <a:off x="4953000" y="4572000"/>
          <a:ext cx="1371600" cy="1843088"/>
        </p:xfrm>
        <a:graphic>
          <a:graphicData uri="http://schemas.openxmlformats.org/drawingml/2006/table">
            <a:tbl>
              <a:tblPr>
                <a:tableStyleId>{4C3C2611-4C71-4FC5-86AE-919BDF0F9419}</a:tableStyleId>
              </a:tblPr>
              <a:tblGrid>
                <a:gridCol w="457200"/>
                <a:gridCol w="457200"/>
                <a:gridCol w="457200"/>
              </a:tblGrid>
              <a:tr h="601662">
                <a:tc>
                  <a:txBody>
                    <a:bodyPr/>
                    <a:lstStyle/>
                    <a:p>
                      <a:pPr defTabSz="457200">
                        <a:spcBef>
                          <a:spcPts val="400"/>
                        </a:spcBef>
                        <a:defRPr sz="20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defTabSz="457200">
                        <a:spcBef>
                          <a:spcPts val="400"/>
                        </a:spcBef>
                        <a:defRPr sz="1800"/>
                      </a:pPr>
                      <a:r>
                        <a:rPr sz="2000">
                          <a:latin typeface="Tahoma Bold"/>
                          <a:ea typeface="Tahoma Bold"/>
                          <a:cs typeface="Tahoma Bold"/>
                          <a:sym typeface="Tahoma Bold"/>
                        </a:rPr>
                        <a:t>S</a:t>
                      </a:r>
                      <a:endParaRPr sz="2000">
                        <a:latin typeface="Tahoma Bold"/>
                        <a:ea typeface="Tahoma Bold"/>
                        <a:cs typeface="Tahoma Bold"/>
                        <a:sym typeface="Tahoma Bold"/>
                      </a:endParaRPr>
                    </a:p>
                  </a:txBody>
                  <a:tcPr marL="45720" marR="45720" anchor="t" anchorCtr="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defTabSz="457200">
                        <a:spcBef>
                          <a:spcPts val="400"/>
                        </a:spcBef>
                        <a:defRPr sz="1800"/>
                      </a:pPr>
                      <a:r>
                        <a:rPr sz="2000">
                          <a:latin typeface="Tahoma Bold"/>
                          <a:ea typeface="Tahoma Bold"/>
                          <a:cs typeface="Tahoma Bold"/>
                          <a:sym typeface="Tahoma Bold"/>
                        </a:rPr>
                        <a:t>X</a:t>
                      </a:r>
                      <a:endParaRPr sz="20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639762">
                <a:tc>
                  <a:txBody>
                    <a:bodyPr/>
                    <a:lstStyle/>
                    <a:p>
                      <a:pPr defTabSz="457200">
                        <a:spcBef>
                          <a:spcPts val="400"/>
                        </a:spcBef>
                        <a:defRPr sz="1800"/>
                      </a:pPr>
                      <a:r>
                        <a:rPr sz="2000">
                          <a:latin typeface="Tahoma Bold"/>
                          <a:ea typeface="Tahoma Bold"/>
                          <a:cs typeface="Tahoma Bold"/>
                          <a:sym typeface="Tahoma Bold"/>
                        </a:rPr>
                        <a:t>S</a:t>
                      </a:r>
                      <a:endParaRPr sz="20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700"/>
                        </a:spcBef>
                        <a:defRPr sz="3200">
                          <a:latin typeface="Tahoma Bold"/>
                          <a:ea typeface="Tahoma Bold"/>
                          <a:cs typeface="Tahoma Bold"/>
                          <a:sym typeface="Tahoma Bold"/>
                        </a:defRPr>
                      </a:pPr>
                      <a:r>
                        <a:rPr>
                          <a:latin typeface="Symbol" panose="05050102010706020507"/>
                          <a:ea typeface="Symbol" panose="05050102010706020507"/>
                          <a:cs typeface="Symbol" panose="05050102010706020507"/>
                          <a:sym typeface="Symbol" panose="05050102010706020507"/>
                        </a:rPr>
                        <a:t>Ö</a:t>
                      </a:r>
                      <a:endParaRPr>
                        <a:latin typeface="Symbol" panose="05050102010706020507"/>
                        <a:ea typeface="Symbol" panose="05050102010706020507"/>
                        <a:cs typeface="Symbol" panose="05050102010706020507"/>
                        <a:sym typeface="Symbol" panose="05050102010706020507"/>
                      </a:endParaRPr>
                    </a:p>
                  </a:txBody>
                  <a:tcPr marL="45720" marR="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2000">
                          <a:latin typeface="Tahoma Bold"/>
                          <a:ea typeface="Tahoma Bold"/>
                          <a:cs typeface="Tahoma Bold"/>
                          <a:sym typeface="Tahoma Bold"/>
                        </a:rPr>
                        <a:t>–</a:t>
                      </a:r>
                      <a:endParaRPr sz="20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601662">
                <a:tc>
                  <a:txBody>
                    <a:bodyPr/>
                    <a:lstStyle/>
                    <a:p>
                      <a:pPr defTabSz="457200">
                        <a:spcBef>
                          <a:spcPts val="400"/>
                        </a:spcBef>
                        <a:defRPr sz="1800"/>
                      </a:pPr>
                      <a:r>
                        <a:rPr sz="2000">
                          <a:latin typeface="Tahoma Bold"/>
                          <a:ea typeface="Tahoma Bold"/>
                          <a:cs typeface="Tahoma Bold"/>
                          <a:sym typeface="Tahoma Bold"/>
                        </a:rPr>
                        <a:t>X</a:t>
                      </a:r>
                      <a:endParaRPr sz="20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800"/>
                      </a:pPr>
                      <a:r>
                        <a:rPr sz="2000">
                          <a:latin typeface="Tahoma Bold"/>
                          <a:ea typeface="Tahoma Bold"/>
                          <a:cs typeface="Tahoma Bold"/>
                          <a:sym typeface="Tahoma Bold"/>
                        </a:rPr>
                        <a:t>–</a:t>
                      </a:r>
                      <a:endParaRPr sz="2000">
                        <a:latin typeface="Tahoma Bold"/>
                        <a:ea typeface="Tahoma Bold"/>
                        <a:cs typeface="Tahoma Bold"/>
                        <a:sym typeface="Tahoma Bold"/>
                      </a:endParaRPr>
                    </a:p>
                  </a:txBody>
                  <a:tcPr marL="45720" marR="45720" anchor="t" anchorCtr="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800"/>
                      </a:pPr>
                      <a:r>
                        <a:rPr sz="2000">
                          <a:latin typeface="Tahoma Bold"/>
                          <a:ea typeface="Tahoma Bold"/>
                          <a:cs typeface="Tahoma Bold"/>
                          <a:sym typeface="Tahoma Bold"/>
                        </a:rPr>
                        <a:t>–</a:t>
                      </a:r>
                      <a:endParaRPr sz="20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288" name="Lock…"/>
          <p:cNvSpPr txBox="1"/>
          <p:nvPr/>
        </p:nvSpPr>
        <p:spPr>
          <a:xfrm>
            <a:off x="2941320" y="4814887"/>
            <a:ext cx="1983096" cy="1196341"/>
          </a:xfrm>
          <a:prstGeom prst="rect">
            <a:avLst/>
          </a:prstGeom>
          <a:ln w="12700">
            <a:miter lim="400000"/>
          </a:ln>
        </p:spPr>
        <p:txBody>
          <a:bodyPr wrap="none" lIns="45719" rIns="45719">
            <a:spAutoFit/>
          </a:bodyPr>
          <a:lstStyle/>
          <a:p>
            <a: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pPr>
            <a:r>
              <a:t>Lock</a:t>
            </a:r>
          </a:p>
          <a:p>
            <a: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pPr>
            <a:r>
              <a:t>Compatibility</a:t>
            </a:r>
          </a:p>
          <a:p>
            <a: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pPr>
            <a:r>
              <a:t>Matrix</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par>
                          <p:cTn id="8" fill="hold">
                            <p:stCondLst>
                              <p:cond delay="500"/>
                            </p:stCondLst>
                            <p:childTnLst>
                              <p:par>
                                <p:cTn id="9" presetID="10" presetClass="entr" presetSubtype="0" fill="hold" grpId="2" nodeType="afterEffect">
                                  <p:stCondLst>
                                    <p:cond delay="0"/>
                                  </p:stCondLst>
                                  <p:iterate type="el">
                                    <p:tmAbs val="0"/>
                                  </p:iterate>
                                  <p:childTnLst>
                                    <p:set>
                                      <p:cBhvr>
                                        <p:cTn id="10" dur="indefinite" fill="hold"/>
                                        <p:tgtEl>
                                          <p:spTgt spid="288"/>
                                        </p:tgtEl>
                                        <p:attrNameLst>
                                          <p:attrName>style.visibility</p:attrName>
                                        </p:attrNameLst>
                                      </p:cBhvr>
                                      <p:to>
                                        <p:strVal val="visible"/>
                                      </p:to>
                                    </p:set>
                                    <p:animEffect transition="in" filter="fade">
                                      <p:cBhvr>
                                        <p:cTn id="11"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87" grpId="1" animBg="1" advAuto="0"/>
      <p:bldP spid="288"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91" name="Two-Phase Locking (2PL)"/>
          <p:cNvSpPr txBox="1"/>
          <p:nvPr>
            <p:ph type="title" idx="4294967295"/>
          </p:nvPr>
        </p:nvSpPr>
        <p:spPr>
          <a:xfrm>
            <a:off x="969962" y="0"/>
            <a:ext cx="7772401" cy="738188"/>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Two-Phase Locking (2PL)</a:t>
            </a:r>
          </a:p>
        </p:txBody>
      </p:sp>
      <p:sp>
        <p:nvSpPr>
          <p:cNvPr id="292" name="1) Each transaction must obtain:…"/>
          <p:cNvSpPr txBox="1"/>
          <p:nvPr>
            <p:ph type="body" idx="4294967295"/>
          </p:nvPr>
        </p:nvSpPr>
        <p:spPr>
          <a:xfrm>
            <a:off x="152400" y="1219200"/>
            <a:ext cx="8686800" cy="3276600"/>
          </a:xfrm>
          <a:prstGeom prst="rect">
            <a:avLst/>
          </a:prstGeom>
        </p:spPr>
        <p:txBody>
          <a:bodyPr lIns="44450" tIns="44450" rIns="44450" bIns="44450">
            <a:normAutofit/>
          </a:bodyPr>
          <a:lstStyle/>
          <a:p>
            <a:pPr>
              <a:buSzTx/>
              <a:buFont typeface="Monotype Sorts"/>
              <a:buNone/>
              <a:defRPr>
                <a:latin typeface="Tahoma" panose="020B0604030504040204"/>
                <a:ea typeface="Tahoma" panose="020B0604030504040204"/>
                <a:cs typeface="Tahoma" panose="020B0604030504040204"/>
                <a:sym typeface="Tahoma" panose="020B0604030504040204"/>
              </a:defRPr>
            </a:pPr>
            <a:r>
              <a:t>1) Each transaction must obtain: </a:t>
            </a:r>
          </a:p>
          <a:p>
            <a:pPr marL="1085850" lvl="2" indent="-228600">
              <a:spcBef>
                <a:spcPts val="0"/>
              </a:spcBef>
              <a:buClr>
                <a:srgbClr val="000099"/>
              </a:buClr>
              <a:buSzPct val="75000"/>
              <a:defRPr sz="1800">
                <a:latin typeface="Tahoma" panose="020B0604030504040204"/>
                <a:ea typeface="Tahoma" panose="020B0604030504040204"/>
                <a:cs typeface="Tahoma" panose="020B0604030504040204"/>
                <a:sym typeface="Tahoma" panose="020B0604030504040204"/>
              </a:defRPr>
            </a:pPr>
            <a:r>
              <a:t>a S (shared) or an X (exclusive) lock on object before reading, </a:t>
            </a:r>
          </a:p>
          <a:p>
            <a:pPr marL="1085850" lvl="2" indent="-228600">
              <a:spcBef>
                <a:spcPts val="0"/>
              </a:spcBef>
              <a:buClr>
                <a:srgbClr val="000099"/>
              </a:buClr>
              <a:buSzPct val="75000"/>
              <a:defRPr sz="1800">
                <a:latin typeface="Tahoma" panose="020B0604030504040204"/>
                <a:ea typeface="Tahoma" panose="020B0604030504040204"/>
                <a:cs typeface="Tahoma" panose="020B0604030504040204"/>
                <a:sym typeface="Tahoma" panose="020B0604030504040204"/>
              </a:defRPr>
            </a:pPr>
            <a:r>
              <a:t>an X (exclusive) lock on object before writing.</a:t>
            </a:r>
          </a:p>
          <a:p>
            <a:pPr>
              <a:buSzTx/>
              <a:buFont typeface="Monotype Sorts"/>
              <a:buNone/>
              <a:defRPr>
                <a:solidFill>
                  <a:srgbClr val="CC3300"/>
                </a:solidFill>
                <a:latin typeface="Tahoma" panose="020B0604030504040204"/>
                <a:ea typeface="Tahoma" panose="020B0604030504040204"/>
                <a:cs typeface="Tahoma" panose="020B0604030504040204"/>
                <a:sym typeface="Tahoma" panose="020B0604030504040204"/>
              </a:defRPr>
            </a:pPr>
            <a:r>
              <a:t>2) A transaction can not request additional locks once it releases any locks.</a:t>
            </a:r>
          </a:p>
          <a:p>
            <a:pPr>
              <a:buSzTx/>
              <a:buFont typeface="Monotype Sorts"/>
              <a:buNone/>
              <a:defRPr>
                <a:latin typeface="Tahoma" panose="020B0604030504040204"/>
                <a:ea typeface="Tahoma" panose="020B0604030504040204"/>
                <a:cs typeface="Tahoma" panose="020B0604030504040204"/>
                <a:sym typeface="Tahoma" panose="020B0604030504040204"/>
              </a:defRPr>
            </a:pPr>
            <a:r>
              <a:t>Thus, each transaction has a “growing phase” followed by a “shrinking phase”.</a:t>
            </a:r>
          </a:p>
        </p:txBody>
      </p:sp>
      <p:pic>
        <p:nvPicPr>
          <p:cNvPr id="293" name="image.png" descr="image.png"/>
          <p:cNvPicPr>
            <a:picLocks noChangeAspect="1"/>
          </p:cNvPicPr>
          <p:nvPr/>
        </p:nvPicPr>
        <p:blipFill>
          <a:blip r:embed="rId1"/>
          <a:stretch>
            <a:fillRect/>
          </a:stretch>
        </p:blipFill>
        <p:spPr>
          <a:xfrm>
            <a:off x="2743200" y="3962400"/>
            <a:ext cx="5791200" cy="2743200"/>
          </a:xfrm>
          <a:prstGeom prst="rect">
            <a:avLst/>
          </a:prstGeom>
          <a:ln w="12700">
            <a:miter lim="400000"/>
            <a:headEnd/>
            <a:tailEnd/>
          </a:ln>
        </p:spPr>
      </p:pic>
      <p:sp>
        <p:nvSpPr>
          <p:cNvPr id="294" name="Line"/>
          <p:cNvSpPr/>
          <p:nvPr/>
        </p:nvSpPr>
        <p:spPr>
          <a:xfrm flipH="1">
            <a:off x="6400800" y="3657600"/>
            <a:ext cx="1588" cy="3200400"/>
          </a:xfrm>
          <a:prstGeom prst="line">
            <a:avLst/>
          </a:prstGeom>
          <a:ln w="28575">
            <a:solidFill>
              <a:srgbClr val="FF0000"/>
            </a:solidFill>
            <a:prstDash val="dash"/>
          </a:ln>
        </p:spPr>
        <p:txBody>
          <a:bodyPr lIns="45719" rIns="45719"/>
          <a:lstStyle/>
          <a:p/>
        </p:txBody>
      </p:sp>
      <p:sp>
        <p:nvSpPr>
          <p:cNvPr id="295" name="Growing…"/>
          <p:cNvSpPr txBox="1"/>
          <p:nvPr/>
        </p:nvSpPr>
        <p:spPr>
          <a:xfrm>
            <a:off x="3550920" y="4114800"/>
            <a:ext cx="1132536" cy="751840"/>
          </a:xfrm>
          <a:prstGeom prst="rect">
            <a:avLst/>
          </a:prstGeom>
          <a:ln w="12700">
            <a:miter lim="400000"/>
          </a:ln>
        </p:spPr>
        <p:txBody>
          <a:bodyPr wrap="none" lIns="45719" rIns="45719">
            <a:spAutoFit/>
          </a:bodyPr>
          <a:lstStyle/>
          <a:p>
            <a:pPr defTabSz="457200">
              <a:defRPr sz="2400">
                <a:solidFill>
                  <a:srgbClr val="CF0E30"/>
                </a:solidFill>
                <a:latin typeface="Marker Felt"/>
                <a:ea typeface="Marker Felt"/>
                <a:cs typeface="Marker Felt"/>
                <a:sym typeface="Marker Felt"/>
              </a:defRPr>
            </a:pPr>
            <a:r>
              <a:t>Growing</a:t>
            </a:r>
          </a:p>
          <a:p>
            <a:pPr defTabSz="457200">
              <a:defRPr sz="2400">
                <a:solidFill>
                  <a:srgbClr val="CF0E30"/>
                </a:solidFill>
                <a:latin typeface="Marker Felt"/>
                <a:ea typeface="Marker Felt"/>
                <a:cs typeface="Marker Felt"/>
                <a:sym typeface="Marker Felt"/>
              </a:defRPr>
            </a:pPr>
            <a:r>
              <a:t>Phase</a:t>
            </a:r>
          </a:p>
        </p:txBody>
      </p:sp>
      <p:sp>
        <p:nvSpPr>
          <p:cNvPr id="296" name="Shrinking…"/>
          <p:cNvSpPr txBox="1"/>
          <p:nvPr/>
        </p:nvSpPr>
        <p:spPr>
          <a:xfrm>
            <a:off x="6752755" y="4114800"/>
            <a:ext cx="1312063" cy="751840"/>
          </a:xfrm>
          <a:prstGeom prst="rect">
            <a:avLst/>
          </a:prstGeom>
          <a:ln w="12700">
            <a:miter lim="400000"/>
          </a:ln>
        </p:spPr>
        <p:txBody>
          <a:bodyPr wrap="none" lIns="45719" rIns="45719">
            <a:spAutoFit/>
          </a:bodyPr>
          <a:lstStyle/>
          <a:p>
            <a:pPr algn="r" defTabSz="457200">
              <a:defRPr sz="2400">
                <a:solidFill>
                  <a:srgbClr val="CF0E30"/>
                </a:solidFill>
                <a:latin typeface="Marker Felt"/>
                <a:ea typeface="Marker Felt"/>
                <a:cs typeface="Marker Felt"/>
                <a:sym typeface="Marker Felt"/>
              </a:defRPr>
            </a:pPr>
            <a:r>
              <a:t>Shrinking</a:t>
            </a:r>
          </a:p>
          <a:p>
            <a:pPr algn="r" defTabSz="457200">
              <a:defRPr sz="2400">
                <a:solidFill>
                  <a:srgbClr val="CF0E30"/>
                </a:solidFill>
                <a:latin typeface="Marker Felt"/>
                <a:ea typeface="Marker Felt"/>
                <a:cs typeface="Marker Felt"/>
                <a:sym typeface="Marker Felt"/>
              </a:defRPr>
            </a:pPr>
            <a:r>
              <a:t>Phase</a:t>
            </a:r>
          </a:p>
        </p:txBody>
      </p:sp>
      <p:grpSp>
        <p:nvGrpSpPr>
          <p:cNvPr id="299" name="Group"/>
          <p:cNvGrpSpPr/>
          <p:nvPr/>
        </p:nvGrpSpPr>
        <p:grpSpPr>
          <a:xfrm>
            <a:off x="6400800" y="3576637"/>
            <a:ext cx="1780990" cy="614363"/>
            <a:chOff x="0" y="0"/>
            <a:chExt cx="1780989" cy="614362"/>
          </a:xfrm>
        </p:grpSpPr>
        <p:sp>
          <p:nvSpPr>
            <p:cNvPr id="297" name="Line"/>
            <p:cNvSpPr/>
            <p:nvPr/>
          </p:nvSpPr>
          <p:spPr>
            <a:xfrm flipH="1">
              <a:off x="-1" y="309414"/>
              <a:ext cx="304802" cy="304949"/>
            </a:xfrm>
            <a:prstGeom prst="line">
              <a:avLst/>
            </a:prstGeom>
            <a:noFill/>
            <a:ln w="28575" cap="flat">
              <a:solidFill>
                <a:srgbClr val="FF0000"/>
              </a:solidFill>
              <a:prstDash val="solid"/>
              <a:round/>
              <a:tailEnd type="stealth" w="med" len="med"/>
            </a:ln>
            <a:effectLst/>
          </p:spPr>
          <p:txBody>
            <a:bodyPr wrap="square" lIns="45719" tIns="45719" rIns="45719" bIns="45719" numCol="1" anchor="t">
              <a:noAutofit/>
            </a:bodyPr>
            <a:lstStyle/>
            <a:p/>
          </p:txBody>
        </p:sp>
        <p:sp>
          <p:nvSpPr>
            <p:cNvPr id="298" name="Lock Point!"/>
            <p:cNvSpPr txBox="1"/>
            <p:nvPr/>
          </p:nvSpPr>
          <p:spPr>
            <a:xfrm>
              <a:off x="345178" y="0"/>
              <a:ext cx="1435812" cy="421640"/>
            </a:xfrm>
            <a:prstGeom prst="rect">
              <a:avLst/>
            </a:prstGeom>
            <a:noFill/>
            <a:ln w="12700" cap="flat">
              <a:noFill/>
              <a:miter lim="400000"/>
            </a:ln>
            <a:effectLst/>
          </p:spPr>
          <p:txBody>
            <a:bodyPr wrap="none" lIns="45719" tIns="45719" rIns="45719" bIns="45719" numCol="1" anchor="t">
              <a:spAutoFit/>
            </a:bodyPr>
            <a:lstStyle>
              <a:lvl1pPr defTabSz="457200">
                <a:defRPr sz="2400">
                  <a:solidFill>
                    <a:srgbClr val="CF0E30"/>
                  </a:solidFill>
                  <a:latin typeface="Marker Felt"/>
                  <a:ea typeface="Marker Felt"/>
                  <a:cs typeface="Marker Felt"/>
                  <a:sym typeface="Marker Felt"/>
                </a:defRPr>
              </a:lvl1pPr>
            </a:lstStyle>
            <a:p>
              <a:r>
                <a:t>Lock Point!</a:t>
              </a:r>
            </a:p>
          </p:txBody>
        </p:sp>
      </p:grpSp>
      <p:sp>
        <p:nvSpPr>
          <p:cNvPr id="2" name="文本框 1"/>
          <p:cNvSpPr txBox="1"/>
          <p:nvPr/>
        </p:nvSpPr>
        <p:spPr>
          <a:xfrm>
            <a:off x="326390" y="3669030"/>
            <a:ext cx="1869440" cy="5518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a:ln>
                  <a:noFill/>
                </a:ln>
                <a:solidFill>
                  <a:srgbClr val="00B050"/>
                </a:solidFill>
                <a:effectLst/>
                <a:uFillTx/>
                <a:latin typeface="+mn-lt"/>
                <a:ea typeface="+mn-ea"/>
                <a:cs typeface="+mn-cs"/>
                <a:sym typeface="Helvetica"/>
              </a:rPr>
              <a:t>If there is a deadlock abort, then afterward the transaction could reaquire the locks again. </a:t>
            </a:r>
            <a:endParaRPr kumimoji="0" lang="en-US" altLang="zh-CN" sz="1000" b="0" i="0" u="none" strike="noStrike" cap="none" spc="0" normalizeH="0" baseline="0">
              <a:ln>
                <a:noFill/>
              </a:ln>
              <a:solidFill>
                <a:srgbClr val="00B05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9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9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9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9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9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29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2" nodeType="clickEffect">
                                  <p:stCondLst>
                                    <p:cond delay="0"/>
                                  </p:stCondLst>
                                  <p:iterate type="el">
                                    <p:tmAbs val="0"/>
                                  </p:iterate>
                                  <p:childTnLst>
                                    <p:set>
                                      <p:cBhvr>
                                        <p:cTn id="24" dur="indefinite" fill="hold"/>
                                        <p:tgtEl>
                                          <p:spTgt spid="293"/>
                                        </p:tgtEl>
                                        <p:attrNameLst>
                                          <p:attrName>style.visibility</p:attrName>
                                        </p:attrNameLst>
                                      </p:cBhvr>
                                      <p:to>
                                        <p:strVal val="visible"/>
                                      </p:to>
                                    </p:set>
                                    <p:animEffect transition="in" filter="fade">
                                      <p:cBhvr>
                                        <p:cTn id="25" dur="2000"/>
                                        <p:tgtEl>
                                          <p:spTgt spid="2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3" nodeType="clickEffect">
                                  <p:stCondLst>
                                    <p:cond delay="0"/>
                                  </p:stCondLst>
                                  <p:iterate type="el">
                                    <p:tmAbs val="0"/>
                                  </p:iterate>
                                  <p:childTnLst>
                                    <p:set>
                                      <p:cBhvr>
                                        <p:cTn id="29" dur="indefinite" fill="hold"/>
                                        <p:tgtEl>
                                          <p:spTgt spid="294"/>
                                        </p:tgtEl>
                                        <p:attrNameLst>
                                          <p:attrName>style.visibility</p:attrName>
                                        </p:attrNameLst>
                                      </p:cBhvr>
                                      <p:to>
                                        <p:strVal val="visible"/>
                                      </p:to>
                                    </p:set>
                                    <p:animEffect transition="in" filter="fade">
                                      <p:cBhvr>
                                        <p:cTn id="30" dur="2000"/>
                                        <p:tgtEl>
                                          <p:spTgt spid="29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4" nodeType="clickEffect">
                                  <p:stCondLst>
                                    <p:cond delay="0"/>
                                  </p:stCondLst>
                                  <p:iterate type="el">
                                    <p:tmAbs val="0"/>
                                  </p:iterate>
                                  <p:childTnLst>
                                    <p:set>
                                      <p:cBhvr>
                                        <p:cTn id="34" dur="indefinite" fill="hold"/>
                                        <p:tgtEl>
                                          <p:spTgt spid="295"/>
                                        </p:tgtEl>
                                        <p:attrNameLst>
                                          <p:attrName>style.visibility</p:attrName>
                                        </p:attrNameLst>
                                      </p:cBhvr>
                                      <p:to>
                                        <p:strVal val="visible"/>
                                      </p:to>
                                    </p:set>
                                    <p:animEffect transition="in" filter="fade">
                                      <p:cBhvr>
                                        <p:cTn id="35" dur="2000"/>
                                        <p:tgtEl>
                                          <p:spTgt spid="29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5" nodeType="clickEffect">
                                  <p:stCondLst>
                                    <p:cond delay="0"/>
                                  </p:stCondLst>
                                  <p:iterate type="el">
                                    <p:tmAbs val="0"/>
                                  </p:iterate>
                                  <p:childTnLst>
                                    <p:set>
                                      <p:cBhvr>
                                        <p:cTn id="39" dur="indefinite" fill="hold"/>
                                        <p:tgtEl>
                                          <p:spTgt spid="296"/>
                                        </p:tgtEl>
                                        <p:attrNameLst>
                                          <p:attrName>style.visibility</p:attrName>
                                        </p:attrNameLst>
                                      </p:cBhvr>
                                      <p:to>
                                        <p:strVal val="visible"/>
                                      </p:to>
                                    </p:set>
                                    <p:animEffect transition="in" filter="fade">
                                      <p:cBhvr>
                                        <p:cTn id="40" dur="2000"/>
                                        <p:tgtEl>
                                          <p:spTgt spid="296"/>
                                        </p:tgtEl>
                                      </p:cBhvr>
                                    </p:animEffect>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6" nodeType="clickEffect">
                                  <p:stCondLst>
                                    <p:cond delay="0"/>
                                  </p:stCondLst>
                                  <p:iterate type="el">
                                    <p:tmAbs val="0"/>
                                  </p:iterate>
                                  <p:childTnLst>
                                    <p:set>
                                      <p:cBhvr>
                                        <p:cTn id="44" dur="indefinite" fill="hold"/>
                                        <p:tgtEl>
                                          <p:spTgt spid="299"/>
                                        </p:tgtEl>
                                        <p:attrNameLst>
                                          <p:attrName>style.visibility</p:attrName>
                                        </p:attrNameLst>
                                      </p:cBhvr>
                                      <p:to>
                                        <p:strVal val="visible"/>
                                      </p:to>
                                    </p:set>
                                    <p:anim calcmode="lin" valueType="num">
                                      <p:cBhvr>
                                        <p:cTn id="45" dur="500" fill="hold"/>
                                        <p:tgtEl>
                                          <p:spTgt spid="299"/>
                                        </p:tgtEl>
                                        <p:attrNameLst>
                                          <p:attrName>ppt_w</p:attrName>
                                        </p:attrNameLst>
                                      </p:cBhvr>
                                      <p:tavLst>
                                        <p:tav tm="0" fmla="#ppt_w*sin(2.5*pi*$)">
                                          <p:val>
                                            <p:fltVal val="0"/>
                                          </p:val>
                                        </p:tav>
                                        <p:tav tm="100000">
                                          <p:val>
                                            <p:fltVal val="1"/>
                                          </p:val>
                                        </p:tav>
                                      </p:tavLst>
                                    </p:anim>
                                    <p:anim calcmode="lin" valueType="num">
                                      <p:cBhvr>
                                        <p:cTn id="46" dur="500" fill="hold"/>
                                        <p:tgtEl>
                                          <p:spTgt spid="2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95" grpId="4" animBg="1" advAuto="0"/>
      <p:bldP spid="296" grpId="5" animBg="1" advAuto="0"/>
      <p:bldP spid="293" grpId="2" animBg="1" advAuto="0"/>
      <p:bldP spid="299" grpId="6" animBg="1" advAuto="0"/>
      <p:bldP spid="292" grpId="1" animBg="1" advAuto="0" build="p"/>
      <p:bldP spid="294"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02" name="Two-Phase Locking (2PL)"/>
          <p:cNvSpPr txBox="1"/>
          <p:nvPr>
            <p:ph type="title" idx="4294967295"/>
          </p:nvPr>
        </p:nvSpPr>
        <p:spPr>
          <a:xfrm>
            <a:off x="854075" y="0"/>
            <a:ext cx="7772400" cy="873125"/>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Two-Phase Locking (2PL)</a:t>
            </a:r>
          </a:p>
        </p:txBody>
      </p:sp>
      <p:sp>
        <p:nvSpPr>
          <p:cNvPr id="303" name="2PL on its own is sufficient to guarantee conflict serializability.…"/>
          <p:cNvSpPr txBox="1"/>
          <p:nvPr>
            <p:ph type="body" idx="4294967295"/>
          </p:nvPr>
        </p:nvSpPr>
        <p:spPr>
          <a:xfrm>
            <a:off x="914400" y="1447800"/>
            <a:ext cx="7239000" cy="4114800"/>
          </a:xfrm>
          <a:prstGeom prst="rect">
            <a:avLst/>
          </a:prstGeom>
        </p:spPr>
        <p:txBody>
          <a:bodyPr lIns="44450" tIns="44450" rIns="44450" bIns="44450">
            <a:normAutofit/>
          </a:bodyPr>
          <a:lstStyle/>
          <a:p>
            <a:pPr>
              <a:buSzTx/>
              <a:buFont typeface="Monotype Sorts"/>
              <a:buNone/>
              <a:defRPr>
                <a:latin typeface="Tahoma" panose="020B0604030504040204"/>
                <a:ea typeface="Tahoma" panose="020B0604030504040204"/>
                <a:cs typeface="Tahoma" panose="020B0604030504040204"/>
                <a:sym typeface="Tahoma" panose="020B0604030504040204"/>
              </a:defRPr>
            </a:pPr>
            <a:r>
              <a:t>	2PL on its own is sufficient to guarantee conflict serializability.</a:t>
            </a:r>
          </a:p>
          <a:p>
            <a:pPr>
              <a:buSzTx/>
              <a:buFont typeface="Monotype Sorts"/>
              <a:buNone/>
              <a:defRPr>
                <a:latin typeface="Tahoma" panose="020B0604030504040204"/>
                <a:ea typeface="Tahoma" panose="020B0604030504040204"/>
                <a:cs typeface="Tahoma" panose="020B0604030504040204"/>
                <a:sym typeface="Tahoma" panose="020B0604030504040204"/>
              </a:defRPr>
            </a:p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Doesn’t allow dependency cycles! (note: see “Deadlock” discussion a few slides hence)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Schedule of conflicting transactions is conflict equivalent to a serial schedule ordered by “lock point”.</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0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03">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303">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303">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30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03" grpId="1" animBg="1" advAuto="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9" name="File System vs. DBMS?"/>
          <p:cNvSpPr txBox="1"/>
          <p:nvPr>
            <p:ph type="title" idx="4294967295"/>
          </p:nvPr>
        </p:nvSpPr>
        <p:spPr>
          <a:xfrm>
            <a:off x="3429000" y="-1"/>
            <a:ext cx="57912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File System vs. DBMS?</a:t>
            </a:r>
          </a:p>
        </p:txBody>
      </p:sp>
      <p:sp>
        <p:nvSpPr>
          <p:cNvPr id="80" name="Thought Experiment 1:…"/>
          <p:cNvSpPr txBox="1"/>
          <p:nvPr>
            <p:ph type="body" sz="half" idx="4294967295"/>
          </p:nvPr>
        </p:nvSpPr>
        <p:spPr>
          <a:xfrm>
            <a:off x="304800" y="1524000"/>
            <a:ext cx="8382000" cy="19050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Thought Experiment 1:</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You and your project partner are editing the same file.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You both save it at the same time.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Whose changes survive?</a:t>
            </a:r>
          </a:p>
        </p:txBody>
      </p:sp>
      <p:pic>
        <p:nvPicPr>
          <p:cNvPr id="81" name="image.pdf" descr="image.pdf"/>
          <p:cNvPicPr>
            <a:picLocks noChangeAspect="1"/>
          </p:cNvPicPr>
          <p:nvPr/>
        </p:nvPicPr>
        <p:blipFill>
          <a:blip r:embed="rId1"/>
          <a:stretch>
            <a:fillRect/>
          </a:stretch>
        </p:blipFill>
        <p:spPr>
          <a:xfrm>
            <a:off x="1295400" y="152400"/>
            <a:ext cx="361950" cy="457200"/>
          </a:xfrm>
          <a:prstGeom prst="rect">
            <a:avLst/>
          </a:prstGeom>
          <a:ln w="12700">
            <a:miter lim="400000"/>
            <a:headEnd/>
            <a:tailEnd/>
          </a:ln>
        </p:spPr>
      </p:pic>
      <p:sp>
        <p:nvSpPr>
          <p:cNvPr id="82" name="="/>
          <p:cNvSpPr txBox="1"/>
          <p:nvPr/>
        </p:nvSpPr>
        <p:spPr>
          <a:xfrm>
            <a:off x="1325244" y="442912"/>
            <a:ext cx="381185" cy="637541"/>
          </a:xfrm>
          <a:prstGeom prst="rect">
            <a:avLst/>
          </a:prstGeom>
          <a:ln w="12700">
            <a:miter lim="400000"/>
          </a:ln>
        </p:spPr>
        <p:txBody>
          <a:bodyPr wrap="none"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pic>
        <p:nvPicPr>
          <p:cNvPr id="83" name="image.pdf" descr="image.pdf"/>
          <p:cNvPicPr>
            <a:picLocks noChangeAspect="1"/>
          </p:cNvPicPr>
          <p:nvPr/>
        </p:nvPicPr>
        <p:blipFill>
          <a:blip r:embed="rId2"/>
          <a:stretch>
            <a:fillRect/>
          </a:stretch>
        </p:blipFill>
        <p:spPr>
          <a:xfrm>
            <a:off x="1752600" y="0"/>
            <a:ext cx="1524000" cy="1447800"/>
          </a:xfrm>
          <a:prstGeom prst="rect">
            <a:avLst/>
          </a:prstGeom>
          <a:ln w="12700">
            <a:miter lim="400000"/>
            <a:headEnd/>
            <a:tailEnd/>
          </a:ln>
        </p:spPr>
      </p:pic>
      <p:sp>
        <p:nvSpPr>
          <p:cNvPr id="84" name="Thought Experiment 2:…"/>
          <p:cNvSpPr txBox="1"/>
          <p:nvPr/>
        </p:nvSpPr>
        <p:spPr>
          <a:xfrm>
            <a:off x="380682" y="3733800"/>
            <a:ext cx="4988085" cy="2225549"/>
          </a:xfrm>
          <a:prstGeom prst="rect">
            <a:avLst/>
          </a:prstGeom>
          <a:ln w="12700">
            <a:miter lim="400000"/>
          </a:ln>
        </p:spPr>
        <p:txBody>
          <a:bodyPr wrap="none" lIns="45719" rIns="45719">
            <a:spAutoFit/>
          </a:bodyPr>
          <a:lstStyle/>
          <a:p>
            <a:pPr marL="457200" lvl="1" indent="0" defTabSz="457200">
              <a:spcBef>
                <a:spcPts val="400"/>
              </a:spcBef>
              <a:buSzPct val="100000"/>
              <a:buChar char="–"/>
              <a:defRPr sz="2400">
                <a:latin typeface="Tahoma" panose="020B0604030504040204"/>
                <a:ea typeface="Tahoma" panose="020B0604030504040204"/>
                <a:cs typeface="Tahoma" panose="020B0604030504040204"/>
                <a:sym typeface="Tahoma" panose="020B0604030504040204"/>
              </a:defRPr>
            </a:pPr>
          </a:p>
          <a:p>
            <a:pPr defTabSz="457200">
              <a:spcBef>
                <a:spcPts val="500"/>
              </a:spcBef>
              <a:buSzPct val="100000"/>
              <a:buChar char="•"/>
              <a:defRPr sz="2400">
                <a:latin typeface="Tahoma Bold"/>
                <a:ea typeface="Tahoma Bold"/>
                <a:cs typeface="Tahoma Bold"/>
                <a:sym typeface="Tahoma Bold"/>
              </a:defRPr>
            </a:pPr>
            <a:r>
              <a:t>Thought Experiment 2:</a:t>
            </a:r>
          </a:p>
          <a:p>
            <a:pPr marL="457200" lvl="1" indent="0" defTabSz="457200">
              <a:spcBef>
                <a:spcPts val="500"/>
              </a:spcBef>
              <a:buSzPct val="100000"/>
              <a:buChar char="–"/>
              <a:defRPr sz="2400">
                <a:latin typeface="Tahoma" panose="020B0604030504040204"/>
                <a:ea typeface="Tahoma" panose="020B0604030504040204"/>
                <a:cs typeface="Tahoma" panose="020B0604030504040204"/>
                <a:sym typeface="Tahoma" panose="020B0604030504040204"/>
              </a:defRPr>
            </a:pPr>
            <a:r>
              <a:t>You’re updating a file.</a:t>
            </a:r>
          </a:p>
          <a:p>
            <a:pPr marL="457200" lvl="1" indent="0" defTabSz="457200">
              <a:spcBef>
                <a:spcPts val="500"/>
              </a:spcBef>
              <a:buSzPct val="100000"/>
              <a:buChar char="–"/>
              <a:defRPr sz="2400">
                <a:latin typeface="Tahoma" panose="020B0604030504040204"/>
                <a:ea typeface="Tahoma" panose="020B0604030504040204"/>
                <a:cs typeface="Tahoma" panose="020B0604030504040204"/>
                <a:sym typeface="Tahoma" panose="020B0604030504040204"/>
              </a:defRPr>
            </a:pPr>
            <a:r>
              <a:t>The power goes out.</a:t>
            </a:r>
          </a:p>
          <a:p>
            <a:pPr marL="457200" lvl="1" indent="0" defTabSz="457200">
              <a:spcBef>
                <a:spcPts val="500"/>
              </a:spcBef>
              <a:buSzPct val="100000"/>
              <a:buChar char="–"/>
              <a:defRPr sz="2400">
                <a:latin typeface="Tahoma" panose="020B0604030504040204"/>
                <a:ea typeface="Tahoma" panose="020B0604030504040204"/>
                <a:cs typeface="Tahoma" panose="020B0604030504040204"/>
                <a:sym typeface="Tahoma" panose="020B0604030504040204"/>
              </a:defRPr>
            </a:pPr>
            <a:r>
              <a:t>Which of your changes survive?</a:t>
            </a:r>
          </a:p>
        </p:txBody>
      </p:sp>
      <p:sp>
        <p:nvSpPr>
          <p:cNvPr id="85" name="A) Yours"/>
          <p:cNvSpPr txBox="1"/>
          <p:nvPr/>
        </p:nvSpPr>
        <p:spPr>
          <a:xfrm>
            <a:off x="274320" y="3498850"/>
            <a:ext cx="1553106" cy="486207"/>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A</a:t>
            </a:r>
            <a:r>
              <a:rPr>
                <a:solidFill>
                  <a:srgbClr val="CF0E30"/>
                </a:solidFill>
              </a:rPr>
              <a:t>) Yours</a:t>
            </a:r>
            <a:endParaRPr>
              <a:solidFill>
                <a:srgbClr val="CF0E30"/>
              </a:solidFill>
            </a:endParaRPr>
          </a:p>
        </p:txBody>
      </p:sp>
      <p:sp>
        <p:nvSpPr>
          <p:cNvPr id="86" name="B) Partner’s"/>
          <p:cNvSpPr txBox="1"/>
          <p:nvPr/>
        </p:nvSpPr>
        <p:spPr>
          <a:xfrm>
            <a:off x="1966595" y="3500437"/>
            <a:ext cx="2119844" cy="486208"/>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B</a:t>
            </a:r>
            <a:r>
              <a:rPr>
                <a:solidFill>
                  <a:srgbClr val="CF0E30"/>
                </a:solidFill>
              </a:rPr>
              <a:t>) Partner</a:t>
            </a:r>
            <a:r>
              <a:rPr>
                <a:solidFill>
                  <a:srgbClr val="CF0E30"/>
                </a:solidFill>
              </a:rPr>
              <a:t>’</a:t>
            </a:r>
            <a:r>
              <a:rPr>
                <a:solidFill>
                  <a:srgbClr val="CF0E30"/>
                </a:solidFill>
              </a:rPr>
              <a:t>s</a:t>
            </a:r>
            <a:endParaRPr>
              <a:solidFill>
                <a:srgbClr val="CF0E30"/>
              </a:solidFill>
            </a:endParaRPr>
          </a:p>
        </p:txBody>
      </p:sp>
      <p:sp>
        <p:nvSpPr>
          <p:cNvPr id="87" name="C) Both"/>
          <p:cNvSpPr txBox="1"/>
          <p:nvPr/>
        </p:nvSpPr>
        <p:spPr>
          <a:xfrm>
            <a:off x="4176395" y="3500437"/>
            <a:ext cx="1387808" cy="486208"/>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C</a:t>
            </a:r>
            <a:r>
              <a:rPr>
                <a:solidFill>
                  <a:srgbClr val="CF0E30"/>
                </a:solidFill>
              </a:rPr>
              <a:t>) Both</a:t>
            </a:r>
            <a:endParaRPr>
              <a:solidFill>
                <a:srgbClr val="CF0E30"/>
              </a:solidFill>
            </a:endParaRPr>
          </a:p>
        </p:txBody>
      </p:sp>
      <p:sp>
        <p:nvSpPr>
          <p:cNvPr id="88" name="D) Neither"/>
          <p:cNvSpPr txBox="1"/>
          <p:nvPr/>
        </p:nvSpPr>
        <p:spPr>
          <a:xfrm>
            <a:off x="5700395" y="3500437"/>
            <a:ext cx="1803311" cy="486208"/>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D</a:t>
            </a:r>
            <a:r>
              <a:rPr>
                <a:solidFill>
                  <a:srgbClr val="CF0E30"/>
                </a:solidFill>
              </a:rPr>
              <a:t>) Neither</a:t>
            </a:r>
            <a:endParaRPr>
              <a:solidFill>
                <a:srgbClr val="CF0E30"/>
              </a:solidFill>
            </a:endParaRPr>
          </a:p>
        </p:txBody>
      </p:sp>
      <p:sp>
        <p:nvSpPr>
          <p:cNvPr id="89" name="E) ???"/>
          <p:cNvSpPr txBox="1"/>
          <p:nvPr/>
        </p:nvSpPr>
        <p:spPr>
          <a:xfrm>
            <a:off x="7681594" y="3500437"/>
            <a:ext cx="1210182" cy="486208"/>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E</a:t>
            </a:r>
            <a:r>
              <a:rPr>
                <a:solidFill>
                  <a:srgbClr val="CF0E30"/>
                </a:solidFill>
              </a:rPr>
              <a:t>) ???</a:t>
            </a:r>
            <a:endParaRPr>
              <a:solidFill>
                <a:srgbClr val="CF0E30"/>
              </a:solidFill>
            </a:endParaRPr>
          </a:p>
        </p:txBody>
      </p:sp>
      <p:sp>
        <p:nvSpPr>
          <p:cNvPr id="90" name="A) All"/>
          <p:cNvSpPr txBox="1"/>
          <p:nvPr/>
        </p:nvSpPr>
        <p:spPr>
          <a:xfrm>
            <a:off x="350520" y="6019800"/>
            <a:ext cx="1019359" cy="486207"/>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A</a:t>
            </a:r>
            <a:r>
              <a:rPr>
                <a:solidFill>
                  <a:srgbClr val="CF0E30"/>
                </a:solidFill>
              </a:rPr>
              <a:t>) All</a:t>
            </a:r>
            <a:endParaRPr>
              <a:solidFill>
                <a:srgbClr val="CF0E30"/>
              </a:solidFill>
            </a:endParaRPr>
          </a:p>
        </p:txBody>
      </p:sp>
      <p:sp>
        <p:nvSpPr>
          <p:cNvPr id="91" name="B) None"/>
          <p:cNvSpPr txBox="1"/>
          <p:nvPr/>
        </p:nvSpPr>
        <p:spPr>
          <a:xfrm>
            <a:off x="1569719" y="6019800"/>
            <a:ext cx="1467159" cy="486207"/>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B</a:t>
            </a:r>
            <a:r>
              <a:rPr>
                <a:solidFill>
                  <a:srgbClr val="CF0E30"/>
                </a:solidFill>
              </a:rPr>
              <a:t>) None</a:t>
            </a:r>
            <a:endParaRPr>
              <a:solidFill>
                <a:srgbClr val="CF0E30"/>
              </a:solidFill>
            </a:endParaRPr>
          </a:p>
        </p:txBody>
      </p:sp>
      <p:sp>
        <p:nvSpPr>
          <p:cNvPr id="92" name="C) All Since last save"/>
          <p:cNvSpPr txBox="1"/>
          <p:nvPr/>
        </p:nvSpPr>
        <p:spPr>
          <a:xfrm>
            <a:off x="3093720" y="6019800"/>
            <a:ext cx="3668301" cy="486207"/>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C</a:t>
            </a:r>
            <a:r>
              <a:rPr>
                <a:solidFill>
                  <a:srgbClr val="CF0E30"/>
                </a:solidFill>
              </a:rPr>
              <a:t>) All Since last save</a:t>
            </a:r>
            <a:endParaRPr>
              <a:solidFill>
                <a:srgbClr val="CF0E30"/>
              </a:solidFill>
            </a:endParaRPr>
          </a:p>
        </p:txBody>
      </p:sp>
      <p:sp>
        <p:nvSpPr>
          <p:cNvPr id="93" name="D) ???"/>
          <p:cNvSpPr txBox="1"/>
          <p:nvPr/>
        </p:nvSpPr>
        <p:spPr>
          <a:xfrm>
            <a:off x="6827519" y="6019800"/>
            <a:ext cx="1229803" cy="486207"/>
          </a:xfrm>
          <a:prstGeom prst="rect">
            <a:avLst/>
          </a:prstGeom>
          <a:ln w="12700">
            <a:miter lim="400000"/>
          </a:ln>
        </p:spPr>
        <p:txBody>
          <a:bodyPr wrap="none" lIns="45719" rIns="45719">
            <a:spAutoFit/>
          </a:bodyPr>
          <a:lstStyle/>
          <a:p>
            <a:pPr defTabSz="457200">
              <a:defRPr sz="28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D</a:t>
            </a:r>
            <a:r>
              <a:rPr>
                <a:solidFill>
                  <a:srgbClr val="CF0E30"/>
                </a:solidFill>
              </a:rPr>
              <a:t>) ???</a:t>
            </a:r>
            <a:endParaRPr>
              <a:solidFill>
                <a:srgbClr val="CF0E30"/>
              </a:solidFill>
            </a:endParaRPr>
          </a:p>
        </p:txBody>
      </p:sp>
      <p:grpSp>
        <p:nvGrpSpPr>
          <p:cNvPr id="96" name="Group"/>
          <p:cNvGrpSpPr/>
          <p:nvPr/>
        </p:nvGrpSpPr>
        <p:grpSpPr>
          <a:xfrm>
            <a:off x="5341937" y="4038599"/>
            <a:ext cx="3810001" cy="2005014"/>
            <a:chOff x="0" y="0"/>
            <a:chExt cx="3810000" cy="2005012"/>
          </a:xfrm>
        </p:grpSpPr>
        <p:sp>
          <p:nvSpPr>
            <p:cNvPr id="94" name="Rectangle"/>
            <p:cNvSpPr/>
            <p:nvPr/>
          </p:nvSpPr>
          <p:spPr>
            <a:xfrm>
              <a:off x="0" y="92280"/>
              <a:ext cx="3810000" cy="1912733"/>
            </a:xfrm>
            <a:prstGeom prst="rect">
              <a:avLst/>
            </a:prstGeom>
            <a:solidFill>
              <a:srgbClr val="99CCFF"/>
            </a:solidFill>
            <a:ln w="38100" cap="flat">
              <a:solidFill>
                <a:srgbClr val="000000"/>
              </a:solidFill>
              <a:prstDash val="solid"/>
              <a:round/>
            </a:ln>
            <a:effectLst/>
          </p:spPr>
          <p:txBody>
            <a:bodyPr wrap="square" lIns="45719" tIns="45719" rIns="45719" bIns="45719" numCol="1" anchor="ctr">
              <a:noAutofit/>
            </a:bodyPr>
            <a:lstStyle/>
            <a:p>
              <a:pPr defTabSz="457200">
                <a:defRPr sz="1800">
                  <a:solidFill>
                    <a:srgbClr val="CF0E30"/>
                  </a:solidFill>
                  <a:latin typeface="Book Antiqua" panose="02040602050305030304"/>
                  <a:ea typeface="Book Antiqua" panose="02040602050305030304"/>
                  <a:cs typeface="Book Antiqua" panose="02040602050305030304"/>
                  <a:sym typeface="Book Antiqua" panose="02040602050305030304"/>
                </a:defRPr>
              </a:pPr>
            </a:p>
          </p:txBody>
        </p:sp>
        <p:sp>
          <p:nvSpPr>
            <p:cNvPr id="95" name="Q: How do you write  programs over a  subsystem when it  promises you only “???” ?"/>
            <p:cNvSpPr txBox="1"/>
            <p:nvPr/>
          </p:nvSpPr>
          <p:spPr>
            <a:xfrm>
              <a:off x="72707" y="0"/>
              <a:ext cx="3603239" cy="1564640"/>
            </a:xfrm>
            <a:prstGeom prst="rect">
              <a:avLst/>
            </a:prstGeom>
            <a:noFill/>
            <a:ln w="12700" cap="flat">
              <a:noFill/>
              <a:miter lim="400000"/>
            </a:ln>
            <a:effectLst/>
          </p:spPr>
          <p:txBody>
            <a:bodyPr wrap="none" lIns="45719" tIns="45719" rIns="45719" bIns="45719" numCol="1" anchor="t">
              <a:spAutoFit/>
            </a:bodyPr>
            <a:lstStyle/>
            <a:p>
              <a:pPr defTabSz="457200">
                <a:defRPr sz="2400">
                  <a:latin typeface="Book Antiqua" panose="02040602050305030304"/>
                  <a:ea typeface="Book Antiqua" panose="02040602050305030304"/>
                  <a:cs typeface="Book Antiqua" panose="02040602050305030304"/>
                  <a:sym typeface="Book Antiqua" panose="02040602050305030304"/>
                </a:defRPr>
              </a:pPr>
              <a:r>
                <a:t>Q: How do you write </a:t>
              </a:r>
              <a:br/>
              <a:r>
                <a:t>programs over a </a:t>
              </a:r>
              <a:br/>
              <a:r>
                <a:t>subsystem when it </a:t>
              </a:r>
              <a:br/>
              <a:r>
                <a:t>promises you only “???” ?</a:t>
              </a:r>
            </a:p>
          </p:txBody>
        </p:sp>
      </p:grpSp>
      <p:sp>
        <p:nvSpPr>
          <p:cNvPr id="97" name="A: Very, very carefully!!"/>
          <p:cNvSpPr txBox="1"/>
          <p:nvPr/>
        </p:nvSpPr>
        <p:spPr>
          <a:xfrm>
            <a:off x="5410839" y="5238750"/>
            <a:ext cx="3268972" cy="1386840"/>
          </a:xfrm>
          <a:prstGeom prst="rect">
            <a:avLst/>
          </a:prstGeom>
          <a:ln w="12700">
            <a:miter lim="400000"/>
          </a:ln>
        </p:spPr>
        <p:txBody>
          <a:bodyPr wrap="none" lIns="45719" rIns="45719">
            <a:spAutoFit/>
          </a:bodyPr>
          <a:lstStyle/>
          <a:p>
            <a:pPr algn="ct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pPr>
          </a:p>
          <a:p>
            <a:pPr algn="ctr" defTabSz="457200">
              <a:defRPr sz="2400">
                <a:solidFill>
                  <a:srgbClr val="FC0128"/>
                </a:solidFill>
                <a:latin typeface="Book Antiqua" panose="02040602050305030304"/>
                <a:ea typeface="Book Antiqua" panose="02040602050305030304"/>
                <a:cs typeface="Book Antiqua" panose="02040602050305030304"/>
                <a:sym typeface="Book Antiqua" panose="02040602050305030304"/>
              </a:defRPr>
            </a:pPr>
            <a:r>
              <a:t>A: Very, very carefully!!</a:t>
            </a:r>
          </a:p>
          <a:p>
            <a:pPr algn="ctr" defTabSz="457200">
              <a:defRPr sz="1800">
                <a:solidFill>
                  <a:srgbClr val="CF0E30"/>
                </a:solidFill>
                <a:latin typeface="Book Antiqua" panose="02040602050305030304"/>
                <a:ea typeface="Book Antiqua" panose="02040602050305030304"/>
                <a:cs typeface="Book Antiqua" panose="02040602050305030304"/>
                <a:sym typeface="Book Antiqua" panose="02040602050305030304"/>
              </a:defRPr>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5" presetClass="entr" presetSubtype="0" fill="hold" grpId="1" nodeType="clickEffect">
                                  <p:stCondLst>
                                    <p:cond delay="0"/>
                                  </p:stCondLst>
                                  <p:iterate type="el">
                                    <p:tmAbs val="0"/>
                                  </p:iterate>
                                  <p:childTnLst>
                                    <p:set>
                                      <p:cBhvr>
                                        <p:cTn id="6" dur="indefinite" fill="hold"/>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 calcmode="lin" valueType="num">
                                      <p:cBhvr>
                                        <p:cTn id="9" dur="1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2" nodeType="clickEffect">
                                  <p:stCondLst>
                                    <p:cond delay="0"/>
                                  </p:stCondLst>
                                  <p:iterate type="el">
                                    <p:tmAbs val="0"/>
                                  </p:iterate>
                                  <p:childTnLst>
                                    <p:set>
                                      <p:cBhvr>
                                        <p:cTn id="14" dur="indefinite" fill="hold"/>
                                        <p:tgtEl>
                                          <p:spTgt spid="86"/>
                                        </p:tgtEl>
                                        <p:attrNameLst>
                                          <p:attrName>style.visibility</p:attrName>
                                        </p:attrNameLst>
                                      </p:cBhvr>
                                      <p:to>
                                        <p:strVal val="visible"/>
                                      </p:to>
                                    </p:set>
                                    <p:anim calcmode="lin" valueType="num">
                                      <p:cBhvr>
                                        <p:cTn id="15" dur="1000" fill="hold"/>
                                        <p:tgtEl>
                                          <p:spTgt spid="86"/>
                                        </p:tgtEl>
                                        <p:attrNameLst>
                                          <p:attrName>ppt_w</p:attrName>
                                        </p:attrNameLst>
                                      </p:cBhvr>
                                      <p:tavLst>
                                        <p:tav tm="0">
                                          <p:val>
                                            <p:fltVal val="0"/>
                                          </p:val>
                                        </p:tav>
                                        <p:tav tm="100000">
                                          <p:val>
                                            <p:strVal val="#ppt_w"/>
                                          </p:val>
                                        </p:tav>
                                      </p:tavLst>
                                    </p:anim>
                                    <p:anim calcmode="lin" valueType="num">
                                      <p:cBhvr>
                                        <p:cTn id="16" dur="1000" fill="hold"/>
                                        <p:tgtEl>
                                          <p:spTgt spid="86"/>
                                        </p:tgtEl>
                                        <p:attrNameLst>
                                          <p:attrName>ppt_h</p:attrName>
                                        </p:attrNameLst>
                                      </p:cBhvr>
                                      <p:tavLst>
                                        <p:tav tm="0">
                                          <p:val>
                                            <p:fltVal val="0"/>
                                          </p:val>
                                        </p:tav>
                                        <p:tav tm="100000">
                                          <p:val>
                                            <p:strVal val="#ppt_h"/>
                                          </p:val>
                                        </p:tav>
                                      </p:tavLst>
                                    </p:anim>
                                    <p:anim calcmode="lin" valueType="num">
                                      <p:cBhvr>
                                        <p:cTn id="17" dur="1000" fill="hold"/>
                                        <p:tgtEl>
                                          <p:spTgt spid="8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3" nodeType="clickEffect">
                                  <p:stCondLst>
                                    <p:cond delay="0"/>
                                  </p:stCondLst>
                                  <p:iterate type="el">
                                    <p:tmAbs val="0"/>
                                  </p:iterate>
                                  <p:childTnLst>
                                    <p:set>
                                      <p:cBhvr>
                                        <p:cTn id="22" dur="indefinite" fill="hold"/>
                                        <p:tgtEl>
                                          <p:spTgt spid="87"/>
                                        </p:tgtEl>
                                        <p:attrNameLst>
                                          <p:attrName>style.visibility</p:attrName>
                                        </p:attrNameLst>
                                      </p:cBhvr>
                                      <p:to>
                                        <p:strVal val="visible"/>
                                      </p:to>
                                    </p:set>
                                    <p:anim calcmode="lin" valueType="num">
                                      <p:cBhvr>
                                        <p:cTn id="23" dur="1000" fill="hold"/>
                                        <p:tgtEl>
                                          <p:spTgt spid="87"/>
                                        </p:tgtEl>
                                        <p:attrNameLst>
                                          <p:attrName>ppt_w</p:attrName>
                                        </p:attrNameLst>
                                      </p:cBhvr>
                                      <p:tavLst>
                                        <p:tav tm="0">
                                          <p:val>
                                            <p:fltVal val="0"/>
                                          </p:val>
                                        </p:tav>
                                        <p:tav tm="100000">
                                          <p:val>
                                            <p:strVal val="#ppt_w"/>
                                          </p:val>
                                        </p:tav>
                                      </p:tavLst>
                                    </p:anim>
                                    <p:anim calcmode="lin" valueType="num">
                                      <p:cBhvr>
                                        <p:cTn id="24" dur="1000" fill="hold"/>
                                        <p:tgtEl>
                                          <p:spTgt spid="87"/>
                                        </p:tgtEl>
                                        <p:attrNameLst>
                                          <p:attrName>ppt_h</p:attrName>
                                        </p:attrNameLst>
                                      </p:cBhvr>
                                      <p:tavLst>
                                        <p:tav tm="0">
                                          <p:val>
                                            <p:fltVal val="0"/>
                                          </p:val>
                                        </p:tav>
                                        <p:tav tm="100000">
                                          <p:val>
                                            <p:strVal val="#ppt_h"/>
                                          </p:val>
                                        </p:tav>
                                      </p:tavLst>
                                    </p:anim>
                                    <p:anim calcmode="lin" valueType="num">
                                      <p:cBhvr>
                                        <p:cTn id="25" dur="1000" fill="hold"/>
                                        <p:tgtEl>
                                          <p:spTgt spid="8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4" nodeType="clickEffect">
                                  <p:stCondLst>
                                    <p:cond delay="0"/>
                                  </p:stCondLst>
                                  <p:iterate type="el">
                                    <p:tmAbs val="0"/>
                                  </p:iterate>
                                  <p:childTnLst>
                                    <p:set>
                                      <p:cBhvr>
                                        <p:cTn id="30" dur="indefinite" fill="hold"/>
                                        <p:tgtEl>
                                          <p:spTgt spid="88"/>
                                        </p:tgtEl>
                                        <p:attrNameLst>
                                          <p:attrName>style.visibility</p:attrName>
                                        </p:attrNameLst>
                                      </p:cBhvr>
                                      <p:to>
                                        <p:strVal val="visible"/>
                                      </p:to>
                                    </p:set>
                                    <p:anim calcmode="lin" valueType="num">
                                      <p:cBhvr>
                                        <p:cTn id="31" dur="1000" fill="hold"/>
                                        <p:tgtEl>
                                          <p:spTgt spid="88"/>
                                        </p:tgtEl>
                                        <p:attrNameLst>
                                          <p:attrName>ppt_w</p:attrName>
                                        </p:attrNameLst>
                                      </p:cBhvr>
                                      <p:tavLst>
                                        <p:tav tm="0">
                                          <p:val>
                                            <p:fltVal val="0"/>
                                          </p:val>
                                        </p:tav>
                                        <p:tav tm="100000">
                                          <p:val>
                                            <p:strVal val="#ppt_w"/>
                                          </p:val>
                                        </p:tav>
                                      </p:tavLst>
                                    </p:anim>
                                    <p:anim calcmode="lin" valueType="num">
                                      <p:cBhvr>
                                        <p:cTn id="32" dur="1000" fill="hold"/>
                                        <p:tgtEl>
                                          <p:spTgt spid="88"/>
                                        </p:tgtEl>
                                        <p:attrNameLst>
                                          <p:attrName>ppt_h</p:attrName>
                                        </p:attrNameLst>
                                      </p:cBhvr>
                                      <p:tavLst>
                                        <p:tav tm="0">
                                          <p:val>
                                            <p:fltVal val="0"/>
                                          </p:val>
                                        </p:tav>
                                        <p:tav tm="100000">
                                          <p:val>
                                            <p:strVal val="#ppt_h"/>
                                          </p:val>
                                        </p:tav>
                                      </p:tavLst>
                                    </p:anim>
                                    <p:anim calcmode="lin" valueType="num">
                                      <p:cBhvr>
                                        <p:cTn id="33" dur="1000" fill="hold"/>
                                        <p:tgtEl>
                                          <p:spTgt spid="8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5" nodeType="clickEffect">
                                  <p:stCondLst>
                                    <p:cond delay="0"/>
                                  </p:stCondLst>
                                  <p:iterate type="el">
                                    <p:tmAbs val="0"/>
                                  </p:iterate>
                                  <p:childTnLst>
                                    <p:set>
                                      <p:cBhvr>
                                        <p:cTn id="38" dur="indefinite" fill="hold"/>
                                        <p:tgtEl>
                                          <p:spTgt spid="89"/>
                                        </p:tgtEl>
                                        <p:attrNameLst>
                                          <p:attrName>style.visibility</p:attrName>
                                        </p:attrNameLst>
                                      </p:cBhvr>
                                      <p:to>
                                        <p:strVal val="visible"/>
                                      </p:to>
                                    </p:set>
                                    <p:anim calcmode="lin" valueType="num">
                                      <p:cBhvr>
                                        <p:cTn id="39" dur="1000" fill="hold"/>
                                        <p:tgtEl>
                                          <p:spTgt spid="89"/>
                                        </p:tgtEl>
                                        <p:attrNameLst>
                                          <p:attrName>ppt_w</p:attrName>
                                        </p:attrNameLst>
                                      </p:cBhvr>
                                      <p:tavLst>
                                        <p:tav tm="0">
                                          <p:val>
                                            <p:fltVal val="0"/>
                                          </p:val>
                                        </p:tav>
                                        <p:tav tm="100000">
                                          <p:val>
                                            <p:strVal val="#ppt_w"/>
                                          </p:val>
                                        </p:tav>
                                      </p:tavLst>
                                    </p:anim>
                                    <p:anim calcmode="lin" valueType="num">
                                      <p:cBhvr>
                                        <p:cTn id="40" dur="1000" fill="hold"/>
                                        <p:tgtEl>
                                          <p:spTgt spid="89"/>
                                        </p:tgtEl>
                                        <p:attrNameLst>
                                          <p:attrName>ppt_h</p:attrName>
                                        </p:attrNameLst>
                                      </p:cBhvr>
                                      <p:tavLst>
                                        <p:tav tm="0">
                                          <p:val>
                                            <p:fltVal val="0"/>
                                          </p:val>
                                        </p:tav>
                                        <p:tav tm="100000">
                                          <p:val>
                                            <p:strVal val="#ppt_h"/>
                                          </p:val>
                                        </p:tav>
                                      </p:tavLst>
                                    </p:anim>
                                    <p:anim calcmode="lin" valueType="num">
                                      <p:cBhvr>
                                        <p:cTn id="41" dur="1000" fill="hold"/>
                                        <p:tgtEl>
                                          <p:spTgt spid="89"/>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6" nodeType="clickEffect">
                                  <p:stCondLst>
                                    <p:cond delay="0"/>
                                  </p:stCondLst>
                                  <p:iterate type="el">
                                    <p:tmAbs val="0"/>
                                  </p:iterate>
                                  <p:childTnLst>
                                    <p:set>
                                      <p:cBhvr>
                                        <p:cTn id="46" dur="indefinite" fill="hold"/>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7" nodeType="clickEffect">
                                  <p:stCondLst>
                                    <p:cond delay="0"/>
                                  </p:stCondLst>
                                  <p:iterate type="el">
                                    <p:tmAbs val="0"/>
                                  </p:iterate>
                                  <p:childTnLst>
                                    <p:set>
                                      <p:cBhvr>
                                        <p:cTn id="50" dur="indefinite" fill="hold"/>
                                        <p:tgtEl>
                                          <p:spTgt spid="90"/>
                                        </p:tgtEl>
                                        <p:attrNameLst>
                                          <p:attrName>style.visibility</p:attrName>
                                        </p:attrNameLst>
                                      </p:cBhvr>
                                      <p:to>
                                        <p:strVal val="visible"/>
                                      </p:to>
                                    </p:set>
                                    <p:anim calcmode="lin" valueType="num">
                                      <p:cBhvr>
                                        <p:cTn id="51" dur="1000" fill="hold"/>
                                        <p:tgtEl>
                                          <p:spTgt spid="90"/>
                                        </p:tgtEl>
                                        <p:attrNameLst>
                                          <p:attrName>ppt_w</p:attrName>
                                        </p:attrNameLst>
                                      </p:cBhvr>
                                      <p:tavLst>
                                        <p:tav tm="0">
                                          <p:val>
                                            <p:fltVal val="0"/>
                                          </p:val>
                                        </p:tav>
                                        <p:tav tm="100000">
                                          <p:val>
                                            <p:strVal val="#ppt_w"/>
                                          </p:val>
                                        </p:tav>
                                      </p:tavLst>
                                    </p:anim>
                                    <p:anim calcmode="lin" valueType="num">
                                      <p:cBhvr>
                                        <p:cTn id="52" dur="1000" fill="hold"/>
                                        <p:tgtEl>
                                          <p:spTgt spid="90"/>
                                        </p:tgtEl>
                                        <p:attrNameLst>
                                          <p:attrName>ppt_h</p:attrName>
                                        </p:attrNameLst>
                                      </p:cBhvr>
                                      <p:tavLst>
                                        <p:tav tm="0">
                                          <p:val>
                                            <p:fltVal val="0"/>
                                          </p:val>
                                        </p:tav>
                                        <p:tav tm="100000">
                                          <p:val>
                                            <p:strVal val="#ppt_h"/>
                                          </p:val>
                                        </p:tav>
                                      </p:tavLst>
                                    </p:anim>
                                    <p:anim calcmode="lin" valueType="num">
                                      <p:cBhvr>
                                        <p:cTn id="53" dur="1000" fill="hold"/>
                                        <p:tgtEl>
                                          <p:spTgt spid="90"/>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8" nodeType="clickEffect">
                                  <p:stCondLst>
                                    <p:cond delay="0"/>
                                  </p:stCondLst>
                                  <p:iterate type="el">
                                    <p:tmAbs val="0"/>
                                  </p:iterate>
                                  <p:childTnLst>
                                    <p:set>
                                      <p:cBhvr>
                                        <p:cTn id="58" dur="indefinite" fill="hold"/>
                                        <p:tgtEl>
                                          <p:spTgt spid="91"/>
                                        </p:tgtEl>
                                        <p:attrNameLst>
                                          <p:attrName>style.visibility</p:attrName>
                                        </p:attrNameLst>
                                      </p:cBhvr>
                                      <p:to>
                                        <p:strVal val="visible"/>
                                      </p:to>
                                    </p:set>
                                    <p:anim calcmode="lin" valueType="num">
                                      <p:cBhvr>
                                        <p:cTn id="59" dur="1000" fill="hold"/>
                                        <p:tgtEl>
                                          <p:spTgt spid="91"/>
                                        </p:tgtEl>
                                        <p:attrNameLst>
                                          <p:attrName>ppt_w</p:attrName>
                                        </p:attrNameLst>
                                      </p:cBhvr>
                                      <p:tavLst>
                                        <p:tav tm="0">
                                          <p:val>
                                            <p:fltVal val="0"/>
                                          </p:val>
                                        </p:tav>
                                        <p:tav tm="100000">
                                          <p:val>
                                            <p:strVal val="#ppt_w"/>
                                          </p:val>
                                        </p:tav>
                                      </p:tavLst>
                                    </p:anim>
                                    <p:anim calcmode="lin" valueType="num">
                                      <p:cBhvr>
                                        <p:cTn id="60" dur="1000" fill="hold"/>
                                        <p:tgtEl>
                                          <p:spTgt spid="91"/>
                                        </p:tgtEl>
                                        <p:attrNameLst>
                                          <p:attrName>ppt_h</p:attrName>
                                        </p:attrNameLst>
                                      </p:cBhvr>
                                      <p:tavLst>
                                        <p:tav tm="0">
                                          <p:val>
                                            <p:fltVal val="0"/>
                                          </p:val>
                                        </p:tav>
                                        <p:tav tm="100000">
                                          <p:val>
                                            <p:strVal val="#ppt_h"/>
                                          </p:val>
                                        </p:tav>
                                      </p:tavLst>
                                    </p:anim>
                                    <p:anim calcmode="lin" valueType="num">
                                      <p:cBhvr>
                                        <p:cTn id="61" dur="1000" fill="hold"/>
                                        <p:tgtEl>
                                          <p:spTgt spid="91"/>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9" nodeType="clickEffect">
                                  <p:stCondLst>
                                    <p:cond delay="0"/>
                                  </p:stCondLst>
                                  <p:iterate type="el">
                                    <p:tmAbs val="0"/>
                                  </p:iterate>
                                  <p:childTnLst>
                                    <p:set>
                                      <p:cBhvr>
                                        <p:cTn id="66" dur="indefinite" fill="hold"/>
                                        <p:tgtEl>
                                          <p:spTgt spid="92"/>
                                        </p:tgtEl>
                                        <p:attrNameLst>
                                          <p:attrName>style.visibility</p:attrName>
                                        </p:attrNameLst>
                                      </p:cBhvr>
                                      <p:to>
                                        <p:strVal val="visible"/>
                                      </p:to>
                                    </p:set>
                                    <p:anim calcmode="lin" valueType="num">
                                      <p:cBhvr>
                                        <p:cTn id="67" dur="1000" fill="hold"/>
                                        <p:tgtEl>
                                          <p:spTgt spid="92"/>
                                        </p:tgtEl>
                                        <p:attrNameLst>
                                          <p:attrName>ppt_w</p:attrName>
                                        </p:attrNameLst>
                                      </p:cBhvr>
                                      <p:tavLst>
                                        <p:tav tm="0">
                                          <p:val>
                                            <p:fltVal val="0"/>
                                          </p:val>
                                        </p:tav>
                                        <p:tav tm="100000">
                                          <p:val>
                                            <p:strVal val="#ppt_w"/>
                                          </p:val>
                                        </p:tav>
                                      </p:tavLst>
                                    </p:anim>
                                    <p:anim calcmode="lin" valueType="num">
                                      <p:cBhvr>
                                        <p:cTn id="68" dur="1000" fill="hold"/>
                                        <p:tgtEl>
                                          <p:spTgt spid="92"/>
                                        </p:tgtEl>
                                        <p:attrNameLst>
                                          <p:attrName>ppt_h</p:attrName>
                                        </p:attrNameLst>
                                      </p:cBhvr>
                                      <p:tavLst>
                                        <p:tav tm="0">
                                          <p:val>
                                            <p:fltVal val="0"/>
                                          </p:val>
                                        </p:tav>
                                        <p:tav tm="100000">
                                          <p:val>
                                            <p:strVal val="#ppt_h"/>
                                          </p:val>
                                        </p:tav>
                                      </p:tavLst>
                                    </p:anim>
                                    <p:anim calcmode="lin" valueType="num">
                                      <p:cBhvr>
                                        <p:cTn id="69" dur="1000" fill="hold"/>
                                        <p:tgtEl>
                                          <p:spTgt spid="92"/>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15" presetClass="entr" presetSubtype="0" fill="hold" grpId="10" nodeType="clickEffect">
                                  <p:stCondLst>
                                    <p:cond delay="0"/>
                                  </p:stCondLst>
                                  <p:iterate type="el">
                                    <p:tmAbs val="0"/>
                                  </p:iterate>
                                  <p:childTnLst>
                                    <p:set>
                                      <p:cBhvr>
                                        <p:cTn id="74" dur="indefinite" fill="hold"/>
                                        <p:tgtEl>
                                          <p:spTgt spid="93"/>
                                        </p:tgtEl>
                                        <p:attrNameLst>
                                          <p:attrName>style.visibility</p:attrName>
                                        </p:attrNameLst>
                                      </p:cBhvr>
                                      <p:to>
                                        <p:strVal val="visible"/>
                                      </p:to>
                                    </p:set>
                                    <p:anim calcmode="lin" valueType="num">
                                      <p:cBhvr>
                                        <p:cTn id="75" dur="1000" fill="hold"/>
                                        <p:tgtEl>
                                          <p:spTgt spid="93"/>
                                        </p:tgtEl>
                                        <p:attrNameLst>
                                          <p:attrName>ppt_w</p:attrName>
                                        </p:attrNameLst>
                                      </p:cBhvr>
                                      <p:tavLst>
                                        <p:tav tm="0">
                                          <p:val>
                                            <p:fltVal val="0"/>
                                          </p:val>
                                        </p:tav>
                                        <p:tav tm="100000">
                                          <p:val>
                                            <p:strVal val="#ppt_w"/>
                                          </p:val>
                                        </p:tav>
                                      </p:tavLst>
                                    </p:anim>
                                    <p:anim calcmode="lin" valueType="num">
                                      <p:cBhvr>
                                        <p:cTn id="76" dur="1000" fill="hold"/>
                                        <p:tgtEl>
                                          <p:spTgt spid="93"/>
                                        </p:tgtEl>
                                        <p:attrNameLst>
                                          <p:attrName>ppt_h</p:attrName>
                                        </p:attrNameLst>
                                      </p:cBhvr>
                                      <p:tavLst>
                                        <p:tav tm="0">
                                          <p:val>
                                            <p:fltVal val="0"/>
                                          </p:val>
                                        </p:tav>
                                        <p:tav tm="100000">
                                          <p:val>
                                            <p:strVal val="#ppt_h"/>
                                          </p:val>
                                        </p:tav>
                                      </p:tavLst>
                                    </p:anim>
                                    <p:anim calcmode="lin" valueType="num">
                                      <p:cBhvr>
                                        <p:cTn id="77" dur="1000" fill="hold"/>
                                        <p:tgtEl>
                                          <p:spTgt spid="93"/>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9" fill="hold" grpId="11" nodeType="clickEffect">
                                  <p:stCondLst>
                                    <p:cond delay="0"/>
                                  </p:stCondLst>
                                  <p:iterate type="el">
                                    <p:tmAbs val="0"/>
                                  </p:iterate>
                                  <p:childTnLst>
                                    <p:set>
                                      <p:cBhvr>
                                        <p:cTn id="82" dur="indefinite" fill="hold"/>
                                        <p:tgtEl>
                                          <p:spTgt spid="96"/>
                                        </p:tgtEl>
                                        <p:attrNameLst>
                                          <p:attrName>style.visibility</p:attrName>
                                        </p:attrNameLst>
                                      </p:cBhvr>
                                      <p:to>
                                        <p:strVal val="visible"/>
                                      </p:to>
                                    </p:set>
                                    <p:anim calcmode="lin" valueType="num">
                                      <p:cBhvr>
                                        <p:cTn id="83" dur="500" fill="hold"/>
                                        <p:tgtEl>
                                          <p:spTgt spid="96"/>
                                        </p:tgtEl>
                                        <p:attrNameLst>
                                          <p:attrName>ppt_x</p:attrName>
                                        </p:attrNameLst>
                                      </p:cBhvr>
                                      <p:tavLst>
                                        <p:tav tm="0">
                                          <p:val>
                                            <p:strVal val="0-#ppt_w/2"/>
                                          </p:val>
                                        </p:tav>
                                        <p:tav tm="100000">
                                          <p:val>
                                            <p:strVal val="#ppt_x"/>
                                          </p:val>
                                        </p:tav>
                                      </p:tavLst>
                                    </p:anim>
                                    <p:anim calcmode="lin" valueType="num">
                                      <p:cBhvr>
                                        <p:cTn id="84" dur="500" fill="hold"/>
                                        <p:tgtEl>
                                          <p:spTgt spid="96"/>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12" nodeType="clickEffect">
                                  <p:stCondLst>
                                    <p:cond delay="0"/>
                                  </p:stCondLst>
                                  <p:iterate type="el">
                                    <p:tmAbs val="0"/>
                                  </p:iterate>
                                  <p:childTnLst>
                                    <p:set>
                                      <p:cBhvr>
                                        <p:cTn id="88" dur="indefinite" fill="hold"/>
                                        <p:tgtEl>
                                          <p:spTgt spid="97"/>
                                        </p:tgtEl>
                                        <p:attrNameLst>
                                          <p:attrName>style.visibility</p:attrName>
                                        </p:attrNameLst>
                                      </p:cBhvr>
                                      <p:to>
                                        <p:strVal val="visible"/>
                                      </p:to>
                                    </p:set>
                                    <p:animEffect transition="in" filter="wipe(left)">
                                      <p:cBhvr>
                                        <p:cTn id="89"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5" grpId="1" animBg="1" advAuto="0"/>
      <p:bldP spid="90" grpId="7" animBg="1" advAuto="0"/>
      <p:bldP spid="87" grpId="3" animBg="1" advAuto="0"/>
      <p:bldP spid="91" grpId="8" animBg="1" advAuto="0"/>
      <p:bldP spid="84" grpId="6" animBg="1" advAuto="0"/>
      <p:bldP spid="96" grpId="11" animBg="1" advAuto="0"/>
      <p:bldP spid="93" grpId="10" animBg="1" advAuto="0"/>
      <p:bldP spid="89" grpId="5" animBg="1" advAuto="0"/>
      <p:bldP spid="86" grpId="2" animBg="1" advAuto="0"/>
      <p:bldP spid="88" grpId="4" animBg="1" advAuto="0"/>
      <p:bldP spid="92" grpId="9" animBg="1" advAuto="0"/>
      <p:bldP spid="97" grpId="1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aphicFrame>
        <p:nvGraphicFramePr>
          <p:cNvPr id="306" name="Table"/>
          <p:cNvGraphicFramePr/>
          <p:nvPr/>
        </p:nvGraphicFramePr>
        <p:xfrm>
          <a:off x="399901" y="655491"/>
          <a:ext cx="6137573" cy="6122034"/>
        </p:xfrm>
        <a:graphic>
          <a:graphicData uri="http://schemas.openxmlformats.org/drawingml/2006/table">
            <a:tbl>
              <a:tblPr>
                <a:tableStyleId>{4C3C2611-4C71-4FC5-86AE-919BDF0F9419}</a:tableStyleId>
              </a:tblPr>
              <a:tblGrid>
                <a:gridCol w="3054498"/>
                <a:gridCol w="3054498"/>
              </a:tblGrid>
              <a:tr h="327977">
                <a:tc>
                  <a:txBody>
                    <a:bodyPr/>
                    <a:lstStyle/>
                    <a:p>
                      <a:pPr defTabSz="457200">
                        <a:spcBef>
                          <a:spcPts val="400"/>
                        </a:spcBef>
                        <a:defRPr sz="1800"/>
                      </a:pPr>
                      <a:r>
                        <a:rPr sz="1400">
                          <a:solidFill>
                            <a:srgbClr val="FF0000"/>
                          </a:solidFill>
                          <a:latin typeface="Tahoma Bold"/>
                          <a:ea typeface="Tahoma Bold"/>
                          <a:cs typeface="Tahoma Bold"/>
                          <a:sym typeface="Tahoma Bold"/>
                        </a:rPr>
                        <a:t>Lock_X(A)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Lock_S(A)</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A: = A-50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45440">
                <a:tc>
                  <a:txBody>
                    <a:bodyPr/>
                    <a:lstStyle/>
                    <a:p>
                      <a:pPr defTabSz="457200">
                        <a:spcBef>
                          <a:spcPts val="400"/>
                        </a:spcBef>
                        <a:defRPr sz="1800"/>
                      </a:pPr>
                      <a:r>
                        <a:rPr sz="1400">
                          <a:latin typeface="Tahoma Bold"/>
                          <a:ea typeface="Tahoma Bold"/>
                          <a:cs typeface="Tahoma Bold"/>
                          <a:sym typeface="Tahoma Bold"/>
                        </a:rPr>
                        <a:t>Write(A)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Lock_S(B) &lt;granted&gt;</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rgbClr val="FF0000"/>
                          </a:solidFill>
                          <a:latin typeface="Tahoma Bold"/>
                          <a:ea typeface="Tahoma Bold"/>
                          <a:cs typeface="Tahoma Bold"/>
                          <a:sym typeface="Tahoma Bold"/>
                        </a:rPr>
                        <a:t>Lock_X(B)</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rgbClr val="FF0000"/>
                          </a:solidFill>
                          <a:latin typeface="Tahoma Bold"/>
                          <a:ea typeface="Tahoma Bold"/>
                          <a:cs typeface="Tahoma Bold"/>
                          <a:sym typeface="Tahoma Bold"/>
                        </a:rPr>
                        <a:t>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chemeClr val="accent2"/>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PRINT(A+B)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B := B +50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Write(B)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7977">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07" name="Ex 1: A= 1000, B=2000, Output =?"/>
          <p:cNvSpPr txBox="1"/>
          <p:nvPr/>
        </p:nvSpPr>
        <p:spPr>
          <a:xfrm>
            <a:off x="1899897" y="0"/>
            <a:ext cx="5344206" cy="523241"/>
          </a:xfrm>
          <a:prstGeom prst="rect">
            <a:avLst/>
          </a:prstGeom>
          <a:ln w="12700">
            <a:miter lim="400000"/>
          </a:ln>
        </p:spPr>
        <p:txBody>
          <a:bodyPr wrap="none" lIns="45719" rIns="45719">
            <a:spAutoFit/>
          </a:bodyPr>
          <a:lstStyle>
            <a:lvl1pPr defTabSz="457200">
              <a:defRPr sz="2800">
                <a:solidFill>
                  <a:srgbClr val="5D5D00"/>
                </a:solidFill>
                <a:latin typeface="Book Antiqua" panose="02040602050305030304"/>
                <a:ea typeface="Book Antiqua" panose="02040602050305030304"/>
                <a:cs typeface="Book Antiqua" panose="02040602050305030304"/>
                <a:sym typeface="Book Antiqua" panose="02040602050305030304"/>
              </a:defRPr>
            </a:lvl1pPr>
          </a:lstStyle>
          <a:p>
            <a:r>
              <a:t>Ex 1: A= 1000, B=2000, Output =?</a:t>
            </a:r>
          </a:p>
        </p:txBody>
      </p:sp>
      <p:sp>
        <p:nvSpPr>
          <p:cNvPr id="308" name="Is it a 2PL schedule?"/>
          <p:cNvSpPr txBox="1"/>
          <p:nvPr/>
        </p:nvSpPr>
        <p:spPr>
          <a:xfrm>
            <a:off x="6557644" y="2995055"/>
            <a:ext cx="2452773" cy="375231"/>
          </a:xfrm>
          <a:prstGeom prst="rect">
            <a:avLst/>
          </a:prstGeom>
          <a:ln w="12700">
            <a:miter lim="400000"/>
          </a:ln>
        </p:spPr>
        <p:txBody>
          <a:bodyPr wrap="none" lIns="45719" rIns="45719">
            <a:spAutoFit/>
          </a:bodyPr>
          <a:lstStyle>
            <a:lvl1pPr defTabSz="457200">
              <a:defRPr sz="20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 it a 2PL schedule?</a:t>
            </a:r>
          </a:p>
        </p:txBody>
      </p:sp>
      <p:sp>
        <p:nvSpPr>
          <p:cNvPr id="309" name="No, and it is not serializable."/>
          <p:cNvSpPr txBox="1"/>
          <p:nvPr/>
        </p:nvSpPr>
        <p:spPr>
          <a:xfrm>
            <a:off x="6629630" y="3494835"/>
            <a:ext cx="2486601" cy="301109"/>
          </a:xfrm>
          <a:prstGeom prst="rect">
            <a:avLst/>
          </a:prstGeom>
          <a:ln w="12700">
            <a:miter lim="400000"/>
          </a:ln>
        </p:spPr>
        <p:txBody>
          <a:bodyPr wrap="none" lIns="45719" rIns="45719">
            <a:spAutoFit/>
          </a:bodyPr>
          <a:lstStyle>
            <a:lvl1pPr defTabSz="457200">
              <a:defRPr sz="15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No, and it is not serializable.</a:t>
            </a:r>
          </a:p>
        </p:txBody>
      </p:sp>
      <p:sp>
        <p:nvSpPr>
          <p:cNvPr id="310" name="Line"/>
          <p:cNvSpPr/>
          <p:nvPr/>
        </p:nvSpPr>
        <p:spPr>
          <a:xfrm flipH="1">
            <a:off x="1308099" y="4229100"/>
            <a:ext cx="1" cy="685800"/>
          </a:xfrm>
          <a:prstGeom prst="line">
            <a:avLst/>
          </a:prstGeom>
          <a:ln w="31750">
            <a:solidFill>
              <a:srgbClr val="FF0000"/>
            </a:solidFill>
            <a:tailEnd type="stealth"/>
          </a:ln>
        </p:spPr>
        <p:txBody>
          <a:bodyPr lIns="45719" rIns="45719"/>
          <a:lstStyle/>
          <a:p/>
        </p:txBody>
      </p:sp>
      <p:sp>
        <p:nvSpPr>
          <p:cNvPr id="311" name="Line"/>
          <p:cNvSpPr/>
          <p:nvPr/>
        </p:nvSpPr>
        <p:spPr>
          <a:xfrm>
            <a:off x="4368800" y="1384300"/>
            <a:ext cx="0" cy="1314450"/>
          </a:xfrm>
          <a:prstGeom prst="line">
            <a:avLst/>
          </a:prstGeom>
          <a:ln w="31750">
            <a:solidFill>
              <a:srgbClr val="FF0000"/>
            </a:solidFill>
            <a:tailEnd type="stealth"/>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08"/>
                                        </p:tgtEl>
                                        <p:attrNameLst>
                                          <p:attrName>style.visibility</p:attrName>
                                        </p:attrNameLst>
                                      </p:cBhvr>
                                      <p:to>
                                        <p:strVal val="visible"/>
                                      </p:to>
                                    </p:set>
                                    <p:animEffect transition="in" filter="fade">
                                      <p:cBhvr>
                                        <p:cTn id="7" dur="500"/>
                                        <p:tgtEl>
                                          <p:spTgt spid="308"/>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308">
                                            <p:txEl>
                                              <p:pRg st="0" end="0"/>
                                            </p:txEl>
                                          </p:spTgt>
                                        </p:tgtEl>
                                        <p:attrNameLst>
                                          <p:attrName>style.visibility</p:attrName>
                                        </p:attrNameLst>
                                      </p:cBhvr>
                                      <p:to>
                                        <p:strVal val="visible"/>
                                      </p:to>
                                    </p:set>
                                    <p:animEffect transition="in" filter="fade">
                                      <p:cBhvr>
                                        <p:cTn id="10" dur="500"/>
                                        <p:tgtEl>
                                          <p:spTgt spid="30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iterate type="el">
                                    <p:tmAbs val="0"/>
                                  </p:iterate>
                                  <p:childTnLst>
                                    <p:set>
                                      <p:cBhvr>
                                        <p:cTn id="14" dur="indefinite" fill="hold"/>
                                        <p:tgtEl>
                                          <p:spTgt spid="309"/>
                                        </p:tgtEl>
                                        <p:attrNameLst>
                                          <p:attrName>style.visibility</p:attrName>
                                        </p:attrNameLst>
                                      </p:cBhvr>
                                      <p:to>
                                        <p:strVal val="visible"/>
                                      </p:to>
                                    </p:set>
                                    <p:animEffect transition="in" filter="fade">
                                      <p:cBhvr>
                                        <p:cTn id="15" dur="500"/>
                                        <p:tgtEl>
                                          <p:spTgt spid="309"/>
                                        </p:tgtEl>
                                      </p:cBhvr>
                                    </p:animEffect>
                                  </p:childTnLst>
                                </p:cTn>
                              </p:par>
                              <p:par>
                                <p:cTn id="16" presetID="10" presetClass="entr" presetSubtype="0" fill="hold" grpId="2" nodeType="withEffect">
                                  <p:stCondLst>
                                    <p:cond delay="0"/>
                                  </p:stCondLst>
                                  <p:iterate type="el">
                                    <p:tmAbs val="0"/>
                                  </p:iterate>
                                  <p:childTnLst>
                                    <p:set>
                                      <p:cBhvr>
                                        <p:cTn id="17" dur="indefinite" fill="hold"/>
                                        <p:tgtEl>
                                          <p:spTgt spid="309">
                                            <p:txEl>
                                              <p:pRg st="0" end="0"/>
                                            </p:txEl>
                                          </p:spTgt>
                                        </p:tgtEl>
                                        <p:attrNameLst>
                                          <p:attrName>style.visibility</p:attrName>
                                        </p:attrNameLst>
                                      </p:cBhvr>
                                      <p:to>
                                        <p:strVal val="visible"/>
                                      </p:to>
                                    </p:set>
                                    <p:animEffect transition="in" filter="fade">
                                      <p:cBhvr>
                                        <p:cTn id="18" dur="500"/>
                                        <p:tgtEl>
                                          <p:spTgt spid="30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08" grpId="1" bldLvl="5" animBg="1" advAuto="0" build="p"/>
      <p:bldP spid="309" grpId="2" bldLvl="5" animBg="1" advAuto="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aphicFrame>
        <p:nvGraphicFramePr>
          <p:cNvPr id="314" name="Table"/>
          <p:cNvGraphicFramePr/>
          <p:nvPr/>
        </p:nvGraphicFramePr>
        <p:xfrm>
          <a:off x="469900" y="609600"/>
          <a:ext cx="4777532" cy="6150610"/>
        </p:xfrm>
        <a:graphic>
          <a:graphicData uri="http://schemas.openxmlformats.org/drawingml/2006/table">
            <a:tbl>
              <a:tblPr>
                <a:tableStyleId>{4C3C2611-4C71-4FC5-86AE-919BDF0F9419}</a:tableStyleId>
              </a:tblPr>
              <a:tblGrid>
                <a:gridCol w="2374478"/>
                <a:gridCol w="2374478"/>
              </a:tblGrid>
              <a:tr h="327977">
                <a:tc>
                  <a:txBody>
                    <a:bodyPr/>
                    <a:lstStyle/>
                    <a:p>
                      <a:pPr defTabSz="457200">
                        <a:spcBef>
                          <a:spcPts val="400"/>
                        </a:spcBef>
                        <a:defRPr sz="1800"/>
                      </a:pPr>
                      <a:r>
                        <a:rPr sz="1400">
                          <a:solidFill>
                            <a:srgbClr val="FF0000"/>
                          </a:solidFill>
                          <a:latin typeface="Tahoma Bold"/>
                          <a:ea typeface="Tahoma Bold"/>
                          <a:cs typeface="Tahoma Bold"/>
                          <a:sym typeface="Tahoma Bold"/>
                        </a:rPr>
                        <a:t>Lock_X(A)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Lock_S(A)</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A: = A-50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45439">
                <a:tc>
                  <a:txBody>
                    <a:bodyPr/>
                    <a:lstStyle/>
                    <a:p>
                      <a:pPr defTabSz="457200">
                        <a:spcBef>
                          <a:spcPts val="400"/>
                        </a:spcBef>
                        <a:defRPr sz="1800"/>
                      </a:pPr>
                      <a:r>
                        <a:rPr sz="1400">
                          <a:latin typeface="Tahoma Bold"/>
                          <a:ea typeface="Tahoma Bold"/>
                          <a:cs typeface="Tahoma Bold"/>
                          <a:sym typeface="Tahoma Bold"/>
                        </a:rPr>
                        <a:t>Write(A)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rgbClr val="FF0000"/>
                          </a:solidFill>
                          <a:latin typeface="Tahoma Bold"/>
                          <a:ea typeface="Tahoma Bold"/>
                          <a:cs typeface="Tahoma Bold"/>
                          <a:sym typeface="Tahoma Bold"/>
                        </a:rPr>
                        <a:t>Lock_X(B)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chemeClr val="accent2"/>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Lock_S(B)</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B := B +50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Write(B)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7977">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PRINT(A+B)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15" name="Ex 2: A= 1000, B=2000, Output =?"/>
          <p:cNvSpPr txBox="1"/>
          <p:nvPr/>
        </p:nvSpPr>
        <p:spPr>
          <a:xfrm>
            <a:off x="1112519" y="0"/>
            <a:ext cx="6841367" cy="637541"/>
          </a:xfrm>
          <a:prstGeom prst="rect">
            <a:avLst/>
          </a:prstGeom>
          <a:ln w="12700">
            <a:miter lim="400000"/>
          </a:ln>
        </p:spPr>
        <p:txBody>
          <a:bodyPr wrap="none" lIns="45719" rIns="45719">
            <a:spAutoFit/>
          </a:bodyPr>
          <a:lstStyle>
            <a:lvl1pPr defTabSz="457200">
              <a:defRPr sz="3600">
                <a:solidFill>
                  <a:srgbClr val="5D5D00"/>
                </a:solidFill>
                <a:latin typeface="Book Antiqua" panose="02040602050305030304"/>
                <a:ea typeface="Book Antiqua" panose="02040602050305030304"/>
                <a:cs typeface="Book Antiqua" panose="02040602050305030304"/>
                <a:sym typeface="Book Antiqua" panose="02040602050305030304"/>
              </a:defRPr>
            </a:lvl1pPr>
          </a:lstStyle>
          <a:p>
            <a:r>
              <a:t>Ex 2: A= 1000, B=2000, Output =?</a:t>
            </a:r>
          </a:p>
        </p:txBody>
      </p:sp>
      <p:sp>
        <p:nvSpPr>
          <p:cNvPr id="316" name="Is it a 2PL schedule?"/>
          <p:cNvSpPr txBox="1"/>
          <p:nvPr/>
        </p:nvSpPr>
        <p:spPr>
          <a:xfrm>
            <a:off x="6087745" y="1525587"/>
            <a:ext cx="2922499" cy="437070"/>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 it a 2PL schedule?</a:t>
            </a:r>
          </a:p>
        </p:txBody>
      </p:sp>
      <p:sp>
        <p:nvSpPr>
          <p:cNvPr id="317" name="Yes: so it is serializable."/>
          <p:cNvSpPr txBox="1"/>
          <p:nvPr/>
        </p:nvSpPr>
        <p:spPr>
          <a:xfrm>
            <a:off x="5884669" y="2850703"/>
            <a:ext cx="3059942" cy="412500"/>
          </a:xfrm>
          <a:prstGeom prst="rect">
            <a:avLst/>
          </a:prstGeom>
          <a:ln w="12700">
            <a:miter lim="400000"/>
          </a:ln>
        </p:spPr>
        <p:txBody>
          <a:bodyPr wrap="none" lIns="45719" rIns="45719">
            <a:spAutoFit/>
          </a:bodyPr>
          <a:lstStyle>
            <a:lvl1pPr defTabSz="457200">
              <a:defRPr sz="22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Yes: so it is serializable.</a:t>
            </a:r>
          </a:p>
        </p:txBody>
      </p:sp>
      <p:sp>
        <p:nvSpPr>
          <p:cNvPr id="318" name="Line"/>
          <p:cNvSpPr/>
          <p:nvPr/>
        </p:nvSpPr>
        <p:spPr>
          <a:xfrm>
            <a:off x="3771900" y="1258887"/>
            <a:ext cx="0" cy="1737468"/>
          </a:xfrm>
          <a:prstGeom prst="line">
            <a:avLst/>
          </a:prstGeom>
          <a:ln w="31750">
            <a:solidFill>
              <a:srgbClr val="FF0000"/>
            </a:solidFill>
            <a:tailEnd type="stealth"/>
          </a:ln>
        </p:spPr>
        <p:txBody>
          <a:bodyPr lIns="45719" rIns="45719"/>
          <a:lstStyle/>
          <a:p/>
        </p:txBody>
      </p:sp>
      <p:sp>
        <p:nvSpPr>
          <p:cNvPr id="319" name="Line"/>
          <p:cNvSpPr/>
          <p:nvPr/>
        </p:nvSpPr>
        <p:spPr>
          <a:xfrm>
            <a:off x="3771900" y="3884550"/>
            <a:ext cx="0" cy="1219201"/>
          </a:xfrm>
          <a:prstGeom prst="line">
            <a:avLst/>
          </a:prstGeom>
          <a:ln w="31750">
            <a:solidFill>
              <a:srgbClr val="FF0000"/>
            </a:solidFill>
            <a:tailEnd type="stealth"/>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316">
                                            <p:txEl>
                                              <p:pRg st="0" end="0"/>
                                            </p:txEl>
                                          </p:spTgt>
                                        </p:tgtEl>
                                        <p:attrNameLst>
                                          <p:attrName>style.visibility</p:attrName>
                                        </p:attrNameLst>
                                      </p:cBhvr>
                                      <p:to>
                                        <p:strVal val="visible"/>
                                      </p:to>
                                    </p:set>
                                    <p:animEffect transition="in" filter="fade">
                                      <p:cBhvr>
                                        <p:cTn id="10" dur="500"/>
                                        <p:tgtEl>
                                          <p:spTgt spid="3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iterate type="el">
                                    <p:tmAbs val="0"/>
                                  </p:iterate>
                                  <p:childTnLst>
                                    <p:set>
                                      <p:cBhvr>
                                        <p:cTn id="14" dur="indefinite" fill="hold"/>
                                        <p:tgtEl>
                                          <p:spTgt spid="317"/>
                                        </p:tgtEl>
                                        <p:attrNameLst>
                                          <p:attrName>style.visibility</p:attrName>
                                        </p:attrNameLst>
                                      </p:cBhvr>
                                      <p:to>
                                        <p:strVal val="visible"/>
                                      </p:to>
                                    </p:set>
                                    <p:animEffect transition="in" filter="fade">
                                      <p:cBhvr>
                                        <p:cTn id="15" dur="500"/>
                                        <p:tgtEl>
                                          <p:spTgt spid="317"/>
                                        </p:tgtEl>
                                      </p:cBhvr>
                                    </p:animEffect>
                                  </p:childTnLst>
                                </p:cTn>
                              </p:par>
                              <p:par>
                                <p:cTn id="16" presetID="10" presetClass="entr" presetSubtype="0" fill="hold" grpId="2" nodeType="withEffect">
                                  <p:stCondLst>
                                    <p:cond delay="0"/>
                                  </p:stCondLst>
                                  <p:iterate type="el">
                                    <p:tmAbs val="0"/>
                                  </p:iterate>
                                  <p:childTnLst>
                                    <p:set>
                                      <p:cBhvr>
                                        <p:cTn id="17" dur="indefinite" fill="hold"/>
                                        <p:tgtEl>
                                          <p:spTgt spid="317">
                                            <p:txEl>
                                              <p:pRg st="0" end="0"/>
                                            </p:txEl>
                                          </p:spTgt>
                                        </p:tgtEl>
                                        <p:attrNameLst>
                                          <p:attrName>style.visibility</p:attrName>
                                        </p:attrNameLst>
                                      </p:cBhvr>
                                      <p:to>
                                        <p:strVal val="visible"/>
                                      </p:to>
                                    </p:set>
                                    <p:animEffect transition="in" filter="fade">
                                      <p:cBhvr>
                                        <p:cTn id="18" dur="500"/>
                                        <p:tgtEl>
                                          <p:spTgt spid="31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16" grpId="1" bldLvl="5" animBg="1" advAuto="0" build="p"/>
      <p:bldP spid="317" grpId="2" bldLvl="5" animBg="1" advAuto="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22" name="Avoiding Cascading Aborts – Strict 2PL"/>
          <p:cNvSpPr txBox="1"/>
          <p:nvPr>
            <p:ph type="title" idx="4294967295"/>
          </p:nvPr>
        </p:nvSpPr>
        <p:spPr>
          <a:xfrm>
            <a:off x="817562" y="168275"/>
            <a:ext cx="7772401" cy="673100"/>
          </a:xfrm>
          <a:prstGeom prst="rect">
            <a:avLst/>
          </a:prstGeom>
        </p:spPr>
        <p:txBody>
          <a:bodyPr lIns="44450" tIns="44450" rIns="44450" bIns="44450">
            <a:normAutofit/>
          </a:bodyPr>
          <a:lstStyle>
            <a:lvl1pPr>
              <a:defRPr sz="2900" b="0">
                <a:effectLst>
                  <a:outerShdw blurRad="12700" dist="25400" dir="2700000" rotWithShape="0">
                    <a:srgbClr val="DDDDDD"/>
                  </a:outerShdw>
                </a:effectLst>
                <a:latin typeface="Tahoma Bold"/>
                <a:ea typeface="Tahoma Bold"/>
                <a:cs typeface="Tahoma Bold"/>
                <a:sym typeface="Tahoma Bold"/>
              </a:defRPr>
            </a:lvl1pPr>
          </a:lstStyle>
          <a:p>
            <a:r>
              <a:t> Avoiding Cascading Aborts – Strict 2PL</a:t>
            </a:r>
          </a:p>
        </p:txBody>
      </p:sp>
      <p:sp>
        <p:nvSpPr>
          <p:cNvPr id="323" name="Solution: Strict Two-phase Locking (Strict 2PL):…"/>
          <p:cNvSpPr txBox="1"/>
          <p:nvPr>
            <p:ph type="body" idx="4294967295"/>
          </p:nvPr>
        </p:nvSpPr>
        <p:spPr>
          <a:xfrm>
            <a:off x="533400" y="2743200"/>
            <a:ext cx="8077200" cy="4114800"/>
          </a:xfrm>
          <a:prstGeom prst="rect">
            <a:avLst/>
          </a:prstGeom>
        </p:spPr>
        <p:txBody>
          <a:bodyPr lIns="44450" tIns="44450" rIns="44450" bIns="44450">
            <a:normAutofit/>
          </a:bodyPr>
          <a:lstStyle/>
          <a:p>
            <a:pPr marL="533400" indent="-533400">
              <a:lnSpc>
                <a:spcPct val="90000"/>
              </a:lnSpc>
              <a:buChar char=""/>
              <a:defRPr>
                <a:latin typeface="Tahoma" panose="020B0604030504040204"/>
                <a:ea typeface="Tahoma" panose="020B0604030504040204"/>
                <a:cs typeface="Tahoma" panose="020B0604030504040204"/>
                <a:sym typeface="Tahoma" panose="020B0604030504040204"/>
              </a:defRPr>
            </a:pPr>
          </a:p>
          <a:p>
            <a:pPr marL="533400" indent="-533400">
              <a:lnSpc>
                <a:spcPct val="90000"/>
              </a:lnSpc>
              <a:buChar char=""/>
              <a:defRPr>
                <a:latin typeface="Tahoma" panose="020B0604030504040204"/>
                <a:ea typeface="Tahoma" panose="020B0604030504040204"/>
                <a:cs typeface="Tahoma" panose="020B0604030504040204"/>
                <a:sym typeface="Tahoma" panose="020B0604030504040204"/>
              </a:defRPr>
            </a:pPr>
          </a:p>
          <a:p>
            <a:pPr marL="533400" indent="-533400">
              <a:lnSpc>
                <a:spcPct val="90000"/>
              </a:lnSpc>
              <a:buChar char=""/>
              <a:defRPr>
                <a:latin typeface="Tahoma" panose="020B0604030504040204"/>
                <a:ea typeface="Tahoma" panose="020B0604030504040204"/>
                <a:cs typeface="Tahoma" panose="020B0604030504040204"/>
                <a:sym typeface="Tahoma" panose="020B0604030504040204"/>
              </a:defRPr>
            </a:pP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Solution: Strict Two-phase Locking (Strict 2PL):</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Same as 2PL, except:</a:t>
            </a:r>
          </a:p>
          <a:p>
            <a:pPr marL="561340" lvl="1" indent="-180340">
              <a:lnSpc>
                <a:spcPct val="90000"/>
              </a:lnSpc>
              <a:spcBef>
                <a:spcPts val="0"/>
              </a:spcBef>
              <a:buClrTx/>
              <a:buChar char="•"/>
              <a:defRPr sz="1800" u="sng">
                <a:solidFill>
                  <a:srgbClr val="FF0000"/>
                </a:solidFill>
                <a:latin typeface="Tahoma" panose="020B0604030504040204"/>
                <a:ea typeface="Tahoma" panose="020B0604030504040204"/>
                <a:cs typeface="Tahoma" panose="020B0604030504040204"/>
                <a:sym typeface="Tahoma" panose="020B0604030504040204"/>
              </a:defRPr>
            </a:pPr>
            <a:r>
              <a:t>All locks held by a transaction are released only when the transaction completes</a:t>
            </a:r>
          </a:p>
        </p:txBody>
      </p:sp>
      <p:sp>
        <p:nvSpPr>
          <p:cNvPr id="324" name="Problem with 2PL:  Cascading Aborts…"/>
          <p:cNvSpPr txBox="1"/>
          <p:nvPr/>
        </p:nvSpPr>
        <p:spPr>
          <a:xfrm>
            <a:off x="579437" y="1701800"/>
            <a:ext cx="8061326" cy="1593596"/>
          </a:xfrm>
          <a:prstGeom prst="rect">
            <a:avLst/>
          </a:prstGeom>
          <a:ln w="12700">
            <a:miter lim="400000"/>
          </a:ln>
        </p:spPr>
        <p:txBody>
          <a:bodyPr lIns="44450" tIns="44450" rIns="44450" bIns="44450">
            <a:spAutoFit/>
          </a:bodyPr>
          <a:lstStyle/>
          <a:p>
            <a:pPr marL="533400" indent="-533400" defTabSz="457200">
              <a:lnSpc>
                <a:spcPct val="90000"/>
              </a:lnSpc>
              <a:spcBef>
                <a:spcPts val="400"/>
              </a:spcBef>
              <a:buSzPct val="100000"/>
              <a:buChar char="•"/>
              <a:defRPr sz="1800">
                <a:latin typeface="Tahoma Bold"/>
                <a:ea typeface="Tahoma Bold"/>
                <a:cs typeface="Tahoma Bold"/>
                <a:sym typeface="Tahoma Bold"/>
              </a:defRPr>
            </a:pPr>
            <a:r>
              <a:t>Problem with 2PL:  Cascading Aborts</a:t>
            </a:r>
          </a:p>
          <a:p>
            <a:pPr marL="533400" indent="-533400" defTabSz="457200">
              <a:lnSpc>
                <a:spcPct val="90000"/>
              </a:lnSpc>
              <a:spcBef>
                <a:spcPts val="400"/>
              </a:spcBef>
              <a:buSzPct val="100000"/>
              <a:buChar char="•"/>
              <a:defRPr sz="1800">
                <a:latin typeface="Tahoma Bold"/>
                <a:ea typeface="Tahoma Bold"/>
                <a:cs typeface="Tahoma Bold"/>
                <a:sym typeface="Tahoma Bold"/>
              </a:defRPr>
            </a:pPr>
            <a:r>
              <a:t>Example: rollback of T1 requires rollback of T2!</a:t>
            </a:r>
          </a:p>
          <a:p>
            <a:pPr marL="533400" indent="-533400" defTabSz="457200">
              <a:lnSpc>
                <a:spcPct val="90000"/>
              </a:lnSpc>
              <a:spcBef>
                <a:spcPts val="400"/>
              </a:spcBef>
              <a:buSzPct val="100000"/>
              <a:buChar char="•"/>
              <a:defRPr sz="1800">
                <a:latin typeface="Tahoma Bold"/>
                <a:ea typeface="Tahoma Bold"/>
                <a:cs typeface="Tahoma Bold"/>
                <a:sym typeface="Tahoma Bold"/>
              </a:defRPr>
            </a:pPr>
          </a:p>
          <a:p>
            <a:pPr marL="533400" indent="-533400" defTabSz="457200">
              <a:lnSpc>
                <a:spcPct val="90000"/>
              </a:lnSpc>
              <a:spcBef>
                <a:spcPts val="400"/>
              </a:spcBef>
              <a:buSzPct val="100000"/>
              <a:buChar char="•"/>
              <a:defRPr sz="1800">
                <a:latin typeface="Tahoma Bold"/>
                <a:ea typeface="Tahoma Bold"/>
                <a:cs typeface="Tahoma Bold"/>
                <a:sym typeface="Tahoma Bold"/>
              </a:defRPr>
            </a:pPr>
          </a:p>
        </p:txBody>
      </p:sp>
      <p:sp>
        <p:nvSpPr>
          <p:cNvPr id="325" name="T1:  R(A), W(A),                         R(B), W(B)         Q: is it produced by…"/>
          <p:cNvSpPr/>
          <p:nvPr/>
        </p:nvSpPr>
        <p:spPr>
          <a:xfrm>
            <a:off x="609600" y="2743200"/>
            <a:ext cx="8032750" cy="660400"/>
          </a:xfrm>
          <a:prstGeom prst="rect">
            <a:avLst/>
          </a:prstGeom>
          <a:ln w="12700">
            <a:solidFill>
              <a:srgbClr val="000000"/>
            </a:solidFill>
          </a:ln>
        </p:spPr>
        <p:txBody>
          <a:bodyPr lIns="44450" tIns="44450" rIns="44450" bIns="44450">
            <a:spAutoFit/>
          </a:bodyPr>
          <a:lstStyle/>
          <a:p>
            <a:pPr defTabSz="457200">
              <a:defRPr sz="1800"/>
            </a:pPr>
            <a:r>
              <a:t>T1: 	R(A), W(A),   	                     R(B), W(B)         </a:t>
            </a:r>
            <a:r>
              <a:rPr>
                <a:solidFill>
                  <a:srgbClr val="FF0000"/>
                </a:solidFill>
              </a:rPr>
              <a:t>Q: is it produced by</a:t>
            </a:r>
            <a:endParaRPr>
              <a:solidFill>
                <a:srgbClr val="FF0000"/>
              </a:solidFill>
            </a:endParaRPr>
          </a:p>
          <a:p>
            <a:pPr defTabSz="457200">
              <a:defRPr sz="1800"/>
            </a:pPr>
            <a:r>
              <a:t>T2:			     R(A), W(A)                                      </a:t>
            </a:r>
            <a:r>
              <a:rPr>
                <a:solidFill>
                  <a:srgbClr val="FF0000"/>
                </a:solidFill>
              </a:rPr>
              <a:t>2PL?</a:t>
            </a:r>
            <a:endParaRPr>
              <a:solidFill>
                <a:srgbClr val="FF0000"/>
              </a:solidFill>
            </a:endParaRPr>
          </a:p>
        </p:txBody>
      </p:sp>
      <p:sp>
        <p:nvSpPr>
          <p:cNvPr id="326" name="T1:  R(A), W(A),                       R(B), W(B), Abort…"/>
          <p:cNvSpPr/>
          <p:nvPr/>
        </p:nvSpPr>
        <p:spPr>
          <a:xfrm>
            <a:off x="593725" y="2743200"/>
            <a:ext cx="8032751" cy="660400"/>
          </a:xfrm>
          <a:prstGeom prst="rect">
            <a:avLst/>
          </a:prstGeom>
          <a:solidFill>
            <a:srgbClr val="CCECFF"/>
          </a:solidFill>
          <a:ln w="12700">
            <a:solidFill>
              <a:srgbClr val="000000"/>
            </a:solidFill>
          </a:ln>
        </p:spPr>
        <p:txBody>
          <a:bodyPr lIns="44450" tIns="44450" rIns="44450" bIns="44450">
            <a:spAutoFit/>
          </a:bodyPr>
          <a:lstStyle/>
          <a:p>
            <a:pPr defTabSz="457200">
              <a:defRPr sz="1800"/>
            </a:pPr>
            <a:r>
              <a:t>T1: 	R(A), W(A),   	                   R(B), W(B), Abort</a:t>
            </a:r>
          </a:p>
          <a:p>
            <a:pPr defTabSz="457200">
              <a:defRPr sz="1800"/>
            </a:pPr>
            <a:r>
              <a:t>T2:		              R(A), W(A)</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24"/>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2" nodeType="clickEffect">
                                  <p:stCondLst>
                                    <p:cond delay="0"/>
                                  </p:stCondLst>
                                  <p:iterate type="el">
                                    <p:tmAbs val="0"/>
                                  </p:iterate>
                                  <p:childTnLst>
                                    <p:set>
                                      <p:cBhvr>
                                        <p:cTn id="12" dur="indefinite" fill="hold"/>
                                        <p:tgtEl>
                                          <p:spTgt spid="325"/>
                                        </p:tgtEl>
                                        <p:attrNameLst>
                                          <p:attrName>style.visibility</p:attrName>
                                        </p:attrNameLst>
                                      </p:cBhvr>
                                      <p:to>
                                        <p:strVal val="visible"/>
                                      </p:to>
                                    </p:set>
                                    <p:animEffect transition="in" filter="wipe(left)">
                                      <p:cBhvr>
                                        <p:cTn id="13" dur="2000"/>
                                        <p:tgtEl>
                                          <p:spTgt spid="3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3" nodeType="clickEffect">
                                  <p:stCondLst>
                                    <p:cond delay="0"/>
                                  </p:stCondLst>
                                  <p:iterate type="el">
                                    <p:tmAbs val="0"/>
                                  </p:iterate>
                                  <p:childTnLst>
                                    <p:set>
                                      <p:cBhvr>
                                        <p:cTn id="17" dur="indefinite" fill="hold"/>
                                        <p:tgtEl>
                                          <p:spTgt spid="326"/>
                                        </p:tgtEl>
                                        <p:attrNameLst>
                                          <p:attrName>style.visibility</p:attrName>
                                        </p:attrNameLst>
                                      </p:cBhvr>
                                      <p:to>
                                        <p:strVal val="visible"/>
                                      </p:to>
                                    </p:set>
                                    <p:animEffect transition="in" filter="fade">
                                      <p:cBhvr>
                                        <p:cTn id="18" dur="1000"/>
                                        <p:tgtEl>
                                          <p:spTgt spid="3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32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4" nodeType="clickEffect">
                                  <p:stCondLst>
                                    <p:cond delay="0"/>
                                  </p:stCondLst>
                                  <p:iterate type="el">
                                    <p:tmAbs val="0"/>
                                  </p:iterate>
                                  <p:childTnLst>
                                    <p:set>
                                      <p:cBhvr>
                                        <p:cTn id="26" dur="indefinite" fill="hold"/>
                                        <p:tgtEl>
                                          <p:spTgt spid="323">
                                            <p:txEl>
                                              <p:pRg st="3" end="3"/>
                                            </p:txEl>
                                          </p:spTgt>
                                        </p:tgtEl>
                                        <p:attrNameLst>
                                          <p:attrName>style.visibility</p:attrName>
                                        </p:attrNameLst>
                                      </p:cBhvr>
                                      <p:to>
                                        <p:strVal val="visible"/>
                                      </p:to>
                                    </p:set>
                                  </p:childTnLst>
                                </p:cTn>
                              </p:par>
                              <p:par>
                                <p:cTn id="27" presetID="1" presetClass="entr" presetSubtype="0" fill="hold" grpId="4" nodeType="withEffect">
                                  <p:stCondLst>
                                    <p:cond delay="0"/>
                                  </p:stCondLst>
                                  <p:iterate type="el">
                                    <p:tmAbs val="0"/>
                                  </p:iterate>
                                  <p:childTnLst>
                                    <p:set>
                                      <p:cBhvr>
                                        <p:cTn id="28" dur="indefinite" fill="hold"/>
                                        <p:tgtEl>
                                          <p:spTgt spid="323">
                                            <p:txEl>
                                              <p:pRg st="4" end="4"/>
                                            </p:txEl>
                                          </p:spTgt>
                                        </p:tgtEl>
                                        <p:attrNameLst>
                                          <p:attrName>style.visibility</p:attrName>
                                        </p:attrNameLst>
                                      </p:cBhvr>
                                      <p:to>
                                        <p:strVal val="visible"/>
                                      </p:to>
                                    </p:set>
                                  </p:childTnLst>
                                </p:cTn>
                              </p:par>
                              <p:par>
                                <p:cTn id="29" presetID="1" presetClass="entr" presetSubtype="0" fill="hold" grpId="4" nodeType="withEffect">
                                  <p:stCondLst>
                                    <p:cond delay="0"/>
                                  </p:stCondLst>
                                  <p:iterate type="el">
                                    <p:tmAbs val="0"/>
                                  </p:iterate>
                                  <p:childTnLst>
                                    <p:set>
                                      <p:cBhvr>
                                        <p:cTn id="30" dur="indefinite" fill="hold"/>
                                        <p:tgtEl>
                                          <p:spTgt spid="32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el">
                                    <p:tmAbs val="0"/>
                                  </p:iterate>
                                  <p:childTnLst>
                                    <p:set>
                                      <p:cBhvr>
                                        <p:cTn id="34" dur="indefinite" fill="hold"/>
                                        <p:tgtEl>
                                          <p:spTgt spid="32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el">
                                    <p:tmAbs val="0"/>
                                  </p:iterate>
                                  <p:childTnLst>
                                    <p:set>
                                      <p:cBhvr>
                                        <p:cTn id="38" dur="indefinite" fill="hold"/>
                                        <p:tgtEl>
                                          <p:spTgt spid="32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iterate type="el">
                                    <p:tmAbs val="0"/>
                                  </p:iterate>
                                  <p:childTnLst>
                                    <p:set>
                                      <p:cBhvr>
                                        <p:cTn id="42" dur="indefinite" fill="hold"/>
                                        <p:tgtEl>
                                          <p:spTgt spid="32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23" grpId="4" animBg="1" advAuto="0" build="p"/>
      <p:bldP spid="324" grpId="1" bldLvl="5" animBg="1" advAuto="0" build="p"/>
      <p:bldP spid="326" grpId="3" animBg="1" advAuto="0"/>
      <p:bldP spid="325"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29" name="Strict 2PL (continued)"/>
          <p:cNvSpPr txBox="1"/>
          <p:nvPr>
            <p:ph type="title" idx="4294967295"/>
          </p:nvPr>
        </p:nvSpPr>
        <p:spPr>
          <a:xfrm>
            <a:off x="914400" y="-153988"/>
            <a:ext cx="7772400" cy="1143001"/>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 Strict 2PL (continued)</a:t>
            </a:r>
          </a:p>
        </p:txBody>
      </p:sp>
      <p:sp>
        <p:nvSpPr>
          <p:cNvPr id="330" name="All locks held by a transaction are released only when the transaction completes…"/>
          <p:cNvSpPr txBox="1"/>
          <p:nvPr>
            <p:ph type="body" idx="4294967295"/>
          </p:nvPr>
        </p:nvSpPr>
        <p:spPr>
          <a:xfrm>
            <a:off x="609600" y="1142999"/>
            <a:ext cx="7772400" cy="4953002"/>
          </a:xfrm>
          <a:prstGeom prst="rect">
            <a:avLst/>
          </a:prstGeom>
        </p:spPr>
        <p:txBody>
          <a:bodyPr lIns="44450" tIns="44450" rIns="44450" bIns="44450">
            <a:normAutofit/>
          </a:bodyPr>
          <a:lstStyle/>
          <a:p>
            <a:pPr marL="457200" lvl="1" indent="0">
              <a:spcBef>
                <a:spcPts val="0"/>
              </a:spcBef>
              <a:buSzTx/>
              <a:buFont typeface="Monotype Sorts"/>
              <a:buNone/>
              <a:defRPr sz="1800" u="sng">
                <a:solidFill>
                  <a:srgbClr val="FF0000"/>
                </a:solidFill>
                <a:latin typeface="Tahoma" panose="020B0604030504040204"/>
                <a:ea typeface="Tahoma" panose="020B0604030504040204"/>
                <a:cs typeface="Tahoma" panose="020B0604030504040204"/>
                <a:sym typeface="Tahoma" panose="020B0604030504040204"/>
              </a:defRPr>
            </a:pPr>
            <a:r>
              <a:t>All locks held by a transaction are released only when the transaction completes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Like 2PL, Strict 2PL allows only schedules whose precedence graph is acyclic, but it is actually stronger than needed for that purpose.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In effect, “shrinking phase” is delayed until:</a:t>
            </a:r>
          </a:p>
          <a:p>
            <a:pPr marL="914400" lvl="1" indent="-457200">
              <a:spcBef>
                <a:spcPts val="0"/>
              </a:spcBef>
              <a:buClr>
                <a:srgbClr val="CC6600"/>
              </a:buClr>
              <a:buAutoNum type="alphaLcParenR"/>
              <a:defRPr sz="1800">
                <a:latin typeface="Tahoma" panose="020B0604030504040204"/>
                <a:ea typeface="Tahoma" panose="020B0604030504040204"/>
                <a:cs typeface="Tahoma" panose="020B0604030504040204"/>
                <a:sym typeface="Tahoma" panose="020B0604030504040204"/>
              </a:defRPr>
            </a:pPr>
            <a:r>
              <a:t>Transaction has committed (commit log record on disk), or</a:t>
            </a:r>
          </a:p>
          <a:p>
            <a:pPr marL="914400" lvl="1" indent="-457200">
              <a:spcBef>
                <a:spcPts val="0"/>
              </a:spcBef>
              <a:buClr>
                <a:srgbClr val="CC6600"/>
              </a:buClr>
              <a:buAutoNum type="alphaLcParenR"/>
              <a:defRPr sz="1800">
                <a:latin typeface="Tahoma" panose="020B0604030504040204"/>
                <a:ea typeface="Tahoma" panose="020B0604030504040204"/>
                <a:cs typeface="Tahoma" panose="020B0604030504040204"/>
                <a:sym typeface="Tahoma" panose="020B0604030504040204"/>
              </a:defRPr>
            </a:pPr>
            <a:r>
              <a:t>Decision has been made to abort the transaction (then locks can be released after rollback).</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aphicFrame>
        <p:nvGraphicFramePr>
          <p:cNvPr id="333" name="Table"/>
          <p:cNvGraphicFramePr/>
          <p:nvPr/>
        </p:nvGraphicFramePr>
        <p:xfrm>
          <a:off x="457200" y="720724"/>
          <a:ext cx="4545063" cy="5857361"/>
        </p:xfrm>
        <a:graphic>
          <a:graphicData uri="http://schemas.openxmlformats.org/drawingml/2006/table">
            <a:tbl>
              <a:tblPr>
                <a:tableStyleId>{4C3C2611-4C71-4FC5-86AE-919BDF0F9419}</a:tableStyleId>
              </a:tblPr>
              <a:tblGrid>
                <a:gridCol w="2258243"/>
                <a:gridCol w="2258243"/>
              </a:tblGrid>
              <a:tr h="337226">
                <a:tc>
                  <a:txBody>
                    <a:bodyPr/>
                    <a:lstStyle/>
                    <a:p>
                      <a:pPr defTabSz="457200">
                        <a:spcBef>
                          <a:spcPts val="400"/>
                        </a:spcBef>
                        <a:defRPr sz="1800"/>
                      </a:pPr>
                      <a:r>
                        <a:rPr sz="1400">
                          <a:solidFill>
                            <a:srgbClr val="FF0000"/>
                          </a:solidFill>
                          <a:latin typeface="Tahoma Bold"/>
                          <a:ea typeface="Tahoma Bold"/>
                          <a:cs typeface="Tahoma Bold"/>
                          <a:sym typeface="Tahoma Bold"/>
                        </a:rPr>
                        <a:t>Lock_X(A)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Lock_S(A)</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A: = A-50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Write(A)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2304">
                <a:tc>
                  <a:txBody>
                    <a:bodyPr/>
                    <a:lstStyle/>
                    <a:p>
                      <a:pPr defTabSz="457200">
                        <a:spcBef>
                          <a:spcPts val="400"/>
                        </a:spcBef>
                        <a:defRPr sz="1800"/>
                      </a:pPr>
                      <a:r>
                        <a:rPr sz="1400">
                          <a:solidFill>
                            <a:srgbClr val="FF0000"/>
                          </a:solidFill>
                          <a:latin typeface="Tahoma Bold"/>
                          <a:ea typeface="Tahoma Bold"/>
                          <a:cs typeface="Tahoma Bold"/>
                          <a:sym typeface="Tahoma Bold"/>
                        </a:rPr>
                        <a:t>Lock_X(B)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B := B +50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Write(B)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2304">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Lock_S(B)  &lt;granted&gt;</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PRINT(A+B)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7977">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34" name="Ex 3: A= 1000, B=2000, Output =?"/>
          <p:cNvSpPr txBox="1"/>
          <p:nvPr/>
        </p:nvSpPr>
        <p:spPr>
          <a:xfrm>
            <a:off x="1112519" y="0"/>
            <a:ext cx="6841367" cy="637541"/>
          </a:xfrm>
          <a:prstGeom prst="rect">
            <a:avLst/>
          </a:prstGeom>
          <a:ln w="12700">
            <a:miter lim="400000"/>
          </a:ln>
        </p:spPr>
        <p:txBody>
          <a:bodyPr wrap="none" lIns="45719" rIns="45719">
            <a:spAutoFit/>
          </a:bodyPr>
          <a:lstStyle>
            <a:lvl1pPr defTabSz="457200">
              <a:defRPr sz="3600">
                <a:solidFill>
                  <a:srgbClr val="5D5D00"/>
                </a:solidFill>
                <a:latin typeface="Book Antiqua" panose="02040602050305030304"/>
                <a:ea typeface="Book Antiqua" panose="02040602050305030304"/>
                <a:cs typeface="Book Antiqua" panose="02040602050305030304"/>
                <a:sym typeface="Book Antiqua" panose="02040602050305030304"/>
              </a:defRPr>
            </a:lvl1pPr>
          </a:lstStyle>
          <a:p>
            <a:r>
              <a:t>Ex 3: A= 1000, B=2000, Output =?</a:t>
            </a:r>
          </a:p>
        </p:txBody>
      </p:sp>
      <p:sp>
        <p:nvSpPr>
          <p:cNvPr id="335" name="Is it a 2PL schedule?"/>
          <p:cNvSpPr txBox="1"/>
          <p:nvPr/>
        </p:nvSpPr>
        <p:spPr>
          <a:xfrm>
            <a:off x="5782945" y="1601787"/>
            <a:ext cx="2922499" cy="437070"/>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 it a 2PL schedule?</a:t>
            </a:r>
          </a:p>
        </p:txBody>
      </p:sp>
      <p:sp>
        <p:nvSpPr>
          <p:cNvPr id="336" name="Strict 2PL?"/>
          <p:cNvSpPr txBox="1"/>
          <p:nvPr/>
        </p:nvSpPr>
        <p:spPr>
          <a:xfrm>
            <a:off x="6446718" y="2600865"/>
            <a:ext cx="1594952" cy="437070"/>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Strict 2PL?</a:t>
            </a:r>
          </a:p>
        </p:txBody>
      </p:sp>
      <p:sp>
        <p:nvSpPr>
          <p:cNvPr id="337" name="Line"/>
          <p:cNvSpPr/>
          <p:nvPr/>
        </p:nvSpPr>
        <p:spPr>
          <a:xfrm flipH="1">
            <a:off x="3606799" y="1464369"/>
            <a:ext cx="1" cy="2710062"/>
          </a:xfrm>
          <a:prstGeom prst="line">
            <a:avLst/>
          </a:prstGeom>
          <a:ln w="31750">
            <a:solidFill>
              <a:srgbClr val="FF0000"/>
            </a:solidFill>
            <a:tailEnd type="stealth"/>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35"/>
                                        </p:tgtEl>
                                        <p:attrNameLst>
                                          <p:attrName>style.visibility</p:attrName>
                                        </p:attrNameLst>
                                      </p:cBhvr>
                                      <p:to>
                                        <p:strVal val="visible"/>
                                      </p:to>
                                    </p:set>
                                    <p:animEffect transition="in" filter="fade">
                                      <p:cBhvr>
                                        <p:cTn id="7" dur="500"/>
                                        <p:tgtEl>
                                          <p:spTgt spid="335"/>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335">
                                            <p:txEl>
                                              <p:pRg st="0" end="0"/>
                                            </p:txEl>
                                          </p:spTgt>
                                        </p:tgtEl>
                                        <p:attrNameLst>
                                          <p:attrName>style.visibility</p:attrName>
                                        </p:attrNameLst>
                                      </p:cBhvr>
                                      <p:to>
                                        <p:strVal val="visible"/>
                                      </p:to>
                                    </p:set>
                                    <p:animEffect transition="in" filter="fade">
                                      <p:cBhvr>
                                        <p:cTn id="10" dur="500"/>
                                        <p:tgtEl>
                                          <p:spTgt spid="3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iterate type="el">
                                    <p:tmAbs val="0"/>
                                  </p:iterate>
                                  <p:childTnLst>
                                    <p:set>
                                      <p:cBhvr>
                                        <p:cTn id="14" dur="indefinite" fill="hold"/>
                                        <p:tgtEl>
                                          <p:spTgt spid="336"/>
                                        </p:tgtEl>
                                        <p:attrNameLst>
                                          <p:attrName>style.visibility</p:attrName>
                                        </p:attrNameLst>
                                      </p:cBhvr>
                                      <p:to>
                                        <p:strVal val="visible"/>
                                      </p:to>
                                    </p:set>
                                    <p:animEffect transition="in" filter="fade">
                                      <p:cBhvr>
                                        <p:cTn id="15" dur="500"/>
                                        <p:tgtEl>
                                          <p:spTgt spid="336"/>
                                        </p:tgtEl>
                                      </p:cBhvr>
                                    </p:animEffect>
                                  </p:childTnLst>
                                </p:cTn>
                              </p:par>
                              <p:par>
                                <p:cTn id="16" presetID="10" presetClass="entr" presetSubtype="0" fill="hold" grpId="2" nodeType="withEffect">
                                  <p:stCondLst>
                                    <p:cond delay="0"/>
                                  </p:stCondLst>
                                  <p:iterate type="el">
                                    <p:tmAbs val="0"/>
                                  </p:iterate>
                                  <p:childTnLst>
                                    <p:set>
                                      <p:cBhvr>
                                        <p:cTn id="17" dur="indefinite" fill="hold"/>
                                        <p:tgtEl>
                                          <p:spTgt spid="336">
                                            <p:txEl>
                                              <p:pRg st="0" end="0"/>
                                            </p:txEl>
                                          </p:spTgt>
                                        </p:tgtEl>
                                        <p:attrNameLst>
                                          <p:attrName>style.visibility</p:attrName>
                                        </p:attrNameLst>
                                      </p:cBhvr>
                                      <p:to>
                                        <p:strVal val="visible"/>
                                      </p:to>
                                    </p:set>
                                    <p:animEffect transition="in" filter="fade">
                                      <p:cBhvr>
                                        <p:cTn id="18" dur="500"/>
                                        <p:tgtEl>
                                          <p:spTgt spid="33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36" grpId="2" bldLvl="5" animBg="1" advAuto="0" build="p"/>
      <p:bldP spid="335" grpId="1" bldLvl="5" animBg="1" advAuto="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aphicFrame>
        <p:nvGraphicFramePr>
          <p:cNvPr id="340" name="Table"/>
          <p:cNvGraphicFramePr/>
          <p:nvPr/>
        </p:nvGraphicFramePr>
        <p:xfrm>
          <a:off x="486156" y="641032"/>
          <a:ext cx="4362154" cy="6150611"/>
        </p:xfrm>
        <a:graphic>
          <a:graphicData uri="http://schemas.openxmlformats.org/drawingml/2006/table">
            <a:tbl>
              <a:tblPr>
                <a:tableStyleId>{4C3C2611-4C71-4FC5-86AE-919BDF0F9419}</a:tableStyleId>
              </a:tblPr>
              <a:tblGrid>
                <a:gridCol w="2166788"/>
                <a:gridCol w="2166788"/>
              </a:tblGrid>
              <a:tr h="327977">
                <a:tc>
                  <a:txBody>
                    <a:bodyPr/>
                    <a:lstStyle/>
                    <a:p>
                      <a:pPr defTabSz="457200">
                        <a:spcBef>
                          <a:spcPts val="400"/>
                        </a:spcBef>
                        <a:defRPr sz="1800"/>
                      </a:pPr>
                      <a:r>
                        <a:rPr sz="1400">
                          <a:solidFill>
                            <a:srgbClr val="FF0000"/>
                          </a:solidFill>
                          <a:latin typeface="Tahoma Bold"/>
                          <a:ea typeface="Tahoma Bold"/>
                          <a:cs typeface="Tahoma Bold"/>
                          <a:sym typeface="Tahoma Bold"/>
                        </a:rPr>
                        <a:t>Lock_X(A)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Lock_S(A)</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A: = A-50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45439">
                <a:tc>
                  <a:txBody>
                    <a:bodyPr/>
                    <a:lstStyle/>
                    <a:p>
                      <a:pPr defTabSz="457200">
                        <a:spcBef>
                          <a:spcPts val="400"/>
                        </a:spcBef>
                        <a:defRPr sz="1800"/>
                      </a:pPr>
                      <a:r>
                        <a:rPr sz="1400">
                          <a:latin typeface="Tahoma Bold"/>
                          <a:ea typeface="Tahoma Bold"/>
                          <a:cs typeface="Tahoma Bold"/>
                          <a:sym typeface="Tahoma Bold"/>
                        </a:rPr>
                        <a:t>Write(A)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rgbClr val="FF0000"/>
                          </a:solidFill>
                          <a:latin typeface="Tahoma Bold"/>
                          <a:ea typeface="Tahoma Bold"/>
                          <a:cs typeface="Tahoma Bold"/>
                          <a:sym typeface="Tahoma Bold"/>
                        </a:rPr>
                        <a:t>Lock_X(B)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Lock_S(B)</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B := B +50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latin typeface="Tahoma Bold"/>
                          <a:ea typeface="Tahoma Bold"/>
                          <a:cs typeface="Tahoma Bold"/>
                          <a:sym typeface="Tahoma Bold"/>
                        </a:rPr>
                        <a:t>Write(B)</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r>
                        <a:t>             </a:t>
                      </a:r>
                      <a:r>
                        <a:rPr>
                          <a:solidFill>
                            <a:srgbClr val="FF0000"/>
                          </a:solidFill>
                        </a:rPr>
                        <a:t>&lt;granted&gt;</a:t>
                      </a:r>
                      <a:endParaRPr>
                        <a:solidFill>
                          <a:srgbClr val="FF0000"/>
                        </a:solidFill>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Unlock(A)</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004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chemeClr val="accent2"/>
                          </a:solidFill>
                          <a:latin typeface="Tahoma Bold"/>
                          <a:ea typeface="Tahoma Bold"/>
                          <a:cs typeface="Tahoma Bold"/>
                          <a:sym typeface="Tahoma Bold"/>
                        </a:rPr>
                        <a:t>Unlock(B)</a:t>
                      </a:r>
                      <a:endParaRPr sz="1400">
                        <a:solidFill>
                          <a:schemeClr val="accent2"/>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27977">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PRINT(A+B)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41" name="Ex 2: Revisited"/>
          <p:cNvSpPr txBox="1"/>
          <p:nvPr/>
        </p:nvSpPr>
        <p:spPr>
          <a:xfrm>
            <a:off x="1112519" y="0"/>
            <a:ext cx="3080853" cy="637541"/>
          </a:xfrm>
          <a:prstGeom prst="rect">
            <a:avLst/>
          </a:prstGeom>
          <a:ln w="12700">
            <a:miter lim="400000"/>
          </a:ln>
        </p:spPr>
        <p:txBody>
          <a:bodyPr wrap="none" lIns="45719" rIns="45719">
            <a:spAutoFit/>
          </a:bodyPr>
          <a:lstStyle>
            <a:lvl1pPr defTabSz="457200">
              <a:defRPr sz="3600">
                <a:solidFill>
                  <a:srgbClr val="5D5D00"/>
                </a:solidFill>
                <a:latin typeface="Book Antiqua" panose="02040602050305030304"/>
                <a:ea typeface="Book Antiqua" panose="02040602050305030304"/>
                <a:cs typeface="Book Antiqua" panose="02040602050305030304"/>
                <a:sym typeface="Book Antiqua" panose="02040602050305030304"/>
              </a:defRPr>
            </a:lvl1pPr>
          </a:lstStyle>
          <a:p>
            <a:r>
              <a:t>Ex 2: Revisited</a:t>
            </a:r>
          </a:p>
        </p:txBody>
      </p:sp>
      <p:sp>
        <p:nvSpPr>
          <p:cNvPr id="342" name="Is it Strict 2PL?"/>
          <p:cNvSpPr txBox="1"/>
          <p:nvPr/>
        </p:nvSpPr>
        <p:spPr>
          <a:xfrm>
            <a:off x="5516245" y="1576387"/>
            <a:ext cx="2153802" cy="437070"/>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 it Strict 2PL?</a:t>
            </a:r>
          </a:p>
        </p:txBody>
      </p:sp>
      <p:sp>
        <p:nvSpPr>
          <p:cNvPr id="343" name="No: Cascading Abort Poss."/>
          <p:cNvSpPr txBox="1"/>
          <p:nvPr/>
        </p:nvSpPr>
        <p:spPr>
          <a:xfrm>
            <a:off x="5241607" y="3048000"/>
            <a:ext cx="3746709" cy="437069"/>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No: Cascading Abort Poss.</a:t>
            </a:r>
          </a:p>
        </p:txBody>
      </p:sp>
      <p:sp>
        <p:nvSpPr>
          <p:cNvPr id="344" name="Line"/>
          <p:cNvSpPr/>
          <p:nvPr/>
        </p:nvSpPr>
        <p:spPr>
          <a:xfrm>
            <a:off x="3568700" y="1279597"/>
            <a:ext cx="0" cy="1654104"/>
          </a:xfrm>
          <a:prstGeom prst="line">
            <a:avLst/>
          </a:prstGeom>
          <a:ln w="31750">
            <a:solidFill>
              <a:srgbClr val="FF0000"/>
            </a:solidFill>
            <a:tailEnd type="stealth"/>
          </a:ln>
        </p:spPr>
        <p:txBody>
          <a:bodyPr lIns="45719" rIns="45719"/>
          <a:lstStyle/>
          <a:p/>
        </p:txBody>
      </p:sp>
      <p:sp>
        <p:nvSpPr>
          <p:cNvPr id="345" name="Line"/>
          <p:cNvSpPr/>
          <p:nvPr/>
        </p:nvSpPr>
        <p:spPr>
          <a:xfrm>
            <a:off x="3568700" y="3924300"/>
            <a:ext cx="0" cy="1219200"/>
          </a:xfrm>
          <a:prstGeom prst="line">
            <a:avLst/>
          </a:prstGeom>
          <a:ln w="31750">
            <a:solidFill>
              <a:srgbClr val="FF0000"/>
            </a:solidFill>
            <a:tailEnd type="stealth"/>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42"/>
                                        </p:tgtEl>
                                        <p:attrNameLst>
                                          <p:attrName>style.visibility</p:attrName>
                                        </p:attrNameLst>
                                      </p:cBhvr>
                                      <p:to>
                                        <p:strVal val="visible"/>
                                      </p:to>
                                    </p:set>
                                    <p:animEffect transition="in" filter="fade">
                                      <p:cBhvr>
                                        <p:cTn id="7" dur="500"/>
                                        <p:tgtEl>
                                          <p:spTgt spid="342"/>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342">
                                            <p:txEl>
                                              <p:pRg st="0" end="0"/>
                                            </p:txEl>
                                          </p:spTgt>
                                        </p:tgtEl>
                                        <p:attrNameLst>
                                          <p:attrName>style.visibility</p:attrName>
                                        </p:attrNameLst>
                                      </p:cBhvr>
                                      <p:to>
                                        <p:strVal val="visible"/>
                                      </p:to>
                                    </p:set>
                                    <p:animEffect transition="in" filter="fade">
                                      <p:cBhvr>
                                        <p:cTn id="10" dur="500"/>
                                        <p:tgtEl>
                                          <p:spTgt spid="34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iterate type="el">
                                    <p:tmAbs val="0"/>
                                  </p:iterate>
                                  <p:childTnLst>
                                    <p:set>
                                      <p:cBhvr>
                                        <p:cTn id="14" dur="indefinite" fill="hold"/>
                                        <p:tgtEl>
                                          <p:spTgt spid="343"/>
                                        </p:tgtEl>
                                        <p:attrNameLst>
                                          <p:attrName>style.visibility</p:attrName>
                                        </p:attrNameLst>
                                      </p:cBhvr>
                                      <p:to>
                                        <p:strVal val="visible"/>
                                      </p:to>
                                    </p:set>
                                    <p:animEffect transition="in" filter="fade">
                                      <p:cBhvr>
                                        <p:cTn id="15" dur="500"/>
                                        <p:tgtEl>
                                          <p:spTgt spid="343"/>
                                        </p:tgtEl>
                                      </p:cBhvr>
                                    </p:animEffect>
                                  </p:childTnLst>
                                </p:cTn>
                              </p:par>
                              <p:par>
                                <p:cTn id="16" presetID="10" presetClass="entr" presetSubtype="0" fill="hold" grpId="2" nodeType="withEffect">
                                  <p:stCondLst>
                                    <p:cond delay="0"/>
                                  </p:stCondLst>
                                  <p:iterate type="el">
                                    <p:tmAbs val="0"/>
                                  </p:iterate>
                                  <p:childTnLst>
                                    <p:set>
                                      <p:cBhvr>
                                        <p:cTn id="17" dur="indefinite" fill="hold"/>
                                        <p:tgtEl>
                                          <p:spTgt spid="343">
                                            <p:txEl>
                                              <p:pRg st="0" end="0"/>
                                            </p:txEl>
                                          </p:spTgt>
                                        </p:tgtEl>
                                        <p:attrNameLst>
                                          <p:attrName>style.visibility</p:attrName>
                                        </p:attrNameLst>
                                      </p:cBhvr>
                                      <p:to>
                                        <p:strVal val="visible"/>
                                      </p:to>
                                    </p:set>
                                    <p:animEffect transition="in" filter="fade">
                                      <p:cBhvr>
                                        <p:cTn id="18" dur="500"/>
                                        <p:tgtEl>
                                          <p:spTgt spid="34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2" bldLvl="5" animBg="1" advAuto="0" build="p"/>
      <p:bldP spid="342" grpId="1" bldLvl="5" animBg="1" advAuto="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48" name="Lock Management"/>
          <p:cNvSpPr txBox="1"/>
          <p:nvPr>
            <p:ph type="title" idx="4294967295"/>
          </p:nvPr>
        </p:nvSpPr>
        <p:spPr>
          <a:xfrm>
            <a:off x="969962" y="0"/>
            <a:ext cx="7772401" cy="873125"/>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Lock Management</a:t>
            </a:r>
          </a:p>
        </p:txBody>
      </p:sp>
      <p:sp>
        <p:nvSpPr>
          <p:cNvPr id="349" name="Lock and unlock requests are handled by the Lock Manager.…"/>
          <p:cNvSpPr txBox="1"/>
          <p:nvPr>
            <p:ph type="body" idx="4294967295"/>
          </p:nvPr>
        </p:nvSpPr>
        <p:spPr>
          <a:xfrm>
            <a:off x="609600" y="1239837"/>
            <a:ext cx="8534400" cy="4114801"/>
          </a:xfrm>
          <a:prstGeom prst="rect">
            <a:avLst/>
          </a:prstGeom>
        </p:spPr>
        <p:txBody>
          <a:bodyPr lIns="44450" tIns="44450" rIns="44450" bIns="44450">
            <a:normAutofit/>
          </a:bodyPr>
          <a:lstStyle/>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Lock and unlock requests are handled by the </a:t>
            </a:r>
            <a:r>
              <a:rPr>
                <a:solidFill>
                  <a:srgbClr val="FF0000"/>
                </a:solidFill>
              </a:rPr>
              <a:t>Lock Manager</a:t>
            </a:r>
            <a:r>
              <a:t>.</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LM contains an entry for each currently held lock.</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Lock table entry:</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Ptr. to list of transactions currently holding the lock</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Type of lock held (shared or exclusive)</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Pointer to</a:t>
            </a:r>
            <a:r>
              <a:rPr>
                <a:solidFill>
                  <a:srgbClr val="FF0000"/>
                </a:solidFill>
                <a:latin typeface="Tahoma Bold"/>
                <a:ea typeface="Tahoma Bold"/>
                <a:cs typeface="Tahoma Bold"/>
                <a:sym typeface="Tahoma Bold"/>
              </a:rPr>
              <a:t> queue of lock requests</a:t>
            </a:r>
            <a:endParaRPr>
              <a:solidFill>
                <a:srgbClr val="FF0000"/>
              </a:solidFill>
              <a:latin typeface="Tahoma Bold"/>
              <a:ea typeface="Tahoma Bold"/>
              <a:cs typeface="Tahoma Bold"/>
              <a:sym typeface="Tahoma Bold"/>
            </a:endParaRP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When lock request arrives see if anyone else holds a conflicting lock.</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If not, create an entry and grant the lock.</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Else, put the requestor on the wait queue</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Locking and unlocking have to be atomic operations</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Lock upgrade: transaction that holds a shared lock can be upgraded to hold an exclusive lock</a:t>
            </a:r>
          </a:p>
          <a:p>
            <a:pPr marL="506095" lvl="1" indent="-174625" defTabSz="795020">
              <a:spcBef>
                <a:spcPts val="0"/>
              </a:spcBef>
              <a:buClrTx/>
              <a:buChar char="•"/>
              <a:defRPr sz="1740">
                <a:latin typeface="Tahoma" panose="020B0604030504040204"/>
                <a:ea typeface="Tahoma" panose="020B0604030504040204"/>
                <a:cs typeface="Tahoma" panose="020B0604030504040204"/>
                <a:sym typeface="Tahoma" panose="020B0604030504040204"/>
              </a:defRPr>
            </a:pPr>
            <a:r>
              <a:t>Can cause deadlock problems</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4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349">
                                            <p:txEl>
                                              <p:pRg st="2" end="2"/>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349">
                                            <p:txEl>
                                              <p:pRg st="3" end="3"/>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349">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3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349">
                                            <p:txEl>
                                              <p:pRg st="6" end="6"/>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349">
                                            <p:txEl>
                                              <p:pRg st="7" end="7"/>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34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el">
                                    <p:tmAbs val="0"/>
                                  </p:iterate>
                                  <p:childTnLst>
                                    <p:set>
                                      <p:cBhvr>
                                        <p:cTn id="34" dur="indefinite" fill="hold"/>
                                        <p:tgtEl>
                                          <p:spTgt spid="34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el">
                                    <p:tmAbs val="0"/>
                                  </p:iterate>
                                  <p:childTnLst>
                                    <p:set>
                                      <p:cBhvr>
                                        <p:cTn id="38" dur="indefinite" fill="hold"/>
                                        <p:tgtEl>
                                          <p:spTgt spid="349">
                                            <p:txEl>
                                              <p:pRg st="10" end="10"/>
                                            </p:txEl>
                                          </p:spTgt>
                                        </p:tgtEl>
                                        <p:attrNameLst>
                                          <p:attrName>style.visibility</p:attrName>
                                        </p:attrNameLst>
                                      </p:cBhvr>
                                      <p:to>
                                        <p:strVal val="visible"/>
                                      </p:to>
                                    </p:set>
                                  </p:childTnLst>
                                </p:cTn>
                              </p:par>
                              <p:par>
                                <p:cTn id="39" presetID="1" presetClass="entr" presetSubtype="0" fill="hold" grpId="1" nodeType="withEffect">
                                  <p:stCondLst>
                                    <p:cond delay="0"/>
                                  </p:stCondLst>
                                  <p:iterate type="el">
                                    <p:tmAbs val="0"/>
                                  </p:iterate>
                                  <p:childTnLst>
                                    <p:set>
                                      <p:cBhvr>
                                        <p:cTn id="40" dur="indefinite" fill="hold"/>
                                        <p:tgtEl>
                                          <p:spTgt spid="349">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49" grpId="1" animBg="1" advAuto="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aphicFrame>
        <p:nvGraphicFramePr>
          <p:cNvPr id="352" name="Table"/>
          <p:cNvGraphicFramePr/>
          <p:nvPr/>
        </p:nvGraphicFramePr>
        <p:xfrm>
          <a:off x="571500" y="717232"/>
          <a:ext cx="4993829" cy="5519739"/>
        </p:xfrm>
        <a:graphic>
          <a:graphicData uri="http://schemas.openxmlformats.org/drawingml/2006/table">
            <a:tbl>
              <a:tblPr>
                <a:tableStyleId>{4C3C2611-4C71-4FC5-86AE-919BDF0F9419}</a:tableStyleId>
              </a:tblPr>
              <a:tblGrid>
                <a:gridCol w="2482626"/>
                <a:gridCol w="2482626"/>
              </a:tblGrid>
              <a:tr h="334962">
                <a:tc>
                  <a:txBody>
                    <a:bodyPr/>
                    <a:lstStyle/>
                    <a:p>
                      <a:pPr defTabSz="457200">
                        <a:spcBef>
                          <a:spcPts val="400"/>
                        </a:spcBef>
                        <a:defRPr sz="1800"/>
                      </a:pPr>
                      <a:r>
                        <a:rPr sz="1400">
                          <a:solidFill>
                            <a:srgbClr val="FF0000"/>
                          </a:solidFill>
                          <a:latin typeface="Tahoma Bold"/>
                          <a:ea typeface="Tahoma Bold"/>
                          <a:cs typeface="Tahoma Bold"/>
                          <a:sym typeface="Tahoma Bold"/>
                        </a:rPr>
                        <a:t>Lock_X(A)  &lt;granted&gt;</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334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Lock_S(B)   &lt;granted&gt;</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655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latin typeface="Tahoma Bold"/>
                          <a:ea typeface="Tahoma Bold"/>
                          <a:cs typeface="Tahoma Bold"/>
                          <a:sym typeface="Tahoma Bold"/>
                        </a:rPr>
                        <a:t>Read(B)</a:t>
                      </a:r>
                      <a:endParaRPr sz="1400">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461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800"/>
                      </a:pPr>
                      <a:r>
                        <a:rPr sz="1400">
                          <a:solidFill>
                            <a:srgbClr val="FF0000"/>
                          </a:solidFill>
                          <a:latin typeface="Tahoma Bold"/>
                          <a:ea typeface="Tahoma Bold"/>
                          <a:cs typeface="Tahoma Bold"/>
                          <a:sym typeface="Tahoma Bold"/>
                        </a:rPr>
                        <a:t>Lock_S(A)</a:t>
                      </a:r>
                      <a:endParaRPr sz="1400">
                        <a:solidFill>
                          <a:srgbClr val="FF0000"/>
                        </a:solidFill>
                        <a:latin typeface="Tahoma Bold"/>
                        <a:ea typeface="Tahoma Bold"/>
                        <a:cs typeface="Tahoma Bold"/>
                        <a:sym typeface="Tahoma Bold"/>
                      </a:endParaR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800"/>
                      </a:pPr>
                      <a:r>
                        <a:rPr sz="1400">
                          <a:latin typeface="Tahoma Bold"/>
                          <a:ea typeface="Tahoma Bold"/>
                          <a:cs typeface="Tahoma Bold"/>
                          <a:sym typeface="Tahoma Bold"/>
                        </a:rPr>
                        <a:t>Read(A)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800"/>
                      </a:pPr>
                      <a:r>
                        <a:rPr sz="1400">
                          <a:latin typeface="Tahoma Bold"/>
                          <a:ea typeface="Tahoma Bold"/>
                          <a:cs typeface="Tahoma Bold"/>
                          <a:sym typeface="Tahoma Bold"/>
                        </a:rPr>
                        <a:t>A: = A-50</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800"/>
                      </a:pPr>
                      <a:r>
                        <a:rPr sz="1400">
                          <a:latin typeface="Tahoma Bold"/>
                          <a:ea typeface="Tahoma Bold"/>
                          <a:cs typeface="Tahoma Bold"/>
                          <a:sym typeface="Tahoma Bold"/>
                        </a:rPr>
                        <a:t>Write(A)</a:t>
                      </a:r>
                      <a:endParaRPr sz="1400">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800"/>
                      </a:pPr>
                      <a:r>
                        <a:rPr sz="1400">
                          <a:solidFill>
                            <a:srgbClr val="FF0000"/>
                          </a:solidFill>
                          <a:latin typeface="Tahoma Bold"/>
                          <a:ea typeface="Tahoma Bold"/>
                          <a:cs typeface="Tahoma Bold"/>
                          <a:sym typeface="Tahoma Bold"/>
                        </a:rPr>
                        <a:t>Lock_X(B)</a:t>
                      </a:r>
                      <a:endParaRPr sz="1400">
                        <a:solidFill>
                          <a:srgbClr val="FF0000"/>
                        </a:solidFill>
                        <a:latin typeface="Tahoma Bold"/>
                        <a:ea typeface="Tahoma Bold"/>
                        <a:cs typeface="Tahoma Bold"/>
                        <a:sym typeface="Tahoma Bold"/>
                      </a:endParaR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655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6550">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334962">
                <a:tc>
                  <a:txBody>
                    <a:bodyPr/>
                    <a:lstStyle/>
                    <a:p>
                      <a:pPr defTabSz="457200">
                        <a:spcBef>
                          <a:spcPts val="400"/>
                        </a:spcBef>
                        <a:defRPr sz="1400">
                          <a:solidFill>
                            <a:srgbClr val="FF0000"/>
                          </a:solidFill>
                          <a:latin typeface="Tahoma Bold"/>
                          <a:ea typeface="Tahoma Bold"/>
                          <a:cs typeface="Tahoma Bold"/>
                          <a:sym typeface="Tahoma Bold"/>
                        </a:defRPr>
                      </a:pPr>
                    </a:p>
                  </a:txBody>
                  <a:tcPr marL="45720" marR="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defTabSz="457200">
                        <a:spcBef>
                          <a:spcPts val="400"/>
                        </a:spcBef>
                        <a:defRPr sz="1400">
                          <a:latin typeface="Tahoma Bold"/>
                          <a:ea typeface="Tahoma Bold"/>
                          <a:cs typeface="Tahoma Bold"/>
                          <a:sym typeface="Tahoma Bold"/>
                        </a:defRPr>
                      </a:pPr>
                    </a:p>
                  </a:txBody>
                  <a:tcPr marL="45720" marR="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53" name="Ex 4: Output = ?"/>
          <p:cNvSpPr txBox="1"/>
          <p:nvPr/>
        </p:nvSpPr>
        <p:spPr>
          <a:xfrm>
            <a:off x="1112519" y="0"/>
            <a:ext cx="3383346" cy="637541"/>
          </a:xfrm>
          <a:prstGeom prst="rect">
            <a:avLst/>
          </a:prstGeom>
          <a:ln w="12700">
            <a:miter lim="400000"/>
          </a:ln>
        </p:spPr>
        <p:txBody>
          <a:bodyPr wrap="none" lIns="45719" rIns="45719">
            <a:spAutoFit/>
          </a:bodyPr>
          <a:lstStyle>
            <a:lvl1pPr defTabSz="457200">
              <a:defRPr sz="3600">
                <a:solidFill>
                  <a:srgbClr val="5D5D00"/>
                </a:solidFill>
                <a:latin typeface="Book Antiqua" panose="02040602050305030304"/>
                <a:ea typeface="Book Antiqua" panose="02040602050305030304"/>
                <a:cs typeface="Book Antiqua" panose="02040602050305030304"/>
                <a:sym typeface="Book Antiqua" panose="02040602050305030304"/>
              </a:defRPr>
            </a:lvl1pPr>
          </a:lstStyle>
          <a:p>
            <a:r>
              <a:t>Ex 4: Output = ?</a:t>
            </a:r>
          </a:p>
        </p:txBody>
      </p:sp>
      <p:sp>
        <p:nvSpPr>
          <p:cNvPr id="354" name="Is it a 2PL schedule?"/>
          <p:cNvSpPr txBox="1"/>
          <p:nvPr/>
        </p:nvSpPr>
        <p:spPr>
          <a:xfrm>
            <a:off x="6087745" y="1335087"/>
            <a:ext cx="2922499" cy="437070"/>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 it a 2PL schedule?</a:t>
            </a:r>
          </a:p>
        </p:txBody>
      </p:sp>
      <p:sp>
        <p:nvSpPr>
          <p:cNvPr id="355" name="Strict 2PL?"/>
          <p:cNvSpPr txBox="1"/>
          <p:nvPr/>
        </p:nvSpPr>
        <p:spPr>
          <a:xfrm>
            <a:off x="6448107" y="2247900"/>
            <a:ext cx="1594952" cy="437069"/>
          </a:xfrm>
          <a:prstGeom prst="rect">
            <a:avLst/>
          </a:prstGeom>
          <a:ln w="12700">
            <a:miter lim="400000"/>
          </a:ln>
        </p:spPr>
        <p:txBody>
          <a:bodyPr wrap="none" lIns="45719" rIns="45719">
            <a:spAutoFit/>
          </a:bodyPr>
          <a:lstStyle>
            <a:lvl1pPr defTabSz="457200">
              <a:defRPr sz="2400">
                <a:solidFill>
                  <a:srgbClr val="CF0E3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Strict 2PL?</a:t>
            </a:r>
          </a:p>
        </p:txBody>
      </p:sp>
      <p:sp>
        <p:nvSpPr>
          <p:cNvPr id="356" name="Line"/>
          <p:cNvSpPr/>
          <p:nvPr/>
        </p:nvSpPr>
        <p:spPr>
          <a:xfrm flipH="1">
            <a:off x="1409699" y="3543300"/>
            <a:ext cx="1" cy="2667000"/>
          </a:xfrm>
          <a:prstGeom prst="line">
            <a:avLst/>
          </a:prstGeom>
          <a:ln w="31750">
            <a:solidFill>
              <a:srgbClr val="FF0000"/>
            </a:solidFill>
            <a:tailEnd type="stealth"/>
          </a:ln>
        </p:spPr>
        <p:txBody>
          <a:bodyPr lIns="45719" rIns="45719"/>
          <a:lstStyle/>
          <a:p/>
        </p:txBody>
      </p:sp>
      <p:sp>
        <p:nvSpPr>
          <p:cNvPr id="357" name="Line"/>
          <p:cNvSpPr/>
          <p:nvPr/>
        </p:nvSpPr>
        <p:spPr>
          <a:xfrm flipH="1">
            <a:off x="3898900" y="2146300"/>
            <a:ext cx="1" cy="4038600"/>
          </a:xfrm>
          <a:prstGeom prst="line">
            <a:avLst/>
          </a:prstGeom>
          <a:ln w="31750">
            <a:solidFill>
              <a:srgbClr val="FF0000"/>
            </a:solidFill>
            <a:tailEnd type="stealth"/>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54"/>
                                        </p:tgtEl>
                                        <p:attrNameLst>
                                          <p:attrName>style.visibility</p:attrName>
                                        </p:attrNameLst>
                                      </p:cBhvr>
                                      <p:to>
                                        <p:strVal val="visible"/>
                                      </p:to>
                                    </p:set>
                                    <p:animEffect transition="in" filter="fade">
                                      <p:cBhvr>
                                        <p:cTn id="7" dur="500"/>
                                        <p:tgtEl>
                                          <p:spTgt spid="354"/>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354">
                                            <p:txEl>
                                              <p:pRg st="0" end="0"/>
                                            </p:txEl>
                                          </p:spTgt>
                                        </p:tgtEl>
                                        <p:attrNameLst>
                                          <p:attrName>style.visibility</p:attrName>
                                        </p:attrNameLst>
                                      </p:cBhvr>
                                      <p:to>
                                        <p:strVal val="visible"/>
                                      </p:to>
                                    </p:set>
                                    <p:animEffect transition="in" filter="fade">
                                      <p:cBhvr>
                                        <p:cTn id="10" dur="500"/>
                                        <p:tgtEl>
                                          <p:spTgt spid="35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iterate type="el">
                                    <p:tmAbs val="0"/>
                                  </p:iterate>
                                  <p:childTnLst>
                                    <p:set>
                                      <p:cBhvr>
                                        <p:cTn id="14" dur="indefinite" fill="hold"/>
                                        <p:tgtEl>
                                          <p:spTgt spid="355"/>
                                        </p:tgtEl>
                                        <p:attrNameLst>
                                          <p:attrName>style.visibility</p:attrName>
                                        </p:attrNameLst>
                                      </p:cBhvr>
                                      <p:to>
                                        <p:strVal val="visible"/>
                                      </p:to>
                                    </p:set>
                                    <p:animEffect transition="in" filter="fade">
                                      <p:cBhvr>
                                        <p:cTn id="15" dur="500"/>
                                        <p:tgtEl>
                                          <p:spTgt spid="355"/>
                                        </p:tgtEl>
                                      </p:cBhvr>
                                    </p:animEffect>
                                  </p:childTnLst>
                                </p:cTn>
                              </p:par>
                              <p:par>
                                <p:cTn id="16" presetID="10" presetClass="entr" presetSubtype="0" fill="hold" grpId="2" nodeType="withEffect">
                                  <p:stCondLst>
                                    <p:cond delay="0"/>
                                  </p:stCondLst>
                                  <p:iterate type="el">
                                    <p:tmAbs val="0"/>
                                  </p:iterate>
                                  <p:childTnLst>
                                    <p:set>
                                      <p:cBhvr>
                                        <p:cTn id="17" dur="indefinite" fill="hold"/>
                                        <p:tgtEl>
                                          <p:spTgt spid="355">
                                            <p:txEl>
                                              <p:pRg st="0" end="0"/>
                                            </p:txEl>
                                          </p:spTgt>
                                        </p:tgtEl>
                                        <p:attrNameLst>
                                          <p:attrName>style.visibility</p:attrName>
                                        </p:attrNameLst>
                                      </p:cBhvr>
                                      <p:to>
                                        <p:strVal val="visible"/>
                                      </p:to>
                                    </p:set>
                                    <p:animEffect transition="in" filter="fade">
                                      <p:cBhvr>
                                        <p:cTn id="18" dur="500"/>
                                        <p:tgtEl>
                                          <p:spTgt spid="35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55" grpId="2" bldLvl="5" animBg="1" advAuto="0" build="p"/>
      <p:bldP spid="354" grpId="1" bldLvl="5" animBg="1" advAuto="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60" name="Deadlocks"/>
          <p:cNvSpPr txBox="1"/>
          <p:nvPr>
            <p:ph type="title" idx="4294967295"/>
          </p:nvPr>
        </p:nvSpPr>
        <p:spPr>
          <a:xfrm>
            <a:off x="552450" y="66675"/>
            <a:ext cx="8077200" cy="609600"/>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Deadlocks</a:t>
            </a:r>
          </a:p>
        </p:txBody>
      </p:sp>
      <p:sp>
        <p:nvSpPr>
          <p:cNvPr id="361" name="Deadlock: Cycle of transactions waiting for locks to be released by each other.…"/>
          <p:cNvSpPr txBox="1"/>
          <p:nvPr>
            <p:ph type="body" idx="4294967295"/>
          </p:nvPr>
        </p:nvSpPr>
        <p:spPr>
          <a:xfrm>
            <a:off x="571500" y="1114425"/>
            <a:ext cx="7848600" cy="4876800"/>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Deadlock: Cycle of transactions waiting for locks to be released by each other.</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Two ways of dealing with deadlocks:</a:t>
            </a:r>
          </a:p>
          <a:p>
            <a:pPr marL="661670" lvl="1" indent="-280670">
              <a:spcBef>
                <a:spcPts val="0"/>
              </a:spcBef>
              <a:buClrTx/>
              <a:buChar char="•"/>
              <a:defRPr>
                <a:latin typeface="Tahoma" panose="020B0604030504040204"/>
                <a:ea typeface="Tahoma" panose="020B0604030504040204"/>
                <a:cs typeface="Tahoma" panose="020B0604030504040204"/>
                <a:sym typeface="Tahoma" panose="020B0604030504040204"/>
              </a:defRPr>
            </a:pPr>
            <a:r>
              <a:t>Deadlock </a:t>
            </a:r>
            <a:r>
              <a:rPr>
                <a:solidFill>
                  <a:srgbClr val="CC3300"/>
                </a:solidFill>
              </a:rPr>
              <a:t>prevention</a:t>
            </a:r>
            <a:endParaRPr>
              <a:solidFill>
                <a:srgbClr val="CC3300"/>
              </a:solidFill>
            </a:endParaRPr>
          </a:p>
          <a:p>
            <a:pPr marL="661670" lvl="1" indent="-280670">
              <a:spcBef>
                <a:spcPts val="0"/>
              </a:spcBef>
              <a:buClrTx/>
              <a:buChar char="•"/>
              <a:defRPr>
                <a:latin typeface="Tahoma" panose="020B0604030504040204"/>
                <a:ea typeface="Tahoma" panose="020B0604030504040204"/>
                <a:cs typeface="Tahoma" panose="020B0604030504040204"/>
                <a:sym typeface="Tahoma" panose="020B0604030504040204"/>
              </a:defRPr>
            </a:pPr>
            <a:r>
              <a:t>Deadlock </a:t>
            </a:r>
            <a:r>
              <a:rPr>
                <a:solidFill>
                  <a:srgbClr val="FF0000"/>
                </a:solidFill>
              </a:rPr>
              <a:t>detection</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64" name="Deadlock Prevention"/>
          <p:cNvSpPr txBox="1"/>
          <p:nvPr>
            <p:ph type="title" idx="4294967295"/>
          </p:nvPr>
        </p:nvSpPr>
        <p:spPr>
          <a:xfrm>
            <a:off x="552450" y="66675"/>
            <a:ext cx="8077200" cy="609600"/>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Deadlock Prevention</a:t>
            </a:r>
          </a:p>
        </p:txBody>
      </p:sp>
      <p:sp>
        <p:nvSpPr>
          <p:cNvPr id="365" name="Assign priorities based on timestamps. Assume Ti wants a lock that Tj holds. Two policies are possible:…"/>
          <p:cNvSpPr txBox="1"/>
          <p:nvPr>
            <p:ph type="body" idx="4294967295"/>
          </p:nvPr>
        </p:nvSpPr>
        <p:spPr>
          <a:xfrm>
            <a:off x="571500" y="1114425"/>
            <a:ext cx="7848600" cy="4876800"/>
          </a:xfrm>
          <a:prstGeom prst="rect">
            <a:avLst/>
          </a:prstGeom>
        </p:spPr>
        <p:txBody>
          <a:bodyPr lIns="44450" tIns="44450" rIns="44450" bIns="44450">
            <a:normAutofit/>
          </a:bodyPr>
          <a:lstStyle/>
          <a:p>
            <a:pPr marL="240665" indent="-240665">
              <a:spcBef>
                <a:spcPts val="1000"/>
              </a:spcBef>
              <a:buClrTx/>
              <a:buSzPct val="100000"/>
              <a:defRPr sz="2400">
                <a:latin typeface="Tahoma Bold"/>
                <a:ea typeface="Tahoma Bold"/>
                <a:cs typeface="Tahoma Bold"/>
                <a:sym typeface="Tahoma Bold"/>
              </a:defRPr>
            </a:pPr>
            <a:r>
              <a:t>Assign priorities based on timestamps. Assume Ti wants a lock that Tj holds. Two policies are possible:</a:t>
            </a: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Wait-Die: If Ti is older, Ti waits for Tj; otherwise Ti aborts</a:t>
            </a: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Wound-wait: If Ti is older, Tj aborts; otherwise Ti waits</a:t>
            </a:r>
          </a:p>
          <a:p>
            <a:pPr marL="240665" indent="-240665">
              <a:spcBef>
                <a:spcPts val="1000"/>
              </a:spcBef>
              <a:buClrTx/>
              <a:buSzPct val="100000"/>
              <a:defRPr sz="2200">
                <a:solidFill>
                  <a:schemeClr val="accent2"/>
                </a:solidFill>
                <a:latin typeface="Tahoma Bold"/>
                <a:ea typeface="Tahoma Bold"/>
                <a:cs typeface="Tahoma Bold"/>
                <a:sym typeface="Tahoma Bold"/>
              </a:defRPr>
            </a:pPr>
            <a:r>
              <a:t>If a transaction re-starts, make sure it gets its original timestamp</a:t>
            </a:r>
          </a:p>
          <a:p>
            <a:pPr marL="581660" lvl="1" indent="-200660">
              <a:spcBef>
                <a:spcPts val="0"/>
              </a:spcBef>
              <a:buClrTx/>
              <a:buChar char="•"/>
              <a:defRPr>
                <a:solidFill>
                  <a:srgbClr val="FF0000"/>
                </a:solidFill>
                <a:latin typeface="Tahoma" panose="020B0604030504040204"/>
                <a:ea typeface="Tahoma" panose="020B0604030504040204"/>
                <a:cs typeface="Tahoma" panose="020B0604030504040204"/>
                <a:sym typeface="Tahoma" panose="020B0604030504040204"/>
              </a:defRPr>
            </a:pPr>
            <a:r>
              <a:t>Why?</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0" name="Concurrent Execution"/>
          <p:cNvSpPr txBox="1"/>
          <p:nvPr>
            <p:ph type="title" idx="4294967295"/>
          </p:nvPr>
        </p:nvSpPr>
        <p:spPr>
          <a:xfrm>
            <a:off x="682625" y="211137"/>
            <a:ext cx="7772400" cy="487363"/>
          </a:xfrm>
          <a:prstGeom prst="rect">
            <a:avLst/>
          </a:prstGeom>
        </p:spPr>
        <p:txBody>
          <a:bodyPr lIns="44450" tIns="44450" rIns="44450" bIns="44450">
            <a:normAutofit/>
          </a:bodyPr>
          <a:lstStyle>
            <a:lvl1pPr defTabSz="749300">
              <a:defRPr sz="2625" b="0">
                <a:effectLst>
                  <a:outerShdw blurRad="10414" dist="20828" dir="2700000" rotWithShape="0">
                    <a:srgbClr val="DDDDDD"/>
                  </a:outerShdw>
                </a:effectLst>
                <a:latin typeface="Tahoma Bold"/>
                <a:ea typeface="Tahoma Bold"/>
                <a:cs typeface="Tahoma Bold"/>
                <a:sym typeface="Tahoma Bold"/>
              </a:defRPr>
            </a:lvl1pPr>
          </a:lstStyle>
          <a:p>
            <a:r>
              <a:t>Concurrent Execution</a:t>
            </a:r>
          </a:p>
        </p:txBody>
      </p:sp>
      <p:sp>
        <p:nvSpPr>
          <p:cNvPr id="101" name="Concurrent execution essential for good performance.…"/>
          <p:cNvSpPr txBox="1"/>
          <p:nvPr>
            <p:ph type="body" idx="4294967295"/>
          </p:nvPr>
        </p:nvSpPr>
        <p:spPr>
          <a:xfrm>
            <a:off x="76200" y="1219200"/>
            <a:ext cx="8915400" cy="4876800"/>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Concurrent execution essential for good performance.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Because disk accesses are frequent, and relatively slow, it is important to keep the CPU humming by working on several user programs concurrently.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Trends are towards lots of cores and lots of disks.</a:t>
            </a:r>
          </a:p>
          <a:p>
            <a:pPr marL="1085850" lvl="2" indent="-228600">
              <a:spcBef>
                <a:spcPts val="0"/>
              </a:spcBef>
              <a:buClr>
                <a:srgbClr val="000099"/>
              </a:buClr>
              <a:buSzPct val="75000"/>
              <a:defRPr sz="1800">
                <a:latin typeface="Tahoma" panose="020B0604030504040204"/>
                <a:ea typeface="Tahoma" panose="020B0604030504040204"/>
                <a:cs typeface="Tahoma" panose="020B0604030504040204"/>
                <a:sym typeface="Tahoma" panose="020B0604030504040204"/>
              </a:defRPr>
            </a:pPr>
            <a:r>
              <a:t>e.g., IBM Watson has 2880 processing cores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A program may carry out many operations, but the DBMS is only concerned about what data is read/written from/to the database.</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01"/>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01">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101">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101">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10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10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01" grpId="1" animBg="1" advAuto="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68" name="Deadlock Detection"/>
          <p:cNvSpPr txBox="1"/>
          <p:nvPr>
            <p:ph type="title" idx="4294967295"/>
          </p:nvPr>
        </p:nvSpPr>
        <p:spPr>
          <a:xfrm>
            <a:off x="552450" y="66675"/>
            <a:ext cx="8077200" cy="609600"/>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Deadlock Detection</a:t>
            </a:r>
          </a:p>
        </p:txBody>
      </p:sp>
      <p:sp>
        <p:nvSpPr>
          <p:cNvPr id="369" name="Alternative is to allow deadlocks to happen but to check for them and fix them if found.…"/>
          <p:cNvSpPr txBox="1"/>
          <p:nvPr>
            <p:ph type="body" idx="4294967295"/>
          </p:nvPr>
        </p:nvSpPr>
        <p:spPr>
          <a:xfrm>
            <a:off x="685800" y="1600200"/>
            <a:ext cx="7772400" cy="4114800"/>
          </a:xfrm>
          <a:prstGeom prst="rect">
            <a:avLst/>
          </a:prstGeom>
        </p:spPr>
        <p:txBody>
          <a:bodyPr lIns="44450" tIns="44450" rIns="44450" bIns="44450">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Alternative is to allow deadlocks to happen but to check for them and fix them if found.</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Create a </a:t>
            </a:r>
            <a:r>
              <a:rPr>
                <a:solidFill>
                  <a:schemeClr val="accent2"/>
                </a:solidFill>
              </a:rPr>
              <a:t>waits-for graph</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Nodes are transactions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There is an edge from Ti to Tj if Ti is waiting for Tj to release a lock</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Periodically check for cycles in the waits-for graph</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If cycle detected – find a transaction whose removal will break the cycle and kill it.</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6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6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36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369">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369">
                                            <p:txEl>
                                              <p:pRg st="3" end="3"/>
                                            </p:txEl>
                                          </p:spTgt>
                                        </p:tgtEl>
                                        <p:attrNameLst>
                                          <p:attrName>style.visibility</p:attrName>
                                        </p:attrNameLst>
                                      </p:cBhvr>
                                      <p:to>
                                        <p:strVal val="visible"/>
                                      </p:to>
                                    </p:set>
                                  </p:childTnLst>
                                </p:cTn>
                              </p:par>
                              <p:par>
                                <p:cTn id="18" presetID="1" presetClass="entr" presetSubtype="0" fill="hold" grpId="1" nodeType="withEffect">
                                  <p:stCondLst>
                                    <p:cond delay="0"/>
                                  </p:stCondLst>
                                  <p:iterate type="el">
                                    <p:tmAbs val="0"/>
                                  </p:iterate>
                                  <p:childTnLst>
                                    <p:set>
                                      <p:cBhvr>
                                        <p:cTn id="19" dur="indefinite" fill="hold"/>
                                        <p:tgtEl>
                                          <p:spTgt spid="36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type="el">
                                    <p:tmAbs val="0"/>
                                  </p:iterate>
                                  <p:childTnLst>
                                    <p:set>
                                      <p:cBhvr>
                                        <p:cTn id="23" dur="indefinite" fill="hold"/>
                                        <p:tgtEl>
                                          <p:spTgt spid="369">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type="el">
                                    <p:tmAbs val="0"/>
                                  </p:iterate>
                                  <p:childTnLst>
                                    <p:set>
                                      <p:cBhvr>
                                        <p:cTn id="27" dur="indefinite" fill="hold"/>
                                        <p:tgtEl>
                                          <p:spTgt spid="369">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type="el">
                                    <p:tmAbs val="0"/>
                                  </p:iterate>
                                  <p:childTnLst>
                                    <p:set>
                                      <p:cBhvr>
                                        <p:cTn id="31" dur="indefinite" fill="hold"/>
                                        <p:tgtEl>
                                          <p:spTgt spid="36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69" grpId="1" animBg="1" advAuto="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72" name="Deadlock Detection (Continued)"/>
          <p:cNvSpPr txBox="1"/>
          <p:nvPr>
            <p:ph type="title" idx="4294967295"/>
          </p:nvPr>
        </p:nvSpPr>
        <p:spPr>
          <a:xfrm>
            <a:off x="1143000" y="-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Deadlock Detection (Continued)</a:t>
            </a:r>
          </a:p>
        </p:txBody>
      </p:sp>
      <p:sp>
        <p:nvSpPr>
          <p:cNvPr id="373" name="Example:…"/>
          <p:cNvSpPr txBox="1"/>
          <p:nvPr>
            <p:ph type="body" idx="4294967295"/>
          </p:nvPr>
        </p:nvSpPr>
        <p:spPr>
          <a:xfrm>
            <a:off x="152400" y="1371600"/>
            <a:ext cx="8839200" cy="4114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Example:</a:t>
            </a:r>
          </a:p>
          <a:p>
            <a:pPr>
              <a:buChar char=""/>
              <a:defRPr>
                <a:latin typeface="Tahoma" panose="020B0604030504040204"/>
                <a:ea typeface="Tahoma" panose="020B0604030504040204"/>
                <a:cs typeface="Tahoma" panose="020B0604030504040204"/>
                <a:sym typeface="Tahoma" panose="020B0604030504040204"/>
              </a:defRPr>
            </a:pPr>
          </a:p>
          <a:p>
            <a:pPr marL="0" indent="0">
              <a:buClrTx/>
              <a:buSzTx/>
              <a:buNone/>
              <a:defRPr>
                <a:latin typeface="Tahoma" panose="020B0604030504040204"/>
                <a:ea typeface="Tahoma" panose="020B0604030504040204"/>
                <a:cs typeface="Tahoma" panose="020B0604030504040204"/>
                <a:sym typeface="Tahoma" panose="020B0604030504040204"/>
              </a:defRPr>
            </a:pPr>
            <a:r>
              <a:t>T1:  S(A), S(D),	           S(B)</a:t>
            </a:r>
          </a:p>
          <a:p>
            <a:pPr marL="0" indent="0">
              <a:buClrTx/>
              <a:buSzTx/>
              <a:buNone/>
              <a:defRPr>
                <a:latin typeface="Tahoma" panose="020B0604030504040204"/>
                <a:ea typeface="Tahoma" panose="020B0604030504040204"/>
                <a:cs typeface="Tahoma" panose="020B0604030504040204"/>
                <a:sym typeface="Tahoma" panose="020B0604030504040204"/>
              </a:defRPr>
            </a:pPr>
            <a:r>
              <a:t>T2:	   	   X(B)   		            X(C)</a:t>
            </a:r>
          </a:p>
          <a:p>
            <a:pPr marL="0" indent="0">
              <a:buClrTx/>
              <a:buSzTx/>
              <a:buNone/>
              <a:defRPr>
                <a:latin typeface="Tahoma" panose="020B0604030504040204"/>
                <a:ea typeface="Tahoma" panose="020B0604030504040204"/>
                <a:cs typeface="Tahoma" panose="020B0604030504040204"/>
                <a:sym typeface="Tahoma" panose="020B0604030504040204"/>
              </a:defRPr>
            </a:pPr>
            <a:r>
              <a:t>T3:				    S(D), S(C), 		       X(A)</a:t>
            </a:r>
          </a:p>
          <a:p>
            <a:pPr marL="0" indent="0">
              <a:buClrTx/>
              <a:buSzTx/>
              <a:buNone/>
              <a:defRPr>
                <a:latin typeface="Tahoma" panose="020B0604030504040204"/>
                <a:ea typeface="Tahoma" panose="020B0604030504040204"/>
                <a:cs typeface="Tahoma" panose="020B0604030504040204"/>
                <a:sym typeface="Tahoma" panose="020B0604030504040204"/>
              </a:defRPr>
            </a:pPr>
            <a:r>
              <a:t>T4:						         X(B)</a:t>
            </a:r>
          </a:p>
        </p:txBody>
      </p:sp>
      <p:sp>
        <p:nvSpPr>
          <p:cNvPr id="374" name="Circle"/>
          <p:cNvSpPr/>
          <p:nvPr/>
        </p:nvSpPr>
        <p:spPr>
          <a:xfrm>
            <a:off x="3517900" y="4343400"/>
            <a:ext cx="673100" cy="673100"/>
          </a:xfrm>
          <a:prstGeom prst="ellipse">
            <a:avLst/>
          </a:prstGeom>
          <a:ln w="12700">
            <a:solidFill>
              <a:srgbClr val="000000"/>
            </a:solidFill>
          </a:ln>
        </p:spPr>
        <p:txBody>
          <a:bodyPr lIns="45719" rIns="45719" anchor="ctr"/>
          <a:lstStyle/>
          <a:p>
            <a:pPr defTabSz="457200">
              <a:defRPr sz="1800"/>
            </a:pPr>
          </a:p>
        </p:txBody>
      </p:sp>
      <p:sp>
        <p:nvSpPr>
          <p:cNvPr id="375" name="Circle"/>
          <p:cNvSpPr/>
          <p:nvPr/>
        </p:nvSpPr>
        <p:spPr>
          <a:xfrm>
            <a:off x="5651500" y="4343400"/>
            <a:ext cx="673100" cy="673100"/>
          </a:xfrm>
          <a:prstGeom prst="ellipse">
            <a:avLst/>
          </a:prstGeom>
          <a:ln w="12700">
            <a:solidFill>
              <a:srgbClr val="000000"/>
            </a:solidFill>
          </a:ln>
        </p:spPr>
        <p:txBody>
          <a:bodyPr lIns="45719" rIns="45719" anchor="ctr"/>
          <a:lstStyle/>
          <a:p>
            <a:pPr defTabSz="457200">
              <a:defRPr sz="1800"/>
            </a:pPr>
          </a:p>
        </p:txBody>
      </p:sp>
      <p:sp>
        <p:nvSpPr>
          <p:cNvPr id="376" name="Circle"/>
          <p:cNvSpPr/>
          <p:nvPr/>
        </p:nvSpPr>
        <p:spPr>
          <a:xfrm>
            <a:off x="3505200" y="5715000"/>
            <a:ext cx="673100" cy="673100"/>
          </a:xfrm>
          <a:prstGeom prst="ellipse">
            <a:avLst/>
          </a:prstGeom>
          <a:ln w="12700">
            <a:solidFill>
              <a:srgbClr val="000000"/>
            </a:solidFill>
          </a:ln>
        </p:spPr>
        <p:txBody>
          <a:bodyPr lIns="45719" rIns="45719" anchor="ctr"/>
          <a:lstStyle/>
          <a:p>
            <a:pPr defTabSz="457200">
              <a:defRPr sz="1800"/>
            </a:pPr>
          </a:p>
        </p:txBody>
      </p:sp>
      <p:sp>
        <p:nvSpPr>
          <p:cNvPr id="377" name="Circle"/>
          <p:cNvSpPr/>
          <p:nvPr/>
        </p:nvSpPr>
        <p:spPr>
          <a:xfrm>
            <a:off x="5562600" y="5715000"/>
            <a:ext cx="673100" cy="673100"/>
          </a:xfrm>
          <a:prstGeom prst="ellipse">
            <a:avLst/>
          </a:prstGeom>
          <a:ln w="12700">
            <a:solidFill>
              <a:srgbClr val="000000"/>
            </a:solidFill>
          </a:ln>
        </p:spPr>
        <p:txBody>
          <a:bodyPr lIns="45719" rIns="45719" anchor="ctr"/>
          <a:lstStyle/>
          <a:p>
            <a:pPr defTabSz="457200">
              <a:defRPr sz="1800"/>
            </a:pPr>
          </a:p>
        </p:txBody>
      </p:sp>
      <p:sp>
        <p:nvSpPr>
          <p:cNvPr id="378" name="T1"/>
          <p:cNvSpPr txBox="1"/>
          <p:nvPr/>
        </p:nvSpPr>
        <p:spPr>
          <a:xfrm>
            <a:off x="3640137" y="4495800"/>
            <a:ext cx="368376" cy="368300"/>
          </a:xfrm>
          <a:prstGeom prst="rect">
            <a:avLst/>
          </a:prstGeom>
          <a:ln w="12700">
            <a:miter lim="400000"/>
          </a:ln>
        </p:spPr>
        <p:txBody>
          <a:bodyPr wrap="none" lIns="44450" tIns="44450" rIns="44450" bIns="44450">
            <a:spAutoFit/>
          </a:bodyPr>
          <a:lstStyle>
            <a:lvl1pPr defTabSz="457200">
              <a:defRPr sz="1800"/>
            </a:lvl1pPr>
          </a:lstStyle>
          <a:p>
            <a:r>
              <a:t>T1</a:t>
            </a:r>
          </a:p>
        </p:txBody>
      </p:sp>
      <p:sp>
        <p:nvSpPr>
          <p:cNvPr id="379" name="T2"/>
          <p:cNvSpPr txBox="1"/>
          <p:nvPr/>
        </p:nvSpPr>
        <p:spPr>
          <a:xfrm>
            <a:off x="5773737" y="4495800"/>
            <a:ext cx="368376" cy="368300"/>
          </a:xfrm>
          <a:prstGeom prst="rect">
            <a:avLst/>
          </a:prstGeom>
          <a:ln w="12700">
            <a:miter lim="400000"/>
          </a:ln>
        </p:spPr>
        <p:txBody>
          <a:bodyPr wrap="none" lIns="44450" tIns="44450" rIns="44450" bIns="44450">
            <a:spAutoFit/>
          </a:bodyPr>
          <a:lstStyle>
            <a:lvl1pPr defTabSz="457200">
              <a:defRPr sz="1800"/>
            </a:lvl1pPr>
          </a:lstStyle>
          <a:p>
            <a:r>
              <a:t>T2</a:t>
            </a:r>
          </a:p>
        </p:txBody>
      </p:sp>
      <p:sp>
        <p:nvSpPr>
          <p:cNvPr id="380" name="T4"/>
          <p:cNvSpPr txBox="1"/>
          <p:nvPr/>
        </p:nvSpPr>
        <p:spPr>
          <a:xfrm>
            <a:off x="3640137" y="5867400"/>
            <a:ext cx="368376" cy="368300"/>
          </a:xfrm>
          <a:prstGeom prst="rect">
            <a:avLst/>
          </a:prstGeom>
          <a:ln w="12700">
            <a:miter lim="400000"/>
          </a:ln>
        </p:spPr>
        <p:txBody>
          <a:bodyPr wrap="none" lIns="44450" tIns="44450" rIns="44450" bIns="44450">
            <a:spAutoFit/>
          </a:bodyPr>
          <a:lstStyle>
            <a:lvl1pPr defTabSz="457200">
              <a:defRPr sz="1800"/>
            </a:lvl1pPr>
          </a:lstStyle>
          <a:p>
            <a:r>
              <a:t>T4</a:t>
            </a:r>
          </a:p>
        </p:txBody>
      </p:sp>
      <p:sp>
        <p:nvSpPr>
          <p:cNvPr id="381" name="T3"/>
          <p:cNvSpPr txBox="1"/>
          <p:nvPr/>
        </p:nvSpPr>
        <p:spPr>
          <a:xfrm>
            <a:off x="5697537" y="5867400"/>
            <a:ext cx="368376" cy="368300"/>
          </a:xfrm>
          <a:prstGeom prst="rect">
            <a:avLst/>
          </a:prstGeom>
          <a:ln w="12700">
            <a:miter lim="400000"/>
          </a:ln>
        </p:spPr>
        <p:txBody>
          <a:bodyPr wrap="none" lIns="44450" tIns="44450" rIns="44450" bIns="44450">
            <a:spAutoFit/>
          </a:bodyPr>
          <a:lstStyle>
            <a:lvl1pPr defTabSz="457200">
              <a:defRPr sz="1800"/>
            </a:lvl1pPr>
          </a:lstStyle>
          <a:p>
            <a:r>
              <a:t>T3</a:t>
            </a:r>
          </a:p>
        </p:txBody>
      </p:sp>
      <p:sp>
        <p:nvSpPr>
          <p:cNvPr id="382" name="Line"/>
          <p:cNvSpPr/>
          <p:nvPr/>
        </p:nvSpPr>
        <p:spPr>
          <a:xfrm>
            <a:off x="4203700" y="4648200"/>
            <a:ext cx="1447800" cy="0"/>
          </a:xfrm>
          <a:prstGeom prst="line">
            <a:avLst/>
          </a:prstGeom>
          <a:ln w="12700">
            <a:solidFill>
              <a:srgbClr val="000000"/>
            </a:solidFill>
            <a:tailEnd type="stealth"/>
          </a:ln>
        </p:spPr>
        <p:txBody>
          <a:bodyPr lIns="45719" rIns="45719"/>
          <a:lstStyle/>
          <a:p/>
        </p:txBody>
      </p:sp>
      <p:sp>
        <p:nvSpPr>
          <p:cNvPr id="383" name="Line"/>
          <p:cNvSpPr/>
          <p:nvPr/>
        </p:nvSpPr>
        <p:spPr>
          <a:xfrm>
            <a:off x="5956300" y="5029200"/>
            <a:ext cx="0" cy="685800"/>
          </a:xfrm>
          <a:prstGeom prst="line">
            <a:avLst/>
          </a:prstGeom>
          <a:ln w="12700">
            <a:solidFill>
              <a:srgbClr val="000000"/>
            </a:solidFill>
            <a:tailEnd type="stealth"/>
          </a:ln>
        </p:spPr>
        <p:txBody>
          <a:bodyPr lIns="45719" rIns="45719"/>
          <a:lstStyle/>
          <a:p/>
        </p:txBody>
      </p:sp>
      <p:sp>
        <p:nvSpPr>
          <p:cNvPr id="384" name="Line"/>
          <p:cNvSpPr/>
          <p:nvPr/>
        </p:nvSpPr>
        <p:spPr>
          <a:xfrm flipH="1" flipV="1">
            <a:off x="4127499" y="4952999"/>
            <a:ext cx="1524001" cy="914402"/>
          </a:xfrm>
          <a:prstGeom prst="line">
            <a:avLst/>
          </a:prstGeom>
          <a:ln w="50800">
            <a:solidFill>
              <a:schemeClr val="accent2"/>
            </a:solidFill>
            <a:tailEnd type="stealth"/>
          </a:ln>
        </p:spPr>
        <p:txBody>
          <a:bodyPr lIns="45719" rIns="45719"/>
          <a:lstStyle/>
          <a:p/>
        </p:txBody>
      </p:sp>
      <p:sp>
        <p:nvSpPr>
          <p:cNvPr id="385" name="Line"/>
          <p:cNvSpPr/>
          <p:nvPr/>
        </p:nvSpPr>
        <p:spPr>
          <a:xfrm flipV="1">
            <a:off x="4127499" y="4800599"/>
            <a:ext cx="1600201" cy="990602"/>
          </a:xfrm>
          <a:prstGeom prst="line">
            <a:avLst/>
          </a:prstGeom>
          <a:ln w="12700">
            <a:solidFill>
              <a:srgbClr val="000000"/>
            </a:solidFill>
            <a:tailEnd type="stealth"/>
          </a:ln>
        </p:spPr>
        <p:txBody>
          <a:bodyPr lIns="45719" rIns="45719"/>
          <a:lstStyle/>
          <a:p/>
        </p:txBody>
      </p:sp>
      <p:sp>
        <p:nvSpPr>
          <p:cNvPr id="386" name="Shape"/>
          <p:cNvSpPr/>
          <p:nvPr/>
        </p:nvSpPr>
        <p:spPr>
          <a:xfrm>
            <a:off x="5535822" y="5756004"/>
            <a:ext cx="815555" cy="603791"/>
          </a:xfrm>
          <a:custGeom>
            <a:avLst/>
            <a:gdLst/>
            <a:ahLst/>
            <a:cxnLst>
              <a:cxn ang="0">
                <a:pos x="wd2" y="hd2"/>
              </a:cxn>
              <a:cxn ang="5400000">
                <a:pos x="wd2" y="hd2"/>
              </a:cxn>
              <a:cxn ang="10800000">
                <a:pos x="wd2" y="hd2"/>
              </a:cxn>
              <a:cxn ang="16200000">
                <a:pos x="wd2" y="hd2"/>
              </a:cxn>
            </a:cxnLst>
            <a:rect l="0" t="0" r="r" b="b"/>
            <a:pathLst>
              <a:path w="21600" h="21600" extrusionOk="0">
                <a:moveTo>
                  <a:pt x="0" y="6018"/>
                </a:moveTo>
                <a:lnTo>
                  <a:pt x="2723" y="0"/>
                </a:lnTo>
                <a:lnTo>
                  <a:pt x="10800" y="6667"/>
                </a:lnTo>
                <a:lnTo>
                  <a:pt x="18877" y="0"/>
                </a:lnTo>
                <a:lnTo>
                  <a:pt x="21600" y="6018"/>
                </a:lnTo>
                <a:lnTo>
                  <a:pt x="15807" y="10800"/>
                </a:lnTo>
                <a:lnTo>
                  <a:pt x="21600" y="15582"/>
                </a:lnTo>
                <a:lnTo>
                  <a:pt x="18877" y="21600"/>
                </a:lnTo>
                <a:lnTo>
                  <a:pt x="10800" y="14933"/>
                </a:lnTo>
                <a:lnTo>
                  <a:pt x="2723" y="21600"/>
                </a:lnTo>
                <a:lnTo>
                  <a:pt x="0" y="15582"/>
                </a:lnTo>
                <a:lnTo>
                  <a:pt x="5793" y="10800"/>
                </a:lnTo>
                <a:lnTo>
                  <a:pt x="0" y="6018"/>
                </a:lnTo>
                <a:close/>
              </a:path>
            </a:pathLst>
          </a:custGeom>
          <a:solidFill>
            <a:srgbClr val="FF0000">
              <a:alpha val="70195"/>
            </a:srgbClr>
          </a:solidFill>
          <a:ln w="12700">
            <a:solidFill>
              <a:srgbClr val="000000"/>
            </a:solidFill>
          </a:ln>
        </p:spPr>
        <p:txBody>
          <a:bodyPr lIns="45719" rIns="45719"/>
          <a:lstStyle/>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382"/>
                                        </p:tgtEl>
                                        <p:attrNameLst>
                                          <p:attrName>style.visibility</p:attrName>
                                        </p:attrNameLst>
                                      </p:cBhvr>
                                      <p:to>
                                        <p:strVal val="visible"/>
                                      </p:to>
                                    </p:set>
                                    <p:animEffect transition="in" filter="wipe(left)">
                                      <p:cBhvr>
                                        <p:cTn id="7" dur="5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2" nodeType="clickEffect">
                                  <p:stCondLst>
                                    <p:cond delay="0"/>
                                  </p:stCondLst>
                                  <p:iterate type="el">
                                    <p:tmAbs val="0"/>
                                  </p:iterate>
                                  <p:childTnLst>
                                    <p:set>
                                      <p:cBhvr>
                                        <p:cTn id="11" dur="indefinite" fill="hold"/>
                                        <p:tgtEl>
                                          <p:spTgt spid="383"/>
                                        </p:tgtEl>
                                        <p:attrNameLst>
                                          <p:attrName>style.visibility</p:attrName>
                                        </p:attrNameLst>
                                      </p:cBhvr>
                                      <p:to>
                                        <p:strVal val="visible"/>
                                      </p:to>
                                    </p:set>
                                    <p:animEffect transition="in" filter="wipe(up)">
                                      <p:cBhvr>
                                        <p:cTn id="12" dur="50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type="el">
                                    <p:tmAbs val="0"/>
                                  </p:iterate>
                                  <p:childTnLst>
                                    <p:set>
                                      <p:cBhvr>
                                        <p:cTn id="16" dur="indefinite" fill="hold"/>
                                        <p:tgtEl>
                                          <p:spTgt spid="385"/>
                                        </p:tgtEl>
                                        <p:attrNameLst>
                                          <p:attrName>style.visibility</p:attrName>
                                        </p:attrNameLst>
                                      </p:cBhvr>
                                      <p:to>
                                        <p:strVal val="visible"/>
                                      </p:to>
                                    </p:set>
                                    <p:animEffect transition="in" filter="wipe(left)">
                                      <p:cBhvr>
                                        <p:cTn id="17" dur="500"/>
                                        <p:tgtEl>
                                          <p:spTgt spid="3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4" nodeType="clickEffect">
                                  <p:stCondLst>
                                    <p:cond delay="0"/>
                                  </p:stCondLst>
                                  <p:iterate type="el">
                                    <p:tmAbs val="0"/>
                                  </p:iterate>
                                  <p:childTnLst>
                                    <p:set>
                                      <p:cBhvr>
                                        <p:cTn id="21" dur="indefinite" fill="hold"/>
                                        <p:tgtEl>
                                          <p:spTgt spid="384"/>
                                        </p:tgtEl>
                                        <p:attrNameLst>
                                          <p:attrName>style.visibility</p:attrName>
                                        </p:attrNameLst>
                                      </p:cBhvr>
                                      <p:to>
                                        <p:strVal val="visible"/>
                                      </p:to>
                                    </p:set>
                                    <p:animEffect transition="in" filter="wipe(right)">
                                      <p:cBhvr>
                                        <p:cTn id="22" dur="500"/>
                                        <p:tgtEl>
                                          <p:spTgt spid="3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type="el">
                                    <p:tmAbs val="0"/>
                                  </p:iterate>
                                  <p:childTnLst>
                                    <p:set>
                                      <p:cBhvr>
                                        <p:cTn id="26" dur="indefinite" fill="hold"/>
                                        <p:tgtEl>
                                          <p:spTgt spid="386"/>
                                        </p:tgtEl>
                                        <p:attrNameLst>
                                          <p:attrName>style.visibility</p:attrName>
                                        </p:attrNameLst>
                                      </p:cBhvr>
                                      <p:to>
                                        <p:strVal val="visible"/>
                                      </p:to>
                                    </p:set>
                                    <p:animEffect transition="in" filter="fade">
                                      <p:cBhvr>
                                        <p:cTn id="27" dur="2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85" grpId="3" animBg="1" advAuto="0"/>
      <p:bldP spid="383" grpId="2" animBg="1" advAuto="0"/>
      <p:bldP spid="384" grpId="4" animBg="1" advAuto="0"/>
      <p:bldP spid="386" grpId="5" animBg="1" advAuto="0"/>
      <p:bldP spid="382" grpId="1"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89" name="Multiple-Granularity Locks"/>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Multiple-Granularity Locks</a:t>
            </a:r>
          </a:p>
        </p:txBody>
      </p:sp>
      <p:sp>
        <p:nvSpPr>
          <p:cNvPr id="390" name="Hard to decide what granularity to lock (tuples vs. pages vs. tables).…"/>
          <p:cNvSpPr txBox="1"/>
          <p:nvPr>
            <p:ph type="body" idx="4294967295"/>
          </p:nvPr>
        </p:nvSpPr>
        <p:spPr>
          <a:xfrm>
            <a:off x="800441" y="1606550"/>
            <a:ext cx="7772401" cy="40767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Hard to decide what granularity to lock (tuples vs. pages vs. tables).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Shouldn’t have to make same decision for all transactions!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Data “containers” are nested: </a:t>
            </a:r>
          </a:p>
        </p:txBody>
      </p:sp>
      <p:grpSp>
        <p:nvGrpSpPr>
          <p:cNvPr id="398" name="Group"/>
          <p:cNvGrpSpPr/>
          <p:nvPr/>
        </p:nvGrpSpPr>
        <p:grpSpPr>
          <a:xfrm>
            <a:off x="4144962" y="3998912"/>
            <a:ext cx="1083359" cy="2371727"/>
            <a:chOff x="0" y="0"/>
            <a:chExt cx="1083358" cy="2371725"/>
          </a:xfrm>
        </p:grpSpPr>
        <p:sp>
          <p:nvSpPr>
            <p:cNvPr id="391" name="Tuples"/>
            <p:cNvSpPr txBox="1"/>
            <p:nvPr/>
          </p:nvSpPr>
          <p:spPr>
            <a:xfrm>
              <a:off x="80962" y="2000250"/>
              <a:ext cx="78254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Tuples</a:t>
              </a:r>
            </a:p>
          </p:txBody>
        </p:sp>
        <p:sp>
          <p:nvSpPr>
            <p:cNvPr id="392" name="Tables"/>
            <p:cNvSpPr txBox="1"/>
            <p:nvPr/>
          </p:nvSpPr>
          <p:spPr>
            <a:xfrm>
              <a:off x="152400" y="685800"/>
              <a:ext cx="765573"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Tables</a:t>
              </a:r>
            </a:p>
          </p:txBody>
        </p:sp>
        <p:sp>
          <p:nvSpPr>
            <p:cNvPr id="393" name="Pages"/>
            <p:cNvSpPr txBox="1"/>
            <p:nvPr/>
          </p:nvSpPr>
          <p:spPr>
            <a:xfrm>
              <a:off x="180975" y="1257300"/>
              <a:ext cx="75296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Pages</a:t>
              </a:r>
            </a:p>
          </p:txBody>
        </p:sp>
        <p:sp>
          <p:nvSpPr>
            <p:cNvPr id="394" name="Line"/>
            <p:cNvSpPr/>
            <p:nvPr/>
          </p:nvSpPr>
          <p:spPr>
            <a:xfrm flipH="1">
              <a:off x="584200" y="10541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395" name="Line"/>
            <p:cNvSpPr/>
            <p:nvPr/>
          </p:nvSpPr>
          <p:spPr>
            <a:xfrm flipH="1">
              <a:off x="593725" y="168275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396" name="Database"/>
            <p:cNvSpPr txBox="1"/>
            <p:nvPr/>
          </p:nvSpPr>
          <p:spPr>
            <a:xfrm>
              <a:off x="0" y="0"/>
              <a:ext cx="1083359"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Database</a:t>
              </a:r>
            </a:p>
          </p:txBody>
        </p:sp>
        <p:sp>
          <p:nvSpPr>
            <p:cNvPr id="397" name="Line"/>
            <p:cNvSpPr/>
            <p:nvPr/>
          </p:nvSpPr>
          <p:spPr>
            <a:xfrm flipH="1">
              <a:off x="584200" y="3683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grpSp>
      <p:sp>
        <p:nvSpPr>
          <p:cNvPr id="399" name="Line"/>
          <p:cNvSpPr/>
          <p:nvPr/>
        </p:nvSpPr>
        <p:spPr>
          <a:xfrm>
            <a:off x="3733800" y="4343400"/>
            <a:ext cx="0" cy="1524000"/>
          </a:xfrm>
          <a:prstGeom prst="line">
            <a:avLst/>
          </a:prstGeom>
          <a:ln w="12700">
            <a:solidFill>
              <a:srgbClr val="CC3300"/>
            </a:solidFill>
            <a:tailEnd type="stealth"/>
          </a:ln>
        </p:spPr>
        <p:txBody>
          <a:bodyPr lIns="45719" rIns="45719"/>
          <a:lstStyle/>
          <a:p/>
        </p:txBody>
      </p:sp>
      <p:sp>
        <p:nvSpPr>
          <p:cNvPr id="400" name="contains"/>
          <p:cNvSpPr txBox="1"/>
          <p:nvPr/>
        </p:nvSpPr>
        <p:spPr>
          <a:xfrm>
            <a:off x="2392361" y="4862512"/>
            <a:ext cx="956223" cy="371477"/>
          </a:xfrm>
          <a:prstGeom prst="rect">
            <a:avLst/>
          </a:prstGeom>
          <a:ln w="12700">
            <a:miter lim="400000"/>
          </a:ln>
        </p:spPr>
        <p:txBody>
          <a:bodyPr wrap="none" lIns="46037" tIns="46037" rIns="46037" bIns="46037">
            <a:spAutoFit/>
          </a:bodyPr>
          <a:lstStyle>
            <a:lvl1pPr defTabSz="457200">
              <a:defRPr sz="1800">
                <a:solidFill>
                  <a:schemeClr val="accent2"/>
                </a:solidFill>
              </a:defRPr>
            </a:lvl1pPr>
          </a:lstStyle>
          <a:p>
            <a:r>
              <a:t>contains</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3" name="Solution: New Lock Modes, Protocol"/>
          <p:cNvSpPr txBox="1"/>
          <p:nvPr>
            <p:ph type="title" idx="4294967295"/>
          </p:nvPr>
        </p:nvSpPr>
        <p:spPr>
          <a:xfrm>
            <a:off x="739775" y="0"/>
            <a:ext cx="7772400" cy="6619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Solution: New Lock Modes, Protocol</a:t>
            </a:r>
          </a:p>
        </p:txBody>
      </p:sp>
      <p:sp>
        <p:nvSpPr>
          <p:cNvPr id="404" name="Allow Xacts to lock at each level, but with a special protocol using new “intention” locks:…"/>
          <p:cNvSpPr txBox="1"/>
          <p:nvPr>
            <p:ph type="body" sz="quarter" idx="4294967295"/>
          </p:nvPr>
        </p:nvSpPr>
        <p:spPr>
          <a:xfrm>
            <a:off x="55562" y="1279525"/>
            <a:ext cx="7772401" cy="1219200"/>
          </a:xfrm>
          <a:prstGeom prst="rect">
            <a:avLst/>
          </a:prstGeom>
        </p:spPr>
        <p:txBody>
          <a:bodyPr>
            <a:normAutofit/>
          </a:bodyPr>
          <a:lstStyle/>
          <a:p>
            <a:pPr marL="168275" indent="-168275" defTabSz="767715">
              <a:spcBef>
                <a:spcPts val="700"/>
              </a:spcBef>
              <a:buClrTx/>
              <a:buSzPct val="100000"/>
              <a:defRPr sz="1680">
                <a:latin typeface="Tahoma" panose="020B0604030504040204"/>
                <a:ea typeface="Tahoma" panose="020B0604030504040204"/>
                <a:cs typeface="Tahoma" panose="020B0604030504040204"/>
                <a:sym typeface="Tahoma" panose="020B0604030504040204"/>
              </a:defRPr>
            </a:pPr>
            <a:r>
              <a:t>Allow Xacts to lock at each level, but with a special protocol using new </a:t>
            </a:r>
            <a:r>
              <a:rPr>
                <a:solidFill>
                  <a:schemeClr val="accent2"/>
                </a:solidFill>
              </a:rPr>
              <a:t>“</a:t>
            </a:r>
            <a:r>
              <a:rPr>
                <a:solidFill>
                  <a:schemeClr val="accent2"/>
                </a:solidFill>
              </a:rPr>
              <a:t>intention</a:t>
            </a:r>
            <a:r>
              <a:rPr>
                <a:solidFill>
                  <a:schemeClr val="accent2"/>
                </a:solidFill>
              </a:rPr>
              <a:t>”</a:t>
            </a:r>
            <a:r>
              <a:rPr>
                <a:solidFill>
                  <a:schemeClr val="accent2"/>
                </a:solidFill>
              </a:rPr>
              <a:t> locks</a:t>
            </a:r>
            <a:r>
              <a:t>:</a:t>
            </a:r>
          </a:p>
          <a:p>
            <a:pPr marL="168275" indent="-168275" defTabSz="767715">
              <a:spcBef>
                <a:spcPts val="700"/>
              </a:spcBef>
              <a:buClrTx/>
              <a:buSzPct val="100000"/>
              <a:defRPr sz="1680">
                <a:latin typeface="Tahoma" panose="020B0604030504040204"/>
                <a:ea typeface="Tahoma" panose="020B0604030504040204"/>
                <a:cs typeface="Tahoma" panose="020B0604030504040204"/>
                <a:sym typeface="Tahoma" panose="020B0604030504040204"/>
              </a:defRPr>
            </a:pPr>
            <a:r>
              <a:t>Still need S and X locks, but before locking an item, Xact must have proper intension locks on all its ancestors in the granularity hierarchy.</a:t>
            </a:r>
          </a:p>
        </p:txBody>
      </p:sp>
      <p:sp>
        <p:nvSpPr>
          <p:cNvPr id="405" name="IS – Intent to get S lock(s) at finer granularity.…"/>
          <p:cNvSpPr txBox="1"/>
          <p:nvPr/>
        </p:nvSpPr>
        <p:spPr>
          <a:xfrm>
            <a:off x="542924" y="3327400"/>
            <a:ext cx="4860927" cy="2853564"/>
          </a:xfrm>
          <a:prstGeom prst="rect">
            <a:avLst/>
          </a:prstGeom>
          <a:ln w="12700">
            <a:miter lim="400000"/>
          </a:ln>
        </p:spPr>
        <p:txBody>
          <a:bodyPr lIns="46037" tIns="46037" rIns="46037" bIns="46037">
            <a:spAutoFit/>
          </a:bodyPr>
          <a:lstStyle/>
          <a:p>
            <a:pPr marL="280670" indent="-280670" defTabSz="457200">
              <a:spcBef>
                <a:spcPts val="600"/>
              </a:spcBef>
              <a:buSzPct val="100000"/>
              <a:buChar char="•"/>
              <a:defRPr sz="2800">
                <a:solidFill>
                  <a:schemeClr val="accent2"/>
                </a:solidFill>
              </a:defRPr>
            </a:pPr>
            <a:r>
              <a:t>IS</a:t>
            </a:r>
            <a:r>
              <a:rPr>
                <a:solidFill>
                  <a:srgbClr val="000000"/>
                </a:solidFill>
              </a:rPr>
              <a:t> – Intent to get S lock(s) at finer granularity.</a:t>
            </a:r>
            <a:endParaRPr>
              <a:solidFill>
                <a:srgbClr val="000000"/>
              </a:solidFill>
            </a:endParaRPr>
          </a:p>
          <a:p>
            <a:pPr marL="280670" indent="-280670" defTabSz="457200">
              <a:spcBef>
                <a:spcPts val="600"/>
              </a:spcBef>
              <a:buSzPct val="100000"/>
              <a:buChar char="•"/>
              <a:defRPr sz="2800">
                <a:solidFill>
                  <a:schemeClr val="accent2"/>
                </a:solidFill>
              </a:defRPr>
            </a:pPr>
            <a:r>
              <a:t>IX</a:t>
            </a:r>
            <a:r>
              <a:rPr>
                <a:solidFill>
                  <a:srgbClr val="000000"/>
                </a:solidFill>
              </a:rPr>
              <a:t> – Intent to get X lock(s) at finer granularity.</a:t>
            </a:r>
            <a:endParaRPr>
              <a:solidFill>
                <a:srgbClr val="000000"/>
              </a:solidFill>
            </a:endParaRPr>
          </a:p>
          <a:p>
            <a:pPr marL="280670" indent="-280670" defTabSz="457200">
              <a:spcBef>
                <a:spcPts val="600"/>
              </a:spcBef>
              <a:buSzPct val="100000"/>
              <a:buChar char="•"/>
              <a:defRPr sz="2800">
                <a:solidFill>
                  <a:schemeClr val="accent2"/>
                </a:solidFill>
              </a:defRPr>
            </a:pPr>
            <a:r>
              <a:t>SIX mode: </a:t>
            </a:r>
            <a:r>
              <a:rPr>
                <a:solidFill>
                  <a:srgbClr val="000000"/>
                </a:solidFill>
              </a:rPr>
              <a:t>Like S &amp; IX at the same time. Why useful?</a:t>
            </a:r>
            <a:endParaRPr>
              <a:solidFill>
                <a:srgbClr val="000000"/>
              </a:solidFill>
            </a:endParaRPr>
          </a:p>
        </p:txBody>
      </p:sp>
      <p:grpSp>
        <p:nvGrpSpPr>
          <p:cNvPr id="454" name="Group"/>
          <p:cNvGrpSpPr/>
          <p:nvPr/>
        </p:nvGrpSpPr>
        <p:grpSpPr>
          <a:xfrm>
            <a:off x="5727700" y="3276600"/>
            <a:ext cx="3187700" cy="3209926"/>
            <a:chOff x="0" y="0"/>
            <a:chExt cx="3187700" cy="3209924"/>
          </a:xfrm>
        </p:grpSpPr>
        <p:sp>
          <p:nvSpPr>
            <p:cNvPr id="406" name="Square"/>
            <p:cNvSpPr/>
            <p:nvPr/>
          </p:nvSpPr>
          <p:spPr>
            <a:xfrm>
              <a:off x="0" y="22225"/>
              <a:ext cx="2120900" cy="21209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07" name="Square"/>
            <p:cNvSpPr/>
            <p:nvPr/>
          </p:nvSpPr>
          <p:spPr>
            <a:xfrm>
              <a:off x="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08" name="Square"/>
            <p:cNvSpPr/>
            <p:nvPr/>
          </p:nvSpPr>
          <p:spPr>
            <a:xfrm>
              <a:off x="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09" name="Square"/>
            <p:cNvSpPr/>
            <p:nvPr/>
          </p:nvSpPr>
          <p:spPr>
            <a:xfrm>
              <a:off x="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0" name="Square"/>
            <p:cNvSpPr/>
            <p:nvPr/>
          </p:nvSpPr>
          <p:spPr>
            <a:xfrm>
              <a:off x="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1" name="Square"/>
            <p:cNvSpPr/>
            <p:nvPr/>
          </p:nvSpPr>
          <p:spPr>
            <a:xfrm>
              <a:off x="53340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2" name="Square"/>
            <p:cNvSpPr/>
            <p:nvPr/>
          </p:nvSpPr>
          <p:spPr>
            <a:xfrm>
              <a:off x="53340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3" name="Square"/>
            <p:cNvSpPr/>
            <p:nvPr/>
          </p:nvSpPr>
          <p:spPr>
            <a:xfrm>
              <a:off x="53340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4" name="Square"/>
            <p:cNvSpPr/>
            <p:nvPr/>
          </p:nvSpPr>
          <p:spPr>
            <a:xfrm>
              <a:off x="53340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5" name="Square"/>
            <p:cNvSpPr/>
            <p:nvPr/>
          </p:nvSpPr>
          <p:spPr>
            <a:xfrm>
              <a:off x="106680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6" name="Square"/>
            <p:cNvSpPr/>
            <p:nvPr/>
          </p:nvSpPr>
          <p:spPr>
            <a:xfrm>
              <a:off x="106680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7" name="Square"/>
            <p:cNvSpPr/>
            <p:nvPr/>
          </p:nvSpPr>
          <p:spPr>
            <a:xfrm>
              <a:off x="106680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8" name="Square"/>
            <p:cNvSpPr/>
            <p:nvPr/>
          </p:nvSpPr>
          <p:spPr>
            <a:xfrm>
              <a:off x="106680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19" name="Square"/>
            <p:cNvSpPr/>
            <p:nvPr/>
          </p:nvSpPr>
          <p:spPr>
            <a:xfrm>
              <a:off x="160020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0" name="Square"/>
            <p:cNvSpPr/>
            <p:nvPr/>
          </p:nvSpPr>
          <p:spPr>
            <a:xfrm>
              <a:off x="160020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1" name="Square"/>
            <p:cNvSpPr/>
            <p:nvPr/>
          </p:nvSpPr>
          <p:spPr>
            <a:xfrm>
              <a:off x="160020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2" name="Square"/>
            <p:cNvSpPr/>
            <p:nvPr/>
          </p:nvSpPr>
          <p:spPr>
            <a:xfrm>
              <a:off x="160020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3" name="IS"/>
            <p:cNvSpPr txBox="1"/>
            <p:nvPr/>
          </p:nvSpPr>
          <p:spPr>
            <a:xfrm>
              <a:off x="631824" y="1587"/>
              <a:ext cx="320764" cy="371477"/>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IS</a:t>
              </a:r>
            </a:p>
          </p:txBody>
        </p:sp>
        <p:sp>
          <p:nvSpPr>
            <p:cNvPr id="424" name="IX"/>
            <p:cNvSpPr txBox="1"/>
            <p:nvPr/>
          </p:nvSpPr>
          <p:spPr>
            <a:xfrm>
              <a:off x="1165224" y="0"/>
              <a:ext cx="320764"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IX</a:t>
              </a:r>
            </a:p>
          </p:txBody>
        </p:sp>
        <p:sp>
          <p:nvSpPr>
            <p:cNvPr id="425" name="SIX"/>
            <p:cNvSpPr txBox="1"/>
            <p:nvPr/>
          </p:nvSpPr>
          <p:spPr>
            <a:xfrm>
              <a:off x="1698624" y="0"/>
              <a:ext cx="473238"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SIX</a:t>
              </a:r>
            </a:p>
          </p:txBody>
        </p:sp>
        <p:sp>
          <p:nvSpPr>
            <p:cNvPr id="426" name="IS"/>
            <p:cNvSpPr txBox="1"/>
            <p:nvPr/>
          </p:nvSpPr>
          <p:spPr>
            <a:xfrm>
              <a:off x="98424" y="611187"/>
              <a:ext cx="320764" cy="371477"/>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IS</a:t>
              </a:r>
            </a:p>
          </p:txBody>
        </p:sp>
        <p:sp>
          <p:nvSpPr>
            <p:cNvPr id="427" name="IX"/>
            <p:cNvSpPr txBox="1"/>
            <p:nvPr/>
          </p:nvSpPr>
          <p:spPr>
            <a:xfrm>
              <a:off x="98424" y="1143000"/>
              <a:ext cx="320764"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IX</a:t>
              </a:r>
            </a:p>
          </p:txBody>
        </p:sp>
        <p:sp>
          <p:nvSpPr>
            <p:cNvPr id="428" name="SIX"/>
            <p:cNvSpPr txBox="1"/>
            <p:nvPr/>
          </p:nvSpPr>
          <p:spPr>
            <a:xfrm>
              <a:off x="98424" y="1676400"/>
              <a:ext cx="473238"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SIX</a:t>
              </a:r>
            </a:p>
          </p:txBody>
        </p:sp>
        <p:sp>
          <p:nvSpPr>
            <p:cNvPr id="429" name="Square"/>
            <p:cNvSpPr/>
            <p:nvPr/>
          </p:nvSpPr>
          <p:spPr>
            <a:xfrm>
              <a:off x="213360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0" name="Square"/>
            <p:cNvSpPr/>
            <p:nvPr/>
          </p:nvSpPr>
          <p:spPr>
            <a:xfrm>
              <a:off x="213360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1" name="Square"/>
            <p:cNvSpPr/>
            <p:nvPr/>
          </p:nvSpPr>
          <p:spPr>
            <a:xfrm>
              <a:off x="213360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2" name="Square"/>
            <p:cNvSpPr/>
            <p:nvPr/>
          </p:nvSpPr>
          <p:spPr>
            <a:xfrm>
              <a:off x="213360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3" name="Square"/>
            <p:cNvSpPr/>
            <p:nvPr/>
          </p:nvSpPr>
          <p:spPr>
            <a:xfrm>
              <a:off x="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4" name="Square"/>
            <p:cNvSpPr/>
            <p:nvPr/>
          </p:nvSpPr>
          <p:spPr>
            <a:xfrm>
              <a:off x="53340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5" name="Square"/>
            <p:cNvSpPr/>
            <p:nvPr/>
          </p:nvSpPr>
          <p:spPr>
            <a:xfrm>
              <a:off x="106680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6" name="Square"/>
            <p:cNvSpPr/>
            <p:nvPr/>
          </p:nvSpPr>
          <p:spPr>
            <a:xfrm>
              <a:off x="160020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7" name="Square"/>
            <p:cNvSpPr/>
            <p:nvPr/>
          </p:nvSpPr>
          <p:spPr>
            <a:xfrm>
              <a:off x="213360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8" name="Square"/>
            <p:cNvSpPr/>
            <p:nvPr/>
          </p:nvSpPr>
          <p:spPr>
            <a:xfrm>
              <a:off x="2667000" y="22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39" name="Square"/>
            <p:cNvSpPr/>
            <p:nvPr/>
          </p:nvSpPr>
          <p:spPr>
            <a:xfrm>
              <a:off x="2667000" y="5556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0" name="Square"/>
            <p:cNvSpPr/>
            <p:nvPr/>
          </p:nvSpPr>
          <p:spPr>
            <a:xfrm>
              <a:off x="2667000" y="10890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1" name="Square"/>
            <p:cNvSpPr/>
            <p:nvPr/>
          </p:nvSpPr>
          <p:spPr>
            <a:xfrm>
              <a:off x="2667000" y="16224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2" name="Square"/>
            <p:cNvSpPr/>
            <p:nvPr/>
          </p:nvSpPr>
          <p:spPr>
            <a:xfrm>
              <a:off x="2667000" y="21558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3" name="S"/>
            <p:cNvSpPr txBox="1"/>
            <p:nvPr/>
          </p:nvSpPr>
          <p:spPr>
            <a:xfrm>
              <a:off x="2232024" y="0"/>
              <a:ext cx="257251"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a:t>
              </a:r>
            </a:p>
          </p:txBody>
        </p:sp>
        <p:sp>
          <p:nvSpPr>
            <p:cNvPr id="444" name="X"/>
            <p:cNvSpPr txBox="1"/>
            <p:nvPr/>
          </p:nvSpPr>
          <p:spPr>
            <a:xfrm>
              <a:off x="2765424" y="0"/>
              <a:ext cx="257251"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X</a:t>
              </a:r>
            </a:p>
          </p:txBody>
        </p:sp>
        <p:sp>
          <p:nvSpPr>
            <p:cNvPr id="445" name="Square"/>
            <p:cNvSpPr/>
            <p:nvPr/>
          </p:nvSpPr>
          <p:spPr>
            <a:xfrm>
              <a:off x="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6" name="Square"/>
            <p:cNvSpPr/>
            <p:nvPr/>
          </p:nvSpPr>
          <p:spPr>
            <a:xfrm>
              <a:off x="53340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7" name="Square"/>
            <p:cNvSpPr/>
            <p:nvPr/>
          </p:nvSpPr>
          <p:spPr>
            <a:xfrm>
              <a:off x="106680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8" name="Square"/>
            <p:cNvSpPr/>
            <p:nvPr/>
          </p:nvSpPr>
          <p:spPr>
            <a:xfrm>
              <a:off x="160020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49" name="Square"/>
            <p:cNvSpPr/>
            <p:nvPr/>
          </p:nvSpPr>
          <p:spPr>
            <a:xfrm>
              <a:off x="213360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50" name="Square"/>
            <p:cNvSpPr/>
            <p:nvPr/>
          </p:nvSpPr>
          <p:spPr>
            <a:xfrm>
              <a:off x="2667000" y="2689225"/>
              <a:ext cx="520700" cy="52070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51" name="S"/>
            <p:cNvSpPr txBox="1"/>
            <p:nvPr/>
          </p:nvSpPr>
          <p:spPr>
            <a:xfrm>
              <a:off x="98424" y="2209800"/>
              <a:ext cx="257251"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a:t>
              </a:r>
            </a:p>
          </p:txBody>
        </p:sp>
        <p:sp>
          <p:nvSpPr>
            <p:cNvPr id="452" name="X"/>
            <p:cNvSpPr txBox="1"/>
            <p:nvPr/>
          </p:nvSpPr>
          <p:spPr>
            <a:xfrm>
              <a:off x="98424" y="2743200"/>
              <a:ext cx="257251" cy="371476"/>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X</a:t>
              </a:r>
            </a:p>
          </p:txBody>
        </p:sp>
        <p:sp>
          <p:nvSpPr>
            <p:cNvPr id="453" name="√"/>
            <p:cNvSpPr txBox="1"/>
            <p:nvPr/>
          </p:nvSpPr>
          <p:spPr>
            <a:xfrm>
              <a:off x="2308224" y="2209800"/>
              <a:ext cx="230239" cy="320676"/>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grpSp>
      <p:sp>
        <p:nvSpPr>
          <p:cNvPr id="455" name="√"/>
          <p:cNvSpPr txBox="1"/>
          <p:nvPr/>
        </p:nvSpPr>
        <p:spPr>
          <a:xfrm>
            <a:off x="7970519" y="3886200"/>
            <a:ext cx="381636" cy="396240"/>
          </a:xfrm>
          <a:prstGeom prst="rect">
            <a:avLst/>
          </a:prstGeom>
          <a:ln w="12700">
            <a:miter lim="400000"/>
          </a:ln>
        </p:spPr>
        <p:txBody>
          <a:bodyPr lIns="45719" rIns="45719">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56" name="√"/>
          <p:cNvSpPr txBox="1"/>
          <p:nvPr/>
        </p:nvSpPr>
        <p:spPr>
          <a:xfrm>
            <a:off x="6370320" y="3886200"/>
            <a:ext cx="381636" cy="396240"/>
          </a:xfrm>
          <a:prstGeom prst="rect">
            <a:avLst/>
          </a:prstGeom>
          <a:ln w="12700">
            <a:miter lim="400000"/>
          </a:ln>
        </p:spPr>
        <p:txBody>
          <a:bodyPr lIns="45719" rIns="45719">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57" name="√"/>
          <p:cNvSpPr txBox="1"/>
          <p:nvPr/>
        </p:nvSpPr>
        <p:spPr>
          <a:xfrm>
            <a:off x="6903719" y="3886200"/>
            <a:ext cx="381636" cy="396240"/>
          </a:xfrm>
          <a:prstGeom prst="rect">
            <a:avLst/>
          </a:prstGeom>
          <a:ln w="12700">
            <a:miter lim="400000"/>
          </a:ln>
        </p:spPr>
        <p:txBody>
          <a:bodyPr lIns="45719" rIns="45719">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58" name="√"/>
          <p:cNvSpPr txBox="1"/>
          <p:nvPr/>
        </p:nvSpPr>
        <p:spPr>
          <a:xfrm>
            <a:off x="7421244" y="3886200"/>
            <a:ext cx="381636" cy="396240"/>
          </a:xfrm>
          <a:prstGeom prst="rect">
            <a:avLst/>
          </a:prstGeom>
          <a:ln w="12700">
            <a:miter lim="400000"/>
          </a:ln>
        </p:spPr>
        <p:txBody>
          <a:bodyPr lIns="45719" rIns="45719">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59" name="-"/>
          <p:cNvSpPr txBox="1"/>
          <p:nvPr/>
        </p:nvSpPr>
        <p:spPr>
          <a:xfrm>
            <a:off x="8503919" y="3733800"/>
            <a:ext cx="3657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grpSp>
        <p:nvGrpSpPr>
          <p:cNvPr id="465" name="Group"/>
          <p:cNvGrpSpPr/>
          <p:nvPr/>
        </p:nvGrpSpPr>
        <p:grpSpPr>
          <a:xfrm>
            <a:off x="6370320" y="4419600"/>
            <a:ext cx="381636" cy="2085340"/>
            <a:chOff x="0" y="0"/>
            <a:chExt cx="381634" cy="2085339"/>
          </a:xfrm>
        </p:grpSpPr>
        <p:grpSp>
          <p:nvGrpSpPr>
            <p:cNvPr id="463" name="Group"/>
            <p:cNvGrpSpPr/>
            <p:nvPr/>
          </p:nvGrpSpPr>
          <p:grpSpPr>
            <a:xfrm>
              <a:off x="0" y="0"/>
              <a:ext cx="381635" cy="1386840"/>
              <a:chOff x="0" y="0"/>
              <a:chExt cx="381634" cy="1386840"/>
            </a:xfrm>
          </p:grpSpPr>
          <p:sp>
            <p:nvSpPr>
              <p:cNvPr id="460" name="√"/>
              <p:cNvSpPr txBox="1"/>
              <p:nvPr/>
            </p:nvSpPr>
            <p:spPr>
              <a:xfrm>
                <a:off x="0" y="0"/>
                <a:ext cx="381635" cy="396240"/>
              </a:xfrm>
              <a:prstGeom prst="rect">
                <a:avLst/>
              </a:prstGeom>
              <a:noFill/>
              <a:ln w="12700" cap="flat">
                <a:noFill/>
                <a:miter lim="400000"/>
              </a:ln>
              <a:effectLst/>
            </p:spPr>
            <p:txBody>
              <a:bodyPr wrap="square" lIns="45719" tIns="45719" rIns="45719" bIns="45719" numCol="1" anchor="t">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61" name="√"/>
              <p:cNvSpPr txBox="1"/>
              <p:nvPr/>
            </p:nvSpPr>
            <p:spPr>
              <a:xfrm>
                <a:off x="0" y="457200"/>
                <a:ext cx="381635" cy="396240"/>
              </a:xfrm>
              <a:prstGeom prst="rect">
                <a:avLst/>
              </a:prstGeom>
              <a:noFill/>
              <a:ln w="12700" cap="flat">
                <a:noFill/>
                <a:miter lim="400000"/>
              </a:ln>
              <a:effectLst/>
            </p:spPr>
            <p:txBody>
              <a:bodyPr wrap="square" lIns="45719" tIns="45719" rIns="45719" bIns="45719" numCol="1" anchor="t">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62" name="√"/>
              <p:cNvSpPr txBox="1"/>
              <p:nvPr/>
            </p:nvSpPr>
            <p:spPr>
              <a:xfrm>
                <a:off x="0" y="990600"/>
                <a:ext cx="381635" cy="396240"/>
              </a:xfrm>
              <a:prstGeom prst="rect">
                <a:avLst/>
              </a:prstGeom>
              <a:noFill/>
              <a:ln w="12700" cap="flat">
                <a:noFill/>
                <a:miter lim="400000"/>
              </a:ln>
              <a:effectLst/>
            </p:spPr>
            <p:txBody>
              <a:bodyPr wrap="square" lIns="45719" tIns="45719" rIns="45719" bIns="45719" numCol="1" anchor="t">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grpSp>
        <p:sp>
          <p:nvSpPr>
            <p:cNvPr id="464" name="-"/>
            <p:cNvSpPr txBox="1"/>
            <p:nvPr/>
          </p:nvSpPr>
          <p:spPr>
            <a:xfrm>
              <a:off x="0" y="1447800"/>
              <a:ext cx="137161" cy="637540"/>
            </a:xfrm>
            <a:prstGeom prst="rect">
              <a:avLst/>
            </a:prstGeom>
            <a:noFill/>
            <a:ln w="12700" cap="flat">
              <a:noFill/>
              <a:miter lim="400000"/>
            </a:ln>
            <a:effectLst/>
          </p:spPr>
          <p:txBody>
            <a:bodyPr wrap="square" lIns="45719" tIns="45719" rIns="45719" bIns="45719" numCol="1" anchor="t">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grpSp>
      <p:sp>
        <p:nvSpPr>
          <p:cNvPr id="466" name="-"/>
          <p:cNvSpPr txBox="1"/>
          <p:nvPr/>
        </p:nvSpPr>
        <p:spPr>
          <a:xfrm>
            <a:off x="8580119" y="42672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67" name="-"/>
          <p:cNvSpPr txBox="1"/>
          <p:nvPr/>
        </p:nvSpPr>
        <p:spPr>
          <a:xfrm>
            <a:off x="8046719" y="42672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68" name="-"/>
          <p:cNvSpPr txBox="1"/>
          <p:nvPr/>
        </p:nvSpPr>
        <p:spPr>
          <a:xfrm>
            <a:off x="8580119" y="54102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69" name="-"/>
          <p:cNvSpPr txBox="1"/>
          <p:nvPr/>
        </p:nvSpPr>
        <p:spPr>
          <a:xfrm>
            <a:off x="8580119" y="59436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0" name="-"/>
          <p:cNvSpPr txBox="1"/>
          <p:nvPr/>
        </p:nvSpPr>
        <p:spPr>
          <a:xfrm>
            <a:off x="8122919" y="59436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1" name="√"/>
          <p:cNvSpPr txBox="1"/>
          <p:nvPr/>
        </p:nvSpPr>
        <p:spPr>
          <a:xfrm>
            <a:off x="6887844" y="4419600"/>
            <a:ext cx="381636" cy="396240"/>
          </a:xfrm>
          <a:prstGeom prst="rect">
            <a:avLst/>
          </a:prstGeom>
          <a:ln w="12700">
            <a:miter lim="400000"/>
          </a:ln>
        </p:spPr>
        <p:txBody>
          <a:bodyPr lIns="45719" rIns="45719">
            <a:spAutoFit/>
          </a:bodyPr>
          <a:lstStyle>
            <a:lvl1pPr defTabSz="457200">
              <a:defRPr sz="2400">
                <a:solidFill>
                  <a:srgbClr val="CF0E30"/>
                </a:solidFill>
                <a:latin typeface="Symbol" panose="05050102010706020507"/>
                <a:ea typeface="Symbol" panose="05050102010706020507"/>
                <a:cs typeface="Symbol" panose="05050102010706020507"/>
                <a:sym typeface="Symbol" panose="05050102010706020507"/>
              </a:defRPr>
            </a:lvl1pPr>
          </a:lstStyle>
          <a:p>
            <a:r>
              <a:t>Ö</a:t>
            </a:r>
          </a:p>
        </p:txBody>
      </p:sp>
      <p:sp>
        <p:nvSpPr>
          <p:cNvPr id="472" name="-"/>
          <p:cNvSpPr txBox="1"/>
          <p:nvPr/>
        </p:nvSpPr>
        <p:spPr>
          <a:xfrm>
            <a:off x="7513319" y="42672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grpSp>
        <p:nvGrpSpPr>
          <p:cNvPr id="476" name="Group"/>
          <p:cNvGrpSpPr/>
          <p:nvPr/>
        </p:nvGrpSpPr>
        <p:grpSpPr>
          <a:xfrm>
            <a:off x="6979919" y="4876800"/>
            <a:ext cx="137161" cy="1672590"/>
            <a:chOff x="0" y="0"/>
            <a:chExt cx="137160" cy="1672590"/>
          </a:xfrm>
        </p:grpSpPr>
        <p:sp>
          <p:nvSpPr>
            <p:cNvPr id="473" name="-"/>
            <p:cNvSpPr txBox="1"/>
            <p:nvPr/>
          </p:nvSpPr>
          <p:spPr>
            <a:xfrm>
              <a:off x="0" y="0"/>
              <a:ext cx="137161" cy="637540"/>
            </a:xfrm>
            <a:prstGeom prst="rect">
              <a:avLst/>
            </a:prstGeom>
            <a:noFill/>
            <a:ln w="12700" cap="flat">
              <a:noFill/>
              <a:miter lim="400000"/>
            </a:ln>
            <a:effectLst/>
          </p:spPr>
          <p:txBody>
            <a:bodyPr wrap="square" lIns="45719" tIns="45719" rIns="45719" bIns="45719" numCol="1" anchor="t">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4" name="-"/>
            <p:cNvSpPr txBox="1"/>
            <p:nvPr/>
          </p:nvSpPr>
          <p:spPr>
            <a:xfrm>
              <a:off x="0" y="533400"/>
              <a:ext cx="137161" cy="637540"/>
            </a:xfrm>
            <a:prstGeom prst="rect">
              <a:avLst/>
            </a:prstGeom>
            <a:noFill/>
            <a:ln w="12700" cap="flat">
              <a:noFill/>
              <a:miter lim="400000"/>
            </a:ln>
            <a:effectLst/>
          </p:spPr>
          <p:txBody>
            <a:bodyPr wrap="square" lIns="45719" tIns="45719" rIns="45719" bIns="45719" numCol="1" anchor="t">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5" name="-"/>
            <p:cNvSpPr txBox="1"/>
            <p:nvPr/>
          </p:nvSpPr>
          <p:spPr>
            <a:xfrm>
              <a:off x="0" y="1035050"/>
              <a:ext cx="137161" cy="637540"/>
            </a:xfrm>
            <a:prstGeom prst="rect">
              <a:avLst/>
            </a:prstGeom>
            <a:noFill/>
            <a:ln w="12700" cap="flat">
              <a:noFill/>
              <a:miter lim="400000"/>
            </a:ln>
            <a:effectLst/>
          </p:spPr>
          <p:txBody>
            <a:bodyPr wrap="square" lIns="45719" tIns="45719" rIns="45719" bIns="45719" numCol="1" anchor="t">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grpSp>
      <p:sp>
        <p:nvSpPr>
          <p:cNvPr id="477" name="-"/>
          <p:cNvSpPr txBox="1"/>
          <p:nvPr/>
        </p:nvSpPr>
        <p:spPr>
          <a:xfrm>
            <a:off x="8580119" y="48768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8" name="-"/>
          <p:cNvSpPr txBox="1"/>
          <p:nvPr/>
        </p:nvSpPr>
        <p:spPr>
          <a:xfrm>
            <a:off x="8046719" y="48768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79" name="-"/>
          <p:cNvSpPr txBox="1"/>
          <p:nvPr/>
        </p:nvSpPr>
        <p:spPr>
          <a:xfrm>
            <a:off x="7513319" y="48768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80" name="-"/>
          <p:cNvSpPr txBox="1"/>
          <p:nvPr/>
        </p:nvSpPr>
        <p:spPr>
          <a:xfrm>
            <a:off x="7513319" y="54102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sp>
        <p:nvSpPr>
          <p:cNvPr id="481" name="-"/>
          <p:cNvSpPr txBox="1"/>
          <p:nvPr/>
        </p:nvSpPr>
        <p:spPr>
          <a:xfrm>
            <a:off x="7513319" y="5943600"/>
            <a:ext cx="137161" cy="637540"/>
          </a:xfrm>
          <a:prstGeom prst="rect">
            <a:avLst/>
          </a:prstGeom>
          <a:ln w="12700">
            <a:miter lim="400000"/>
          </a:ln>
        </p:spPr>
        <p:txBody>
          <a:bodyPr lIns="45719" rIns="45719">
            <a:spAutoFit/>
          </a:bodyPr>
          <a:lstStyle>
            <a:lvl1pPr defTabSz="457200">
              <a:defRPr sz="3600" b="1">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t>
            </a:r>
          </a:p>
        </p:txBody>
      </p:sp>
      <p:grpSp>
        <p:nvGrpSpPr>
          <p:cNvPr id="489" name="Group"/>
          <p:cNvGrpSpPr/>
          <p:nvPr/>
        </p:nvGrpSpPr>
        <p:grpSpPr>
          <a:xfrm>
            <a:off x="7769224" y="838200"/>
            <a:ext cx="1083359" cy="2371726"/>
            <a:chOff x="0" y="0"/>
            <a:chExt cx="1083358" cy="2371725"/>
          </a:xfrm>
        </p:grpSpPr>
        <p:sp>
          <p:nvSpPr>
            <p:cNvPr id="482" name="Tuples"/>
            <p:cNvSpPr txBox="1"/>
            <p:nvPr/>
          </p:nvSpPr>
          <p:spPr>
            <a:xfrm>
              <a:off x="80962" y="2000250"/>
              <a:ext cx="78254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Tuples</a:t>
              </a:r>
            </a:p>
          </p:txBody>
        </p:sp>
        <p:sp>
          <p:nvSpPr>
            <p:cNvPr id="483" name="Tables"/>
            <p:cNvSpPr txBox="1"/>
            <p:nvPr/>
          </p:nvSpPr>
          <p:spPr>
            <a:xfrm>
              <a:off x="152400" y="685800"/>
              <a:ext cx="765573"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Tables</a:t>
              </a:r>
            </a:p>
          </p:txBody>
        </p:sp>
        <p:sp>
          <p:nvSpPr>
            <p:cNvPr id="484" name="Pages"/>
            <p:cNvSpPr txBox="1"/>
            <p:nvPr/>
          </p:nvSpPr>
          <p:spPr>
            <a:xfrm>
              <a:off x="180975" y="1257300"/>
              <a:ext cx="75296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Pages</a:t>
              </a:r>
            </a:p>
          </p:txBody>
        </p:sp>
        <p:sp>
          <p:nvSpPr>
            <p:cNvPr id="485" name="Line"/>
            <p:cNvSpPr/>
            <p:nvPr/>
          </p:nvSpPr>
          <p:spPr>
            <a:xfrm flipH="1">
              <a:off x="584200" y="10541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486" name="Line"/>
            <p:cNvSpPr/>
            <p:nvPr/>
          </p:nvSpPr>
          <p:spPr>
            <a:xfrm flipH="1">
              <a:off x="593725" y="168275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487" name="Database"/>
            <p:cNvSpPr txBox="1"/>
            <p:nvPr/>
          </p:nvSpPr>
          <p:spPr>
            <a:xfrm>
              <a:off x="0" y="0"/>
              <a:ext cx="1083359"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Database</a:t>
              </a:r>
            </a:p>
          </p:txBody>
        </p:sp>
        <p:sp>
          <p:nvSpPr>
            <p:cNvPr id="488" name="Line"/>
            <p:cNvSpPr/>
            <p:nvPr/>
          </p:nvSpPr>
          <p:spPr>
            <a:xfrm flipH="1">
              <a:off x="584200" y="3683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gr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455"/>
                                        </p:tgtEl>
                                        <p:attrNameLst>
                                          <p:attrName>style.visibility</p:attrName>
                                        </p:attrNameLst>
                                      </p:cBhvr>
                                      <p:to>
                                        <p:strVal val="visible"/>
                                      </p:to>
                                    </p:set>
                                    <p:animEffect transition="in" filter="fade">
                                      <p:cBhvr>
                                        <p:cTn id="12" dur="500"/>
                                        <p:tgtEl>
                                          <p:spTgt spid="4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456"/>
                                        </p:tgtEl>
                                        <p:attrNameLst>
                                          <p:attrName>style.visibility</p:attrName>
                                        </p:attrNameLst>
                                      </p:cBhvr>
                                      <p:to>
                                        <p:strVal val="visible"/>
                                      </p:to>
                                    </p:set>
                                    <p:animEffect transition="in" filter="fade">
                                      <p:cBhvr>
                                        <p:cTn id="17" dur="500"/>
                                        <p:tgtEl>
                                          <p:spTgt spid="4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type="el">
                                    <p:tmAbs val="0"/>
                                  </p:iterate>
                                  <p:childTnLst>
                                    <p:set>
                                      <p:cBhvr>
                                        <p:cTn id="21" dur="indefinite" fill="hold"/>
                                        <p:tgtEl>
                                          <p:spTgt spid="457"/>
                                        </p:tgtEl>
                                        <p:attrNameLst>
                                          <p:attrName>style.visibility</p:attrName>
                                        </p:attrNameLst>
                                      </p:cBhvr>
                                      <p:to>
                                        <p:strVal val="visible"/>
                                      </p:to>
                                    </p:set>
                                    <p:animEffect transition="in" filter="fade">
                                      <p:cBhvr>
                                        <p:cTn id="22" dur="500"/>
                                        <p:tgtEl>
                                          <p:spTgt spid="4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type="el">
                                    <p:tmAbs val="0"/>
                                  </p:iterate>
                                  <p:childTnLst>
                                    <p:set>
                                      <p:cBhvr>
                                        <p:cTn id="26" dur="indefinite" fill="hold"/>
                                        <p:tgtEl>
                                          <p:spTgt spid="458"/>
                                        </p:tgtEl>
                                        <p:attrNameLst>
                                          <p:attrName>style.visibility</p:attrName>
                                        </p:attrNameLst>
                                      </p:cBhvr>
                                      <p:to>
                                        <p:strVal val="visible"/>
                                      </p:to>
                                    </p:set>
                                    <p:animEffect transition="in" filter="fade">
                                      <p:cBhvr>
                                        <p:cTn id="27" dur="500"/>
                                        <p:tgtEl>
                                          <p:spTgt spid="4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6" nodeType="clickEffect">
                                  <p:stCondLst>
                                    <p:cond delay="0"/>
                                  </p:stCondLst>
                                  <p:iterate type="el">
                                    <p:tmAbs val="0"/>
                                  </p:iterate>
                                  <p:childTnLst>
                                    <p:set>
                                      <p:cBhvr>
                                        <p:cTn id="31" dur="indefinite" fill="hold"/>
                                        <p:tgtEl>
                                          <p:spTgt spid="465"/>
                                        </p:tgtEl>
                                        <p:attrNameLst>
                                          <p:attrName>style.visibility</p:attrName>
                                        </p:attrNameLst>
                                      </p:cBhvr>
                                      <p:to>
                                        <p:strVal val="visible"/>
                                      </p:to>
                                    </p:set>
                                    <p:animEffect transition="in" filter="fade">
                                      <p:cBhvr>
                                        <p:cTn id="32" dur="500"/>
                                        <p:tgtEl>
                                          <p:spTgt spid="4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7" nodeType="clickEffect">
                                  <p:stCondLst>
                                    <p:cond delay="0"/>
                                  </p:stCondLst>
                                  <p:iterate type="el">
                                    <p:tmAbs val="0"/>
                                  </p:iterate>
                                  <p:childTnLst>
                                    <p:set>
                                      <p:cBhvr>
                                        <p:cTn id="36" dur="indefinite" fill="hold"/>
                                        <p:tgtEl>
                                          <p:spTgt spid="466"/>
                                        </p:tgtEl>
                                        <p:attrNameLst>
                                          <p:attrName>style.visibility</p:attrName>
                                        </p:attrNameLst>
                                      </p:cBhvr>
                                      <p:to>
                                        <p:strVal val="visible"/>
                                      </p:to>
                                    </p:set>
                                    <p:animEffect transition="in" filter="fade">
                                      <p:cBhvr>
                                        <p:cTn id="37" dur="500"/>
                                        <p:tgtEl>
                                          <p:spTgt spid="4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8" nodeType="clickEffect">
                                  <p:stCondLst>
                                    <p:cond delay="0"/>
                                  </p:stCondLst>
                                  <p:iterate type="el">
                                    <p:tmAbs val="0"/>
                                  </p:iterate>
                                  <p:childTnLst>
                                    <p:set>
                                      <p:cBhvr>
                                        <p:cTn id="41" dur="indefinite" fill="hold"/>
                                        <p:tgtEl>
                                          <p:spTgt spid="467"/>
                                        </p:tgtEl>
                                        <p:attrNameLst>
                                          <p:attrName>style.visibility</p:attrName>
                                        </p:attrNameLst>
                                      </p:cBhvr>
                                      <p:to>
                                        <p:strVal val="visible"/>
                                      </p:to>
                                    </p:set>
                                    <p:animEffect transition="in" filter="fade">
                                      <p:cBhvr>
                                        <p:cTn id="42" dur="500"/>
                                        <p:tgtEl>
                                          <p:spTgt spid="46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9" nodeType="clickEffect">
                                  <p:stCondLst>
                                    <p:cond delay="0"/>
                                  </p:stCondLst>
                                  <p:iterate type="el">
                                    <p:tmAbs val="0"/>
                                  </p:iterate>
                                  <p:childTnLst>
                                    <p:set>
                                      <p:cBhvr>
                                        <p:cTn id="46" dur="indefinite" fill="hold"/>
                                        <p:tgtEl>
                                          <p:spTgt spid="471"/>
                                        </p:tgtEl>
                                        <p:attrNameLst>
                                          <p:attrName>style.visibility</p:attrName>
                                        </p:attrNameLst>
                                      </p:cBhvr>
                                      <p:to>
                                        <p:strVal val="visible"/>
                                      </p:to>
                                    </p:set>
                                    <p:anim calcmode="lin" valueType="num">
                                      <p:cBhvr>
                                        <p:cTn id="47" dur="500" fill="hold"/>
                                        <p:tgtEl>
                                          <p:spTgt spid="471"/>
                                        </p:tgtEl>
                                        <p:attrNameLst>
                                          <p:attrName>ppt_x</p:attrName>
                                        </p:attrNameLst>
                                      </p:cBhvr>
                                      <p:tavLst>
                                        <p:tav tm="0">
                                          <p:val>
                                            <p:strVal val="0-#ppt_w/2"/>
                                          </p:val>
                                        </p:tav>
                                        <p:tav tm="100000">
                                          <p:val>
                                            <p:strVal val="#ppt_x"/>
                                          </p:val>
                                        </p:tav>
                                      </p:tavLst>
                                    </p:anim>
                                    <p:anim calcmode="lin" valueType="num">
                                      <p:cBhvr>
                                        <p:cTn id="48" dur="500" fill="hold"/>
                                        <p:tgtEl>
                                          <p:spTgt spid="47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10" nodeType="clickEffect">
                                  <p:stCondLst>
                                    <p:cond delay="0"/>
                                  </p:stCondLst>
                                  <p:iterate type="el">
                                    <p:tmAbs val="0"/>
                                  </p:iterate>
                                  <p:childTnLst>
                                    <p:set>
                                      <p:cBhvr>
                                        <p:cTn id="52" dur="indefinite" fill="hold"/>
                                        <p:tgtEl>
                                          <p:spTgt spid="472"/>
                                        </p:tgtEl>
                                        <p:attrNameLst>
                                          <p:attrName>style.visibility</p:attrName>
                                        </p:attrNameLst>
                                      </p:cBhvr>
                                      <p:to>
                                        <p:strVal val="visible"/>
                                      </p:to>
                                    </p:set>
                                    <p:animEffect transition="in" filter="fade">
                                      <p:cBhvr>
                                        <p:cTn id="53" dur="500"/>
                                        <p:tgtEl>
                                          <p:spTgt spid="47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11" nodeType="clickEffect">
                                  <p:stCondLst>
                                    <p:cond delay="0"/>
                                  </p:stCondLst>
                                  <p:iterate type="el">
                                    <p:tmAbs val="0"/>
                                  </p:iterate>
                                  <p:childTnLst>
                                    <p:set>
                                      <p:cBhvr>
                                        <p:cTn id="57" dur="indefinite" fill="hold"/>
                                        <p:tgtEl>
                                          <p:spTgt spid="476"/>
                                        </p:tgtEl>
                                        <p:attrNameLst>
                                          <p:attrName>style.visibility</p:attrName>
                                        </p:attrNameLst>
                                      </p:cBhvr>
                                      <p:to>
                                        <p:strVal val="visible"/>
                                      </p:to>
                                    </p:set>
                                    <p:animEffect transition="in" filter="fade">
                                      <p:cBhvr>
                                        <p:cTn id="58" dur="500"/>
                                        <p:tgtEl>
                                          <p:spTgt spid="47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2" nodeType="clickEffect">
                                  <p:stCondLst>
                                    <p:cond delay="0"/>
                                  </p:stCondLst>
                                  <p:iterate type="el">
                                    <p:tmAbs val="0"/>
                                  </p:iterate>
                                  <p:childTnLst>
                                    <p:set>
                                      <p:cBhvr>
                                        <p:cTn id="62" dur="indefinite" fill="hold"/>
                                        <p:tgtEl>
                                          <p:spTgt spid="477"/>
                                        </p:tgtEl>
                                        <p:attrNameLst>
                                          <p:attrName>style.visibility</p:attrName>
                                        </p:attrNameLst>
                                      </p:cBhvr>
                                      <p:to>
                                        <p:strVal val="visible"/>
                                      </p:to>
                                    </p:set>
                                    <p:animEffect transition="in" filter="fade">
                                      <p:cBhvr>
                                        <p:cTn id="63" dur="500"/>
                                        <p:tgtEl>
                                          <p:spTgt spid="47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3" nodeType="clickEffect">
                                  <p:stCondLst>
                                    <p:cond delay="0"/>
                                  </p:stCondLst>
                                  <p:iterate type="el">
                                    <p:tmAbs val="0"/>
                                  </p:iterate>
                                  <p:childTnLst>
                                    <p:set>
                                      <p:cBhvr>
                                        <p:cTn id="67" dur="indefinite" fill="hold"/>
                                        <p:tgtEl>
                                          <p:spTgt spid="478"/>
                                        </p:tgtEl>
                                        <p:attrNameLst>
                                          <p:attrName>style.visibility</p:attrName>
                                        </p:attrNameLst>
                                      </p:cBhvr>
                                      <p:to>
                                        <p:strVal val="visible"/>
                                      </p:to>
                                    </p:set>
                                    <p:animEffect transition="in" filter="fade">
                                      <p:cBhvr>
                                        <p:cTn id="68" dur="500"/>
                                        <p:tgtEl>
                                          <p:spTgt spid="47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4" nodeType="clickEffect">
                                  <p:stCondLst>
                                    <p:cond delay="0"/>
                                  </p:stCondLst>
                                  <p:iterate type="el">
                                    <p:tmAbs val="0"/>
                                  </p:iterate>
                                  <p:childTnLst>
                                    <p:set>
                                      <p:cBhvr>
                                        <p:cTn id="72" dur="indefinite" fill="hold"/>
                                        <p:tgtEl>
                                          <p:spTgt spid="479"/>
                                        </p:tgtEl>
                                        <p:attrNameLst>
                                          <p:attrName>style.visibility</p:attrName>
                                        </p:attrNameLst>
                                      </p:cBhvr>
                                      <p:to>
                                        <p:strVal val="visible"/>
                                      </p:to>
                                    </p:set>
                                    <p:animEffect transition="in" filter="fade">
                                      <p:cBhvr>
                                        <p:cTn id="73" dur="500"/>
                                        <p:tgtEl>
                                          <p:spTgt spid="47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15" nodeType="clickEffect">
                                  <p:stCondLst>
                                    <p:cond delay="0"/>
                                  </p:stCondLst>
                                  <p:iterate type="el">
                                    <p:tmAbs val="0"/>
                                  </p:iterate>
                                  <p:childTnLst>
                                    <p:set>
                                      <p:cBhvr>
                                        <p:cTn id="77" dur="indefinite" fill="hold"/>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16" nodeType="clickEffect">
                                  <p:stCondLst>
                                    <p:cond delay="0"/>
                                  </p:stCondLst>
                                  <p:iterate type="el">
                                    <p:tmAbs val="0"/>
                                  </p:iterate>
                                  <p:childTnLst>
                                    <p:set>
                                      <p:cBhvr>
                                        <p:cTn id="82" dur="indefinite" fill="hold"/>
                                        <p:tgtEl>
                                          <p:spTgt spid="481"/>
                                        </p:tgtEl>
                                        <p:attrNameLst>
                                          <p:attrName>style.visibility</p:attrName>
                                        </p:attrNameLst>
                                      </p:cBhvr>
                                      <p:to>
                                        <p:strVal val="visible"/>
                                      </p:to>
                                    </p:set>
                                    <p:animEffect transition="in" filter="fade">
                                      <p:cBhvr>
                                        <p:cTn id="83"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465" grpId="6" animBg="1" advAuto="0"/>
      <p:bldP spid="471" grpId="9" animBg="1" advAuto="0"/>
      <p:bldP spid="472" grpId="10" animBg="1" advAuto="0"/>
      <p:bldP spid="467" grpId="8" animBg="1" advAuto="0"/>
      <p:bldP spid="479" grpId="14" animBg="1" advAuto="0"/>
      <p:bldP spid="480" grpId="15" animBg="1" advAuto="0"/>
      <p:bldP spid="481" grpId="16" animBg="1" advAuto="0"/>
      <p:bldP spid="455" grpId="2" animBg="1" advAuto="0"/>
      <p:bldP spid="456" grpId="3" animBg="1" advAuto="0"/>
      <p:bldP spid="466" grpId="7" animBg="1" advAuto="0"/>
      <p:bldP spid="459" grpId="1" animBg="1" advAuto="0"/>
      <p:bldP spid="476" grpId="11" animBg="1" advAuto="0"/>
      <p:bldP spid="457" grpId="4" animBg="1" advAuto="0"/>
      <p:bldP spid="458" grpId="5" animBg="1" advAuto="0"/>
      <p:bldP spid="477" grpId="12" animBg="1" advAuto="0"/>
      <p:bldP spid="478" grpId="13" animBg="1" advAuto="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 name="Slide Number"/>
          <p:cNvSpPr txBox="1"/>
          <p:nvPr>
            <p:ph type="sldNum" sz="quarter" idx="2"/>
          </p:nvPr>
        </p:nvSpPr>
        <p:spPr>
          <a:xfrm>
            <a:off x="4609338" y="6613525"/>
            <a:ext cx="18884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92" name="Multiple Granularity Lock Protocol"/>
          <p:cNvSpPr txBox="1"/>
          <p:nvPr>
            <p:ph type="title" idx="4294967295"/>
          </p:nvPr>
        </p:nvSpPr>
        <p:spPr>
          <a:xfrm>
            <a:off x="0" y="0"/>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Multiple Granularity Lock Protocol</a:t>
            </a:r>
          </a:p>
        </p:txBody>
      </p:sp>
      <p:sp>
        <p:nvSpPr>
          <p:cNvPr id="493" name="Each Xact starts from the root of the…"/>
          <p:cNvSpPr txBox="1"/>
          <p:nvPr>
            <p:ph type="body" idx="4294967295"/>
          </p:nvPr>
        </p:nvSpPr>
        <p:spPr>
          <a:xfrm>
            <a:off x="282575" y="1462087"/>
            <a:ext cx="8229600" cy="3352801"/>
          </a:xfrm>
          <a:prstGeom prst="rect">
            <a:avLst/>
          </a:prstGeom>
        </p:spPr>
        <p:txBody>
          <a:bodyPr>
            <a:normAutofit/>
          </a:bodyPr>
          <a:lstStyle/>
          <a:p>
            <a:pPr marL="228600" indent="-228600" defTabSz="868680">
              <a:spcBef>
                <a:spcPts val="900"/>
              </a:spcBef>
              <a:buClrTx/>
              <a:buSzPct val="100000"/>
              <a:defRPr sz="2280">
                <a:latin typeface="Tahoma" panose="020B0604030504040204"/>
                <a:ea typeface="Tahoma" panose="020B0604030504040204"/>
                <a:cs typeface="Tahoma" panose="020B0604030504040204"/>
                <a:sym typeface="Tahoma" panose="020B0604030504040204"/>
              </a:defRPr>
            </a:pPr>
            <a:r>
              <a:t>Each Xact starts from the root of the          </a:t>
            </a:r>
          </a:p>
          <a:p>
            <a:pPr marL="228600" indent="-228600" defTabSz="868680">
              <a:spcBef>
                <a:spcPts val="900"/>
              </a:spcBef>
              <a:buClrTx/>
              <a:buSzPct val="100000"/>
              <a:defRPr sz="2280">
                <a:latin typeface="Tahoma" panose="020B0604030504040204"/>
                <a:ea typeface="Tahoma" panose="020B0604030504040204"/>
                <a:cs typeface="Tahoma" panose="020B0604030504040204"/>
                <a:sym typeface="Tahoma" panose="020B0604030504040204"/>
              </a:defRPr>
            </a:pPr>
            <a:r>
              <a:t>     hierarchy.</a:t>
            </a:r>
          </a:p>
          <a:p>
            <a:pPr marL="228600" indent="-228600" defTabSz="868680">
              <a:spcBef>
                <a:spcPts val="900"/>
              </a:spcBef>
              <a:buClrTx/>
              <a:buSzPct val="100000"/>
              <a:defRPr sz="2280">
                <a:latin typeface="Tahoma" panose="020B0604030504040204"/>
                <a:ea typeface="Tahoma" panose="020B0604030504040204"/>
                <a:cs typeface="Tahoma" panose="020B0604030504040204"/>
                <a:sym typeface="Tahoma" panose="020B0604030504040204"/>
              </a:defRPr>
            </a:pPr>
            <a:r>
              <a:t>To get S or IS lock on a node, must hold IS or IX on parent node.</a:t>
            </a:r>
          </a:p>
          <a:p>
            <a:pPr marL="552450" lvl="1" indent="-190500" defTabSz="868680">
              <a:spcBef>
                <a:spcPts val="0"/>
              </a:spcBef>
              <a:buClrTx/>
              <a:buChar char="•"/>
              <a:defRPr sz="1900">
                <a:latin typeface="Tahoma" panose="020B0604030504040204"/>
                <a:ea typeface="Tahoma" panose="020B0604030504040204"/>
                <a:cs typeface="Tahoma" panose="020B0604030504040204"/>
                <a:sym typeface="Tahoma" panose="020B0604030504040204"/>
              </a:defRPr>
            </a:pPr>
            <a:r>
              <a:t>What if Xact holds SIX on parent? S on parent?</a:t>
            </a:r>
          </a:p>
          <a:p>
            <a:pPr marL="228600" indent="-228600" defTabSz="868680">
              <a:spcBef>
                <a:spcPts val="900"/>
              </a:spcBef>
              <a:buClrTx/>
              <a:buSzPct val="100000"/>
              <a:defRPr sz="2280">
                <a:latin typeface="Tahoma" panose="020B0604030504040204"/>
                <a:ea typeface="Tahoma" panose="020B0604030504040204"/>
                <a:cs typeface="Tahoma" panose="020B0604030504040204"/>
                <a:sym typeface="Tahoma" panose="020B0604030504040204"/>
              </a:defRPr>
            </a:pPr>
            <a:r>
              <a:t>To get X or IX or SIX on a node, must hold IX or SIX on parent node.</a:t>
            </a:r>
          </a:p>
          <a:p>
            <a:pPr marL="228600" indent="-228600" defTabSz="868680">
              <a:spcBef>
                <a:spcPts val="900"/>
              </a:spcBef>
              <a:buClrTx/>
              <a:buSzPct val="100000"/>
              <a:defRPr sz="2280">
                <a:latin typeface="Tahoma" panose="020B0604030504040204"/>
                <a:ea typeface="Tahoma" panose="020B0604030504040204"/>
                <a:cs typeface="Tahoma" panose="020B0604030504040204"/>
                <a:sym typeface="Tahoma" panose="020B0604030504040204"/>
              </a:defRPr>
            </a:pPr>
            <a:r>
              <a:t>Must release locks in bottom-up order.</a:t>
            </a:r>
          </a:p>
        </p:txBody>
      </p:sp>
      <p:sp>
        <p:nvSpPr>
          <p:cNvPr id="494" name="Protocol is correct in that it is equivalent to directly setting…"/>
          <p:cNvSpPr/>
          <p:nvPr/>
        </p:nvSpPr>
        <p:spPr>
          <a:xfrm>
            <a:off x="587375" y="5659437"/>
            <a:ext cx="6569176" cy="714377"/>
          </a:xfrm>
          <a:prstGeom prst="rect">
            <a:avLst/>
          </a:prstGeom>
          <a:ln w="12700">
            <a:solidFill>
              <a:srgbClr val="000000"/>
            </a:solidFill>
          </a:ln>
        </p:spPr>
        <p:txBody>
          <a:bodyPr wrap="none" lIns="46037" tIns="46037" rIns="46037" bIns="46037">
            <a:spAutoFit/>
          </a:bodyPr>
          <a:lstStyle/>
          <a:p>
            <a:pPr defTabSz="457200">
              <a:defRPr sz="2000"/>
            </a:pPr>
            <a:r>
              <a:t>Protocol is correct in that it is equivalent to directly setting</a:t>
            </a:r>
          </a:p>
          <a:p>
            <a:pPr defTabSz="457200">
              <a:defRPr sz="2000"/>
            </a:pPr>
            <a:r>
              <a:t>locks at the leaf levels of the hierarchy.</a:t>
            </a:r>
          </a:p>
        </p:txBody>
      </p:sp>
      <p:grpSp>
        <p:nvGrpSpPr>
          <p:cNvPr id="502" name="Group"/>
          <p:cNvGrpSpPr/>
          <p:nvPr/>
        </p:nvGrpSpPr>
        <p:grpSpPr>
          <a:xfrm>
            <a:off x="7840661" y="114300"/>
            <a:ext cx="1083359" cy="2371726"/>
            <a:chOff x="0" y="0"/>
            <a:chExt cx="1083358" cy="2371725"/>
          </a:xfrm>
        </p:grpSpPr>
        <p:sp>
          <p:nvSpPr>
            <p:cNvPr id="495" name="Tuples"/>
            <p:cNvSpPr txBox="1"/>
            <p:nvPr/>
          </p:nvSpPr>
          <p:spPr>
            <a:xfrm>
              <a:off x="80962" y="2000250"/>
              <a:ext cx="78254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Tuples</a:t>
              </a:r>
            </a:p>
          </p:txBody>
        </p:sp>
        <p:sp>
          <p:nvSpPr>
            <p:cNvPr id="496" name="Tables"/>
            <p:cNvSpPr txBox="1"/>
            <p:nvPr/>
          </p:nvSpPr>
          <p:spPr>
            <a:xfrm>
              <a:off x="152400" y="685800"/>
              <a:ext cx="765573"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Tables</a:t>
              </a:r>
            </a:p>
          </p:txBody>
        </p:sp>
        <p:sp>
          <p:nvSpPr>
            <p:cNvPr id="497" name="Pages"/>
            <p:cNvSpPr txBox="1"/>
            <p:nvPr/>
          </p:nvSpPr>
          <p:spPr>
            <a:xfrm>
              <a:off x="180975" y="1257300"/>
              <a:ext cx="752960"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Pages</a:t>
              </a:r>
            </a:p>
          </p:txBody>
        </p:sp>
        <p:sp>
          <p:nvSpPr>
            <p:cNvPr id="498" name="Line"/>
            <p:cNvSpPr/>
            <p:nvPr/>
          </p:nvSpPr>
          <p:spPr>
            <a:xfrm flipH="1">
              <a:off x="584200" y="10541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499" name="Line"/>
            <p:cNvSpPr/>
            <p:nvPr/>
          </p:nvSpPr>
          <p:spPr>
            <a:xfrm flipH="1">
              <a:off x="593725" y="168275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500" name="Database"/>
            <p:cNvSpPr txBox="1"/>
            <p:nvPr/>
          </p:nvSpPr>
          <p:spPr>
            <a:xfrm>
              <a:off x="0" y="0"/>
              <a:ext cx="1083359" cy="371476"/>
            </a:xfrm>
            <a:prstGeom prst="rect">
              <a:avLst/>
            </a:prstGeom>
            <a:noFill/>
            <a:ln w="12700" cap="flat">
              <a:noFill/>
              <a:miter lim="400000"/>
            </a:ln>
            <a:effectLst/>
          </p:spPr>
          <p:txBody>
            <a:bodyPr wrap="none" lIns="46037" tIns="46037" rIns="46037" bIns="46037" numCol="1" anchor="t">
              <a:spAutoFit/>
            </a:bodyPr>
            <a:lstStyle>
              <a:lvl1pPr defTabSz="457200">
                <a:defRPr sz="1800">
                  <a:solidFill>
                    <a:srgbClr val="CC3300"/>
                  </a:solidFill>
                </a:defRPr>
              </a:lvl1pPr>
            </a:lstStyle>
            <a:p>
              <a:r>
                <a:t>Database</a:t>
              </a:r>
            </a:p>
          </p:txBody>
        </p:sp>
        <p:sp>
          <p:nvSpPr>
            <p:cNvPr id="501" name="Line"/>
            <p:cNvSpPr/>
            <p:nvPr/>
          </p:nvSpPr>
          <p:spPr>
            <a:xfrm flipH="1">
              <a:off x="584200" y="368300"/>
              <a:ext cx="1" cy="381000"/>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gr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4" name="Slide Number"/>
          <p:cNvSpPr txBox="1"/>
          <p:nvPr>
            <p:ph type="sldNum" sz="quarter" idx="2"/>
          </p:nvPr>
        </p:nvSpPr>
        <p:spPr>
          <a:xfrm>
            <a:off x="4609338" y="6613525"/>
            <a:ext cx="18884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05" name="Examples – 2 level hierarchy"/>
          <p:cNvSpPr txBox="1"/>
          <p:nvPr>
            <p:ph type="title" idx="4294967295"/>
          </p:nvPr>
        </p:nvSpPr>
        <p:spPr>
          <a:xfrm>
            <a:off x="258762" y="-19050"/>
            <a:ext cx="7772401" cy="11049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Examples – 2 level hierarchy</a:t>
            </a:r>
          </a:p>
        </p:txBody>
      </p:sp>
      <p:sp>
        <p:nvSpPr>
          <p:cNvPr id="506" name="T1 scans R, and updates a few tuples:…"/>
          <p:cNvSpPr txBox="1"/>
          <p:nvPr>
            <p:ph type="body" idx="4294967295"/>
          </p:nvPr>
        </p:nvSpPr>
        <p:spPr>
          <a:xfrm>
            <a:off x="152400" y="976312"/>
            <a:ext cx="7772400" cy="5029201"/>
          </a:xfrm>
          <a:prstGeom prst="rect">
            <a:avLst/>
          </a:prstGeom>
        </p:spPr>
        <p:txBody>
          <a:bodyPr>
            <a:normAutofit/>
          </a:bodyPr>
          <a:lstStyle/>
          <a:p>
            <a:pPr>
              <a:buSzTx/>
              <a:buFont typeface="Monotype Sorts"/>
              <a:buNone/>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T1 scans R, and updates a few tuples: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T1 gets an SIX lock on R, then get X lock on tuples that are updated.</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T2 uses an index to read only part of 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T2 gets an IS lock on R, and repeatedly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    gets an S lock on tuples of R.</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T3 reads all of 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T3 gets an S lock on R.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OR, T3 could behave like T2; can           </a:t>
            </a:r>
          </a:p>
          <a:p>
            <a:pPr marL="285750" lvl="1" indent="-57150">
              <a:spcBef>
                <a:spcPts val="0"/>
              </a:spcBef>
              <a:buClrTx/>
              <a:buSzTx/>
              <a:buNone/>
              <a:defRPr sz="1800">
                <a:latin typeface="Tahoma" panose="020B0604030504040204"/>
                <a:ea typeface="Tahoma" panose="020B0604030504040204"/>
                <a:cs typeface="Tahoma" panose="020B0604030504040204"/>
                <a:sym typeface="Tahoma" panose="020B0604030504040204"/>
              </a:defRPr>
            </a:pPr>
            <a:r>
              <a:t>     use </a:t>
            </a:r>
            <a:r>
              <a:rPr>
                <a:solidFill>
                  <a:schemeClr val="accent2"/>
                </a:solidFill>
              </a:rPr>
              <a:t>lock escalation</a:t>
            </a:r>
            <a:r>
              <a:t> to decide which.</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Lock escalation dynamically asks for              </a:t>
            </a: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r>
              <a:t>    courser-grained locks when too many                </a:t>
            </a: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r>
              <a:t>    low level locks acquired</a:t>
            </a:r>
          </a:p>
        </p:txBody>
      </p:sp>
      <p:grpSp>
        <p:nvGrpSpPr>
          <p:cNvPr id="563" name="Group"/>
          <p:cNvGrpSpPr/>
          <p:nvPr/>
        </p:nvGrpSpPr>
        <p:grpSpPr>
          <a:xfrm>
            <a:off x="6323958" y="3886200"/>
            <a:ext cx="2426343" cy="2489283"/>
            <a:chOff x="0" y="0"/>
            <a:chExt cx="2426341" cy="2489282"/>
          </a:xfrm>
        </p:grpSpPr>
        <p:sp>
          <p:nvSpPr>
            <p:cNvPr id="507" name="Square"/>
            <p:cNvSpPr/>
            <p:nvPr/>
          </p:nvSpPr>
          <p:spPr>
            <a:xfrm>
              <a:off x="0" y="16952"/>
              <a:ext cx="1614339" cy="161774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08" name="Square"/>
            <p:cNvSpPr/>
            <p:nvPr/>
          </p:nvSpPr>
          <p:spPr>
            <a:xfrm>
              <a:off x="0" y="16952"/>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09" name="Square"/>
            <p:cNvSpPr/>
            <p:nvPr/>
          </p:nvSpPr>
          <p:spPr>
            <a:xfrm>
              <a:off x="0" y="423809"/>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0" name="Square"/>
            <p:cNvSpPr/>
            <p:nvPr/>
          </p:nvSpPr>
          <p:spPr>
            <a:xfrm>
              <a:off x="0" y="830666"/>
              <a:ext cx="396335"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1" name="Square"/>
            <p:cNvSpPr/>
            <p:nvPr/>
          </p:nvSpPr>
          <p:spPr>
            <a:xfrm>
              <a:off x="0" y="1237523"/>
              <a:ext cx="396335"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2" name="Square"/>
            <p:cNvSpPr/>
            <p:nvPr/>
          </p:nvSpPr>
          <p:spPr>
            <a:xfrm>
              <a:off x="406001" y="16952"/>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3" name="Square"/>
            <p:cNvSpPr/>
            <p:nvPr/>
          </p:nvSpPr>
          <p:spPr>
            <a:xfrm>
              <a:off x="406001" y="42380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4" name="Square"/>
            <p:cNvSpPr/>
            <p:nvPr/>
          </p:nvSpPr>
          <p:spPr>
            <a:xfrm>
              <a:off x="406001" y="830666"/>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5" name="Square"/>
            <p:cNvSpPr/>
            <p:nvPr/>
          </p:nvSpPr>
          <p:spPr>
            <a:xfrm>
              <a:off x="406001" y="1237523"/>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6" name="Square"/>
            <p:cNvSpPr/>
            <p:nvPr/>
          </p:nvSpPr>
          <p:spPr>
            <a:xfrm>
              <a:off x="812002" y="16952"/>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7" name="Square"/>
            <p:cNvSpPr/>
            <p:nvPr/>
          </p:nvSpPr>
          <p:spPr>
            <a:xfrm>
              <a:off x="812002" y="42380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8" name="Square"/>
            <p:cNvSpPr/>
            <p:nvPr/>
          </p:nvSpPr>
          <p:spPr>
            <a:xfrm>
              <a:off x="812002" y="830666"/>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19" name="Square"/>
            <p:cNvSpPr/>
            <p:nvPr/>
          </p:nvSpPr>
          <p:spPr>
            <a:xfrm>
              <a:off x="812002" y="1237523"/>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20" name="Square"/>
            <p:cNvSpPr/>
            <p:nvPr/>
          </p:nvSpPr>
          <p:spPr>
            <a:xfrm>
              <a:off x="1218004" y="16952"/>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21" name="Square"/>
            <p:cNvSpPr/>
            <p:nvPr/>
          </p:nvSpPr>
          <p:spPr>
            <a:xfrm>
              <a:off x="1218004" y="423809"/>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22" name="Square"/>
            <p:cNvSpPr/>
            <p:nvPr/>
          </p:nvSpPr>
          <p:spPr>
            <a:xfrm>
              <a:off x="1218004" y="830666"/>
              <a:ext cx="396335"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23" name="Square"/>
            <p:cNvSpPr/>
            <p:nvPr/>
          </p:nvSpPr>
          <p:spPr>
            <a:xfrm>
              <a:off x="1218004" y="1237523"/>
              <a:ext cx="396335"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24" name="IS"/>
            <p:cNvSpPr txBox="1"/>
            <p:nvPr/>
          </p:nvSpPr>
          <p:spPr>
            <a:xfrm>
              <a:off x="491913" y="1210"/>
              <a:ext cx="344762" cy="396877"/>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IS</a:t>
              </a:r>
            </a:p>
          </p:txBody>
        </p:sp>
        <p:sp>
          <p:nvSpPr>
            <p:cNvPr id="525" name="IX"/>
            <p:cNvSpPr txBox="1"/>
            <p:nvPr/>
          </p:nvSpPr>
          <p:spPr>
            <a:xfrm>
              <a:off x="897914" y="0"/>
              <a:ext cx="344763" cy="396876"/>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IX</a:t>
              </a:r>
            </a:p>
          </p:txBody>
        </p:sp>
        <p:sp>
          <p:nvSpPr>
            <p:cNvPr id="526" name="SIX"/>
            <p:cNvSpPr txBox="1"/>
            <p:nvPr/>
          </p:nvSpPr>
          <p:spPr>
            <a:xfrm>
              <a:off x="1207249" y="19374"/>
              <a:ext cx="473238" cy="371477"/>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SIX</a:t>
              </a:r>
            </a:p>
          </p:txBody>
        </p:sp>
        <p:sp>
          <p:nvSpPr>
            <p:cNvPr id="527" name="IS"/>
            <p:cNvSpPr txBox="1"/>
            <p:nvPr/>
          </p:nvSpPr>
          <p:spPr>
            <a:xfrm>
              <a:off x="85912" y="466190"/>
              <a:ext cx="344762" cy="396877"/>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IS</a:t>
              </a:r>
            </a:p>
          </p:txBody>
        </p:sp>
        <p:sp>
          <p:nvSpPr>
            <p:cNvPr id="528" name="IX"/>
            <p:cNvSpPr txBox="1"/>
            <p:nvPr/>
          </p:nvSpPr>
          <p:spPr>
            <a:xfrm>
              <a:off x="85912" y="871836"/>
              <a:ext cx="344762" cy="396877"/>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IX</a:t>
              </a:r>
            </a:p>
          </p:txBody>
        </p:sp>
        <p:sp>
          <p:nvSpPr>
            <p:cNvPr id="529" name="SIX"/>
            <p:cNvSpPr txBox="1"/>
            <p:nvPr/>
          </p:nvSpPr>
          <p:spPr>
            <a:xfrm>
              <a:off x="8578" y="1277482"/>
              <a:ext cx="473238" cy="371477"/>
            </a:xfrm>
            <a:prstGeom prst="rect">
              <a:avLst/>
            </a:prstGeom>
            <a:noFill/>
            <a:ln w="12700" cap="flat">
              <a:noFill/>
              <a:miter lim="400000"/>
            </a:ln>
            <a:effectLst/>
          </p:spPr>
          <p:txBody>
            <a:bodyPr wrap="none" lIns="46037" tIns="46037" rIns="46037" bIns="46037" numCol="1" anchor="t">
              <a:spAutoFit/>
            </a:bodyPr>
            <a:lstStyle>
              <a:lvl1pPr defTabSz="457200">
                <a:defRPr sz="1800"/>
              </a:lvl1pPr>
            </a:lstStyle>
            <a:p>
              <a:r>
                <a:t>SIX</a:t>
              </a:r>
            </a:p>
          </p:txBody>
        </p:sp>
        <p:sp>
          <p:nvSpPr>
            <p:cNvPr id="530" name="√"/>
            <p:cNvSpPr txBox="1"/>
            <p:nvPr/>
          </p:nvSpPr>
          <p:spPr>
            <a:xfrm>
              <a:off x="491913" y="464979"/>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1" name="√"/>
            <p:cNvSpPr txBox="1"/>
            <p:nvPr/>
          </p:nvSpPr>
          <p:spPr>
            <a:xfrm>
              <a:off x="491913" y="871836"/>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2" name="√"/>
            <p:cNvSpPr txBox="1"/>
            <p:nvPr/>
          </p:nvSpPr>
          <p:spPr>
            <a:xfrm>
              <a:off x="491913" y="1278693"/>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3" name="√"/>
            <p:cNvSpPr txBox="1"/>
            <p:nvPr/>
          </p:nvSpPr>
          <p:spPr>
            <a:xfrm>
              <a:off x="896706" y="464979"/>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4" name="√"/>
            <p:cNvSpPr txBox="1"/>
            <p:nvPr/>
          </p:nvSpPr>
          <p:spPr>
            <a:xfrm>
              <a:off x="1303916" y="464979"/>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5" name="√"/>
            <p:cNvSpPr txBox="1"/>
            <p:nvPr/>
          </p:nvSpPr>
          <p:spPr>
            <a:xfrm>
              <a:off x="897914" y="871836"/>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36" name="Square"/>
            <p:cNvSpPr/>
            <p:nvPr/>
          </p:nvSpPr>
          <p:spPr>
            <a:xfrm>
              <a:off x="1624005" y="16952"/>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37" name="Square"/>
            <p:cNvSpPr/>
            <p:nvPr/>
          </p:nvSpPr>
          <p:spPr>
            <a:xfrm>
              <a:off x="1624005" y="42380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38" name="Square"/>
            <p:cNvSpPr/>
            <p:nvPr/>
          </p:nvSpPr>
          <p:spPr>
            <a:xfrm>
              <a:off x="1624005" y="830666"/>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39" name="Square"/>
            <p:cNvSpPr/>
            <p:nvPr/>
          </p:nvSpPr>
          <p:spPr>
            <a:xfrm>
              <a:off x="1624005" y="1237523"/>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0" name="Square"/>
            <p:cNvSpPr/>
            <p:nvPr/>
          </p:nvSpPr>
          <p:spPr>
            <a:xfrm>
              <a:off x="0" y="1644379"/>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1" name="Square"/>
            <p:cNvSpPr/>
            <p:nvPr/>
          </p:nvSpPr>
          <p:spPr>
            <a:xfrm>
              <a:off x="406001" y="164437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2" name="Square"/>
            <p:cNvSpPr/>
            <p:nvPr/>
          </p:nvSpPr>
          <p:spPr>
            <a:xfrm>
              <a:off x="812002" y="164437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3" name="Square"/>
            <p:cNvSpPr/>
            <p:nvPr/>
          </p:nvSpPr>
          <p:spPr>
            <a:xfrm>
              <a:off x="1218004" y="1644379"/>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4" name="Square"/>
            <p:cNvSpPr/>
            <p:nvPr/>
          </p:nvSpPr>
          <p:spPr>
            <a:xfrm>
              <a:off x="1624005" y="164437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5" name="Square"/>
            <p:cNvSpPr/>
            <p:nvPr/>
          </p:nvSpPr>
          <p:spPr>
            <a:xfrm>
              <a:off x="2030006" y="16952"/>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6" name="Square"/>
            <p:cNvSpPr/>
            <p:nvPr/>
          </p:nvSpPr>
          <p:spPr>
            <a:xfrm>
              <a:off x="2030006" y="42380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7" name="Square"/>
            <p:cNvSpPr/>
            <p:nvPr/>
          </p:nvSpPr>
          <p:spPr>
            <a:xfrm>
              <a:off x="2030006" y="830666"/>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8" name="Square"/>
            <p:cNvSpPr/>
            <p:nvPr/>
          </p:nvSpPr>
          <p:spPr>
            <a:xfrm>
              <a:off x="2030006" y="1237523"/>
              <a:ext cx="396336" cy="397170"/>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49" name="Square"/>
            <p:cNvSpPr/>
            <p:nvPr/>
          </p:nvSpPr>
          <p:spPr>
            <a:xfrm>
              <a:off x="2030006" y="1644379"/>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0" name="S"/>
            <p:cNvSpPr txBox="1"/>
            <p:nvPr/>
          </p:nvSpPr>
          <p:spPr>
            <a:xfrm>
              <a:off x="1712334" y="0"/>
              <a:ext cx="274193" cy="396876"/>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S</a:t>
              </a:r>
            </a:p>
          </p:txBody>
        </p:sp>
        <p:sp>
          <p:nvSpPr>
            <p:cNvPr id="551" name="X"/>
            <p:cNvSpPr txBox="1"/>
            <p:nvPr/>
          </p:nvSpPr>
          <p:spPr>
            <a:xfrm>
              <a:off x="2117127" y="0"/>
              <a:ext cx="274193" cy="396876"/>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X</a:t>
              </a:r>
            </a:p>
          </p:txBody>
        </p:sp>
        <p:sp>
          <p:nvSpPr>
            <p:cNvPr id="552" name="Square"/>
            <p:cNvSpPr/>
            <p:nvPr/>
          </p:nvSpPr>
          <p:spPr>
            <a:xfrm>
              <a:off x="0" y="2051236"/>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3" name="Square"/>
            <p:cNvSpPr/>
            <p:nvPr/>
          </p:nvSpPr>
          <p:spPr>
            <a:xfrm>
              <a:off x="406001" y="2051236"/>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4" name="Square"/>
            <p:cNvSpPr/>
            <p:nvPr/>
          </p:nvSpPr>
          <p:spPr>
            <a:xfrm>
              <a:off x="812002" y="2051236"/>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5" name="Square"/>
            <p:cNvSpPr/>
            <p:nvPr/>
          </p:nvSpPr>
          <p:spPr>
            <a:xfrm>
              <a:off x="1218004" y="2051236"/>
              <a:ext cx="396335"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6" name="Square"/>
            <p:cNvSpPr/>
            <p:nvPr/>
          </p:nvSpPr>
          <p:spPr>
            <a:xfrm>
              <a:off x="1624005" y="2051236"/>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7" name="Square"/>
            <p:cNvSpPr/>
            <p:nvPr/>
          </p:nvSpPr>
          <p:spPr>
            <a:xfrm>
              <a:off x="2030006" y="2051236"/>
              <a:ext cx="396336" cy="397171"/>
            </a:xfrm>
            <a:prstGeom prst="rect">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558" name="√"/>
            <p:cNvSpPr txBox="1"/>
            <p:nvPr/>
          </p:nvSpPr>
          <p:spPr>
            <a:xfrm>
              <a:off x="491913" y="1687971"/>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59" name="S"/>
            <p:cNvSpPr txBox="1"/>
            <p:nvPr/>
          </p:nvSpPr>
          <p:spPr>
            <a:xfrm>
              <a:off x="85912" y="1687971"/>
              <a:ext cx="274193" cy="396877"/>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S</a:t>
              </a:r>
            </a:p>
          </p:txBody>
        </p:sp>
        <p:sp>
          <p:nvSpPr>
            <p:cNvPr id="560" name="X"/>
            <p:cNvSpPr txBox="1"/>
            <p:nvPr/>
          </p:nvSpPr>
          <p:spPr>
            <a:xfrm>
              <a:off x="85912" y="2092406"/>
              <a:ext cx="274193" cy="396877"/>
            </a:xfrm>
            <a:prstGeom prst="rect">
              <a:avLst/>
            </a:prstGeom>
            <a:noFill/>
            <a:ln w="12700" cap="flat">
              <a:noFill/>
              <a:miter lim="400000"/>
            </a:ln>
            <a:effectLst/>
          </p:spPr>
          <p:txBody>
            <a:bodyPr wrap="none" lIns="46037" tIns="46037" rIns="46037" bIns="46037" numCol="1" anchor="t">
              <a:spAutoFit/>
            </a:bodyPr>
            <a:lstStyle>
              <a:lvl1pPr defTabSz="457200">
                <a:defRPr sz="2000"/>
              </a:lvl1pPr>
            </a:lstStyle>
            <a:p>
              <a:r>
                <a:t>X</a:t>
              </a:r>
            </a:p>
          </p:txBody>
        </p:sp>
        <p:sp>
          <p:nvSpPr>
            <p:cNvPr id="561" name="√"/>
            <p:cNvSpPr txBox="1"/>
            <p:nvPr/>
          </p:nvSpPr>
          <p:spPr>
            <a:xfrm>
              <a:off x="1767917" y="464979"/>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sp>
          <p:nvSpPr>
            <p:cNvPr id="562" name="√"/>
            <p:cNvSpPr txBox="1"/>
            <p:nvPr/>
          </p:nvSpPr>
          <p:spPr>
            <a:xfrm>
              <a:off x="1767917" y="1687971"/>
              <a:ext cx="230239" cy="320677"/>
            </a:xfrm>
            <a:prstGeom prst="rect">
              <a:avLst/>
            </a:prstGeom>
            <a:noFill/>
            <a:ln w="12700" cap="flat">
              <a:noFill/>
              <a:miter lim="400000"/>
            </a:ln>
            <a:effectLst/>
          </p:spPr>
          <p:txBody>
            <a:bodyPr wrap="none" lIns="46037" tIns="46037" rIns="46037" bIns="46037"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Ö</a:t>
              </a:r>
            </a:p>
          </p:txBody>
        </p:sp>
      </p:grpSp>
      <p:sp>
        <p:nvSpPr>
          <p:cNvPr id="564" name="Tuples"/>
          <p:cNvSpPr txBox="1"/>
          <p:nvPr/>
        </p:nvSpPr>
        <p:spPr>
          <a:xfrm>
            <a:off x="7631111" y="1219200"/>
            <a:ext cx="782541" cy="371476"/>
          </a:xfrm>
          <a:prstGeom prst="rect">
            <a:avLst/>
          </a:prstGeom>
          <a:ln w="12700">
            <a:miter lim="400000"/>
          </a:ln>
        </p:spPr>
        <p:txBody>
          <a:bodyPr wrap="none" lIns="46037" tIns="46037" rIns="46037" bIns="46037">
            <a:spAutoFit/>
          </a:bodyPr>
          <a:lstStyle>
            <a:lvl1pPr defTabSz="457200">
              <a:defRPr sz="1800">
                <a:solidFill>
                  <a:srgbClr val="CC3300"/>
                </a:solidFill>
              </a:defRPr>
            </a:lvl1pPr>
          </a:lstStyle>
          <a:p>
            <a:r>
              <a:t>Tuples</a:t>
            </a:r>
          </a:p>
        </p:txBody>
      </p:sp>
      <p:sp>
        <p:nvSpPr>
          <p:cNvPr id="565" name="Tables"/>
          <p:cNvSpPr txBox="1"/>
          <p:nvPr/>
        </p:nvSpPr>
        <p:spPr>
          <a:xfrm>
            <a:off x="7666036" y="533400"/>
            <a:ext cx="765574" cy="371476"/>
          </a:xfrm>
          <a:prstGeom prst="rect">
            <a:avLst/>
          </a:prstGeom>
          <a:ln w="12700">
            <a:miter lim="400000"/>
          </a:ln>
        </p:spPr>
        <p:txBody>
          <a:bodyPr wrap="none" lIns="46037" tIns="46037" rIns="46037" bIns="46037">
            <a:spAutoFit/>
          </a:bodyPr>
          <a:lstStyle>
            <a:lvl1pPr defTabSz="457200">
              <a:defRPr sz="1800">
                <a:solidFill>
                  <a:srgbClr val="CC3300"/>
                </a:solidFill>
              </a:defRPr>
            </a:lvl1pPr>
          </a:lstStyle>
          <a:p>
            <a:r>
              <a:t>Tables</a:t>
            </a:r>
          </a:p>
        </p:txBody>
      </p:sp>
      <p:sp>
        <p:nvSpPr>
          <p:cNvPr id="566" name="Line"/>
          <p:cNvSpPr/>
          <p:nvPr/>
        </p:nvSpPr>
        <p:spPr>
          <a:xfrm>
            <a:off x="8143875" y="901700"/>
            <a:ext cx="0" cy="381000"/>
          </a:xfrm>
          <a:prstGeom prst="line">
            <a:avLst/>
          </a:prstGeom>
          <a:ln w="12700">
            <a:solidFill>
              <a:srgbClr val="CC3300"/>
            </a:solidFill>
          </a:ln>
        </p:spPr>
        <p:txBody>
          <a:bodyPr lIns="45719" rIns="45719"/>
          <a:lstStyle/>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06">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0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506">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506">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50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506">
                                            <p:txEl>
                                              <p:pRg st="6" end="6"/>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506">
                                            <p:txEl>
                                              <p:pRg st="7" end="7"/>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506">
                                            <p:txEl>
                                              <p:pRg st="8" end="8"/>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506">
                                            <p:txEl>
                                              <p:pRg st="9" end="9"/>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506">
                                            <p:txEl>
                                              <p:pRg st="10" end="10"/>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506">
                                            <p:txEl>
                                              <p:pRg st="11" end="11"/>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506">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06" grpId="1" animBg="1" advAuto="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69" name="Isolation Levels"/>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Isolation Levels</a:t>
            </a:r>
          </a:p>
        </p:txBody>
      </p:sp>
      <p:sp>
        <p:nvSpPr>
          <p:cNvPr id="570" name="SQL standard offers several isolation levels…"/>
          <p:cNvSpPr txBox="1"/>
          <p:nvPr>
            <p:ph type="body" idx="4294967295"/>
          </p:nvPr>
        </p:nvSpPr>
        <p:spPr>
          <a:xfrm>
            <a:off x="838200" y="1371600"/>
            <a:ext cx="7772400" cy="4114800"/>
          </a:xfrm>
          <a:prstGeom prst="rect">
            <a:avLst/>
          </a:prstGeom>
        </p:spPr>
        <p:txBody>
          <a:bodyPr>
            <a:normAutofit/>
          </a:bodyPr>
          <a:lstStyle/>
          <a:p>
            <a:pPr marL="192405" indent="-192405" defTabSz="877570">
              <a:lnSpc>
                <a:spcPct val="80000"/>
              </a:lnSpc>
              <a:buClrTx/>
              <a:buSzPct val="100000"/>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SQL standard offers several isolation levels</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Each transaction can have level set separately</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Problematic definitions, but in best practice done with variations in lock holding</a:t>
            </a:r>
          </a:p>
          <a:p>
            <a:pPr marL="192405" indent="-192405" defTabSz="877570">
              <a:lnSpc>
                <a:spcPct val="80000"/>
              </a:lnSpc>
              <a:buClrTx/>
              <a:buSzPct val="100000"/>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Serializable </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(ought to be default, but not so in practice)</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Traditionally done with Commit-duration locks on data and indices </a:t>
            </a:r>
            <a:br/>
          </a:p>
          <a:p>
            <a:pPr marL="192405" indent="-192405" defTabSz="877570">
              <a:lnSpc>
                <a:spcPct val="80000"/>
              </a:lnSpc>
              <a:spcBef>
                <a:spcPts val="0"/>
              </a:spcBef>
              <a:buClrTx/>
              <a:buSzPct val="100000"/>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Repeatable Read</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Commit-duration locks on data</a:t>
            </a:r>
          </a:p>
          <a:p>
            <a:pPr marL="192405" indent="-192405" defTabSz="877570">
              <a:lnSpc>
                <a:spcPct val="80000"/>
              </a:lnSpc>
              <a:buClrTx/>
              <a:buSzPct val="100000"/>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Read Committed</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short duration read locks, commit-duration write locks</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non-repeatable reads possible</a:t>
            </a:r>
          </a:p>
          <a:p>
            <a:pPr marL="192405" indent="-192405" defTabSz="877570">
              <a:lnSpc>
                <a:spcPct val="80000"/>
              </a:lnSpc>
              <a:buClrTx/>
              <a:buSzPct val="100000"/>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Read Uncommitted</a:t>
            </a:r>
          </a:p>
          <a:p>
            <a:pPr marL="558165" lvl="1" indent="-192405" defTabSz="877570">
              <a:lnSpc>
                <a:spcPct val="80000"/>
              </a:lnSpc>
              <a:spcBef>
                <a:spcPts val="0"/>
              </a:spcBef>
              <a:buClrTx/>
              <a:buChar char="•"/>
              <a:defRPr sz="192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no read locks, commit-duration write locks</a:t>
            </a:r>
          </a:p>
        </p:txBody>
      </p:sp>
      <p:sp>
        <p:nvSpPr>
          <p:cNvPr id="571" name="46"/>
          <p:cNvSpPr txBox="1"/>
          <p:nvPr/>
        </p:nvSpPr>
        <p:spPr>
          <a:xfrm>
            <a:off x="6598919" y="6172200"/>
            <a:ext cx="1813561" cy="225745"/>
          </a:xfrm>
          <a:prstGeom prst="rect">
            <a:avLst/>
          </a:prstGeom>
          <a:ln w="12700">
            <a:miter lim="400000"/>
          </a:ln>
        </p:spPr>
        <p:txBody>
          <a:bodyPr lIns="45719" rIns="45719">
            <a:spAutoFit/>
          </a:bodyPr>
          <a:lstStyle>
            <a:lvl1pPr defTabSz="457200">
              <a:defRPr sz="1000">
                <a:solidFill>
                  <a:srgbClr val="CCECFF"/>
                </a:solidFill>
                <a:latin typeface="+mj-lt"/>
                <a:ea typeface="+mj-ea"/>
                <a:cs typeface="+mj-cs"/>
                <a:sym typeface="Times New Roman" panose="02020603050405020304"/>
              </a:defRPr>
            </a:lvl1pPr>
          </a:lstStyle>
          <a:p>
            <a:r>
              <a:t>46</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70"/>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70">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570">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57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570">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570">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57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570">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57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570">
                                            <p:txEl>
                                              <p:pRg st="8" end="8"/>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570">
                                            <p:txEl>
                                              <p:pRg st="9" end="9"/>
                                            </p:txEl>
                                          </p:spTgt>
                                        </p:tgtEl>
                                        <p:attrNameLst>
                                          <p:attrName>style.visibility</p:attrName>
                                        </p:attrNameLst>
                                      </p:cBhvr>
                                      <p:to>
                                        <p:strVal val="visible"/>
                                      </p:to>
                                    </p:set>
                                  </p:childTnLst>
                                </p:cTn>
                              </p:par>
                              <p:par>
                                <p:cTn id="33" presetID="1" presetClass="entr" presetSubtype="0" fill="hold" grpId="1" nodeType="withEffect">
                                  <p:stCondLst>
                                    <p:cond delay="0"/>
                                  </p:stCondLst>
                                  <p:iterate type="el">
                                    <p:tmAbs val="0"/>
                                  </p:iterate>
                                  <p:childTnLst>
                                    <p:set>
                                      <p:cBhvr>
                                        <p:cTn id="34" dur="indefinite" fill="hold"/>
                                        <p:tgtEl>
                                          <p:spTgt spid="57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el">
                                    <p:tmAbs val="0"/>
                                  </p:iterate>
                                  <p:childTnLst>
                                    <p:set>
                                      <p:cBhvr>
                                        <p:cTn id="38" dur="indefinite" fill="hold"/>
                                        <p:tgtEl>
                                          <p:spTgt spid="570">
                                            <p:txEl>
                                              <p:pRg st="11" end="11"/>
                                            </p:txEl>
                                          </p:spTgt>
                                        </p:tgtEl>
                                        <p:attrNameLst>
                                          <p:attrName>style.visibility</p:attrName>
                                        </p:attrNameLst>
                                      </p:cBhvr>
                                      <p:to>
                                        <p:strVal val="visible"/>
                                      </p:to>
                                    </p:set>
                                  </p:childTnLst>
                                </p:cTn>
                              </p:par>
                              <p:par>
                                <p:cTn id="39" presetID="1" presetClass="entr" presetSubtype="0" fill="hold" grpId="1" nodeType="withEffect">
                                  <p:stCondLst>
                                    <p:cond delay="0"/>
                                  </p:stCondLst>
                                  <p:iterate type="el">
                                    <p:tmAbs val="0"/>
                                  </p:iterate>
                                  <p:childTnLst>
                                    <p:set>
                                      <p:cBhvr>
                                        <p:cTn id="40" dur="indefinite" fill="hold"/>
                                        <p:tgtEl>
                                          <p:spTgt spid="570">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70" grpId="1" animBg="1" advAuto="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74" name="Optimistic CC (Kung-Robinson)"/>
          <p:cNvSpPr txBox="1"/>
          <p:nvPr>
            <p:ph type="title" idx="4294967295"/>
          </p:nvPr>
        </p:nvSpPr>
        <p:spPr>
          <a:xfrm>
            <a:off x="1066800" y="-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Optimistic CC (Kung-Robinson)</a:t>
            </a:r>
          </a:p>
        </p:txBody>
      </p:sp>
      <p:sp>
        <p:nvSpPr>
          <p:cNvPr id="575" name="Locking is a conservative approach in which conflicts are prevented. Disadvantages:…"/>
          <p:cNvSpPr txBox="1"/>
          <p:nvPr>
            <p:ph type="body" idx="4294967295"/>
          </p:nvPr>
        </p:nvSpPr>
        <p:spPr>
          <a:xfrm>
            <a:off x="533400" y="1295400"/>
            <a:ext cx="7772400" cy="5181600"/>
          </a:xfrm>
          <a:prstGeom prst="rect">
            <a:avLst/>
          </a:prstGeom>
        </p:spPr>
        <p:txBody>
          <a:bodyPr>
            <a:normAutofit/>
          </a:bodyPr>
          <a:lstStyle/>
          <a:p>
            <a:pPr>
              <a:spcBef>
                <a:spcPts val="1100"/>
              </a:spcBef>
              <a:buSzTx/>
              <a:buFont typeface="Monotype Sorts"/>
              <a:buNone/>
              <a:defRPr sz="2800">
                <a:latin typeface="Tahoma" panose="020B0604030504040204"/>
                <a:ea typeface="Tahoma" panose="020B0604030504040204"/>
                <a:cs typeface="Tahoma" panose="020B0604030504040204"/>
                <a:sym typeface="Tahoma" panose="020B0604030504040204"/>
              </a:defRPr>
            </a:pPr>
            <a:r>
              <a:t>Locking is a conservative approach in which conflicts are prevented. Disadvantages:</a:t>
            </a:r>
          </a:p>
          <a:p>
            <a:pPr marL="1085850" lvl="2" indent="-228600">
              <a:spcBef>
                <a:spcPts val="0"/>
              </a:spcBef>
              <a:buClr>
                <a:srgbClr val="000099"/>
              </a:buClr>
              <a:defRPr sz="2800">
                <a:solidFill>
                  <a:schemeClr val="accent2"/>
                </a:solidFill>
                <a:latin typeface="Tahoma" panose="020B0604030504040204"/>
                <a:ea typeface="Tahoma" panose="020B0604030504040204"/>
                <a:cs typeface="Tahoma" panose="020B0604030504040204"/>
                <a:sym typeface="Tahoma" panose="020B0604030504040204"/>
              </a:defRPr>
            </a:pPr>
            <a:r>
              <a:t>Lock management overhead.</a:t>
            </a:r>
          </a:p>
          <a:p>
            <a:pPr marL="1085850" lvl="2" indent="-228600">
              <a:spcBef>
                <a:spcPts val="0"/>
              </a:spcBef>
              <a:buClr>
                <a:srgbClr val="000099"/>
              </a:buClr>
              <a:defRPr sz="2800">
                <a:solidFill>
                  <a:schemeClr val="accent2"/>
                </a:solidFill>
                <a:latin typeface="Tahoma" panose="020B0604030504040204"/>
                <a:ea typeface="Tahoma" panose="020B0604030504040204"/>
                <a:cs typeface="Tahoma" panose="020B0604030504040204"/>
                <a:sym typeface="Tahoma" panose="020B0604030504040204"/>
              </a:defRPr>
            </a:pPr>
            <a:r>
              <a:t>Deadlock detection/resolution.</a:t>
            </a:r>
          </a:p>
          <a:p>
            <a:pPr marL="1085850" lvl="2" indent="-228600">
              <a:spcBef>
                <a:spcPts val="0"/>
              </a:spcBef>
              <a:buClr>
                <a:srgbClr val="000099"/>
              </a:buClr>
              <a:defRPr sz="2800">
                <a:solidFill>
                  <a:schemeClr val="accent2"/>
                </a:solidFill>
                <a:latin typeface="Tahoma" panose="020B0604030504040204"/>
                <a:ea typeface="Tahoma" panose="020B0604030504040204"/>
                <a:cs typeface="Tahoma" panose="020B0604030504040204"/>
                <a:sym typeface="Tahoma" panose="020B0604030504040204"/>
              </a:defRPr>
            </a:pPr>
            <a:r>
              <a:t>Lock contention for heavily used objects</a:t>
            </a:r>
            <a:r>
              <a:rPr sz="1800"/>
              <a:t>.</a:t>
            </a:r>
            <a:endParaRPr sz="1800"/>
          </a:p>
          <a:p>
            <a:pPr marL="280670" indent="-280670">
              <a:spcBef>
                <a:spcPts val="1100"/>
              </a:spcBef>
              <a:buClrTx/>
              <a:buSzPct val="100000"/>
              <a:defRPr sz="2800">
                <a:latin typeface="Tahoma" panose="020B0604030504040204"/>
                <a:ea typeface="Tahoma" panose="020B0604030504040204"/>
                <a:cs typeface="Tahoma" panose="020B0604030504040204"/>
                <a:sym typeface="Tahoma" panose="020B0604030504040204"/>
              </a:defRPr>
            </a:pPr>
            <a:r>
              <a:t>Locking is “pessimistic” because it assumes that conflicts will happen.</a:t>
            </a:r>
          </a:p>
          <a:p>
            <a:pPr marL="280670" indent="-280670">
              <a:spcBef>
                <a:spcPts val="1100"/>
              </a:spcBef>
              <a:buClrTx/>
              <a:buSzPct val="100000"/>
              <a:defRPr sz="2800">
                <a:latin typeface="Tahoma" panose="020B0604030504040204"/>
                <a:ea typeface="Tahoma" panose="020B0604030504040204"/>
                <a:cs typeface="Tahoma" panose="020B0604030504040204"/>
                <a:sym typeface="Tahoma" panose="020B0604030504040204"/>
              </a:defRPr>
            </a:pPr>
            <a:r>
              <a:t>If conflicts are rare, we might get better performance by not locking, and instead checking for conflicts at commit.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75"/>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75">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575">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575">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5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5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57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75" grpId="1" animBg="1" advAuto="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78" name="Kung-Robinson Model"/>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Kung-Robinson Model</a:t>
            </a:r>
          </a:p>
        </p:txBody>
      </p:sp>
      <p:sp>
        <p:nvSpPr>
          <p:cNvPr id="579" name="Xacts have three phases:…"/>
          <p:cNvSpPr txBox="1"/>
          <p:nvPr>
            <p:ph type="body" idx="4294967295"/>
          </p:nvPr>
        </p:nvSpPr>
        <p:spPr>
          <a:xfrm>
            <a:off x="685800" y="1600200"/>
            <a:ext cx="7772400" cy="4114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Xacts have three phases:</a:t>
            </a:r>
          </a:p>
          <a:p>
            <a:pPr marL="661670" lvl="1" indent="-280670">
              <a:spcBef>
                <a:spcPts val="0"/>
              </a:spcBef>
              <a:buClrTx/>
              <a:buChar char="•"/>
              <a:defRPr sz="2800">
                <a:solidFill>
                  <a:schemeClr val="accent2"/>
                </a:solidFill>
                <a:latin typeface="Tahoma" panose="020B0604030504040204"/>
                <a:ea typeface="Tahoma" panose="020B0604030504040204"/>
                <a:cs typeface="Tahoma" panose="020B0604030504040204"/>
                <a:sym typeface="Tahoma" panose="020B0604030504040204"/>
              </a:defRPr>
            </a:pPr>
            <a:r>
              <a:t>READ:  </a:t>
            </a:r>
            <a:r>
              <a:rPr>
                <a:solidFill>
                  <a:srgbClr val="000000"/>
                </a:solidFill>
              </a:rPr>
              <a:t>Xacts </a:t>
            </a:r>
            <a:r>
              <a:rPr lang="en-AU">
                <a:solidFill>
                  <a:srgbClr val="000000"/>
                </a:solidFill>
              </a:rPr>
              <a:t>first </a:t>
            </a:r>
            <a:r>
              <a:rPr>
                <a:solidFill>
                  <a:srgbClr val="000000"/>
                </a:solidFill>
              </a:rPr>
              <a:t>read </a:t>
            </a:r>
            <a:r>
              <a:rPr lang="en-AU">
                <a:solidFill>
                  <a:srgbClr val="000000"/>
                </a:solidFill>
              </a:rPr>
              <a:t>all object</a:t>
            </a:r>
            <a:r>
              <a:rPr>
                <a:solidFill>
                  <a:srgbClr val="000000"/>
                </a:solidFill>
              </a:rPr>
              <a:t> from the database, but </a:t>
            </a:r>
            <a:r>
              <a:rPr>
                <a:solidFill>
                  <a:srgbClr val="FF0000"/>
                </a:solidFill>
              </a:rPr>
              <a:t>make changes to private copies</a:t>
            </a:r>
            <a:r>
              <a:rPr>
                <a:solidFill>
                  <a:srgbClr val="000000"/>
                </a:solidFill>
              </a:rPr>
              <a:t> of objects.</a:t>
            </a:r>
            <a:endParaRPr>
              <a:solidFill>
                <a:srgbClr val="000000"/>
              </a:solidFill>
            </a:endParaRPr>
          </a:p>
          <a:p>
            <a:pPr marL="661670" lvl="1" indent="-280670">
              <a:spcBef>
                <a:spcPts val="0"/>
              </a:spcBef>
              <a:buClrTx/>
              <a:buChar char="•"/>
              <a:defRPr sz="2800">
                <a:solidFill>
                  <a:schemeClr val="accent2"/>
                </a:solidFill>
                <a:latin typeface="Tahoma" panose="020B0604030504040204"/>
                <a:ea typeface="Tahoma" panose="020B0604030504040204"/>
                <a:cs typeface="Tahoma" panose="020B0604030504040204"/>
                <a:sym typeface="Tahoma" panose="020B0604030504040204"/>
              </a:defRPr>
            </a:pPr>
            <a:r>
              <a:t>VALIDATE:  </a:t>
            </a:r>
            <a:r>
              <a:rPr>
                <a:solidFill>
                  <a:srgbClr val="000000"/>
                </a:solidFill>
              </a:rPr>
              <a:t>Check for conflicts.</a:t>
            </a:r>
            <a:endParaRPr>
              <a:solidFill>
                <a:srgbClr val="000000"/>
              </a:solidFill>
            </a:endParaRPr>
          </a:p>
          <a:p>
            <a:pPr marL="661670" lvl="1" indent="-280670">
              <a:spcBef>
                <a:spcPts val="0"/>
              </a:spcBef>
              <a:buClrTx/>
              <a:buChar char="•"/>
              <a:defRPr sz="2800">
                <a:solidFill>
                  <a:schemeClr val="accent2"/>
                </a:solidFill>
                <a:latin typeface="Tahoma" panose="020B0604030504040204"/>
                <a:ea typeface="Tahoma" panose="020B0604030504040204"/>
                <a:cs typeface="Tahoma" panose="020B0604030504040204"/>
                <a:sym typeface="Tahoma" panose="020B0604030504040204"/>
              </a:defRPr>
            </a:pPr>
            <a:r>
              <a:t>WRITE:</a:t>
            </a:r>
            <a:r>
              <a:rPr>
                <a:solidFill>
                  <a:srgbClr val="000000"/>
                </a:solidFill>
              </a:rPr>
              <a:t> Make local copies of changes public.</a:t>
            </a:r>
            <a:endParaRPr>
              <a:solidFill>
                <a:srgbClr val="000000"/>
              </a:solidFill>
            </a:endParaRPr>
          </a:p>
        </p:txBody>
      </p:sp>
      <p:sp>
        <p:nvSpPr>
          <p:cNvPr id="580" name="Rectangle"/>
          <p:cNvSpPr/>
          <p:nvPr/>
        </p:nvSpPr>
        <p:spPr>
          <a:xfrm>
            <a:off x="3663950" y="4502150"/>
            <a:ext cx="1435100" cy="292101"/>
          </a:xfrm>
          <a:prstGeom prst="rect">
            <a:avLst/>
          </a:prstGeom>
          <a:solidFill>
            <a:schemeClr val="accent1"/>
          </a:solidFill>
          <a:ln w="12700">
            <a:solidFill>
              <a:srgbClr val="000000"/>
            </a:solidFill>
          </a:ln>
        </p:spPr>
        <p:txBody>
          <a:bodyPr lIns="45719" rIns="45719" anchor="ctr"/>
          <a:lstStyle/>
          <a:p>
            <a:pPr defTabSz="457200">
              <a:defRPr sz="1800"/>
            </a:pPr>
          </a:p>
        </p:txBody>
      </p:sp>
      <p:sp>
        <p:nvSpPr>
          <p:cNvPr id="581" name="Line"/>
          <p:cNvSpPr/>
          <p:nvPr/>
        </p:nvSpPr>
        <p:spPr>
          <a:xfrm>
            <a:off x="3962400" y="4495800"/>
            <a:ext cx="0" cy="304800"/>
          </a:xfrm>
          <a:prstGeom prst="line">
            <a:avLst/>
          </a:prstGeom>
          <a:ln w="12700">
            <a:solidFill>
              <a:srgbClr val="CCECFF"/>
            </a:solidFill>
          </a:ln>
        </p:spPr>
        <p:txBody>
          <a:bodyPr lIns="45719" rIns="45719"/>
          <a:lstStyle/>
          <a:p/>
        </p:txBody>
      </p:sp>
      <p:sp>
        <p:nvSpPr>
          <p:cNvPr id="582" name="Line"/>
          <p:cNvSpPr/>
          <p:nvPr/>
        </p:nvSpPr>
        <p:spPr>
          <a:xfrm>
            <a:off x="4267200" y="4495800"/>
            <a:ext cx="0" cy="304800"/>
          </a:xfrm>
          <a:prstGeom prst="line">
            <a:avLst/>
          </a:prstGeom>
          <a:ln w="12700">
            <a:solidFill>
              <a:srgbClr val="CCECFF"/>
            </a:solidFill>
          </a:ln>
        </p:spPr>
        <p:txBody>
          <a:bodyPr lIns="45719" rIns="45719"/>
          <a:lstStyle/>
          <a:p/>
        </p:txBody>
      </p:sp>
      <p:sp>
        <p:nvSpPr>
          <p:cNvPr id="583" name="Rectangle"/>
          <p:cNvSpPr/>
          <p:nvPr/>
        </p:nvSpPr>
        <p:spPr>
          <a:xfrm>
            <a:off x="3663950" y="6178550"/>
            <a:ext cx="1435100" cy="292101"/>
          </a:xfrm>
          <a:prstGeom prst="rect">
            <a:avLst/>
          </a:prstGeom>
          <a:solidFill>
            <a:schemeClr val="accent1"/>
          </a:solidFill>
          <a:ln w="12700">
            <a:solidFill>
              <a:srgbClr val="000000"/>
            </a:solidFill>
          </a:ln>
        </p:spPr>
        <p:txBody>
          <a:bodyPr lIns="45719" rIns="45719" anchor="ctr"/>
          <a:lstStyle/>
          <a:p>
            <a:pPr defTabSz="457200">
              <a:defRPr sz="1800"/>
            </a:pPr>
          </a:p>
        </p:txBody>
      </p:sp>
      <p:sp>
        <p:nvSpPr>
          <p:cNvPr id="584" name="Line"/>
          <p:cNvSpPr/>
          <p:nvPr/>
        </p:nvSpPr>
        <p:spPr>
          <a:xfrm>
            <a:off x="3962400" y="6172200"/>
            <a:ext cx="0" cy="304800"/>
          </a:xfrm>
          <a:prstGeom prst="line">
            <a:avLst/>
          </a:prstGeom>
          <a:ln w="12700">
            <a:solidFill>
              <a:srgbClr val="CCECFF"/>
            </a:solidFill>
          </a:ln>
        </p:spPr>
        <p:txBody>
          <a:bodyPr lIns="45719" rIns="45719"/>
          <a:lstStyle/>
          <a:p/>
        </p:txBody>
      </p:sp>
      <p:sp>
        <p:nvSpPr>
          <p:cNvPr id="585" name="Line"/>
          <p:cNvSpPr/>
          <p:nvPr/>
        </p:nvSpPr>
        <p:spPr>
          <a:xfrm>
            <a:off x="4267200" y="6172200"/>
            <a:ext cx="0" cy="304800"/>
          </a:xfrm>
          <a:prstGeom prst="line">
            <a:avLst/>
          </a:prstGeom>
          <a:ln w="12700">
            <a:solidFill>
              <a:srgbClr val="CCECFF"/>
            </a:solidFill>
          </a:ln>
        </p:spPr>
        <p:txBody>
          <a:bodyPr lIns="45719" rIns="45719"/>
          <a:lstStyle/>
          <a:p/>
        </p:txBody>
      </p:sp>
      <p:sp>
        <p:nvSpPr>
          <p:cNvPr id="586" name="Shape"/>
          <p:cNvSpPr/>
          <p:nvPr/>
        </p:nvSpPr>
        <p:spPr>
          <a:xfrm rot="10800000" flipH="1" flipV="1">
            <a:off x="2673350" y="5416550"/>
            <a:ext cx="368301" cy="2921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97" y="21600"/>
                </a:lnTo>
                <a:lnTo>
                  <a:pt x="16203" y="21600"/>
                </a:lnTo>
                <a:lnTo>
                  <a:pt x="21600" y="0"/>
                </a:lnTo>
                <a:lnTo>
                  <a:pt x="0" y="0"/>
                </a:lnTo>
                <a:close/>
              </a:path>
            </a:pathLst>
          </a:custGeom>
          <a:solidFill>
            <a:srgbClr val="3365FB"/>
          </a:solidFill>
          <a:ln w="12700">
            <a:solidFill>
              <a:srgbClr val="000000"/>
            </a:solidFill>
            <a:miter/>
          </a:ln>
        </p:spPr>
        <p:txBody>
          <a:bodyPr lIns="45719" rIns="45719" anchor="ctr"/>
          <a:lstStyle/>
          <a:p/>
        </p:txBody>
      </p:sp>
      <p:sp>
        <p:nvSpPr>
          <p:cNvPr id="587" name="Shape"/>
          <p:cNvSpPr/>
          <p:nvPr/>
        </p:nvSpPr>
        <p:spPr>
          <a:xfrm rot="10800000" flipH="1" flipV="1">
            <a:off x="3968750" y="5416550"/>
            <a:ext cx="368301" cy="2921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97" y="21600"/>
                </a:lnTo>
                <a:lnTo>
                  <a:pt x="16203" y="21600"/>
                </a:lnTo>
                <a:lnTo>
                  <a:pt x="21600" y="0"/>
                </a:lnTo>
                <a:lnTo>
                  <a:pt x="0" y="0"/>
                </a:lnTo>
                <a:close/>
              </a:path>
            </a:pathLst>
          </a:custGeom>
          <a:solidFill>
            <a:srgbClr val="FF9933"/>
          </a:solidFill>
          <a:ln w="12700">
            <a:solidFill>
              <a:srgbClr val="000000"/>
            </a:solidFill>
            <a:miter/>
          </a:ln>
        </p:spPr>
        <p:txBody>
          <a:bodyPr lIns="45719" rIns="45719" anchor="ctr"/>
          <a:lstStyle/>
          <a:p/>
        </p:txBody>
      </p:sp>
      <p:sp>
        <p:nvSpPr>
          <p:cNvPr id="588" name="Shape"/>
          <p:cNvSpPr/>
          <p:nvPr/>
        </p:nvSpPr>
        <p:spPr>
          <a:xfrm rot="10800000" flipH="1" flipV="1">
            <a:off x="4521200" y="5435600"/>
            <a:ext cx="330200" cy="254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97" y="21600"/>
                </a:lnTo>
                <a:lnTo>
                  <a:pt x="16203" y="21600"/>
                </a:lnTo>
                <a:lnTo>
                  <a:pt x="21600" y="0"/>
                </a:lnTo>
                <a:lnTo>
                  <a:pt x="0" y="0"/>
                </a:lnTo>
                <a:close/>
              </a:path>
            </a:pathLst>
          </a:custGeom>
          <a:ln w="50800">
            <a:solidFill>
              <a:srgbClr val="FF9933"/>
            </a:solidFill>
            <a:miter/>
          </a:ln>
        </p:spPr>
        <p:txBody>
          <a:bodyPr lIns="45719" rIns="45719" anchor="ctr"/>
          <a:lstStyle/>
          <a:p/>
        </p:txBody>
      </p:sp>
      <p:sp>
        <p:nvSpPr>
          <p:cNvPr id="589" name="Shape"/>
          <p:cNvSpPr/>
          <p:nvPr/>
        </p:nvSpPr>
        <p:spPr>
          <a:xfrm rot="10800000" flipH="1" flipV="1">
            <a:off x="3225800" y="5435600"/>
            <a:ext cx="330200" cy="254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97" y="21600"/>
                </a:lnTo>
                <a:lnTo>
                  <a:pt x="16203" y="21600"/>
                </a:lnTo>
                <a:lnTo>
                  <a:pt x="21600" y="0"/>
                </a:lnTo>
                <a:lnTo>
                  <a:pt x="0" y="0"/>
                </a:lnTo>
                <a:close/>
              </a:path>
            </a:pathLst>
          </a:custGeom>
          <a:ln w="50800">
            <a:solidFill>
              <a:srgbClr val="3365FB"/>
            </a:solidFill>
            <a:miter/>
          </a:ln>
        </p:spPr>
        <p:txBody>
          <a:bodyPr lIns="45719" rIns="45719" anchor="ctr"/>
          <a:lstStyle/>
          <a:p/>
        </p:txBody>
      </p:sp>
      <p:sp>
        <p:nvSpPr>
          <p:cNvPr id="590" name="Line"/>
          <p:cNvSpPr/>
          <p:nvPr/>
        </p:nvSpPr>
        <p:spPr>
          <a:xfrm flipH="1">
            <a:off x="2895600" y="4648199"/>
            <a:ext cx="914400" cy="685802"/>
          </a:xfrm>
          <a:prstGeom prst="line">
            <a:avLst/>
          </a:prstGeom>
          <a:ln w="50800">
            <a:solidFill>
              <a:srgbClr val="000000"/>
            </a:solidFill>
            <a:tailEnd type="stealth"/>
          </a:ln>
        </p:spPr>
        <p:txBody>
          <a:bodyPr lIns="45719" rIns="45719"/>
          <a:lstStyle/>
          <a:p/>
        </p:txBody>
      </p:sp>
      <p:sp>
        <p:nvSpPr>
          <p:cNvPr id="591" name="Line"/>
          <p:cNvSpPr/>
          <p:nvPr/>
        </p:nvSpPr>
        <p:spPr>
          <a:xfrm>
            <a:off x="4114800" y="4648200"/>
            <a:ext cx="0" cy="685800"/>
          </a:xfrm>
          <a:prstGeom prst="line">
            <a:avLst/>
          </a:prstGeom>
          <a:ln w="50800">
            <a:solidFill>
              <a:srgbClr val="000000"/>
            </a:solidFill>
            <a:tailEnd type="stealth"/>
          </a:ln>
        </p:spPr>
        <p:txBody>
          <a:bodyPr lIns="45719" rIns="45719"/>
          <a:lstStyle/>
          <a:p/>
        </p:txBody>
      </p:sp>
      <p:sp>
        <p:nvSpPr>
          <p:cNvPr id="592" name="Arrow"/>
          <p:cNvSpPr/>
          <p:nvPr/>
        </p:nvSpPr>
        <p:spPr>
          <a:xfrm>
            <a:off x="6102350" y="5111750"/>
            <a:ext cx="1663700" cy="825500"/>
          </a:xfrm>
          <a:prstGeom prst="leftArrow">
            <a:avLst>
              <a:gd name="adj1" fmla="val 75009"/>
              <a:gd name="adj2" fmla="val 100741"/>
            </a:avLst>
          </a:prstGeom>
          <a:solidFill>
            <a:schemeClr val="accent1"/>
          </a:solidFill>
          <a:ln w="12700">
            <a:solidFill>
              <a:srgbClr val="000000"/>
            </a:solidFill>
          </a:ln>
        </p:spPr>
        <p:txBody>
          <a:bodyPr lIns="45719" rIns="45719" anchor="ctr"/>
          <a:lstStyle/>
          <a:p>
            <a:pPr defTabSz="457200">
              <a:defRPr sz="1800"/>
            </a:pPr>
          </a:p>
        </p:txBody>
      </p:sp>
      <p:sp>
        <p:nvSpPr>
          <p:cNvPr id="593" name="ROOT"/>
          <p:cNvSpPr txBox="1"/>
          <p:nvPr/>
        </p:nvSpPr>
        <p:spPr>
          <a:xfrm>
            <a:off x="6659561" y="5318125"/>
            <a:ext cx="765128" cy="371476"/>
          </a:xfrm>
          <a:prstGeom prst="rect">
            <a:avLst/>
          </a:prstGeom>
          <a:ln w="12700">
            <a:miter lim="400000"/>
          </a:ln>
        </p:spPr>
        <p:txBody>
          <a:bodyPr wrap="none" lIns="46037" tIns="46037" rIns="46037" bIns="46037">
            <a:spAutoFit/>
          </a:bodyPr>
          <a:lstStyle>
            <a:lvl1pPr defTabSz="457200">
              <a:defRPr sz="1800" b="1">
                <a:solidFill>
                  <a:srgbClr val="CCECFF"/>
                </a:solidFill>
              </a:defRPr>
            </a:lvl1pPr>
          </a:lstStyle>
          <a:p>
            <a:r>
              <a:t>ROOT</a:t>
            </a:r>
          </a:p>
        </p:txBody>
      </p:sp>
      <p:sp>
        <p:nvSpPr>
          <p:cNvPr id="594" name="Line"/>
          <p:cNvSpPr/>
          <p:nvPr/>
        </p:nvSpPr>
        <p:spPr>
          <a:xfrm flipH="1" flipV="1">
            <a:off x="3505199" y="5714999"/>
            <a:ext cx="304801" cy="609602"/>
          </a:xfrm>
          <a:prstGeom prst="line">
            <a:avLst/>
          </a:prstGeom>
          <a:ln w="50800">
            <a:solidFill>
              <a:srgbClr val="000000"/>
            </a:solidFill>
            <a:tailEnd type="stealth"/>
          </a:ln>
        </p:spPr>
        <p:txBody>
          <a:bodyPr lIns="45719" rIns="45719"/>
          <a:lstStyle/>
          <a:p/>
        </p:txBody>
      </p:sp>
      <p:sp>
        <p:nvSpPr>
          <p:cNvPr id="595" name="Line"/>
          <p:cNvSpPr/>
          <p:nvPr/>
        </p:nvSpPr>
        <p:spPr>
          <a:xfrm flipV="1">
            <a:off x="4114799" y="5714999"/>
            <a:ext cx="533401" cy="609602"/>
          </a:xfrm>
          <a:prstGeom prst="line">
            <a:avLst/>
          </a:prstGeom>
          <a:ln w="50800">
            <a:solidFill>
              <a:srgbClr val="000000"/>
            </a:solidFill>
            <a:tailEnd type="stealth"/>
          </a:ln>
        </p:spPr>
        <p:txBody>
          <a:bodyPr lIns="45719" rIns="45719"/>
          <a:lstStyle/>
          <a:p/>
        </p:txBody>
      </p:sp>
      <p:sp>
        <p:nvSpPr>
          <p:cNvPr id="596" name="Line"/>
          <p:cNvSpPr/>
          <p:nvPr/>
        </p:nvSpPr>
        <p:spPr>
          <a:xfrm flipH="1" flipV="1">
            <a:off x="5181599" y="4648200"/>
            <a:ext cx="990601" cy="838200"/>
          </a:xfrm>
          <a:prstGeom prst="line">
            <a:avLst/>
          </a:prstGeom>
          <a:ln w="50800">
            <a:solidFill>
              <a:srgbClr val="000000"/>
            </a:solidFill>
            <a:prstDash val="sysDot"/>
            <a:tailEnd type="stealth"/>
          </a:ln>
        </p:spPr>
        <p:txBody>
          <a:bodyPr lIns="45719" rIns="45719"/>
          <a:lstStyle/>
          <a:p/>
        </p:txBody>
      </p:sp>
      <p:sp>
        <p:nvSpPr>
          <p:cNvPr id="597" name="Line"/>
          <p:cNvSpPr/>
          <p:nvPr/>
        </p:nvSpPr>
        <p:spPr>
          <a:xfrm flipH="1">
            <a:off x="5181599" y="5562599"/>
            <a:ext cx="990601" cy="685802"/>
          </a:xfrm>
          <a:prstGeom prst="line">
            <a:avLst/>
          </a:prstGeom>
          <a:ln w="50800">
            <a:solidFill>
              <a:srgbClr val="000000"/>
            </a:solidFill>
            <a:tailEnd type="stealth"/>
          </a:ln>
        </p:spPr>
        <p:txBody>
          <a:bodyPr lIns="45719" rIns="45719"/>
          <a:lstStyle/>
          <a:p/>
        </p:txBody>
      </p:sp>
      <p:sp>
        <p:nvSpPr>
          <p:cNvPr id="598" name="old"/>
          <p:cNvSpPr txBox="1"/>
          <p:nvPr/>
        </p:nvSpPr>
        <p:spPr>
          <a:xfrm>
            <a:off x="5745162" y="4632325"/>
            <a:ext cx="447565" cy="371476"/>
          </a:xfrm>
          <a:prstGeom prst="rect">
            <a:avLst/>
          </a:prstGeom>
          <a:ln w="12700">
            <a:miter lim="400000"/>
          </a:ln>
        </p:spPr>
        <p:txBody>
          <a:bodyPr wrap="none" lIns="46037" tIns="46037" rIns="46037" bIns="46037">
            <a:spAutoFit/>
          </a:bodyPr>
          <a:lstStyle>
            <a:lvl1pPr defTabSz="457200">
              <a:defRPr sz="1800" b="1"/>
            </a:lvl1pPr>
          </a:lstStyle>
          <a:p>
            <a:r>
              <a:t>old</a:t>
            </a:r>
          </a:p>
        </p:txBody>
      </p:sp>
      <p:sp>
        <p:nvSpPr>
          <p:cNvPr id="599" name="new"/>
          <p:cNvSpPr txBox="1"/>
          <p:nvPr/>
        </p:nvSpPr>
        <p:spPr>
          <a:xfrm>
            <a:off x="5745162" y="5775325"/>
            <a:ext cx="549363" cy="371476"/>
          </a:xfrm>
          <a:prstGeom prst="rect">
            <a:avLst/>
          </a:prstGeom>
          <a:ln w="12700">
            <a:miter lim="400000"/>
          </a:ln>
        </p:spPr>
        <p:txBody>
          <a:bodyPr wrap="none" lIns="46037" tIns="46037" rIns="46037" bIns="46037">
            <a:spAutoFit/>
          </a:bodyPr>
          <a:lstStyle>
            <a:lvl1pPr defTabSz="457200">
              <a:defRPr sz="1800" b="1"/>
            </a:lvl1pPr>
          </a:lstStyle>
          <a:p>
            <a:r>
              <a:t>new</a:t>
            </a:r>
          </a:p>
        </p:txBody>
      </p:sp>
      <p:sp>
        <p:nvSpPr>
          <p:cNvPr id="600" name="modified…"/>
          <p:cNvSpPr txBox="1"/>
          <p:nvPr/>
        </p:nvSpPr>
        <p:spPr>
          <a:xfrm>
            <a:off x="1173162" y="5318125"/>
            <a:ext cx="1057239" cy="650876"/>
          </a:xfrm>
          <a:prstGeom prst="rect">
            <a:avLst/>
          </a:prstGeom>
          <a:ln w="12700">
            <a:miter lim="400000"/>
          </a:ln>
        </p:spPr>
        <p:txBody>
          <a:bodyPr wrap="none" lIns="46037" tIns="46037" rIns="46037" bIns="46037">
            <a:spAutoFit/>
          </a:bodyPr>
          <a:lstStyle/>
          <a:p>
            <a:pPr defTabSz="457200">
              <a:defRPr sz="1800" b="1"/>
            </a:pPr>
            <a:r>
              <a:t>modified</a:t>
            </a:r>
          </a:p>
          <a:p>
            <a:pPr defTabSz="457200">
              <a:defRPr sz="1800" b="1"/>
            </a:pPr>
            <a:r>
              <a:t>objects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57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79">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579">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579">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iterate type="el">
                                    <p:tmAbs val="0"/>
                                  </p:iterate>
                                  <p:childTnLst>
                                    <p:set>
                                      <p:cBhvr>
                                        <p:cTn id="18" dur="indefinite" fill="hold"/>
                                        <p:tgtEl>
                                          <p:spTgt spid="5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3" nodeType="clickEffect">
                                  <p:stCondLst>
                                    <p:cond delay="0"/>
                                  </p:stCondLst>
                                  <p:iterate type="el">
                                    <p:tmAbs val="0"/>
                                  </p:iterate>
                                  <p:childTnLst>
                                    <p:set>
                                      <p:cBhvr>
                                        <p:cTn id="22" dur="indefinite" fill="hold"/>
                                        <p:tgtEl>
                                          <p:spTgt spid="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4" nodeType="clickEffect">
                                  <p:stCondLst>
                                    <p:cond delay="0"/>
                                  </p:stCondLst>
                                  <p:iterate type="el">
                                    <p:tmAbs val="0"/>
                                  </p:iterate>
                                  <p:childTnLst>
                                    <p:set>
                                      <p:cBhvr>
                                        <p:cTn id="26" dur="indefinite" fill="hold"/>
                                        <p:tgtEl>
                                          <p:spTgt spid="59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5" nodeType="afterEffect">
                                  <p:stCondLst>
                                    <p:cond delay="0"/>
                                  </p:stCondLst>
                                  <p:iterate type="el">
                                    <p:tmAbs val="0"/>
                                  </p:iterate>
                                  <p:childTnLst>
                                    <p:set>
                                      <p:cBhvr>
                                        <p:cTn id="29" dur="indefinite" fill="hold"/>
                                        <p:tgtEl>
                                          <p:spTgt spid="59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6" nodeType="clickEffect">
                                  <p:stCondLst>
                                    <p:cond delay="0"/>
                                  </p:stCondLst>
                                  <p:iterate type="el">
                                    <p:tmAbs val="0"/>
                                  </p:iterate>
                                  <p:childTnLst>
                                    <p:set>
                                      <p:cBhvr>
                                        <p:cTn id="33" dur="indefinite" fill="hold"/>
                                        <p:tgtEl>
                                          <p:spTgt spid="5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7" nodeType="clickEffect">
                                  <p:stCondLst>
                                    <p:cond delay="0"/>
                                  </p:stCondLst>
                                  <p:iterate type="el">
                                    <p:tmAbs val="0"/>
                                  </p:iterate>
                                  <p:childTnLst>
                                    <p:set>
                                      <p:cBhvr>
                                        <p:cTn id="37" dur="indefinite" fill="hold"/>
                                        <p:tgtEl>
                                          <p:spTgt spid="59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8" nodeType="clickEffect">
                                  <p:stCondLst>
                                    <p:cond delay="0"/>
                                  </p:stCondLst>
                                  <p:iterate type="el">
                                    <p:tmAbs val="0"/>
                                  </p:iterate>
                                  <p:childTnLst>
                                    <p:set>
                                      <p:cBhvr>
                                        <p:cTn id="41" dur="indefinite" fill="hold"/>
                                        <p:tgtEl>
                                          <p:spTgt spid="59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9" nodeType="clickEffect">
                                  <p:stCondLst>
                                    <p:cond delay="0"/>
                                  </p:stCondLst>
                                  <p:iterate type="el">
                                    <p:tmAbs val="0"/>
                                  </p:iterate>
                                  <p:childTnLst>
                                    <p:set>
                                      <p:cBhvr>
                                        <p:cTn id="45" dur="indefinite" fill="hold"/>
                                        <p:tgtEl>
                                          <p:spTgt spid="58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0" nodeType="clickEffect">
                                  <p:stCondLst>
                                    <p:cond delay="0"/>
                                  </p:stCondLst>
                                  <p:iterate type="el">
                                    <p:tmAbs val="0"/>
                                  </p:iterate>
                                  <p:childTnLst>
                                    <p:set>
                                      <p:cBhvr>
                                        <p:cTn id="49" dur="indefinite" fill="hold"/>
                                        <p:tgtEl>
                                          <p:spTgt spid="58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11" nodeType="clickEffect">
                                  <p:stCondLst>
                                    <p:cond delay="0"/>
                                  </p:stCondLst>
                                  <p:iterate type="el">
                                    <p:tmAbs val="0"/>
                                  </p:iterate>
                                  <p:childTnLst>
                                    <p:set>
                                      <p:cBhvr>
                                        <p:cTn id="53" dur="indefinite" fill="hold"/>
                                        <p:tgtEl>
                                          <p:spTgt spid="58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2" nodeType="clickEffect">
                                  <p:stCondLst>
                                    <p:cond delay="0"/>
                                  </p:stCondLst>
                                  <p:iterate type="el">
                                    <p:tmAbs val="0"/>
                                  </p:iterate>
                                  <p:childTnLst>
                                    <p:set>
                                      <p:cBhvr>
                                        <p:cTn id="57" dur="indefinite" fill="hold"/>
                                        <p:tgtEl>
                                          <p:spTgt spid="589"/>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13" nodeType="afterEffect">
                                  <p:stCondLst>
                                    <p:cond delay="0"/>
                                  </p:stCondLst>
                                  <p:iterate type="el">
                                    <p:tmAbs val="0"/>
                                  </p:iterate>
                                  <p:childTnLst>
                                    <p:set>
                                      <p:cBhvr>
                                        <p:cTn id="60" dur="indefinite" fill="hold"/>
                                        <p:tgtEl>
                                          <p:spTgt spid="59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4" nodeType="clickEffect">
                                  <p:stCondLst>
                                    <p:cond delay="0"/>
                                  </p:stCondLst>
                                  <p:iterate type="el">
                                    <p:tmAbs val="0"/>
                                  </p:iterate>
                                  <p:childTnLst>
                                    <p:set>
                                      <p:cBhvr>
                                        <p:cTn id="64" dur="indefinite" fill="hold"/>
                                        <p:tgtEl>
                                          <p:spTgt spid="588"/>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15" nodeType="afterEffect">
                                  <p:stCondLst>
                                    <p:cond delay="0"/>
                                  </p:stCondLst>
                                  <p:iterate type="el">
                                    <p:tmAbs val="0"/>
                                  </p:iterate>
                                  <p:childTnLst>
                                    <p:set>
                                      <p:cBhvr>
                                        <p:cTn id="67" dur="indefinite" fill="hold"/>
                                        <p:tgtEl>
                                          <p:spTgt spid="59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16" nodeType="clickEffect">
                                  <p:stCondLst>
                                    <p:cond delay="0"/>
                                  </p:stCondLst>
                                  <p:iterate type="el">
                                    <p:tmAbs val="0"/>
                                  </p:iterate>
                                  <p:childTnLst>
                                    <p:set>
                                      <p:cBhvr>
                                        <p:cTn id="71" dur="indefinite" fill="hold"/>
                                        <p:tgtEl>
                                          <p:spTgt spid="597"/>
                                        </p:tgtEl>
                                        <p:attrNameLst>
                                          <p:attrName>style.visibility</p:attrName>
                                        </p:attrNameLst>
                                      </p:cBhvr>
                                      <p:to>
                                        <p:strVal val="visible"/>
                                      </p:to>
                                    </p:set>
                                    <p:anim calcmode="lin" valueType="num">
                                      <p:cBhvr>
                                        <p:cTn id="72" dur="1000" fill="hold"/>
                                        <p:tgtEl>
                                          <p:spTgt spid="597"/>
                                        </p:tgtEl>
                                        <p:attrNameLst>
                                          <p:attrName>ppt_w</p:attrName>
                                        </p:attrNameLst>
                                      </p:cBhvr>
                                      <p:tavLst>
                                        <p:tav tm="0">
                                          <p:val>
                                            <p:fltVal val="0"/>
                                          </p:val>
                                        </p:tav>
                                        <p:tav tm="100000">
                                          <p:val>
                                            <p:strVal val="#ppt_w"/>
                                          </p:val>
                                        </p:tav>
                                      </p:tavLst>
                                    </p:anim>
                                    <p:anim calcmode="lin" valueType="num">
                                      <p:cBhvr>
                                        <p:cTn id="73" dur="1000" fill="hold"/>
                                        <p:tgtEl>
                                          <p:spTgt spid="59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17" nodeType="clickEffect">
                                  <p:stCondLst>
                                    <p:cond delay="0"/>
                                  </p:stCondLst>
                                  <p:iterate type="el">
                                    <p:tmAbs val="0"/>
                                  </p:iterate>
                                  <p:childTnLst>
                                    <p:set>
                                      <p:cBhvr>
                                        <p:cTn id="77" dur="indefinite" fill="hold"/>
                                        <p:tgtEl>
                                          <p:spTgt spid="59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18" nodeType="clickEffect">
                                  <p:stCondLst>
                                    <p:cond delay="0"/>
                                  </p:stCondLst>
                                  <p:iterate type="el">
                                    <p:tmAbs val="0"/>
                                  </p:iterate>
                                  <p:childTnLst>
                                    <p:set>
                                      <p:cBhvr>
                                        <p:cTn id="81" dur="indefinite" fill="hold"/>
                                        <p:tgtEl>
                                          <p:spTgt spid="58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19" nodeType="clickEffect">
                                  <p:stCondLst>
                                    <p:cond delay="0"/>
                                  </p:stCondLst>
                                  <p:iterate type="el">
                                    <p:tmAbs val="0"/>
                                  </p:iterate>
                                  <p:childTnLst>
                                    <p:set>
                                      <p:cBhvr>
                                        <p:cTn id="85" dur="indefinite" fill="hold"/>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86" grpId="9" animBg="1" advAuto="0"/>
      <p:bldP spid="592" grpId="3" animBg="1" advAuto="0"/>
      <p:bldP spid="587" grpId="10" animBg="1" advAuto="0"/>
      <p:bldP spid="581" grpId="18" animBg="1" advAuto="0"/>
      <p:bldP spid="582" grpId="19" animBg="1" advAuto="0"/>
      <p:bldP spid="591" grpId="7" animBg="1" advAuto="0"/>
      <p:bldP spid="590" grpId="8" animBg="1" advAuto="0"/>
      <p:bldP spid="594" grpId="13" animBg="1" advAuto="0"/>
      <p:bldP spid="595" grpId="15" animBg="1" advAuto="0"/>
      <p:bldP spid="597" grpId="16" animBg="1" advAuto="0"/>
      <p:bldP spid="599" grpId="17" animBg="1" advAuto="0"/>
      <p:bldP spid="589" grpId="12" animBg="1" advAuto="0"/>
      <p:bldP spid="579" grpId="1" animBg="1" advAuto="0" build="p"/>
      <p:bldP spid="580" grpId="6" animBg="1" advAuto="0"/>
      <p:bldP spid="583" grpId="11" animBg="1" advAuto="0"/>
      <p:bldP spid="598" grpId="5" animBg="1" advAuto="0"/>
      <p:bldP spid="596" grpId="4" animBg="1" advAuto="0"/>
      <p:bldP spid="593" grpId="2" animBg="1" advAuto="0"/>
      <p:bldP spid="588" grpId="14"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03" name="Validation"/>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Validation</a:t>
            </a:r>
          </a:p>
        </p:txBody>
      </p:sp>
      <p:sp>
        <p:nvSpPr>
          <p:cNvPr id="604" name="Test conditions that are sufficient to ensure that no conflict occurred.…"/>
          <p:cNvSpPr txBox="1"/>
          <p:nvPr>
            <p:ph type="body" idx="4294967295"/>
          </p:nvPr>
        </p:nvSpPr>
        <p:spPr>
          <a:xfrm>
            <a:off x="685800" y="1600200"/>
            <a:ext cx="7772400" cy="4114800"/>
          </a:xfrm>
          <a:prstGeom prst="rect">
            <a:avLst/>
          </a:prstGeom>
        </p:spPr>
        <p:txBody>
          <a:bodyPr>
            <a:normAutofit/>
          </a:bodyPr>
          <a:lstStyle/>
          <a:p>
            <a:pPr marL="172720" indent="-172720" defTabSz="786130">
              <a:spcBef>
                <a:spcPts val="700"/>
              </a:spcBef>
              <a:buClrTx/>
              <a:buSzPct val="100000"/>
              <a:defRPr sz="1720">
                <a:latin typeface="Tahoma" panose="020B0604030504040204"/>
                <a:ea typeface="Tahoma" panose="020B0604030504040204"/>
                <a:cs typeface="Tahoma" panose="020B0604030504040204"/>
                <a:sym typeface="Tahoma" panose="020B0604030504040204"/>
              </a:defRPr>
            </a:pPr>
            <a:r>
              <a:t>Test conditions that are </a:t>
            </a:r>
            <a:r>
              <a:rPr>
                <a:solidFill>
                  <a:schemeClr val="accent2"/>
                </a:solidFill>
              </a:rPr>
              <a:t>sufficient</a:t>
            </a:r>
            <a:r>
              <a:t> to ensure that no conflict occurred.</a:t>
            </a:r>
          </a:p>
          <a:p>
            <a:pPr marL="172720" indent="-172720" defTabSz="786130">
              <a:spcBef>
                <a:spcPts val="700"/>
              </a:spcBef>
              <a:buClrTx/>
              <a:buSzPct val="100000"/>
              <a:defRPr sz="1720">
                <a:latin typeface="Tahoma" panose="020B0604030504040204"/>
                <a:ea typeface="Tahoma" panose="020B0604030504040204"/>
                <a:cs typeface="Tahoma" panose="020B0604030504040204"/>
                <a:sym typeface="Tahoma" panose="020B0604030504040204"/>
              </a:defRPr>
            </a:pPr>
          </a:p>
          <a:p>
            <a:pPr marL="172720" indent="-172720" defTabSz="786130">
              <a:spcBef>
                <a:spcPts val="700"/>
              </a:spcBef>
              <a:buClrTx/>
              <a:buSzPct val="100000"/>
              <a:defRPr sz="1720">
                <a:latin typeface="Tahoma" panose="020B0604030504040204"/>
                <a:ea typeface="Tahoma" panose="020B0604030504040204"/>
                <a:cs typeface="Tahoma" panose="020B0604030504040204"/>
                <a:sym typeface="Tahoma" panose="020B0604030504040204"/>
              </a:defRPr>
            </a:pPr>
            <a:r>
              <a:t>Each Xact is assigned a numeric id.</a:t>
            </a:r>
          </a:p>
          <a:p>
            <a:pPr marL="482600" lvl="1" indent="-154940" defTabSz="786130">
              <a:spcBef>
                <a:spcPts val="0"/>
              </a:spcBef>
              <a:buClrTx/>
              <a:buChar char="•"/>
              <a:defRPr sz="1550">
                <a:latin typeface="Tahoma" panose="020B0604030504040204"/>
                <a:ea typeface="Tahoma" panose="020B0604030504040204"/>
                <a:cs typeface="Tahoma" panose="020B0604030504040204"/>
                <a:sym typeface="Tahoma" panose="020B0604030504040204"/>
              </a:defRPr>
            </a:pPr>
            <a:r>
              <a:t>Just use a </a:t>
            </a:r>
            <a:r>
              <a:rPr>
                <a:solidFill>
                  <a:schemeClr val="accent2"/>
                </a:solidFill>
                <a:latin typeface="Tahoma Bold"/>
                <a:ea typeface="Tahoma Bold"/>
                <a:cs typeface="Tahoma Bold"/>
                <a:sym typeface="Tahoma Bold"/>
              </a:rPr>
              <a:t>timestamp (call it T</a:t>
            </a:r>
            <a:r>
              <a:rPr sz="2750" baseline="-28000">
                <a:solidFill>
                  <a:schemeClr val="accent2"/>
                </a:solidFill>
                <a:latin typeface="Tahoma Bold"/>
                <a:ea typeface="Tahoma Bold"/>
                <a:cs typeface="Tahoma Bold"/>
                <a:sym typeface="Tahoma Bold"/>
              </a:rPr>
              <a:t>i</a:t>
            </a:r>
            <a:r>
              <a:rPr>
                <a:solidFill>
                  <a:schemeClr val="accent2"/>
                </a:solidFill>
                <a:latin typeface="Tahoma Bold"/>
                <a:ea typeface="Tahoma Bold"/>
                <a:cs typeface="Tahoma Bold"/>
                <a:sym typeface="Tahoma Bold"/>
              </a:rPr>
              <a:t>)</a:t>
            </a:r>
            <a:r>
              <a:t>.</a:t>
            </a:r>
          </a:p>
          <a:p>
            <a:pPr marL="482600" lvl="1" indent="-154940" defTabSz="786130">
              <a:spcBef>
                <a:spcPts val="0"/>
              </a:spcBef>
              <a:buClrTx/>
              <a:buChar char="•"/>
              <a:defRPr sz="1550">
                <a:latin typeface="Tahoma" panose="020B0604030504040204"/>
                <a:ea typeface="Tahoma" panose="020B0604030504040204"/>
                <a:cs typeface="Tahoma" panose="020B0604030504040204"/>
                <a:sym typeface="Tahoma" panose="020B0604030504040204"/>
              </a:defRPr>
            </a:pPr>
          </a:p>
          <a:p>
            <a:pPr marL="172720" indent="-172720" defTabSz="786130">
              <a:spcBef>
                <a:spcPts val="700"/>
              </a:spcBef>
              <a:buClrTx/>
              <a:buSzPct val="100000"/>
              <a:defRPr sz="1720">
                <a:latin typeface="Tahoma" panose="020B0604030504040204"/>
                <a:ea typeface="Tahoma" panose="020B0604030504040204"/>
                <a:cs typeface="Tahoma" panose="020B0604030504040204"/>
                <a:sym typeface="Tahoma" panose="020B0604030504040204"/>
              </a:defRPr>
            </a:pPr>
            <a:r>
              <a:t>Timestamps are assigned at end of READ phase, just before validation begins. </a:t>
            </a:r>
          </a:p>
          <a:p>
            <a:pPr marL="172720" indent="-172720" defTabSz="786130">
              <a:spcBef>
                <a:spcPts val="700"/>
              </a:spcBef>
              <a:buClrTx/>
              <a:buSzPct val="100000"/>
              <a:defRPr sz="1720">
                <a:latin typeface="Tahoma" panose="020B0604030504040204"/>
                <a:ea typeface="Tahoma" panose="020B0604030504040204"/>
                <a:cs typeface="Tahoma" panose="020B0604030504040204"/>
                <a:sym typeface="Tahoma" panose="020B0604030504040204"/>
              </a:defRPr>
            </a:pPr>
          </a:p>
          <a:p>
            <a:pPr marL="172720" indent="-172720" defTabSz="786130">
              <a:spcBef>
                <a:spcPts val="1100"/>
              </a:spcBef>
              <a:buClrTx/>
              <a:buSzPct val="100000"/>
              <a:defRPr sz="1720">
                <a:solidFill>
                  <a:schemeClr val="accent2"/>
                </a:solidFill>
                <a:latin typeface="Tahoma" panose="020B0604030504040204"/>
                <a:ea typeface="Tahoma" panose="020B0604030504040204"/>
                <a:cs typeface="Tahoma" panose="020B0604030504040204"/>
                <a:sym typeface="Tahoma" panose="020B0604030504040204"/>
              </a:defRPr>
            </a:pPr>
            <a:r>
              <a:t>ReadSet(Ti):</a:t>
            </a:r>
            <a:r>
              <a:rPr>
                <a:solidFill>
                  <a:srgbClr val="000000"/>
                </a:solidFill>
              </a:rPr>
              <a:t>  Set of objects read by Xact T</a:t>
            </a:r>
            <a:r>
              <a:rPr sz="2750" baseline="-28000">
                <a:solidFill>
                  <a:srgbClr val="000000"/>
                </a:solidFill>
              </a:rPr>
              <a:t>i</a:t>
            </a:r>
            <a:endParaRPr sz="2750" baseline="-28000">
              <a:solidFill>
                <a:srgbClr val="000000"/>
              </a:solidFill>
            </a:endParaRPr>
          </a:p>
          <a:p>
            <a:pPr marL="172720" indent="-172720" defTabSz="786130">
              <a:spcBef>
                <a:spcPts val="1100"/>
              </a:spcBef>
              <a:buClrTx/>
              <a:buSzPct val="100000"/>
              <a:defRPr sz="1720">
                <a:solidFill>
                  <a:schemeClr val="accent2"/>
                </a:solidFill>
                <a:latin typeface="Tahoma" panose="020B0604030504040204"/>
                <a:ea typeface="Tahoma" panose="020B0604030504040204"/>
                <a:cs typeface="Tahoma" panose="020B0604030504040204"/>
                <a:sym typeface="Tahoma" panose="020B0604030504040204"/>
              </a:defRPr>
            </a:pPr>
            <a:r>
              <a:t>WriteSet(Ti):</a:t>
            </a:r>
            <a:r>
              <a:rPr>
                <a:solidFill>
                  <a:srgbClr val="000000"/>
                </a:solidFill>
              </a:rPr>
              <a:t>  Set of objects modified by T</a:t>
            </a:r>
            <a:r>
              <a:rPr sz="2750" baseline="-28000">
                <a:solidFill>
                  <a:srgbClr val="000000"/>
                </a:solidFill>
              </a:rPr>
              <a:t>i</a:t>
            </a:r>
            <a:endParaRPr sz="2750" baseline="-28000">
              <a:solidFill>
                <a:srgbClr val="000000"/>
              </a:solidFill>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04"/>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604">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60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604">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604">
                                            <p:txEl>
                                              <p:pRg st="3" end="3"/>
                                            </p:txEl>
                                          </p:spTgt>
                                        </p:tgtEl>
                                        <p:attrNameLst>
                                          <p:attrName>style.visibility</p:attrName>
                                        </p:attrNameLst>
                                      </p:cBhvr>
                                      <p:to>
                                        <p:strVal val="visible"/>
                                      </p:to>
                                    </p:set>
                                  </p:childTnLst>
                                </p:cTn>
                              </p:par>
                              <p:par>
                                <p:cTn id="18" presetID="1" presetClass="entr" presetSubtype="0" fill="hold" grpId="1" nodeType="withEffect">
                                  <p:stCondLst>
                                    <p:cond delay="0"/>
                                  </p:stCondLst>
                                  <p:iterate type="el">
                                    <p:tmAbs val="0"/>
                                  </p:iterate>
                                  <p:childTnLst>
                                    <p:set>
                                      <p:cBhvr>
                                        <p:cTn id="19" dur="indefinite" fill="hold"/>
                                        <p:tgtEl>
                                          <p:spTgt spid="60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type="el">
                                    <p:tmAbs val="0"/>
                                  </p:iterate>
                                  <p:childTnLst>
                                    <p:set>
                                      <p:cBhvr>
                                        <p:cTn id="23" dur="indefinite" fill="hold"/>
                                        <p:tgtEl>
                                          <p:spTgt spid="604">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type="el">
                                    <p:tmAbs val="0"/>
                                  </p:iterate>
                                  <p:childTnLst>
                                    <p:set>
                                      <p:cBhvr>
                                        <p:cTn id="26" dur="indefinite" fill="hold"/>
                                        <p:tgtEl>
                                          <p:spTgt spid="60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60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el">
                                    <p:tmAbs val="0"/>
                                  </p:iterate>
                                  <p:childTnLst>
                                    <p:set>
                                      <p:cBhvr>
                                        <p:cTn id="34" dur="indefinite" fill="hold"/>
                                        <p:tgtEl>
                                          <p:spTgt spid="60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604" grpId="1" animBg="1" advAuto="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4" name="Key concept: Transaction"/>
          <p:cNvSpPr txBox="1"/>
          <p:nvPr>
            <p:ph type="title" idx="4294967295"/>
          </p:nvPr>
        </p:nvSpPr>
        <p:spPr>
          <a:xfrm>
            <a:off x="807720" y="490220"/>
            <a:ext cx="7772400" cy="6238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Key concept: Transaction</a:t>
            </a:r>
          </a:p>
        </p:txBody>
      </p:sp>
      <p:sp>
        <p:nvSpPr>
          <p:cNvPr id="105" name="an atomic sequence of database actions (reads/writes)…"/>
          <p:cNvSpPr txBox="1"/>
          <p:nvPr>
            <p:ph type="body" idx="4294967295"/>
          </p:nvPr>
        </p:nvSpPr>
        <p:spPr>
          <a:xfrm>
            <a:off x="571500" y="1114425"/>
            <a:ext cx="7848600" cy="4876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an </a:t>
            </a:r>
            <a:r>
              <a:rPr>
                <a:solidFill>
                  <a:srgbClr val="FC0128"/>
                </a:solidFill>
              </a:rPr>
              <a:t>atomic sequence</a:t>
            </a:r>
            <a:r>
              <a:t> of database actions (reads/writes)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takes DB from one </a:t>
            </a:r>
            <a:r>
              <a:rPr>
                <a:solidFill>
                  <a:srgbClr val="FC0128"/>
                </a:solidFill>
              </a:rPr>
              <a:t>consistent state</a:t>
            </a:r>
            <a:r>
              <a:t> to another</a:t>
            </a:r>
          </a:p>
          <a:p>
            <a:pPr marL="200660" indent="-200660">
              <a:buClrTx/>
              <a:buSzPct val="100000"/>
              <a:defRPr u="sng">
                <a:solidFill>
                  <a:schemeClr val="accent2"/>
                </a:solidFill>
                <a:latin typeface="Tahoma" panose="020B0604030504040204"/>
                <a:ea typeface="Tahoma" panose="020B0604030504040204"/>
                <a:cs typeface="Tahoma" panose="020B0604030504040204"/>
                <a:sym typeface="Tahoma" panose="020B0604030504040204"/>
              </a:defRPr>
            </a:pPr>
            <a:r>
              <a:t>transaction</a:t>
            </a:r>
            <a:r>
              <a:rPr u="none"/>
              <a:t> </a:t>
            </a:r>
            <a:r>
              <a:rPr u="none">
                <a:solidFill>
                  <a:srgbClr val="000000"/>
                </a:solidFill>
              </a:rPr>
              <a:t>- DBMS</a:t>
            </a:r>
            <a:r>
              <a:rPr u="none">
                <a:solidFill>
                  <a:srgbClr val="000000"/>
                </a:solidFill>
              </a:rPr>
              <a:t>’</a:t>
            </a:r>
            <a:r>
              <a:rPr u="none">
                <a:solidFill>
                  <a:srgbClr val="000000"/>
                </a:solidFill>
              </a:rPr>
              <a:t>s abstract view of a user program: </a:t>
            </a:r>
            <a:endParaRPr u="none">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a sequence of reads and writes.</a:t>
            </a:r>
          </a:p>
        </p:txBody>
      </p:sp>
      <p:sp>
        <p:nvSpPr>
          <p:cNvPr id="106" name="Rounded Rectangle"/>
          <p:cNvSpPr/>
          <p:nvPr/>
        </p:nvSpPr>
        <p:spPr>
          <a:xfrm>
            <a:off x="609600" y="4495800"/>
            <a:ext cx="2819400" cy="1066800"/>
          </a:xfrm>
          <a:prstGeom prst="roundRect">
            <a:avLst>
              <a:gd name="adj" fmla="val 16667"/>
            </a:avLst>
          </a:prstGeom>
          <a:ln w="28575">
            <a:solidFill>
              <a:srgbClr val="000000"/>
            </a:solidFill>
          </a:ln>
        </p:spPr>
        <p:txBody>
          <a:bodyPr lIns="45719" rIns="45719" anchor="ctr"/>
          <a:lstStyle/>
          <a:p>
            <a:pPr defTabSz="457200">
              <a:defRPr sz="1800"/>
            </a:pPr>
          </a:p>
        </p:txBody>
      </p:sp>
      <p:sp>
        <p:nvSpPr>
          <p:cNvPr id="107" name="consistent state 1"/>
          <p:cNvSpPr txBox="1"/>
          <p:nvPr/>
        </p:nvSpPr>
        <p:spPr>
          <a:xfrm>
            <a:off x="807719" y="4813300"/>
            <a:ext cx="2383742"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consistent state 1</a:t>
            </a:r>
          </a:p>
        </p:txBody>
      </p:sp>
      <p:sp>
        <p:nvSpPr>
          <p:cNvPr id="108" name="Rounded Rectangle"/>
          <p:cNvSpPr/>
          <p:nvPr/>
        </p:nvSpPr>
        <p:spPr>
          <a:xfrm>
            <a:off x="5638800" y="4495800"/>
            <a:ext cx="2819400" cy="1066800"/>
          </a:xfrm>
          <a:prstGeom prst="roundRect">
            <a:avLst>
              <a:gd name="adj" fmla="val 16667"/>
            </a:avLst>
          </a:prstGeom>
          <a:ln w="28575">
            <a:solidFill>
              <a:srgbClr val="000000"/>
            </a:solidFill>
          </a:ln>
        </p:spPr>
        <p:txBody>
          <a:bodyPr lIns="45719" rIns="45719" anchor="ctr"/>
          <a:lstStyle/>
          <a:p>
            <a:pPr defTabSz="457200">
              <a:defRPr sz="1800"/>
            </a:pPr>
          </a:p>
        </p:txBody>
      </p:sp>
      <p:sp>
        <p:nvSpPr>
          <p:cNvPr id="109" name="consistent state 2"/>
          <p:cNvSpPr txBox="1"/>
          <p:nvPr/>
        </p:nvSpPr>
        <p:spPr>
          <a:xfrm>
            <a:off x="5836920" y="4813300"/>
            <a:ext cx="2383741"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consistent state 2</a:t>
            </a:r>
          </a:p>
        </p:txBody>
      </p:sp>
      <p:sp>
        <p:nvSpPr>
          <p:cNvPr id="110" name="Line"/>
          <p:cNvSpPr/>
          <p:nvPr/>
        </p:nvSpPr>
        <p:spPr>
          <a:xfrm>
            <a:off x="3429000" y="5029200"/>
            <a:ext cx="2209800" cy="0"/>
          </a:xfrm>
          <a:prstGeom prst="line">
            <a:avLst/>
          </a:prstGeom>
          <a:ln w="38100">
            <a:solidFill>
              <a:srgbClr val="FF9933"/>
            </a:solidFill>
            <a:tailEnd type="stealth"/>
          </a:ln>
        </p:spPr>
        <p:txBody>
          <a:bodyPr lIns="45719" rIns="45719"/>
          <a:lstStyle/>
          <a:p/>
        </p:txBody>
      </p:sp>
      <p:sp>
        <p:nvSpPr>
          <p:cNvPr id="111" name="transaction"/>
          <p:cNvSpPr txBox="1"/>
          <p:nvPr/>
        </p:nvSpPr>
        <p:spPr>
          <a:xfrm>
            <a:off x="3703320" y="4516437"/>
            <a:ext cx="1602542" cy="459741"/>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transaction</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07" name="Test 1 – non-overlapping"/>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Test 1 – non-overlapping</a:t>
            </a:r>
          </a:p>
        </p:txBody>
      </p:sp>
      <p:sp>
        <p:nvSpPr>
          <p:cNvPr id="608" name="For all i and j such that Ti &lt; Tj, check that Ti completes before Tj begins."/>
          <p:cNvSpPr txBox="1"/>
          <p:nvPr>
            <p:ph type="body" sz="quarter" idx="4294967295"/>
          </p:nvPr>
        </p:nvSpPr>
        <p:spPr>
          <a:xfrm>
            <a:off x="685800" y="1981200"/>
            <a:ext cx="7772400" cy="1076325"/>
          </a:xfrm>
          <a:prstGeom prst="rect">
            <a:avLst/>
          </a:prstGeom>
        </p:spPr>
        <p:txBody>
          <a:bodyPr>
            <a:normAutofit/>
          </a:bodyPr>
          <a:lstStyle>
            <a:lvl1pPr marL="200660" indent="-200660">
              <a:buClrTx/>
              <a:buSzPct val="100000"/>
              <a:defRPr>
                <a:latin typeface="Tahoma" panose="020B0604030504040204"/>
                <a:ea typeface="Tahoma" panose="020B0604030504040204"/>
                <a:cs typeface="Tahoma" panose="020B0604030504040204"/>
                <a:sym typeface="Tahoma" panose="020B0604030504040204"/>
              </a:defRPr>
            </a:lvl1pPr>
          </a:lstStyle>
          <a:p>
            <a:r>
              <a:t>For all i and j such that Ti &lt; Tj, check that Ti completes before Tj begins.</a:t>
            </a:r>
          </a:p>
        </p:txBody>
      </p:sp>
      <p:sp>
        <p:nvSpPr>
          <p:cNvPr id="609" name="Line"/>
          <p:cNvSpPr/>
          <p:nvPr/>
        </p:nvSpPr>
        <p:spPr>
          <a:xfrm>
            <a:off x="4876800" y="4648200"/>
            <a:ext cx="1219200" cy="0"/>
          </a:xfrm>
          <a:prstGeom prst="line">
            <a:avLst/>
          </a:prstGeom>
          <a:ln w="127000">
            <a:solidFill>
              <a:srgbClr val="000000"/>
            </a:solidFill>
          </a:ln>
        </p:spPr>
        <p:txBody>
          <a:bodyPr lIns="45719" rIns="45719"/>
          <a:lstStyle/>
          <a:p/>
        </p:txBody>
      </p:sp>
      <p:sp>
        <p:nvSpPr>
          <p:cNvPr id="610" name="Line"/>
          <p:cNvSpPr/>
          <p:nvPr/>
        </p:nvSpPr>
        <p:spPr>
          <a:xfrm>
            <a:off x="6172200" y="4648200"/>
            <a:ext cx="1219200" cy="0"/>
          </a:xfrm>
          <a:prstGeom prst="line">
            <a:avLst/>
          </a:prstGeom>
          <a:ln w="127000">
            <a:solidFill>
              <a:schemeClr val="accent2"/>
            </a:solidFill>
          </a:ln>
        </p:spPr>
        <p:txBody>
          <a:bodyPr lIns="45719" rIns="45719"/>
          <a:lstStyle/>
          <a:p/>
        </p:txBody>
      </p:sp>
      <p:sp>
        <p:nvSpPr>
          <p:cNvPr id="611" name="Line"/>
          <p:cNvSpPr/>
          <p:nvPr/>
        </p:nvSpPr>
        <p:spPr>
          <a:xfrm>
            <a:off x="7467600" y="4648200"/>
            <a:ext cx="1219200" cy="0"/>
          </a:xfrm>
          <a:prstGeom prst="line">
            <a:avLst/>
          </a:prstGeom>
          <a:ln w="127000">
            <a:solidFill>
              <a:srgbClr val="3365FB"/>
            </a:solidFill>
          </a:ln>
        </p:spPr>
        <p:txBody>
          <a:bodyPr lIns="45719" rIns="45719"/>
          <a:lstStyle/>
          <a:p/>
        </p:txBody>
      </p:sp>
      <p:sp>
        <p:nvSpPr>
          <p:cNvPr id="612" name="Line"/>
          <p:cNvSpPr/>
          <p:nvPr/>
        </p:nvSpPr>
        <p:spPr>
          <a:xfrm>
            <a:off x="533400" y="3962400"/>
            <a:ext cx="1219200" cy="0"/>
          </a:xfrm>
          <a:prstGeom prst="line">
            <a:avLst/>
          </a:prstGeom>
          <a:ln w="127000">
            <a:solidFill>
              <a:srgbClr val="000000"/>
            </a:solidFill>
          </a:ln>
        </p:spPr>
        <p:txBody>
          <a:bodyPr lIns="45719" rIns="45719"/>
          <a:lstStyle/>
          <a:p/>
        </p:txBody>
      </p:sp>
      <p:sp>
        <p:nvSpPr>
          <p:cNvPr id="613" name="Line"/>
          <p:cNvSpPr/>
          <p:nvPr/>
        </p:nvSpPr>
        <p:spPr>
          <a:xfrm>
            <a:off x="1828800" y="3962400"/>
            <a:ext cx="1219200" cy="0"/>
          </a:xfrm>
          <a:prstGeom prst="line">
            <a:avLst/>
          </a:prstGeom>
          <a:ln w="127000">
            <a:solidFill>
              <a:schemeClr val="accent2"/>
            </a:solidFill>
          </a:ln>
        </p:spPr>
        <p:txBody>
          <a:bodyPr lIns="45719" rIns="45719"/>
          <a:lstStyle/>
          <a:p/>
        </p:txBody>
      </p:sp>
      <p:sp>
        <p:nvSpPr>
          <p:cNvPr id="614" name="Line"/>
          <p:cNvSpPr/>
          <p:nvPr/>
        </p:nvSpPr>
        <p:spPr>
          <a:xfrm>
            <a:off x="3124200" y="3962400"/>
            <a:ext cx="1219200" cy="0"/>
          </a:xfrm>
          <a:prstGeom prst="line">
            <a:avLst/>
          </a:prstGeom>
          <a:ln w="127000">
            <a:solidFill>
              <a:srgbClr val="3365FB"/>
            </a:solidFill>
          </a:ln>
        </p:spPr>
        <p:txBody>
          <a:bodyPr lIns="45719" rIns="45719"/>
          <a:lstStyle/>
          <a:p/>
        </p:txBody>
      </p:sp>
      <p:sp>
        <p:nvSpPr>
          <p:cNvPr id="615" name="Ti"/>
          <p:cNvSpPr txBox="1"/>
          <p:nvPr/>
        </p:nvSpPr>
        <p:spPr>
          <a:xfrm>
            <a:off x="2087561" y="3170237"/>
            <a:ext cx="458790" cy="574677"/>
          </a:xfrm>
          <a:prstGeom prst="rect">
            <a:avLst/>
          </a:prstGeom>
          <a:ln w="12700">
            <a:miter lim="400000"/>
          </a:ln>
        </p:spPr>
        <p:txBody>
          <a:bodyPr wrap="none" lIns="46037" tIns="46037" rIns="46037" bIns="46037">
            <a:spAutoFit/>
          </a:bodyPr>
          <a:lstStyle>
            <a:lvl1pPr defTabSz="457200">
              <a:defRPr sz="3200" b="1"/>
            </a:lvl1pPr>
          </a:lstStyle>
          <a:p>
            <a:r>
              <a:t>Ti</a:t>
            </a:r>
          </a:p>
        </p:txBody>
      </p:sp>
      <p:sp>
        <p:nvSpPr>
          <p:cNvPr id="616" name="Tj"/>
          <p:cNvSpPr txBox="1"/>
          <p:nvPr/>
        </p:nvSpPr>
        <p:spPr>
          <a:xfrm>
            <a:off x="6507161" y="3779837"/>
            <a:ext cx="465933" cy="574677"/>
          </a:xfrm>
          <a:prstGeom prst="rect">
            <a:avLst/>
          </a:prstGeom>
          <a:ln w="12700">
            <a:miter lim="400000"/>
          </a:ln>
        </p:spPr>
        <p:txBody>
          <a:bodyPr wrap="none" lIns="46037" tIns="46037" rIns="46037" bIns="46037">
            <a:spAutoFit/>
          </a:bodyPr>
          <a:lstStyle>
            <a:lvl1pPr defTabSz="457200">
              <a:defRPr sz="3200" b="1"/>
            </a:lvl1pPr>
          </a:lstStyle>
          <a:p>
            <a:r>
              <a:t>Tj</a:t>
            </a:r>
          </a:p>
        </p:txBody>
      </p:sp>
      <p:sp>
        <p:nvSpPr>
          <p:cNvPr id="617" name="R"/>
          <p:cNvSpPr txBox="1"/>
          <p:nvPr/>
        </p:nvSpPr>
        <p:spPr>
          <a:xfrm>
            <a:off x="944562" y="4052887"/>
            <a:ext cx="361579"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18" name="V"/>
          <p:cNvSpPr txBox="1"/>
          <p:nvPr/>
        </p:nvSpPr>
        <p:spPr>
          <a:xfrm>
            <a:off x="2239961" y="4052887"/>
            <a:ext cx="341960"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19" name="W"/>
          <p:cNvSpPr txBox="1"/>
          <p:nvPr/>
        </p:nvSpPr>
        <p:spPr>
          <a:xfrm>
            <a:off x="3535362" y="40528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
        <p:nvSpPr>
          <p:cNvPr id="620" name="R"/>
          <p:cNvSpPr txBox="1"/>
          <p:nvPr/>
        </p:nvSpPr>
        <p:spPr>
          <a:xfrm>
            <a:off x="5287962" y="4738687"/>
            <a:ext cx="361580"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21" name="V"/>
          <p:cNvSpPr txBox="1"/>
          <p:nvPr/>
        </p:nvSpPr>
        <p:spPr>
          <a:xfrm>
            <a:off x="6583361" y="4738687"/>
            <a:ext cx="341960"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22" name="W"/>
          <p:cNvSpPr txBox="1"/>
          <p:nvPr/>
        </p:nvSpPr>
        <p:spPr>
          <a:xfrm>
            <a:off x="7878761" y="47386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25" name="Test 2 – No Write Phase Conflict"/>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Test 2 – No Write Phase Conflict</a:t>
            </a:r>
          </a:p>
        </p:txBody>
      </p:sp>
      <p:sp>
        <p:nvSpPr>
          <p:cNvPr id="626" name="For all i and j such that Ti &lt; Tj, check that:…"/>
          <p:cNvSpPr txBox="1"/>
          <p:nvPr>
            <p:ph type="body" sz="quarter" idx="4294967295"/>
          </p:nvPr>
        </p:nvSpPr>
        <p:spPr>
          <a:xfrm>
            <a:off x="839787" y="1524000"/>
            <a:ext cx="8304213" cy="1066800"/>
          </a:xfrm>
          <a:prstGeom prst="rect">
            <a:avLst/>
          </a:prstGeom>
        </p:spPr>
        <p:txBody>
          <a:bodyPr>
            <a:normAutofit/>
          </a:bodyPr>
          <a:lstStyle/>
          <a:p>
            <a:pPr marL="152400" indent="-152400" defTabSz="694690">
              <a:spcBef>
                <a:spcPts val="600"/>
              </a:spcBef>
              <a:buClrTx/>
              <a:buSzPct val="100000"/>
              <a:defRPr sz="1520">
                <a:latin typeface="Tahoma" panose="020B0604030504040204"/>
                <a:ea typeface="Tahoma" panose="020B0604030504040204"/>
                <a:cs typeface="Tahoma" panose="020B0604030504040204"/>
                <a:sym typeface="Tahoma" panose="020B0604030504040204"/>
              </a:defRPr>
            </a:pPr>
            <a:r>
              <a:t>For all i and j such that Ti &lt; Tj, check that:</a:t>
            </a:r>
          </a:p>
          <a:p>
            <a:pPr marL="217170" lvl="1" indent="130175" defTabSz="694690">
              <a:spcBef>
                <a:spcPts val="0"/>
              </a:spcBef>
              <a:buSzTx/>
              <a:buFont typeface="Monotype Sorts"/>
              <a:buNone/>
              <a:defRPr sz="2130">
                <a:latin typeface="Tahoma" panose="020B0604030504040204"/>
                <a:ea typeface="Tahoma" panose="020B0604030504040204"/>
                <a:cs typeface="Tahoma" panose="020B0604030504040204"/>
                <a:sym typeface="Tahoma" panose="020B0604030504040204"/>
              </a:defRPr>
            </a:pPr>
            <a:r>
              <a:t>Ti completes before Tj begins its Write phase and </a:t>
            </a:r>
          </a:p>
          <a:p>
            <a:pPr marL="217170" lvl="1" indent="130175" defTabSz="694690">
              <a:spcBef>
                <a:spcPts val="0"/>
              </a:spcBef>
              <a:buSzTx/>
              <a:buFont typeface="Monotype Sorts"/>
              <a:buNone/>
              <a:defRPr sz="2130">
                <a:latin typeface="Tahoma" panose="020B0604030504040204"/>
                <a:ea typeface="Tahoma" panose="020B0604030504040204"/>
                <a:cs typeface="Tahoma" panose="020B0604030504040204"/>
                <a:sym typeface="Tahoma" panose="020B0604030504040204"/>
              </a:defRPr>
            </a:pPr>
            <a:r>
              <a:t>   </a:t>
            </a:r>
            <a:r>
              <a:rPr>
                <a:solidFill>
                  <a:srgbClr val="FF0000"/>
                </a:solidFill>
              </a:rPr>
              <a:t>WriteSet(Ti) </a:t>
            </a:r>
            <a:r>
              <a:rPr sz="3345">
                <a:solidFill>
                  <a:srgbClr val="FF0000"/>
                </a:solidFill>
                <a:latin typeface="Symbol" panose="05050102010706020507"/>
                <a:ea typeface="Symbol" panose="05050102010706020507"/>
                <a:cs typeface="Symbol" panose="05050102010706020507"/>
                <a:sym typeface="Symbol" panose="05050102010706020507"/>
              </a:rPr>
              <a:t>Ç</a:t>
            </a:r>
            <a:r>
              <a:rPr>
                <a:solidFill>
                  <a:srgbClr val="FF0000"/>
                </a:solidFill>
              </a:rPr>
              <a:t> ReadSet(Tj)  is empty</a:t>
            </a:r>
            <a:r>
              <a:t>.</a:t>
            </a:r>
          </a:p>
        </p:txBody>
      </p:sp>
      <p:sp>
        <p:nvSpPr>
          <p:cNvPr id="627" name="Line"/>
          <p:cNvSpPr/>
          <p:nvPr/>
        </p:nvSpPr>
        <p:spPr>
          <a:xfrm>
            <a:off x="3810000" y="4800600"/>
            <a:ext cx="1219200" cy="0"/>
          </a:xfrm>
          <a:prstGeom prst="line">
            <a:avLst/>
          </a:prstGeom>
          <a:ln w="127000">
            <a:solidFill>
              <a:srgbClr val="000000"/>
            </a:solidFill>
          </a:ln>
        </p:spPr>
        <p:txBody>
          <a:bodyPr lIns="45719" rIns="45719"/>
          <a:lstStyle/>
          <a:p/>
        </p:txBody>
      </p:sp>
      <p:sp>
        <p:nvSpPr>
          <p:cNvPr id="628" name="Line"/>
          <p:cNvSpPr/>
          <p:nvPr/>
        </p:nvSpPr>
        <p:spPr>
          <a:xfrm>
            <a:off x="5105400" y="4800600"/>
            <a:ext cx="1219200" cy="0"/>
          </a:xfrm>
          <a:prstGeom prst="line">
            <a:avLst/>
          </a:prstGeom>
          <a:ln w="127000">
            <a:solidFill>
              <a:schemeClr val="accent2"/>
            </a:solidFill>
          </a:ln>
        </p:spPr>
        <p:txBody>
          <a:bodyPr lIns="45719" rIns="45719"/>
          <a:lstStyle/>
          <a:p/>
        </p:txBody>
      </p:sp>
      <p:sp>
        <p:nvSpPr>
          <p:cNvPr id="629" name="Line"/>
          <p:cNvSpPr/>
          <p:nvPr/>
        </p:nvSpPr>
        <p:spPr>
          <a:xfrm>
            <a:off x="6400800" y="4800600"/>
            <a:ext cx="1219200" cy="0"/>
          </a:xfrm>
          <a:prstGeom prst="line">
            <a:avLst/>
          </a:prstGeom>
          <a:ln w="127000">
            <a:solidFill>
              <a:srgbClr val="3365FB"/>
            </a:solidFill>
          </a:ln>
        </p:spPr>
        <p:txBody>
          <a:bodyPr lIns="45719" rIns="45719"/>
          <a:lstStyle/>
          <a:p/>
        </p:txBody>
      </p:sp>
      <p:sp>
        <p:nvSpPr>
          <p:cNvPr id="630" name="Line"/>
          <p:cNvSpPr/>
          <p:nvPr/>
        </p:nvSpPr>
        <p:spPr>
          <a:xfrm>
            <a:off x="1905000" y="3962400"/>
            <a:ext cx="1219200" cy="0"/>
          </a:xfrm>
          <a:prstGeom prst="line">
            <a:avLst/>
          </a:prstGeom>
          <a:ln w="127000">
            <a:solidFill>
              <a:srgbClr val="000000"/>
            </a:solidFill>
          </a:ln>
        </p:spPr>
        <p:txBody>
          <a:bodyPr lIns="45719" rIns="45719"/>
          <a:lstStyle/>
          <a:p/>
        </p:txBody>
      </p:sp>
      <p:sp>
        <p:nvSpPr>
          <p:cNvPr id="631" name="Line"/>
          <p:cNvSpPr/>
          <p:nvPr/>
        </p:nvSpPr>
        <p:spPr>
          <a:xfrm>
            <a:off x="3200400" y="3962400"/>
            <a:ext cx="1219200" cy="0"/>
          </a:xfrm>
          <a:prstGeom prst="line">
            <a:avLst/>
          </a:prstGeom>
          <a:ln w="127000">
            <a:solidFill>
              <a:schemeClr val="accent2"/>
            </a:solidFill>
          </a:ln>
        </p:spPr>
        <p:txBody>
          <a:bodyPr lIns="45719" rIns="45719"/>
          <a:lstStyle/>
          <a:p/>
        </p:txBody>
      </p:sp>
      <p:sp>
        <p:nvSpPr>
          <p:cNvPr id="632" name="Line"/>
          <p:cNvSpPr/>
          <p:nvPr/>
        </p:nvSpPr>
        <p:spPr>
          <a:xfrm>
            <a:off x="4495800" y="3962400"/>
            <a:ext cx="1219200" cy="0"/>
          </a:xfrm>
          <a:prstGeom prst="line">
            <a:avLst/>
          </a:prstGeom>
          <a:ln w="127000">
            <a:solidFill>
              <a:srgbClr val="3365FB"/>
            </a:solidFill>
          </a:ln>
        </p:spPr>
        <p:txBody>
          <a:bodyPr lIns="45719" rIns="45719"/>
          <a:lstStyle/>
          <a:p/>
        </p:txBody>
      </p:sp>
      <p:sp>
        <p:nvSpPr>
          <p:cNvPr id="633" name="Ti"/>
          <p:cNvSpPr txBox="1"/>
          <p:nvPr/>
        </p:nvSpPr>
        <p:spPr>
          <a:xfrm>
            <a:off x="1249362" y="3627437"/>
            <a:ext cx="458789" cy="574677"/>
          </a:xfrm>
          <a:prstGeom prst="rect">
            <a:avLst/>
          </a:prstGeom>
          <a:ln w="12700">
            <a:miter lim="400000"/>
          </a:ln>
        </p:spPr>
        <p:txBody>
          <a:bodyPr wrap="none" lIns="46037" tIns="46037" rIns="46037" bIns="46037">
            <a:spAutoFit/>
          </a:bodyPr>
          <a:lstStyle>
            <a:lvl1pPr defTabSz="457200">
              <a:defRPr sz="3200" b="1"/>
            </a:lvl1pPr>
          </a:lstStyle>
          <a:p>
            <a:r>
              <a:t>Ti</a:t>
            </a:r>
          </a:p>
        </p:txBody>
      </p:sp>
      <p:sp>
        <p:nvSpPr>
          <p:cNvPr id="634" name="Tj"/>
          <p:cNvSpPr txBox="1"/>
          <p:nvPr/>
        </p:nvSpPr>
        <p:spPr>
          <a:xfrm>
            <a:off x="7759699" y="4465637"/>
            <a:ext cx="465933" cy="574677"/>
          </a:xfrm>
          <a:prstGeom prst="rect">
            <a:avLst/>
          </a:prstGeom>
          <a:ln w="12700">
            <a:miter lim="400000"/>
          </a:ln>
        </p:spPr>
        <p:txBody>
          <a:bodyPr wrap="none" lIns="46037" tIns="46037" rIns="46037" bIns="46037">
            <a:spAutoFit/>
          </a:bodyPr>
          <a:lstStyle>
            <a:lvl1pPr defTabSz="457200">
              <a:defRPr sz="3200" b="1"/>
            </a:lvl1pPr>
          </a:lstStyle>
          <a:p>
            <a:r>
              <a:t>Tj</a:t>
            </a:r>
          </a:p>
        </p:txBody>
      </p:sp>
      <p:sp>
        <p:nvSpPr>
          <p:cNvPr id="635" name="R"/>
          <p:cNvSpPr txBox="1"/>
          <p:nvPr/>
        </p:nvSpPr>
        <p:spPr>
          <a:xfrm>
            <a:off x="2316161" y="4052887"/>
            <a:ext cx="361580"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36" name="V"/>
          <p:cNvSpPr txBox="1"/>
          <p:nvPr/>
        </p:nvSpPr>
        <p:spPr>
          <a:xfrm>
            <a:off x="3611562" y="4052887"/>
            <a:ext cx="341959"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37" name="W"/>
          <p:cNvSpPr txBox="1"/>
          <p:nvPr/>
        </p:nvSpPr>
        <p:spPr>
          <a:xfrm>
            <a:off x="4906962" y="40528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
        <p:nvSpPr>
          <p:cNvPr id="638" name="R"/>
          <p:cNvSpPr txBox="1"/>
          <p:nvPr/>
        </p:nvSpPr>
        <p:spPr>
          <a:xfrm>
            <a:off x="4221162" y="4891087"/>
            <a:ext cx="361580"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39" name="V"/>
          <p:cNvSpPr txBox="1"/>
          <p:nvPr/>
        </p:nvSpPr>
        <p:spPr>
          <a:xfrm>
            <a:off x="5516562" y="4891087"/>
            <a:ext cx="341959"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40" name="W"/>
          <p:cNvSpPr txBox="1"/>
          <p:nvPr/>
        </p:nvSpPr>
        <p:spPr>
          <a:xfrm>
            <a:off x="6811961" y="48910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
        <p:nvSpPr>
          <p:cNvPr id="641" name="Does Tj read dirty data? Does Ti overwrite Tj’s writes?"/>
          <p:cNvSpPr/>
          <p:nvPr/>
        </p:nvSpPr>
        <p:spPr>
          <a:xfrm>
            <a:off x="968375" y="5845175"/>
            <a:ext cx="6188300" cy="409576"/>
          </a:xfrm>
          <a:prstGeom prst="rect">
            <a:avLst/>
          </a:prstGeom>
          <a:ln w="12700">
            <a:solidFill>
              <a:srgbClr val="000000"/>
            </a:solidFill>
          </a:ln>
        </p:spPr>
        <p:txBody>
          <a:bodyPr wrap="none" lIns="46037" tIns="46037" rIns="46037" bIns="46037">
            <a:spAutoFit/>
          </a:bodyPr>
          <a:lstStyle/>
          <a:p>
            <a:pPr defTabSz="457200">
              <a:defRPr sz="2000"/>
            </a:pPr>
            <a:r>
              <a:t>Does Tj read dirty data? Does Ti overwrite Tj’s writes?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44" name="Test 3 – Overlapping Write Phases"/>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Test 3 – Overlapping Write Phases</a:t>
            </a:r>
          </a:p>
        </p:txBody>
      </p:sp>
      <p:sp>
        <p:nvSpPr>
          <p:cNvPr id="645" name="For all i and j such that Ti &lt; Tj, check that:…"/>
          <p:cNvSpPr txBox="1"/>
          <p:nvPr>
            <p:ph type="body" sz="quarter" idx="4294967295"/>
          </p:nvPr>
        </p:nvSpPr>
        <p:spPr>
          <a:xfrm>
            <a:off x="551656" y="1549400"/>
            <a:ext cx="8304213" cy="1066800"/>
          </a:xfrm>
          <a:prstGeom prst="rect">
            <a:avLst/>
          </a:prstGeom>
        </p:spPr>
        <p:txBody>
          <a:bodyPr>
            <a:normAutofit/>
          </a:bodyPr>
          <a:lstStyle/>
          <a:p>
            <a:pPr marL="126365" indent="-126365" defTabSz="575945">
              <a:spcBef>
                <a:spcPts val="500"/>
              </a:spcBef>
              <a:buClrTx/>
              <a:buSzPct val="100000"/>
              <a:defRPr sz="1825">
                <a:latin typeface="Tahoma" panose="020B0604030504040204"/>
                <a:ea typeface="Tahoma" panose="020B0604030504040204"/>
                <a:cs typeface="Tahoma" panose="020B0604030504040204"/>
                <a:sym typeface="Tahoma" panose="020B0604030504040204"/>
              </a:defRPr>
            </a:pPr>
            <a:r>
              <a:t>For all i and j such that Ti &lt; Tj, check that:</a:t>
            </a:r>
          </a:p>
          <a:p>
            <a:pPr marL="179705" lvl="1" indent="107950" defTabSz="575945">
              <a:spcBef>
                <a:spcPts val="0"/>
              </a:spcBef>
              <a:buSzTx/>
              <a:buFont typeface="Monotype Sorts"/>
              <a:buNone/>
              <a:defRPr sz="1765">
                <a:latin typeface="Tahoma" panose="020B0604030504040204"/>
                <a:ea typeface="Tahoma" panose="020B0604030504040204"/>
                <a:cs typeface="Tahoma" panose="020B0604030504040204"/>
                <a:sym typeface="Tahoma" panose="020B0604030504040204"/>
              </a:defRPr>
            </a:pPr>
            <a:r>
              <a:t>Ti completes Read phase before Tj does </a:t>
            </a:r>
            <a:r>
              <a:rPr>
                <a:latin typeface="Tahoma Bold"/>
                <a:ea typeface="Tahoma Bold"/>
                <a:cs typeface="Tahoma Bold"/>
                <a:sym typeface="Tahoma Bold"/>
              </a:rPr>
              <a:t>+ </a:t>
            </a:r>
            <a:r>
              <a:t>WriteSet(Ti) </a:t>
            </a:r>
            <a:r>
              <a:rPr sz="2770">
                <a:latin typeface="Symbol" panose="05050102010706020507"/>
                <a:ea typeface="Symbol" panose="05050102010706020507"/>
                <a:cs typeface="Symbol" panose="05050102010706020507"/>
                <a:sym typeface="Symbol" panose="05050102010706020507"/>
              </a:rPr>
              <a:t>Ç</a:t>
            </a:r>
            <a:r>
              <a:t> ReadSet(Tj)  is empty </a:t>
            </a:r>
            <a:r>
              <a:rPr>
                <a:latin typeface="Tahoma Bold"/>
                <a:ea typeface="Tahoma Bold"/>
                <a:cs typeface="Tahoma Bold"/>
                <a:sym typeface="Tahoma Bold"/>
              </a:rPr>
              <a:t>+</a:t>
            </a:r>
            <a:r>
              <a:t> </a:t>
            </a:r>
            <a:r>
              <a:rPr>
                <a:solidFill>
                  <a:srgbClr val="FF0000"/>
                </a:solidFill>
              </a:rPr>
              <a:t>WriteSet(Ti) </a:t>
            </a:r>
            <a:r>
              <a:rPr sz="2770">
                <a:solidFill>
                  <a:srgbClr val="FF0000"/>
                </a:solidFill>
                <a:latin typeface="Symbol" panose="05050102010706020507"/>
                <a:ea typeface="Symbol" panose="05050102010706020507"/>
                <a:cs typeface="Symbol" panose="05050102010706020507"/>
                <a:sym typeface="Symbol" panose="05050102010706020507"/>
              </a:rPr>
              <a:t>Ç</a:t>
            </a:r>
            <a:r>
              <a:rPr>
                <a:solidFill>
                  <a:srgbClr val="FF0000"/>
                </a:solidFill>
              </a:rPr>
              <a:t> WriteSet(Tj)  is empty</a:t>
            </a:r>
            <a:r>
              <a:t>.</a:t>
            </a:r>
          </a:p>
        </p:txBody>
      </p:sp>
      <p:sp>
        <p:nvSpPr>
          <p:cNvPr id="646" name="Line"/>
          <p:cNvSpPr/>
          <p:nvPr/>
        </p:nvSpPr>
        <p:spPr>
          <a:xfrm>
            <a:off x="2667000" y="4953000"/>
            <a:ext cx="1219200" cy="0"/>
          </a:xfrm>
          <a:prstGeom prst="line">
            <a:avLst/>
          </a:prstGeom>
          <a:ln w="127000">
            <a:solidFill>
              <a:srgbClr val="000000"/>
            </a:solidFill>
          </a:ln>
        </p:spPr>
        <p:txBody>
          <a:bodyPr lIns="45719" rIns="45719"/>
          <a:lstStyle/>
          <a:p/>
        </p:txBody>
      </p:sp>
      <p:sp>
        <p:nvSpPr>
          <p:cNvPr id="647" name="Line"/>
          <p:cNvSpPr/>
          <p:nvPr/>
        </p:nvSpPr>
        <p:spPr>
          <a:xfrm>
            <a:off x="3962400" y="4953000"/>
            <a:ext cx="1219200" cy="0"/>
          </a:xfrm>
          <a:prstGeom prst="line">
            <a:avLst/>
          </a:prstGeom>
          <a:ln w="127000">
            <a:solidFill>
              <a:schemeClr val="accent2"/>
            </a:solidFill>
          </a:ln>
        </p:spPr>
        <p:txBody>
          <a:bodyPr lIns="45719" rIns="45719"/>
          <a:lstStyle/>
          <a:p/>
        </p:txBody>
      </p:sp>
      <p:sp>
        <p:nvSpPr>
          <p:cNvPr id="648" name="Line"/>
          <p:cNvSpPr/>
          <p:nvPr/>
        </p:nvSpPr>
        <p:spPr>
          <a:xfrm>
            <a:off x="5257800" y="4953000"/>
            <a:ext cx="1219200" cy="0"/>
          </a:xfrm>
          <a:prstGeom prst="line">
            <a:avLst/>
          </a:prstGeom>
          <a:ln w="127000">
            <a:solidFill>
              <a:srgbClr val="3365FB"/>
            </a:solidFill>
          </a:ln>
        </p:spPr>
        <p:txBody>
          <a:bodyPr lIns="45719" rIns="45719"/>
          <a:lstStyle/>
          <a:p/>
        </p:txBody>
      </p:sp>
      <p:sp>
        <p:nvSpPr>
          <p:cNvPr id="649" name="Line"/>
          <p:cNvSpPr/>
          <p:nvPr/>
        </p:nvSpPr>
        <p:spPr>
          <a:xfrm>
            <a:off x="1981200" y="4114800"/>
            <a:ext cx="1219200" cy="0"/>
          </a:xfrm>
          <a:prstGeom prst="line">
            <a:avLst/>
          </a:prstGeom>
          <a:ln w="127000">
            <a:solidFill>
              <a:srgbClr val="000000"/>
            </a:solidFill>
          </a:ln>
        </p:spPr>
        <p:txBody>
          <a:bodyPr lIns="45719" rIns="45719"/>
          <a:lstStyle/>
          <a:p/>
        </p:txBody>
      </p:sp>
      <p:sp>
        <p:nvSpPr>
          <p:cNvPr id="650" name="Line"/>
          <p:cNvSpPr/>
          <p:nvPr/>
        </p:nvSpPr>
        <p:spPr>
          <a:xfrm>
            <a:off x="3276600" y="4114800"/>
            <a:ext cx="1219200" cy="0"/>
          </a:xfrm>
          <a:prstGeom prst="line">
            <a:avLst/>
          </a:prstGeom>
          <a:ln w="127000">
            <a:solidFill>
              <a:schemeClr val="accent2"/>
            </a:solidFill>
          </a:ln>
        </p:spPr>
        <p:txBody>
          <a:bodyPr lIns="45719" rIns="45719"/>
          <a:lstStyle/>
          <a:p/>
        </p:txBody>
      </p:sp>
      <p:sp>
        <p:nvSpPr>
          <p:cNvPr id="651" name="Line"/>
          <p:cNvSpPr/>
          <p:nvPr/>
        </p:nvSpPr>
        <p:spPr>
          <a:xfrm>
            <a:off x="4572000" y="4114800"/>
            <a:ext cx="1219200" cy="0"/>
          </a:xfrm>
          <a:prstGeom prst="line">
            <a:avLst/>
          </a:prstGeom>
          <a:ln w="127000">
            <a:solidFill>
              <a:srgbClr val="3365FB"/>
            </a:solidFill>
          </a:ln>
        </p:spPr>
        <p:txBody>
          <a:bodyPr lIns="45719" rIns="45719"/>
          <a:lstStyle/>
          <a:p/>
        </p:txBody>
      </p:sp>
      <p:sp>
        <p:nvSpPr>
          <p:cNvPr id="652" name="Ti"/>
          <p:cNvSpPr txBox="1"/>
          <p:nvPr/>
        </p:nvSpPr>
        <p:spPr>
          <a:xfrm>
            <a:off x="1325562" y="3779837"/>
            <a:ext cx="458789" cy="574677"/>
          </a:xfrm>
          <a:prstGeom prst="rect">
            <a:avLst/>
          </a:prstGeom>
          <a:ln w="12700">
            <a:miter lim="400000"/>
          </a:ln>
        </p:spPr>
        <p:txBody>
          <a:bodyPr wrap="none" lIns="46037" tIns="46037" rIns="46037" bIns="46037">
            <a:spAutoFit/>
          </a:bodyPr>
          <a:lstStyle>
            <a:lvl1pPr defTabSz="457200">
              <a:defRPr sz="3200" b="1"/>
            </a:lvl1pPr>
          </a:lstStyle>
          <a:p>
            <a:r>
              <a:t>Ti</a:t>
            </a:r>
          </a:p>
        </p:txBody>
      </p:sp>
      <p:sp>
        <p:nvSpPr>
          <p:cNvPr id="653" name="Tj"/>
          <p:cNvSpPr txBox="1"/>
          <p:nvPr/>
        </p:nvSpPr>
        <p:spPr>
          <a:xfrm>
            <a:off x="7531099" y="4694237"/>
            <a:ext cx="465933" cy="574677"/>
          </a:xfrm>
          <a:prstGeom prst="rect">
            <a:avLst/>
          </a:prstGeom>
          <a:ln w="12700">
            <a:miter lim="400000"/>
          </a:ln>
        </p:spPr>
        <p:txBody>
          <a:bodyPr wrap="none" lIns="46037" tIns="46037" rIns="46037" bIns="46037">
            <a:spAutoFit/>
          </a:bodyPr>
          <a:lstStyle>
            <a:lvl1pPr defTabSz="457200">
              <a:defRPr sz="3200" b="1"/>
            </a:lvl1pPr>
          </a:lstStyle>
          <a:p>
            <a:r>
              <a:t>Tj</a:t>
            </a:r>
          </a:p>
        </p:txBody>
      </p:sp>
      <p:sp>
        <p:nvSpPr>
          <p:cNvPr id="654" name="R"/>
          <p:cNvSpPr txBox="1"/>
          <p:nvPr/>
        </p:nvSpPr>
        <p:spPr>
          <a:xfrm>
            <a:off x="2392361" y="4205287"/>
            <a:ext cx="361580"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55" name="V"/>
          <p:cNvSpPr txBox="1"/>
          <p:nvPr/>
        </p:nvSpPr>
        <p:spPr>
          <a:xfrm>
            <a:off x="3687762" y="4205287"/>
            <a:ext cx="341959"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56" name="W"/>
          <p:cNvSpPr txBox="1"/>
          <p:nvPr/>
        </p:nvSpPr>
        <p:spPr>
          <a:xfrm>
            <a:off x="4983162" y="42052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
        <p:nvSpPr>
          <p:cNvPr id="657" name="R"/>
          <p:cNvSpPr txBox="1"/>
          <p:nvPr/>
        </p:nvSpPr>
        <p:spPr>
          <a:xfrm>
            <a:off x="3078161" y="5043487"/>
            <a:ext cx="361580" cy="523877"/>
          </a:xfrm>
          <a:prstGeom prst="rect">
            <a:avLst/>
          </a:prstGeom>
          <a:ln w="12700">
            <a:miter lim="400000"/>
          </a:ln>
        </p:spPr>
        <p:txBody>
          <a:bodyPr wrap="none" lIns="46037" tIns="46037" rIns="46037" bIns="46037">
            <a:spAutoFit/>
          </a:bodyPr>
          <a:lstStyle>
            <a:lvl1pPr defTabSz="457200">
              <a:defRPr sz="2800" b="1"/>
            </a:lvl1pPr>
          </a:lstStyle>
          <a:p>
            <a:r>
              <a:t>R</a:t>
            </a:r>
          </a:p>
        </p:txBody>
      </p:sp>
      <p:sp>
        <p:nvSpPr>
          <p:cNvPr id="658" name="V"/>
          <p:cNvSpPr txBox="1"/>
          <p:nvPr/>
        </p:nvSpPr>
        <p:spPr>
          <a:xfrm>
            <a:off x="4373562" y="5043487"/>
            <a:ext cx="341959" cy="523877"/>
          </a:xfrm>
          <a:prstGeom prst="rect">
            <a:avLst/>
          </a:prstGeom>
          <a:ln w="12700">
            <a:miter lim="400000"/>
          </a:ln>
        </p:spPr>
        <p:txBody>
          <a:bodyPr wrap="none" lIns="46037" tIns="46037" rIns="46037" bIns="46037">
            <a:spAutoFit/>
          </a:bodyPr>
          <a:lstStyle>
            <a:lvl1pPr defTabSz="457200">
              <a:defRPr sz="2800" b="1">
                <a:solidFill>
                  <a:schemeClr val="accent2"/>
                </a:solidFill>
              </a:defRPr>
            </a:lvl1pPr>
          </a:lstStyle>
          <a:p>
            <a:r>
              <a:t>V</a:t>
            </a:r>
          </a:p>
        </p:txBody>
      </p:sp>
      <p:sp>
        <p:nvSpPr>
          <p:cNvPr id="659" name="W"/>
          <p:cNvSpPr txBox="1"/>
          <p:nvPr/>
        </p:nvSpPr>
        <p:spPr>
          <a:xfrm>
            <a:off x="5668962" y="5043487"/>
            <a:ext cx="440409" cy="523877"/>
          </a:xfrm>
          <a:prstGeom prst="rect">
            <a:avLst/>
          </a:prstGeom>
          <a:ln w="12700">
            <a:miter lim="400000"/>
          </a:ln>
        </p:spPr>
        <p:txBody>
          <a:bodyPr wrap="none" lIns="46037" tIns="46037" rIns="46037" bIns="46037">
            <a:spAutoFit/>
          </a:bodyPr>
          <a:lstStyle>
            <a:lvl1pPr defTabSz="457200">
              <a:defRPr sz="2800" b="1">
                <a:solidFill>
                  <a:srgbClr val="3365FB"/>
                </a:solidFill>
              </a:defRPr>
            </a:lvl1pPr>
          </a:lstStyle>
          <a:p>
            <a:r>
              <a:t>W</a:t>
            </a:r>
          </a:p>
        </p:txBody>
      </p:sp>
      <p:sp>
        <p:nvSpPr>
          <p:cNvPr id="660" name="Does Tj read dirty data? Does Ti overwrite Tj’s writes?"/>
          <p:cNvSpPr/>
          <p:nvPr/>
        </p:nvSpPr>
        <p:spPr>
          <a:xfrm>
            <a:off x="968375" y="5845175"/>
            <a:ext cx="6188300" cy="409576"/>
          </a:xfrm>
          <a:prstGeom prst="rect">
            <a:avLst/>
          </a:prstGeom>
          <a:ln w="12700">
            <a:solidFill>
              <a:srgbClr val="000000"/>
            </a:solidFill>
          </a:ln>
        </p:spPr>
        <p:txBody>
          <a:bodyPr wrap="none" lIns="46037" tIns="46037" rIns="46037" bIns="46037">
            <a:spAutoFit/>
          </a:bodyPr>
          <a:lstStyle/>
          <a:p>
            <a:pPr defTabSz="457200">
              <a:defRPr sz="2000"/>
            </a:pPr>
            <a:r>
              <a:t>Does Tj read dirty data? Does Ti overwrite Tj’s writes?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63" name="Applying Tests 1, 2, &amp;3"/>
          <p:cNvSpPr txBox="1"/>
          <p:nvPr>
            <p:ph type="title" idx="4294967295"/>
          </p:nvPr>
        </p:nvSpPr>
        <p:spPr>
          <a:xfrm>
            <a:off x="609600" y="-154305"/>
            <a:ext cx="7392035" cy="70294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Applying Tests 1, 2, &amp;3</a:t>
            </a:r>
          </a:p>
        </p:txBody>
      </p:sp>
      <p:sp>
        <p:nvSpPr>
          <p:cNvPr id="664" name="To validate Xact T:"/>
          <p:cNvSpPr txBox="1"/>
          <p:nvPr>
            <p:ph type="body" sz="quarter" idx="4294967295"/>
          </p:nvPr>
        </p:nvSpPr>
        <p:spPr>
          <a:xfrm>
            <a:off x="685800" y="438785"/>
            <a:ext cx="7772400" cy="457200"/>
          </a:xfrm>
          <a:prstGeom prst="rect">
            <a:avLst/>
          </a:prstGeom>
        </p:spPr>
        <p:txBody>
          <a:bodyPr>
            <a:normAutofit/>
          </a:bodyPr>
          <a:lstStyle>
            <a:lvl1pPr marL="200660" indent="-200660">
              <a:buClrTx/>
              <a:buSzPct val="100000"/>
              <a:defRPr>
                <a:latin typeface="Tahoma" panose="020B0604030504040204"/>
                <a:ea typeface="Tahoma" panose="020B0604030504040204"/>
                <a:cs typeface="Tahoma" panose="020B0604030504040204"/>
                <a:sym typeface="Tahoma" panose="020B0604030504040204"/>
              </a:defRPr>
            </a:lvl1pPr>
          </a:lstStyle>
          <a:p>
            <a:r>
              <a:t>To validate Xact T:  </a:t>
            </a:r>
          </a:p>
        </p:txBody>
      </p:sp>
      <p:sp>
        <p:nvSpPr>
          <p:cNvPr id="665" name="valid = true;…"/>
          <p:cNvSpPr/>
          <p:nvPr/>
        </p:nvSpPr>
        <p:spPr>
          <a:xfrm>
            <a:off x="1038225" y="812800"/>
            <a:ext cx="7810500" cy="5337176"/>
          </a:xfrm>
          <a:prstGeom prst="rect">
            <a:avLst/>
          </a:prstGeom>
          <a:ln w="12700">
            <a:solidFill>
              <a:srgbClr val="000000"/>
            </a:solidFill>
          </a:ln>
        </p:spPr>
        <p:txBody>
          <a:bodyPr lIns="46037" tIns="46037" rIns="46037" bIns="46037">
            <a:spAutoFit/>
          </a:bodyPr>
          <a:lstStyle/>
          <a:p>
            <a:pPr defTabSz="457200">
              <a:defRPr sz="2800">
                <a:solidFill>
                  <a:srgbClr val="3365FB"/>
                </a:solidFill>
              </a:defRPr>
            </a:pPr>
            <a:r>
              <a:t>valid</a:t>
            </a:r>
            <a:r>
              <a:rPr>
                <a:solidFill>
                  <a:srgbClr val="000000"/>
                </a:solidFill>
              </a:rPr>
              <a:t> = true;</a:t>
            </a:r>
            <a:endParaRPr>
              <a:solidFill>
                <a:srgbClr val="000000"/>
              </a:solidFill>
            </a:endParaRPr>
          </a:p>
          <a:p>
            <a:pPr defTabSz="457200">
              <a:defRPr sz="2800"/>
            </a:pPr>
            <a:r>
              <a:t>// S = set of Xacts that committed after Begin(T)</a:t>
            </a:r>
          </a:p>
          <a:p>
            <a:pPr defTabSz="457200">
              <a:defRPr sz="2800"/>
            </a:pPr>
            <a:r>
              <a:t>//    (above defn implements Test 1)</a:t>
            </a:r>
          </a:p>
          <a:p>
            <a:pPr defTabSz="457200">
              <a:defRPr sz="2800"/>
            </a:pPr>
            <a:r>
              <a:t>//The following is done in critical section</a:t>
            </a:r>
          </a:p>
          <a:p>
            <a:pPr defTabSz="457200">
              <a:defRPr sz="3200" b="1">
                <a:solidFill>
                  <a:srgbClr val="FF0000"/>
                </a:solidFill>
              </a:defRPr>
            </a:pPr>
            <a:r>
              <a:t>&lt;</a:t>
            </a:r>
            <a:r>
              <a:rPr sz="2800" b="0">
                <a:solidFill>
                  <a:srgbClr val="000000"/>
                </a:solidFill>
              </a:rPr>
              <a:t> </a:t>
            </a:r>
            <a:r>
              <a:rPr sz="2800">
                <a:solidFill>
                  <a:schemeClr val="accent2"/>
                </a:solidFill>
              </a:rPr>
              <a:t>foreach</a:t>
            </a:r>
            <a:r>
              <a:rPr sz="2800" b="0">
                <a:solidFill>
                  <a:schemeClr val="accent2"/>
                </a:solidFill>
              </a:rPr>
              <a:t>  Ts in S </a:t>
            </a:r>
            <a:r>
              <a:rPr sz="2800">
                <a:solidFill>
                  <a:schemeClr val="accent2"/>
                </a:solidFill>
              </a:rPr>
              <a:t>do {</a:t>
            </a:r>
            <a:endParaRPr sz="2800">
              <a:solidFill>
                <a:schemeClr val="accent2"/>
              </a:solidFill>
            </a:endParaRPr>
          </a:p>
          <a:p>
            <a:pPr defTabSz="457200">
              <a:defRPr sz="2800">
                <a:solidFill>
                  <a:schemeClr val="accent2"/>
                </a:solidFill>
              </a:defRPr>
            </a:pPr>
            <a:r>
              <a:t>   </a:t>
            </a:r>
            <a:r>
              <a:rPr b="1"/>
              <a:t>if</a:t>
            </a:r>
            <a:r>
              <a:t> (ReadSet(T) intersects WriteSet(Ts)) OR </a:t>
            </a:r>
          </a:p>
          <a:p>
            <a:pPr defTabSz="457200">
              <a:defRPr sz="2800">
                <a:solidFill>
                  <a:schemeClr val="accent2"/>
                </a:solidFill>
              </a:defRPr>
            </a:pPr>
            <a:r>
              <a:t>       (WriteSet(T) intersects WriteSet(Ts))</a:t>
            </a:r>
          </a:p>
          <a:p>
            <a:pPr defTabSz="457200">
              <a:defRPr sz="2800">
                <a:solidFill>
                  <a:schemeClr val="accent2"/>
                </a:solidFill>
              </a:defRPr>
            </a:pPr>
            <a:r>
              <a:t>   	</a:t>
            </a:r>
            <a:r>
              <a:rPr b="1"/>
              <a:t>then</a:t>
            </a:r>
            <a:r>
              <a:t> </a:t>
            </a:r>
            <a:r>
              <a:rPr>
                <a:solidFill>
                  <a:srgbClr val="3365FB"/>
                </a:solidFill>
              </a:rPr>
              <a:t>valid</a:t>
            </a:r>
            <a:r>
              <a:t> = false;</a:t>
            </a:r>
          </a:p>
          <a:p>
            <a:pPr defTabSz="457200">
              <a:defRPr sz="2800">
                <a:solidFill>
                  <a:schemeClr val="accent2"/>
                </a:solidFill>
              </a:defRPr>
            </a:pPr>
            <a:r>
              <a:t>   </a:t>
            </a:r>
            <a:r>
              <a:rPr b="1"/>
              <a:t>}&gt;</a:t>
            </a:r>
            <a:endParaRPr b="1"/>
          </a:p>
          <a:p>
            <a:pPr defTabSz="457200">
              <a:defRPr sz="2800" b="1">
                <a:solidFill>
                  <a:schemeClr val="accent2"/>
                </a:solidFill>
              </a:defRPr>
            </a:pPr>
            <a:r>
              <a:t>   if</a:t>
            </a:r>
            <a:r>
              <a:rPr b="0"/>
              <a:t> </a:t>
            </a:r>
            <a:r>
              <a:rPr b="0">
                <a:solidFill>
                  <a:srgbClr val="3365FB"/>
                </a:solidFill>
              </a:rPr>
              <a:t>valid</a:t>
            </a:r>
            <a:r>
              <a:rPr b="0"/>
              <a:t> </a:t>
            </a:r>
            <a:r>
              <a:t>then </a:t>
            </a:r>
            <a:r>
              <a:rPr>
                <a:solidFill>
                  <a:srgbClr val="000000"/>
                </a:solidFill>
              </a:rPr>
              <a:t>{ </a:t>
            </a:r>
            <a:r>
              <a:rPr b="0">
                <a:solidFill>
                  <a:srgbClr val="000000"/>
                </a:solidFill>
              </a:rPr>
              <a:t>install updates; // Write phase</a:t>
            </a:r>
            <a:endParaRPr b="0">
              <a:solidFill>
                <a:srgbClr val="000000"/>
              </a:solidFill>
            </a:endParaRPr>
          </a:p>
          <a:p>
            <a:pPr defTabSz="457200">
              <a:defRPr sz="2800"/>
            </a:pPr>
            <a:r>
              <a:t>	              Commit T </a:t>
            </a:r>
            <a:r>
              <a:rPr b="1"/>
              <a:t>} </a:t>
            </a:r>
            <a:endParaRPr b="1"/>
          </a:p>
          <a:p>
            <a:pPr defTabSz="457200">
              <a:defRPr sz="2800"/>
            </a:pPr>
            <a:r>
              <a:t>                 </a:t>
            </a:r>
            <a:r>
              <a:rPr b="1"/>
              <a:t>else</a:t>
            </a:r>
            <a:r>
              <a:t> Restart T</a:t>
            </a:r>
          </a:p>
        </p:txBody>
      </p:sp>
      <p:sp>
        <p:nvSpPr>
          <p:cNvPr id="666" name="start…"/>
          <p:cNvSpPr txBox="1"/>
          <p:nvPr/>
        </p:nvSpPr>
        <p:spPr>
          <a:xfrm>
            <a:off x="46037" y="3561715"/>
            <a:ext cx="1120776" cy="1311276"/>
          </a:xfrm>
          <a:prstGeom prst="rect">
            <a:avLst/>
          </a:prstGeom>
          <a:ln w="12700">
            <a:miter lim="400000"/>
          </a:ln>
        </p:spPr>
        <p:txBody>
          <a:bodyPr lIns="46037" tIns="46037" rIns="46037" bIns="46037">
            <a:spAutoFit/>
          </a:bodyPr>
          <a:lstStyle/>
          <a:p>
            <a:pPr defTabSz="457200">
              <a:defRPr sz="2000" b="1"/>
            </a:pPr>
            <a:r>
              <a:t>start</a:t>
            </a:r>
          </a:p>
          <a:p>
            <a:pPr defTabSz="457200">
              <a:defRPr sz="2000" b="1"/>
            </a:pPr>
            <a:r>
              <a:t>of critical section</a:t>
            </a:r>
          </a:p>
        </p:txBody>
      </p:sp>
      <p:sp>
        <p:nvSpPr>
          <p:cNvPr id="667" name="Line"/>
          <p:cNvSpPr/>
          <p:nvPr/>
        </p:nvSpPr>
        <p:spPr>
          <a:xfrm flipV="1">
            <a:off x="875030" y="4712017"/>
            <a:ext cx="558800" cy="595314"/>
          </a:xfrm>
          <a:prstGeom prst="line">
            <a:avLst/>
          </a:prstGeom>
          <a:ln w="25400">
            <a:solidFill>
              <a:srgbClr val="000000"/>
            </a:solidFill>
            <a:tailEnd type="stealth"/>
          </a:ln>
        </p:spPr>
        <p:txBody>
          <a:bodyPr lIns="45719" rIns="45719"/>
          <a:lstStyle/>
          <a:p/>
        </p:txBody>
      </p:sp>
      <p:sp>
        <p:nvSpPr>
          <p:cNvPr id="668" name="Line"/>
          <p:cNvSpPr/>
          <p:nvPr/>
        </p:nvSpPr>
        <p:spPr>
          <a:xfrm flipV="1">
            <a:off x="480695" y="2799714"/>
            <a:ext cx="685801" cy="762002"/>
          </a:xfrm>
          <a:prstGeom prst="line">
            <a:avLst/>
          </a:prstGeom>
          <a:ln w="25400">
            <a:solidFill>
              <a:srgbClr val="000000"/>
            </a:solidFill>
            <a:tailEnd type="stealth"/>
          </a:ln>
        </p:spPr>
        <p:txBody>
          <a:bodyPr lIns="45719" rIns="45719"/>
          <a:lstStyle/>
          <a:p/>
        </p:txBody>
      </p:sp>
      <p:sp>
        <p:nvSpPr>
          <p:cNvPr id="669" name="end of critical section"/>
          <p:cNvSpPr txBox="1"/>
          <p:nvPr/>
        </p:nvSpPr>
        <p:spPr>
          <a:xfrm>
            <a:off x="46037" y="5307330"/>
            <a:ext cx="2454847" cy="371476"/>
          </a:xfrm>
          <a:prstGeom prst="rect">
            <a:avLst/>
          </a:prstGeom>
          <a:ln w="12700">
            <a:miter lim="400000"/>
          </a:ln>
        </p:spPr>
        <p:txBody>
          <a:bodyPr wrap="none" lIns="46037" tIns="46037" rIns="46037" bIns="46037">
            <a:spAutoFit/>
          </a:bodyPr>
          <a:lstStyle>
            <a:lvl1pPr defTabSz="457200">
              <a:defRPr sz="1800" b="1"/>
            </a:lvl1pPr>
          </a:lstStyle>
          <a:p>
            <a:r>
              <a:t>end of critical section</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72" name="Applying Tests 1 &amp; 2: Serial Validation"/>
          <p:cNvSpPr txBox="1"/>
          <p:nvPr>
            <p:ph type="title" idx="4294967295"/>
          </p:nvPr>
        </p:nvSpPr>
        <p:spPr>
          <a:xfrm>
            <a:off x="609600" y="-153988"/>
            <a:ext cx="8534400" cy="11049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Applying Tests 1 &amp; 2: Serial Validation</a:t>
            </a:r>
          </a:p>
        </p:txBody>
      </p:sp>
      <p:sp>
        <p:nvSpPr>
          <p:cNvPr id="673" name="To validate Xact T:"/>
          <p:cNvSpPr txBox="1"/>
          <p:nvPr>
            <p:ph type="body" sz="quarter" idx="4294967295"/>
          </p:nvPr>
        </p:nvSpPr>
        <p:spPr>
          <a:xfrm>
            <a:off x="685800" y="1066800"/>
            <a:ext cx="7772400" cy="457200"/>
          </a:xfrm>
          <a:prstGeom prst="rect">
            <a:avLst/>
          </a:prstGeom>
        </p:spPr>
        <p:txBody>
          <a:bodyPr>
            <a:normAutofit/>
          </a:bodyPr>
          <a:lstStyle>
            <a:lvl1pPr marL="200660" indent="-200660">
              <a:buClrTx/>
              <a:buSzPct val="100000"/>
              <a:defRPr>
                <a:latin typeface="Tahoma" panose="020B0604030504040204"/>
                <a:ea typeface="Tahoma" panose="020B0604030504040204"/>
                <a:cs typeface="Tahoma" panose="020B0604030504040204"/>
                <a:sym typeface="Tahoma" panose="020B0604030504040204"/>
              </a:defRPr>
            </a:lvl1pPr>
          </a:lstStyle>
          <a:p>
            <a:r>
              <a:t>To validate Xact T:  </a:t>
            </a:r>
          </a:p>
        </p:txBody>
      </p:sp>
      <p:sp>
        <p:nvSpPr>
          <p:cNvPr id="674" name="valid = true;…"/>
          <p:cNvSpPr/>
          <p:nvPr/>
        </p:nvSpPr>
        <p:spPr>
          <a:xfrm>
            <a:off x="1104900" y="1524000"/>
            <a:ext cx="7810500" cy="4956177"/>
          </a:xfrm>
          <a:prstGeom prst="rect">
            <a:avLst/>
          </a:prstGeom>
          <a:ln w="12700">
            <a:solidFill>
              <a:srgbClr val="000000"/>
            </a:solidFill>
          </a:ln>
        </p:spPr>
        <p:txBody>
          <a:bodyPr lIns="46037" tIns="46037" rIns="46037" bIns="46037">
            <a:spAutoFit/>
          </a:bodyPr>
          <a:lstStyle/>
          <a:p>
            <a:pPr defTabSz="457200">
              <a:defRPr sz="2800">
                <a:solidFill>
                  <a:srgbClr val="3365FB"/>
                </a:solidFill>
              </a:defRPr>
            </a:pPr>
            <a:r>
              <a:t>valid</a:t>
            </a:r>
            <a:r>
              <a:rPr>
                <a:solidFill>
                  <a:srgbClr val="000000"/>
                </a:solidFill>
              </a:rPr>
              <a:t> = true;</a:t>
            </a:r>
            <a:endParaRPr>
              <a:solidFill>
                <a:srgbClr val="000000"/>
              </a:solidFill>
            </a:endParaRPr>
          </a:p>
          <a:p>
            <a:pPr defTabSz="457200">
              <a:defRPr sz="2800"/>
            </a:pPr>
            <a:r>
              <a:t>// S = set of Xacts that committed after Begin(T)</a:t>
            </a:r>
          </a:p>
          <a:p>
            <a:pPr defTabSz="457200">
              <a:defRPr sz="2800"/>
            </a:pPr>
            <a:r>
              <a:t>//    (above defn implements Test 1)</a:t>
            </a:r>
          </a:p>
          <a:p>
            <a:pPr defTabSz="457200">
              <a:defRPr sz="2800"/>
            </a:pPr>
            <a:r>
              <a:t>//The following is done in critical section</a:t>
            </a:r>
          </a:p>
          <a:p>
            <a:pPr defTabSz="457200">
              <a:defRPr sz="3200" b="1">
                <a:solidFill>
                  <a:srgbClr val="FF0000"/>
                </a:solidFill>
              </a:defRPr>
            </a:pPr>
            <a:r>
              <a:t>&lt;</a:t>
            </a:r>
            <a:r>
              <a:rPr sz="2800" b="0">
                <a:solidFill>
                  <a:srgbClr val="000000"/>
                </a:solidFill>
              </a:rPr>
              <a:t> </a:t>
            </a:r>
            <a:r>
              <a:rPr sz="2800">
                <a:solidFill>
                  <a:schemeClr val="accent2"/>
                </a:solidFill>
              </a:rPr>
              <a:t>foreach</a:t>
            </a:r>
            <a:r>
              <a:rPr sz="2800" b="0">
                <a:solidFill>
                  <a:schemeClr val="accent2"/>
                </a:solidFill>
              </a:rPr>
              <a:t>  Ts in S </a:t>
            </a:r>
            <a:r>
              <a:rPr sz="2800">
                <a:solidFill>
                  <a:schemeClr val="accent2"/>
                </a:solidFill>
              </a:rPr>
              <a:t>do {</a:t>
            </a:r>
            <a:endParaRPr sz="2800">
              <a:solidFill>
                <a:schemeClr val="accent2"/>
              </a:solidFill>
            </a:endParaRPr>
          </a:p>
          <a:p>
            <a:pPr defTabSz="457200">
              <a:defRPr sz="2800">
                <a:solidFill>
                  <a:schemeClr val="accent2"/>
                </a:solidFill>
              </a:defRPr>
            </a:pPr>
            <a:r>
              <a:t>   </a:t>
            </a:r>
            <a:r>
              <a:rPr b="1"/>
              <a:t>if</a:t>
            </a:r>
            <a:r>
              <a:t> ReadSet(T) intersects WriteSet(Ts)</a:t>
            </a:r>
          </a:p>
          <a:p>
            <a:pPr defTabSz="457200">
              <a:defRPr sz="2800">
                <a:solidFill>
                  <a:schemeClr val="accent2"/>
                </a:solidFill>
              </a:defRPr>
            </a:pPr>
            <a:r>
              <a:t>   	</a:t>
            </a:r>
            <a:r>
              <a:rPr b="1"/>
              <a:t>then</a:t>
            </a:r>
            <a:r>
              <a:t> </a:t>
            </a:r>
            <a:r>
              <a:rPr>
                <a:solidFill>
                  <a:srgbClr val="3365FB"/>
                </a:solidFill>
              </a:rPr>
              <a:t>valid</a:t>
            </a:r>
            <a:r>
              <a:t> = false;</a:t>
            </a:r>
          </a:p>
          <a:p>
            <a:pPr defTabSz="457200">
              <a:defRPr sz="2800">
                <a:solidFill>
                  <a:schemeClr val="accent2"/>
                </a:solidFill>
              </a:defRPr>
            </a:pPr>
            <a:r>
              <a:t>   </a:t>
            </a:r>
            <a:r>
              <a:rPr b="1"/>
              <a:t>}</a:t>
            </a:r>
            <a:endParaRPr b="1"/>
          </a:p>
          <a:p>
            <a:pPr defTabSz="457200">
              <a:defRPr sz="2800" b="1">
                <a:solidFill>
                  <a:schemeClr val="accent2"/>
                </a:solidFill>
              </a:defRPr>
            </a:pPr>
            <a:r>
              <a:t>   if</a:t>
            </a:r>
            <a:r>
              <a:rPr b="0"/>
              <a:t> </a:t>
            </a:r>
            <a:r>
              <a:rPr b="0">
                <a:solidFill>
                  <a:srgbClr val="3365FB"/>
                </a:solidFill>
              </a:rPr>
              <a:t>valid</a:t>
            </a:r>
            <a:r>
              <a:rPr b="0"/>
              <a:t> </a:t>
            </a:r>
            <a:r>
              <a:t>then { </a:t>
            </a:r>
            <a:r>
              <a:rPr b="0"/>
              <a:t>install updates; // Write phase</a:t>
            </a:r>
            <a:endParaRPr b="0"/>
          </a:p>
          <a:p>
            <a:pPr defTabSz="457200">
              <a:defRPr sz="2800">
                <a:solidFill>
                  <a:schemeClr val="accent2"/>
                </a:solidFill>
              </a:defRPr>
            </a:pPr>
            <a:r>
              <a:t>	              Commit T </a:t>
            </a:r>
            <a:r>
              <a:rPr b="1"/>
              <a:t>}</a:t>
            </a:r>
            <a:r>
              <a:rPr b="1">
                <a:solidFill>
                  <a:srgbClr val="000000"/>
                </a:solidFill>
              </a:rPr>
              <a:t> </a:t>
            </a:r>
            <a:r>
              <a:rPr sz="3200" b="1">
                <a:solidFill>
                  <a:srgbClr val="FF0000"/>
                </a:solidFill>
              </a:rPr>
              <a:t>&gt;</a:t>
            </a:r>
            <a:endParaRPr>
              <a:solidFill>
                <a:srgbClr val="FF0000"/>
              </a:solidFill>
            </a:endParaRPr>
          </a:p>
          <a:p>
            <a:pPr defTabSz="457200">
              <a:defRPr sz="2800"/>
            </a:pPr>
            <a:r>
              <a:t>                 </a:t>
            </a:r>
            <a:r>
              <a:rPr b="1"/>
              <a:t>else</a:t>
            </a:r>
            <a:r>
              <a:t> Restart T</a:t>
            </a:r>
          </a:p>
        </p:txBody>
      </p:sp>
      <p:sp>
        <p:nvSpPr>
          <p:cNvPr id="675" name="start…"/>
          <p:cNvSpPr txBox="1"/>
          <p:nvPr/>
        </p:nvSpPr>
        <p:spPr>
          <a:xfrm>
            <a:off x="46037" y="4191000"/>
            <a:ext cx="1120776" cy="1311276"/>
          </a:xfrm>
          <a:prstGeom prst="rect">
            <a:avLst/>
          </a:prstGeom>
          <a:ln w="12700">
            <a:miter lim="400000"/>
          </a:ln>
        </p:spPr>
        <p:txBody>
          <a:bodyPr lIns="46037" tIns="46037" rIns="46037" bIns="46037">
            <a:spAutoFit/>
          </a:bodyPr>
          <a:lstStyle/>
          <a:p>
            <a:pPr defTabSz="457200">
              <a:defRPr sz="2000" b="1"/>
            </a:pPr>
            <a:r>
              <a:t>start</a:t>
            </a:r>
          </a:p>
          <a:p>
            <a:pPr defTabSz="457200">
              <a:defRPr sz="2000" b="1"/>
            </a:pPr>
            <a:r>
              <a:t>of critical section</a:t>
            </a:r>
          </a:p>
        </p:txBody>
      </p:sp>
      <p:sp>
        <p:nvSpPr>
          <p:cNvPr id="676" name="Line"/>
          <p:cNvSpPr/>
          <p:nvPr/>
        </p:nvSpPr>
        <p:spPr>
          <a:xfrm flipH="1" flipV="1">
            <a:off x="5333999" y="5867399"/>
            <a:ext cx="381001" cy="685802"/>
          </a:xfrm>
          <a:prstGeom prst="line">
            <a:avLst/>
          </a:prstGeom>
          <a:ln w="25400">
            <a:solidFill>
              <a:srgbClr val="000000"/>
            </a:solidFill>
            <a:tailEnd type="stealth"/>
          </a:ln>
        </p:spPr>
        <p:txBody>
          <a:bodyPr lIns="45719" rIns="45719"/>
          <a:lstStyle/>
          <a:p/>
        </p:txBody>
      </p:sp>
      <p:sp>
        <p:nvSpPr>
          <p:cNvPr id="677" name="Line"/>
          <p:cNvSpPr/>
          <p:nvPr/>
        </p:nvSpPr>
        <p:spPr>
          <a:xfrm flipV="1">
            <a:off x="533400" y="3581399"/>
            <a:ext cx="685801" cy="762002"/>
          </a:xfrm>
          <a:prstGeom prst="line">
            <a:avLst/>
          </a:prstGeom>
          <a:ln w="25400">
            <a:solidFill>
              <a:srgbClr val="000000"/>
            </a:solidFill>
            <a:tailEnd type="stealth"/>
          </a:ln>
        </p:spPr>
        <p:txBody>
          <a:bodyPr lIns="45719" rIns="45719"/>
          <a:lstStyle/>
          <a:p/>
        </p:txBody>
      </p:sp>
      <p:sp>
        <p:nvSpPr>
          <p:cNvPr id="678" name="end of critical section"/>
          <p:cNvSpPr txBox="1"/>
          <p:nvPr/>
        </p:nvSpPr>
        <p:spPr>
          <a:xfrm>
            <a:off x="5456237" y="6400800"/>
            <a:ext cx="2454847" cy="371476"/>
          </a:xfrm>
          <a:prstGeom prst="rect">
            <a:avLst/>
          </a:prstGeom>
          <a:ln w="12700">
            <a:miter lim="400000"/>
          </a:ln>
        </p:spPr>
        <p:txBody>
          <a:bodyPr wrap="none" lIns="46037" tIns="46037" rIns="46037" bIns="46037">
            <a:spAutoFit/>
          </a:bodyPr>
          <a:lstStyle>
            <a:lvl1pPr defTabSz="457200">
              <a:defRPr sz="1800" b="1"/>
            </a:lvl1pPr>
          </a:lstStyle>
          <a:p>
            <a:r>
              <a:t>end of critical section</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81" name="Comments on Serial Validation"/>
          <p:cNvSpPr txBox="1"/>
          <p:nvPr>
            <p:ph type="title" idx="4294967295"/>
          </p:nvPr>
        </p:nvSpPr>
        <p:spPr>
          <a:xfrm>
            <a:off x="777875" y="153987"/>
            <a:ext cx="7772400" cy="777876"/>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Comments on Serial Validation</a:t>
            </a:r>
          </a:p>
        </p:txBody>
      </p:sp>
      <p:sp>
        <p:nvSpPr>
          <p:cNvPr id="682" name="Applies Test 2, with T playing the role of Tj and each Xact in Ts (in turn) being Ti.…"/>
          <p:cNvSpPr txBox="1"/>
          <p:nvPr>
            <p:ph type="body" idx="4294967295"/>
          </p:nvPr>
        </p:nvSpPr>
        <p:spPr>
          <a:xfrm>
            <a:off x="685800" y="1447800"/>
            <a:ext cx="7772400" cy="4114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Applies Test 2, with T playing the role of Tj and each Xact in Ts (in turn) being Ti.</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Assignment of Xact id, validation, and the Write phase are inside a </a:t>
            </a:r>
            <a:r>
              <a:rPr>
                <a:solidFill>
                  <a:schemeClr val="accent2"/>
                </a:solidFill>
              </a:rPr>
              <a:t>critical section</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Nothing else goes on concurrently.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So, no need to check for Test 3 --- can’t happen.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Write phase is long, major drawback.</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Optimization for Read-only Xacts: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Don’t need critical section (because there is no Write phase).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85" name="Overheads in Optimistic CC"/>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Overheads in Optimistic CC</a:t>
            </a:r>
          </a:p>
        </p:txBody>
      </p:sp>
      <p:sp>
        <p:nvSpPr>
          <p:cNvPr id="686" name="Must record read/write activity in ReadSet and WriteSet per Xact.…"/>
          <p:cNvSpPr txBox="1"/>
          <p:nvPr>
            <p:ph type="body" idx="4294967295"/>
          </p:nvPr>
        </p:nvSpPr>
        <p:spPr>
          <a:xfrm>
            <a:off x="457200" y="1676400"/>
            <a:ext cx="8382000" cy="47244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Must record read/write activity in ReadSet and WriteSet per Xact.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Must create and destroy these sets as needed.</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Must check for conflicts during validation, and must make validated writes ``global’’.</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Critical section can reduce concurrency.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Scheme for making writes global can reduce clustering of objects.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Optimistic CC restarts Xacts that fail validation.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Work done so far is wasted; requires clean-up.</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89" name="Snapshot Isolation (SI)"/>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Snapshot Isolation (SI)</a:t>
            </a:r>
          </a:p>
        </p:txBody>
      </p:sp>
      <p:sp>
        <p:nvSpPr>
          <p:cNvPr id="690" name="A multiversion concurrency control mechanism was described in SIGMOD ’95 by  H. Berenson, P. Bernstein, J. Gray, J. Melton, E. O’Neil, P. O’Neil…"/>
          <p:cNvSpPr txBox="1"/>
          <p:nvPr>
            <p:ph type="body" idx="4294967295"/>
          </p:nvPr>
        </p:nvSpPr>
        <p:spPr>
          <a:xfrm>
            <a:off x="571500" y="1114425"/>
            <a:ext cx="7848600" cy="4876800"/>
          </a:xfrm>
          <a:prstGeom prst="rect">
            <a:avLst/>
          </a:prstGeom>
        </p:spPr>
        <p:txBody>
          <a:bodyPr>
            <a:normAutofit/>
          </a:bodyPr>
          <a:lstStyle/>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A multiversion concurrency control mechanism was described in SIGMOD ’95 by  H. Berenson, P. Bernstein, J. Gray, J. Melton, E. O’Neil, P. O’Neil</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Does not guarantee serializable execution!</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Supplied by Oracle DB, and PostgreSQL (before rel 9.1), for “Isolation Level Serializable”</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Available in Microsoft SQL Server 2005 as “Isolation Level Snapshot”</a:t>
            </a:r>
          </a:p>
        </p:txBody>
      </p:sp>
      <p:sp>
        <p:nvSpPr>
          <p:cNvPr id="691" name="57"/>
          <p:cNvSpPr txBox="1"/>
          <p:nvPr/>
        </p:nvSpPr>
        <p:spPr>
          <a:xfrm>
            <a:off x="6598919" y="6172200"/>
            <a:ext cx="1813561" cy="225745"/>
          </a:xfrm>
          <a:prstGeom prst="rect">
            <a:avLst/>
          </a:prstGeom>
          <a:ln w="12700">
            <a:miter lim="400000"/>
          </a:ln>
        </p:spPr>
        <p:txBody>
          <a:bodyPr lIns="45719" rIns="45719">
            <a:spAutoFit/>
          </a:bodyPr>
          <a:lstStyle>
            <a:lvl1pPr defTabSz="457200">
              <a:defRPr sz="1000">
                <a:solidFill>
                  <a:srgbClr val="CCECFF"/>
                </a:solidFill>
                <a:latin typeface="+mj-lt"/>
                <a:ea typeface="+mj-ea"/>
                <a:cs typeface="+mj-cs"/>
                <a:sym typeface="Times New Roman" panose="02020603050405020304"/>
              </a:defRPr>
            </a:lvl1pPr>
          </a:lstStyle>
          <a:p>
            <a:r>
              <a:t>57</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94" name="Snapshot Isolation (SI)"/>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Snapshot Isolation (SI)</a:t>
            </a:r>
          </a:p>
        </p:txBody>
      </p:sp>
      <p:sp>
        <p:nvSpPr>
          <p:cNvPr id="695" name="Read of an item may not give current value…"/>
          <p:cNvSpPr txBox="1"/>
          <p:nvPr>
            <p:ph type="body" idx="4294967295"/>
          </p:nvPr>
        </p:nvSpPr>
        <p:spPr>
          <a:xfrm>
            <a:off x="571500" y="1114425"/>
            <a:ext cx="7848600" cy="4876800"/>
          </a:xfrm>
          <a:prstGeom prst="rect">
            <a:avLst/>
          </a:prstGeom>
        </p:spPr>
        <p:txBody>
          <a:bodyPr>
            <a:normAutofit/>
          </a:bodyPr>
          <a:lstStyle/>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Read of an item may not give current value</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Instead, use old versions (kept with timestamps) to find value that had been most recently committed at the time the transaction started</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Exception: if the transaction has modified the item, use the value it wrote itself</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The transaction sees a “snapshot” of the database, at an earlier time</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Intuition: this should be consistent, if the database was consistent before</a:t>
            </a:r>
          </a:p>
        </p:txBody>
      </p:sp>
      <p:sp>
        <p:nvSpPr>
          <p:cNvPr id="696" name="58"/>
          <p:cNvSpPr txBox="1"/>
          <p:nvPr/>
        </p:nvSpPr>
        <p:spPr>
          <a:xfrm>
            <a:off x="6598919" y="6172200"/>
            <a:ext cx="1813561" cy="225745"/>
          </a:xfrm>
          <a:prstGeom prst="rect">
            <a:avLst/>
          </a:prstGeom>
          <a:ln w="12700">
            <a:miter lim="400000"/>
          </a:ln>
        </p:spPr>
        <p:txBody>
          <a:bodyPr lIns="45719" rIns="45719">
            <a:spAutoFit/>
          </a:bodyPr>
          <a:lstStyle>
            <a:lvl1pPr defTabSz="457200">
              <a:defRPr sz="1000">
                <a:solidFill>
                  <a:srgbClr val="CCECFF"/>
                </a:solidFill>
                <a:latin typeface="+mj-lt"/>
                <a:ea typeface="+mj-ea"/>
                <a:cs typeface="+mj-cs"/>
                <a:sym typeface="Times New Roman" panose="02020603050405020304"/>
              </a:defRPr>
            </a:lvl1pPr>
          </a:lstStyle>
          <a:p>
            <a:r>
              <a:t>58</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99" name="Benefits of SI"/>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Benefits of SI</a:t>
            </a:r>
          </a:p>
        </p:txBody>
      </p:sp>
      <p:sp>
        <p:nvSpPr>
          <p:cNvPr id="700" name="Reading is never blocked, and reads don’t block writes…"/>
          <p:cNvSpPr txBox="1"/>
          <p:nvPr>
            <p:ph type="body" idx="4294967295"/>
          </p:nvPr>
        </p:nvSpPr>
        <p:spPr>
          <a:xfrm>
            <a:off x="666750" y="1220787"/>
            <a:ext cx="7772400" cy="4114801"/>
          </a:xfrm>
          <a:prstGeom prst="rect">
            <a:avLst/>
          </a:prstGeom>
        </p:spPr>
        <p:txBody>
          <a:bodyPr>
            <a:normAutofit/>
          </a:bodyPr>
          <a:lstStyle/>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Reading is </a:t>
            </a:r>
            <a:r>
              <a:rPr i="1"/>
              <a:t>never</a:t>
            </a:r>
            <a:r>
              <a:t> blocked, and reads don’t block writes</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Avoids common anomalies</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No dirty read</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No lost update</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No inconsistent read</a:t>
            </a:r>
          </a:p>
          <a:p>
            <a:pPr marL="561340" lvl="1" indent="-180340">
              <a:spcBef>
                <a:spcPts val="0"/>
              </a:spcBef>
              <a:buClrTx/>
              <a:buChar char="•"/>
              <a:defRPr sz="18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Set-based selects are repeatable (no phantoms)</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Matches common understanding of isolation: concurrent transactions are not aware of one another’s changes</a:t>
            </a:r>
          </a:p>
          <a:p>
            <a:pPr marL="200660" indent="-200660">
              <a:buClrTx/>
              <a:buSzPct val="100000"/>
              <a:defRPr>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t>On the downside – it turns out that it doesn’t fully guarantee Serializablity (but Prof. Alan Fekete &amp; team have fixed this in PostgreSQL 9.1+)</a:t>
            </a:r>
          </a:p>
        </p:txBody>
      </p:sp>
      <p:sp>
        <p:nvSpPr>
          <p:cNvPr id="701" name="59"/>
          <p:cNvSpPr txBox="1"/>
          <p:nvPr/>
        </p:nvSpPr>
        <p:spPr>
          <a:xfrm>
            <a:off x="6598919" y="6172200"/>
            <a:ext cx="1813561" cy="225745"/>
          </a:xfrm>
          <a:prstGeom prst="rect">
            <a:avLst/>
          </a:prstGeom>
          <a:ln w="12700">
            <a:miter lim="400000"/>
          </a:ln>
        </p:spPr>
        <p:txBody>
          <a:bodyPr lIns="45719" rIns="45719">
            <a:spAutoFit/>
          </a:bodyPr>
          <a:lstStyle>
            <a:lvl1pPr defTabSz="457200">
              <a:defRPr sz="1000">
                <a:solidFill>
                  <a:srgbClr val="CCECFF"/>
                </a:solidFill>
                <a:latin typeface="+mj-lt"/>
                <a:ea typeface="+mj-ea"/>
                <a:cs typeface="+mj-cs"/>
                <a:sym typeface="Times New Roman" panose="02020603050405020304"/>
              </a:defRPr>
            </a:lvl1pPr>
          </a:lstStyle>
          <a:p>
            <a:r>
              <a:t>59</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14" name="Example"/>
          <p:cNvSpPr txBox="1"/>
          <p:nvPr>
            <p:ph type="title" idx="4294967295"/>
          </p:nvPr>
        </p:nvSpPr>
        <p:spPr>
          <a:xfrm>
            <a:off x="990600" y="-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a:t>
            </a:r>
          </a:p>
        </p:txBody>
      </p:sp>
      <p:sp>
        <p:nvSpPr>
          <p:cNvPr id="115" name="Here, consistency is based on our knowledge of banking “semantics”…"/>
          <p:cNvSpPr txBox="1"/>
          <p:nvPr>
            <p:ph type="body" sz="half" idx="4294967295"/>
          </p:nvPr>
        </p:nvSpPr>
        <p:spPr>
          <a:xfrm>
            <a:off x="685800" y="3200400"/>
            <a:ext cx="7772400" cy="3048000"/>
          </a:xfrm>
          <a:prstGeom prst="rect">
            <a:avLst/>
          </a:prstGeom>
        </p:spPr>
        <p:txBody>
          <a:bodyPr>
            <a:normAutofit/>
          </a:bodyPr>
          <a:lstStyle/>
          <a:p>
            <a:pPr marL="280670" indent="-280670">
              <a:lnSpc>
                <a:spcPct val="90000"/>
              </a:lnSpc>
              <a:spcBef>
                <a:spcPts val="1100"/>
              </a:spcBef>
              <a:buClrTx/>
              <a:buSzPct val="100000"/>
              <a:defRPr sz="2800">
                <a:latin typeface="Tahoma" panose="020B0604030504040204"/>
                <a:ea typeface="Tahoma" panose="020B0604030504040204"/>
                <a:cs typeface="Tahoma" panose="020B0604030504040204"/>
                <a:sym typeface="Tahoma" panose="020B0604030504040204"/>
              </a:defRPr>
            </a:pPr>
            <a:r>
              <a:t>Here, </a:t>
            </a:r>
            <a:r>
              <a:rPr>
                <a:solidFill>
                  <a:srgbClr val="FC0128"/>
                </a:solidFill>
              </a:rPr>
              <a:t>consistency</a:t>
            </a:r>
            <a:r>
              <a:t> is based on our knowledge of banking “semantics”</a:t>
            </a:r>
          </a:p>
          <a:p>
            <a:pPr marL="280670" indent="-280670">
              <a:lnSpc>
                <a:spcPct val="90000"/>
              </a:lnSpc>
              <a:spcBef>
                <a:spcPts val="1100"/>
              </a:spcBef>
              <a:buClrTx/>
              <a:buSzPct val="100000"/>
              <a:defRPr sz="2800">
                <a:latin typeface="Tahoma" panose="020B0604030504040204"/>
                <a:ea typeface="Tahoma" panose="020B0604030504040204"/>
                <a:cs typeface="Tahoma" panose="020B0604030504040204"/>
                <a:sym typeface="Tahoma" panose="020B0604030504040204"/>
              </a:defRPr>
            </a:pPr>
            <a:r>
              <a:t>In general, up to writer of transaction to ensure transaction preserves consistency</a:t>
            </a:r>
          </a:p>
          <a:p>
            <a:pPr marL="280670" indent="-280670">
              <a:lnSpc>
                <a:spcPct val="90000"/>
              </a:lnSpc>
              <a:spcBef>
                <a:spcPts val="1100"/>
              </a:spcBef>
              <a:buClrTx/>
              <a:buSzPct val="100000"/>
              <a:defRPr sz="2800">
                <a:latin typeface="Tahoma" panose="020B0604030504040204"/>
                <a:ea typeface="Tahoma" panose="020B0604030504040204"/>
                <a:cs typeface="Tahoma" panose="020B0604030504040204"/>
                <a:sym typeface="Tahoma" panose="020B0604030504040204"/>
              </a:defRPr>
            </a:pPr>
            <a:r>
              <a:t>DBMS provides (limited) automatic enforcement, via </a:t>
            </a:r>
            <a:r>
              <a:rPr>
                <a:solidFill>
                  <a:srgbClr val="FC0128"/>
                </a:solidFill>
              </a:rPr>
              <a:t>integrity constraints</a:t>
            </a:r>
            <a:endParaRPr>
              <a:solidFill>
                <a:srgbClr val="FC0128"/>
              </a:solidFill>
            </a:endParaRP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e.g., balances must be &gt;= 0</a:t>
            </a:r>
          </a:p>
        </p:txBody>
      </p:sp>
      <p:sp>
        <p:nvSpPr>
          <p:cNvPr id="116" name="Rounded Rectangle"/>
          <p:cNvSpPr/>
          <p:nvPr/>
        </p:nvSpPr>
        <p:spPr>
          <a:xfrm>
            <a:off x="609600" y="1676400"/>
            <a:ext cx="2819400" cy="1066800"/>
          </a:xfrm>
          <a:prstGeom prst="roundRect">
            <a:avLst>
              <a:gd name="adj" fmla="val 16667"/>
            </a:avLst>
          </a:prstGeom>
          <a:ln w="28575">
            <a:solidFill>
              <a:srgbClr val="000000"/>
            </a:solidFill>
          </a:ln>
        </p:spPr>
        <p:txBody>
          <a:bodyPr lIns="45719" rIns="45719" anchor="ctr"/>
          <a:lstStyle/>
          <a:p>
            <a:pPr defTabSz="457200">
              <a:defRPr sz="1800"/>
            </a:pPr>
          </a:p>
        </p:txBody>
      </p:sp>
      <p:sp>
        <p:nvSpPr>
          <p:cNvPr id="117" name="checking: $200…"/>
          <p:cNvSpPr txBox="1"/>
          <p:nvPr/>
        </p:nvSpPr>
        <p:spPr>
          <a:xfrm>
            <a:off x="872807" y="1828800"/>
            <a:ext cx="2065249" cy="828040"/>
          </a:xfrm>
          <a:prstGeom prst="rect">
            <a:avLst/>
          </a:prstGeom>
          <a:ln w="12700">
            <a:miter lim="400000"/>
          </a:ln>
        </p:spPr>
        <p:txBody>
          <a:bodyPr wrap="none" lIns="45719" rIns="45719">
            <a:spAutoFit/>
          </a:bodyPr>
          <a:lstStyle/>
          <a:p>
            <a:pPr defTabSz="457200">
              <a:defRPr sz="2400">
                <a:latin typeface="Book Antiqua" panose="02040602050305030304"/>
                <a:ea typeface="Book Antiqua" panose="02040602050305030304"/>
                <a:cs typeface="Book Antiqua" panose="02040602050305030304"/>
                <a:sym typeface="Book Antiqua" panose="02040602050305030304"/>
              </a:defRPr>
            </a:pPr>
            <a:r>
              <a:t>checking: $200</a:t>
            </a:r>
          </a:p>
          <a:p>
            <a:pPr defTabSz="457200">
              <a:defRPr sz="2400">
                <a:latin typeface="Book Antiqua" panose="02040602050305030304"/>
                <a:ea typeface="Book Antiqua" panose="02040602050305030304"/>
                <a:cs typeface="Book Antiqua" panose="02040602050305030304"/>
                <a:sym typeface="Book Antiqua" panose="02040602050305030304"/>
              </a:defRPr>
            </a:pPr>
            <a:r>
              <a:t>savings: $1000</a:t>
            </a:r>
          </a:p>
        </p:txBody>
      </p:sp>
      <p:sp>
        <p:nvSpPr>
          <p:cNvPr id="118" name="Rounded Rectangle"/>
          <p:cNvSpPr/>
          <p:nvPr/>
        </p:nvSpPr>
        <p:spPr>
          <a:xfrm>
            <a:off x="5638800" y="1676400"/>
            <a:ext cx="2819400" cy="1066800"/>
          </a:xfrm>
          <a:prstGeom prst="roundRect">
            <a:avLst>
              <a:gd name="adj" fmla="val 16667"/>
            </a:avLst>
          </a:prstGeom>
          <a:ln w="28575">
            <a:solidFill>
              <a:srgbClr val="000000"/>
            </a:solidFill>
          </a:ln>
        </p:spPr>
        <p:txBody>
          <a:bodyPr lIns="45719" rIns="45719" anchor="ctr"/>
          <a:lstStyle/>
          <a:p>
            <a:pPr defTabSz="457200">
              <a:defRPr sz="1800"/>
            </a:pPr>
          </a:p>
        </p:txBody>
      </p:sp>
      <p:sp>
        <p:nvSpPr>
          <p:cNvPr id="119" name="Line"/>
          <p:cNvSpPr/>
          <p:nvPr/>
        </p:nvSpPr>
        <p:spPr>
          <a:xfrm>
            <a:off x="3429000" y="2209800"/>
            <a:ext cx="2209800" cy="0"/>
          </a:xfrm>
          <a:prstGeom prst="line">
            <a:avLst/>
          </a:prstGeom>
          <a:ln w="38100">
            <a:solidFill>
              <a:srgbClr val="FF9933"/>
            </a:solidFill>
            <a:tailEnd type="stealth"/>
          </a:ln>
        </p:spPr>
        <p:txBody>
          <a:bodyPr lIns="45719" rIns="45719"/>
          <a:lstStyle/>
          <a:p/>
        </p:txBody>
      </p:sp>
      <p:sp>
        <p:nvSpPr>
          <p:cNvPr id="120" name="transaction"/>
          <p:cNvSpPr txBox="1"/>
          <p:nvPr/>
        </p:nvSpPr>
        <p:spPr>
          <a:xfrm>
            <a:off x="3703320" y="1697037"/>
            <a:ext cx="1602542" cy="459741"/>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transaction</a:t>
            </a:r>
          </a:p>
        </p:txBody>
      </p:sp>
      <p:sp>
        <p:nvSpPr>
          <p:cNvPr id="121" name="checking: $300…"/>
          <p:cNvSpPr txBox="1"/>
          <p:nvPr/>
        </p:nvSpPr>
        <p:spPr>
          <a:xfrm>
            <a:off x="5989320" y="1828800"/>
            <a:ext cx="2065249" cy="828040"/>
          </a:xfrm>
          <a:prstGeom prst="rect">
            <a:avLst/>
          </a:prstGeom>
          <a:ln w="12700">
            <a:miter lim="400000"/>
          </a:ln>
        </p:spPr>
        <p:txBody>
          <a:bodyPr wrap="none" lIns="45719" rIns="45719">
            <a:spAutoFit/>
          </a:bodyPr>
          <a:lstStyle/>
          <a:p>
            <a:pPr defTabSz="457200">
              <a:defRPr sz="2400">
                <a:latin typeface="Book Antiqua" panose="02040602050305030304"/>
                <a:ea typeface="Book Antiqua" panose="02040602050305030304"/>
                <a:cs typeface="Book Antiqua" panose="02040602050305030304"/>
                <a:sym typeface="Book Antiqua" panose="02040602050305030304"/>
              </a:defRPr>
            </a:pPr>
            <a:r>
              <a:t>checking: $300</a:t>
            </a:r>
          </a:p>
          <a:p>
            <a:pPr defTabSz="457200">
              <a:defRPr sz="2400">
                <a:latin typeface="Book Antiqua" panose="02040602050305030304"/>
                <a:ea typeface="Book Antiqua" panose="02040602050305030304"/>
                <a:cs typeface="Book Antiqua" panose="02040602050305030304"/>
                <a:sym typeface="Book Antiqua" panose="02040602050305030304"/>
              </a:defRPr>
            </a:pPr>
            <a:r>
              <a:t>savings: $900</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4" name="Other Techniques"/>
          <p:cNvSpPr txBox="1"/>
          <p:nvPr>
            <p:ph type="title" idx="4294967295"/>
          </p:nvPr>
        </p:nvSpPr>
        <p:spPr>
          <a:xfrm>
            <a:off x="854075" y="288925"/>
            <a:ext cx="7772400" cy="582613"/>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Other Techniques</a:t>
            </a:r>
          </a:p>
        </p:txBody>
      </p:sp>
      <p:sp>
        <p:nvSpPr>
          <p:cNvPr id="705" name="Timestamp CC:  Give each object a read-timestamp (RTS) and a write-timestamp (WTS), give each Xact a timestamp (TS) when it begins:…"/>
          <p:cNvSpPr txBox="1"/>
          <p:nvPr>
            <p:ph type="body" idx="4294967295"/>
          </p:nvPr>
        </p:nvSpPr>
        <p:spPr>
          <a:xfrm>
            <a:off x="609600" y="1219200"/>
            <a:ext cx="8229600" cy="4076700"/>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Timestamp CC:</a:t>
            </a:r>
            <a:r>
              <a:rPr>
                <a:solidFill>
                  <a:srgbClr val="000000"/>
                </a:solidFill>
              </a:rPr>
              <a:t>  Give each object a read-timestamp (RTS) and a write-timestamp (WTS), give each Xact a timestamp (TS) when it begins:</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action ai of Xact Ti conflicts with action aj of Xact Tj, and TS(Ti) &lt; TS(Tj), then ai must occur before aj.  Otherwise, restart violating Xact.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Multiversion CC: </a:t>
            </a:r>
            <a:r>
              <a:rPr>
                <a:solidFill>
                  <a:srgbClr val="000000"/>
                </a:solidFill>
              </a:rPr>
              <a:t>Let writers make a </a:t>
            </a:r>
            <a:r>
              <a:rPr>
                <a:solidFill>
                  <a:srgbClr val="000000"/>
                </a:solidFill>
              </a:rPr>
              <a:t>“</a:t>
            </a:r>
            <a:r>
              <a:rPr>
                <a:solidFill>
                  <a:srgbClr val="000000"/>
                </a:solidFill>
              </a:rPr>
              <a:t>new</a:t>
            </a:r>
            <a:r>
              <a:rPr>
                <a:solidFill>
                  <a:srgbClr val="000000"/>
                </a:solidFill>
              </a:rPr>
              <a:t>”</a:t>
            </a:r>
            <a:r>
              <a:rPr>
                <a:solidFill>
                  <a:srgbClr val="000000"/>
                </a:solidFill>
              </a:rPr>
              <a:t> copy while readers use an appropriate </a:t>
            </a:r>
            <a:r>
              <a:rPr>
                <a:solidFill>
                  <a:srgbClr val="000000"/>
                </a:solidFill>
              </a:rPr>
              <a:t>“</a:t>
            </a:r>
            <a:r>
              <a:rPr>
                <a:solidFill>
                  <a:srgbClr val="000000"/>
                </a:solidFill>
              </a:rPr>
              <a:t>old</a:t>
            </a:r>
            <a:r>
              <a:rPr>
                <a:solidFill>
                  <a:srgbClr val="000000"/>
                </a:solidFill>
              </a:rPr>
              <a:t>”</a:t>
            </a:r>
            <a:r>
              <a:rPr>
                <a:solidFill>
                  <a:srgbClr val="000000"/>
                </a:solidFill>
              </a:rPr>
              <a:t> copy.</a:t>
            </a:r>
            <a:endParaRPr>
              <a:solidFill>
                <a:srgbClr val="000000"/>
              </a:solidFill>
            </a:endParaRP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Advantage is that readers don’t need to get locks</a:t>
            </a: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Oracle and PostgreSQL use a simple form of this.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05"/>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05">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705">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70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705">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705">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70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05" grpId="1" animBg="1" advAuto="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8" name="Summary"/>
          <p:cNvSpPr txBox="1"/>
          <p:nvPr>
            <p:ph type="title" idx="4294967295"/>
          </p:nvPr>
        </p:nvSpPr>
        <p:spPr>
          <a:xfrm>
            <a:off x="1371600" y="-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Summary</a:t>
            </a:r>
          </a:p>
        </p:txBody>
      </p:sp>
      <p:sp>
        <p:nvSpPr>
          <p:cNvPr id="709" name="Correctness criterion for isolation is “serializability”.…"/>
          <p:cNvSpPr txBox="1"/>
          <p:nvPr>
            <p:ph type="body" idx="4294967295"/>
          </p:nvPr>
        </p:nvSpPr>
        <p:spPr>
          <a:xfrm>
            <a:off x="228600" y="1371600"/>
            <a:ext cx="8610600" cy="4076700"/>
          </a:xfrm>
          <a:prstGeom prst="rect">
            <a:avLst/>
          </a:prstGeom>
        </p:spPr>
        <p:txBody>
          <a:bodyPr>
            <a:normAutofit/>
          </a:bodyPr>
          <a:lstStyle/>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Correctness criterion for isolation is “serializability”.</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In practice, we use “conflict serializability”, which is somewhat more restrictive but easy to enforce.</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Two Phase Locking, and Strict 2PL: Locks directly implement the notions of conflict.</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The lock manager keeps track of the locks issued. Deadlocks can either be prevented or detected.</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Must be careful if objects can be added to or removed from the database (“phantom problem”).</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 Index locking common, affects performance significantly. </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Needed when accessing records via index.</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Needed for </a:t>
            </a:r>
            <a:r>
              <a:rPr>
                <a:solidFill>
                  <a:schemeClr val="accent2"/>
                </a:solidFill>
              </a:rPr>
              <a:t>locking logical sets of records</a:t>
            </a:r>
            <a:r>
              <a:t> (index locking/predicate locking).</a:t>
            </a:r>
            <a:r>
              <a:rPr sz="2000"/>
              <a:t> </a:t>
            </a:r>
            <a:endParaRPr sz="200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0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09">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7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709">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70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70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709">
                                            <p:txEl>
                                              <p:pRg st="5" end="5"/>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709">
                                            <p:txEl>
                                              <p:pRg st="6" end="6"/>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70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09" grpId="1" animBg="1" advAuto="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12" name="Summary (Contd.)"/>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Summary (Contd.)</a:t>
            </a:r>
          </a:p>
        </p:txBody>
      </p:sp>
      <p:sp>
        <p:nvSpPr>
          <p:cNvPr id="713" name="Multiple granularity locking reduces the overhead involved in setting locks for nested collections of objects (e.g., a file of pages);…"/>
          <p:cNvSpPr txBox="1"/>
          <p:nvPr>
            <p:ph type="body" idx="4294967295"/>
          </p:nvPr>
        </p:nvSpPr>
        <p:spPr>
          <a:xfrm>
            <a:off x="304800" y="1371600"/>
            <a:ext cx="8458200" cy="4724400"/>
          </a:xfrm>
          <a:prstGeom prst="rect">
            <a:avLst/>
          </a:prstGeom>
        </p:spPr>
        <p:txBody>
          <a:bodyPr>
            <a:normAutofit/>
          </a:bodyPr>
          <a:lstStyle/>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Multiple granularity locking reduces the overhead involved in setting locks for nested collections of objects (e.g., a file of pages);</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should not be confused with tree index locking!</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Optimistic CC aims to allow progress when conflicts are rare or getting locks is expensive (e.g. distributed sys)</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Optimistic CC has its own overheads however; most real systems use locking or Snapshot Isolation.</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Snapshot Isolation is a practical approach that let’s readers run without locks, by looking at (possibly) older snapshots.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24" name="Transaction - Example"/>
          <p:cNvSpPr txBox="1"/>
          <p:nvPr>
            <p:ph type="title" idx="4294967295"/>
          </p:nvPr>
        </p:nvSpPr>
        <p:spPr>
          <a:xfrm>
            <a:off x="285750" y="183356"/>
            <a:ext cx="7772400" cy="64293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Transaction - Example</a:t>
            </a:r>
          </a:p>
        </p:txBody>
      </p:sp>
      <p:sp>
        <p:nvSpPr>
          <p:cNvPr id="125" name="UPDATE accounts SET balance = balance - 100.00 WHERE name = 'Alice';…"/>
          <p:cNvSpPr txBox="1"/>
          <p:nvPr>
            <p:ph type="body" idx="4294967295"/>
          </p:nvPr>
        </p:nvSpPr>
        <p:spPr>
          <a:xfrm>
            <a:off x="609600" y="1468437"/>
            <a:ext cx="7848600" cy="4572001"/>
          </a:xfrm>
          <a:prstGeom prst="rect">
            <a:avLst/>
          </a:prstGeom>
        </p:spPr>
        <p:txBody>
          <a:bodyPr>
            <a:normAutofit/>
          </a:bodyPr>
          <a:lstStyle/>
          <a:p>
            <a:pPr>
              <a:spcBef>
                <a:spcPts val="1200"/>
              </a:spcBef>
              <a:buSzTx/>
              <a:buFont typeface="Monotype Sorts"/>
              <a:buNone/>
              <a:defRPr>
                <a:latin typeface="Courier"/>
                <a:ea typeface="Courier"/>
                <a:cs typeface="Courier"/>
                <a:sym typeface="Courier"/>
              </a:defRPr>
            </a:pPr>
            <a:r>
              <a:t>UPDATE accounts SET balance = balance - 100.00 WHERE name = 'Alice'; </a:t>
            </a:r>
          </a:p>
          <a:p>
            <a:pPr>
              <a:spcBef>
                <a:spcPts val="1200"/>
              </a:spcBef>
              <a:buSzTx/>
              <a:buFont typeface="Monotype Sorts"/>
              <a:buNone/>
              <a:defRPr>
                <a:latin typeface="Courier"/>
                <a:ea typeface="Courier"/>
                <a:cs typeface="Courier"/>
                <a:sym typeface="Courier"/>
              </a:defRPr>
            </a:pPr>
            <a:r>
              <a:t>UPDATE branches SET balance = balance - 100.00 WHERE name = (SELECT branch_name FROM accounts WHERE name = 'Alice');</a:t>
            </a:r>
          </a:p>
          <a:p>
            <a:pPr>
              <a:spcBef>
                <a:spcPts val="1200"/>
              </a:spcBef>
              <a:buSzTx/>
              <a:buFont typeface="Monotype Sorts"/>
              <a:buNone/>
              <a:defRPr>
                <a:latin typeface="Courier"/>
                <a:ea typeface="Courier"/>
                <a:cs typeface="Courier"/>
                <a:sym typeface="Courier"/>
              </a:defRPr>
            </a:pPr>
            <a:r>
              <a:t>UPDATE accounts SET balance = balance + 100.00 WHERE name = 'Bob'; </a:t>
            </a:r>
          </a:p>
          <a:p>
            <a:pPr>
              <a:buSzTx/>
              <a:buFont typeface="Monotype Sorts"/>
              <a:buNone/>
              <a:defRPr>
                <a:latin typeface="Courier"/>
                <a:ea typeface="Courier"/>
                <a:cs typeface="Courier"/>
                <a:sym typeface="Courier"/>
              </a:defRPr>
            </a:pPr>
            <a:r>
              <a:t>UPDATE branches SET balance = balance + 100.00 WHERE name = (SELECT branch_name FROM accounts WHERE name = 'Bob');</a:t>
            </a:r>
          </a:p>
        </p:txBody>
      </p:sp>
      <p:sp>
        <p:nvSpPr>
          <p:cNvPr id="126" name="BEGIN;    —START TRANSACTION"/>
          <p:cNvSpPr txBox="1"/>
          <p:nvPr/>
        </p:nvSpPr>
        <p:spPr>
          <a:xfrm>
            <a:off x="367982" y="1144587"/>
            <a:ext cx="3945246" cy="370841"/>
          </a:xfrm>
          <a:prstGeom prst="rect">
            <a:avLst/>
          </a:prstGeom>
          <a:ln w="12700">
            <a:miter lim="400000"/>
          </a:ln>
        </p:spPr>
        <p:txBody>
          <a:bodyPr wrap="none" lIns="45719" rIns="45719">
            <a:spAutoFit/>
          </a:bodyPr>
          <a:lstStyle>
            <a:lvl1pPr defTabSz="457200">
              <a:defRPr sz="1800">
                <a:solidFill>
                  <a:srgbClr val="FF0000"/>
                </a:solidFill>
                <a:latin typeface="Courier"/>
                <a:ea typeface="Courier"/>
                <a:cs typeface="Courier"/>
                <a:sym typeface="Courier"/>
              </a:defRPr>
            </a:lvl1pPr>
          </a:lstStyle>
          <a:p>
            <a:r>
              <a:t>BEGIN;    —START TRANSACTION</a:t>
            </a:r>
          </a:p>
        </p:txBody>
      </p:sp>
      <p:sp>
        <p:nvSpPr>
          <p:cNvPr id="127" name="COMMIT;    --COMMIT WORK"/>
          <p:cNvSpPr txBox="1"/>
          <p:nvPr/>
        </p:nvSpPr>
        <p:spPr>
          <a:xfrm>
            <a:off x="367982" y="5557837"/>
            <a:ext cx="3396517" cy="370841"/>
          </a:xfrm>
          <a:prstGeom prst="rect">
            <a:avLst/>
          </a:prstGeom>
          <a:ln w="12700">
            <a:miter lim="400000"/>
          </a:ln>
        </p:spPr>
        <p:txBody>
          <a:bodyPr wrap="none" lIns="45719" rIns="45719">
            <a:spAutoFit/>
          </a:bodyPr>
          <a:lstStyle>
            <a:lvl1pPr defTabSz="457200">
              <a:defRPr sz="1800">
                <a:solidFill>
                  <a:srgbClr val="FF0000"/>
                </a:solidFill>
                <a:latin typeface="Courier"/>
                <a:ea typeface="Courier"/>
                <a:cs typeface="Courier"/>
                <a:sym typeface="Courier"/>
              </a:defRPr>
            </a:lvl1pPr>
          </a:lstStyle>
          <a:p>
            <a:r>
              <a:t>COMMIT;    --COMMIT WORK</a:t>
            </a:r>
          </a:p>
        </p:txBody>
      </p:sp>
      <p:sp>
        <p:nvSpPr>
          <p:cNvPr id="128" name="account(aid, name, balance)…"/>
          <p:cNvSpPr txBox="1"/>
          <p:nvPr/>
        </p:nvSpPr>
        <p:spPr>
          <a:xfrm>
            <a:off x="5514697" y="784145"/>
            <a:ext cx="3524639" cy="675641"/>
          </a:xfrm>
          <a:prstGeom prst="rect">
            <a:avLst/>
          </a:prstGeom>
          <a:ln w="12700">
            <a:miter lim="400000"/>
          </a:ln>
        </p:spPr>
        <p:txBody>
          <a:bodyPr wrap="none" lIns="45719" rIns="45719">
            <a:spAutoFit/>
          </a:bodyPr>
          <a:lstStyle/>
          <a:p>
            <a:pPr>
              <a:defRPr sz="1900"/>
            </a:pPr>
            <a:r>
              <a:t>account(aid, name, balance)</a:t>
            </a:r>
          </a:p>
          <a:p>
            <a:pPr>
              <a:defRPr sz="1900"/>
            </a:pPr>
            <a:r>
              <a:t>branches(bid, location, balance)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127"/>
                                        </p:tgtEl>
                                        <p:attrNameLst>
                                          <p:attrName>style.visibility</p:attrName>
                                        </p:attrNameLst>
                                      </p:cBhvr>
                                      <p:to>
                                        <p:strVal val="visible"/>
                                      </p:to>
                                    </p:set>
                                    <p:animEffect transition="in" filter="fade">
                                      <p:cBhvr>
                                        <p:cTn id="12"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26" grpId="1" animBg="1" advAuto="0"/>
      <p:bldP spid="127"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1" name="Transaction Example (with Savepoint)"/>
          <p:cNvSpPr txBox="1"/>
          <p:nvPr>
            <p:ph type="title" idx="4294967295"/>
          </p:nvPr>
        </p:nvSpPr>
        <p:spPr>
          <a:xfrm>
            <a:off x="1066800" y="0"/>
            <a:ext cx="8077200" cy="990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Transaction Example (with Savepoint)</a:t>
            </a:r>
          </a:p>
        </p:txBody>
      </p:sp>
      <p:sp>
        <p:nvSpPr>
          <p:cNvPr id="132" name="BEGIN;…"/>
          <p:cNvSpPr txBox="1"/>
          <p:nvPr/>
        </p:nvSpPr>
        <p:spPr>
          <a:xfrm>
            <a:off x="121920" y="1255712"/>
            <a:ext cx="8900160" cy="4003041"/>
          </a:xfrm>
          <a:prstGeom prst="rect">
            <a:avLst/>
          </a:prstGeom>
          <a:ln w="12700">
            <a:miter lim="400000"/>
          </a:ln>
        </p:spPr>
        <p:txBody>
          <a:bodyPr lIns="45719" rIns="45719">
            <a:spAutoFit/>
          </a:bodyPr>
          <a:lstStyle/>
          <a:p>
            <a:pPr defTabSz="457200">
              <a:defRPr sz="1800">
                <a:solidFill>
                  <a:srgbClr val="FF0000"/>
                </a:solidFill>
                <a:latin typeface="Courier"/>
                <a:ea typeface="Courier"/>
                <a:cs typeface="Courier"/>
                <a:sym typeface="Courier"/>
              </a:defRPr>
            </a:pPr>
            <a:r>
              <a:t>BEGIN;</a:t>
            </a:r>
          </a:p>
          <a:p>
            <a:pPr defTabSz="457200">
              <a:defRPr sz="1800">
                <a:latin typeface="Courier"/>
                <a:ea typeface="Courier"/>
                <a:cs typeface="Courier"/>
                <a:sym typeface="Courier"/>
              </a:defRPr>
            </a:pPr>
            <a:r>
              <a:t>UPDATE accounts SET balance = balance - 100.00</a:t>
            </a:r>
          </a:p>
          <a:p>
            <a:pPr defTabSz="457200">
              <a:defRPr sz="1800">
                <a:latin typeface="Courier"/>
                <a:ea typeface="Courier"/>
                <a:cs typeface="Courier"/>
                <a:sym typeface="Courier"/>
              </a:defRPr>
            </a:pPr>
            <a:r>
              <a:t>    WHERE name = 'Alice';</a:t>
            </a:r>
          </a:p>
          <a:p>
            <a:pPr defTabSz="457200">
              <a:defRPr sz="1800">
                <a:latin typeface="Courier"/>
                <a:ea typeface="Courier"/>
                <a:cs typeface="Courier"/>
                <a:sym typeface="Courier"/>
              </a:defRPr>
            </a:pPr>
          </a:p>
          <a:p>
            <a:pPr defTabSz="457200">
              <a:defRPr sz="1800">
                <a:solidFill>
                  <a:srgbClr val="FF0000"/>
                </a:solidFill>
                <a:latin typeface="Courier"/>
                <a:ea typeface="Courier"/>
                <a:cs typeface="Courier"/>
                <a:sym typeface="Courier"/>
              </a:defRPr>
            </a:pPr>
            <a:r>
              <a:t>SAVEPOINT my_savepoint;</a:t>
            </a:r>
          </a:p>
          <a:p>
            <a:pPr defTabSz="457200">
              <a:defRPr sz="1800">
                <a:latin typeface="Courier"/>
                <a:ea typeface="Courier"/>
                <a:cs typeface="Courier"/>
                <a:sym typeface="Courier"/>
              </a:defRPr>
            </a:pPr>
            <a:r>
              <a:t>UPDATE accounts SET balance = balance + 100.00</a:t>
            </a:r>
          </a:p>
          <a:p>
            <a:pPr defTabSz="457200">
              <a:defRPr sz="1800">
                <a:latin typeface="Courier"/>
                <a:ea typeface="Courier"/>
                <a:cs typeface="Courier"/>
                <a:sym typeface="Courier"/>
              </a:defRPr>
            </a:pPr>
            <a:r>
              <a:t>    WHERE name = 'Bob’;</a:t>
            </a:r>
          </a:p>
          <a:p>
            <a:pPr defTabSz="457200">
              <a:defRPr sz="1800">
                <a:latin typeface="Courier"/>
                <a:ea typeface="Courier"/>
                <a:cs typeface="Courier"/>
                <a:sym typeface="Courier"/>
              </a:defRPr>
            </a:pPr>
          </a:p>
          <a:p>
            <a:pPr defTabSz="457200">
              <a:defRPr sz="1800">
                <a:latin typeface="Courier"/>
                <a:ea typeface="Courier"/>
                <a:cs typeface="Courier"/>
                <a:sym typeface="Courier"/>
              </a:defRPr>
            </a:pPr>
            <a:r>
              <a:t>-- oops ... forget that and use Wally's account</a:t>
            </a:r>
          </a:p>
          <a:p>
            <a:pPr defTabSz="457200">
              <a:defRPr sz="1800">
                <a:solidFill>
                  <a:srgbClr val="FF0000"/>
                </a:solidFill>
                <a:latin typeface="Courier"/>
                <a:ea typeface="Courier"/>
                <a:cs typeface="Courier"/>
                <a:sym typeface="Courier"/>
              </a:defRPr>
            </a:pPr>
            <a:r>
              <a:t>ROLLBACK TO my_savepoint;</a:t>
            </a:r>
          </a:p>
          <a:p>
            <a:pPr defTabSz="457200">
              <a:defRPr sz="1800">
                <a:latin typeface="Courier"/>
                <a:ea typeface="Courier"/>
                <a:cs typeface="Courier"/>
                <a:sym typeface="Courier"/>
              </a:defRPr>
            </a:pPr>
          </a:p>
          <a:p>
            <a:pPr defTabSz="457200">
              <a:defRPr sz="1800">
                <a:latin typeface="Courier"/>
                <a:ea typeface="Courier"/>
                <a:cs typeface="Courier"/>
                <a:sym typeface="Courier"/>
              </a:defRPr>
            </a:pPr>
            <a:r>
              <a:t>UPDATE accounts SET balance = balance + 100.00</a:t>
            </a:r>
          </a:p>
          <a:p>
            <a:pPr defTabSz="457200">
              <a:defRPr sz="1800">
                <a:latin typeface="Courier"/>
                <a:ea typeface="Courier"/>
                <a:cs typeface="Courier"/>
                <a:sym typeface="Courier"/>
              </a:defRPr>
            </a:pPr>
            <a:r>
              <a:t>    WHERE name = 'Wally';</a:t>
            </a:r>
          </a:p>
          <a:p>
            <a:pPr defTabSz="457200">
              <a:defRPr sz="1800">
                <a:solidFill>
                  <a:srgbClr val="FF0000"/>
                </a:solidFill>
                <a:latin typeface="Courier"/>
                <a:ea typeface="Courier"/>
                <a:cs typeface="Courier"/>
                <a:sym typeface="Courier"/>
              </a:defRPr>
            </a:pPr>
            <a:r>
              <a:t>COMMIT;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5" name="The ACID properties of Transactions"/>
          <p:cNvSpPr txBox="1"/>
          <p:nvPr>
            <p:ph type="title" idx="4294967295"/>
          </p:nvPr>
        </p:nvSpPr>
        <p:spPr>
          <a:xfrm>
            <a:off x="585787" y="0"/>
            <a:ext cx="7772401" cy="603250"/>
          </a:xfrm>
          <a:prstGeom prst="rect">
            <a:avLst/>
          </a:prstGeom>
        </p:spPr>
        <p:txBody>
          <a:bodyPr lIns="44450" tIns="44450" rIns="44450" bIns="44450">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The ACID properties of Transactions</a:t>
            </a:r>
          </a:p>
        </p:txBody>
      </p:sp>
      <p:sp>
        <p:nvSpPr>
          <p:cNvPr id="136" name="A tomicity:  All actions in the transaction happen, or none happen.…"/>
          <p:cNvSpPr txBox="1"/>
          <p:nvPr>
            <p:ph type="body" idx="4294967295"/>
          </p:nvPr>
        </p:nvSpPr>
        <p:spPr>
          <a:xfrm>
            <a:off x="342900" y="1573212"/>
            <a:ext cx="8458200" cy="3581401"/>
          </a:xfrm>
          <a:prstGeom prst="rect">
            <a:avLst/>
          </a:prstGeom>
        </p:spPr>
        <p:txBody>
          <a:bodyPr lIns="44450" tIns="44450" rIns="44450" bIns="44450">
            <a:normAutofit/>
          </a:bodyPr>
          <a:lstStyle/>
          <a:p>
            <a:pPr marL="264160" indent="-264160" defTabSz="859155">
              <a:spcBef>
                <a:spcPts val="1100"/>
              </a:spcBef>
              <a:buClrTx/>
              <a:buSzPct val="100000"/>
              <a:defRPr sz="2630">
                <a:solidFill>
                  <a:schemeClr val="accent2"/>
                </a:solidFill>
                <a:effectLst>
                  <a:outerShdw blurRad="11938" dist="23876" dir="2700000" rotWithShape="0">
                    <a:srgbClr val="DDDDDD"/>
                  </a:outerShdw>
                </a:effectLst>
                <a:latin typeface="Tahoma" panose="020B0604030504040204"/>
                <a:ea typeface="Tahoma" panose="020B0604030504040204"/>
                <a:cs typeface="Tahoma" panose="020B0604030504040204"/>
                <a:sym typeface="Tahoma" panose="020B0604030504040204"/>
              </a:defRPr>
            </a:pPr>
            <a:r>
              <a:t>A</a:t>
            </a:r>
            <a:r>
              <a:rPr sz="1880"/>
              <a:t> tomicity: </a:t>
            </a:r>
            <a:r>
              <a:rPr sz="1880">
                <a:solidFill>
                  <a:srgbClr val="000000"/>
                </a:solidFill>
              </a:rPr>
              <a:t> All actions in the transaction happen, or none happen.</a:t>
            </a:r>
            <a:endParaRPr sz="1880">
              <a:solidFill>
                <a:srgbClr val="000000"/>
              </a:solidFill>
            </a:endParaRPr>
          </a:p>
          <a:p>
            <a:pPr marL="188595" indent="-188595" defTabSz="859155">
              <a:spcBef>
                <a:spcPts val="700"/>
              </a:spcBef>
              <a:buClrTx/>
              <a:buSzPct val="100000"/>
              <a:defRPr sz="1880">
                <a:latin typeface="Tahoma" panose="020B0604030504040204"/>
                <a:ea typeface="Tahoma" panose="020B0604030504040204"/>
                <a:cs typeface="Tahoma" panose="020B0604030504040204"/>
                <a:sym typeface="Tahoma" panose="020B0604030504040204"/>
              </a:defRPr>
            </a:pPr>
          </a:p>
          <a:p>
            <a:pPr marL="264160" indent="-264160" defTabSz="859155">
              <a:spcBef>
                <a:spcPts val="1100"/>
              </a:spcBef>
              <a:buClrTx/>
              <a:buSzPct val="100000"/>
              <a:defRPr sz="2630">
                <a:solidFill>
                  <a:schemeClr val="accent2"/>
                </a:solidFill>
                <a:effectLst>
                  <a:outerShdw blurRad="11938" dist="23876" dir="2700000" rotWithShape="0">
                    <a:srgbClr val="DDDDDD"/>
                  </a:outerShdw>
                </a:effectLst>
                <a:latin typeface="Tahoma" panose="020B0604030504040204"/>
                <a:ea typeface="Tahoma" panose="020B0604030504040204"/>
                <a:cs typeface="Tahoma" panose="020B0604030504040204"/>
                <a:sym typeface="Tahoma" panose="020B0604030504040204"/>
              </a:defRPr>
            </a:pPr>
            <a:r>
              <a:t>C</a:t>
            </a:r>
            <a:r>
              <a:rPr sz="1880"/>
              <a:t> onsistency: </a:t>
            </a:r>
            <a:r>
              <a:rPr sz="1880">
                <a:solidFill>
                  <a:srgbClr val="000000"/>
                </a:solidFill>
              </a:rPr>
              <a:t> If each transaction is consistent, and the DB starts consistent, it ends up consistent.</a:t>
            </a:r>
            <a:endParaRPr sz="1880">
              <a:solidFill>
                <a:srgbClr val="000000"/>
              </a:solidFill>
            </a:endParaRPr>
          </a:p>
          <a:p>
            <a:pPr marL="188595" indent="-188595" defTabSz="859155">
              <a:spcBef>
                <a:spcPts val="700"/>
              </a:spcBef>
              <a:buClrTx/>
              <a:buSzPct val="100000"/>
              <a:defRPr sz="1880">
                <a:latin typeface="Tahoma" panose="020B0604030504040204"/>
                <a:ea typeface="Tahoma" panose="020B0604030504040204"/>
                <a:cs typeface="Tahoma" panose="020B0604030504040204"/>
                <a:sym typeface="Tahoma" panose="020B0604030504040204"/>
              </a:defRPr>
            </a:pPr>
          </a:p>
          <a:p>
            <a:pPr marL="264160" indent="-264160" defTabSz="859155">
              <a:spcBef>
                <a:spcPts val="1100"/>
              </a:spcBef>
              <a:buClrTx/>
              <a:buSzPct val="100000"/>
              <a:defRPr sz="2630">
                <a:solidFill>
                  <a:schemeClr val="accent2"/>
                </a:solidFill>
                <a:effectLst>
                  <a:outerShdw blurRad="11938" dist="23876" dir="2700000" rotWithShape="0">
                    <a:srgbClr val="DDDDDD"/>
                  </a:outerShdw>
                </a:effectLst>
                <a:latin typeface="Tahoma" panose="020B0604030504040204"/>
                <a:ea typeface="Tahoma" panose="020B0604030504040204"/>
                <a:cs typeface="Tahoma" panose="020B0604030504040204"/>
                <a:sym typeface="Tahoma" panose="020B0604030504040204"/>
              </a:defRPr>
            </a:pPr>
            <a:r>
              <a:t>I</a:t>
            </a:r>
            <a:r>
              <a:rPr sz="1880"/>
              <a:t> solation: </a:t>
            </a:r>
            <a:r>
              <a:rPr sz="1880">
                <a:solidFill>
                  <a:srgbClr val="000000"/>
                </a:solidFill>
              </a:rPr>
              <a:t> Execution of one transaction is isolated from that of all others.</a:t>
            </a:r>
            <a:endParaRPr sz="1880">
              <a:solidFill>
                <a:srgbClr val="000000"/>
              </a:solidFill>
            </a:endParaRPr>
          </a:p>
          <a:p>
            <a:pPr marL="188595" indent="-188595" defTabSz="859155">
              <a:spcBef>
                <a:spcPts val="700"/>
              </a:spcBef>
              <a:buClrTx/>
              <a:buSzPct val="100000"/>
              <a:defRPr sz="1880">
                <a:latin typeface="Tahoma" panose="020B0604030504040204"/>
                <a:ea typeface="Tahoma" panose="020B0604030504040204"/>
                <a:cs typeface="Tahoma" panose="020B0604030504040204"/>
                <a:sym typeface="Tahoma" panose="020B0604030504040204"/>
              </a:defRPr>
            </a:pPr>
          </a:p>
          <a:p>
            <a:pPr marL="264160" indent="-264160" defTabSz="859155">
              <a:spcBef>
                <a:spcPts val="1100"/>
              </a:spcBef>
              <a:buClrTx/>
              <a:buSzPct val="100000"/>
              <a:defRPr sz="2630">
                <a:solidFill>
                  <a:schemeClr val="accent2"/>
                </a:solidFill>
                <a:effectLst>
                  <a:outerShdw blurRad="11938" dist="23876" dir="2700000" rotWithShape="0">
                    <a:srgbClr val="DDDDDD"/>
                  </a:outerShdw>
                </a:effectLst>
                <a:latin typeface="Tahoma" panose="020B0604030504040204"/>
                <a:ea typeface="Tahoma" panose="020B0604030504040204"/>
                <a:cs typeface="Tahoma" panose="020B0604030504040204"/>
                <a:sym typeface="Tahoma" panose="020B0604030504040204"/>
              </a:defRPr>
            </a:pPr>
            <a:r>
              <a:t>D </a:t>
            </a:r>
            <a:r>
              <a:rPr sz="1880"/>
              <a:t>urability: </a:t>
            </a:r>
            <a:r>
              <a:rPr sz="1880">
                <a:solidFill>
                  <a:srgbClr val="000000"/>
                </a:solidFill>
              </a:rPr>
              <a:t> If a transaction commits, its effects persist.</a:t>
            </a:r>
            <a:endParaRPr sz="188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36"/>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3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13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13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type="el">
                                    <p:tmAbs val="0"/>
                                  </p:iterate>
                                  <p:childTnLst>
                                    <p:set>
                                      <p:cBhvr>
                                        <p:cTn id="18" dur="indefinite" fill="hold"/>
                                        <p:tgtEl>
                                          <p:spTgt spid="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136">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1" nodeType="afterEffect">
                                  <p:stCondLst>
                                    <p:cond delay="0"/>
                                  </p:stCondLst>
                                  <p:iterate type="el">
                                    <p:tmAbs val="0"/>
                                  </p:iterate>
                                  <p:childTnLst>
                                    <p:set>
                                      <p:cBhvr>
                                        <p:cTn id="25" dur="indefinite" fill="hold"/>
                                        <p:tgtEl>
                                          <p:spTgt spid="13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iterate type="el">
                                    <p:tmAbs val="0"/>
                                  </p:iterate>
                                  <p:childTnLst>
                                    <p:set>
                                      <p:cBhvr>
                                        <p:cTn id="29" dur="indefinite" fill="hold"/>
                                        <p:tgtEl>
                                          <p:spTgt spid="13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36" grpId="1" bldLvl="5" animBg="1" advAuto="0" build="p"/>
    </p:bldLst>
  </p:timing>
</p:sld>
</file>

<file path=ppt/tags/tag1.xml><?xml version="1.0" encoding="utf-8"?>
<p:tagLst xmlns:p="http://schemas.openxmlformats.org/presentationml/2006/main">
  <p:tag name="COMMONDATA" val="eyJoZGlkIjoiYmY5NTJkNTRkMDdkNWM2ODM1NDFhNTZjODA0ODUxZTYifQ=="/>
</p:tagLst>
</file>

<file path=ppt/theme/theme1.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24724</Words>
  <Application>WPS 演示</Application>
  <PresentationFormat/>
  <Paragraphs>1315</Paragraphs>
  <Slides>62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62</vt:i4>
      </vt:variant>
    </vt:vector>
  </HeadingPairs>
  <TitlesOfParts>
    <vt:vector size="82" baseType="lpstr">
      <vt:lpstr>Arial</vt:lpstr>
      <vt:lpstr>SimSun</vt:lpstr>
      <vt:lpstr>Wingdings</vt:lpstr>
      <vt:lpstr>Helvetica</vt:lpstr>
      <vt:lpstr>Monotype Sorts</vt:lpstr>
      <vt:lpstr>Wingdings</vt:lpstr>
      <vt:lpstr>Times New Roman</vt:lpstr>
      <vt:lpstr>Tahoma Bold</vt:lpstr>
      <vt:lpstr>Tahoma</vt:lpstr>
      <vt:lpstr>Tahoma</vt:lpstr>
      <vt:lpstr>Book Antiqua</vt:lpstr>
      <vt:lpstr>Courier</vt:lpstr>
      <vt:lpstr>Courier New</vt:lpstr>
      <vt:lpstr>Microsoft YaHei</vt:lpstr>
      <vt:lpstr>Arial Unicode MS</vt:lpstr>
      <vt:lpstr>Symbol</vt:lpstr>
      <vt:lpstr>Marker Felt</vt:lpstr>
      <vt:lpstr>Segoe Print</vt:lpstr>
      <vt:lpstr>Helvetica</vt:lpstr>
      <vt:lpstr>db-book</vt:lpstr>
      <vt:lpstr>PowerPoint 演示文稿</vt:lpstr>
      <vt:lpstr>Recall: Structure of a DBMS</vt:lpstr>
      <vt:lpstr>File System vs. DBMS?</vt:lpstr>
      <vt:lpstr>Concurrent Execution</vt:lpstr>
      <vt:lpstr>Key concept: Transaction</vt:lpstr>
      <vt:lpstr>Example</vt:lpstr>
      <vt:lpstr>Transaction - Example</vt:lpstr>
      <vt:lpstr>Transaction Example (with Savepoint)</vt:lpstr>
      <vt:lpstr>The ACID properties of Transactions</vt:lpstr>
      <vt:lpstr>Atomicity of Transactions</vt:lpstr>
      <vt:lpstr>Transaction Consistency</vt:lpstr>
      <vt:lpstr>Isolation (Concurrency)</vt:lpstr>
      <vt:lpstr>Durability - Recovering From a Crash</vt:lpstr>
      <vt:lpstr>Plan of attack (ACID properties)</vt:lpstr>
      <vt:lpstr>Example</vt:lpstr>
      <vt:lpstr>Example</vt:lpstr>
      <vt:lpstr>Example (Contd.)</vt:lpstr>
      <vt:lpstr>Scheduling Transactions</vt:lpstr>
      <vt:lpstr>Anomalies with Interleaved Execution</vt:lpstr>
      <vt:lpstr>Conflict Serializable Schedules</vt:lpstr>
      <vt:lpstr>Dependency Graph</vt:lpstr>
      <vt:lpstr>Example</vt:lpstr>
      <vt:lpstr>Example</vt:lpstr>
      <vt:lpstr>Another Example</vt:lpstr>
      <vt:lpstr>View Serializability – an Aside</vt:lpstr>
      <vt:lpstr>Notes on Conflict Serializability</vt:lpstr>
      <vt:lpstr>Locks</vt:lpstr>
      <vt:lpstr>Two-Phase Locking (2PL)</vt:lpstr>
      <vt:lpstr>Two-Phase Locking (2PL)</vt:lpstr>
      <vt:lpstr>PowerPoint 演示文稿</vt:lpstr>
      <vt:lpstr>PowerPoint 演示文稿</vt:lpstr>
      <vt:lpstr> Avoiding Cascading Aborts – Strict 2PL</vt:lpstr>
      <vt:lpstr> Strict 2PL (continued)</vt:lpstr>
      <vt:lpstr>PowerPoint 演示文稿</vt:lpstr>
      <vt:lpstr>PowerPoint 演示文稿</vt:lpstr>
      <vt:lpstr>Lock Management</vt:lpstr>
      <vt:lpstr>PowerPoint 演示文稿</vt:lpstr>
      <vt:lpstr>Deadlocks</vt:lpstr>
      <vt:lpstr>Deadlock Prevention</vt:lpstr>
      <vt:lpstr>Deadlock Detection</vt:lpstr>
      <vt:lpstr>Deadlock Detection (Continued)</vt:lpstr>
      <vt:lpstr>Multiple-Granularity Locks</vt:lpstr>
      <vt:lpstr>Solution: New Lock Modes, Protocol</vt:lpstr>
      <vt:lpstr>Multiple Granularity Lock Protocol</vt:lpstr>
      <vt:lpstr>Examples – 2 level hierarchy</vt:lpstr>
      <vt:lpstr>Isolation Levels</vt:lpstr>
      <vt:lpstr>Optimistic CC (Kung-Robinson)</vt:lpstr>
      <vt:lpstr>Kung-Robinson Model</vt:lpstr>
      <vt:lpstr>Validation</vt:lpstr>
      <vt:lpstr>Test 1 – non-overlapping</vt:lpstr>
      <vt:lpstr>Test 2 – No Write Phase Conflict</vt:lpstr>
      <vt:lpstr>Test 3 – Overlapping Write Phases</vt:lpstr>
      <vt:lpstr>Applying Tests 1, 2, &amp;3</vt:lpstr>
      <vt:lpstr>Applying Tests 1 &amp; 2: Serial Validation</vt:lpstr>
      <vt:lpstr>Comments on Serial Validation</vt:lpstr>
      <vt:lpstr>Overheads in Optimistic CC</vt:lpstr>
      <vt:lpstr>Snapshot Isolation (SI)</vt:lpstr>
      <vt:lpstr>Snapshot Isolation (SI)</vt:lpstr>
      <vt:lpstr>Benefits of SI</vt:lpstr>
      <vt:lpstr>Other Techniques</vt:lpstr>
      <vt:lpstr>Summary</vt:lpstr>
      <vt:lpstr>Summary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仇嘉盛</cp:lastModifiedBy>
  <cp:revision>2</cp:revision>
  <dcterms:created xsi:type="dcterms:W3CDTF">1900-01-01T00:00:00Z</dcterms:created>
  <dcterms:modified xsi:type="dcterms:W3CDTF">2022-05-05T17:15:19Z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B8DCE744BBBF4F15B83EC2964089567C</vt:lpwstr>
  </property>
  <property fmtid="{D5CDD505-2E9C-101B-9397-08002B2CF9AE}" pid="3" name="KSOProductBuildVer">
    <vt:lpwstr>2052-11.1.0.11636</vt:lpwstr>
  </property>
</Properties>
</file>