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708" r:id="rId6"/>
  </p:sldMasterIdLst>
  <p:notesMasterIdLst>
    <p:notesMasterId r:id="rId29"/>
  </p:notesMasterIdLst>
  <p:sldIdLst>
    <p:sldId id="30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90" r:id="rId21"/>
    <p:sldId id="301" r:id="rId22"/>
    <p:sldId id="285" r:id="rId23"/>
    <p:sldId id="287" r:id="rId24"/>
    <p:sldId id="286" r:id="rId25"/>
    <p:sldId id="302" r:id="rId26"/>
    <p:sldId id="284" r:id="rId27"/>
    <p:sldId id="291" r:id="rId28"/>
  </p:sldIdLst>
  <p:sldSz cx="9907588" cy="6858000"/>
  <p:notesSz cx="7102475" cy="102346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D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6" d="100"/>
          <a:sy n="96" d="100"/>
        </p:scale>
        <p:origin x="102" y="13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>
            <a:extLst>
              <a:ext uri="{FF2B5EF4-FFF2-40B4-BE49-F238E27FC236}">
                <a16:creationId xmlns:a16="http://schemas.microsoft.com/office/drawing/2014/main" id="{247F1658-BA41-4C58-BDE4-222CD0900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40EF83DC-C767-44E1-AA19-763D318B8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B45B6663-0875-490C-9746-0D1FE6AD8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F3CED076-DBF0-4E07-BA01-61E8BF8B144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782638" y="768350"/>
            <a:ext cx="5541962" cy="383698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4D4B2FE-7870-4B21-BD78-CB493D2D3D1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46150" y="4862513"/>
            <a:ext cx="5210175" cy="460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/>
          <a:lstStyle/>
          <a:p>
            <a:pPr lvl="0"/>
            <a:endParaRPr lang="es-ES" altLang="es-ES" noProof="0"/>
          </a:p>
        </p:txBody>
      </p:sp>
      <p:sp>
        <p:nvSpPr>
          <p:cNvPr id="7175" name="Text Box 6">
            <a:extLst>
              <a:ext uri="{FF2B5EF4-FFF2-40B4-BE49-F238E27FC236}">
                <a16:creationId xmlns:a16="http://schemas.microsoft.com/office/drawing/2014/main" id="{51437B24-03D9-4996-9D78-922314B51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5025"/>
            <a:ext cx="307816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114D3F6-84CA-4182-92E5-C0C697FA86D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7488" y="9725025"/>
            <a:ext cx="307498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b" anchorCtr="0" compatLnSpc="1"/>
          <a:lstStyle>
            <a:lvl1pPr marL="215900" indent="-215900" algn="r" defTabSz="449580" eaLnBrk="1" hangingPunct="1"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>
              <a:defRPr/>
            </a:pPr>
            <a:fld id="{1A3F04EF-1505-4D49-897C-3C61054A3BB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FB8ECFB-DCD5-4200-AC24-1F083C9084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8903BF93-52A1-490B-B2E3-DDC88CF6EFA1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1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94DEC6F-7787-4556-A472-AE668A401C2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E251E36F-33CF-4597-AAC9-F9E9EA7BB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4570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4DFC9DD-E24E-4CC4-81F1-98B1AA1302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E6A0558B-AC92-419A-81BB-2F8739CA13FE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10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70C03FC8-8AEA-44FB-9085-72BED9D303D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21723C93-A6A9-4C5C-9B30-F60555760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20" tIns="47880" rIns="96120" bIns="478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FontTx/>
              <a:buChar char="•"/>
            </a:pPr>
            <a:r>
              <a:rPr lang="ca-ES" altLang="es-ES"/>
              <a:t>No som una academia d'idiomes ni tenim els coneixements per explicar aquesta competencia.</a:t>
            </a:r>
          </a:p>
          <a:p>
            <a:pPr>
              <a:spcBef>
                <a:spcPts val="450"/>
              </a:spcBef>
              <a:buFontTx/>
              <a:buChar char="•"/>
            </a:pPr>
            <a:r>
              <a:rPr lang="ca-ES" altLang="es-ES"/>
              <a:t>Nomes avaluarem si la teniu o no</a:t>
            </a:r>
            <a:endParaRPr lang="ca-ES" altLang="es-E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3E2F97E-06EA-4138-832F-CDE5B0BB1A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076C4D38-306E-44E2-BE9A-97C20DEAE490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11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434C7307-7056-490F-A684-FE96296A8FD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31748" name="Text Box 2">
            <a:extLst>
              <a:ext uri="{FF2B5EF4-FFF2-40B4-BE49-F238E27FC236}">
                <a16:creationId xmlns:a16="http://schemas.microsoft.com/office/drawing/2014/main" id="{4F4A277A-264E-46AF-8B0E-1B86994E4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20" tIns="47880" rIns="96120" bIns="478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FontTx/>
              <a:buChar char="•"/>
            </a:pPr>
            <a:r>
              <a:rPr lang="ca-ES" altLang="es-ES"/>
              <a:t>si no teniu clara l'electrònica, repasseu! Pot caure en qualsevol control</a:t>
            </a:r>
          </a:p>
          <a:p>
            <a:pPr>
              <a:spcBef>
                <a:spcPts val="450"/>
              </a:spcBef>
              <a:buFontTx/>
              <a:buChar char="•"/>
            </a:pPr>
            <a:r>
              <a:rPr lang="ca-ES" altLang="es-ES"/>
              <a:t>Son coneixements EXIGIBLES desde avui</a:t>
            </a:r>
            <a:endParaRPr lang="ca-ES" altLang="es-E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8044B97-EF95-4A7D-887D-63EE19637ED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3AE46770-EE68-4CCC-B2B3-D4948743D320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12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2CCA26B0-DD16-43B1-A3D5-6502E7CEA45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33796" name="Text Box 2">
            <a:extLst>
              <a:ext uri="{FF2B5EF4-FFF2-40B4-BE49-F238E27FC236}">
                <a16:creationId xmlns:a16="http://schemas.microsoft.com/office/drawing/2014/main" id="{FBDBDABC-5A18-4391-9795-A288DD38F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A4966A8-D6F8-40F2-B065-B42BBFA36F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B416CC6D-B47B-48DA-97C3-CAD3EDBB8CBF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13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76DDC999-7150-4208-881F-158BCA1CE66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35844" name="Text Box 2">
            <a:extLst>
              <a:ext uri="{FF2B5EF4-FFF2-40B4-BE49-F238E27FC236}">
                <a16:creationId xmlns:a16="http://schemas.microsoft.com/office/drawing/2014/main" id="{D18A546A-BDE1-44D2-B1BE-DB9E5BC66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E136AE4-4158-4DE1-9A17-5AD2907EFD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7CBF89B6-A509-4751-B057-F0E42CF74B0D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14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8E80BDFD-1FFD-486C-A0FF-8A7298AFC9D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37892" name="Text Box 2">
            <a:extLst>
              <a:ext uri="{FF2B5EF4-FFF2-40B4-BE49-F238E27FC236}">
                <a16:creationId xmlns:a16="http://schemas.microsoft.com/office/drawing/2014/main" id="{F35B5E1B-0474-461F-B47A-5510B5CFF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7164643-7180-4E08-AE6D-39B0CF5C8A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89F8E55A-9B60-4B65-BC49-D0BC8A6E0459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15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BC5D1634-3E51-416F-ACC7-E7E641F79E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823A530E-8FDA-498E-8ED8-8FED2F675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20" tIns="47880" rIns="96120" bIns="478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FontTx/>
              <a:buChar char="•"/>
            </a:pPr>
            <a:r>
              <a:rPr lang="ca-ES" altLang="es-ES"/>
              <a:t>Font: Areibi</a:t>
            </a:r>
            <a:endParaRPr lang="ca-ES" altLang="es-E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8D2C81D-7A1A-4A89-925E-9BBE6D0B068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90558A78-1C78-4FA4-BD7D-AF4FD3238BAE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16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1080C095-99AB-4457-AF54-85EE8E9650B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41988" name="Text Box 2">
            <a:extLst>
              <a:ext uri="{FF2B5EF4-FFF2-40B4-BE49-F238E27FC236}">
                <a16:creationId xmlns:a16="http://schemas.microsoft.com/office/drawing/2014/main" id="{BE2861BF-009C-4667-99F7-BB181FDD3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20" tIns="47880" rIns="96120" bIns="478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FontTx/>
              <a:buChar char="•"/>
            </a:pPr>
            <a:r>
              <a:rPr lang="ca-ES" altLang="es-ES"/>
              <a:t>Font: Areibi</a:t>
            </a:r>
            <a:endParaRPr lang="ca-ES" altLang="es-E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467466E-9EA3-4C28-A9FA-A8CCC488C0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2FEB9645-3738-4A12-B01C-1B9A5ED73B1A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17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223DC666-FBA9-4366-A5EB-54C6EA1FBA2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54276" name="Text Box 2">
            <a:extLst>
              <a:ext uri="{FF2B5EF4-FFF2-40B4-BE49-F238E27FC236}">
                <a16:creationId xmlns:a16="http://schemas.microsoft.com/office/drawing/2014/main" id="{32B89BD7-852C-4A96-82CF-97EB09883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20" tIns="47880" rIns="96120" bIns="478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FontTx/>
              <a:buChar char="•"/>
            </a:pPr>
            <a:r>
              <a:rPr lang="ca-ES" altLang="es-ES"/>
              <a:t>Font: UC3</a:t>
            </a:r>
            <a:endParaRPr lang="ca-ES" altLang="es-E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C94DE15D-A9D8-4719-84D7-EF0AC6BA14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668AF689-6157-4564-9311-CA2DC8F684C0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18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C88EF543-D72F-4E9D-AF27-EFBF02B0A00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9938"/>
            <a:ext cx="5543550" cy="3836987"/>
          </a:xfrm>
          <a:solidFill>
            <a:srgbClr val="FFFFFF"/>
          </a:solidFill>
          <a:ln/>
        </p:spPr>
      </p:sp>
      <p:sp>
        <p:nvSpPr>
          <p:cNvPr id="56324" name="Text Box 2">
            <a:extLst>
              <a:ext uri="{FF2B5EF4-FFF2-40B4-BE49-F238E27FC236}">
                <a16:creationId xmlns:a16="http://schemas.microsoft.com/office/drawing/2014/main" id="{5449E841-F34F-410D-AA24-25537CF54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20" tIns="47880" rIns="96120" bIns="478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FontTx/>
              <a:buChar char="•"/>
            </a:pPr>
            <a:r>
              <a:rPr lang="es-ES" altLang="es-ES"/>
              <a:t>Font: Areibi</a:t>
            </a:r>
            <a:endParaRPr lang="es-ES" altLang="es-E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D747A10-3217-429C-AE78-FAC491A05AB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CB727FBF-CDF9-405B-96D6-D38046AFBB8D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19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2F9C7193-6119-4648-90C7-2DCBC8F9AEF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9938"/>
            <a:ext cx="5543550" cy="3836987"/>
          </a:xfrm>
          <a:solidFill>
            <a:srgbClr val="FFFFFF"/>
          </a:solidFill>
          <a:ln/>
        </p:spPr>
      </p:sp>
      <p:sp>
        <p:nvSpPr>
          <p:cNvPr id="58372" name="Text Box 2">
            <a:extLst>
              <a:ext uri="{FF2B5EF4-FFF2-40B4-BE49-F238E27FC236}">
                <a16:creationId xmlns:a16="http://schemas.microsoft.com/office/drawing/2014/main" id="{3E6A957E-D3FA-420E-8FE8-88CFD23EA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20" tIns="47880" rIns="96120" bIns="478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FontTx/>
              <a:buChar char="•"/>
            </a:pPr>
            <a:r>
              <a:rPr lang="es-ES" altLang="es-ES"/>
              <a:t>Font: Diapos Areibi</a:t>
            </a:r>
          </a:p>
          <a:p>
            <a:pPr>
              <a:spcBef>
                <a:spcPts val="450"/>
              </a:spcBef>
              <a:buFontTx/>
              <a:buChar char="•"/>
            </a:pPr>
            <a:endParaRPr lang="es-ES" altLang="es-E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4865145-7A33-4E25-8FB8-CFD687A88BA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4C8D912D-2F94-4015-9AE3-E7198C183818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D4224C37-237E-439B-B59D-EA89A8A57F9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11268" name="Text Box 2">
            <a:extLst>
              <a:ext uri="{FF2B5EF4-FFF2-40B4-BE49-F238E27FC236}">
                <a16:creationId xmlns:a16="http://schemas.microsoft.com/office/drawing/2014/main" id="{F6EBA3C6-D5AB-472E-8A3F-620433CEC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07F5FCF8-1EB8-4542-AA97-E80C81C4E8F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D07B9B8F-1F53-493F-8124-3564EC3D800C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20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D61AD47F-7BF2-4711-B794-AD1CAE6EE4E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60420" name="Text Box 2">
            <a:extLst>
              <a:ext uri="{FF2B5EF4-FFF2-40B4-BE49-F238E27FC236}">
                <a16:creationId xmlns:a16="http://schemas.microsoft.com/office/drawing/2014/main" id="{428450D2-A2FA-4E28-8927-34978EB30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20" tIns="47880" rIns="96120" bIns="478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FontTx/>
              <a:buChar char="•"/>
            </a:pPr>
            <a:r>
              <a:rPr lang="ca-ES" altLang="es-ES"/>
              <a:t>Font: UC3</a:t>
            </a:r>
            <a:endParaRPr lang="ca-ES" altLang="es-E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46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0CE27C0-FB6F-48D6-9736-982FEF9321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E5FF60ED-544B-4999-B257-2FE608D0F024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21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3140972B-E248-4A8F-9568-681B61E7D7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90575" y="773113"/>
            <a:ext cx="5522913" cy="3824287"/>
          </a:xfrm>
          <a:solidFill>
            <a:srgbClr val="FFFFFF"/>
          </a:solidFill>
          <a:ln/>
        </p:spPr>
      </p:sp>
      <p:sp>
        <p:nvSpPr>
          <p:cNvPr id="62468" name="Text Box 2">
            <a:extLst>
              <a:ext uri="{FF2B5EF4-FFF2-40B4-BE49-F238E27FC236}">
                <a16:creationId xmlns:a16="http://schemas.microsoft.com/office/drawing/2014/main" id="{643F6ED5-19BD-4CF9-9ED7-C9CCA5686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59338"/>
            <a:ext cx="52101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20" tIns="47880" rIns="96120" bIns="478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FontTx/>
              <a:buChar char="•"/>
            </a:pPr>
            <a:r>
              <a:rPr lang="es-ES" altLang="es-ES"/>
              <a:t>Font: Huang</a:t>
            </a:r>
          </a:p>
          <a:p>
            <a:pPr>
              <a:spcBef>
                <a:spcPts val="450"/>
              </a:spcBef>
              <a:buFontTx/>
              <a:buChar char="•"/>
            </a:pPr>
            <a:endParaRPr lang="es-ES" altLang="es-E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76344AD-91B0-46D5-ADD8-C43E3D3E81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BF4813A3-315C-4DCD-B561-9A535ABA3B4D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22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E439FF5E-A1C7-4674-87C6-C8E846DB43A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90575" y="773113"/>
            <a:ext cx="5522913" cy="3824287"/>
          </a:xfrm>
          <a:solidFill>
            <a:srgbClr val="FFFFFF"/>
          </a:solidFill>
          <a:ln/>
        </p:spPr>
      </p:sp>
      <p:sp>
        <p:nvSpPr>
          <p:cNvPr id="64516" name="Text Box 2">
            <a:extLst>
              <a:ext uri="{FF2B5EF4-FFF2-40B4-BE49-F238E27FC236}">
                <a16:creationId xmlns:a16="http://schemas.microsoft.com/office/drawing/2014/main" id="{14BF4ABE-3936-43FC-A036-BBE1B4D07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59338"/>
            <a:ext cx="52101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20" tIns="47880" rIns="96120" bIns="478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FontTx/>
              <a:buChar char="•"/>
            </a:pPr>
            <a:r>
              <a:rPr lang="es-ES" altLang="es-ES"/>
              <a:t>Font: Huang</a:t>
            </a:r>
          </a:p>
          <a:p>
            <a:pPr>
              <a:spcBef>
                <a:spcPts val="450"/>
              </a:spcBef>
              <a:buFontTx/>
              <a:buChar char="•"/>
            </a:pPr>
            <a:endParaRPr lang="es-ES" altLang="es-E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3D5C71C5-498D-4D24-80DE-89F25E812F8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130E63D9-AD0A-49C4-B2D3-39976035A280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4F76A9B2-268C-483F-A669-3B29027FD3A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13316" name="Text Box 2">
            <a:extLst>
              <a:ext uri="{FF2B5EF4-FFF2-40B4-BE49-F238E27FC236}">
                <a16:creationId xmlns:a16="http://schemas.microsoft.com/office/drawing/2014/main" id="{97F24867-70AE-4899-8A02-463D11BA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FAA2357-3BC4-4201-8657-67DCA28262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D70A54A4-4A81-4B10-BC0F-DB8FFD1385DA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93357964-F75C-4702-B660-F422CAFED8D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A8121EE7-9290-457C-92A3-3DFCCBEE7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20" tIns="47880" rIns="96120" bIns="478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FontTx/>
              <a:buChar char="•"/>
            </a:pPr>
            <a:r>
              <a:rPr lang="ca-ES" altLang="es-ES"/>
              <a:t>També tenim els llibres del prof. Angulo en castellà.</a:t>
            </a:r>
          </a:p>
          <a:p>
            <a:pPr>
              <a:spcBef>
                <a:spcPts val="450"/>
              </a:spcBef>
              <a:buFontTx/>
              <a:buChar char="•"/>
            </a:pPr>
            <a:endParaRPr lang="ca-ES" altLang="es-E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56B49F1A-CE0F-460D-8AED-C2A838BA7BA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E303D45B-0F6E-4DAC-90A1-54AA40F03D83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9A92E929-92BA-4727-975C-D3AB96E4F79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DBE7610D-3FC0-4EEB-A881-964460FD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98A603CC-B5C8-4A76-8632-1FF922F3E0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B43A7763-7DC0-4209-ABC4-AE90ABD64494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6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A6F673AB-89AD-40CB-B067-2957410A23B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id="{C9E89C40-6DD5-4FD1-85A8-B62FEFBB6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20" tIns="47880" rIns="96120" bIns="478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FontTx/>
              <a:buChar char="•"/>
            </a:pPr>
            <a:r>
              <a:rPr lang="ca-ES" altLang="es-ES"/>
              <a:t> Podeu estar segurs que ningú aprovarà l'examen final si no ha currat les 150 hores reglamentaries</a:t>
            </a:r>
            <a:endParaRPr lang="ca-ES" altLang="es-E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28737BF-ED11-4428-B682-1905861A98A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76C01FEF-5F75-4F19-8BD8-4A25B0F6C6D3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980694B9-850A-4A03-BC30-83050A53E1E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21508" name="Text Box 2">
            <a:extLst>
              <a:ext uri="{FF2B5EF4-FFF2-40B4-BE49-F238E27FC236}">
                <a16:creationId xmlns:a16="http://schemas.microsoft.com/office/drawing/2014/main" id="{FAEA3FFE-AAA6-485F-AAF6-8850A545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1C5CEBA-CF3D-4588-8281-306807AD59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880F00DC-1963-436B-8617-8E038860FBF7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ACA3AFF1-4F12-4040-987D-5FFF90F3827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23556" name="Text Box 2">
            <a:extLst>
              <a:ext uri="{FF2B5EF4-FFF2-40B4-BE49-F238E27FC236}">
                <a16:creationId xmlns:a16="http://schemas.microsoft.com/office/drawing/2014/main" id="{51E24BF7-A6EC-428B-AC7F-9DE6E9201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2561997-14D7-4ADB-9D4D-F930460C0B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buClrTx/>
              <a:buFont typeface="Wingdings" panose="05000000000000000000" pitchFamily="2" charset="2"/>
              <a:buChar char="•"/>
            </a:pPr>
            <a:fld id="{DED40D47-47CA-4A16-B777-B36523E55D95}" type="slidenum">
              <a:rPr lang="es-ES" altLang="es-ES" sz="1200" smtClean="0">
                <a:solidFill>
                  <a:srgbClr val="000000"/>
                </a:solidFill>
              </a:rPr>
              <a:pPr defTabSz="449263">
                <a:buClrTx/>
                <a:buFont typeface="Wingdings" panose="05000000000000000000" pitchFamily="2" charset="2"/>
                <a:buChar char="•"/>
              </a:pPr>
              <a:t>9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58FB5818-B833-46B4-BF91-2F8DFCE7B76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82638" y="768350"/>
            <a:ext cx="5543550" cy="3838575"/>
          </a:xfrm>
          <a:solidFill>
            <a:srgbClr val="FFFFFF"/>
          </a:solidFill>
          <a:ln/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2BECDF66-5D17-4FC6-BA32-CB84DCD9B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noProof="1"/>
              <a:t>Haga clic para modificar el estilo de subtítulo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52C3B4-BE54-4441-8D9D-CEC32E26B0F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DE4A-F4D6-402F-AB6B-800A430F0EB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8680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E4672D7-E116-47B6-AAFA-1DD1EC0219B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A4B57-03F8-431F-BB2A-EBAC8F9329C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335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7263" cy="5975350"/>
          </a:xfrm>
        </p:spPr>
        <p:txBody>
          <a:bodyPr vert="eaVert"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95300" y="152400"/>
            <a:ext cx="6534150" cy="5975350"/>
          </a:xfrm>
        </p:spPr>
        <p:txBody>
          <a:bodyPr vert="eaVert"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0FAA9D-9413-48E3-A679-91B0AAA281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68364-95E8-48B8-A889-DFB612423F9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95783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noProof="1"/>
              <a:t>Haga clic para modificar el estilo de subtítulo del patrón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D308971-29EA-45FE-8FFC-439A29FEABB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8F8B3-9356-4323-926D-0D8E42473ED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59064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5CC2496-A18B-42A2-BB77-F0C1D99652A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72A42-4BBF-4CE7-885A-FFCB43FA350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5615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C1D003-DD18-411C-9E3A-0186A24AD6C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9D2FF-FF8C-4E5B-9D9F-98FE98C682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0127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95300" y="1219200"/>
            <a:ext cx="4379913" cy="4908550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027613" y="1219200"/>
            <a:ext cx="4381500" cy="4908550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C5B96ED-F766-4D8D-8D61-F2AC76008A4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E63B1-EBDF-436E-AC28-1C0541EDA7E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74841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2AA950C-95F8-411E-BAEA-BF33A4218C6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7442B-8625-4BAA-BB3E-708F03C3ECB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22609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750F1F3-1ED5-44F4-89E3-3E8199724A3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C8148-1C8C-4039-9167-46C7CFC0B8A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18981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8D0D65F-962D-4B13-A285-8B10A74F1E1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5267-E1DC-4D18-A797-DE45054C4FA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20946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3F7F49B-EBCE-478A-B5C3-488BE8A3686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320DA-8E15-4E41-913A-E38133E232F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1284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B3E53F-1A58-4ED7-BCE2-577BC4D7B5E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39626-3E91-4075-85C9-7FBE9BF45FE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52231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B6C0A85-E4FE-434A-AE3E-B8074C63993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D4FB5-9059-49D4-8C04-A984907C0CF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95628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5FDE507-0050-4054-AF20-B861E2496E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CCD4-9462-42D1-A6DE-2F5C79ADC28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92505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7263" cy="5975350"/>
          </a:xfrm>
        </p:spPr>
        <p:txBody>
          <a:bodyPr vert="eaVert"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95300" y="152400"/>
            <a:ext cx="6534150" cy="5975350"/>
          </a:xfrm>
        </p:spPr>
        <p:txBody>
          <a:bodyPr vert="eaVert"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7713B49-F7E2-42EA-82FD-9DF0296FFA9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CF5E5-7974-43DF-95E7-ABCDC818DA2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33176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noProof="1"/>
              <a:t>Haga clic para modificar el estilo de subtítulo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CBEF920-5CCD-49C0-B1BB-7A8B3999D7A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E073A-B4C3-43F7-92B8-42A593F8277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62524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D7B212-E451-4754-B794-36F8F2FA375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B7619-2C6A-412A-BE3F-10928C872B0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16492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D8FF60-D848-4342-87B4-FAED571B831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FB111-4ED4-48C9-92C2-DC622D575A4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037414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95300" y="1219200"/>
            <a:ext cx="4379913" cy="4908550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027613" y="1219200"/>
            <a:ext cx="4381500" cy="4908550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4A2406-9258-44CD-8A88-F88EDBAD88C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9D49E-9821-449F-A812-B06381D2B5B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003686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5D5C050-2281-477C-BFA5-2BD42133E42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CAFC6-21C4-408B-8A41-5F61FB7087F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62086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BBAE58-C246-4403-9FCC-4BF30474B38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C8B9D-E618-4FFA-B0E0-EBA7E780257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79686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B9F3824-1087-4FA0-956C-FB4DC479ACC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ECC68-59F8-4E90-9203-F4628B0B47B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0530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7C8797-1E2F-47FE-81BE-08DFD7CC7B0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B1A51-D11E-409F-AE41-261E6EE39B5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762720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7AD5EC-B78A-4C0E-BF88-C05701A06BF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DA3F9-80CC-4899-845C-4C9B3517B59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9098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76DB5D-4D02-4582-849B-6221E5BAE5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32B7F-81A0-45E6-8E48-C2969298871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12802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07B8C1-AF80-4D79-9169-DC0DF2B7B23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2AB90-2863-45E8-B2A3-8E5334949F7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099937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7263" cy="5975350"/>
          </a:xfrm>
        </p:spPr>
        <p:txBody>
          <a:bodyPr vert="eaVert"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95300" y="152400"/>
            <a:ext cx="6534150" cy="5975350"/>
          </a:xfrm>
        </p:spPr>
        <p:txBody>
          <a:bodyPr vert="eaVert"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EEAC5F-BF33-4F8E-9048-498B9EDEDA3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A44B6-D282-40FC-BE86-98C9B06DE9D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77727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noProof="1"/>
              <a:t>Haga clic para modificar el estilo de subtítulo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F848DCF-A579-4AFB-958B-AFE89656FCD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6D427-EBBA-4C50-89C9-37771CCD519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06302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EABC47-641C-4BD0-B7C9-08CE7AF2E0A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85D1-2D2A-4BBB-A666-56025864E6F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674046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76A14A-B5AC-44DB-891E-34CAED5B84A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5F9A5-1C8F-489F-A2E3-46E0069F078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524003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95300" y="1219200"/>
            <a:ext cx="4379913" cy="4908550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027613" y="1219200"/>
            <a:ext cx="4381500" cy="4908550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D721DB-572A-4D35-826F-E0778FAFAE4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12299-DEFB-4136-9A55-A04DDE787D4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576546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89A51-0268-4494-8943-5A130384EBB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A2E8-2737-4609-A3D4-3775B699FD2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468252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0731D6B-762A-4C49-8BA3-A0962AD918B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AE8C6-FF5C-494D-A52A-4CA9EEBADF0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9673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95300" y="1219200"/>
            <a:ext cx="4379913" cy="4908550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027613" y="1219200"/>
            <a:ext cx="4381500" cy="4908550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596207-0717-481C-9D1B-920B808D9C8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B7BB4-1CD2-4A85-9C52-5ACD513EB4F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854626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569C73A-D1BE-40C1-B424-96EBB8F537C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74276-1AB3-4F74-88ED-FB73DDA716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8547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1DFCEAA-0A7F-4091-AD8A-D57A3F074FB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6AB8-9663-450C-A24A-AA92BCC7AAE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433307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3083652-50DE-48E6-AC83-463E8E9E35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0F80C-A667-45D0-985D-070D22C93BD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539299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74C80E-AF85-4A56-9739-99D6148AAC0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4AF70-DBBC-40D6-942D-54B62E33927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794049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7263" cy="5975350"/>
          </a:xfrm>
        </p:spPr>
        <p:txBody>
          <a:bodyPr vert="eaVert"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95300" y="152400"/>
            <a:ext cx="6534150" cy="5975350"/>
          </a:xfrm>
        </p:spPr>
        <p:txBody>
          <a:bodyPr vert="eaVert"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27339C-AB5D-4448-9918-56020D9E001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58F8B-A971-4DEB-B43D-161A92EE271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323625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noProof="1"/>
              <a:t>Haga clic para modificar el estilo de subtítulo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6DE662-5ACC-42BC-8115-A7DFEC8D289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692B4-1D15-48A5-BB5A-7F4EC18E8AF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27211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892BFA-0546-4163-BBEA-C3407DDF2B5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0E0DE-6CF4-4266-A338-676C4059E34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554217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A26895-674F-48DC-9F41-9CA70E47974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08963-80D6-4047-A153-BA40155DFF2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347874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95300" y="1219200"/>
            <a:ext cx="4379913" cy="4908550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027613" y="1219200"/>
            <a:ext cx="4381500" cy="4908550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A3746F-DD19-441B-B3F3-CB36C5FA032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7EE4E-77D7-400D-A2F4-AA0F8C454B2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625651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14F07A-BA63-4E91-8F99-670284FC7C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81BB2-474B-4AE9-B203-651E4115BB1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6126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FE34DE5-20FF-4BC5-AF89-BF3E6319918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0DDD8-B4CC-4F68-A15B-E3E0EECB1DA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758969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D507E48-9C1A-4696-A654-847C09D5ECA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3A8FA-CFC8-4A8B-A268-99848462E53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458311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97F5CAC-6112-4C60-B9B1-F3E7485CA99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44E1C-4CD8-4FF5-9602-E338F9AA92E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138002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08D590-4908-4277-8AF5-A6210F0C16E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F594D-AE6D-466D-8406-464BC1C824B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821614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4E425E-9FE0-448E-B298-40C9FE068E9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BCE1E-08E5-46E9-99A3-CE583C58B73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743348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397C83-3981-4EB8-B467-60895FFAC55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0909B-68B7-4DFF-B117-73F4570F1F2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3987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7263" cy="5975350"/>
          </a:xfrm>
        </p:spPr>
        <p:txBody>
          <a:bodyPr vert="eaVert"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95300" y="152400"/>
            <a:ext cx="6534150" cy="5975350"/>
          </a:xfrm>
        </p:spPr>
        <p:txBody>
          <a:bodyPr vert="eaVert"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7DCCB4-B408-4F8A-839F-44628EB8E37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EAFE6-C673-47B7-9ECF-D169951201D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055047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noProof="1"/>
              <a:t>Haga clic para modificar el estilo de subtítulo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0B6E4D-3507-4103-B56A-EAAC4626C61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D8458-5CC6-4091-94A5-4033949E097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242166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7949D6-C26A-4A83-BF05-7BD80C40AF3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2FEA5-46AD-48D0-9B59-5CAC5F14C96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403686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47BC4DE-8FE7-4B3E-AF13-3149BCD07B9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2BBFB-D8FA-443E-BC78-2E627D06DB6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825967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95300" y="1219200"/>
            <a:ext cx="4379913" cy="4908550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027613" y="1219200"/>
            <a:ext cx="4381500" cy="4908550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3A8B66-E8F6-490B-8B26-55BFC56C19C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C0744-7408-434A-8D28-8779B28B578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3516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2DBBC6E-CF03-4751-9A94-3C3358F54D9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EDB70-7B10-457E-B276-CB686E4DE62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407548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0DD1CB-D694-419E-BD0D-70D69628109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538FC-3655-4AFE-84B4-23DE719B9EB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071769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3FF029D-4CD4-4A46-B5EA-75E88C60C9C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FF047-E6EE-47AD-8BCD-4FA73229168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82504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12D203F-3CCC-499C-8336-F888B22A729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D0830-0667-4F40-AADD-4954B1F44C1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16226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F420AE-78A7-46F5-95C2-A8867DC0ECC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08807-B365-429E-BBA9-546B97C9CC1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224013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9BA12D-EE32-467E-91ED-4BD7E9A173B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26137-5E7A-4E89-8B78-3BFE49B2DAB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054037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3837F15-9E84-4BD8-AD15-5BB48658563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CF264-97ED-4190-B1FE-AF010C96277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567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7263" cy="5975350"/>
          </a:xfrm>
        </p:spPr>
        <p:txBody>
          <a:bodyPr vert="eaVert"/>
          <a:lstStyle/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95300" y="152400"/>
            <a:ext cx="6534150" cy="5975350"/>
          </a:xfrm>
        </p:spPr>
        <p:txBody>
          <a:bodyPr vert="eaVert"/>
          <a:lstStyle/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AB66F5C-9333-4D8E-92E2-2ED4E978B7E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1B1CE-51BE-46C3-A6F8-0839A9CD6A9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552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0F8743E-5C5F-4E7C-9D6D-5F9E53FEB0C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D6CC8-B5E6-44FB-9DDC-34831BEA7F4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3172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  <a:p>
            <a:pPr lvl="1"/>
            <a:r>
              <a:rPr lang="es-ES" noProof="1"/>
              <a:t>Segundo nivel</a:t>
            </a:r>
          </a:p>
          <a:p>
            <a:pPr lvl="2"/>
            <a:r>
              <a:rPr lang="es-ES" noProof="1"/>
              <a:t>Tercer nivel</a:t>
            </a:r>
          </a:p>
          <a:p>
            <a:pPr lvl="3"/>
            <a:r>
              <a:rPr lang="es-ES" noProof="1"/>
              <a:t>Cuarto nivel</a:t>
            </a:r>
          </a:p>
          <a:p>
            <a:pPr lvl="4"/>
            <a:r>
              <a:rPr lang="es-ES" noProof="1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C6D6E1-07F9-4C54-A915-24CBEA3203E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24836-06BC-4082-BB03-6C6E2A7E03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9841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7A9346-CFD1-4FE0-A0BE-0DF095AA93F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EB8FE-44AC-40FC-BF79-A95C0FC1D2C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9340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4153259E-4D5E-4DE9-87A2-4F6B1DD350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152400"/>
            <a:ext cx="8913813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666B709F-3277-4020-A85E-A41E133A9A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5300" y="1219200"/>
            <a:ext cx="8913813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the outline text format</a:t>
            </a:r>
          </a:p>
          <a:p>
            <a:pPr lvl="1"/>
            <a:r>
              <a:rPr lang="en-GB" altLang="es-ES"/>
              <a:t>Second Outline Level</a:t>
            </a:r>
          </a:p>
          <a:p>
            <a:pPr lvl="2"/>
            <a:r>
              <a:rPr lang="en-GB" altLang="es-ES"/>
              <a:t>Third Outline Level</a:t>
            </a:r>
          </a:p>
          <a:p>
            <a:pPr lvl="3"/>
            <a:r>
              <a:rPr lang="en-GB" altLang="es-ES"/>
              <a:t>Fourth Outline Level</a:t>
            </a:r>
          </a:p>
          <a:p>
            <a:pPr lvl="4"/>
            <a:r>
              <a:rPr lang="en-GB" altLang="es-ES"/>
              <a:t>Fifth Outline Level</a:t>
            </a:r>
          </a:p>
          <a:p>
            <a:pPr lvl="4"/>
            <a:r>
              <a:rPr lang="en-GB" altLang="es-ES"/>
              <a:t>Sixth Outline Level</a:t>
            </a:r>
          </a:p>
          <a:p>
            <a:pPr lvl="4"/>
            <a:r>
              <a:rPr lang="en-GB" altLang="es-ES"/>
              <a:t>Seventh Outline Level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482766E3-7C2C-4BDD-9436-BFB6FBA8F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356350"/>
            <a:ext cx="2479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BA06006B-8528-4461-BC74-2A6132C88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6356350"/>
            <a:ext cx="379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2FF5C7D-6CD0-4E4C-BA50-9A73EB1066D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63575" y="6356350"/>
            <a:ext cx="21447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>
            <a:lvl1pPr defTabSz="449580" eaLnBrk="1" hangingPunct="1">
              <a:spcBef>
                <a:spcPts val="875"/>
              </a:spcBef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>
                <a:solidFill>
                  <a:srgbClr val="464653"/>
                </a:solidFill>
                <a:latin typeface="Times New Roman" panose="02020603050405020304" pitchFamily="16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>
              <a:defRPr/>
            </a:pPr>
            <a:fld id="{CD10B468-FB0A-4860-A3C1-A692EFE9D4B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id="{E5EB7EB0-05B6-41D4-8875-855828E33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" y="1143000"/>
            <a:ext cx="891540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8" r:id="rId2"/>
    <p:sldLayoutId id="2147483717" r:id="rId3"/>
    <p:sldLayoutId id="2147483716" r:id="rId4"/>
    <p:sldLayoutId id="2147483715" r:id="rId5"/>
    <p:sldLayoutId id="2147483714" r:id="rId6"/>
    <p:sldLayoutId id="2147483713" r:id="rId7"/>
    <p:sldLayoutId id="2147483712" r:id="rId8"/>
    <p:sldLayoutId id="2147483711" r:id="rId9"/>
    <p:sldLayoutId id="2147483710" r:id="rId10"/>
    <p:sldLayoutId id="2147483709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kern="12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defRPr sz="2300" kern="1200">
          <a:solidFill>
            <a:srgbClr val="464653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00"/>
        </a:spcBef>
        <a:spcAft>
          <a:spcPct val="0"/>
        </a:spcAft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658C6148-5F7C-48CC-93C2-24841557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3648075"/>
            <a:ext cx="7924800" cy="1279525"/>
          </a:xfrm>
          <a:prstGeom prst="rect">
            <a:avLst/>
          </a:prstGeom>
          <a:noFill/>
          <a:ln w="6480" cap="rnd">
            <a:solidFill>
              <a:srgbClr val="727CA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9B299438-0845-45CF-8326-34E666B4B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48250"/>
            <a:ext cx="7924800" cy="685800"/>
          </a:xfrm>
          <a:prstGeom prst="rect">
            <a:avLst/>
          </a:prstGeom>
          <a:noFill/>
          <a:ln w="6480" cap="rnd">
            <a:solidFill>
              <a:srgbClr val="9FB8C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762BEECB-1384-476F-B494-5B319A9EC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3648075"/>
            <a:ext cx="247650" cy="1279525"/>
          </a:xfrm>
          <a:prstGeom prst="rect">
            <a:avLst/>
          </a:prstGeom>
          <a:solidFill>
            <a:srgbClr val="727C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7133DEC7-91FF-4ABA-B661-3BC1062F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48250"/>
            <a:ext cx="247650" cy="685800"/>
          </a:xfrm>
          <a:prstGeom prst="rect">
            <a:avLst/>
          </a:prstGeom>
          <a:solidFill>
            <a:srgbClr val="9FB8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E56171C7-F1F6-4CCF-9CD4-0EDD65CB46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152400"/>
            <a:ext cx="8913813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the title text format</a:t>
            </a:r>
          </a:p>
        </p:txBody>
      </p:sp>
      <p:sp>
        <p:nvSpPr>
          <p:cNvPr id="2055" name="Rectangle 6">
            <a:extLst>
              <a:ext uri="{FF2B5EF4-FFF2-40B4-BE49-F238E27FC236}">
                <a16:creationId xmlns:a16="http://schemas.microsoft.com/office/drawing/2014/main" id="{63C6DE30-D948-4510-89E0-10A8631D2E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5300" y="1219200"/>
            <a:ext cx="8913813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the outline text format</a:t>
            </a:r>
          </a:p>
          <a:p>
            <a:pPr lvl="1"/>
            <a:r>
              <a:rPr lang="en-GB" altLang="es-ES"/>
              <a:t>Second Outline Level</a:t>
            </a:r>
          </a:p>
          <a:p>
            <a:pPr lvl="2"/>
            <a:r>
              <a:rPr lang="en-GB" altLang="es-ES"/>
              <a:t>Third Outline Level</a:t>
            </a:r>
          </a:p>
          <a:p>
            <a:pPr lvl="3"/>
            <a:r>
              <a:rPr lang="en-GB" altLang="es-ES"/>
              <a:t>Fourth Outline Level</a:t>
            </a:r>
          </a:p>
          <a:p>
            <a:pPr lvl="4"/>
            <a:r>
              <a:rPr lang="en-GB" altLang="es-ES"/>
              <a:t>Fifth Outline Level</a:t>
            </a:r>
          </a:p>
          <a:p>
            <a:pPr lvl="4"/>
            <a:r>
              <a:rPr lang="en-GB" altLang="es-ES"/>
              <a:t>Sixth Outline Level</a:t>
            </a:r>
          </a:p>
          <a:p>
            <a:pPr lvl="4"/>
            <a:r>
              <a:rPr lang="en-GB" altLang="es-ES"/>
              <a:t>Seventh Outline Level</a:t>
            </a:r>
          </a:p>
        </p:txBody>
      </p:sp>
      <p:sp>
        <p:nvSpPr>
          <p:cNvPr id="2056" name="Text Box 7">
            <a:extLst>
              <a:ext uri="{FF2B5EF4-FFF2-40B4-BE49-F238E27FC236}">
                <a16:creationId xmlns:a16="http://schemas.microsoft.com/office/drawing/2014/main" id="{3B4C30C7-25DF-4603-8686-BE145BADF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354763"/>
            <a:ext cx="2476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7" name="Text Box 8">
            <a:extLst>
              <a:ext uri="{FF2B5EF4-FFF2-40B4-BE49-F238E27FC236}">
                <a16:creationId xmlns:a16="http://schemas.microsoft.com/office/drawing/2014/main" id="{081A2656-820E-4D26-883C-C18466573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6354763"/>
            <a:ext cx="376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8A89CFE1-D56F-40AE-84CC-6459895C65C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317625" y="6354763"/>
            <a:ext cx="13192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>
            <a:lvl1pPr defTabSz="449580" eaLnBrk="1" hangingPunct="1">
              <a:spcBef>
                <a:spcPts val="875"/>
              </a:spcBef>
              <a:buClrTx/>
              <a:buSzPct val="100000"/>
              <a:buFontTx/>
              <a:buNone/>
              <a:tabLst>
                <a:tab pos="448945" algn="l"/>
                <a:tab pos="898525" algn="l"/>
              </a:tabLst>
              <a:defRPr sz="1400">
                <a:solidFill>
                  <a:srgbClr val="464653"/>
                </a:solidFill>
                <a:latin typeface="Times New Roman" panose="02020603050405020304" pitchFamily="16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>
              <a:defRPr/>
            </a:pPr>
            <a:fld id="{682B9A34-3D83-4258-B75C-FE28BF8ED67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9" r:id="rId2"/>
    <p:sldLayoutId id="2147483728" r:id="rId3"/>
    <p:sldLayoutId id="2147483727" r:id="rId4"/>
    <p:sldLayoutId id="2147483726" r:id="rId5"/>
    <p:sldLayoutId id="2147483725" r:id="rId6"/>
    <p:sldLayoutId id="2147483724" r:id="rId7"/>
    <p:sldLayoutId id="2147483723" r:id="rId8"/>
    <p:sldLayoutId id="2147483722" r:id="rId9"/>
    <p:sldLayoutId id="2147483721" r:id="rId10"/>
    <p:sldLayoutId id="214748372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kern="12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defRPr sz="2300" kern="1200">
          <a:solidFill>
            <a:srgbClr val="464653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00"/>
        </a:spcBef>
        <a:spcAft>
          <a:spcPct val="0"/>
        </a:spcAft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A972FB85-E69C-40E1-BD5C-F6B7E0FB98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152400"/>
            <a:ext cx="8913813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the title text format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6E38A06B-7FCB-4513-A9C4-A1BFA07204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5300" y="1219200"/>
            <a:ext cx="8913813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the outline text format</a:t>
            </a:r>
          </a:p>
          <a:p>
            <a:pPr lvl="1"/>
            <a:r>
              <a:rPr lang="en-GB" altLang="es-ES"/>
              <a:t>Second Outline Level</a:t>
            </a:r>
          </a:p>
          <a:p>
            <a:pPr lvl="2"/>
            <a:r>
              <a:rPr lang="en-GB" altLang="es-ES"/>
              <a:t>Third Outline Level</a:t>
            </a:r>
          </a:p>
          <a:p>
            <a:pPr lvl="3"/>
            <a:r>
              <a:rPr lang="en-GB" altLang="es-ES"/>
              <a:t>Fourth Outline Level</a:t>
            </a:r>
          </a:p>
          <a:p>
            <a:pPr lvl="4"/>
            <a:r>
              <a:rPr lang="en-GB" altLang="es-ES"/>
              <a:t>Fifth Outline Level</a:t>
            </a:r>
          </a:p>
          <a:p>
            <a:pPr lvl="4"/>
            <a:r>
              <a:rPr lang="en-GB" altLang="es-ES"/>
              <a:t>Sixth Outline Level</a:t>
            </a:r>
          </a:p>
          <a:p>
            <a:pPr lvl="4"/>
            <a:r>
              <a:rPr lang="en-GB" altLang="es-ES"/>
              <a:t>Seventh Outline Level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6AA62B28-91D7-40D1-859E-5F9AA31B1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356350"/>
            <a:ext cx="2479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BDD0D2C9-A2A7-42B6-BC9E-8B8805FC7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6356350"/>
            <a:ext cx="379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02AEEB2-2672-4C6D-A48F-9D26D628C0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63575" y="6356350"/>
            <a:ext cx="21447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>
            <a:lvl1pPr defTabSz="449580" eaLnBrk="1" hangingPunct="1">
              <a:spcBef>
                <a:spcPts val="875"/>
              </a:spcBef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>
                <a:solidFill>
                  <a:srgbClr val="464653"/>
                </a:solidFill>
                <a:latin typeface="Times New Roman" panose="02020603050405020304" pitchFamily="16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>
              <a:defRPr/>
            </a:pPr>
            <a:fld id="{172CDDC1-8D4E-4DE2-BA9D-82156DE54B3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0" r:id="rId2"/>
    <p:sldLayoutId id="2147483739" r:id="rId3"/>
    <p:sldLayoutId id="2147483738" r:id="rId4"/>
    <p:sldLayoutId id="2147483737" r:id="rId5"/>
    <p:sldLayoutId id="2147483736" r:id="rId6"/>
    <p:sldLayoutId id="2147483735" r:id="rId7"/>
    <p:sldLayoutId id="2147483734" r:id="rId8"/>
    <p:sldLayoutId id="2147483733" r:id="rId9"/>
    <p:sldLayoutId id="2147483732" r:id="rId10"/>
    <p:sldLayoutId id="214748373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kern="12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defRPr sz="2300" kern="1200">
          <a:solidFill>
            <a:srgbClr val="464653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00"/>
        </a:spcBef>
        <a:spcAft>
          <a:spcPct val="0"/>
        </a:spcAft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>
            <a:extLst>
              <a:ext uri="{FF2B5EF4-FFF2-40B4-BE49-F238E27FC236}">
                <a16:creationId xmlns:a16="http://schemas.microsoft.com/office/drawing/2014/main" id="{03533F11-9B95-4E26-95C3-5D1202CC4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900" y="306388"/>
            <a:ext cx="1588" cy="6035675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53D3EA0-C7F9-4EB4-A9E7-36F534206B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152400"/>
            <a:ext cx="8913813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the title text format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35FD5E2-93CE-49E9-88F3-5FC57E8AAB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5300" y="1219200"/>
            <a:ext cx="8913813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the outline text format</a:t>
            </a:r>
          </a:p>
          <a:p>
            <a:pPr lvl="1"/>
            <a:r>
              <a:rPr lang="en-GB" altLang="es-ES"/>
              <a:t>Second Outline Level</a:t>
            </a:r>
          </a:p>
          <a:p>
            <a:pPr lvl="2"/>
            <a:r>
              <a:rPr lang="en-GB" altLang="es-ES"/>
              <a:t>Third Outline Level</a:t>
            </a:r>
          </a:p>
          <a:p>
            <a:pPr lvl="3"/>
            <a:r>
              <a:rPr lang="en-GB" altLang="es-ES"/>
              <a:t>Fourth Outline Level</a:t>
            </a:r>
          </a:p>
          <a:p>
            <a:pPr lvl="4"/>
            <a:r>
              <a:rPr lang="en-GB" altLang="es-ES"/>
              <a:t>Fifth Outline Level</a:t>
            </a:r>
          </a:p>
          <a:p>
            <a:pPr lvl="4"/>
            <a:r>
              <a:rPr lang="en-GB" altLang="es-ES"/>
              <a:t>Sixth Outline Level</a:t>
            </a:r>
          </a:p>
          <a:p>
            <a:pPr lvl="4"/>
            <a:r>
              <a:rPr lang="en-GB" altLang="es-ES"/>
              <a:t>Seventh Outline Level</a:t>
            </a:r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4FC75769-C134-4350-9759-A0AB91E64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356350"/>
            <a:ext cx="2479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4102" name="Text Box 5">
            <a:extLst>
              <a:ext uri="{FF2B5EF4-FFF2-40B4-BE49-F238E27FC236}">
                <a16:creationId xmlns:a16="http://schemas.microsoft.com/office/drawing/2014/main" id="{86166C04-5B80-4A8F-ADB6-F54B6D07D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6356350"/>
            <a:ext cx="379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E8237588-7A64-48D9-A0F5-1AC64D6DE93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63575" y="6356350"/>
            <a:ext cx="21447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>
            <a:lvl1pPr defTabSz="449580" eaLnBrk="1" hangingPunct="1">
              <a:spcBef>
                <a:spcPts val="875"/>
              </a:spcBef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>
                <a:solidFill>
                  <a:srgbClr val="464653"/>
                </a:solidFill>
                <a:latin typeface="Times New Roman" panose="02020603050405020304" pitchFamily="16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>
              <a:defRPr/>
            </a:pPr>
            <a:fld id="{EE42158F-5DFE-4775-96C7-EB442C925C3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  <p:sldLayoutId id="2147483750" r:id="rId3"/>
    <p:sldLayoutId id="2147483749" r:id="rId4"/>
    <p:sldLayoutId id="2147483748" r:id="rId5"/>
    <p:sldLayoutId id="2147483747" r:id="rId6"/>
    <p:sldLayoutId id="2147483746" r:id="rId7"/>
    <p:sldLayoutId id="2147483745" r:id="rId8"/>
    <p:sldLayoutId id="2147483744" r:id="rId9"/>
    <p:sldLayoutId id="2147483743" r:id="rId10"/>
    <p:sldLayoutId id="214748374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kern="12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defRPr sz="2300" kern="1200">
          <a:solidFill>
            <a:srgbClr val="464653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00"/>
        </a:spcBef>
        <a:spcAft>
          <a:spcPct val="0"/>
        </a:spcAft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">
            <a:extLst>
              <a:ext uri="{FF2B5EF4-FFF2-40B4-BE49-F238E27FC236}">
                <a16:creationId xmlns:a16="http://schemas.microsoft.com/office/drawing/2014/main" id="{AAC7311B-C394-4B3E-A08A-6BDA7A74C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276225"/>
            <a:ext cx="1588" cy="5851525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F00F1F4-3AD9-4AE2-9974-92D30E50FF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152400"/>
            <a:ext cx="8913813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the title text format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125ED93-C0EC-4659-BCE0-FE0F868B3B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5300" y="1219200"/>
            <a:ext cx="8913813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the outline text format</a:t>
            </a:r>
          </a:p>
          <a:p>
            <a:pPr lvl="1"/>
            <a:r>
              <a:rPr lang="en-GB" altLang="es-ES"/>
              <a:t>Second Outline Level</a:t>
            </a:r>
          </a:p>
          <a:p>
            <a:pPr lvl="2"/>
            <a:r>
              <a:rPr lang="en-GB" altLang="es-ES"/>
              <a:t>Third Outline Level</a:t>
            </a:r>
          </a:p>
          <a:p>
            <a:pPr lvl="3"/>
            <a:r>
              <a:rPr lang="en-GB" altLang="es-ES"/>
              <a:t>Fourth Outline Level</a:t>
            </a:r>
          </a:p>
          <a:p>
            <a:pPr lvl="4"/>
            <a:r>
              <a:rPr lang="en-GB" altLang="es-ES"/>
              <a:t>Fifth Outline Level</a:t>
            </a:r>
          </a:p>
          <a:p>
            <a:pPr lvl="4"/>
            <a:r>
              <a:rPr lang="en-GB" altLang="es-ES"/>
              <a:t>Sixth Outline Level</a:t>
            </a:r>
          </a:p>
          <a:p>
            <a:pPr lvl="4"/>
            <a:r>
              <a:rPr lang="en-GB" altLang="es-ES"/>
              <a:t>Seventh Outline Level</a:t>
            </a: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D8307543-3A7D-4601-9CED-C3B1F8C7D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356350"/>
            <a:ext cx="2479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5126" name="Text Box 5">
            <a:extLst>
              <a:ext uri="{FF2B5EF4-FFF2-40B4-BE49-F238E27FC236}">
                <a16:creationId xmlns:a16="http://schemas.microsoft.com/office/drawing/2014/main" id="{340A0C5B-63A5-4AA4-855D-F5F949723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6356350"/>
            <a:ext cx="379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AB2D8C38-A8DD-4393-B374-BEFD336B97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63575" y="6356350"/>
            <a:ext cx="21447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>
            <a:lvl1pPr defTabSz="449580" eaLnBrk="1" hangingPunct="1">
              <a:spcBef>
                <a:spcPts val="875"/>
              </a:spcBef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>
                <a:solidFill>
                  <a:srgbClr val="464653"/>
                </a:solidFill>
                <a:latin typeface="Times New Roman" panose="02020603050405020304" pitchFamily="16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>
              <a:defRPr/>
            </a:pPr>
            <a:fld id="{9B77F0F4-7F71-4C68-B854-4F018B99E37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1" r:id="rId3"/>
    <p:sldLayoutId id="2147483760" r:id="rId4"/>
    <p:sldLayoutId id="2147483759" r:id="rId5"/>
    <p:sldLayoutId id="2147483758" r:id="rId6"/>
    <p:sldLayoutId id="2147483757" r:id="rId7"/>
    <p:sldLayoutId id="2147483756" r:id="rId8"/>
    <p:sldLayoutId id="2147483755" r:id="rId9"/>
    <p:sldLayoutId id="2147483754" r:id="rId10"/>
    <p:sldLayoutId id="2147483753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kern="12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defRPr sz="2300" kern="1200">
          <a:solidFill>
            <a:srgbClr val="464653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00"/>
        </a:spcBef>
        <a:spcAft>
          <a:spcPct val="0"/>
        </a:spcAft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27961F9E-6DF5-4659-A568-544D211824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152400"/>
            <a:ext cx="8913813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the title text format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54FC7B7-26C5-4288-867B-5EBBD86E1F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5300" y="1219200"/>
            <a:ext cx="8913813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the outline text format</a:t>
            </a:r>
          </a:p>
          <a:p>
            <a:pPr lvl="1"/>
            <a:r>
              <a:rPr lang="en-GB" altLang="es-ES"/>
              <a:t>Second Outline Level</a:t>
            </a:r>
          </a:p>
          <a:p>
            <a:pPr lvl="2"/>
            <a:r>
              <a:rPr lang="en-GB" altLang="es-ES"/>
              <a:t>Third Outline Level</a:t>
            </a:r>
          </a:p>
          <a:p>
            <a:pPr lvl="3"/>
            <a:r>
              <a:rPr lang="en-GB" altLang="es-ES"/>
              <a:t>Fourth Outline Level</a:t>
            </a:r>
          </a:p>
          <a:p>
            <a:pPr lvl="4"/>
            <a:r>
              <a:rPr lang="en-GB" altLang="es-ES"/>
              <a:t>Fifth Outline Level</a:t>
            </a:r>
          </a:p>
          <a:p>
            <a:pPr lvl="4"/>
            <a:r>
              <a:rPr lang="en-GB" altLang="es-ES"/>
              <a:t>Sixth Outline Level</a:t>
            </a:r>
          </a:p>
          <a:p>
            <a:pPr lvl="4"/>
            <a:r>
              <a:rPr lang="en-GB" altLang="es-ES"/>
              <a:t>Seventh Outline Level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1553A10B-A7CF-491D-89F5-7D33129E6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356350"/>
            <a:ext cx="2479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FF7EFDF6-1D8A-4966-A5E7-594A5B414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6356350"/>
            <a:ext cx="379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FA3DD0F-DE16-406D-B5A0-308792A862C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63575" y="6356350"/>
            <a:ext cx="21447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>
            <a:lvl1pPr defTabSz="449580" eaLnBrk="1" hangingPunct="1">
              <a:spcBef>
                <a:spcPts val="875"/>
              </a:spcBef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>
                <a:solidFill>
                  <a:srgbClr val="464653"/>
                </a:solidFill>
                <a:latin typeface="Times New Roman" panose="02020603050405020304" pitchFamily="16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>
              <a:defRPr/>
            </a:pPr>
            <a:fld id="{4923DFF2-7963-4524-8B15-315B45E6A8D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3" r:id="rId2"/>
    <p:sldLayoutId id="2147483772" r:id="rId3"/>
    <p:sldLayoutId id="2147483771" r:id="rId4"/>
    <p:sldLayoutId id="2147483770" r:id="rId5"/>
    <p:sldLayoutId id="2147483769" r:id="rId6"/>
    <p:sldLayoutId id="2147483768" r:id="rId7"/>
    <p:sldLayoutId id="2147483767" r:id="rId8"/>
    <p:sldLayoutId id="2147483766" r:id="rId9"/>
    <p:sldLayoutId id="2147483765" r:id="rId10"/>
    <p:sldLayoutId id="2147483764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kern="12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>
          <a:solidFill>
            <a:srgbClr val="464653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defRPr sz="2300" kern="1200">
          <a:solidFill>
            <a:srgbClr val="464653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00"/>
        </a:spcBef>
        <a:spcAft>
          <a:spcPct val="0"/>
        </a:spcAft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.gif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.wmf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81EF709A-6B52-4198-A7DF-16D404E07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20701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SzPct val="76000"/>
            </a:pPr>
            <a:r>
              <a:rPr lang="es-ES" altLang="es-ES" sz="7200">
                <a:solidFill>
                  <a:srgbClr val="464653"/>
                </a:solidFill>
              </a:rPr>
              <a:t>Computer interfacing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8873F25D-C1C4-4854-AFF4-DEBCFF371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338" y="4149725"/>
            <a:ext cx="3816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500"/>
              </a:spcBef>
              <a:buSzPct val="76000"/>
            </a:pPr>
            <a:r>
              <a:rPr lang="es-ES" altLang="es-ES">
                <a:solidFill>
                  <a:srgbClr val="464653"/>
                </a:solidFill>
              </a:rPr>
              <a:t>Interfícies dels computadors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9A493F8F-3AB8-4260-857B-A0526FE0C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5414963"/>
            <a:ext cx="8042275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1500"/>
              </a:spcBef>
              <a:buSzPct val="76000"/>
            </a:pPr>
            <a:r>
              <a:rPr lang="ca-ES" altLang="es-ES" b="1">
                <a:solidFill>
                  <a:srgbClr val="000000"/>
                </a:solidFill>
                <a:latin typeface="Arial Narrow" panose="020B0606020202030204" pitchFamily="34" charset="0"/>
              </a:rPr>
              <a:t>Dpt. d’Enginyeria de Sistemes, </a:t>
            </a:r>
          </a:p>
          <a:p>
            <a:pPr algn="ctr">
              <a:spcBef>
                <a:spcPts val="1500"/>
              </a:spcBef>
              <a:buSzPct val="76000"/>
            </a:pPr>
            <a:r>
              <a:rPr lang="ca-ES" altLang="es-ES" b="1">
                <a:solidFill>
                  <a:srgbClr val="000000"/>
                </a:solidFill>
                <a:latin typeface="Arial Narrow" panose="020B0606020202030204" pitchFamily="34" charset="0"/>
              </a:rPr>
              <a:t>Automàtica i Informàtica Industrial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57B0873-C751-4244-939E-2BDF81FB5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330200"/>
            <a:ext cx="4484688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820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74C340EE-1E8F-49D9-8503-7FB5F81F7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0"/>
            <a:ext cx="88566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SzPct val="76000"/>
            </a:pPr>
            <a:r>
              <a:rPr lang="es-ES" altLang="es-ES" sz="4400">
                <a:solidFill>
                  <a:srgbClr val="464653"/>
                </a:solidFill>
              </a:rPr>
              <a:t>Avaluació (competència transversal)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F695E6C-7F60-46E8-920A-8ECAD0C0F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1341438"/>
            <a:ext cx="9001125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0" hangingPunct="0">
              <a:spcBef>
                <a:spcPts val="600"/>
              </a:spcBef>
              <a:buSzPct val="76000"/>
            </a:pPr>
            <a:r>
              <a:rPr lang="ca-ES" altLang="es-ES" i="1">
                <a:solidFill>
                  <a:srgbClr val="000000"/>
                </a:solidFill>
              </a:rPr>
              <a:t>G3.1 - Comprendre i utilitzar eficaçment manuals, especificacions de productes i altra informació de caràcter tècnic escrita en anglès.</a:t>
            </a:r>
          </a:p>
          <a:p>
            <a:pPr algn="just" eaLnBrk="0" hangingPunct="0">
              <a:spcBef>
                <a:spcPts val="600"/>
              </a:spcBef>
              <a:buSzPct val="76000"/>
            </a:pPr>
            <a:r>
              <a:rPr lang="ca-ES" altLang="es-ES" i="1">
                <a:solidFill>
                  <a:srgbClr val="000000"/>
                </a:solidFill>
              </a:rPr>
              <a:t> </a:t>
            </a:r>
            <a:br>
              <a:rPr lang="ca-ES" altLang="es-ES" i="1">
                <a:solidFill>
                  <a:srgbClr val="000000"/>
                </a:solidFill>
              </a:rPr>
            </a:br>
            <a:endParaRPr lang="ca-ES" altLang="es-ES" i="1">
              <a:solidFill>
                <a:srgbClr val="000000"/>
              </a:solidFill>
            </a:endParaRPr>
          </a:p>
          <a:p>
            <a:pPr algn="just" eaLnBrk="0" hangingPunct="0">
              <a:spcBef>
                <a:spcPts val="600"/>
              </a:spcBef>
              <a:buSzPct val="76000"/>
            </a:pPr>
            <a:r>
              <a:rPr lang="ca-ES" altLang="es-ES">
                <a:solidFill>
                  <a:srgbClr val="000000"/>
                </a:solidFill>
              </a:rPr>
              <a:t>-  Materials i activitats a l’Atenea de l’assignatura.</a:t>
            </a:r>
          </a:p>
          <a:p>
            <a:pPr algn="just" eaLnBrk="0" hangingPunct="0">
              <a:spcBef>
                <a:spcPts val="600"/>
              </a:spcBef>
              <a:buSzPct val="76000"/>
            </a:pPr>
            <a:endParaRPr lang="ca-ES" altLang="es-ES">
              <a:solidFill>
                <a:srgbClr val="000000"/>
              </a:solidFill>
            </a:endParaRPr>
          </a:p>
          <a:p>
            <a:pPr algn="just" eaLnBrk="0" hangingPunct="0">
              <a:spcBef>
                <a:spcPts val="600"/>
              </a:spcBef>
              <a:buSzPct val="76000"/>
            </a:pPr>
            <a:r>
              <a:rPr lang="ca-ES" altLang="es-ES">
                <a:solidFill>
                  <a:srgbClr val="000000"/>
                </a:solidFill>
              </a:rPr>
              <a:t>-  Avaluació al final de quadrimestre amb un test de comprensió lectora.</a:t>
            </a:r>
          </a:p>
          <a:p>
            <a:pPr algn="just" eaLnBrk="0" hangingPunct="0">
              <a:spcBef>
                <a:spcPts val="600"/>
              </a:spcBef>
              <a:buSzPct val="76000"/>
            </a:pPr>
            <a:endParaRPr lang="ca-ES" altLang="es-ES">
              <a:solidFill>
                <a:srgbClr val="000000"/>
              </a:solidFill>
            </a:endParaRPr>
          </a:p>
          <a:p>
            <a:pPr algn="just" eaLnBrk="0" hangingPunct="0">
              <a:spcBef>
                <a:spcPts val="600"/>
              </a:spcBef>
              <a:buSzPct val="76000"/>
            </a:pPr>
            <a:r>
              <a:rPr lang="ca-ES" altLang="es-ES">
                <a:solidFill>
                  <a:srgbClr val="000000"/>
                </a:solidFill>
              </a:rPr>
              <a:t>La competència "llengua estrangera" és l'única necessària per a l'obtenció del títol d'enginyer. (Exigència legal – Acreditació externa)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586CAF9F-5E04-4769-A7EF-0F3B50A78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44450"/>
            <a:ext cx="7772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SzPct val="76000"/>
            </a:pPr>
            <a:r>
              <a:rPr lang="es-ES" altLang="es-ES" sz="4400">
                <a:solidFill>
                  <a:srgbClr val="464653"/>
                </a:solidFill>
              </a:rPr>
              <a:t>Coneixements previs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B63FD29-95B3-4940-A4B9-E8D134906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1125538"/>
            <a:ext cx="9001125" cy="518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63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5pPr>
            <a:lvl6pPr marL="2514600" indent="-228600" defTabSz="44958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6pPr>
            <a:lvl7pPr marL="2971800" indent="-228600" defTabSz="44958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7pPr>
            <a:lvl8pPr marL="3429000" indent="-228600" defTabSz="44958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8pPr>
            <a:lvl9pPr marL="3886200" indent="-228600" defTabSz="44958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9pPr>
          </a:lstStyle>
          <a:p>
            <a:pPr algn="just" defTabSz="449580" eaLnBrk="0" hangingPunct="0">
              <a:spcBef>
                <a:spcPts val="700"/>
              </a:spcBef>
              <a:buSzPct val="76000"/>
              <a:defRPr/>
            </a:pPr>
            <a:r>
              <a:rPr lang="en-US" altLang="es-ES" sz="2800" dirty="0">
                <a:cs typeface="Arial" panose="020B0604020202020204" pitchFamily="34" charset="0"/>
              </a:rPr>
              <a:t>Entre </a:t>
            </a:r>
            <a:r>
              <a:rPr lang="en-US" altLang="es-ES" sz="2800" dirty="0" err="1">
                <a:cs typeface="Arial" panose="020B0604020202020204" pitchFamily="34" charset="0"/>
              </a:rPr>
              <a:t>d'altres</a:t>
            </a:r>
            <a:r>
              <a:rPr lang="en-US" altLang="es-ES" sz="2800" dirty="0">
                <a:cs typeface="Arial" panose="020B0604020202020204" pitchFamily="34" charset="0"/>
              </a:rPr>
              <a:t>:</a:t>
            </a:r>
          </a:p>
          <a:p>
            <a:pPr algn="just" defTabSz="449580" eaLnBrk="0" hangingPunct="0">
              <a:spcBef>
                <a:spcPts val="450"/>
              </a:spcBef>
              <a:buSzPct val="76000"/>
              <a:defRPr/>
            </a:pPr>
            <a:endParaRPr lang="en-US" altLang="es-ES" sz="1800" dirty="0">
              <a:cs typeface="Arial" panose="020B0604020202020204" pitchFamily="34" charset="0"/>
            </a:endParaRPr>
          </a:p>
          <a:p>
            <a:pPr marL="341630" indent="-339725" defTabSz="449580" eaLnBrk="0" hangingPunct="0">
              <a:spcBef>
                <a:spcPts val="700"/>
              </a:spcBef>
              <a:buClr>
                <a:srgbClr val="000000"/>
              </a:buClr>
              <a:buSzPct val="76000"/>
              <a:buFont typeface="Times New Roman" panose="02020603050405020304" pitchFamily="16" charset="0"/>
              <a:buChar char="•"/>
              <a:defRPr/>
            </a:pPr>
            <a:r>
              <a:rPr lang="en-US" altLang="es-ES" sz="2800" dirty="0" err="1">
                <a:cs typeface="Arial" panose="020B0604020202020204" pitchFamily="34" charset="0"/>
              </a:rPr>
              <a:t>Coneixement</a:t>
            </a:r>
            <a:r>
              <a:rPr lang="en-US" altLang="es-ES" sz="2800" dirty="0">
                <a:cs typeface="Arial" panose="020B0604020202020204" pitchFamily="34" charset="0"/>
              </a:rPr>
              <a:t> del </a:t>
            </a:r>
            <a:r>
              <a:rPr lang="en-US" altLang="es-ES" sz="2800" dirty="0" err="1">
                <a:cs typeface="Arial" panose="020B0604020202020204" pitchFamily="34" charset="0"/>
              </a:rPr>
              <a:t>funcionament</a:t>
            </a:r>
            <a:r>
              <a:rPr lang="en-US" altLang="es-ES" sz="2800" dirty="0">
                <a:cs typeface="Arial" panose="020B0604020202020204" pitchFamily="34" charset="0"/>
              </a:rPr>
              <a:t> </a:t>
            </a:r>
            <a:r>
              <a:rPr lang="en-US" altLang="es-ES" sz="2800" dirty="0" err="1">
                <a:cs typeface="Arial" panose="020B0604020202020204" pitchFamily="34" charset="0"/>
              </a:rPr>
              <a:t>dels</a:t>
            </a:r>
            <a:r>
              <a:rPr lang="en-US" altLang="es-ES" sz="2800" dirty="0">
                <a:cs typeface="Arial" panose="020B0604020202020204" pitchFamily="34" charset="0"/>
              </a:rPr>
              <a:t> </a:t>
            </a:r>
            <a:r>
              <a:rPr lang="en-US" altLang="es-ES" sz="2800" dirty="0" err="1">
                <a:cs typeface="Arial" panose="020B0604020202020204" pitchFamily="34" charset="0"/>
              </a:rPr>
              <a:t>diferents</a:t>
            </a:r>
            <a:r>
              <a:rPr lang="en-US" altLang="es-ES" sz="2800" dirty="0">
                <a:cs typeface="Arial" panose="020B0604020202020204" pitchFamily="34" charset="0"/>
              </a:rPr>
              <a:t> components </a:t>
            </a:r>
            <a:r>
              <a:rPr lang="en-US" altLang="es-ES" sz="2800" dirty="0" err="1" smtClean="0">
                <a:cs typeface="Arial" panose="020B0604020202020204" pitchFamily="34" charset="0"/>
              </a:rPr>
              <a:t>electrònics</a:t>
            </a:r>
            <a:r>
              <a:rPr lang="en-US" altLang="es-ES" sz="2800" dirty="0" smtClean="0">
                <a:cs typeface="Arial" panose="020B0604020202020204" pitchFamily="34" charset="0"/>
              </a:rPr>
              <a:t>:</a:t>
            </a:r>
          </a:p>
          <a:p>
            <a:pPr marL="744855" lvl="1" indent="-342900" defTabSz="449580" eaLnBrk="0" hangingPunct="0">
              <a:spcBef>
                <a:spcPts val="700"/>
              </a:spcBef>
              <a:buClr>
                <a:srgbClr val="000000"/>
              </a:buClr>
              <a:buSzPct val="76000"/>
              <a:buFont typeface="Courier New" panose="02070309020205020404" pitchFamily="49" charset="0"/>
              <a:buChar char="o"/>
              <a:defRPr/>
            </a:pPr>
            <a:r>
              <a:rPr lang="en-US" altLang="es-ES" i="1" dirty="0" smtClean="0">
                <a:cs typeface="Arial" panose="020B0604020202020204" pitchFamily="34" charset="0"/>
              </a:rPr>
              <a:t>Components </a:t>
            </a:r>
            <a:r>
              <a:rPr lang="en-US" altLang="es-ES" i="1" dirty="0" err="1" smtClean="0">
                <a:cs typeface="Arial" panose="020B0604020202020204" pitchFamily="34" charset="0"/>
              </a:rPr>
              <a:t>passius</a:t>
            </a:r>
            <a:r>
              <a:rPr lang="en-US" altLang="es-ES" dirty="0" smtClean="0">
                <a:cs typeface="Arial" panose="020B0604020202020204" pitchFamily="34" charset="0"/>
              </a:rPr>
              <a:t>: R</a:t>
            </a:r>
            <a:r>
              <a:rPr lang="en-US" altLang="es-ES" dirty="0">
                <a:cs typeface="Arial" panose="020B0604020202020204" pitchFamily="34" charset="0"/>
              </a:rPr>
              <a:t>, L, </a:t>
            </a:r>
            <a:r>
              <a:rPr lang="en-US" altLang="es-ES" dirty="0" smtClean="0">
                <a:cs typeface="Arial" panose="020B0604020202020204" pitchFamily="34" charset="0"/>
              </a:rPr>
              <a:t>C</a:t>
            </a:r>
          </a:p>
          <a:p>
            <a:pPr marL="744855" lvl="1" indent="-342900" defTabSz="449580" eaLnBrk="0" hangingPunct="0">
              <a:spcBef>
                <a:spcPts val="700"/>
              </a:spcBef>
              <a:buClr>
                <a:srgbClr val="000000"/>
              </a:buClr>
              <a:buSzPct val="76000"/>
              <a:buFont typeface="Courier New" panose="02070309020205020404" pitchFamily="49" charset="0"/>
              <a:buChar char="o"/>
              <a:defRPr/>
            </a:pPr>
            <a:r>
              <a:rPr lang="en-US" altLang="es-ES" i="1" dirty="0" smtClean="0">
                <a:cs typeface="Arial" panose="020B0604020202020204" pitchFamily="34" charset="0"/>
              </a:rPr>
              <a:t>Semiconductors</a:t>
            </a:r>
            <a:r>
              <a:rPr lang="en-US" altLang="es-ES" dirty="0" smtClean="0">
                <a:cs typeface="Arial" panose="020B0604020202020204" pitchFamily="34" charset="0"/>
              </a:rPr>
              <a:t>: diodes, LED, transistors BJT </a:t>
            </a:r>
            <a:r>
              <a:rPr lang="en-US" altLang="es-ES" dirty="0" err="1" smtClean="0">
                <a:cs typeface="Arial" panose="020B0604020202020204" pitchFamily="34" charset="0"/>
              </a:rPr>
              <a:t>i</a:t>
            </a:r>
            <a:r>
              <a:rPr lang="en-US" altLang="es-ES" dirty="0" smtClean="0">
                <a:cs typeface="Arial" panose="020B0604020202020204" pitchFamily="34" charset="0"/>
              </a:rPr>
              <a:t> MOSFET</a:t>
            </a:r>
            <a:endParaRPr lang="en-US" altLang="es-ES" dirty="0">
              <a:cs typeface="Arial" panose="020B0604020202020204" pitchFamily="34" charset="0"/>
            </a:endParaRPr>
          </a:p>
          <a:p>
            <a:pPr marL="341630" indent="-339725" defTabSz="449580" eaLnBrk="0" hangingPunct="0">
              <a:spcBef>
                <a:spcPts val="700"/>
              </a:spcBef>
              <a:buClr>
                <a:srgbClr val="000000"/>
              </a:buClr>
              <a:buSzPct val="76000"/>
              <a:buFont typeface="Times New Roman" panose="02020603050405020304" pitchFamily="16" charset="0"/>
              <a:buChar char="•"/>
              <a:defRPr/>
            </a:pPr>
            <a:r>
              <a:rPr lang="en-US" altLang="es-ES" sz="2800" dirty="0" err="1">
                <a:cs typeface="Arial" panose="020B0604020202020204" pitchFamily="34" charset="0"/>
              </a:rPr>
              <a:t>Anàlisi</a:t>
            </a:r>
            <a:r>
              <a:rPr lang="en-US" altLang="es-ES" sz="2800" dirty="0">
                <a:cs typeface="Arial" panose="020B0604020202020204" pitchFamily="34" charset="0"/>
              </a:rPr>
              <a:t> de circuits </a:t>
            </a:r>
            <a:r>
              <a:rPr lang="en-US" altLang="es-ES" sz="2800" dirty="0" err="1">
                <a:cs typeface="Arial" panose="020B0604020202020204" pitchFamily="34" charset="0"/>
              </a:rPr>
              <a:t>electrònics</a:t>
            </a:r>
            <a:r>
              <a:rPr lang="en-US" altLang="es-ES" sz="2800" dirty="0">
                <a:cs typeface="Arial" panose="020B0604020202020204" pitchFamily="34" charset="0"/>
              </a:rPr>
              <a:t> </a:t>
            </a:r>
            <a:r>
              <a:rPr lang="en-US" altLang="es-ES" sz="2800" dirty="0" err="1">
                <a:cs typeface="Arial" panose="020B0604020202020204" pitchFamily="34" charset="0"/>
              </a:rPr>
              <a:t>en</a:t>
            </a:r>
            <a:r>
              <a:rPr lang="en-US" altLang="es-ES" sz="2800" dirty="0">
                <a:cs typeface="Arial" panose="020B0604020202020204" pitchFamily="34" charset="0"/>
              </a:rPr>
              <a:t> DC. </a:t>
            </a:r>
            <a:r>
              <a:rPr lang="en-US" altLang="es-ES" sz="2800" dirty="0" err="1">
                <a:cs typeface="Arial" panose="020B0604020202020204" pitchFamily="34" charset="0"/>
              </a:rPr>
              <a:t>Càlcul</a:t>
            </a:r>
            <a:r>
              <a:rPr lang="en-US" altLang="es-ES" sz="2800" dirty="0">
                <a:cs typeface="Arial" panose="020B0604020202020204" pitchFamily="34" charset="0"/>
              </a:rPr>
              <a:t> de </a:t>
            </a:r>
            <a:r>
              <a:rPr lang="en-US" altLang="es-ES" sz="2800" dirty="0" smtClean="0">
                <a:cs typeface="Arial" panose="020B0604020202020204" pitchFamily="34" charset="0"/>
              </a:rPr>
              <a:t>tensions(V), </a:t>
            </a:r>
            <a:r>
              <a:rPr lang="en-US" altLang="es-ES" sz="2800" dirty="0" err="1" smtClean="0">
                <a:cs typeface="Arial" panose="020B0604020202020204" pitchFamily="34" charset="0"/>
              </a:rPr>
              <a:t>corrents</a:t>
            </a:r>
            <a:r>
              <a:rPr lang="en-US" altLang="es-ES" sz="2800" dirty="0" smtClean="0">
                <a:cs typeface="Arial" panose="020B0604020202020204" pitchFamily="34" charset="0"/>
              </a:rPr>
              <a:t>(A) </a:t>
            </a:r>
            <a:r>
              <a:rPr lang="en-US" altLang="es-ES" sz="2800" dirty="0" err="1">
                <a:cs typeface="Arial" panose="020B0604020202020204" pitchFamily="34" charset="0"/>
              </a:rPr>
              <a:t>i</a:t>
            </a:r>
            <a:r>
              <a:rPr lang="en-US" altLang="es-ES" sz="2800" dirty="0">
                <a:cs typeface="Arial" panose="020B0604020202020204" pitchFamily="34" charset="0"/>
              </a:rPr>
              <a:t> </a:t>
            </a:r>
            <a:r>
              <a:rPr lang="en-US" altLang="es-ES" sz="2800" dirty="0" err="1" smtClean="0">
                <a:cs typeface="Arial" panose="020B0604020202020204" pitchFamily="34" charset="0"/>
              </a:rPr>
              <a:t>potència</a:t>
            </a:r>
            <a:r>
              <a:rPr lang="en-US" altLang="es-ES" sz="2800" dirty="0" smtClean="0">
                <a:cs typeface="Arial" panose="020B0604020202020204" pitchFamily="34" charset="0"/>
              </a:rPr>
              <a:t> </a:t>
            </a:r>
            <a:r>
              <a:rPr lang="en-US" altLang="es-ES" sz="2800" dirty="0" err="1" smtClean="0">
                <a:cs typeface="Arial" panose="020B0604020202020204" pitchFamily="34" charset="0"/>
              </a:rPr>
              <a:t>consumida</a:t>
            </a:r>
            <a:r>
              <a:rPr lang="en-US" altLang="es-ES" sz="2800" dirty="0" smtClean="0">
                <a:cs typeface="Arial" panose="020B0604020202020204" pitchFamily="34" charset="0"/>
              </a:rPr>
              <a:t>(W). </a:t>
            </a:r>
            <a:r>
              <a:rPr lang="en-US" altLang="es-ES" sz="2800" dirty="0" err="1" smtClean="0">
                <a:cs typeface="Arial" panose="020B0604020202020204" pitchFamily="34" charset="0"/>
              </a:rPr>
              <a:t>Llei</a:t>
            </a:r>
            <a:r>
              <a:rPr lang="en-US" altLang="es-ES" sz="2800" dirty="0" smtClean="0">
                <a:cs typeface="Arial" panose="020B0604020202020204" pitchFamily="34" charset="0"/>
              </a:rPr>
              <a:t> </a:t>
            </a:r>
            <a:r>
              <a:rPr lang="en-US" altLang="es-ES" sz="2800" dirty="0" err="1" smtClean="0">
                <a:cs typeface="Arial" panose="020B0604020202020204" pitchFamily="34" charset="0"/>
              </a:rPr>
              <a:t>d’Ohm</a:t>
            </a:r>
            <a:endParaRPr lang="en-US" altLang="es-ES" sz="2800" dirty="0">
              <a:cs typeface="Arial" panose="020B0604020202020204" pitchFamily="34" charset="0"/>
            </a:endParaRPr>
          </a:p>
          <a:p>
            <a:pPr marL="341630" indent="-339725" defTabSz="449580" eaLnBrk="0" hangingPunct="0">
              <a:spcBef>
                <a:spcPts val="700"/>
              </a:spcBef>
              <a:buClr>
                <a:srgbClr val="000000"/>
              </a:buClr>
              <a:buSzPct val="76000"/>
              <a:buFont typeface="Times New Roman" panose="02020603050405020304" pitchFamily="16" charset="0"/>
              <a:buChar char="•"/>
              <a:defRPr/>
            </a:pPr>
            <a:r>
              <a:rPr lang="es-ES" altLang="es-ES" sz="2800" dirty="0" err="1">
                <a:cs typeface="Arial" panose="020B0604020202020204" pitchFamily="34" charset="0"/>
              </a:rPr>
              <a:t>Programació</a:t>
            </a:r>
            <a:r>
              <a:rPr lang="es-ES" altLang="es-ES" sz="2800" dirty="0">
                <a:cs typeface="Arial" panose="020B0604020202020204" pitchFamily="34" charset="0"/>
              </a:rPr>
              <a:t> en </a:t>
            </a:r>
            <a:r>
              <a:rPr lang="es-ES" altLang="es-ES" sz="2800" dirty="0" err="1">
                <a:cs typeface="Arial" panose="020B0604020202020204" pitchFamily="34" charset="0"/>
              </a:rPr>
              <a:t>llenguatge</a:t>
            </a:r>
            <a:r>
              <a:rPr lang="es-ES" altLang="es-ES" sz="2800" dirty="0">
                <a:cs typeface="Arial" panose="020B0604020202020204" pitchFamily="34" charset="0"/>
              </a:rPr>
              <a:t> C</a:t>
            </a:r>
          </a:p>
          <a:p>
            <a:pPr marL="341630" indent="-339725" defTabSz="449580" eaLnBrk="0" hangingPunct="0">
              <a:spcBef>
                <a:spcPts val="700"/>
              </a:spcBef>
              <a:buClr>
                <a:srgbClr val="000000"/>
              </a:buClr>
              <a:buSzPct val="76000"/>
              <a:buFont typeface="Times New Roman" panose="02020603050405020304" pitchFamily="16" charset="0"/>
              <a:buChar char="•"/>
              <a:defRPr/>
            </a:pPr>
            <a:r>
              <a:rPr lang="es-ES" altLang="es-ES" sz="2800" dirty="0" err="1">
                <a:cs typeface="Arial" panose="020B0604020202020204" pitchFamily="34" charset="0"/>
              </a:rPr>
              <a:t>Entendre</a:t>
            </a:r>
            <a:r>
              <a:rPr lang="es-ES" altLang="es-ES" sz="2800" dirty="0">
                <a:cs typeface="Arial" panose="020B0604020202020204" pitchFamily="34" charset="0"/>
              </a:rPr>
              <a:t> </a:t>
            </a:r>
            <a:r>
              <a:rPr lang="es-ES" altLang="es-ES" sz="2800" dirty="0" err="1">
                <a:cs typeface="Arial" panose="020B0604020202020204" pitchFamily="34" charset="0"/>
              </a:rPr>
              <a:t>correctament</a:t>
            </a:r>
            <a:r>
              <a:rPr lang="es-ES" altLang="es-ES" sz="2800" dirty="0">
                <a:cs typeface="Arial" panose="020B0604020202020204" pitchFamily="34" charset="0"/>
              </a:rPr>
              <a:t> </a:t>
            </a:r>
            <a:r>
              <a:rPr lang="es-ES" altLang="es-ES" sz="2800" dirty="0" err="1">
                <a:cs typeface="Arial" panose="020B0604020202020204" pitchFamily="34" charset="0"/>
              </a:rPr>
              <a:t>documentació</a:t>
            </a:r>
            <a:r>
              <a:rPr lang="es-ES" altLang="es-ES" sz="2800" dirty="0">
                <a:cs typeface="Arial" panose="020B0604020202020204" pitchFamily="34" charset="0"/>
              </a:rPr>
              <a:t> escrita en </a:t>
            </a:r>
            <a:r>
              <a:rPr lang="es-ES" altLang="es-ES" sz="2800" dirty="0" err="1">
                <a:cs typeface="Arial" panose="020B0604020202020204" pitchFamily="34" charset="0"/>
              </a:rPr>
              <a:t>anglès</a:t>
            </a:r>
            <a:r>
              <a:rPr lang="es-ES" altLang="es-ES" sz="2800" dirty="0">
                <a:cs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98A4045E-4554-48A8-A3CE-72953B4D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0"/>
            <a:ext cx="88566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SzPct val="76000"/>
            </a:pPr>
            <a:r>
              <a:rPr lang="es-ES" altLang="es-ES" sz="4400">
                <a:solidFill>
                  <a:srgbClr val="464653"/>
                </a:solidFill>
              </a:rPr>
              <a:t>Assistència a classe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5A895E7D-187A-4F14-980D-46E8B9250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981075"/>
            <a:ext cx="463391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6000"/>
            </a:pPr>
            <a:r>
              <a:rPr lang="ca-ES" altLang="es-ES" sz="2000" b="1">
                <a:solidFill>
                  <a:srgbClr val="000000"/>
                </a:solidFill>
                <a:latin typeface="Arial" panose="020B0604020202020204" pitchFamily="34" charset="0"/>
              </a:rPr>
              <a:t>La diferència entre no venir a classe </a:t>
            </a: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50E34B13-1F39-4F90-B099-E10874ED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420938"/>
            <a:ext cx="258762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>
            <a:extLst>
              <a:ext uri="{FF2B5EF4-FFF2-40B4-BE49-F238E27FC236}">
                <a16:creationId xmlns:a16="http://schemas.microsoft.com/office/drawing/2014/main" id="{43D45197-59C8-4626-B1A7-D12B00DBF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5300663"/>
            <a:ext cx="5060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6000"/>
            </a:pPr>
            <a:r>
              <a:rPr lang="ca-ES" altLang="es-ES" sz="1800" i="1">
                <a:solidFill>
                  <a:srgbClr val="000000"/>
                </a:solidFill>
                <a:latin typeface="Arial" panose="020B0604020202020204" pitchFamily="34" charset="0"/>
              </a:rPr>
              <a:t>Encoder</a:t>
            </a:r>
            <a:r>
              <a:rPr lang="ca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 incremental d’un ratolí mecànic de bola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97490474-E17E-444A-9C74-12C7C70AE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2060575"/>
            <a:ext cx="5184775" cy="3673475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pic>
        <p:nvPicPr>
          <p:cNvPr id="32774" name="Picture 6">
            <a:extLst>
              <a:ext uri="{FF2B5EF4-FFF2-40B4-BE49-F238E27FC236}">
                <a16:creationId xmlns:a16="http://schemas.microsoft.com/office/drawing/2014/main" id="{D8E6FC8D-0C6E-465B-8E8A-7009499AC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97200"/>
            <a:ext cx="135096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7">
            <a:extLst>
              <a:ext uri="{FF2B5EF4-FFF2-40B4-BE49-F238E27FC236}">
                <a16:creationId xmlns:a16="http://schemas.microsoft.com/office/drawing/2014/main" id="{191B0783-41F7-45DD-9155-EEB41426B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349500"/>
            <a:ext cx="5032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D4B338A7-D0A6-4D30-AD79-F94088FEF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0"/>
            <a:ext cx="88566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SzPct val="76000"/>
            </a:pPr>
            <a:r>
              <a:rPr lang="es-ES" altLang="es-ES" sz="4400">
                <a:solidFill>
                  <a:srgbClr val="464653"/>
                </a:solidFill>
              </a:rPr>
              <a:t>Assistència a classe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AB3F55C7-9EB4-4B1A-8A04-71D594C2F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836613"/>
            <a:ext cx="28146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6000"/>
            </a:pPr>
            <a:r>
              <a:rPr lang="ca-ES" altLang="es-ES" sz="2800" b="1">
                <a:solidFill>
                  <a:srgbClr val="000000"/>
                </a:solidFill>
                <a:latin typeface="Arial" panose="020B0604020202020204" pitchFamily="34" charset="0"/>
              </a:rPr>
              <a:t>i venir a classe </a:t>
            </a: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C3A3685B-D749-4302-9469-1DB6A85E9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420938"/>
            <a:ext cx="258762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4">
            <a:extLst>
              <a:ext uri="{FF2B5EF4-FFF2-40B4-BE49-F238E27FC236}">
                <a16:creationId xmlns:a16="http://schemas.microsoft.com/office/drawing/2014/main" id="{D2160729-A1A0-4F9B-A22F-FB96B7B11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5300663"/>
            <a:ext cx="5060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6000"/>
            </a:pPr>
            <a:r>
              <a:rPr lang="ca-ES" altLang="es-ES" sz="1800" i="1">
                <a:solidFill>
                  <a:srgbClr val="000000"/>
                </a:solidFill>
                <a:latin typeface="Arial" panose="020B0604020202020204" pitchFamily="34" charset="0"/>
              </a:rPr>
              <a:t>Encoder</a:t>
            </a:r>
            <a:r>
              <a:rPr lang="ca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 incremental d’un ratolí mecànic de bola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F45F5179-D3A1-4FAB-9AB8-16E806F72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2060575"/>
            <a:ext cx="5184775" cy="3673475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pic>
        <p:nvPicPr>
          <p:cNvPr id="34822" name="Picture 6">
            <a:extLst>
              <a:ext uri="{FF2B5EF4-FFF2-40B4-BE49-F238E27FC236}">
                <a16:creationId xmlns:a16="http://schemas.microsoft.com/office/drawing/2014/main" id="{39A99698-5C9F-47A6-9B79-F0F431B23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84538"/>
            <a:ext cx="135096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7">
            <a:extLst>
              <a:ext uri="{FF2B5EF4-FFF2-40B4-BE49-F238E27FC236}">
                <a16:creationId xmlns:a16="http://schemas.microsoft.com/office/drawing/2014/main" id="{4F6EC9E6-D55E-49BD-A5E4-3839FA375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636838"/>
            <a:ext cx="4333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Line 8">
            <a:extLst>
              <a:ext uri="{FF2B5EF4-FFF2-40B4-BE49-F238E27FC236}">
                <a16:creationId xmlns:a16="http://schemas.microsoft.com/office/drawing/2014/main" id="{531DF3C0-C682-4559-99EF-B6590F7E49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8838" y="1557338"/>
            <a:ext cx="147637" cy="1871662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44A59ECA-3F9C-455C-8B47-C5206ADF1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1052513"/>
            <a:ext cx="33115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6000"/>
            </a:pPr>
            <a:r>
              <a:rPr lang="ca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Diode fotoreceptor </a:t>
            </a:r>
          </a:p>
          <a:p>
            <a:pPr>
              <a:buSzPct val="76000"/>
            </a:pPr>
            <a:r>
              <a:rPr lang="ca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+ foto emissor (a l’altre costat) </a:t>
            </a:r>
          </a:p>
          <a:p>
            <a:pPr>
              <a:buSzPct val="76000"/>
            </a:pPr>
            <a:r>
              <a:rPr lang="ca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sempre encès</a:t>
            </a:r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3EC4B7E6-A095-4247-B401-B0366603E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5263" y="2420938"/>
            <a:ext cx="1524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6000"/>
            </a:pPr>
            <a:r>
              <a:rPr lang="ca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Rodeta </a:t>
            </a:r>
          </a:p>
          <a:p>
            <a:pPr>
              <a:buSzPct val="76000"/>
            </a:pPr>
            <a:r>
              <a:rPr lang="ca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dentada</a:t>
            </a:r>
          </a:p>
          <a:p>
            <a:pPr>
              <a:buSzPct val="76000"/>
            </a:pPr>
            <a:r>
              <a:rPr lang="ca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(anomenada </a:t>
            </a:r>
          </a:p>
          <a:p>
            <a:pPr>
              <a:buSzPct val="76000"/>
            </a:pPr>
            <a:r>
              <a:rPr lang="ca-ES" altLang="es-ES" sz="1800" i="1">
                <a:solidFill>
                  <a:srgbClr val="000000"/>
                </a:solidFill>
                <a:latin typeface="Arial" panose="020B0604020202020204" pitchFamily="34" charset="0"/>
              </a:rPr>
              <a:t>encoder </a:t>
            </a:r>
          </a:p>
          <a:p>
            <a:pPr>
              <a:buSzPct val="76000"/>
            </a:pPr>
            <a:r>
              <a:rPr lang="ca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incremental)</a:t>
            </a:r>
          </a:p>
        </p:txBody>
      </p:sp>
      <p:sp>
        <p:nvSpPr>
          <p:cNvPr id="34827" name="Line 11">
            <a:extLst>
              <a:ext uri="{FF2B5EF4-FFF2-40B4-BE49-F238E27FC236}">
                <a16:creationId xmlns:a16="http://schemas.microsoft.com/office/drawing/2014/main" id="{9E003BA4-9B7B-4A08-84AD-472C48B6A6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25950" y="3859213"/>
            <a:ext cx="652463" cy="2092325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34828" name="Line 12">
            <a:extLst>
              <a:ext uri="{FF2B5EF4-FFF2-40B4-BE49-F238E27FC236}">
                <a16:creationId xmlns:a16="http://schemas.microsoft.com/office/drawing/2014/main" id="{DFA3F632-EC86-4A56-A702-37E7D380E1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700" y="3787775"/>
            <a:ext cx="576263" cy="2163763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857DA651-1932-4941-B42F-10823A00F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5949950"/>
            <a:ext cx="45354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6000"/>
            </a:pPr>
            <a:r>
              <a:rPr lang="ca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Dos díodes per obtenir senyal </a:t>
            </a:r>
          </a:p>
          <a:p>
            <a:pPr>
              <a:buSzPct val="76000"/>
            </a:pPr>
            <a:r>
              <a:rPr lang="ca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en quadratura.</a:t>
            </a:r>
          </a:p>
          <a:p>
            <a:pPr>
              <a:buSzPct val="76000"/>
            </a:pPr>
            <a:r>
              <a:rPr lang="ca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El desfasament ens donarà el sentit de gir. </a:t>
            </a:r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B012CE73-CC87-47E7-A2E7-F25E097AD3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2781300"/>
            <a:ext cx="1730375" cy="576263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46DE67C8-A907-403F-8295-5B9F45BF07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3938" y="3932238"/>
            <a:ext cx="1512887" cy="2162175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34832" name="Text Box 16">
            <a:extLst>
              <a:ext uri="{FF2B5EF4-FFF2-40B4-BE49-F238E27FC236}">
                <a16:creationId xmlns:a16="http://schemas.microsoft.com/office/drawing/2014/main" id="{92CCADFA-2CB0-4AF3-8CCD-E09B9F2A8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6021388"/>
            <a:ext cx="2982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6000"/>
            </a:pPr>
            <a:r>
              <a:rPr lang="ca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Eix en contacte amb la bola</a:t>
            </a:r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13A92899-48D4-4B76-981A-91FB30104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1916113"/>
            <a:ext cx="1587" cy="1152525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34834" name="Text Box 18">
            <a:extLst>
              <a:ext uri="{FF2B5EF4-FFF2-40B4-BE49-F238E27FC236}">
                <a16:creationId xmlns:a16="http://schemas.microsoft.com/office/drawing/2014/main" id="{4E9E67D2-DC76-4DB0-8E60-6DA036A50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1412875"/>
            <a:ext cx="47053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6000"/>
            </a:pPr>
            <a:r>
              <a:rPr lang="ca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La relació entre el nombre de finestretes </a:t>
            </a:r>
          </a:p>
          <a:p>
            <a:pPr>
              <a:buSzPct val="76000"/>
            </a:pPr>
            <a:r>
              <a:rPr lang="ca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i el perímetre de l’eix ens donarà la resolució</a:t>
            </a:r>
          </a:p>
        </p:txBody>
      </p:sp>
      <p:sp>
        <p:nvSpPr>
          <p:cNvPr id="34835" name="Text Box 19">
            <a:extLst>
              <a:ext uri="{FF2B5EF4-FFF2-40B4-BE49-F238E27FC236}">
                <a16:creationId xmlns:a16="http://schemas.microsoft.com/office/drawing/2014/main" id="{D84C06F2-9D0B-422F-8B35-AED5981FE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420938"/>
            <a:ext cx="12509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Això és texte per omplir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hjgsdfjhdsfdjd.sd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dsnd</a:t>
            </a:r>
            <a:r>
              <a:rPr lang="ca-ES" altLang="es-ES" sz="800" b="1">
                <a:solidFill>
                  <a:srgbClr val="FF0000"/>
                </a:solidFill>
                <a:latin typeface="Arial" panose="020B0604020202020204" pitchFamily="34" charset="0"/>
              </a:rPr>
              <a:t>sfdsfjd</a:t>
            </a:r>
            <a:r>
              <a:rPr lang="ca-ES" altLang="es-ES" sz="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dfjndsd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dfjbvd vnd dnf bbfe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df dfdn fnd fje ekween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fkwe fkd d dkjbnd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sdkfjhdsjkf dsf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dfd fdf dfd djfdjfdfd</a:t>
            </a:r>
          </a:p>
        </p:txBody>
      </p:sp>
      <p:sp>
        <p:nvSpPr>
          <p:cNvPr id="34836" name="Text Box 20">
            <a:extLst>
              <a:ext uri="{FF2B5EF4-FFF2-40B4-BE49-F238E27FC236}">
                <a16:creationId xmlns:a16="http://schemas.microsoft.com/office/drawing/2014/main" id="{C9CEACFF-3437-4F70-84B5-92271B63D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0" y="3429000"/>
            <a:ext cx="11811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hjgsdfjhdsfdjd.sd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dsnd</a:t>
            </a:r>
            <a:r>
              <a:rPr lang="ca-ES" altLang="es-ES" sz="800" b="1">
                <a:solidFill>
                  <a:srgbClr val="FF0000"/>
                </a:solidFill>
                <a:latin typeface="Arial" panose="020B0604020202020204" pitchFamily="34" charset="0"/>
              </a:rPr>
              <a:t>sfdsfjd</a:t>
            </a:r>
            <a:r>
              <a:rPr lang="ca-ES" altLang="es-ES" sz="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dfjndsd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dfjbvd vnd dnf bbfe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df dfdn fnd fje ekween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fkwe fkd d dkjbnd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sdkfjhdsjkf dsf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dfd fdf dfd djfdjfdfd</a:t>
            </a:r>
          </a:p>
        </p:txBody>
      </p:sp>
      <p:sp>
        <p:nvSpPr>
          <p:cNvPr id="34837" name="Text Box 21">
            <a:extLst>
              <a:ext uri="{FF2B5EF4-FFF2-40B4-BE49-F238E27FC236}">
                <a16:creationId xmlns:a16="http://schemas.microsoft.com/office/drawing/2014/main" id="{A7C14337-B133-43A2-A146-696A480B8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8" y="3357563"/>
            <a:ext cx="11811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hjgsdfjhdsfdjd.sd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dsnd</a:t>
            </a:r>
            <a:r>
              <a:rPr lang="ca-ES" altLang="es-ES" sz="800" b="1">
                <a:solidFill>
                  <a:srgbClr val="FF0000"/>
                </a:solidFill>
                <a:latin typeface="Arial" panose="020B0604020202020204" pitchFamily="34" charset="0"/>
              </a:rPr>
              <a:t>sfdsfjd</a:t>
            </a:r>
            <a:r>
              <a:rPr lang="ca-ES" altLang="es-ES" sz="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dfjndsd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dfjbvd vnd dnf bbfe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df dfdn fnd fje ekween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fkwe fkd d dkjbnd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sdkfjhdsjkf dsf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dfd fdf dfd djfdjfdfd</a:t>
            </a:r>
          </a:p>
        </p:txBody>
      </p:sp>
      <p:sp>
        <p:nvSpPr>
          <p:cNvPr id="34838" name="Text Box 22">
            <a:extLst>
              <a:ext uri="{FF2B5EF4-FFF2-40B4-BE49-F238E27FC236}">
                <a16:creationId xmlns:a16="http://schemas.microsoft.com/office/drawing/2014/main" id="{27A8D5C9-90AA-43EF-A1DB-6284B1F5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0" y="4365625"/>
            <a:ext cx="11811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hjgsdfjhdsfdjd.sd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dsnd</a:t>
            </a:r>
            <a:r>
              <a:rPr lang="ca-ES" altLang="es-ES" sz="800" b="1">
                <a:solidFill>
                  <a:srgbClr val="FF0000"/>
                </a:solidFill>
                <a:latin typeface="Arial" panose="020B0604020202020204" pitchFamily="34" charset="0"/>
              </a:rPr>
              <a:t>sfdsfjd</a:t>
            </a:r>
            <a:r>
              <a:rPr lang="ca-ES" altLang="es-ES" sz="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dfjndsd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dfjbvd vnd dnf bbfe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df dfdn fnd fje ekween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fkwe fkd d dkjbnd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sdkfjhdsjkf dsf</a:t>
            </a:r>
          </a:p>
          <a:p>
            <a:pPr>
              <a:buSzPct val="76000"/>
            </a:pPr>
            <a:r>
              <a:rPr lang="ca-ES" altLang="es-ES" sz="800">
                <a:solidFill>
                  <a:srgbClr val="000000"/>
                </a:solidFill>
                <a:latin typeface="Arial" panose="020B0604020202020204" pitchFamily="34" charset="0"/>
              </a:rPr>
              <a:t>dfd fdf dfd djfdjfdfd</a:t>
            </a:r>
          </a:p>
        </p:txBody>
      </p:sp>
      <p:sp>
        <p:nvSpPr>
          <p:cNvPr id="34839" name="Line 23">
            <a:extLst>
              <a:ext uri="{FF2B5EF4-FFF2-40B4-BE49-F238E27FC236}">
                <a16:creationId xmlns:a16="http://schemas.microsoft.com/office/drawing/2014/main" id="{F5EE6BA4-EF3F-4816-A617-D8771146E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1341438"/>
            <a:ext cx="2808287" cy="1587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C6662820-2DA0-4391-8FED-F8FBB51C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11969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SzPct val="76000"/>
            </a:pPr>
            <a:r>
              <a:rPr lang="es-ES" altLang="es-ES" sz="7200" dirty="0" err="1">
                <a:solidFill>
                  <a:srgbClr val="464653"/>
                </a:solidFill>
              </a:rPr>
              <a:t>Introduction</a:t>
            </a:r>
            <a:endParaRPr lang="es-ES" altLang="es-ES" sz="7200" dirty="0">
              <a:solidFill>
                <a:srgbClr val="46465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>
            <a:extLst>
              <a:ext uri="{FF2B5EF4-FFF2-40B4-BE49-F238E27FC236}">
                <a16:creationId xmlns:a16="http://schemas.microsoft.com/office/drawing/2014/main" id="{6F1A064E-9A1D-408B-AB69-F7D02CFF9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0"/>
            <a:ext cx="84201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" altLang="es-ES" sz="3200" dirty="0" err="1">
                <a:solidFill>
                  <a:srgbClr val="464653"/>
                </a:solidFill>
                <a:latin typeface="Arial" panose="020B0604020202020204" pitchFamily="34" charset="0"/>
              </a:rPr>
              <a:t>Microprocessor</a:t>
            </a:r>
            <a:r>
              <a:rPr lang="es-ES" altLang="es-ES" sz="3200" dirty="0">
                <a:solidFill>
                  <a:srgbClr val="464653"/>
                </a:solidFill>
                <a:latin typeface="Arial" panose="020B0604020202020204" pitchFamily="34" charset="0"/>
              </a:rPr>
              <a:t> &amp; </a:t>
            </a:r>
            <a:r>
              <a:rPr lang="es-ES" altLang="es-ES" sz="3200" dirty="0" err="1">
                <a:solidFill>
                  <a:srgbClr val="464653"/>
                </a:solidFill>
                <a:latin typeface="Arial" panose="020B0604020202020204" pitchFamily="34" charset="0"/>
              </a:rPr>
              <a:t>Microcontroller</a:t>
            </a:r>
            <a:endParaRPr lang="es-ES" altLang="es-ES" sz="3200" dirty="0">
              <a:solidFill>
                <a:srgbClr val="464653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F5FA1E9-6DA4-403F-AD79-AC63ED73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712" y="2677824"/>
            <a:ext cx="36004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500"/>
              </a:spcBef>
              <a:buSzPct val="76000"/>
            </a:pPr>
            <a:r>
              <a:rPr lang="en-US" altLang="es-ES" dirty="0">
                <a:solidFill>
                  <a:srgbClr val="000000"/>
                </a:solidFill>
              </a:rPr>
              <a:t>A </a:t>
            </a:r>
            <a:r>
              <a:rPr lang="en-US" altLang="es-ES" b="1" dirty="0">
                <a:solidFill>
                  <a:srgbClr val="000000"/>
                </a:solidFill>
              </a:rPr>
              <a:t>microprocessor is </a:t>
            </a:r>
            <a:r>
              <a:rPr lang="en-US" altLang="es-ES" dirty="0">
                <a:solidFill>
                  <a:srgbClr val="000000"/>
                </a:solidFill>
              </a:rPr>
              <a:t>a CPU in a single chip.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6EB59CC7-11AE-48DB-BD06-6DFCAA2F8E79}"/>
              </a:ext>
            </a:extLst>
          </p:cNvPr>
          <p:cNvGrpSpPr>
            <a:grpSpLocks/>
          </p:cNvGrpSpPr>
          <p:nvPr/>
        </p:nvGrpSpPr>
        <p:grpSpPr bwMode="auto">
          <a:xfrm>
            <a:off x="1187239" y="4348869"/>
            <a:ext cx="7101511" cy="2310268"/>
            <a:chOff x="771" y="2572"/>
            <a:chExt cx="4711" cy="1802"/>
          </a:xfrm>
        </p:grpSpPr>
        <p:pic>
          <p:nvPicPr>
            <p:cNvPr id="45061" name="Picture 5">
              <a:extLst>
                <a:ext uri="{FF2B5EF4-FFF2-40B4-BE49-F238E27FC236}">
                  <a16:creationId xmlns:a16="http://schemas.microsoft.com/office/drawing/2014/main" id="{9826A2E8-C0AD-4968-A90D-CA40F523D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" y="2865"/>
              <a:ext cx="1959" cy="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2" name="Rectangle 6">
              <a:extLst>
                <a:ext uri="{FF2B5EF4-FFF2-40B4-BE49-F238E27FC236}">
                  <a16:creationId xmlns:a16="http://schemas.microsoft.com/office/drawing/2014/main" id="{E59B05A7-4997-4CC6-B4E0-2747D18BD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2572"/>
              <a:ext cx="2403" cy="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76000"/>
              </a:pPr>
              <a:r>
                <a:rPr lang="en-US" altLang="es-ES" dirty="0">
                  <a:solidFill>
                    <a:srgbClr val="000000"/>
                  </a:solidFill>
                </a:rPr>
                <a:t>A </a:t>
              </a:r>
              <a:r>
                <a:rPr lang="en-US" altLang="es-ES" b="1" dirty="0">
                  <a:solidFill>
                    <a:srgbClr val="000000"/>
                  </a:solidFill>
                </a:rPr>
                <a:t>microcontroller</a:t>
              </a:r>
              <a:r>
                <a:rPr lang="en-US" altLang="es-ES" dirty="0">
                  <a:solidFill>
                    <a:srgbClr val="000000"/>
                  </a:solidFill>
                </a:rPr>
                <a:t> is a small computer on a single chip, containing a processor core, memory, and programmable</a:t>
              </a:r>
            </a:p>
            <a:p>
              <a:pPr>
                <a:buSzPct val="76000"/>
              </a:pPr>
              <a:r>
                <a:rPr lang="en-US" altLang="es-ES" dirty="0" smtClean="0">
                  <a:solidFill>
                    <a:srgbClr val="000000"/>
                  </a:solidFill>
                </a:rPr>
                <a:t>input/output peripherals</a:t>
              </a:r>
              <a:r>
                <a:rPr lang="en-US" altLang="es-ES" dirty="0">
                  <a:solidFill>
                    <a:srgbClr val="000000"/>
                  </a:solidFill>
                </a:rPr>
                <a:t>.</a:t>
              </a:r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5CFE4009-30E2-4733-801C-0353DD8F1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642" y="764704"/>
            <a:ext cx="2535238" cy="105803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59D78ED-E639-4E64-BF56-A465C7D67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888" y="2122183"/>
            <a:ext cx="1901759" cy="207291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CFE4009-30E2-4733-801C-0353DD8F1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396" b="25212"/>
          <a:stretch/>
        </p:blipFill>
        <p:spPr>
          <a:xfrm>
            <a:off x="7970257" y="585824"/>
            <a:ext cx="1819784" cy="13331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FE4009-30E2-4733-801C-0353DD8F1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806" b="21228"/>
          <a:stretch/>
        </p:blipFill>
        <p:spPr>
          <a:xfrm>
            <a:off x="8560599" y="1908592"/>
            <a:ext cx="566943" cy="431485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9F5FA1E9-6DA4-403F-AD79-AC63ED73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147" y="2359473"/>
            <a:ext cx="1667894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1500"/>
              </a:spcBef>
              <a:buSzPct val="76000"/>
            </a:pPr>
            <a:r>
              <a:rPr lang="en-US" altLang="es-ES" sz="1800" dirty="0" err="1" smtClean="0">
                <a:solidFill>
                  <a:srgbClr val="000000"/>
                </a:solidFill>
              </a:rPr>
              <a:t>Els</a:t>
            </a:r>
            <a:r>
              <a:rPr lang="en-US" altLang="es-ES" sz="1800" dirty="0" smtClean="0">
                <a:solidFill>
                  <a:srgbClr val="000000"/>
                </a:solidFill>
              </a:rPr>
              <a:t> </a:t>
            </a:r>
            <a:r>
              <a:rPr lang="en-US" altLang="es-ES" sz="1800" dirty="0" err="1" smtClean="0">
                <a:solidFill>
                  <a:srgbClr val="000000"/>
                </a:solidFill>
              </a:rPr>
              <a:t>tamanys</a:t>
            </a:r>
            <a:r>
              <a:rPr lang="en-US" altLang="es-ES" sz="1800" dirty="0" smtClean="0">
                <a:solidFill>
                  <a:srgbClr val="000000"/>
                </a:solidFill>
              </a:rPr>
              <a:t> </a:t>
            </a:r>
            <a:r>
              <a:rPr lang="en-US" altLang="es-ES" sz="1800" dirty="0" err="1" smtClean="0">
                <a:solidFill>
                  <a:srgbClr val="000000"/>
                </a:solidFill>
              </a:rPr>
              <a:t>relatius</a:t>
            </a:r>
            <a:r>
              <a:rPr lang="en-US" altLang="es-ES" sz="1800" dirty="0" smtClean="0">
                <a:solidFill>
                  <a:srgbClr val="000000"/>
                </a:solidFill>
              </a:rPr>
              <a:t> </a:t>
            </a:r>
            <a:r>
              <a:rPr lang="en-US" altLang="es-ES" sz="1800" dirty="0" err="1" smtClean="0">
                <a:solidFill>
                  <a:srgbClr val="000000"/>
                </a:solidFill>
              </a:rPr>
              <a:t>serien</a:t>
            </a:r>
            <a:r>
              <a:rPr lang="en-US" altLang="es-ES" sz="1800" dirty="0" smtClean="0">
                <a:solidFill>
                  <a:srgbClr val="000000"/>
                </a:solidFill>
              </a:rPr>
              <a:t> </a:t>
            </a:r>
            <a:r>
              <a:rPr lang="en-US" altLang="es-ES" sz="1800" dirty="0" err="1" smtClean="0">
                <a:solidFill>
                  <a:srgbClr val="000000"/>
                </a:solidFill>
              </a:rPr>
              <a:t>realment</a:t>
            </a:r>
            <a:r>
              <a:rPr lang="en-US" altLang="es-ES" sz="1800" dirty="0" smtClean="0">
                <a:solidFill>
                  <a:srgbClr val="000000"/>
                </a:solidFill>
              </a:rPr>
              <a:t> </a:t>
            </a:r>
            <a:r>
              <a:rPr lang="en-US" altLang="es-ES" sz="1800" dirty="0" err="1" smtClean="0">
                <a:solidFill>
                  <a:srgbClr val="000000"/>
                </a:solidFill>
              </a:rPr>
              <a:t>així</a:t>
            </a:r>
            <a:r>
              <a:rPr lang="en-US" altLang="es-ES" sz="1800" dirty="0" smtClean="0">
                <a:solidFill>
                  <a:srgbClr val="000000"/>
                </a:solidFill>
              </a:rPr>
              <a:t>…</a:t>
            </a:r>
            <a:endParaRPr lang="en-US" altLang="es-ES" sz="1800" dirty="0">
              <a:solidFill>
                <a:srgbClr val="000000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7490474-E17E-444A-9C74-12C7C70AE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257" y="675917"/>
            <a:ext cx="1819784" cy="1688005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BD5B8611-9B37-4EF5-998E-0DF1B091D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0"/>
            <a:ext cx="84201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" altLang="es-ES" sz="3200" dirty="0" err="1">
                <a:solidFill>
                  <a:srgbClr val="464653"/>
                </a:solidFill>
                <a:latin typeface="Arial" panose="020B0604020202020204" pitchFamily="34" charset="0"/>
              </a:rPr>
              <a:t>Microcontrollers</a:t>
            </a:r>
            <a:endParaRPr lang="es-ES" altLang="es-ES" sz="3200" dirty="0">
              <a:solidFill>
                <a:srgbClr val="464653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B12FF34-CCB7-458E-A417-9D9348F64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579" y="1176945"/>
            <a:ext cx="4784585" cy="18002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0B09E77-2D4B-4DF7-81C0-06447DAF62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" t="12335" b="6955"/>
          <a:stretch/>
        </p:blipFill>
        <p:spPr>
          <a:xfrm>
            <a:off x="345282" y="1124716"/>
            <a:ext cx="4113450" cy="18677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C0959E4-3713-4697-81BF-1555CA0EE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482" y="3645024"/>
            <a:ext cx="5532194" cy="287386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85FC97D-8A8A-4DC1-9344-CC2842E52315}"/>
              </a:ext>
            </a:extLst>
          </p:cNvPr>
          <p:cNvSpPr/>
          <p:nvPr/>
        </p:nvSpPr>
        <p:spPr>
          <a:xfrm>
            <a:off x="7642267" y="6237312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580" eaLnBrk="0" hangingPunct="0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IoT</a:t>
            </a:r>
            <a:endParaRPr lang="en-GB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99CA5F0-C2BD-4DB0-AAA2-658047E96046}"/>
              </a:ext>
            </a:extLst>
          </p:cNvPr>
          <p:cNvSpPr/>
          <p:nvPr/>
        </p:nvSpPr>
        <p:spPr>
          <a:xfrm>
            <a:off x="4978502" y="2949433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580" eaLnBrk="0" hangingPunct="0">
              <a:defRPr/>
            </a:pPr>
            <a:r>
              <a:rPr lang="en-US" sz="1800" dirty="0" err="1">
                <a:solidFill>
                  <a:schemeClr val="tx1"/>
                </a:solidFill>
                <a:latin typeface="+mj-lt"/>
              </a:rPr>
              <a:t>Dron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microcontrollers</a:t>
            </a:r>
            <a:endParaRPr lang="en-GB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FF637B9-AF33-4C44-AE62-1D286E68EA97}"/>
              </a:ext>
            </a:extLst>
          </p:cNvPr>
          <p:cNvSpPr/>
          <p:nvPr/>
        </p:nvSpPr>
        <p:spPr>
          <a:xfrm>
            <a:off x="273274" y="2992506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580" eaLnBrk="0" hangingPunct="0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Car microcontrollers</a:t>
            </a:r>
            <a:endParaRPr lang="en-GB" sz="18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7EF75B1E-BEA2-47EA-9173-7E087D6B8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24" y="-36908"/>
            <a:ext cx="7704856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s-ES" sz="4000" dirty="0">
                <a:solidFill>
                  <a:srgbClr val="464653"/>
                </a:solidFill>
                <a:latin typeface="Arial" panose="020B0604020202020204" pitchFamily="34" charset="0"/>
              </a:rPr>
              <a:t>Interface or peripheral controller</a:t>
            </a:r>
          </a:p>
        </p:txBody>
      </p:sp>
      <p:pic>
        <p:nvPicPr>
          <p:cNvPr id="53251" name="Imagen 1">
            <a:extLst>
              <a:ext uri="{FF2B5EF4-FFF2-40B4-BE49-F238E27FC236}">
                <a16:creationId xmlns:a16="http://schemas.microsoft.com/office/drawing/2014/main" id="{BBBD3FE8-569C-4571-8AA9-021CB7E8A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r="41327"/>
          <a:stretch/>
        </p:blipFill>
        <p:spPr bwMode="auto">
          <a:xfrm>
            <a:off x="2520677" y="1484313"/>
            <a:ext cx="3384377" cy="2840037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3DFD93D-441E-41A2-B983-E7F765EA8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370" y="5846239"/>
            <a:ext cx="86423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0" hangingPunct="0">
              <a:lnSpc>
                <a:spcPct val="90000"/>
              </a:lnSpc>
              <a:buSzPct val="76000"/>
            </a:pP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</a:rPr>
              <a:t>Where are Data, Status and Command registers located</a:t>
            </a:r>
            <a:r>
              <a:rPr lang="en-US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3253" name="CuadroTexto 3">
            <a:extLst>
              <a:ext uri="{FF2B5EF4-FFF2-40B4-BE49-F238E27FC236}">
                <a16:creationId xmlns:a16="http://schemas.microsoft.com/office/drawing/2014/main" id="{D3B78439-1181-4297-8232-4BF1567EF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390" y="2673350"/>
            <a:ext cx="1008062" cy="461962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53254" name="CuadroTexto 8">
            <a:extLst>
              <a:ext uri="{FF2B5EF4-FFF2-40B4-BE49-F238E27FC236}">
                <a16:creationId xmlns:a16="http://schemas.microsoft.com/office/drawing/2014/main" id="{4269B680-8F6E-4222-B64A-3E7BF0289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688" y="2655350"/>
            <a:ext cx="1497012" cy="46166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Device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CA6B8B-B898-435D-9858-B190E41F78A9}"/>
              </a:ext>
            </a:extLst>
          </p:cNvPr>
          <p:cNvSpPr/>
          <p:nvPr/>
        </p:nvSpPr>
        <p:spPr>
          <a:xfrm>
            <a:off x="2664694" y="5041020"/>
            <a:ext cx="51339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580" eaLnBrk="0" hangingPunct="0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Digital interface registers are also called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PORTS</a:t>
            </a:r>
            <a:endParaRPr lang="en-GB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744316A-07A4-44A1-8DBA-AA044DF03727}"/>
              </a:ext>
            </a:extLst>
          </p:cNvPr>
          <p:cNvSpPr/>
          <p:nvPr/>
        </p:nvSpPr>
        <p:spPr bwMode="auto">
          <a:xfrm>
            <a:off x="1998452" y="3056319"/>
            <a:ext cx="485837" cy="615065"/>
          </a:xfrm>
          <a:custGeom>
            <a:avLst/>
            <a:gdLst>
              <a:gd name="connsiteX0" fmla="*/ 0 w 477877"/>
              <a:gd name="connsiteY0" fmla="*/ 0 h 817906"/>
              <a:gd name="connsiteX1" fmla="*/ 211369 w 477877"/>
              <a:gd name="connsiteY1" fmla="*/ 0 h 817906"/>
              <a:gd name="connsiteX2" fmla="*/ 220559 w 477877"/>
              <a:gd name="connsiteY2" fmla="*/ 817906 h 817906"/>
              <a:gd name="connsiteX3" fmla="*/ 477877 w 477877"/>
              <a:gd name="connsiteY3" fmla="*/ 804121 h 81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877" h="817906">
                <a:moveTo>
                  <a:pt x="0" y="0"/>
                </a:moveTo>
                <a:lnTo>
                  <a:pt x="211369" y="0"/>
                </a:lnTo>
                <a:lnTo>
                  <a:pt x="220559" y="817906"/>
                </a:lnTo>
                <a:lnTo>
                  <a:pt x="477877" y="804121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kumimoji="0" lang="ca-E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6" charset="0"/>
            </a:endParaRPr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22CF742F-7DB3-49CC-9A44-53986870A82D}"/>
              </a:ext>
            </a:extLst>
          </p:cNvPr>
          <p:cNvSpPr/>
          <p:nvPr/>
        </p:nvSpPr>
        <p:spPr bwMode="auto">
          <a:xfrm flipV="1">
            <a:off x="1998452" y="2132853"/>
            <a:ext cx="505753" cy="619491"/>
          </a:xfrm>
          <a:custGeom>
            <a:avLst/>
            <a:gdLst>
              <a:gd name="connsiteX0" fmla="*/ 0 w 477877"/>
              <a:gd name="connsiteY0" fmla="*/ 0 h 817906"/>
              <a:gd name="connsiteX1" fmla="*/ 211369 w 477877"/>
              <a:gd name="connsiteY1" fmla="*/ 0 h 817906"/>
              <a:gd name="connsiteX2" fmla="*/ 220559 w 477877"/>
              <a:gd name="connsiteY2" fmla="*/ 817906 h 817906"/>
              <a:gd name="connsiteX3" fmla="*/ 477877 w 477877"/>
              <a:gd name="connsiteY3" fmla="*/ 804121 h 81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877" h="817906">
                <a:moveTo>
                  <a:pt x="0" y="0"/>
                </a:moveTo>
                <a:lnTo>
                  <a:pt x="211369" y="0"/>
                </a:lnTo>
                <a:lnTo>
                  <a:pt x="220559" y="817906"/>
                </a:lnTo>
                <a:lnTo>
                  <a:pt x="477877" y="804121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kumimoji="0" lang="ca-E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6" charset="0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9844096-6916-4C85-BB9E-C71F083CE896}"/>
              </a:ext>
            </a:extLst>
          </p:cNvPr>
          <p:cNvCxnSpPr>
            <a:cxnSpLocks/>
            <a:stCxn id="53253" idx="3"/>
            <a:endCxn id="53251" idx="1"/>
          </p:cNvCxnSpPr>
          <p:nvPr/>
        </p:nvCxnSpPr>
        <p:spPr bwMode="auto">
          <a:xfrm>
            <a:off x="1998452" y="2904331"/>
            <a:ext cx="522225" cy="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621A13B-61F6-48DE-96C1-5D668110E5D5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6742" y="3212976"/>
            <a:ext cx="1872208" cy="13681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</p:spPr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14BE997-4EE8-4751-B914-C09D98CCFD29}"/>
              </a:ext>
            </a:extLst>
          </p:cNvPr>
          <p:cNvSpPr/>
          <p:nvPr/>
        </p:nvSpPr>
        <p:spPr>
          <a:xfrm>
            <a:off x="2667459" y="459935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580" eaLnBrk="0" hangingPunct="0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Interface registers</a:t>
            </a:r>
            <a:endParaRPr lang="en-GB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B1A8C34-DB7F-422C-8818-1F9D2A6F5E25}"/>
              </a:ext>
            </a:extLst>
          </p:cNvPr>
          <p:cNvSpPr/>
          <p:nvPr/>
        </p:nvSpPr>
        <p:spPr>
          <a:xfrm>
            <a:off x="2448670" y="110350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580" eaLnBrk="0" hangingPunct="0">
              <a:defRPr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Interface module</a:t>
            </a:r>
            <a:endParaRPr lang="en-GB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Flecha: a la izquierda y derecha 17">
            <a:extLst>
              <a:ext uri="{FF2B5EF4-FFF2-40B4-BE49-F238E27FC236}">
                <a16:creationId xmlns:a16="http://schemas.microsoft.com/office/drawing/2014/main" id="{2DD7B7D0-CB83-4843-85F0-26CBEE11A0CD}"/>
              </a:ext>
            </a:extLst>
          </p:cNvPr>
          <p:cNvSpPr/>
          <p:nvPr/>
        </p:nvSpPr>
        <p:spPr bwMode="auto">
          <a:xfrm>
            <a:off x="5941442" y="2709784"/>
            <a:ext cx="1008112" cy="369888"/>
          </a:xfrm>
          <a:prstGeom prst="left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kumimoji="0" lang="ca-E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A0ADAB39-1F45-4DE4-BAA1-2CE5AB13C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846" y="176127"/>
            <a:ext cx="6130253" cy="76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ES" sz="3600" dirty="0">
                <a:solidFill>
                  <a:srgbClr val="464653"/>
                </a:solidFill>
                <a:latin typeface="Arial" panose="020B0604020202020204" pitchFamily="34" charset="0"/>
              </a:rPr>
              <a:t>I/O </a:t>
            </a:r>
            <a:r>
              <a:rPr lang="en-US" altLang="es-ES" sz="4000" dirty="0">
                <a:solidFill>
                  <a:srgbClr val="464653"/>
                </a:solidFill>
                <a:latin typeface="Arial" panose="020B0604020202020204" pitchFamily="34" charset="0"/>
              </a:rPr>
              <a:t>Addressing</a:t>
            </a:r>
            <a:r>
              <a:rPr lang="en-US" altLang="es-ES" sz="3600" dirty="0">
                <a:solidFill>
                  <a:srgbClr val="464653"/>
                </a:solidFill>
                <a:latin typeface="Arial" panose="020B0604020202020204" pitchFamily="34" charset="0"/>
              </a:rPr>
              <a:t> </a:t>
            </a:r>
            <a:r>
              <a:rPr lang="en-US" altLang="es-ES" sz="4000" dirty="0">
                <a:solidFill>
                  <a:srgbClr val="464653"/>
                </a:solidFill>
                <a:latin typeface="Arial" panose="020B0604020202020204" pitchFamily="34" charset="0"/>
              </a:rPr>
              <a:t>question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0EAB174-8D0B-4390-9DE9-C6275232D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65" y="1383392"/>
            <a:ext cx="719321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600"/>
              </a:spcBef>
              <a:buClr>
                <a:srgbClr val="464653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es-ES" dirty="0">
                <a:solidFill>
                  <a:srgbClr val="000000"/>
                </a:solidFill>
              </a:rPr>
              <a:t>If the same address bus is used for both memory and I/O, </a:t>
            </a:r>
            <a:r>
              <a:rPr lang="en-US" altLang="es-ES" b="1" dirty="0">
                <a:solidFill>
                  <a:srgbClr val="000000"/>
                </a:solidFill>
              </a:rPr>
              <a:t>how should the hardware be designed to differentiate between memory and I/O reads and writes?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9E27BCC-418F-4A32-953A-BB890678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456" y="3915735"/>
            <a:ext cx="1568450" cy="685800"/>
          </a:xfrm>
          <a:prstGeom prst="rect">
            <a:avLst/>
          </a:prstGeom>
          <a:solidFill>
            <a:srgbClr val="FF66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4088905E-AA07-4B70-A05B-4B92B893F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706" y="3839535"/>
            <a:ext cx="1568450" cy="685800"/>
          </a:xfrm>
          <a:prstGeom prst="rect">
            <a:avLst/>
          </a:prstGeom>
          <a:solidFill>
            <a:srgbClr val="99CC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2FE8EB72-BC2F-4472-BABE-01B1DD61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956" y="3839535"/>
            <a:ext cx="1568450" cy="685800"/>
          </a:xfrm>
          <a:prstGeom prst="rect">
            <a:avLst/>
          </a:prstGeom>
          <a:solidFill>
            <a:srgbClr val="727CA3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DB4419E6-3E3E-4E22-B89A-F1803A9A5C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5044" y="4907923"/>
            <a:ext cx="7954962" cy="6388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38919" name="Line 7">
            <a:extLst>
              <a:ext uri="{FF2B5EF4-FFF2-40B4-BE49-F238E27FC236}">
                <a16:creationId xmlns:a16="http://schemas.microsoft.com/office/drawing/2014/main" id="{0D4A4FEF-378C-4583-8924-5F3829607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554" y="5585824"/>
            <a:ext cx="7054451" cy="7899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0D6469E0-E728-430C-BECD-EA6173CBB3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072" y="5277847"/>
            <a:ext cx="7548934" cy="7899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1727F842-8348-43F1-B454-782DFDB66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556" y="4068135"/>
            <a:ext cx="10731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1250"/>
              </a:spcBef>
              <a:buSzPct val="76000"/>
            </a:pPr>
            <a:r>
              <a:rPr lang="en-US" altLang="es-ES" sz="2000" b="1">
                <a:solidFill>
                  <a:srgbClr val="000000"/>
                </a:solidFill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953702F9-ED83-4F77-B74A-9D334CB70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806" y="3991935"/>
            <a:ext cx="132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1250"/>
              </a:spcBef>
              <a:buSzPct val="76000"/>
            </a:pPr>
            <a:r>
              <a:rPr lang="en-US" altLang="es-ES" sz="2000" b="1">
                <a:solidFill>
                  <a:srgbClr val="000000"/>
                </a:solidFill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4F40012D-9138-4763-9470-C5466E3CD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506" y="3839535"/>
            <a:ext cx="14859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1250"/>
              </a:spcBef>
              <a:buSzPct val="76000"/>
            </a:pPr>
            <a:r>
              <a:rPr lang="en-US" altLang="es-ES" sz="2000" b="1">
                <a:solidFill>
                  <a:srgbClr val="000000"/>
                </a:solidFill>
                <a:latin typeface="Arial" panose="020B0604020202020204" pitchFamily="34" charset="0"/>
              </a:rPr>
              <a:t>I/O</a:t>
            </a:r>
            <a:r>
              <a:rPr lang="en-US" altLang="es-ES" sz="2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s-ES" sz="2000" b="1">
                <a:solidFill>
                  <a:srgbClr val="000000"/>
                </a:solidFill>
                <a:latin typeface="Arial" panose="020B0604020202020204" pitchFamily="34" charset="0"/>
              </a:rPr>
              <a:t>Interface</a:t>
            </a:r>
          </a:p>
        </p:txBody>
      </p:sp>
      <p:sp>
        <p:nvSpPr>
          <p:cNvPr id="38924" name="AutoShape 12">
            <a:extLst>
              <a:ext uri="{FF2B5EF4-FFF2-40B4-BE49-F238E27FC236}">
                <a16:creationId xmlns:a16="http://schemas.microsoft.com/office/drawing/2014/main" id="{ACEBCF5D-474B-4EBF-8B91-102D8055F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656" y="4601535"/>
            <a:ext cx="82550" cy="304800"/>
          </a:xfrm>
          <a:prstGeom prst="upDownArrow">
            <a:avLst>
              <a:gd name="adj1" fmla="val 50000"/>
              <a:gd name="adj2" fmla="val 73470"/>
            </a:avLst>
          </a:prstGeom>
          <a:solidFill>
            <a:srgbClr val="727CA3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8925" name="AutoShape 13">
            <a:extLst>
              <a:ext uri="{FF2B5EF4-FFF2-40B4-BE49-F238E27FC236}">
                <a16:creationId xmlns:a16="http://schemas.microsoft.com/office/drawing/2014/main" id="{23E3E1E8-51F0-4DE9-B138-11A1C99A8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406" y="4601535"/>
            <a:ext cx="82550" cy="685800"/>
          </a:xfrm>
          <a:prstGeom prst="upDownArrow">
            <a:avLst>
              <a:gd name="adj1" fmla="val 50000"/>
              <a:gd name="adj2" fmla="val 165308"/>
            </a:avLst>
          </a:prstGeom>
          <a:solidFill>
            <a:srgbClr val="727CA3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8926" name="AutoShape 14">
            <a:extLst>
              <a:ext uri="{FF2B5EF4-FFF2-40B4-BE49-F238E27FC236}">
                <a16:creationId xmlns:a16="http://schemas.microsoft.com/office/drawing/2014/main" id="{DC68895D-EED2-4027-96DB-0B73E8FE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906" y="4525335"/>
            <a:ext cx="82550" cy="381000"/>
          </a:xfrm>
          <a:prstGeom prst="upDownArrow">
            <a:avLst>
              <a:gd name="adj1" fmla="val 50000"/>
              <a:gd name="adj2" fmla="val 91838"/>
            </a:avLst>
          </a:prstGeom>
          <a:solidFill>
            <a:srgbClr val="727CA3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8927" name="AutoShape 15">
            <a:extLst>
              <a:ext uri="{FF2B5EF4-FFF2-40B4-BE49-F238E27FC236}">
                <a16:creationId xmlns:a16="http://schemas.microsoft.com/office/drawing/2014/main" id="{19574865-5491-4454-A18B-9D77E328D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206" y="4525335"/>
            <a:ext cx="82550" cy="762000"/>
          </a:xfrm>
          <a:prstGeom prst="upDownArrow">
            <a:avLst>
              <a:gd name="adj1" fmla="val 50000"/>
              <a:gd name="adj2" fmla="val 183675"/>
            </a:avLst>
          </a:prstGeom>
          <a:solidFill>
            <a:srgbClr val="727CA3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8928" name="AutoShape 16">
            <a:extLst>
              <a:ext uri="{FF2B5EF4-FFF2-40B4-BE49-F238E27FC236}">
                <a16:creationId xmlns:a16="http://schemas.microsoft.com/office/drawing/2014/main" id="{0361B9F8-FB10-49F4-8EFB-B71311B32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506" y="4525335"/>
            <a:ext cx="82550" cy="1066800"/>
          </a:xfrm>
          <a:prstGeom prst="upDownArrow">
            <a:avLst>
              <a:gd name="adj1" fmla="val 50000"/>
              <a:gd name="adj2" fmla="val 257145"/>
            </a:avLst>
          </a:prstGeom>
          <a:solidFill>
            <a:srgbClr val="727CA3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8929" name="AutoShape 17">
            <a:extLst>
              <a:ext uri="{FF2B5EF4-FFF2-40B4-BE49-F238E27FC236}">
                <a16:creationId xmlns:a16="http://schemas.microsoft.com/office/drawing/2014/main" id="{F40914B9-C318-4DFB-A03B-89B8C7C86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056" y="4525335"/>
            <a:ext cx="82550" cy="381000"/>
          </a:xfrm>
          <a:prstGeom prst="upDownArrow">
            <a:avLst>
              <a:gd name="adj1" fmla="val 50000"/>
              <a:gd name="adj2" fmla="val 91838"/>
            </a:avLst>
          </a:prstGeom>
          <a:solidFill>
            <a:srgbClr val="727CA3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8930" name="AutoShape 18">
            <a:extLst>
              <a:ext uri="{FF2B5EF4-FFF2-40B4-BE49-F238E27FC236}">
                <a16:creationId xmlns:a16="http://schemas.microsoft.com/office/drawing/2014/main" id="{9BE6B3B3-E539-4A41-83B6-D978091FF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906" y="4525335"/>
            <a:ext cx="82550" cy="762000"/>
          </a:xfrm>
          <a:prstGeom prst="upDownArrow">
            <a:avLst>
              <a:gd name="adj1" fmla="val 50000"/>
              <a:gd name="adj2" fmla="val 183675"/>
            </a:avLst>
          </a:prstGeom>
          <a:solidFill>
            <a:srgbClr val="727CA3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8931" name="AutoShape 19">
            <a:extLst>
              <a:ext uri="{FF2B5EF4-FFF2-40B4-BE49-F238E27FC236}">
                <a16:creationId xmlns:a16="http://schemas.microsoft.com/office/drawing/2014/main" id="{7CCC8002-D5C4-4B84-8C8F-F6D30F211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206" y="4449135"/>
            <a:ext cx="82550" cy="1143000"/>
          </a:xfrm>
          <a:prstGeom prst="upDownArrow">
            <a:avLst>
              <a:gd name="adj1" fmla="val 50000"/>
              <a:gd name="adj2" fmla="val 275513"/>
            </a:avLst>
          </a:prstGeom>
          <a:solidFill>
            <a:srgbClr val="727CA3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8932" name="AutoShape 20">
            <a:extLst>
              <a:ext uri="{FF2B5EF4-FFF2-40B4-BE49-F238E27FC236}">
                <a16:creationId xmlns:a16="http://schemas.microsoft.com/office/drawing/2014/main" id="{7F6BC9F6-5262-4823-8863-F8AF2D3A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6" y="4601535"/>
            <a:ext cx="82550" cy="990600"/>
          </a:xfrm>
          <a:prstGeom prst="upDownArrow">
            <a:avLst>
              <a:gd name="adj1" fmla="val 50000"/>
              <a:gd name="adj2" fmla="val 238778"/>
            </a:avLst>
          </a:prstGeom>
          <a:solidFill>
            <a:srgbClr val="727CA3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8933" name="Text Box 21">
            <a:extLst>
              <a:ext uri="{FF2B5EF4-FFF2-40B4-BE49-F238E27FC236}">
                <a16:creationId xmlns:a16="http://schemas.microsoft.com/office/drawing/2014/main" id="{84B7ABFE-9573-4E62-AEDE-810C0FDA9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57" y="4665614"/>
            <a:ext cx="129063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1125"/>
              </a:spcBef>
              <a:buSzPct val="76000"/>
            </a:pPr>
            <a:r>
              <a:rPr lang="en-US" alt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Data bus</a:t>
            </a:r>
          </a:p>
        </p:txBody>
      </p:sp>
      <p:sp>
        <p:nvSpPr>
          <p:cNvPr id="38934" name="Text Box 22">
            <a:extLst>
              <a:ext uri="{FF2B5EF4-FFF2-40B4-BE49-F238E27FC236}">
                <a16:creationId xmlns:a16="http://schemas.microsoft.com/office/drawing/2014/main" id="{E8888434-FADA-41BF-AE38-1A6FE9FC2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32" y="5041310"/>
            <a:ext cx="16510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1125"/>
              </a:spcBef>
              <a:buSzPct val="76000"/>
            </a:pPr>
            <a:r>
              <a:rPr lang="en-US" alt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Address bus</a:t>
            </a:r>
          </a:p>
        </p:txBody>
      </p:sp>
      <p:sp>
        <p:nvSpPr>
          <p:cNvPr id="38935" name="Text Box 23">
            <a:extLst>
              <a:ext uri="{FF2B5EF4-FFF2-40B4-BE49-F238E27FC236}">
                <a16:creationId xmlns:a16="http://schemas.microsoft.com/office/drawing/2014/main" id="{1D9D857E-09F2-44BB-B5E7-0E2CC077E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036" y="5392969"/>
            <a:ext cx="159778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1125"/>
              </a:spcBef>
              <a:buSzPct val="76000"/>
            </a:pPr>
            <a:r>
              <a:rPr lang="en-US" alt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Control bus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3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0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3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6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9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2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5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8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1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6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4" grpId="0" animBg="1"/>
      <p:bldP spid="38925" grpId="0" animBg="1"/>
      <p:bldP spid="38926" grpId="0" animBg="1"/>
      <p:bldP spid="38927" grpId="0" animBg="1"/>
      <p:bldP spid="38928" grpId="0" animBg="1"/>
      <p:bldP spid="38929" grpId="0" animBg="1"/>
      <p:bldP spid="38930" grpId="0" animBg="1"/>
      <p:bldP spid="38931" grpId="0" animBg="1"/>
      <p:bldP spid="389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>
            <a:extLst>
              <a:ext uri="{FF2B5EF4-FFF2-40B4-BE49-F238E27FC236}">
                <a16:creationId xmlns:a16="http://schemas.microsoft.com/office/drawing/2014/main" id="{180894C1-E2CF-4B09-9920-8CBAF4427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88913"/>
            <a:ext cx="84201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s-ES" sz="3600" dirty="0">
                <a:solidFill>
                  <a:srgbClr val="464653"/>
                </a:solidFill>
                <a:latin typeface="Arial" panose="020B0604020202020204" pitchFamily="34" charset="0"/>
              </a:rPr>
              <a:t>Memory Mapped I/O vs. Isolated I/O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BDDD2B68-2F03-46C7-9A5C-E01EEB541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58" y="908720"/>
            <a:ext cx="4795489" cy="201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58775" indent="-358775">
              <a:tabLst>
                <a:tab pos="358775" algn="l"/>
                <a:tab pos="1273175" algn="l"/>
                <a:tab pos="2187575" algn="l"/>
                <a:tab pos="3101975" algn="l"/>
                <a:tab pos="4016375" algn="l"/>
                <a:tab pos="4930775" algn="l"/>
                <a:tab pos="5845175" algn="l"/>
                <a:tab pos="6759575" algn="l"/>
                <a:tab pos="7673975" algn="l"/>
                <a:tab pos="8588375" algn="l"/>
                <a:tab pos="9502775" algn="l"/>
                <a:tab pos="104171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360363" indent="-358775">
              <a:tabLst>
                <a:tab pos="358775" algn="l"/>
                <a:tab pos="1273175" algn="l"/>
                <a:tab pos="2187575" algn="l"/>
                <a:tab pos="3101975" algn="l"/>
                <a:tab pos="4016375" algn="l"/>
                <a:tab pos="4930775" algn="l"/>
                <a:tab pos="5845175" algn="l"/>
                <a:tab pos="6759575" algn="l"/>
                <a:tab pos="7673975" algn="l"/>
                <a:tab pos="8588375" algn="l"/>
                <a:tab pos="9502775" algn="l"/>
                <a:tab pos="104171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446088" indent="-142875">
              <a:tabLst>
                <a:tab pos="358775" algn="l"/>
                <a:tab pos="1273175" algn="l"/>
                <a:tab pos="2187575" algn="l"/>
                <a:tab pos="3101975" algn="l"/>
                <a:tab pos="4016375" algn="l"/>
                <a:tab pos="4930775" algn="l"/>
                <a:tab pos="5845175" algn="l"/>
                <a:tab pos="6759575" algn="l"/>
                <a:tab pos="7673975" algn="l"/>
                <a:tab pos="8588375" algn="l"/>
                <a:tab pos="9502775" algn="l"/>
                <a:tab pos="104171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358775" algn="l"/>
                <a:tab pos="1273175" algn="l"/>
                <a:tab pos="2187575" algn="l"/>
                <a:tab pos="3101975" algn="l"/>
                <a:tab pos="4016375" algn="l"/>
                <a:tab pos="4930775" algn="l"/>
                <a:tab pos="5845175" algn="l"/>
                <a:tab pos="6759575" algn="l"/>
                <a:tab pos="7673975" algn="l"/>
                <a:tab pos="8588375" algn="l"/>
                <a:tab pos="9502775" algn="l"/>
                <a:tab pos="104171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358775" algn="l"/>
                <a:tab pos="1273175" algn="l"/>
                <a:tab pos="2187575" algn="l"/>
                <a:tab pos="3101975" algn="l"/>
                <a:tab pos="4016375" algn="l"/>
                <a:tab pos="4930775" algn="l"/>
                <a:tab pos="5845175" algn="l"/>
                <a:tab pos="6759575" algn="l"/>
                <a:tab pos="7673975" algn="l"/>
                <a:tab pos="8588375" algn="l"/>
                <a:tab pos="9502775" algn="l"/>
                <a:tab pos="104171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358775" algn="l"/>
                <a:tab pos="1273175" algn="l"/>
                <a:tab pos="2187575" algn="l"/>
                <a:tab pos="3101975" algn="l"/>
                <a:tab pos="4016375" algn="l"/>
                <a:tab pos="4930775" algn="l"/>
                <a:tab pos="5845175" algn="l"/>
                <a:tab pos="6759575" algn="l"/>
                <a:tab pos="7673975" algn="l"/>
                <a:tab pos="8588375" algn="l"/>
                <a:tab pos="9502775" algn="l"/>
                <a:tab pos="104171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358775" algn="l"/>
                <a:tab pos="1273175" algn="l"/>
                <a:tab pos="2187575" algn="l"/>
                <a:tab pos="3101975" algn="l"/>
                <a:tab pos="4016375" algn="l"/>
                <a:tab pos="4930775" algn="l"/>
                <a:tab pos="5845175" algn="l"/>
                <a:tab pos="6759575" algn="l"/>
                <a:tab pos="7673975" algn="l"/>
                <a:tab pos="8588375" algn="l"/>
                <a:tab pos="9502775" algn="l"/>
                <a:tab pos="104171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358775" algn="l"/>
                <a:tab pos="1273175" algn="l"/>
                <a:tab pos="2187575" algn="l"/>
                <a:tab pos="3101975" algn="l"/>
                <a:tab pos="4016375" algn="l"/>
                <a:tab pos="4930775" algn="l"/>
                <a:tab pos="5845175" algn="l"/>
                <a:tab pos="6759575" algn="l"/>
                <a:tab pos="7673975" algn="l"/>
                <a:tab pos="8588375" algn="l"/>
                <a:tab pos="9502775" algn="l"/>
                <a:tab pos="104171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358775" algn="l"/>
                <a:tab pos="1273175" algn="l"/>
                <a:tab pos="2187575" algn="l"/>
                <a:tab pos="3101975" algn="l"/>
                <a:tab pos="4016375" algn="l"/>
                <a:tab pos="4930775" algn="l"/>
                <a:tab pos="5845175" algn="l"/>
                <a:tab pos="6759575" algn="l"/>
                <a:tab pos="7673975" algn="l"/>
                <a:tab pos="8588375" algn="l"/>
                <a:tab pos="9502775" algn="l"/>
                <a:tab pos="104171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182563" indent="-182563">
              <a:spcBef>
                <a:spcPts val="500"/>
              </a:spcBef>
              <a:buClr>
                <a:srgbClr val="464653"/>
              </a:buClr>
              <a:buSzPct val="70000"/>
              <a:buFont typeface="Wingdings" panose="05000000000000000000" pitchFamily="2" charset="2"/>
              <a:buChar char="Ø"/>
              <a:tabLst>
                <a:tab pos="354013" algn="l"/>
                <a:tab pos="1273175" algn="l"/>
                <a:tab pos="2187575" algn="l"/>
                <a:tab pos="3101975" algn="l"/>
                <a:tab pos="4016375" algn="l"/>
                <a:tab pos="4930775" algn="l"/>
                <a:tab pos="5845175" algn="l"/>
                <a:tab pos="6759575" algn="l"/>
                <a:tab pos="7673975" algn="l"/>
                <a:tab pos="8588375" algn="l"/>
                <a:tab pos="9502775" algn="l"/>
                <a:tab pos="10417175" algn="l"/>
              </a:tabLst>
            </a:pPr>
            <a:r>
              <a:rPr lang="en-US" altLang="es-ES" sz="2000" b="1" dirty="0">
                <a:solidFill>
                  <a:srgbClr val="000000"/>
                </a:solidFill>
              </a:rPr>
              <a:t>Memory Mapped I/O (MOTOROLA):</a:t>
            </a:r>
          </a:p>
          <a:p>
            <a:pPr lvl="2">
              <a:spcBef>
                <a:spcPts val="425"/>
              </a:spcBef>
              <a:buClr>
                <a:srgbClr val="BCBCBC"/>
              </a:buClr>
              <a:buSzPct val="70000"/>
              <a:buFont typeface="Times New Roman" panose="02020603050405020304" pitchFamily="18" charset="0"/>
              <a:buAutoNum type="arabicPeriod"/>
            </a:pPr>
            <a:r>
              <a:rPr lang="en-US" altLang="es-ES" sz="1600" b="1" dirty="0">
                <a:solidFill>
                  <a:srgbClr val="000000"/>
                </a:solidFill>
              </a:rPr>
              <a:t>Any instruction that reads or writes memory can read/write I/O Port</a:t>
            </a:r>
          </a:p>
          <a:p>
            <a:pPr lvl="2">
              <a:spcBef>
                <a:spcPts val="425"/>
              </a:spcBef>
              <a:buClr>
                <a:srgbClr val="BCBCBC"/>
              </a:buClr>
              <a:buSzPct val="70000"/>
              <a:buFont typeface="Times New Roman" panose="02020603050405020304" pitchFamily="18" charset="0"/>
              <a:buAutoNum type="arabicPeriod"/>
            </a:pPr>
            <a:r>
              <a:rPr lang="en-US" altLang="es-ES" sz="1600" b="1" dirty="0">
                <a:solidFill>
                  <a:srgbClr val="000000"/>
                </a:solidFill>
              </a:rPr>
              <a:t>Address specifies which module (input, output, RAM, ROM), will communicate with the processor</a:t>
            </a:r>
          </a:p>
          <a:p>
            <a:pPr lvl="2">
              <a:spcBef>
                <a:spcPts val="425"/>
              </a:spcBef>
              <a:buClr>
                <a:srgbClr val="BCBCBC"/>
              </a:buClr>
              <a:buSzPct val="70000"/>
              <a:buFont typeface="Times New Roman" panose="02020603050405020304" pitchFamily="18" charset="0"/>
              <a:buAutoNum type="arabicPeriod"/>
            </a:pPr>
            <a:r>
              <a:rPr lang="en-US" altLang="es-ES" sz="1600" b="1" dirty="0" smtClean="0">
                <a:solidFill>
                  <a:srgbClr val="000000"/>
                </a:solidFill>
              </a:rPr>
              <a:t>Example:</a:t>
            </a:r>
            <a:endParaRPr lang="en-US" altLang="es-ES" sz="1600" b="1" dirty="0">
              <a:solidFill>
                <a:srgbClr val="000000"/>
              </a:solidFill>
            </a:endParaRP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E5F4F285-013C-4373-AD32-A4759E8F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839" y="4292600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>
            <a:extLst>
              <a:ext uri="{FF2B5EF4-FFF2-40B4-BE49-F238E27FC236}">
                <a16:creationId xmlns:a16="http://schemas.microsoft.com/office/drawing/2014/main" id="{800192AE-64C5-49DC-9152-F6DDCBD0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292600"/>
            <a:ext cx="436245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4924747" y="908720"/>
            <a:ext cx="4953000" cy="23288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buClr>
                <a:srgbClr val="464653"/>
              </a:buClr>
              <a:buSzPct val="70000"/>
              <a:buFont typeface="Wingdings" panose="05000000000000000000" pitchFamily="2" charset="2"/>
              <a:buChar char=""/>
            </a:pPr>
            <a:r>
              <a:rPr lang="en-US" altLang="es-ES" sz="2000" b="1" dirty="0">
                <a:solidFill>
                  <a:srgbClr val="000000"/>
                </a:solidFill>
              </a:rPr>
              <a:t>Isolated I/O (INTEL):</a:t>
            </a:r>
          </a:p>
          <a:p>
            <a:pPr marL="450850" lvl="1" indent="-182563">
              <a:spcBef>
                <a:spcPts val="375"/>
              </a:spcBef>
              <a:buClr>
                <a:srgbClr val="BCBCBC"/>
              </a:buClr>
              <a:buSzPct val="70000"/>
              <a:buFont typeface="Times New Roman" panose="02020603050405020304" pitchFamily="18" charset="0"/>
              <a:buAutoNum type="arabicPeriod"/>
            </a:pPr>
            <a:r>
              <a:rPr lang="en-US" altLang="es-ES" sz="1600" b="1" dirty="0" smtClean="0">
                <a:solidFill>
                  <a:srgbClr val="000000"/>
                </a:solidFill>
              </a:rPr>
              <a:t>The control </a:t>
            </a:r>
            <a:r>
              <a:rPr lang="en-US" altLang="es-ES" sz="1600" b="1" dirty="0">
                <a:solidFill>
                  <a:srgbClr val="000000"/>
                </a:solidFill>
              </a:rPr>
              <a:t>bus signals that activate the I/O are separate from those that activate the memory device.</a:t>
            </a:r>
          </a:p>
          <a:p>
            <a:pPr marL="450850" lvl="1" indent="-182563">
              <a:spcBef>
                <a:spcPts val="375"/>
              </a:spcBef>
              <a:buClr>
                <a:srgbClr val="BCBCBC"/>
              </a:buClr>
              <a:buSzPct val="70000"/>
              <a:buFont typeface="Times New Roman" panose="02020603050405020304" pitchFamily="18" charset="0"/>
              <a:buAutoNum type="arabicPeriod"/>
            </a:pPr>
            <a:r>
              <a:rPr lang="en-US" altLang="es-ES" sz="1600" b="1" dirty="0">
                <a:solidFill>
                  <a:srgbClr val="000000"/>
                </a:solidFill>
              </a:rPr>
              <a:t>These systems have a separate address space.</a:t>
            </a:r>
          </a:p>
          <a:p>
            <a:pPr marL="450850" lvl="1" indent="-182563">
              <a:spcBef>
                <a:spcPts val="375"/>
              </a:spcBef>
              <a:buClr>
                <a:srgbClr val="BCBCBC"/>
              </a:buClr>
              <a:buSzPct val="70000"/>
              <a:buFont typeface="Times New Roman" panose="02020603050405020304" pitchFamily="18" charset="0"/>
              <a:buAutoNum type="arabicPeriod"/>
            </a:pPr>
            <a:r>
              <a:rPr lang="en-US" altLang="es-ES" sz="1600" b="1" dirty="0">
                <a:solidFill>
                  <a:srgbClr val="000000"/>
                </a:solidFill>
              </a:rPr>
              <a:t>Separate instructions are used to access I/O and Memory.</a:t>
            </a:r>
          </a:p>
          <a:p>
            <a:pPr marL="450850" lvl="1" indent="-182563">
              <a:spcBef>
                <a:spcPts val="375"/>
              </a:spcBef>
              <a:buClr>
                <a:srgbClr val="BCBCBC"/>
              </a:buClr>
              <a:buSzPct val="70000"/>
              <a:buFont typeface="Times New Roman" panose="02020603050405020304" pitchFamily="18" charset="0"/>
              <a:buAutoNum type="arabicPeriod"/>
            </a:pPr>
            <a:r>
              <a:rPr lang="en-US" altLang="es-ES" sz="1600" b="1" dirty="0" smtClean="0">
                <a:solidFill>
                  <a:srgbClr val="000000"/>
                </a:solidFill>
              </a:rPr>
              <a:t>Example:</a:t>
            </a:r>
            <a:endParaRPr lang="en-US" altLang="es-ES" sz="1600" b="1" dirty="0">
              <a:solidFill>
                <a:srgbClr val="00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7490474-E17E-444A-9C74-12C7C70AE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64" y="2927813"/>
            <a:ext cx="4152038" cy="1111941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s-ES" altLang="es-E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LDAA $200A  ;load </a:t>
            </a:r>
            <a:r>
              <a:rPr lang="es-ES" altLang="es-E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ES" altLang="es-E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endParaRPr lang="es-ES" altLang="es-ES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s-ES" alt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;RAM </a:t>
            </a:r>
            <a:r>
              <a:rPr lang="es-ES" altLang="es-E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altLang="es-E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$200A</a:t>
            </a:r>
          </a:p>
          <a:p>
            <a:pPr eaLnBrk="0" hangingPunct="0"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s-ES" altLang="es-E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STAA $0024  ;store </a:t>
            </a:r>
            <a:r>
              <a:rPr lang="es-ES" altLang="es-E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ES" altLang="es-E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</a:t>
            </a:r>
          </a:p>
          <a:p>
            <a:pPr eaLnBrk="0" hangingPunct="0"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s-ES" alt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;Port H </a:t>
            </a:r>
            <a:r>
              <a:rPr lang="es-ES" altLang="es-E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altLang="es-E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$0024</a:t>
            </a:r>
            <a:endParaRPr lang="es-ES" altLang="es-E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7490474-E17E-444A-9C74-12C7C70AE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276" y="3237563"/>
            <a:ext cx="4152038" cy="823598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s-ES" altLang="es-E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AL,$10    ;</a:t>
            </a:r>
            <a:r>
              <a:rPr lang="es-ES" altLang="es-E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s-ES" altLang="es-E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altLang="es-E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s-ES" altLang="es-E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$10</a:t>
            </a:r>
          </a:p>
          <a:p>
            <a:pPr eaLnBrk="0" hangingPunct="0"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s-ES" altLang="es-E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$200A,AL ;store </a:t>
            </a:r>
            <a:r>
              <a:rPr lang="es-ES" altLang="es-E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ES" altLang="es-E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</a:t>
            </a:r>
          </a:p>
          <a:p>
            <a:pPr eaLnBrk="0" hangingPunct="0"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s-ES" alt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;RAM </a:t>
            </a:r>
            <a:r>
              <a:rPr lang="es-ES" altLang="es-E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altLang="es-E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$200A</a:t>
            </a:r>
            <a:endParaRPr lang="es-ES" altLang="es-E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41E02F18-1634-4996-8474-7E8E093AC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1889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ts val="1500"/>
              </a:spcBef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BA3619D-6C2E-4C09-9373-A47FD9C41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341438"/>
            <a:ext cx="7680325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ts val="700"/>
              </a:spcBef>
              <a:buSzPct val="76000"/>
              <a:buFont typeface="Times New Roman" panose="02020603050405020304" pitchFamily="18" charset="0"/>
              <a:buChar char="•"/>
            </a:pPr>
            <a:r>
              <a:rPr lang="en-US" altLang="es-ES" sz="2800">
                <a:solidFill>
                  <a:srgbClr val="000000"/>
                </a:solidFill>
              </a:rPr>
              <a:t>Introducció</a:t>
            </a:r>
          </a:p>
          <a:p>
            <a:pPr eaLnBrk="0" hangingPunct="0">
              <a:spcBef>
                <a:spcPts val="700"/>
              </a:spcBef>
              <a:buSzPct val="76000"/>
              <a:buFont typeface="Times New Roman" panose="02020603050405020304" pitchFamily="18" charset="0"/>
              <a:buChar char="•"/>
            </a:pPr>
            <a:r>
              <a:rPr lang="en-US" altLang="es-ES" sz="2800">
                <a:solidFill>
                  <a:srgbClr val="000000"/>
                </a:solidFill>
              </a:rPr>
              <a:t>Arquitectura del micro</a:t>
            </a:r>
          </a:p>
          <a:p>
            <a:pPr eaLnBrk="0" hangingPunct="0">
              <a:spcBef>
                <a:spcPts val="700"/>
              </a:spcBef>
              <a:buSzPct val="76000"/>
              <a:buFont typeface="Times New Roman" panose="02020603050405020304" pitchFamily="18" charset="0"/>
              <a:buChar char="•"/>
            </a:pPr>
            <a:r>
              <a:rPr lang="en-US" altLang="es-ES" sz="2800">
                <a:solidFill>
                  <a:srgbClr val="000000"/>
                </a:solidFill>
              </a:rPr>
              <a:t>Ports d'E/S</a:t>
            </a:r>
          </a:p>
          <a:p>
            <a:pPr eaLnBrk="0" hangingPunct="0">
              <a:spcBef>
                <a:spcPts val="700"/>
              </a:spcBef>
              <a:buSzPct val="76000"/>
              <a:buFont typeface="Times New Roman" panose="02020603050405020304" pitchFamily="18" charset="0"/>
              <a:buChar char="•"/>
            </a:pPr>
            <a:r>
              <a:rPr lang="en-US" altLang="es-ES" sz="2800">
                <a:solidFill>
                  <a:srgbClr val="000000"/>
                </a:solidFill>
              </a:rPr>
              <a:t>Interrupcions</a:t>
            </a:r>
          </a:p>
          <a:p>
            <a:pPr eaLnBrk="0" hangingPunct="0">
              <a:spcBef>
                <a:spcPts val="700"/>
              </a:spcBef>
              <a:buSzPct val="76000"/>
              <a:buFont typeface="Times New Roman" panose="02020603050405020304" pitchFamily="18" charset="0"/>
              <a:buChar char="•"/>
            </a:pPr>
            <a:r>
              <a:rPr lang="en-US" altLang="es-ES" sz="2800">
                <a:solidFill>
                  <a:srgbClr val="000000"/>
                </a:solidFill>
              </a:rPr>
              <a:t>Timers i CCP (entrades/sortides impulsionals)</a:t>
            </a:r>
          </a:p>
          <a:p>
            <a:pPr eaLnBrk="0" hangingPunct="0">
              <a:spcBef>
                <a:spcPts val="700"/>
              </a:spcBef>
              <a:buSzPct val="76000"/>
              <a:buFont typeface="Times New Roman" panose="02020603050405020304" pitchFamily="18" charset="0"/>
              <a:buChar char="•"/>
            </a:pPr>
            <a:r>
              <a:rPr lang="en-US" altLang="es-ES" sz="2800">
                <a:solidFill>
                  <a:srgbClr val="000000"/>
                </a:solidFill>
              </a:rPr>
              <a:t>Conversors A/D (interfícies analògiques)</a:t>
            </a:r>
          </a:p>
          <a:p>
            <a:pPr eaLnBrk="0" hangingPunct="0">
              <a:spcBef>
                <a:spcPts val="700"/>
              </a:spcBef>
              <a:buSzPct val="76000"/>
              <a:buFont typeface="Times New Roman" panose="02020603050405020304" pitchFamily="18" charset="0"/>
              <a:buChar char="•"/>
            </a:pPr>
            <a:r>
              <a:rPr lang="en-US" altLang="es-ES" sz="2800">
                <a:solidFill>
                  <a:srgbClr val="000000"/>
                </a:solidFill>
              </a:rPr>
              <a:t>Interfícies de comunicació sèrie</a:t>
            </a:r>
          </a:p>
          <a:p>
            <a:pPr eaLnBrk="0" hangingPunct="0">
              <a:spcBef>
                <a:spcPts val="700"/>
              </a:spcBef>
              <a:buSzPct val="76000"/>
              <a:buFont typeface="Times New Roman" panose="02020603050405020304" pitchFamily="18" charset="0"/>
              <a:buChar char="•"/>
            </a:pPr>
            <a:r>
              <a:rPr lang="en-US" altLang="es-ES" sz="2800">
                <a:solidFill>
                  <a:srgbClr val="000000"/>
                </a:solidFill>
              </a:rPr>
              <a:t>Busos i DMA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8212C650-422F-4FAF-B982-D30A96FB0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98425"/>
            <a:ext cx="84201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 altLang="es-ES" sz="3200">
                <a:solidFill>
                  <a:srgbClr val="464653"/>
                </a:solidFill>
                <a:latin typeface="Arial" panose="020B0604020202020204" pitchFamily="34" charset="0"/>
              </a:rPr>
              <a:t>Temari de l’assignatura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866B1EA-CDAF-4E85-BFFF-D79701068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63" y="604838"/>
            <a:ext cx="3887787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BA5CE8C2-D7B0-46AB-AB60-CB40F40D5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0"/>
            <a:ext cx="5196086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 altLang="es-ES" sz="4000" dirty="0" err="1">
                <a:solidFill>
                  <a:srgbClr val="464653"/>
                </a:solidFill>
                <a:latin typeface="Arial" panose="020B0604020202020204" pitchFamily="34" charset="0"/>
              </a:rPr>
              <a:t>Memory</a:t>
            </a:r>
            <a:r>
              <a:rPr lang="es-ES" altLang="es-ES" sz="4000" dirty="0">
                <a:solidFill>
                  <a:srgbClr val="464653"/>
                </a:solidFill>
                <a:latin typeface="Arial" panose="020B0604020202020204" pitchFamily="34" charset="0"/>
              </a:rPr>
              <a:t> </a:t>
            </a:r>
            <a:r>
              <a:rPr lang="es-ES" altLang="es-ES" sz="4000" dirty="0" err="1">
                <a:solidFill>
                  <a:srgbClr val="464653"/>
                </a:solidFill>
                <a:latin typeface="Arial" panose="020B0604020202020204" pitchFamily="34" charset="0"/>
              </a:rPr>
              <a:t>mapped</a:t>
            </a:r>
            <a:r>
              <a:rPr lang="es-ES" altLang="es-ES" sz="4000" dirty="0">
                <a:solidFill>
                  <a:srgbClr val="464653"/>
                </a:solidFill>
                <a:latin typeface="Arial" panose="020B0604020202020204" pitchFamily="34" charset="0"/>
              </a:rPr>
              <a:t> I/O</a:t>
            </a:r>
          </a:p>
        </p:txBody>
      </p:sp>
      <p:sp>
        <p:nvSpPr>
          <p:cNvPr id="59396" name="Text Box 3">
            <a:extLst>
              <a:ext uri="{FF2B5EF4-FFF2-40B4-BE49-F238E27FC236}">
                <a16:creationId xmlns:a16="http://schemas.microsoft.com/office/drawing/2014/main" id="{5B3BF0A8-2856-4A07-8329-73364BC4D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6317" y="4293096"/>
            <a:ext cx="2289498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500"/>
              </a:spcBef>
              <a:buSzPct val="76000"/>
            </a:pPr>
            <a:r>
              <a:rPr lang="es-ES" altLang="es-ES" dirty="0" err="1">
                <a:solidFill>
                  <a:srgbClr val="000000"/>
                </a:solidFill>
              </a:rPr>
              <a:t>PICs</a:t>
            </a:r>
            <a:r>
              <a:rPr lang="es-ES" altLang="es-ES" dirty="0">
                <a:solidFill>
                  <a:srgbClr val="000000"/>
                </a:solidFill>
              </a:rPr>
              <a:t> use a </a:t>
            </a:r>
            <a:r>
              <a:rPr lang="es-ES" altLang="es-ES" dirty="0" err="1">
                <a:solidFill>
                  <a:srgbClr val="000000"/>
                </a:solidFill>
              </a:rPr>
              <a:t>memory</a:t>
            </a:r>
            <a:r>
              <a:rPr lang="es-ES" altLang="es-ES" dirty="0">
                <a:solidFill>
                  <a:srgbClr val="000000"/>
                </a:solidFill>
              </a:rPr>
              <a:t> </a:t>
            </a:r>
            <a:r>
              <a:rPr lang="es-ES" altLang="es-ES" dirty="0" err="1">
                <a:solidFill>
                  <a:srgbClr val="000000"/>
                </a:solidFill>
              </a:rPr>
              <a:t>mapped</a:t>
            </a:r>
            <a:r>
              <a:rPr lang="es-ES" altLang="es-ES" dirty="0">
                <a:solidFill>
                  <a:srgbClr val="000000"/>
                </a:solidFill>
              </a:rPr>
              <a:t> </a:t>
            </a:r>
            <a:r>
              <a:rPr lang="es-ES" altLang="es-ES" dirty="0" err="1">
                <a:solidFill>
                  <a:srgbClr val="000000"/>
                </a:solidFill>
              </a:rPr>
              <a:t>solution</a:t>
            </a:r>
            <a:endParaRPr lang="es-ES" altLang="es-ES" dirty="0">
              <a:solidFill>
                <a:srgbClr val="000000"/>
              </a:solidFill>
            </a:endParaRPr>
          </a:p>
        </p:txBody>
      </p:sp>
      <p:sp>
        <p:nvSpPr>
          <p:cNvPr id="3" name="Rectángulo 2"/>
          <p:cNvSpPr/>
          <p:nvPr/>
        </p:nvSpPr>
        <p:spPr bwMode="auto">
          <a:xfrm>
            <a:off x="5169818" y="2726494"/>
            <a:ext cx="2160240" cy="3885270"/>
          </a:xfrm>
          <a:prstGeom prst="rect">
            <a:avLst/>
          </a:prstGeom>
          <a:solidFill>
            <a:schemeClr val="accent6">
              <a:lumMod val="60000"/>
              <a:lumOff val="40000"/>
              <a:alpha val="45098"/>
            </a:schemeClr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6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322" y="980728"/>
            <a:ext cx="5791986" cy="5682703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5B3BF0A8-2856-4A07-8329-73364BC4D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955" y="5526562"/>
            <a:ext cx="103926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500"/>
              </a:spcBef>
              <a:buSzPct val="76000"/>
            </a:pPr>
            <a:r>
              <a:rPr lang="es-ES" altLang="es-ES" b="1" dirty="0" err="1" smtClean="0">
                <a:solidFill>
                  <a:srgbClr val="000000"/>
                </a:solidFill>
              </a:rPr>
              <a:t>ports</a:t>
            </a:r>
            <a:endParaRPr lang="es-E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612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>
            <a:extLst>
              <a:ext uri="{FF2B5EF4-FFF2-40B4-BE49-F238E27FC236}">
                <a16:creationId xmlns:a16="http://schemas.microsoft.com/office/drawing/2014/main" id="{EFAE3E1E-0D3C-4B69-BDA0-4AA7F5903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765175"/>
            <a:ext cx="160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ts val="1125"/>
              </a:spcBef>
              <a:buSzPct val="76000"/>
            </a:pPr>
            <a:r>
              <a:rPr lang="en-US" altLang="es-ES" sz="1800" b="1">
                <a:solidFill>
                  <a:srgbClr val="000000"/>
                </a:solidFill>
              </a:rPr>
              <a:t>RISC </a:t>
            </a:r>
            <a:r>
              <a:rPr lang="en-US" altLang="es-ES" sz="180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64D2D1EB-38C7-4B89-B49F-86DE791EA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413" y="765175"/>
            <a:ext cx="160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317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ts val="1125"/>
              </a:spcBef>
              <a:buSzPct val="76000"/>
            </a:pPr>
            <a:r>
              <a:rPr lang="en-US" altLang="es-ES" sz="1800" b="1">
                <a:solidFill>
                  <a:srgbClr val="000000"/>
                </a:solidFill>
              </a:rPr>
              <a:t>	CISC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42A697D2-CF92-419A-BF80-06D3D43FD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196975"/>
            <a:ext cx="40894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Simple instruction set</a:t>
            </a:r>
          </a:p>
          <a:p>
            <a:pPr eaLnBrk="0" hangingPunct="0">
              <a:buSzPct val="76000"/>
            </a:pPr>
            <a:endParaRPr lang="en-US" altLang="es-ES" sz="180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Regular and fixed instruction format</a:t>
            </a:r>
          </a:p>
          <a:p>
            <a:pPr eaLnBrk="0" hangingPunct="0">
              <a:buSzPct val="76000"/>
            </a:pPr>
            <a:endParaRPr lang="en-US" altLang="es-ES" sz="180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Wired instructions,  take only one or a few</a:t>
            </a:r>
          </a:p>
          <a:p>
            <a:pPr eaLnBrk="0" hangingPunct="0">
              <a:buSzPct val="76000"/>
            </a:pPr>
            <a:r>
              <a:rPr lang="es-ES" altLang="es-ES" sz="1800">
                <a:solidFill>
                  <a:srgbClr val="000000"/>
                </a:solidFill>
              </a:rPr>
              <a:t>clock cycles to execute. </a:t>
            </a:r>
          </a:p>
          <a:p>
            <a:pPr eaLnBrk="0" hangingPunct="0">
              <a:buSzPct val="76000"/>
            </a:pPr>
            <a:endParaRPr lang="en-US" altLang="es-ES" sz="180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Simple address modes</a:t>
            </a:r>
          </a:p>
          <a:p>
            <a:pPr eaLnBrk="0" hangingPunct="0">
              <a:buSzPct val="76000"/>
            </a:pPr>
            <a:endParaRPr lang="en-US" altLang="es-ES" sz="180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Separated data and program memory</a:t>
            </a:r>
          </a:p>
          <a:p>
            <a:pPr eaLnBrk="0" hangingPunct="0">
              <a:buSzPct val="76000"/>
            </a:pPr>
            <a:endParaRPr lang="en-US" altLang="es-ES" sz="180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Most operations are register to register</a:t>
            </a:r>
          </a:p>
          <a:p>
            <a:pPr eaLnBrk="0" hangingPunct="0">
              <a:buSzPct val="76000"/>
            </a:pPr>
            <a:endParaRPr lang="en-US" altLang="es-ES" sz="180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Take shorter time to design and debug</a:t>
            </a:r>
          </a:p>
          <a:p>
            <a:pPr eaLnBrk="0" hangingPunct="0">
              <a:buSzPct val="76000"/>
            </a:pPr>
            <a:endParaRPr lang="en-US" altLang="es-ES" sz="180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Provide large number of CPU registers</a:t>
            </a:r>
          </a:p>
          <a:p>
            <a:pPr eaLnBrk="0" hangingPunct="0">
              <a:buSzPct val="76000"/>
            </a:pPr>
            <a:endParaRPr lang="en-US" altLang="es-ES" sz="180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Simple operations, longer programs</a:t>
            </a: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EFFICIENCY?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5C82F0F9-BE99-46F4-B297-FA1053D62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204913"/>
            <a:ext cx="41148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Complex instruction set</a:t>
            </a:r>
          </a:p>
          <a:p>
            <a:pPr eaLnBrk="0" hangingPunct="0">
              <a:buSzPct val="76000"/>
            </a:pPr>
            <a:endParaRPr lang="en-US" altLang="es-ES" sz="180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Irregular instruction format</a:t>
            </a:r>
          </a:p>
          <a:p>
            <a:pPr eaLnBrk="0" hangingPunct="0">
              <a:buSzPct val="76000"/>
            </a:pPr>
            <a:endParaRPr lang="en-US" altLang="es-ES" sz="180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Complex microcoded instructions, take</a:t>
            </a: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many clock cycles to execute. </a:t>
            </a:r>
          </a:p>
          <a:p>
            <a:pPr eaLnBrk="0" hangingPunct="0">
              <a:buSzPct val="76000"/>
            </a:pPr>
            <a:endParaRPr lang="en-US" altLang="es-ES" sz="180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Complex address modes</a:t>
            </a:r>
          </a:p>
          <a:p>
            <a:pPr eaLnBrk="0" hangingPunct="0">
              <a:buSzPct val="76000"/>
            </a:pPr>
            <a:endParaRPr lang="en-US" altLang="es-ES" sz="180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Combined data and program memory</a:t>
            </a:r>
          </a:p>
          <a:p>
            <a:pPr eaLnBrk="0" hangingPunct="0">
              <a:buSzPct val="76000"/>
            </a:pPr>
            <a:endParaRPr lang="en-US" altLang="es-ES" sz="180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Most operations can be register to memory</a:t>
            </a:r>
          </a:p>
          <a:p>
            <a:pPr eaLnBrk="0" hangingPunct="0">
              <a:buSzPct val="76000"/>
            </a:pPr>
            <a:endParaRPr lang="en-US" altLang="es-ES" sz="180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Take longer time to design and debug</a:t>
            </a:r>
          </a:p>
          <a:p>
            <a:pPr eaLnBrk="0" hangingPunct="0">
              <a:buSzPct val="76000"/>
            </a:pPr>
            <a:endParaRPr lang="en-US" altLang="es-ES" sz="180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Provide smaller number of CPU registers</a:t>
            </a:r>
          </a:p>
          <a:p>
            <a:pPr eaLnBrk="0" hangingPunct="0">
              <a:buSzPct val="76000"/>
            </a:pPr>
            <a:endParaRPr lang="en-US" altLang="es-ES" sz="180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Complex operations, shorter programs</a:t>
            </a:r>
          </a:p>
          <a:p>
            <a:pPr eaLnBrk="0" hangingPunct="0">
              <a:buSzPct val="76000"/>
            </a:pPr>
            <a:r>
              <a:rPr lang="en-US" altLang="es-ES" sz="1800">
                <a:solidFill>
                  <a:srgbClr val="000000"/>
                </a:solidFill>
              </a:rPr>
              <a:t>EFFICIENCY?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0FAE6187-B65B-46BD-853F-FB7799E47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4450"/>
            <a:ext cx="89154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" altLang="es-ES" sz="3200">
                <a:solidFill>
                  <a:srgbClr val="000000"/>
                </a:solidFill>
                <a:latin typeface="Arial" panose="020B0604020202020204" pitchFamily="34" charset="0"/>
              </a:rPr>
              <a:t>RISC vs. CISC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3">
            <a:extLst>
              <a:ext uri="{FF2B5EF4-FFF2-40B4-BE49-F238E27FC236}">
                <a16:creationId xmlns:a16="http://schemas.microsoft.com/office/drawing/2014/main" id="{F7AE35E0-96F6-42F4-9D6C-AE50C24BE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1341438"/>
            <a:ext cx="86995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SzPct val="76000"/>
            </a:pPr>
            <a:r>
              <a:rPr lang="ca-ES" altLang="es-ES" sz="1800" dirty="0">
                <a:solidFill>
                  <a:srgbClr val="000000"/>
                </a:solidFill>
              </a:rPr>
              <a:t>Q1 Un microcontrolador amb l’entrada/sortida </a:t>
            </a:r>
            <a:r>
              <a:rPr lang="ca-ES" altLang="es-ES" sz="1800" dirty="0" err="1">
                <a:solidFill>
                  <a:srgbClr val="000000"/>
                </a:solidFill>
              </a:rPr>
              <a:t>mapejada</a:t>
            </a:r>
            <a:r>
              <a:rPr lang="ca-ES" altLang="es-ES" sz="1800" dirty="0">
                <a:solidFill>
                  <a:srgbClr val="000000"/>
                </a:solidFill>
              </a:rPr>
              <a:t> en la memòria RAM serà més aviat RISC o CISC?</a:t>
            </a:r>
          </a:p>
          <a:p>
            <a:pPr eaLnBrk="0" hangingPunct="0">
              <a:buSzPct val="76000"/>
            </a:pPr>
            <a:endParaRPr lang="ca-ES" altLang="es-ES" sz="1800" dirty="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endParaRPr lang="ca-ES" altLang="es-ES" sz="1800" dirty="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endParaRPr lang="ca-ES" altLang="es-ES" sz="1800" dirty="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r>
              <a:rPr lang="ca-ES" altLang="es-ES" sz="1800" dirty="0" smtClean="0">
                <a:solidFill>
                  <a:srgbClr val="000000"/>
                </a:solidFill>
              </a:rPr>
              <a:t>Q2 </a:t>
            </a:r>
            <a:r>
              <a:rPr lang="ca-ES" altLang="es-ES" sz="1800" dirty="0">
                <a:solidFill>
                  <a:srgbClr val="000000"/>
                </a:solidFill>
              </a:rPr>
              <a:t>Un xip microcontrolador que pretén ser de baix consum tindrà molta, poca RAM o no té res a veure?</a:t>
            </a:r>
          </a:p>
          <a:p>
            <a:pPr eaLnBrk="0" hangingPunct="0">
              <a:buSzPct val="76000"/>
            </a:pPr>
            <a:endParaRPr lang="ca-ES" altLang="es-ES" sz="1800" dirty="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endParaRPr lang="ca-ES" altLang="es-ES" sz="1800" dirty="0">
              <a:solidFill>
                <a:srgbClr val="000000"/>
              </a:solidFill>
            </a:endParaRPr>
          </a:p>
          <a:p>
            <a:pPr eaLnBrk="0" hangingPunct="0">
              <a:buSzPct val="76000"/>
            </a:pPr>
            <a:endParaRPr lang="ca-ES" altLang="es-ES" sz="1800" dirty="0">
              <a:solidFill>
                <a:srgbClr val="000000"/>
              </a:solidFill>
            </a:endParaRPr>
          </a:p>
          <a:p>
            <a:pPr eaLnBrk="0" hangingPunct="0">
              <a:buSzPct val="76000"/>
              <a:buFont typeface="Times New Roman" panose="02020603050405020304" pitchFamily="18" charset="0"/>
              <a:buNone/>
            </a:pPr>
            <a:r>
              <a:rPr lang="ca-ES" altLang="es-ES" sz="1800" dirty="0" smtClean="0">
                <a:solidFill>
                  <a:srgbClr val="000000"/>
                </a:solidFill>
              </a:rPr>
              <a:t>Q3 </a:t>
            </a:r>
            <a:r>
              <a:rPr lang="ca-ES" altLang="es-ES" sz="1800" dirty="0">
                <a:solidFill>
                  <a:srgbClr val="000000"/>
                </a:solidFill>
              </a:rPr>
              <a:t>Si en la ROM es guarda el programa, en la RAM es guarden els valors de les variables, llavors on es guarden els valors de les comandes, consignes i paràmetres?</a:t>
            </a:r>
          </a:p>
          <a:p>
            <a:pPr eaLnBrk="0" hangingPunct="0">
              <a:buSzPct val="76000"/>
            </a:pPr>
            <a:endParaRPr lang="ca-ES" altLang="es-ES" sz="1800" dirty="0">
              <a:solidFill>
                <a:srgbClr val="000000"/>
              </a:solidFill>
            </a:endParaRPr>
          </a:p>
        </p:txBody>
      </p:sp>
      <p:sp>
        <p:nvSpPr>
          <p:cNvPr id="63490" name="Text Box 5">
            <a:extLst>
              <a:ext uri="{FF2B5EF4-FFF2-40B4-BE49-F238E27FC236}">
                <a16:creationId xmlns:a16="http://schemas.microsoft.com/office/drawing/2014/main" id="{5664045C-4008-4C03-A889-E65597064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76250"/>
            <a:ext cx="89154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" altLang="es-ES" sz="3200">
                <a:solidFill>
                  <a:srgbClr val="000000"/>
                </a:solidFill>
                <a:latin typeface="Arial" panose="020B0604020202020204" pitchFamily="34" charset="0"/>
              </a:rPr>
              <a:t>Entregable Nº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1D6D2BB5-C747-4405-AC05-2D67ACD3D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82613"/>
            <a:ext cx="77724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SzPct val="76000"/>
            </a:pPr>
            <a:r>
              <a:rPr lang="ca-ES" altLang="es-ES" sz="4400">
                <a:solidFill>
                  <a:srgbClr val="464653"/>
                </a:solidFill>
              </a:rPr>
              <a:t>Bibliografia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DC2EA66-2266-4538-B202-661852F1F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8" y="2124075"/>
            <a:ext cx="84201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ts val="700"/>
              </a:spcBef>
              <a:buSzPct val="76000"/>
            </a:pPr>
            <a:r>
              <a:rPr lang="ca-ES" altLang="es-ES" sz="2800">
                <a:solidFill>
                  <a:srgbClr val="000000"/>
                </a:solidFill>
              </a:rPr>
              <a:t>Les transparències </a:t>
            </a:r>
            <a:r>
              <a:rPr lang="ca-ES" altLang="es-ES" sz="2800" b="1">
                <a:solidFill>
                  <a:srgbClr val="000000"/>
                </a:solidFill>
              </a:rPr>
              <a:t>SÓN</a:t>
            </a:r>
            <a:r>
              <a:rPr lang="ca-ES" altLang="es-ES" sz="2800">
                <a:solidFill>
                  <a:srgbClr val="000000"/>
                </a:solidFill>
              </a:rPr>
              <a:t> un ajut per al seguiment de les classes.</a:t>
            </a:r>
          </a:p>
          <a:p>
            <a:pPr eaLnBrk="0" hangingPunct="0">
              <a:spcBef>
                <a:spcPts val="700"/>
              </a:spcBef>
              <a:buSzPct val="76000"/>
            </a:pPr>
            <a:endParaRPr lang="ca-ES" altLang="es-ES" sz="2800">
              <a:solidFill>
                <a:srgbClr val="000000"/>
              </a:solidFill>
            </a:endParaRPr>
          </a:p>
          <a:p>
            <a:pPr eaLnBrk="0" hangingPunct="0">
              <a:spcBef>
                <a:spcPts val="700"/>
              </a:spcBef>
              <a:buSzPct val="76000"/>
            </a:pPr>
            <a:r>
              <a:rPr lang="ca-ES" altLang="es-ES" sz="2800">
                <a:solidFill>
                  <a:srgbClr val="000000"/>
                </a:solidFill>
              </a:rPr>
              <a:t>Les transparències </a:t>
            </a:r>
            <a:r>
              <a:rPr lang="ca-ES" altLang="es-ES" sz="2800" b="1">
                <a:solidFill>
                  <a:srgbClr val="000000"/>
                </a:solidFill>
              </a:rPr>
              <a:t>NO SÓN</a:t>
            </a:r>
            <a:r>
              <a:rPr lang="ca-ES" altLang="es-ES" sz="2800">
                <a:solidFill>
                  <a:srgbClr val="000000"/>
                </a:solidFill>
              </a:rPr>
              <a:t> la font bibliogràfica ni el material d'estudi de l'assignatura. </a:t>
            </a:r>
            <a:r>
              <a:rPr lang="es-ES" altLang="ca-ES" sz="2800" b="1">
                <a:solidFill>
                  <a:srgbClr val="000000"/>
                </a:solidFill>
              </a:rPr>
              <a:t>No</a:t>
            </a:r>
            <a:r>
              <a:rPr lang="es-ES" altLang="ca-ES" sz="2800">
                <a:solidFill>
                  <a:srgbClr val="000000"/>
                </a:solidFill>
              </a:rPr>
              <a:t> són apunts.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EF392E51-3144-4D3D-8EC2-91DDCDC28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44450"/>
            <a:ext cx="777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SzPct val="76000"/>
            </a:pPr>
            <a:r>
              <a:rPr lang="es-ES" altLang="es-ES" sz="4400">
                <a:solidFill>
                  <a:srgbClr val="464653"/>
                </a:solidFill>
              </a:rPr>
              <a:t>Bibliografia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E9DF617-A98C-45A9-8EAC-711ED30FA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908050"/>
            <a:ext cx="8420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indent="-28416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ts val="700"/>
              </a:spcBef>
              <a:buSzPct val="76000"/>
            </a:pPr>
            <a:r>
              <a:rPr lang="en-US" altLang="es-ES" sz="2800">
                <a:solidFill>
                  <a:srgbClr val="000000"/>
                </a:solidFill>
              </a:rPr>
              <a:t>- Llibres de texte</a:t>
            </a:r>
          </a:p>
          <a:p>
            <a:pPr eaLnBrk="0" hangingPunct="0">
              <a:spcBef>
                <a:spcPts val="450"/>
              </a:spcBef>
              <a:buSzPct val="76000"/>
            </a:pPr>
            <a:r>
              <a:rPr lang="es-ES" altLang="es-ES" sz="1800" i="1">
                <a:solidFill>
                  <a:srgbClr val="000000"/>
                </a:solidFill>
              </a:rPr>
              <a:t>	PIC Microcontroller: An Introduction to Software &amp; Hardware Interfacing</a:t>
            </a:r>
          </a:p>
          <a:p>
            <a:pPr eaLnBrk="0" hangingPunct="0">
              <a:spcBef>
                <a:spcPts val="450"/>
              </a:spcBef>
              <a:buSzPct val="76000"/>
            </a:pPr>
            <a:r>
              <a:rPr lang="es-ES" altLang="es-ES" sz="1800" i="1">
                <a:solidFill>
                  <a:srgbClr val="000000"/>
                </a:solidFill>
              </a:rPr>
              <a:t>	Han-Way Huang , Leo Chartrand . Publisher: Delmar Cengage Learning; 2004</a:t>
            </a:r>
          </a:p>
          <a:p>
            <a:pPr eaLnBrk="0" hangingPunct="0">
              <a:spcBef>
                <a:spcPts val="700"/>
              </a:spcBef>
              <a:buSzPct val="76000"/>
            </a:pPr>
            <a:endParaRPr lang="es-ES" altLang="es-ES" sz="2800" i="1">
              <a:solidFill>
                <a:srgbClr val="000000"/>
              </a:solidFill>
            </a:endParaRPr>
          </a:p>
          <a:p>
            <a:pPr eaLnBrk="0" hangingPunct="0">
              <a:spcBef>
                <a:spcPts val="600"/>
              </a:spcBef>
              <a:buSzPct val="76000"/>
            </a:pPr>
            <a:r>
              <a:rPr lang="en-US" altLang="es-ES" sz="2800">
                <a:solidFill>
                  <a:srgbClr val="000000"/>
                </a:solidFill>
              </a:rPr>
              <a:t>- Manual de referència tècnica </a:t>
            </a:r>
            <a:r>
              <a:rPr lang="en-US" altLang="es-ES">
                <a:solidFill>
                  <a:srgbClr val="000000"/>
                </a:solidFill>
              </a:rPr>
              <a:t>(PIC18F45K22 Data Sheet)</a:t>
            </a:r>
          </a:p>
          <a:p>
            <a:pPr eaLnBrk="0" hangingPunct="0">
              <a:spcBef>
                <a:spcPts val="450"/>
              </a:spcBef>
              <a:buSzPct val="76000"/>
            </a:pPr>
            <a:r>
              <a:rPr lang="en-US" altLang="es-ES" sz="1800" i="1">
                <a:solidFill>
                  <a:srgbClr val="000000"/>
                </a:solidFill>
              </a:rPr>
              <a:t>	El teniu a Atenea i es pot cercar al web de Microchip.</a:t>
            </a:r>
          </a:p>
          <a:p>
            <a:pPr eaLnBrk="0" hangingPunct="0">
              <a:spcBef>
                <a:spcPts val="450"/>
              </a:spcBef>
              <a:buSzPct val="76000"/>
            </a:pPr>
            <a:endParaRPr lang="en-US" altLang="es-ES" sz="1800" i="1">
              <a:solidFill>
                <a:srgbClr val="000000"/>
              </a:solidFill>
            </a:endParaRPr>
          </a:p>
          <a:p>
            <a:pPr eaLnBrk="0" hangingPunct="0">
              <a:spcBef>
                <a:spcPts val="700"/>
              </a:spcBef>
              <a:buSzPct val="76000"/>
            </a:pPr>
            <a:r>
              <a:rPr lang="en-US" altLang="es-ES" sz="2800">
                <a:solidFill>
                  <a:srgbClr val="000000"/>
                </a:solidFill>
              </a:rPr>
              <a:t>- Recursos on-line</a:t>
            </a:r>
          </a:p>
          <a:p>
            <a:pPr lvl="1" eaLnBrk="0" hangingPunct="0">
              <a:spcBef>
                <a:spcPts val="450"/>
              </a:spcBef>
              <a:buSzPct val="76000"/>
            </a:pPr>
            <a:r>
              <a:rPr lang="ca-ES" altLang="es-ES" sz="1800" i="1">
                <a:solidFill>
                  <a:srgbClr val="464653"/>
                </a:solidFill>
                <a:ea typeface="Droid Sans Fallback" charset="-122"/>
              </a:rPr>
              <a:t>https://www.microchip.com/applicationnotes</a:t>
            </a:r>
          </a:p>
          <a:p>
            <a:pPr lvl="1" eaLnBrk="0" hangingPunct="0">
              <a:spcBef>
                <a:spcPts val="450"/>
              </a:spcBef>
              <a:buSzPct val="76000"/>
            </a:pPr>
            <a:r>
              <a:rPr lang="ca-ES" altLang="es-ES" sz="1800" i="1">
                <a:solidFill>
                  <a:srgbClr val="464653"/>
                </a:solidFill>
                <a:ea typeface="Droid Sans Fallback" charset="-122"/>
              </a:rPr>
              <a:t>https://learn.mikroe.com/ebooks/piccprogramming/</a:t>
            </a:r>
          </a:p>
          <a:p>
            <a:pPr lvl="1" eaLnBrk="0" hangingPunct="0">
              <a:spcBef>
                <a:spcPts val="450"/>
              </a:spcBef>
              <a:buSzPct val="76000"/>
            </a:pPr>
            <a:r>
              <a:rPr lang="en-US" altLang="es-ES" sz="1800" i="1">
                <a:solidFill>
                  <a:srgbClr val="464653"/>
                </a:solidFill>
                <a:ea typeface="Droid Sans Fallback" charset="-122"/>
              </a:rPr>
              <a:t>https://learn.mikroe.com/ebooks/microcontroladorespicc/ (en castellà)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D4DAAD10-4F86-4060-96B9-6861939B2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44450"/>
            <a:ext cx="77724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SzPct val="76000"/>
            </a:pPr>
            <a:r>
              <a:rPr lang="es-ES" altLang="es-ES" sz="4400">
                <a:solidFill>
                  <a:srgbClr val="464653"/>
                </a:solidFill>
              </a:rPr>
              <a:t>Avaluació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9A679D9-B2A9-462A-8903-4B09FE30D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341438"/>
            <a:ext cx="84201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630" indent="-341630">
              <a:tabLst>
                <a:tab pos="340995" algn="l"/>
                <a:tab pos="1255395" algn="l"/>
                <a:tab pos="2169795" algn="l"/>
                <a:tab pos="3084195" algn="l"/>
                <a:tab pos="3998595" algn="l"/>
                <a:tab pos="4912995" algn="l"/>
                <a:tab pos="5827395" algn="l"/>
                <a:tab pos="6741795" algn="l"/>
                <a:tab pos="7656195" algn="l"/>
                <a:tab pos="8570595" algn="l"/>
                <a:tab pos="9484995" algn="l"/>
                <a:tab pos="10399395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1pPr>
            <a:lvl2pPr>
              <a:tabLst>
                <a:tab pos="340995" algn="l"/>
                <a:tab pos="1255395" algn="l"/>
                <a:tab pos="2169795" algn="l"/>
                <a:tab pos="3084195" algn="l"/>
                <a:tab pos="3998595" algn="l"/>
                <a:tab pos="4912995" algn="l"/>
                <a:tab pos="5827395" algn="l"/>
                <a:tab pos="6741795" algn="l"/>
                <a:tab pos="7656195" algn="l"/>
                <a:tab pos="8570595" algn="l"/>
                <a:tab pos="9484995" algn="l"/>
                <a:tab pos="10399395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2pPr>
            <a:lvl3pPr>
              <a:tabLst>
                <a:tab pos="340995" algn="l"/>
                <a:tab pos="1255395" algn="l"/>
                <a:tab pos="2169795" algn="l"/>
                <a:tab pos="3084195" algn="l"/>
                <a:tab pos="3998595" algn="l"/>
                <a:tab pos="4912995" algn="l"/>
                <a:tab pos="5827395" algn="l"/>
                <a:tab pos="6741795" algn="l"/>
                <a:tab pos="7656195" algn="l"/>
                <a:tab pos="8570595" algn="l"/>
                <a:tab pos="9484995" algn="l"/>
                <a:tab pos="10399395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3pPr>
            <a:lvl4pPr>
              <a:tabLst>
                <a:tab pos="340995" algn="l"/>
                <a:tab pos="1255395" algn="l"/>
                <a:tab pos="2169795" algn="l"/>
                <a:tab pos="3084195" algn="l"/>
                <a:tab pos="3998595" algn="l"/>
                <a:tab pos="4912995" algn="l"/>
                <a:tab pos="5827395" algn="l"/>
                <a:tab pos="6741795" algn="l"/>
                <a:tab pos="7656195" algn="l"/>
                <a:tab pos="8570595" algn="l"/>
                <a:tab pos="9484995" algn="l"/>
                <a:tab pos="10399395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4pPr>
            <a:lvl5pPr>
              <a:tabLst>
                <a:tab pos="340995" algn="l"/>
                <a:tab pos="1255395" algn="l"/>
                <a:tab pos="2169795" algn="l"/>
                <a:tab pos="3084195" algn="l"/>
                <a:tab pos="3998595" algn="l"/>
                <a:tab pos="4912995" algn="l"/>
                <a:tab pos="5827395" algn="l"/>
                <a:tab pos="6741795" algn="l"/>
                <a:tab pos="7656195" algn="l"/>
                <a:tab pos="8570595" algn="l"/>
                <a:tab pos="9484995" algn="l"/>
                <a:tab pos="10399395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5pPr>
            <a:lvl6pPr marL="2514600" indent="-228600" defTabSz="44958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1255395" algn="l"/>
                <a:tab pos="2169795" algn="l"/>
                <a:tab pos="3084195" algn="l"/>
                <a:tab pos="3998595" algn="l"/>
                <a:tab pos="4912995" algn="l"/>
                <a:tab pos="5827395" algn="l"/>
                <a:tab pos="6741795" algn="l"/>
                <a:tab pos="7656195" algn="l"/>
                <a:tab pos="8570595" algn="l"/>
                <a:tab pos="9484995" algn="l"/>
                <a:tab pos="10399395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6pPr>
            <a:lvl7pPr marL="2971800" indent="-228600" defTabSz="44958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1255395" algn="l"/>
                <a:tab pos="2169795" algn="l"/>
                <a:tab pos="3084195" algn="l"/>
                <a:tab pos="3998595" algn="l"/>
                <a:tab pos="4912995" algn="l"/>
                <a:tab pos="5827395" algn="l"/>
                <a:tab pos="6741795" algn="l"/>
                <a:tab pos="7656195" algn="l"/>
                <a:tab pos="8570595" algn="l"/>
                <a:tab pos="9484995" algn="l"/>
                <a:tab pos="10399395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7pPr>
            <a:lvl8pPr marL="3429000" indent="-228600" defTabSz="44958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1255395" algn="l"/>
                <a:tab pos="2169795" algn="l"/>
                <a:tab pos="3084195" algn="l"/>
                <a:tab pos="3998595" algn="l"/>
                <a:tab pos="4912995" algn="l"/>
                <a:tab pos="5827395" algn="l"/>
                <a:tab pos="6741795" algn="l"/>
                <a:tab pos="7656195" algn="l"/>
                <a:tab pos="8570595" algn="l"/>
                <a:tab pos="9484995" algn="l"/>
                <a:tab pos="10399395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8pPr>
            <a:lvl9pPr marL="3886200" indent="-228600" defTabSz="44958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340995" algn="l"/>
                <a:tab pos="1255395" algn="l"/>
                <a:tab pos="2169795" algn="l"/>
                <a:tab pos="3084195" algn="l"/>
                <a:tab pos="3998595" algn="l"/>
                <a:tab pos="4912995" algn="l"/>
                <a:tab pos="5827395" algn="l"/>
                <a:tab pos="6741795" algn="l"/>
                <a:tab pos="7656195" algn="l"/>
                <a:tab pos="8570595" algn="l"/>
                <a:tab pos="9484995" algn="l"/>
                <a:tab pos="10399395" algn="l"/>
              </a:tabLst>
              <a:defRPr sz="2400">
                <a:solidFill>
                  <a:srgbClr val="000000"/>
                </a:solidFill>
                <a:latin typeface="Times New Roman" panose="02020603050405020304" pitchFamily="16" charset="0"/>
                <a:ea typeface="Droid Sans Fallback" panose="020B0502000000000001" charset="-122"/>
                <a:cs typeface="Droid Sans Fallback" panose="020B0502000000000001" charset="-122"/>
              </a:defRPr>
            </a:lvl9pPr>
          </a:lstStyle>
          <a:p>
            <a:pPr defTabSz="449580" eaLnBrk="0" hangingPunct="0">
              <a:spcBef>
                <a:spcPts val="700"/>
              </a:spcBef>
              <a:buClr>
                <a:srgbClr val="000000"/>
              </a:buClr>
              <a:buSzPct val="76000"/>
              <a:buFont typeface="Times New Roman" panose="02020603050405020304" pitchFamily="16" charset="0"/>
              <a:buChar char="•"/>
              <a:defRPr/>
            </a:pPr>
            <a:r>
              <a:rPr lang="en-US" altLang="es-ES" sz="2800" dirty="0" err="1">
                <a:cs typeface="Arial" panose="020B0604020202020204" pitchFamily="34" charset="0"/>
              </a:rPr>
              <a:t>Introducció</a:t>
            </a:r>
            <a:endParaRPr lang="en-US" altLang="es-ES" sz="2800" dirty="0">
              <a:cs typeface="Arial" panose="020B0604020202020204" pitchFamily="34" charset="0"/>
            </a:endParaRPr>
          </a:p>
          <a:p>
            <a:pPr defTabSz="449580" eaLnBrk="0" hangingPunct="0">
              <a:spcBef>
                <a:spcPts val="700"/>
              </a:spcBef>
              <a:buClr>
                <a:srgbClr val="000000"/>
              </a:buClr>
              <a:buSzPct val="76000"/>
              <a:buFont typeface="Times New Roman" panose="02020603050405020304" pitchFamily="16" charset="0"/>
              <a:buChar char="•"/>
              <a:defRPr/>
            </a:pPr>
            <a:r>
              <a:rPr lang="en-US" altLang="es-ES" sz="2800" dirty="0" err="1">
                <a:cs typeface="Arial" panose="020B0604020202020204" pitchFamily="34" charset="0"/>
              </a:rPr>
              <a:t>Arquitectura</a:t>
            </a:r>
            <a:r>
              <a:rPr lang="en-US" altLang="es-ES" sz="2800" dirty="0">
                <a:cs typeface="Arial" panose="020B0604020202020204" pitchFamily="34" charset="0"/>
              </a:rPr>
              <a:t> del micro</a:t>
            </a:r>
          </a:p>
          <a:p>
            <a:pPr defTabSz="449580" eaLnBrk="0" hangingPunct="0">
              <a:spcBef>
                <a:spcPts val="700"/>
              </a:spcBef>
              <a:buClr>
                <a:srgbClr val="000000"/>
              </a:buClr>
              <a:buSzPct val="76000"/>
              <a:buFont typeface="Times New Roman" panose="02020603050405020304" pitchFamily="16" charset="0"/>
              <a:buChar char="•"/>
              <a:defRPr/>
            </a:pPr>
            <a:r>
              <a:rPr lang="en-US" altLang="es-ES" sz="2800" dirty="0">
                <a:cs typeface="Arial" panose="020B0604020202020204" pitchFamily="34" charset="0"/>
              </a:rPr>
              <a:t>Ports </a:t>
            </a:r>
            <a:r>
              <a:rPr lang="en-US" altLang="es-ES" sz="2800" dirty="0" err="1">
                <a:cs typeface="Arial" panose="020B0604020202020204" pitchFamily="34" charset="0"/>
              </a:rPr>
              <a:t>d'E</a:t>
            </a:r>
            <a:r>
              <a:rPr lang="en-US" altLang="es-ES" sz="2800" dirty="0">
                <a:cs typeface="Arial" panose="020B0604020202020204" pitchFamily="34" charset="0"/>
              </a:rPr>
              <a:t>/S</a:t>
            </a:r>
          </a:p>
          <a:p>
            <a:pPr defTabSz="449580" eaLnBrk="0" hangingPunct="0">
              <a:spcBef>
                <a:spcPts val="700"/>
              </a:spcBef>
              <a:buClr>
                <a:srgbClr val="000000"/>
              </a:buClr>
              <a:buSzPct val="76000"/>
              <a:buFont typeface="Times New Roman" panose="02020603050405020304" pitchFamily="16" charset="0"/>
              <a:buChar char="•"/>
              <a:defRPr/>
            </a:pPr>
            <a:r>
              <a:rPr lang="en-US" altLang="es-ES" sz="2800" dirty="0" err="1">
                <a:cs typeface="Arial" panose="020B0604020202020204" pitchFamily="34" charset="0"/>
              </a:rPr>
              <a:t>Interrupcions</a:t>
            </a:r>
            <a:endParaRPr lang="en-US" altLang="es-ES" sz="2800" dirty="0">
              <a:cs typeface="Arial" panose="020B0604020202020204" pitchFamily="34" charset="0"/>
            </a:endParaRPr>
          </a:p>
          <a:p>
            <a:pPr defTabSz="449580" eaLnBrk="0" hangingPunct="0">
              <a:spcBef>
                <a:spcPts val="700"/>
              </a:spcBef>
              <a:buClr>
                <a:srgbClr val="000000"/>
              </a:buClr>
              <a:buSzPct val="76000"/>
              <a:buFont typeface="Times New Roman" panose="02020603050405020304" pitchFamily="16" charset="0"/>
              <a:buChar char="•"/>
              <a:defRPr/>
            </a:pPr>
            <a:r>
              <a:rPr lang="en-US" altLang="es-ES" sz="2800" dirty="0">
                <a:cs typeface="Arial" panose="020B0604020202020204" pitchFamily="34" charset="0"/>
              </a:rPr>
              <a:t>Timers </a:t>
            </a:r>
            <a:r>
              <a:rPr lang="en-US" altLang="es-ES" sz="2800" dirty="0" err="1">
                <a:cs typeface="Arial" panose="020B0604020202020204" pitchFamily="34" charset="0"/>
              </a:rPr>
              <a:t>i</a:t>
            </a:r>
            <a:r>
              <a:rPr lang="en-US" altLang="es-ES" sz="2800" dirty="0">
                <a:cs typeface="Arial" panose="020B0604020202020204" pitchFamily="34" charset="0"/>
              </a:rPr>
              <a:t> E/S </a:t>
            </a:r>
            <a:r>
              <a:rPr lang="en-US" altLang="es-ES" sz="2800" dirty="0" err="1">
                <a:cs typeface="Arial" panose="020B0604020202020204" pitchFamily="34" charset="0"/>
              </a:rPr>
              <a:t>impulsionals</a:t>
            </a:r>
            <a:r>
              <a:rPr lang="en-US" altLang="es-ES" sz="2800" dirty="0">
                <a:cs typeface="Arial" panose="020B0604020202020204" pitchFamily="34" charset="0"/>
              </a:rPr>
              <a:t> (CCP)</a:t>
            </a:r>
          </a:p>
          <a:p>
            <a:pPr defTabSz="449580" eaLnBrk="0" hangingPunct="0">
              <a:spcBef>
                <a:spcPts val="700"/>
              </a:spcBef>
              <a:buClr>
                <a:srgbClr val="000000"/>
              </a:buClr>
              <a:buSzPct val="76000"/>
              <a:buFont typeface="Times New Roman" panose="02020603050405020304" pitchFamily="16" charset="0"/>
              <a:buChar char="•"/>
              <a:defRPr/>
            </a:pPr>
            <a:r>
              <a:rPr lang="en-US" altLang="es-ES" sz="2800" dirty="0" err="1">
                <a:cs typeface="Arial" panose="020B0604020202020204" pitchFamily="34" charset="0"/>
              </a:rPr>
              <a:t>Interfícies</a:t>
            </a:r>
            <a:r>
              <a:rPr lang="en-US" altLang="es-ES" sz="2800" dirty="0">
                <a:cs typeface="Arial" panose="020B0604020202020204" pitchFamily="34" charset="0"/>
              </a:rPr>
              <a:t> </a:t>
            </a:r>
            <a:r>
              <a:rPr lang="en-US" altLang="es-ES" sz="2800" dirty="0" err="1">
                <a:cs typeface="Arial" panose="020B0604020202020204" pitchFamily="34" charset="0"/>
              </a:rPr>
              <a:t>analògiques</a:t>
            </a:r>
            <a:endParaRPr lang="en-US" altLang="es-ES" sz="2800" dirty="0">
              <a:cs typeface="Arial" panose="020B0604020202020204" pitchFamily="34" charset="0"/>
            </a:endParaRPr>
          </a:p>
          <a:p>
            <a:pPr defTabSz="449580" eaLnBrk="0" hangingPunct="0">
              <a:spcBef>
                <a:spcPts val="700"/>
              </a:spcBef>
              <a:buClr>
                <a:srgbClr val="000000"/>
              </a:buClr>
              <a:buSzPct val="76000"/>
              <a:buFont typeface="Times New Roman" panose="02020603050405020304" pitchFamily="16" charset="0"/>
              <a:buChar char="•"/>
              <a:defRPr/>
            </a:pPr>
            <a:r>
              <a:rPr lang="en-US" altLang="es-ES" sz="2800" dirty="0" err="1">
                <a:cs typeface="Arial" panose="020B0604020202020204" pitchFamily="34" charset="0"/>
              </a:rPr>
              <a:t>Interfícies</a:t>
            </a:r>
            <a:r>
              <a:rPr lang="en-US" altLang="es-ES" sz="2800" dirty="0">
                <a:cs typeface="Arial" panose="020B0604020202020204" pitchFamily="34" charset="0"/>
              </a:rPr>
              <a:t> de </a:t>
            </a:r>
            <a:r>
              <a:rPr lang="en-US" altLang="es-ES" sz="2800" dirty="0" err="1">
                <a:cs typeface="Arial" panose="020B0604020202020204" pitchFamily="34" charset="0"/>
              </a:rPr>
              <a:t>comunicació</a:t>
            </a:r>
            <a:r>
              <a:rPr lang="en-US" altLang="es-ES" sz="2800" dirty="0">
                <a:cs typeface="Arial" panose="020B0604020202020204" pitchFamily="34" charset="0"/>
              </a:rPr>
              <a:t> </a:t>
            </a:r>
            <a:r>
              <a:rPr lang="en-US" altLang="es-ES" sz="2800" dirty="0" err="1">
                <a:cs typeface="Arial" panose="020B0604020202020204" pitchFamily="34" charset="0"/>
              </a:rPr>
              <a:t>sèrie</a:t>
            </a:r>
            <a:endParaRPr lang="en-US" altLang="es-ES" sz="2800" dirty="0">
              <a:cs typeface="Arial" panose="020B0604020202020204" pitchFamily="34" charset="0"/>
            </a:endParaRPr>
          </a:p>
          <a:p>
            <a:pPr marL="0" indent="0" defTabSz="449580" eaLnBrk="0" hangingPunct="0">
              <a:spcBef>
                <a:spcPts val="700"/>
              </a:spcBef>
              <a:buClr>
                <a:srgbClr val="000000"/>
              </a:buClr>
              <a:buSzPct val="76000"/>
              <a:buFont typeface="Times New Roman" panose="02020603050405020304" pitchFamily="16" charset="0"/>
              <a:buNone/>
              <a:defRPr/>
            </a:pPr>
            <a:endParaRPr lang="en-US" altLang="es-ES" sz="2800" dirty="0">
              <a:cs typeface="Arial" panose="020B0604020202020204" pitchFamily="34" charset="0"/>
            </a:endParaRPr>
          </a:p>
          <a:p>
            <a:pPr marL="0" indent="0" defTabSz="449580" eaLnBrk="0" hangingPunct="0">
              <a:spcBef>
                <a:spcPts val="700"/>
              </a:spcBef>
              <a:buClr>
                <a:srgbClr val="000000"/>
              </a:buClr>
              <a:buSzPct val="76000"/>
              <a:buFont typeface="Times New Roman" panose="02020603050405020304" pitchFamily="16" charset="0"/>
              <a:buNone/>
              <a:defRPr/>
            </a:pPr>
            <a:endParaRPr lang="en-US" altLang="es-ES" sz="1800" dirty="0">
              <a:cs typeface="Arial" panose="020B0604020202020204" pitchFamily="34" charset="0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6BE497C7-F766-402A-B772-9D18AA1BB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4797152"/>
            <a:ext cx="2808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500"/>
              </a:spcBef>
              <a:buSzPct val="76000"/>
            </a:pPr>
            <a:r>
              <a:rPr lang="es-ES" altLang="es-ES" dirty="0">
                <a:solidFill>
                  <a:srgbClr val="000000"/>
                </a:solidFill>
              </a:rPr>
              <a:t>2on control</a:t>
            </a:r>
          </a:p>
        </p:txBody>
      </p:sp>
      <p:grpSp>
        <p:nvGrpSpPr>
          <p:cNvPr id="15364" name="Group 4">
            <a:extLst>
              <a:ext uri="{FF2B5EF4-FFF2-40B4-BE49-F238E27FC236}">
                <a16:creationId xmlns:a16="http://schemas.microsoft.com/office/drawing/2014/main" id="{439AC9A8-4481-4E60-8CEA-95578B94F86E}"/>
              </a:ext>
            </a:extLst>
          </p:cNvPr>
          <p:cNvGrpSpPr>
            <a:grpSpLocks/>
          </p:cNvGrpSpPr>
          <p:nvPr/>
        </p:nvGrpSpPr>
        <p:grpSpPr bwMode="auto">
          <a:xfrm>
            <a:off x="633314" y="3252788"/>
            <a:ext cx="9199563" cy="458787"/>
            <a:chOff x="444" y="1344"/>
            <a:chExt cx="5795" cy="289"/>
          </a:xfrm>
        </p:grpSpPr>
        <p:sp>
          <p:nvSpPr>
            <p:cNvPr id="16389" name="Text Box 5">
              <a:extLst>
                <a:ext uri="{FF2B5EF4-FFF2-40B4-BE49-F238E27FC236}">
                  <a16:creationId xmlns:a16="http://schemas.microsoft.com/office/drawing/2014/main" id="{756BE5FF-63AD-4B07-9D38-5E68DAB96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1" y="1344"/>
              <a:ext cx="176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500"/>
                </a:spcBef>
                <a:buSzPct val="76000"/>
              </a:pPr>
              <a:r>
                <a:rPr lang="es-ES" altLang="es-ES">
                  <a:solidFill>
                    <a:srgbClr val="000000"/>
                  </a:solidFill>
                </a:rPr>
                <a:t>1r control</a:t>
              </a:r>
            </a:p>
          </p:txBody>
        </p:sp>
        <p:sp>
          <p:nvSpPr>
            <p:cNvPr id="16390" name="Line 6">
              <a:extLst>
                <a:ext uri="{FF2B5EF4-FFF2-40B4-BE49-F238E27FC236}">
                  <a16:creationId xmlns:a16="http://schemas.microsoft.com/office/drawing/2014/main" id="{2AD53D44-A25A-450C-84FD-2E5B13CAC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" y="1480"/>
              <a:ext cx="3945" cy="0"/>
            </a:xfrm>
            <a:prstGeom prst="line">
              <a:avLst/>
            </a:prstGeom>
            <a:noFill/>
            <a:ln w="25560" cap="sq">
              <a:solidFill>
                <a:srgbClr val="464653"/>
              </a:solidFill>
              <a:prstDash val="dashDot"/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</p:grpSp>
      <p:sp>
        <p:nvSpPr>
          <p:cNvPr id="15370" name="Line 10">
            <a:extLst>
              <a:ext uri="{FF2B5EF4-FFF2-40B4-BE49-F238E27FC236}">
                <a16:creationId xmlns:a16="http://schemas.microsoft.com/office/drawing/2014/main" id="{BB00A3F0-2012-48DE-871A-4442DAD86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314" y="5085184"/>
            <a:ext cx="6264275" cy="1587"/>
          </a:xfrm>
          <a:prstGeom prst="line">
            <a:avLst/>
          </a:prstGeom>
          <a:noFill/>
          <a:ln w="25560" cap="sq">
            <a:solidFill>
              <a:srgbClr val="464653"/>
            </a:solidFill>
            <a:prstDash val="dashDot"/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53B550EB-5BFD-48F9-A4C8-61E382C78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188913"/>
            <a:ext cx="7772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SzPct val="76000"/>
            </a:pPr>
            <a:r>
              <a:rPr lang="es-ES" altLang="es-ES" sz="4400">
                <a:solidFill>
                  <a:srgbClr val="464653"/>
                </a:solidFill>
              </a:rPr>
              <a:t>Avaluació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242F477-2FEB-4E16-983A-0B8FCF223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1268413"/>
            <a:ext cx="9144000" cy="508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4646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58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58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58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58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49580">
              <a:spcBef>
                <a:spcPts val="1500"/>
              </a:spcBef>
              <a:buClrTx/>
              <a:buSzPct val="76000"/>
              <a:defRPr/>
            </a:pPr>
            <a:r>
              <a:rPr lang="ca-ES" altLang="es-ES" sz="2400" dirty="0">
                <a:latin typeface="Times New Roman" panose="02020603050405020304" pitchFamily="16" charset="0"/>
              </a:rPr>
              <a:t>La nota final s'obté: </a:t>
            </a:r>
          </a:p>
          <a:p>
            <a:pPr algn="ctr" defTabSz="449580">
              <a:spcBef>
                <a:spcPts val="1500"/>
              </a:spcBef>
              <a:buClrTx/>
              <a:buSzPct val="76000"/>
              <a:defRPr/>
            </a:pPr>
            <a:r>
              <a:rPr lang="ca-ES" altLang="es-ES" sz="2400" dirty="0">
                <a:latin typeface="Times New Roman" panose="02020603050405020304" pitchFamily="16" charset="0"/>
              </a:rPr>
              <a:t>NF = 0'</a:t>
            </a:r>
            <a:r>
              <a:rPr lang="" altLang="ca-ES" sz="2400" dirty="0">
                <a:latin typeface="Times New Roman" panose="02020603050405020304" pitchFamily="16" charset="0"/>
              </a:rPr>
              <a:t>65</a:t>
            </a:r>
            <a:r>
              <a:rPr lang="ca-ES" altLang="es-ES" sz="2400" dirty="0">
                <a:latin typeface="Times New Roman" panose="02020603050405020304" pitchFamily="16" charset="0"/>
              </a:rPr>
              <a:t>·NT + 0'3</a:t>
            </a:r>
            <a:r>
              <a:rPr lang="" altLang="ca-ES" sz="2400" dirty="0">
                <a:latin typeface="Times New Roman" panose="02020603050405020304" pitchFamily="16" charset="0"/>
              </a:rPr>
              <a:t>5</a:t>
            </a:r>
            <a:r>
              <a:rPr lang="ca-ES" altLang="es-ES" sz="2400" dirty="0">
                <a:latin typeface="Times New Roman" panose="02020603050405020304" pitchFamily="16" charset="0"/>
              </a:rPr>
              <a:t>·NL</a:t>
            </a:r>
          </a:p>
          <a:p>
            <a:pPr defTabSz="449580">
              <a:spcBef>
                <a:spcPts val="1500"/>
              </a:spcBef>
              <a:buClrTx/>
              <a:buSzPct val="76000"/>
              <a:buFontTx/>
              <a:buNone/>
              <a:defRPr/>
            </a:pPr>
            <a:r>
              <a:rPr lang="ca-ES" altLang="es-ES" sz="2400" dirty="0">
                <a:latin typeface="Times New Roman" panose="02020603050405020304" pitchFamily="16" charset="0"/>
              </a:rPr>
              <a:t>La nota de teoria NT es calcula en funció de la nota dels dos parcials</a:t>
            </a:r>
          </a:p>
          <a:p>
            <a:pPr algn="ctr" defTabSz="449580">
              <a:spcBef>
                <a:spcPts val="1500"/>
              </a:spcBef>
              <a:buClrTx/>
              <a:buSzPct val="76000"/>
              <a:buFontTx/>
              <a:buNone/>
              <a:defRPr/>
            </a:pPr>
            <a:r>
              <a:rPr lang="ca-ES" altLang="es-ES" sz="2200" dirty="0">
                <a:latin typeface="Times New Roman" panose="02020603050405020304" pitchFamily="16" charset="0"/>
              </a:rPr>
              <a:t>NT = (P1 + P2)/2 </a:t>
            </a:r>
          </a:p>
          <a:p>
            <a:pPr algn="just" defTabSz="449580">
              <a:spcBef>
                <a:spcPts val="1500"/>
              </a:spcBef>
              <a:buClrTx/>
              <a:buSzPct val="76000"/>
              <a:defRPr/>
            </a:pPr>
            <a:r>
              <a:rPr lang="ca-ES" altLang="es-ES" sz="2400" dirty="0">
                <a:latin typeface="Times New Roman" panose="02020603050405020304" pitchFamily="16" charset="0"/>
              </a:rPr>
              <a:t>La nota de laboratori NL s'obté ponderant les avaluacions de les pràctiques. </a:t>
            </a:r>
            <a:r>
              <a:rPr lang="en-US" altLang="ca-ES" sz="2400" dirty="0">
                <a:latin typeface="Times New Roman" panose="02020603050405020304" pitchFamily="16" charset="0"/>
              </a:rPr>
              <a:t>Les </a:t>
            </a:r>
            <a:r>
              <a:rPr lang="en-US" altLang="ca-ES" sz="2400" dirty="0" err="1">
                <a:latin typeface="Times New Roman" panose="02020603050405020304" pitchFamily="16" charset="0"/>
              </a:rPr>
              <a:t>pràctiques</a:t>
            </a:r>
            <a:r>
              <a:rPr lang="ca-ES" altLang="es-ES" sz="2400" dirty="0">
                <a:latin typeface="Times New Roman" panose="02020603050405020304" pitchFamily="16" charset="0"/>
              </a:rPr>
              <a:t> seran individual</a:t>
            </a:r>
            <a:r>
              <a:rPr lang="en-US" altLang="ca-ES" sz="2400" dirty="0">
                <a:latin typeface="Times New Roman" panose="02020603050405020304" pitchFamily="16" charset="0"/>
              </a:rPr>
              <a:t>s</a:t>
            </a:r>
            <a:r>
              <a:rPr lang="ca-ES" altLang="es-ES" sz="2400" dirty="0">
                <a:latin typeface="Times New Roman" panose="02020603050405020304" pitchFamily="16" charset="0"/>
              </a:rPr>
              <a:t>. Les pràctiques L2 i </a:t>
            </a:r>
            <a:r>
              <a:rPr lang="ca-ES" altLang="es-ES" sz="2400" dirty="0" err="1">
                <a:latin typeface="Times New Roman" panose="02020603050405020304" pitchFamily="16" charset="0"/>
              </a:rPr>
              <a:t>TxT</a:t>
            </a:r>
            <a:r>
              <a:rPr lang="ca-ES" altLang="es-ES" sz="2400" dirty="0">
                <a:latin typeface="Times New Roman" panose="02020603050405020304" pitchFamily="16" charset="0"/>
              </a:rPr>
              <a:t> no generen nota (són també obligatòries però de caràcter formatiu).</a:t>
            </a:r>
            <a:endParaRPr lang="ca-ES" altLang="es-ES" sz="2200" dirty="0">
              <a:latin typeface="Times New Roman" panose="02020603050405020304" pitchFamily="16" charset="0"/>
            </a:endParaRPr>
          </a:p>
          <a:p>
            <a:pPr algn="just" defTabSz="449580">
              <a:spcBef>
                <a:spcPts val="1500"/>
              </a:spcBef>
              <a:buClrTx/>
              <a:buSzPct val="76000"/>
              <a:defRPr/>
            </a:pPr>
            <a:r>
              <a:rPr lang="ca-ES" altLang="es-ES" sz="2400" dirty="0">
                <a:latin typeface="Times New Roman" panose="02020603050405020304" pitchFamily="16" charset="0"/>
              </a:rPr>
              <a:t>Els alumnes amb una nota </a:t>
            </a:r>
            <a:r>
              <a:rPr lang="ca-ES" altLang="es-ES" sz="2400" dirty="0" smtClean="0">
                <a:latin typeface="Times New Roman" panose="02020603050405020304" pitchFamily="16" charset="0"/>
              </a:rPr>
              <a:t>de teoria NT ≥ 4 poden </a:t>
            </a:r>
            <a:r>
              <a:rPr lang="ca-ES" altLang="es-ES" sz="2400" dirty="0">
                <a:latin typeface="Times New Roman" panose="02020603050405020304" pitchFamily="16" charset="0"/>
              </a:rPr>
              <a:t>optar a millorar la nota </a:t>
            </a:r>
            <a:r>
              <a:rPr lang="ca-ES" altLang="es-ES" sz="2400" dirty="0" smtClean="0">
                <a:latin typeface="Times New Roman" panose="02020603050405020304" pitchFamily="16" charset="0"/>
              </a:rPr>
              <a:t>final NF (fins </a:t>
            </a:r>
            <a:r>
              <a:rPr lang="ca-ES" altLang="es-ES" sz="2400" dirty="0">
                <a:latin typeface="Times New Roman" panose="02020603050405020304" pitchFamily="16" charset="0"/>
              </a:rPr>
              <a:t>a un punt extra) en funció de la seva participació en l’assignatura. La participació es mesura mitjançant els </a:t>
            </a:r>
            <a:r>
              <a:rPr lang="ca-ES" altLang="es-ES" sz="2400" dirty="0" err="1">
                <a:latin typeface="Times New Roman" panose="02020603050405020304" pitchFamily="16" charset="0"/>
              </a:rPr>
              <a:t>entregables</a:t>
            </a:r>
            <a:r>
              <a:rPr lang="ca-ES" altLang="es-ES" sz="2400" dirty="0">
                <a:latin typeface="Times New Roman" panose="02020603050405020304" pitchFamily="16" charset="0"/>
              </a:rPr>
              <a:t>, </a:t>
            </a:r>
            <a:r>
              <a:rPr lang="" altLang="ca-ES" sz="2400" dirty="0">
                <a:latin typeface="Times New Roman" panose="02020603050405020304" pitchFamily="16" charset="0"/>
              </a:rPr>
              <a:t>jornades </a:t>
            </a:r>
            <a:r>
              <a:rPr lang="ca-ES" altLang="es-ES" sz="2400" dirty="0" err="1">
                <a:latin typeface="Times New Roman" panose="02020603050405020304" pitchFamily="16" charset="0"/>
              </a:rPr>
              <a:t>TxT</a:t>
            </a:r>
            <a:r>
              <a:rPr lang="ca-ES" altLang="es-ES" sz="2400" dirty="0">
                <a:latin typeface="Times New Roman" panose="02020603050405020304" pitchFamily="16" charset="0"/>
              </a:rPr>
              <a:t> i </a:t>
            </a:r>
            <a:r>
              <a:rPr lang="" altLang="ca-ES" sz="2400" dirty="0">
                <a:latin typeface="Times New Roman" panose="02020603050405020304" pitchFamily="16" charset="0"/>
              </a:rPr>
              <a:t>tots els</a:t>
            </a:r>
            <a:r>
              <a:rPr lang="ca-ES" altLang="es-ES" sz="2400" dirty="0">
                <a:latin typeface="Times New Roman" panose="02020603050405020304" pitchFamily="16" charset="0"/>
              </a:rPr>
              <a:t> qüestionaris d’Atenea</a:t>
            </a:r>
            <a:r>
              <a:rPr lang="ca-ES" altLang="es-ES" sz="2400" dirty="0" smtClean="0">
                <a:latin typeface="Times New Roman" panose="02020603050405020304" pitchFamily="16" charset="0"/>
              </a:rPr>
              <a:t>.</a:t>
            </a:r>
            <a:endParaRPr lang="ca-ES" altLang="es-ES" sz="2400" dirty="0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F8D64B24-23A6-467C-8D5D-ED1A4753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0"/>
            <a:ext cx="7772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SzPct val="76000"/>
            </a:pPr>
            <a:r>
              <a:rPr lang="es-ES" altLang="es-ES" sz="4400">
                <a:solidFill>
                  <a:srgbClr val="464653"/>
                </a:solidFill>
              </a:rPr>
              <a:t>Avaluació (laboratori)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A71CC25-8F4B-46F0-8A27-95A751346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1196975"/>
            <a:ext cx="9001125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0" hangingPunct="0">
              <a:spcBef>
                <a:spcPts val="600"/>
              </a:spcBef>
              <a:buSzPct val="76000"/>
            </a:pPr>
            <a:r>
              <a:rPr lang="ca-ES" altLang="es-ES" dirty="0">
                <a:solidFill>
                  <a:srgbClr val="000000"/>
                </a:solidFill>
              </a:rPr>
              <a:t>És condició necessària per superar l'assignatura realitzar i presentar correctament les pràctiques de laboratori. Això vol dir:</a:t>
            </a:r>
          </a:p>
          <a:p>
            <a:pPr algn="just" eaLnBrk="0" hangingPunct="0">
              <a:spcBef>
                <a:spcPts val="600"/>
              </a:spcBef>
              <a:buSzPct val="76000"/>
            </a:pPr>
            <a:endParaRPr lang="ca-ES" altLang="es-ES" dirty="0">
              <a:solidFill>
                <a:srgbClr val="000000"/>
              </a:solidFill>
            </a:endParaRPr>
          </a:p>
          <a:p>
            <a:pPr algn="just" eaLnBrk="0" hangingPunct="0">
              <a:spcBef>
                <a:spcPts val="600"/>
              </a:spcBef>
              <a:buSzPct val="76000"/>
            </a:pPr>
            <a:r>
              <a:rPr lang="ca-ES" altLang="es-ES" dirty="0">
                <a:solidFill>
                  <a:srgbClr val="000000"/>
                </a:solidFill>
              </a:rPr>
              <a:t>-  Cal fer la pràctica i/o la feina que es demana abans de la sessió de laboratori corresponent.</a:t>
            </a:r>
          </a:p>
          <a:p>
            <a:pPr algn="just" eaLnBrk="0" hangingPunct="0">
              <a:spcBef>
                <a:spcPts val="600"/>
              </a:spcBef>
              <a:buSzPct val="76000"/>
            </a:pPr>
            <a:r>
              <a:rPr lang="ca-ES" altLang="es-ES" dirty="0">
                <a:solidFill>
                  <a:srgbClr val="000000"/>
                </a:solidFill>
              </a:rPr>
              <a:t>-  L'assistència al laboratori és obligatòria. Cal assistir al grup al qual esteu assignats.</a:t>
            </a:r>
          </a:p>
          <a:p>
            <a:pPr algn="just" eaLnBrk="0" hangingPunct="0">
              <a:spcBef>
                <a:spcPts val="600"/>
              </a:spcBef>
              <a:buSzPct val="76000"/>
            </a:pPr>
            <a:r>
              <a:rPr lang="ca-ES" altLang="es-ES" dirty="0">
                <a:solidFill>
                  <a:srgbClr val="000000"/>
                </a:solidFill>
              </a:rPr>
              <a:t>-   A l'inici de la sessió s'haurà d'entregar la feina realitzada a casa.</a:t>
            </a:r>
          </a:p>
          <a:p>
            <a:pPr algn="just" eaLnBrk="0" hangingPunct="0">
              <a:spcBef>
                <a:spcPts val="600"/>
              </a:spcBef>
              <a:buSzPct val="76000"/>
            </a:pPr>
            <a:r>
              <a:rPr lang="ca-ES" altLang="es-ES" dirty="0">
                <a:solidFill>
                  <a:srgbClr val="000000"/>
                </a:solidFill>
              </a:rPr>
              <a:t>- Durant la sessió de laboratori caldrà resoldre correctament les modificacions i/o preguntes que el professor demani sobre la pràctica.</a:t>
            </a:r>
          </a:p>
          <a:p>
            <a:pPr algn="just" eaLnBrk="0" hangingPunct="0">
              <a:spcBef>
                <a:spcPts val="600"/>
              </a:spcBef>
              <a:buSzPct val="76000"/>
            </a:pPr>
            <a:r>
              <a:rPr lang="ca-ES" altLang="es-ES" dirty="0">
                <a:solidFill>
                  <a:srgbClr val="000000"/>
                </a:solidFill>
              </a:rPr>
              <a:t>-   En els parcials </a:t>
            </a:r>
            <a:r>
              <a:rPr lang="ca-ES" altLang="es-ES" b="1" dirty="0">
                <a:solidFill>
                  <a:srgbClr val="000000"/>
                </a:solidFill>
              </a:rPr>
              <a:t>es poden fer preguntes sobre les pràctiques</a:t>
            </a:r>
            <a:r>
              <a:rPr lang="ca-ES" altLang="es-ES" dirty="0">
                <a:solidFill>
                  <a:srgbClr val="000000"/>
                </a:solidFill>
              </a:rPr>
              <a:t>.</a:t>
            </a:r>
          </a:p>
          <a:p>
            <a:pPr algn="just" eaLnBrk="0" hangingPunct="0">
              <a:spcBef>
                <a:spcPts val="600"/>
              </a:spcBef>
              <a:buSzPct val="76000"/>
            </a:pPr>
            <a:endParaRPr lang="ca-ES" alt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96FE06CE-66CC-46CB-B22D-3A3549D72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0"/>
            <a:ext cx="7772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SzPct val="76000"/>
            </a:pPr>
            <a:r>
              <a:rPr lang="es-ES" altLang="es-ES" sz="4400">
                <a:solidFill>
                  <a:srgbClr val="464653"/>
                </a:solidFill>
              </a:rPr>
              <a:t>Laboratori. Mínims exigibles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D2B33BF-6910-4A90-AFC7-14C934B26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1109663"/>
            <a:ext cx="92900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250"/>
              </a:spcBef>
              <a:buSzPct val="76000"/>
            </a:pPr>
            <a:r>
              <a:rPr lang="ca-ES" altLang="es-ES" sz="2000">
                <a:solidFill>
                  <a:srgbClr val="000000"/>
                </a:solidFill>
              </a:rPr>
              <a:t>L’estudiant té l’obligació de presentar un treball propi i és responsable de dominar la totalitat de la pràctica presentada i demostrar-ho quan així ho demani el professor.</a:t>
            </a:r>
          </a:p>
          <a:p>
            <a:pPr>
              <a:spcBef>
                <a:spcPts val="1250"/>
              </a:spcBef>
              <a:buSzPct val="76000"/>
            </a:pPr>
            <a:r>
              <a:rPr lang="ca-ES" altLang="es-ES" sz="2000">
                <a:solidFill>
                  <a:srgbClr val="000000"/>
                </a:solidFill>
              </a:rPr>
              <a:t>Tingueu en compte que a totes les sessions </a:t>
            </a:r>
            <a:r>
              <a:rPr lang="ca-ES" altLang="es-ES" sz="2000" b="1">
                <a:solidFill>
                  <a:srgbClr val="000000"/>
                </a:solidFill>
              </a:rPr>
              <a:t>s’avaluarà amb un 0 </a:t>
            </a:r>
            <a:r>
              <a:rPr lang="ca-ES" altLang="es-ES" sz="2000">
                <a:solidFill>
                  <a:srgbClr val="000000"/>
                </a:solidFill>
              </a:rPr>
              <a:t>tota pràctica en la que:</a:t>
            </a:r>
          </a:p>
          <a:p>
            <a:pPr lvl="1">
              <a:spcBef>
                <a:spcPts val="1250"/>
              </a:spcBef>
              <a:buSzPct val="76000"/>
            </a:pPr>
            <a:r>
              <a:rPr lang="ca-ES" altLang="es-ES" sz="1700">
                <a:solidFill>
                  <a:srgbClr val="464653"/>
                </a:solidFill>
              </a:rPr>
              <a:t>• No s’hagi entregat el treball previ mínim dins del termini establert.</a:t>
            </a:r>
          </a:p>
          <a:p>
            <a:pPr lvl="1">
              <a:spcBef>
                <a:spcPts val="1250"/>
              </a:spcBef>
              <a:buSzPct val="76000"/>
            </a:pPr>
            <a:r>
              <a:rPr lang="ca-ES" altLang="es-ES" sz="1700">
                <a:solidFill>
                  <a:srgbClr val="464653"/>
                </a:solidFill>
              </a:rPr>
              <a:t>• L’estudiant no sàpiga respondre correctament alguna pregunta que el professor faci sobre el seu propi treball entregat.</a:t>
            </a:r>
          </a:p>
          <a:p>
            <a:pPr lvl="1">
              <a:spcBef>
                <a:spcPts val="1250"/>
              </a:spcBef>
              <a:buSzPct val="76000"/>
            </a:pPr>
            <a:r>
              <a:rPr lang="ca-ES" altLang="es-ES" sz="1700">
                <a:solidFill>
                  <a:srgbClr val="464653"/>
                </a:solidFill>
              </a:rPr>
              <a:t>• Hi hagi una demostració manifesta de que l’estudiant no sap adaptar el seu propi treball previ a la resolució de la pràctica demanada pel professor ‘in situ’ al laboratori.</a:t>
            </a:r>
          </a:p>
          <a:p>
            <a:pPr>
              <a:spcBef>
                <a:spcPts val="625"/>
              </a:spcBef>
              <a:buSzPct val="76000"/>
            </a:pPr>
            <a:endParaRPr lang="ca-ES" altLang="es-ES" sz="1000">
              <a:solidFill>
                <a:srgbClr val="000000"/>
              </a:solidFill>
            </a:endParaRPr>
          </a:p>
          <a:p>
            <a:pPr>
              <a:spcBef>
                <a:spcPts val="1250"/>
              </a:spcBef>
              <a:buSzPct val="76000"/>
            </a:pPr>
            <a:r>
              <a:rPr lang="ca-ES" altLang="es-ES" sz="2000">
                <a:solidFill>
                  <a:srgbClr val="000000"/>
                </a:solidFill>
              </a:rPr>
              <a:t>Cal entregar una còpia del treball previ de cada pràctica via electrònica abans d’assistir a la sessió de laboratori corresponent. No s’acceptarà cap entrega fora de data.</a:t>
            </a:r>
          </a:p>
          <a:p>
            <a:pPr>
              <a:spcBef>
                <a:spcPts val="563"/>
              </a:spcBef>
              <a:buSzPct val="76000"/>
            </a:pPr>
            <a:endParaRPr lang="ca-ES" altLang="es-ES" sz="900">
              <a:solidFill>
                <a:srgbClr val="000000"/>
              </a:solidFill>
            </a:endParaRPr>
          </a:p>
          <a:p>
            <a:pPr>
              <a:spcBef>
                <a:spcPts val="1250"/>
              </a:spcBef>
              <a:buSzPct val="76000"/>
            </a:pPr>
            <a:r>
              <a:rPr lang="ca-ES" altLang="es-ES" sz="2000">
                <a:solidFill>
                  <a:srgbClr val="000000"/>
                </a:solidFill>
              </a:rPr>
              <a:t>Entregar una pràctica plagiada, de forma total o parcial implica el </a:t>
            </a:r>
            <a:r>
              <a:rPr lang="ca-ES" altLang="es-ES" sz="2000" b="1">
                <a:solidFill>
                  <a:srgbClr val="000000"/>
                </a:solidFill>
              </a:rPr>
              <a:t>suspens automàtic de l’assignatura</a:t>
            </a:r>
            <a:r>
              <a:rPr lang="ca-ES" altLang="es-ES" sz="20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B439E93C-977A-424A-8DCC-D82DCB3C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0"/>
            <a:ext cx="7772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SzPct val="76000"/>
            </a:pPr>
            <a:r>
              <a:rPr lang="es-ES" altLang="es-ES" sz="4400">
                <a:solidFill>
                  <a:srgbClr val="464653"/>
                </a:solidFill>
              </a:rPr>
              <a:t>Extres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188545E-1AEF-4DC4-8268-90A4666E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1109663"/>
            <a:ext cx="9288463" cy="418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500"/>
              </a:spcBef>
              <a:buFont typeface="Times New Roman" panose="02020603050405020304" pitchFamily="18" charset="0"/>
              <a:buNone/>
            </a:pPr>
            <a:r>
              <a:rPr lang="ca-ES" altLang="es-ES" dirty="0">
                <a:solidFill>
                  <a:srgbClr val="000000"/>
                </a:solidFill>
              </a:rPr>
              <a:t>Al llarg del curs es proposaran nombrosos exercicis senzills, a realitzar pels estudiants tant a casa com a classe, que seran avaluats pel professor. </a:t>
            </a:r>
          </a:p>
          <a:p>
            <a:pPr algn="just">
              <a:spcBef>
                <a:spcPts val="1500"/>
              </a:spcBef>
              <a:buFont typeface="Times New Roman" panose="02020603050405020304" pitchFamily="18" charset="0"/>
              <a:buNone/>
            </a:pPr>
            <a:r>
              <a:rPr lang="ca-ES" altLang="es-ES" dirty="0">
                <a:solidFill>
                  <a:srgbClr val="000000"/>
                </a:solidFill>
              </a:rPr>
              <a:t>Aquí hi entraran exercicis fets a classe </a:t>
            </a:r>
            <a:r>
              <a:rPr lang="ca-ES" altLang="es-ES" dirty="0" smtClean="0">
                <a:solidFill>
                  <a:srgbClr val="000000"/>
                </a:solidFill>
              </a:rPr>
              <a:t>(</a:t>
            </a:r>
            <a:r>
              <a:rPr lang="ca-ES" altLang="es-ES" dirty="0" err="1" smtClean="0">
                <a:solidFill>
                  <a:srgbClr val="000000"/>
                </a:solidFill>
              </a:rPr>
              <a:t>entregables</a:t>
            </a:r>
            <a:r>
              <a:rPr lang="ca-ES" altLang="es-ES" dirty="0" smtClean="0">
                <a:solidFill>
                  <a:srgbClr val="000000"/>
                </a:solidFill>
              </a:rPr>
              <a:t>) i els qüestionaris </a:t>
            </a:r>
            <a:r>
              <a:rPr lang="ca-ES" altLang="es-ES" dirty="0">
                <a:solidFill>
                  <a:srgbClr val="000000"/>
                </a:solidFill>
              </a:rPr>
              <a:t>d’Atenea. La realització d’aquests exercicis serà voluntària i podrà augmentar la nota final.</a:t>
            </a:r>
          </a:p>
          <a:p>
            <a:pPr>
              <a:spcBef>
                <a:spcPts val="1500"/>
              </a:spcBef>
            </a:pPr>
            <a:r>
              <a:rPr lang="ca-ES" altLang="es-ES" dirty="0" smtClean="0">
                <a:solidFill>
                  <a:srgbClr val="000000"/>
                </a:solidFill>
              </a:rPr>
              <a:t>No </a:t>
            </a:r>
            <a:r>
              <a:rPr lang="ca-ES" altLang="es-ES" dirty="0">
                <a:solidFill>
                  <a:srgbClr val="000000"/>
                </a:solidFill>
              </a:rPr>
              <a:t>s’aplicarà cap increment de nota a estudiants que tinguin una NT&lt;4.</a:t>
            </a:r>
          </a:p>
          <a:p>
            <a:pPr>
              <a:spcBef>
                <a:spcPts val="1500"/>
              </a:spcBef>
            </a:pPr>
            <a:endParaRPr lang="ca-ES" altLang="es-ES" dirty="0">
              <a:solidFill>
                <a:srgbClr val="000000"/>
              </a:solidFill>
            </a:endParaRPr>
          </a:p>
          <a:p>
            <a:pPr>
              <a:spcBef>
                <a:spcPts val="1500"/>
              </a:spcBef>
            </a:pPr>
            <a:r>
              <a:rPr lang="ca-ES" altLang="es-ES" dirty="0">
                <a:solidFill>
                  <a:srgbClr val="000000"/>
                </a:solidFill>
              </a:rPr>
              <a:t>Els estudiants repetidors que hagin aprovat les pràctiques al darrer quadrimestre, poden convalidar-les amb una nota de 5.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ts val="150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es-E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ts val="150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es-E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ts val="150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es-E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ts val="150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es-E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ts val="150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es-E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ts val="150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es-E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ts val="150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es-E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ts val="150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es-E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ts val="150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es-E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ts val="150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es-E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ts val="150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es-E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ts val="150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es-E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1394</Words>
  <Application>Microsoft Office PowerPoint</Application>
  <PresentationFormat>Personalizado</PresentationFormat>
  <Paragraphs>268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22</vt:i4>
      </vt:variant>
    </vt:vector>
  </HeadingPairs>
  <TitlesOfParts>
    <vt:vector size="35" baseType="lpstr">
      <vt:lpstr>Arial</vt:lpstr>
      <vt:lpstr>Arial Narrow</vt:lpstr>
      <vt:lpstr>Courier New</vt:lpstr>
      <vt:lpstr>DejaVu Sans</vt:lpstr>
      <vt:lpstr>Droid Sans Fallback</vt:lpstr>
      <vt:lpstr>Times New Roman</vt:lpstr>
      <vt:lpstr>Wingdings</vt:lpstr>
      <vt:lpstr>Tema de Office</vt:lpstr>
      <vt:lpstr>Tema de Office</vt:lpstr>
      <vt:lpstr>Tema de Office</vt:lpstr>
      <vt:lpstr>Tema de Office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mares</dc:creator>
  <cp:lastModifiedBy>Usuario de Windows</cp:lastModifiedBy>
  <cp:revision>160</cp:revision>
  <cp:lastPrinted>2017-02-10T17:09:13Z</cp:lastPrinted>
  <dcterms:created xsi:type="dcterms:W3CDTF">2005-10-05T16:32:24Z</dcterms:created>
  <dcterms:modified xsi:type="dcterms:W3CDTF">2020-09-19T11:06:49Z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