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257" r:id="rId3"/>
    <p:sldId id="276" r:id="rId4"/>
    <p:sldId id="288" r:id="rId5"/>
    <p:sldId id="289" r:id="rId6"/>
    <p:sldId id="390" r:id="rId7"/>
    <p:sldId id="290" r:id="rId8"/>
    <p:sldId id="391" r:id="rId9"/>
    <p:sldId id="293" r:id="rId10"/>
    <p:sldId id="301" r:id="rId11"/>
    <p:sldId id="302" r:id="rId12"/>
    <p:sldId id="303" r:id="rId13"/>
    <p:sldId id="387" r:id="rId14"/>
    <p:sldId id="304" r:id="rId15"/>
    <p:sldId id="305" r:id="rId16"/>
    <p:sldId id="389" r:id="rId17"/>
    <p:sldId id="306" r:id="rId18"/>
    <p:sldId id="294" r:id="rId19"/>
    <p:sldId id="308" r:id="rId20"/>
    <p:sldId id="309" r:id="rId21"/>
    <p:sldId id="307" r:id="rId22"/>
    <p:sldId id="310" r:id="rId23"/>
    <p:sldId id="312" r:id="rId24"/>
    <p:sldId id="313" r:id="rId25"/>
    <p:sldId id="314" r:id="rId26"/>
    <p:sldId id="315" r:id="rId27"/>
    <p:sldId id="316" r:id="rId28"/>
    <p:sldId id="394" r:id="rId29"/>
    <p:sldId id="317" r:id="rId30"/>
    <p:sldId id="318" r:id="rId31"/>
    <p:sldId id="319" r:id="rId32"/>
    <p:sldId id="393" r:id="rId33"/>
    <p:sldId id="323" r:id="rId34"/>
    <p:sldId id="324" r:id="rId35"/>
    <p:sldId id="325" r:id="rId36"/>
    <p:sldId id="328" r:id="rId37"/>
    <p:sldId id="329" r:id="rId38"/>
    <p:sldId id="331" r:id="rId39"/>
    <p:sldId id="330" r:id="rId40"/>
    <p:sldId id="358" r:id="rId41"/>
    <p:sldId id="392" r:id="rId42"/>
    <p:sldId id="332" r:id="rId43"/>
    <p:sldId id="333" r:id="rId44"/>
    <p:sldId id="341" r:id="rId45"/>
    <p:sldId id="342" r:id="rId46"/>
    <p:sldId id="345" r:id="rId47"/>
    <p:sldId id="343" r:id="rId48"/>
    <p:sldId id="346" r:id="rId49"/>
    <p:sldId id="348" r:id="rId50"/>
    <p:sldId id="349" r:id="rId51"/>
    <p:sldId id="350" r:id="rId52"/>
    <p:sldId id="351" r:id="rId53"/>
    <p:sldId id="381" r:id="rId54"/>
    <p:sldId id="382" r:id="rId55"/>
    <p:sldId id="383" r:id="rId56"/>
    <p:sldId id="384" r:id="rId57"/>
    <p:sldId id="385" r:id="rId58"/>
    <p:sldId id="386" r:id="rId59"/>
    <p:sldId id="352" r:id="rId60"/>
    <p:sldId id="353" r:id="rId61"/>
    <p:sldId id="359" r:id="rId62"/>
    <p:sldId id="360" r:id="rId63"/>
    <p:sldId id="367" r:id="rId64"/>
    <p:sldId id="375" r:id="rId65"/>
    <p:sldId id="376" r:id="rId66"/>
    <p:sldId id="377" r:id="rId67"/>
  </p:sldIdLst>
  <p:sldSz cx="9144000" cy="6858000" type="screen4x3"/>
  <p:notesSz cx="6662738" cy="9906000"/>
  <p:defaultTextStyle>
    <a:defPPr>
      <a:defRPr lang="en-US"/>
    </a:defPPr>
    <a:lvl1pPr algn="ctr" rtl="0" fontAlgn="base">
      <a:spcBef>
        <a:spcPct val="0"/>
      </a:spcBef>
      <a:spcAft>
        <a:spcPct val="0"/>
      </a:spcAft>
      <a:defRPr sz="2000" kern="1200">
        <a:solidFill>
          <a:schemeClr val="bg1"/>
        </a:solidFill>
        <a:latin typeface="Arial" charset="0"/>
        <a:ea typeface="+mn-ea"/>
        <a:cs typeface="+mn-cs"/>
      </a:defRPr>
    </a:lvl1pPr>
    <a:lvl2pPr marL="457200" algn="ctr" rtl="0" fontAlgn="base">
      <a:spcBef>
        <a:spcPct val="0"/>
      </a:spcBef>
      <a:spcAft>
        <a:spcPct val="0"/>
      </a:spcAft>
      <a:defRPr sz="2000" kern="1200">
        <a:solidFill>
          <a:schemeClr val="bg1"/>
        </a:solidFill>
        <a:latin typeface="Arial" charset="0"/>
        <a:ea typeface="+mn-ea"/>
        <a:cs typeface="+mn-cs"/>
      </a:defRPr>
    </a:lvl2pPr>
    <a:lvl3pPr marL="914400" algn="ctr" rtl="0" fontAlgn="base">
      <a:spcBef>
        <a:spcPct val="0"/>
      </a:spcBef>
      <a:spcAft>
        <a:spcPct val="0"/>
      </a:spcAft>
      <a:defRPr sz="2000" kern="1200">
        <a:solidFill>
          <a:schemeClr val="bg1"/>
        </a:solidFill>
        <a:latin typeface="Arial" charset="0"/>
        <a:ea typeface="+mn-ea"/>
        <a:cs typeface="+mn-cs"/>
      </a:defRPr>
    </a:lvl3pPr>
    <a:lvl4pPr marL="1371600" algn="ctr" rtl="0" fontAlgn="base">
      <a:spcBef>
        <a:spcPct val="0"/>
      </a:spcBef>
      <a:spcAft>
        <a:spcPct val="0"/>
      </a:spcAft>
      <a:defRPr sz="2000" kern="1200">
        <a:solidFill>
          <a:schemeClr val="bg1"/>
        </a:solidFill>
        <a:latin typeface="Arial" charset="0"/>
        <a:ea typeface="+mn-ea"/>
        <a:cs typeface="+mn-cs"/>
      </a:defRPr>
    </a:lvl4pPr>
    <a:lvl5pPr marL="1828800" algn="ctr" rtl="0" fontAlgn="base">
      <a:spcBef>
        <a:spcPct val="0"/>
      </a:spcBef>
      <a:spcAft>
        <a:spcPct val="0"/>
      </a:spcAft>
      <a:defRPr sz="2000" kern="1200">
        <a:solidFill>
          <a:schemeClr val="bg1"/>
        </a:solidFill>
        <a:latin typeface="Arial" charset="0"/>
        <a:ea typeface="+mn-ea"/>
        <a:cs typeface="+mn-cs"/>
      </a:defRPr>
    </a:lvl5pPr>
    <a:lvl6pPr marL="2286000" algn="l" defTabSz="914400" rtl="0" eaLnBrk="1" latinLnBrk="0" hangingPunct="1">
      <a:defRPr sz="2000" kern="1200">
        <a:solidFill>
          <a:schemeClr val="bg1"/>
        </a:solidFill>
        <a:latin typeface="Arial" charset="0"/>
        <a:ea typeface="+mn-ea"/>
        <a:cs typeface="+mn-cs"/>
      </a:defRPr>
    </a:lvl6pPr>
    <a:lvl7pPr marL="2743200" algn="l" defTabSz="914400" rtl="0" eaLnBrk="1" latinLnBrk="0" hangingPunct="1">
      <a:defRPr sz="2000" kern="1200">
        <a:solidFill>
          <a:schemeClr val="bg1"/>
        </a:solidFill>
        <a:latin typeface="Arial" charset="0"/>
        <a:ea typeface="+mn-ea"/>
        <a:cs typeface="+mn-cs"/>
      </a:defRPr>
    </a:lvl7pPr>
    <a:lvl8pPr marL="3200400" algn="l" defTabSz="914400" rtl="0" eaLnBrk="1" latinLnBrk="0" hangingPunct="1">
      <a:defRPr sz="2000" kern="1200">
        <a:solidFill>
          <a:schemeClr val="bg1"/>
        </a:solidFill>
        <a:latin typeface="Arial" charset="0"/>
        <a:ea typeface="+mn-ea"/>
        <a:cs typeface="+mn-cs"/>
      </a:defRPr>
    </a:lvl8pPr>
    <a:lvl9pPr marL="3657600" algn="l" defTabSz="914400" rtl="0" eaLnBrk="1" latinLnBrk="0" hangingPunct="1">
      <a:defRPr sz="20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40">
          <p15:clr>
            <a:srgbClr val="A4A3A4"/>
          </p15:clr>
        </p15:guide>
      </p15:sldGuideLst>
    </p:ext>
    <p:ext uri="{2D200454-40CA-4A62-9FC3-DE9A4176ACB9}">
      <p15:notesGuideLst xmlns:p15="http://schemas.microsoft.com/office/powerpoint/2012/main">
        <p15:guide id="1" orient="horz" pos="3120">
          <p15:clr>
            <a:srgbClr val="A4A3A4"/>
          </p15:clr>
        </p15:guide>
        <p15:guide id="2" pos="2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4F7DAE"/>
    <a:srgbClr val="FFAD5B"/>
    <a:srgbClr val="FFA245"/>
    <a:srgbClr val="567151"/>
    <a:srgbClr val="4A6246"/>
    <a:srgbClr val="587353"/>
    <a:srgbClr val="CC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6" autoAdjust="0"/>
    <p:restoredTop sz="91941" autoAdjust="0"/>
  </p:normalViewPr>
  <p:slideViewPr>
    <p:cSldViewPr showGuides="1">
      <p:cViewPr varScale="1">
        <p:scale>
          <a:sx n="67" d="100"/>
          <a:sy n="67" d="100"/>
        </p:scale>
        <p:origin x="1668" y="36"/>
      </p:cViewPr>
      <p:guideLst>
        <p:guide orient="horz" pos="2160"/>
        <p:guide pos="2880"/>
        <p:guide pos="2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846"/>
    </p:cViewPr>
  </p:sorterViewPr>
  <p:notesViewPr>
    <p:cSldViewPr showGuides="1">
      <p:cViewPr>
        <p:scale>
          <a:sx n="100" d="100"/>
          <a:sy n="100" d="100"/>
        </p:scale>
        <p:origin x="-942" y="-66"/>
      </p:cViewPr>
      <p:guideLst>
        <p:guide orient="horz" pos="3120"/>
        <p:guide pos="20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1"/>
            <a:ext cx="2885896"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22531" name="Rectangle 3"/>
          <p:cNvSpPr>
            <a:spLocks noGrp="1" noChangeArrowheads="1"/>
          </p:cNvSpPr>
          <p:nvPr>
            <p:ph type="dt" sz="quarter" idx="1"/>
          </p:nvPr>
        </p:nvSpPr>
        <p:spPr bwMode="auto">
          <a:xfrm>
            <a:off x="3776844" y="1"/>
            <a:ext cx="2885895"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defTabSz="922538">
              <a:defRPr sz="1200">
                <a:solidFill>
                  <a:schemeClr val="tx1"/>
                </a:solidFill>
                <a:latin typeface="Times New Roman" pitchFamily="18" charset="0"/>
              </a:defRPr>
            </a:lvl1pPr>
          </a:lstStyle>
          <a:p>
            <a:pPr>
              <a:defRPr/>
            </a:pPr>
            <a:endParaRPr lang="es-ES"/>
          </a:p>
        </p:txBody>
      </p:sp>
      <p:sp>
        <p:nvSpPr>
          <p:cNvPr id="22532" name="Rectangle 4"/>
          <p:cNvSpPr>
            <a:spLocks noGrp="1" noChangeArrowheads="1"/>
          </p:cNvSpPr>
          <p:nvPr>
            <p:ph type="ftr" sz="quarter" idx="2"/>
          </p:nvPr>
        </p:nvSpPr>
        <p:spPr bwMode="auto">
          <a:xfrm>
            <a:off x="0" y="9411238"/>
            <a:ext cx="2885896"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22533" name="Rectangle 5"/>
          <p:cNvSpPr>
            <a:spLocks noGrp="1" noChangeArrowheads="1"/>
          </p:cNvSpPr>
          <p:nvPr>
            <p:ph type="sldNum" sz="quarter" idx="3"/>
          </p:nvPr>
        </p:nvSpPr>
        <p:spPr bwMode="auto">
          <a:xfrm>
            <a:off x="3776844" y="9411238"/>
            <a:ext cx="2885895"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defTabSz="922538">
              <a:defRPr sz="1200">
                <a:solidFill>
                  <a:schemeClr val="tx1"/>
                </a:solidFill>
                <a:latin typeface="Times New Roman" pitchFamily="18" charset="0"/>
              </a:defRPr>
            </a:lvl1pPr>
          </a:lstStyle>
          <a:p>
            <a:pPr>
              <a:defRPr/>
            </a:pPr>
            <a:fld id="{89958ACD-EAB3-4AA6-9801-418A4BDE529C}" type="slidenum">
              <a:rPr lang="es-ES"/>
              <a:pPr>
                <a:defRPr/>
              </a:pPr>
              <a:t>‹Nº›</a:t>
            </a:fld>
            <a:endParaRPr lang="es-ES"/>
          </a:p>
        </p:txBody>
      </p:sp>
    </p:spTree>
    <p:extLst>
      <p:ext uri="{BB962C8B-B14F-4D97-AF65-F5344CB8AC3E}">
        <p14:creationId xmlns:p14="http://schemas.microsoft.com/office/powerpoint/2010/main" val="390392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2885896"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5123" name="Rectangle 3"/>
          <p:cNvSpPr>
            <a:spLocks noGrp="1" noChangeArrowheads="1"/>
          </p:cNvSpPr>
          <p:nvPr>
            <p:ph type="dt" idx="1"/>
          </p:nvPr>
        </p:nvSpPr>
        <p:spPr bwMode="auto">
          <a:xfrm>
            <a:off x="3776844" y="1"/>
            <a:ext cx="2885895" cy="494762"/>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defTabSz="922538">
              <a:defRPr sz="1200">
                <a:solidFill>
                  <a:schemeClr val="tx1"/>
                </a:solidFill>
                <a:latin typeface="Times New Roman" pitchFamily="18" charset="0"/>
              </a:defRPr>
            </a:lvl1pPr>
          </a:lstStyle>
          <a:p>
            <a:pPr>
              <a:defRPr/>
            </a:pPr>
            <a:endParaRPr lang="es-ES"/>
          </a:p>
        </p:txBody>
      </p:sp>
      <p:sp>
        <p:nvSpPr>
          <p:cNvPr id="82948" name="Rectangle 4"/>
          <p:cNvSpPr>
            <a:spLocks noGrp="1" noRot="1" noChangeAspect="1" noChangeArrowheads="1" noTextEdit="1"/>
          </p:cNvSpPr>
          <p:nvPr>
            <p:ph type="sldImg" idx="2"/>
          </p:nvPr>
        </p:nvSpPr>
        <p:spPr bwMode="auto">
          <a:xfrm>
            <a:off x="857250" y="742950"/>
            <a:ext cx="4953000" cy="37147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82900" y="4538905"/>
            <a:ext cx="5902900" cy="4623415"/>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5126" name="Rectangle 6"/>
          <p:cNvSpPr>
            <a:spLocks noGrp="1" noChangeArrowheads="1"/>
          </p:cNvSpPr>
          <p:nvPr>
            <p:ph type="ftr" sz="quarter" idx="4"/>
          </p:nvPr>
        </p:nvSpPr>
        <p:spPr bwMode="auto">
          <a:xfrm>
            <a:off x="0" y="9411238"/>
            <a:ext cx="2885896"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l" defTabSz="922538">
              <a:defRPr sz="1200">
                <a:solidFill>
                  <a:schemeClr val="tx1"/>
                </a:solidFill>
                <a:latin typeface="Times New Roman" pitchFamily="18" charset="0"/>
              </a:defRPr>
            </a:lvl1pPr>
          </a:lstStyle>
          <a:p>
            <a:pPr>
              <a:defRPr/>
            </a:pPr>
            <a:endParaRPr lang="es-ES"/>
          </a:p>
        </p:txBody>
      </p:sp>
      <p:sp>
        <p:nvSpPr>
          <p:cNvPr id="5127" name="Rectangle 7"/>
          <p:cNvSpPr>
            <a:spLocks noGrp="1" noChangeArrowheads="1"/>
          </p:cNvSpPr>
          <p:nvPr>
            <p:ph type="sldNum" sz="quarter" idx="5"/>
          </p:nvPr>
        </p:nvSpPr>
        <p:spPr bwMode="auto">
          <a:xfrm>
            <a:off x="3776844" y="9411238"/>
            <a:ext cx="2885895" cy="494762"/>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defTabSz="922538">
              <a:defRPr sz="1200">
                <a:solidFill>
                  <a:schemeClr val="tx1"/>
                </a:solidFill>
                <a:latin typeface="Times New Roman" pitchFamily="18" charset="0"/>
              </a:defRPr>
            </a:lvl1pPr>
          </a:lstStyle>
          <a:p>
            <a:pPr>
              <a:defRPr/>
            </a:pPr>
            <a:fld id="{2F91B2A0-29F5-409D-92F0-A0E6A38C1A73}" type="slidenum">
              <a:rPr lang="es-ES"/>
              <a:pPr>
                <a:defRPr/>
              </a:pPr>
              <a:t>‹Nº›</a:t>
            </a:fld>
            <a:endParaRPr lang="es-ES"/>
          </a:p>
        </p:txBody>
      </p:sp>
    </p:spTree>
    <p:extLst>
      <p:ext uri="{BB962C8B-B14F-4D97-AF65-F5344CB8AC3E}">
        <p14:creationId xmlns:p14="http://schemas.microsoft.com/office/powerpoint/2010/main" val="3350938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457200" algn="l" rtl="0" eaLnBrk="0" fontAlgn="base" hangingPunct="0">
      <a:spcBef>
        <a:spcPct val="30000"/>
      </a:spcBef>
      <a:spcAft>
        <a:spcPct val="0"/>
      </a:spcAft>
      <a:defRPr sz="900" kern="1200">
        <a:solidFill>
          <a:schemeClr val="tx1"/>
        </a:solidFill>
        <a:latin typeface="Arial" charset="0"/>
        <a:ea typeface="+mn-ea"/>
        <a:cs typeface="+mn-cs"/>
      </a:defRPr>
    </a:lvl2pPr>
    <a:lvl3pPr marL="914400" algn="l" rtl="0" eaLnBrk="0" fontAlgn="base" hangingPunct="0">
      <a:spcBef>
        <a:spcPct val="30000"/>
      </a:spcBef>
      <a:spcAft>
        <a:spcPct val="0"/>
      </a:spcAft>
      <a:defRPr sz="900" kern="1200">
        <a:solidFill>
          <a:schemeClr val="tx1"/>
        </a:solidFill>
        <a:latin typeface="Arial" charset="0"/>
        <a:ea typeface="+mn-ea"/>
        <a:cs typeface="+mn-cs"/>
      </a:defRPr>
    </a:lvl3pPr>
    <a:lvl4pPr marL="1371600" algn="l" rtl="0" eaLnBrk="0" fontAlgn="base" hangingPunct="0">
      <a:spcBef>
        <a:spcPct val="30000"/>
      </a:spcBef>
      <a:spcAft>
        <a:spcPct val="0"/>
      </a:spcAft>
      <a:defRPr sz="900" kern="1200">
        <a:solidFill>
          <a:schemeClr val="tx1"/>
        </a:solidFill>
        <a:latin typeface="Arial" charset="0"/>
        <a:ea typeface="+mn-ea"/>
        <a:cs typeface="+mn-cs"/>
      </a:defRPr>
    </a:lvl4pPr>
    <a:lvl5pPr marL="1828800" algn="l" rtl="0" eaLnBrk="0" fontAlgn="base" hangingPunct="0">
      <a:spcBef>
        <a:spcPct val="3000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D13042A-EEBD-4F8A-ADDC-B06EEA0B143A}" type="slidenum">
              <a:rPr lang="es-ES" smtClean="0"/>
              <a:pPr/>
              <a:t>1</a:t>
            </a:fld>
            <a:endParaRPr lang="es-E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84735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26FEFE1-AD00-42C3-A372-B93C2CC96BED}" type="slidenum">
              <a:rPr lang="es-ES" smtClean="0"/>
              <a:pPr/>
              <a:t>12</a:t>
            </a:fld>
            <a:endParaRPr lang="es-E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s-ES"/>
              <a:t>60. Compras</a:t>
            </a:r>
          </a:p>
          <a:p>
            <a:pPr eaLnBrk="1" hangingPunct="1"/>
            <a:r>
              <a:rPr lang="es-ES"/>
              <a:t>61. Variación de existencias</a:t>
            </a:r>
          </a:p>
          <a:p>
            <a:pPr eaLnBrk="1" hangingPunct="1"/>
            <a:r>
              <a:rPr lang="es-ES"/>
              <a:t>62.Servicios exteriores</a:t>
            </a:r>
          </a:p>
          <a:p>
            <a:pPr eaLnBrk="1" hangingPunct="1"/>
            <a:r>
              <a:rPr lang="es-ES"/>
              <a:t>63. Tributos</a:t>
            </a:r>
          </a:p>
          <a:p>
            <a:pPr eaLnBrk="1" hangingPunct="1"/>
            <a:r>
              <a:rPr lang="es-ES"/>
              <a:t>64. Gastos de personal</a:t>
            </a:r>
          </a:p>
          <a:p>
            <a:pPr eaLnBrk="1" hangingPunct="1"/>
            <a:r>
              <a:rPr lang="es-ES"/>
              <a:t>65. Otros gastos de gestión</a:t>
            </a:r>
          </a:p>
          <a:p>
            <a:pPr eaLnBrk="1" hangingPunct="1"/>
            <a:r>
              <a:rPr lang="es-ES"/>
              <a:t>66. Gastos financieros</a:t>
            </a:r>
          </a:p>
          <a:p>
            <a:pPr eaLnBrk="1" hangingPunct="1"/>
            <a:r>
              <a:rPr lang="es-ES"/>
              <a:t>67. Pérdidas procedentes de activos no corrientes y gastos excepcionales</a:t>
            </a:r>
          </a:p>
          <a:p>
            <a:pPr eaLnBrk="1" hangingPunct="1"/>
            <a:r>
              <a:rPr lang="es-ES"/>
              <a:t>68. Dotaciones para amortizaciones</a:t>
            </a:r>
          </a:p>
          <a:p>
            <a:pPr eaLnBrk="1" hangingPunct="1"/>
            <a:r>
              <a:rPr lang="es-ES"/>
              <a:t>69. Pérdidas por deteriodo y otras dotaciones</a:t>
            </a:r>
          </a:p>
          <a:p>
            <a:pPr eaLnBrk="1" hangingPunct="1"/>
            <a:r>
              <a:rPr lang="es-ES"/>
              <a:t>70. Ventas de mercaderías, de producción propia, de servicios, etc</a:t>
            </a:r>
          </a:p>
          <a:p>
            <a:pPr eaLnBrk="1" hangingPunct="1"/>
            <a:r>
              <a:rPr lang="es-ES"/>
              <a:t>71. Variación de existencias</a:t>
            </a:r>
          </a:p>
          <a:p>
            <a:pPr eaLnBrk="1" hangingPunct="1"/>
            <a:r>
              <a:rPr lang="es-ES"/>
              <a:t>73. Trabajos realizados para la empresa</a:t>
            </a:r>
          </a:p>
          <a:p>
            <a:pPr eaLnBrk="1" hangingPunct="1"/>
            <a:r>
              <a:rPr lang="es-ES"/>
              <a:t>74. Subvenciones, donaciones y legados</a:t>
            </a:r>
          </a:p>
          <a:p>
            <a:pPr eaLnBrk="1" hangingPunct="1"/>
            <a:r>
              <a:rPr lang="es-ES"/>
              <a:t>75. Otros ingresos de gestión</a:t>
            </a:r>
          </a:p>
          <a:p>
            <a:pPr eaLnBrk="1" hangingPunct="1"/>
            <a:r>
              <a:rPr lang="es-ES"/>
              <a:t>76. Ingresos financieros</a:t>
            </a:r>
          </a:p>
          <a:p>
            <a:pPr eaLnBrk="1" hangingPunct="1"/>
            <a:r>
              <a:rPr lang="es-ES"/>
              <a:t>77. Beneficios procedentes de activos no corrientes e ingresos excepcionales</a:t>
            </a:r>
          </a:p>
          <a:p>
            <a:pPr eaLnBrk="1" hangingPunct="1"/>
            <a:r>
              <a:rPr lang="es-ES"/>
              <a:t>79. Excesos y aplicaciones de provisiones y de pérdidas por deterioro</a:t>
            </a:r>
          </a:p>
        </p:txBody>
      </p:sp>
    </p:spTree>
    <p:extLst>
      <p:ext uri="{BB962C8B-B14F-4D97-AF65-F5344CB8AC3E}">
        <p14:creationId xmlns:p14="http://schemas.microsoft.com/office/powerpoint/2010/main" val="128252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3DCDAF9-C661-425A-AE8E-C28F7F9B12FE}" type="slidenum">
              <a:rPr lang="es-ES" smtClean="0"/>
              <a:pPr/>
              <a:t>13</a:t>
            </a:fld>
            <a:endParaRPr lang="es-E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272084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7456581-8C10-41F3-886D-B775C1A73703}" type="slidenum">
              <a:rPr lang="es-ES" smtClean="0"/>
              <a:pPr/>
              <a:t>14</a:t>
            </a:fld>
            <a:endParaRPr lang="es-E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s-ES"/>
              <a:t>http://www.abanfin.com/dirfinan/contabilidad/asientos/guiaasientos.htm</a:t>
            </a:r>
          </a:p>
        </p:txBody>
      </p:sp>
    </p:spTree>
    <p:extLst>
      <p:ext uri="{BB962C8B-B14F-4D97-AF65-F5344CB8AC3E}">
        <p14:creationId xmlns:p14="http://schemas.microsoft.com/office/powerpoint/2010/main" val="37448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E0F8BE4-CB7C-42D8-94F5-4651ABFF9D00}" type="slidenum">
              <a:rPr lang="es-ES" smtClean="0"/>
              <a:pPr/>
              <a:t>16</a:t>
            </a:fld>
            <a:endParaRPr lang="es-E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7542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240F045-8D78-44AA-A960-DD13D30413DB}" type="slidenum">
              <a:rPr lang="es-ES" smtClean="0"/>
              <a:pPr/>
              <a:t>17</a:t>
            </a:fld>
            <a:endParaRPr lang="es-E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s-ES"/>
              <a:t>Ver por ejemplo la memoria de Telefónica</a:t>
            </a:r>
          </a:p>
          <a:p>
            <a:pPr eaLnBrk="1" hangingPunct="1"/>
            <a:r>
              <a:rPr lang="es-ES"/>
              <a:t>http://www.telefonica.es/memoria/memoria2002/informe2002/espanol/index.html</a:t>
            </a:r>
          </a:p>
          <a:p>
            <a:pPr eaLnBrk="1" hangingPunct="1"/>
            <a:endParaRPr lang="es-ES"/>
          </a:p>
          <a:p>
            <a:pPr eaLnBrk="1" hangingPunct="1"/>
            <a:r>
              <a:rPr lang="es-ES"/>
              <a:t>O de cualquier otra empresa grande que normalmente las publican en Internet. </a:t>
            </a:r>
            <a:r>
              <a:rPr lang="es-ES">
                <a:solidFill>
                  <a:srgbClr val="494949"/>
                </a:solidFill>
                <a:latin typeface="Verdana" pitchFamily="34" charset="0"/>
              </a:rPr>
              <a:t>La Ley de Transparencia también conocida como </a:t>
            </a:r>
            <a:r>
              <a:rPr lang="es-ES" i="1">
                <a:solidFill>
                  <a:srgbClr val="494949"/>
                </a:solidFill>
                <a:latin typeface="Verdana" pitchFamily="34" charset="0"/>
              </a:rPr>
              <a:t>Ley Aldama</a:t>
            </a:r>
            <a:r>
              <a:rPr lang="es-ES">
                <a:solidFill>
                  <a:srgbClr val="494949"/>
                </a:solidFill>
                <a:latin typeface="Verdana" pitchFamily="34" charset="0"/>
              </a:rPr>
              <a:t>, obliga a las empresas que cotizan en Bolsa a disponer de un portal web donde se incorpore toda la información relevante sobre la estructura de la propiedad de la compañía y de su administración, además de soporte también para la publicación del informe anual de gobierno corporativo, entre otras cuestiones:</a:t>
            </a:r>
          </a:p>
          <a:p>
            <a:pPr eaLnBrk="1" hangingPunct="1"/>
            <a:r>
              <a:rPr lang="es-ES" b="1">
                <a:solidFill>
                  <a:srgbClr val="494949"/>
                </a:solidFill>
                <a:latin typeface="Verdana" pitchFamily="34" charset="0"/>
              </a:rPr>
              <a:t>- </a:t>
            </a:r>
            <a:r>
              <a:rPr lang="es-ES">
                <a:solidFill>
                  <a:srgbClr val="494949"/>
                </a:solidFill>
                <a:latin typeface="Verdana" pitchFamily="34" charset="0"/>
              </a:rPr>
              <a:t>Estatutos Sociales.</a:t>
            </a:r>
            <a:br>
              <a:rPr lang="es-ES">
                <a:solidFill>
                  <a:srgbClr val="494949"/>
                </a:solidFill>
                <a:latin typeface="Verdana" pitchFamily="34" charset="0"/>
              </a:rPr>
            </a:br>
            <a:r>
              <a:rPr lang="es-ES">
                <a:solidFill>
                  <a:srgbClr val="494949"/>
                </a:solidFill>
                <a:latin typeface="Verdana" pitchFamily="34" charset="0"/>
              </a:rPr>
              <a:t>-</a:t>
            </a:r>
            <a:r>
              <a:rPr lang="es-ES" b="1">
                <a:solidFill>
                  <a:srgbClr val="494949"/>
                </a:solidFill>
                <a:latin typeface="Verdana" pitchFamily="34" charset="0"/>
              </a:rPr>
              <a:t> </a:t>
            </a:r>
            <a:r>
              <a:rPr lang="es-ES">
                <a:solidFill>
                  <a:srgbClr val="494949"/>
                </a:solidFill>
                <a:latin typeface="Verdana" pitchFamily="34" charset="0"/>
              </a:rPr>
              <a:t>Reglamento de la Junta General.</a:t>
            </a:r>
            <a:br>
              <a:rPr lang="es-ES">
                <a:solidFill>
                  <a:srgbClr val="494949"/>
                </a:solidFill>
                <a:latin typeface="Verdana" pitchFamily="34" charset="0"/>
              </a:rPr>
            </a:br>
            <a:r>
              <a:rPr lang="es-ES">
                <a:solidFill>
                  <a:srgbClr val="494949"/>
                </a:solidFill>
                <a:latin typeface="Verdana" pitchFamily="34" charset="0"/>
              </a:rPr>
              <a:t>-</a:t>
            </a:r>
            <a:r>
              <a:rPr lang="es-ES" b="1">
                <a:solidFill>
                  <a:srgbClr val="494949"/>
                </a:solidFill>
                <a:latin typeface="Verdana" pitchFamily="34" charset="0"/>
              </a:rPr>
              <a:t> </a:t>
            </a:r>
            <a:r>
              <a:rPr lang="es-ES">
                <a:solidFill>
                  <a:srgbClr val="494949"/>
                </a:solidFill>
                <a:latin typeface="Verdana" pitchFamily="34" charset="0"/>
              </a:rPr>
              <a:t>Reglamento del consejo de administración y los de sus diferentes comisiones.</a:t>
            </a:r>
            <a:br>
              <a:rPr lang="es-ES">
                <a:solidFill>
                  <a:srgbClr val="494949"/>
                </a:solidFill>
                <a:latin typeface="Verdana" pitchFamily="34" charset="0"/>
              </a:rPr>
            </a:br>
            <a:r>
              <a:rPr lang="es-ES">
                <a:solidFill>
                  <a:srgbClr val="494949"/>
                </a:solidFill>
                <a:latin typeface="Verdana" pitchFamily="34" charset="0"/>
              </a:rPr>
              <a:t>-</a:t>
            </a:r>
            <a:r>
              <a:rPr lang="es-ES" b="1">
                <a:solidFill>
                  <a:srgbClr val="494949"/>
                </a:solidFill>
                <a:latin typeface="Verdana" pitchFamily="34" charset="0"/>
              </a:rPr>
              <a:t> </a:t>
            </a:r>
            <a:r>
              <a:rPr lang="es-ES">
                <a:solidFill>
                  <a:srgbClr val="494949"/>
                </a:solidFill>
                <a:latin typeface="Verdana" pitchFamily="34" charset="0"/>
              </a:rPr>
              <a:t>Principios de buen gobierno.</a:t>
            </a:r>
            <a:br>
              <a:rPr lang="es-ES">
                <a:solidFill>
                  <a:srgbClr val="494949"/>
                </a:solidFill>
                <a:latin typeface="Verdana" pitchFamily="34" charset="0"/>
              </a:rPr>
            </a:br>
            <a:r>
              <a:rPr lang="es-ES">
                <a:solidFill>
                  <a:srgbClr val="494949"/>
                </a:solidFill>
                <a:latin typeface="Verdana" pitchFamily="34" charset="0"/>
              </a:rPr>
              <a:t>-</a:t>
            </a:r>
            <a:r>
              <a:rPr lang="es-ES" b="1">
                <a:solidFill>
                  <a:srgbClr val="494949"/>
                </a:solidFill>
                <a:latin typeface="Verdana" pitchFamily="34" charset="0"/>
              </a:rPr>
              <a:t> </a:t>
            </a:r>
            <a:r>
              <a:rPr lang="es-ES">
                <a:solidFill>
                  <a:srgbClr val="494949"/>
                </a:solidFill>
                <a:latin typeface="Verdana" pitchFamily="34" charset="0"/>
              </a:rPr>
              <a:t>Informes anuales de buen gobierno corporativo.</a:t>
            </a:r>
            <a:br>
              <a:rPr lang="es-ES">
                <a:solidFill>
                  <a:srgbClr val="494949"/>
                </a:solidFill>
                <a:latin typeface="Verdana" pitchFamily="34" charset="0"/>
              </a:rPr>
            </a:br>
            <a:r>
              <a:rPr lang="es-ES">
                <a:solidFill>
                  <a:srgbClr val="494949"/>
                </a:solidFill>
                <a:latin typeface="Verdana" pitchFamily="34" charset="0"/>
              </a:rPr>
              <a:t>-</a:t>
            </a:r>
            <a:r>
              <a:rPr lang="es-ES" b="1">
                <a:solidFill>
                  <a:srgbClr val="494949"/>
                </a:solidFill>
                <a:latin typeface="Verdana" pitchFamily="34" charset="0"/>
              </a:rPr>
              <a:t> </a:t>
            </a:r>
            <a:r>
              <a:rPr lang="es-ES">
                <a:solidFill>
                  <a:srgbClr val="494949"/>
                </a:solidFill>
                <a:latin typeface="Verdana" pitchFamily="34" charset="0"/>
              </a:rPr>
              <a:t>Documentos relativos a las juntas ordinarias y extraordinarias.</a:t>
            </a:r>
            <a:br>
              <a:rPr lang="es-ES">
                <a:solidFill>
                  <a:srgbClr val="494949"/>
                </a:solidFill>
                <a:latin typeface="Verdana" pitchFamily="34" charset="0"/>
              </a:rPr>
            </a:br>
            <a:r>
              <a:rPr lang="es-ES">
                <a:solidFill>
                  <a:srgbClr val="494949"/>
                </a:solidFill>
                <a:latin typeface="Verdana" pitchFamily="34" charset="0"/>
              </a:rPr>
              <a:t>-</a:t>
            </a:r>
            <a:r>
              <a:rPr lang="es-ES" b="1">
                <a:solidFill>
                  <a:srgbClr val="494949"/>
                </a:solidFill>
                <a:latin typeface="Verdana" pitchFamily="34" charset="0"/>
              </a:rPr>
              <a:t> </a:t>
            </a:r>
            <a:r>
              <a:rPr lang="es-ES">
                <a:solidFill>
                  <a:srgbClr val="494949"/>
                </a:solidFill>
                <a:latin typeface="Verdana" pitchFamily="34" charset="0"/>
              </a:rPr>
              <a:t>Actas de las juntas generales.</a:t>
            </a:r>
          </a:p>
        </p:txBody>
      </p:sp>
    </p:spTree>
    <p:extLst>
      <p:ext uri="{BB962C8B-B14F-4D97-AF65-F5344CB8AC3E}">
        <p14:creationId xmlns:p14="http://schemas.microsoft.com/office/powerpoint/2010/main" val="277924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5B3BB9D-A880-403A-A502-71D65CB91063}" type="slidenum">
              <a:rPr lang="es-ES" smtClean="0"/>
              <a:pPr/>
              <a:t>18</a:t>
            </a:fld>
            <a:endParaRPr lang="es-E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marL="218496" indent="-218496" eaLnBrk="1" hangingPunct="1"/>
            <a:endParaRPr lang="es-ES" dirty="0"/>
          </a:p>
        </p:txBody>
      </p:sp>
    </p:spTree>
    <p:extLst>
      <p:ext uri="{BB962C8B-B14F-4D97-AF65-F5344CB8AC3E}">
        <p14:creationId xmlns:p14="http://schemas.microsoft.com/office/powerpoint/2010/main" val="69299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87F7112-BA59-43B0-B593-6BAADB5C15AA}" type="slidenum">
              <a:rPr lang="es-ES" smtClean="0"/>
              <a:pPr/>
              <a:t>19</a:t>
            </a:fld>
            <a:endParaRPr lang="es-E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s-ES" dirty="0"/>
              <a:t>http://www.udg.es/fcee/professors/jmolins/Normativa/PlanGene/balabsin.html</a:t>
            </a:r>
          </a:p>
          <a:p>
            <a:pPr eaLnBrk="1" hangingPunct="1"/>
            <a:endParaRPr lang="es-ES" dirty="0"/>
          </a:p>
          <a:p>
            <a:pPr eaLnBrk="1" hangingPunct="1"/>
            <a:r>
              <a:rPr lang="es-ES" dirty="0"/>
              <a:t>En definitiva, el balance es un informe de la situación financiera de la compañía en una determinada fecha. De él se deduce cuánto vale la empresa, por la diferencia entre lo que ésta posee (activo) y lo que debe (recursos ajenos), además de darnos una idea de su liquidez y la solvencia que posee, tanto a corto como a largo plazo. Así pues, viene a ser como una </a:t>
            </a:r>
            <a:r>
              <a:rPr lang="es-ES" i="1" dirty="0"/>
              <a:t>fotografía</a:t>
            </a:r>
            <a:r>
              <a:rPr lang="es-ES" dirty="0"/>
              <a:t> de la empresa.</a:t>
            </a:r>
          </a:p>
          <a:p>
            <a:pPr eaLnBrk="1" hangingPunct="1"/>
            <a:endParaRPr lang="es-ES" dirty="0"/>
          </a:p>
          <a:p>
            <a:pPr eaLnBrk="1" hangingPunct="1"/>
            <a:r>
              <a:rPr lang="es-ES" dirty="0"/>
              <a:t>El balance refleja el estado patrimonial de una empresa en un momento dado. Por tanto detalla:</a:t>
            </a:r>
          </a:p>
          <a:p>
            <a:pPr eaLnBrk="1" hangingPunct="1">
              <a:buFontTx/>
              <a:buChar char="-"/>
            </a:pPr>
            <a:r>
              <a:rPr lang="es-ES" dirty="0"/>
              <a:t>La estructura económica de la empresa </a:t>
            </a:r>
            <a:r>
              <a:rPr lang="es-ES" b="1" dirty="0"/>
              <a:t>ACTIVO</a:t>
            </a:r>
            <a:r>
              <a:rPr lang="es-ES" dirty="0"/>
              <a:t>:</a:t>
            </a:r>
          </a:p>
          <a:p>
            <a:pPr lvl="1" eaLnBrk="1" hangingPunct="1">
              <a:buFontTx/>
              <a:buChar char="-"/>
            </a:pPr>
            <a:r>
              <a:rPr lang="es-ES" dirty="0"/>
              <a:t>Derechos: valor de las obligaciones que terceros han contraído con la empresa y que en el futuro se materializarán. Por ejemplo, las cantidades vendidas ya a clientes con pago aplazado que están a la fecha pendientes de cobro</a:t>
            </a:r>
          </a:p>
          <a:p>
            <a:pPr lvl="1" eaLnBrk="1" hangingPunct="1">
              <a:buFontTx/>
              <a:buChar char="-"/>
            </a:pPr>
            <a:r>
              <a:rPr lang="es-ES" dirty="0"/>
              <a:t>Bienes: aquellos elementos de titularidad de la empresa que tienen valor económico</a:t>
            </a:r>
          </a:p>
          <a:p>
            <a:pPr eaLnBrk="1" hangingPunct="1">
              <a:buFontTx/>
              <a:buChar char="-"/>
            </a:pPr>
            <a:r>
              <a:rPr lang="es-ES" dirty="0"/>
              <a:t>La estructura financiera de la empresa </a:t>
            </a:r>
            <a:r>
              <a:rPr lang="es-ES" b="1" dirty="0"/>
              <a:t>NETO y PASIVO</a:t>
            </a:r>
            <a:r>
              <a:rPr lang="es-ES" dirty="0"/>
              <a:t>:</a:t>
            </a:r>
          </a:p>
          <a:p>
            <a:pPr lvl="1" eaLnBrk="1" hangingPunct="1">
              <a:buFontTx/>
              <a:buChar char="-"/>
            </a:pPr>
            <a:r>
              <a:rPr lang="es-ES" b="1" dirty="0"/>
              <a:t>NETO (Financiación propia)</a:t>
            </a:r>
            <a:r>
              <a:rPr lang="es-ES" dirty="0"/>
              <a:t>: que incluye el capital aportado por los socios, así como las reservas que la compañía haya ido acumulando por diferentes motivos en base a dividendos no repartidos en períodos anteriores. No hay una fecha de devolución ni una obligación jurídica de retribuirlos (aunque sí una necesidad financiera para que la cotización de las acciones no caiga y la empresa pueda acudir a ampliaciones </a:t>
            </a:r>
            <a:r>
              <a:rPr lang="es-ES"/>
              <a:t>de capital </a:t>
            </a:r>
            <a:r>
              <a:rPr lang="es-ES" dirty="0"/>
              <a:t>como fuente de financiación)</a:t>
            </a:r>
          </a:p>
          <a:p>
            <a:pPr lvl="1" eaLnBrk="1" hangingPunct="1">
              <a:buFontTx/>
              <a:buChar char="-"/>
            </a:pPr>
            <a:r>
              <a:rPr lang="es-ES" b="1" dirty="0"/>
              <a:t>PASIVO Financiación ajena</a:t>
            </a:r>
            <a:r>
              <a:rPr lang="es-ES" dirty="0"/>
              <a:t>: aportada por terceros como por ejemplo bancos y otras entidades financieras en forma de préstamos, y otras fórmulas de financiación. También la aportada por personas físicas (que prestan dinero a la empresa comprando emisiones de deuda de la empresa) y otras empresas como los proveedores a los que la empresa ha comprado recursos a crédito y están pendientes de cobro. Igualmente otros como los impuestos pendientes de satisfacer a Hacienda o las contribuciones a la Seguridad Social,... Existe un plazo de devolución estipulado obligatorio y la obligación jurídica de retribuirlos (en forma de intereses por ejemplo) tal como se haya pactado con los prestamistas.</a:t>
            </a:r>
          </a:p>
          <a:p>
            <a:pPr eaLnBrk="1" hangingPunct="1"/>
            <a:r>
              <a:rPr lang="es-ES" dirty="0"/>
              <a:t>El </a:t>
            </a:r>
            <a:r>
              <a:rPr lang="es-ES" b="1" dirty="0"/>
              <a:t>Activo corriente</a:t>
            </a:r>
            <a:r>
              <a:rPr lang="es-ES" dirty="0"/>
              <a:t> también se denomina </a:t>
            </a:r>
            <a:r>
              <a:rPr lang="es-ES" b="1" dirty="0"/>
              <a:t>circulante</a:t>
            </a:r>
            <a:r>
              <a:rPr lang="es-ES" dirty="0"/>
              <a:t> y lo componen todos aquellos elementos del patrimonio que o bien son líquidos (dinero en la caja y bancos y similares) o bien tienen la posibilidad de convertirse en líquido a corto plazo, como por ejemplo las materias primas que tras transformarse en productos acabados y una vez vendidos y cobrados vuelve a transformarse en líquido. La actividad de la empresa en gran medida consiste en </a:t>
            </a:r>
            <a:r>
              <a:rPr lang="es-ES" b="1" dirty="0"/>
              <a:t>hacer “circular” dichos activo</a:t>
            </a:r>
            <a:r>
              <a:rPr lang="es-ES" dirty="0"/>
              <a:t> para obtener la plusvalía o los márgenes asociados al incremento de valor que aportan sus procesos de transformación, valor añadido que los clientes están dispuestos a pagar. Así, una compañía vende unos bienes y servicios por un precio superior al coste de los recursos utilizados en su elaboración, consiguiendo así en cada ciclo de aprovisionamiento-transformación-venta la generación de un </a:t>
            </a:r>
            <a:r>
              <a:rPr lang="es-ES" b="1" dirty="0"/>
              <a:t>margen</a:t>
            </a:r>
            <a:r>
              <a:rPr lang="es-ES" dirty="0"/>
              <a:t> que incrementa el patrimonio de la empresa por encima de sus obligaciones. Esta es pues la fuente primaria del </a:t>
            </a:r>
            <a:r>
              <a:rPr lang="es-ES" b="1" dirty="0"/>
              <a:t>beneficio</a:t>
            </a:r>
            <a:r>
              <a:rPr lang="es-ES" dirty="0"/>
              <a:t>.</a:t>
            </a:r>
          </a:p>
          <a:p>
            <a:pPr eaLnBrk="1" hangingPunct="1"/>
            <a:endParaRPr lang="es-ES" dirty="0"/>
          </a:p>
        </p:txBody>
      </p:sp>
    </p:spTree>
    <p:extLst>
      <p:ext uri="{BB962C8B-B14F-4D97-AF65-F5344CB8AC3E}">
        <p14:creationId xmlns:p14="http://schemas.microsoft.com/office/powerpoint/2010/main" val="458067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4F67A2C-4896-4B69-AE80-FA02ACDC74E4}" type="slidenum">
              <a:rPr lang="es-ES" smtClean="0"/>
              <a:pPr/>
              <a:t>20</a:t>
            </a:fld>
            <a:endParaRPr lang="es-E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s-ES"/>
              <a:t>CUENTA DE RESULTADOS:</a:t>
            </a:r>
          </a:p>
          <a:p>
            <a:pPr eaLnBrk="1" hangingPunct="1"/>
            <a:r>
              <a:rPr lang="es-ES"/>
              <a:t>Cuadro de la cuenta de resultados abreviada (también se pueden ver cuentas de resultados con indicación de las cuentas que intervienen en cada apartado, etc.)</a:t>
            </a:r>
          </a:p>
          <a:p>
            <a:pPr eaLnBrk="1" hangingPunct="1"/>
            <a:r>
              <a:rPr lang="es-ES"/>
              <a:t>http://www.udg.es/fcee/professors/jmolins/Normativa/PlanGene/PiGabsin.htm</a:t>
            </a:r>
          </a:p>
          <a:p>
            <a:pPr eaLnBrk="1" hangingPunct="1"/>
            <a:endParaRPr lang="es-ES"/>
          </a:p>
          <a:p>
            <a:pPr eaLnBrk="1" hangingPunct="1"/>
            <a:r>
              <a:rPr lang="es-ES"/>
              <a:t>La </a:t>
            </a:r>
            <a:r>
              <a:rPr lang="es-ES" b="1"/>
              <a:t>Cuenta de resultados</a:t>
            </a:r>
            <a:r>
              <a:rPr lang="es-ES"/>
              <a:t> es el informe del excedente global que la empresa ha generado durante el ejercicio y se presenta de forma escalonada para informar de cómo se ha obtenido ese resultado mediante:</a:t>
            </a:r>
          </a:p>
          <a:p>
            <a:pPr eaLnBrk="1" hangingPunct="1">
              <a:buFontTx/>
              <a:buChar char="-"/>
            </a:pPr>
            <a:r>
              <a:rPr lang="es-ES"/>
              <a:t>Las operaciones ordinarias que generan un excedente fruto del valor añadido que la empresa aporta transformando recursos en producto y bienes que vende en el mercado</a:t>
            </a:r>
          </a:p>
          <a:p>
            <a:pPr eaLnBrk="1" hangingPunct="1">
              <a:buFontTx/>
              <a:buChar char="-"/>
            </a:pPr>
            <a:r>
              <a:rPr lang="es-ES"/>
              <a:t>Las operaciones de financiación que pueden genera tanto ingresos financieros (gestionando adecuadamente los excesos de tesorería) como gastos financieros consecuencia de la retribución de los capitales ajenos que terceros prestan a la empresa. Por ejemplo, las grandes superficies (tipo Carrefour) consiguen condiciones comerciales muy ventajosas de sus proveedores, pueden llegar a pagar los productos cuatro o cinco meses después de comprarlos; mientras que pueden tardar menos de un mes en venderlos a sus clientes obteniendo así grandes cantidades de líquido que, bien gestionados (y son especialistas en ello) les permiten obtener ingresos financieros muy elevados.</a:t>
            </a:r>
          </a:p>
          <a:p>
            <a:pPr eaLnBrk="1" hangingPunct="1">
              <a:buFontTx/>
              <a:buChar char="-"/>
            </a:pPr>
            <a:r>
              <a:rPr lang="es-ES"/>
              <a:t>Operaciones extraordinarias, esporádicas, que no corresponde a la actividad normal de la empresa. Como por ejemplo, plusvalías que pueda obtener la empresa en la venta de un edificio de oficinas que era de su propiedad.</a:t>
            </a:r>
          </a:p>
        </p:txBody>
      </p:sp>
    </p:spTree>
    <p:extLst>
      <p:ext uri="{BB962C8B-B14F-4D97-AF65-F5344CB8AC3E}">
        <p14:creationId xmlns:p14="http://schemas.microsoft.com/office/powerpoint/2010/main" val="3382298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F28983A-CC74-4A7F-9266-D1FD6EB0AF90}" type="slidenum">
              <a:rPr lang="es-ES" smtClean="0"/>
              <a:pPr/>
              <a:t>21</a:t>
            </a:fld>
            <a:endParaRPr lang="es-ES"/>
          </a:p>
        </p:txBody>
      </p:sp>
      <p:sp>
        <p:nvSpPr>
          <p:cNvPr id="100355" name="Rectangle 1026"/>
          <p:cNvSpPr>
            <a:spLocks noGrp="1" noRot="1" noChangeAspect="1" noChangeArrowheads="1" noTextEdit="1"/>
          </p:cNvSpPr>
          <p:nvPr>
            <p:ph type="sldImg"/>
          </p:nvPr>
        </p:nvSpPr>
        <p:spPr>
          <a:ln/>
        </p:spPr>
      </p:sp>
      <p:sp>
        <p:nvSpPr>
          <p:cNvPr id="100356" name="Rectangle 1027"/>
          <p:cNvSpPr>
            <a:spLocks noGrp="1" noChangeArrowheads="1"/>
          </p:cNvSpPr>
          <p:nvPr>
            <p:ph type="body" idx="1"/>
          </p:nvPr>
        </p:nvSpPr>
        <p:spPr>
          <a:noFill/>
          <a:ln/>
        </p:spPr>
        <p:txBody>
          <a:bodyPr/>
          <a:lstStyle/>
          <a:p>
            <a:pPr eaLnBrk="1" hangingPunct="1"/>
            <a:r>
              <a:rPr lang="es-ES" dirty="0"/>
              <a:t>Links sobre contabilidad de gestión:</a:t>
            </a:r>
          </a:p>
          <a:p>
            <a:pPr eaLnBrk="1" hangingPunct="1"/>
            <a:r>
              <a:rPr lang="es-ES" dirty="0"/>
              <a:t>http://www.ecofin.ull.es/users/jggomez/B%20Academico/Costes/Informa/2004/SIC.htm</a:t>
            </a:r>
          </a:p>
          <a:p>
            <a:pPr eaLnBrk="1" hangingPunct="1"/>
            <a:r>
              <a:rPr lang="es-ES" dirty="0"/>
              <a:t>http://www.ecofin.ull.es/users/jggomez/</a:t>
            </a:r>
          </a:p>
          <a:p>
            <a:pPr eaLnBrk="1" hangingPunct="1"/>
            <a:r>
              <a:rPr lang="es-ES" dirty="0"/>
              <a:t>http://www.observatorio-iberoamericano.org/paises/Spain/Art%C3%ADculos%20diversos%20sobre%20Contabilidad%20de%20Gesti%C3%B3n/INDICE.htm</a:t>
            </a:r>
          </a:p>
          <a:p>
            <a:pPr eaLnBrk="1" hangingPunct="1"/>
            <a:endParaRPr lang="es-ES" dirty="0"/>
          </a:p>
          <a:p>
            <a:pPr eaLnBrk="1" hangingPunct="1"/>
            <a:r>
              <a:rPr lang="es-ES" dirty="0"/>
              <a:t>La </a:t>
            </a:r>
            <a:r>
              <a:rPr lang="es-ES" b="1" dirty="0"/>
              <a:t>Contabilidad de Costes</a:t>
            </a:r>
            <a:r>
              <a:rPr lang="es-ES" dirty="0"/>
              <a:t> es una disciplina que abarca un conjunto de técnicas y métodos en relativamente reciente constante evolución, debido a la importancia creciente que se le ha ido atribuyendo como instrumento clave en la mejora de la gestión y no sólo como soporte a la contabilidad financiera en el aspecto de valoración de existencias. Por tanto, en las últimas décadas la creciente preocupación de las empresas por dotarse de </a:t>
            </a:r>
            <a:r>
              <a:rPr lang="es-ES" b="1" dirty="0"/>
              <a:t>instrumentos de información</a:t>
            </a:r>
            <a:r>
              <a:rPr lang="es-ES" dirty="0"/>
              <a:t> necesaria para </a:t>
            </a:r>
            <a:r>
              <a:rPr lang="es-ES" b="1" dirty="0"/>
              <a:t>orientar la gestión</a:t>
            </a:r>
            <a:r>
              <a:rPr lang="es-ES" dirty="0"/>
              <a:t> hacia el incremento de la eficiencia, la mejora de la competitividad y la generación de mayores márgenes y beneficios, ha dado como resultado un dinámico desarrollo de las técnicas, métodos y enfoques propios de la contabilidad de gestión. Así, si por una parte, el desarrollo acaecido es bueno en tanto en cuanto permite a las empresas dotarse de mejores instrumentos de gestión, por otra, ha generado un panorama diversificado en cuanto las formas de utilización y aplicación de la contabilidad de gestión en el mundo empresarial.</a:t>
            </a:r>
          </a:p>
          <a:p>
            <a:pPr eaLnBrk="1" hangingPunct="1"/>
            <a:endParaRPr lang="es-ES" dirty="0"/>
          </a:p>
          <a:p>
            <a:pPr eaLnBrk="1" hangingPunct="1"/>
            <a:r>
              <a:rPr lang="es-ES" dirty="0"/>
              <a:t>El enfoque tradicional en cuanto a la contabilidad de costes se hereda de la preocupación por conocer el coste de los productos mediante la agregación de los recursos consumidos en su elaboración. Dicho enfoque heredado de la empresa industrial tradicional empieza a perder eficiencia principalmente por:</a:t>
            </a:r>
          </a:p>
          <a:p>
            <a:pPr eaLnBrk="1" hangingPunct="1">
              <a:buFontTx/>
              <a:buChar char="-"/>
            </a:pPr>
            <a:r>
              <a:rPr lang="es-ES" dirty="0"/>
              <a:t>El incremento de los costes de recursos no directamente relacionados con el producto fruto de la creciente aplicación de tecnología a la producción. Al sustituir mano de obra directa por equipos técnicos cada vez más sofisticados y caros, los costes indirectos empiezan a representar una proporción mayor y su atribución a las unidades de producto empieza a ser cuestionada.</a:t>
            </a:r>
          </a:p>
          <a:p>
            <a:pPr eaLnBrk="1" hangingPunct="1">
              <a:buFontTx/>
              <a:buChar char="-"/>
            </a:pPr>
            <a:r>
              <a:rPr lang="es-ES" dirty="0"/>
              <a:t>La evolución sectorial de la estructura económica hacia una economía de servicios, por encima del 60% de la actividad económica, obliga también a revisar las prácticas de contabilidad analítica nacidas bajo el paraguas de una economía principalmente industrial.</a:t>
            </a:r>
          </a:p>
          <a:p>
            <a:pPr eaLnBrk="1" hangingPunct="1"/>
            <a:endParaRPr lang="es-ES" dirty="0"/>
          </a:p>
          <a:p>
            <a:pPr eaLnBrk="1" hangingPunct="1"/>
            <a:r>
              <a:rPr lang="es-ES" dirty="0"/>
              <a:t>Estos y otros factores están detrás del nacimiento y desarrollo de las metodologías ABC (</a:t>
            </a:r>
            <a:r>
              <a:rPr lang="es-ES" dirty="0" err="1"/>
              <a:t>Activity</a:t>
            </a:r>
            <a:r>
              <a:rPr lang="es-ES" dirty="0"/>
              <a:t> </a:t>
            </a:r>
            <a:r>
              <a:rPr lang="es-ES" dirty="0" err="1"/>
              <a:t>Based</a:t>
            </a:r>
            <a:r>
              <a:rPr lang="es-ES" dirty="0"/>
              <a:t> </a:t>
            </a:r>
            <a:r>
              <a:rPr lang="es-ES" dirty="0" err="1"/>
              <a:t>Costing</a:t>
            </a:r>
            <a:r>
              <a:rPr lang="es-ES" dirty="0"/>
              <a:t>) o Cálculo de costes basado en actividades cuya filosofía principal consiste en calcular el coste de los procesos, antes que el de los productos:</a:t>
            </a:r>
          </a:p>
          <a:p>
            <a:pPr eaLnBrk="1" hangingPunct="1">
              <a:buFontTx/>
              <a:buChar char="-"/>
            </a:pPr>
            <a:r>
              <a:rPr lang="es-ES" dirty="0"/>
              <a:t>Son las actividades o los procesos los que consumen los recursos</a:t>
            </a:r>
          </a:p>
          <a:p>
            <a:pPr eaLnBrk="1" hangingPunct="1">
              <a:buFontTx/>
              <a:buChar char="-"/>
            </a:pPr>
            <a:r>
              <a:rPr lang="es-ES" dirty="0"/>
              <a:t>Los productos consumen actividades</a:t>
            </a:r>
          </a:p>
          <a:p>
            <a:pPr eaLnBrk="1" hangingPunct="1"/>
            <a:endParaRPr lang="es-ES" dirty="0"/>
          </a:p>
          <a:p>
            <a:pPr eaLnBrk="1" hangingPunct="1"/>
            <a:r>
              <a:rPr lang="es-ES" dirty="0"/>
              <a:t>En cuanto a la aplicación, algunas empresas (</a:t>
            </a:r>
            <a:r>
              <a:rPr lang="es-ES_tradnl" dirty="0"/>
              <a:t>20%</a:t>
            </a:r>
            <a:r>
              <a:rPr lang="es-ES" dirty="0"/>
              <a:t>) utilizan el método de partida doble que supone una doble contabilización de los hechos contables (para la contabilidad financiera y para la de costes) otras empresas (</a:t>
            </a:r>
            <a:r>
              <a:rPr lang="es-ES_tradnl" dirty="0"/>
              <a:t>49%</a:t>
            </a:r>
            <a:r>
              <a:rPr lang="es-ES" dirty="0"/>
              <a:t>) integran ambas contabilidades, mientras que finalmente algunas (</a:t>
            </a:r>
            <a:r>
              <a:rPr lang="es-ES_tradnl" dirty="0"/>
              <a:t>44%</a:t>
            </a:r>
            <a:r>
              <a:rPr lang="es-ES" dirty="0"/>
              <a:t>) utilizan el grupo 9 de cuentas del PGC. (Según un estudio realizado por profesores de la Univ. de Valencia en 1995)</a:t>
            </a:r>
          </a:p>
          <a:p>
            <a:pPr eaLnBrk="1" hangingPunct="1"/>
            <a:endParaRPr lang="es-ES" dirty="0"/>
          </a:p>
        </p:txBody>
      </p:sp>
    </p:spTree>
    <p:extLst>
      <p:ext uri="{BB962C8B-B14F-4D97-AF65-F5344CB8AC3E}">
        <p14:creationId xmlns:p14="http://schemas.microsoft.com/office/powerpoint/2010/main" val="218204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1D08D8A-F0C3-4C2C-974E-FD9F956AF7ED}" type="slidenum">
              <a:rPr lang="es-ES" smtClean="0"/>
              <a:pPr/>
              <a:t>22</a:t>
            </a:fld>
            <a:endParaRPr lang="es-E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s-ES" dirty="0"/>
              <a:t>El sistema de costes es un </a:t>
            </a:r>
            <a:r>
              <a:rPr lang="es-ES" b="1" dirty="0"/>
              <a:t>sistema de información</a:t>
            </a:r>
            <a:r>
              <a:rPr lang="es-ES" dirty="0"/>
              <a:t> que recopila datos de la actividad de la empresa, los estructura y los procesa para producción información de costes destinada a dar soporte a dos funciones básicas de gestión:</a:t>
            </a:r>
          </a:p>
          <a:p>
            <a:pPr eaLnBrk="1" hangingPunct="1">
              <a:buFontTx/>
              <a:buChar char="•"/>
            </a:pPr>
            <a:r>
              <a:rPr lang="es-ES" b="1" dirty="0"/>
              <a:t>Control de la gestión</a:t>
            </a:r>
            <a:r>
              <a:rPr lang="es-ES" dirty="0"/>
              <a:t>: Los gestores responsables de cada unidad o área de la empresa realizan, con la periodicidad que se requiera, los planes de la actividad bajo su responsabilidad tendentes a cumplir con unos objetivos de gestión, que han de contribuir a conseguir los objetivos generales de la empresa y, por tanto, deben estar alineados con los planes generales y la estrategia de la empresa. La actividad de la empresa ha de ser permanentemente supervisada por dichos gestores con la finalidad de asegurar que se cumplen los </a:t>
            </a:r>
            <a:r>
              <a:rPr lang="es-ES" b="1" dirty="0"/>
              <a:t>objetivos</a:t>
            </a:r>
            <a:r>
              <a:rPr lang="es-ES" dirty="0"/>
              <a:t> y los </a:t>
            </a:r>
            <a:r>
              <a:rPr lang="es-ES" b="1" dirty="0"/>
              <a:t>planes</a:t>
            </a:r>
            <a:r>
              <a:rPr lang="es-ES" dirty="0"/>
              <a:t> que se habían fijado. El control de gestión está destinado a controlar la marcha real de la actividad de la empresa mediante la información que se recopila de la misma y a contrastar esa realidad con los objetivos e hitos planificados. Los costes históricos que produce el sistema de costes están orientados a este fin. Son informaciones sobre la realidad pasada y actual de la empresa y, contrastados sus valores con los objetivos previstos, permiten detectar las </a:t>
            </a:r>
            <a:r>
              <a:rPr lang="es-ES" b="1" dirty="0"/>
              <a:t>desviaciones</a:t>
            </a:r>
            <a:r>
              <a:rPr lang="es-ES" dirty="0"/>
              <a:t> y el </a:t>
            </a:r>
            <a:r>
              <a:rPr lang="es-ES" b="1" dirty="0"/>
              <a:t>grado de cumplimiento</a:t>
            </a:r>
            <a:r>
              <a:rPr lang="es-ES" dirty="0"/>
              <a:t>. Los gestores podrán así tomar </a:t>
            </a:r>
            <a:r>
              <a:rPr lang="es-ES" b="1" dirty="0"/>
              <a:t>medidas correctivas a tiempo</a:t>
            </a:r>
            <a:r>
              <a:rPr lang="es-ES" dirty="0"/>
              <a:t>. En consecuencia el sistema de costes deberá diseñarse teniendo en cuenta las necesidades de información para el control de cada gestor y la frecuencia con la que se ha de actualizar dicha información en cada caso para ser efectiva y permitir detectar las desviaciones a tiempo de intervenir.</a:t>
            </a:r>
          </a:p>
          <a:p>
            <a:pPr eaLnBrk="1" hangingPunct="1">
              <a:buFontTx/>
              <a:buChar char="•"/>
            </a:pPr>
            <a:r>
              <a:rPr lang="es-ES" b="1" dirty="0"/>
              <a:t>Planificación y toma de decisiones</a:t>
            </a:r>
            <a:r>
              <a:rPr lang="es-ES" dirty="0"/>
              <a:t>: Los gestores, además de controlar la gestión de su área de responsabilidad, deben planificar a corto, medio y largo plazo dichas actividades y se ven obligados a tomar decisiones continuamente. Ambas actividades están estrechamente ligadas (planificar no es otra cosa que tomar decisiones sobre las acciones a emprender en el futuro). También se toman decisiones no relacionadas directamente con la planificación, pero en todo caso, se trata de elegir las acciones a emprender en un futuro. Para poder planificar y tomar decisiones es, por tanto, imprescindible contar con información sobre el futuro que permita evaluar la bondad de los planes y opciones de decisión alternativos.</a:t>
            </a:r>
          </a:p>
          <a:p>
            <a:pPr eaLnBrk="1" hangingPunct="1"/>
            <a:r>
              <a:rPr lang="es-ES" dirty="0"/>
              <a:t>El sistema de costes produce una parte muy importante de la información necesaria para llevar a cabo esas dos funciones de gestión. Se trata de la información sobre costes:</a:t>
            </a:r>
          </a:p>
          <a:p>
            <a:pPr eaLnBrk="1" hangingPunct="1">
              <a:buFontTx/>
              <a:buChar char="•"/>
            </a:pPr>
            <a:r>
              <a:rPr lang="es-ES" b="1" dirty="0"/>
              <a:t>Costes históricos</a:t>
            </a:r>
            <a:r>
              <a:rPr lang="es-ES" dirty="0"/>
              <a:t>: proporcionan información sobre el pasado de la actividad empresarial y sirven al </a:t>
            </a:r>
            <a:r>
              <a:rPr lang="es-ES" b="1" dirty="0"/>
              <a:t>control de gestión</a:t>
            </a:r>
            <a:r>
              <a:rPr lang="es-ES" dirty="0"/>
              <a:t>. El sistema de costes recoge continuamente datos de los procesos y actividades que se desarrollan. Luego se almacenan dichos datos, se estructura y se procesan para producir información significativa. El sistema produce como resultado los diferentes costes atribuibles a las unidades de asignación que se designen y se deseen controlar: productos, líneas de productos, unidades organizativas (departamentos, secciones, talleres, etc.), proyectos, procesos, etc. (continua en la página siguiente...)</a:t>
            </a:r>
          </a:p>
          <a:p>
            <a:pPr eaLnBrk="1" hangingPunct="1"/>
            <a:endParaRPr lang="es-ES" dirty="0"/>
          </a:p>
        </p:txBody>
      </p:sp>
    </p:spTree>
    <p:extLst>
      <p:ext uri="{BB962C8B-B14F-4D97-AF65-F5344CB8AC3E}">
        <p14:creationId xmlns:p14="http://schemas.microsoft.com/office/powerpoint/2010/main" val="544214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789B4A5-4B2A-469C-B835-B2CA58A01883}" type="slidenum">
              <a:rPr lang="es-ES" smtClean="0"/>
              <a:pPr/>
              <a:t>2</a:t>
            </a:fld>
            <a:endParaRPr lang="es-E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660753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0ADAE59-F315-4359-B50A-6B16096DFAD5}" type="slidenum">
              <a:rPr lang="es-ES" smtClean="0"/>
              <a:pPr/>
              <a:t>23</a:t>
            </a:fld>
            <a:endParaRPr lang="es-E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buFontTx/>
              <a:buChar char="•"/>
            </a:pPr>
            <a:r>
              <a:rPr lang="es-ES" dirty="0"/>
              <a:t>Para ello debe recoger y asignar a cada una de esas  unidades de asignación sus </a:t>
            </a:r>
            <a:r>
              <a:rPr lang="es-ES" b="1" dirty="0"/>
              <a:t>costes directos</a:t>
            </a:r>
            <a:r>
              <a:rPr lang="es-ES" dirty="0"/>
              <a:t>, así como una parte de los </a:t>
            </a:r>
            <a:r>
              <a:rPr lang="es-ES" b="1" dirty="0"/>
              <a:t>costes indirectos</a:t>
            </a:r>
            <a:r>
              <a:rPr lang="es-ES" dirty="0"/>
              <a:t> de la empresa. El reparto o </a:t>
            </a:r>
            <a:r>
              <a:rPr lang="es-ES" b="1" dirty="0"/>
              <a:t>imputación</a:t>
            </a:r>
            <a:r>
              <a:rPr lang="es-ES" dirty="0"/>
              <a:t> de los costes indirectos a las unidades de asignación se realizan por procedimientos de cálculo que obedecen a diferentes metodologías (centros de coste, ABC </a:t>
            </a:r>
            <a:r>
              <a:rPr lang="es-ES" dirty="0" err="1"/>
              <a:t>Activity</a:t>
            </a:r>
            <a:r>
              <a:rPr lang="es-ES" dirty="0"/>
              <a:t> </a:t>
            </a:r>
            <a:r>
              <a:rPr lang="es-ES" dirty="0" err="1"/>
              <a:t>Based</a:t>
            </a:r>
            <a:r>
              <a:rPr lang="es-ES" dirty="0"/>
              <a:t> </a:t>
            </a:r>
            <a:r>
              <a:rPr lang="es-ES" dirty="0" err="1"/>
              <a:t>Costing</a:t>
            </a:r>
            <a:r>
              <a:rPr lang="es-ES" dirty="0"/>
              <a:t>), pero que en cualquier caso deben:</a:t>
            </a:r>
          </a:p>
          <a:p>
            <a:pPr lvl="1" eaLnBrk="1" hangingPunct="1">
              <a:buFontTx/>
              <a:buChar char="•"/>
            </a:pPr>
            <a:r>
              <a:rPr lang="es-ES" dirty="0"/>
              <a:t>dar lugar a un reparto o imputación “</a:t>
            </a:r>
            <a:r>
              <a:rPr lang="es-ES" b="1" dirty="0"/>
              <a:t>justo</a:t>
            </a:r>
            <a:r>
              <a:rPr lang="es-ES" dirty="0"/>
              <a:t>”, que atribuya a cada unidad de asignación la parte del coste indirecto de la que sea razonablemente responsable</a:t>
            </a:r>
          </a:p>
          <a:p>
            <a:pPr lvl="1" eaLnBrk="1" hangingPunct="1">
              <a:buFontTx/>
              <a:buChar char="•"/>
            </a:pPr>
            <a:r>
              <a:rPr lang="es-ES" dirty="0"/>
              <a:t>basarse en relaciones “</a:t>
            </a:r>
            <a:r>
              <a:rPr lang="es-ES" b="1" dirty="0"/>
              <a:t>causa-efecto</a:t>
            </a:r>
            <a:r>
              <a:rPr lang="es-ES" dirty="0"/>
              <a:t>” en la medida que sea posible, pero limitando el coste de aplicación del sistema de cálculo a límites razonables</a:t>
            </a:r>
          </a:p>
          <a:p>
            <a:pPr lvl="1" eaLnBrk="1" hangingPunct="1">
              <a:buFontTx/>
              <a:buChar char="•"/>
            </a:pPr>
            <a:r>
              <a:rPr lang="es-ES" dirty="0"/>
              <a:t>obedecer a las necesidades de control de la estructura organizativa vigente</a:t>
            </a:r>
          </a:p>
          <a:p>
            <a:pPr lvl="1" eaLnBrk="1" hangingPunct="1">
              <a:buFontTx/>
              <a:buChar char="•"/>
            </a:pPr>
            <a:r>
              <a:rPr lang="es-ES" dirty="0"/>
              <a:t>Ser fruto de </a:t>
            </a:r>
            <a:r>
              <a:rPr lang="es-ES" i="1" dirty="0"/>
              <a:t>acuerdo</a:t>
            </a:r>
            <a:r>
              <a:rPr lang="es-ES" dirty="0"/>
              <a:t> entre los responsables de las distintas áreas a ser controladas, esto define la </a:t>
            </a:r>
            <a:r>
              <a:rPr lang="es-ES" b="1" i="1" dirty="0"/>
              <a:t>dimensión política</a:t>
            </a:r>
            <a:r>
              <a:rPr lang="es-ES" dirty="0"/>
              <a:t> del diseño del sistema de costes</a:t>
            </a:r>
          </a:p>
          <a:p>
            <a:pPr eaLnBrk="1" hangingPunct="1">
              <a:buFontTx/>
              <a:buChar char="•"/>
            </a:pPr>
            <a:r>
              <a:rPr lang="es-ES" b="1" dirty="0"/>
              <a:t>Costes estándar</a:t>
            </a:r>
            <a:r>
              <a:rPr lang="es-ES" dirty="0"/>
              <a:t>: proporcionan una </a:t>
            </a:r>
            <a:r>
              <a:rPr lang="es-ES" b="1" dirty="0"/>
              <a:t>estimación</a:t>
            </a:r>
            <a:r>
              <a:rPr lang="es-ES" dirty="0"/>
              <a:t> de los valores que tomarán los distintos costes en el futuro y sirven para </a:t>
            </a:r>
            <a:r>
              <a:rPr lang="es-ES" b="1" dirty="0"/>
              <a:t>la planificación</a:t>
            </a:r>
            <a:r>
              <a:rPr lang="es-ES" dirty="0"/>
              <a:t> y </a:t>
            </a:r>
            <a:r>
              <a:rPr lang="es-ES" b="1" dirty="0"/>
              <a:t>la toma de decisiones</a:t>
            </a:r>
            <a:r>
              <a:rPr lang="es-ES" dirty="0"/>
              <a:t>. Para producir estos costes el sistema se basa en las series históricas pasadas de los costes y utiliza diferentes </a:t>
            </a:r>
            <a:r>
              <a:rPr lang="es-ES" b="1" dirty="0"/>
              <a:t>técnicas de previsión</a:t>
            </a:r>
            <a:r>
              <a:rPr lang="es-ES" dirty="0"/>
              <a:t>. Ahora bien, a menudo proyectar el pasado no produce estimaciones suficientemente válidas sobre el futuro, las técnicas de </a:t>
            </a:r>
            <a:r>
              <a:rPr lang="es-ES" b="1" dirty="0"/>
              <a:t>extrapolación</a:t>
            </a:r>
            <a:r>
              <a:rPr lang="es-ES" dirty="0"/>
              <a:t> por si solas no sirven. Es necesario incorporar en el proceso el conocimiento que los gestores puedan llegar a tener sobre el futuro y que no se desprende sólo de la observación del pasado. Ejemplos de esto serían: incorporar los resultados de la negociación salarial con el comité de empresa por lo que se refiere a los costes de mano de obra, o los resultados de los acuerdos llegados con proveedores para afectar a las estimaciones sobre el coste de la materia prima, o las previsiones del entorno financiero de la empresa para estimar los costes de financiación, etc. Dichos factores y otros muchos escapan a menudo del control exclusivo de los gestores, pero los gestores deberán hacerlo lo posible para estimar su evolución, dentro de límites razonables.</a:t>
            </a:r>
            <a:endParaRPr lang="es-ES" b="1" dirty="0"/>
          </a:p>
          <a:p>
            <a:pPr eaLnBrk="1" hangingPunct="1"/>
            <a:r>
              <a:rPr lang="es-ES" dirty="0"/>
              <a:t>Cada empresa, cada unidad dentro de la empresa y cada sector de actividad requerirán diferentes tipos de información con distintas frecuencias de actualización y niveles de detalle. El diseño del sistema de costes está pues íntimamente ligado a las necesidades de gestión que genera la estructura organizativa de la empresa y a las actividades y procesos que se desarrollan. En consecuencia, de la misma forma que la estructura organizativa de la empresa: la distribución de responsabilidades, los procesos, la definición de puestos de trabajo, las técnicas de producción, etc. cambian para adaptarse al entorno, el sistema de costes deberá igualmente, </a:t>
            </a:r>
            <a:r>
              <a:rPr lang="es-ES" b="1" dirty="0"/>
              <a:t>adaptarse y rediseñarse</a:t>
            </a:r>
            <a:r>
              <a:rPr lang="es-ES" dirty="0"/>
              <a:t> para cubrir las necesidades de información que una nueva estructura genera.</a:t>
            </a:r>
          </a:p>
          <a:p>
            <a:pPr eaLnBrk="1" hangingPunct="1"/>
            <a:endParaRPr lang="es-ES" dirty="0"/>
          </a:p>
        </p:txBody>
      </p:sp>
    </p:spTree>
    <p:extLst>
      <p:ext uri="{BB962C8B-B14F-4D97-AF65-F5344CB8AC3E}">
        <p14:creationId xmlns:p14="http://schemas.microsoft.com/office/powerpoint/2010/main" val="947787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3E7A0BC-5C9D-44F1-9973-CBD776DF763A}" type="slidenum">
              <a:rPr lang="es-ES" smtClean="0"/>
              <a:pPr/>
              <a:t>24</a:t>
            </a:fld>
            <a:endParaRPr lang="es-E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s-ES"/>
              <a:t>Para la empresa es importante clasificar los costes según cómo se comportan en relación a aumentos o disminuciones de las ventas. De esta forma pueden prever en qué cuantía variarán sus costes ante decisiones que supongan:</a:t>
            </a:r>
          </a:p>
          <a:p>
            <a:pPr eaLnBrk="1" hangingPunct="1">
              <a:buFontTx/>
              <a:buChar char="-"/>
            </a:pPr>
            <a:r>
              <a:rPr lang="es-ES"/>
              <a:t>aumentos o disminuciones de las ventas de algún producto</a:t>
            </a:r>
          </a:p>
          <a:p>
            <a:pPr eaLnBrk="1" hangingPunct="1">
              <a:buFontTx/>
              <a:buChar char="-"/>
            </a:pPr>
            <a:r>
              <a:rPr lang="es-ES"/>
              <a:t>aceptación de pedidos especiales a precios especiales</a:t>
            </a:r>
          </a:p>
          <a:p>
            <a:pPr eaLnBrk="1" hangingPunct="1">
              <a:buFontTx/>
              <a:buChar char="-"/>
            </a:pPr>
            <a:r>
              <a:rPr lang="es-ES"/>
              <a:t>outsourcing en la producción de algunos materiales o piezas, es decir, comprarlas a otras empresas o producirlas por ella misma</a:t>
            </a:r>
          </a:p>
          <a:p>
            <a:pPr eaLnBrk="1" hangingPunct="1"/>
            <a:r>
              <a:rPr lang="es-ES"/>
              <a:t>Esta clasificación también permite estimar el margen neto de ventas adicionales:</a:t>
            </a:r>
          </a:p>
          <a:p>
            <a:pPr eaLnBrk="1" hangingPunct="1">
              <a:buFontTx/>
              <a:buChar char="-"/>
            </a:pPr>
            <a:r>
              <a:rPr lang="es-ES"/>
              <a:t>Las ventas adicionales incrementan los costes variables (materia prima, mano de obra directa, etc.)</a:t>
            </a:r>
          </a:p>
          <a:p>
            <a:pPr eaLnBrk="1" hangingPunct="1">
              <a:buFontTx/>
              <a:buChar char="-"/>
            </a:pPr>
            <a:r>
              <a:rPr lang="es-ES"/>
              <a:t>Las ventas adicionales no alteran los costes fijos (por eso son fijos)</a:t>
            </a:r>
          </a:p>
          <a:p>
            <a:pPr eaLnBrk="1" hangingPunct="1">
              <a:buFontTx/>
              <a:buChar char="-"/>
            </a:pPr>
            <a:r>
              <a:rPr lang="es-ES"/>
              <a:t>Las ventas adicionales incrementan los ingresos</a:t>
            </a:r>
          </a:p>
          <a:p>
            <a:pPr eaLnBrk="1" hangingPunct="1">
              <a:buFontTx/>
              <a:buChar char="-"/>
            </a:pPr>
            <a:r>
              <a:rPr lang="es-ES"/>
              <a:t>Por tanto, las ventas adicionales incrementan el beneficio en el precio cobrado menos los costes variables de los productos vendidos</a:t>
            </a:r>
          </a:p>
          <a:p>
            <a:pPr eaLnBrk="1" hangingPunct="1"/>
            <a:endParaRPr lang="es-ES"/>
          </a:p>
          <a:p>
            <a:pPr eaLnBrk="1" hangingPunct="1"/>
            <a:r>
              <a:rPr lang="es-ES"/>
              <a:t>Normalmente se estima que los costes variables son linealmente variables, por lo que también se les llama </a:t>
            </a:r>
            <a:r>
              <a:rPr lang="es-ES" b="1"/>
              <a:t>proporcionales</a:t>
            </a:r>
            <a:r>
              <a:rPr lang="es-ES"/>
              <a:t>. Por ejemplo, si el coste de la materia prima para producir una unidad de producto es 10€, producir 3 unidades generará un coste de 30€. Sin embargo para algunos tipos de costes variables la relación puede no ser exactamente lineal, como sería el caso de la materia prima si el proveedor ofrece descuentos a partir de determinados volúmenes de compra, en cuyo caso, el coste de la materia prima se incrementará al incrementar las ventas; pero no de forma lineal porque como se comprará más materia prima la empresa podrá acceder a mejores precios con motivo de los descuentos que ofrece el proveedor.</a:t>
            </a:r>
          </a:p>
          <a:p>
            <a:pPr eaLnBrk="1" hangingPunct="1"/>
            <a:r>
              <a:rPr lang="es-ES"/>
              <a:t>Por lo que se refiere a los coste fijos, en realidad, casi ningún coste es completamente fijo para cualquier volumen de actividad. Si hablamos del alquiler de las oficinas, el alquiler no cambiará aunque incrementemos las ventas. Ahora bien, si las ventas siguen creciendo realmente mucho, llegará un momento en que habrá que alquilar unas oficinas más grandes y caras para que pueda trabajar en ellas más personal.</a:t>
            </a:r>
          </a:p>
          <a:p>
            <a:pPr eaLnBrk="1" hangingPunct="1"/>
            <a:r>
              <a:rPr lang="es-ES"/>
              <a:t>De todas formas, a los efectos del tipo de decisiones para las que se suele usar la clasificación de costes en variables y fijos, las variaciones de ventas (volumen de actividad) son lo suficientemente pequeñas como para pensar que los costes fijos son realmente fijos. Es decir, que no es necesario cambiar de oficinas o comprar más máquinas, y si ese fuera el caso, entonces estaríamos hablando de decisiones de cambio de la infraestructura de la empresa que se tomarían de otra forma. (continua en la página siguiente...)</a:t>
            </a:r>
          </a:p>
        </p:txBody>
      </p:sp>
    </p:spTree>
    <p:extLst>
      <p:ext uri="{BB962C8B-B14F-4D97-AF65-F5344CB8AC3E}">
        <p14:creationId xmlns:p14="http://schemas.microsoft.com/office/powerpoint/2010/main" val="2879874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B63AF24-EA83-405A-95CD-6E8E1589CD62}" type="slidenum">
              <a:rPr lang="es-ES" smtClean="0"/>
              <a:pPr/>
              <a:t>25</a:t>
            </a:fld>
            <a:endParaRPr lang="es-E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s-ES"/>
              <a:t>Los costes fijos de una empresa, en gran medida, vienen originados por la estructura fija de la empresa y por el personal indirecto de gestión y dirección. A menudo se confunden pues, en el lenguaje empresarial coloquial, los términos </a:t>
            </a:r>
            <a:r>
              <a:rPr lang="es-ES" b="1"/>
              <a:t>costes de estructura</a:t>
            </a:r>
            <a:r>
              <a:rPr lang="es-ES"/>
              <a:t> y costes fijos, aunque siendo puristas no son lo mismo. Por ejemplo, el coste del director general sería un coste de estructura, pero podría tener una componente variable si su sueldo tiene una parte variable vinculada a objetivos de ventas.</a:t>
            </a:r>
          </a:p>
          <a:p>
            <a:pPr eaLnBrk="1" hangingPunct="1"/>
            <a:endParaRPr lang="es-ES"/>
          </a:p>
          <a:p>
            <a:pPr eaLnBrk="1" hangingPunct="1"/>
            <a:r>
              <a:rPr lang="es-ES" b="1"/>
              <a:t>Costes directos e indirectos</a:t>
            </a:r>
          </a:p>
          <a:p>
            <a:pPr eaLnBrk="1" hangingPunct="1"/>
            <a:r>
              <a:rPr lang="es-ES"/>
              <a:t>El coste de un producto (o de un departamento o de un pedido o de un proyecto o ...) será el resultado de sumar sus costes directos más la parte que el sistema de costes le atribuya de los costes indirectos de la empresa. Si todos los costes de una empresa fueran directos (de los productos) los sistemas de costes tendrían poca dificultad en calcular los costes de los productos y no tendrían mucho sentido. La dificultad la imponen los costes indirectos para los que es necesario diseñar el </a:t>
            </a:r>
            <a:r>
              <a:rPr lang="es-ES" b="1"/>
              <a:t>sistema de reparto</a:t>
            </a:r>
            <a:r>
              <a:rPr lang="es-ES"/>
              <a:t> a utilizar.</a:t>
            </a:r>
          </a:p>
          <a:p>
            <a:pPr eaLnBrk="1" hangingPunct="1"/>
            <a:r>
              <a:rPr lang="es-ES"/>
              <a:t>Como se ha visto, existen varias alternativas en cuanto al método a emplear para repartir los costes indirectos, en función del portador que se utilice. Pero incluso dentro para un mismo método, las alternativas concretas de implementación son infinitas pues dependen de decisiones que cómo repartir o en base a qué que tienen casi siempre una cierta componente subjetiva.</a:t>
            </a:r>
          </a:p>
          <a:p>
            <a:pPr eaLnBrk="1" hangingPunct="1"/>
            <a:r>
              <a:rPr lang="es-ES"/>
              <a:t>Imaginemos por ejemplo que 5 estudiantes compran un PC portátil para utilizar a media y empiezan a pensar como repartir el gasto. Uno propone instalar un programa que cuando alguien hace login empieza a contabilizar el tiempo hasta que hace logout o se apaga y luego repartir el gasto proporcionalmente al tiempo usado, parece muy justo, pero...</a:t>
            </a:r>
          </a:p>
          <a:p>
            <a:pPr eaLnBrk="1" hangingPunct="1"/>
            <a:r>
              <a:rPr lang="es-ES"/>
              <a:t>Mar, que va mal de pasta, propone en ese momento comprar un modelo con menos memoria, procesador más lento y bastante más barato. Pero Pere, que hace retoque fotográfico, no podría hacer nada con él porque necesita un modelo más potente. Mar, que además de ir mal de pasta es bastante lista, responde que OK, pero que entonces mejor instalar un programita que además de registrar el tiempo de uso registra el porcentaje de uso del procesador y que se utilicen ambos criterios para repartir el coste, porque ella sólo lo necesita para escribir en word y con un modelo sencillito va que chuta. A partir de aquí cualquiera puede imaginar lo que sigue en la conversación..., finalmente hay 5 propuestas diferentes, 5 programitas a instalar diferentes que utilizan 5 conjuntos de criterios diferentes: uno por cada uno de los potenciales socios.</a:t>
            </a:r>
          </a:p>
          <a:p>
            <a:pPr eaLnBrk="1" hangingPunct="1"/>
            <a:r>
              <a:rPr lang="es-ES"/>
              <a:t>Ahora bien, nadie se ha peleado por ver cómo repartir el coste de la electricidad que gasta el portátil, porque es un coste directo que cada estudiante paga por separado cuando se lo lleva a su casa y lo conecta a la red. (continua en la página siguiente...)</a:t>
            </a:r>
          </a:p>
          <a:p>
            <a:pPr eaLnBrk="1" hangingPunct="1"/>
            <a:endParaRPr lang="es-ES"/>
          </a:p>
        </p:txBody>
      </p:sp>
    </p:spTree>
    <p:extLst>
      <p:ext uri="{BB962C8B-B14F-4D97-AF65-F5344CB8AC3E}">
        <p14:creationId xmlns:p14="http://schemas.microsoft.com/office/powerpoint/2010/main" val="997089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6DF01C1-ADCE-430E-BEB2-179EA8ABC365}" type="slidenum">
              <a:rPr lang="es-ES" smtClean="0"/>
              <a:pPr/>
              <a:t>26</a:t>
            </a:fld>
            <a:endParaRPr lang="es-E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s-ES"/>
              <a:t>En una empresa pasa lo mismo, hay varios directivos responsables de diferentes áreas o líneas de productos o... que desean que la parte de coste indirecto que acabe repercutiendo sobre su área de responsabilidad sea lo más pequeña posible y por tanto proponen diferentes criterios de reparto. O cuando menos, están interesados en participar en el diseño del sistema de costes. El </a:t>
            </a:r>
            <a:r>
              <a:rPr lang="es-ES" b="1" i="1"/>
              <a:t>controller</a:t>
            </a:r>
            <a:r>
              <a:rPr lang="es-ES"/>
              <a:t>, que es el cargo de la empresa que se encarga de diseñar y mantener el sistema de costes, debe tener ciertas dosis de habilidad política, además de el apoyo del máximo nivel directivo.</a:t>
            </a:r>
          </a:p>
        </p:txBody>
      </p:sp>
    </p:spTree>
    <p:extLst>
      <p:ext uri="{BB962C8B-B14F-4D97-AF65-F5344CB8AC3E}">
        <p14:creationId xmlns:p14="http://schemas.microsoft.com/office/powerpoint/2010/main" val="2679809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2F91B2A0-29F5-409D-92F0-A0E6A38C1A73}" type="slidenum">
              <a:rPr lang="es-ES" smtClean="0"/>
              <a:pPr>
                <a:defRPr/>
              </a:pPr>
              <a:t>30</a:t>
            </a:fld>
            <a:endParaRPr lang="es-ES"/>
          </a:p>
        </p:txBody>
      </p:sp>
    </p:spTree>
    <p:extLst>
      <p:ext uri="{BB962C8B-B14F-4D97-AF65-F5344CB8AC3E}">
        <p14:creationId xmlns:p14="http://schemas.microsoft.com/office/powerpoint/2010/main" val="2803797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FB18801-0F03-4C05-A023-7E67BF757B3B}" type="slidenum">
              <a:rPr lang="es-ES" smtClean="0"/>
              <a:pPr/>
              <a:t>31</a:t>
            </a:fld>
            <a:endParaRPr lang="es-ES"/>
          </a:p>
        </p:txBody>
      </p:sp>
      <p:sp>
        <p:nvSpPr>
          <p:cNvPr id="107523" name="Rectangle 2"/>
          <p:cNvSpPr>
            <a:spLocks noGrp="1" noRot="1" noChangeAspect="1" noChangeArrowheads="1" noTextEdit="1"/>
          </p:cNvSpPr>
          <p:nvPr>
            <p:ph type="sldImg"/>
          </p:nvPr>
        </p:nvSpPr>
        <p:spPr>
          <a:xfrm>
            <a:off x="858838" y="742950"/>
            <a:ext cx="4951412" cy="3714750"/>
          </a:xfrm>
          <a:ln/>
        </p:spPr>
      </p:sp>
      <p:sp>
        <p:nvSpPr>
          <p:cNvPr id="107524" name="Rectangle 3"/>
          <p:cNvSpPr>
            <a:spLocks noGrp="1" noChangeArrowheads="1"/>
          </p:cNvSpPr>
          <p:nvPr>
            <p:ph type="body" idx="1"/>
          </p:nvPr>
        </p:nvSpPr>
        <p:spPr>
          <a:xfrm>
            <a:off x="887968" y="4704850"/>
            <a:ext cx="4886802" cy="4457470"/>
          </a:xfrm>
          <a:noFill/>
          <a:ln/>
        </p:spPr>
        <p:txBody>
          <a:bodyPr/>
          <a:lstStyle/>
          <a:p>
            <a:pPr eaLnBrk="1" hangingPunct="1"/>
            <a:r>
              <a:rPr lang="es-ES"/>
              <a:t>Quien invierte renuncia a utilizar en el presente unos recursos (normalmente capital) porque tiene la confianza de que utilizando esos recursos en la consecución de unos objetivos, durante un determinado plazo de tiempo, conseguirá unas rentas futuras que le compensarán con creces el sacrificio actual.</a:t>
            </a:r>
          </a:p>
          <a:p>
            <a:pPr eaLnBrk="1" hangingPunct="1"/>
            <a:r>
              <a:rPr lang="es-ES"/>
              <a:t>Evidentemente hay un elemento de riesgo, pues siempre cabe la posibilidad de la confianza depositada en la obtención de rentas futuras sea infundada o poco precisa.</a:t>
            </a:r>
          </a:p>
          <a:p>
            <a:pPr eaLnBrk="1" hangingPunct="1"/>
            <a:r>
              <a:rPr lang="es-ES"/>
              <a:t>Se va a tratar principalmente el concepto de inversión productiva, es decir, desde el punto de vista de la empresa. La empresa invierte en nuevos productos, mejorar procesos productivos, abrir mercados, etc. con la esperanza de que la operación de dichas actividades produzca unos márgenes que “compensen” el coste de los capitales invertidos. Surge el concepto de </a:t>
            </a:r>
            <a:r>
              <a:rPr lang="es-ES" b="1"/>
              <a:t>Rentabilidad</a:t>
            </a:r>
            <a:r>
              <a:rPr lang="es-ES"/>
              <a:t> como relación entre la renuncia actual (-) y las rentas futuras (+). Este tipo de inversiones se desarrollan en un plazo de varios años</a:t>
            </a:r>
          </a:p>
          <a:p>
            <a:pPr eaLnBrk="1" hangingPunct="1"/>
            <a:r>
              <a:rPr lang="es-ES"/>
              <a:t>Aunque propiamente también constituyen inversiones la aplicación de recursos financieros a la adquisición de recursos productivos pertenecientes al circulante de la empresa, estas tienen un plazo de realización corto, inferior a un año.</a:t>
            </a:r>
          </a:p>
          <a:p>
            <a:pPr eaLnBrk="1" hangingPunct="1"/>
            <a:r>
              <a:rPr lang="es-ES"/>
              <a:t>También se puede entender la inversión como un proceso no vinculado a la operación de una actividad productiva, sino como la operación de capitales en distintos mercados financieros mediante el uso de los diferentes productos financieros existentes: depósitos, bonos, pagarés, fondos de inversión, acciones, fondos de pensiones, opciones, futuros, etc.</a:t>
            </a:r>
          </a:p>
          <a:p>
            <a:pPr eaLnBrk="1" hangingPunct="1"/>
            <a:r>
              <a:rPr lang="es-ES"/>
              <a:t>En adelante, se va a estudiar el análisis de inversiones productivas (no financieras) en activos de carácter fijo, excluyendo así las inversiones en circulante.</a:t>
            </a:r>
          </a:p>
        </p:txBody>
      </p:sp>
    </p:spTree>
    <p:extLst>
      <p:ext uri="{BB962C8B-B14F-4D97-AF65-F5344CB8AC3E}">
        <p14:creationId xmlns:p14="http://schemas.microsoft.com/office/powerpoint/2010/main" val="2762101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EA27F6A-1119-483C-BD23-E1C6BB2B7C03}" type="slidenum">
              <a:rPr lang="es-ES" smtClean="0"/>
              <a:pPr/>
              <a:t>32</a:t>
            </a:fld>
            <a:endParaRPr lang="es-ES"/>
          </a:p>
        </p:txBody>
      </p:sp>
      <p:sp>
        <p:nvSpPr>
          <p:cNvPr id="108547" name="Rectangle 2"/>
          <p:cNvSpPr>
            <a:spLocks noGrp="1" noRot="1" noChangeAspect="1" noChangeArrowheads="1" noTextEdit="1"/>
          </p:cNvSpPr>
          <p:nvPr>
            <p:ph type="sldImg"/>
          </p:nvPr>
        </p:nvSpPr>
        <p:spPr>
          <a:xfrm>
            <a:off x="858838" y="742950"/>
            <a:ext cx="4951412" cy="3714750"/>
          </a:xfrm>
          <a:ln/>
        </p:spPr>
      </p:sp>
      <p:sp>
        <p:nvSpPr>
          <p:cNvPr id="108548" name="Rectangle 3"/>
          <p:cNvSpPr>
            <a:spLocks noGrp="1" noChangeArrowheads="1"/>
          </p:cNvSpPr>
          <p:nvPr>
            <p:ph type="body" idx="1"/>
          </p:nvPr>
        </p:nvSpPr>
        <p:spPr>
          <a:xfrm>
            <a:off x="887968" y="4704850"/>
            <a:ext cx="4886802" cy="4457470"/>
          </a:xfrm>
          <a:noFill/>
          <a:ln/>
        </p:spPr>
        <p:txBody>
          <a:bodyPr/>
          <a:lstStyle/>
          <a:p>
            <a:pPr eaLnBrk="1" hangingPunct="1"/>
            <a:r>
              <a:rPr lang="es-ES" dirty="0"/>
              <a:t>Todo tipo de inversión se ve sujeto a un análisis de rentabilidad que contrapone los beneficios a obtener en el futuro con los sacrificios actuales a realizar. Si bien esto es válido para cualquier tipo de inversión, en el caso de las inversiones públicas el análisis se encuentra con la dificultad de evaluar o cuantificar los beneficios futuros a obtener de una manera objetiva: qué vale invertir en la mejora de la asistencia sanitaria de los ciudadanos?... No ocurre lo mismo con la cuantificación de los sacrificios presentes que suelen ser mucho más fáciles de cuantificar a través de los presupuestos de inversión y ejecución de los planes de inversión públicos.</a:t>
            </a:r>
          </a:p>
          <a:p>
            <a:pPr eaLnBrk="1" hangingPunct="1"/>
            <a:r>
              <a:rPr lang="es-ES" dirty="0"/>
              <a:t>Así, como a menudo no suele existir una forma </a:t>
            </a:r>
            <a:r>
              <a:rPr lang="es-ES" b="1" dirty="0"/>
              <a:t>objetiva única</a:t>
            </a:r>
            <a:r>
              <a:rPr lang="es-ES" dirty="0"/>
              <a:t> de evaluar los beneficios de las inversiones públicas, las decisiones de inversión públicas pertenecen en gran medida al ámbito de la </a:t>
            </a:r>
            <a:r>
              <a:rPr lang="es-ES" b="1" dirty="0"/>
              <a:t>evaluación política</a:t>
            </a:r>
            <a:r>
              <a:rPr lang="es-ES" dirty="0"/>
              <a:t>. Unas opciones políticas tenderán a valorar más o menos que otras los beneficios de unas determinadas inversiones. Esto sin detrimento de que, la </a:t>
            </a:r>
            <a:r>
              <a:rPr lang="es-ES" dirty="0" err="1"/>
              <a:t>presupuestación</a:t>
            </a:r>
            <a:r>
              <a:rPr lang="es-ES" dirty="0"/>
              <a:t> y ejecución de dichas inversiones se realice con todo rigor, e incluso la elección política deba encontrar formas de sopesar la bondad de unas opciones respecto a otras.</a:t>
            </a:r>
          </a:p>
          <a:p>
            <a:pPr eaLnBrk="1" hangingPunct="1"/>
            <a:r>
              <a:rPr lang="es-ES" dirty="0"/>
              <a:t>Por contraposición, en las inversiones empresariales, son mucho más susceptibles a ser evaluadas en unidades monetarias tanto por lo que se refiere a beneficios futuros como a los sacrificios presentes.</a:t>
            </a:r>
          </a:p>
        </p:txBody>
      </p:sp>
    </p:spTree>
    <p:extLst>
      <p:ext uri="{BB962C8B-B14F-4D97-AF65-F5344CB8AC3E}">
        <p14:creationId xmlns:p14="http://schemas.microsoft.com/office/powerpoint/2010/main" val="1812211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229C442-8E83-4605-90FB-92BE673CDCC6}" type="slidenum">
              <a:rPr lang="es-ES" smtClean="0"/>
              <a:pPr/>
              <a:t>33</a:t>
            </a:fld>
            <a:endParaRPr lang="es-ES"/>
          </a:p>
        </p:txBody>
      </p:sp>
      <p:sp>
        <p:nvSpPr>
          <p:cNvPr id="110595" name="Rectangle 2"/>
          <p:cNvSpPr>
            <a:spLocks noGrp="1" noRot="1" noChangeAspect="1" noChangeArrowheads="1" noTextEdit="1"/>
          </p:cNvSpPr>
          <p:nvPr>
            <p:ph type="sldImg"/>
          </p:nvPr>
        </p:nvSpPr>
        <p:spPr>
          <a:xfrm>
            <a:off x="858838" y="742950"/>
            <a:ext cx="4951412" cy="3714750"/>
          </a:xfrm>
          <a:ln/>
        </p:spPr>
      </p:sp>
      <p:sp>
        <p:nvSpPr>
          <p:cNvPr id="110596" name="Rectangle 3"/>
          <p:cNvSpPr>
            <a:spLocks noGrp="1" noChangeArrowheads="1"/>
          </p:cNvSpPr>
          <p:nvPr>
            <p:ph type="body" idx="1"/>
          </p:nvPr>
        </p:nvSpPr>
        <p:spPr>
          <a:xfrm>
            <a:off x="887968" y="4704850"/>
            <a:ext cx="4886802" cy="4457470"/>
          </a:xfrm>
          <a:noFill/>
          <a:ln/>
        </p:spPr>
        <p:txBody>
          <a:bodyPr/>
          <a:lstStyle/>
          <a:p>
            <a:pPr eaLnBrk="1" hangingPunct="1"/>
            <a:r>
              <a:rPr lang="es-ES"/>
              <a:t>Un inversor, empresarial o privado, puede tener en cuenta a la hora de elegir entre varias opciones de inversión principalmente tres criterios:</a:t>
            </a:r>
          </a:p>
          <a:p>
            <a:pPr eaLnBrk="1" hangingPunct="1">
              <a:buFontTx/>
              <a:buChar char="•"/>
            </a:pPr>
            <a:r>
              <a:rPr lang="es-ES" b="1"/>
              <a:t>Rentabilidad</a:t>
            </a:r>
            <a:r>
              <a:rPr lang="es-ES"/>
              <a:t>: es el factor que permite estimar en qué medida los “beneficios futuros” exceden los “sacrificios presentes” en relación con la inversión. Es el factor que se va a tratar a continuación con cierta profundidad para tratar de establecer las maneras de medir dicha rentabilidad en términos económicos.</a:t>
            </a:r>
          </a:p>
          <a:p>
            <a:pPr eaLnBrk="1" hangingPunct="1">
              <a:buFontTx/>
              <a:buChar char="•"/>
            </a:pPr>
            <a:r>
              <a:rPr lang="es-ES" b="1"/>
              <a:t>Riesgo</a:t>
            </a:r>
            <a:r>
              <a:rPr lang="es-ES"/>
              <a:t>: siempre que se trabaja a futuro existe el riesgo. Las estimaciones no son adivinaciones, sino que están sujetas a desviaciones e imprevistos. Por tanto toda, inversión tendrá un riesgo inherente asociado a la dificultad de saber con seguridad cuales serán los gastos e ingresos asociados a la misma, cuales serán en el futuro los costes de los recursos financieros a aplicar, etc.</a:t>
            </a:r>
          </a:p>
          <a:p>
            <a:pPr eaLnBrk="1" hangingPunct="1">
              <a:buFontTx/>
              <a:buChar char="•"/>
            </a:pPr>
            <a:r>
              <a:rPr lang="es-ES" b="1"/>
              <a:t>Liquidez</a:t>
            </a:r>
            <a:r>
              <a:rPr lang="es-ES"/>
              <a:t>: mide el grado en que se puede desinvertir recuperando los capitales invertidos más las rentabilidades conseguidas. La inversión empresarial suele ser muy poco líquida. Como excepción la inversión financiera que realiza la empresa para obtener rendimientos financieros de la gestión de la tesorería.</a:t>
            </a:r>
          </a:p>
          <a:p>
            <a:pPr eaLnBrk="1" hangingPunct="1"/>
            <a:r>
              <a:rPr lang="es-ES"/>
              <a:t>Hablando de inversiones empresariales productivas, en general, se entiende que el factor liquidez no es decisivo pues se acepta que estas inversiones son poco líquidas por definición. De todas formas, se podrían distinguir entre diferentes inversiones en función de lo rápido o lento que se obtengan los retornos esperados.</a:t>
            </a:r>
          </a:p>
          <a:p>
            <a:pPr eaLnBrk="1" hangingPunct="1"/>
            <a:r>
              <a:rPr lang="es-ES"/>
              <a:t>En cuanto a los factores de rentabilidad y riesgo, normalmente ambos criterios se relacionan. Es decir, a mayor rentabilidad mayor riesgo y viceversa. Los propios mercados, en la medida en que sus imperfecciones lo permiten, se encargan de regular esta relación.</a:t>
            </a:r>
          </a:p>
        </p:txBody>
      </p:sp>
    </p:spTree>
    <p:extLst>
      <p:ext uri="{BB962C8B-B14F-4D97-AF65-F5344CB8AC3E}">
        <p14:creationId xmlns:p14="http://schemas.microsoft.com/office/powerpoint/2010/main" val="3191761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29972D4-1D22-4470-8BDC-0EEF8CBF71C2}" type="slidenum">
              <a:rPr lang="es-ES" smtClean="0"/>
              <a:pPr/>
              <a:t>34</a:t>
            </a:fld>
            <a:endParaRPr lang="es-ES"/>
          </a:p>
        </p:txBody>
      </p:sp>
      <p:sp>
        <p:nvSpPr>
          <p:cNvPr id="111619" name="Rectangle 2"/>
          <p:cNvSpPr>
            <a:spLocks noGrp="1" noRot="1" noChangeAspect="1" noChangeArrowheads="1" noTextEdit="1"/>
          </p:cNvSpPr>
          <p:nvPr>
            <p:ph type="sldImg"/>
          </p:nvPr>
        </p:nvSpPr>
        <p:spPr>
          <a:xfrm>
            <a:off x="857250" y="742950"/>
            <a:ext cx="4953000" cy="3714750"/>
          </a:xfrm>
          <a:ln/>
        </p:spPr>
      </p:sp>
      <p:sp>
        <p:nvSpPr>
          <p:cNvPr id="111620" name="Rectangle 3"/>
          <p:cNvSpPr>
            <a:spLocks noGrp="1" noChangeArrowheads="1"/>
          </p:cNvSpPr>
          <p:nvPr>
            <p:ph type="body" idx="1"/>
          </p:nvPr>
        </p:nvSpPr>
        <p:spPr>
          <a:xfrm>
            <a:off x="887968" y="4704850"/>
            <a:ext cx="4886802" cy="4457470"/>
          </a:xfrm>
          <a:noFill/>
          <a:ln/>
        </p:spPr>
        <p:txBody>
          <a:bodyPr/>
          <a:lstStyle/>
          <a:p>
            <a:pPr eaLnBrk="1" hangingPunct="1"/>
            <a:r>
              <a:rPr lang="es-ES" dirty="0"/>
              <a:t>Para analizar una inversión es conveniente dibujar el </a:t>
            </a:r>
            <a:r>
              <a:rPr lang="es-ES" b="1" dirty="0"/>
              <a:t>diagrama de flujos de caja</a:t>
            </a:r>
            <a:r>
              <a:rPr lang="es-ES" dirty="0"/>
              <a:t> que representa de una manera gráfica los flujos monetarios asociados a la inversión ordenados cronológicamente.</a:t>
            </a:r>
          </a:p>
          <a:p>
            <a:pPr eaLnBrk="1" hangingPunct="1"/>
            <a:r>
              <a:rPr lang="es-ES" dirty="0"/>
              <a:t>Es importante tener en cuenta que los flujos de caja tienen en cuenta </a:t>
            </a:r>
            <a:r>
              <a:rPr lang="es-ES" b="1" dirty="0"/>
              <a:t>sólo</a:t>
            </a:r>
            <a:r>
              <a:rPr lang="es-ES" dirty="0"/>
              <a:t> el dinero que </a:t>
            </a:r>
            <a:r>
              <a:rPr lang="es-ES" b="1" dirty="0"/>
              <a:t>entra</a:t>
            </a:r>
            <a:r>
              <a:rPr lang="es-ES" dirty="0"/>
              <a:t> y el dinero que </a:t>
            </a:r>
            <a:r>
              <a:rPr lang="es-ES" b="1" dirty="0"/>
              <a:t>sale</a:t>
            </a:r>
            <a:r>
              <a:rPr lang="es-ES" dirty="0"/>
              <a:t> de la empresa como consecuencia de la inversión. Hay costes que la empresa soporta con motivo de la inversión que no son flujos monetarios, como por ejemplo las amortizaciones, y que en consecuencia no se tendrán en consideración a la hora de analizar la inversión.</a:t>
            </a:r>
          </a:p>
          <a:p>
            <a:pPr eaLnBrk="1" hangingPunct="1"/>
            <a:r>
              <a:rPr lang="es-ES" dirty="0"/>
              <a:t>Frecuentemente, la inversión comienza con un importante pago inicial, al principio del primer período (año) de vida de la inversión.</a:t>
            </a:r>
          </a:p>
          <a:p>
            <a:pPr eaLnBrk="1" hangingPunct="1"/>
            <a:r>
              <a:rPr lang="es-ES" dirty="0"/>
              <a:t>Durante los años de vida útil de la inversión, a lo largo de cada año se van generando pagos (mano de obra, materias primas, impuestos, etc.) y cobros (principalmente el cobro de los productos vendidos). Para hacer el análisis no excesivamente complicado se tienen en cuenta períodos anuales y se </a:t>
            </a:r>
            <a:r>
              <a:rPr lang="es-ES" b="1" dirty="0"/>
              <a:t>acumulan</a:t>
            </a:r>
            <a:r>
              <a:rPr lang="es-ES" dirty="0"/>
              <a:t> todos los pagos y cobros que se suceden en un año como si hubiesen ocurrido el último día del año. Esto es una </a:t>
            </a:r>
            <a:r>
              <a:rPr lang="es-ES" b="1" dirty="0"/>
              <a:t>aproximación</a:t>
            </a:r>
            <a:r>
              <a:rPr lang="es-ES" dirty="0"/>
              <a:t> razonable.</a:t>
            </a:r>
          </a:p>
          <a:p>
            <a:pPr eaLnBrk="1" hangingPunct="1"/>
            <a:r>
              <a:rPr lang="es-ES" dirty="0"/>
              <a:t>En alguna ocasión y si un pago o un cobro es excepcionalmente grande, no se acumula necesariamente al final del año. Por ejemplo la inversión inicial no se acumula al final del primer año, sino que al ser una cantidad notable, se dibuja al principio, que es cuando ocurre.</a:t>
            </a:r>
            <a:endParaRPr lang="es-ES" b="1" dirty="0"/>
          </a:p>
        </p:txBody>
      </p:sp>
    </p:spTree>
    <p:extLst>
      <p:ext uri="{BB962C8B-B14F-4D97-AF65-F5344CB8AC3E}">
        <p14:creationId xmlns:p14="http://schemas.microsoft.com/office/powerpoint/2010/main" val="2294770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D9DE430-F3A1-4461-97FC-7105AD6CACD1}" type="slidenum">
              <a:rPr lang="es-ES" smtClean="0"/>
              <a:pPr/>
              <a:t>35</a:t>
            </a:fld>
            <a:endParaRPr lang="es-ES"/>
          </a:p>
        </p:txBody>
      </p:sp>
      <p:sp>
        <p:nvSpPr>
          <p:cNvPr id="112643" name="Rectangle 2"/>
          <p:cNvSpPr>
            <a:spLocks noGrp="1" noRot="1" noChangeAspect="1" noChangeArrowheads="1" noTextEdit="1"/>
          </p:cNvSpPr>
          <p:nvPr>
            <p:ph type="sldImg"/>
          </p:nvPr>
        </p:nvSpPr>
        <p:spPr>
          <a:xfrm>
            <a:off x="858838" y="742950"/>
            <a:ext cx="4951412" cy="3714750"/>
          </a:xfrm>
          <a:ln/>
        </p:spPr>
      </p:sp>
      <p:sp>
        <p:nvSpPr>
          <p:cNvPr id="112644" name="Rectangle 3"/>
          <p:cNvSpPr>
            <a:spLocks noGrp="1" noChangeArrowheads="1"/>
          </p:cNvSpPr>
          <p:nvPr>
            <p:ph type="body" idx="1"/>
          </p:nvPr>
        </p:nvSpPr>
        <p:spPr>
          <a:xfrm>
            <a:off x="887968" y="4704850"/>
            <a:ext cx="4886802" cy="4457470"/>
          </a:xfrm>
          <a:noFill/>
          <a:ln/>
        </p:spPr>
        <p:txBody>
          <a:bodyPr/>
          <a:lstStyle/>
          <a:p>
            <a:pPr eaLnBrk="1" hangingPunct="1"/>
            <a:r>
              <a:rPr lang="es-ES" dirty="0"/>
              <a:t>Los métodos de análisis de inversiones producen una medida de la </a:t>
            </a:r>
            <a:r>
              <a:rPr lang="es-ES" b="1" dirty="0"/>
              <a:t>rentabilidad</a:t>
            </a:r>
            <a:r>
              <a:rPr lang="es-ES" dirty="0"/>
              <a:t> de la inversión y, por tanto, permiten elegir aquellas más rentables.</a:t>
            </a:r>
          </a:p>
          <a:p>
            <a:pPr eaLnBrk="1" hangingPunct="1"/>
            <a:r>
              <a:rPr lang="es-ES" dirty="0"/>
              <a:t>Se van a conocer 4 métodos.</a:t>
            </a:r>
          </a:p>
          <a:p>
            <a:pPr eaLnBrk="1" hangingPunct="1"/>
            <a:r>
              <a:rPr lang="es-ES" dirty="0"/>
              <a:t>Dos de ellos son de sencilla y rápida aplicación, pero sus resultados son aproximados pues no tienen en consideración algunos factores como el cambio de valor del dinero en el tiempo, o no tienen en cuenta el </a:t>
            </a:r>
            <a:r>
              <a:rPr lang="es-ES" b="1" dirty="0"/>
              <a:t>coste del capital</a:t>
            </a:r>
            <a:r>
              <a:rPr lang="es-ES" dirty="0"/>
              <a:t> invertido.</a:t>
            </a:r>
          </a:p>
          <a:p>
            <a:pPr eaLnBrk="1" hangingPunct="1"/>
            <a:r>
              <a:rPr lang="es-ES" dirty="0"/>
              <a:t>Los otros dos métodos son más sofisticados y están relacionados entre sí. Son de alguna forma complementarios. Estos métodos utilizan fórmulas que toman en consideración el coste del capital y, por tanto, el cambio de valor del dinero en el tiempo.</a:t>
            </a:r>
          </a:p>
        </p:txBody>
      </p:sp>
    </p:spTree>
    <p:extLst>
      <p:ext uri="{BB962C8B-B14F-4D97-AF65-F5344CB8AC3E}">
        <p14:creationId xmlns:p14="http://schemas.microsoft.com/office/powerpoint/2010/main" val="147732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B77FA61-3521-4EA5-A5D4-4C967AAB97E8}" type="slidenum">
              <a:rPr lang="es-ES" smtClean="0"/>
              <a:pPr/>
              <a:t>3</a:t>
            </a:fld>
            <a:endParaRPr lang="es-E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s-ES"/>
              <a:t>Decisiones-&gt; rentabilidad financiera con el objetivo de hacer el mejor uso de los medios financieros de la empresa que son limitado para obtener un incremento de la riqueza de la empresa y por ende de los accionistas ya que los directivos deben actuar en nombre de los accionistas.</a:t>
            </a:r>
          </a:p>
          <a:p>
            <a:pPr eaLnBrk="1" hangingPunct="1"/>
            <a:r>
              <a:rPr lang="es-ES"/>
              <a:t>Las decisiones y los planes exigen del empleo de recursos financieros que son limitados. Distintos tipos de decisiones requieren distintos tipos de recursos financieros con distintas características en cuanto a su coste, su exigibilidad y disponibilidad y producen diferentes efectos en la estructura financiera de la empresa. La función financiera debe velar para que en las distintas decisiones que se tomen se considere el criterio financiero y, en última instancia, qué impacto van a tener dichas decisiones sobre la estructura financiera de la empresa, sobre el riesgo, sobre los costes, precios y finalmente sobre los resultados.</a:t>
            </a:r>
          </a:p>
          <a:p>
            <a:pPr eaLnBrk="1" hangingPunct="1">
              <a:buFontTx/>
              <a:buChar char="•"/>
            </a:pPr>
            <a:r>
              <a:rPr lang="es-ES"/>
              <a:t>¿Qué volumen total de fondos debe utilizar la empresa? Crecimiento o tamaño a alcanzar </a:t>
            </a:r>
          </a:p>
          <a:p>
            <a:pPr eaLnBrk="1" hangingPunct="1">
              <a:buFontTx/>
              <a:buChar char="•"/>
            </a:pPr>
            <a:r>
              <a:rPr lang="es-ES"/>
              <a:t>¿En la adquisición de qué activos deben utilizarse los activos de la empresa? Análisis de inversiones, priorización financiera de decisiones</a:t>
            </a:r>
          </a:p>
          <a:p>
            <a:pPr eaLnBrk="1" hangingPunct="1">
              <a:buFontTx/>
              <a:buChar char="•"/>
            </a:pPr>
            <a:r>
              <a:rPr lang="es-ES"/>
              <a:t>¿Qué combinación de fondos y fuentes de financiación es la óptima? Estructura financiera de la empresa. Selección y combinación de las diferentes fuentes de financiación disponibles para cubrir las necesidades de la empresa contemplando criterios de coste, riesgo, exigibilidad o plazo de devolución. Financiación propia o ajena, interna o externa, a corto, medio o largo plazo, etc.</a:t>
            </a:r>
          </a:p>
          <a:p>
            <a:pPr eaLnBrk="1" hangingPunct="1">
              <a:buFontTx/>
              <a:buChar char="•"/>
            </a:pPr>
            <a:r>
              <a:rPr lang="es-ES"/>
              <a:t>¿Qué efectos alternativos producen las diferentes decisiones que se tomen en respuesta a las anteriores preguntas en los costes, los precios y los resultados de la empresa?</a:t>
            </a:r>
          </a:p>
          <a:p>
            <a:pPr eaLnBrk="1" hangingPunct="1"/>
            <a:r>
              <a:rPr lang="es-ES"/>
              <a:t>Ligado al resto de áreas y procesos empresariales, ya que las todas las decisiones tienen un impacto sobre la dimensión financiera de la empresa.</a:t>
            </a:r>
          </a:p>
          <a:p>
            <a:pPr eaLnBrk="1" hangingPunct="1"/>
            <a:r>
              <a:rPr lang="es-ES"/>
              <a:t>Las funciones administrativas de la empresa ha estado tradicionalmente incluidas dentro del  departamento de financiero como una subunidad del mismo. La principal razón para ello es que administra el sistema de información contable, </a:t>
            </a:r>
            <a:r>
              <a:rPr lang="es-ES" b="1"/>
              <a:t>la contabilidad</a:t>
            </a:r>
            <a:r>
              <a:rPr lang="es-ES"/>
              <a:t> y, por tanto, proporciona la información base para poder realizar los análisis de costes, rentabilidades, márgenes, resultados económicos. Puesto que estos análisis son, en última instancia, parte fundamental en el desarrollo de la función financiera, no es de extrañar que tradicionalmente las funciones administrativas de la empresa se hayan subordinado al departamento financiero.</a:t>
            </a:r>
          </a:p>
          <a:p>
            <a:pPr eaLnBrk="1" hangingPunct="1"/>
            <a:r>
              <a:rPr lang="es-ES"/>
              <a:t>(continua en al siguiente página....)</a:t>
            </a:r>
          </a:p>
        </p:txBody>
      </p:sp>
    </p:spTree>
    <p:extLst>
      <p:ext uri="{BB962C8B-B14F-4D97-AF65-F5344CB8AC3E}">
        <p14:creationId xmlns:p14="http://schemas.microsoft.com/office/powerpoint/2010/main" val="2842171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BA0CCC7-7533-4851-AEB0-733432AE6F5D}" type="slidenum">
              <a:rPr lang="es-ES" smtClean="0"/>
              <a:pPr/>
              <a:t>36</a:t>
            </a:fld>
            <a:endParaRPr lang="es-ES"/>
          </a:p>
        </p:txBody>
      </p:sp>
      <p:sp>
        <p:nvSpPr>
          <p:cNvPr id="115715" name="Rectangle 2"/>
          <p:cNvSpPr>
            <a:spLocks noGrp="1" noRot="1" noChangeAspect="1" noChangeArrowheads="1" noTextEdit="1"/>
          </p:cNvSpPr>
          <p:nvPr>
            <p:ph type="sldImg"/>
          </p:nvPr>
        </p:nvSpPr>
        <p:spPr>
          <a:xfrm>
            <a:off x="858838" y="742950"/>
            <a:ext cx="4951412" cy="3714750"/>
          </a:xfrm>
          <a:ln/>
        </p:spPr>
      </p:sp>
      <p:sp>
        <p:nvSpPr>
          <p:cNvPr id="115716" name="Rectangle 3"/>
          <p:cNvSpPr>
            <a:spLocks noGrp="1" noChangeArrowheads="1"/>
          </p:cNvSpPr>
          <p:nvPr>
            <p:ph type="body" idx="1"/>
          </p:nvPr>
        </p:nvSpPr>
        <p:spPr>
          <a:xfrm>
            <a:off x="887968" y="4704850"/>
            <a:ext cx="4886802" cy="4457470"/>
          </a:xfrm>
          <a:noFill/>
          <a:ln/>
        </p:spPr>
        <p:txBody>
          <a:bodyPr/>
          <a:lstStyle/>
          <a:p>
            <a:pPr eaLnBrk="1" hangingPunct="1"/>
            <a:r>
              <a:rPr lang="es-ES"/>
              <a:t>El concepto de coste de capital se analizará con detalladamente más adelante. De momento, para no entrar ahora en mayores complejidades, baste decir que los prestadores de fondos para la realización de la inversión, van a requerir un precio por la utilización de dichos fondos durante un período de tiempo y el riesgo que corren. Dichos costes asociados a la financiación pueden ser explícitos (costes financieros) o de oportunidad.</a:t>
            </a:r>
          </a:p>
          <a:p>
            <a:pPr eaLnBrk="1" hangingPunct="1"/>
            <a:r>
              <a:rPr lang="es-ES"/>
              <a:t>En realidad las fuentes de financiación de una empresa son diversas y cada una de ellas debe ser tratada de forma diferente por cuanto a los costes que introducen en la financiación de la inversión. Pero esto se verá más adelante como se ha mencionado.</a:t>
            </a:r>
          </a:p>
          <a:p>
            <a:pPr eaLnBrk="1" hangingPunct="1"/>
            <a:r>
              <a:rPr lang="es-ES"/>
              <a:t>El hecho de que el dinero se retribuya tanto por ser prestado como por ser cedido, obliga a realizar ajustes de su valor a lo largo del tiempo.</a:t>
            </a:r>
          </a:p>
          <a:p>
            <a:pPr eaLnBrk="1" hangingPunct="1"/>
            <a:endParaRPr lang="es-ES"/>
          </a:p>
        </p:txBody>
      </p:sp>
    </p:spTree>
    <p:extLst>
      <p:ext uri="{BB962C8B-B14F-4D97-AF65-F5344CB8AC3E}">
        <p14:creationId xmlns:p14="http://schemas.microsoft.com/office/powerpoint/2010/main" val="2586082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8525819-ADCC-4C52-A3C0-7D5911B3A574}" type="slidenum">
              <a:rPr lang="es-ES" smtClean="0"/>
              <a:pPr/>
              <a:t>37</a:t>
            </a:fld>
            <a:endParaRPr lang="es-ES"/>
          </a:p>
        </p:txBody>
      </p:sp>
      <p:sp>
        <p:nvSpPr>
          <p:cNvPr id="116739" name="Rectangle 2"/>
          <p:cNvSpPr>
            <a:spLocks noGrp="1" noRot="1" noChangeAspect="1" noChangeArrowheads="1" noTextEdit="1"/>
          </p:cNvSpPr>
          <p:nvPr>
            <p:ph type="sldImg"/>
          </p:nvPr>
        </p:nvSpPr>
        <p:spPr>
          <a:xfrm>
            <a:off x="858838" y="742950"/>
            <a:ext cx="4951412" cy="3714750"/>
          </a:xfrm>
          <a:ln/>
        </p:spPr>
      </p:sp>
      <p:sp>
        <p:nvSpPr>
          <p:cNvPr id="116740" name="Rectangle 3"/>
          <p:cNvSpPr>
            <a:spLocks noGrp="1" noChangeArrowheads="1"/>
          </p:cNvSpPr>
          <p:nvPr>
            <p:ph type="body" idx="1"/>
          </p:nvPr>
        </p:nvSpPr>
        <p:spPr>
          <a:xfrm>
            <a:off x="887968" y="4704850"/>
            <a:ext cx="4886802" cy="4457470"/>
          </a:xfrm>
          <a:noFill/>
          <a:ln/>
        </p:spPr>
        <p:txBody>
          <a:bodyPr/>
          <a:lstStyle/>
          <a:p>
            <a:pPr eaLnBrk="1" hangingPunct="1"/>
            <a:r>
              <a:rPr lang="es-ES"/>
              <a:t>Las fórmulas del interés compuesto son el instrumento que va a permitir buscar el equivalente de una determinada suma de dinero en un momento temporal diferente a aquel en el que se realiza (se obtiene o se cede)</a:t>
            </a:r>
          </a:p>
        </p:txBody>
      </p:sp>
    </p:spTree>
    <p:extLst>
      <p:ext uri="{BB962C8B-B14F-4D97-AF65-F5344CB8AC3E}">
        <p14:creationId xmlns:p14="http://schemas.microsoft.com/office/powerpoint/2010/main" val="2017892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E23B83A7-F424-4A77-B7F9-1D2A95C5EBBF}" type="slidenum">
              <a:rPr lang="es-ES" smtClean="0"/>
              <a:pPr/>
              <a:t>38</a:t>
            </a:fld>
            <a:endParaRPr lang="es-ES"/>
          </a:p>
        </p:txBody>
      </p:sp>
      <p:sp>
        <p:nvSpPr>
          <p:cNvPr id="119811" name="Rectangle 2"/>
          <p:cNvSpPr>
            <a:spLocks noGrp="1" noRot="1" noChangeAspect="1" noChangeArrowheads="1" noTextEdit="1"/>
          </p:cNvSpPr>
          <p:nvPr>
            <p:ph type="sldImg"/>
          </p:nvPr>
        </p:nvSpPr>
        <p:spPr>
          <a:xfrm>
            <a:off x="858838" y="742950"/>
            <a:ext cx="4951412" cy="3714750"/>
          </a:xfrm>
          <a:ln/>
        </p:spPr>
      </p:sp>
      <p:sp>
        <p:nvSpPr>
          <p:cNvPr id="119812" name="Rectangle 3"/>
          <p:cNvSpPr>
            <a:spLocks noGrp="1" noChangeArrowheads="1"/>
          </p:cNvSpPr>
          <p:nvPr>
            <p:ph type="body" idx="1"/>
          </p:nvPr>
        </p:nvSpPr>
        <p:spPr>
          <a:xfrm>
            <a:off x="887968" y="4704850"/>
            <a:ext cx="4886802" cy="4457470"/>
          </a:xfrm>
          <a:noFill/>
          <a:ln/>
        </p:spPr>
        <p:txBody>
          <a:bodyPr/>
          <a:lstStyle/>
          <a:p>
            <a:pPr eaLnBrk="1" hangingPunct="1"/>
            <a:r>
              <a:rPr lang="es-ES"/>
              <a:t>El van positivo indica que al inversor le va a “quedar dinero limpio” después de devolver el capital y liquidar su coste (intereses si fuese el caso).</a:t>
            </a:r>
          </a:p>
          <a:p>
            <a:pPr eaLnBrk="1" hangingPunct="1"/>
            <a:r>
              <a:rPr lang="es-ES"/>
              <a:t>La cuestión es si el saldo neto (VAN) es suficientemente atractivo como para que el inversor:</a:t>
            </a:r>
          </a:p>
          <a:p>
            <a:pPr eaLnBrk="1" hangingPunct="1">
              <a:buFontTx/>
              <a:buChar char="•"/>
            </a:pPr>
            <a:r>
              <a:rPr lang="es-ES"/>
              <a:t>Corra los riesgos inherentes a la inversión. Puede no salir como estaba previsto y entonces los flujos de caja serían menores y el VAN podría llegar a ser negativo. Suele ser difícil que los flujos se realicen mejor de lo previsto.</a:t>
            </a:r>
          </a:p>
          <a:p>
            <a:pPr eaLnBrk="1" hangingPunct="1">
              <a:buFontTx/>
              <a:buChar char="•"/>
            </a:pPr>
            <a:r>
              <a:rPr lang="es-ES"/>
              <a:t>Se tome los trabajos y preocupaciones oportunos para gestionar la inversión durante su período de vida útil.</a:t>
            </a:r>
          </a:p>
        </p:txBody>
      </p:sp>
    </p:spTree>
    <p:extLst>
      <p:ext uri="{BB962C8B-B14F-4D97-AF65-F5344CB8AC3E}">
        <p14:creationId xmlns:p14="http://schemas.microsoft.com/office/powerpoint/2010/main" val="1757913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9C2C6EEF-F618-4D1F-8433-DE7487E777A8}" type="slidenum">
              <a:rPr lang="es-ES" smtClean="0"/>
              <a:pPr/>
              <a:t>39</a:t>
            </a:fld>
            <a:endParaRPr lang="es-ES"/>
          </a:p>
        </p:txBody>
      </p:sp>
      <p:sp>
        <p:nvSpPr>
          <p:cNvPr id="118787" name="Rectangle 2"/>
          <p:cNvSpPr>
            <a:spLocks noGrp="1" noRot="1" noChangeAspect="1" noChangeArrowheads="1" noTextEdit="1"/>
          </p:cNvSpPr>
          <p:nvPr>
            <p:ph type="sldImg"/>
          </p:nvPr>
        </p:nvSpPr>
        <p:spPr>
          <a:xfrm>
            <a:off x="858838" y="742950"/>
            <a:ext cx="4951412" cy="3714750"/>
          </a:xfrm>
          <a:ln/>
        </p:spPr>
      </p:sp>
      <p:sp>
        <p:nvSpPr>
          <p:cNvPr id="118788" name="Rectangle 3"/>
          <p:cNvSpPr>
            <a:spLocks noGrp="1" noChangeArrowheads="1"/>
          </p:cNvSpPr>
          <p:nvPr>
            <p:ph type="body" idx="1"/>
          </p:nvPr>
        </p:nvSpPr>
        <p:spPr>
          <a:xfrm>
            <a:off x="887968" y="4704850"/>
            <a:ext cx="4886802" cy="4457470"/>
          </a:xfrm>
          <a:noFill/>
          <a:ln/>
        </p:spPr>
        <p:txBody>
          <a:bodyPr/>
          <a:lstStyle/>
          <a:p>
            <a:pPr eaLnBrk="1" hangingPunct="1"/>
            <a:r>
              <a:rPr lang="es-ES"/>
              <a:t>El valor actualizado neto se calcula en base a un concepto muy sencillo: sumar todos los flujos y ver el balance que arroja dicha suma. Así a la suma de los flujos de caja positivos de cada año, se le resta el flujo negativo que supone la inversión.</a:t>
            </a:r>
          </a:p>
          <a:p>
            <a:pPr eaLnBrk="1" hangingPunct="1"/>
            <a:r>
              <a:rPr lang="es-ES"/>
              <a:t>El único problema es que dicha suma no se puede realizar directamente porque el dinero de un año no es directamente comparable con el dinero de otro año. El dinero cambia su valor con el tiempo porque tiene un coste: </a:t>
            </a:r>
            <a:r>
              <a:rPr lang="es-ES" b="1"/>
              <a:t>el coste del capital</a:t>
            </a:r>
            <a:r>
              <a:rPr lang="es-ES"/>
              <a:t>.</a:t>
            </a:r>
          </a:p>
          <a:p>
            <a:pPr eaLnBrk="1" hangingPunct="1"/>
            <a:r>
              <a:rPr lang="es-ES"/>
              <a:t>Así pues para poder sumar flujos de diferentes años, primero es necesario </a:t>
            </a:r>
            <a:r>
              <a:rPr lang="es-ES" i="1"/>
              <a:t>actualizarlos</a:t>
            </a:r>
            <a:r>
              <a:rPr lang="es-ES"/>
              <a:t> a un año común. Habitualmente se actualizan todos los flujos a año 0 que es el momento de inicio de la inversión y en el que se están tomando las decisiones.</a:t>
            </a:r>
          </a:p>
          <a:p>
            <a:pPr eaLnBrk="1" hangingPunct="1"/>
            <a:r>
              <a:rPr lang="es-ES"/>
              <a:t>Para actualizar los flujos se aplica la fórmula de actualización del interés compuesto a la inversa que se acaba de ver.</a:t>
            </a:r>
          </a:p>
          <a:p>
            <a:pPr eaLnBrk="1" hangingPunct="1"/>
            <a:r>
              <a:rPr lang="es-ES"/>
              <a:t>Una vez actualizados todos los flujos a año 0 sólo es necesario sumar los flujos resultantes y restar la inversión inicial para calcular el valor neto de la inversión.</a:t>
            </a:r>
            <a:endParaRPr lang="es-ES" i="1"/>
          </a:p>
        </p:txBody>
      </p:sp>
    </p:spTree>
    <p:extLst>
      <p:ext uri="{BB962C8B-B14F-4D97-AF65-F5344CB8AC3E}">
        <p14:creationId xmlns:p14="http://schemas.microsoft.com/office/powerpoint/2010/main" val="329197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CD26481-719B-4E9C-8A9C-BA67CF2D5EE8}" type="slidenum">
              <a:rPr lang="es-ES" smtClean="0"/>
              <a:pPr/>
              <a:t>40</a:t>
            </a:fld>
            <a:endParaRPr lang="es-ES"/>
          </a:p>
        </p:txBody>
      </p:sp>
      <p:sp>
        <p:nvSpPr>
          <p:cNvPr id="117763" name="Rectangle 2"/>
          <p:cNvSpPr>
            <a:spLocks noGrp="1" noRot="1" noChangeAspect="1" noChangeArrowheads="1" noTextEdit="1"/>
          </p:cNvSpPr>
          <p:nvPr>
            <p:ph type="sldImg"/>
          </p:nvPr>
        </p:nvSpPr>
        <p:spPr>
          <a:xfrm>
            <a:off x="858838" y="742950"/>
            <a:ext cx="4951412" cy="3714750"/>
          </a:xfrm>
          <a:ln/>
        </p:spPr>
      </p:sp>
      <p:sp>
        <p:nvSpPr>
          <p:cNvPr id="117764" name="Rectangle 3"/>
          <p:cNvSpPr>
            <a:spLocks noGrp="1" noChangeArrowheads="1"/>
          </p:cNvSpPr>
          <p:nvPr>
            <p:ph type="body" idx="1"/>
          </p:nvPr>
        </p:nvSpPr>
        <p:spPr>
          <a:xfrm>
            <a:off x="887968" y="4704850"/>
            <a:ext cx="4886802" cy="4457470"/>
          </a:xfrm>
          <a:noFill/>
          <a:ln/>
        </p:spPr>
        <p:txBody>
          <a:bodyPr/>
          <a:lstStyle/>
          <a:p>
            <a:pPr eaLnBrk="1" hangingPunct="1"/>
            <a:endParaRPr lang="es-ES" dirty="0"/>
          </a:p>
        </p:txBody>
      </p:sp>
    </p:spTree>
    <p:extLst>
      <p:ext uri="{BB962C8B-B14F-4D97-AF65-F5344CB8AC3E}">
        <p14:creationId xmlns:p14="http://schemas.microsoft.com/office/powerpoint/2010/main" val="1522394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CD26481-719B-4E9C-8A9C-BA67CF2D5EE8}" type="slidenum">
              <a:rPr lang="es-ES" smtClean="0"/>
              <a:pPr/>
              <a:t>41</a:t>
            </a:fld>
            <a:endParaRPr lang="es-ES"/>
          </a:p>
        </p:txBody>
      </p:sp>
      <p:sp>
        <p:nvSpPr>
          <p:cNvPr id="117763" name="Rectangle 2"/>
          <p:cNvSpPr>
            <a:spLocks noGrp="1" noRot="1" noChangeAspect="1" noChangeArrowheads="1" noTextEdit="1"/>
          </p:cNvSpPr>
          <p:nvPr>
            <p:ph type="sldImg"/>
          </p:nvPr>
        </p:nvSpPr>
        <p:spPr>
          <a:xfrm>
            <a:off x="858838" y="742950"/>
            <a:ext cx="4951412" cy="3714750"/>
          </a:xfrm>
          <a:ln/>
        </p:spPr>
      </p:sp>
      <p:sp>
        <p:nvSpPr>
          <p:cNvPr id="117764" name="Rectangle 3"/>
          <p:cNvSpPr>
            <a:spLocks noGrp="1" noChangeArrowheads="1"/>
          </p:cNvSpPr>
          <p:nvPr>
            <p:ph type="body" idx="1"/>
          </p:nvPr>
        </p:nvSpPr>
        <p:spPr>
          <a:xfrm>
            <a:off x="887968" y="4704850"/>
            <a:ext cx="4886802" cy="4457470"/>
          </a:xfrm>
          <a:noFill/>
          <a:ln/>
        </p:spPr>
        <p:txBody>
          <a:bodyPr/>
          <a:lstStyle/>
          <a:p>
            <a:pPr eaLnBrk="1" hangingPunct="1"/>
            <a:r>
              <a:rPr lang="es-ES"/>
              <a:t>El dinero cambia su valor con el tiempo porque tiene un coste: </a:t>
            </a:r>
            <a:r>
              <a:rPr lang="es-ES" b="1"/>
              <a:t>el coste del capital</a:t>
            </a:r>
            <a:r>
              <a:rPr lang="es-ES"/>
              <a:t>.</a:t>
            </a:r>
          </a:p>
          <a:p>
            <a:pPr eaLnBrk="1" hangingPunct="1"/>
            <a:r>
              <a:rPr lang="es-ES"/>
              <a:t>Es decir disponer de una cantidad X hoy a la empresa le obliga a convertirla dentro de un año en una cantidad superior:</a:t>
            </a:r>
          </a:p>
          <a:p>
            <a:pPr eaLnBrk="1" hangingPunct="1"/>
            <a:r>
              <a:rPr lang="es-ES"/>
              <a:t>X + coste de disponer de ese capital = X + X*td = </a:t>
            </a:r>
            <a:r>
              <a:rPr lang="es-ES" b="1"/>
              <a:t>X * (1 + td)</a:t>
            </a:r>
          </a:p>
          <a:p>
            <a:pPr eaLnBrk="1" hangingPunct="1"/>
            <a:r>
              <a:rPr lang="es-ES"/>
              <a:t>Si la empresa consigue con las inversiones en las que utiliza su financiación generar X + el coste de la financiación como mínimo, podrá devolver sus deudas y retribuir a las distintas fuentes de financiación, pero no incrementará su riqueza ya que la riqueza que genera la inversión se utiliza para:</a:t>
            </a:r>
          </a:p>
          <a:p>
            <a:pPr eaLnBrk="1" hangingPunct="1">
              <a:buFontTx/>
              <a:buChar char="-"/>
            </a:pPr>
            <a:r>
              <a:rPr lang="es-ES"/>
              <a:t>Pagar los intereses de la financiación ajena</a:t>
            </a:r>
          </a:p>
          <a:p>
            <a:pPr eaLnBrk="1" hangingPunct="1">
              <a:buFontTx/>
              <a:buChar char="-"/>
            </a:pPr>
            <a:r>
              <a:rPr lang="es-ES"/>
              <a:t>Pagar los intereses mínimos que esperan los socios</a:t>
            </a:r>
          </a:p>
          <a:p>
            <a:pPr eaLnBrk="1" hangingPunct="1"/>
            <a:endParaRPr lang="es-ES"/>
          </a:p>
          <a:p>
            <a:pPr eaLnBrk="1" hangingPunct="1"/>
            <a:r>
              <a:rPr lang="es-ES"/>
              <a:t>Si la empresa quiere crecer deberá generar con sus inversiones más rentabilidad que la mínima necesaria para que el excedente financie el crecimiento.</a:t>
            </a:r>
          </a:p>
        </p:txBody>
      </p:sp>
    </p:spTree>
    <p:extLst>
      <p:ext uri="{BB962C8B-B14F-4D97-AF65-F5344CB8AC3E}">
        <p14:creationId xmlns:p14="http://schemas.microsoft.com/office/powerpoint/2010/main" val="559692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04CADD1F-3151-4D0C-9DC7-CD96AF1D2659}" type="slidenum">
              <a:rPr lang="es-ES" smtClean="0"/>
              <a:pPr/>
              <a:t>42</a:t>
            </a:fld>
            <a:endParaRPr lang="es-ES"/>
          </a:p>
        </p:txBody>
      </p:sp>
      <p:sp>
        <p:nvSpPr>
          <p:cNvPr id="120835" name="Rectangle 2"/>
          <p:cNvSpPr>
            <a:spLocks noGrp="1" noRot="1" noChangeAspect="1" noChangeArrowheads="1" noTextEdit="1"/>
          </p:cNvSpPr>
          <p:nvPr>
            <p:ph type="sldImg"/>
          </p:nvPr>
        </p:nvSpPr>
        <p:spPr>
          <a:xfrm>
            <a:off x="858838" y="742950"/>
            <a:ext cx="4951412" cy="3714750"/>
          </a:xfrm>
          <a:ln/>
        </p:spPr>
      </p:sp>
      <p:sp>
        <p:nvSpPr>
          <p:cNvPr id="120836" name="Rectangle 3"/>
          <p:cNvSpPr>
            <a:spLocks noGrp="1" noChangeArrowheads="1"/>
          </p:cNvSpPr>
          <p:nvPr>
            <p:ph type="body" idx="1"/>
          </p:nvPr>
        </p:nvSpPr>
        <p:spPr>
          <a:xfrm>
            <a:off x="887968" y="4704850"/>
            <a:ext cx="4886802" cy="4457470"/>
          </a:xfrm>
          <a:noFill/>
          <a:ln/>
        </p:spPr>
        <p:txBody>
          <a:bodyPr/>
          <a:lstStyle/>
          <a:p>
            <a:pPr eaLnBrk="1" hangingPunct="1"/>
            <a:endParaRPr lang="es-ES"/>
          </a:p>
        </p:txBody>
      </p:sp>
    </p:spTree>
    <p:extLst>
      <p:ext uri="{BB962C8B-B14F-4D97-AF65-F5344CB8AC3E}">
        <p14:creationId xmlns:p14="http://schemas.microsoft.com/office/powerpoint/2010/main" val="13720990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8CED022-3929-474D-8797-8E92402D103C}" type="slidenum">
              <a:rPr lang="es-ES" smtClean="0"/>
              <a:pPr/>
              <a:t>43</a:t>
            </a:fld>
            <a:endParaRPr lang="es-ES"/>
          </a:p>
        </p:txBody>
      </p:sp>
      <p:sp>
        <p:nvSpPr>
          <p:cNvPr id="121859" name="Rectangle 2"/>
          <p:cNvSpPr>
            <a:spLocks noGrp="1" noRot="1" noChangeAspect="1" noChangeArrowheads="1" noTextEdit="1"/>
          </p:cNvSpPr>
          <p:nvPr>
            <p:ph type="sldImg"/>
          </p:nvPr>
        </p:nvSpPr>
        <p:spPr>
          <a:xfrm>
            <a:off x="858838" y="742950"/>
            <a:ext cx="4951412" cy="3714750"/>
          </a:xfrm>
          <a:ln/>
        </p:spPr>
      </p:sp>
      <p:sp>
        <p:nvSpPr>
          <p:cNvPr id="121860" name="Rectangle 3"/>
          <p:cNvSpPr>
            <a:spLocks noGrp="1" noChangeArrowheads="1"/>
          </p:cNvSpPr>
          <p:nvPr>
            <p:ph type="body" idx="1"/>
          </p:nvPr>
        </p:nvSpPr>
        <p:spPr>
          <a:xfrm>
            <a:off x="887968" y="4704850"/>
            <a:ext cx="4886802" cy="4457470"/>
          </a:xfrm>
          <a:noFill/>
          <a:ln/>
        </p:spPr>
        <p:txBody>
          <a:bodyPr/>
          <a:lstStyle/>
          <a:p>
            <a:pPr eaLnBrk="1" hangingPunct="1"/>
            <a:r>
              <a:rPr lang="es-ES"/>
              <a:t>El TIR da una medida porcentual de la rentabilidad de la inversión. Si el TIR es mayor que el coste del capital (td) entonces la inversión es rentable. Si no es así, la inversión no sería rentable.</a:t>
            </a:r>
          </a:p>
          <a:p>
            <a:pPr eaLnBrk="1" hangingPunct="1"/>
            <a:r>
              <a:rPr lang="es-ES"/>
              <a:t>De forma que es posible comparar distintas inversiones directamente sin necesidad de realizar “ajustes de escala”</a:t>
            </a:r>
          </a:p>
          <a:p>
            <a:pPr eaLnBrk="1" hangingPunct="1"/>
            <a:r>
              <a:rPr lang="es-ES"/>
              <a:t>Una inversión que arroja un TIR de t% y con un coste del capital de td% es equivalente en cuanto a rentabilidad a un depósito a plazo fijo que con una TAE de t% - td%. Con dos grandes diferencias:</a:t>
            </a:r>
          </a:p>
          <a:p>
            <a:pPr eaLnBrk="1" hangingPunct="1">
              <a:buFontTx/>
              <a:buChar char="•"/>
            </a:pPr>
            <a:r>
              <a:rPr lang="es-ES"/>
              <a:t>Para conseguir la rentabilidad hay que tomarse trabajos y preocupaciones adicionales que el inversor habrá de valorar</a:t>
            </a:r>
          </a:p>
          <a:p>
            <a:pPr eaLnBrk="1" hangingPunct="1">
              <a:buFontTx/>
              <a:buChar char="•"/>
            </a:pPr>
            <a:r>
              <a:rPr lang="es-ES"/>
              <a:t>Cabe el riesgo de no obtener los flujos previstos o estimados y obtener rentabilidades menores de las esperadas: </a:t>
            </a:r>
            <a:r>
              <a:rPr lang="es-ES" b="1"/>
              <a:t>riesgo</a:t>
            </a:r>
            <a:endParaRPr lang="es-ES"/>
          </a:p>
          <a:p>
            <a:pPr eaLnBrk="1" hangingPunct="1"/>
            <a:r>
              <a:rPr lang="es-ES"/>
              <a:t>Así pues si el coste del capital es del 10% y el TIR de la inversión es de un 15% queda una rentabilidad neta del 5%. El inversor habrá de valorar hasta qué punto ese 5% de margen le compensa sus esfuerzos y sus riesgos.</a:t>
            </a:r>
          </a:p>
          <a:p>
            <a:pPr eaLnBrk="1" hangingPunct="1"/>
            <a:r>
              <a:rPr lang="es-ES"/>
              <a:t>Evidentemente es posible motivar a los inversores a que realicen más proyectos de inversión rebajando los costes del capital. Esta es un política que está en manos de los bancos centrales: política monetaria.</a:t>
            </a:r>
          </a:p>
        </p:txBody>
      </p:sp>
    </p:spTree>
    <p:extLst>
      <p:ext uri="{BB962C8B-B14F-4D97-AF65-F5344CB8AC3E}">
        <p14:creationId xmlns:p14="http://schemas.microsoft.com/office/powerpoint/2010/main" val="1714702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0B0B581-EF2E-4F0C-A7D5-00357E1478D2}" type="slidenum">
              <a:rPr lang="es-ES" smtClean="0"/>
              <a:pPr/>
              <a:t>44</a:t>
            </a:fld>
            <a:endParaRPr lang="es-ES"/>
          </a:p>
        </p:txBody>
      </p:sp>
      <p:sp>
        <p:nvSpPr>
          <p:cNvPr id="122883" name="Rectangle 2"/>
          <p:cNvSpPr>
            <a:spLocks noGrp="1" noRot="1" noChangeAspect="1" noChangeArrowheads="1" noTextEdit="1"/>
          </p:cNvSpPr>
          <p:nvPr>
            <p:ph type="sldImg"/>
          </p:nvPr>
        </p:nvSpPr>
        <p:spPr>
          <a:xfrm>
            <a:off x="858838" y="742950"/>
            <a:ext cx="4951412" cy="3714750"/>
          </a:xfrm>
          <a:ln/>
        </p:spPr>
      </p:sp>
      <p:sp>
        <p:nvSpPr>
          <p:cNvPr id="122884" name="Rectangle 3"/>
          <p:cNvSpPr>
            <a:spLocks noGrp="1" noChangeArrowheads="1"/>
          </p:cNvSpPr>
          <p:nvPr>
            <p:ph type="body" idx="1"/>
          </p:nvPr>
        </p:nvSpPr>
        <p:spPr>
          <a:xfrm>
            <a:off x="887968" y="4704850"/>
            <a:ext cx="4886802" cy="4457470"/>
          </a:xfrm>
          <a:noFill/>
          <a:ln/>
        </p:spPr>
        <p:txBody>
          <a:bodyPr/>
          <a:lstStyle/>
          <a:p>
            <a:pPr eaLnBrk="1" hangingPunct="1"/>
            <a:r>
              <a:rPr lang="es-ES"/>
              <a:t>En el análisis de las fuentes de financiación de la empresa, aquellas que constituyen la financiación a largo y medio plazo, son las que, si la empresa realiza un uso adecuado de la financiación, son adecuadas financiar las inversiones o el ciclo largo de renovación del activo fijo, ya que en general supondrán inmovilización de recursos financieros a largo plazo.</a:t>
            </a:r>
          </a:p>
          <a:p>
            <a:pPr eaLnBrk="1" hangingPunct="1"/>
            <a:r>
              <a:rPr lang="es-ES"/>
              <a:t>El análisis del balance de la empresa permite observar cuáles son las fuentes de financiación de la empresa (estructura financiera), su cuantía y en qué medida financian unos u otros tipos de activos (estructura económica).</a:t>
            </a:r>
          </a:p>
          <a:p>
            <a:pPr eaLnBrk="1" hangingPunct="1"/>
            <a:r>
              <a:rPr lang="es-ES"/>
              <a:t>El análisis del equilibrio financiero de la empresa, es decir, las relaciones que es sano guardar entre distintos tipos de financiación y en qué activos se invierten éstas, escapa del propósito de esta lección, sin embargo baste decir que es comúnmente aceptado que los capitales permanentes de la empresa (tanto los propios como los ajenos) deben financiar las inversiones en activos fijos y una cierta proporción de las inversiones en activos circulantes. Por lo general, no cumplir esta regla, pone a la empresa en una difícil situación que puede fácilmente desembocar en suspensión de pagos.</a:t>
            </a:r>
          </a:p>
        </p:txBody>
      </p:sp>
    </p:spTree>
    <p:extLst>
      <p:ext uri="{BB962C8B-B14F-4D97-AF65-F5344CB8AC3E}">
        <p14:creationId xmlns:p14="http://schemas.microsoft.com/office/powerpoint/2010/main" val="1357358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B80D33E-9348-43D2-9FA8-96006CC946DE}" type="slidenum">
              <a:rPr lang="es-ES" smtClean="0"/>
              <a:pPr/>
              <a:t>45</a:t>
            </a:fld>
            <a:endParaRPr lang="es-ES"/>
          </a:p>
        </p:txBody>
      </p:sp>
      <p:sp>
        <p:nvSpPr>
          <p:cNvPr id="123907" name="Rectangle 2"/>
          <p:cNvSpPr>
            <a:spLocks noGrp="1" noRot="1" noChangeAspect="1" noChangeArrowheads="1" noTextEdit="1"/>
          </p:cNvSpPr>
          <p:nvPr>
            <p:ph type="sldImg"/>
          </p:nvPr>
        </p:nvSpPr>
        <p:spPr>
          <a:xfrm>
            <a:off x="858838" y="742950"/>
            <a:ext cx="4951412" cy="3714750"/>
          </a:xfrm>
          <a:ln/>
        </p:spPr>
      </p:sp>
      <p:sp>
        <p:nvSpPr>
          <p:cNvPr id="123908" name="Rectangle 3"/>
          <p:cNvSpPr>
            <a:spLocks noGrp="1" noChangeArrowheads="1"/>
          </p:cNvSpPr>
          <p:nvPr>
            <p:ph type="body" idx="1"/>
          </p:nvPr>
        </p:nvSpPr>
        <p:spPr>
          <a:xfrm>
            <a:off x="887968" y="4704850"/>
            <a:ext cx="4886802" cy="4457470"/>
          </a:xfrm>
          <a:noFill/>
          <a:ln/>
        </p:spPr>
        <p:txBody>
          <a:bodyPr/>
          <a:lstStyle/>
          <a:p>
            <a:pPr eaLnBrk="1" hangingPunct="1"/>
            <a:r>
              <a:rPr lang="es-ES" dirty="0"/>
              <a:t>La financiación se puede clasificar en función del plazo de exigibilidad de la deuda o de devolución de los recursos financieros implicados. Las fuentes de financiación a medio y largo plazo integran el pasivo fijo de la empresa o, lo que es lo mismo, los capitales permanentes.</a:t>
            </a:r>
          </a:p>
          <a:p>
            <a:pPr eaLnBrk="1" hangingPunct="1"/>
            <a:r>
              <a:rPr lang="es-ES" dirty="0"/>
              <a:t>En cuanto a la titularidad de las fuentes de financiación se distingue entre:</a:t>
            </a:r>
          </a:p>
          <a:p>
            <a:pPr eaLnBrk="1" hangingPunct="1">
              <a:buFontTx/>
              <a:buChar char="•"/>
            </a:pPr>
            <a:r>
              <a:rPr lang="es-ES" dirty="0"/>
              <a:t>fuentes de financiación propias, aportadas por los socios o generadas por la propia actividad de la empresa que no plantean necesidad de devolución (Capital social, reservas y fondos de amortización)</a:t>
            </a:r>
          </a:p>
          <a:p>
            <a:pPr eaLnBrk="1" hangingPunct="1">
              <a:buFontTx/>
              <a:buChar char="•"/>
            </a:pPr>
            <a:r>
              <a:rPr lang="es-ES" dirty="0"/>
              <a:t>fuentes de financiación ajenas aportadas por personas físicas o jurídicas con la consideración de acreedores que requieren su devolución en un plazo de tiempo determinado</a:t>
            </a:r>
          </a:p>
          <a:p>
            <a:pPr eaLnBrk="1" hangingPunct="1"/>
            <a:r>
              <a:rPr lang="es-ES" dirty="0"/>
              <a:t>En cuanto al origen, se distingue entre fuentes de financiación:</a:t>
            </a:r>
          </a:p>
          <a:p>
            <a:pPr eaLnBrk="1" hangingPunct="1">
              <a:buFontTx/>
              <a:buChar char="•"/>
            </a:pPr>
            <a:r>
              <a:rPr lang="es-ES" dirty="0"/>
              <a:t>Externas, que proceden del exterior de la empresa, ya sean las aportaciones de los socios o las realizadas por acreedores</a:t>
            </a:r>
          </a:p>
          <a:p>
            <a:pPr eaLnBrk="1" hangingPunct="1">
              <a:buFontTx/>
              <a:buChar char="•"/>
            </a:pPr>
            <a:r>
              <a:rPr lang="es-ES" dirty="0"/>
              <a:t>Internas, que son generadas por la propia actividad de la empresa y reservadas o ahorradas para financiar las operaciones e inversiones. Entre estas se incluyen:</a:t>
            </a:r>
          </a:p>
          <a:p>
            <a:pPr lvl="1" eaLnBrk="1" hangingPunct="1">
              <a:buFontTx/>
              <a:buChar char="•"/>
            </a:pPr>
            <a:r>
              <a:rPr lang="es-ES" dirty="0"/>
              <a:t>Reservas: beneficios no repartidos entre los socios</a:t>
            </a:r>
          </a:p>
          <a:p>
            <a:pPr lvl="1" eaLnBrk="1" hangingPunct="1">
              <a:buFontTx/>
              <a:buChar char="•"/>
            </a:pPr>
            <a:r>
              <a:rPr lang="es-ES" dirty="0"/>
              <a:t>Fondos de amortización: que se acumulan período tras período para generar la capacidad de renovación de los activos fijos tras su vida útil</a:t>
            </a:r>
          </a:p>
          <a:p>
            <a:pPr lvl="1" eaLnBrk="1" hangingPunct="1">
              <a:buFontTx/>
              <a:buChar char="•"/>
            </a:pPr>
            <a:r>
              <a:rPr lang="es-ES" dirty="0"/>
              <a:t>Previsiones y provisiones: fondos que se constituyen para cubrir gastos extraordinarios futuros (normalmente a corto plazo) que son previsibles (previsiones) o ciertos (provisiones). Por ejemplo, en tiempos de recesión una empresa puede dotar unas previsiones mayores para cubrir riesgos superiores de impagados de sus clientes.</a:t>
            </a:r>
          </a:p>
        </p:txBody>
      </p:sp>
    </p:spTree>
    <p:extLst>
      <p:ext uri="{BB962C8B-B14F-4D97-AF65-F5344CB8AC3E}">
        <p14:creationId xmlns:p14="http://schemas.microsoft.com/office/powerpoint/2010/main" val="321351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138577D-41A6-4760-BC5C-21767CCCB810}" type="slidenum">
              <a:rPr lang="es-ES" smtClean="0"/>
              <a:pPr/>
              <a:t>4</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s-ES"/>
              <a:t>Igualmente, ello ha dado lugar a que la administración de sistemas de información también se subordinase al departamento financiero, ya que los primeros procesos en mecanizarse mediante tecnologías de la información en la empresa fueron las de contabilidad y otros procesos relacionados como la gestión de nóminas, la facturación e incluso la gestión de almacenes y compras. De hecho actualmente hay muchos paquetes de software en el mercado para cubrir exclusivamente esos procesos orientados a la las PYMES. En consecuencia, la administración se sistemas de información, originalmente se entendió como una extensión del departamento de administración.</a:t>
            </a:r>
          </a:p>
          <a:p>
            <a:pPr eaLnBrk="1" hangingPunct="1"/>
            <a:r>
              <a:rPr lang="es-ES"/>
              <a:t>Hoy día, la relevancia de los sistemas de información en la empresa se entiende en un plano más amplio y general que la mera función de soporte administrativo, entrando de lleno, para muchas empresas, en el plano estratégico y en el de obtención y conservación de la posición competitiva en relación con el mercado, los clientes y la competencia. En consonancia con esta nueva dimensión, la posición de la administración de sistemas de información hoy en día no se justifica subordinada a un departamento concreto, sino que debe depender directamente de la dirección general, en plano de igualdad con otros departamentos.</a:t>
            </a:r>
          </a:p>
          <a:p>
            <a:pPr eaLnBrk="1" hangingPunct="1"/>
            <a:r>
              <a:rPr lang="es-ES"/>
              <a:t>Por lo que se refiere a las funciones administrativas agrupadas en una unidad organizativa de administración, si bien sigue siendo muy habitual que se subordinen al departamento financiero, las posibilidades de diseño organizativo son múltiples así como el grado de descentralización de las mismas.</a:t>
            </a:r>
          </a:p>
          <a:p>
            <a:pPr eaLnBrk="1" hangingPunct="1"/>
            <a:r>
              <a:rPr lang="es-ES"/>
              <a:t>Por poner un ejemplo, la gestión de nóminas es un proceso administrativo ligado a la dirección de recursos humanos, así pues podría decidirse incluir dicho proceso dentro del departamento de personal. No obstante no es un proceso que añada valor a dicho departamento, las negociaciones salariales, la evaluación de puestos de trabajo y alineación en consecuencia de los esquemas retributivos sí son funciones indisociables del departamento de RRHH; pero la gestión de las nóminas y tareas relacionas son meramente administrativas. Desde este punto de vista, es quizás más coherente agruparlas dentro de una unidad destinada a dar soporte administrativo a las diferentes áreas ya que ello proporciona </a:t>
            </a:r>
            <a:r>
              <a:rPr lang="es-ES" b="1"/>
              <a:t>especialización</a:t>
            </a:r>
            <a:r>
              <a:rPr lang="es-ES"/>
              <a:t> y, consecuentemente, se consigue mayor productividad y calidad en la ejecución de las tareas, así como economías de escala que aporten </a:t>
            </a:r>
            <a:r>
              <a:rPr lang="es-ES" b="1"/>
              <a:t>ahorros de costes</a:t>
            </a:r>
            <a:r>
              <a:rPr lang="es-ES"/>
              <a:t> en el desempeño de dichas funciones.</a:t>
            </a:r>
          </a:p>
          <a:p>
            <a:pPr eaLnBrk="1" hangingPunct="1"/>
            <a:r>
              <a:rPr lang="es-ES"/>
              <a:t>La </a:t>
            </a:r>
            <a:r>
              <a:rPr lang="es-ES" b="1"/>
              <a:t>especialización</a:t>
            </a:r>
            <a:r>
              <a:rPr lang="es-ES"/>
              <a:t> es el principal argumento que da sentido a la centralización de las tareas de soporte administrativo que generan diferentes áreas empresariales bajo una unidad de administración. Por otra parte, a menudo, dichas tareas generan la información que el sistema contable recoge o tienen una importante relación con la gestión financiera a corto plazo, por lo que su agrupación aporta ventajas evidentes.</a:t>
            </a:r>
          </a:p>
          <a:p>
            <a:pPr eaLnBrk="1" hangingPunct="1"/>
            <a:endParaRPr lang="es-ES"/>
          </a:p>
          <a:p>
            <a:pPr eaLnBrk="1" hangingPunct="1"/>
            <a:endParaRPr lang="es-ES"/>
          </a:p>
        </p:txBody>
      </p:sp>
    </p:spTree>
    <p:extLst>
      <p:ext uri="{BB962C8B-B14F-4D97-AF65-F5344CB8AC3E}">
        <p14:creationId xmlns:p14="http://schemas.microsoft.com/office/powerpoint/2010/main" val="36277453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5F95B195-A4DA-4A9B-B84C-E9517DA0D699}" type="slidenum">
              <a:rPr lang="es-ES" smtClean="0"/>
              <a:pPr/>
              <a:t>46</a:t>
            </a:fld>
            <a:endParaRPr lang="es-ES"/>
          </a:p>
        </p:txBody>
      </p:sp>
      <p:sp>
        <p:nvSpPr>
          <p:cNvPr id="126979" name="Rectangle 2"/>
          <p:cNvSpPr>
            <a:spLocks noGrp="1" noRot="1" noChangeAspect="1" noChangeArrowheads="1" noTextEdit="1"/>
          </p:cNvSpPr>
          <p:nvPr>
            <p:ph type="sldImg"/>
          </p:nvPr>
        </p:nvSpPr>
        <p:spPr>
          <a:xfrm>
            <a:off x="858838" y="742950"/>
            <a:ext cx="4951412" cy="3714750"/>
          </a:xfrm>
          <a:ln/>
        </p:spPr>
      </p:sp>
      <p:sp>
        <p:nvSpPr>
          <p:cNvPr id="126980" name="Rectangle 3"/>
          <p:cNvSpPr>
            <a:spLocks noGrp="1" noChangeArrowheads="1"/>
          </p:cNvSpPr>
          <p:nvPr>
            <p:ph type="body" idx="1"/>
          </p:nvPr>
        </p:nvSpPr>
        <p:spPr>
          <a:xfrm>
            <a:off x="887968" y="4704850"/>
            <a:ext cx="4886802" cy="4457470"/>
          </a:xfrm>
          <a:noFill/>
          <a:ln/>
        </p:spPr>
        <p:txBody>
          <a:bodyPr/>
          <a:lstStyle/>
          <a:p>
            <a:pPr eaLnBrk="1" hangingPunct="1"/>
            <a:r>
              <a:rPr lang="es-ES"/>
              <a:t>Además de los tres tipos de reservas comentadas en la transparencia, también se mencionan la </a:t>
            </a:r>
            <a:r>
              <a:rPr lang="es-ES" i="1"/>
              <a:t>reservas especiales</a:t>
            </a:r>
            <a:r>
              <a:rPr lang="es-ES"/>
              <a:t>, que corresponden a reservas obligatorias por ley en determinadas circunstancias o para determinados tipos de empresas como cooperativas o SAL, y las </a:t>
            </a:r>
            <a:r>
              <a:rPr lang="es-ES" i="1"/>
              <a:t>reservas tácitas u ocultas</a:t>
            </a:r>
            <a:r>
              <a:rPr lang="es-ES"/>
              <a:t>, que corresponden a disparidades entre el valor real y el valor contable de partidas de activo o pasivo.</a:t>
            </a:r>
          </a:p>
          <a:p>
            <a:pPr eaLnBrk="1" hangingPunct="1"/>
            <a:r>
              <a:rPr lang="es-ES"/>
              <a:t>El </a:t>
            </a:r>
            <a:r>
              <a:rPr lang="es-ES" b="1"/>
              <a:t>efecto multiplicador</a:t>
            </a:r>
            <a:r>
              <a:rPr lang="es-ES"/>
              <a:t> de la autofinanciación por enriquecimiento consiste en que aumentar las reservas de la empresa en una determinada cantidad, permite aumentar la financiación total de la empresa en esa cantidad, más la suma adicional que la empresa puede pedir prestada al aumentar su financiación propia. En efecto, si la empresa incrementa sus recursos propios, dejando otros factores inalterados, los posibles prestamistas estarán también dispuestos a prestar más recursos a la empresa sin incrementar el precio del préstamo.</a:t>
            </a:r>
          </a:p>
          <a:p>
            <a:pPr eaLnBrk="1" hangingPunct="1"/>
            <a:r>
              <a:rPr lang="es-ES"/>
              <a:t>Esto es así porque el riesgo que los prestamistas perciben no depende tanto de la cantidad prestada, como de la relación entre recursos propios y ajenos. Esto último siempre de unos límites de variación razonables y manteniendo otros factores inalterados.</a:t>
            </a:r>
          </a:p>
          <a:p>
            <a:pPr eaLnBrk="1" hangingPunct="1"/>
            <a:r>
              <a:rPr lang="es-ES"/>
              <a:t>En general se suele considerar que la autofinanciación ya sea de mantenimiento o por enriquecimiento forma parte de los capitales permanentes de la empresa. Sin embargo, propiamente habría que substraer los fondos de amortización, previsiones y provisiones que tienen que ser aplicados a la finalidad para la que fueron creados en el corto plazo.</a:t>
            </a:r>
          </a:p>
        </p:txBody>
      </p:sp>
    </p:spTree>
    <p:extLst>
      <p:ext uri="{BB962C8B-B14F-4D97-AF65-F5344CB8AC3E}">
        <p14:creationId xmlns:p14="http://schemas.microsoft.com/office/powerpoint/2010/main" val="5795859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D6137E0E-DECD-4187-A008-87F9EB114D41}" type="slidenum">
              <a:rPr lang="es-ES" smtClean="0"/>
              <a:pPr/>
              <a:t>47</a:t>
            </a:fld>
            <a:endParaRPr lang="es-ES"/>
          </a:p>
        </p:txBody>
      </p:sp>
      <p:sp>
        <p:nvSpPr>
          <p:cNvPr id="124931" name="Rectangle 2"/>
          <p:cNvSpPr>
            <a:spLocks noGrp="1" noRot="1" noChangeAspect="1" noChangeArrowheads="1" noTextEdit="1"/>
          </p:cNvSpPr>
          <p:nvPr>
            <p:ph type="sldImg"/>
          </p:nvPr>
        </p:nvSpPr>
        <p:spPr>
          <a:xfrm>
            <a:off x="858838" y="742950"/>
            <a:ext cx="4951412" cy="3714750"/>
          </a:xfrm>
          <a:ln/>
        </p:spPr>
      </p:sp>
      <p:sp>
        <p:nvSpPr>
          <p:cNvPr id="124932" name="Rectangle 3"/>
          <p:cNvSpPr>
            <a:spLocks noGrp="1" noChangeArrowheads="1"/>
          </p:cNvSpPr>
          <p:nvPr>
            <p:ph type="body" idx="1"/>
          </p:nvPr>
        </p:nvSpPr>
        <p:spPr>
          <a:xfrm>
            <a:off x="887968" y="4704850"/>
            <a:ext cx="4886802" cy="4457470"/>
          </a:xfrm>
          <a:noFill/>
          <a:ln/>
        </p:spPr>
        <p:txBody>
          <a:bodyPr/>
          <a:lstStyle/>
          <a:p>
            <a:pPr eaLnBrk="1" hangingPunct="1"/>
            <a:r>
              <a:rPr lang="es-ES" sz="800" dirty="0"/>
              <a:t>Como ya se vio con anterioridad, la amortización supone el reconocimiento del gasto de un activo cuya vida útil o de consumo supera el período contable, normalmente abarcando varios años. Existen diferentes formas de cálculo para las cuotas de amortización: lineal, acelerada,... Debiendo la empresa ajustarse a los límites contables permitidos y establecidos en las tablas coeficientes de amortización que se publican en el BOE http://www.aeat.es/normlegi/sociedades/reglamento/anexo.htm y http://www.qa-internet.com/faq/docs/amort.html</a:t>
            </a:r>
          </a:p>
          <a:p>
            <a:pPr eaLnBrk="1" hangingPunct="1"/>
            <a:r>
              <a:rPr lang="es-ES" sz="800" dirty="0"/>
              <a:t>Así pues la cuota de amortización de un activo no supone un pago (el único pago fue el de compra del activo en su origen) periódico, sino un coste que se deduce de la cuenta de explotación del período considerado. Al deducir dicha cuota, en efecto se están acumulando unos fondos (fondos de amortización) que teóricamente habrían de servir para financiar la compra de un activo de reposición cuando el que se está amortizando haya agotado su vida útil. Por tanto, la amortización es una fuente de autofinanciación destinada a mantener intacta la capacidad productiva de la empresa (es decir, a contrarrestar el efecto negativo de las depreciaciones)</a:t>
            </a:r>
          </a:p>
          <a:p>
            <a:pPr eaLnBrk="1" hangingPunct="1"/>
            <a:r>
              <a:rPr lang="es-ES" sz="800" dirty="0"/>
              <a:t>La intención de detraer periódicamente las cuotas de amortización de los ingresos para ir generando el fondo de amortización, no consiste en reservar dichos fondos físicamente en la caja o en el banco. Estos fondos pueden financiar otras inversiones de la empresa en tanto en cuanto no son inmediatamente necesarios para acometer la renovación de los equipos. De lo contrario, la empresa desaprovecharía la oportunidad de obtener una rentabilidad de dichos fondos durante todo el período de amortización.</a:t>
            </a:r>
          </a:p>
          <a:p>
            <a:pPr eaLnBrk="1" hangingPunct="1"/>
            <a:r>
              <a:rPr lang="es-ES" sz="800" dirty="0"/>
              <a:t>Llegado el momento de la renovación del equipo o activo amortizado, la financiación de dicho equipo se efectuará mediante el recurso a otras fuentes de financiación. En este sentido:</a:t>
            </a:r>
          </a:p>
          <a:p>
            <a:pPr eaLnBrk="1" hangingPunct="1">
              <a:buFontTx/>
              <a:buChar char="•"/>
            </a:pPr>
            <a:r>
              <a:rPr lang="es-ES" sz="800" dirty="0"/>
              <a:t>Las inversiones realizadas por la empresa financiadas con el fondo de amortización han de ser capaces de generar recursos suficientes para hacer frente a los pagos derivados de la financiación de la renovación del equipo.</a:t>
            </a:r>
          </a:p>
          <a:p>
            <a:pPr eaLnBrk="1" hangingPunct="1">
              <a:buFontTx/>
              <a:buChar char="•"/>
            </a:pPr>
            <a:r>
              <a:rPr lang="es-ES" sz="800" dirty="0"/>
              <a:t>Puesto que la empresa ha utilizado recursos propios para financiar esas otras inversiones, su nivel de endeudamiento habrá disminuido o crecido menos de lo que lo hubiese hecho de utilizar financiación ajena. Por tanto, estará en mejor situación para endeudarse de cara a financiar la renovación.</a:t>
            </a:r>
          </a:p>
          <a:p>
            <a:pPr eaLnBrk="1" hangingPunct="1"/>
            <a:r>
              <a:rPr lang="es-ES" sz="800" dirty="0"/>
              <a:t>Ahora bien, para mantener el equilibrio financiero, es conveniente seleccionar adecuadamente el tipo de inversiones que se financian mediante los fondos de amortización, tomando en consideración para ello la situación de la empresa y su mercado y las oportunidades que se le presenten teniendo en cuenta los riesgos que se puedan derivar.</a:t>
            </a:r>
          </a:p>
          <a:p>
            <a:pPr eaLnBrk="1" hangingPunct="1"/>
            <a:r>
              <a:rPr lang="es-ES" sz="800" dirty="0"/>
              <a:t>En épocas expansivas se pueden financiar inversiones destinadas a aprovechar las oportunidades de crecimiento de la empresa; mientras que en épocas de estabilidad y/o recesión deberá utilizar dichos fondos para desinvertir mediante la liquidación de deudas (disminuyendo así el riesgo de la empresa) o, en su caso, depositarlos en la adquisición de activos financieros de bajo riesgo que aporten rentabilidad y tengan un nivel de liquidez compatible con su uso para la renovación del equipo, llegado el momento.</a:t>
            </a:r>
          </a:p>
          <a:p>
            <a:pPr eaLnBrk="1" hangingPunct="1"/>
            <a:r>
              <a:rPr lang="es-ES" sz="800" dirty="0"/>
              <a:t>La inversión de los fondos de amortización en inversiones de crecimiento durante épocas expansivas permitirá a la empresa aumentar su capacidad productiva sin recurrir al endeudamiento. Es lo que se llama </a:t>
            </a:r>
            <a:r>
              <a:rPr lang="es-ES" sz="800" i="1" dirty="0"/>
              <a:t>efecto </a:t>
            </a:r>
            <a:r>
              <a:rPr lang="es-ES" sz="800" i="1" dirty="0" err="1"/>
              <a:t>Lohmann-Ruchti</a:t>
            </a:r>
            <a:r>
              <a:rPr lang="es-ES" sz="800" dirty="0"/>
              <a:t>.</a:t>
            </a:r>
          </a:p>
          <a:p>
            <a:pPr eaLnBrk="1" hangingPunct="1"/>
            <a:endParaRPr lang="es-ES" sz="800" dirty="0"/>
          </a:p>
        </p:txBody>
      </p:sp>
    </p:spTree>
    <p:extLst>
      <p:ext uri="{BB962C8B-B14F-4D97-AF65-F5344CB8AC3E}">
        <p14:creationId xmlns:p14="http://schemas.microsoft.com/office/powerpoint/2010/main" val="35626609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79DB540-A8EC-4315-AF84-0097C48C4FC7}" type="slidenum">
              <a:rPr lang="es-ES" smtClean="0"/>
              <a:pPr/>
              <a:t>48</a:t>
            </a:fld>
            <a:endParaRPr lang="es-ES"/>
          </a:p>
        </p:txBody>
      </p:sp>
      <p:sp>
        <p:nvSpPr>
          <p:cNvPr id="128003" name="Rectangle 2"/>
          <p:cNvSpPr>
            <a:spLocks noGrp="1" noRot="1" noChangeAspect="1" noChangeArrowheads="1" noTextEdit="1"/>
          </p:cNvSpPr>
          <p:nvPr>
            <p:ph type="sldImg"/>
          </p:nvPr>
        </p:nvSpPr>
        <p:spPr>
          <a:xfrm>
            <a:off x="858838" y="742950"/>
            <a:ext cx="4951412" cy="3714750"/>
          </a:xfrm>
          <a:ln/>
        </p:spPr>
      </p:sp>
      <p:sp>
        <p:nvSpPr>
          <p:cNvPr id="128004" name="Rectangle 3"/>
          <p:cNvSpPr>
            <a:spLocks noGrp="1" noChangeArrowheads="1"/>
          </p:cNvSpPr>
          <p:nvPr>
            <p:ph type="body" idx="1"/>
          </p:nvPr>
        </p:nvSpPr>
        <p:spPr>
          <a:xfrm>
            <a:off x="887968" y="4704850"/>
            <a:ext cx="4886802" cy="4457470"/>
          </a:xfrm>
          <a:noFill/>
          <a:ln/>
        </p:spPr>
        <p:txBody>
          <a:bodyPr/>
          <a:lstStyle/>
          <a:p>
            <a:pPr eaLnBrk="1" hangingPunct="1"/>
            <a:r>
              <a:rPr lang="es-ES"/>
              <a:t>Recurrir a la autofinanciación permite a la empresa salvar engorrosos trámites y gestiones que sin duda son lentas en el caso de recurrir a fuentes de financiación externas como ampliaciones de capital, emisiones de títulos (bonos, pagarés, ...) o solicitar prestamos bancarios. Además, la gestión de estas fuentes de financiación hace incurrir en costes de gestión, comisiones de intermediarios, etc. que las encarece significativamente.</a:t>
            </a:r>
          </a:p>
          <a:p>
            <a:pPr eaLnBrk="1" hangingPunct="1"/>
            <a:r>
              <a:rPr lang="es-ES"/>
              <a:t>Además, la utilización los fondos generados mediante autofinanciación no exige de la empresa pagos periódicos para retribuir al prestamista. Es decir, no tiene un coste explícito. Esto sin duda, disminuye el riesgo, si bien sería un error no tener en cuenta que su aplicación hace incurrir en costes de oportunidad cuya remuneración debería ser exigida a las inversiones que se financien. Esta ventaja se constituye en inconveniente cuando las empresas afrontan inversiones poco rentables bajo la falsa impresión de que dichos fondos son </a:t>
            </a:r>
            <a:r>
              <a:rPr lang="es-ES" i="1"/>
              <a:t>gratis</a:t>
            </a:r>
            <a:r>
              <a:rPr lang="es-ES"/>
              <a:t> cuando no es así.</a:t>
            </a:r>
          </a:p>
          <a:p>
            <a:pPr eaLnBrk="1" hangingPunct="1"/>
            <a:r>
              <a:rPr lang="es-ES"/>
              <a:t>Los fondos generados mediante autofinanciación, al ser retraídos de los beneficios en perjuicio de los dividendos, en teoría hacen menos atractivas las acciones de la empresa, salvo que su aplicación a inversiones ofrezca rentabilidades suficientes para compensar a los socios en el futuro de los sacrificios que realizan en el presente en forma de menores dividendos. De lo contrario, esto desanimaría a los socios y se traduciría en descensos de la valoración de las acciones.</a:t>
            </a:r>
          </a:p>
          <a:p>
            <a:pPr eaLnBrk="1" hangingPunct="1"/>
            <a:r>
              <a:rPr lang="es-ES"/>
              <a:t>Por último, decir que el carácter lento y gradual de la generación de estos fondos, los descarta como solución a la financiación de grandes proyectos y siendo necesario en estos casos recurrir a la financiación externa. En los tiempos actuales, marcados por las dinámicas de la globalización, las empresas se ven obligadas a realizar importantes movimientos estratégicos para aprovechar las oportunidades que se presentan (fusiones, adquisiciones, entrada en nuevos mercados, ...) o para protegerse de las nuevas amenazas que difícilmente se pueden financiar con recurso a la autofinanciación.</a:t>
            </a:r>
          </a:p>
        </p:txBody>
      </p:sp>
    </p:spTree>
    <p:extLst>
      <p:ext uri="{BB962C8B-B14F-4D97-AF65-F5344CB8AC3E}">
        <p14:creationId xmlns:p14="http://schemas.microsoft.com/office/powerpoint/2010/main" val="392834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6780662-BB54-4E32-8D38-073DC2C3A16F}" type="slidenum">
              <a:rPr lang="es-ES" smtClean="0"/>
              <a:pPr/>
              <a:t>49</a:t>
            </a:fld>
            <a:endParaRPr lang="es-ES"/>
          </a:p>
        </p:txBody>
      </p:sp>
      <p:sp>
        <p:nvSpPr>
          <p:cNvPr id="134147" name="Rectangle 2"/>
          <p:cNvSpPr>
            <a:spLocks noGrp="1" noRot="1" noChangeAspect="1" noChangeArrowheads="1" noTextEdit="1"/>
          </p:cNvSpPr>
          <p:nvPr>
            <p:ph type="sldImg"/>
          </p:nvPr>
        </p:nvSpPr>
        <p:spPr>
          <a:xfrm>
            <a:off x="858838" y="742950"/>
            <a:ext cx="4951412" cy="3714750"/>
          </a:xfrm>
          <a:ln/>
        </p:spPr>
      </p:sp>
      <p:sp>
        <p:nvSpPr>
          <p:cNvPr id="134148" name="Rectangle 3"/>
          <p:cNvSpPr>
            <a:spLocks noGrp="1" noChangeArrowheads="1"/>
          </p:cNvSpPr>
          <p:nvPr>
            <p:ph type="body" idx="1"/>
          </p:nvPr>
        </p:nvSpPr>
        <p:spPr>
          <a:xfrm>
            <a:off x="887968" y="4704850"/>
            <a:ext cx="4886802" cy="4457470"/>
          </a:xfrm>
          <a:noFill/>
          <a:ln/>
        </p:spPr>
        <p:txBody>
          <a:bodyPr/>
          <a:lstStyle/>
          <a:p>
            <a:pPr eaLnBrk="1" hangingPunct="1"/>
            <a:r>
              <a:rPr lang="es-ES"/>
              <a:t>Existen diferentes tipos de acciones (participaciones en el caso de las Sociedad Limitada y otros tipos de sociedades), en función de los derechos que otorguen al titular de las mismas. Los derechos descritos en la transparencia corresponden a los titulares de las acciones </a:t>
            </a:r>
            <a:r>
              <a:rPr lang="es-ES" i="1"/>
              <a:t>ordinarias</a:t>
            </a:r>
            <a:r>
              <a:rPr lang="es-ES"/>
              <a:t>. Mientras que se pueden emitir acciones </a:t>
            </a:r>
            <a:r>
              <a:rPr lang="es-ES" i="1"/>
              <a:t>preferentes</a:t>
            </a:r>
            <a:r>
              <a:rPr lang="es-ES"/>
              <a:t> con derechos privilegiados siempre que la empresa requiera esa motivación adicional para colocar la emisión de nuevas acciones. Dichos privilegios a menudo consisten en derecho preferente de cobro de dividendos ante los poseedores de acciones ordinarias. También se pueden emitir las acciones </a:t>
            </a:r>
            <a:r>
              <a:rPr lang="es-ES" i="1"/>
              <a:t>a la par, bajo la par o sobre la par</a:t>
            </a:r>
            <a:r>
              <a:rPr lang="es-ES"/>
              <a:t> en función de que el comprador deba aportar el valor nominal, una cantidad inferior o una superior (</a:t>
            </a:r>
            <a:r>
              <a:rPr lang="es-ES" i="1"/>
              <a:t>prima de emisión</a:t>
            </a:r>
            <a:r>
              <a:rPr lang="es-ES"/>
              <a:t>). La ley prohibe la emisión bajo la par.</a:t>
            </a:r>
          </a:p>
          <a:p>
            <a:pPr eaLnBrk="1" hangingPunct="1"/>
            <a:r>
              <a:rPr lang="es-ES"/>
              <a:t>Los titulares de acciones tienen derecho a percibir una parte de los dividendos proporcional al número de acciones que poseen. Este principio de proporcionalidad se aplica igualmente al resto de derechos: derecho a voto en la Junta General de Accionistas, a los excedentes en caso de liquidación de la firma y derecho preferente de suscripción de nuevas acciones. Este último derecho confiere al titular la opción preferente para la compra de nuevas acciones y puede venderlo en los mercados secundarios si no está interesado en ejercerlo. Las razones de este derecho son dos:</a:t>
            </a:r>
          </a:p>
          <a:p>
            <a:pPr eaLnBrk="1" hangingPunct="1">
              <a:buFontTx/>
              <a:buChar char="•"/>
            </a:pPr>
            <a:r>
              <a:rPr lang="es-ES"/>
              <a:t>Proteger a los accionistas de forma que si lo desean puedan mantener su porcentaje de participación en la propiedad intacto.</a:t>
            </a:r>
          </a:p>
          <a:p>
            <a:pPr eaLnBrk="1" hangingPunct="1">
              <a:buFontTx/>
              <a:buChar char="•"/>
            </a:pPr>
            <a:r>
              <a:rPr lang="es-ES"/>
              <a:t>Considerar los derechos de os socios antiguos sobre las reservas constituidas en la empresa frente a posible nuevos socios.</a:t>
            </a:r>
          </a:p>
          <a:p>
            <a:pPr eaLnBrk="1" hangingPunct="1"/>
            <a:r>
              <a:rPr lang="es-ES"/>
              <a:t>Las nuevas acciones se colocan normalmente a través de entidades intermediarias, normalmente bancos u otras instituciones financieras, que se encargan de buscar compradores a cambio de unos pagos. Este constituye el </a:t>
            </a:r>
            <a:r>
              <a:rPr lang="es-ES" b="1"/>
              <a:t>mercado primario</a:t>
            </a:r>
            <a:r>
              <a:rPr lang="es-ES"/>
              <a:t>. Sin embargo, es la existencia de un </a:t>
            </a:r>
            <a:r>
              <a:rPr lang="es-ES" b="1"/>
              <a:t>mercado secundario</a:t>
            </a:r>
            <a:r>
              <a:rPr lang="es-ES"/>
              <a:t> o de segunda mano lo que proporciona fluidez al sistema, ya que un comprador de acciones no se vincula de por vida a la propiedad de la empresa al poder desprenderse de la misma en estos mercados de segunda mano. Si la empresa cotiza en la Bolsa, ésta constituye dicho mercado de segunda mano, siendo especialmente fluido.</a:t>
            </a:r>
          </a:p>
          <a:p>
            <a:pPr eaLnBrk="1" hangingPunct="1"/>
            <a:r>
              <a:rPr lang="es-ES"/>
              <a:t>(continua en la página siguiente...)</a:t>
            </a:r>
          </a:p>
        </p:txBody>
      </p:sp>
    </p:spTree>
    <p:extLst>
      <p:ext uri="{BB962C8B-B14F-4D97-AF65-F5344CB8AC3E}">
        <p14:creationId xmlns:p14="http://schemas.microsoft.com/office/powerpoint/2010/main" val="988210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ECF5376C-79EB-4BDB-87C3-C78FA3ABD038}" type="slidenum">
              <a:rPr lang="es-ES" smtClean="0"/>
              <a:pPr/>
              <a:t>50</a:t>
            </a:fld>
            <a:endParaRPr lang="es-ES"/>
          </a:p>
        </p:txBody>
      </p:sp>
      <p:sp>
        <p:nvSpPr>
          <p:cNvPr id="135171" name="Rectangle 2"/>
          <p:cNvSpPr>
            <a:spLocks noGrp="1" noRot="1" noChangeAspect="1" noChangeArrowheads="1" noTextEdit="1"/>
          </p:cNvSpPr>
          <p:nvPr>
            <p:ph type="sldImg"/>
          </p:nvPr>
        </p:nvSpPr>
        <p:spPr>
          <a:xfrm>
            <a:off x="858838" y="742950"/>
            <a:ext cx="4951412" cy="3714750"/>
          </a:xfrm>
          <a:ln/>
        </p:spPr>
      </p:sp>
      <p:sp>
        <p:nvSpPr>
          <p:cNvPr id="135172" name="Rectangle 3"/>
          <p:cNvSpPr>
            <a:spLocks noGrp="1" noChangeArrowheads="1"/>
          </p:cNvSpPr>
          <p:nvPr>
            <p:ph type="body" idx="1"/>
          </p:nvPr>
        </p:nvSpPr>
        <p:spPr>
          <a:xfrm>
            <a:off x="887968" y="4704850"/>
            <a:ext cx="4886802" cy="4457470"/>
          </a:xfrm>
          <a:noFill/>
          <a:ln/>
        </p:spPr>
        <p:txBody>
          <a:bodyPr/>
          <a:lstStyle/>
          <a:p>
            <a:pPr eaLnBrk="1" hangingPunct="1"/>
            <a:r>
              <a:rPr lang="es-ES"/>
              <a:t>Como fuente de financiación, los costes de la ampliación de capital, vienen marcados por los gastos originados en el proceso de emisión y colocación de las nuevas acciones y los dividendos a ofrecer periódicamente a los accionistas. Si bien estos últimos no son de obligado cumplimiento por ley para la empresa, de no cumplir las expectativas de los socios, estos tendrán tendencia a desprenderse de sus acciones bajando la valoración de las mismas en el mercado secundario. Además, los socios pueden intervenir a través de la Junta General y del Consejo de Administración (en nombre de aquella) para corregir situaciones no deseadas, lo cual provoca una cierta tensión sobre los directivos de la empresa tendente a garantizar dichos dividendos.</a:t>
            </a:r>
          </a:p>
          <a:p>
            <a:pPr eaLnBrk="1" hangingPunct="1"/>
            <a:r>
              <a:rPr lang="es-ES"/>
              <a:t>----------------------------------------------------</a:t>
            </a:r>
          </a:p>
          <a:p>
            <a:pPr eaLnBrk="1" hangingPunct="1"/>
            <a:r>
              <a:rPr lang="es-ES"/>
              <a:t>A semejanza de las acciones o participaciones, las obligaciones constituyen una fuente de financiación orientada a captar grandes sumas mediante su división en pequeñas partes alícuotas que se ofrecen al público y otras entidades en unos mercados primarios o de emisión, mediante la intervención de entidades financieras expertas en la colocación de dichos títulos. Sin embargo, a diferencia de las acciones, que constituyen capital propio, las obligaciones constituyen capital ajeno y por lo tanto su retribución en los términos pactados es de obligado para la empresa.</a:t>
            </a:r>
          </a:p>
          <a:p>
            <a:pPr eaLnBrk="1" hangingPunct="1"/>
            <a:r>
              <a:rPr lang="es-ES"/>
              <a:t>(continua en la página siguiente...)</a:t>
            </a:r>
          </a:p>
        </p:txBody>
      </p:sp>
    </p:spTree>
    <p:extLst>
      <p:ext uri="{BB962C8B-B14F-4D97-AF65-F5344CB8AC3E}">
        <p14:creationId xmlns:p14="http://schemas.microsoft.com/office/powerpoint/2010/main" val="1903227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CCDA452-C6BD-4E13-BDF1-62A2859A6A3F}" type="slidenum">
              <a:rPr lang="es-ES" smtClean="0"/>
              <a:pPr/>
              <a:t>51</a:t>
            </a:fld>
            <a:endParaRPr lang="es-ES"/>
          </a:p>
        </p:txBody>
      </p:sp>
      <p:sp>
        <p:nvSpPr>
          <p:cNvPr id="136195" name="Rectangle 2"/>
          <p:cNvSpPr>
            <a:spLocks noGrp="1" noRot="1" noChangeAspect="1" noChangeArrowheads="1" noTextEdit="1"/>
          </p:cNvSpPr>
          <p:nvPr>
            <p:ph type="sldImg"/>
          </p:nvPr>
        </p:nvSpPr>
        <p:spPr>
          <a:xfrm>
            <a:off x="858838" y="742950"/>
            <a:ext cx="4951412" cy="3714750"/>
          </a:xfrm>
          <a:ln/>
        </p:spPr>
      </p:sp>
      <p:sp>
        <p:nvSpPr>
          <p:cNvPr id="136196" name="Rectangle 3"/>
          <p:cNvSpPr>
            <a:spLocks noGrp="1" noChangeArrowheads="1"/>
          </p:cNvSpPr>
          <p:nvPr>
            <p:ph type="body" idx="1"/>
          </p:nvPr>
        </p:nvSpPr>
        <p:spPr>
          <a:xfrm>
            <a:off x="887968" y="4704850"/>
            <a:ext cx="4886802" cy="4457470"/>
          </a:xfrm>
          <a:noFill/>
          <a:ln/>
        </p:spPr>
        <p:txBody>
          <a:bodyPr/>
          <a:lstStyle/>
          <a:p>
            <a:pPr eaLnBrk="1" hangingPunct="1"/>
            <a:r>
              <a:rPr lang="es-ES"/>
              <a:t>Igualmente que en el caso de las acciones, existe también un mercado secundario de forma que el obligacionista puede hacer líquidos sus títulos de deuda vendiéndolos en este mercado de segunda mano.</a:t>
            </a:r>
          </a:p>
          <a:p>
            <a:pPr eaLnBrk="1" hangingPunct="1"/>
            <a:r>
              <a:rPr lang="es-ES"/>
              <a:t>Para la empresa, los costes de las obligaciones como fuente de financiación incluyen los gastos de emisión y colocación más las cantidades a pagar a los obligacionistas en función de las condiciones que se hayan pactado. Estas condiciones pueden ser muy diversas incluyendo el pago de intereses fijos o variables (para cubrir variaciones de la inflación) primas de emisión o reembolso, premios sorteados entre periódicamente entre los títulos </a:t>
            </a:r>
            <a:r>
              <a:rPr lang="es-ES" i="1"/>
              <a:t>vivos</a:t>
            </a:r>
            <a:r>
              <a:rPr lang="es-ES"/>
              <a:t>, etc. Toda esta variedad en la configuración de las condiciones de las obligaciones, permiten a la empresa configurar títulos con diferentes grados de atractivo para adaptarse a las condiciones del mercado y a la percepción en el mimos de la propia empresa.</a:t>
            </a:r>
          </a:p>
          <a:p>
            <a:pPr eaLnBrk="1" hangingPunct="1"/>
            <a:r>
              <a:rPr lang="es-ES"/>
              <a:t>Esta forma de financiación requiere que el público tenga un elevado grado de confianza en la solvencia y solidez de la empresa que realiza la emisión, por otra parte, los costes de emisión y colocación sería muy considerables para pequeñas emisiones. Por todos estos motivos, es ésta una fuente de financiación sólo al alcance de grandes corporaciones y entidades públicas.</a:t>
            </a:r>
          </a:p>
        </p:txBody>
      </p:sp>
    </p:spTree>
    <p:extLst>
      <p:ext uri="{BB962C8B-B14F-4D97-AF65-F5344CB8AC3E}">
        <p14:creationId xmlns:p14="http://schemas.microsoft.com/office/powerpoint/2010/main" val="3721705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CCFD82A-50FF-40F0-B5D2-5FEF77241EFC}" type="slidenum">
              <a:rPr lang="es-ES" smtClean="0"/>
              <a:pPr/>
              <a:t>52</a:t>
            </a:fld>
            <a:endParaRPr lang="es-ES"/>
          </a:p>
        </p:txBody>
      </p:sp>
      <p:sp>
        <p:nvSpPr>
          <p:cNvPr id="137219" name="Rectangle 2"/>
          <p:cNvSpPr>
            <a:spLocks noGrp="1" noRot="1" noChangeAspect="1" noChangeArrowheads="1" noTextEdit="1"/>
          </p:cNvSpPr>
          <p:nvPr>
            <p:ph type="sldImg"/>
          </p:nvPr>
        </p:nvSpPr>
        <p:spPr>
          <a:xfrm>
            <a:off x="858838" y="742950"/>
            <a:ext cx="4951412" cy="3714750"/>
          </a:xfrm>
          <a:ln/>
        </p:spPr>
      </p:sp>
      <p:sp>
        <p:nvSpPr>
          <p:cNvPr id="137220" name="Rectangle 3"/>
          <p:cNvSpPr>
            <a:spLocks noGrp="1" noChangeArrowheads="1"/>
          </p:cNvSpPr>
          <p:nvPr>
            <p:ph type="body" idx="1"/>
          </p:nvPr>
        </p:nvSpPr>
        <p:spPr>
          <a:xfrm>
            <a:off x="887968" y="4704850"/>
            <a:ext cx="4886802" cy="4457470"/>
          </a:xfrm>
          <a:noFill/>
          <a:ln/>
        </p:spPr>
        <p:txBody>
          <a:bodyPr/>
          <a:lstStyle/>
          <a:p>
            <a:pPr eaLnBrk="1" hangingPunct="1"/>
            <a:endParaRPr lang="es-ES"/>
          </a:p>
        </p:txBody>
      </p:sp>
    </p:spTree>
    <p:extLst>
      <p:ext uri="{BB962C8B-B14F-4D97-AF65-F5344CB8AC3E}">
        <p14:creationId xmlns:p14="http://schemas.microsoft.com/office/powerpoint/2010/main" val="32782205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2D908762-9A11-4EA6-8266-38342DE28479}" type="slidenum">
              <a:rPr lang="es-ES" smtClean="0"/>
              <a:pPr/>
              <a:t>53</a:t>
            </a:fld>
            <a:endParaRPr lang="es-E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es-ES"/>
              <a:t>Los fondos obtenidos por la financiación a corto plazo deben ser aplicados a inversiones en activo circulante, dada su propia naturaleza.</a:t>
            </a:r>
          </a:p>
          <a:p>
            <a:pPr eaLnBrk="1" hangingPunct="1"/>
            <a:r>
              <a:rPr lang="es-ES"/>
              <a:t>Los fondos generados por fuentes de financiación con generación expontánea, vinculadas al ciclo de explotación, no son suficientes para financiar el activo circulante por lo que la empresa deberá acudir a entidades financieras en búsqueda de préstamos a corto plazo en algunas de sus múltiples modalidades u otras fuentes de financiación negociadas a corto plazo.</a:t>
            </a:r>
          </a:p>
          <a:p>
            <a:pPr eaLnBrk="1" hangingPunct="1"/>
            <a:endParaRPr lang="es-ES"/>
          </a:p>
        </p:txBody>
      </p:sp>
    </p:spTree>
    <p:extLst>
      <p:ext uri="{BB962C8B-B14F-4D97-AF65-F5344CB8AC3E}">
        <p14:creationId xmlns:p14="http://schemas.microsoft.com/office/powerpoint/2010/main" val="6575143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802B916-3EAC-4108-9F3F-45FC038618C3}" type="slidenum">
              <a:rPr lang="es-ES" smtClean="0"/>
              <a:pPr/>
              <a:t>54</a:t>
            </a:fld>
            <a:endParaRPr lang="es-E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es-ES"/>
              <a:t>Los proveedores de la empresa, como medida comercial, pueden estar permitiendo el aplazamiento del pago por los suministros que aportan a la empresa, es raro que este aplazamiento supere los 90 días (salvo en el caso de los grandes centros de distribución que tienen un poder de negociación con sus proveedores desequilibrado). Este aplazamiento del pago supone en sí un alivio financiero para la empresa en la financiación de su circulante. En el caso de los grandes distribuidores minoristas, incluso se puede convertir en parte del negocio, al cobrar del cliente antes de pagar al proveedor.</a:t>
            </a:r>
          </a:p>
          <a:p>
            <a:pPr eaLnBrk="1" hangingPunct="1"/>
            <a:endParaRPr lang="es-ES"/>
          </a:p>
        </p:txBody>
      </p:sp>
    </p:spTree>
    <p:extLst>
      <p:ext uri="{BB962C8B-B14F-4D97-AF65-F5344CB8AC3E}">
        <p14:creationId xmlns:p14="http://schemas.microsoft.com/office/powerpoint/2010/main" val="1499006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C19E17E7-774C-4578-993B-601396B695DC}" type="slidenum">
              <a:rPr lang="es-ES" smtClean="0"/>
              <a:pPr/>
              <a:t>55</a:t>
            </a:fld>
            <a:endParaRPr lang="es-E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171733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44B631-86B2-456F-8AEC-5BB82E365EC0}" type="slidenum">
              <a:rPr lang="es-ES" smtClean="0"/>
              <a:pPr/>
              <a:t>7</a:t>
            </a:fld>
            <a:endParaRPr lang="es-E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s-ES" dirty="0">
              <a:cs typeface="Arial" charset="0"/>
            </a:endParaRPr>
          </a:p>
        </p:txBody>
      </p:sp>
    </p:spTree>
    <p:extLst>
      <p:ext uri="{BB962C8B-B14F-4D97-AF65-F5344CB8AC3E}">
        <p14:creationId xmlns:p14="http://schemas.microsoft.com/office/powerpoint/2010/main" val="7598813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D03D2501-48D0-47D8-B0F2-9696C5346209}" type="slidenum">
              <a:rPr lang="es-ES" smtClean="0"/>
              <a:pPr/>
              <a:t>56</a:t>
            </a:fld>
            <a:endParaRPr lang="es-E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es-ES"/>
              <a:t>El </a:t>
            </a:r>
            <a:r>
              <a:rPr lang="es-ES" b="1"/>
              <a:t>descuento comercial</a:t>
            </a:r>
            <a:r>
              <a:rPr lang="es-ES"/>
              <a:t> es la fórmula mediante la cual se puede pedir a una entidad financiera en adelanto de cantidades adeudadas por clientes y pagaderas en el futuro. La entidad cobra el precio de la financiación mediante el </a:t>
            </a:r>
            <a:r>
              <a:rPr lang="es-ES" i="1"/>
              <a:t>descuento</a:t>
            </a:r>
            <a:r>
              <a:rPr lang="es-ES"/>
              <a:t>, ya que la empresa no recibe toda la cantidad adeudada. Sin embargo, el riesgo no se transfiere y si, llegado el momento de vencimiento de la deuda, el cliente no responde a la misma, deberá responder la empresa ante la entidad financiera.</a:t>
            </a:r>
          </a:p>
          <a:p>
            <a:pPr eaLnBrk="1" hangingPunct="1"/>
            <a:endParaRPr lang="es-ES"/>
          </a:p>
        </p:txBody>
      </p:sp>
    </p:spTree>
    <p:extLst>
      <p:ext uri="{BB962C8B-B14F-4D97-AF65-F5344CB8AC3E}">
        <p14:creationId xmlns:p14="http://schemas.microsoft.com/office/powerpoint/2010/main" val="14375371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EA5E5687-8E12-423B-9DF1-D7C9EE50A551}" type="slidenum">
              <a:rPr lang="es-ES" smtClean="0"/>
              <a:pPr/>
              <a:t>57</a:t>
            </a:fld>
            <a:endParaRPr lang="es-E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es-ES"/>
              <a:t>En cuanto al </a:t>
            </a:r>
            <a:r>
              <a:rPr lang="es-ES" b="1"/>
              <a:t>Factoring</a:t>
            </a:r>
            <a:r>
              <a:rPr lang="es-ES"/>
              <a:t>, consiste en vender a otra empresa llamada </a:t>
            </a:r>
            <a:r>
              <a:rPr lang="es-ES" i="1"/>
              <a:t>factor</a:t>
            </a:r>
            <a:r>
              <a:rPr lang="es-ES"/>
              <a:t> los derechos de cobro de las deudas de los clientes con la empresa. De esta forma la empresa obtiene el pago inmediato, evita la administración de cobros y elimina el riesgo de impagados. Pueden existir empresas de factoring que no asumen el riesgo, pero en este caso se trata propiamente de una especie de servicio de outsourcing de la administración de la cartera de clientes acompañado de un descuento comercial. No obstante, el hecho de que la empresa factor asuma el riesgo, evidentemente encarecerá el coste de esta fuente de financiación considerablemente. Por otra parte, la empresa factor se cuidará de no aceptar aquellos efectos de dudoso cobro.</a:t>
            </a:r>
          </a:p>
        </p:txBody>
      </p:sp>
    </p:spTree>
    <p:extLst>
      <p:ext uri="{BB962C8B-B14F-4D97-AF65-F5344CB8AC3E}">
        <p14:creationId xmlns:p14="http://schemas.microsoft.com/office/powerpoint/2010/main" val="27433126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9B8F796-56AE-4045-801B-BFDB1B6F19B8}" type="slidenum">
              <a:rPr lang="es-ES" smtClean="0"/>
              <a:pPr/>
              <a:t>59</a:t>
            </a:fld>
            <a:endParaRPr lang="es-ES"/>
          </a:p>
        </p:txBody>
      </p:sp>
      <p:sp>
        <p:nvSpPr>
          <p:cNvPr id="138243" name="Rectangle 2"/>
          <p:cNvSpPr>
            <a:spLocks noGrp="1" noRot="1" noChangeAspect="1" noChangeArrowheads="1" noTextEdit="1"/>
          </p:cNvSpPr>
          <p:nvPr>
            <p:ph type="sldImg"/>
          </p:nvPr>
        </p:nvSpPr>
        <p:spPr>
          <a:xfrm>
            <a:off x="858838" y="742950"/>
            <a:ext cx="4951412" cy="3714750"/>
          </a:xfrm>
          <a:ln/>
        </p:spPr>
      </p:sp>
      <p:sp>
        <p:nvSpPr>
          <p:cNvPr id="138244" name="Rectangle 3"/>
          <p:cNvSpPr>
            <a:spLocks noGrp="1" noChangeArrowheads="1"/>
          </p:cNvSpPr>
          <p:nvPr>
            <p:ph type="body" idx="1"/>
          </p:nvPr>
        </p:nvSpPr>
        <p:spPr>
          <a:xfrm>
            <a:off x="887968" y="4704850"/>
            <a:ext cx="4886802" cy="4457470"/>
          </a:xfrm>
          <a:noFill/>
          <a:ln/>
        </p:spPr>
        <p:txBody>
          <a:bodyPr/>
          <a:lstStyle/>
          <a:p>
            <a:pPr eaLnBrk="1" hangingPunct="1"/>
            <a:endParaRPr lang="es-ES"/>
          </a:p>
        </p:txBody>
      </p:sp>
    </p:spTree>
    <p:extLst>
      <p:ext uri="{BB962C8B-B14F-4D97-AF65-F5344CB8AC3E}">
        <p14:creationId xmlns:p14="http://schemas.microsoft.com/office/powerpoint/2010/main" val="2429257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3640237-E7EB-4208-AF14-057D93BAFF5D}" type="slidenum">
              <a:rPr lang="es-ES" smtClean="0"/>
              <a:pPr/>
              <a:t>60</a:t>
            </a:fld>
            <a:endParaRPr lang="es-ES"/>
          </a:p>
        </p:txBody>
      </p:sp>
      <p:sp>
        <p:nvSpPr>
          <p:cNvPr id="139267" name="Rectangle 2"/>
          <p:cNvSpPr>
            <a:spLocks noGrp="1" noRot="1" noChangeAspect="1" noChangeArrowheads="1" noTextEdit="1"/>
          </p:cNvSpPr>
          <p:nvPr>
            <p:ph type="sldImg"/>
          </p:nvPr>
        </p:nvSpPr>
        <p:spPr>
          <a:xfrm>
            <a:off x="858838" y="742950"/>
            <a:ext cx="4951412" cy="3714750"/>
          </a:xfrm>
          <a:ln/>
        </p:spPr>
      </p:sp>
      <p:sp>
        <p:nvSpPr>
          <p:cNvPr id="139268" name="Rectangle 3"/>
          <p:cNvSpPr>
            <a:spLocks noGrp="1" noChangeArrowheads="1"/>
          </p:cNvSpPr>
          <p:nvPr>
            <p:ph type="body" idx="1"/>
          </p:nvPr>
        </p:nvSpPr>
        <p:spPr>
          <a:xfrm>
            <a:off x="887968" y="4704850"/>
            <a:ext cx="4886802" cy="4457470"/>
          </a:xfrm>
          <a:noFill/>
          <a:ln/>
        </p:spPr>
        <p:txBody>
          <a:bodyPr/>
          <a:lstStyle/>
          <a:p>
            <a:pPr eaLnBrk="1" hangingPunct="1"/>
            <a:endParaRPr lang="es-ES"/>
          </a:p>
        </p:txBody>
      </p:sp>
    </p:spTree>
    <p:extLst>
      <p:ext uri="{BB962C8B-B14F-4D97-AF65-F5344CB8AC3E}">
        <p14:creationId xmlns:p14="http://schemas.microsoft.com/office/powerpoint/2010/main" val="10941611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2F91B2A0-29F5-409D-92F0-A0E6A38C1A73}" type="slidenum">
              <a:rPr lang="es-ES" smtClean="0"/>
              <a:pPr>
                <a:defRPr/>
              </a:pPr>
              <a:t>62</a:t>
            </a:fld>
            <a:endParaRPr lang="es-ES"/>
          </a:p>
        </p:txBody>
      </p:sp>
    </p:spTree>
    <p:extLst>
      <p:ext uri="{BB962C8B-B14F-4D97-AF65-F5344CB8AC3E}">
        <p14:creationId xmlns:p14="http://schemas.microsoft.com/office/powerpoint/2010/main" val="39215402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2F91B2A0-29F5-409D-92F0-A0E6A38C1A73}" type="slidenum">
              <a:rPr lang="es-ES" smtClean="0"/>
              <a:pPr>
                <a:defRPr/>
              </a:pPr>
              <a:t>63</a:t>
            </a:fld>
            <a:endParaRPr lang="es-ES"/>
          </a:p>
        </p:txBody>
      </p:sp>
    </p:spTree>
    <p:extLst>
      <p:ext uri="{BB962C8B-B14F-4D97-AF65-F5344CB8AC3E}">
        <p14:creationId xmlns:p14="http://schemas.microsoft.com/office/powerpoint/2010/main" val="9706842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Fusionar 71 y 72 en una sola</a:t>
            </a:r>
            <a:r>
              <a:rPr lang="es-ES" baseline="0" dirty="0"/>
              <a:t> transparencia</a:t>
            </a:r>
            <a:endParaRPr lang="es-ES" dirty="0"/>
          </a:p>
        </p:txBody>
      </p:sp>
      <p:sp>
        <p:nvSpPr>
          <p:cNvPr id="4" name="3 Marcador de número de diapositiva"/>
          <p:cNvSpPr>
            <a:spLocks noGrp="1"/>
          </p:cNvSpPr>
          <p:nvPr>
            <p:ph type="sldNum" sz="quarter" idx="10"/>
          </p:nvPr>
        </p:nvSpPr>
        <p:spPr/>
        <p:txBody>
          <a:bodyPr/>
          <a:lstStyle/>
          <a:p>
            <a:pPr>
              <a:defRPr/>
            </a:pPr>
            <a:fld id="{2F91B2A0-29F5-409D-92F0-A0E6A38C1A73}" type="slidenum">
              <a:rPr lang="es-ES" smtClean="0"/>
              <a:pPr>
                <a:defRPr/>
              </a:pPr>
              <a:t>65</a:t>
            </a:fld>
            <a:endParaRPr lang="es-ES"/>
          </a:p>
        </p:txBody>
      </p:sp>
    </p:spTree>
    <p:extLst>
      <p:ext uri="{BB962C8B-B14F-4D97-AF65-F5344CB8AC3E}">
        <p14:creationId xmlns:p14="http://schemas.microsoft.com/office/powerpoint/2010/main" val="2109835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44B631-86B2-456F-8AEC-5BB82E365EC0}" type="slidenum">
              <a:rPr lang="es-ES" smtClean="0"/>
              <a:pPr/>
              <a:t>8</a:t>
            </a:fld>
            <a:endParaRPr lang="es-E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s-ES" dirty="0"/>
              <a:t>Los paquetes estándar empresariales tipo SAP, </a:t>
            </a:r>
            <a:r>
              <a:rPr lang="es-ES" dirty="0" err="1"/>
              <a:t>People</a:t>
            </a:r>
            <a:r>
              <a:rPr lang="es-ES" dirty="0"/>
              <a:t> </a:t>
            </a:r>
            <a:r>
              <a:rPr lang="es-ES" dirty="0" err="1"/>
              <a:t>Soft</a:t>
            </a:r>
            <a:r>
              <a:rPr lang="es-ES" dirty="0"/>
              <a:t>, Navision, JD </a:t>
            </a:r>
            <a:r>
              <a:rPr lang="es-ES" dirty="0" err="1"/>
              <a:t>Edwuards</a:t>
            </a:r>
            <a:r>
              <a:rPr lang="es-ES" dirty="0"/>
              <a:t>, etc. Comprenden un módulo Financiero que sin duda incluye la Contabilidad Financiera y soporte para la Contabilidad de Gestión, entre otros procesos soportados para el área financiera. De forma que se los datos y los procesos se integran de forma natural con los procesos de otras áreas para las que también incluyen módulos (comercial, recursos humanos, etc.)</a:t>
            </a:r>
          </a:p>
          <a:p>
            <a:pPr eaLnBrk="1" hangingPunct="1"/>
            <a:endParaRPr lang="es-ES" dirty="0"/>
          </a:p>
          <a:p>
            <a:pPr eaLnBrk="1" hangingPunct="1"/>
            <a:r>
              <a:rPr lang="es-ES" dirty="0"/>
              <a:t>No obstante, muchas PYMES tienen un volumen de actividad que no justifica la implantación de este tipo de paquetes, normalmente caros de comprar e implantar. Existen también muchos paquetes de software específico para contabilidad financiera y algunos de los fabricantes tienen otros módulos (que se integran con el de contabilidad) para gestionar nómina, facturación y almacenes, sobre todo y que se compran por separado.</a:t>
            </a:r>
          </a:p>
          <a:p>
            <a:pPr eaLnBrk="1" hangingPunct="1"/>
            <a:endParaRPr lang="es-ES" dirty="0"/>
          </a:p>
          <a:p>
            <a:pPr eaLnBrk="1" hangingPunct="1"/>
            <a:r>
              <a:rPr lang="es-ES" dirty="0"/>
              <a:t>El coste tanto de licencias como de implantación de estos paquetes es mucho más reducido, pero no tienen la ventaja de la integración natural con otros sistemas de información que puedan soportar los procesos de otras áreas.</a:t>
            </a:r>
          </a:p>
          <a:p>
            <a:pPr eaLnBrk="1" hangingPunct="1"/>
            <a:endParaRPr lang="es-ES" dirty="0"/>
          </a:p>
          <a:p>
            <a:pPr eaLnBrk="1" hangingPunct="1"/>
            <a:r>
              <a:rPr lang="es-ES" dirty="0"/>
              <a:t>Algunos fabricantes de software específico de contabilidad:</a:t>
            </a:r>
          </a:p>
          <a:p>
            <a:pPr eaLnBrk="1" hangingPunct="1"/>
            <a:endParaRPr lang="es-ES" dirty="0"/>
          </a:p>
          <a:p>
            <a:pPr eaLnBrk="1" hangingPunct="1"/>
            <a:r>
              <a:rPr lang="es-ES" b="1" dirty="0"/>
              <a:t>Software		Fabricante</a:t>
            </a:r>
          </a:p>
          <a:p>
            <a:pPr eaLnBrk="1" hangingPunct="1"/>
            <a:r>
              <a:rPr lang="es-ES" b="1" dirty="0"/>
              <a:t>--------------	---------------------------</a:t>
            </a:r>
          </a:p>
          <a:p>
            <a:pPr eaLnBrk="1" fontAlgn="b" hangingPunct="1"/>
            <a:r>
              <a:rPr lang="es-ES" dirty="0" err="1">
                <a:cs typeface="Arial" charset="0"/>
              </a:rPr>
              <a:t>Contaplus</a:t>
            </a:r>
            <a:r>
              <a:rPr lang="es-ES" dirty="0">
                <a:cs typeface="Arial" charset="0"/>
              </a:rPr>
              <a:t>		http://www.gruposp.com</a:t>
            </a:r>
          </a:p>
          <a:p>
            <a:pPr eaLnBrk="1" fontAlgn="b" hangingPunct="1"/>
            <a:r>
              <a:rPr lang="es-ES" dirty="0">
                <a:cs typeface="Arial" charset="0"/>
              </a:rPr>
              <a:t>CCS Finanzas	http://www.ccs.es</a:t>
            </a:r>
          </a:p>
          <a:p>
            <a:pPr eaLnBrk="1" fontAlgn="b" hangingPunct="1"/>
            <a:r>
              <a:rPr lang="es-ES" dirty="0" err="1">
                <a:cs typeface="Arial" charset="0"/>
              </a:rPr>
              <a:t>Nomiconta</a:t>
            </a:r>
            <a:r>
              <a:rPr lang="es-ES" dirty="0">
                <a:cs typeface="Arial" charset="0"/>
              </a:rPr>
              <a:t>		http://www.nomiconta.com</a:t>
            </a:r>
          </a:p>
          <a:p>
            <a:pPr eaLnBrk="1" fontAlgn="b" hangingPunct="1"/>
            <a:r>
              <a:rPr lang="es-ES" dirty="0" err="1">
                <a:cs typeface="Arial" charset="0"/>
              </a:rPr>
              <a:t>Logic</a:t>
            </a:r>
            <a:r>
              <a:rPr lang="es-ES" dirty="0">
                <a:cs typeface="Arial" charset="0"/>
              </a:rPr>
              <a:t> </a:t>
            </a:r>
            <a:r>
              <a:rPr lang="es-ES" dirty="0" err="1">
                <a:cs typeface="Arial" charset="0"/>
              </a:rPr>
              <a:t>Win</a:t>
            </a:r>
            <a:r>
              <a:rPr lang="es-ES" dirty="0">
                <a:cs typeface="Arial" charset="0"/>
              </a:rPr>
              <a:t>		http://www.logiccontrol.es</a:t>
            </a:r>
          </a:p>
          <a:p>
            <a:pPr eaLnBrk="1" fontAlgn="b" hangingPunct="1"/>
            <a:r>
              <a:rPr lang="es-ES" dirty="0">
                <a:cs typeface="Arial" charset="0"/>
              </a:rPr>
              <a:t>Visual </a:t>
            </a:r>
            <a:r>
              <a:rPr lang="es-ES" dirty="0" err="1">
                <a:cs typeface="Arial" charset="0"/>
              </a:rPr>
              <a:t>Conta</a:t>
            </a:r>
            <a:r>
              <a:rPr lang="es-ES" dirty="0">
                <a:cs typeface="Arial" charset="0"/>
              </a:rPr>
              <a:t>		http://www.goldensoft.com</a:t>
            </a:r>
          </a:p>
          <a:p>
            <a:pPr eaLnBrk="1" fontAlgn="b" hangingPunct="1"/>
            <a:r>
              <a:rPr lang="es-ES" dirty="0">
                <a:cs typeface="Arial" charset="0"/>
              </a:rPr>
              <a:t>Diamante		http://www.dimoni.es</a:t>
            </a:r>
          </a:p>
          <a:p>
            <a:pPr eaLnBrk="1" fontAlgn="b" hangingPunct="1"/>
            <a:r>
              <a:rPr lang="es-ES" dirty="0" err="1">
                <a:cs typeface="Arial" charset="0"/>
              </a:rPr>
              <a:t>Conta</a:t>
            </a:r>
            <a:r>
              <a:rPr lang="es-ES" dirty="0">
                <a:cs typeface="Arial" charset="0"/>
              </a:rPr>
              <a:t> </a:t>
            </a:r>
            <a:r>
              <a:rPr lang="es-ES" dirty="0" err="1">
                <a:cs typeface="Arial" charset="0"/>
              </a:rPr>
              <a:t>Win</a:t>
            </a:r>
            <a:r>
              <a:rPr lang="es-ES" dirty="0">
                <a:cs typeface="Arial" charset="0"/>
              </a:rPr>
              <a:t>		http://www.islasoft.com</a:t>
            </a:r>
          </a:p>
          <a:p>
            <a:pPr eaLnBrk="1" fontAlgn="b" hangingPunct="1"/>
            <a:r>
              <a:rPr lang="es-ES" dirty="0" err="1">
                <a:cs typeface="Arial" charset="0"/>
              </a:rPr>
              <a:t>OfiPro</a:t>
            </a:r>
            <a:r>
              <a:rPr lang="es-ES" dirty="0">
                <a:cs typeface="Arial" charset="0"/>
              </a:rPr>
              <a:t> 2000		http://www.softnix.es</a:t>
            </a:r>
          </a:p>
        </p:txBody>
      </p:sp>
    </p:spTree>
    <p:extLst>
      <p:ext uri="{BB962C8B-B14F-4D97-AF65-F5344CB8AC3E}">
        <p14:creationId xmlns:p14="http://schemas.microsoft.com/office/powerpoint/2010/main" val="129819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FA9DE70-328D-4EC1-B854-4FC502B7C46B}" type="slidenum">
              <a:rPr lang="es-ES" smtClean="0"/>
              <a:pPr/>
              <a:t>9</a:t>
            </a:fld>
            <a:endParaRPr lang="es-E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s-ES"/>
              <a:t>http://www.udg.es/fcee/professors/jmolins/Normativa/normesframe.htm</a:t>
            </a:r>
          </a:p>
          <a:p>
            <a:pPr eaLnBrk="1" hangingPunct="1"/>
            <a:r>
              <a:rPr lang="es-ES"/>
              <a:t>http://www.contabilidad.tk/prologo-1.htm</a:t>
            </a:r>
          </a:p>
          <a:p>
            <a:pPr eaLnBrk="1" hangingPunct="1"/>
            <a:r>
              <a:rPr lang="es-ES"/>
              <a:t>http://www.mailxmail.com/curso/empresa/contabilidad/capitulo1.htm</a:t>
            </a:r>
          </a:p>
        </p:txBody>
      </p:sp>
    </p:spTree>
    <p:extLst>
      <p:ext uri="{BB962C8B-B14F-4D97-AF65-F5344CB8AC3E}">
        <p14:creationId xmlns:p14="http://schemas.microsoft.com/office/powerpoint/2010/main" val="974721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2CB37D9-E37A-4124-BEEA-A747E2AA682E}" type="slidenum">
              <a:rPr lang="es-ES" smtClean="0"/>
              <a:pPr/>
              <a:t>10</a:t>
            </a:fld>
            <a:endParaRPr lang="es-E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s-ES"/>
              <a:t>10. Capital</a:t>
            </a:r>
          </a:p>
          <a:p>
            <a:pPr eaLnBrk="1" hangingPunct="1"/>
            <a:r>
              <a:rPr lang="es-ES"/>
              <a:t>11. Reservas</a:t>
            </a:r>
          </a:p>
          <a:p>
            <a:pPr eaLnBrk="1" hangingPunct="1"/>
            <a:r>
              <a:rPr lang="es-ES"/>
              <a:t>12. Resultados pendientes de aplicación</a:t>
            </a:r>
          </a:p>
          <a:p>
            <a:pPr eaLnBrk="1" hangingPunct="1"/>
            <a:r>
              <a:rPr lang="es-ES"/>
              <a:t>13. Subvenciones, donaciones y ajustes por cambios de valor </a:t>
            </a:r>
          </a:p>
          <a:p>
            <a:pPr eaLnBrk="1" hangingPunct="1"/>
            <a:r>
              <a:rPr lang="es-ES"/>
              <a:t>14. Provisiones</a:t>
            </a:r>
          </a:p>
          <a:p>
            <a:pPr eaLnBrk="1" hangingPunct="1"/>
            <a:r>
              <a:rPr lang="es-ES"/>
              <a:t>15. Deudas a largo plazo con características especiales</a:t>
            </a:r>
          </a:p>
          <a:p>
            <a:pPr eaLnBrk="1" hangingPunct="1"/>
            <a:r>
              <a:rPr lang="es-ES"/>
              <a:t>16. Deudas a largo plazo con partes vinculadas</a:t>
            </a:r>
          </a:p>
          <a:p>
            <a:pPr eaLnBrk="1" hangingPunct="1"/>
            <a:r>
              <a:rPr lang="es-ES"/>
              <a:t>17. Deudas a largo plazo por préstamos recibidos y otros conceptos</a:t>
            </a:r>
          </a:p>
          <a:p>
            <a:pPr eaLnBrk="1" hangingPunct="1"/>
            <a:r>
              <a:rPr lang="es-ES"/>
              <a:t>18. Pasivos por fianzas y garantías a largo plazo</a:t>
            </a:r>
          </a:p>
          <a:p>
            <a:pPr eaLnBrk="1" hangingPunct="1"/>
            <a:r>
              <a:rPr lang="es-ES"/>
              <a:t>19. Situaciones transitorias de financiación</a:t>
            </a:r>
          </a:p>
          <a:p>
            <a:pPr eaLnBrk="1" hangingPunct="1"/>
            <a:r>
              <a:rPr lang="es-ES"/>
              <a:t>20. Inmovilizaciones intangibles</a:t>
            </a:r>
          </a:p>
          <a:p>
            <a:pPr eaLnBrk="1" hangingPunct="1"/>
            <a:r>
              <a:rPr lang="es-ES"/>
              <a:t>21. Inmovilizaciones materiales</a:t>
            </a:r>
          </a:p>
          <a:p>
            <a:pPr eaLnBrk="1" hangingPunct="1"/>
            <a:r>
              <a:rPr lang="es-ES"/>
              <a:t>22. Inversiones inmobiliarias</a:t>
            </a:r>
          </a:p>
          <a:p>
            <a:pPr eaLnBrk="1" hangingPunct="1"/>
            <a:r>
              <a:rPr lang="es-ES"/>
              <a:t>23. Inmovilizaciones materiales en curso</a:t>
            </a:r>
          </a:p>
          <a:p>
            <a:pPr eaLnBrk="1" hangingPunct="1"/>
            <a:r>
              <a:rPr lang="es-ES"/>
              <a:t>24. Inversiones financieras en partes vinculadas</a:t>
            </a:r>
          </a:p>
          <a:p>
            <a:pPr eaLnBrk="1" hangingPunct="1"/>
            <a:r>
              <a:rPr lang="es-ES"/>
              <a:t>25. Otras inversiones financieras a largo plazo</a:t>
            </a:r>
          </a:p>
          <a:p>
            <a:pPr eaLnBrk="1" hangingPunct="1"/>
            <a:r>
              <a:rPr lang="es-ES"/>
              <a:t>26. Fianzas y depósitos constituidos a largo plazo</a:t>
            </a:r>
          </a:p>
          <a:p>
            <a:pPr eaLnBrk="1" hangingPunct="1"/>
            <a:r>
              <a:rPr lang="es-ES"/>
              <a:t>28. Amortización acumulada del inmovilizado</a:t>
            </a:r>
          </a:p>
          <a:p>
            <a:pPr eaLnBrk="1" hangingPunct="1"/>
            <a:r>
              <a:rPr lang="es-ES"/>
              <a:t>29. Deterioro de valor del inmovilizado</a:t>
            </a:r>
          </a:p>
          <a:p>
            <a:pPr eaLnBrk="1" hangingPunct="1"/>
            <a:r>
              <a:rPr lang="es-ES"/>
              <a:t>30. Comerciales</a:t>
            </a:r>
          </a:p>
          <a:p>
            <a:pPr eaLnBrk="1" hangingPunct="1"/>
            <a:r>
              <a:rPr lang="es-ES"/>
              <a:t>31. Materias primas</a:t>
            </a:r>
          </a:p>
          <a:p>
            <a:pPr eaLnBrk="1" hangingPunct="1"/>
            <a:r>
              <a:rPr lang="es-ES"/>
              <a:t>32. Otros aprovisionamientos</a:t>
            </a:r>
          </a:p>
          <a:p>
            <a:pPr eaLnBrk="1" hangingPunct="1"/>
            <a:r>
              <a:rPr lang="es-ES"/>
              <a:t>33. Productos en curso</a:t>
            </a:r>
          </a:p>
          <a:p>
            <a:pPr eaLnBrk="1" hangingPunct="1"/>
            <a:r>
              <a:rPr lang="es-ES"/>
              <a:t>34. Productos semiterminados</a:t>
            </a:r>
          </a:p>
          <a:p>
            <a:pPr eaLnBrk="1" hangingPunct="1"/>
            <a:r>
              <a:rPr lang="es-ES"/>
              <a:t>35. Productos terminados</a:t>
            </a:r>
          </a:p>
          <a:p>
            <a:pPr eaLnBrk="1" hangingPunct="1"/>
            <a:r>
              <a:rPr lang="es-ES"/>
              <a:t>36. Subproductos, residuos y materiales recuperados</a:t>
            </a:r>
          </a:p>
          <a:p>
            <a:pPr eaLnBrk="1" hangingPunct="1"/>
            <a:r>
              <a:rPr lang="es-ES"/>
              <a:t>39. Deterioro de valor de las existencias</a:t>
            </a:r>
          </a:p>
        </p:txBody>
      </p:sp>
    </p:spTree>
    <p:extLst>
      <p:ext uri="{BB962C8B-B14F-4D97-AF65-F5344CB8AC3E}">
        <p14:creationId xmlns:p14="http://schemas.microsoft.com/office/powerpoint/2010/main" val="54251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D7AC8E0-AD7C-43F2-9280-6887509C4037}" type="slidenum">
              <a:rPr lang="es-ES" smtClean="0"/>
              <a:pPr/>
              <a:t>11</a:t>
            </a:fld>
            <a:endParaRPr lang="es-E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s-ES" dirty="0"/>
              <a:t>40. Proveedores</a:t>
            </a:r>
          </a:p>
          <a:p>
            <a:pPr eaLnBrk="1" hangingPunct="1"/>
            <a:r>
              <a:rPr lang="es-ES" dirty="0"/>
              <a:t>41. Acreedores varios</a:t>
            </a:r>
          </a:p>
          <a:p>
            <a:pPr eaLnBrk="1" hangingPunct="1"/>
            <a:r>
              <a:rPr lang="es-ES" dirty="0"/>
              <a:t>43. Clientes</a:t>
            </a:r>
          </a:p>
          <a:p>
            <a:pPr eaLnBrk="1" hangingPunct="1"/>
            <a:r>
              <a:rPr lang="es-ES" dirty="0"/>
              <a:t>44. Deudores varios</a:t>
            </a:r>
          </a:p>
          <a:p>
            <a:pPr eaLnBrk="1" hangingPunct="1"/>
            <a:r>
              <a:rPr lang="es-ES" dirty="0"/>
              <a:t>46.Personal</a:t>
            </a:r>
          </a:p>
          <a:p>
            <a:pPr eaLnBrk="1" hangingPunct="1"/>
            <a:r>
              <a:rPr lang="es-ES" dirty="0"/>
              <a:t>47. Administraciones públicas</a:t>
            </a:r>
          </a:p>
          <a:p>
            <a:pPr eaLnBrk="1" hangingPunct="1"/>
            <a:r>
              <a:rPr lang="es-ES" dirty="0"/>
              <a:t>48. Ajustes por periodificación</a:t>
            </a:r>
          </a:p>
          <a:p>
            <a:pPr eaLnBrk="1" hangingPunct="1"/>
            <a:r>
              <a:rPr lang="es-ES" dirty="0"/>
              <a:t>49. Deterioro de valor de créditos comerciales y provisiones a corto plazo</a:t>
            </a:r>
          </a:p>
          <a:p>
            <a:pPr eaLnBrk="1" hangingPunct="1"/>
            <a:r>
              <a:rPr lang="es-ES" dirty="0"/>
              <a:t>50. Empréstitos, deudas con </a:t>
            </a:r>
            <a:r>
              <a:rPr lang="es-ES" dirty="0" err="1"/>
              <a:t>carácterísticas</a:t>
            </a:r>
            <a:r>
              <a:rPr lang="es-ES" dirty="0"/>
              <a:t> especiales y otras emisiones análogas a corto plazo</a:t>
            </a:r>
          </a:p>
          <a:p>
            <a:pPr eaLnBrk="1" hangingPunct="1"/>
            <a:r>
              <a:rPr lang="es-ES" dirty="0"/>
              <a:t>51. Deudas a corto plazo con partes vinculadas</a:t>
            </a:r>
          </a:p>
          <a:p>
            <a:pPr eaLnBrk="1" hangingPunct="1"/>
            <a:r>
              <a:rPr lang="es-ES" dirty="0"/>
              <a:t>52. Deudas a corto plazo por préstamos recibidos y otros conceptos</a:t>
            </a:r>
          </a:p>
          <a:p>
            <a:pPr eaLnBrk="1" hangingPunct="1"/>
            <a:r>
              <a:rPr lang="es-ES" dirty="0"/>
              <a:t>53. Inversiones financieras a corto plazo en partes vinculadas</a:t>
            </a:r>
          </a:p>
          <a:p>
            <a:pPr eaLnBrk="1" hangingPunct="1"/>
            <a:r>
              <a:rPr lang="es-ES" dirty="0"/>
              <a:t>54. Otras inversiones financieras temporales</a:t>
            </a:r>
          </a:p>
          <a:p>
            <a:pPr eaLnBrk="1" hangingPunct="1"/>
            <a:r>
              <a:rPr lang="es-ES" dirty="0"/>
              <a:t>55. Otras cuentas no bancarias</a:t>
            </a:r>
          </a:p>
          <a:p>
            <a:pPr eaLnBrk="1" hangingPunct="1"/>
            <a:r>
              <a:rPr lang="es-ES" dirty="0"/>
              <a:t>56. Fianzas y depósitos recibidos y constituidos a corto plazo, y ajustes por periodificación</a:t>
            </a:r>
          </a:p>
          <a:p>
            <a:pPr eaLnBrk="1" hangingPunct="1"/>
            <a:r>
              <a:rPr lang="es-ES" dirty="0"/>
              <a:t>57. Tesorería</a:t>
            </a:r>
          </a:p>
          <a:p>
            <a:pPr eaLnBrk="1" hangingPunct="1"/>
            <a:r>
              <a:rPr lang="es-ES" dirty="0"/>
              <a:t>58. Activos no corrientes mantenidos </a:t>
            </a:r>
            <a:r>
              <a:rPr lang="es-ES" dirty="0" err="1"/>
              <a:t>para^la</a:t>
            </a:r>
            <a:r>
              <a:rPr lang="es-ES" dirty="0"/>
              <a:t> venta y pasivos asociados</a:t>
            </a:r>
          </a:p>
          <a:p>
            <a:pPr eaLnBrk="1" hangingPunct="1"/>
            <a:r>
              <a:rPr lang="es-ES" dirty="0"/>
              <a:t>59. Deterioro del valor de instrumentos financieros</a:t>
            </a:r>
          </a:p>
        </p:txBody>
      </p:sp>
    </p:spTree>
    <p:extLst>
      <p:ext uri="{BB962C8B-B14F-4D97-AF65-F5344CB8AC3E}">
        <p14:creationId xmlns:p14="http://schemas.microsoft.com/office/powerpoint/2010/main" val="3399948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1035"/>
          <p:cNvSpPr>
            <a:spLocks noChangeShapeType="1"/>
          </p:cNvSpPr>
          <p:nvPr userDrawn="1"/>
        </p:nvSpPr>
        <p:spPr bwMode="auto">
          <a:xfrm>
            <a:off x="0" y="579438"/>
            <a:ext cx="9144000" cy="0"/>
          </a:xfrm>
          <a:prstGeom prst="line">
            <a:avLst/>
          </a:prstGeom>
          <a:noFill/>
          <a:ln w="38100">
            <a:solidFill>
              <a:srgbClr val="FF9900"/>
            </a:solidFill>
            <a:round/>
            <a:headEnd/>
            <a:tailEnd/>
          </a:ln>
          <a:effectLst/>
        </p:spPr>
        <p:txBody>
          <a:bodyPr/>
          <a:lstStyle/>
          <a:p>
            <a:pPr>
              <a:defRPr/>
            </a:pPr>
            <a:endParaRPr lang="es-ES"/>
          </a:p>
        </p:txBody>
      </p:sp>
      <p:sp>
        <p:nvSpPr>
          <p:cNvPr id="5" name="Line 1036"/>
          <p:cNvSpPr>
            <a:spLocks noChangeShapeType="1"/>
          </p:cNvSpPr>
          <p:nvPr userDrawn="1"/>
        </p:nvSpPr>
        <p:spPr bwMode="auto">
          <a:xfrm>
            <a:off x="0" y="6278563"/>
            <a:ext cx="9144000" cy="0"/>
          </a:xfrm>
          <a:prstGeom prst="line">
            <a:avLst/>
          </a:prstGeom>
          <a:noFill/>
          <a:ln w="38100">
            <a:solidFill>
              <a:srgbClr val="FF9900"/>
            </a:solidFill>
            <a:round/>
            <a:headEnd/>
            <a:tailEnd/>
          </a:ln>
          <a:effectLst/>
        </p:spPr>
        <p:txBody>
          <a:bodyPr/>
          <a:lstStyle/>
          <a:p>
            <a:pPr>
              <a:defRPr/>
            </a:pPr>
            <a:endParaRPr lang="es-ES"/>
          </a:p>
        </p:txBody>
      </p:sp>
      <p:sp>
        <p:nvSpPr>
          <p:cNvPr id="6" name="Rectangle 1037"/>
          <p:cNvSpPr>
            <a:spLocks noChangeArrowheads="1"/>
          </p:cNvSpPr>
          <p:nvPr userDrawn="1"/>
        </p:nvSpPr>
        <p:spPr bwMode="auto">
          <a:xfrm>
            <a:off x="0" y="0"/>
            <a:ext cx="9144000" cy="533400"/>
          </a:xfrm>
          <a:prstGeom prst="rect">
            <a:avLst/>
          </a:prstGeom>
          <a:solidFill>
            <a:srgbClr val="4F7DAE"/>
          </a:solidFill>
          <a:ln w="9525">
            <a:solidFill>
              <a:srgbClr val="4F7DAE"/>
            </a:solidFill>
            <a:miter lim="800000"/>
            <a:headEnd/>
            <a:tailEnd/>
          </a:ln>
          <a:effectLst/>
        </p:spPr>
        <p:txBody>
          <a:bodyPr wrap="none" anchor="ctr"/>
          <a:lstStyle/>
          <a:p>
            <a:pPr>
              <a:defRPr/>
            </a:pPr>
            <a:r>
              <a:rPr lang="es-ES" sz="2400"/>
              <a:t>Empresa y Entorno Económico</a:t>
            </a:r>
          </a:p>
        </p:txBody>
      </p:sp>
      <p:sp>
        <p:nvSpPr>
          <p:cNvPr id="7" name="Rectangle 1038"/>
          <p:cNvSpPr>
            <a:spLocks noChangeArrowheads="1"/>
          </p:cNvSpPr>
          <p:nvPr userDrawn="1"/>
        </p:nvSpPr>
        <p:spPr bwMode="auto">
          <a:xfrm>
            <a:off x="0" y="6324600"/>
            <a:ext cx="9144000" cy="533400"/>
          </a:xfrm>
          <a:prstGeom prst="rect">
            <a:avLst/>
          </a:prstGeom>
          <a:solidFill>
            <a:srgbClr val="4F7DAE"/>
          </a:solidFill>
          <a:ln w="9525">
            <a:solidFill>
              <a:srgbClr val="4F7DAE"/>
            </a:solidFill>
            <a:miter lim="800000"/>
            <a:headEnd/>
            <a:tailEnd/>
          </a:ln>
          <a:effectLst/>
        </p:spPr>
        <p:txBody>
          <a:bodyPr wrap="none" anchor="ctr"/>
          <a:lstStyle/>
          <a:p>
            <a:pPr algn="l">
              <a:spcBef>
                <a:spcPct val="20000"/>
              </a:spcBef>
              <a:defRPr/>
            </a:pPr>
            <a:endParaRPr lang="es-ES" sz="2400"/>
          </a:p>
        </p:txBody>
      </p:sp>
      <p:sp>
        <p:nvSpPr>
          <p:cNvPr id="8" name="Text Box 1044"/>
          <p:cNvSpPr txBox="1">
            <a:spLocks noChangeArrowheads="1"/>
          </p:cNvSpPr>
          <p:nvPr userDrawn="1"/>
        </p:nvSpPr>
        <p:spPr bwMode="auto">
          <a:xfrm>
            <a:off x="152400" y="6400800"/>
            <a:ext cx="6061075" cy="457200"/>
          </a:xfrm>
          <a:prstGeom prst="rect">
            <a:avLst/>
          </a:prstGeom>
          <a:noFill/>
          <a:ln w="9525">
            <a:noFill/>
            <a:miter lim="800000"/>
            <a:headEnd/>
            <a:tailEnd/>
          </a:ln>
          <a:effectLst/>
        </p:spPr>
        <p:txBody>
          <a:bodyPr wrap="none">
            <a:spAutoFit/>
          </a:bodyPr>
          <a:lstStyle/>
          <a:p>
            <a:pPr algn="l">
              <a:spcBef>
                <a:spcPct val="20000"/>
              </a:spcBef>
              <a:defRPr/>
            </a:pPr>
            <a:r>
              <a:rPr lang="es-ES_tradnl" sz="2400" b="1"/>
              <a:t>Departament d’Organització d’Empreses</a:t>
            </a:r>
            <a:endParaRPr lang="es-ES" sz="2800">
              <a:latin typeface="Times New Roman" pitchFamily="18" charset="0"/>
            </a:endParaRPr>
          </a:p>
        </p:txBody>
      </p:sp>
      <p:graphicFrame>
        <p:nvGraphicFramePr>
          <p:cNvPr id="9" name="Object 1048"/>
          <p:cNvGraphicFramePr>
            <a:graphicFrameLocks noChangeAspect="1"/>
          </p:cNvGraphicFramePr>
          <p:nvPr/>
        </p:nvGraphicFramePr>
        <p:xfrm>
          <a:off x="7847013" y="6384925"/>
          <a:ext cx="1143000" cy="439738"/>
        </p:xfrm>
        <a:graphic>
          <a:graphicData uri="http://schemas.openxmlformats.org/presentationml/2006/ole">
            <mc:AlternateContent xmlns:mc="http://schemas.openxmlformats.org/markup-compatibility/2006">
              <mc:Choice xmlns:v="urn:schemas-microsoft-com:vml" Requires="v">
                <p:oleObj name="Image" r:id="rId2" imgW="5244444" imgH="2019048" progId="">
                  <p:embed/>
                </p:oleObj>
              </mc:Choice>
              <mc:Fallback>
                <p:oleObj name="Image" r:id="rId2" imgW="5244444" imgH="2019048" progId="">
                  <p:embed/>
                  <p:pic>
                    <p:nvPicPr>
                      <p:cNvPr id="0" name="Object 1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7013" y="6384925"/>
                        <a:ext cx="114300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2" name="Rectangle 1026"/>
          <p:cNvSpPr>
            <a:spLocks noGrp="1" noChangeArrowheads="1"/>
          </p:cNvSpPr>
          <p:nvPr>
            <p:ph type="subTitle" idx="1"/>
          </p:nvPr>
        </p:nvSpPr>
        <p:spPr>
          <a:xfrm>
            <a:off x="1447800" y="3657600"/>
            <a:ext cx="6400800" cy="1066800"/>
          </a:xfrm>
        </p:spPr>
        <p:txBody>
          <a:bodyPr/>
          <a:lstStyle>
            <a:lvl1pPr marL="0" indent="0" algn="ctr">
              <a:buFont typeface="Wingdings" pitchFamily="2" charset="2"/>
              <a:buNone/>
              <a:defRPr sz="2000"/>
            </a:lvl1pPr>
          </a:lstStyle>
          <a:p>
            <a:r>
              <a:rPr lang="es-ES"/>
              <a:t>Haga clic para modificar el estilo de subtítulo del patrón</a:t>
            </a:r>
          </a:p>
        </p:txBody>
      </p:sp>
      <p:sp>
        <p:nvSpPr>
          <p:cNvPr id="10247" name="Rectangle 1031"/>
          <p:cNvSpPr>
            <a:spLocks noGrp="1" noChangeArrowheads="1"/>
          </p:cNvSpPr>
          <p:nvPr>
            <p:ph type="ctrTitle"/>
          </p:nvPr>
        </p:nvSpPr>
        <p:spPr>
          <a:xfrm>
            <a:off x="304800" y="2286000"/>
            <a:ext cx="8534400" cy="1143000"/>
          </a:xfrm>
        </p:spPr>
        <p:txBody>
          <a:bodyPr/>
          <a:lstStyle>
            <a:lvl1pPr algn="ctr">
              <a:defRPr sz="4400" b="1">
                <a:solidFill>
                  <a:srgbClr val="4F7DAE"/>
                </a:solidFill>
              </a:defRPr>
            </a:lvl1pPr>
          </a:lstStyle>
          <a:p>
            <a:r>
              <a:rPr lang="es-ES"/>
              <a:t>Haga clic para modificar el estilo de 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1943100" cy="61722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0"/>
            <a:ext cx="5676900" cy="61722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0"/>
            <a:ext cx="7772400" cy="609600"/>
          </a:xfrm>
        </p:spPr>
        <p:txBody>
          <a:bodyPr/>
          <a:lstStyle/>
          <a:p>
            <a:r>
              <a:rPr lang="es-ES"/>
              <a:t>Haga clic para modificar el estilo de título del patrón</a:t>
            </a:r>
          </a:p>
        </p:txBody>
      </p:sp>
      <p:sp>
        <p:nvSpPr>
          <p:cNvPr id="3" name="2 Marcador de tabla"/>
          <p:cNvSpPr>
            <a:spLocks noGrp="1"/>
          </p:cNvSpPr>
          <p:nvPr>
            <p:ph type="tbl" idx="1"/>
          </p:nvPr>
        </p:nvSpPr>
        <p:spPr>
          <a:xfrm>
            <a:off x="685800" y="990600"/>
            <a:ext cx="7772400" cy="5181600"/>
          </a:xfrm>
        </p:spPr>
        <p:txBody>
          <a:bodyPr/>
          <a:lstStyle/>
          <a:p>
            <a:pPr lvl="0"/>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bwMode="auto">
          <a:xfrm>
            <a:off x="685800" y="990600"/>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1031" name="Rectangle 7"/>
          <p:cNvSpPr>
            <a:spLocks noChangeArrowheads="1"/>
          </p:cNvSpPr>
          <p:nvPr userDrawn="1"/>
        </p:nvSpPr>
        <p:spPr bwMode="auto">
          <a:xfrm>
            <a:off x="0" y="0"/>
            <a:ext cx="9144000" cy="609600"/>
          </a:xfrm>
          <a:prstGeom prst="rect">
            <a:avLst/>
          </a:prstGeom>
          <a:solidFill>
            <a:srgbClr val="4F7DAE"/>
          </a:solidFill>
          <a:ln w="9525">
            <a:noFill/>
            <a:miter lim="800000"/>
            <a:headEnd/>
            <a:tailEnd/>
          </a:ln>
          <a:effectLst/>
        </p:spPr>
        <p:txBody>
          <a:bodyPr wrap="none" anchor="ctr"/>
          <a:lstStyle/>
          <a:p>
            <a:pPr>
              <a:defRPr/>
            </a:pPr>
            <a:endParaRPr lang="es-ES"/>
          </a:p>
        </p:txBody>
      </p:sp>
      <p:sp>
        <p:nvSpPr>
          <p:cNvPr id="11268" name="Rectangle 2"/>
          <p:cNvSpPr>
            <a:spLocks noGrp="1" noChangeArrowheads="1"/>
          </p:cNvSpPr>
          <p:nvPr>
            <p:ph type="title"/>
          </p:nvPr>
        </p:nvSpPr>
        <p:spPr bwMode="auto">
          <a:xfrm>
            <a:off x="685800" y="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t>Haga clic para modificar el estilo de título del patrón</a:t>
            </a:r>
          </a:p>
        </p:txBody>
      </p:sp>
      <p:sp>
        <p:nvSpPr>
          <p:cNvPr id="1034" name="Line 10"/>
          <p:cNvSpPr>
            <a:spLocks noChangeShapeType="1"/>
          </p:cNvSpPr>
          <p:nvPr userDrawn="1"/>
        </p:nvSpPr>
        <p:spPr bwMode="auto">
          <a:xfrm>
            <a:off x="0" y="6477000"/>
            <a:ext cx="9144000" cy="0"/>
          </a:xfrm>
          <a:prstGeom prst="line">
            <a:avLst/>
          </a:prstGeom>
          <a:noFill/>
          <a:ln w="38100">
            <a:solidFill>
              <a:srgbClr val="4F7DAE"/>
            </a:solidFill>
            <a:round/>
            <a:headEnd/>
            <a:tailEnd/>
          </a:ln>
          <a:effectLst/>
        </p:spPr>
        <p:txBody>
          <a:bodyPr/>
          <a:lstStyle/>
          <a:p>
            <a:pPr>
              <a:defRPr/>
            </a:pPr>
            <a:endParaRPr lang="es-ES"/>
          </a:p>
        </p:txBody>
      </p:sp>
      <p:sp>
        <p:nvSpPr>
          <p:cNvPr id="1035" name="Rectangle 11"/>
          <p:cNvSpPr>
            <a:spLocks noChangeArrowheads="1"/>
          </p:cNvSpPr>
          <p:nvPr/>
        </p:nvSpPr>
        <p:spPr bwMode="auto">
          <a:xfrm>
            <a:off x="7380288" y="6553200"/>
            <a:ext cx="1230312" cy="228600"/>
          </a:xfrm>
          <a:prstGeom prst="rect">
            <a:avLst/>
          </a:prstGeom>
          <a:noFill/>
          <a:ln w="9525">
            <a:noFill/>
            <a:miter lim="800000"/>
            <a:headEnd/>
            <a:tailEnd/>
          </a:ln>
          <a:effectLst/>
        </p:spPr>
        <p:txBody>
          <a:bodyPr/>
          <a:lstStyle/>
          <a:p>
            <a:pPr algn="r">
              <a:defRPr/>
            </a:pPr>
            <a:r>
              <a:rPr lang="es-ES_tradnl" sz="1400" b="1">
                <a:solidFill>
                  <a:srgbClr val="4F7DAE"/>
                </a:solidFill>
                <a:latin typeface="Times New Roman" pitchFamily="18" charset="0"/>
              </a:rPr>
              <a:t>FIN </a:t>
            </a:r>
            <a:fld id="{4A916120-C254-48BE-9695-D39724AB6B18}" type="slidenum">
              <a:rPr lang="es-ES_tradnl" sz="1400" b="1">
                <a:solidFill>
                  <a:srgbClr val="4F7DAE"/>
                </a:solidFill>
                <a:latin typeface="Times New Roman" pitchFamily="18" charset="0"/>
              </a:rPr>
              <a:pPr algn="r">
                <a:defRPr/>
              </a:pPr>
              <a:t>‹Nº›</a:t>
            </a:fld>
            <a:endParaRPr lang="es-ES_tradnl" sz="1400" b="1">
              <a:solidFill>
                <a:srgbClr val="4F7DAE"/>
              </a:solidFill>
              <a:latin typeface="Times New Roman" pitchFamily="18" charset="0"/>
            </a:endParaRPr>
          </a:p>
        </p:txBody>
      </p:sp>
      <p:sp>
        <p:nvSpPr>
          <p:cNvPr id="1043" name="Rectangle 19"/>
          <p:cNvSpPr>
            <a:spLocks noChangeArrowheads="1"/>
          </p:cNvSpPr>
          <p:nvPr/>
        </p:nvSpPr>
        <p:spPr bwMode="auto">
          <a:xfrm>
            <a:off x="685800" y="6553200"/>
            <a:ext cx="4267200" cy="228600"/>
          </a:xfrm>
          <a:prstGeom prst="rect">
            <a:avLst/>
          </a:prstGeom>
          <a:noFill/>
          <a:ln w="9525">
            <a:noFill/>
            <a:miter lim="800000"/>
            <a:headEnd/>
            <a:tailEnd/>
          </a:ln>
          <a:effectLst/>
        </p:spPr>
        <p:txBody>
          <a:bodyPr/>
          <a:lstStyle/>
          <a:p>
            <a:pPr algn="l">
              <a:defRPr/>
            </a:pPr>
            <a:r>
              <a:rPr lang="es-ES_tradnl" sz="1400" b="1">
                <a:solidFill>
                  <a:srgbClr val="4F7DAE"/>
                </a:solidFill>
                <a:latin typeface="Times New Roman" pitchFamily="18" charset="0"/>
              </a:rPr>
              <a:t>Empresa y Entorno Económico</a:t>
            </a:r>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Arial" charset="0"/>
        </a:defRPr>
      </a:lvl2pPr>
      <a:lvl3pPr algn="l" rtl="0" eaLnBrk="0" fontAlgn="base" hangingPunct="0">
        <a:spcBef>
          <a:spcPct val="0"/>
        </a:spcBef>
        <a:spcAft>
          <a:spcPct val="0"/>
        </a:spcAft>
        <a:defRPr sz="2800">
          <a:solidFill>
            <a:schemeClr val="bg1"/>
          </a:solidFill>
          <a:latin typeface="Arial" charset="0"/>
        </a:defRPr>
      </a:lvl3pPr>
      <a:lvl4pPr algn="l" rtl="0" eaLnBrk="0" fontAlgn="base" hangingPunct="0">
        <a:spcBef>
          <a:spcPct val="0"/>
        </a:spcBef>
        <a:spcAft>
          <a:spcPct val="0"/>
        </a:spcAft>
        <a:defRPr sz="2800">
          <a:solidFill>
            <a:schemeClr val="bg1"/>
          </a:solidFill>
          <a:latin typeface="Arial" charset="0"/>
        </a:defRPr>
      </a:lvl4pPr>
      <a:lvl5pPr algn="l" rtl="0" eaLnBrk="0" fontAlgn="base" hangingPunct="0">
        <a:spcBef>
          <a:spcPct val="0"/>
        </a:spcBef>
        <a:spcAft>
          <a:spcPct val="0"/>
        </a:spcAft>
        <a:defRPr sz="2800">
          <a:solidFill>
            <a:schemeClr val="bg1"/>
          </a:solidFill>
          <a:latin typeface="Arial" charset="0"/>
        </a:defRPr>
      </a:lvl5pPr>
      <a:lvl6pPr marL="457200" algn="l" rtl="0" fontAlgn="base">
        <a:spcBef>
          <a:spcPct val="0"/>
        </a:spcBef>
        <a:spcAft>
          <a:spcPct val="0"/>
        </a:spcAft>
        <a:defRPr sz="2800">
          <a:solidFill>
            <a:schemeClr val="bg1"/>
          </a:solidFill>
          <a:latin typeface="Arial" charset="0"/>
        </a:defRPr>
      </a:lvl6pPr>
      <a:lvl7pPr marL="914400" algn="l" rtl="0" fontAlgn="base">
        <a:spcBef>
          <a:spcPct val="0"/>
        </a:spcBef>
        <a:spcAft>
          <a:spcPct val="0"/>
        </a:spcAft>
        <a:defRPr sz="2800">
          <a:solidFill>
            <a:schemeClr val="bg1"/>
          </a:solidFill>
          <a:latin typeface="Arial" charset="0"/>
        </a:defRPr>
      </a:lvl7pPr>
      <a:lvl8pPr marL="1371600" algn="l" rtl="0" fontAlgn="base">
        <a:spcBef>
          <a:spcPct val="0"/>
        </a:spcBef>
        <a:spcAft>
          <a:spcPct val="0"/>
        </a:spcAft>
        <a:defRPr sz="2800">
          <a:solidFill>
            <a:schemeClr val="bg1"/>
          </a:solidFill>
          <a:latin typeface="Arial" charset="0"/>
        </a:defRPr>
      </a:lvl8pPr>
      <a:lvl9pPr marL="1828800" algn="l" rtl="0" fontAlgn="base">
        <a:spcBef>
          <a:spcPct val="0"/>
        </a:spcBef>
        <a:spcAft>
          <a:spcPct val="0"/>
        </a:spcAft>
        <a:defRPr sz="2800">
          <a:solidFill>
            <a:schemeClr val="bg1"/>
          </a:solidFill>
          <a:latin typeface="Arial" charset="0"/>
        </a:defRPr>
      </a:lvl9pPr>
    </p:titleStyle>
    <p:bodyStyle>
      <a:lvl1pPr marL="188913" indent="-188913" algn="l" rtl="0" eaLnBrk="0" fontAlgn="base" hangingPunct="0">
        <a:lnSpc>
          <a:spcPct val="90000"/>
        </a:lnSpc>
        <a:spcBef>
          <a:spcPct val="20000"/>
        </a:spcBef>
        <a:spcAft>
          <a:spcPct val="0"/>
        </a:spcAft>
        <a:buClr>
          <a:srgbClr val="FF9900"/>
        </a:buClr>
        <a:buFont typeface="Wingdings" pitchFamily="2" charset="2"/>
        <a:buChar char="§"/>
        <a:defRPr sz="2400" b="1">
          <a:solidFill>
            <a:srgbClr val="4F7DAE"/>
          </a:solidFill>
          <a:latin typeface="+mn-lt"/>
          <a:ea typeface="+mn-ea"/>
          <a:cs typeface="+mn-cs"/>
        </a:defRPr>
      </a:lvl1pPr>
      <a:lvl2pPr marL="576263" indent="-196850" algn="l" rtl="0" eaLnBrk="0" fontAlgn="base" hangingPunct="0">
        <a:spcBef>
          <a:spcPct val="20000"/>
        </a:spcBef>
        <a:spcAft>
          <a:spcPct val="0"/>
        </a:spcAft>
        <a:buClr>
          <a:srgbClr val="FF9900"/>
        </a:buClr>
        <a:buChar char="•"/>
        <a:defRPr sz="2000">
          <a:solidFill>
            <a:schemeClr val="tx1"/>
          </a:solidFill>
          <a:latin typeface="+mn-lt"/>
        </a:defRPr>
      </a:lvl2pPr>
      <a:lvl3pPr marL="952500" indent="-185738" algn="l" rtl="0" eaLnBrk="0" fontAlgn="base" hangingPunct="0">
        <a:spcBef>
          <a:spcPct val="20000"/>
        </a:spcBef>
        <a:spcAft>
          <a:spcPct val="0"/>
        </a:spcAft>
        <a:buClr>
          <a:srgbClr val="FF9900"/>
        </a:buClr>
        <a:buChar char="–"/>
        <a:defRPr>
          <a:solidFill>
            <a:schemeClr val="tx1"/>
          </a:solidFill>
          <a:latin typeface="+mn-lt"/>
        </a:defRPr>
      </a:lvl3pPr>
      <a:lvl4pPr marL="1328738" indent="-185738" algn="l" rtl="0" eaLnBrk="0" fontAlgn="base" hangingPunct="0">
        <a:spcBef>
          <a:spcPct val="20000"/>
        </a:spcBef>
        <a:spcAft>
          <a:spcPct val="0"/>
        </a:spcAft>
        <a:buClr>
          <a:srgbClr val="FF9900"/>
        </a:buClr>
        <a:buChar char="-"/>
        <a:defRPr sz="1600">
          <a:solidFill>
            <a:schemeClr val="tx1"/>
          </a:solidFill>
          <a:latin typeface="+mn-lt"/>
        </a:defRPr>
      </a:lvl4pPr>
      <a:lvl5pPr marL="1716088" indent="-196850" algn="l" rtl="0" eaLnBrk="0" fontAlgn="base" hangingPunct="0">
        <a:spcBef>
          <a:spcPct val="20000"/>
        </a:spcBef>
        <a:spcAft>
          <a:spcPct val="0"/>
        </a:spcAft>
        <a:buClr>
          <a:srgbClr val="FF9900"/>
        </a:buClr>
        <a:buChar char="»"/>
        <a:defRPr sz="1600">
          <a:solidFill>
            <a:schemeClr val="tx1"/>
          </a:solidFill>
          <a:latin typeface="+mn-lt"/>
        </a:defRPr>
      </a:lvl5pPr>
      <a:lvl6pPr marL="2173288" indent="-196850" algn="l" rtl="0" fontAlgn="base">
        <a:spcBef>
          <a:spcPct val="20000"/>
        </a:spcBef>
        <a:spcAft>
          <a:spcPct val="0"/>
        </a:spcAft>
        <a:buClr>
          <a:srgbClr val="FF9900"/>
        </a:buClr>
        <a:buChar char="»"/>
        <a:defRPr sz="1600">
          <a:solidFill>
            <a:schemeClr val="tx1"/>
          </a:solidFill>
          <a:latin typeface="+mn-lt"/>
        </a:defRPr>
      </a:lvl6pPr>
      <a:lvl7pPr marL="2630488" indent="-196850" algn="l" rtl="0" fontAlgn="base">
        <a:spcBef>
          <a:spcPct val="20000"/>
        </a:spcBef>
        <a:spcAft>
          <a:spcPct val="0"/>
        </a:spcAft>
        <a:buClr>
          <a:srgbClr val="FF9900"/>
        </a:buClr>
        <a:buChar char="»"/>
        <a:defRPr sz="1600">
          <a:solidFill>
            <a:schemeClr val="tx1"/>
          </a:solidFill>
          <a:latin typeface="+mn-lt"/>
        </a:defRPr>
      </a:lvl7pPr>
      <a:lvl8pPr marL="3087688" indent="-196850" algn="l" rtl="0" fontAlgn="base">
        <a:spcBef>
          <a:spcPct val="20000"/>
        </a:spcBef>
        <a:spcAft>
          <a:spcPct val="0"/>
        </a:spcAft>
        <a:buClr>
          <a:srgbClr val="FF9900"/>
        </a:buClr>
        <a:buChar char="»"/>
        <a:defRPr sz="1600">
          <a:solidFill>
            <a:schemeClr val="tx1"/>
          </a:solidFill>
          <a:latin typeface="+mn-lt"/>
        </a:defRPr>
      </a:lvl8pPr>
      <a:lvl9pPr marL="3544888" indent="-196850" algn="l" rtl="0" fontAlgn="base">
        <a:spcBef>
          <a:spcPct val="20000"/>
        </a:spcBef>
        <a:spcAft>
          <a:spcPct val="0"/>
        </a:spcAft>
        <a:buClr>
          <a:srgbClr val="FF9900"/>
        </a:buClr>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image" Target="../media/image5.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caixabank.es/empresa/financiacion/financiacion_es.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image" Target="../media/image1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axesor.es/explicacion/informe%20axesor.htm"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https://www.einforma.com/?portal=CAON&amp;source=SCE&amp;usu=-1" TargetMode="External"/><Relationship Id="rId4" Type="http://schemas.openxmlformats.org/officeDocument/2006/relationships/image" Target="../media/image13.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8" descr="Portada"/>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7172" name="Rectangle 4"/>
          <p:cNvSpPr>
            <a:spLocks noGrp="1" noChangeArrowheads="1"/>
          </p:cNvSpPr>
          <p:nvPr>
            <p:ph type="ctrTitle"/>
          </p:nvPr>
        </p:nvSpPr>
        <p:spPr>
          <a:effectLst>
            <a:outerShdw dist="35921" dir="2700000" algn="ctr" rotWithShape="0">
              <a:srgbClr val="B20000"/>
            </a:outerShdw>
          </a:effectLst>
        </p:spPr>
        <p:txBody>
          <a:bodyPr/>
          <a:lstStyle/>
          <a:p>
            <a:pPr eaLnBrk="1" hangingPunct="1">
              <a:defRPr/>
            </a:pPr>
            <a:r>
              <a:rPr lang="es-ES" dirty="0">
                <a:solidFill>
                  <a:schemeClr val="bg1"/>
                </a:solidFill>
              </a:rPr>
              <a:t>Administración y Finanzas</a:t>
            </a:r>
          </a:p>
        </p:txBody>
      </p:sp>
      <p:sp>
        <p:nvSpPr>
          <p:cNvPr id="12292" name="Rectangle 5"/>
          <p:cNvSpPr>
            <a:spLocks noGrp="1" noChangeArrowheads="1"/>
          </p:cNvSpPr>
          <p:nvPr>
            <p:ph type="subTitle" idx="1"/>
          </p:nvPr>
        </p:nvSpPr>
        <p:spPr>
          <a:xfrm>
            <a:off x="1447800" y="3657600"/>
            <a:ext cx="6400800" cy="557213"/>
          </a:xfrm>
        </p:spPr>
        <p:txBody>
          <a:bodyPr/>
          <a:lstStyle/>
          <a:p>
            <a:pPr eaLnBrk="1" hangingPunct="1"/>
            <a:endParaRPr lang="es-ES" sz="1800" dirty="0"/>
          </a:p>
        </p:txBody>
      </p:sp>
      <p:sp>
        <p:nvSpPr>
          <p:cNvPr id="5" name="QuadreDeText 5"/>
          <p:cNvSpPr txBox="1">
            <a:spLocks noChangeArrowheads="1"/>
          </p:cNvSpPr>
          <p:nvPr/>
        </p:nvSpPr>
        <p:spPr bwMode="auto">
          <a:xfrm>
            <a:off x="107181" y="5765254"/>
            <a:ext cx="4968875" cy="400050"/>
          </a:xfrm>
          <a:prstGeom prst="rect">
            <a:avLst/>
          </a:prstGeom>
          <a:noFill/>
          <a:ln w="9525">
            <a:noFill/>
            <a:miter lim="800000"/>
            <a:headEnd/>
            <a:tailEnd/>
          </a:ln>
        </p:spPr>
        <p:txBody>
          <a:bodyPr>
            <a:spAutoFit/>
          </a:bodyPr>
          <a:lstStyle/>
          <a:p>
            <a:pPr algn="l"/>
            <a:r>
              <a:rPr lang="ca-ES" sz="2000" dirty="0"/>
              <a:t>Departament  d’Organització d’Empreses</a:t>
            </a:r>
            <a:endParaRPr lang="es-ES" sz="2000" dirty="0"/>
          </a:p>
        </p:txBody>
      </p:sp>
      <p:sp>
        <p:nvSpPr>
          <p:cNvPr id="6" name="QuadreDeText 6"/>
          <p:cNvSpPr txBox="1">
            <a:spLocks noChangeArrowheads="1"/>
          </p:cNvSpPr>
          <p:nvPr/>
        </p:nvSpPr>
        <p:spPr bwMode="auto">
          <a:xfrm>
            <a:off x="107504" y="6195714"/>
            <a:ext cx="4392613" cy="401638"/>
          </a:xfrm>
          <a:prstGeom prst="rect">
            <a:avLst/>
          </a:prstGeom>
          <a:noFill/>
          <a:ln w="9525">
            <a:noFill/>
            <a:miter lim="800000"/>
            <a:headEnd/>
            <a:tailEnd/>
          </a:ln>
        </p:spPr>
        <p:txBody>
          <a:bodyPr>
            <a:spAutoFit/>
          </a:bodyPr>
          <a:lstStyle/>
          <a:p>
            <a:pPr algn="l"/>
            <a:r>
              <a:rPr lang="ca-ES" sz="2000" dirty="0"/>
              <a:t>Universitat Politècnica de Catalunya </a:t>
            </a:r>
            <a:endParaRPr lang="es-E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ES"/>
              <a:t>Contabilidad Financiera: cuadro de cuentas</a:t>
            </a:r>
          </a:p>
        </p:txBody>
      </p:sp>
      <p:sp>
        <p:nvSpPr>
          <p:cNvPr id="21507" name="Rectangle 3"/>
          <p:cNvSpPr>
            <a:spLocks noGrp="1" noChangeArrowheads="1"/>
          </p:cNvSpPr>
          <p:nvPr>
            <p:ph type="body" idx="1"/>
          </p:nvPr>
        </p:nvSpPr>
        <p:spPr>
          <a:xfrm>
            <a:off x="228600" y="990600"/>
            <a:ext cx="8229600" cy="5181600"/>
          </a:xfrm>
        </p:spPr>
        <p:txBody>
          <a:bodyPr/>
          <a:lstStyle/>
          <a:p>
            <a:pPr algn="ctr" eaLnBrk="1" hangingPunct="1">
              <a:buFont typeface="Wingdings" pitchFamily="2" charset="2"/>
              <a:buNone/>
            </a:pPr>
            <a:r>
              <a:rPr lang="es-ES">
                <a:solidFill>
                  <a:srgbClr val="006600"/>
                </a:solidFill>
              </a:rPr>
              <a:t>Cuentas que representan el patrimonio (Balance)</a:t>
            </a:r>
          </a:p>
          <a:p>
            <a:pPr eaLnBrk="1" hangingPunct="1"/>
            <a:r>
              <a:rPr lang="es-ES"/>
              <a:t>GRUPO 1 Financiación Básica</a:t>
            </a:r>
          </a:p>
          <a:p>
            <a:pPr lvl="1" eaLnBrk="1" hangingPunct="1"/>
            <a:r>
              <a:rPr lang="es-ES"/>
              <a:t>Comprende los recursos propios y la financiación ajena a largo plazo de la empresa destinados, en general, a financiar el activo permanente y a cubrir un margen razonable del circulante: Incluye también los ingresos a distribuir en varios ejercicios, acciones propias y otras situaciones transitorias de la financiación básica.</a:t>
            </a:r>
          </a:p>
          <a:p>
            <a:pPr eaLnBrk="1" hangingPunct="1"/>
            <a:r>
              <a:rPr lang="es-ES"/>
              <a:t>GRUPO 2 Inmovilizado</a:t>
            </a:r>
          </a:p>
          <a:p>
            <a:pPr lvl="1" eaLnBrk="1" hangingPunct="1"/>
            <a:r>
              <a:rPr lang="es-ES"/>
              <a:t>Comprende los elementos del patrimonio destinados a servir de forma duradera en la actividad de la empresa. También se incluyen los "gastos a distribuir en varios ejercicios"</a:t>
            </a:r>
          </a:p>
          <a:p>
            <a:pPr eaLnBrk="1" hangingPunct="1"/>
            <a:r>
              <a:rPr lang="es-ES"/>
              <a:t>GRUPO 3 Existencias</a:t>
            </a:r>
          </a:p>
          <a:p>
            <a:pPr lvl="1" eaLnBrk="1" hangingPunct="1"/>
            <a:r>
              <a:rPr lang="es-ES"/>
              <a:t>Mercaderías, materias primas, otros aprovisionamientos, productos en curso, productos semiterminados, productos terminados y subproductos, residuos y materiales recuperados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
              <a:t>Contabilidad Financiera: cuadro de cuentas</a:t>
            </a:r>
          </a:p>
        </p:txBody>
      </p:sp>
      <p:sp>
        <p:nvSpPr>
          <p:cNvPr id="22531" name="Rectangle 3"/>
          <p:cNvSpPr>
            <a:spLocks noGrp="1" noChangeArrowheads="1"/>
          </p:cNvSpPr>
          <p:nvPr>
            <p:ph type="body" idx="1"/>
          </p:nvPr>
        </p:nvSpPr>
        <p:spPr>
          <a:xfrm>
            <a:off x="228600" y="990600"/>
            <a:ext cx="8229600" cy="5181600"/>
          </a:xfrm>
        </p:spPr>
        <p:txBody>
          <a:bodyPr/>
          <a:lstStyle/>
          <a:p>
            <a:pPr algn="ctr" eaLnBrk="1" hangingPunct="1">
              <a:buFont typeface="Wingdings" pitchFamily="2" charset="2"/>
              <a:buNone/>
            </a:pPr>
            <a:r>
              <a:rPr lang="es-ES">
                <a:solidFill>
                  <a:srgbClr val="006600"/>
                </a:solidFill>
              </a:rPr>
              <a:t>Cuentas que representan el patrimonio (Balance)</a:t>
            </a:r>
            <a:endParaRPr lang="es-ES"/>
          </a:p>
          <a:p>
            <a:pPr eaLnBrk="1" hangingPunct="1"/>
            <a:r>
              <a:rPr lang="es-ES"/>
              <a:t>GRUPO 4 Acreedores y Deudores por operaciones de comerciales</a:t>
            </a:r>
          </a:p>
          <a:p>
            <a:pPr lvl="1" eaLnBrk="1" hangingPunct="1"/>
            <a:r>
              <a:rPr lang="es-ES"/>
              <a:t>Cuentas personales y efectos comerciales activos y pasivos que tienen su origen en el tráfico de la empresa, así como las cuentas con las Administraciones Públicas, incluso las que correspondan a saldos con vencimiento superior a un año</a:t>
            </a:r>
          </a:p>
          <a:p>
            <a:pPr eaLnBrk="1" hangingPunct="1"/>
            <a:r>
              <a:rPr lang="es-ES"/>
              <a:t>GRUPO 5 Cuentas Financieras</a:t>
            </a:r>
          </a:p>
          <a:p>
            <a:pPr lvl="1" eaLnBrk="1" hangingPunct="1"/>
            <a:r>
              <a:rPr lang="es-ES"/>
              <a:t>Deudas y créditos por operaciones ajenas al tráfico con vencimiento no superior a un año y medios líquidos disponibles</a:t>
            </a:r>
          </a:p>
          <a:p>
            <a:pPr eaLnBrk="1" hangingPunct="1"/>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
              <a:t>Contabilidad Financiera: cuadro de cuentas</a:t>
            </a:r>
          </a:p>
        </p:txBody>
      </p:sp>
      <p:sp>
        <p:nvSpPr>
          <p:cNvPr id="23555" name="Rectangle 3"/>
          <p:cNvSpPr>
            <a:spLocks noGrp="1" noChangeArrowheads="1"/>
          </p:cNvSpPr>
          <p:nvPr>
            <p:ph type="body" idx="1"/>
          </p:nvPr>
        </p:nvSpPr>
        <p:spPr>
          <a:xfrm>
            <a:off x="228600" y="765175"/>
            <a:ext cx="8229600" cy="5543550"/>
          </a:xfrm>
        </p:spPr>
        <p:txBody>
          <a:bodyPr/>
          <a:lstStyle/>
          <a:p>
            <a:pPr algn="ctr" eaLnBrk="1" hangingPunct="1">
              <a:lnSpc>
                <a:spcPct val="80000"/>
              </a:lnSpc>
              <a:buFont typeface="Wingdings" pitchFamily="2" charset="2"/>
              <a:buNone/>
            </a:pPr>
            <a:r>
              <a:rPr lang="es-ES">
                <a:solidFill>
                  <a:srgbClr val="006600"/>
                </a:solidFill>
              </a:rPr>
              <a:t>Cuentas que configuran la Cuenta de Resultados</a:t>
            </a:r>
          </a:p>
          <a:p>
            <a:pPr eaLnBrk="1" hangingPunct="1">
              <a:lnSpc>
                <a:spcPct val="80000"/>
              </a:lnSpc>
            </a:pPr>
            <a:r>
              <a:rPr lang="es-ES"/>
              <a:t>GRUPO 6 Compras y gastos</a:t>
            </a:r>
          </a:p>
          <a:p>
            <a:pPr lvl="1" eaLnBrk="1" hangingPunct="1">
              <a:lnSpc>
                <a:spcPct val="90000"/>
              </a:lnSpc>
            </a:pPr>
            <a:r>
              <a:rPr lang="es-ES"/>
              <a:t>Aprovisionamientos de mercaderías y demás adquiridos por la empresa para revenderlos, bien sea sin alterar su forma y sustancia, o previo sometimiento a procesos industriales. Comprende también todos los gastos del ejercicio, incluidas las adquisiciones de servicios y de materiales consumibles, la variación de existencias adquiridas y las perdidas extraordinarias del ejercicio.</a:t>
            </a:r>
          </a:p>
          <a:p>
            <a:pPr lvl="1" eaLnBrk="1" hangingPunct="1">
              <a:lnSpc>
                <a:spcPct val="90000"/>
              </a:lnSpc>
            </a:pPr>
            <a:r>
              <a:rPr lang="es-ES"/>
              <a:t>En general todas las cuentas del grupo se abonarán, al cierre del ejercicio, con cargo a la cuenta 129 (Pérdidas y ganancias)</a:t>
            </a:r>
          </a:p>
          <a:p>
            <a:pPr eaLnBrk="1" hangingPunct="1">
              <a:lnSpc>
                <a:spcPct val="80000"/>
              </a:lnSpc>
            </a:pPr>
            <a:r>
              <a:rPr lang="es-ES"/>
              <a:t>GRUPO 7 Ventas e ingresos</a:t>
            </a:r>
          </a:p>
          <a:p>
            <a:pPr lvl="1" eaLnBrk="1" hangingPunct="1">
              <a:lnSpc>
                <a:spcPct val="90000"/>
              </a:lnSpc>
            </a:pPr>
            <a:r>
              <a:rPr lang="es-ES"/>
              <a:t>Enajenación de bienes y prestación de servicios que son objeto del tráfico de la empresa; también otros ingresos, variación de existencias y beneficios extraordinarios del ejercicio.</a:t>
            </a:r>
          </a:p>
          <a:p>
            <a:pPr lvl="1" eaLnBrk="1" hangingPunct="1">
              <a:lnSpc>
                <a:spcPct val="90000"/>
              </a:lnSpc>
            </a:pPr>
            <a:r>
              <a:rPr lang="es-ES"/>
              <a:t>En general todas las cuentas del grupo 7 se cargan el cierre de ejercicio, con abono a la cuenta 129 (Pérdidas y ganancias)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p:txBody>
          <a:bodyPr/>
          <a:lstStyle/>
          <a:p>
            <a:pPr eaLnBrk="1" hangingPunct="1">
              <a:lnSpc>
                <a:spcPct val="70000"/>
              </a:lnSpc>
              <a:spcBef>
                <a:spcPct val="35000"/>
              </a:spcBef>
            </a:pPr>
            <a:r>
              <a:rPr lang="es-ES" sz="2000"/>
              <a:t>GRUPO 8 Gastos imputados al patrimonio neto</a:t>
            </a:r>
          </a:p>
          <a:p>
            <a:pPr lvl="1" eaLnBrk="1" hangingPunct="1">
              <a:lnSpc>
                <a:spcPct val="80000"/>
              </a:lnSpc>
              <a:spcBef>
                <a:spcPct val="35000"/>
              </a:spcBef>
            </a:pPr>
            <a:r>
              <a:rPr lang="es-ES" sz="1800"/>
              <a:t>80. Gastos financieros por valoración de activos y pasivos</a:t>
            </a:r>
          </a:p>
          <a:p>
            <a:pPr lvl="1" eaLnBrk="1" hangingPunct="1">
              <a:lnSpc>
                <a:spcPct val="80000"/>
              </a:lnSpc>
              <a:spcBef>
                <a:spcPct val="35000"/>
              </a:spcBef>
            </a:pPr>
            <a:r>
              <a:rPr lang="es-ES" sz="1800"/>
              <a:t>81. Gastos en operaciones de cobertura</a:t>
            </a:r>
          </a:p>
          <a:p>
            <a:pPr lvl="1" eaLnBrk="1" hangingPunct="1">
              <a:lnSpc>
                <a:spcPct val="80000"/>
              </a:lnSpc>
              <a:spcBef>
                <a:spcPct val="35000"/>
              </a:spcBef>
            </a:pPr>
            <a:r>
              <a:rPr lang="es-ES" sz="1800"/>
              <a:t>82. Gastos por diferencias de conversión</a:t>
            </a:r>
          </a:p>
          <a:p>
            <a:pPr lvl="1" eaLnBrk="1" hangingPunct="1">
              <a:lnSpc>
                <a:spcPct val="80000"/>
              </a:lnSpc>
              <a:spcBef>
                <a:spcPct val="35000"/>
              </a:spcBef>
            </a:pPr>
            <a:r>
              <a:rPr lang="es-ES" sz="1800"/>
              <a:t>83. Impuesto sobre beneficios</a:t>
            </a:r>
          </a:p>
          <a:p>
            <a:pPr lvl="1" eaLnBrk="1" hangingPunct="1">
              <a:lnSpc>
                <a:spcPct val="80000"/>
              </a:lnSpc>
              <a:spcBef>
                <a:spcPct val="35000"/>
              </a:spcBef>
            </a:pPr>
            <a:r>
              <a:rPr lang="es-ES" sz="1800"/>
              <a:t>84. Transferencias de subvenciones, donaciones y legados</a:t>
            </a:r>
          </a:p>
          <a:p>
            <a:pPr lvl="1" eaLnBrk="1" hangingPunct="1">
              <a:lnSpc>
                <a:spcPct val="80000"/>
              </a:lnSpc>
              <a:spcBef>
                <a:spcPct val="35000"/>
              </a:spcBef>
            </a:pPr>
            <a:r>
              <a:rPr lang="es-ES" sz="1800"/>
              <a:t>85. Gastos por pérdidas actuariales y ajustes en los activos por retribuciones a largo plazo de prestación definida</a:t>
            </a:r>
          </a:p>
          <a:p>
            <a:pPr lvl="1" eaLnBrk="1" hangingPunct="1">
              <a:lnSpc>
                <a:spcPct val="80000"/>
              </a:lnSpc>
              <a:spcBef>
                <a:spcPct val="35000"/>
              </a:spcBef>
            </a:pPr>
            <a:r>
              <a:rPr lang="es-ES" sz="1800"/>
              <a:t>89. Deterioro de activos financieros</a:t>
            </a:r>
          </a:p>
          <a:p>
            <a:pPr eaLnBrk="1" hangingPunct="1">
              <a:lnSpc>
                <a:spcPct val="70000"/>
              </a:lnSpc>
              <a:spcBef>
                <a:spcPct val="35000"/>
              </a:spcBef>
            </a:pPr>
            <a:r>
              <a:rPr lang="es-ES" sz="2000"/>
              <a:t>GRUPO 9 Ingresos imputados al patrimonio neto</a:t>
            </a:r>
          </a:p>
          <a:p>
            <a:pPr lvl="1" eaLnBrk="1" hangingPunct="1">
              <a:lnSpc>
                <a:spcPct val="80000"/>
              </a:lnSpc>
              <a:spcBef>
                <a:spcPct val="35000"/>
              </a:spcBef>
            </a:pPr>
            <a:r>
              <a:rPr lang="es-ES" sz="1800"/>
              <a:t>90. Ingresos financieros por valoración de activos y pasivos</a:t>
            </a:r>
          </a:p>
          <a:p>
            <a:pPr lvl="1" eaLnBrk="1" hangingPunct="1">
              <a:lnSpc>
                <a:spcPct val="80000"/>
              </a:lnSpc>
              <a:spcBef>
                <a:spcPct val="35000"/>
              </a:spcBef>
            </a:pPr>
            <a:r>
              <a:rPr lang="es-ES" sz="1800"/>
              <a:t>91. Ingresos en operaciones de cobertura</a:t>
            </a:r>
          </a:p>
          <a:p>
            <a:pPr lvl="1" eaLnBrk="1" hangingPunct="1">
              <a:lnSpc>
                <a:spcPct val="80000"/>
              </a:lnSpc>
              <a:spcBef>
                <a:spcPct val="35000"/>
              </a:spcBef>
            </a:pPr>
            <a:r>
              <a:rPr lang="es-ES" sz="1800"/>
              <a:t>92. Ingresos por diferencias de conversión</a:t>
            </a:r>
          </a:p>
          <a:p>
            <a:pPr lvl="1" eaLnBrk="1" hangingPunct="1">
              <a:lnSpc>
                <a:spcPct val="80000"/>
              </a:lnSpc>
              <a:spcBef>
                <a:spcPct val="35000"/>
              </a:spcBef>
            </a:pPr>
            <a:r>
              <a:rPr lang="es-ES" sz="1800"/>
              <a:t>94. Ingresos por subvenciones, donaciones y legados</a:t>
            </a:r>
          </a:p>
          <a:p>
            <a:pPr lvl="1" eaLnBrk="1" hangingPunct="1">
              <a:lnSpc>
                <a:spcPct val="80000"/>
              </a:lnSpc>
              <a:spcBef>
                <a:spcPct val="35000"/>
              </a:spcBef>
            </a:pPr>
            <a:r>
              <a:rPr lang="es-ES" sz="1800"/>
              <a:t>95. Ingresos por ganancias actuariales y ajustes en los activos por retribuciones a largo plazo de prestación definida</a:t>
            </a:r>
          </a:p>
          <a:p>
            <a:pPr lvl="1" eaLnBrk="1" hangingPunct="1">
              <a:lnSpc>
                <a:spcPct val="80000"/>
              </a:lnSpc>
              <a:spcBef>
                <a:spcPct val="35000"/>
              </a:spcBef>
            </a:pPr>
            <a:r>
              <a:rPr lang="es-ES" sz="1800"/>
              <a:t>99. Reversión del deterioro de activos financieros</a:t>
            </a:r>
          </a:p>
        </p:txBody>
      </p:sp>
      <p:sp>
        <p:nvSpPr>
          <p:cNvPr id="24579" name="Rectangle 3"/>
          <p:cNvSpPr>
            <a:spLocks noGrp="1" noChangeArrowheads="1"/>
          </p:cNvSpPr>
          <p:nvPr>
            <p:ph type="title"/>
          </p:nvPr>
        </p:nvSpPr>
        <p:spPr>
          <a:noFill/>
        </p:spPr>
        <p:txBody>
          <a:bodyPr/>
          <a:lstStyle/>
          <a:p>
            <a:pPr eaLnBrk="1" hangingPunct="1"/>
            <a:r>
              <a:rPr lang="es-ES"/>
              <a:t>Contabilidad Financiera: cuadro de cuentas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
              <a:t>Contabilidad Financiera: Asientos</a:t>
            </a:r>
          </a:p>
        </p:txBody>
      </p:sp>
      <p:sp>
        <p:nvSpPr>
          <p:cNvPr id="25603" name="Rectangle 3"/>
          <p:cNvSpPr>
            <a:spLocks noGrp="1" noChangeArrowheads="1"/>
          </p:cNvSpPr>
          <p:nvPr>
            <p:ph type="body" idx="1"/>
          </p:nvPr>
        </p:nvSpPr>
        <p:spPr>
          <a:xfrm>
            <a:off x="685800" y="990600"/>
            <a:ext cx="7772400" cy="3124200"/>
          </a:xfrm>
        </p:spPr>
        <p:txBody>
          <a:bodyPr/>
          <a:lstStyle/>
          <a:p>
            <a:pPr eaLnBrk="1" hangingPunct="1">
              <a:lnSpc>
                <a:spcPct val="80000"/>
              </a:lnSpc>
            </a:pPr>
            <a:r>
              <a:rPr lang="es-ES" sz="2000" dirty="0"/>
              <a:t>Ejemplo de asiento contable de una venta al contado por valor de 1.000 € + IVA (21%)</a:t>
            </a:r>
          </a:p>
          <a:p>
            <a:pPr lvl="1" eaLnBrk="1" hangingPunct="1">
              <a:lnSpc>
                <a:spcPct val="90000"/>
              </a:lnSpc>
            </a:pPr>
            <a:r>
              <a:rPr lang="es-ES" sz="1800" dirty="0"/>
              <a:t>Se contabiliza la venta en la cuenta del cliente</a:t>
            </a:r>
          </a:p>
          <a:p>
            <a:pPr lvl="2" eaLnBrk="1" hangingPunct="1">
              <a:lnSpc>
                <a:spcPct val="90000"/>
              </a:lnSpc>
            </a:pPr>
            <a:r>
              <a:rPr lang="es-ES" sz="1600" dirty="0"/>
              <a:t>Se cargan 1.210 € en Clientes (430xxx)</a:t>
            </a:r>
          </a:p>
          <a:p>
            <a:pPr lvl="2" eaLnBrk="1" hangingPunct="1">
              <a:lnSpc>
                <a:spcPct val="90000"/>
              </a:lnSpc>
            </a:pPr>
            <a:r>
              <a:rPr lang="es-ES" sz="1600" dirty="0"/>
              <a:t>Se abonan 1.000 € en Ventas de mercaderías (cuenta 700)</a:t>
            </a:r>
          </a:p>
          <a:p>
            <a:pPr lvl="2" eaLnBrk="1" hangingPunct="1">
              <a:lnSpc>
                <a:spcPct val="90000"/>
              </a:lnSpc>
            </a:pPr>
            <a:r>
              <a:rPr lang="es-ES" sz="1600" dirty="0"/>
              <a:t>Se abonan 210 € en Hacienda Pública, IVA repercutido (477)</a:t>
            </a:r>
          </a:p>
          <a:p>
            <a:pPr lvl="1" eaLnBrk="1" hangingPunct="1">
              <a:lnSpc>
                <a:spcPct val="90000"/>
              </a:lnSpc>
            </a:pPr>
            <a:r>
              <a:rPr lang="es-ES" sz="1800" dirty="0"/>
              <a:t>Se contabiliza el cobro</a:t>
            </a:r>
          </a:p>
          <a:p>
            <a:pPr lvl="2" eaLnBrk="1" hangingPunct="1">
              <a:lnSpc>
                <a:spcPct val="90000"/>
              </a:lnSpc>
            </a:pPr>
            <a:r>
              <a:rPr lang="es-ES" sz="1600" dirty="0"/>
              <a:t>Cargo de 1.210 € en Caja (cuenta 570)</a:t>
            </a:r>
          </a:p>
          <a:p>
            <a:pPr lvl="2" eaLnBrk="1" hangingPunct="1">
              <a:lnSpc>
                <a:spcPct val="90000"/>
              </a:lnSpc>
            </a:pPr>
            <a:r>
              <a:rPr lang="es-ES" sz="1600" dirty="0"/>
              <a:t>Abono de 1.210 € en Clientes (430xxx)</a:t>
            </a:r>
          </a:p>
          <a:p>
            <a:pPr lvl="1" eaLnBrk="1" hangingPunct="1">
              <a:lnSpc>
                <a:spcPct val="90000"/>
              </a:lnSpc>
            </a:pPr>
            <a:r>
              <a:rPr lang="es-ES" sz="1800" dirty="0"/>
              <a:t>Los dos pasos no son necesarios pero permiten registrar qué cliente realizó la compra</a:t>
            </a:r>
          </a:p>
        </p:txBody>
      </p:sp>
      <p:graphicFrame>
        <p:nvGraphicFramePr>
          <p:cNvPr id="110787" name="Group 195"/>
          <p:cNvGraphicFramePr>
            <a:graphicFrameLocks noGrp="1"/>
          </p:cNvGraphicFramePr>
          <p:nvPr/>
        </p:nvGraphicFramePr>
        <p:xfrm>
          <a:off x="1109663" y="4378325"/>
          <a:ext cx="6856412" cy="1727202"/>
        </p:xfrm>
        <a:graphic>
          <a:graphicData uri="http://schemas.openxmlformats.org/drawingml/2006/table">
            <a:tbl>
              <a:tblPr/>
              <a:tblGrid>
                <a:gridCol w="827087">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gridCol w="3005138">
                  <a:extLst>
                    <a:ext uri="{9D8B030D-6E8A-4147-A177-3AD203B41FA5}">
                      <a16:colId xmlns:a16="http://schemas.microsoft.com/office/drawing/2014/main" val="20002"/>
                    </a:ext>
                  </a:extLst>
                </a:gridCol>
                <a:gridCol w="1098550">
                  <a:extLst>
                    <a:ext uri="{9D8B030D-6E8A-4147-A177-3AD203B41FA5}">
                      <a16:colId xmlns:a16="http://schemas.microsoft.com/office/drawing/2014/main" val="20003"/>
                    </a:ext>
                  </a:extLst>
                </a:gridCol>
                <a:gridCol w="827087">
                  <a:extLst>
                    <a:ext uri="{9D8B030D-6E8A-4147-A177-3AD203B41FA5}">
                      <a16:colId xmlns:a16="http://schemas.microsoft.com/office/drawing/2014/main" val="20004"/>
                    </a:ext>
                  </a:extLst>
                </a:gridCol>
              </a:tblGrid>
              <a:tr h="422275">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dirty="0">
                          <a:ln>
                            <a:noFill/>
                          </a:ln>
                          <a:solidFill>
                            <a:schemeClr val="bg1"/>
                          </a:solidFill>
                          <a:effectLst/>
                          <a:latin typeface="Arial" charset="0"/>
                        </a:rPr>
                        <a:t>Debe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a:ln>
                            <a:noFill/>
                          </a:ln>
                          <a:solidFill>
                            <a:schemeClr val="bg1"/>
                          </a:solidFill>
                          <a:effectLst/>
                          <a:latin typeface="Arial" charset="0"/>
                        </a:rPr>
                        <a:t>Cantidad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a:ln>
                            <a:noFill/>
                          </a:ln>
                          <a:solidFill>
                            <a:schemeClr val="bg1"/>
                          </a:solidFill>
                          <a:effectLst/>
                          <a:latin typeface="Arial" charset="0"/>
                        </a:rPr>
                        <a:t>Concepto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a:ln>
                            <a:noFill/>
                          </a:ln>
                          <a:solidFill>
                            <a:schemeClr val="bg1"/>
                          </a:solidFill>
                          <a:effectLst/>
                          <a:latin typeface="Arial" charset="0"/>
                        </a:rPr>
                        <a:t>Cantidad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a:ln>
                            <a:noFill/>
                          </a:ln>
                          <a:solidFill>
                            <a:schemeClr val="bg1"/>
                          </a:solidFill>
                          <a:effectLst/>
                          <a:latin typeface="Arial" charset="0"/>
                        </a:rPr>
                        <a:t>Haber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extLst>
                  <a:ext uri="{0D108BD9-81ED-4DB2-BD59-A6C34878D82A}">
                    <a16:rowId xmlns:a16="http://schemas.microsoft.com/office/drawing/2014/main" val="10000"/>
                  </a:ext>
                </a:extLst>
              </a:tr>
              <a:tr h="325438">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430xxx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a:ln>
                            <a:noFill/>
                          </a:ln>
                          <a:solidFill>
                            <a:schemeClr val="tx1"/>
                          </a:solidFill>
                          <a:effectLst/>
                          <a:latin typeface="Arial" charset="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328613">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700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es-E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a:ln>
                            <a:noFill/>
                          </a:ln>
                          <a:solidFill>
                            <a:schemeClr val="tx1"/>
                          </a:solidFill>
                          <a:effectLst/>
                          <a:latin typeface="Arial" charset="0"/>
                        </a:rPr>
                        <a:t>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477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325438">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570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a:ln>
                            <a:noFill/>
                          </a:ln>
                          <a:solidFill>
                            <a:schemeClr val="tx1"/>
                          </a:solidFill>
                          <a:effectLst/>
                          <a:latin typeface="Arial" charset="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Venta al contado, Nº de factura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dirty="0">
                          <a:ln>
                            <a:noFill/>
                          </a:ln>
                          <a:solidFill>
                            <a:schemeClr val="tx1"/>
                          </a:solidFill>
                          <a:effectLst/>
                          <a:latin typeface="Arial" charset="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430xxx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ES"/>
              <a:t>Contabilidad Financiera: Libros</a:t>
            </a:r>
          </a:p>
        </p:txBody>
      </p:sp>
      <p:sp>
        <p:nvSpPr>
          <p:cNvPr id="26627" name="Rectangle 3"/>
          <p:cNvSpPr>
            <a:spLocks noGrp="1" noChangeArrowheads="1"/>
          </p:cNvSpPr>
          <p:nvPr>
            <p:ph type="body" idx="1"/>
          </p:nvPr>
        </p:nvSpPr>
        <p:spPr/>
        <p:txBody>
          <a:bodyPr/>
          <a:lstStyle/>
          <a:p>
            <a:pPr eaLnBrk="1" hangingPunct="1"/>
            <a:r>
              <a:rPr lang="es-ES" dirty="0"/>
              <a:t>Libro diario</a:t>
            </a:r>
          </a:p>
          <a:p>
            <a:pPr lvl="1" eaLnBrk="1" hangingPunct="1"/>
            <a:r>
              <a:rPr lang="es-ES" dirty="0"/>
              <a:t>Es el libro donde se registran por orden cronológico los hechos contables mediante los asientos correspondientes</a:t>
            </a:r>
          </a:p>
          <a:p>
            <a:pPr lvl="1" eaLnBrk="1" hangingPunct="1"/>
            <a:r>
              <a:rPr lang="es-ES" dirty="0"/>
              <a:t>El libro diario permite recorrer la historia de las actividades de la empresa que tienen un efecto económico</a:t>
            </a:r>
          </a:p>
          <a:p>
            <a:pPr lvl="1" eaLnBrk="1" hangingPunct="1"/>
            <a:r>
              <a:rPr lang="es-ES" dirty="0"/>
              <a:t>En un sistema software estará representado por una tabla cuyos campos corresponden a los datos de cada asiento, el código del asiento, la fecha, comentarios adicionales</a:t>
            </a:r>
          </a:p>
          <a:p>
            <a:pPr eaLnBrk="1" hangingPunct="1"/>
            <a:r>
              <a:rPr lang="es-ES" dirty="0"/>
              <a:t>Libro mayor</a:t>
            </a:r>
          </a:p>
          <a:p>
            <a:pPr lvl="1" eaLnBrk="1" hangingPunct="1"/>
            <a:r>
              <a:rPr lang="es-ES" dirty="0"/>
              <a:t>Registra, para cada cuenta los cargos y abonos que ha sufrido y su saldo final para el ejercicio</a:t>
            </a:r>
          </a:p>
          <a:p>
            <a:pPr lvl="1" eaLnBrk="1" hangingPunct="1"/>
            <a:r>
              <a:rPr lang="es-ES" dirty="0"/>
              <a:t>Se elabora pues cuando se cierra el ejercicio traspasando todos los asientos del libro diario a la ficha de cada cuenta en el libro mayor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s-ES"/>
              <a:t>Contabilidad Financiera: Cuentas anuales</a:t>
            </a:r>
          </a:p>
        </p:txBody>
      </p:sp>
      <p:sp>
        <p:nvSpPr>
          <p:cNvPr id="27651" name="Rectangle 3"/>
          <p:cNvSpPr>
            <a:spLocks noGrp="1" noChangeArrowheads="1"/>
          </p:cNvSpPr>
          <p:nvPr>
            <p:ph type="body" idx="1"/>
          </p:nvPr>
        </p:nvSpPr>
        <p:spPr/>
        <p:txBody>
          <a:bodyPr/>
          <a:lstStyle/>
          <a:p>
            <a:pPr eaLnBrk="1" hangingPunct="1">
              <a:lnSpc>
                <a:spcPct val="80000"/>
              </a:lnSpc>
            </a:pPr>
            <a:r>
              <a:rPr lang="es-ES" dirty="0">
                <a:solidFill>
                  <a:srgbClr val="006600"/>
                </a:solidFill>
              </a:rPr>
              <a:t>Estados financieros</a:t>
            </a:r>
            <a:r>
              <a:rPr lang="es-ES" dirty="0"/>
              <a:t> que se elaboran al final del ejercicio</a:t>
            </a:r>
          </a:p>
          <a:p>
            <a:pPr lvl="1" eaLnBrk="1" hangingPunct="1">
              <a:lnSpc>
                <a:spcPct val="90000"/>
              </a:lnSpc>
            </a:pPr>
            <a:r>
              <a:rPr lang="es-ES" sz="1800" b="1" dirty="0"/>
              <a:t>Balance</a:t>
            </a:r>
            <a:r>
              <a:rPr lang="es-ES" sz="1800" dirty="0"/>
              <a:t>: refleja el estado del patrimonio de la empresa a final del ejercicio.</a:t>
            </a:r>
          </a:p>
          <a:p>
            <a:pPr lvl="1" eaLnBrk="1" hangingPunct="1">
              <a:lnSpc>
                <a:spcPct val="90000"/>
              </a:lnSpc>
            </a:pPr>
            <a:r>
              <a:rPr lang="es-ES" sz="1800" b="1" dirty="0"/>
              <a:t>Cuenta de Pérdidas y Ganancias</a:t>
            </a:r>
            <a:r>
              <a:rPr lang="es-ES" sz="1800" dirty="0"/>
              <a:t>: informa acerca de todos los ingresos y gastos que van a formar parte del resultado, beneficio o pérdida, durante el ejercicio.</a:t>
            </a:r>
          </a:p>
          <a:p>
            <a:pPr lvl="1" eaLnBrk="1" hangingPunct="1">
              <a:lnSpc>
                <a:spcPct val="90000"/>
              </a:lnSpc>
            </a:pPr>
            <a:r>
              <a:rPr lang="es-ES" sz="1800" b="1" dirty="0"/>
              <a:t>Estado de Cambios en el patrimonio Neto (ECPN)</a:t>
            </a:r>
            <a:r>
              <a:rPr lang="es-ES" sz="1800" dirty="0"/>
              <a:t>: Muestra todos los movimientos de la empresa con sus socios o propietarios cuando actúan como tales, informa acerca de aquellos ingresos y gastos que se han generado a lo largo del ejercicio, que a pesar de no formar parte del resultado, sí suponen un aumento o disminución del patrimonio de la empresa.</a:t>
            </a:r>
          </a:p>
          <a:p>
            <a:pPr lvl="1" eaLnBrk="1" hangingPunct="1">
              <a:lnSpc>
                <a:spcPct val="90000"/>
              </a:lnSpc>
            </a:pPr>
            <a:r>
              <a:rPr lang="es-ES" sz="1800" b="1" dirty="0"/>
              <a:t>Estado de Flujos de Efectivo (EFE)</a:t>
            </a:r>
            <a:r>
              <a:rPr lang="es-ES" sz="1800" dirty="0"/>
              <a:t>: informa sobre el origen y utilización del efectivo y otros activos líquidos equivalentes (entradas y salidas), clasificando los movimientos por actividades (explotación, inversión y financiación). Indica la variación neta del efectivo y equivalentes en el ejercicio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a:t>Contabilidad Financiera: Cuentas anuales</a:t>
            </a:r>
          </a:p>
        </p:txBody>
      </p:sp>
      <p:sp>
        <p:nvSpPr>
          <p:cNvPr id="28675" name="Rectangle 3"/>
          <p:cNvSpPr>
            <a:spLocks noGrp="1" noChangeArrowheads="1"/>
          </p:cNvSpPr>
          <p:nvPr>
            <p:ph type="body" idx="1"/>
          </p:nvPr>
        </p:nvSpPr>
        <p:spPr/>
        <p:txBody>
          <a:bodyPr/>
          <a:lstStyle/>
          <a:p>
            <a:pPr eaLnBrk="1" hangingPunct="1">
              <a:lnSpc>
                <a:spcPct val="80000"/>
              </a:lnSpc>
            </a:pPr>
            <a:r>
              <a:rPr lang="es-ES" sz="2000" dirty="0"/>
              <a:t>Memoria anual</a:t>
            </a:r>
          </a:p>
          <a:p>
            <a:pPr lvl="1" eaLnBrk="1" hangingPunct="1">
              <a:lnSpc>
                <a:spcPct val="90000"/>
              </a:lnSpc>
            </a:pPr>
            <a:r>
              <a:rPr lang="es-ES" sz="1800" dirty="0"/>
              <a:t>Acompaña al resto de documentos ampliando y detallando el contenido de los mismos y aportando información adicional sobre la gestión de la empresas durante el ejercicio.</a:t>
            </a:r>
          </a:p>
          <a:p>
            <a:pPr lvl="1" eaLnBrk="1" hangingPunct="1">
              <a:lnSpc>
                <a:spcPct val="90000"/>
              </a:lnSpc>
            </a:pPr>
            <a:r>
              <a:rPr lang="es-ES" sz="1800" dirty="0"/>
              <a:t>Las Sociedades están obligadas someterla a </a:t>
            </a:r>
            <a:r>
              <a:rPr lang="es-ES" sz="1800" dirty="0">
                <a:solidFill>
                  <a:srgbClr val="006600"/>
                </a:solidFill>
              </a:rPr>
              <a:t>aprobación de la Junta General de Accionistas</a:t>
            </a:r>
          </a:p>
          <a:p>
            <a:pPr lvl="1" eaLnBrk="1" hangingPunct="1">
              <a:lnSpc>
                <a:spcPct val="90000"/>
              </a:lnSpc>
            </a:pPr>
            <a:r>
              <a:rPr lang="es-ES" sz="1800" dirty="0"/>
              <a:t>Apartados:</a:t>
            </a:r>
          </a:p>
          <a:p>
            <a:pPr lvl="2" eaLnBrk="1" hangingPunct="1">
              <a:lnSpc>
                <a:spcPct val="90000"/>
              </a:lnSpc>
            </a:pPr>
            <a:r>
              <a:rPr lang="es-ES" sz="1600" dirty="0"/>
              <a:t>Actividad de la empresa</a:t>
            </a:r>
          </a:p>
          <a:p>
            <a:pPr lvl="2" eaLnBrk="1" hangingPunct="1">
              <a:lnSpc>
                <a:spcPct val="90000"/>
              </a:lnSpc>
            </a:pPr>
            <a:r>
              <a:rPr lang="es-ES" sz="1600" dirty="0"/>
              <a:t>Bases de presentación de las cuentas anuales</a:t>
            </a:r>
          </a:p>
          <a:p>
            <a:pPr lvl="2" eaLnBrk="1" hangingPunct="1">
              <a:lnSpc>
                <a:spcPct val="90000"/>
              </a:lnSpc>
            </a:pPr>
            <a:r>
              <a:rPr lang="es-ES" sz="1600" dirty="0"/>
              <a:t>Aplicación de resultados</a:t>
            </a:r>
          </a:p>
          <a:p>
            <a:pPr lvl="2" eaLnBrk="1" hangingPunct="1">
              <a:lnSpc>
                <a:spcPct val="90000"/>
              </a:lnSpc>
            </a:pPr>
            <a:r>
              <a:rPr lang="es-ES" sz="1600" dirty="0"/>
              <a:t>Normas de registro y valoración</a:t>
            </a:r>
          </a:p>
          <a:p>
            <a:pPr lvl="2" eaLnBrk="1" hangingPunct="1">
              <a:lnSpc>
                <a:spcPct val="90000"/>
              </a:lnSpc>
            </a:pPr>
            <a:r>
              <a:rPr lang="es-ES" sz="1600" dirty="0"/>
              <a:t>Inmovilizado material, intangible e inversiones inmobiliarias</a:t>
            </a:r>
          </a:p>
          <a:p>
            <a:pPr lvl="2" eaLnBrk="1" hangingPunct="1">
              <a:lnSpc>
                <a:spcPct val="90000"/>
              </a:lnSpc>
            </a:pPr>
            <a:r>
              <a:rPr lang="es-ES" sz="1600" dirty="0"/>
              <a:t>Activos financieros</a:t>
            </a:r>
          </a:p>
          <a:p>
            <a:pPr lvl="2" eaLnBrk="1" hangingPunct="1">
              <a:lnSpc>
                <a:spcPct val="90000"/>
              </a:lnSpc>
            </a:pPr>
            <a:r>
              <a:rPr lang="es-ES" sz="1600" dirty="0"/>
              <a:t>Pasivos financieros</a:t>
            </a:r>
          </a:p>
          <a:p>
            <a:pPr lvl="2" eaLnBrk="1" hangingPunct="1">
              <a:lnSpc>
                <a:spcPct val="90000"/>
              </a:lnSpc>
            </a:pPr>
            <a:r>
              <a:rPr lang="es-ES" sz="1600" dirty="0"/>
              <a:t>Fondos propios</a:t>
            </a:r>
          </a:p>
          <a:p>
            <a:pPr lvl="2" eaLnBrk="1" hangingPunct="1">
              <a:lnSpc>
                <a:spcPct val="90000"/>
              </a:lnSpc>
            </a:pPr>
            <a:r>
              <a:rPr lang="es-ES" sz="1600" dirty="0"/>
              <a:t>Situación fiscal</a:t>
            </a:r>
          </a:p>
          <a:p>
            <a:pPr lvl="2" eaLnBrk="1" hangingPunct="1">
              <a:lnSpc>
                <a:spcPct val="90000"/>
              </a:lnSpc>
            </a:pPr>
            <a:r>
              <a:rPr lang="es-ES" sz="1600" dirty="0"/>
              <a:t>Ingresos y gastos</a:t>
            </a:r>
          </a:p>
          <a:p>
            <a:pPr lvl="2" eaLnBrk="1" hangingPunct="1">
              <a:lnSpc>
                <a:spcPct val="90000"/>
              </a:lnSpc>
            </a:pPr>
            <a:r>
              <a:rPr lang="es-ES" sz="1600" dirty="0"/>
              <a:t>Subvenciones, donaciones y legados</a:t>
            </a:r>
          </a:p>
          <a:p>
            <a:pPr lvl="2" eaLnBrk="1" hangingPunct="1">
              <a:lnSpc>
                <a:spcPct val="90000"/>
              </a:lnSpc>
            </a:pPr>
            <a:r>
              <a:rPr lang="es-ES" sz="1600" dirty="0"/>
              <a:t>Operaciones con partes vinculadas</a:t>
            </a:r>
          </a:p>
          <a:p>
            <a:pPr lvl="2" eaLnBrk="1" hangingPunct="1">
              <a:lnSpc>
                <a:spcPct val="90000"/>
              </a:lnSpc>
            </a:pPr>
            <a:r>
              <a:rPr lang="es-ES" sz="1600" dirty="0"/>
              <a:t>Otra información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ChangeArrowheads="1"/>
          </p:cNvSpPr>
          <p:nvPr/>
        </p:nvSpPr>
        <p:spPr bwMode="auto">
          <a:xfrm>
            <a:off x="1905000" y="1676400"/>
            <a:ext cx="4876800" cy="4572000"/>
          </a:xfrm>
          <a:prstGeom prst="rect">
            <a:avLst/>
          </a:prstGeom>
          <a:solidFill>
            <a:srgbClr val="FFE4C9"/>
          </a:solidFill>
          <a:ln w="9525">
            <a:noFill/>
            <a:miter lim="800000"/>
            <a:headEnd/>
            <a:tailEnd/>
          </a:ln>
        </p:spPr>
        <p:txBody>
          <a:bodyPr wrap="none"/>
          <a:lstStyle/>
          <a:p>
            <a:r>
              <a:rPr lang="es-ES" sz="1600" b="1">
                <a:solidFill>
                  <a:schemeClr val="tx2"/>
                </a:solidFill>
              </a:rPr>
              <a:t>A lo largo del ejercicio</a:t>
            </a:r>
          </a:p>
        </p:txBody>
      </p:sp>
      <p:sp>
        <p:nvSpPr>
          <p:cNvPr id="29699" name="Rectangle 8"/>
          <p:cNvSpPr>
            <a:spLocks noChangeArrowheads="1"/>
          </p:cNvSpPr>
          <p:nvPr/>
        </p:nvSpPr>
        <p:spPr bwMode="auto">
          <a:xfrm>
            <a:off x="6858000" y="1676400"/>
            <a:ext cx="1930400" cy="4572000"/>
          </a:xfrm>
          <a:prstGeom prst="rect">
            <a:avLst/>
          </a:prstGeom>
          <a:solidFill>
            <a:srgbClr val="FFE4C9"/>
          </a:solidFill>
          <a:ln w="9525">
            <a:noFill/>
            <a:miter lim="800000"/>
            <a:headEnd/>
            <a:tailEnd/>
          </a:ln>
        </p:spPr>
        <p:txBody>
          <a:bodyPr wrap="none"/>
          <a:lstStyle/>
          <a:p>
            <a:r>
              <a:rPr lang="es-ES" sz="1600" b="1">
                <a:solidFill>
                  <a:schemeClr val="tx2"/>
                </a:solidFill>
              </a:rPr>
              <a:t>Cierre</a:t>
            </a:r>
          </a:p>
        </p:txBody>
      </p:sp>
      <p:sp>
        <p:nvSpPr>
          <p:cNvPr id="29700" name="AutoShape 9"/>
          <p:cNvSpPr>
            <a:spLocks noChangeArrowheads="1"/>
          </p:cNvSpPr>
          <p:nvPr/>
        </p:nvSpPr>
        <p:spPr bwMode="auto">
          <a:xfrm>
            <a:off x="1981200" y="3048000"/>
            <a:ext cx="4724400" cy="4572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en el </a:t>
            </a:r>
            <a:r>
              <a:rPr lang="es-ES" sz="1200" b="1">
                <a:solidFill>
                  <a:srgbClr val="006600"/>
                </a:solidFill>
              </a:rPr>
              <a:t>libro mayor</a:t>
            </a:r>
            <a:r>
              <a:rPr lang="es-ES" sz="1200">
                <a:solidFill>
                  <a:schemeClr val="tx1"/>
                </a:solidFill>
              </a:rPr>
              <a:t> los cargos y abonos realizados sobre las cuentas por cada uno de los asientos. </a:t>
            </a:r>
            <a:r>
              <a:rPr lang="es-ES" sz="1200" b="1">
                <a:solidFill>
                  <a:srgbClr val="006600"/>
                </a:solidFill>
              </a:rPr>
              <a:t>Se actualizan los saldos</a:t>
            </a:r>
          </a:p>
        </p:txBody>
      </p:sp>
      <p:sp>
        <p:nvSpPr>
          <p:cNvPr id="93194" name="AutoShape 10"/>
          <p:cNvSpPr>
            <a:spLocks noChangeArrowheads="1"/>
          </p:cNvSpPr>
          <p:nvPr/>
        </p:nvSpPr>
        <p:spPr bwMode="auto">
          <a:xfrm rot="-5400000">
            <a:off x="7715250" y="2495550"/>
            <a:ext cx="266700" cy="457200"/>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29702" name="Rectangle 2"/>
          <p:cNvSpPr>
            <a:spLocks noGrp="1" noChangeArrowheads="1"/>
          </p:cNvSpPr>
          <p:nvPr>
            <p:ph type="title"/>
          </p:nvPr>
        </p:nvSpPr>
        <p:spPr/>
        <p:txBody>
          <a:bodyPr/>
          <a:lstStyle/>
          <a:p>
            <a:pPr eaLnBrk="1" hangingPunct="1"/>
            <a:r>
              <a:rPr lang="es-ES"/>
              <a:t>Contabilidad Financiera: el Ciclo Contable</a:t>
            </a:r>
          </a:p>
        </p:txBody>
      </p:sp>
      <p:sp>
        <p:nvSpPr>
          <p:cNvPr id="29703" name="Rectangle 3"/>
          <p:cNvSpPr>
            <a:spLocks noGrp="1" noChangeArrowheads="1"/>
          </p:cNvSpPr>
          <p:nvPr>
            <p:ph type="body" idx="1"/>
          </p:nvPr>
        </p:nvSpPr>
        <p:spPr>
          <a:xfrm>
            <a:off x="685800" y="990600"/>
            <a:ext cx="7772400" cy="457200"/>
          </a:xfrm>
        </p:spPr>
        <p:txBody>
          <a:bodyPr/>
          <a:lstStyle/>
          <a:p>
            <a:pPr eaLnBrk="1" hangingPunct="1"/>
            <a:r>
              <a:rPr lang="es-ES"/>
              <a:t>El ciclo contable: proceso de duración anual</a:t>
            </a:r>
          </a:p>
        </p:txBody>
      </p:sp>
      <p:sp>
        <p:nvSpPr>
          <p:cNvPr id="29704" name="Rectangle 4"/>
          <p:cNvSpPr>
            <a:spLocks noChangeArrowheads="1"/>
          </p:cNvSpPr>
          <p:nvPr/>
        </p:nvSpPr>
        <p:spPr bwMode="auto">
          <a:xfrm>
            <a:off x="304800" y="1676400"/>
            <a:ext cx="1524000" cy="4572000"/>
          </a:xfrm>
          <a:prstGeom prst="rect">
            <a:avLst/>
          </a:prstGeom>
          <a:solidFill>
            <a:srgbClr val="FFE4C9"/>
          </a:solidFill>
          <a:ln w="9525">
            <a:noFill/>
            <a:miter lim="800000"/>
            <a:headEnd/>
            <a:tailEnd/>
          </a:ln>
        </p:spPr>
        <p:txBody>
          <a:bodyPr wrap="none"/>
          <a:lstStyle/>
          <a:p>
            <a:r>
              <a:rPr lang="es-ES" sz="1600" b="1">
                <a:solidFill>
                  <a:schemeClr val="tx2"/>
                </a:solidFill>
              </a:rPr>
              <a:t>Apertura</a:t>
            </a:r>
          </a:p>
        </p:txBody>
      </p:sp>
      <p:sp>
        <p:nvSpPr>
          <p:cNvPr id="93189" name="Rectangle 5"/>
          <p:cNvSpPr>
            <a:spLocks noChangeArrowheads="1"/>
          </p:cNvSpPr>
          <p:nvPr/>
        </p:nvSpPr>
        <p:spPr bwMode="auto">
          <a:xfrm>
            <a:off x="304800" y="2163763"/>
            <a:ext cx="8458200" cy="304800"/>
          </a:xfrm>
          <a:prstGeom prst="rect">
            <a:avLst/>
          </a:prstGeom>
          <a:solidFill>
            <a:srgbClr val="CC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Saldo de las cuentas</a:t>
            </a:r>
          </a:p>
        </p:txBody>
      </p:sp>
      <p:sp>
        <p:nvSpPr>
          <p:cNvPr id="29706" name="AutoShape 6"/>
          <p:cNvSpPr>
            <a:spLocks noChangeArrowheads="1"/>
          </p:cNvSpPr>
          <p:nvPr/>
        </p:nvSpPr>
        <p:spPr bwMode="auto">
          <a:xfrm>
            <a:off x="381000" y="3048000"/>
            <a:ext cx="1371600" cy="12954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Se parte de los </a:t>
            </a:r>
            <a:r>
              <a:rPr lang="es-ES" sz="1200" b="1">
                <a:solidFill>
                  <a:srgbClr val="006600"/>
                </a:solidFill>
              </a:rPr>
              <a:t>saldos</a:t>
            </a:r>
            <a:r>
              <a:rPr lang="es-ES" sz="1200">
                <a:solidFill>
                  <a:schemeClr val="tx1"/>
                </a:solidFill>
              </a:rPr>
              <a:t> de las cuentas (libro mayor) </a:t>
            </a:r>
            <a:r>
              <a:rPr lang="es-ES" sz="1200" b="1">
                <a:solidFill>
                  <a:srgbClr val="006600"/>
                </a:solidFill>
              </a:rPr>
              <a:t>según el cierre del ejercicio anterior</a:t>
            </a:r>
            <a:r>
              <a:rPr lang="es-ES" sz="1200">
                <a:solidFill>
                  <a:schemeClr val="tx1"/>
                </a:solidFill>
              </a:rPr>
              <a:t>.</a:t>
            </a:r>
          </a:p>
        </p:txBody>
      </p:sp>
      <p:sp>
        <p:nvSpPr>
          <p:cNvPr id="93191" name="AutoShape 7"/>
          <p:cNvSpPr>
            <a:spLocks noChangeArrowheads="1"/>
          </p:cNvSpPr>
          <p:nvPr/>
        </p:nvSpPr>
        <p:spPr bwMode="auto">
          <a:xfrm rot="-5400000">
            <a:off x="933450" y="2495550"/>
            <a:ext cx="266700" cy="457200"/>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29708" name="AutoShape 12"/>
          <p:cNvSpPr>
            <a:spLocks noChangeArrowheads="1"/>
          </p:cNvSpPr>
          <p:nvPr/>
        </p:nvSpPr>
        <p:spPr bwMode="auto">
          <a:xfrm>
            <a:off x="6883400" y="3048000"/>
            <a:ext cx="1854200" cy="7620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de correcciones, ajustes y periodificaciones en el diario y paso al mayor</a:t>
            </a:r>
          </a:p>
        </p:txBody>
      </p:sp>
      <p:sp>
        <p:nvSpPr>
          <p:cNvPr id="29709" name="AutoShape 14"/>
          <p:cNvSpPr>
            <a:spLocks noChangeArrowheads="1"/>
          </p:cNvSpPr>
          <p:nvPr/>
        </p:nvSpPr>
        <p:spPr bwMode="auto">
          <a:xfrm>
            <a:off x="6883400" y="3886200"/>
            <a:ext cx="1854200" cy="7620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Elaboración de </a:t>
            </a:r>
            <a:r>
              <a:rPr lang="es-ES" sz="1200" b="1">
                <a:solidFill>
                  <a:srgbClr val="006600"/>
                </a:solidFill>
              </a:rPr>
              <a:t>estados financieros</a:t>
            </a:r>
            <a:r>
              <a:rPr lang="es-ES" sz="1200">
                <a:solidFill>
                  <a:schemeClr val="tx1"/>
                </a:solidFill>
              </a:rPr>
              <a:t>: balance y cuenta de pérdidas y ganancias</a:t>
            </a:r>
          </a:p>
        </p:txBody>
      </p:sp>
      <p:sp>
        <p:nvSpPr>
          <p:cNvPr id="29710" name="AutoShape 15"/>
          <p:cNvSpPr>
            <a:spLocks noChangeArrowheads="1"/>
          </p:cNvSpPr>
          <p:nvPr/>
        </p:nvSpPr>
        <p:spPr bwMode="auto">
          <a:xfrm>
            <a:off x="6883400" y="4724400"/>
            <a:ext cx="1854200" cy="9906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en diario de cierre de cuentas temporales de capital y paso al mayor: </a:t>
            </a:r>
            <a:r>
              <a:rPr lang="es-ES" sz="1200" b="1">
                <a:solidFill>
                  <a:srgbClr val="006600"/>
                </a:solidFill>
              </a:rPr>
              <a:t>saldos cerrados</a:t>
            </a:r>
          </a:p>
        </p:txBody>
      </p:sp>
      <p:sp>
        <p:nvSpPr>
          <p:cNvPr id="29711" name="AutoShape 18"/>
          <p:cNvSpPr>
            <a:spLocks noChangeArrowheads="1"/>
          </p:cNvSpPr>
          <p:nvPr/>
        </p:nvSpPr>
        <p:spPr bwMode="auto">
          <a:xfrm>
            <a:off x="1981200" y="4171950"/>
            <a:ext cx="4724400" cy="609600"/>
          </a:xfrm>
          <a:prstGeom prst="foldedCorner">
            <a:avLst>
              <a:gd name="adj" fmla="val 12500"/>
            </a:avLst>
          </a:prstGeom>
          <a:solidFill>
            <a:schemeClr val="bg1"/>
          </a:solidFill>
          <a:ln w="9525">
            <a:solidFill>
              <a:srgbClr val="CC6600"/>
            </a:solidFill>
            <a:round/>
            <a:headEnd/>
            <a:tailEnd/>
          </a:ln>
        </p:spPr>
        <p:txBody>
          <a:bodyPr lIns="36000" tIns="36000" rIns="36000" bIns="36000"/>
          <a:lstStyle/>
          <a:p>
            <a:r>
              <a:rPr lang="es-ES" sz="1200">
                <a:solidFill>
                  <a:schemeClr val="tx1"/>
                </a:solidFill>
              </a:rPr>
              <a:t>Registro en el </a:t>
            </a:r>
            <a:r>
              <a:rPr lang="es-ES" sz="1200" b="1">
                <a:solidFill>
                  <a:srgbClr val="006600"/>
                </a:solidFill>
              </a:rPr>
              <a:t>libro diario</a:t>
            </a:r>
            <a:r>
              <a:rPr lang="es-ES" sz="1200">
                <a:solidFill>
                  <a:schemeClr val="tx1"/>
                </a:solidFill>
              </a:rPr>
              <a:t> de los hechos económicos expresados en forma de </a:t>
            </a:r>
            <a:r>
              <a:rPr lang="es-ES" sz="1200" b="1">
                <a:solidFill>
                  <a:srgbClr val="006600"/>
                </a:solidFill>
              </a:rPr>
              <a:t>asientos contables</a:t>
            </a:r>
            <a:r>
              <a:rPr lang="es-ES" sz="1200">
                <a:solidFill>
                  <a:schemeClr val="tx1"/>
                </a:solidFill>
              </a:rPr>
              <a:t>: representan los </a:t>
            </a:r>
            <a:r>
              <a:rPr lang="es-ES" sz="1200" b="1">
                <a:solidFill>
                  <a:srgbClr val="006600"/>
                </a:solidFill>
              </a:rPr>
              <a:t>cargos y/o abonos</a:t>
            </a:r>
            <a:r>
              <a:rPr lang="es-ES" sz="1200">
                <a:solidFill>
                  <a:schemeClr val="tx1"/>
                </a:solidFill>
              </a:rPr>
              <a:t> que se efectúan sobre las cuentas, variando así su saldo</a:t>
            </a:r>
          </a:p>
        </p:txBody>
      </p:sp>
      <p:sp>
        <p:nvSpPr>
          <p:cNvPr id="93204" name="AutoShape 20"/>
          <p:cNvSpPr>
            <a:spLocks noChangeArrowheads="1"/>
          </p:cNvSpPr>
          <p:nvPr/>
        </p:nvSpPr>
        <p:spPr bwMode="auto">
          <a:xfrm>
            <a:off x="304800" y="5821363"/>
            <a:ext cx="8458200" cy="396875"/>
          </a:xfrm>
          <a:prstGeom prst="rightArrow">
            <a:avLst>
              <a:gd name="adj1" fmla="val 70398"/>
              <a:gd name="adj2" fmla="val 103600"/>
            </a:avLst>
          </a:prstGeom>
          <a:gradFill rotWithShape="0">
            <a:gsLst>
              <a:gs pos="0">
                <a:srgbClr val="CC6600">
                  <a:gamma/>
                  <a:tint val="63922"/>
                  <a:invGamma/>
                </a:srgbClr>
              </a:gs>
              <a:gs pos="100000">
                <a:srgbClr val="CC6600"/>
              </a:gs>
            </a:gsLst>
            <a:lin ang="0" scaled="1"/>
          </a:gradFill>
          <a:ln w="9525">
            <a:noFill/>
            <a:miter lim="800000"/>
            <a:headEnd/>
            <a:tailEnd/>
          </a:ln>
          <a:effectLst>
            <a:outerShdw dist="35921" dir="2700000" algn="ctr" rotWithShape="0">
              <a:schemeClr val="bg2"/>
            </a:outerShdw>
          </a:effectLst>
        </p:spPr>
        <p:txBody>
          <a:bodyPr anchor="ctr">
            <a:spAutoFit/>
          </a:bodyPr>
          <a:lstStyle/>
          <a:p>
            <a:pPr>
              <a:defRPr/>
            </a:pPr>
            <a:r>
              <a:rPr lang="es-ES" sz="1400" b="1"/>
              <a:t>Actividad de la empresa: sucesión de hechos contables:</a:t>
            </a:r>
            <a:r>
              <a:rPr lang="es-ES" sz="1400"/>
              <a:t> ventas, compras, pagos, préstamos,...</a:t>
            </a:r>
          </a:p>
        </p:txBody>
      </p:sp>
      <p:grpSp>
        <p:nvGrpSpPr>
          <p:cNvPr id="29713" name="Group 29"/>
          <p:cNvGrpSpPr>
            <a:grpSpLocks/>
          </p:cNvGrpSpPr>
          <p:nvPr/>
        </p:nvGrpSpPr>
        <p:grpSpPr bwMode="auto">
          <a:xfrm>
            <a:off x="2057400" y="4981575"/>
            <a:ext cx="4572000" cy="266700"/>
            <a:chOff x="1296" y="3360"/>
            <a:chExt cx="2880" cy="168"/>
          </a:xfrm>
        </p:grpSpPr>
        <p:sp>
          <p:nvSpPr>
            <p:cNvPr id="93205" name="AutoShape 21"/>
            <p:cNvSpPr>
              <a:spLocks noChangeArrowheads="1"/>
            </p:cNvSpPr>
            <p:nvPr/>
          </p:nvSpPr>
          <p:spPr bwMode="auto">
            <a:xfrm rot="-5400000">
              <a:off x="135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6" name="AutoShape 22"/>
            <p:cNvSpPr>
              <a:spLocks noChangeArrowheads="1"/>
            </p:cNvSpPr>
            <p:nvPr/>
          </p:nvSpPr>
          <p:spPr bwMode="auto">
            <a:xfrm rot="-5400000">
              <a:off x="172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7" name="AutoShape 23"/>
            <p:cNvSpPr>
              <a:spLocks noChangeArrowheads="1"/>
            </p:cNvSpPr>
            <p:nvPr/>
          </p:nvSpPr>
          <p:spPr bwMode="auto">
            <a:xfrm rot="-5400000">
              <a:off x="209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8" name="AutoShape 24"/>
            <p:cNvSpPr>
              <a:spLocks noChangeArrowheads="1"/>
            </p:cNvSpPr>
            <p:nvPr/>
          </p:nvSpPr>
          <p:spPr bwMode="auto">
            <a:xfrm rot="-5400000">
              <a:off x="2466"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09" name="AutoShape 25"/>
            <p:cNvSpPr>
              <a:spLocks noChangeArrowheads="1"/>
            </p:cNvSpPr>
            <p:nvPr/>
          </p:nvSpPr>
          <p:spPr bwMode="auto">
            <a:xfrm rot="-5400000">
              <a:off x="2837"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0" name="AutoShape 26"/>
            <p:cNvSpPr>
              <a:spLocks noChangeArrowheads="1"/>
            </p:cNvSpPr>
            <p:nvPr/>
          </p:nvSpPr>
          <p:spPr bwMode="auto">
            <a:xfrm rot="-5400000">
              <a:off x="3207"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1" name="AutoShape 27"/>
            <p:cNvSpPr>
              <a:spLocks noChangeArrowheads="1"/>
            </p:cNvSpPr>
            <p:nvPr/>
          </p:nvSpPr>
          <p:spPr bwMode="auto">
            <a:xfrm rot="-5400000">
              <a:off x="3577"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2" name="AutoShape 28"/>
            <p:cNvSpPr>
              <a:spLocks noChangeArrowheads="1"/>
            </p:cNvSpPr>
            <p:nvPr/>
          </p:nvSpPr>
          <p:spPr bwMode="auto">
            <a:xfrm rot="-5400000">
              <a:off x="3948" y="3300"/>
              <a:ext cx="168" cy="288"/>
            </a:xfrm>
            <a:prstGeom prst="rightArrow">
              <a:avLst>
                <a:gd name="adj1" fmla="val 43750"/>
                <a:gd name="adj2" fmla="val 39884"/>
              </a:avLst>
            </a:prstGeom>
            <a:solidFill>
              <a:srgbClr val="FFAD5B"/>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grpSp>
        <p:nvGrpSpPr>
          <p:cNvPr id="29714" name="Group 58"/>
          <p:cNvGrpSpPr>
            <a:grpSpLocks/>
          </p:cNvGrpSpPr>
          <p:nvPr/>
        </p:nvGrpSpPr>
        <p:grpSpPr bwMode="auto">
          <a:xfrm>
            <a:off x="2057400" y="2590800"/>
            <a:ext cx="4572000" cy="266700"/>
            <a:chOff x="1296" y="1680"/>
            <a:chExt cx="2880" cy="168"/>
          </a:xfrm>
        </p:grpSpPr>
        <p:sp>
          <p:nvSpPr>
            <p:cNvPr id="93215" name="AutoShape 31"/>
            <p:cNvSpPr>
              <a:spLocks noChangeArrowheads="1"/>
            </p:cNvSpPr>
            <p:nvPr/>
          </p:nvSpPr>
          <p:spPr bwMode="auto">
            <a:xfrm rot="-5400000">
              <a:off x="135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6" name="AutoShape 32"/>
            <p:cNvSpPr>
              <a:spLocks noChangeArrowheads="1"/>
            </p:cNvSpPr>
            <p:nvPr/>
          </p:nvSpPr>
          <p:spPr bwMode="auto">
            <a:xfrm rot="-5400000">
              <a:off x="172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7" name="AutoShape 33"/>
            <p:cNvSpPr>
              <a:spLocks noChangeArrowheads="1"/>
            </p:cNvSpPr>
            <p:nvPr/>
          </p:nvSpPr>
          <p:spPr bwMode="auto">
            <a:xfrm rot="-5400000">
              <a:off x="209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8" name="AutoShape 34"/>
            <p:cNvSpPr>
              <a:spLocks noChangeArrowheads="1"/>
            </p:cNvSpPr>
            <p:nvPr/>
          </p:nvSpPr>
          <p:spPr bwMode="auto">
            <a:xfrm rot="-5400000">
              <a:off x="2466"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19" name="AutoShape 35"/>
            <p:cNvSpPr>
              <a:spLocks noChangeArrowheads="1"/>
            </p:cNvSpPr>
            <p:nvPr/>
          </p:nvSpPr>
          <p:spPr bwMode="auto">
            <a:xfrm rot="-5400000">
              <a:off x="2837"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20" name="AutoShape 36"/>
            <p:cNvSpPr>
              <a:spLocks noChangeArrowheads="1"/>
            </p:cNvSpPr>
            <p:nvPr/>
          </p:nvSpPr>
          <p:spPr bwMode="auto">
            <a:xfrm rot="-5400000">
              <a:off x="3207"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21" name="AutoShape 37"/>
            <p:cNvSpPr>
              <a:spLocks noChangeArrowheads="1"/>
            </p:cNvSpPr>
            <p:nvPr/>
          </p:nvSpPr>
          <p:spPr bwMode="auto">
            <a:xfrm rot="-5400000">
              <a:off x="3577"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22" name="AutoShape 38"/>
            <p:cNvSpPr>
              <a:spLocks noChangeArrowheads="1"/>
            </p:cNvSpPr>
            <p:nvPr/>
          </p:nvSpPr>
          <p:spPr bwMode="auto">
            <a:xfrm rot="-5400000">
              <a:off x="3948" y="1620"/>
              <a:ext cx="168" cy="288"/>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grpSp>
        <p:nvGrpSpPr>
          <p:cNvPr id="29715" name="Group 49"/>
          <p:cNvGrpSpPr>
            <a:grpSpLocks/>
          </p:cNvGrpSpPr>
          <p:nvPr/>
        </p:nvGrpSpPr>
        <p:grpSpPr bwMode="auto">
          <a:xfrm>
            <a:off x="2057400" y="3705225"/>
            <a:ext cx="4572000" cy="266700"/>
            <a:chOff x="1296" y="3360"/>
            <a:chExt cx="2880" cy="168"/>
          </a:xfrm>
        </p:grpSpPr>
        <p:sp>
          <p:nvSpPr>
            <p:cNvPr id="93234" name="AutoShape 50"/>
            <p:cNvSpPr>
              <a:spLocks noChangeArrowheads="1"/>
            </p:cNvSpPr>
            <p:nvPr/>
          </p:nvSpPr>
          <p:spPr bwMode="auto">
            <a:xfrm rot="-5400000">
              <a:off x="135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5" name="AutoShape 51"/>
            <p:cNvSpPr>
              <a:spLocks noChangeArrowheads="1"/>
            </p:cNvSpPr>
            <p:nvPr/>
          </p:nvSpPr>
          <p:spPr bwMode="auto">
            <a:xfrm rot="-5400000">
              <a:off x="172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6" name="AutoShape 52"/>
            <p:cNvSpPr>
              <a:spLocks noChangeArrowheads="1"/>
            </p:cNvSpPr>
            <p:nvPr/>
          </p:nvSpPr>
          <p:spPr bwMode="auto">
            <a:xfrm rot="-5400000">
              <a:off x="209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7" name="AutoShape 53"/>
            <p:cNvSpPr>
              <a:spLocks noChangeArrowheads="1"/>
            </p:cNvSpPr>
            <p:nvPr/>
          </p:nvSpPr>
          <p:spPr bwMode="auto">
            <a:xfrm rot="-5400000">
              <a:off x="2466"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8" name="AutoShape 54"/>
            <p:cNvSpPr>
              <a:spLocks noChangeArrowheads="1"/>
            </p:cNvSpPr>
            <p:nvPr/>
          </p:nvSpPr>
          <p:spPr bwMode="auto">
            <a:xfrm rot="-5400000">
              <a:off x="2837"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39" name="AutoShape 55"/>
            <p:cNvSpPr>
              <a:spLocks noChangeArrowheads="1"/>
            </p:cNvSpPr>
            <p:nvPr/>
          </p:nvSpPr>
          <p:spPr bwMode="auto">
            <a:xfrm rot="-5400000">
              <a:off x="3207"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40" name="AutoShape 56"/>
            <p:cNvSpPr>
              <a:spLocks noChangeArrowheads="1"/>
            </p:cNvSpPr>
            <p:nvPr/>
          </p:nvSpPr>
          <p:spPr bwMode="auto">
            <a:xfrm rot="-5400000">
              <a:off x="3577"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3241" name="AutoShape 57"/>
            <p:cNvSpPr>
              <a:spLocks noChangeArrowheads="1"/>
            </p:cNvSpPr>
            <p:nvPr/>
          </p:nvSpPr>
          <p:spPr bwMode="auto">
            <a:xfrm rot="-5400000">
              <a:off x="3948" y="3300"/>
              <a:ext cx="168" cy="288"/>
            </a:xfrm>
            <a:prstGeom prst="rightArrow">
              <a:avLst>
                <a:gd name="adj1" fmla="val 43750"/>
                <a:gd name="adj2" fmla="val 39884"/>
              </a:avLst>
            </a:prstGeom>
            <a:solidFill>
              <a:srgbClr val="FF8307"/>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grpSp>
        <p:nvGrpSpPr>
          <p:cNvPr id="29716" name="Group 63"/>
          <p:cNvGrpSpPr>
            <a:grpSpLocks/>
          </p:cNvGrpSpPr>
          <p:nvPr/>
        </p:nvGrpSpPr>
        <p:grpSpPr bwMode="auto">
          <a:xfrm>
            <a:off x="2095500" y="5448300"/>
            <a:ext cx="381000" cy="381000"/>
            <a:chOff x="1296" y="3504"/>
            <a:chExt cx="240" cy="240"/>
          </a:xfrm>
        </p:grpSpPr>
        <p:sp>
          <p:nvSpPr>
            <p:cNvPr id="29724" name="AutoShape 59"/>
            <p:cNvSpPr>
              <a:spLocks noChangeArrowheads="1"/>
            </p:cNvSpPr>
            <p:nvPr/>
          </p:nvSpPr>
          <p:spPr bwMode="auto">
            <a:xfrm>
              <a:off x="1296" y="3504"/>
              <a:ext cx="240" cy="240"/>
            </a:xfrm>
            <a:prstGeom prst="verticalScroll">
              <a:avLst>
                <a:gd name="adj" fmla="val 12500"/>
              </a:avLst>
            </a:prstGeom>
            <a:solidFill>
              <a:srgbClr val="EAEAEA"/>
            </a:solidFill>
            <a:ln w="9525">
              <a:solidFill>
                <a:srgbClr val="CC6600"/>
              </a:solidFill>
              <a:round/>
              <a:headEnd/>
              <a:tailEnd/>
            </a:ln>
          </p:spPr>
          <p:txBody>
            <a:bodyPr wrap="none" anchor="ctr"/>
            <a:lstStyle/>
            <a:p>
              <a:endParaRPr lang="es-ES">
                <a:solidFill>
                  <a:schemeClr val="hlink"/>
                </a:solidFill>
              </a:endParaRPr>
            </a:p>
          </p:txBody>
        </p:sp>
        <p:sp>
          <p:nvSpPr>
            <p:cNvPr id="29725" name="Line 60"/>
            <p:cNvSpPr>
              <a:spLocks noChangeShapeType="1"/>
            </p:cNvSpPr>
            <p:nvPr/>
          </p:nvSpPr>
          <p:spPr bwMode="auto">
            <a:xfrm>
              <a:off x="1344" y="3576"/>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6" name="Line 61"/>
            <p:cNvSpPr>
              <a:spLocks noChangeShapeType="1"/>
            </p:cNvSpPr>
            <p:nvPr/>
          </p:nvSpPr>
          <p:spPr bwMode="auto">
            <a:xfrm>
              <a:off x="1344" y="3624"/>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7" name="Line 62"/>
            <p:cNvSpPr>
              <a:spLocks noChangeShapeType="1"/>
            </p:cNvSpPr>
            <p:nvPr/>
          </p:nvSpPr>
          <p:spPr bwMode="auto">
            <a:xfrm>
              <a:off x="1344" y="3672"/>
              <a:ext cx="144" cy="0"/>
            </a:xfrm>
            <a:prstGeom prst="line">
              <a:avLst/>
            </a:prstGeom>
            <a:noFill/>
            <a:ln w="12700">
              <a:solidFill>
                <a:schemeClr val="tx1"/>
              </a:solidFill>
              <a:prstDash val="sysDot"/>
              <a:round/>
              <a:headEnd/>
              <a:tailEnd/>
            </a:ln>
          </p:spPr>
          <p:txBody>
            <a:bodyPr wrap="none" anchor="ctr"/>
            <a:lstStyle/>
            <a:p>
              <a:endParaRPr lang="es-ES"/>
            </a:p>
          </p:txBody>
        </p:sp>
      </p:grpSp>
      <p:grpSp>
        <p:nvGrpSpPr>
          <p:cNvPr id="29717" name="Group 94"/>
          <p:cNvGrpSpPr>
            <a:grpSpLocks/>
          </p:cNvGrpSpPr>
          <p:nvPr/>
        </p:nvGrpSpPr>
        <p:grpSpPr bwMode="auto">
          <a:xfrm>
            <a:off x="6210300" y="5448300"/>
            <a:ext cx="381000" cy="381000"/>
            <a:chOff x="1296" y="3504"/>
            <a:chExt cx="240" cy="240"/>
          </a:xfrm>
        </p:grpSpPr>
        <p:sp>
          <p:nvSpPr>
            <p:cNvPr id="29720" name="AutoShape 95"/>
            <p:cNvSpPr>
              <a:spLocks noChangeArrowheads="1"/>
            </p:cNvSpPr>
            <p:nvPr/>
          </p:nvSpPr>
          <p:spPr bwMode="auto">
            <a:xfrm>
              <a:off x="1296" y="3504"/>
              <a:ext cx="240" cy="240"/>
            </a:xfrm>
            <a:prstGeom prst="verticalScroll">
              <a:avLst>
                <a:gd name="adj" fmla="val 12500"/>
              </a:avLst>
            </a:prstGeom>
            <a:solidFill>
              <a:srgbClr val="EAEAEA"/>
            </a:solidFill>
            <a:ln w="9525">
              <a:solidFill>
                <a:srgbClr val="CC6600"/>
              </a:solidFill>
              <a:round/>
              <a:headEnd/>
              <a:tailEnd/>
            </a:ln>
          </p:spPr>
          <p:txBody>
            <a:bodyPr wrap="none" anchor="ctr"/>
            <a:lstStyle/>
            <a:p>
              <a:endParaRPr lang="es-ES">
                <a:solidFill>
                  <a:schemeClr val="hlink"/>
                </a:solidFill>
              </a:endParaRPr>
            </a:p>
          </p:txBody>
        </p:sp>
        <p:sp>
          <p:nvSpPr>
            <p:cNvPr id="29721" name="Line 96"/>
            <p:cNvSpPr>
              <a:spLocks noChangeShapeType="1"/>
            </p:cNvSpPr>
            <p:nvPr/>
          </p:nvSpPr>
          <p:spPr bwMode="auto">
            <a:xfrm>
              <a:off x="1344" y="3576"/>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2" name="Line 97"/>
            <p:cNvSpPr>
              <a:spLocks noChangeShapeType="1"/>
            </p:cNvSpPr>
            <p:nvPr/>
          </p:nvSpPr>
          <p:spPr bwMode="auto">
            <a:xfrm>
              <a:off x="1344" y="3624"/>
              <a:ext cx="144" cy="0"/>
            </a:xfrm>
            <a:prstGeom prst="line">
              <a:avLst/>
            </a:prstGeom>
            <a:noFill/>
            <a:ln w="12700">
              <a:solidFill>
                <a:schemeClr val="tx1"/>
              </a:solidFill>
              <a:prstDash val="sysDot"/>
              <a:round/>
              <a:headEnd/>
              <a:tailEnd/>
            </a:ln>
          </p:spPr>
          <p:txBody>
            <a:bodyPr wrap="none" anchor="ctr"/>
            <a:lstStyle/>
            <a:p>
              <a:endParaRPr lang="es-ES"/>
            </a:p>
          </p:txBody>
        </p:sp>
        <p:sp>
          <p:nvSpPr>
            <p:cNvPr id="29723" name="Line 98"/>
            <p:cNvSpPr>
              <a:spLocks noChangeShapeType="1"/>
            </p:cNvSpPr>
            <p:nvPr/>
          </p:nvSpPr>
          <p:spPr bwMode="auto">
            <a:xfrm>
              <a:off x="1344" y="3672"/>
              <a:ext cx="144" cy="0"/>
            </a:xfrm>
            <a:prstGeom prst="line">
              <a:avLst/>
            </a:prstGeom>
            <a:noFill/>
            <a:ln w="12700">
              <a:solidFill>
                <a:schemeClr val="tx1"/>
              </a:solidFill>
              <a:prstDash val="sysDot"/>
              <a:round/>
              <a:headEnd/>
              <a:tailEnd/>
            </a:ln>
          </p:spPr>
          <p:txBody>
            <a:bodyPr wrap="none" anchor="ctr"/>
            <a:lstStyle/>
            <a:p>
              <a:endParaRPr lang="es-ES"/>
            </a:p>
          </p:txBody>
        </p:sp>
      </p:grpSp>
      <p:sp>
        <p:nvSpPr>
          <p:cNvPr id="29718" name="AutoShape 101"/>
          <p:cNvSpPr>
            <a:spLocks noChangeArrowheads="1"/>
          </p:cNvSpPr>
          <p:nvPr/>
        </p:nvSpPr>
        <p:spPr bwMode="auto">
          <a:xfrm>
            <a:off x="2514600" y="5384800"/>
            <a:ext cx="3657600" cy="425450"/>
          </a:xfrm>
          <a:prstGeom prst="leftRightArrowCallout">
            <a:avLst>
              <a:gd name="adj1" fmla="val 18333"/>
              <a:gd name="adj2" fmla="val 25000"/>
              <a:gd name="adj3" fmla="val 38488"/>
              <a:gd name="adj4" fmla="val 87500"/>
            </a:avLst>
          </a:prstGeom>
          <a:solidFill>
            <a:schemeClr val="bg1"/>
          </a:solidFill>
          <a:ln w="9525">
            <a:solidFill>
              <a:srgbClr val="CC6600"/>
            </a:solidFill>
            <a:miter lim="800000"/>
            <a:headEnd/>
            <a:tailEnd/>
          </a:ln>
        </p:spPr>
        <p:txBody>
          <a:bodyPr lIns="36000" tIns="36000" rIns="36000" bIns="36000"/>
          <a:lstStyle/>
          <a:p>
            <a:r>
              <a:rPr lang="es-ES" sz="1200">
                <a:solidFill>
                  <a:schemeClr val="tx1"/>
                </a:solidFill>
              </a:rPr>
              <a:t>Documentos asociados: facturas, etc.</a:t>
            </a:r>
          </a:p>
          <a:p>
            <a:r>
              <a:rPr lang="es-ES" sz="1200">
                <a:solidFill>
                  <a:schemeClr val="tx1"/>
                </a:solidFill>
              </a:rPr>
              <a:t>Se archivan para inspección y auditoría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685800" y="0"/>
            <a:ext cx="7918450" cy="609600"/>
          </a:xfrm>
        </p:spPr>
        <p:txBody>
          <a:bodyPr/>
          <a:lstStyle/>
          <a:p>
            <a:pPr eaLnBrk="1" hangingPunct="1"/>
            <a:r>
              <a:rPr lang="es-ES"/>
              <a:t>Contabilidad Financiera: el Balance</a:t>
            </a:r>
          </a:p>
        </p:txBody>
      </p:sp>
      <p:sp>
        <p:nvSpPr>
          <p:cNvPr id="115725" name="Rectangle 1037"/>
          <p:cNvSpPr>
            <a:spLocks noChangeArrowheads="1"/>
          </p:cNvSpPr>
          <p:nvPr/>
        </p:nvSpPr>
        <p:spPr bwMode="auto">
          <a:xfrm>
            <a:off x="762000" y="2073275"/>
            <a:ext cx="25971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15726" name="Rectangle 1038"/>
          <p:cNvSpPr>
            <a:spLocks noChangeArrowheads="1"/>
          </p:cNvSpPr>
          <p:nvPr/>
        </p:nvSpPr>
        <p:spPr bwMode="auto">
          <a:xfrm>
            <a:off x="762000" y="1371600"/>
            <a:ext cx="2873375"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Activo</a:t>
            </a:r>
            <a:r>
              <a:rPr lang="es-ES" sz="1600"/>
              <a:t> (bienes y derechos)</a:t>
            </a:r>
            <a:endParaRPr lang="es-ES" sz="1600" b="1"/>
          </a:p>
        </p:txBody>
      </p:sp>
      <p:sp>
        <p:nvSpPr>
          <p:cNvPr id="30725" name="Rectangle 1034"/>
          <p:cNvSpPr>
            <a:spLocks noChangeArrowheads="1"/>
          </p:cNvSpPr>
          <p:nvPr/>
        </p:nvSpPr>
        <p:spPr bwMode="auto">
          <a:xfrm>
            <a:off x="787400" y="2095500"/>
            <a:ext cx="2565400" cy="1471613"/>
          </a:xfrm>
          <a:prstGeom prst="rect">
            <a:avLst/>
          </a:prstGeom>
          <a:solidFill>
            <a:srgbClr val="006600"/>
          </a:solidFill>
          <a:ln w="9525">
            <a:noFill/>
            <a:miter lim="800000"/>
            <a:headEnd/>
            <a:tailEnd/>
          </a:ln>
        </p:spPr>
        <p:txBody>
          <a:bodyPr anchor="ctr"/>
          <a:lstStyle/>
          <a:p>
            <a:r>
              <a:rPr lang="es-ES" sz="1600" b="1"/>
              <a:t>Activo no Corriente</a:t>
            </a:r>
          </a:p>
          <a:p>
            <a:r>
              <a:rPr lang="es-ES" sz="1600"/>
              <a:t>(</a:t>
            </a:r>
            <a:r>
              <a:rPr lang="es-ES" sz="1600" i="1"/>
              <a:t>Inmovilizado</a:t>
            </a:r>
            <a:r>
              <a:rPr lang="es-ES" sz="1600"/>
              <a:t>)</a:t>
            </a:r>
            <a:endParaRPr lang="es-ES" sz="1600" i="1"/>
          </a:p>
          <a:p>
            <a:endParaRPr lang="es-ES" sz="1600"/>
          </a:p>
          <a:p>
            <a:r>
              <a:rPr lang="es-ES" sz="1600"/>
              <a:t>Material</a:t>
            </a:r>
          </a:p>
          <a:p>
            <a:r>
              <a:rPr lang="es-ES" sz="1600"/>
              <a:t>Inmaterial</a:t>
            </a:r>
          </a:p>
          <a:p>
            <a:r>
              <a:rPr lang="es-ES" sz="1600"/>
              <a:t>Financiero</a:t>
            </a:r>
            <a:endParaRPr lang="es-ES" sz="1600" b="1"/>
          </a:p>
        </p:txBody>
      </p:sp>
      <p:sp>
        <p:nvSpPr>
          <p:cNvPr id="30726" name="Rectangle 1042"/>
          <p:cNvSpPr>
            <a:spLocks noChangeArrowheads="1"/>
          </p:cNvSpPr>
          <p:nvPr/>
        </p:nvSpPr>
        <p:spPr bwMode="auto">
          <a:xfrm>
            <a:off x="787400" y="3595688"/>
            <a:ext cx="2565400" cy="2178050"/>
          </a:xfrm>
          <a:prstGeom prst="rect">
            <a:avLst/>
          </a:prstGeom>
          <a:solidFill>
            <a:srgbClr val="006600"/>
          </a:solidFill>
          <a:ln w="9525">
            <a:noFill/>
            <a:miter lim="800000"/>
            <a:headEnd/>
            <a:tailEnd/>
          </a:ln>
        </p:spPr>
        <p:txBody>
          <a:bodyPr anchor="ctr"/>
          <a:lstStyle/>
          <a:p>
            <a:r>
              <a:rPr lang="es-ES" sz="1600" b="1"/>
              <a:t>Activo Corriente</a:t>
            </a:r>
          </a:p>
          <a:p>
            <a:r>
              <a:rPr lang="es-ES" sz="1600"/>
              <a:t>(</a:t>
            </a:r>
            <a:r>
              <a:rPr lang="es-ES" sz="1600" i="1"/>
              <a:t>o Circulante</a:t>
            </a:r>
            <a:r>
              <a:rPr lang="es-ES" sz="1600"/>
              <a:t>)</a:t>
            </a:r>
          </a:p>
          <a:p>
            <a:endParaRPr lang="es-ES" sz="1600"/>
          </a:p>
          <a:p>
            <a:r>
              <a:rPr lang="es-ES" sz="1600"/>
              <a:t>Existencias de MP</a:t>
            </a:r>
          </a:p>
          <a:p>
            <a:r>
              <a:rPr lang="es-ES" sz="1600"/>
              <a:t>Existencias de Productos</a:t>
            </a:r>
          </a:p>
          <a:p>
            <a:r>
              <a:rPr lang="es-ES" sz="1600"/>
              <a:t>Clientes a cobrar</a:t>
            </a:r>
          </a:p>
          <a:p>
            <a:r>
              <a:rPr lang="es-ES" sz="1600"/>
              <a:t>Bancos</a:t>
            </a:r>
          </a:p>
          <a:p>
            <a:r>
              <a:rPr lang="es-ES" sz="1600"/>
              <a:t>Caja</a:t>
            </a:r>
          </a:p>
          <a:p>
            <a:endParaRPr lang="es-ES" sz="1600"/>
          </a:p>
        </p:txBody>
      </p:sp>
      <p:sp>
        <p:nvSpPr>
          <p:cNvPr id="115733" name="Rectangle 1045"/>
          <p:cNvSpPr>
            <a:spLocks noChangeArrowheads="1"/>
          </p:cNvSpPr>
          <p:nvPr/>
        </p:nvSpPr>
        <p:spPr bwMode="auto">
          <a:xfrm>
            <a:off x="5924550" y="2073275"/>
            <a:ext cx="24320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15734" name="Rectangle 1046"/>
          <p:cNvSpPr>
            <a:spLocks noChangeArrowheads="1"/>
          </p:cNvSpPr>
          <p:nvPr/>
        </p:nvSpPr>
        <p:spPr bwMode="auto">
          <a:xfrm>
            <a:off x="5508625" y="1371600"/>
            <a:ext cx="292735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Neto y Pasivo</a:t>
            </a:r>
            <a:r>
              <a:rPr lang="es-ES" sz="1600"/>
              <a:t> (obligaciones)</a:t>
            </a:r>
            <a:endParaRPr lang="es-ES" sz="1800" b="1"/>
          </a:p>
        </p:txBody>
      </p:sp>
      <p:sp>
        <p:nvSpPr>
          <p:cNvPr id="30729" name="Rectangle 1047"/>
          <p:cNvSpPr>
            <a:spLocks noChangeArrowheads="1"/>
          </p:cNvSpPr>
          <p:nvPr/>
        </p:nvSpPr>
        <p:spPr bwMode="auto">
          <a:xfrm>
            <a:off x="5943600" y="2095500"/>
            <a:ext cx="2401888" cy="1257300"/>
          </a:xfrm>
          <a:prstGeom prst="rect">
            <a:avLst/>
          </a:prstGeom>
          <a:solidFill>
            <a:srgbClr val="C80000"/>
          </a:solidFill>
          <a:ln w="9525">
            <a:noFill/>
            <a:miter lim="800000"/>
            <a:headEnd/>
            <a:tailEnd/>
          </a:ln>
        </p:spPr>
        <p:txBody>
          <a:bodyPr anchor="ctr"/>
          <a:lstStyle/>
          <a:p>
            <a:r>
              <a:rPr lang="es-ES" sz="1600" b="1" dirty="0"/>
              <a:t>Patrimonio Neto</a:t>
            </a:r>
          </a:p>
          <a:p>
            <a:endParaRPr lang="es-ES" sz="1600" dirty="0"/>
          </a:p>
          <a:p>
            <a:r>
              <a:rPr lang="es-ES" sz="1600" dirty="0"/>
              <a:t>Capital Social</a:t>
            </a:r>
          </a:p>
          <a:p>
            <a:r>
              <a:rPr lang="es-ES" sz="1600" dirty="0"/>
              <a:t>Reservas, Provisiones, …</a:t>
            </a:r>
          </a:p>
        </p:txBody>
      </p:sp>
      <p:sp>
        <p:nvSpPr>
          <p:cNvPr id="30730" name="Rectangle 1048"/>
          <p:cNvSpPr>
            <a:spLocks noChangeArrowheads="1"/>
          </p:cNvSpPr>
          <p:nvPr/>
        </p:nvSpPr>
        <p:spPr bwMode="auto">
          <a:xfrm>
            <a:off x="5943600" y="3376613"/>
            <a:ext cx="2401888" cy="1014412"/>
          </a:xfrm>
          <a:prstGeom prst="rect">
            <a:avLst/>
          </a:prstGeom>
          <a:solidFill>
            <a:srgbClr val="C80000"/>
          </a:solidFill>
          <a:ln w="9525">
            <a:noFill/>
            <a:miter lim="800000"/>
            <a:headEnd/>
            <a:tailEnd/>
          </a:ln>
        </p:spPr>
        <p:txBody>
          <a:bodyPr anchor="ctr"/>
          <a:lstStyle/>
          <a:p>
            <a:r>
              <a:rPr lang="es-ES" sz="1600" b="1" dirty="0"/>
              <a:t>Pasivo no Corriente</a:t>
            </a:r>
            <a:endParaRPr lang="es-ES" sz="1600" dirty="0"/>
          </a:p>
          <a:p>
            <a:endParaRPr lang="es-ES" sz="1600" dirty="0"/>
          </a:p>
          <a:p>
            <a:r>
              <a:rPr lang="es-ES" sz="1600" dirty="0"/>
              <a:t>Préstamos LP</a:t>
            </a:r>
          </a:p>
          <a:p>
            <a:r>
              <a:rPr lang="es-ES" sz="1600"/>
              <a:t>Obligaciones, Bonos</a:t>
            </a:r>
            <a:r>
              <a:rPr lang="es-ES" sz="1600" dirty="0"/>
              <a:t>, …</a:t>
            </a:r>
            <a:endParaRPr lang="es-ES" sz="1600" b="1" dirty="0"/>
          </a:p>
        </p:txBody>
      </p:sp>
      <p:sp>
        <p:nvSpPr>
          <p:cNvPr id="30731" name="Rectangle 1050"/>
          <p:cNvSpPr>
            <a:spLocks noChangeArrowheads="1"/>
          </p:cNvSpPr>
          <p:nvPr/>
        </p:nvSpPr>
        <p:spPr bwMode="auto">
          <a:xfrm>
            <a:off x="5943600" y="4419600"/>
            <a:ext cx="2401888" cy="1352550"/>
          </a:xfrm>
          <a:prstGeom prst="rect">
            <a:avLst/>
          </a:prstGeom>
          <a:solidFill>
            <a:srgbClr val="C80000"/>
          </a:solidFill>
          <a:ln w="9525">
            <a:noFill/>
            <a:miter lim="800000"/>
            <a:headEnd/>
            <a:tailEnd/>
          </a:ln>
        </p:spPr>
        <p:txBody>
          <a:bodyPr anchor="ctr"/>
          <a:lstStyle/>
          <a:p>
            <a:r>
              <a:rPr lang="es-ES" sz="1600" b="1" dirty="0"/>
              <a:t>Pasivo Corriente</a:t>
            </a:r>
          </a:p>
          <a:p>
            <a:endParaRPr lang="es-ES" sz="1600" b="1" dirty="0"/>
          </a:p>
          <a:p>
            <a:r>
              <a:rPr lang="es-ES" sz="1600" dirty="0"/>
              <a:t>Préstamos CP</a:t>
            </a:r>
          </a:p>
          <a:p>
            <a:r>
              <a:rPr lang="es-ES" sz="1600" dirty="0"/>
              <a:t>Proveedores a pagar</a:t>
            </a:r>
          </a:p>
          <a:p>
            <a:r>
              <a:rPr lang="es-ES" sz="1600" dirty="0"/>
              <a:t>Hacienda Pública, …</a:t>
            </a:r>
          </a:p>
        </p:txBody>
      </p:sp>
      <p:sp>
        <p:nvSpPr>
          <p:cNvPr id="30732" name="Line 1051"/>
          <p:cNvSpPr>
            <a:spLocks noChangeShapeType="1"/>
          </p:cNvSpPr>
          <p:nvPr/>
        </p:nvSpPr>
        <p:spPr bwMode="auto">
          <a:xfrm>
            <a:off x="3276600" y="3581400"/>
            <a:ext cx="1905000" cy="0"/>
          </a:xfrm>
          <a:prstGeom prst="line">
            <a:avLst/>
          </a:prstGeom>
          <a:noFill/>
          <a:ln w="38100">
            <a:solidFill>
              <a:srgbClr val="FF9900"/>
            </a:solidFill>
            <a:prstDash val="dash"/>
            <a:round/>
            <a:headEnd/>
            <a:tailEnd/>
          </a:ln>
        </p:spPr>
        <p:txBody>
          <a:bodyPr/>
          <a:lstStyle/>
          <a:p>
            <a:endParaRPr lang="es-ES"/>
          </a:p>
        </p:txBody>
      </p:sp>
      <p:sp>
        <p:nvSpPr>
          <p:cNvPr id="30733" name="Line 1052"/>
          <p:cNvSpPr>
            <a:spLocks noChangeShapeType="1"/>
          </p:cNvSpPr>
          <p:nvPr/>
        </p:nvSpPr>
        <p:spPr bwMode="auto">
          <a:xfrm>
            <a:off x="4038600" y="4406900"/>
            <a:ext cx="2057400" cy="0"/>
          </a:xfrm>
          <a:prstGeom prst="line">
            <a:avLst/>
          </a:prstGeom>
          <a:noFill/>
          <a:ln w="38100">
            <a:solidFill>
              <a:srgbClr val="FF9900"/>
            </a:solidFill>
            <a:prstDash val="dash"/>
            <a:round/>
            <a:headEnd/>
            <a:tailEnd/>
          </a:ln>
        </p:spPr>
        <p:txBody>
          <a:bodyPr/>
          <a:lstStyle/>
          <a:p>
            <a:endParaRPr lang="es-ES"/>
          </a:p>
        </p:txBody>
      </p:sp>
      <p:sp>
        <p:nvSpPr>
          <p:cNvPr id="115741" name="AutoShape 1053"/>
          <p:cNvSpPr>
            <a:spLocks noChangeArrowheads="1"/>
          </p:cNvSpPr>
          <p:nvPr/>
        </p:nvSpPr>
        <p:spPr bwMode="auto">
          <a:xfrm rot="5400000" flipV="1">
            <a:off x="4260056" y="3398044"/>
            <a:ext cx="814388" cy="1181100"/>
          </a:xfrm>
          <a:prstGeom prst="homePlate">
            <a:avLst>
              <a:gd name="adj" fmla="val 14426"/>
            </a:avLst>
          </a:prstGeom>
          <a:solidFill>
            <a:schemeClr val="bg1"/>
          </a:solidFill>
          <a:ln w="9525">
            <a:solidFill>
              <a:srgbClr val="CC6600"/>
            </a:solidFill>
            <a:miter lim="800000"/>
            <a:headEnd/>
            <a:tailEnd/>
          </a:ln>
          <a:effectLst>
            <a:outerShdw dist="35921" dir="2700000" algn="ctr" rotWithShape="0">
              <a:schemeClr val="bg2"/>
            </a:outerShdw>
          </a:effectLst>
        </p:spPr>
        <p:txBody>
          <a:bodyPr vert="eaVert" wrap="none" lIns="91432" tIns="45717" rIns="91432" bIns="45717" anchor="ctr"/>
          <a:lstStyle/>
          <a:p>
            <a:pPr>
              <a:defRPr/>
            </a:pPr>
            <a:r>
              <a:rPr lang="es-ES" sz="1800">
                <a:solidFill>
                  <a:srgbClr val="4F7DAE"/>
                </a:solidFill>
              </a:rPr>
              <a:t>Fondo de</a:t>
            </a:r>
          </a:p>
          <a:p>
            <a:pPr>
              <a:defRPr/>
            </a:pPr>
            <a:r>
              <a:rPr lang="es-ES" sz="1800">
                <a:solidFill>
                  <a:srgbClr val="4F7DAE"/>
                </a:solidFill>
              </a:rPr>
              <a:t>maniobra</a:t>
            </a:r>
          </a:p>
        </p:txBody>
      </p:sp>
      <p:sp>
        <p:nvSpPr>
          <p:cNvPr id="115742" name="AutoShape 1054"/>
          <p:cNvSpPr>
            <a:spLocks noChangeArrowheads="1"/>
          </p:cNvSpPr>
          <p:nvPr/>
        </p:nvSpPr>
        <p:spPr bwMode="auto">
          <a:xfrm rot="5400000" flipV="1">
            <a:off x="4509294" y="3061494"/>
            <a:ext cx="2259012" cy="304800"/>
          </a:xfrm>
          <a:prstGeom prst="homePlate">
            <a:avLst>
              <a:gd name="adj" fmla="val 41861"/>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Capitales Permanentes</a:t>
            </a:r>
          </a:p>
        </p:txBody>
      </p:sp>
      <p:sp>
        <p:nvSpPr>
          <p:cNvPr id="115743" name="AutoShape 1055"/>
          <p:cNvSpPr>
            <a:spLocks noChangeArrowheads="1"/>
          </p:cNvSpPr>
          <p:nvPr/>
        </p:nvSpPr>
        <p:spPr bwMode="auto">
          <a:xfrm rot="5400000" flipV="1">
            <a:off x="-1396206"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Liquidez</a:t>
            </a:r>
          </a:p>
        </p:txBody>
      </p:sp>
      <p:sp>
        <p:nvSpPr>
          <p:cNvPr id="115744" name="AutoShape 1056"/>
          <p:cNvSpPr>
            <a:spLocks noChangeArrowheads="1"/>
          </p:cNvSpPr>
          <p:nvPr/>
        </p:nvSpPr>
        <p:spPr bwMode="auto">
          <a:xfrm rot="5400000" flipV="1">
            <a:off x="6782594"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Exigibilidad</a:t>
            </a:r>
          </a:p>
        </p:txBody>
      </p:sp>
      <p:sp>
        <p:nvSpPr>
          <p:cNvPr id="115745" name="AutoShape 1057"/>
          <p:cNvSpPr>
            <a:spLocks noChangeArrowheads="1"/>
          </p:cNvSpPr>
          <p:nvPr/>
        </p:nvSpPr>
        <p:spPr bwMode="auto">
          <a:xfrm rot="-5400000">
            <a:off x="4953000" y="4953000"/>
            <a:ext cx="1371600" cy="304800"/>
          </a:xfrm>
          <a:prstGeom prst="homePlate">
            <a:avLst>
              <a:gd name="adj" fmla="val 25417"/>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Exigible a CP</a:t>
            </a:r>
          </a:p>
        </p:txBody>
      </p:sp>
      <p:sp>
        <p:nvSpPr>
          <p:cNvPr id="115746" name="AutoShape 1058"/>
          <p:cNvSpPr>
            <a:spLocks noChangeArrowheads="1"/>
          </p:cNvSpPr>
          <p:nvPr/>
        </p:nvSpPr>
        <p:spPr bwMode="auto">
          <a:xfrm rot="-5400000">
            <a:off x="2552700" y="4533900"/>
            <a:ext cx="2209800" cy="304800"/>
          </a:xfrm>
          <a:prstGeom prst="homePlate">
            <a:avLst>
              <a:gd name="adj" fmla="val 40949"/>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Realizable a CP</a:t>
            </a:r>
          </a:p>
        </p:txBody>
      </p:sp>
      <p:sp>
        <p:nvSpPr>
          <p:cNvPr id="115747" name="Rectangle 1059"/>
          <p:cNvSpPr>
            <a:spLocks noChangeArrowheads="1"/>
          </p:cNvSpPr>
          <p:nvPr/>
        </p:nvSpPr>
        <p:spPr bwMode="auto">
          <a:xfrm>
            <a:off x="762000" y="836613"/>
            <a:ext cx="7697788"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Reflejo del patrimonio en un momento determinado</a:t>
            </a:r>
            <a:endParaRPr lang="es-ES" sz="1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ES_tradnl"/>
              <a:t>Índice</a:t>
            </a:r>
          </a:p>
        </p:txBody>
      </p:sp>
      <p:sp>
        <p:nvSpPr>
          <p:cNvPr id="13315" name="Rectangle 3"/>
          <p:cNvSpPr>
            <a:spLocks noGrp="1" noChangeArrowheads="1"/>
          </p:cNvSpPr>
          <p:nvPr>
            <p:ph type="body" idx="1"/>
          </p:nvPr>
        </p:nvSpPr>
        <p:spPr/>
        <p:txBody>
          <a:bodyPr/>
          <a:lstStyle/>
          <a:p>
            <a:pPr eaLnBrk="1" hangingPunct="1"/>
            <a:r>
              <a:rPr lang="es-ES" b="0"/>
              <a:t>Objetivos del Área de Administración y Finanzas</a:t>
            </a:r>
            <a:endParaRPr lang="es-ES_tradnl" b="0"/>
          </a:p>
          <a:p>
            <a:pPr eaLnBrk="1" hangingPunct="1"/>
            <a:r>
              <a:rPr lang="es-ES" b="0"/>
              <a:t>Principales actividades del área</a:t>
            </a:r>
          </a:p>
          <a:p>
            <a:pPr eaLnBrk="1" hangingPunct="1"/>
            <a:r>
              <a:rPr lang="es-ES" b="0"/>
              <a:t>La contabilidad como sistema de información</a:t>
            </a:r>
          </a:p>
          <a:p>
            <a:pPr eaLnBrk="1" hangingPunct="1"/>
            <a:r>
              <a:rPr lang="es-ES" b="0"/>
              <a:t>Contabilidad Financiera</a:t>
            </a:r>
          </a:p>
          <a:p>
            <a:pPr eaLnBrk="1" hangingPunct="1"/>
            <a:r>
              <a:rPr lang="es-ES" b="0"/>
              <a:t>Contabilidad de Gestión o Analítica</a:t>
            </a:r>
          </a:p>
          <a:p>
            <a:pPr eaLnBrk="1" hangingPunct="1"/>
            <a:r>
              <a:rPr lang="es-ES" b="0"/>
              <a:t>Inversiones</a:t>
            </a:r>
          </a:p>
          <a:p>
            <a:pPr eaLnBrk="1" hangingPunct="1"/>
            <a:r>
              <a:rPr lang="es-ES" b="0"/>
              <a:t>Las fuentes de financiación de la empresa</a:t>
            </a:r>
          </a:p>
          <a:p>
            <a:pPr eaLnBrk="1" hangingPunct="1"/>
            <a:r>
              <a:rPr lang="es-ES_tradnl" b="0"/>
              <a:t>Presupuestos y Control Presupuestario</a:t>
            </a:r>
          </a:p>
          <a:p>
            <a:pPr eaLnBrk="1" hangingPunct="1"/>
            <a:r>
              <a:rPr lang="es-ES" b="0"/>
              <a:t>Gestión financiera a corto plazo</a:t>
            </a:r>
          </a:p>
          <a:p>
            <a:pPr eaLnBrk="1" hangingPunct="1"/>
            <a:r>
              <a:rPr lang="es-ES" b="0"/>
              <a:t>Funciones Administrativas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0"/>
            <a:ext cx="8153400" cy="609600"/>
          </a:xfrm>
        </p:spPr>
        <p:txBody>
          <a:bodyPr/>
          <a:lstStyle/>
          <a:p>
            <a:pPr eaLnBrk="1" hangingPunct="1"/>
            <a:r>
              <a:rPr lang="es-ES"/>
              <a:t>Contabilidad Financiera:la Cuenta de Resultados</a:t>
            </a:r>
          </a:p>
        </p:txBody>
      </p:sp>
      <p:graphicFrame>
        <p:nvGraphicFramePr>
          <p:cNvPr id="118899" name="Group 115"/>
          <p:cNvGraphicFramePr>
            <a:graphicFrameLocks noGrp="1"/>
          </p:cNvGraphicFramePr>
          <p:nvPr/>
        </p:nvGraphicFramePr>
        <p:xfrm>
          <a:off x="1905000" y="1220788"/>
          <a:ext cx="5029200" cy="4721863"/>
        </p:xfrm>
        <a:graphic>
          <a:graphicData uri="http://schemas.openxmlformats.org/drawingml/2006/table">
            <a:tbl>
              <a:tblPr/>
              <a:tblGrid>
                <a:gridCol w="5029200">
                  <a:extLst>
                    <a:ext uri="{9D8B030D-6E8A-4147-A177-3AD203B41FA5}">
                      <a16:colId xmlns:a16="http://schemas.microsoft.com/office/drawing/2014/main" val="20000"/>
                    </a:ext>
                  </a:extLst>
                </a:gridCol>
              </a:tblGrid>
              <a:tr h="422275">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800" b="0" i="0" u="none" strike="noStrike" cap="none" normalizeH="0" baseline="0">
                          <a:ln>
                            <a:noFill/>
                          </a:ln>
                          <a:solidFill>
                            <a:schemeClr val="bg1"/>
                          </a:solidFill>
                          <a:effectLst/>
                          <a:latin typeface="Arial" charset="0"/>
                        </a:rPr>
                        <a:t>Cuenta de Pérdidas y Ganancias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extLst>
                  <a:ext uri="{0D108BD9-81ED-4DB2-BD59-A6C34878D82A}">
                    <a16:rowId xmlns:a16="http://schemas.microsoft.com/office/drawing/2014/main" val="10000"/>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a:ln>
                            <a:noFill/>
                          </a:ln>
                          <a:solidFill>
                            <a:srgbClr val="006600"/>
                          </a:solidFill>
                          <a:effectLst/>
                          <a:latin typeface="Arial" charset="0"/>
                        </a:rPr>
                        <a:t>+</a:t>
                      </a:r>
                      <a:r>
                        <a:rPr kumimoji="0" lang="es-ES" sz="1600" b="0" i="0" u="none" strike="noStrike" cap="none" normalizeH="0" baseline="0">
                          <a:ln>
                            <a:noFill/>
                          </a:ln>
                          <a:solidFill>
                            <a:srgbClr val="006600"/>
                          </a:solidFill>
                          <a:effectLst/>
                          <a:latin typeface="Arial" charset="0"/>
                        </a:rPr>
                        <a:t> Ingresos de explotación (actividad)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8613">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0" i="0" u="none" strike="noStrike" cap="none" normalizeH="0" baseline="0">
                          <a:ln>
                            <a:noFill/>
                          </a:ln>
                          <a:solidFill>
                            <a:srgbClr val="C80000"/>
                          </a:solidFill>
                          <a:effectLst/>
                          <a:latin typeface="Arial" charset="0"/>
                        </a:rPr>
                        <a:t>- Gastos de explotación (actividad)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a:ln>
                            <a:noFill/>
                          </a:ln>
                          <a:solidFill>
                            <a:schemeClr val="tx1"/>
                          </a:solidFill>
                          <a:effectLst/>
                          <a:latin typeface="Arial" charset="0"/>
                        </a:rPr>
                        <a:t>Resultado de Explotación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a:ln>
                            <a:noFill/>
                          </a:ln>
                          <a:solidFill>
                            <a:srgbClr val="006600"/>
                          </a:solidFill>
                          <a:effectLst/>
                          <a:latin typeface="Arial" charset="0"/>
                        </a:rPr>
                        <a:t>+</a:t>
                      </a:r>
                      <a:r>
                        <a:rPr kumimoji="0" lang="es-ES" sz="1600" b="0" i="0" u="none" strike="noStrike" cap="none" normalizeH="0" baseline="0">
                          <a:ln>
                            <a:noFill/>
                          </a:ln>
                          <a:solidFill>
                            <a:srgbClr val="006600"/>
                          </a:solidFill>
                          <a:effectLst/>
                          <a:latin typeface="Arial" charset="0"/>
                        </a:rPr>
                        <a:t> Ingresos finacieros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0" i="0" u="none" strike="noStrike" cap="none" normalizeH="0" baseline="0">
                          <a:ln>
                            <a:noFill/>
                          </a:ln>
                          <a:solidFill>
                            <a:srgbClr val="C80000"/>
                          </a:solidFill>
                          <a:effectLst/>
                          <a:latin typeface="Arial" charset="0"/>
                        </a:rPr>
                        <a:t>- Gastos financieros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Resultado Financiero (2)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6"/>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a:ln>
                            <a:noFill/>
                          </a:ln>
                          <a:solidFill>
                            <a:schemeClr val="tx1"/>
                          </a:solidFill>
                          <a:effectLst/>
                          <a:latin typeface="Arial" charset="0"/>
                        </a:rPr>
                        <a:t>Resultado de las actividad ordinarias (3=1+2)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a:ln>
                            <a:noFill/>
                          </a:ln>
                          <a:solidFill>
                            <a:srgbClr val="006600"/>
                          </a:solidFill>
                          <a:effectLst/>
                          <a:latin typeface="Arial" charset="0"/>
                        </a:rPr>
                        <a:t>+</a:t>
                      </a:r>
                      <a:r>
                        <a:rPr kumimoji="0" lang="es-ES" sz="1600" b="0" i="0" u="none" strike="noStrike" cap="none" normalizeH="0" baseline="0">
                          <a:ln>
                            <a:noFill/>
                          </a:ln>
                          <a:solidFill>
                            <a:srgbClr val="006600"/>
                          </a:solidFill>
                          <a:effectLst/>
                          <a:latin typeface="Arial" charset="0"/>
                        </a:rPr>
                        <a:t> Ingresos extraordinarios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a:ln>
                            <a:noFill/>
                          </a:ln>
                          <a:solidFill>
                            <a:srgbClr val="C80000"/>
                          </a:solidFill>
                          <a:effectLst/>
                          <a:latin typeface="Arial" charset="0"/>
                        </a:rPr>
                        <a:t>-</a:t>
                      </a:r>
                      <a:r>
                        <a:rPr kumimoji="0" lang="es-ES" sz="1600" b="0" i="0" u="none" strike="noStrike" cap="none" normalizeH="0" baseline="0">
                          <a:ln>
                            <a:noFill/>
                          </a:ln>
                          <a:solidFill>
                            <a:srgbClr val="C80000"/>
                          </a:solidFill>
                          <a:effectLst/>
                          <a:latin typeface="Arial" charset="0"/>
                        </a:rPr>
                        <a:t> Gastos extraordinarios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0" i="0" u="none" strike="noStrike" cap="none" normalizeH="0" baseline="0">
                          <a:ln>
                            <a:noFill/>
                          </a:ln>
                          <a:solidFill>
                            <a:schemeClr val="tx1"/>
                          </a:solidFill>
                          <a:effectLst/>
                          <a:latin typeface="Arial" charset="0"/>
                        </a:rPr>
                        <a:t>Resultado Extraordinario (4)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10"/>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a:ln>
                            <a:noFill/>
                          </a:ln>
                          <a:solidFill>
                            <a:schemeClr val="tx1"/>
                          </a:solidFill>
                          <a:effectLst/>
                          <a:latin typeface="Arial" charset="0"/>
                        </a:rPr>
                        <a:t>Resultado antes de Impuestos (5=3+4)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1"/>
                  </a:ext>
                </a:extLst>
              </a:tr>
              <a:tr h="325438">
                <a:tc>
                  <a:txBody>
                    <a:bodyPr/>
                    <a:lstStyle/>
                    <a:p>
                      <a:pPr marL="457200" marR="0" lvl="1" indent="0" algn="l" defTabSz="914400" rtl="0" eaLnBrk="1" fontAlgn="base" latinLnBrk="0" hangingPunct="1">
                        <a:lnSpc>
                          <a:spcPct val="100000"/>
                        </a:lnSpc>
                        <a:spcBef>
                          <a:spcPct val="20000"/>
                        </a:spcBef>
                        <a:spcAft>
                          <a:spcPct val="0"/>
                        </a:spcAft>
                        <a:buClr>
                          <a:srgbClr val="FF9900"/>
                        </a:buClr>
                        <a:buSzTx/>
                        <a:buFontTx/>
                        <a:buNone/>
                        <a:tabLst/>
                      </a:pPr>
                      <a:r>
                        <a:rPr kumimoji="0" lang="es-ES" sz="1600" b="1" i="0" u="none" strike="noStrike" cap="none" normalizeH="0" baseline="0">
                          <a:ln>
                            <a:noFill/>
                          </a:ln>
                          <a:solidFill>
                            <a:srgbClr val="C80000"/>
                          </a:solidFill>
                          <a:effectLst/>
                          <a:latin typeface="Arial" charset="0"/>
                        </a:rPr>
                        <a:t>-</a:t>
                      </a:r>
                      <a:r>
                        <a:rPr kumimoji="0" lang="es-ES" sz="1600" b="0" i="0" u="none" strike="noStrike" cap="none" normalizeH="0" baseline="0">
                          <a:ln>
                            <a:noFill/>
                          </a:ln>
                          <a:solidFill>
                            <a:srgbClr val="C80000"/>
                          </a:solidFill>
                          <a:effectLst/>
                          <a:latin typeface="Arial" charset="0"/>
                        </a:rPr>
                        <a:t> Impuesto de Sociedades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2543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es-ES" sz="1600" b="1" i="0" u="none" strike="noStrike" cap="none" normalizeH="0" baseline="0">
                          <a:ln>
                            <a:noFill/>
                          </a:ln>
                          <a:solidFill>
                            <a:schemeClr val="tx1"/>
                          </a:solidFill>
                          <a:effectLst/>
                          <a:latin typeface="Arial" charset="0"/>
                        </a:rPr>
                        <a:t>Beneficio neto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ES"/>
              <a:t>Contabilidad de Gestión o Analítica</a:t>
            </a:r>
          </a:p>
        </p:txBody>
      </p:sp>
      <p:sp>
        <p:nvSpPr>
          <p:cNvPr id="32771" name="Rectangle 3"/>
          <p:cNvSpPr>
            <a:spLocks noGrp="1" noChangeArrowheads="1"/>
          </p:cNvSpPr>
          <p:nvPr>
            <p:ph type="body" idx="1"/>
          </p:nvPr>
        </p:nvSpPr>
        <p:spPr/>
        <p:txBody>
          <a:bodyPr/>
          <a:lstStyle/>
          <a:p>
            <a:pPr eaLnBrk="1" hangingPunct="1">
              <a:lnSpc>
                <a:spcPct val="80000"/>
              </a:lnSpc>
            </a:pPr>
            <a:r>
              <a:rPr lang="es-ES" sz="2000" dirty="0"/>
              <a:t>¿Porqué otra contabilidad?</a:t>
            </a:r>
          </a:p>
          <a:p>
            <a:pPr lvl="1" eaLnBrk="1" hangingPunct="1">
              <a:lnSpc>
                <a:spcPct val="90000"/>
              </a:lnSpc>
            </a:pPr>
            <a:r>
              <a:rPr lang="es-ES" sz="1800" dirty="0"/>
              <a:t>La contabilidad financiera (CF) es útil para </a:t>
            </a:r>
            <a:r>
              <a:rPr lang="es-ES" sz="1800" dirty="0">
                <a:solidFill>
                  <a:srgbClr val="006600"/>
                </a:solidFill>
              </a:rPr>
              <a:t>agentes externos</a:t>
            </a:r>
            <a:r>
              <a:rPr lang="es-ES" sz="1800" dirty="0"/>
              <a:t> o para tomar </a:t>
            </a:r>
            <a:r>
              <a:rPr lang="es-ES" sz="1800" dirty="0">
                <a:solidFill>
                  <a:srgbClr val="006600"/>
                </a:solidFill>
              </a:rPr>
              <a:t>decisiones sobre la relación con el entorno</a:t>
            </a:r>
            <a:r>
              <a:rPr lang="es-ES" sz="1800" dirty="0"/>
              <a:t>. Pero no es útil para tomar </a:t>
            </a:r>
            <a:r>
              <a:rPr lang="es-ES" sz="1800" dirty="0">
                <a:solidFill>
                  <a:srgbClr val="006600"/>
                </a:solidFill>
              </a:rPr>
              <a:t>decisiones internas</a:t>
            </a:r>
          </a:p>
          <a:p>
            <a:pPr lvl="1" eaLnBrk="1" hangingPunct="1">
              <a:lnSpc>
                <a:spcPct val="90000"/>
              </a:lnSpc>
            </a:pPr>
            <a:r>
              <a:rPr lang="es-ES" sz="1800" dirty="0"/>
              <a:t>La CF tiene un </a:t>
            </a:r>
            <a:r>
              <a:rPr lang="es-ES" sz="1800" dirty="0">
                <a:solidFill>
                  <a:srgbClr val="006600"/>
                </a:solidFill>
              </a:rPr>
              <a:t>ámbito global</a:t>
            </a:r>
            <a:r>
              <a:rPr lang="es-ES" sz="1800" dirty="0"/>
              <a:t> (empresa) y una </a:t>
            </a:r>
            <a:r>
              <a:rPr lang="es-ES" sz="1800" dirty="0">
                <a:solidFill>
                  <a:srgbClr val="006600"/>
                </a:solidFill>
              </a:rPr>
              <a:t>periodicidad anual</a:t>
            </a:r>
            <a:r>
              <a:rPr lang="es-ES" sz="1800" dirty="0"/>
              <a:t>, las necesidades internas pueden tener </a:t>
            </a:r>
            <a:r>
              <a:rPr lang="es-ES" sz="1800" dirty="0">
                <a:solidFill>
                  <a:srgbClr val="006600"/>
                </a:solidFill>
              </a:rPr>
              <a:t>ámbitos parciales</a:t>
            </a:r>
            <a:r>
              <a:rPr lang="es-ES" sz="1800" dirty="0"/>
              <a:t> muy diversos, así como períodos de interés también</a:t>
            </a:r>
          </a:p>
          <a:p>
            <a:pPr lvl="1" eaLnBrk="1" hangingPunct="1">
              <a:lnSpc>
                <a:spcPct val="90000"/>
              </a:lnSpc>
            </a:pPr>
            <a:r>
              <a:rPr lang="es-ES" sz="1800" dirty="0"/>
              <a:t>La CF ser refiere al pasado, pero no nos aporta demasiada información sobre el </a:t>
            </a:r>
            <a:r>
              <a:rPr lang="es-ES" sz="1800" dirty="0">
                <a:solidFill>
                  <a:srgbClr val="006600"/>
                </a:solidFill>
              </a:rPr>
              <a:t>futuro</a:t>
            </a:r>
          </a:p>
          <a:p>
            <a:pPr lvl="1" eaLnBrk="1" hangingPunct="1">
              <a:lnSpc>
                <a:spcPct val="90000"/>
              </a:lnSpc>
            </a:pPr>
            <a:r>
              <a:rPr lang="es-ES" sz="1800" dirty="0"/>
              <a:t>CF clasifica la información por su </a:t>
            </a:r>
            <a:r>
              <a:rPr lang="es-ES" sz="1800" dirty="0">
                <a:solidFill>
                  <a:srgbClr val="006600"/>
                </a:solidFill>
              </a:rPr>
              <a:t>naturaleza</a:t>
            </a:r>
            <a:r>
              <a:rPr lang="es-ES" sz="1800" dirty="0"/>
              <a:t>, pero no la relaciona no la </a:t>
            </a:r>
            <a:r>
              <a:rPr lang="es-ES" sz="1800" dirty="0">
                <a:solidFill>
                  <a:srgbClr val="006600"/>
                </a:solidFill>
              </a:rPr>
              <a:t>actividad</a:t>
            </a:r>
            <a:r>
              <a:rPr lang="es-ES" sz="1800" dirty="0"/>
              <a:t> o con el </a:t>
            </a:r>
            <a:r>
              <a:rPr lang="es-ES" sz="1800" i="1" dirty="0">
                <a:solidFill>
                  <a:srgbClr val="006600"/>
                </a:solidFill>
              </a:rPr>
              <a:t>output</a:t>
            </a:r>
            <a:r>
              <a:rPr lang="es-ES" sz="1800" dirty="0"/>
              <a:t>.</a:t>
            </a:r>
          </a:p>
          <a:p>
            <a:pPr eaLnBrk="1" hangingPunct="1">
              <a:lnSpc>
                <a:spcPct val="80000"/>
              </a:lnSpc>
            </a:pPr>
            <a:r>
              <a:rPr lang="es-ES" sz="2000" dirty="0"/>
              <a:t>Por tanto</a:t>
            </a:r>
          </a:p>
          <a:p>
            <a:pPr lvl="1" eaLnBrk="1" hangingPunct="1">
              <a:lnSpc>
                <a:spcPct val="90000"/>
              </a:lnSpc>
            </a:pPr>
            <a:r>
              <a:rPr lang="es-ES" sz="1800" dirty="0"/>
              <a:t>Existe la necesidad de otra contabilidad orientada a cubrir otras necesidades, en este caso internas</a:t>
            </a:r>
          </a:p>
          <a:p>
            <a:pPr lvl="1" eaLnBrk="1" hangingPunct="1">
              <a:lnSpc>
                <a:spcPct val="90000"/>
              </a:lnSpc>
            </a:pPr>
            <a:r>
              <a:rPr lang="es-ES" sz="1800" dirty="0"/>
              <a:t>Elaborada con otros criterios que dependen de cada empresa y que persiguen </a:t>
            </a:r>
            <a:r>
              <a:rPr lang="es-ES" sz="1800" dirty="0">
                <a:solidFill>
                  <a:srgbClr val="006600"/>
                </a:solidFill>
              </a:rPr>
              <a:t>satisfacer sus necesidades de información</a:t>
            </a:r>
            <a:r>
              <a:rPr lang="es-ES" sz="1800" dirty="0"/>
              <a:t> para la gestión</a:t>
            </a:r>
          </a:p>
          <a:p>
            <a:pPr lvl="1" eaLnBrk="1" hangingPunct="1">
              <a:lnSpc>
                <a:spcPct val="90000"/>
              </a:lnSpc>
            </a:pPr>
            <a:r>
              <a:rPr lang="es-ES" sz="1800" dirty="0"/>
              <a:t>Así pues la Contabilidad de Gestión no está regulada por ley, aunque existen recomendaciones. No está estandarizada</a:t>
            </a:r>
          </a:p>
          <a:p>
            <a:pPr lvl="1" eaLnBrk="1" hangingPunct="1">
              <a:lnSpc>
                <a:spcPct val="90000"/>
              </a:lnSpc>
            </a:pPr>
            <a:r>
              <a:rPr lang="es-ES" sz="1800" dirty="0"/>
              <a:t>Existen </a:t>
            </a:r>
            <a:r>
              <a:rPr lang="es-ES" sz="1800" dirty="0">
                <a:solidFill>
                  <a:srgbClr val="006600"/>
                </a:solidFill>
              </a:rPr>
              <a:t>diversos métodos y enfoques</a:t>
            </a:r>
            <a:r>
              <a:rPr lang="es-ES" sz="1800" dirty="0"/>
              <a:t> y, además, su aplicación será </a:t>
            </a:r>
            <a:r>
              <a:rPr lang="es-ES" sz="1800" dirty="0">
                <a:solidFill>
                  <a:srgbClr val="006600"/>
                </a:solidFill>
              </a:rPr>
              <a:t>única</a:t>
            </a:r>
            <a:r>
              <a:rPr lang="es-ES" sz="1800" dirty="0"/>
              <a:t> para cada empresa y </a:t>
            </a:r>
            <a:r>
              <a:rPr lang="es-ES" sz="1800" dirty="0">
                <a:solidFill>
                  <a:srgbClr val="006600"/>
                </a:solidFill>
              </a:rPr>
              <a:t>cambiante</a:t>
            </a:r>
            <a:r>
              <a:rPr lang="es-ES" sz="1800" dirty="0"/>
              <a:t> con el tiempo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a:t>Contabilidad de Gestión o Analítica</a:t>
            </a:r>
          </a:p>
        </p:txBody>
      </p:sp>
      <p:sp>
        <p:nvSpPr>
          <p:cNvPr id="33795" name="Rectangle 3"/>
          <p:cNvSpPr>
            <a:spLocks noGrp="1" noChangeArrowheads="1"/>
          </p:cNvSpPr>
          <p:nvPr>
            <p:ph type="body" idx="1"/>
          </p:nvPr>
        </p:nvSpPr>
        <p:spPr/>
        <p:txBody>
          <a:bodyPr/>
          <a:lstStyle/>
          <a:p>
            <a:pPr eaLnBrk="1" hangingPunct="1">
              <a:lnSpc>
                <a:spcPct val="80000"/>
              </a:lnSpc>
            </a:pPr>
            <a:r>
              <a:rPr lang="es-ES" sz="2000" dirty="0"/>
              <a:t>¿Para qué otra contabilidad? </a:t>
            </a:r>
            <a:r>
              <a:rPr lang="es-ES" sz="1800" dirty="0"/>
              <a:t>Para cubrir las necesidades de la gestión en materia de:</a:t>
            </a:r>
          </a:p>
          <a:p>
            <a:pPr lvl="1" eaLnBrk="1" hangingPunct="1">
              <a:lnSpc>
                <a:spcPct val="90000"/>
              </a:lnSpc>
            </a:pPr>
            <a:r>
              <a:rPr lang="es-ES" sz="1800" b="1" dirty="0">
                <a:solidFill>
                  <a:srgbClr val="006600"/>
                </a:solidFill>
              </a:rPr>
              <a:t>Toma de decisiones</a:t>
            </a:r>
            <a:r>
              <a:rPr lang="es-ES" sz="1800" dirty="0"/>
              <a:t>: información sobre el futuro que permita observar la relación entre efectos y causas (evaluar consecuencias)</a:t>
            </a:r>
          </a:p>
          <a:p>
            <a:pPr lvl="1" eaLnBrk="1" hangingPunct="1">
              <a:lnSpc>
                <a:spcPct val="90000"/>
              </a:lnSpc>
            </a:pPr>
            <a:r>
              <a:rPr lang="es-ES" sz="1800" b="1" dirty="0">
                <a:solidFill>
                  <a:srgbClr val="006600"/>
                </a:solidFill>
              </a:rPr>
              <a:t>Control de gestión y presupuestario</a:t>
            </a:r>
            <a:r>
              <a:rPr lang="es-ES" sz="1800" dirty="0"/>
              <a:t>: información a medida que permita evaluar el grado de cumplimiento de sus objetivos económicos, así como para poder realizar el seguimiento de la ejecución de los presupuestos (</a:t>
            </a:r>
            <a:r>
              <a:rPr lang="es-ES" sz="1600" dirty="0"/>
              <a:t>expresión económica de los recursos que se ha previsto utilizar durante un determinado período en una determinada actividad, unidad organizativa o proyecto</a:t>
            </a:r>
            <a:r>
              <a:rPr lang="es-ES" sz="1800" dirty="0"/>
              <a:t>)</a:t>
            </a:r>
          </a:p>
          <a:p>
            <a:pPr lvl="1" eaLnBrk="1" hangingPunct="1">
              <a:lnSpc>
                <a:spcPct val="90000"/>
              </a:lnSpc>
            </a:pPr>
            <a:r>
              <a:rPr lang="es-ES" sz="1800" b="1" dirty="0">
                <a:solidFill>
                  <a:srgbClr val="006600"/>
                </a:solidFill>
              </a:rPr>
              <a:t>Planificación</a:t>
            </a:r>
            <a:r>
              <a:rPr lang="es-ES" sz="1800" dirty="0"/>
              <a:t>: resulta vital tener información sobre el futuro</a:t>
            </a:r>
          </a:p>
          <a:p>
            <a:pPr lvl="1" eaLnBrk="1" hangingPunct="1">
              <a:lnSpc>
                <a:spcPct val="90000"/>
              </a:lnSpc>
            </a:pPr>
            <a:r>
              <a:rPr lang="es-ES" sz="1800" b="1" dirty="0">
                <a:solidFill>
                  <a:srgbClr val="006600"/>
                </a:solidFill>
              </a:rPr>
              <a:t>Análisis eficiencia</a:t>
            </a:r>
            <a:r>
              <a:rPr lang="es-ES" sz="1800" dirty="0"/>
              <a:t>: información sobre el coste de los recursos que se consumen para realizar una actividad, o un producto</a:t>
            </a:r>
          </a:p>
          <a:p>
            <a:pPr lvl="1" eaLnBrk="1" hangingPunct="1">
              <a:lnSpc>
                <a:spcPct val="90000"/>
              </a:lnSpc>
            </a:pPr>
            <a:r>
              <a:rPr lang="es-ES" sz="1800" b="1" dirty="0">
                <a:solidFill>
                  <a:srgbClr val="006600"/>
                </a:solidFill>
              </a:rPr>
              <a:t>Valoración de existencias</a:t>
            </a:r>
            <a:r>
              <a:rPr lang="es-ES" sz="1800" dirty="0"/>
              <a:t>: información para conocer el valor de los recursos invertidos en los productos acabados o en curso</a:t>
            </a:r>
          </a:p>
          <a:p>
            <a:pPr eaLnBrk="1" hangingPunct="1">
              <a:lnSpc>
                <a:spcPct val="80000"/>
              </a:lnSpc>
            </a:pPr>
            <a:r>
              <a:rPr lang="es-ES" sz="2000" dirty="0"/>
              <a:t>Para ello, la contabilidad de Gestión produce información</a:t>
            </a:r>
          </a:p>
          <a:p>
            <a:pPr lvl="1" eaLnBrk="1" hangingPunct="1">
              <a:lnSpc>
                <a:spcPct val="90000"/>
              </a:lnSpc>
            </a:pPr>
            <a:r>
              <a:rPr lang="es-ES" sz="1800" dirty="0"/>
              <a:t>Sobre los </a:t>
            </a:r>
            <a:r>
              <a:rPr lang="es-ES" sz="1800" b="1" dirty="0">
                <a:solidFill>
                  <a:srgbClr val="C80000"/>
                </a:solidFill>
              </a:rPr>
              <a:t>costes</a:t>
            </a:r>
            <a:r>
              <a:rPr lang="es-ES" sz="1800" dirty="0"/>
              <a:t> de los productos, actividades, departamentos</a:t>
            </a:r>
          </a:p>
          <a:p>
            <a:pPr lvl="1" eaLnBrk="1" hangingPunct="1">
              <a:lnSpc>
                <a:spcPct val="90000"/>
              </a:lnSpc>
            </a:pPr>
            <a:r>
              <a:rPr lang="es-ES" sz="1800" dirty="0"/>
              <a:t>Con una perspectiva </a:t>
            </a:r>
            <a:r>
              <a:rPr lang="es-ES" sz="1800" dirty="0">
                <a:solidFill>
                  <a:srgbClr val="006600"/>
                </a:solidFill>
              </a:rPr>
              <a:t>histórica</a:t>
            </a:r>
            <a:r>
              <a:rPr lang="es-ES" sz="1800" dirty="0"/>
              <a:t> pero también </a:t>
            </a:r>
            <a:r>
              <a:rPr lang="es-ES" sz="1800" dirty="0">
                <a:solidFill>
                  <a:srgbClr val="006600"/>
                </a:solidFill>
              </a:rPr>
              <a:t>futura</a:t>
            </a:r>
            <a:r>
              <a:rPr lang="es-ES" sz="1800" dirty="0"/>
              <a:t> (estándar)</a:t>
            </a:r>
          </a:p>
          <a:p>
            <a:pPr lvl="1" eaLnBrk="1" hangingPunct="1">
              <a:lnSpc>
                <a:spcPct val="90000"/>
              </a:lnSpc>
            </a:pPr>
            <a:r>
              <a:rPr lang="es-ES" sz="1800" dirty="0"/>
              <a:t>Poniendo de relieve la </a:t>
            </a:r>
            <a:r>
              <a:rPr lang="es-ES" sz="1800" dirty="0">
                <a:solidFill>
                  <a:srgbClr val="006600"/>
                </a:solidFill>
              </a:rPr>
              <a:t>relación</a:t>
            </a:r>
            <a:r>
              <a:rPr lang="es-ES" sz="1800" dirty="0"/>
              <a:t> entre el coste y otras variables no económicas como el </a:t>
            </a:r>
            <a:r>
              <a:rPr lang="es-ES" sz="1800" dirty="0">
                <a:solidFill>
                  <a:srgbClr val="006600"/>
                </a:solidFill>
              </a:rPr>
              <a:t>volumen de actividad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ES"/>
              <a:t>Contabilidad de Gestión o Analítica</a:t>
            </a:r>
          </a:p>
        </p:txBody>
      </p:sp>
      <p:sp>
        <p:nvSpPr>
          <p:cNvPr id="36867" name="Rectangle 3"/>
          <p:cNvSpPr>
            <a:spLocks noGrp="1" noChangeArrowheads="1"/>
          </p:cNvSpPr>
          <p:nvPr>
            <p:ph type="body" idx="1"/>
          </p:nvPr>
        </p:nvSpPr>
        <p:spPr/>
        <p:txBody>
          <a:bodyPr/>
          <a:lstStyle/>
          <a:p>
            <a:pPr eaLnBrk="1" hangingPunct="1">
              <a:lnSpc>
                <a:spcPct val="80000"/>
              </a:lnSpc>
            </a:pPr>
            <a:r>
              <a:rPr lang="es-ES" sz="2000" dirty="0"/>
              <a:t>Principales clasificaciones de costes</a:t>
            </a:r>
          </a:p>
          <a:p>
            <a:pPr lvl="1" eaLnBrk="1" hangingPunct="1">
              <a:lnSpc>
                <a:spcPct val="90000"/>
              </a:lnSpc>
            </a:pPr>
            <a:r>
              <a:rPr lang="es-ES" sz="1800" dirty="0">
                <a:solidFill>
                  <a:srgbClr val="006600"/>
                </a:solidFill>
              </a:rPr>
              <a:t>Naturaleza</a:t>
            </a:r>
            <a:r>
              <a:rPr lang="es-ES" sz="1800" dirty="0"/>
              <a:t>: según la naturaleza del recurso consumido</a:t>
            </a:r>
          </a:p>
          <a:p>
            <a:pPr lvl="2" eaLnBrk="1" hangingPunct="1">
              <a:lnSpc>
                <a:spcPct val="90000"/>
              </a:lnSpc>
            </a:pPr>
            <a:r>
              <a:rPr lang="es-ES" sz="1600" dirty="0"/>
              <a:t>Es la clasificación utilizada por la contabilidad financiera</a:t>
            </a:r>
          </a:p>
          <a:p>
            <a:pPr lvl="1" eaLnBrk="1" hangingPunct="1">
              <a:lnSpc>
                <a:spcPct val="90000"/>
              </a:lnSpc>
            </a:pPr>
            <a:r>
              <a:rPr lang="es-ES" sz="1800" dirty="0">
                <a:solidFill>
                  <a:srgbClr val="006600"/>
                </a:solidFill>
              </a:rPr>
              <a:t>Variabilidad</a:t>
            </a:r>
            <a:r>
              <a:rPr lang="es-ES" sz="1800" dirty="0"/>
              <a:t>: según su relación con el volumen de actividad, variables y fijos</a:t>
            </a:r>
          </a:p>
          <a:p>
            <a:pPr lvl="2" eaLnBrk="1" hangingPunct="1">
              <a:lnSpc>
                <a:spcPct val="90000"/>
              </a:lnSpc>
            </a:pPr>
            <a:r>
              <a:rPr lang="es-ES" sz="1600" dirty="0"/>
              <a:t>Para la toma de decisiones ponen de manifiesto la relación causa-efecto entre decisiones y monto del coste</a:t>
            </a:r>
          </a:p>
          <a:p>
            <a:pPr lvl="1" eaLnBrk="1" hangingPunct="1">
              <a:lnSpc>
                <a:spcPct val="90000"/>
              </a:lnSpc>
            </a:pPr>
            <a:r>
              <a:rPr lang="es-ES" sz="1800" dirty="0">
                <a:solidFill>
                  <a:srgbClr val="006600"/>
                </a:solidFill>
              </a:rPr>
              <a:t>Relación con el objeto</a:t>
            </a:r>
            <a:r>
              <a:rPr lang="es-ES" sz="1800" dirty="0"/>
              <a:t>: directos e indirectos</a:t>
            </a:r>
          </a:p>
          <a:p>
            <a:pPr lvl="2" eaLnBrk="1" hangingPunct="1">
              <a:lnSpc>
                <a:spcPct val="90000"/>
              </a:lnSpc>
            </a:pPr>
            <a:r>
              <a:rPr lang="es-ES" sz="1600" dirty="0"/>
              <a:t>También útil para la toma de decisiones por los mismos motivos porque explican la relación entre las decisiones sobre un objeto y los costes</a:t>
            </a:r>
          </a:p>
          <a:p>
            <a:pPr lvl="1" eaLnBrk="1" hangingPunct="1">
              <a:lnSpc>
                <a:spcPct val="90000"/>
              </a:lnSpc>
            </a:pPr>
            <a:r>
              <a:rPr lang="es-ES" sz="1800" dirty="0">
                <a:solidFill>
                  <a:srgbClr val="006600"/>
                </a:solidFill>
              </a:rPr>
              <a:t>Ámbito temporal</a:t>
            </a:r>
            <a:r>
              <a:rPr lang="es-ES" sz="1800" dirty="0"/>
              <a:t>: según al período temporal para el que se calculan</a:t>
            </a:r>
          </a:p>
          <a:p>
            <a:pPr lvl="2" eaLnBrk="1" hangingPunct="1">
              <a:lnSpc>
                <a:spcPct val="90000"/>
              </a:lnSpc>
            </a:pPr>
            <a:r>
              <a:rPr lang="es-ES" sz="1600" b="1" dirty="0"/>
              <a:t>Históricos</a:t>
            </a:r>
            <a:r>
              <a:rPr lang="es-ES" sz="1600" dirty="0"/>
              <a:t>, útiles para el control de gestión y presupuestario</a:t>
            </a:r>
          </a:p>
          <a:p>
            <a:pPr lvl="2" eaLnBrk="1" hangingPunct="1">
              <a:lnSpc>
                <a:spcPct val="90000"/>
              </a:lnSpc>
            </a:pPr>
            <a:r>
              <a:rPr lang="es-ES" sz="1600" b="1" dirty="0"/>
              <a:t>Estándar</a:t>
            </a:r>
            <a:r>
              <a:rPr lang="es-ES" sz="1600" dirty="0"/>
              <a:t>, útiles para la toma de decisiones ya que versan sobre el futuro</a:t>
            </a:r>
          </a:p>
          <a:p>
            <a:pPr eaLnBrk="1" hangingPunct="1">
              <a:lnSpc>
                <a:spcPct val="80000"/>
              </a:lnSpc>
            </a:pPr>
            <a:r>
              <a:rPr lang="es-ES" sz="2000" dirty="0"/>
              <a:t>Otras clasificaciones</a:t>
            </a:r>
          </a:p>
          <a:p>
            <a:pPr lvl="1" eaLnBrk="1" hangingPunct="1">
              <a:lnSpc>
                <a:spcPct val="90000"/>
              </a:lnSpc>
            </a:pPr>
            <a:r>
              <a:rPr lang="es-ES" sz="1800" dirty="0"/>
              <a:t>Costes por productos</a:t>
            </a:r>
          </a:p>
          <a:p>
            <a:pPr lvl="1" eaLnBrk="1" hangingPunct="1">
              <a:lnSpc>
                <a:spcPct val="90000"/>
              </a:lnSpc>
            </a:pPr>
            <a:r>
              <a:rPr lang="es-ES" sz="1800" dirty="0"/>
              <a:t>Costes por unidades organizativas (divisiones, fábricas, secciones...)</a:t>
            </a:r>
          </a:p>
          <a:p>
            <a:pPr lvl="1" eaLnBrk="1" hangingPunct="1">
              <a:lnSpc>
                <a:spcPct val="90000"/>
              </a:lnSpc>
            </a:pPr>
            <a:r>
              <a:rPr lang="es-ES" sz="1800" dirty="0"/>
              <a:t>Costes relevantes y no relevantes</a:t>
            </a:r>
          </a:p>
          <a:p>
            <a:pPr lvl="1" eaLnBrk="1" hangingPunct="1">
              <a:lnSpc>
                <a:spcPct val="90000"/>
              </a:lnSpc>
            </a:pPr>
            <a:r>
              <a:rPr lang="es-ES" sz="18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225"/>
          <p:cNvSpPr>
            <a:spLocks noChangeArrowheads="1"/>
          </p:cNvSpPr>
          <p:nvPr/>
        </p:nvSpPr>
        <p:spPr bwMode="auto">
          <a:xfrm>
            <a:off x="228600" y="838200"/>
            <a:ext cx="2819400" cy="5486400"/>
          </a:xfrm>
          <a:prstGeom prst="rect">
            <a:avLst/>
          </a:prstGeom>
          <a:solidFill>
            <a:srgbClr val="FFE4C9"/>
          </a:solidFill>
          <a:ln w="9525">
            <a:noFill/>
            <a:miter lim="800000"/>
            <a:headEnd/>
            <a:tailEnd/>
          </a:ln>
        </p:spPr>
        <p:txBody>
          <a:bodyPr vert="eaVert" wrap="none"/>
          <a:lstStyle/>
          <a:p>
            <a:endParaRPr lang="es-ES" sz="1600" b="1">
              <a:solidFill>
                <a:schemeClr val="tx2"/>
              </a:solidFill>
            </a:endParaRPr>
          </a:p>
        </p:txBody>
      </p:sp>
      <p:sp>
        <p:nvSpPr>
          <p:cNvPr id="37891" name="Rectangle 2"/>
          <p:cNvSpPr>
            <a:spLocks noGrp="1" noChangeArrowheads="1"/>
          </p:cNvSpPr>
          <p:nvPr>
            <p:ph type="title"/>
          </p:nvPr>
        </p:nvSpPr>
        <p:spPr/>
        <p:txBody>
          <a:bodyPr/>
          <a:lstStyle/>
          <a:p>
            <a:pPr eaLnBrk="1" hangingPunct="1"/>
            <a:r>
              <a:rPr lang="es-ES"/>
              <a:t>Contabilidad de Gestión o Analítica</a:t>
            </a:r>
          </a:p>
        </p:txBody>
      </p:sp>
      <p:sp>
        <p:nvSpPr>
          <p:cNvPr id="37892" name="Line 233"/>
          <p:cNvSpPr>
            <a:spLocks noChangeShapeType="1"/>
          </p:cNvSpPr>
          <p:nvPr/>
        </p:nvSpPr>
        <p:spPr bwMode="auto">
          <a:xfrm>
            <a:off x="520700" y="2209800"/>
            <a:ext cx="2286000" cy="0"/>
          </a:xfrm>
          <a:prstGeom prst="line">
            <a:avLst/>
          </a:prstGeom>
          <a:noFill/>
          <a:ln w="38100">
            <a:solidFill>
              <a:srgbClr val="800000"/>
            </a:solidFill>
            <a:round/>
            <a:headEnd/>
            <a:tailEnd/>
          </a:ln>
        </p:spPr>
        <p:txBody>
          <a:bodyPr/>
          <a:lstStyle/>
          <a:p>
            <a:endParaRPr lang="es-ES"/>
          </a:p>
        </p:txBody>
      </p:sp>
      <p:grpSp>
        <p:nvGrpSpPr>
          <p:cNvPr id="37893" name="Group 360"/>
          <p:cNvGrpSpPr>
            <a:grpSpLocks/>
          </p:cNvGrpSpPr>
          <p:nvPr/>
        </p:nvGrpSpPr>
        <p:grpSpPr bwMode="auto">
          <a:xfrm>
            <a:off x="304800" y="882650"/>
            <a:ext cx="2641600" cy="2647950"/>
            <a:chOff x="320" y="556"/>
            <a:chExt cx="1664" cy="1668"/>
          </a:xfrm>
        </p:grpSpPr>
        <p:grpSp>
          <p:nvGrpSpPr>
            <p:cNvPr id="38390" name="Group 239"/>
            <p:cNvGrpSpPr>
              <a:grpSpLocks/>
            </p:cNvGrpSpPr>
            <p:nvPr/>
          </p:nvGrpSpPr>
          <p:grpSpPr bwMode="auto">
            <a:xfrm>
              <a:off x="432" y="556"/>
              <a:ext cx="1552" cy="1556"/>
              <a:chOff x="432" y="556"/>
              <a:chExt cx="1552" cy="1556"/>
            </a:xfrm>
          </p:grpSpPr>
          <p:sp>
            <p:nvSpPr>
              <p:cNvPr id="38394" name="Rectangle 228"/>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395" name="Group 229"/>
              <p:cNvGrpSpPr>
                <a:grpSpLocks/>
              </p:cNvGrpSpPr>
              <p:nvPr/>
            </p:nvGrpSpPr>
            <p:grpSpPr bwMode="auto">
              <a:xfrm>
                <a:off x="454" y="651"/>
                <a:ext cx="1438" cy="1432"/>
                <a:chOff x="453" y="651"/>
                <a:chExt cx="1438" cy="1432"/>
              </a:xfrm>
            </p:grpSpPr>
            <p:grpSp>
              <p:nvGrpSpPr>
                <p:cNvPr id="38398" name="Group 6"/>
                <p:cNvGrpSpPr>
                  <a:grpSpLocks/>
                </p:cNvGrpSpPr>
                <p:nvPr/>
              </p:nvGrpSpPr>
              <p:grpSpPr bwMode="auto">
                <a:xfrm>
                  <a:off x="453" y="938"/>
                  <a:ext cx="1438" cy="144"/>
                  <a:chOff x="1440" y="1152"/>
                  <a:chExt cx="3298" cy="330"/>
                </a:xfrm>
              </p:grpSpPr>
              <p:sp>
                <p:nvSpPr>
                  <p:cNvPr id="38498" name="Rectangle 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9" name="Rectangle 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0" name="Rectangle 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1" name="Rectangle 1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2" name="Rectangle 1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3" name="Rectangle 1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4" name="Rectangle 1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5" name="Rectangle 1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6" name="Rectangle 1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507" name="Rectangle 1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399" name="Group 17"/>
                <p:cNvGrpSpPr>
                  <a:grpSpLocks/>
                </p:cNvGrpSpPr>
                <p:nvPr/>
              </p:nvGrpSpPr>
              <p:grpSpPr bwMode="auto">
                <a:xfrm>
                  <a:off x="453" y="1081"/>
                  <a:ext cx="1438" cy="144"/>
                  <a:chOff x="1440" y="1152"/>
                  <a:chExt cx="3298" cy="330"/>
                </a:xfrm>
              </p:grpSpPr>
              <p:sp>
                <p:nvSpPr>
                  <p:cNvPr id="38488" name="Rectangle 1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9" name="Rectangle 1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0" name="Rectangle 2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1" name="Rectangle 2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2" name="Rectangle 2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3" name="Rectangle 2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4" name="Rectangle 2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5" name="Rectangle 2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6" name="Rectangle 2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97" name="Rectangle 2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0" name="Group 28"/>
                <p:cNvGrpSpPr>
                  <a:grpSpLocks/>
                </p:cNvGrpSpPr>
                <p:nvPr/>
              </p:nvGrpSpPr>
              <p:grpSpPr bwMode="auto">
                <a:xfrm>
                  <a:off x="453" y="1224"/>
                  <a:ext cx="1438" cy="144"/>
                  <a:chOff x="1440" y="1152"/>
                  <a:chExt cx="3298" cy="330"/>
                </a:xfrm>
              </p:grpSpPr>
              <p:sp>
                <p:nvSpPr>
                  <p:cNvPr id="38478" name="Rectangle 2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9" name="Rectangle 3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0" name="Rectangle 3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1" name="Rectangle 3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2" name="Rectangle 3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3" name="Rectangle 3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4" name="Rectangle 3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5" name="Rectangle 3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6" name="Rectangle 3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87" name="Rectangle 3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1" name="Group 39"/>
                <p:cNvGrpSpPr>
                  <a:grpSpLocks/>
                </p:cNvGrpSpPr>
                <p:nvPr/>
              </p:nvGrpSpPr>
              <p:grpSpPr bwMode="auto">
                <a:xfrm>
                  <a:off x="453" y="1367"/>
                  <a:ext cx="1438" cy="144"/>
                  <a:chOff x="1440" y="1152"/>
                  <a:chExt cx="3298" cy="330"/>
                </a:xfrm>
              </p:grpSpPr>
              <p:sp>
                <p:nvSpPr>
                  <p:cNvPr id="38468" name="Rectangle 4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9" name="Rectangle 4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0" name="Rectangle 4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1" name="Rectangle 4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2" name="Rectangle 4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3" name="Rectangle 4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4" name="Rectangle 4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5" name="Rectangle 4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6" name="Rectangle 4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77" name="Rectangle 4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2" name="Group 50"/>
                <p:cNvGrpSpPr>
                  <a:grpSpLocks/>
                </p:cNvGrpSpPr>
                <p:nvPr/>
              </p:nvGrpSpPr>
              <p:grpSpPr bwMode="auto">
                <a:xfrm>
                  <a:off x="453" y="1510"/>
                  <a:ext cx="1438" cy="144"/>
                  <a:chOff x="1440" y="1152"/>
                  <a:chExt cx="3298" cy="330"/>
                </a:xfrm>
              </p:grpSpPr>
              <p:sp>
                <p:nvSpPr>
                  <p:cNvPr id="38458" name="Rectangle 5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9" name="Rectangle 5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0" name="Rectangle 5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1" name="Rectangle 5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2" name="Rectangle 5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3" name="Rectangle 5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4" name="Rectangle 5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5" name="Rectangle 5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6" name="Rectangle 5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67" name="Rectangle 6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3" name="Group 61"/>
                <p:cNvGrpSpPr>
                  <a:grpSpLocks/>
                </p:cNvGrpSpPr>
                <p:nvPr/>
              </p:nvGrpSpPr>
              <p:grpSpPr bwMode="auto">
                <a:xfrm>
                  <a:off x="453" y="1653"/>
                  <a:ext cx="1438" cy="144"/>
                  <a:chOff x="1440" y="1152"/>
                  <a:chExt cx="3298" cy="330"/>
                </a:xfrm>
              </p:grpSpPr>
              <p:sp>
                <p:nvSpPr>
                  <p:cNvPr id="38448" name="Rectangle 6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9" name="Rectangle 6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0" name="Rectangle 6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1" name="Rectangle 6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2" name="Rectangle 6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3" name="Rectangle 6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4" name="Rectangle 6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5" name="Rectangle 6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6" name="Rectangle 7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57" name="Rectangle 7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4" name="Group 72"/>
                <p:cNvGrpSpPr>
                  <a:grpSpLocks/>
                </p:cNvGrpSpPr>
                <p:nvPr/>
              </p:nvGrpSpPr>
              <p:grpSpPr bwMode="auto">
                <a:xfrm>
                  <a:off x="453" y="1796"/>
                  <a:ext cx="1438" cy="144"/>
                  <a:chOff x="1440" y="1152"/>
                  <a:chExt cx="3298" cy="330"/>
                </a:xfrm>
              </p:grpSpPr>
              <p:sp>
                <p:nvSpPr>
                  <p:cNvPr id="38438" name="Rectangle 7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9" name="Rectangle 7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0" name="Rectangle 7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1" name="Rectangle 7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2" name="Rectangle 7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3" name="Rectangle 7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4" name="Rectangle 7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5" name="Rectangle 8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6" name="Rectangle 8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47" name="Rectangle 8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5" name="Group 83"/>
                <p:cNvGrpSpPr>
                  <a:grpSpLocks/>
                </p:cNvGrpSpPr>
                <p:nvPr/>
              </p:nvGrpSpPr>
              <p:grpSpPr bwMode="auto">
                <a:xfrm>
                  <a:off x="453" y="1939"/>
                  <a:ext cx="1438" cy="144"/>
                  <a:chOff x="1440" y="1152"/>
                  <a:chExt cx="3298" cy="330"/>
                </a:xfrm>
              </p:grpSpPr>
              <p:sp>
                <p:nvSpPr>
                  <p:cNvPr id="38428" name="Rectangle 8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9" name="Rectangle 8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0" name="Rectangle 8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1" name="Rectangle 8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2" name="Rectangle 8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3" name="Rectangle 8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4" name="Rectangle 9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5" name="Rectangle 9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6" name="Rectangle 9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37" name="Rectangle 9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6" name="Group 94"/>
                <p:cNvGrpSpPr>
                  <a:grpSpLocks/>
                </p:cNvGrpSpPr>
                <p:nvPr/>
              </p:nvGrpSpPr>
              <p:grpSpPr bwMode="auto">
                <a:xfrm>
                  <a:off x="453" y="651"/>
                  <a:ext cx="1438" cy="144"/>
                  <a:chOff x="1440" y="1152"/>
                  <a:chExt cx="3298" cy="330"/>
                </a:xfrm>
              </p:grpSpPr>
              <p:sp>
                <p:nvSpPr>
                  <p:cNvPr id="38418" name="Rectangle 9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9" name="Rectangle 9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0" name="Rectangle 9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1" name="Rectangle 9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2" name="Rectangle 9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3" name="Rectangle 10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4" name="Rectangle 10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5" name="Rectangle 10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6" name="Rectangle 10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27" name="Rectangle 10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407" name="Group 105"/>
                <p:cNvGrpSpPr>
                  <a:grpSpLocks/>
                </p:cNvGrpSpPr>
                <p:nvPr/>
              </p:nvGrpSpPr>
              <p:grpSpPr bwMode="auto">
                <a:xfrm>
                  <a:off x="453" y="794"/>
                  <a:ext cx="1438" cy="144"/>
                  <a:chOff x="1440" y="1152"/>
                  <a:chExt cx="3298" cy="330"/>
                </a:xfrm>
              </p:grpSpPr>
              <p:sp>
                <p:nvSpPr>
                  <p:cNvPr id="38408" name="Rectangle 10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09" name="Rectangle 10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0" name="Rectangle 10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1" name="Rectangle 10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2" name="Rectangle 11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3" name="Rectangle 11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4" name="Rectangle 11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5" name="Rectangle 11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6" name="Rectangle 11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417" name="Rectangle 11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396" name="Line 235"/>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397" name="Line 236"/>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391" name="Rectangle 238"/>
            <p:cNvSpPr>
              <a:spLocks noChangeArrowheads="1"/>
            </p:cNvSpPr>
            <p:nvPr/>
          </p:nvSpPr>
          <p:spPr bwMode="auto">
            <a:xfrm>
              <a:off x="864" y="672"/>
              <a:ext cx="572"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FIJO</a:t>
              </a:r>
            </a:p>
          </p:txBody>
        </p:sp>
        <p:sp>
          <p:nvSpPr>
            <p:cNvPr id="38392" name="Rectangle 357"/>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393" name="Rectangle 359"/>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894" name="Line 361"/>
          <p:cNvSpPr>
            <a:spLocks noChangeShapeType="1"/>
          </p:cNvSpPr>
          <p:nvPr/>
        </p:nvSpPr>
        <p:spPr bwMode="auto">
          <a:xfrm>
            <a:off x="520700" y="2209800"/>
            <a:ext cx="2286000" cy="0"/>
          </a:xfrm>
          <a:prstGeom prst="line">
            <a:avLst/>
          </a:prstGeom>
          <a:noFill/>
          <a:ln w="38100">
            <a:solidFill>
              <a:srgbClr val="800000"/>
            </a:solidFill>
            <a:round/>
            <a:headEnd/>
            <a:tailEnd/>
          </a:ln>
        </p:spPr>
        <p:txBody>
          <a:bodyPr/>
          <a:lstStyle/>
          <a:p>
            <a:endParaRPr lang="es-ES"/>
          </a:p>
        </p:txBody>
      </p:sp>
      <p:sp>
        <p:nvSpPr>
          <p:cNvPr id="37895" name="Line 362"/>
          <p:cNvSpPr>
            <a:spLocks noChangeShapeType="1"/>
          </p:cNvSpPr>
          <p:nvPr/>
        </p:nvSpPr>
        <p:spPr bwMode="auto">
          <a:xfrm>
            <a:off x="3568700" y="2209800"/>
            <a:ext cx="2286000" cy="0"/>
          </a:xfrm>
          <a:prstGeom prst="line">
            <a:avLst/>
          </a:prstGeom>
          <a:noFill/>
          <a:ln w="38100">
            <a:solidFill>
              <a:srgbClr val="800000"/>
            </a:solidFill>
            <a:round/>
            <a:headEnd/>
            <a:tailEnd/>
          </a:ln>
        </p:spPr>
        <p:txBody>
          <a:bodyPr/>
          <a:lstStyle/>
          <a:p>
            <a:endParaRPr lang="es-ES"/>
          </a:p>
        </p:txBody>
      </p:sp>
      <p:grpSp>
        <p:nvGrpSpPr>
          <p:cNvPr id="37896" name="Group 363"/>
          <p:cNvGrpSpPr>
            <a:grpSpLocks/>
          </p:cNvGrpSpPr>
          <p:nvPr/>
        </p:nvGrpSpPr>
        <p:grpSpPr bwMode="auto">
          <a:xfrm>
            <a:off x="3352800" y="882650"/>
            <a:ext cx="2641600" cy="2647950"/>
            <a:chOff x="320" y="556"/>
            <a:chExt cx="1664" cy="1668"/>
          </a:xfrm>
        </p:grpSpPr>
        <p:grpSp>
          <p:nvGrpSpPr>
            <p:cNvPr id="38272" name="Group 364"/>
            <p:cNvGrpSpPr>
              <a:grpSpLocks/>
            </p:cNvGrpSpPr>
            <p:nvPr/>
          </p:nvGrpSpPr>
          <p:grpSpPr bwMode="auto">
            <a:xfrm>
              <a:off x="432" y="556"/>
              <a:ext cx="1552" cy="1556"/>
              <a:chOff x="432" y="556"/>
              <a:chExt cx="1552" cy="1556"/>
            </a:xfrm>
          </p:grpSpPr>
          <p:sp>
            <p:nvSpPr>
              <p:cNvPr id="38276" name="Rectangle 365"/>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277" name="Group 366"/>
              <p:cNvGrpSpPr>
                <a:grpSpLocks/>
              </p:cNvGrpSpPr>
              <p:nvPr/>
            </p:nvGrpSpPr>
            <p:grpSpPr bwMode="auto">
              <a:xfrm>
                <a:off x="454" y="651"/>
                <a:ext cx="1438" cy="1432"/>
                <a:chOff x="453" y="651"/>
                <a:chExt cx="1438" cy="1432"/>
              </a:xfrm>
            </p:grpSpPr>
            <p:grpSp>
              <p:nvGrpSpPr>
                <p:cNvPr id="38280" name="Group 367"/>
                <p:cNvGrpSpPr>
                  <a:grpSpLocks/>
                </p:cNvGrpSpPr>
                <p:nvPr/>
              </p:nvGrpSpPr>
              <p:grpSpPr bwMode="auto">
                <a:xfrm>
                  <a:off x="453" y="938"/>
                  <a:ext cx="1438" cy="144"/>
                  <a:chOff x="1440" y="1152"/>
                  <a:chExt cx="3298" cy="330"/>
                </a:xfrm>
              </p:grpSpPr>
              <p:sp>
                <p:nvSpPr>
                  <p:cNvPr id="38380" name="Rectangle 36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1" name="Rectangle 36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2" name="Rectangle 37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3" name="Rectangle 37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4" name="Rectangle 37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5" name="Rectangle 37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6" name="Rectangle 37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7" name="Rectangle 37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8" name="Rectangle 37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89" name="Rectangle 37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1" name="Group 378"/>
                <p:cNvGrpSpPr>
                  <a:grpSpLocks/>
                </p:cNvGrpSpPr>
                <p:nvPr/>
              </p:nvGrpSpPr>
              <p:grpSpPr bwMode="auto">
                <a:xfrm>
                  <a:off x="453" y="1081"/>
                  <a:ext cx="1438" cy="144"/>
                  <a:chOff x="1440" y="1152"/>
                  <a:chExt cx="3298" cy="330"/>
                </a:xfrm>
              </p:grpSpPr>
              <p:sp>
                <p:nvSpPr>
                  <p:cNvPr id="38370" name="Rectangle 37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1" name="Rectangle 38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2" name="Rectangle 38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3" name="Rectangle 38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4" name="Rectangle 38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5" name="Rectangle 38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6" name="Rectangle 38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7" name="Rectangle 38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8" name="Rectangle 38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79" name="Rectangle 38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2" name="Group 389"/>
                <p:cNvGrpSpPr>
                  <a:grpSpLocks/>
                </p:cNvGrpSpPr>
                <p:nvPr/>
              </p:nvGrpSpPr>
              <p:grpSpPr bwMode="auto">
                <a:xfrm>
                  <a:off x="453" y="1224"/>
                  <a:ext cx="1438" cy="144"/>
                  <a:chOff x="1440" y="1152"/>
                  <a:chExt cx="3298" cy="330"/>
                </a:xfrm>
              </p:grpSpPr>
              <p:sp>
                <p:nvSpPr>
                  <p:cNvPr id="38360" name="Rectangle 39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1" name="Rectangle 39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2" name="Rectangle 39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3" name="Rectangle 39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4" name="Rectangle 39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5" name="Rectangle 39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6" name="Rectangle 39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7" name="Rectangle 39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8" name="Rectangle 39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69" name="Rectangle 39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3" name="Group 400"/>
                <p:cNvGrpSpPr>
                  <a:grpSpLocks/>
                </p:cNvGrpSpPr>
                <p:nvPr/>
              </p:nvGrpSpPr>
              <p:grpSpPr bwMode="auto">
                <a:xfrm>
                  <a:off x="453" y="1367"/>
                  <a:ext cx="1438" cy="144"/>
                  <a:chOff x="1440" y="1152"/>
                  <a:chExt cx="3298" cy="330"/>
                </a:xfrm>
              </p:grpSpPr>
              <p:sp>
                <p:nvSpPr>
                  <p:cNvPr id="38350" name="Rectangle 40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1" name="Rectangle 40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2" name="Rectangle 40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3" name="Rectangle 40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4" name="Rectangle 40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5" name="Rectangle 40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6" name="Rectangle 40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7" name="Rectangle 40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8" name="Rectangle 40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59" name="Rectangle 41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4" name="Group 411"/>
                <p:cNvGrpSpPr>
                  <a:grpSpLocks/>
                </p:cNvGrpSpPr>
                <p:nvPr/>
              </p:nvGrpSpPr>
              <p:grpSpPr bwMode="auto">
                <a:xfrm>
                  <a:off x="453" y="1510"/>
                  <a:ext cx="1438" cy="144"/>
                  <a:chOff x="1440" y="1152"/>
                  <a:chExt cx="3298" cy="330"/>
                </a:xfrm>
              </p:grpSpPr>
              <p:sp>
                <p:nvSpPr>
                  <p:cNvPr id="38340" name="Rectangle 41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1" name="Rectangle 41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2" name="Rectangle 41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3" name="Rectangle 41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4" name="Rectangle 41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5" name="Rectangle 41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6" name="Rectangle 41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7" name="Rectangle 41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8" name="Rectangle 42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49" name="Rectangle 42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5" name="Group 422"/>
                <p:cNvGrpSpPr>
                  <a:grpSpLocks/>
                </p:cNvGrpSpPr>
                <p:nvPr/>
              </p:nvGrpSpPr>
              <p:grpSpPr bwMode="auto">
                <a:xfrm>
                  <a:off x="453" y="1653"/>
                  <a:ext cx="1438" cy="144"/>
                  <a:chOff x="1440" y="1152"/>
                  <a:chExt cx="3298" cy="330"/>
                </a:xfrm>
              </p:grpSpPr>
              <p:sp>
                <p:nvSpPr>
                  <p:cNvPr id="38330" name="Rectangle 42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1" name="Rectangle 42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2" name="Rectangle 42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3" name="Rectangle 42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4" name="Rectangle 42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5" name="Rectangle 42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6" name="Rectangle 42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7" name="Rectangle 43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8" name="Rectangle 43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39" name="Rectangle 43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6" name="Group 433"/>
                <p:cNvGrpSpPr>
                  <a:grpSpLocks/>
                </p:cNvGrpSpPr>
                <p:nvPr/>
              </p:nvGrpSpPr>
              <p:grpSpPr bwMode="auto">
                <a:xfrm>
                  <a:off x="453" y="1796"/>
                  <a:ext cx="1438" cy="144"/>
                  <a:chOff x="1440" y="1152"/>
                  <a:chExt cx="3298" cy="330"/>
                </a:xfrm>
              </p:grpSpPr>
              <p:sp>
                <p:nvSpPr>
                  <p:cNvPr id="38320" name="Rectangle 43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1" name="Rectangle 43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2" name="Rectangle 43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3" name="Rectangle 43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4" name="Rectangle 43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5" name="Rectangle 43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6" name="Rectangle 44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7" name="Rectangle 44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8" name="Rectangle 44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29" name="Rectangle 44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7" name="Group 444"/>
                <p:cNvGrpSpPr>
                  <a:grpSpLocks/>
                </p:cNvGrpSpPr>
                <p:nvPr/>
              </p:nvGrpSpPr>
              <p:grpSpPr bwMode="auto">
                <a:xfrm>
                  <a:off x="453" y="1939"/>
                  <a:ext cx="1438" cy="144"/>
                  <a:chOff x="1440" y="1152"/>
                  <a:chExt cx="3298" cy="330"/>
                </a:xfrm>
              </p:grpSpPr>
              <p:sp>
                <p:nvSpPr>
                  <p:cNvPr id="38310" name="Rectangle 44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1" name="Rectangle 44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2" name="Rectangle 44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3" name="Rectangle 44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4" name="Rectangle 44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5" name="Rectangle 45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6" name="Rectangle 45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7" name="Rectangle 45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8" name="Rectangle 45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19" name="Rectangle 45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8" name="Group 455"/>
                <p:cNvGrpSpPr>
                  <a:grpSpLocks/>
                </p:cNvGrpSpPr>
                <p:nvPr/>
              </p:nvGrpSpPr>
              <p:grpSpPr bwMode="auto">
                <a:xfrm>
                  <a:off x="453" y="651"/>
                  <a:ext cx="1438" cy="144"/>
                  <a:chOff x="1440" y="1152"/>
                  <a:chExt cx="3298" cy="330"/>
                </a:xfrm>
              </p:grpSpPr>
              <p:sp>
                <p:nvSpPr>
                  <p:cNvPr id="38300" name="Rectangle 45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1" name="Rectangle 45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2" name="Rectangle 45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3" name="Rectangle 45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4" name="Rectangle 46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5" name="Rectangle 46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6" name="Rectangle 46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7" name="Rectangle 46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8" name="Rectangle 46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309" name="Rectangle 46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289" name="Group 466"/>
                <p:cNvGrpSpPr>
                  <a:grpSpLocks/>
                </p:cNvGrpSpPr>
                <p:nvPr/>
              </p:nvGrpSpPr>
              <p:grpSpPr bwMode="auto">
                <a:xfrm>
                  <a:off x="453" y="794"/>
                  <a:ext cx="1438" cy="144"/>
                  <a:chOff x="1440" y="1152"/>
                  <a:chExt cx="3298" cy="330"/>
                </a:xfrm>
              </p:grpSpPr>
              <p:sp>
                <p:nvSpPr>
                  <p:cNvPr id="38290" name="Rectangle 46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1" name="Rectangle 46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2" name="Rectangle 46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3" name="Rectangle 47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4" name="Rectangle 47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5" name="Rectangle 47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6" name="Rectangle 47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7" name="Rectangle 47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8" name="Rectangle 47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99" name="Rectangle 47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278" name="Line 477"/>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279" name="Line 478"/>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273" name="Rectangle 479"/>
            <p:cNvSpPr>
              <a:spLocks noChangeArrowheads="1"/>
            </p:cNvSpPr>
            <p:nvPr/>
          </p:nvSpPr>
          <p:spPr bwMode="auto">
            <a:xfrm>
              <a:off x="731" y="672"/>
              <a:ext cx="839"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SEMI-FIJO</a:t>
              </a:r>
            </a:p>
          </p:txBody>
        </p:sp>
        <p:sp>
          <p:nvSpPr>
            <p:cNvPr id="38274" name="Rectangle 480"/>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275" name="Rectangle 481"/>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897" name="Line 482"/>
          <p:cNvSpPr>
            <a:spLocks noChangeShapeType="1"/>
          </p:cNvSpPr>
          <p:nvPr/>
        </p:nvSpPr>
        <p:spPr bwMode="auto">
          <a:xfrm>
            <a:off x="3568700" y="2438400"/>
            <a:ext cx="774700" cy="0"/>
          </a:xfrm>
          <a:prstGeom prst="line">
            <a:avLst/>
          </a:prstGeom>
          <a:noFill/>
          <a:ln w="38100">
            <a:solidFill>
              <a:srgbClr val="800000"/>
            </a:solidFill>
            <a:round/>
            <a:headEnd/>
            <a:tailEnd/>
          </a:ln>
        </p:spPr>
        <p:txBody>
          <a:bodyPr/>
          <a:lstStyle/>
          <a:p>
            <a:endParaRPr lang="es-ES"/>
          </a:p>
        </p:txBody>
      </p:sp>
      <p:sp>
        <p:nvSpPr>
          <p:cNvPr id="37898" name="Line 483"/>
          <p:cNvSpPr>
            <a:spLocks noChangeShapeType="1"/>
          </p:cNvSpPr>
          <p:nvPr/>
        </p:nvSpPr>
        <p:spPr bwMode="auto">
          <a:xfrm>
            <a:off x="4343400" y="2057400"/>
            <a:ext cx="762000" cy="0"/>
          </a:xfrm>
          <a:prstGeom prst="line">
            <a:avLst/>
          </a:prstGeom>
          <a:noFill/>
          <a:ln w="38100">
            <a:solidFill>
              <a:srgbClr val="800000"/>
            </a:solidFill>
            <a:round/>
            <a:headEnd/>
            <a:tailEnd/>
          </a:ln>
        </p:spPr>
        <p:txBody>
          <a:bodyPr/>
          <a:lstStyle/>
          <a:p>
            <a:endParaRPr lang="es-ES"/>
          </a:p>
        </p:txBody>
      </p:sp>
      <p:sp>
        <p:nvSpPr>
          <p:cNvPr id="37899" name="Line 484"/>
          <p:cNvSpPr>
            <a:spLocks noChangeShapeType="1"/>
          </p:cNvSpPr>
          <p:nvPr/>
        </p:nvSpPr>
        <p:spPr bwMode="auto">
          <a:xfrm>
            <a:off x="5105400" y="1600200"/>
            <a:ext cx="774700" cy="0"/>
          </a:xfrm>
          <a:prstGeom prst="line">
            <a:avLst/>
          </a:prstGeom>
          <a:noFill/>
          <a:ln w="38100">
            <a:solidFill>
              <a:srgbClr val="800000"/>
            </a:solidFill>
            <a:round/>
            <a:headEnd/>
            <a:tailEnd/>
          </a:ln>
        </p:spPr>
        <p:txBody>
          <a:bodyPr/>
          <a:lstStyle/>
          <a:p>
            <a:endParaRPr lang="es-ES"/>
          </a:p>
        </p:txBody>
      </p:sp>
      <p:sp>
        <p:nvSpPr>
          <p:cNvPr id="37900" name="Line 485"/>
          <p:cNvSpPr>
            <a:spLocks noChangeShapeType="1"/>
          </p:cNvSpPr>
          <p:nvPr/>
        </p:nvSpPr>
        <p:spPr bwMode="auto">
          <a:xfrm>
            <a:off x="520700" y="4984750"/>
            <a:ext cx="2286000" cy="0"/>
          </a:xfrm>
          <a:prstGeom prst="line">
            <a:avLst/>
          </a:prstGeom>
          <a:noFill/>
          <a:ln w="38100">
            <a:solidFill>
              <a:srgbClr val="800000"/>
            </a:solidFill>
            <a:round/>
            <a:headEnd/>
            <a:tailEnd/>
          </a:ln>
        </p:spPr>
        <p:txBody>
          <a:bodyPr/>
          <a:lstStyle/>
          <a:p>
            <a:endParaRPr lang="es-ES"/>
          </a:p>
        </p:txBody>
      </p:sp>
      <p:grpSp>
        <p:nvGrpSpPr>
          <p:cNvPr id="37901" name="Group 486"/>
          <p:cNvGrpSpPr>
            <a:grpSpLocks/>
          </p:cNvGrpSpPr>
          <p:nvPr/>
        </p:nvGrpSpPr>
        <p:grpSpPr bwMode="auto">
          <a:xfrm>
            <a:off x="304800" y="3657600"/>
            <a:ext cx="2641600" cy="2647950"/>
            <a:chOff x="320" y="556"/>
            <a:chExt cx="1664" cy="1668"/>
          </a:xfrm>
        </p:grpSpPr>
        <p:grpSp>
          <p:nvGrpSpPr>
            <p:cNvPr id="38154" name="Group 487"/>
            <p:cNvGrpSpPr>
              <a:grpSpLocks/>
            </p:cNvGrpSpPr>
            <p:nvPr/>
          </p:nvGrpSpPr>
          <p:grpSpPr bwMode="auto">
            <a:xfrm>
              <a:off x="432" y="556"/>
              <a:ext cx="1552" cy="1556"/>
              <a:chOff x="432" y="556"/>
              <a:chExt cx="1552" cy="1556"/>
            </a:xfrm>
          </p:grpSpPr>
          <p:sp>
            <p:nvSpPr>
              <p:cNvPr id="38158" name="Rectangle 488"/>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159" name="Group 489"/>
              <p:cNvGrpSpPr>
                <a:grpSpLocks/>
              </p:cNvGrpSpPr>
              <p:nvPr/>
            </p:nvGrpSpPr>
            <p:grpSpPr bwMode="auto">
              <a:xfrm>
                <a:off x="454" y="651"/>
                <a:ext cx="1438" cy="1432"/>
                <a:chOff x="453" y="651"/>
                <a:chExt cx="1438" cy="1432"/>
              </a:xfrm>
            </p:grpSpPr>
            <p:grpSp>
              <p:nvGrpSpPr>
                <p:cNvPr id="38162" name="Group 490"/>
                <p:cNvGrpSpPr>
                  <a:grpSpLocks/>
                </p:cNvGrpSpPr>
                <p:nvPr/>
              </p:nvGrpSpPr>
              <p:grpSpPr bwMode="auto">
                <a:xfrm>
                  <a:off x="453" y="938"/>
                  <a:ext cx="1438" cy="144"/>
                  <a:chOff x="1440" y="1152"/>
                  <a:chExt cx="3298" cy="330"/>
                </a:xfrm>
              </p:grpSpPr>
              <p:sp>
                <p:nvSpPr>
                  <p:cNvPr id="38262" name="Rectangle 49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3" name="Rectangle 49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4" name="Rectangle 49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5" name="Rectangle 49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6" name="Rectangle 49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7" name="Rectangle 49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8" name="Rectangle 49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9" name="Rectangle 49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70" name="Rectangle 49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71" name="Rectangle 50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3" name="Group 501"/>
                <p:cNvGrpSpPr>
                  <a:grpSpLocks/>
                </p:cNvGrpSpPr>
                <p:nvPr/>
              </p:nvGrpSpPr>
              <p:grpSpPr bwMode="auto">
                <a:xfrm>
                  <a:off x="453" y="1081"/>
                  <a:ext cx="1438" cy="144"/>
                  <a:chOff x="1440" y="1152"/>
                  <a:chExt cx="3298" cy="330"/>
                </a:xfrm>
              </p:grpSpPr>
              <p:sp>
                <p:nvSpPr>
                  <p:cNvPr id="38252" name="Rectangle 50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3" name="Rectangle 50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4" name="Rectangle 50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5" name="Rectangle 50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6" name="Rectangle 50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7" name="Rectangle 50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8" name="Rectangle 50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9" name="Rectangle 50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0" name="Rectangle 51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61" name="Rectangle 51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4" name="Group 512"/>
                <p:cNvGrpSpPr>
                  <a:grpSpLocks/>
                </p:cNvGrpSpPr>
                <p:nvPr/>
              </p:nvGrpSpPr>
              <p:grpSpPr bwMode="auto">
                <a:xfrm>
                  <a:off x="453" y="1224"/>
                  <a:ext cx="1438" cy="144"/>
                  <a:chOff x="1440" y="1152"/>
                  <a:chExt cx="3298" cy="330"/>
                </a:xfrm>
              </p:grpSpPr>
              <p:sp>
                <p:nvSpPr>
                  <p:cNvPr id="38242" name="Rectangle 51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3" name="Rectangle 51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4" name="Rectangle 51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5" name="Rectangle 51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6" name="Rectangle 51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7" name="Rectangle 51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8" name="Rectangle 51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9" name="Rectangle 52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0" name="Rectangle 52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51" name="Rectangle 52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5" name="Group 523"/>
                <p:cNvGrpSpPr>
                  <a:grpSpLocks/>
                </p:cNvGrpSpPr>
                <p:nvPr/>
              </p:nvGrpSpPr>
              <p:grpSpPr bwMode="auto">
                <a:xfrm>
                  <a:off x="453" y="1367"/>
                  <a:ext cx="1438" cy="144"/>
                  <a:chOff x="1440" y="1152"/>
                  <a:chExt cx="3298" cy="330"/>
                </a:xfrm>
              </p:grpSpPr>
              <p:sp>
                <p:nvSpPr>
                  <p:cNvPr id="38232" name="Rectangle 52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3" name="Rectangle 52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4" name="Rectangle 52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5" name="Rectangle 52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6" name="Rectangle 52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7" name="Rectangle 52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8" name="Rectangle 53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9" name="Rectangle 53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0" name="Rectangle 53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41" name="Rectangle 53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6" name="Group 534"/>
                <p:cNvGrpSpPr>
                  <a:grpSpLocks/>
                </p:cNvGrpSpPr>
                <p:nvPr/>
              </p:nvGrpSpPr>
              <p:grpSpPr bwMode="auto">
                <a:xfrm>
                  <a:off x="453" y="1510"/>
                  <a:ext cx="1438" cy="144"/>
                  <a:chOff x="1440" y="1152"/>
                  <a:chExt cx="3298" cy="330"/>
                </a:xfrm>
              </p:grpSpPr>
              <p:sp>
                <p:nvSpPr>
                  <p:cNvPr id="38222" name="Rectangle 53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3" name="Rectangle 53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4" name="Rectangle 53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5" name="Rectangle 53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6" name="Rectangle 53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7" name="Rectangle 54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8" name="Rectangle 54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9" name="Rectangle 54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0" name="Rectangle 54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31" name="Rectangle 54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7" name="Group 545"/>
                <p:cNvGrpSpPr>
                  <a:grpSpLocks/>
                </p:cNvGrpSpPr>
                <p:nvPr/>
              </p:nvGrpSpPr>
              <p:grpSpPr bwMode="auto">
                <a:xfrm>
                  <a:off x="453" y="1653"/>
                  <a:ext cx="1438" cy="144"/>
                  <a:chOff x="1440" y="1152"/>
                  <a:chExt cx="3298" cy="330"/>
                </a:xfrm>
              </p:grpSpPr>
              <p:sp>
                <p:nvSpPr>
                  <p:cNvPr id="38212" name="Rectangle 54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3" name="Rectangle 54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4" name="Rectangle 54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5" name="Rectangle 54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6" name="Rectangle 55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7" name="Rectangle 55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8" name="Rectangle 55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9" name="Rectangle 55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0" name="Rectangle 55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21" name="Rectangle 55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8" name="Group 556"/>
                <p:cNvGrpSpPr>
                  <a:grpSpLocks/>
                </p:cNvGrpSpPr>
                <p:nvPr/>
              </p:nvGrpSpPr>
              <p:grpSpPr bwMode="auto">
                <a:xfrm>
                  <a:off x="453" y="1796"/>
                  <a:ext cx="1438" cy="144"/>
                  <a:chOff x="1440" y="1152"/>
                  <a:chExt cx="3298" cy="330"/>
                </a:xfrm>
              </p:grpSpPr>
              <p:sp>
                <p:nvSpPr>
                  <p:cNvPr id="38202" name="Rectangle 55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3" name="Rectangle 55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4" name="Rectangle 55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5" name="Rectangle 56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6" name="Rectangle 56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7" name="Rectangle 56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8" name="Rectangle 56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9" name="Rectangle 56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0" name="Rectangle 56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11" name="Rectangle 56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69" name="Group 567"/>
                <p:cNvGrpSpPr>
                  <a:grpSpLocks/>
                </p:cNvGrpSpPr>
                <p:nvPr/>
              </p:nvGrpSpPr>
              <p:grpSpPr bwMode="auto">
                <a:xfrm>
                  <a:off x="453" y="1939"/>
                  <a:ext cx="1438" cy="144"/>
                  <a:chOff x="1440" y="1152"/>
                  <a:chExt cx="3298" cy="330"/>
                </a:xfrm>
              </p:grpSpPr>
              <p:sp>
                <p:nvSpPr>
                  <p:cNvPr id="38192" name="Rectangle 56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3" name="Rectangle 56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4" name="Rectangle 57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5" name="Rectangle 57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6" name="Rectangle 57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7" name="Rectangle 57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8" name="Rectangle 57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9" name="Rectangle 57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0" name="Rectangle 57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201" name="Rectangle 57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70" name="Group 578"/>
                <p:cNvGrpSpPr>
                  <a:grpSpLocks/>
                </p:cNvGrpSpPr>
                <p:nvPr/>
              </p:nvGrpSpPr>
              <p:grpSpPr bwMode="auto">
                <a:xfrm>
                  <a:off x="453" y="651"/>
                  <a:ext cx="1438" cy="144"/>
                  <a:chOff x="1440" y="1152"/>
                  <a:chExt cx="3298" cy="330"/>
                </a:xfrm>
              </p:grpSpPr>
              <p:sp>
                <p:nvSpPr>
                  <p:cNvPr id="38182" name="Rectangle 57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3" name="Rectangle 58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4" name="Rectangle 58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5" name="Rectangle 58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6" name="Rectangle 58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7" name="Rectangle 58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8" name="Rectangle 58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9" name="Rectangle 58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0" name="Rectangle 58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91" name="Rectangle 58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171" name="Group 589"/>
                <p:cNvGrpSpPr>
                  <a:grpSpLocks/>
                </p:cNvGrpSpPr>
                <p:nvPr/>
              </p:nvGrpSpPr>
              <p:grpSpPr bwMode="auto">
                <a:xfrm>
                  <a:off x="453" y="794"/>
                  <a:ext cx="1438" cy="144"/>
                  <a:chOff x="1440" y="1152"/>
                  <a:chExt cx="3298" cy="330"/>
                </a:xfrm>
              </p:grpSpPr>
              <p:sp>
                <p:nvSpPr>
                  <p:cNvPr id="38172" name="Rectangle 59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3" name="Rectangle 59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4" name="Rectangle 59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5" name="Rectangle 59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6" name="Rectangle 59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7" name="Rectangle 59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8" name="Rectangle 59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79" name="Rectangle 59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0" name="Rectangle 59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81" name="Rectangle 59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160" name="Line 600"/>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161" name="Line 601"/>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155" name="Rectangle 602"/>
            <p:cNvSpPr>
              <a:spLocks noChangeArrowheads="1"/>
            </p:cNvSpPr>
            <p:nvPr/>
          </p:nvSpPr>
          <p:spPr bwMode="auto">
            <a:xfrm>
              <a:off x="729" y="672"/>
              <a:ext cx="848" cy="231"/>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VARIABLE</a:t>
              </a:r>
            </a:p>
            <a:p>
              <a:pPr>
                <a:lnSpc>
                  <a:spcPct val="90000"/>
                </a:lnSpc>
                <a:spcBef>
                  <a:spcPct val="20000"/>
                </a:spcBef>
                <a:buClr>
                  <a:srgbClr val="FF9900"/>
                </a:buClr>
                <a:buFont typeface="Wingdings" pitchFamily="2" charset="2"/>
                <a:buNone/>
              </a:pPr>
              <a:r>
                <a:rPr lang="es-ES" sz="1200" b="1">
                  <a:solidFill>
                    <a:srgbClr val="800000"/>
                  </a:solidFill>
                </a:rPr>
                <a:t>PROPORCIONAL</a:t>
              </a:r>
            </a:p>
          </p:txBody>
        </p:sp>
        <p:sp>
          <p:nvSpPr>
            <p:cNvPr id="38156" name="Rectangle 603"/>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157" name="Rectangle 604"/>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902" name="Line 605"/>
          <p:cNvSpPr>
            <a:spLocks noChangeShapeType="1"/>
          </p:cNvSpPr>
          <p:nvPr/>
        </p:nvSpPr>
        <p:spPr bwMode="auto">
          <a:xfrm flipV="1">
            <a:off x="469900" y="4584700"/>
            <a:ext cx="2332038" cy="1536700"/>
          </a:xfrm>
          <a:prstGeom prst="line">
            <a:avLst/>
          </a:prstGeom>
          <a:noFill/>
          <a:ln w="38100">
            <a:solidFill>
              <a:srgbClr val="800000"/>
            </a:solidFill>
            <a:round/>
            <a:headEnd/>
            <a:tailEnd/>
          </a:ln>
        </p:spPr>
        <p:txBody>
          <a:bodyPr/>
          <a:lstStyle/>
          <a:p>
            <a:endParaRPr lang="es-ES"/>
          </a:p>
        </p:txBody>
      </p:sp>
      <p:grpSp>
        <p:nvGrpSpPr>
          <p:cNvPr id="37903" name="Group 607"/>
          <p:cNvGrpSpPr>
            <a:grpSpLocks/>
          </p:cNvGrpSpPr>
          <p:nvPr/>
        </p:nvGrpSpPr>
        <p:grpSpPr bwMode="auto">
          <a:xfrm>
            <a:off x="3352800" y="3657600"/>
            <a:ext cx="2641600" cy="2647950"/>
            <a:chOff x="320" y="556"/>
            <a:chExt cx="1664" cy="1668"/>
          </a:xfrm>
        </p:grpSpPr>
        <p:grpSp>
          <p:nvGrpSpPr>
            <p:cNvPr id="38036" name="Group 608"/>
            <p:cNvGrpSpPr>
              <a:grpSpLocks/>
            </p:cNvGrpSpPr>
            <p:nvPr/>
          </p:nvGrpSpPr>
          <p:grpSpPr bwMode="auto">
            <a:xfrm>
              <a:off x="432" y="556"/>
              <a:ext cx="1552" cy="1556"/>
              <a:chOff x="432" y="556"/>
              <a:chExt cx="1552" cy="1556"/>
            </a:xfrm>
          </p:grpSpPr>
          <p:sp>
            <p:nvSpPr>
              <p:cNvPr id="38040" name="Rectangle 609"/>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8041" name="Group 610"/>
              <p:cNvGrpSpPr>
                <a:grpSpLocks/>
              </p:cNvGrpSpPr>
              <p:nvPr/>
            </p:nvGrpSpPr>
            <p:grpSpPr bwMode="auto">
              <a:xfrm>
                <a:off x="454" y="651"/>
                <a:ext cx="1438" cy="1432"/>
                <a:chOff x="453" y="651"/>
                <a:chExt cx="1438" cy="1432"/>
              </a:xfrm>
            </p:grpSpPr>
            <p:grpSp>
              <p:nvGrpSpPr>
                <p:cNvPr id="38044" name="Group 611"/>
                <p:cNvGrpSpPr>
                  <a:grpSpLocks/>
                </p:cNvGrpSpPr>
                <p:nvPr/>
              </p:nvGrpSpPr>
              <p:grpSpPr bwMode="auto">
                <a:xfrm>
                  <a:off x="453" y="938"/>
                  <a:ext cx="1438" cy="144"/>
                  <a:chOff x="1440" y="1152"/>
                  <a:chExt cx="3298" cy="330"/>
                </a:xfrm>
              </p:grpSpPr>
              <p:sp>
                <p:nvSpPr>
                  <p:cNvPr id="38144" name="Rectangle 61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5" name="Rectangle 61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6" name="Rectangle 61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7" name="Rectangle 61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8" name="Rectangle 61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9" name="Rectangle 61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0" name="Rectangle 61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1" name="Rectangle 61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2" name="Rectangle 62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53" name="Rectangle 62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5" name="Group 622"/>
                <p:cNvGrpSpPr>
                  <a:grpSpLocks/>
                </p:cNvGrpSpPr>
                <p:nvPr/>
              </p:nvGrpSpPr>
              <p:grpSpPr bwMode="auto">
                <a:xfrm>
                  <a:off x="453" y="1081"/>
                  <a:ext cx="1438" cy="144"/>
                  <a:chOff x="1440" y="1152"/>
                  <a:chExt cx="3298" cy="330"/>
                </a:xfrm>
              </p:grpSpPr>
              <p:sp>
                <p:nvSpPr>
                  <p:cNvPr id="38134" name="Rectangle 62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5" name="Rectangle 62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6" name="Rectangle 62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7" name="Rectangle 62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8" name="Rectangle 62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9" name="Rectangle 62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0" name="Rectangle 62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1" name="Rectangle 63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2" name="Rectangle 63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43" name="Rectangle 63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6" name="Group 633"/>
                <p:cNvGrpSpPr>
                  <a:grpSpLocks/>
                </p:cNvGrpSpPr>
                <p:nvPr/>
              </p:nvGrpSpPr>
              <p:grpSpPr bwMode="auto">
                <a:xfrm>
                  <a:off x="453" y="1224"/>
                  <a:ext cx="1438" cy="144"/>
                  <a:chOff x="1440" y="1152"/>
                  <a:chExt cx="3298" cy="330"/>
                </a:xfrm>
              </p:grpSpPr>
              <p:sp>
                <p:nvSpPr>
                  <p:cNvPr id="38124" name="Rectangle 63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5" name="Rectangle 63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6" name="Rectangle 63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7" name="Rectangle 63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8" name="Rectangle 63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9" name="Rectangle 63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0" name="Rectangle 64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1" name="Rectangle 64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2" name="Rectangle 64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33" name="Rectangle 64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7" name="Group 644"/>
                <p:cNvGrpSpPr>
                  <a:grpSpLocks/>
                </p:cNvGrpSpPr>
                <p:nvPr/>
              </p:nvGrpSpPr>
              <p:grpSpPr bwMode="auto">
                <a:xfrm>
                  <a:off x="453" y="1367"/>
                  <a:ext cx="1438" cy="144"/>
                  <a:chOff x="1440" y="1152"/>
                  <a:chExt cx="3298" cy="330"/>
                </a:xfrm>
              </p:grpSpPr>
              <p:sp>
                <p:nvSpPr>
                  <p:cNvPr id="38114" name="Rectangle 64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5" name="Rectangle 64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6" name="Rectangle 64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7" name="Rectangle 64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8" name="Rectangle 64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9" name="Rectangle 65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0" name="Rectangle 65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1" name="Rectangle 65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2" name="Rectangle 65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23" name="Rectangle 65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8" name="Group 655"/>
                <p:cNvGrpSpPr>
                  <a:grpSpLocks/>
                </p:cNvGrpSpPr>
                <p:nvPr/>
              </p:nvGrpSpPr>
              <p:grpSpPr bwMode="auto">
                <a:xfrm>
                  <a:off x="453" y="1510"/>
                  <a:ext cx="1438" cy="144"/>
                  <a:chOff x="1440" y="1152"/>
                  <a:chExt cx="3298" cy="330"/>
                </a:xfrm>
              </p:grpSpPr>
              <p:sp>
                <p:nvSpPr>
                  <p:cNvPr id="38104" name="Rectangle 65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5" name="Rectangle 65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6" name="Rectangle 65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7" name="Rectangle 65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8" name="Rectangle 66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9" name="Rectangle 66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0" name="Rectangle 66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1" name="Rectangle 66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2" name="Rectangle 66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13" name="Rectangle 66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49" name="Group 666"/>
                <p:cNvGrpSpPr>
                  <a:grpSpLocks/>
                </p:cNvGrpSpPr>
                <p:nvPr/>
              </p:nvGrpSpPr>
              <p:grpSpPr bwMode="auto">
                <a:xfrm>
                  <a:off x="453" y="1653"/>
                  <a:ext cx="1438" cy="144"/>
                  <a:chOff x="1440" y="1152"/>
                  <a:chExt cx="3298" cy="330"/>
                </a:xfrm>
              </p:grpSpPr>
              <p:sp>
                <p:nvSpPr>
                  <p:cNvPr id="38094" name="Rectangle 66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5" name="Rectangle 66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6" name="Rectangle 66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7" name="Rectangle 67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8" name="Rectangle 67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9" name="Rectangle 67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0" name="Rectangle 67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1" name="Rectangle 67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2" name="Rectangle 67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103" name="Rectangle 67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0" name="Group 677"/>
                <p:cNvGrpSpPr>
                  <a:grpSpLocks/>
                </p:cNvGrpSpPr>
                <p:nvPr/>
              </p:nvGrpSpPr>
              <p:grpSpPr bwMode="auto">
                <a:xfrm>
                  <a:off x="453" y="1796"/>
                  <a:ext cx="1438" cy="144"/>
                  <a:chOff x="1440" y="1152"/>
                  <a:chExt cx="3298" cy="330"/>
                </a:xfrm>
              </p:grpSpPr>
              <p:sp>
                <p:nvSpPr>
                  <p:cNvPr id="38084" name="Rectangle 67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5" name="Rectangle 67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6" name="Rectangle 68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7" name="Rectangle 68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8" name="Rectangle 68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9" name="Rectangle 68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0" name="Rectangle 68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1" name="Rectangle 68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2" name="Rectangle 68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93" name="Rectangle 68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1" name="Group 688"/>
                <p:cNvGrpSpPr>
                  <a:grpSpLocks/>
                </p:cNvGrpSpPr>
                <p:nvPr/>
              </p:nvGrpSpPr>
              <p:grpSpPr bwMode="auto">
                <a:xfrm>
                  <a:off x="453" y="1939"/>
                  <a:ext cx="1438" cy="144"/>
                  <a:chOff x="1440" y="1152"/>
                  <a:chExt cx="3298" cy="330"/>
                </a:xfrm>
              </p:grpSpPr>
              <p:sp>
                <p:nvSpPr>
                  <p:cNvPr id="38074" name="Rectangle 68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5" name="Rectangle 69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6" name="Rectangle 69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7" name="Rectangle 69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8" name="Rectangle 69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9" name="Rectangle 69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0" name="Rectangle 69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1" name="Rectangle 69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2" name="Rectangle 69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83" name="Rectangle 69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2" name="Group 699"/>
                <p:cNvGrpSpPr>
                  <a:grpSpLocks/>
                </p:cNvGrpSpPr>
                <p:nvPr/>
              </p:nvGrpSpPr>
              <p:grpSpPr bwMode="auto">
                <a:xfrm>
                  <a:off x="453" y="651"/>
                  <a:ext cx="1438" cy="144"/>
                  <a:chOff x="1440" y="1152"/>
                  <a:chExt cx="3298" cy="330"/>
                </a:xfrm>
              </p:grpSpPr>
              <p:sp>
                <p:nvSpPr>
                  <p:cNvPr id="38064" name="Rectangle 70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5" name="Rectangle 70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6" name="Rectangle 70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7" name="Rectangle 70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8" name="Rectangle 70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9" name="Rectangle 70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0" name="Rectangle 70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1" name="Rectangle 70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2" name="Rectangle 70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73" name="Rectangle 70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8053" name="Group 710"/>
                <p:cNvGrpSpPr>
                  <a:grpSpLocks/>
                </p:cNvGrpSpPr>
                <p:nvPr/>
              </p:nvGrpSpPr>
              <p:grpSpPr bwMode="auto">
                <a:xfrm>
                  <a:off x="453" y="794"/>
                  <a:ext cx="1438" cy="144"/>
                  <a:chOff x="1440" y="1152"/>
                  <a:chExt cx="3298" cy="330"/>
                </a:xfrm>
              </p:grpSpPr>
              <p:sp>
                <p:nvSpPr>
                  <p:cNvPr id="38054" name="Rectangle 71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5" name="Rectangle 71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6" name="Rectangle 71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7" name="Rectangle 71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8" name="Rectangle 71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59" name="Rectangle 71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0" name="Rectangle 71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1" name="Rectangle 71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2" name="Rectangle 71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63" name="Rectangle 72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8042" name="Line 721"/>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8043" name="Line 722"/>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8037" name="Rectangle 723"/>
            <p:cNvSpPr>
              <a:spLocks noChangeArrowheads="1"/>
            </p:cNvSpPr>
            <p:nvPr/>
          </p:nvSpPr>
          <p:spPr bwMode="auto">
            <a:xfrm>
              <a:off x="676" y="672"/>
              <a:ext cx="955" cy="231"/>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VARIABLE</a:t>
              </a:r>
            </a:p>
            <a:p>
              <a:pPr>
                <a:lnSpc>
                  <a:spcPct val="90000"/>
                </a:lnSpc>
                <a:spcBef>
                  <a:spcPct val="20000"/>
                </a:spcBef>
                <a:buClr>
                  <a:srgbClr val="FF9900"/>
                </a:buClr>
                <a:buFont typeface="Wingdings" pitchFamily="2" charset="2"/>
                <a:buNone/>
              </a:pPr>
              <a:r>
                <a:rPr lang="es-ES" sz="1200" b="1">
                  <a:solidFill>
                    <a:srgbClr val="800000"/>
                  </a:solidFill>
                </a:rPr>
                <a:t>NO PROPORCIONAL</a:t>
              </a:r>
            </a:p>
          </p:txBody>
        </p:sp>
        <p:sp>
          <p:nvSpPr>
            <p:cNvPr id="38038" name="Rectangle 724"/>
            <p:cNvSpPr>
              <a:spLocks noChangeArrowheads="1"/>
            </p:cNvSpPr>
            <p:nvPr/>
          </p:nvSpPr>
          <p:spPr bwMode="auto">
            <a:xfrm>
              <a:off x="998" y="212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8039" name="Rectangle 725"/>
            <p:cNvSpPr>
              <a:spLocks noChangeArrowheads="1"/>
            </p:cNvSpPr>
            <p:nvPr/>
          </p:nvSpPr>
          <p:spPr bwMode="auto">
            <a:xfrm rot="-5400000">
              <a:off x="247" y="72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904" name="Line 726"/>
          <p:cNvSpPr>
            <a:spLocks noChangeShapeType="1"/>
          </p:cNvSpPr>
          <p:nvPr/>
        </p:nvSpPr>
        <p:spPr bwMode="auto">
          <a:xfrm flipV="1">
            <a:off x="3517900" y="5181600"/>
            <a:ext cx="825500" cy="939800"/>
          </a:xfrm>
          <a:prstGeom prst="line">
            <a:avLst/>
          </a:prstGeom>
          <a:noFill/>
          <a:ln w="38100">
            <a:solidFill>
              <a:srgbClr val="800000"/>
            </a:solidFill>
            <a:round/>
            <a:headEnd/>
            <a:tailEnd/>
          </a:ln>
        </p:spPr>
        <p:txBody>
          <a:bodyPr/>
          <a:lstStyle/>
          <a:p>
            <a:endParaRPr lang="es-ES"/>
          </a:p>
        </p:txBody>
      </p:sp>
      <p:sp>
        <p:nvSpPr>
          <p:cNvPr id="37905" name="Line 848"/>
          <p:cNvSpPr>
            <a:spLocks noChangeShapeType="1"/>
          </p:cNvSpPr>
          <p:nvPr/>
        </p:nvSpPr>
        <p:spPr bwMode="auto">
          <a:xfrm flipV="1">
            <a:off x="4343400" y="4648200"/>
            <a:ext cx="762000" cy="533400"/>
          </a:xfrm>
          <a:prstGeom prst="line">
            <a:avLst/>
          </a:prstGeom>
          <a:noFill/>
          <a:ln w="38100">
            <a:solidFill>
              <a:srgbClr val="800000"/>
            </a:solidFill>
            <a:round/>
            <a:headEnd/>
            <a:tailEnd/>
          </a:ln>
        </p:spPr>
        <p:txBody>
          <a:bodyPr/>
          <a:lstStyle/>
          <a:p>
            <a:endParaRPr lang="es-ES"/>
          </a:p>
        </p:txBody>
      </p:sp>
      <p:sp>
        <p:nvSpPr>
          <p:cNvPr id="37906" name="Line 849"/>
          <p:cNvSpPr>
            <a:spLocks noChangeShapeType="1"/>
          </p:cNvSpPr>
          <p:nvPr/>
        </p:nvSpPr>
        <p:spPr bwMode="auto">
          <a:xfrm flipV="1">
            <a:off x="5105400" y="4343400"/>
            <a:ext cx="762000" cy="304800"/>
          </a:xfrm>
          <a:prstGeom prst="line">
            <a:avLst/>
          </a:prstGeom>
          <a:noFill/>
          <a:ln w="38100">
            <a:solidFill>
              <a:srgbClr val="800000"/>
            </a:solidFill>
            <a:round/>
            <a:headEnd/>
            <a:tailEnd/>
          </a:ln>
        </p:spPr>
        <p:txBody>
          <a:bodyPr/>
          <a:lstStyle/>
          <a:p>
            <a:endParaRPr lang="es-ES"/>
          </a:p>
        </p:txBody>
      </p:sp>
      <p:grpSp>
        <p:nvGrpSpPr>
          <p:cNvPr id="37907" name="Group 1228"/>
          <p:cNvGrpSpPr>
            <a:grpSpLocks/>
          </p:cNvGrpSpPr>
          <p:nvPr/>
        </p:nvGrpSpPr>
        <p:grpSpPr bwMode="auto">
          <a:xfrm>
            <a:off x="6197600" y="3676650"/>
            <a:ext cx="2641600" cy="2647950"/>
            <a:chOff x="3904" y="2316"/>
            <a:chExt cx="1664" cy="1668"/>
          </a:xfrm>
        </p:grpSpPr>
        <p:grpSp>
          <p:nvGrpSpPr>
            <p:cNvPr id="37918" name="Group 851"/>
            <p:cNvGrpSpPr>
              <a:grpSpLocks/>
            </p:cNvGrpSpPr>
            <p:nvPr/>
          </p:nvGrpSpPr>
          <p:grpSpPr bwMode="auto">
            <a:xfrm>
              <a:off x="4016" y="2316"/>
              <a:ext cx="1552" cy="1556"/>
              <a:chOff x="432" y="556"/>
              <a:chExt cx="1552" cy="1556"/>
            </a:xfrm>
          </p:grpSpPr>
          <p:sp>
            <p:nvSpPr>
              <p:cNvPr id="37922" name="Rectangle 852"/>
              <p:cNvSpPr>
                <a:spLocks noChangeArrowheads="1"/>
              </p:cNvSpPr>
              <p:nvPr/>
            </p:nvSpPr>
            <p:spPr bwMode="auto">
              <a:xfrm>
                <a:off x="433" y="624"/>
                <a:ext cx="1486" cy="1488"/>
              </a:xfrm>
              <a:prstGeom prst="rect">
                <a:avLst/>
              </a:prstGeom>
              <a:solidFill>
                <a:srgbClr val="CEDACC"/>
              </a:solidFill>
              <a:ln w="9525">
                <a:noFill/>
                <a:miter lim="800000"/>
                <a:headEnd/>
                <a:tailEnd/>
              </a:ln>
            </p:spPr>
            <p:txBody>
              <a:bodyPr wrap="none" anchor="ctr"/>
              <a:lstStyle/>
              <a:p>
                <a:endParaRPr lang="es-ES"/>
              </a:p>
            </p:txBody>
          </p:sp>
          <p:grpSp>
            <p:nvGrpSpPr>
              <p:cNvPr id="37923" name="Group 853"/>
              <p:cNvGrpSpPr>
                <a:grpSpLocks/>
              </p:cNvGrpSpPr>
              <p:nvPr/>
            </p:nvGrpSpPr>
            <p:grpSpPr bwMode="auto">
              <a:xfrm>
                <a:off x="454" y="651"/>
                <a:ext cx="1438" cy="1432"/>
                <a:chOff x="453" y="651"/>
                <a:chExt cx="1438" cy="1432"/>
              </a:xfrm>
            </p:grpSpPr>
            <p:grpSp>
              <p:nvGrpSpPr>
                <p:cNvPr id="37926" name="Group 854"/>
                <p:cNvGrpSpPr>
                  <a:grpSpLocks/>
                </p:cNvGrpSpPr>
                <p:nvPr/>
              </p:nvGrpSpPr>
              <p:grpSpPr bwMode="auto">
                <a:xfrm>
                  <a:off x="453" y="938"/>
                  <a:ext cx="1438" cy="144"/>
                  <a:chOff x="1440" y="1152"/>
                  <a:chExt cx="3298" cy="330"/>
                </a:xfrm>
              </p:grpSpPr>
              <p:sp>
                <p:nvSpPr>
                  <p:cNvPr id="38026" name="Rectangle 85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7" name="Rectangle 85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8" name="Rectangle 85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9" name="Rectangle 85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0" name="Rectangle 85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1" name="Rectangle 86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2" name="Rectangle 86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3" name="Rectangle 86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4" name="Rectangle 86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35" name="Rectangle 86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27" name="Group 865"/>
                <p:cNvGrpSpPr>
                  <a:grpSpLocks/>
                </p:cNvGrpSpPr>
                <p:nvPr/>
              </p:nvGrpSpPr>
              <p:grpSpPr bwMode="auto">
                <a:xfrm>
                  <a:off x="453" y="1081"/>
                  <a:ext cx="1438" cy="144"/>
                  <a:chOff x="1440" y="1152"/>
                  <a:chExt cx="3298" cy="330"/>
                </a:xfrm>
              </p:grpSpPr>
              <p:sp>
                <p:nvSpPr>
                  <p:cNvPr id="38016" name="Rectangle 86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7" name="Rectangle 86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8" name="Rectangle 86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9" name="Rectangle 86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0" name="Rectangle 87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1" name="Rectangle 87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2" name="Rectangle 87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3" name="Rectangle 87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4" name="Rectangle 87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25" name="Rectangle 87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28" name="Group 876"/>
                <p:cNvGrpSpPr>
                  <a:grpSpLocks/>
                </p:cNvGrpSpPr>
                <p:nvPr/>
              </p:nvGrpSpPr>
              <p:grpSpPr bwMode="auto">
                <a:xfrm>
                  <a:off x="453" y="1224"/>
                  <a:ext cx="1438" cy="144"/>
                  <a:chOff x="1440" y="1152"/>
                  <a:chExt cx="3298" cy="330"/>
                </a:xfrm>
              </p:grpSpPr>
              <p:sp>
                <p:nvSpPr>
                  <p:cNvPr id="38006" name="Rectangle 87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7" name="Rectangle 87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8" name="Rectangle 87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9" name="Rectangle 88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0" name="Rectangle 88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1" name="Rectangle 88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2" name="Rectangle 88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3" name="Rectangle 88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4" name="Rectangle 88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15" name="Rectangle 88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29" name="Group 887"/>
                <p:cNvGrpSpPr>
                  <a:grpSpLocks/>
                </p:cNvGrpSpPr>
                <p:nvPr/>
              </p:nvGrpSpPr>
              <p:grpSpPr bwMode="auto">
                <a:xfrm>
                  <a:off x="453" y="1367"/>
                  <a:ext cx="1438" cy="144"/>
                  <a:chOff x="1440" y="1152"/>
                  <a:chExt cx="3298" cy="330"/>
                </a:xfrm>
              </p:grpSpPr>
              <p:sp>
                <p:nvSpPr>
                  <p:cNvPr id="37996" name="Rectangle 88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7" name="Rectangle 88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8" name="Rectangle 89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9" name="Rectangle 89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0" name="Rectangle 89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1" name="Rectangle 89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2" name="Rectangle 89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3" name="Rectangle 89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4" name="Rectangle 89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8005" name="Rectangle 89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0" name="Group 898"/>
                <p:cNvGrpSpPr>
                  <a:grpSpLocks/>
                </p:cNvGrpSpPr>
                <p:nvPr/>
              </p:nvGrpSpPr>
              <p:grpSpPr bwMode="auto">
                <a:xfrm>
                  <a:off x="453" y="1510"/>
                  <a:ext cx="1438" cy="144"/>
                  <a:chOff x="1440" y="1152"/>
                  <a:chExt cx="3298" cy="330"/>
                </a:xfrm>
              </p:grpSpPr>
              <p:sp>
                <p:nvSpPr>
                  <p:cNvPr id="37986" name="Rectangle 89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7" name="Rectangle 90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8" name="Rectangle 90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9" name="Rectangle 90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0" name="Rectangle 90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1" name="Rectangle 90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2" name="Rectangle 90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3" name="Rectangle 90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4" name="Rectangle 90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95" name="Rectangle 90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1" name="Group 909"/>
                <p:cNvGrpSpPr>
                  <a:grpSpLocks/>
                </p:cNvGrpSpPr>
                <p:nvPr/>
              </p:nvGrpSpPr>
              <p:grpSpPr bwMode="auto">
                <a:xfrm>
                  <a:off x="453" y="1653"/>
                  <a:ext cx="1438" cy="144"/>
                  <a:chOff x="1440" y="1152"/>
                  <a:chExt cx="3298" cy="330"/>
                </a:xfrm>
              </p:grpSpPr>
              <p:sp>
                <p:nvSpPr>
                  <p:cNvPr id="37976" name="Rectangle 91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7" name="Rectangle 91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8" name="Rectangle 91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9" name="Rectangle 91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0" name="Rectangle 91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1" name="Rectangle 91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2" name="Rectangle 91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3" name="Rectangle 91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4" name="Rectangle 91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85" name="Rectangle 91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2" name="Group 920"/>
                <p:cNvGrpSpPr>
                  <a:grpSpLocks/>
                </p:cNvGrpSpPr>
                <p:nvPr/>
              </p:nvGrpSpPr>
              <p:grpSpPr bwMode="auto">
                <a:xfrm>
                  <a:off x="453" y="1796"/>
                  <a:ext cx="1438" cy="144"/>
                  <a:chOff x="1440" y="1152"/>
                  <a:chExt cx="3298" cy="330"/>
                </a:xfrm>
              </p:grpSpPr>
              <p:sp>
                <p:nvSpPr>
                  <p:cNvPr id="37966" name="Rectangle 92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7" name="Rectangle 92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8" name="Rectangle 92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9" name="Rectangle 92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0" name="Rectangle 92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1" name="Rectangle 92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2" name="Rectangle 92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3" name="Rectangle 92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4" name="Rectangle 92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75" name="Rectangle 93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3" name="Group 931"/>
                <p:cNvGrpSpPr>
                  <a:grpSpLocks/>
                </p:cNvGrpSpPr>
                <p:nvPr/>
              </p:nvGrpSpPr>
              <p:grpSpPr bwMode="auto">
                <a:xfrm>
                  <a:off x="453" y="1939"/>
                  <a:ext cx="1438" cy="144"/>
                  <a:chOff x="1440" y="1152"/>
                  <a:chExt cx="3298" cy="330"/>
                </a:xfrm>
              </p:grpSpPr>
              <p:sp>
                <p:nvSpPr>
                  <p:cNvPr id="37956" name="Rectangle 93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7" name="Rectangle 93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8" name="Rectangle 93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9" name="Rectangle 93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0" name="Rectangle 93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1" name="Rectangle 93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2" name="Rectangle 93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3" name="Rectangle 93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4" name="Rectangle 94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65" name="Rectangle 94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4" name="Group 942"/>
                <p:cNvGrpSpPr>
                  <a:grpSpLocks/>
                </p:cNvGrpSpPr>
                <p:nvPr/>
              </p:nvGrpSpPr>
              <p:grpSpPr bwMode="auto">
                <a:xfrm>
                  <a:off x="453" y="651"/>
                  <a:ext cx="1438" cy="144"/>
                  <a:chOff x="1440" y="1152"/>
                  <a:chExt cx="3298" cy="330"/>
                </a:xfrm>
              </p:grpSpPr>
              <p:sp>
                <p:nvSpPr>
                  <p:cNvPr id="37946" name="Rectangle 94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7" name="Rectangle 94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8" name="Rectangle 94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9" name="Rectangle 94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0" name="Rectangle 94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1" name="Rectangle 94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2" name="Rectangle 94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3" name="Rectangle 95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4" name="Rectangle 95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55" name="Rectangle 95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37935" name="Group 953"/>
                <p:cNvGrpSpPr>
                  <a:grpSpLocks/>
                </p:cNvGrpSpPr>
                <p:nvPr/>
              </p:nvGrpSpPr>
              <p:grpSpPr bwMode="auto">
                <a:xfrm>
                  <a:off x="453" y="794"/>
                  <a:ext cx="1438" cy="144"/>
                  <a:chOff x="1440" y="1152"/>
                  <a:chExt cx="3298" cy="330"/>
                </a:xfrm>
              </p:grpSpPr>
              <p:sp>
                <p:nvSpPr>
                  <p:cNvPr id="37936" name="Rectangle 95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37" name="Rectangle 95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38" name="Rectangle 95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39" name="Rectangle 95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0" name="Rectangle 95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1" name="Rectangle 95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2" name="Rectangle 96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3" name="Rectangle 96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4" name="Rectangle 96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37945" name="Rectangle 96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37924" name="Line 964"/>
              <p:cNvSpPr>
                <a:spLocks noChangeShapeType="1"/>
              </p:cNvSpPr>
              <p:nvPr/>
            </p:nvSpPr>
            <p:spPr bwMode="auto">
              <a:xfrm>
                <a:off x="432" y="2112"/>
                <a:ext cx="1552" cy="0"/>
              </a:xfrm>
              <a:prstGeom prst="line">
                <a:avLst/>
              </a:prstGeom>
              <a:noFill/>
              <a:ln w="12700">
                <a:solidFill>
                  <a:srgbClr val="800000"/>
                </a:solidFill>
                <a:round/>
                <a:headEnd/>
                <a:tailEnd type="triangle" w="med" len="med"/>
              </a:ln>
            </p:spPr>
            <p:txBody>
              <a:bodyPr/>
              <a:lstStyle/>
              <a:p>
                <a:endParaRPr lang="es-ES"/>
              </a:p>
            </p:txBody>
          </p:sp>
          <p:sp>
            <p:nvSpPr>
              <p:cNvPr id="37925" name="Line 965"/>
              <p:cNvSpPr>
                <a:spLocks noChangeShapeType="1"/>
              </p:cNvSpPr>
              <p:nvPr/>
            </p:nvSpPr>
            <p:spPr bwMode="auto">
              <a:xfrm flipH="1" flipV="1">
                <a:off x="432" y="556"/>
                <a:ext cx="0" cy="1556"/>
              </a:xfrm>
              <a:prstGeom prst="line">
                <a:avLst/>
              </a:prstGeom>
              <a:noFill/>
              <a:ln w="12700">
                <a:solidFill>
                  <a:srgbClr val="800000"/>
                </a:solidFill>
                <a:round/>
                <a:headEnd/>
                <a:tailEnd type="triangle" w="med" len="med"/>
              </a:ln>
            </p:spPr>
            <p:txBody>
              <a:bodyPr/>
              <a:lstStyle/>
              <a:p>
                <a:endParaRPr lang="es-ES"/>
              </a:p>
            </p:txBody>
          </p:sp>
        </p:grpSp>
        <p:sp>
          <p:nvSpPr>
            <p:cNvPr id="37919" name="Rectangle 966"/>
            <p:cNvSpPr>
              <a:spLocks noChangeArrowheads="1"/>
            </p:cNvSpPr>
            <p:nvPr/>
          </p:nvSpPr>
          <p:spPr bwMode="auto">
            <a:xfrm>
              <a:off x="4407" y="2432"/>
              <a:ext cx="679"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b="1">
                  <a:solidFill>
                    <a:srgbClr val="800000"/>
                  </a:solidFill>
                </a:rPr>
                <a:t>COSTE TOTAL</a:t>
              </a:r>
            </a:p>
          </p:txBody>
        </p:sp>
        <p:sp>
          <p:nvSpPr>
            <p:cNvPr id="37920" name="Rectangle 967"/>
            <p:cNvSpPr>
              <a:spLocks noChangeArrowheads="1"/>
            </p:cNvSpPr>
            <p:nvPr/>
          </p:nvSpPr>
          <p:spPr bwMode="auto">
            <a:xfrm>
              <a:off x="4582" y="3880"/>
              <a:ext cx="914"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Volumen de actividad</a:t>
              </a:r>
            </a:p>
          </p:txBody>
        </p:sp>
        <p:sp>
          <p:nvSpPr>
            <p:cNvPr id="37921" name="Rectangle 968"/>
            <p:cNvSpPr>
              <a:spLocks noChangeArrowheads="1"/>
            </p:cNvSpPr>
            <p:nvPr/>
          </p:nvSpPr>
          <p:spPr bwMode="auto">
            <a:xfrm rot="-5400000">
              <a:off x="3831" y="2480"/>
              <a:ext cx="250" cy="104"/>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grpSp>
      <p:sp>
        <p:nvSpPr>
          <p:cNvPr id="37908" name="Freeform 1096"/>
          <p:cNvSpPr>
            <a:spLocks/>
          </p:cNvSpPr>
          <p:nvPr/>
        </p:nvSpPr>
        <p:spPr bwMode="auto">
          <a:xfrm>
            <a:off x="6400800" y="4335463"/>
            <a:ext cx="2311400" cy="1303337"/>
          </a:xfrm>
          <a:custGeom>
            <a:avLst/>
            <a:gdLst>
              <a:gd name="T0" fmla="*/ 0 w 1456"/>
              <a:gd name="T1" fmla="*/ 1303337 h 821"/>
              <a:gd name="T2" fmla="*/ 349250 w 1456"/>
              <a:gd name="T3" fmla="*/ 896937 h 821"/>
              <a:gd name="T4" fmla="*/ 800100 w 1456"/>
              <a:gd name="T5" fmla="*/ 554037 h 821"/>
              <a:gd name="T6" fmla="*/ 1238250 w 1456"/>
              <a:gd name="T7" fmla="*/ 312737 h 821"/>
              <a:gd name="T8" fmla="*/ 1708150 w 1456"/>
              <a:gd name="T9" fmla="*/ 128587 h 821"/>
              <a:gd name="T10" fmla="*/ 2152650 w 1456"/>
              <a:gd name="T11" fmla="*/ 20637 h 821"/>
              <a:gd name="T12" fmla="*/ 2311400 w 1456"/>
              <a:gd name="T13" fmla="*/ 1587 h 821"/>
              <a:gd name="T14" fmla="*/ 0 60000 65536"/>
              <a:gd name="T15" fmla="*/ 0 60000 65536"/>
              <a:gd name="T16" fmla="*/ 0 60000 65536"/>
              <a:gd name="T17" fmla="*/ 0 60000 65536"/>
              <a:gd name="T18" fmla="*/ 0 60000 65536"/>
              <a:gd name="T19" fmla="*/ 0 60000 65536"/>
              <a:gd name="T20" fmla="*/ 0 60000 65536"/>
              <a:gd name="T21" fmla="*/ 0 w 1456"/>
              <a:gd name="T22" fmla="*/ 0 h 821"/>
              <a:gd name="T23" fmla="*/ 1456 w 1456"/>
              <a:gd name="T24" fmla="*/ 821 h 8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6" h="821">
                <a:moveTo>
                  <a:pt x="0" y="821"/>
                </a:moveTo>
                <a:cubicBezTo>
                  <a:pt x="68" y="732"/>
                  <a:pt x="136" y="644"/>
                  <a:pt x="220" y="565"/>
                </a:cubicBezTo>
                <a:cubicBezTo>
                  <a:pt x="304" y="486"/>
                  <a:pt x="411" y="410"/>
                  <a:pt x="504" y="349"/>
                </a:cubicBezTo>
                <a:cubicBezTo>
                  <a:pt x="597" y="288"/>
                  <a:pt x="685" y="242"/>
                  <a:pt x="780" y="197"/>
                </a:cubicBezTo>
                <a:cubicBezTo>
                  <a:pt x="875" y="152"/>
                  <a:pt x="980" y="112"/>
                  <a:pt x="1076" y="81"/>
                </a:cubicBezTo>
                <a:cubicBezTo>
                  <a:pt x="1172" y="50"/>
                  <a:pt x="1293" y="26"/>
                  <a:pt x="1356" y="13"/>
                </a:cubicBezTo>
                <a:cubicBezTo>
                  <a:pt x="1419" y="0"/>
                  <a:pt x="1437" y="0"/>
                  <a:pt x="1456" y="1"/>
                </a:cubicBezTo>
              </a:path>
            </a:pathLst>
          </a:custGeom>
          <a:noFill/>
          <a:ln w="38100">
            <a:solidFill>
              <a:srgbClr val="800000"/>
            </a:solidFill>
            <a:round/>
            <a:headEnd/>
            <a:tailEnd/>
          </a:ln>
        </p:spPr>
        <p:txBody>
          <a:bodyPr/>
          <a:lstStyle/>
          <a:p>
            <a:endParaRPr lang="es-ES"/>
          </a:p>
        </p:txBody>
      </p:sp>
      <p:sp>
        <p:nvSpPr>
          <p:cNvPr id="37909" name="Line 1097"/>
          <p:cNvSpPr>
            <a:spLocks noChangeShapeType="1"/>
          </p:cNvSpPr>
          <p:nvPr/>
        </p:nvSpPr>
        <p:spPr bwMode="auto">
          <a:xfrm rot="380424" flipV="1">
            <a:off x="6486525" y="3989388"/>
            <a:ext cx="2120900" cy="1400175"/>
          </a:xfrm>
          <a:prstGeom prst="line">
            <a:avLst/>
          </a:prstGeom>
          <a:noFill/>
          <a:ln w="38100">
            <a:solidFill>
              <a:srgbClr val="000099"/>
            </a:solidFill>
            <a:round/>
            <a:headEnd/>
            <a:tailEnd/>
          </a:ln>
        </p:spPr>
        <p:txBody>
          <a:bodyPr/>
          <a:lstStyle/>
          <a:p>
            <a:endParaRPr lang="es-ES"/>
          </a:p>
        </p:txBody>
      </p:sp>
      <p:sp>
        <p:nvSpPr>
          <p:cNvPr id="37910" name="Line 1099"/>
          <p:cNvSpPr>
            <a:spLocks noChangeShapeType="1"/>
          </p:cNvSpPr>
          <p:nvPr/>
        </p:nvSpPr>
        <p:spPr bwMode="auto">
          <a:xfrm>
            <a:off x="6400800" y="5276850"/>
            <a:ext cx="2286000" cy="0"/>
          </a:xfrm>
          <a:prstGeom prst="line">
            <a:avLst/>
          </a:prstGeom>
          <a:noFill/>
          <a:ln w="38100">
            <a:solidFill>
              <a:srgbClr val="000099"/>
            </a:solidFill>
            <a:round/>
            <a:headEnd/>
            <a:tailEnd/>
          </a:ln>
        </p:spPr>
        <p:txBody>
          <a:bodyPr/>
          <a:lstStyle/>
          <a:p>
            <a:endParaRPr lang="es-ES"/>
          </a:p>
        </p:txBody>
      </p:sp>
      <p:sp>
        <p:nvSpPr>
          <p:cNvPr id="37911" name="Rectangle 1219"/>
          <p:cNvSpPr>
            <a:spLocks noChangeArrowheads="1"/>
          </p:cNvSpPr>
          <p:nvPr/>
        </p:nvSpPr>
        <p:spPr bwMode="auto">
          <a:xfrm>
            <a:off x="6364288" y="4191000"/>
            <a:ext cx="1103312" cy="457200"/>
          </a:xfrm>
          <a:prstGeom prst="rect">
            <a:avLst/>
          </a:prstGeom>
          <a:noFill/>
          <a:ln w="9525">
            <a:noFill/>
            <a:miter lim="800000"/>
            <a:headEnd/>
            <a:tailEnd/>
          </a:ln>
        </p:spPr>
        <p:txBody>
          <a:bodyPr wrap="none">
            <a:spAutoFit/>
          </a:bodyPr>
          <a:lstStyle/>
          <a:p>
            <a:pPr algn="l"/>
            <a:r>
              <a:rPr lang="es-ES" sz="1200">
                <a:solidFill>
                  <a:srgbClr val="800000"/>
                </a:solidFill>
              </a:rPr>
              <a:t>Coste real</a:t>
            </a:r>
          </a:p>
          <a:p>
            <a:pPr algn="l"/>
            <a:r>
              <a:rPr lang="es-ES" sz="1200">
                <a:solidFill>
                  <a:srgbClr val="000099"/>
                </a:solidFill>
              </a:rPr>
              <a:t>Aproximación</a:t>
            </a:r>
          </a:p>
        </p:txBody>
      </p:sp>
      <p:sp>
        <p:nvSpPr>
          <p:cNvPr id="37912" name="Rectangle 1220"/>
          <p:cNvSpPr>
            <a:spLocks noChangeArrowheads="1"/>
          </p:cNvSpPr>
          <p:nvPr/>
        </p:nvSpPr>
        <p:spPr bwMode="auto">
          <a:xfrm>
            <a:off x="7883525" y="5029200"/>
            <a:ext cx="428625" cy="274638"/>
          </a:xfrm>
          <a:prstGeom prst="rect">
            <a:avLst/>
          </a:prstGeom>
          <a:noFill/>
          <a:ln w="9525">
            <a:noFill/>
            <a:miter lim="800000"/>
            <a:headEnd/>
            <a:tailEnd/>
          </a:ln>
        </p:spPr>
        <p:txBody>
          <a:bodyPr wrap="none">
            <a:spAutoFit/>
          </a:bodyPr>
          <a:lstStyle/>
          <a:p>
            <a:r>
              <a:rPr lang="es-ES" sz="1200">
                <a:solidFill>
                  <a:srgbClr val="000099"/>
                </a:solidFill>
              </a:rPr>
              <a:t>Fijo</a:t>
            </a:r>
          </a:p>
        </p:txBody>
      </p:sp>
      <p:sp>
        <p:nvSpPr>
          <p:cNvPr id="37913" name="Rectangle 1221"/>
          <p:cNvSpPr>
            <a:spLocks noChangeArrowheads="1"/>
          </p:cNvSpPr>
          <p:nvPr/>
        </p:nvSpPr>
        <p:spPr bwMode="auto">
          <a:xfrm rot="-1591351">
            <a:off x="7620000" y="4191000"/>
            <a:ext cx="739775" cy="274638"/>
          </a:xfrm>
          <a:prstGeom prst="rect">
            <a:avLst/>
          </a:prstGeom>
          <a:noFill/>
          <a:ln w="9525">
            <a:noFill/>
            <a:miter lim="800000"/>
            <a:headEnd/>
            <a:tailEnd/>
          </a:ln>
        </p:spPr>
        <p:txBody>
          <a:bodyPr wrap="none">
            <a:spAutoFit/>
          </a:bodyPr>
          <a:lstStyle/>
          <a:p>
            <a:r>
              <a:rPr lang="es-ES" sz="1200">
                <a:solidFill>
                  <a:srgbClr val="000099"/>
                </a:solidFill>
              </a:rPr>
              <a:t>Variable</a:t>
            </a:r>
          </a:p>
        </p:txBody>
      </p:sp>
      <p:sp>
        <p:nvSpPr>
          <p:cNvPr id="37914" name="Line 1222"/>
          <p:cNvSpPr>
            <a:spLocks noChangeShapeType="1"/>
          </p:cNvSpPr>
          <p:nvPr/>
        </p:nvSpPr>
        <p:spPr bwMode="auto">
          <a:xfrm rot="-5400000">
            <a:off x="6477001" y="5561012"/>
            <a:ext cx="1219200" cy="3175"/>
          </a:xfrm>
          <a:prstGeom prst="line">
            <a:avLst/>
          </a:prstGeom>
          <a:noFill/>
          <a:ln w="12700">
            <a:solidFill>
              <a:srgbClr val="000099"/>
            </a:solidFill>
            <a:prstDash val="sysDot"/>
            <a:round/>
            <a:headEnd/>
            <a:tailEnd/>
          </a:ln>
        </p:spPr>
        <p:txBody>
          <a:bodyPr/>
          <a:lstStyle/>
          <a:p>
            <a:endParaRPr lang="es-ES"/>
          </a:p>
        </p:txBody>
      </p:sp>
      <p:sp>
        <p:nvSpPr>
          <p:cNvPr id="37915" name="Line 1223"/>
          <p:cNvSpPr>
            <a:spLocks noChangeShapeType="1"/>
          </p:cNvSpPr>
          <p:nvPr/>
        </p:nvSpPr>
        <p:spPr bwMode="auto">
          <a:xfrm rot="-5400000">
            <a:off x="7096919" y="5323681"/>
            <a:ext cx="1657350" cy="1588"/>
          </a:xfrm>
          <a:prstGeom prst="line">
            <a:avLst/>
          </a:prstGeom>
          <a:noFill/>
          <a:ln w="12700">
            <a:solidFill>
              <a:srgbClr val="000099"/>
            </a:solidFill>
            <a:prstDash val="sysDot"/>
            <a:round/>
            <a:headEnd/>
            <a:tailEnd/>
          </a:ln>
        </p:spPr>
        <p:txBody>
          <a:bodyPr/>
          <a:lstStyle/>
          <a:p>
            <a:endParaRPr lang="es-ES"/>
          </a:p>
        </p:txBody>
      </p:sp>
      <p:sp>
        <p:nvSpPr>
          <p:cNvPr id="37916" name="Rectangle 1224"/>
          <p:cNvSpPr>
            <a:spLocks noGrp="1" noChangeArrowheads="1"/>
          </p:cNvSpPr>
          <p:nvPr>
            <p:ph type="body" idx="1"/>
          </p:nvPr>
        </p:nvSpPr>
        <p:spPr>
          <a:xfrm>
            <a:off x="6019800" y="990600"/>
            <a:ext cx="2819400" cy="2286000"/>
          </a:xfrm>
          <a:solidFill>
            <a:srgbClr val="FFE4C9"/>
          </a:solidFill>
        </p:spPr>
        <p:txBody>
          <a:bodyPr/>
          <a:lstStyle/>
          <a:p>
            <a:pPr marL="92075" indent="-92075" eaLnBrk="1" hangingPunct="1"/>
            <a:r>
              <a:rPr lang="es-ES" sz="1600"/>
              <a:t>Comportamiento</a:t>
            </a:r>
          </a:p>
          <a:p>
            <a:pPr marL="377825" lvl="1" indent="-95250" eaLnBrk="1" hangingPunct="1"/>
            <a:r>
              <a:rPr lang="es-ES" sz="1400"/>
              <a:t>Variable: a + VA más coste</a:t>
            </a:r>
          </a:p>
          <a:p>
            <a:pPr marL="377825" lvl="1" indent="-95250" eaLnBrk="1" hangingPunct="1"/>
            <a:r>
              <a:rPr lang="es-ES" sz="1400"/>
              <a:t>Fijo: no se ve afectado por cambios en el VA</a:t>
            </a:r>
          </a:p>
          <a:p>
            <a:pPr marL="92075" indent="-92075" eaLnBrk="1" hangingPunct="1"/>
            <a:r>
              <a:rPr lang="es-ES" sz="1600"/>
              <a:t>Volumen de actividad:</a:t>
            </a:r>
          </a:p>
          <a:p>
            <a:pPr marL="377825" lvl="1" indent="-95250" eaLnBrk="1" hangingPunct="1"/>
            <a:r>
              <a:rPr lang="es-ES" sz="1400"/>
              <a:t>Medida del nivel de </a:t>
            </a:r>
            <a:r>
              <a:rPr lang="es-ES" sz="1400" i="1"/>
              <a:t>output</a:t>
            </a:r>
          </a:p>
          <a:p>
            <a:pPr marL="377825" lvl="1" indent="-95250" eaLnBrk="1" hangingPunct="1"/>
            <a:r>
              <a:rPr lang="es-ES" sz="1400"/>
              <a:t>Número de unidades de producto</a:t>
            </a:r>
          </a:p>
          <a:p>
            <a:pPr marL="377825" lvl="1" indent="-95250" eaLnBrk="1" hangingPunct="1"/>
            <a:r>
              <a:rPr lang="es-ES" sz="1400"/>
              <a:t>Producto promedio</a:t>
            </a:r>
          </a:p>
        </p:txBody>
      </p:sp>
      <p:sp>
        <p:nvSpPr>
          <p:cNvPr id="37917" name="Line 1227"/>
          <p:cNvSpPr>
            <a:spLocks noChangeShapeType="1"/>
          </p:cNvSpPr>
          <p:nvPr/>
        </p:nvSpPr>
        <p:spPr bwMode="auto">
          <a:xfrm>
            <a:off x="7086600" y="6134100"/>
            <a:ext cx="838200" cy="0"/>
          </a:xfrm>
          <a:prstGeom prst="line">
            <a:avLst/>
          </a:prstGeom>
          <a:noFill/>
          <a:ln w="38100">
            <a:solidFill>
              <a:srgbClr val="000099"/>
            </a:solidFill>
            <a:round/>
            <a:headEnd/>
            <a:tailEnd/>
          </a:ln>
        </p:spPr>
        <p:txBody>
          <a:bodyPr/>
          <a:lstStyle/>
          <a:p>
            <a:endParaRPr lang="es-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ES"/>
              <a:t>Contabilidad de Gestión o Analítica</a:t>
            </a:r>
          </a:p>
        </p:txBody>
      </p:sp>
      <p:sp>
        <p:nvSpPr>
          <p:cNvPr id="38915" name="Rectangle 3"/>
          <p:cNvSpPr>
            <a:spLocks noGrp="1" noChangeArrowheads="1"/>
          </p:cNvSpPr>
          <p:nvPr>
            <p:ph type="body" idx="1"/>
          </p:nvPr>
        </p:nvSpPr>
        <p:spPr/>
        <p:txBody>
          <a:bodyPr/>
          <a:lstStyle/>
          <a:p>
            <a:pPr eaLnBrk="1" hangingPunct="1">
              <a:lnSpc>
                <a:spcPct val="80000"/>
              </a:lnSpc>
            </a:pPr>
            <a:r>
              <a:rPr lang="es-ES" dirty="0"/>
              <a:t>Coste directo</a:t>
            </a:r>
          </a:p>
          <a:p>
            <a:pPr lvl="1" eaLnBrk="1" hangingPunct="1">
              <a:lnSpc>
                <a:spcPct val="90000"/>
              </a:lnSpc>
            </a:pPr>
            <a:r>
              <a:rPr lang="es-ES" dirty="0"/>
              <a:t>Costes </a:t>
            </a:r>
            <a:r>
              <a:rPr lang="es-ES" dirty="0">
                <a:solidFill>
                  <a:srgbClr val="006600"/>
                </a:solidFill>
              </a:rPr>
              <a:t>claramente identificados</a:t>
            </a:r>
            <a:r>
              <a:rPr lang="es-ES" dirty="0"/>
              <a:t> con el objeto de interés (producto, departamento, etc.)</a:t>
            </a:r>
          </a:p>
          <a:p>
            <a:pPr lvl="1" eaLnBrk="1" hangingPunct="1">
              <a:lnSpc>
                <a:spcPct val="90000"/>
              </a:lnSpc>
            </a:pPr>
            <a:r>
              <a:rPr lang="es-ES" dirty="0"/>
              <a:t>Materia prima, mano de obra directa, amortización de equipos exclusivamente usados por el producto,...</a:t>
            </a:r>
          </a:p>
          <a:p>
            <a:pPr eaLnBrk="1" hangingPunct="1">
              <a:lnSpc>
                <a:spcPct val="80000"/>
              </a:lnSpc>
            </a:pPr>
            <a:r>
              <a:rPr lang="es-ES" dirty="0"/>
              <a:t>Coste indirecto</a:t>
            </a:r>
          </a:p>
          <a:p>
            <a:pPr lvl="1" eaLnBrk="1" hangingPunct="1">
              <a:lnSpc>
                <a:spcPct val="90000"/>
              </a:lnSpc>
            </a:pPr>
            <a:r>
              <a:rPr lang="es-ES" dirty="0"/>
              <a:t>El resto de costes cuya relación con el objeto es indirecta</a:t>
            </a:r>
          </a:p>
          <a:p>
            <a:pPr lvl="1" eaLnBrk="1" hangingPunct="1">
              <a:lnSpc>
                <a:spcPct val="90000"/>
              </a:lnSpc>
            </a:pPr>
            <a:r>
              <a:rPr lang="es-ES" dirty="0"/>
              <a:t>Amortización de equipos compartidos, salarios de personal indirecto, gastos de seguridad, de administración, ...</a:t>
            </a:r>
          </a:p>
          <a:p>
            <a:pPr eaLnBrk="1" hangingPunct="1">
              <a:lnSpc>
                <a:spcPct val="80000"/>
              </a:lnSpc>
            </a:pPr>
            <a:r>
              <a:rPr lang="es-ES" dirty="0"/>
              <a:t>Necesidad de atribución</a:t>
            </a:r>
          </a:p>
          <a:p>
            <a:pPr lvl="1" eaLnBrk="1" hangingPunct="1">
              <a:lnSpc>
                <a:spcPct val="90000"/>
              </a:lnSpc>
            </a:pPr>
            <a:r>
              <a:rPr lang="es-ES" dirty="0"/>
              <a:t>Los costes indirectos han de ser </a:t>
            </a:r>
            <a:r>
              <a:rPr lang="es-ES" dirty="0">
                <a:solidFill>
                  <a:srgbClr val="006600"/>
                </a:solidFill>
              </a:rPr>
              <a:t>repartidos</a:t>
            </a:r>
            <a:r>
              <a:rPr lang="es-ES" dirty="0"/>
              <a:t> mediante alguna técnica para asignarlos a los productos</a:t>
            </a:r>
          </a:p>
          <a:p>
            <a:pPr lvl="1" eaLnBrk="1" hangingPunct="1">
              <a:lnSpc>
                <a:spcPct val="90000"/>
              </a:lnSpc>
            </a:pPr>
            <a:r>
              <a:rPr lang="es-ES" dirty="0"/>
              <a:t>Las técnicas deben basarse en </a:t>
            </a:r>
            <a:r>
              <a:rPr lang="es-ES" dirty="0">
                <a:solidFill>
                  <a:srgbClr val="006600"/>
                </a:solidFill>
              </a:rPr>
              <a:t>relaciones causa-efecto</a:t>
            </a:r>
            <a:r>
              <a:rPr lang="es-ES" dirty="0"/>
              <a:t> de forma que atribuyan al producto la parte de la que es </a:t>
            </a:r>
            <a:r>
              <a:rPr lang="es-ES" dirty="0">
                <a:solidFill>
                  <a:srgbClr val="006600"/>
                </a:solidFill>
              </a:rPr>
              <a:t>razonablemente responsable</a:t>
            </a:r>
          </a:p>
          <a:p>
            <a:pPr lvl="1" eaLnBrk="1" hangingPunct="1">
              <a:lnSpc>
                <a:spcPct val="90000"/>
              </a:lnSpc>
            </a:pPr>
            <a:r>
              <a:rPr lang="es-ES" dirty="0"/>
              <a:t>Sistemas de coste en función del portador</a:t>
            </a:r>
          </a:p>
          <a:p>
            <a:pPr eaLnBrk="1" hangingPunct="1">
              <a:lnSpc>
                <a:spcPct val="80000"/>
              </a:lnSpc>
            </a:pPr>
            <a:endParaRPr lang="es-ES"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s-ES"/>
              <a:t>Contabilidad de Gestión o Analítica</a:t>
            </a:r>
          </a:p>
        </p:txBody>
      </p:sp>
      <p:sp>
        <p:nvSpPr>
          <p:cNvPr id="39939" name="Rectangle 3"/>
          <p:cNvSpPr>
            <a:spLocks noGrp="1" noChangeArrowheads="1"/>
          </p:cNvSpPr>
          <p:nvPr>
            <p:ph type="body" idx="1"/>
          </p:nvPr>
        </p:nvSpPr>
        <p:spPr/>
        <p:txBody>
          <a:bodyPr/>
          <a:lstStyle/>
          <a:p>
            <a:pPr eaLnBrk="1" hangingPunct="1"/>
            <a:r>
              <a:rPr lang="es-ES" sz="2000" dirty="0"/>
              <a:t>Método de coste completo (</a:t>
            </a:r>
            <a:r>
              <a:rPr lang="es-ES" sz="2000" i="1" dirty="0"/>
              <a:t>Full-</a:t>
            </a:r>
            <a:r>
              <a:rPr lang="es-ES" sz="2000" i="1" dirty="0" err="1"/>
              <a:t>Costing</a:t>
            </a:r>
            <a:r>
              <a:rPr lang="es-ES" sz="2000" dirty="0"/>
              <a:t>)</a:t>
            </a:r>
          </a:p>
          <a:p>
            <a:pPr lvl="1" eaLnBrk="1" hangingPunct="1"/>
            <a:r>
              <a:rPr lang="es-ES" sz="1800" dirty="0"/>
              <a:t>Cálculo del coste que prevé la incorporación al producto de todos los costes en que la empresa incurre para su producción: </a:t>
            </a:r>
            <a:r>
              <a:rPr lang="es-ES" sz="1800" dirty="0">
                <a:solidFill>
                  <a:srgbClr val="006600"/>
                </a:solidFill>
              </a:rPr>
              <a:t>costes directos + parte de los indirectos</a:t>
            </a:r>
          </a:p>
          <a:p>
            <a:pPr lvl="1" eaLnBrk="1" hangingPunct="1"/>
            <a:r>
              <a:rPr lang="es-ES" sz="1800" dirty="0">
                <a:solidFill>
                  <a:srgbClr val="006600"/>
                </a:solidFill>
              </a:rPr>
              <a:t>Coste completo de fabricación</a:t>
            </a:r>
            <a:r>
              <a:rPr lang="es-ES" sz="1800" dirty="0"/>
              <a:t>: sólo los costes de fabricación</a:t>
            </a:r>
          </a:p>
          <a:p>
            <a:pPr lvl="1" eaLnBrk="1" hangingPunct="1"/>
            <a:r>
              <a:rPr lang="es-ES" sz="1800" dirty="0">
                <a:solidFill>
                  <a:srgbClr val="006600"/>
                </a:solidFill>
              </a:rPr>
              <a:t>Coste completo total</a:t>
            </a:r>
            <a:r>
              <a:rPr lang="es-ES" sz="1800" dirty="0"/>
              <a:t>: incluye además costes de administración, comerciales y otros</a:t>
            </a:r>
          </a:p>
          <a:p>
            <a:pPr lvl="1" eaLnBrk="1" hangingPunct="1"/>
            <a:r>
              <a:rPr lang="es-ES" sz="1800" dirty="0"/>
              <a:t>Útil para realizar presupuestos, políticas de precios</a:t>
            </a:r>
          </a:p>
          <a:p>
            <a:pPr eaLnBrk="1" hangingPunct="1"/>
            <a:r>
              <a:rPr lang="es-ES" sz="2000" dirty="0"/>
              <a:t>Método de coste variable (</a:t>
            </a:r>
            <a:r>
              <a:rPr lang="es-ES" sz="2000" i="1" dirty="0" err="1"/>
              <a:t>Direct-Costing</a:t>
            </a:r>
            <a:r>
              <a:rPr lang="es-ES" sz="2000" dirty="0"/>
              <a:t>)</a:t>
            </a:r>
          </a:p>
          <a:p>
            <a:pPr lvl="1" eaLnBrk="1" hangingPunct="1"/>
            <a:r>
              <a:rPr lang="es-ES" sz="1800" dirty="0"/>
              <a:t>Agrega sólo los costes variables sobre el producto</a:t>
            </a:r>
          </a:p>
          <a:p>
            <a:pPr lvl="2" eaLnBrk="1" hangingPunct="1"/>
            <a:r>
              <a:rPr lang="es-ES" sz="1600" dirty="0"/>
              <a:t>En algunas empresas se simplifica considerando costes variables los de producción más los comerciales variables (comisiones e inversiones en promoción del producto)</a:t>
            </a:r>
          </a:p>
          <a:p>
            <a:pPr lvl="1" eaLnBrk="1" hangingPunct="1"/>
            <a:r>
              <a:rPr lang="es-ES" sz="1800" dirty="0"/>
              <a:t>Los costes fijos son considerados sin atribuir al producto como </a:t>
            </a:r>
            <a:r>
              <a:rPr lang="es-ES" sz="1800" dirty="0">
                <a:solidFill>
                  <a:srgbClr val="006600"/>
                </a:solidFill>
              </a:rPr>
              <a:t>costes del período</a:t>
            </a:r>
          </a:p>
          <a:p>
            <a:pPr lvl="1" eaLnBrk="1" hangingPunct="1"/>
            <a:r>
              <a:rPr lang="es-ES" sz="1800" dirty="0"/>
              <a:t>Método útil para tomar </a:t>
            </a:r>
            <a:r>
              <a:rPr lang="es-ES" sz="1800" dirty="0">
                <a:solidFill>
                  <a:srgbClr val="006600"/>
                </a:solidFill>
              </a:rPr>
              <a:t>decisiones de producto</a:t>
            </a:r>
            <a:r>
              <a:rPr lang="es-ES" sz="1800" dirty="0"/>
              <a:t> y para analizar las </a:t>
            </a:r>
            <a:r>
              <a:rPr lang="es-ES" sz="1800" dirty="0">
                <a:solidFill>
                  <a:srgbClr val="006600"/>
                </a:solidFill>
              </a:rPr>
              <a:t>contribuciones</a:t>
            </a:r>
            <a:r>
              <a:rPr lang="es-ES" sz="1800" dirty="0"/>
              <a:t> de los diferentes productos y pedidos al beneficio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ES" dirty="0"/>
              <a:t>Contabilidad de Gestión o Analítica</a:t>
            </a:r>
          </a:p>
        </p:txBody>
      </p:sp>
      <p:sp>
        <p:nvSpPr>
          <p:cNvPr id="40963" name="Rectangle 3"/>
          <p:cNvSpPr>
            <a:spLocks noGrp="1" noChangeArrowheads="1"/>
          </p:cNvSpPr>
          <p:nvPr>
            <p:ph type="body" idx="1"/>
          </p:nvPr>
        </p:nvSpPr>
        <p:spPr/>
        <p:txBody>
          <a:bodyPr/>
          <a:lstStyle/>
          <a:p>
            <a:pPr eaLnBrk="1" hangingPunct="1">
              <a:lnSpc>
                <a:spcPct val="80000"/>
              </a:lnSpc>
            </a:pPr>
            <a:r>
              <a:rPr lang="es-ES" dirty="0"/>
              <a:t>Cuenta de resultados analítica</a:t>
            </a:r>
          </a:p>
        </p:txBody>
      </p:sp>
      <p:graphicFrame>
        <p:nvGraphicFramePr>
          <p:cNvPr id="5" name="4 Tabla"/>
          <p:cNvGraphicFramePr>
            <a:graphicFrameLocks noGrp="1"/>
          </p:cNvGraphicFramePr>
          <p:nvPr>
            <p:extLst>
              <p:ext uri="{D42A27DB-BD31-4B8C-83A1-F6EECF244321}">
                <p14:modId xmlns:p14="http://schemas.microsoft.com/office/powerpoint/2010/main" val="1333203748"/>
              </p:ext>
            </p:extLst>
          </p:nvPr>
        </p:nvGraphicFramePr>
        <p:xfrm>
          <a:off x="899591" y="2132854"/>
          <a:ext cx="6885509" cy="2143871"/>
        </p:xfrm>
        <a:graphic>
          <a:graphicData uri="http://schemas.openxmlformats.org/drawingml/2006/table">
            <a:tbl>
              <a:tblPr/>
              <a:tblGrid>
                <a:gridCol w="312978">
                  <a:extLst>
                    <a:ext uri="{9D8B030D-6E8A-4147-A177-3AD203B41FA5}">
                      <a16:colId xmlns:a16="http://schemas.microsoft.com/office/drawing/2014/main" val="20000"/>
                    </a:ext>
                  </a:extLst>
                </a:gridCol>
                <a:gridCol w="2326921">
                  <a:extLst>
                    <a:ext uri="{9D8B030D-6E8A-4147-A177-3AD203B41FA5}">
                      <a16:colId xmlns:a16="http://schemas.microsoft.com/office/drawing/2014/main" val="20001"/>
                    </a:ext>
                  </a:extLst>
                </a:gridCol>
                <a:gridCol w="2326921">
                  <a:extLst>
                    <a:ext uri="{9D8B030D-6E8A-4147-A177-3AD203B41FA5}">
                      <a16:colId xmlns:a16="http://schemas.microsoft.com/office/drawing/2014/main" val="20002"/>
                    </a:ext>
                  </a:extLst>
                </a:gridCol>
                <a:gridCol w="1918689">
                  <a:extLst>
                    <a:ext uri="{9D8B030D-6E8A-4147-A177-3AD203B41FA5}">
                      <a16:colId xmlns:a16="http://schemas.microsoft.com/office/drawing/2014/main" val="20003"/>
                    </a:ext>
                  </a:extLst>
                </a:gridCol>
              </a:tblGrid>
              <a:tr h="323049">
                <a:tc>
                  <a:txBody>
                    <a:bodyPr/>
                    <a:lstStyle/>
                    <a:p>
                      <a:pPr algn="l" fontAlgn="b"/>
                      <a:endParaRPr lang="es-ES" sz="1200" b="0" i="0" u="none" strike="noStrike" dirty="0">
                        <a:solidFill>
                          <a:srgbClr val="000000"/>
                        </a:solidFill>
                        <a:effectLst/>
                        <a:latin typeface="Calibri"/>
                      </a:endParaRP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200" b="1" i="0" u="none" strike="noStrike" dirty="0">
                          <a:solidFill>
                            <a:srgbClr val="000000"/>
                          </a:solidFill>
                          <a:effectLst/>
                          <a:latin typeface="Calibri"/>
                        </a:rPr>
                        <a:t>TOTAL EMPRESA</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7DEE8"/>
                    </a:solidFill>
                  </a:tcPr>
                </a:tc>
                <a:tc gridSpan="2">
                  <a:txBody>
                    <a:bodyPr/>
                    <a:lstStyle/>
                    <a:p>
                      <a:pPr algn="ctr" fontAlgn="b"/>
                      <a:r>
                        <a:rPr lang="es-ES" sz="1200" b="1" i="0" u="none" strike="noStrike" dirty="0">
                          <a:solidFill>
                            <a:srgbClr val="000000"/>
                          </a:solidFill>
                          <a:effectLst/>
                          <a:latin typeface="Calibri"/>
                        </a:rPr>
                        <a:t>POR UNIDAD DE PRODUCTO</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7DEE8"/>
                    </a:solidFill>
                  </a:tcPr>
                </a:tc>
                <a:tc hMerge="1">
                  <a:txBody>
                    <a:bodyPr/>
                    <a:lstStyle/>
                    <a:p>
                      <a:endParaRPr lang="es-ES"/>
                    </a:p>
                  </a:txBody>
                  <a:tcPr/>
                </a:tc>
                <a:extLst>
                  <a:ext uri="{0D108BD9-81ED-4DB2-BD59-A6C34878D82A}">
                    <a16:rowId xmlns:a16="http://schemas.microsoft.com/office/drawing/2014/main" val="10000"/>
                  </a:ext>
                </a:extLst>
              </a:tr>
              <a:tr h="308365">
                <a:tc>
                  <a:txBody>
                    <a:bodyPr/>
                    <a:lstStyle/>
                    <a:p>
                      <a:pPr algn="l" fontAlgn="b"/>
                      <a:endParaRPr lang="es-ES" sz="1200" b="0" i="0" u="none" strike="noStrike" dirty="0">
                        <a:solidFill>
                          <a:srgbClr val="000000"/>
                        </a:solidFill>
                        <a:effectLst/>
                        <a:latin typeface="Calibri"/>
                      </a:endParaRP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 </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s-ES" sz="1200" b="1" i="1" u="none" strike="noStrike" dirty="0">
                          <a:solidFill>
                            <a:srgbClr val="000000"/>
                          </a:solidFill>
                          <a:effectLst/>
                          <a:latin typeface="Calibri"/>
                        </a:rPr>
                        <a:t>FULL-COSTING</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s-ES" sz="1200" b="1" i="1" u="none" strike="noStrike" dirty="0">
                          <a:solidFill>
                            <a:srgbClr val="000000"/>
                          </a:solidFill>
                          <a:effectLst/>
                          <a:latin typeface="Calibri"/>
                        </a:rPr>
                        <a:t>DIRECT-COSTING</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1"/>
                  </a:ext>
                </a:extLst>
              </a:tr>
              <a:tr h="293681">
                <a:tc>
                  <a:txBody>
                    <a:bodyPr/>
                    <a:lstStyle/>
                    <a:p>
                      <a:pPr algn="l" fontAlgn="b"/>
                      <a:r>
                        <a:rPr lang="es-ES" sz="1200" b="0"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Ingresos (I)</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precio (p)</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ES" sz="1200" b="0" i="0" u="none" strike="noStrike">
                          <a:solidFill>
                            <a:srgbClr val="000000"/>
                          </a:solidFill>
                          <a:effectLst/>
                          <a:latin typeface="Calibri"/>
                        </a:rPr>
                        <a:t>precio (p)</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93681">
                <a:tc>
                  <a:txBody>
                    <a:bodyPr/>
                    <a:lstStyle/>
                    <a:p>
                      <a:pPr algn="l" fontAlgn="b"/>
                      <a:r>
                        <a:rPr lang="es-ES" sz="1200" b="0"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Variables (V)</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variables (v)</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variables (v)</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08365">
                <a:tc>
                  <a:txBody>
                    <a:bodyPr/>
                    <a:lstStyle/>
                    <a:p>
                      <a:pPr algn="l" fontAlgn="b"/>
                      <a:r>
                        <a:rPr lang="es-ES" sz="1200" b="1"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1" i="0" u="none" strike="noStrike" dirty="0">
                          <a:solidFill>
                            <a:srgbClr val="000000"/>
                          </a:solidFill>
                          <a:effectLst/>
                          <a:latin typeface="Calibri"/>
                        </a:rPr>
                        <a:t>Margen de Contribución (MC)</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l" fontAlgn="b"/>
                      <a:r>
                        <a:rPr lang="es-ES" sz="1200" b="1" i="0" u="none" strike="noStrike">
                          <a:solidFill>
                            <a:srgbClr val="000000"/>
                          </a:solidFill>
                          <a:effectLst/>
                          <a:latin typeface="Calibri"/>
                        </a:rPr>
                        <a:t>margen de contribución (mc)</a:t>
                      </a:r>
                    </a:p>
                  </a:txBody>
                  <a:tcPr marL="9525" marR="9525" marT="9525"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l" fontAlgn="b"/>
                      <a:r>
                        <a:rPr lang="es-ES" sz="1200" b="1" i="0" u="none" strike="noStrike">
                          <a:solidFill>
                            <a:srgbClr val="000000"/>
                          </a:solidFill>
                          <a:effectLst/>
                          <a:latin typeface="Calibri"/>
                        </a:rPr>
                        <a:t>margen de contribución (mc)</a:t>
                      </a: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08365">
                <a:tc>
                  <a:txBody>
                    <a:bodyPr/>
                    <a:lstStyle/>
                    <a:p>
                      <a:pPr algn="l" fontAlgn="b"/>
                      <a:r>
                        <a:rPr lang="es-ES" sz="1200" b="0"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Fijos (F)</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costes fijos (f)</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a:solidFill>
                            <a:srgbClr val="000000"/>
                          </a:solidFill>
                          <a:effectLst/>
                          <a:latin typeface="Calibri"/>
                        </a:rPr>
                        <a:t> </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308365">
                <a:tc>
                  <a:txBody>
                    <a:bodyPr/>
                    <a:lstStyle/>
                    <a:p>
                      <a:pPr algn="l" fontAlgn="b"/>
                      <a:r>
                        <a:rPr lang="es-ES" sz="1200" b="1" i="0" u="none" strike="noStrike" dirty="0">
                          <a:solidFill>
                            <a:srgbClr val="000000"/>
                          </a:solidFill>
                          <a:effectLst/>
                          <a:latin typeface="Calibri"/>
                        </a:rPr>
                        <a:t>(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1" i="0" u="none" strike="noStrike" dirty="0">
                          <a:solidFill>
                            <a:srgbClr val="000000"/>
                          </a:solidFill>
                          <a:effectLst/>
                          <a:latin typeface="Calibri"/>
                        </a:rPr>
                        <a:t>Beneficio antes de Impuestos (BAI)</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1200" b="1" i="0" u="none" strike="noStrike" dirty="0">
                          <a:solidFill>
                            <a:srgbClr val="000000"/>
                          </a:solidFill>
                          <a:effectLst/>
                          <a:latin typeface="Calibri"/>
                        </a:rPr>
                        <a:t>beneficio antes de impuestos (bai)</a:t>
                      </a:r>
                    </a:p>
                  </a:txBody>
                  <a:tcPr marL="9525" marR="9525" marT="9525"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1200" b="0" i="0" u="none" strike="noStrike" dirty="0">
                          <a:solidFill>
                            <a:srgbClr val="000000"/>
                          </a:solidFill>
                          <a:effectLst/>
                          <a:latin typeface="Calibri"/>
                        </a:rPr>
                        <a:t>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ES" dirty="0"/>
              <a:t>Contabilidad de Gestión o Analítica</a:t>
            </a:r>
          </a:p>
        </p:txBody>
      </p:sp>
      <p:sp>
        <p:nvSpPr>
          <p:cNvPr id="40963" name="Rectangle 3"/>
          <p:cNvSpPr>
            <a:spLocks noGrp="1" noChangeArrowheads="1"/>
          </p:cNvSpPr>
          <p:nvPr>
            <p:ph type="body" idx="1"/>
          </p:nvPr>
        </p:nvSpPr>
        <p:spPr/>
        <p:txBody>
          <a:bodyPr/>
          <a:lstStyle/>
          <a:p>
            <a:pPr eaLnBrk="1" hangingPunct="1">
              <a:lnSpc>
                <a:spcPct val="80000"/>
              </a:lnSpc>
            </a:pPr>
            <a:r>
              <a:rPr lang="es-ES" dirty="0"/>
              <a:t>Margen de contribución</a:t>
            </a:r>
          </a:p>
          <a:p>
            <a:pPr lvl="1" eaLnBrk="1" hangingPunct="1">
              <a:lnSpc>
                <a:spcPct val="90000"/>
              </a:lnSpc>
            </a:pPr>
            <a:r>
              <a:rPr lang="es-ES" dirty="0">
                <a:solidFill>
                  <a:srgbClr val="006600"/>
                </a:solidFill>
              </a:rPr>
              <a:t>Beneficio adicional</a:t>
            </a:r>
            <a:r>
              <a:rPr lang="es-ES" dirty="0"/>
              <a:t> que obtiene la empresa por vender una unidad más de producto:</a:t>
            </a:r>
          </a:p>
          <a:p>
            <a:pPr lvl="1" eaLnBrk="1" hangingPunct="1">
              <a:lnSpc>
                <a:spcPct val="90000"/>
              </a:lnSpc>
            </a:pPr>
            <a:endParaRPr lang="es-ES" dirty="0"/>
          </a:p>
          <a:p>
            <a:pPr lvl="1" eaLnBrk="1" hangingPunct="1">
              <a:lnSpc>
                <a:spcPct val="90000"/>
              </a:lnSpc>
            </a:pPr>
            <a:endParaRPr lang="es-ES" dirty="0"/>
          </a:p>
          <a:p>
            <a:pPr lvl="1" eaLnBrk="1" hangingPunct="1">
              <a:lnSpc>
                <a:spcPct val="90000"/>
              </a:lnSpc>
            </a:pPr>
            <a:r>
              <a:rPr lang="es-ES" dirty="0"/>
              <a:t>Igualmente se puede definir el margen de contribución de un pedido o de un lote o de la producción de un determinado período o de toda la empresa</a:t>
            </a:r>
          </a:p>
          <a:p>
            <a:pPr lvl="1" eaLnBrk="1" hangingPunct="1">
              <a:lnSpc>
                <a:spcPct val="90000"/>
              </a:lnSpc>
            </a:pPr>
            <a:endParaRPr lang="es-ES" dirty="0"/>
          </a:p>
          <a:p>
            <a:pPr lvl="1" eaLnBrk="1" hangingPunct="1">
              <a:lnSpc>
                <a:spcPct val="90000"/>
              </a:lnSpc>
            </a:pPr>
            <a:endParaRPr lang="es-ES" dirty="0"/>
          </a:p>
          <a:p>
            <a:pPr eaLnBrk="1" hangingPunct="1">
              <a:lnSpc>
                <a:spcPct val="80000"/>
              </a:lnSpc>
            </a:pPr>
            <a:r>
              <a:rPr lang="es-ES" dirty="0"/>
              <a:t>Expresa</a:t>
            </a:r>
          </a:p>
          <a:p>
            <a:pPr lvl="1" eaLnBrk="1" hangingPunct="1">
              <a:lnSpc>
                <a:spcPct val="90000"/>
              </a:lnSpc>
            </a:pPr>
            <a:r>
              <a:rPr lang="es-ES" dirty="0"/>
              <a:t>Lo que queda </a:t>
            </a:r>
            <a:r>
              <a:rPr lang="es-ES" i="1" dirty="0">
                <a:solidFill>
                  <a:srgbClr val="006600"/>
                </a:solidFill>
              </a:rPr>
              <a:t>limpio</a:t>
            </a:r>
            <a:r>
              <a:rPr lang="es-ES" dirty="0"/>
              <a:t> del ingreso después de cubrir los costes adicionales que tiene la empresa para producir el producto</a:t>
            </a:r>
          </a:p>
          <a:p>
            <a:pPr lvl="1" eaLnBrk="1" hangingPunct="1">
              <a:lnSpc>
                <a:spcPct val="90000"/>
              </a:lnSpc>
            </a:pPr>
            <a:r>
              <a:rPr lang="es-ES" dirty="0"/>
              <a:t>Y esa cantidad “</a:t>
            </a:r>
            <a:r>
              <a:rPr lang="es-ES" dirty="0">
                <a:solidFill>
                  <a:srgbClr val="006600"/>
                </a:solidFill>
              </a:rPr>
              <a:t>contribuye</a:t>
            </a:r>
            <a:r>
              <a:rPr lang="es-ES" dirty="0"/>
              <a:t>” a </a:t>
            </a:r>
            <a:r>
              <a:rPr lang="es-ES" dirty="0">
                <a:solidFill>
                  <a:srgbClr val="006600"/>
                </a:solidFill>
              </a:rPr>
              <a:t>cubrir los costes fijos</a:t>
            </a:r>
            <a:r>
              <a:rPr lang="es-ES" dirty="0"/>
              <a:t> y</a:t>
            </a:r>
          </a:p>
          <a:p>
            <a:pPr lvl="1" eaLnBrk="1" hangingPunct="1">
              <a:lnSpc>
                <a:spcPct val="90000"/>
              </a:lnSpc>
            </a:pPr>
            <a:r>
              <a:rPr lang="es-ES" dirty="0"/>
              <a:t>Una vez cubiertos, aporta </a:t>
            </a:r>
            <a:r>
              <a:rPr lang="es-ES" dirty="0">
                <a:solidFill>
                  <a:srgbClr val="006600"/>
                </a:solidFill>
              </a:rPr>
              <a:t>incremento neto de beneficio</a:t>
            </a:r>
          </a:p>
        </p:txBody>
      </p:sp>
      <p:sp>
        <p:nvSpPr>
          <p:cNvPr id="40964" name="Rectangle 4"/>
          <p:cNvSpPr>
            <a:spLocks noChangeArrowheads="1"/>
          </p:cNvSpPr>
          <p:nvPr/>
        </p:nvSpPr>
        <p:spPr bwMode="auto">
          <a:xfrm>
            <a:off x="2555776" y="2057400"/>
            <a:ext cx="4248472" cy="457200"/>
          </a:xfrm>
          <a:prstGeom prst="rect">
            <a:avLst/>
          </a:prstGeom>
          <a:solidFill>
            <a:srgbClr val="FFE4C9"/>
          </a:solidFill>
          <a:ln w="9525">
            <a:noFill/>
            <a:miter lim="800000"/>
            <a:headEnd/>
            <a:tailEnd/>
          </a:ln>
        </p:spPr>
        <p:txBody>
          <a:bodyPr wrap="none" anchor="ctr"/>
          <a:lstStyle/>
          <a:p>
            <a:r>
              <a:rPr lang="es-ES" sz="1600" b="1" dirty="0">
                <a:solidFill>
                  <a:schemeClr val="tx2"/>
                </a:solidFill>
              </a:rPr>
              <a:t>mc = precio (p) – coste variable unitario (v)</a:t>
            </a:r>
          </a:p>
        </p:txBody>
      </p:sp>
      <p:sp>
        <p:nvSpPr>
          <p:cNvPr id="40965" name="Rectangle 5"/>
          <p:cNvSpPr>
            <a:spLocks noChangeArrowheads="1"/>
          </p:cNvSpPr>
          <p:nvPr/>
        </p:nvSpPr>
        <p:spPr bwMode="auto">
          <a:xfrm>
            <a:off x="2667000" y="3657600"/>
            <a:ext cx="3993232" cy="457200"/>
          </a:xfrm>
          <a:prstGeom prst="rect">
            <a:avLst/>
          </a:prstGeom>
          <a:solidFill>
            <a:srgbClr val="FFE4C9"/>
          </a:solidFill>
          <a:ln w="9525">
            <a:noFill/>
            <a:miter lim="800000"/>
            <a:headEnd/>
            <a:tailEnd/>
          </a:ln>
        </p:spPr>
        <p:txBody>
          <a:bodyPr wrap="none" anchor="ctr"/>
          <a:lstStyle/>
          <a:p>
            <a:r>
              <a:rPr lang="es-ES" sz="1600" b="1" dirty="0">
                <a:solidFill>
                  <a:schemeClr val="tx2"/>
                </a:solidFill>
              </a:rPr>
              <a:t>MC = Ingresos (I) – Costes Variables (V)</a:t>
            </a:r>
          </a:p>
        </p:txBody>
      </p:sp>
    </p:spTree>
    <p:extLst>
      <p:ext uri="{BB962C8B-B14F-4D97-AF65-F5344CB8AC3E}">
        <p14:creationId xmlns:p14="http://schemas.microsoft.com/office/powerpoint/2010/main" val="362231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ES"/>
              <a:t>Contabilidad de Gestión o Analítica</a:t>
            </a:r>
          </a:p>
        </p:txBody>
      </p:sp>
      <p:sp>
        <p:nvSpPr>
          <p:cNvPr id="41987" name="Rectangle 3"/>
          <p:cNvSpPr>
            <a:spLocks noGrp="1" noChangeArrowheads="1"/>
          </p:cNvSpPr>
          <p:nvPr>
            <p:ph type="body" idx="1"/>
          </p:nvPr>
        </p:nvSpPr>
        <p:spPr>
          <a:xfrm>
            <a:off x="685800" y="990600"/>
            <a:ext cx="7772400" cy="1447800"/>
          </a:xfrm>
        </p:spPr>
        <p:txBody>
          <a:bodyPr/>
          <a:lstStyle/>
          <a:p>
            <a:pPr eaLnBrk="1" hangingPunct="1"/>
            <a:r>
              <a:rPr lang="es-ES"/>
              <a:t>Punto de equilibrio</a:t>
            </a:r>
          </a:p>
          <a:p>
            <a:pPr lvl="1" eaLnBrk="1" hangingPunct="1"/>
            <a:r>
              <a:rPr lang="es-ES"/>
              <a:t>Volumen de actividad que la empresa tiene que alcanzar para </a:t>
            </a:r>
            <a:r>
              <a:rPr lang="es-ES">
                <a:solidFill>
                  <a:srgbClr val="006600"/>
                </a:solidFill>
              </a:rPr>
              <a:t>empezar a ganar dinero</a:t>
            </a:r>
            <a:r>
              <a:rPr lang="es-ES"/>
              <a:t>, es decir, los ingresos justo llegan a cubrir los gastos.</a:t>
            </a:r>
          </a:p>
          <a:p>
            <a:pPr lvl="1" eaLnBrk="1" hangingPunct="1">
              <a:buFontTx/>
              <a:buNone/>
            </a:pPr>
            <a:endParaRPr lang="es-ES"/>
          </a:p>
          <a:p>
            <a:pPr lvl="1" eaLnBrk="1" hangingPunct="1">
              <a:buFontTx/>
              <a:buNone/>
            </a:pPr>
            <a:endParaRPr lang="es-ES"/>
          </a:p>
        </p:txBody>
      </p:sp>
      <p:sp>
        <p:nvSpPr>
          <p:cNvPr id="41988" name="Rectangle 4"/>
          <p:cNvSpPr>
            <a:spLocks noChangeArrowheads="1"/>
          </p:cNvSpPr>
          <p:nvPr/>
        </p:nvSpPr>
        <p:spPr bwMode="auto">
          <a:xfrm>
            <a:off x="4798640" y="2133600"/>
            <a:ext cx="3733800" cy="762000"/>
          </a:xfrm>
          <a:prstGeom prst="rect">
            <a:avLst/>
          </a:prstGeom>
          <a:solidFill>
            <a:srgbClr val="FFE4C9"/>
          </a:solidFill>
          <a:ln w="9525">
            <a:noFill/>
            <a:miter lim="800000"/>
            <a:headEnd/>
            <a:tailEnd/>
          </a:ln>
        </p:spPr>
        <p:txBody>
          <a:bodyPr wrap="none"/>
          <a:lstStyle/>
          <a:p>
            <a:pPr algn="l">
              <a:lnSpc>
                <a:spcPct val="120000"/>
              </a:lnSpc>
              <a:tabLst>
                <a:tab pos="757238" algn="l"/>
                <a:tab pos="1147763" algn="l"/>
                <a:tab pos="1812925" algn="l"/>
                <a:tab pos="1997075" algn="l"/>
                <a:tab pos="2662238" algn="l"/>
                <a:tab pos="2857500" algn="l"/>
              </a:tabLst>
            </a:pPr>
            <a:r>
              <a:rPr lang="es-ES" sz="1600" b="1" dirty="0">
                <a:solidFill>
                  <a:schemeClr val="tx2"/>
                </a:solidFill>
              </a:rPr>
              <a:t>BAI  =	0 =	I	–	V	–	F</a:t>
            </a:r>
          </a:p>
          <a:p>
            <a:pPr algn="l">
              <a:lnSpc>
                <a:spcPct val="120000"/>
              </a:lnSpc>
              <a:tabLst>
                <a:tab pos="757238" algn="l"/>
                <a:tab pos="1147763" algn="l"/>
                <a:tab pos="1812925" algn="l"/>
                <a:tab pos="1997075" algn="l"/>
                <a:tab pos="2662238" algn="l"/>
                <a:tab pos="2857500" algn="l"/>
              </a:tabLst>
            </a:pPr>
            <a:r>
              <a:rPr lang="es-ES" sz="1600" b="1" dirty="0">
                <a:solidFill>
                  <a:schemeClr val="tx2"/>
                </a:solidFill>
              </a:rPr>
              <a:t>	0 =	p*</a:t>
            </a:r>
            <a:r>
              <a:rPr lang="es-ES" sz="1600" b="1" dirty="0" err="1">
                <a:solidFill>
                  <a:schemeClr val="tx2"/>
                </a:solidFill>
              </a:rPr>
              <a:t>N</a:t>
            </a:r>
            <a:r>
              <a:rPr lang="es-ES" sz="1600" b="1" baseline="-25000" dirty="0" err="1">
                <a:solidFill>
                  <a:schemeClr val="tx2"/>
                </a:solidFill>
              </a:rPr>
              <a:t>eq</a:t>
            </a:r>
            <a:r>
              <a:rPr lang="es-ES" sz="1600" b="1" dirty="0">
                <a:solidFill>
                  <a:schemeClr val="tx2"/>
                </a:solidFill>
              </a:rPr>
              <a:t>	–	v*</a:t>
            </a:r>
            <a:r>
              <a:rPr lang="es-ES" sz="1600" b="1" dirty="0" err="1">
                <a:solidFill>
                  <a:schemeClr val="tx2"/>
                </a:solidFill>
              </a:rPr>
              <a:t>N</a:t>
            </a:r>
            <a:r>
              <a:rPr lang="es-ES" sz="1600" b="1" baseline="-25000" dirty="0" err="1">
                <a:solidFill>
                  <a:schemeClr val="tx2"/>
                </a:solidFill>
              </a:rPr>
              <a:t>eq</a:t>
            </a:r>
            <a:r>
              <a:rPr lang="es-ES" sz="1600" b="1" dirty="0">
                <a:solidFill>
                  <a:schemeClr val="tx2"/>
                </a:solidFill>
              </a:rPr>
              <a:t>	–	F</a:t>
            </a:r>
          </a:p>
        </p:txBody>
      </p:sp>
      <p:sp>
        <p:nvSpPr>
          <p:cNvPr id="41989" name="Rectangle 18"/>
          <p:cNvSpPr>
            <a:spLocks noChangeArrowheads="1"/>
          </p:cNvSpPr>
          <p:nvPr/>
        </p:nvSpPr>
        <p:spPr bwMode="auto">
          <a:xfrm>
            <a:off x="606425" y="2995613"/>
            <a:ext cx="4967288" cy="3208337"/>
          </a:xfrm>
          <a:prstGeom prst="rect">
            <a:avLst/>
          </a:prstGeom>
          <a:solidFill>
            <a:srgbClr val="CEDACC"/>
          </a:solidFill>
          <a:ln w="9525">
            <a:noFill/>
            <a:miter lim="800000"/>
            <a:headEnd/>
            <a:tailEnd/>
          </a:ln>
        </p:spPr>
        <p:txBody>
          <a:bodyPr wrap="none" anchor="ctr"/>
          <a:lstStyle/>
          <a:p>
            <a:endParaRPr lang="es-ES"/>
          </a:p>
        </p:txBody>
      </p:sp>
      <p:grpSp>
        <p:nvGrpSpPr>
          <p:cNvPr id="41990" name="Group 19"/>
          <p:cNvGrpSpPr>
            <a:grpSpLocks/>
          </p:cNvGrpSpPr>
          <p:nvPr/>
        </p:nvGrpSpPr>
        <p:grpSpPr bwMode="auto">
          <a:xfrm>
            <a:off x="676275" y="3054350"/>
            <a:ext cx="4806950" cy="3087688"/>
            <a:chOff x="453" y="651"/>
            <a:chExt cx="1438" cy="1432"/>
          </a:xfrm>
        </p:grpSpPr>
        <p:grpSp>
          <p:nvGrpSpPr>
            <p:cNvPr id="42026" name="Group 20"/>
            <p:cNvGrpSpPr>
              <a:grpSpLocks/>
            </p:cNvGrpSpPr>
            <p:nvPr/>
          </p:nvGrpSpPr>
          <p:grpSpPr bwMode="auto">
            <a:xfrm>
              <a:off x="453" y="938"/>
              <a:ext cx="1438" cy="144"/>
              <a:chOff x="1440" y="1152"/>
              <a:chExt cx="3298" cy="330"/>
            </a:xfrm>
          </p:grpSpPr>
          <p:sp>
            <p:nvSpPr>
              <p:cNvPr id="42126" name="Rectangle 21"/>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7" name="Rectangle 22"/>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8" name="Rectangle 23"/>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9" name="Rectangle 24"/>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0" name="Rectangle 25"/>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1" name="Rectangle 26"/>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2" name="Rectangle 27"/>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3" name="Rectangle 28"/>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4" name="Rectangle 29"/>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35" name="Rectangle 30"/>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27" name="Group 31"/>
            <p:cNvGrpSpPr>
              <a:grpSpLocks/>
            </p:cNvGrpSpPr>
            <p:nvPr/>
          </p:nvGrpSpPr>
          <p:grpSpPr bwMode="auto">
            <a:xfrm>
              <a:off x="453" y="1081"/>
              <a:ext cx="1438" cy="144"/>
              <a:chOff x="1440" y="1152"/>
              <a:chExt cx="3298" cy="330"/>
            </a:xfrm>
          </p:grpSpPr>
          <p:sp>
            <p:nvSpPr>
              <p:cNvPr id="42116" name="Rectangle 32"/>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7" name="Rectangle 33"/>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8" name="Rectangle 34"/>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9" name="Rectangle 35"/>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0" name="Rectangle 36"/>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1" name="Rectangle 37"/>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2" name="Rectangle 38"/>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3" name="Rectangle 39"/>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4" name="Rectangle 40"/>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25" name="Rectangle 41"/>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28" name="Group 42"/>
            <p:cNvGrpSpPr>
              <a:grpSpLocks/>
            </p:cNvGrpSpPr>
            <p:nvPr/>
          </p:nvGrpSpPr>
          <p:grpSpPr bwMode="auto">
            <a:xfrm>
              <a:off x="453" y="1224"/>
              <a:ext cx="1438" cy="144"/>
              <a:chOff x="1440" y="1152"/>
              <a:chExt cx="3298" cy="330"/>
            </a:xfrm>
          </p:grpSpPr>
          <p:sp>
            <p:nvSpPr>
              <p:cNvPr id="42106" name="Rectangle 43"/>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7" name="Rectangle 44"/>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8" name="Rectangle 45"/>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9" name="Rectangle 46"/>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0" name="Rectangle 47"/>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1" name="Rectangle 48"/>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2" name="Rectangle 49"/>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3" name="Rectangle 50"/>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4" name="Rectangle 51"/>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15" name="Rectangle 52"/>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29" name="Group 53"/>
            <p:cNvGrpSpPr>
              <a:grpSpLocks/>
            </p:cNvGrpSpPr>
            <p:nvPr/>
          </p:nvGrpSpPr>
          <p:grpSpPr bwMode="auto">
            <a:xfrm>
              <a:off x="453" y="1367"/>
              <a:ext cx="1438" cy="144"/>
              <a:chOff x="1440" y="1152"/>
              <a:chExt cx="3298" cy="330"/>
            </a:xfrm>
          </p:grpSpPr>
          <p:sp>
            <p:nvSpPr>
              <p:cNvPr id="42096" name="Rectangle 54"/>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7" name="Rectangle 55"/>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8" name="Rectangle 56"/>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9" name="Rectangle 57"/>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0" name="Rectangle 58"/>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1" name="Rectangle 59"/>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2" name="Rectangle 60"/>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3" name="Rectangle 61"/>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4" name="Rectangle 62"/>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105" name="Rectangle 63"/>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0" name="Group 64"/>
            <p:cNvGrpSpPr>
              <a:grpSpLocks/>
            </p:cNvGrpSpPr>
            <p:nvPr/>
          </p:nvGrpSpPr>
          <p:grpSpPr bwMode="auto">
            <a:xfrm>
              <a:off x="453" y="1510"/>
              <a:ext cx="1438" cy="144"/>
              <a:chOff x="1440" y="1152"/>
              <a:chExt cx="3298" cy="330"/>
            </a:xfrm>
          </p:grpSpPr>
          <p:sp>
            <p:nvSpPr>
              <p:cNvPr id="42086" name="Rectangle 65"/>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7" name="Rectangle 66"/>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8" name="Rectangle 67"/>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9" name="Rectangle 68"/>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0" name="Rectangle 69"/>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1" name="Rectangle 70"/>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2" name="Rectangle 71"/>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3" name="Rectangle 72"/>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4" name="Rectangle 73"/>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95" name="Rectangle 74"/>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1" name="Group 75"/>
            <p:cNvGrpSpPr>
              <a:grpSpLocks/>
            </p:cNvGrpSpPr>
            <p:nvPr/>
          </p:nvGrpSpPr>
          <p:grpSpPr bwMode="auto">
            <a:xfrm>
              <a:off x="453" y="1653"/>
              <a:ext cx="1438" cy="144"/>
              <a:chOff x="1440" y="1152"/>
              <a:chExt cx="3298" cy="330"/>
            </a:xfrm>
          </p:grpSpPr>
          <p:sp>
            <p:nvSpPr>
              <p:cNvPr id="42076" name="Rectangle 76"/>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7" name="Rectangle 77"/>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8" name="Rectangle 78"/>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9" name="Rectangle 79"/>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0" name="Rectangle 80"/>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1" name="Rectangle 81"/>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2" name="Rectangle 82"/>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3" name="Rectangle 83"/>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4" name="Rectangle 84"/>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85" name="Rectangle 85"/>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2" name="Group 86"/>
            <p:cNvGrpSpPr>
              <a:grpSpLocks/>
            </p:cNvGrpSpPr>
            <p:nvPr/>
          </p:nvGrpSpPr>
          <p:grpSpPr bwMode="auto">
            <a:xfrm>
              <a:off x="453" y="1796"/>
              <a:ext cx="1438" cy="144"/>
              <a:chOff x="1440" y="1152"/>
              <a:chExt cx="3298" cy="330"/>
            </a:xfrm>
          </p:grpSpPr>
          <p:sp>
            <p:nvSpPr>
              <p:cNvPr id="42066" name="Rectangle 87"/>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7" name="Rectangle 88"/>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8" name="Rectangle 89"/>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9" name="Rectangle 90"/>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0" name="Rectangle 91"/>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1" name="Rectangle 92"/>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2" name="Rectangle 93"/>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3" name="Rectangle 94"/>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4" name="Rectangle 95"/>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75" name="Rectangle 96"/>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3" name="Group 97"/>
            <p:cNvGrpSpPr>
              <a:grpSpLocks/>
            </p:cNvGrpSpPr>
            <p:nvPr/>
          </p:nvGrpSpPr>
          <p:grpSpPr bwMode="auto">
            <a:xfrm>
              <a:off x="453" y="1939"/>
              <a:ext cx="1438" cy="144"/>
              <a:chOff x="1440" y="1152"/>
              <a:chExt cx="3298" cy="330"/>
            </a:xfrm>
          </p:grpSpPr>
          <p:sp>
            <p:nvSpPr>
              <p:cNvPr id="42056" name="Rectangle 98"/>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7" name="Rectangle 99"/>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8" name="Rectangle 100"/>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9" name="Rectangle 101"/>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0" name="Rectangle 102"/>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1" name="Rectangle 103"/>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2" name="Rectangle 104"/>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3" name="Rectangle 105"/>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4" name="Rectangle 106"/>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65" name="Rectangle 107"/>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4" name="Group 108"/>
            <p:cNvGrpSpPr>
              <a:grpSpLocks/>
            </p:cNvGrpSpPr>
            <p:nvPr/>
          </p:nvGrpSpPr>
          <p:grpSpPr bwMode="auto">
            <a:xfrm>
              <a:off x="453" y="651"/>
              <a:ext cx="1438" cy="144"/>
              <a:chOff x="1440" y="1152"/>
              <a:chExt cx="3298" cy="330"/>
            </a:xfrm>
          </p:grpSpPr>
          <p:sp>
            <p:nvSpPr>
              <p:cNvPr id="42046" name="Rectangle 109"/>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7" name="Rectangle 110"/>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8" name="Rectangle 111"/>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9" name="Rectangle 112"/>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0" name="Rectangle 113"/>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1" name="Rectangle 114"/>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2" name="Rectangle 115"/>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3" name="Rectangle 116"/>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4" name="Rectangle 117"/>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55" name="Rectangle 118"/>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nvGrpSpPr>
            <p:cNvPr id="42035" name="Group 119"/>
            <p:cNvGrpSpPr>
              <a:grpSpLocks/>
            </p:cNvGrpSpPr>
            <p:nvPr/>
          </p:nvGrpSpPr>
          <p:grpSpPr bwMode="auto">
            <a:xfrm>
              <a:off x="453" y="794"/>
              <a:ext cx="1438" cy="144"/>
              <a:chOff x="1440" y="1152"/>
              <a:chExt cx="3298" cy="330"/>
            </a:xfrm>
          </p:grpSpPr>
          <p:sp>
            <p:nvSpPr>
              <p:cNvPr id="42036" name="Rectangle 120"/>
              <p:cNvSpPr>
                <a:spLocks noChangeArrowheads="1"/>
              </p:cNvSpPr>
              <p:nvPr/>
            </p:nvSpPr>
            <p:spPr bwMode="auto">
              <a:xfrm>
                <a:off x="144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37" name="Rectangle 121"/>
              <p:cNvSpPr>
                <a:spLocks noChangeArrowheads="1"/>
              </p:cNvSpPr>
              <p:nvPr/>
            </p:nvSpPr>
            <p:spPr bwMode="auto">
              <a:xfrm>
                <a:off x="177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38" name="Rectangle 122"/>
              <p:cNvSpPr>
                <a:spLocks noChangeArrowheads="1"/>
              </p:cNvSpPr>
              <p:nvPr/>
            </p:nvSpPr>
            <p:spPr bwMode="auto">
              <a:xfrm>
                <a:off x="210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39" name="Rectangle 123"/>
              <p:cNvSpPr>
                <a:spLocks noChangeArrowheads="1"/>
              </p:cNvSpPr>
              <p:nvPr/>
            </p:nvSpPr>
            <p:spPr bwMode="auto">
              <a:xfrm>
                <a:off x="243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0" name="Rectangle 124"/>
              <p:cNvSpPr>
                <a:spLocks noChangeArrowheads="1"/>
              </p:cNvSpPr>
              <p:nvPr/>
            </p:nvSpPr>
            <p:spPr bwMode="auto">
              <a:xfrm>
                <a:off x="276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1" name="Rectangle 125"/>
              <p:cNvSpPr>
                <a:spLocks noChangeArrowheads="1"/>
              </p:cNvSpPr>
              <p:nvPr/>
            </p:nvSpPr>
            <p:spPr bwMode="auto">
              <a:xfrm>
                <a:off x="309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2" name="Rectangle 126"/>
              <p:cNvSpPr>
                <a:spLocks noChangeArrowheads="1"/>
              </p:cNvSpPr>
              <p:nvPr/>
            </p:nvSpPr>
            <p:spPr bwMode="auto">
              <a:xfrm>
                <a:off x="342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3" name="Rectangle 127"/>
              <p:cNvSpPr>
                <a:spLocks noChangeArrowheads="1"/>
              </p:cNvSpPr>
              <p:nvPr/>
            </p:nvSpPr>
            <p:spPr bwMode="auto">
              <a:xfrm>
                <a:off x="375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4" name="Rectangle 128"/>
              <p:cNvSpPr>
                <a:spLocks noChangeArrowheads="1"/>
              </p:cNvSpPr>
              <p:nvPr/>
            </p:nvSpPr>
            <p:spPr bwMode="auto">
              <a:xfrm>
                <a:off x="4080"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sp>
            <p:nvSpPr>
              <p:cNvPr id="42045" name="Rectangle 129"/>
              <p:cNvSpPr>
                <a:spLocks noChangeArrowheads="1"/>
              </p:cNvSpPr>
              <p:nvPr/>
            </p:nvSpPr>
            <p:spPr bwMode="auto">
              <a:xfrm>
                <a:off x="4408" y="1152"/>
                <a:ext cx="330" cy="330"/>
              </a:xfrm>
              <a:prstGeom prst="rect">
                <a:avLst/>
              </a:prstGeom>
              <a:solidFill>
                <a:srgbClr val="CEDACC"/>
              </a:solidFill>
              <a:ln w="6350" cap="rnd">
                <a:solidFill>
                  <a:schemeClr val="bg1"/>
                </a:solidFill>
                <a:prstDash val="sysDot"/>
                <a:miter lim="800000"/>
                <a:headEnd/>
                <a:tailEnd/>
              </a:ln>
            </p:spPr>
            <p:txBody>
              <a:bodyPr wrap="none" anchor="ctr"/>
              <a:lstStyle/>
              <a:p>
                <a:endParaRPr lang="es-ES"/>
              </a:p>
            </p:txBody>
          </p:sp>
        </p:grpSp>
      </p:grpSp>
      <p:sp>
        <p:nvSpPr>
          <p:cNvPr id="41991" name="Line 130"/>
          <p:cNvSpPr>
            <a:spLocks noChangeShapeType="1"/>
          </p:cNvSpPr>
          <p:nvPr/>
        </p:nvSpPr>
        <p:spPr bwMode="auto">
          <a:xfrm>
            <a:off x="603250" y="6203950"/>
            <a:ext cx="5111750" cy="0"/>
          </a:xfrm>
          <a:prstGeom prst="line">
            <a:avLst/>
          </a:prstGeom>
          <a:noFill/>
          <a:ln w="12700">
            <a:solidFill>
              <a:srgbClr val="800000"/>
            </a:solidFill>
            <a:round/>
            <a:headEnd/>
            <a:tailEnd type="triangle" w="med" len="med"/>
          </a:ln>
        </p:spPr>
        <p:txBody>
          <a:bodyPr/>
          <a:lstStyle/>
          <a:p>
            <a:endParaRPr lang="es-ES"/>
          </a:p>
        </p:txBody>
      </p:sp>
      <p:sp>
        <p:nvSpPr>
          <p:cNvPr id="41992" name="Line 131"/>
          <p:cNvSpPr>
            <a:spLocks noChangeShapeType="1"/>
          </p:cNvSpPr>
          <p:nvPr/>
        </p:nvSpPr>
        <p:spPr bwMode="auto">
          <a:xfrm flipH="1" flipV="1">
            <a:off x="603250" y="2849563"/>
            <a:ext cx="0" cy="3354387"/>
          </a:xfrm>
          <a:prstGeom prst="line">
            <a:avLst/>
          </a:prstGeom>
          <a:noFill/>
          <a:ln w="12700">
            <a:solidFill>
              <a:srgbClr val="800000"/>
            </a:solidFill>
            <a:round/>
            <a:headEnd/>
            <a:tailEnd type="triangle" w="med" len="med"/>
          </a:ln>
        </p:spPr>
        <p:txBody>
          <a:bodyPr/>
          <a:lstStyle/>
          <a:p>
            <a:endParaRPr lang="es-ES"/>
          </a:p>
        </p:txBody>
      </p:sp>
      <p:sp>
        <p:nvSpPr>
          <p:cNvPr id="41993" name="Rectangle 132"/>
          <p:cNvSpPr>
            <a:spLocks noChangeArrowheads="1"/>
          </p:cNvSpPr>
          <p:nvPr/>
        </p:nvSpPr>
        <p:spPr bwMode="auto">
          <a:xfrm>
            <a:off x="2044700" y="3055938"/>
            <a:ext cx="1841500" cy="220662"/>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600" b="1">
                <a:solidFill>
                  <a:srgbClr val="800000"/>
                </a:solidFill>
              </a:rPr>
              <a:t>Punto de equilibrio</a:t>
            </a:r>
          </a:p>
        </p:txBody>
      </p:sp>
      <p:sp>
        <p:nvSpPr>
          <p:cNvPr id="41994" name="Rectangle 133"/>
          <p:cNvSpPr>
            <a:spLocks noChangeArrowheads="1"/>
          </p:cNvSpPr>
          <p:nvPr/>
        </p:nvSpPr>
        <p:spPr bwMode="auto">
          <a:xfrm>
            <a:off x="3622675" y="6223000"/>
            <a:ext cx="1939925" cy="219075"/>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600">
                <a:solidFill>
                  <a:srgbClr val="800000"/>
                </a:solidFill>
              </a:rPr>
              <a:t>Volumen de actividad</a:t>
            </a:r>
          </a:p>
        </p:txBody>
      </p:sp>
      <p:sp>
        <p:nvSpPr>
          <p:cNvPr id="41995" name="Rectangle 134"/>
          <p:cNvSpPr>
            <a:spLocks noChangeArrowheads="1"/>
          </p:cNvSpPr>
          <p:nvPr/>
        </p:nvSpPr>
        <p:spPr bwMode="auto">
          <a:xfrm rot="-5400000">
            <a:off x="157162" y="3197226"/>
            <a:ext cx="531813" cy="220662"/>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 sz="1600">
                <a:solidFill>
                  <a:srgbClr val="800000"/>
                </a:solidFill>
              </a:rPr>
              <a:t>Coste</a:t>
            </a:r>
          </a:p>
        </p:txBody>
      </p:sp>
      <p:sp>
        <p:nvSpPr>
          <p:cNvPr id="41996" name="Line 136"/>
          <p:cNvSpPr>
            <a:spLocks noChangeShapeType="1"/>
          </p:cNvSpPr>
          <p:nvPr/>
        </p:nvSpPr>
        <p:spPr bwMode="auto">
          <a:xfrm rot="380424" flipV="1">
            <a:off x="709613" y="4065588"/>
            <a:ext cx="4137025" cy="1616075"/>
          </a:xfrm>
          <a:prstGeom prst="line">
            <a:avLst/>
          </a:prstGeom>
          <a:noFill/>
          <a:ln w="38100">
            <a:solidFill>
              <a:srgbClr val="C80000"/>
            </a:solidFill>
            <a:round/>
            <a:headEnd/>
            <a:tailEnd/>
          </a:ln>
        </p:spPr>
        <p:txBody>
          <a:bodyPr/>
          <a:lstStyle/>
          <a:p>
            <a:endParaRPr lang="es-ES"/>
          </a:p>
        </p:txBody>
      </p:sp>
      <p:sp>
        <p:nvSpPr>
          <p:cNvPr id="41997" name="Line 137"/>
          <p:cNvSpPr>
            <a:spLocks noChangeShapeType="1"/>
          </p:cNvSpPr>
          <p:nvPr/>
        </p:nvSpPr>
        <p:spPr bwMode="auto">
          <a:xfrm>
            <a:off x="631825" y="5459413"/>
            <a:ext cx="4308475" cy="1587"/>
          </a:xfrm>
          <a:prstGeom prst="line">
            <a:avLst/>
          </a:prstGeom>
          <a:noFill/>
          <a:ln w="38100">
            <a:solidFill>
              <a:srgbClr val="C80000"/>
            </a:solidFill>
            <a:prstDash val="sysDot"/>
            <a:round/>
            <a:headEnd/>
            <a:tailEnd/>
          </a:ln>
        </p:spPr>
        <p:txBody>
          <a:bodyPr/>
          <a:lstStyle/>
          <a:p>
            <a:endParaRPr lang="es-ES"/>
          </a:p>
        </p:txBody>
      </p:sp>
      <p:sp>
        <p:nvSpPr>
          <p:cNvPr id="41998" name="Rectangle 139"/>
          <p:cNvSpPr>
            <a:spLocks noChangeArrowheads="1"/>
          </p:cNvSpPr>
          <p:nvPr/>
        </p:nvSpPr>
        <p:spPr bwMode="auto">
          <a:xfrm>
            <a:off x="5068888" y="5346700"/>
            <a:ext cx="798512"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Coste Fijo</a:t>
            </a:r>
          </a:p>
        </p:txBody>
      </p:sp>
      <p:sp>
        <p:nvSpPr>
          <p:cNvPr id="41999" name="Rectangle 144"/>
          <p:cNvSpPr>
            <a:spLocks noChangeArrowheads="1"/>
          </p:cNvSpPr>
          <p:nvPr/>
        </p:nvSpPr>
        <p:spPr bwMode="auto">
          <a:xfrm>
            <a:off x="5068888" y="4203700"/>
            <a:ext cx="2246312"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Coste Total = Fijo + Variable</a:t>
            </a:r>
          </a:p>
        </p:txBody>
      </p:sp>
      <p:sp>
        <p:nvSpPr>
          <p:cNvPr id="42000" name="Line 145"/>
          <p:cNvSpPr>
            <a:spLocks noChangeShapeType="1"/>
          </p:cNvSpPr>
          <p:nvPr/>
        </p:nvSpPr>
        <p:spPr bwMode="auto">
          <a:xfrm rot="380424" flipV="1">
            <a:off x="787400" y="3416300"/>
            <a:ext cx="3997325" cy="3011488"/>
          </a:xfrm>
          <a:prstGeom prst="line">
            <a:avLst/>
          </a:prstGeom>
          <a:noFill/>
          <a:ln w="38100">
            <a:solidFill>
              <a:srgbClr val="006600"/>
            </a:solidFill>
            <a:round/>
            <a:headEnd/>
            <a:tailEnd/>
          </a:ln>
        </p:spPr>
        <p:txBody>
          <a:bodyPr/>
          <a:lstStyle/>
          <a:p>
            <a:endParaRPr lang="es-ES"/>
          </a:p>
        </p:txBody>
      </p:sp>
      <p:sp>
        <p:nvSpPr>
          <p:cNvPr id="42001" name="Rectangle 146"/>
          <p:cNvSpPr>
            <a:spLocks noChangeArrowheads="1"/>
          </p:cNvSpPr>
          <p:nvPr/>
        </p:nvSpPr>
        <p:spPr bwMode="auto">
          <a:xfrm>
            <a:off x="4044950" y="3521075"/>
            <a:ext cx="679450"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Ingresos</a:t>
            </a:r>
          </a:p>
        </p:txBody>
      </p:sp>
      <p:sp>
        <p:nvSpPr>
          <p:cNvPr id="42002" name="Line 147"/>
          <p:cNvSpPr>
            <a:spLocks noChangeShapeType="1"/>
          </p:cNvSpPr>
          <p:nvPr/>
        </p:nvSpPr>
        <p:spPr bwMode="auto">
          <a:xfrm>
            <a:off x="2959100" y="4800600"/>
            <a:ext cx="0" cy="1430338"/>
          </a:xfrm>
          <a:prstGeom prst="line">
            <a:avLst/>
          </a:prstGeom>
          <a:noFill/>
          <a:ln w="12700">
            <a:solidFill>
              <a:srgbClr val="000099"/>
            </a:solidFill>
            <a:prstDash val="sysDot"/>
            <a:round/>
            <a:headEnd/>
            <a:tailEnd/>
          </a:ln>
        </p:spPr>
        <p:txBody>
          <a:bodyPr/>
          <a:lstStyle/>
          <a:p>
            <a:endParaRPr lang="es-ES"/>
          </a:p>
        </p:txBody>
      </p:sp>
      <p:grpSp>
        <p:nvGrpSpPr>
          <p:cNvPr id="42003" name="Group 159"/>
          <p:cNvGrpSpPr>
            <a:grpSpLocks/>
          </p:cNvGrpSpPr>
          <p:nvPr/>
        </p:nvGrpSpPr>
        <p:grpSpPr bwMode="auto">
          <a:xfrm>
            <a:off x="5941640" y="3090664"/>
            <a:ext cx="2590800" cy="914400"/>
            <a:chOff x="2880" y="2496"/>
            <a:chExt cx="1632" cy="576"/>
          </a:xfrm>
        </p:grpSpPr>
        <p:sp>
          <p:nvSpPr>
            <p:cNvPr id="42017" name="Rectangle 160"/>
            <p:cNvSpPr>
              <a:spLocks noChangeArrowheads="1"/>
            </p:cNvSpPr>
            <p:nvPr/>
          </p:nvSpPr>
          <p:spPr bwMode="auto">
            <a:xfrm>
              <a:off x="2880" y="2496"/>
              <a:ext cx="1632" cy="576"/>
            </a:xfrm>
            <a:prstGeom prst="rect">
              <a:avLst/>
            </a:prstGeom>
            <a:solidFill>
              <a:srgbClr val="FFE4C9"/>
            </a:solidFill>
            <a:ln w="9525">
              <a:noFill/>
              <a:miter lim="800000"/>
              <a:headEnd/>
              <a:tailEnd/>
            </a:ln>
          </p:spPr>
          <p:txBody>
            <a:bodyPr wrap="none"/>
            <a:lstStyle/>
            <a:p>
              <a:pPr algn="l">
                <a:lnSpc>
                  <a:spcPct val="120000"/>
                </a:lnSpc>
                <a:tabLst>
                  <a:tab pos="757238" algn="l"/>
                  <a:tab pos="1617663" algn="l"/>
                </a:tabLst>
              </a:pPr>
              <a:endParaRPr lang="es-ES" sz="1600" b="1">
                <a:solidFill>
                  <a:schemeClr val="tx2"/>
                </a:solidFill>
              </a:endParaRPr>
            </a:p>
            <a:p>
              <a:pPr algn="l">
                <a:lnSpc>
                  <a:spcPct val="120000"/>
                </a:lnSpc>
                <a:tabLst>
                  <a:tab pos="757238" algn="l"/>
                  <a:tab pos="1617663" algn="l"/>
                </a:tabLst>
              </a:pPr>
              <a:r>
                <a:rPr lang="es-ES" sz="1600" b="1">
                  <a:solidFill>
                    <a:schemeClr val="tx2"/>
                  </a:solidFill>
                </a:rPr>
                <a:t>N</a:t>
              </a:r>
              <a:r>
                <a:rPr lang="es-ES" sz="1600" b="1" baseline="-25000">
                  <a:solidFill>
                    <a:schemeClr val="tx2"/>
                  </a:solidFill>
                </a:rPr>
                <a:t>eq</a:t>
              </a:r>
              <a:r>
                <a:rPr lang="es-ES" sz="1600" b="1">
                  <a:solidFill>
                    <a:schemeClr val="tx2"/>
                  </a:solidFill>
                </a:rPr>
                <a:t> =		=</a:t>
              </a:r>
            </a:p>
          </p:txBody>
        </p:sp>
        <p:grpSp>
          <p:nvGrpSpPr>
            <p:cNvPr id="42018" name="Group 161"/>
            <p:cNvGrpSpPr>
              <a:grpSpLocks/>
            </p:cNvGrpSpPr>
            <p:nvPr/>
          </p:nvGrpSpPr>
          <p:grpSpPr bwMode="auto">
            <a:xfrm>
              <a:off x="3319" y="2589"/>
              <a:ext cx="528" cy="410"/>
              <a:chOff x="2534" y="2352"/>
              <a:chExt cx="528" cy="410"/>
            </a:xfrm>
          </p:grpSpPr>
          <p:sp>
            <p:nvSpPr>
              <p:cNvPr id="42023" name="Text Box 162"/>
              <p:cNvSpPr txBox="1">
                <a:spLocks noChangeArrowheads="1"/>
              </p:cNvSpPr>
              <p:nvPr/>
            </p:nvSpPr>
            <p:spPr bwMode="auto">
              <a:xfrm>
                <a:off x="2754" y="2352"/>
                <a:ext cx="89" cy="174"/>
              </a:xfrm>
              <a:prstGeom prst="rect">
                <a:avLst/>
              </a:prstGeom>
              <a:noFill/>
              <a:ln w="9525">
                <a:noFill/>
                <a:miter lim="800000"/>
                <a:headEnd/>
                <a:tailEnd/>
              </a:ln>
            </p:spPr>
            <p:txBody>
              <a:bodyPr wrap="none" lIns="0" tIns="0" rIns="0" bIns="0">
                <a:spAutoFit/>
              </a:bodyPr>
              <a:lstStyle/>
              <a:p>
                <a:r>
                  <a:rPr lang="es-ES" sz="1800" b="1" dirty="0">
                    <a:solidFill>
                      <a:schemeClr val="tx1"/>
                    </a:solidFill>
                  </a:rPr>
                  <a:t>F</a:t>
                </a:r>
              </a:p>
            </p:txBody>
          </p:sp>
          <p:sp>
            <p:nvSpPr>
              <p:cNvPr id="42024" name="Text Box 163"/>
              <p:cNvSpPr txBox="1">
                <a:spLocks noChangeArrowheads="1"/>
              </p:cNvSpPr>
              <p:nvPr/>
            </p:nvSpPr>
            <p:spPr bwMode="auto">
              <a:xfrm>
                <a:off x="2607" y="2607"/>
                <a:ext cx="382" cy="155"/>
              </a:xfrm>
              <a:prstGeom prst="rect">
                <a:avLst/>
              </a:prstGeom>
              <a:noFill/>
              <a:ln w="9525">
                <a:noFill/>
                <a:miter lim="800000"/>
                <a:headEnd/>
                <a:tailEnd/>
              </a:ln>
            </p:spPr>
            <p:txBody>
              <a:bodyPr wrap="none" lIns="0" tIns="0" rIns="0" bIns="0">
                <a:spAutoFit/>
              </a:bodyPr>
              <a:lstStyle/>
              <a:p>
                <a:r>
                  <a:rPr lang="es-ES" sz="1600" b="1" dirty="0">
                    <a:solidFill>
                      <a:schemeClr val="tx2"/>
                    </a:solidFill>
                  </a:rPr>
                  <a:t>(p – v)</a:t>
                </a:r>
              </a:p>
            </p:txBody>
          </p:sp>
          <p:sp>
            <p:nvSpPr>
              <p:cNvPr id="42025" name="Line 164"/>
              <p:cNvSpPr>
                <a:spLocks noChangeShapeType="1"/>
              </p:cNvSpPr>
              <p:nvPr/>
            </p:nvSpPr>
            <p:spPr bwMode="auto">
              <a:xfrm>
                <a:off x="2534" y="2566"/>
                <a:ext cx="528" cy="0"/>
              </a:xfrm>
              <a:prstGeom prst="line">
                <a:avLst/>
              </a:prstGeom>
              <a:noFill/>
              <a:ln w="38100">
                <a:solidFill>
                  <a:schemeClr val="tx1"/>
                </a:solidFill>
                <a:round/>
                <a:headEnd/>
                <a:tailEnd/>
              </a:ln>
            </p:spPr>
            <p:txBody>
              <a:bodyPr/>
              <a:lstStyle/>
              <a:p>
                <a:endParaRPr lang="es-ES"/>
              </a:p>
            </p:txBody>
          </p:sp>
        </p:grpSp>
        <p:grpSp>
          <p:nvGrpSpPr>
            <p:cNvPr id="42019" name="Group 165"/>
            <p:cNvGrpSpPr>
              <a:grpSpLocks/>
            </p:cNvGrpSpPr>
            <p:nvPr/>
          </p:nvGrpSpPr>
          <p:grpSpPr bwMode="auto">
            <a:xfrm>
              <a:off x="4095" y="2589"/>
              <a:ext cx="240" cy="409"/>
              <a:chOff x="3360" y="1696"/>
              <a:chExt cx="240" cy="409"/>
            </a:xfrm>
          </p:grpSpPr>
          <p:sp>
            <p:nvSpPr>
              <p:cNvPr id="42020" name="Text Box 166"/>
              <p:cNvSpPr txBox="1">
                <a:spLocks noChangeArrowheads="1"/>
              </p:cNvSpPr>
              <p:nvPr/>
            </p:nvSpPr>
            <p:spPr bwMode="auto">
              <a:xfrm>
                <a:off x="3436" y="1696"/>
                <a:ext cx="89" cy="174"/>
              </a:xfrm>
              <a:prstGeom prst="rect">
                <a:avLst/>
              </a:prstGeom>
              <a:noFill/>
              <a:ln w="9525">
                <a:noFill/>
                <a:miter lim="800000"/>
                <a:headEnd/>
                <a:tailEnd/>
              </a:ln>
            </p:spPr>
            <p:txBody>
              <a:bodyPr wrap="none" lIns="0" tIns="0" rIns="0" bIns="0">
                <a:spAutoFit/>
              </a:bodyPr>
              <a:lstStyle/>
              <a:p>
                <a:r>
                  <a:rPr lang="es-ES" sz="1800" b="1" dirty="0">
                    <a:solidFill>
                      <a:schemeClr val="tx1"/>
                    </a:solidFill>
                  </a:rPr>
                  <a:t>F</a:t>
                </a:r>
              </a:p>
            </p:txBody>
          </p:sp>
          <p:sp>
            <p:nvSpPr>
              <p:cNvPr id="42021" name="Text Box 167"/>
              <p:cNvSpPr txBox="1">
                <a:spLocks noChangeArrowheads="1"/>
              </p:cNvSpPr>
              <p:nvPr/>
            </p:nvSpPr>
            <p:spPr bwMode="auto">
              <a:xfrm>
                <a:off x="3388" y="1951"/>
                <a:ext cx="185" cy="154"/>
              </a:xfrm>
              <a:prstGeom prst="rect">
                <a:avLst/>
              </a:prstGeom>
              <a:noFill/>
              <a:ln w="9525">
                <a:noFill/>
                <a:miter lim="800000"/>
                <a:headEnd/>
                <a:tailEnd/>
              </a:ln>
            </p:spPr>
            <p:txBody>
              <a:bodyPr wrap="none" lIns="0" tIns="0" rIns="0" bIns="0">
                <a:spAutoFit/>
              </a:bodyPr>
              <a:lstStyle/>
              <a:p>
                <a:r>
                  <a:rPr lang="es-ES" sz="1600" b="1">
                    <a:solidFill>
                      <a:schemeClr val="tx2"/>
                    </a:solidFill>
                  </a:rPr>
                  <a:t>mc</a:t>
                </a:r>
              </a:p>
            </p:txBody>
          </p:sp>
          <p:sp>
            <p:nvSpPr>
              <p:cNvPr id="42022" name="Line 168"/>
              <p:cNvSpPr>
                <a:spLocks noChangeShapeType="1"/>
              </p:cNvSpPr>
              <p:nvPr/>
            </p:nvSpPr>
            <p:spPr bwMode="auto">
              <a:xfrm>
                <a:off x="3360" y="1910"/>
                <a:ext cx="240" cy="0"/>
              </a:xfrm>
              <a:prstGeom prst="line">
                <a:avLst/>
              </a:prstGeom>
              <a:noFill/>
              <a:ln w="38100">
                <a:solidFill>
                  <a:schemeClr val="tx1"/>
                </a:solidFill>
                <a:round/>
                <a:headEnd/>
                <a:tailEnd/>
              </a:ln>
            </p:spPr>
            <p:txBody>
              <a:bodyPr/>
              <a:lstStyle/>
              <a:p>
                <a:endParaRPr lang="es-ES"/>
              </a:p>
            </p:txBody>
          </p:sp>
        </p:grpSp>
      </p:grpSp>
      <p:sp>
        <p:nvSpPr>
          <p:cNvPr id="42004" name="Rectangle 170"/>
          <p:cNvSpPr>
            <a:spLocks noChangeArrowheads="1"/>
          </p:cNvSpPr>
          <p:nvPr/>
        </p:nvSpPr>
        <p:spPr bwMode="auto">
          <a:xfrm>
            <a:off x="2895600" y="6181725"/>
            <a:ext cx="309563" cy="244475"/>
          </a:xfrm>
          <a:prstGeom prst="rect">
            <a:avLst/>
          </a:prstGeom>
          <a:noFill/>
          <a:ln w="9525">
            <a:noFill/>
            <a:miter lim="800000"/>
            <a:headEnd/>
            <a:tailEnd/>
          </a:ln>
        </p:spPr>
        <p:txBody>
          <a:bodyPr wrap="none" lIns="0" tIns="0" rIns="0" bIns="0">
            <a:spAutoFit/>
          </a:bodyPr>
          <a:lstStyle/>
          <a:p>
            <a:pPr algn="l"/>
            <a:r>
              <a:rPr lang="es-ES" sz="1600" b="1">
                <a:solidFill>
                  <a:srgbClr val="000099"/>
                </a:solidFill>
              </a:rPr>
              <a:t>N</a:t>
            </a:r>
            <a:r>
              <a:rPr lang="es-ES" sz="1600" b="1" baseline="-25000">
                <a:solidFill>
                  <a:srgbClr val="000099"/>
                </a:solidFill>
              </a:rPr>
              <a:t>eq</a:t>
            </a:r>
          </a:p>
        </p:txBody>
      </p:sp>
      <p:sp>
        <p:nvSpPr>
          <p:cNvPr id="42005" name="Line 171"/>
          <p:cNvSpPr>
            <a:spLocks noChangeShapeType="1"/>
          </p:cNvSpPr>
          <p:nvPr/>
        </p:nvSpPr>
        <p:spPr bwMode="auto">
          <a:xfrm rot="380424" flipV="1">
            <a:off x="719138" y="4603750"/>
            <a:ext cx="4098925" cy="1822450"/>
          </a:xfrm>
          <a:prstGeom prst="line">
            <a:avLst/>
          </a:prstGeom>
          <a:noFill/>
          <a:ln w="38100">
            <a:solidFill>
              <a:srgbClr val="006600"/>
            </a:solidFill>
            <a:round/>
            <a:headEnd/>
            <a:tailEnd/>
          </a:ln>
        </p:spPr>
        <p:txBody>
          <a:bodyPr/>
          <a:lstStyle/>
          <a:p>
            <a:endParaRPr lang="es-ES"/>
          </a:p>
        </p:txBody>
      </p:sp>
      <p:sp>
        <p:nvSpPr>
          <p:cNvPr id="42006" name="AutoShape 172"/>
          <p:cNvSpPr>
            <a:spLocks noChangeArrowheads="1"/>
          </p:cNvSpPr>
          <p:nvPr/>
        </p:nvSpPr>
        <p:spPr bwMode="auto">
          <a:xfrm rot="-6763470">
            <a:off x="3492500" y="3748088"/>
            <a:ext cx="412750" cy="1530350"/>
          </a:xfrm>
          <a:prstGeom prst="triangle">
            <a:avLst>
              <a:gd name="adj" fmla="val 50000"/>
            </a:avLst>
          </a:prstGeom>
          <a:solidFill>
            <a:srgbClr val="006600">
              <a:alpha val="50195"/>
            </a:srgbClr>
          </a:solidFill>
          <a:ln w="9525">
            <a:noFill/>
            <a:miter lim="800000"/>
            <a:headEnd/>
            <a:tailEnd/>
          </a:ln>
        </p:spPr>
        <p:txBody>
          <a:bodyPr wrap="none" anchor="ctr"/>
          <a:lstStyle/>
          <a:p>
            <a:endParaRPr lang="es-ES"/>
          </a:p>
        </p:txBody>
      </p:sp>
      <p:sp>
        <p:nvSpPr>
          <p:cNvPr id="42007" name="AutoShape 173"/>
          <p:cNvSpPr>
            <a:spLocks noChangeArrowheads="1"/>
          </p:cNvSpPr>
          <p:nvPr/>
        </p:nvSpPr>
        <p:spPr bwMode="auto">
          <a:xfrm rot="-6763470" flipH="1" flipV="1">
            <a:off x="2006600" y="4362450"/>
            <a:ext cx="412750" cy="1530350"/>
          </a:xfrm>
          <a:prstGeom prst="triangle">
            <a:avLst>
              <a:gd name="adj" fmla="val 50000"/>
            </a:avLst>
          </a:prstGeom>
          <a:solidFill>
            <a:srgbClr val="C80000">
              <a:alpha val="50195"/>
            </a:srgbClr>
          </a:solidFill>
          <a:ln w="9525">
            <a:noFill/>
            <a:miter lim="800000"/>
            <a:headEnd/>
            <a:tailEnd/>
          </a:ln>
        </p:spPr>
        <p:txBody>
          <a:bodyPr wrap="none" anchor="ctr"/>
          <a:lstStyle/>
          <a:p>
            <a:endParaRPr lang="es-ES"/>
          </a:p>
        </p:txBody>
      </p:sp>
      <p:grpSp>
        <p:nvGrpSpPr>
          <p:cNvPr id="42008" name="Group 176"/>
          <p:cNvGrpSpPr>
            <a:grpSpLocks/>
          </p:cNvGrpSpPr>
          <p:nvPr/>
        </p:nvGrpSpPr>
        <p:grpSpPr bwMode="auto">
          <a:xfrm>
            <a:off x="1433513" y="5232400"/>
            <a:ext cx="166687" cy="482600"/>
            <a:chOff x="903" y="3296"/>
            <a:chExt cx="105" cy="304"/>
          </a:xfrm>
        </p:grpSpPr>
        <p:sp>
          <p:nvSpPr>
            <p:cNvPr id="42015" name="AutoShape 174"/>
            <p:cNvSpPr>
              <a:spLocks noChangeArrowheads="1"/>
            </p:cNvSpPr>
            <p:nvPr/>
          </p:nvSpPr>
          <p:spPr bwMode="auto">
            <a:xfrm>
              <a:off x="903" y="3296"/>
              <a:ext cx="96" cy="240"/>
            </a:xfrm>
            <a:prstGeom prst="rtTriangle">
              <a:avLst/>
            </a:prstGeom>
            <a:solidFill>
              <a:srgbClr val="C80000">
                <a:alpha val="50195"/>
              </a:srgbClr>
            </a:solidFill>
            <a:ln w="9525">
              <a:noFill/>
              <a:miter lim="800000"/>
              <a:headEnd/>
              <a:tailEnd/>
            </a:ln>
          </p:spPr>
          <p:txBody>
            <a:bodyPr wrap="none" anchor="ctr"/>
            <a:lstStyle/>
            <a:p>
              <a:endParaRPr lang="es-ES"/>
            </a:p>
          </p:txBody>
        </p:sp>
        <p:sp>
          <p:nvSpPr>
            <p:cNvPr id="42016" name="AutoShape 175"/>
            <p:cNvSpPr>
              <a:spLocks noChangeArrowheads="1"/>
            </p:cNvSpPr>
            <p:nvPr/>
          </p:nvSpPr>
          <p:spPr bwMode="auto">
            <a:xfrm rot="5400000">
              <a:off x="924" y="3516"/>
              <a:ext cx="63" cy="105"/>
            </a:xfrm>
            <a:prstGeom prst="rtTriangle">
              <a:avLst/>
            </a:prstGeom>
            <a:solidFill>
              <a:srgbClr val="C80000">
                <a:alpha val="50195"/>
              </a:srgbClr>
            </a:solidFill>
            <a:ln w="9525">
              <a:noFill/>
              <a:miter lim="800000"/>
              <a:headEnd/>
              <a:tailEnd/>
            </a:ln>
          </p:spPr>
          <p:txBody>
            <a:bodyPr wrap="none" anchor="ctr"/>
            <a:lstStyle/>
            <a:p>
              <a:endParaRPr lang="es-ES"/>
            </a:p>
          </p:txBody>
        </p:sp>
      </p:grpSp>
      <p:grpSp>
        <p:nvGrpSpPr>
          <p:cNvPr id="42009" name="Group 177"/>
          <p:cNvGrpSpPr>
            <a:grpSpLocks/>
          </p:cNvGrpSpPr>
          <p:nvPr/>
        </p:nvGrpSpPr>
        <p:grpSpPr bwMode="auto">
          <a:xfrm flipH="1" flipV="1">
            <a:off x="4302125" y="3938588"/>
            <a:ext cx="166688" cy="482600"/>
            <a:chOff x="903" y="3296"/>
            <a:chExt cx="105" cy="304"/>
          </a:xfrm>
        </p:grpSpPr>
        <p:sp>
          <p:nvSpPr>
            <p:cNvPr id="42013" name="AutoShape 178"/>
            <p:cNvSpPr>
              <a:spLocks noChangeArrowheads="1"/>
            </p:cNvSpPr>
            <p:nvPr/>
          </p:nvSpPr>
          <p:spPr bwMode="auto">
            <a:xfrm>
              <a:off x="903" y="3296"/>
              <a:ext cx="96" cy="240"/>
            </a:xfrm>
            <a:prstGeom prst="rtTriangle">
              <a:avLst/>
            </a:prstGeom>
            <a:solidFill>
              <a:srgbClr val="006600">
                <a:alpha val="50195"/>
              </a:srgbClr>
            </a:solidFill>
            <a:ln w="9525">
              <a:noFill/>
              <a:miter lim="800000"/>
              <a:headEnd/>
              <a:tailEnd/>
            </a:ln>
          </p:spPr>
          <p:txBody>
            <a:bodyPr wrap="none" anchor="ctr"/>
            <a:lstStyle/>
            <a:p>
              <a:endParaRPr lang="es-ES"/>
            </a:p>
          </p:txBody>
        </p:sp>
        <p:sp>
          <p:nvSpPr>
            <p:cNvPr id="42014" name="AutoShape 179"/>
            <p:cNvSpPr>
              <a:spLocks noChangeArrowheads="1"/>
            </p:cNvSpPr>
            <p:nvPr/>
          </p:nvSpPr>
          <p:spPr bwMode="auto">
            <a:xfrm rot="5400000">
              <a:off x="924" y="3516"/>
              <a:ext cx="63" cy="105"/>
            </a:xfrm>
            <a:prstGeom prst="rtTriangle">
              <a:avLst/>
            </a:prstGeom>
            <a:solidFill>
              <a:srgbClr val="006600">
                <a:alpha val="50195"/>
              </a:srgbClr>
            </a:solidFill>
            <a:ln w="9525">
              <a:noFill/>
              <a:miter lim="800000"/>
              <a:headEnd/>
              <a:tailEnd/>
            </a:ln>
          </p:spPr>
          <p:txBody>
            <a:bodyPr wrap="none" anchor="ctr"/>
            <a:lstStyle/>
            <a:p>
              <a:endParaRPr lang="es-ES"/>
            </a:p>
          </p:txBody>
        </p:sp>
      </p:grpSp>
      <p:sp>
        <p:nvSpPr>
          <p:cNvPr id="42010" name="Rectangle 180"/>
          <p:cNvSpPr>
            <a:spLocks noChangeArrowheads="1"/>
          </p:cNvSpPr>
          <p:nvPr/>
        </p:nvSpPr>
        <p:spPr bwMode="auto">
          <a:xfrm>
            <a:off x="5068888" y="4737100"/>
            <a:ext cx="1890712" cy="212725"/>
          </a:xfrm>
          <a:prstGeom prst="rect">
            <a:avLst/>
          </a:prstGeom>
          <a:noFill/>
          <a:ln w="9525">
            <a:noFill/>
            <a:miter lim="800000"/>
            <a:headEnd/>
            <a:tailEnd/>
          </a:ln>
        </p:spPr>
        <p:txBody>
          <a:bodyPr wrap="none" lIns="0" tIns="0" rIns="0" bIns="0">
            <a:spAutoFit/>
          </a:bodyPr>
          <a:lstStyle/>
          <a:p>
            <a:pPr algn="l"/>
            <a:r>
              <a:rPr lang="es-ES" sz="1400">
                <a:solidFill>
                  <a:srgbClr val="000099"/>
                </a:solidFill>
              </a:rPr>
              <a:t>Margen de Contribución</a:t>
            </a:r>
          </a:p>
        </p:txBody>
      </p:sp>
      <p:sp>
        <p:nvSpPr>
          <p:cNvPr id="42011" name="Rectangle 181"/>
          <p:cNvSpPr>
            <a:spLocks noChangeArrowheads="1"/>
          </p:cNvSpPr>
          <p:nvPr/>
        </p:nvSpPr>
        <p:spPr bwMode="auto">
          <a:xfrm>
            <a:off x="762000" y="3657600"/>
            <a:ext cx="1066800" cy="304800"/>
          </a:xfrm>
          <a:prstGeom prst="rect">
            <a:avLst/>
          </a:prstGeom>
          <a:solidFill>
            <a:srgbClr val="006600">
              <a:alpha val="50195"/>
            </a:srgbClr>
          </a:solidFill>
          <a:ln w="9525">
            <a:noFill/>
            <a:miter lim="800000"/>
            <a:headEnd/>
            <a:tailEnd/>
          </a:ln>
        </p:spPr>
        <p:txBody>
          <a:bodyPr wrap="none" anchor="ctr"/>
          <a:lstStyle/>
          <a:p>
            <a:pPr algn="l"/>
            <a:r>
              <a:rPr lang="es-ES" sz="1600" b="1">
                <a:solidFill>
                  <a:schemeClr val="tx1"/>
                </a:solidFill>
              </a:rPr>
              <a:t>Beneficio</a:t>
            </a:r>
          </a:p>
        </p:txBody>
      </p:sp>
      <p:sp>
        <p:nvSpPr>
          <p:cNvPr id="42012" name="Rectangle 182"/>
          <p:cNvSpPr>
            <a:spLocks noChangeArrowheads="1"/>
          </p:cNvSpPr>
          <p:nvPr/>
        </p:nvSpPr>
        <p:spPr bwMode="auto">
          <a:xfrm>
            <a:off x="762000" y="3987800"/>
            <a:ext cx="1066800" cy="304800"/>
          </a:xfrm>
          <a:prstGeom prst="rect">
            <a:avLst/>
          </a:prstGeom>
          <a:solidFill>
            <a:srgbClr val="C80000">
              <a:alpha val="50195"/>
            </a:srgbClr>
          </a:solidFill>
          <a:ln w="9525">
            <a:noFill/>
            <a:miter lim="800000"/>
            <a:headEnd/>
            <a:tailEnd/>
          </a:ln>
        </p:spPr>
        <p:txBody>
          <a:bodyPr wrap="none" anchor="ctr"/>
          <a:lstStyle/>
          <a:p>
            <a:pPr algn="l"/>
            <a:r>
              <a:rPr lang="es-ES" sz="1600" b="1">
                <a:solidFill>
                  <a:schemeClr val="tx1"/>
                </a:solidFill>
              </a:rPr>
              <a:t>Pérdida</a:t>
            </a:r>
          </a:p>
        </p:txBody>
      </p:sp>
      <p:grpSp>
        <p:nvGrpSpPr>
          <p:cNvPr id="152" name="Group 159"/>
          <p:cNvGrpSpPr>
            <a:grpSpLocks/>
          </p:cNvGrpSpPr>
          <p:nvPr/>
        </p:nvGrpSpPr>
        <p:grpSpPr bwMode="auto">
          <a:xfrm>
            <a:off x="5941640" y="5250904"/>
            <a:ext cx="2590800" cy="914400"/>
            <a:chOff x="2880" y="2496"/>
            <a:chExt cx="1632" cy="576"/>
          </a:xfrm>
        </p:grpSpPr>
        <p:sp>
          <p:nvSpPr>
            <p:cNvPr id="153" name="Rectangle 160"/>
            <p:cNvSpPr>
              <a:spLocks noChangeArrowheads="1"/>
            </p:cNvSpPr>
            <p:nvPr/>
          </p:nvSpPr>
          <p:spPr bwMode="auto">
            <a:xfrm>
              <a:off x="2880" y="2496"/>
              <a:ext cx="1632" cy="576"/>
            </a:xfrm>
            <a:prstGeom prst="rect">
              <a:avLst/>
            </a:prstGeom>
            <a:solidFill>
              <a:srgbClr val="FFE4C9"/>
            </a:solidFill>
            <a:ln w="9525">
              <a:noFill/>
              <a:miter lim="800000"/>
              <a:headEnd/>
              <a:tailEnd/>
            </a:ln>
          </p:spPr>
          <p:txBody>
            <a:bodyPr wrap="none"/>
            <a:lstStyle/>
            <a:p>
              <a:pPr algn="l">
                <a:lnSpc>
                  <a:spcPct val="120000"/>
                </a:lnSpc>
                <a:tabLst>
                  <a:tab pos="757238" algn="l"/>
                  <a:tab pos="1617663" algn="l"/>
                </a:tabLst>
              </a:pPr>
              <a:endParaRPr lang="es-ES" sz="1600" b="1" dirty="0">
                <a:solidFill>
                  <a:schemeClr val="tx2"/>
                </a:solidFill>
              </a:endParaRPr>
            </a:p>
            <a:p>
              <a:pPr algn="l">
                <a:lnSpc>
                  <a:spcPct val="120000"/>
                </a:lnSpc>
                <a:tabLst>
                  <a:tab pos="757238" algn="l"/>
                  <a:tab pos="1617663" algn="l"/>
                </a:tabLst>
              </a:pPr>
              <a:r>
                <a:rPr lang="es-ES" sz="1600" b="1" dirty="0" err="1">
                  <a:solidFill>
                    <a:schemeClr val="tx2"/>
                  </a:solidFill>
                </a:rPr>
                <a:t>I</a:t>
              </a:r>
              <a:r>
                <a:rPr lang="es-ES" sz="1600" b="1" baseline="-25000" dirty="0" err="1">
                  <a:solidFill>
                    <a:schemeClr val="tx2"/>
                  </a:solidFill>
                </a:rPr>
                <a:t>eq</a:t>
              </a:r>
              <a:r>
                <a:rPr lang="es-ES" sz="1600" b="1" dirty="0">
                  <a:solidFill>
                    <a:schemeClr val="tx2"/>
                  </a:solidFill>
                </a:rPr>
                <a:t> =		=</a:t>
              </a:r>
            </a:p>
          </p:txBody>
        </p:sp>
        <p:grpSp>
          <p:nvGrpSpPr>
            <p:cNvPr id="154" name="Group 161"/>
            <p:cNvGrpSpPr>
              <a:grpSpLocks/>
            </p:cNvGrpSpPr>
            <p:nvPr/>
          </p:nvGrpSpPr>
          <p:grpSpPr bwMode="auto">
            <a:xfrm>
              <a:off x="3319" y="2589"/>
              <a:ext cx="528" cy="410"/>
              <a:chOff x="2534" y="2352"/>
              <a:chExt cx="528" cy="410"/>
            </a:xfrm>
          </p:grpSpPr>
          <p:sp>
            <p:nvSpPr>
              <p:cNvPr id="159" name="Text Box 162"/>
              <p:cNvSpPr txBox="1">
                <a:spLocks noChangeArrowheads="1"/>
              </p:cNvSpPr>
              <p:nvPr/>
            </p:nvSpPr>
            <p:spPr bwMode="auto">
              <a:xfrm>
                <a:off x="2754" y="2352"/>
                <a:ext cx="89" cy="174"/>
              </a:xfrm>
              <a:prstGeom prst="rect">
                <a:avLst/>
              </a:prstGeom>
              <a:noFill/>
              <a:ln w="9525">
                <a:noFill/>
                <a:miter lim="800000"/>
                <a:headEnd/>
                <a:tailEnd/>
              </a:ln>
            </p:spPr>
            <p:txBody>
              <a:bodyPr wrap="none" lIns="0" tIns="0" rIns="0" bIns="0">
                <a:spAutoFit/>
              </a:bodyPr>
              <a:lstStyle/>
              <a:p>
                <a:r>
                  <a:rPr lang="es-ES" sz="1800" b="1" dirty="0">
                    <a:solidFill>
                      <a:schemeClr val="tx1"/>
                    </a:solidFill>
                  </a:rPr>
                  <a:t>F</a:t>
                </a:r>
              </a:p>
            </p:txBody>
          </p:sp>
          <p:sp>
            <p:nvSpPr>
              <p:cNvPr id="160" name="Text Box 163"/>
              <p:cNvSpPr txBox="1">
                <a:spLocks noChangeArrowheads="1"/>
              </p:cNvSpPr>
              <p:nvPr/>
            </p:nvSpPr>
            <p:spPr bwMode="auto">
              <a:xfrm>
                <a:off x="2584" y="2607"/>
                <a:ext cx="426" cy="155"/>
              </a:xfrm>
              <a:prstGeom prst="rect">
                <a:avLst/>
              </a:prstGeom>
              <a:noFill/>
              <a:ln w="9525">
                <a:noFill/>
                <a:miter lim="800000"/>
                <a:headEnd/>
                <a:tailEnd/>
              </a:ln>
            </p:spPr>
            <p:txBody>
              <a:bodyPr wrap="none" lIns="0" tIns="0" rIns="0" bIns="0">
                <a:spAutoFit/>
              </a:bodyPr>
              <a:lstStyle/>
              <a:p>
                <a:r>
                  <a:rPr lang="es-ES" sz="1600" b="1" dirty="0">
                    <a:solidFill>
                      <a:schemeClr val="tx2"/>
                    </a:solidFill>
                  </a:rPr>
                  <a:t>(I – V)/I</a:t>
                </a:r>
              </a:p>
            </p:txBody>
          </p:sp>
          <p:sp>
            <p:nvSpPr>
              <p:cNvPr id="161" name="Line 164"/>
              <p:cNvSpPr>
                <a:spLocks noChangeShapeType="1"/>
              </p:cNvSpPr>
              <p:nvPr/>
            </p:nvSpPr>
            <p:spPr bwMode="auto">
              <a:xfrm>
                <a:off x="2534" y="2566"/>
                <a:ext cx="528" cy="0"/>
              </a:xfrm>
              <a:prstGeom prst="line">
                <a:avLst/>
              </a:prstGeom>
              <a:noFill/>
              <a:ln w="38100">
                <a:solidFill>
                  <a:schemeClr val="tx1"/>
                </a:solidFill>
                <a:round/>
                <a:headEnd/>
                <a:tailEnd/>
              </a:ln>
            </p:spPr>
            <p:txBody>
              <a:bodyPr/>
              <a:lstStyle/>
              <a:p>
                <a:endParaRPr lang="es-ES"/>
              </a:p>
            </p:txBody>
          </p:sp>
        </p:grpSp>
        <p:grpSp>
          <p:nvGrpSpPr>
            <p:cNvPr id="155" name="Group 165"/>
            <p:cNvGrpSpPr>
              <a:grpSpLocks/>
            </p:cNvGrpSpPr>
            <p:nvPr/>
          </p:nvGrpSpPr>
          <p:grpSpPr bwMode="auto">
            <a:xfrm>
              <a:off x="4079" y="2589"/>
              <a:ext cx="274" cy="410"/>
              <a:chOff x="3344" y="1696"/>
              <a:chExt cx="274" cy="410"/>
            </a:xfrm>
          </p:grpSpPr>
          <p:sp>
            <p:nvSpPr>
              <p:cNvPr id="156" name="Text Box 166"/>
              <p:cNvSpPr txBox="1">
                <a:spLocks noChangeArrowheads="1"/>
              </p:cNvSpPr>
              <p:nvPr/>
            </p:nvSpPr>
            <p:spPr bwMode="auto">
              <a:xfrm>
                <a:off x="3436" y="1696"/>
                <a:ext cx="89" cy="174"/>
              </a:xfrm>
              <a:prstGeom prst="rect">
                <a:avLst/>
              </a:prstGeom>
              <a:noFill/>
              <a:ln w="9525">
                <a:noFill/>
                <a:miter lim="800000"/>
                <a:headEnd/>
                <a:tailEnd/>
              </a:ln>
            </p:spPr>
            <p:txBody>
              <a:bodyPr wrap="none" lIns="0" tIns="0" rIns="0" bIns="0">
                <a:spAutoFit/>
              </a:bodyPr>
              <a:lstStyle/>
              <a:p>
                <a:r>
                  <a:rPr lang="es-ES" sz="1800" b="1" dirty="0">
                    <a:solidFill>
                      <a:schemeClr val="tx1"/>
                    </a:solidFill>
                  </a:rPr>
                  <a:t>F</a:t>
                </a:r>
              </a:p>
            </p:txBody>
          </p:sp>
          <p:sp>
            <p:nvSpPr>
              <p:cNvPr id="157" name="Text Box 167"/>
              <p:cNvSpPr txBox="1">
                <a:spLocks noChangeArrowheads="1"/>
              </p:cNvSpPr>
              <p:nvPr/>
            </p:nvSpPr>
            <p:spPr bwMode="auto">
              <a:xfrm>
                <a:off x="3344" y="1951"/>
                <a:ext cx="274" cy="155"/>
              </a:xfrm>
              <a:prstGeom prst="rect">
                <a:avLst/>
              </a:prstGeom>
              <a:noFill/>
              <a:ln w="9525">
                <a:noFill/>
                <a:miter lim="800000"/>
                <a:headEnd/>
                <a:tailEnd/>
              </a:ln>
            </p:spPr>
            <p:txBody>
              <a:bodyPr wrap="none" lIns="0" tIns="0" rIns="0" bIns="0">
                <a:spAutoFit/>
              </a:bodyPr>
              <a:lstStyle/>
              <a:p>
                <a:r>
                  <a:rPr lang="es-ES" sz="1600" b="1" dirty="0">
                    <a:solidFill>
                      <a:schemeClr val="tx2"/>
                    </a:solidFill>
                  </a:rPr>
                  <a:t>MC/I</a:t>
                </a:r>
              </a:p>
            </p:txBody>
          </p:sp>
          <p:sp>
            <p:nvSpPr>
              <p:cNvPr id="158" name="Line 168"/>
              <p:cNvSpPr>
                <a:spLocks noChangeShapeType="1"/>
              </p:cNvSpPr>
              <p:nvPr/>
            </p:nvSpPr>
            <p:spPr bwMode="auto">
              <a:xfrm>
                <a:off x="3360" y="1910"/>
                <a:ext cx="240" cy="0"/>
              </a:xfrm>
              <a:prstGeom prst="line">
                <a:avLst/>
              </a:prstGeom>
              <a:noFill/>
              <a:ln w="38100">
                <a:solidFill>
                  <a:schemeClr val="tx1"/>
                </a:solidFill>
                <a:round/>
                <a:headEnd/>
                <a:tailEnd/>
              </a:ln>
            </p:spPr>
            <p:txBody>
              <a:bodyPr/>
              <a:lstStyle/>
              <a:p>
                <a:endParaRPr lang="es-ES"/>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8229600" cy="609600"/>
          </a:xfrm>
        </p:spPr>
        <p:txBody>
          <a:bodyPr/>
          <a:lstStyle/>
          <a:p>
            <a:pPr eaLnBrk="1" hangingPunct="1"/>
            <a:r>
              <a:rPr lang="es-ES" dirty="0"/>
              <a:t>Objetivos del Área de Administración y Finanzas</a:t>
            </a:r>
          </a:p>
        </p:txBody>
      </p:sp>
      <p:sp>
        <p:nvSpPr>
          <p:cNvPr id="14339" name="Rectangle 3"/>
          <p:cNvSpPr>
            <a:spLocks noGrp="1" noChangeArrowheads="1"/>
          </p:cNvSpPr>
          <p:nvPr>
            <p:ph type="body" idx="1"/>
          </p:nvPr>
        </p:nvSpPr>
        <p:spPr>
          <a:xfrm>
            <a:off x="685800" y="990600"/>
            <a:ext cx="7772400" cy="5410200"/>
          </a:xfrm>
        </p:spPr>
        <p:txBody>
          <a:bodyPr/>
          <a:lstStyle/>
          <a:p>
            <a:pPr eaLnBrk="1" hangingPunct="1">
              <a:lnSpc>
                <a:spcPct val="80000"/>
              </a:lnSpc>
            </a:pPr>
            <a:r>
              <a:rPr lang="es-ES" b="0" dirty="0"/>
              <a:t>A nivel financiero, administrar la financiación de la empresa en el corto y en el largo plazo:</a:t>
            </a:r>
          </a:p>
          <a:p>
            <a:pPr lvl="1" eaLnBrk="1" hangingPunct="1">
              <a:lnSpc>
                <a:spcPct val="90000"/>
              </a:lnSpc>
            </a:pPr>
            <a:r>
              <a:rPr lang="es-ES" dirty="0"/>
              <a:t>detectar y anticipar las </a:t>
            </a:r>
            <a:r>
              <a:rPr lang="es-ES" dirty="0">
                <a:solidFill>
                  <a:srgbClr val="006600"/>
                </a:solidFill>
              </a:rPr>
              <a:t>necesidades de financiación</a:t>
            </a:r>
            <a:r>
              <a:rPr lang="es-ES" dirty="0"/>
              <a:t> de la empresa y seleccionar la combinación de fuentes de financiación que permitan satisfacerlas de la forma más eficiente</a:t>
            </a:r>
          </a:p>
          <a:p>
            <a:pPr lvl="1" eaLnBrk="1" hangingPunct="1">
              <a:lnSpc>
                <a:spcPct val="90000"/>
              </a:lnSpc>
            </a:pPr>
            <a:r>
              <a:rPr lang="es-ES" dirty="0"/>
              <a:t>analizar desde el punto de vista de </a:t>
            </a:r>
            <a:r>
              <a:rPr lang="es-ES" dirty="0">
                <a:solidFill>
                  <a:srgbClr val="006600"/>
                </a:solidFill>
              </a:rPr>
              <a:t>rentabilidad financiera</a:t>
            </a:r>
            <a:r>
              <a:rPr lang="es-ES" dirty="0"/>
              <a:t> las decisiones de la empresa: inversiones, políticas comerciales, precios de los productos, presupuestos, etc.</a:t>
            </a:r>
            <a:endParaRPr lang="es-ES" b="1" dirty="0">
              <a:solidFill>
                <a:srgbClr val="4F7DAE"/>
              </a:solidFill>
            </a:endParaRPr>
          </a:p>
          <a:p>
            <a:pPr eaLnBrk="1" hangingPunct="1">
              <a:lnSpc>
                <a:spcPct val="80000"/>
              </a:lnSpc>
            </a:pPr>
            <a:r>
              <a:rPr lang="es-ES" b="0" dirty="0"/>
              <a:t>A nivel de administración:</a:t>
            </a:r>
          </a:p>
          <a:p>
            <a:pPr lvl="1" eaLnBrk="1" hangingPunct="1">
              <a:lnSpc>
                <a:spcPct val="90000"/>
              </a:lnSpc>
            </a:pPr>
            <a:r>
              <a:rPr lang="es-ES" dirty="0"/>
              <a:t>dar </a:t>
            </a:r>
            <a:r>
              <a:rPr lang="es-ES" dirty="0">
                <a:solidFill>
                  <a:srgbClr val="006600"/>
                </a:solidFill>
              </a:rPr>
              <a:t>soporte administrativo</a:t>
            </a:r>
            <a:r>
              <a:rPr lang="es-ES" dirty="0"/>
              <a:t> a los procesos empresariales de las diferentes áreas funcionales: nóminas, facturación,...</a:t>
            </a:r>
          </a:p>
          <a:p>
            <a:pPr lvl="1" eaLnBrk="1" hangingPunct="1">
              <a:lnSpc>
                <a:spcPct val="90000"/>
              </a:lnSpc>
            </a:pPr>
            <a:r>
              <a:rPr lang="es-ES" dirty="0"/>
              <a:t>dar soporte en la </a:t>
            </a:r>
            <a:r>
              <a:rPr lang="es-ES" dirty="0">
                <a:solidFill>
                  <a:srgbClr val="006600"/>
                </a:solidFill>
              </a:rPr>
              <a:t>planificación</a:t>
            </a:r>
            <a:r>
              <a:rPr lang="es-ES" dirty="0"/>
              <a:t> y </a:t>
            </a:r>
            <a:r>
              <a:rPr lang="es-ES" dirty="0">
                <a:solidFill>
                  <a:srgbClr val="006600"/>
                </a:solidFill>
              </a:rPr>
              <a:t>control</a:t>
            </a:r>
            <a:r>
              <a:rPr lang="es-ES" dirty="0"/>
              <a:t> de las actividades empresariales</a:t>
            </a:r>
          </a:p>
          <a:p>
            <a:pPr lvl="1" eaLnBrk="1" hangingPunct="1">
              <a:lnSpc>
                <a:spcPct val="90000"/>
              </a:lnSpc>
            </a:pPr>
            <a:r>
              <a:rPr lang="es-ES" dirty="0"/>
              <a:t>gestionar el </a:t>
            </a:r>
            <a:r>
              <a:rPr lang="es-ES" dirty="0">
                <a:solidFill>
                  <a:srgbClr val="006600"/>
                </a:solidFill>
              </a:rPr>
              <a:t>sistema de información contable</a:t>
            </a:r>
            <a:r>
              <a:rPr lang="es-ES" dirty="0"/>
              <a:t> (contabilidad financiera y analítica)</a:t>
            </a:r>
          </a:p>
          <a:p>
            <a:pPr lvl="1" eaLnBrk="1" hangingPunct="1">
              <a:lnSpc>
                <a:spcPct val="90000"/>
              </a:lnSpc>
            </a:pP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s-ES"/>
              <a:t>Contabilidad de Gestión o Analítica</a:t>
            </a:r>
          </a:p>
        </p:txBody>
      </p:sp>
      <p:sp>
        <p:nvSpPr>
          <p:cNvPr id="2052" name="Rectangle 180"/>
          <p:cNvSpPr>
            <a:spLocks noChangeArrowheads="1"/>
          </p:cNvSpPr>
          <p:nvPr/>
        </p:nvSpPr>
        <p:spPr bwMode="auto">
          <a:xfrm>
            <a:off x="685800" y="990600"/>
            <a:ext cx="7772400" cy="457200"/>
          </a:xfrm>
          <a:prstGeom prst="rect">
            <a:avLst/>
          </a:prstGeom>
          <a:noFill/>
          <a:ln w="9525">
            <a:noFill/>
            <a:miter lim="800000"/>
            <a:headEnd/>
            <a:tailEnd/>
          </a:ln>
        </p:spPr>
        <p:txBody>
          <a:bodyPr/>
          <a:lstStyle/>
          <a:p>
            <a:pPr marL="188913" indent="-188913" algn="l">
              <a:lnSpc>
                <a:spcPct val="90000"/>
              </a:lnSpc>
              <a:spcBef>
                <a:spcPct val="20000"/>
              </a:spcBef>
              <a:buClr>
                <a:srgbClr val="FF9900"/>
              </a:buClr>
              <a:buFont typeface="Wingdings" pitchFamily="2" charset="2"/>
              <a:buChar char="§"/>
            </a:pPr>
            <a:r>
              <a:rPr lang="es-ES" sz="2400" b="1" dirty="0">
                <a:solidFill>
                  <a:srgbClr val="4F7DAE"/>
                </a:solidFill>
              </a:rPr>
              <a:t>Punto de equilibrio: vender polos en la playa</a:t>
            </a:r>
          </a:p>
        </p:txBody>
      </p:sp>
      <p:sp>
        <p:nvSpPr>
          <p:cNvPr id="138421" name="AutoShape 181"/>
          <p:cNvSpPr>
            <a:spLocks noChangeArrowheads="1"/>
          </p:cNvSpPr>
          <p:nvPr/>
        </p:nvSpPr>
        <p:spPr bwMode="auto">
          <a:xfrm>
            <a:off x="4953000" y="1816100"/>
            <a:ext cx="3124200" cy="511175"/>
          </a:xfrm>
          <a:prstGeom prst="roundRect">
            <a:avLst>
              <a:gd name="adj" fmla="val 16667"/>
            </a:avLst>
          </a:prstGeom>
          <a:solidFill>
            <a:srgbClr val="FFE4C9"/>
          </a:solidFill>
          <a:ln w="9525">
            <a:noFill/>
            <a:round/>
            <a:headEnd/>
            <a:tailEnd/>
          </a:ln>
          <a:effectLst>
            <a:outerShdw dist="35921" dir="2700000" algn="ctr" rotWithShape="0">
              <a:schemeClr val="bg2"/>
            </a:outerShdw>
          </a:effectLst>
        </p:spPr>
        <p:txBody>
          <a:bodyPr lIns="36000" tIns="36000" rIns="36000" bIns="36000"/>
          <a:lstStyle/>
          <a:p>
            <a:pPr algn="l">
              <a:defRPr/>
            </a:pPr>
            <a:r>
              <a:rPr lang="es-ES" sz="1400" b="1">
                <a:solidFill>
                  <a:schemeClr val="tx1"/>
                </a:solidFill>
              </a:rPr>
              <a:t>Estudio de costes operativos:</a:t>
            </a:r>
          </a:p>
          <a:p>
            <a:pPr algn="l">
              <a:defRPr/>
            </a:pPr>
            <a:r>
              <a:rPr lang="es-ES" sz="1400">
                <a:solidFill>
                  <a:schemeClr val="tx1"/>
                </a:solidFill>
              </a:rPr>
              <a:t>Estudiar los costes fijos mensuales</a:t>
            </a:r>
          </a:p>
        </p:txBody>
      </p:sp>
      <p:cxnSp>
        <p:nvCxnSpPr>
          <p:cNvPr id="2054" name="AutoShape 182"/>
          <p:cNvCxnSpPr>
            <a:cxnSpLocks noChangeShapeType="1"/>
            <a:stCxn id="138421" idx="1"/>
          </p:cNvCxnSpPr>
          <p:nvPr/>
        </p:nvCxnSpPr>
        <p:spPr bwMode="auto">
          <a:xfrm rot="10800000" flipV="1">
            <a:off x="2190750" y="2071688"/>
            <a:ext cx="2762250" cy="555625"/>
          </a:xfrm>
          <a:prstGeom prst="curvedConnector3">
            <a:avLst>
              <a:gd name="adj1" fmla="val 49079"/>
            </a:avLst>
          </a:prstGeom>
          <a:noFill/>
          <a:ln w="38100">
            <a:solidFill>
              <a:srgbClr val="CC3300"/>
            </a:solidFill>
            <a:round/>
            <a:headEnd/>
            <a:tailEnd type="triangle" w="med" len="med"/>
          </a:ln>
        </p:spPr>
      </p:cxnSp>
      <p:sp>
        <p:nvSpPr>
          <p:cNvPr id="138423" name="AutoShape 183"/>
          <p:cNvSpPr>
            <a:spLocks noChangeArrowheads="1"/>
          </p:cNvSpPr>
          <p:nvPr/>
        </p:nvSpPr>
        <p:spPr bwMode="auto">
          <a:xfrm>
            <a:off x="4953000" y="2438400"/>
            <a:ext cx="3886200" cy="990600"/>
          </a:xfrm>
          <a:prstGeom prst="roundRect">
            <a:avLst>
              <a:gd name="adj" fmla="val 16667"/>
            </a:avLst>
          </a:prstGeom>
          <a:solidFill>
            <a:srgbClr val="FFE4C9"/>
          </a:solidFill>
          <a:ln w="9525">
            <a:noFill/>
            <a:round/>
            <a:headEnd/>
            <a:tailEnd/>
          </a:ln>
          <a:effectLst>
            <a:outerShdw dist="35921" dir="2700000" algn="ctr" rotWithShape="0">
              <a:schemeClr val="bg2"/>
            </a:outerShdw>
          </a:effectLst>
        </p:spPr>
        <p:txBody>
          <a:bodyPr lIns="36000" tIns="36000" rIns="36000" bIns="36000"/>
          <a:lstStyle/>
          <a:p>
            <a:pPr algn="l">
              <a:defRPr/>
            </a:pPr>
            <a:r>
              <a:rPr lang="es-ES" sz="1400" b="1">
                <a:solidFill>
                  <a:schemeClr val="tx1"/>
                </a:solidFill>
              </a:rPr>
              <a:t>Estudio de mercado:</a:t>
            </a:r>
          </a:p>
          <a:p>
            <a:pPr algn="l">
              <a:defRPr/>
            </a:pPr>
            <a:r>
              <a:rPr lang="es-ES" sz="1400">
                <a:solidFill>
                  <a:schemeClr val="tx1"/>
                </a:solidFill>
              </a:rPr>
              <a:t>Irse varios días a la playa y ponerse cerca de un chiringuito de polos, anotar la información de cuantos polos se venden de cada tipo</a:t>
            </a:r>
          </a:p>
        </p:txBody>
      </p:sp>
      <p:cxnSp>
        <p:nvCxnSpPr>
          <p:cNvPr id="2056" name="AutoShape 184"/>
          <p:cNvCxnSpPr>
            <a:cxnSpLocks noChangeShapeType="1"/>
            <a:stCxn id="138423" idx="1"/>
          </p:cNvCxnSpPr>
          <p:nvPr/>
        </p:nvCxnSpPr>
        <p:spPr bwMode="auto">
          <a:xfrm rot="10800000" flipV="1">
            <a:off x="2143125" y="2933700"/>
            <a:ext cx="2809875" cy="2027238"/>
          </a:xfrm>
          <a:prstGeom prst="curvedConnector3">
            <a:avLst>
              <a:gd name="adj1" fmla="val 54685"/>
            </a:avLst>
          </a:prstGeom>
          <a:noFill/>
          <a:ln w="38100">
            <a:solidFill>
              <a:srgbClr val="CC3300"/>
            </a:solidFill>
            <a:round/>
            <a:headEnd/>
            <a:tailEnd type="triangle" w="med" len="med"/>
          </a:ln>
        </p:spPr>
      </p:cxnSp>
      <p:graphicFrame>
        <p:nvGraphicFramePr>
          <p:cNvPr id="2050" name="Object 189"/>
          <p:cNvGraphicFramePr>
            <a:graphicFrameLocks noChangeAspect="1"/>
          </p:cNvGraphicFramePr>
          <p:nvPr/>
        </p:nvGraphicFramePr>
        <p:xfrm>
          <a:off x="152400" y="1966913"/>
          <a:ext cx="8785225" cy="4357687"/>
        </p:xfrm>
        <a:graphic>
          <a:graphicData uri="http://schemas.openxmlformats.org/presentationml/2006/ole">
            <mc:AlternateContent xmlns:mc="http://schemas.openxmlformats.org/markup-compatibility/2006">
              <mc:Choice xmlns:v="urn:schemas-microsoft-com:vml" Requires="v">
                <p:oleObj name="Hoja de cálculo" r:id="rId3" imgW="7256160" imgH="3600000" progId="Excel.Sheet.8">
                  <p:embed/>
                </p:oleObj>
              </mc:Choice>
              <mc:Fallback>
                <p:oleObj name="Hoja de cálculo" r:id="rId3" imgW="7256160" imgH="3600000" progId="Excel.Sheet.8">
                  <p:embed/>
                  <p:pic>
                    <p:nvPicPr>
                      <p:cNvPr id="0" name="Object 1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66913"/>
                        <a:ext cx="8785225" cy="4357687"/>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02" name="AutoShape 14"/>
          <p:cNvSpPr>
            <a:spLocks noChangeArrowheads="1"/>
          </p:cNvSpPr>
          <p:nvPr/>
        </p:nvSpPr>
        <p:spPr bwMode="auto">
          <a:xfrm>
            <a:off x="838200" y="990600"/>
            <a:ext cx="7543800" cy="1447800"/>
          </a:xfrm>
          <a:prstGeom prst="roundRect">
            <a:avLst>
              <a:gd name="adj" fmla="val 16667"/>
            </a:avLst>
          </a:prstGeom>
          <a:solidFill>
            <a:srgbClr val="FFE4C9"/>
          </a:solidFill>
          <a:ln w="9525">
            <a:noFill/>
            <a:round/>
            <a:headEnd/>
            <a:tailEnd/>
          </a:ln>
          <a:effectLst>
            <a:outerShdw dist="35921" dir="2700000" algn="ctr" rotWithShape="0">
              <a:schemeClr val="bg2"/>
            </a:outerShdw>
          </a:effectLst>
        </p:spPr>
        <p:txBody>
          <a:bodyPr lIns="36000" tIns="36000" rIns="36000" bIns="36000"/>
          <a:lstStyle/>
          <a:p>
            <a:pPr algn="l">
              <a:defRPr/>
            </a:pPr>
            <a:endParaRPr lang="es-ES" sz="1400">
              <a:solidFill>
                <a:schemeClr val="tx1"/>
              </a:solidFill>
            </a:endParaRPr>
          </a:p>
        </p:txBody>
      </p:sp>
      <p:sp>
        <p:nvSpPr>
          <p:cNvPr id="43011" name="Rectangle 2"/>
          <p:cNvSpPr>
            <a:spLocks noGrp="1" noChangeArrowheads="1"/>
          </p:cNvSpPr>
          <p:nvPr>
            <p:ph type="title"/>
          </p:nvPr>
        </p:nvSpPr>
        <p:spPr/>
        <p:txBody>
          <a:bodyPr/>
          <a:lstStyle/>
          <a:p>
            <a:pPr eaLnBrk="1" hangingPunct="1"/>
            <a:r>
              <a:rPr lang="es-ES"/>
              <a:t>¿Qué es la inversión?</a:t>
            </a:r>
          </a:p>
        </p:txBody>
      </p:sp>
      <p:sp>
        <p:nvSpPr>
          <p:cNvPr id="43012" name="Rectangle 3"/>
          <p:cNvSpPr>
            <a:spLocks noGrp="1" noChangeArrowheads="1"/>
          </p:cNvSpPr>
          <p:nvPr>
            <p:ph type="body" idx="1"/>
          </p:nvPr>
        </p:nvSpPr>
        <p:spPr>
          <a:xfrm>
            <a:off x="685800" y="980728"/>
            <a:ext cx="7772400" cy="5400600"/>
          </a:xfrm>
        </p:spPr>
        <p:txBody>
          <a:bodyPr/>
          <a:lstStyle/>
          <a:p>
            <a:pPr marL="0" indent="0" algn="ctr" eaLnBrk="1" hangingPunct="1">
              <a:buFont typeface="Wingdings" pitchFamily="2" charset="2"/>
              <a:buNone/>
            </a:pPr>
            <a:r>
              <a:rPr lang="es-ES" dirty="0"/>
              <a:t>La inversión productiva o económica consiste en adquirir ciertos bienes, sacrificando en el presente unos capitales financieros con la esperanza de obtener unos ingresos o unas rentas futuras.</a:t>
            </a:r>
            <a:br>
              <a:rPr lang="es-ES" dirty="0"/>
            </a:br>
            <a:endParaRPr lang="es-ES" dirty="0"/>
          </a:p>
          <a:p>
            <a:pPr marL="0" indent="0" eaLnBrk="1" hangingPunct="1"/>
            <a:r>
              <a:rPr lang="es-ES" dirty="0"/>
              <a:t>Elementos que intervienen:</a:t>
            </a:r>
          </a:p>
          <a:p>
            <a:pPr lvl="1" eaLnBrk="1" hangingPunct="1"/>
            <a:r>
              <a:rPr lang="es-ES" dirty="0"/>
              <a:t>El </a:t>
            </a:r>
            <a:r>
              <a:rPr lang="es-ES" i="1" dirty="0"/>
              <a:t>sujeto</a:t>
            </a:r>
            <a:r>
              <a:rPr lang="es-ES" dirty="0"/>
              <a:t> que invierte</a:t>
            </a:r>
          </a:p>
          <a:p>
            <a:pPr lvl="1" eaLnBrk="1" hangingPunct="1"/>
            <a:r>
              <a:rPr lang="es-ES" dirty="0"/>
              <a:t>El </a:t>
            </a:r>
            <a:r>
              <a:rPr lang="es-ES" i="1" dirty="0"/>
              <a:t>objeto/s</a:t>
            </a:r>
            <a:r>
              <a:rPr lang="es-ES" dirty="0"/>
              <a:t> en el que se invierte</a:t>
            </a:r>
          </a:p>
          <a:p>
            <a:pPr lvl="1" eaLnBrk="1" hangingPunct="1"/>
            <a:r>
              <a:rPr lang="es-ES" dirty="0"/>
              <a:t>El coste de </a:t>
            </a:r>
            <a:r>
              <a:rPr lang="es-ES" i="1" dirty="0"/>
              <a:t>renuncia</a:t>
            </a:r>
            <a:r>
              <a:rPr lang="es-ES" dirty="0"/>
              <a:t> a una satisfacción presente</a:t>
            </a:r>
          </a:p>
          <a:p>
            <a:pPr lvl="1" eaLnBrk="1" hangingPunct="1"/>
            <a:r>
              <a:rPr lang="es-ES" dirty="0"/>
              <a:t>Los ingresos futuros: </a:t>
            </a:r>
            <a:r>
              <a:rPr lang="es-ES" i="1" dirty="0"/>
              <a:t>satisfacción futura</a:t>
            </a:r>
          </a:p>
          <a:p>
            <a:pPr marL="0" indent="0" eaLnBrk="1" hangingPunct="1"/>
            <a:r>
              <a:rPr lang="es-ES" dirty="0"/>
              <a:t>Se trata de una decisión estratégica a largo plazo</a:t>
            </a:r>
          </a:p>
          <a:p>
            <a:pPr lvl="1" eaLnBrk="1" hangingPunct="1"/>
            <a:r>
              <a:rPr lang="es-ES" dirty="0"/>
              <a:t>La empresa invierte para crecer y/o ser más competitiva</a:t>
            </a:r>
          </a:p>
          <a:p>
            <a:pPr lvl="1" eaLnBrk="1" hangingPunct="1"/>
            <a:r>
              <a:rPr lang="es-ES" dirty="0"/>
              <a:t>No se debe confundir con la inversión financiera, que puede ser a corto plazo</a:t>
            </a:r>
          </a:p>
          <a:p>
            <a:pPr eaLnBrk="1" hangingPunct="1"/>
            <a:r>
              <a:rPr lang="es-ES" dirty="0"/>
              <a:t>Inmoviliza importantes recursos empresariales</a:t>
            </a:r>
          </a:p>
          <a:p>
            <a:pPr lvl="1" eaLnBrk="1" hangingPunct="1"/>
            <a:endParaRPr lang="es-E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ES"/>
              <a:t>¿Qué es la inversión?</a:t>
            </a:r>
          </a:p>
        </p:txBody>
      </p:sp>
      <p:sp>
        <p:nvSpPr>
          <p:cNvPr id="44035" name="Rectangle 3"/>
          <p:cNvSpPr>
            <a:spLocks noGrp="1" noChangeArrowheads="1"/>
          </p:cNvSpPr>
          <p:nvPr>
            <p:ph type="body" idx="1"/>
          </p:nvPr>
        </p:nvSpPr>
        <p:spPr/>
        <p:txBody>
          <a:bodyPr/>
          <a:lstStyle/>
          <a:p>
            <a:pPr eaLnBrk="1" hangingPunct="1"/>
            <a:r>
              <a:rPr lang="es-ES" dirty="0"/>
              <a:t>Inversión pública</a:t>
            </a:r>
          </a:p>
          <a:p>
            <a:pPr lvl="1" eaLnBrk="1" hangingPunct="1"/>
            <a:r>
              <a:rPr lang="es-ES" dirty="0"/>
              <a:t>Tiene por objetivo obtener beneficios sociales</a:t>
            </a:r>
          </a:p>
          <a:p>
            <a:pPr lvl="1" eaLnBrk="1" hangingPunct="1"/>
            <a:r>
              <a:rPr lang="es-ES" dirty="0"/>
              <a:t>Dificultad de cuantificar dichos beneficios: decisiones políticas</a:t>
            </a:r>
          </a:p>
          <a:p>
            <a:pPr eaLnBrk="1" hangingPunct="1"/>
            <a:r>
              <a:rPr lang="es-ES" dirty="0"/>
              <a:t>Inversión empresarial (privada)</a:t>
            </a:r>
          </a:p>
          <a:p>
            <a:pPr lvl="1" eaLnBrk="1" hangingPunct="1"/>
            <a:r>
              <a:rPr lang="es-ES" dirty="0"/>
              <a:t>Tiene por objetivo obtener rentabilidades</a:t>
            </a:r>
          </a:p>
          <a:p>
            <a:pPr lvl="1" eaLnBrk="1" hangingPunct="1"/>
            <a:r>
              <a:rPr lang="es-ES" dirty="0"/>
              <a:t>Cuantificación de recursos a invertir</a:t>
            </a:r>
          </a:p>
          <a:p>
            <a:pPr lvl="1" eaLnBrk="1" hangingPunct="1"/>
            <a:r>
              <a:rPr lang="es-ES" dirty="0"/>
              <a:t>Cuantificación de beneficios a obtener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s-ES" dirty="0"/>
              <a:t>Criterios relevantes en la decisión de invertir</a:t>
            </a:r>
          </a:p>
        </p:txBody>
      </p:sp>
      <p:sp>
        <p:nvSpPr>
          <p:cNvPr id="46083" name="Rectangle 3"/>
          <p:cNvSpPr>
            <a:spLocks noGrp="1" noChangeArrowheads="1"/>
          </p:cNvSpPr>
          <p:nvPr>
            <p:ph type="body" idx="1"/>
          </p:nvPr>
        </p:nvSpPr>
        <p:spPr/>
        <p:txBody>
          <a:bodyPr/>
          <a:lstStyle/>
          <a:p>
            <a:pPr eaLnBrk="1" hangingPunct="1"/>
            <a:r>
              <a:rPr lang="es-ES" dirty="0"/>
              <a:t>Rentabilidad</a:t>
            </a:r>
          </a:p>
          <a:p>
            <a:pPr lvl="1" eaLnBrk="1" hangingPunct="1"/>
            <a:r>
              <a:rPr lang="es-ES" dirty="0"/>
              <a:t>Presupuestos de inversión</a:t>
            </a:r>
          </a:p>
          <a:p>
            <a:pPr lvl="1" eaLnBrk="1" hangingPunct="1"/>
            <a:r>
              <a:rPr lang="es-ES" dirty="0"/>
              <a:t>Estimación de gastos e ingresos futuros</a:t>
            </a:r>
          </a:p>
          <a:p>
            <a:pPr lvl="1" eaLnBrk="1" hangingPunct="1"/>
            <a:r>
              <a:rPr lang="es-ES" dirty="0"/>
              <a:t>Relación entre unos y otros</a:t>
            </a:r>
          </a:p>
          <a:p>
            <a:pPr eaLnBrk="1" hangingPunct="1"/>
            <a:r>
              <a:rPr lang="es-ES" dirty="0"/>
              <a:t>Riesgo</a:t>
            </a:r>
          </a:p>
          <a:p>
            <a:pPr lvl="1" eaLnBrk="1" hangingPunct="1"/>
            <a:r>
              <a:rPr lang="es-ES" dirty="0"/>
              <a:t>Las estimaciones se pueden cumplir en mayor o menor medida</a:t>
            </a:r>
          </a:p>
          <a:p>
            <a:pPr lvl="1" eaLnBrk="1" hangingPunct="1"/>
            <a:r>
              <a:rPr lang="es-ES" dirty="0"/>
              <a:t>Dicha incertidumbre sobre los factores que influyen en la rentabilidad de la inversión es la principal fuente de riesgo</a:t>
            </a:r>
          </a:p>
          <a:p>
            <a:pPr eaLnBrk="1" hangingPunct="1"/>
            <a:r>
              <a:rPr lang="es-ES" dirty="0"/>
              <a:t>Liquidez</a:t>
            </a:r>
          </a:p>
          <a:p>
            <a:pPr lvl="1" eaLnBrk="1" hangingPunct="1"/>
            <a:r>
              <a:rPr lang="es-ES" dirty="0"/>
              <a:t>La capacidad de los recursos en los que se invierte de ser transformada en recursos financieros disponibles nuevamente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447800" y="838200"/>
            <a:ext cx="6019800" cy="2971800"/>
          </a:xfrm>
          <a:prstGeom prst="rect">
            <a:avLst/>
          </a:prstGeom>
          <a:solidFill>
            <a:srgbClr val="EAEAEA"/>
          </a:solidFill>
          <a:ln w="28575">
            <a:solidFill>
              <a:schemeClr val="bg2"/>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47107" name="Rectangle 3"/>
          <p:cNvSpPr>
            <a:spLocks noGrp="1" noChangeArrowheads="1"/>
          </p:cNvSpPr>
          <p:nvPr>
            <p:ph type="title"/>
          </p:nvPr>
        </p:nvSpPr>
        <p:spPr/>
        <p:txBody>
          <a:bodyPr/>
          <a:lstStyle/>
          <a:p>
            <a:pPr eaLnBrk="1" hangingPunct="1"/>
            <a:r>
              <a:rPr lang="es-ES_tradnl" dirty="0"/>
              <a:t>Variables que definen el proyecto de inversión</a:t>
            </a:r>
            <a:endParaRPr lang="es-ES" dirty="0"/>
          </a:p>
        </p:txBody>
      </p:sp>
      <p:sp>
        <p:nvSpPr>
          <p:cNvPr id="47108" name="Rectangle 4"/>
          <p:cNvSpPr>
            <a:spLocks noGrp="1" noChangeArrowheads="1"/>
          </p:cNvSpPr>
          <p:nvPr>
            <p:ph type="body" idx="1"/>
          </p:nvPr>
        </p:nvSpPr>
        <p:spPr>
          <a:xfrm>
            <a:off x="539552" y="3886200"/>
            <a:ext cx="8208912" cy="2495128"/>
          </a:xfrm>
        </p:spPr>
        <p:txBody>
          <a:bodyPr/>
          <a:lstStyle/>
          <a:p>
            <a:pPr eaLnBrk="1" hangingPunct="1">
              <a:lnSpc>
                <a:spcPct val="80000"/>
              </a:lnSpc>
            </a:pPr>
            <a:r>
              <a:rPr lang="es-ES" dirty="0"/>
              <a:t>I: Capital a invertir en el momento inicial</a:t>
            </a:r>
          </a:p>
          <a:p>
            <a:pPr eaLnBrk="1" hangingPunct="1">
              <a:lnSpc>
                <a:spcPct val="80000"/>
              </a:lnSpc>
            </a:pPr>
            <a:r>
              <a:rPr lang="es-ES" dirty="0"/>
              <a:t>P</a:t>
            </a:r>
            <a:r>
              <a:rPr lang="es-ES" baseline="-25000" dirty="0"/>
              <a:t>i</a:t>
            </a:r>
            <a:r>
              <a:rPr lang="es-ES" dirty="0"/>
              <a:t>: Total de </a:t>
            </a:r>
            <a:r>
              <a:rPr lang="es-ES" dirty="0">
                <a:solidFill>
                  <a:srgbClr val="006600"/>
                </a:solidFill>
              </a:rPr>
              <a:t>pagos</a:t>
            </a:r>
            <a:r>
              <a:rPr lang="es-ES" dirty="0"/>
              <a:t> que se realizan durante un año</a:t>
            </a:r>
          </a:p>
          <a:p>
            <a:pPr eaLnBrk="1" hangingPunct="1">
              <a:lnSpc>
                <a:spcPct val="80000"/>
              </a:lnSpc>
            </a:pPr>
            <a:r>
              <a:rPr lang="es-ES" dirty="0"/>
              <a:t>C</a:t>
            </a:r>
            <a:r>
              <a:rPr lang="es-ES" baseline="-25000" dirty="0"/>
              <a:t>i</a:t>
            </a:r>
            <a:r>
              <a:rPr lang="es-ES" dirty="0"/>
              <a:t>: Total de </a:t>
            </a:r>
            <a:r>
              <a:rPr lang="es-ES" dirty="0">
                <a:solidFill>
                  <a:srgbClr val="006600"/>
                </a:solidFill>
              </a:rPr>
              <a:t>cobros</a:t>
            </a:r>
            <a:r>
              <a:rPr lang="es-ES" dirty="0"/>
              <a:t> que se obtienen durante un año</a:t>
            </a:r>
          </a:p>
          <a:p>
            <a:pPr eaLnBrk="1" hangingPunct="1">
              <a:lnSpc>
                <a:spcPct val="80000"/>
              </a:lnSpc>
            </a:pPr>
            <a:r>
              <a:rPr lang="es-ES" dirty="0"/>
              <a:t>F</a:t>
            </a:r>
            <a:r>
              <a:rPr lang="es-ES" baseline="-25000" dirty="0"/>
              <a:t>i</a:t>
            </a:r>
            <a:r>
              <a:rPr lang="es-ES" dirty="0"/>
              <a:t>: Flujo de caja neto del años C</a:t>
            </a:r>
            <a:r>
              <a:rPr lang="es-ES" baseline="-25000" dirty="0"/>
              <a:t>i</a:t>
            </a:r>
            <a:r>
              <a:rPr lang="es-ES" dirty="0"/>
              <a:t> – P</a:t>
            </a:r>
            <a:r>
              <a:rPr lang="es-ES" baseline="-25000" dirty="0"/>
              <a:t>i</a:t>
            </a:r>
          </a:p>
          <a:p>
            <a:pPr eaLnBrk="1" hangingPunct="1">
              <a:lnSpc>
                <a:spcPct val="80000"/>
              </a:lnSpc>
            </a:pPr>
            <a:r>
              <a:rPr lang="es-ES" dirty="0"/>
              <a:t>n: Número de período (años) de la inversión</a:t>
            </a:r>
          </a:p>
          <a:p>
            <a:pPr eaLnBrk="1" hangingPunct="1">
              <a:lnSpc>
                <a:spcPct val="80000"/>
              </a:lnSpc>
            </a:pPr>
            <a:r>
              <a:rPr lang="es-ES" dirty="0" err="1"/>
              <a:t>td</a:t>
            </a:r>
            <a:r>
              <a:rPr lang="es-ES" dirty="0"/>
              <a:t>: Coste de los recursos que financian una inversión</a:t>
            </a:r>
          </a:p>
        </p:txBody>
      </p:sp>
      <p:sp>
        <p:nvSpPr>
          <p:cNvPr id="47109" name="Line 5"/>
          <p:cNvSpPr>
            <a:spLocks noChangeShapeType="1"/>
          </p:cNvSpPr>
          <p:nvPr/>
        </p:nvSpPr>
        <p:spPr bwMode="auto">
          <a:xfrm>
            <a:off x="1905000" y="2362200"/>
            <a:ext cx="4953000" cy="0"/>
          </a:xfrm>
          <a:prstGeom prst="line">
            <a:avLst/>
          </a:prstGeom>
          <a:noFill/>
          <a:ln w="28575">
            <a:solidFill>
              <a:schemeClr val="tx1"/>
            </a:solidFill>
            <a:round/>
            <a:headEnd/>
            <a:tailEnd/>
          </a:ln>
        </p:spPr>
        <p:txBody>
          <a:bodyPr/>
          <a:lstStyle/>
          <a:p>
            <a:endParaRPr lang="es-ES"/>
          </a:p>
        </p:txBody>
      </p:sp>
      <p:sp>
        <p:nvSpPr>
          <p:cNvPr id="47110" name="Line 6"/>
          <p:cNvSpPr>
            <a:spLocks noChangeShapeType="1"/>
          </p:cNvSpPr>
          <p:nvPr/>
        </p:nvSpPr>
        <p:spPr bwMode="auto">
          <a:xfrm>
            <a:off x="1905000" y="2362200"/>
            <a:ext cx="0" cy="1219200"/>
          </a:xfrm>
          <a:prstGeom prst="line">
            <a:avLst/>
          </a:prstGeom>
          <a:noFill/>
          <a:ln w="9525">
            <a:solidFill>
              <a:srgbClr val="FF3300"/>
            </a:solidFill>
            <a:round/>
            <a:headEnd/>
            <a:tailEnd type="triangle" w="med" len="med"/>
          </a:ln>
        </p:spPr>
        <p:txBody>
          <a:bodyPr/>
          <a:lstStyle/>
          <a:p>
            <a:endParaRPr lang="es-ES"/>
          </a:p>
        </p:txBody>
      </p:sp>
      <p:sp>
        <p:nvSpPr>
          <p:cNvPr id="47111" name="Line 7"/>
          <p:cNvSpPr>
            <a:spLocks noChangeShapeType="1"/>
          </p:cNvSpPr>
          <p:nvPr/>
        </p:nvSpPr>
        <p:spPr bwMode="auto">
          <a:xfrm>
            <a:off x="2819400" y="2362200"/>
            <a:ext cx="0" cy="304800"/>
          </a:xfrm>
          <a:prstGeom prst="line">
            <a:avLst/>
          </a:prstGeom>
          <a:noFill/>
          <a:ln w="9525">
            <a:solidFill>
              <a:srgbClr val="FF3300"/>
            </a:solidFill>
            <a:round/>
            <a:headEnd/>
            <a:tailEnd type="triangle" w="med" len="med"/>
          </a:ln>
        </p:spPr>
        <p:txBody>
          <a:bodyPr/>
          <a:lstStyle/>
          <a:p>
            <a:endParaRPr lang="es-ES"/>
          </a:p>
        </p:txBody>
      </p:sp>
      <p:sp>
        <p:nvSpPr>
          <p:cNvPr id="47112" name="Line 8"/>
          <p:cNvSpPr>
            <a:spLocks noChangeShapeType="1"/>
          </p:cNvSpPr>
          <p:nvPr/>
        </p:nvSpPr>
        <p:spPr bwMode="auto">
          <a:xfrm>
            <a:off x="3810000" y="2362200"/>
            <a:ext cx="0" cy="304800"/>
          </a:xfrm>
          <a:prstGeom prst="line">
            <a:avLst/>
          </a:prstGeom>
          <a:noFill/>
          <a:ln w="9525">
            <a:solidFill>
              <a:srgbClr val="FF3300"/>
            </a:solidFill>
            <a:round/>
            <a:headEnd/>
            <a:tailEnd type="triangle" w="med" len="med"/>
          </a:ln>
        </p:spPr>
        <p:txBody>
          <a:bodyPr/>
          <a:lstStyle/>
          <a:p>
            <a:endParaRPr lang="es-ES"/>
          </a:p>
        </p:txBody>
      </p:sp>
      <p:sp>
        <p:nvSpPr>
          <p:cNvPr id="47113" name="Line 9"/>
          <p:cNvSpPr>
            <a:spLocks noChangeShapeType="1"/>
          </p:cNvSpPr>
          <p:nvPr/>
        </p:nvSpPr>
        <p:spPr bwMode="auto">
          <a:xfrm>
            <a:off x="4800600" y="2362200"/>
            <a:ext cx="0" cy="381000"/>
          </a:xfrm>
          <a:prstGeom prst="line">
            <a:avLst/>
          </a:prstGeom>
          <a:noFill/>
          <a:ln w="9525">
            <a:solidFill>
              <a:srgbClr val="FF3300"/>
            </a:solidFill>
            <a:round/>
            <a:headEnd/>
            <a:tailEnd type="triangle" w="med" len="med"/>
          </a:ln>
        </p:spPr>
        <p:txBody>
          <a:bodyPr/>
          <a:lstStyle/>
          <a:p>
            <a:endParaRPr lang="es-ES"/>
          </a:p>
        </p:txBody>
      </p:sp>
      <p:sp>
        <p:nvSpPr>
          <p:cNvPr id="47114" name="Line 10"/>
          <p:cNvSpPr>
            <a:spLocks noChangeShapeType="1"/>
          </p:cNvSpPr>
          <p:nvPr/>
        </p:nvSpPr>
        <p:spPr bwMode="auto">
          <a:xfrm>
            <a:off x="5867400" y="2362200"/>
            <a:ext cx="0" cy="381000"/>
          </a:xfrm>
          <a:prstGeom prst="line">
            <a:avLst/>
          </a:prstGeom>
          <a:noFill/>
          <a:ln w="9525">
            <a:solidFill>
              <a:srgbClr val="FF3300"/>
            </a:solidFill>
            <a:round/>
            <a:headEnd/>
            <a:tailEnd type="triangle" w="med" len="med"/>
          </a:ln>
        </p:spPr>
        <p:txBody>
          <a:bodyPr/>
          <a:lstStyle/>
          <a:p>
            <a:endParaRPr lang="es-ES"/>
          </a:p>
        </p:txBody>
      </p:sp>
      <p:sp>
        <p:nvSpPr>
          <p:cNvPr id="47115" name="Line 11"/>
          <p:cNvSpPr>
            <a:spLocks noChangeShapeType="1"/>
          </p:cNvSpPr>
          <p:nvPr/>
        </p:nvSpPr>
        <p:spPr bwMode="auto">
          <a:xfrm>
            <a:off x="6858000" y="2362200"/>
            <a:ext cx="0" cy="304800"/>
          </a:xfrm>
          <a:prstGeom prst="line">
            <a:avLst/>
          </a:prstGeom>
          <a:noFill/>
          <a:ln w="9525">
            <a:solidFill>
              <a:srgbClr val="FF3300"/>
            </a:solidFill>
            <a:round/>
            <a:headEnd/>
            <a:tailEnd type="triangle" w="med" len="med"/>
          </a:ln>
        </p:spPr>
        <p:txBody>
          <a:bodyPr/>
          <a:lstStyle/>
          <a:p>
            <a:endParaRPr lang="es-ES"/>
          </a:p>
        </p:txBody>
      </p:sp>
      <p:sp>
        <p:nvSpPr>
          <p:cNvPr id="47116" name="Line 12"/>
          <p:cNvSpPr>
            <a:spLocks noChangeShapeType="1"/>
          </p:cNvSpPr>
          <p:nvPr/>
        </p:nvSpPr>
        <p:spPr bwMode="auto">
          <a:xfrm flipV="1">
            <a:off x="2819400" y="2057400"/>
            <a:ext cx="0" cy="304800"/>
          </a:xfrm>
          <a:prstGeom prst="line">
            <a:avLst/>
          </a:prstGeom>
          <a:noFill/>
          <a:ln w="9525">
            <a:solidFill>
              <a:srgbClr val="009900"/>
            </a:solidFill>
            <a:round/>
            <a:headEnd/>
            <a:tailEnd type="triangle" w="med" len="med"/>
          </a:ln>
        </p:spPr>
        <p:txBody>
          <a:bodyPr/>
          <a:lstStyle/>
          <a:p>
            <a:endParaRPr lang="es-ES"/>
          </a:p>
        </p:txBody>
      </p:sp>
      <p:sp>
        <p:nvSpPr>
          <p:cNvPr id="47117" name="Line 13"/>
          <p:cNvSpPr>
            <a:spLocks noChangeShapeType="1"/>
          </p:cNvSpPr>
          <p:nvPr/>
        </p:nvSpPr>
        <p:spPr bwMode="auto">
          <a:xfrm flipV="1">
            <a:off x="3810000" y="1905000"/>
            <a:ext cx="0" cy="457200"/>
          </a:xfrm>
          <a:prstGeom prst="line">
            <a:avLst/>
          </a:prstGeom>
          <a:noFill/>
          <a:ln w="9525">
            <a:solidFill>
              <a:srgbClr val="009900"/>
            </a:solidFill>
            <a:round/>
            <a:headEnd/>
            <a:tailEnd type="triangle" w="med" len="med"/>
          </a:ln>
        </p:spPr>
        <p:txBody>
          <a:bodyPr/>
          <a:lstStyle/>
          <a:p>
            <a:endParaRPr lang="es-ES"/>
          </a:p>
        </p:txBody>
      </p:sp>
      <p:sp>
        <p:nvSpPr>
          <p:cNvPr id="47118" name="Line 14"/>
          <p:cNvSpPr>
            <a:spLocks noChangeShapeType="1"/>
          </p:cNvSpPr>
          <p:nvPr/>
        </p:nvSpPr>
        <p:spPr bwMode="auto">
          <a:xfrm flipV="1">
            <a:off x="4800600" y="1828800"/>
            <a:ext cx="0" cy="533400"/>
          </a:xfrm>
          <a:prstGeom prst="line">
            <a:avLst/>
          </a:prstGeom>
          <a:noFill/>
          <a:ln w="9525">
            <a:solidFill>
              <a:srgbClr val="009900"/>
            </a:solidFill>
            <a:round/>
            <a:headEnd/>
            <a:tailEnd type="triangle" w="med" len="med"/>
          </a:ln>
        </p:spPr>
        <p:txBody>
          <a:bodyPr/>
          <a:lstStyle/>
          <a:p>
            <a:endParaRPr lang="es-ES"/>
          </a:p>
        </p:txBody>
      </p:sp>
      <p:sp>
        <p:nvSpPr>
          <p:cNvPr id="47119" name="Line 15"/>
          <p:cNvSpPr>
            <a:spLocks noChangeShapeType="1"/>
          </p:cNvSpPr>
          <p:nvPr/>
        </p:nvSpPr>
        <p:spPr bwMode="auto">
          <a:xfrm flipV="1">
            <a:off x="5867400" y="1752600"/>
            <a:ext cx="0" cy="609600"/>
          </a:xfrm>
          <a:prstGeom prst="line">
            <a:avLst/>
          </a:prstGeom>
          <a:noFill/>
          <a:ln w="9525">
            <a:solidFill>
              <a:srgbClr val="009900"/>
            </a:solidFill>
            <a:round/>
            <a:headEnd/>
            <a:tailEnd type="triangle" w="med" len="med"/>
          </a:ln>
        </p:spPr>
        <p:txBody>
          <a:bodyPr/>
          <a:lstStyle/>
          <a:p>
            <a:endParaRPr lang="es-ES"/>
          </a:p>
        </p:txBody>
      </p:sp>
      <p:sp>
        <p:nvSpPr>
          <p:cNvPr id="47120" name="Line 16"/>
          <p:cNvSpPr>
            <a:spLocks noChangeShapeType="1"/>
          </p:cNvSpPr>
          <p:nvPr/>
        </p:nvSpPr>
        <p:spPr bwMode="auto">
          <a:xfrm flipV="1">
            <a:off x="6858000" y="1676400"/>
            <a:ext cx="0" cy="685800"/>
          </a:xfrm>
          <a:prstGeom prst="line">
            <a:avLst/>
          </a:prstGeom>
          <a:noFill/>
          <a:ln w="9525">
            <a:solidFill>
              <a:srgbClr val="009900"/>
            </a:solidFill>
            <a:round/>
            <a:headEnd/>
            <a:tailEnd type="triangle" w="med" len="med"/>
          </a:ln>
        </p:spPr>
        <p:txBody>
          <a:bodyPr/>
          <a:lstStyle/>
          <a:p>
            <a:endParaRPr lang="es-ES"/>
          </a:p>
        </p:txBody>
      </p:sp>
      <p:sp>
        <p:nvSpPr>
          <p:cNvPr id="47121" name="Line 17"/>
          <p:cNvSpPr>
            <a:spLocks noChangeShapeType="1"/>
          </p:cNvSpPr>
          <p:nvPr/>
        </p:nvSpPr>
        <p:spPr bwMode="auto">
          <a:xfrm flipV="1">
            <a:off x="2862263" y="2133600"/>
            <a:ext cx="0" cy="228600"/>
          </a:xfrm>
          <a:prstGeom prst="line">
            <a:avLst/>
          </a:prstGeom>
          <a:noFill/>
          <a:ln w="19050">
            <a:solidFill>
              <a:schemeClr val="tx1"/>
            </a:solidFill>
            <a:round/>
            <a:headEnd/>
            <a:tailEnd type="triangle" w="med" len="med"/>
          </a:ln>
        </p:spPr>
        <p:txBody>
          <a:bodyPr/>
          <a:lstStyle/>
          <a:p>
            <a:endParaRPr lang="es-ES"/>
          </a:p>
        </p:txBody>
      </p:sp>
      <p:sp>
        <p:nvSpPr>
          <p:cNvPr id="47122" name="Line 18"/>
          <p:cNvSpPr>
            <a:spLocks noChangeShapeType="1"/>
          </p:cNvSpPr>
          <p:nvPr/>
        </p:nvSpPr>
        <p:spPr bwMode="auto">
          <a:xfrm flipV="1">
            <a:off x="3852863" y="2057400"/>
            <a:ext cx="0" cy="304800"/>
          </a:xfrm>
          <a:prstGeom prst="line">
            <a:avLst/>
          </a:prstGeom>
          <a:noFill/>
          <a:ln w="19050">
            <a:solidFill>
              <a:schemeClr val="tx1"/>
            </a:solidFill>
            <a:round/>
            <a:headEnd/>
            <a:tailEnd type="triangle" w="med" len="med"/>
          </a:ln>
        </p:spPr>
        <p:txBody>
          <a:bodyPr/>
          <a:lstStyle/>
          <a:p>
            <a:endParaRPr lang="es-ES"/>
          </a:p>
        </p:txBody>
      </p:sp>
      <p:sp>
        <p:nvSpPr>
          <p:cNvPr id="47123" name="Line 19"/>
          <p:cNvSpPr>
            <a:spLocks noChangeShapeType="1"/>
          </p:cNvSpPr>
          <p:nvPr/>
        </p:nvSpPr>
        <p:spPr bwMode="auto">
          <a:xfrm flipV="1">
            <a:off x="4843463" y="1981200"/>
            <a:ext cx="0" cy="381000"/>
          </a:xfrm>
          <a:prstGeom prst="line">
            <a:avLst/>
          </a:prstGeom>
          <a:noFill/>
          <a:ln w="19050">
            <a:solidFill>
              <a:schemeClr val="tx1"/>
            </a:solidFill>
            <a:round/>
            <a:headEnd/>
            <a:tailEnd type="triangle" w="med" len="med"/>
          </a:ln>
        </p:spPr>
        <p:txBody>
          <a:bodyPr/>
          <a:lstStyle/>
          <a:p>
            <a:endParaRPr lang="es-ES"/>
          </a:p>
        </p:txBody>
      </p:sp>
      <p:sp>
        <p:nvSpPr>
          <p:cNvPr id="47124" name="Line 20"/>
          <p:cNvSpPr>
            <a:spLocks noChangeShapeType="1"/>
          </p:cNvSpPr>
          <p:nvPr/>
        </p:nvSpPr>
        <p:spPr bwMode="auto">
          <a:xfrm flipV="1">
            <a:off x="5910263" y="1905000"/>
            <a:ext cx="0" cy="457200"/>
          </a:xfrm>
          <a:prstGeom prst="line">
            <a:avLst/>
          </a:prstGeom>
          <a:noFill/>
          <a:ln w="19050">
            <a:solidFill>
              <a:schemeClr val="tx1"/>
            </a:solidFill>
            <a:round/>
            <a:headEnd/>
            <a:tailEnd type="triangle" w="med" len="med"/>
          </a:ln>
        </p:spPr>
        <p:txBody>
          <a:bodyPr/>
          <a:lstStyle/>
          <a:p>
            <a:endParaRPr lang="es-ES"/>
          </a:p>
        </p:txBody>
      </p:sp>
      <p:sp>
        <p:nvSpPr>
          <p:cNvPr id="47125" name="Line 21"/>
          <p:cNvSpPr>
            <a:spLocks noChangeShapeType="1"/>
          </p:cNvSpPr>
          <p:nvPr/>
        </p:nvSpPr>
        <p:spPr bwMode="auto">
          <a:xfrm flipV="1">
            <a:off x="6900863" y="1905000"/>
            <a:ext cx="0" cy="457200"/>
          </a:xfrm>
          <a:prstGeom prst="line">
            <a:avLst/>
          </a:prstGeom>
          <a:noFill/>
          <a:ln w="19050">
            <a:solidFill>
              <a:schemeClr val="tx1"/>
            </a:solidFill>
            <a:round/>
            <a:headEnd/>
            <a:tailEnd type="triangle" w="med" len="med"/>
          </a:ln>
        </p:spPr>
        <p:txBody>
          <a:bodyPr/>
          <a:lstStyle/>
          <a:p>
            <a:endParaRPr lang="es-ES"/>
          </a:p>
        </p:txBody>
      </p:sp>
      <p:sp>
        <p:nvSpPr>
          <p:cNvPr id="47126" name="Text Box 22"/>
          <p:cNvSpPr txBox="1">
            <a:spLocks noChangeArrowheads="1"/>
          </p:cNvSpPr>
          <p:nvPr/>
        </p:nvSpPr>
        <p:spPr bwMode="auto">
          <a:xfrm>
            <a:off x="2895600" y="1949450"/>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1</a:t>
            </a:r>
          </a:p>
        </p:txBody>
      </p:sp>
      <p:sp>
        <p:nvSpPr>
          <p:cNvPr id="47127" name="Text Box 23"/>
          <p:cNvSpPr txBox="1">
            <a:spLocks noChangeArrowheads="1"/>
          </p:cNvSpPr>
          <p:nvPr/>
        </p:nvSpPr>
        <p:spPr bwMode="auto">
          <a:xfrm>
            <a:off x="3852863" y="1949450"/>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2</a:t>
            </a:r>
          </a:p>
        </p:txBody>
      </p:sp>
      <p:sp>
        <p:nvSpPr>
          <p:cNvPr id="47128" name="Text Box 24"/>
          <p:cNvSpPr txBox="1">
            <a:spLocks noChangeArrowheads="1"/>
          </p:cNvSpPr>
          <p:nvPr/>
        </p:nvSpPr>
        <p:spPr bwMode="auto">
          <a:xfrm>
            <a:off x="4843463" y="1949450"/>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3</a:t>
            </a:r>
          </a:p>
        </p:txBody>
      </p:sp>
      <p:sp>
        <p:nvSpPr>
          <p:cNvPr id="47129" name="Text Box 25"/>
          <p:cNvSpPr txBox="1">
            <a:spLocks noChangeArrowheads="1"/>
          </p:cNvSpPr>
          <p:nvPr/>
        </p:nvSpPr>
        <p:spPr bwMode="auto">
          <a:xfrm>
            <a:off x="5905500" y="1949450"/>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4</a:t>
            </a:r>
          </a:p>
        </p:txBody>
      </p:sp>
      <p:sp>
        <p:nvSpPr>
          <p:cNvPr id="47130" name="Text Box 26"/>
          <p:cNvSpPr txBox="1">
            <a:spLocks noChangeArrowheads="1"/>
          </p:cNvSpPr>
          <p:nvPr/>
        </p:nvSpPr>
        <p:spPr bwMode="auto">
          <a:xfrm>
            <a:off x="6896100" y="1949450"/>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5</a:t>
            </a:r>
          </a:p>
        </p:txBody>
      </p:sp>
      <p:sp>
        <p:nvSpPr>
          <p:cNvPr id="47131" name="Text Box 27"/>
          <p:cNvSpPr txBox="1">
            <a:spLocks noChangeArrowheads="1"/>
          </p:cNvSpPr>
          <p:nvPr/>
        </p:nvSpPr>
        <p:spPr bwMode="auto">
          <a:xfrm>
            <a:off x="2438400" y="19050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1</a:t>
            </a:r>
          </a:p>
        </p:txBody>
      </p:sp>
      <p:sp>
        <p:nvSpPr>
          <p:cNvPr id="47132" name="Text Box 28"/>
          <p:cNvSpPr txBox="1">
            <a:spLocks noChangeArrowheads="1"/>
          </p:cNvSpPr>
          <p:nvPr/>
        </p:nvSpPr>
        <p:spPr bwMode="auto">
          <a:xfrm>
            <a:off x="3429000" y="18288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2</a:t>
            </a:r>
          </a:p>
        </p:txBody>
      </p:sp>
      <p:sp>
        <p:nvSpPr>
          <p:cNvPr id="47133" name="Text Box 29"/>
          <p:cNvSpPr txBox="1">
            <a:spLocks noChangeArrowheads="1"/>
          </p:cNvSpPr>
          <p:nvPr/>
        </p:nvSpPr>
        <p:spPr bwMode="auto">
          <a:xfrm>
            <a:off x="4419600" y="17526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3</a:t>
            </a:r>
          </a:p>
        </p:txBody>
      </p:sp>
      <p:sp>
        <p:nvSpPr>
          <p:cNvPr id="47134" name="Text Box 30"/>
          <p:cNvSpPr txBox="1">
            <a:spLocks noChangeArrowheads="1"/>
          </p:cNvSpPr>
          <p:nvPr/>
        </p:nvSpPr>
        <p:spPr bwMode="auto">
          <a:xfrm>
            <a:off x="5486400" y="16764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4</a:t>
            </a:r>
          </a:p>
        </p:txBody>
      </p:sp>
      <p:sp>
        <p:nvSpPr>
          <p:cNvPr id="47135" name="Text Box 31"/>
          <p:cNvSpPr txBox="1">
            <a:spLocks noChangeArrowheads="1"/>
          </p:cNvSpPr>
          <p:nvPr/>
        </p:nvSpPr>
        <p:spPr bwMode="auto">
          <a:xfrm>
            <a:off x="6477000" y="1676400"/>
            <a:ext cx="407988" cy="336550"/>
          </a:xfrm>
          <a:prstGeom prst="rect">
            <a:avLst/>
          </a:prstGeom>
          <a:noFill/>
          <a:ln w="9525">
            <a:noFill/>
            <a:miter lim="800000"/>
            <a:headEnd/>
            <a:tailEnd/>
          </a:ln>
        </p:spPr>
        <p:txBody>
          <a:bodyPr lIns="91432" tIns="45717" rIns="91432" bIns="45717">
            <a:spAutoFit/>
          </a:bodyPr>
          <a:lstStyle/>
          <a:p>
            <a:pPr algn="l"/>
            <a:r>
              <a:rPr lang="es-ES" sz="1600">
                <a:solidFill>
                  <a:srgbClr val="009900"/>
                </a:solidFill>
              </a:rPr>
              <a:t>C</a:t>
            </a:r>
            <a:r>
              <a:rPr lang="es-ES" sz="1600" baseline="-25000">
                <a:solidFill>
                  <a:srgbClr val="009900"/>
                </a:solidFill>
              </a:rPr>
              <a:t>5</a:t>
            </a:r>
          </a:p>
        </p:txBody>
      </p:sp>
      <p:sp>
        <p:nvSpPr>
          <p:cNvPr id="47136" name="Text Box 32"/>
          <p:cNvSpPr txBox="1">
            <a:spLocks noChangeArrowheads="1"/>
          </p:cNvSpPr>
          <p:nvPr/>
        </p:nvSpPr>
        <p:spPr bwMode="auto">
          <a:xfrm>
            <a:off x="1905000" y="3124200"/>
            <a:ext cx="687388"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I = P</a:t>
            </a:r>
            <a:r>
              <a:rPr lang="es-ES" sz="1600" baseline="-25000">
                <a:solidFill>
                  <a:srgbClr val="FF3300"/>
                </a:solidFill>
              </a:rPr>
              <a:t>0</a:t>
            </a:r>
          </a:p>
        </p:txBody>
      </p:sp>
      <p:sp>
        <p:nvSpPr>
          <p:cNvPr id="47137" name="Text Box 33"/>
          <p:cNvSpPr txBox="1">
            <a:spLocks noChangeArrowheads="1"/>
          </p:cNvSpPr>
          <p:nvPr/>
        </p:nvSpPr>
        <p:spPr bwMode="auto">
          <a:xfrm>
            <a:off x="34290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2</a:t>
            </a:r>
          </a:p>
        </p:txBody>
      </p:sp>
      <p:sp>
        <p:nvSpPr>
          <p:cNvPr id="47138" name="Text Box 34"/>
          <p:cNvSpPr txBox="1">
            <a:spLocks noChangeArrowheads="1"/>
          </p:cNvSpPr>
          <p:nvPr/>
        </p:nvSpPr>
        <p:spPr bwMode="auto">
          <a:xfrm>
            <a:off x="44196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3</a:t>
            </a:r>
          </a:p>
        </p:txBody>
      </p:sp>
      <p:sp>
        <p:nvSpPr>
          <p:cNvPr id="47139" name="Text Box 35"/>
          <p:cNvSpPr txBox="1">
            <a:spLocks noChangeArrowheads="1"/>
          </p:cNvSpPr>
          <p:nvPr/>
        </p:nvSpPr>
        <p:spPr bwMode="auto">
          <a:xfrm>
            <a:off x="54864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4</a:t>
            </a:r>
          </a:p>
        </p:txBody>
      </p:sp>
      <p:sp>
        <p:nvSpPr>
          <p:cNvPr id="47140" name="Text Box 36"/>
          <p:cNvSpPr txBox="1">
            <a:spLocks noChangeArrowheads="1"/>
          </p:cNvSpPr>
          <p:nvPr/>
        </p:nvSpPr>
        <p:spPr bwMode="auto">
          <a:xfrm>
            <a:off x="6477000" y="2406650"/>
            <a:ext cx="396875"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a:t>
            </a:r>
            <a:r>
              <a:rPr lang="es-ES" sz="1600" baseline="-25000">
                <a:solidFill>
                  <a:srgbClr val="FF3300"/>
                </a:solidFill>
              </a:rPr>
              <a:t>5</a:t>
            </a:r>
          </a:p>
        </p:txBody>
      </p:sp>
      <p:sp>
        <p:nvSpPr>
          <p:cNvPr id="47141" name="Text Box 37"/>
          <p:cNvSpPr txBox="1">
            <a:spLocks noChangeArrowheads="1"/>
          </p:cNvSpPr>
          <p:nvPr/>
        </p:nvSpPr>
        <p:spPr bwMode="auto">
          <a:xfrm>
            <a:off x="2438400" y="2406650"/>
            <a:ext cx="431800"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P1</a:t>
            </a:r>
            <a:endParaRPr lang="es-ES" sz="1600" baseline="-25000">
              <a:solidFill>
                <a:srgbClr val="FF3300"/>
              </a:solidFill>
            </a:endParaRPr>
          </a:p>
        </p:txBody>
      </p:sp>
      <p:sp>
        <p:nvSpPr>
          <p:cNvPr id="47142" name="Text Box 38"/>
          <p:cNvSpPr txBox="1">
            <a:spLocks noChangeArrowheads="1"/>
          </p:cNvSpPr>
          <p:nvPr/>
        </p:nvSpPr>
        <p:spPr bwMode="auto">
          <a:xfrm>
            <a:off x="1905000" y="1143000"/>
            <a:ext cx="9144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1</a:t>
            </a:r>
            <a:endParaRPr lang="es-ES" sz="1600" baseline="-25000">
              <a:solidFill>
                <a:schemeClr val="tx1"/>
              </a:solidFill>
            </a:endParaRPr>
          </a:p>
        </p:txBody>
      </p:sp>
      <p:sp>
        <p:nvSpPr>
          <p:cNvPr id="47143" name="Text Box 39"/>
          <p:cNvSpPr txBox="1">
            <a:spLocks noChangeArrowheads="1"/>
          </p:cNvSpPr>
          <p:nvPr/>
        </p:nvSpPr>
        <p:spPr bwMode="auto">
          <a:xfrm>
            <a:off x="2819400" y="1143000"/>
            <a:ext cx="9906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2</a:t>
            </a:r>
            <a:endParaRPr lang="es-ES" sz="1600" baseline="-25000">
              <a:solidFill>
                <a:schemeClr val="tx1"/>
              </a:solidFill>
            </a:endParaRPr>
          </a:p>
        </p:txBody>
      </p:sp>
      <p:sp>
        <p:nvSpPr>
          <p:cNvPr id="47144" name="Text Box 40"/>
          <p:cNvSpPr txBox="1">
            <a:spLocks noChangeArrowheads="1"/>
          </p:cNvSpPr>
          <p:nvPr/>
        </p:nvSpPr>
        <p:spPr bwMode="auto">
          <a:xfrm>
            <a:off x="3810000" y="1143000"/>
            <a:ext cx="9906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3</a:t>
            </a:r>
            <a:endParaRPr lang="es-ES" sz="1600" baseline="-25000">
              <a:solidFill>
                <a:schemeClr val="tx1"/>
              </a:solidFill>
            </a:endParaRPr>
          </a:p>
        </p:txBody>
      </p:sp>
      <p:sp>
        <p:nvSpPr>
          <p:cNvPr id="47145" name="Text Box 41"/>
          <p:cNvSpPr txBox="1">
            <a:spLocks noChangeArrowheads="1"/>
          </p:cNvSpPr>
          <p:nvPr/>
        </p:nvSpPr>
        <p:spPr bwMode="auto">
          <a:xfrm>
            <a:off x="4800600" y="1143000"/>
            <a:ext cx="10668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4</a:t>
            </a:r>
            <a:endParaRPr lang="es-ES" sz="1600" baseline="-25000">
              <a:solidFill>
                <a:schemeClr val="tx1"/>
              </a:solidFill>
            </a:endParaRPr>
          </a:p>
        </p:txBody>
      </p:sp>
      <p:sp>
        <p:nvSpPr>
          <p:cNvPr id="47146" name="Text Box 42"/>
          <p:cNvSpPr txBox="1">
            <a:spLocks noChangeArrowheads="1"/>
          </p:cNvSpPr>
          <p:nvPr/>
        </p:nvSpPr>
        <p:spPr bwMode="auto">
          <a:xfrm>
            <a:off x="5867400" y="1143000"/>
            <a:ext cx="990600" cy="346075"/>
          </a:xfrm>
          <a:prstGeom prst="rect">
            <a:avLst/>
          </a:prstGeom>
          <a:noFill/>
          <a:ln w="9525">
            <a:solidFill>
              <a:schemeClr val="tx1"/>
            </a:solidFill>
            <a:miter lim="800000"/>
            <a:headEnd/>
            <a:tailEnd/>
          </a:ln>
        </p:spPr>
        <p:txBody>
          <a:bodyPr lIns="91432" tIns="45717" rIns="91432" bIns="45717">
            <a:spAutoFit/>
          </a:bodyPr>
          <a:lstStyle/>
          <a:p>
            <a:r>
              <a:rPr lang="es-ES" sz="1600">
                <a:solidFill>
                  <a:schemeClr val="tx1"/>
                </a:solidFill>
              </a:rPr>
              <a:t>Año 5</a:t>
            </a:r>
            <a:endParaRPr lang="es-ES" sz="1600" baseline="-2500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s-ES" dirty="0"/>
              <a:t>Métodos de valoración y análisis de inversiones</a:t>
            </a:r>
          </a:p>
        </p:txBody>
      </p:sp>
      <p:sp>
        <p:nvSpPr>
          <p:cNvPr id="3076" name="Rectangle 3"/>
          <p:cNvSpPr>
            <a:spLocks noGrp="1" noChangeArrowheads="1"/>
          </p:cNvSpPr>
          <p:nvPr>
            <p:ph type="body" idx="1"/>
          </p:nvPr>
        </p:nvSpPr>
        <p:spPr>
          <a:xfrm>
            <a:off x="685800" y="990600"/>
            <a:ext cx="7772400" cy="5390728"/>
          </a:xfrm>
        </p:spPr>
        <p:txBody>
          <a:bodyPr/>
          <a:lstStyle/>
          <a:p>
            <a:pPr eaLnBrk="1" hangingPunct="1"/>
            <a:r>
              <a:rPr lang="es-ES" sz="2000" dirty="0"/>
              <a:t>Métodos aproximados y sencillos</a:t>
            </a:r>
          </a:p>
          <a:p>
            <a:pPr lvl="1" eaLnBrk="1" hangingPunct="1"/>
            <a:r>
              <a:rPr lang="es-ES" sz="1800" dirty="0"/>
              <a:t>Período de retorno (</a:t>
            </a:r>
            <a:r>
              <a:rPr lang="es-ES" sz="1800" dirty="0" err="1"/>
              <a:t>Payback</a:t>
            </a:r>
            <a:r>
              <a:rPr lang="es-ES" sz="1800" dirty="0"/>
              <a:t> </a:t>
            </a:r>
            <a:r>
              <a:rPr lang="es-ES" sz="1800" dirty="0" err="1"/>
              <a:t>period</a:t>
            </a:r>
            <a:r>
              <a:rPr lang="es-ES" sz="1800" dirty="0"/>
              <a:t>): Calcula el tiempo que se tarda en recuperar la inversión inicial. </a:t>
            </a:r>
          </a:p>
          <a:p>
            <a:pPr lvl="1" eaLnBrk="1" hangingPunct="1"/>
            <a:r>
              <a:rPr lang="es-ES" sz="1800" dirty="0"/>
              <a:t>Rentabilidad contable sobre la inversión (ROI): Compara el beneficio promedio neto anual con la inversión</a:t>
            </a:r>
          </a:p>
          <a:p>
            <a:pPr lvl="1" eaLnBrk="1" hangingPunct="1"/>
            <a:endParaRPr lang="es-ES" sz="1800" dirty="0"/>
          </a:p>
          <a:p>
            <a:pPr lvl="1" eaLnBrk="1" hangingPunct="1"/>
            <a:endParaRPr lang="es-ES" sz="1800" dirty="0"/>
          </a:p>
          <a:p>
            <a:pPr lvl="1" eaLnBrk="1" hangingPunct="1"/>
            <a:endParaRPr lang="es-ES" sz="1800" dirty="0"/>
          </a:p>
          <a:p>
            <a:pPr eaLnBrk="1" hangingPunct="1"/>
            <a:r>
              <a:rPr lang="es-ES" sz="2000" dirty="0"/>
              <a:t>Métodos más complejos y fiables</a:t>
            </a:r>
          </a:p>
          <a:p>
            <a:pPr lvl="1" eaLnBrk="1" hangingPunct="1"/>
            <a:r>
              <a:rPr lang="es-ES" sz="1800" dirty="0"/>
              <a:t>Los métodos anteriores no tienen en cuenta </a:t>
            </a:r>
            <a:r>
              <a:rPr lang="es-ES" sz="1800" b="1" dirty="0"/>
              <a:t>la totalidad de los flujos monetarios asociados a la inversión</a:t>
            </a:r>
            <a:r>
              <a:rPr lang="es-ES" sz="1800" dirty="0"/>
              <a:t> (</a:t>
            </a:r>
            <a:r>
              <a:rPr lang="es-ES" sz="1800" dirty="0" err="1"/>
              <a:t>Payback</a:t>
            </a:r>
            <a:r>
              <a:rPr lang="es-ES" sz="1800" dirty="0"/>
              <a:t>) ni que </a:t>
            </a:r>
            <a:r>
              <a:rPr lang="es-ES" sz="1800" b="1" dirty="0"/>
              <a:t>el valor del dinero varía con el tiempo</a:t>
            </a:r>
            <a:r>
              <a:rPr lang="es-ES" sz="1800" dirty="0"/>
              <a:t> (coste del dinero: un euro de hoy no vale lo mismo que un euro de aquí  unos años). Los siguientes métodos sí tienen en cuenta estas limitaciones:</a:t>
            </a:r>
          </a:p>
          <a:p>
            <a:pPr lvl="2" eaLnBrk="1" hangingPunct="1"/>
            <a:r>
              <a:rPr lang="es-ES" sz="1600" dirty="0"/>
              <a:t>Valor Actual Neto (VAN): Mide las ganancias (o pérdidas) de la inversión en unidades monetarias actuales</a:t>
            </a:r>
          </a:p>
          <a:p>
            <a:pPr lvl="2" eaLnBrk="1" hangingPunct="1"/>
            <a:r>
              <a:rPr lang="es-ES" sz="1600" dirty="0"/>
              <a:t>Tasa Interna de Retorno de la inversión (TIR): Mide la rentabilidad de la inversión</a:t>
            </a:r>
          </a:p>
        </p:txBody>
      </p:sp>
      <p:grpSp>
        <p:nvGrpSpPr>
          <p:cNvPr id="5" name="Group 19"/>
          <p:cNvGrpSpPr>
            <a:grpSpLocks/>
          </p:cNvGrpSpPr>
          <p:nvPr/>
        </p:nvGrpSpPr>
        <p:grpSpPr bwMode="auto">
          <a:xfrm>
            <a:off x="2267744" y="2648967"/>
            <a:ext cx="5040560" cy="708025"/>
            <a:chOff x="3323" y="864"/>
            <a:chExt cx="1872" cy="446"/>
          </a:xfrm>
        </p:grpSpPr>
        <p:sp>
          <p:nvSpPr>
            <p:cNvPr id="6" name="Rectangle 2"/>
            <p:cNvSpPr>
              <a:spLocks noChangeArrowheads="1"/>
            </p:cNvSpPr>
            <p:nvPr/>
          </p:nvSpPr>
          <p:spPr bwMode="auto">
            <a:xfrm>
              <a:off x="3323" y="869"/>
              <a:ext cx="1872" cy="432"/>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nvGrpSpPr>
            <p:cNvPr id="7" name="Group 7"/>
            <p:cNvGrpSpPr>
              <a:grpSpLocks/>
            </p:cNvGrpSpPr>
            <p:nvPr/>
          </p:nvGrpSpPr>
          <p:grpSpPr bwMode="auto">
            <a:xfrm>
              <a:off x="3430" y="864"/>
              <a:ext cx="1753" cy="446"/>
              <a:chOff x="1799" y="960"/>
              <a:chExt cx="1753" cy="446"/>
            </a:xfrm>
          </p:grpSpPr>
          <p:sp>
            <p:nvSpPr>
              <p:cNvPr id="8" name="Text Box 8"/>
              <p:cNvSpPr txBox="1">
                <a:spLocks noChangeArrowheads="1"/>
              </p:cNvSpPr>
              <p:nvPr/>
            </p:nvSpPr>
            <p:spPr bwMode="auto">
              <a:xfrm>
                <a:off x="2064" y="960"/>
                <a:ext cx="1488" cy="446"/>
              </a:xfrm>
              <a:prstGeom prst="rect">
                <a:avLst/>
              </a:prstGeom>
              <a:noFill/>
              <a:ln w="9525">
                <a:noFill/>
                <a:miter lim="800000"/>
                <a:headEnd/>
                <a:tailEnd/>
              </a:ln>
            </p:spPr>
            <p:txBody>
              <a:bodyPr lIns="91425" tIns="45713" rIns="91425" bIns="45713">
                <a:spAutoFit/>
              </a:bodyPr>
              <a:lstStyle/>
              <a:p>
                <a:pPr>
                  <a:spcBef>
                    <a:spcPct val="50000"/>
                  </a:spcBef>
                </a:pPr>
                <a:r>
                  <a:rPr lang="es-ES" sz="1600" dirty="0">
                    <a:solidFill>
                      <a:schemeClr val="tx1"/>
                    </a:solidFill>
                  </a:rPr>
                  <a:t>(Beneficio promedio neto anual)</a:t>
                </a:r>
              </a:p>
              <a:p>
                <a:pPr>
                  <a:spcBef>
                    <a:spcPct val="50000"/>
                  </a:spcBef>
                </a:pPr>
                <a:r>
                  <a:rPr lang="es-ES" sz="1600" dirty="0">
                    <a:solidFill>
                      <a:schemeClr val="tx1"/>
                    </a:solidFill>
                  </a:rPr>
                  <a:t>Inversión</a:t>
                </a:r>
              </a:p>
            </p:txBody>
          </p:sp>
          <p:sp>
            <p:nvSpPr>
              <p:cNvPr id="9" name="Line 9"/>
              <p:cNvSpPr>
                <a:spLocks noChangeShapeType="1"/>
              </p:cNvSpPr>
              <p:nvPr/>
            </p:nvSpPr>
            <p:spPr bwMode="auto">
              <a:xfrm>
                <a:off x="2160" y="1200"/>
                <a:ext cx="1296" cy="0"/>
              </a:xfrm>
              <a:prstGeom prst="line">
                <a:avLst/>
              </a:prstGeom>
              <a:noFill/>
              <a:ln w="19050">
                <a:solidFill>
                  <a:schemeClr val="tx1"/>
                </a:solidFill>
                <a:round/>
                <a:headEnd/>
                <a:tailEnd/>
              </a:ln>
            </p:spPr>
            <p:txBody>
              <a:bodyPr lIns="91425" tIns="45713" rIns="91425" bIns="45713">
                <a:spAutoFit/>
              </a:bodyPr>
              <a:lstStyle/>
              <a:p>
                <a:endParaRPr lang="es-ES"/>
              </a:p>
            </p:txBody>
          </p:sp>
          <p:sp>
            <p:nvSpPr>
              <p:cNvPr id="10" name="Text Box 10"/>
              <p:cNvSpPr txBox="1">
                <a:spLocks noChangeArrowheads="1"/>
              </p:cNvSpPr>
              <p:nvPr/>
            </p:nvSpPr>
            <p:spPr bwMode="auto">
              <a:xfrm>
                <a:off x="1799" y="1084"/>
                <a:ext cx="311" cy="213"/>
              </a:xfrm>
              <a:prstGeom prst="rect">
                <a:avLst/>
              </a:prstGeom>
              <a:noFill/>
              <a:ln w="9525">
                <a:noFill/>
                <a:miter lim="800000"/>
                <a:headEnd/>
                <a:tailEnd/>
              </a:ln>
            </p:spPr>
            <p:txBody>
              <a:bodyPr wrap="square" lIns="91425" tIns="45713" rIns="91425" bIns="45713">
                <a:spAutoFit/>
              </a:bodyPr>
              <a:lstStyle/>
              <a:p>
                <a:pPr algn="l"/>
                <a:r>
                  <a:rPr lang="es-ES" sz="1600" dirty="0">
                    <a:solidFill>
                      <a:schemeClr val="tx1"/>
                    </a:solidFill>
                  </a:rPr>
                  <a:t>ROI   =</a:t>
                </a:r>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s-ES" dirty="0"/>
              <a:t>Coste del capital y valor del dinero en el tiempo</a:t>
            </a:r>
          </a:p>
        </p:txBody>
      </p:sp>
      <p:sp>
        <p:nvSpPr>
          <p:cNvPr id="6148" name="Rectangle 3"/>
          <p:cNvSpPr>
            <a:spLocks noGrp="1" noChangeArrowheads="1"/>
          </p:cNvSpPr>
          <p:nvPr>
            <p:ph type="body" idx="1"/>
          </p:nvPr>
        </p:nvSpPr>
        <p:spPr>
          <a:xfrm>
            <a:off x="685800" y="990600"/>
            <a:ext cx="7772400" cy="2942456"/>
          </a:xfrm>
        </p:spPr>
        <p:txBody>
          <a:bodyPr/>
          <a:lstStyle/>
          <a:p>
            <a:pPr eaLnBrk="1" hangingPunct="1"/>
            <a:r>
              <a:rPr lang="es-ES" dirty="0"/>
              <a:t>Los siguientes métodos tiene en cuenta el coste del capital</a:t>
            </a:r>
          </a:p>
          <a:p>
            <a:pPr eaLnBrk="1" hangingPunct="1"/>
            <a:r>
              <a:rPr lang="es-ES" dirty="0"/>
              <a:t>Ejemplo: un préstamo de un banco</a:t>
            </a:r>
          </a:p>
          <a:p>
            <a:pPr lvl="1" eaLnBrk="1" hangingPunct="1"/>
            <a:r>
              <a:rPr lang="es-ES" dirty="0"/>
              <a:t>duración de tres años</a:t>
            </a:r>
          </a:p>
          <a:p>
            <a:pPr lvl="1" eaLnBrk="1" hangingPunct="1"/>
            <a:r>
              <a:rPr lang="es-ES" dirty="0"/>
              <a:t>Capital 10.000 €</a:t>
            </a:r>
          </a:p>
          <a:p>
            <a:pPr lvl="1" eaLnBrk="1" hangingPunct="1"/>
            <a:r>
              <a:rPr lang="es-ES" dirty="0"/>
              <a:t>TAE: 6%</a:t>
            </a:r>
          </a:p>
          <a:p>
            <a:pPr lvl="1" eaLnBrk="1" hangingPunct="1"/>
            <a:r>
              <a:rPr lang="es-ES" dirty="0"/>
              <a:t>No pagamos intereses ni devolvemos nada hasta el final del tercer año ¿Qué le deberemos al banco al final del año 3?</a:t>
            </a:r>
          </a:p>
          <a:p>
            <a:pPr eaLnBrk="1" hangingPunct="1">
              <a:buFont typeface="Wingdings" pitchFamily="2" charset="2"/>
              <a:buNone/>
            </a:pPr>
            <a:endParaRPr lang="es-ES" dirty="0"/>
          </a:p>
        </p:txBody>
      </p:sp>
      <p:graphicFrame>
        <p:nvGraphicFramePr>
          <p:cNvPr id="6146" name="Object 4"/>
          <p:cNvGraphicFramePr>
            <a:graphicFrameLocks noChangeAspect="1"/>
          </p:cNvGraphicFramePr>
          <p:nvPr/>
        </p:nvGraphicFramePr>
        <p:xfrm>
          <a:off x="2209800" y="4038600"/>
          <a:ext cx="4138613" cy="1354138"/>
        </p:xfrm>
        <a:graphic>
          <a:graphicData uri="http://schemas.openxmlformats.org/presentationml/2006/ole">
            <mc:AlternateContent xmlns:mc="http://schemas.openxmlformats.org/markup-compatibility/2006">
              <mc:Choice xmlns:v="urn:schemas-microsoft-com:vml" Requires="v">
                <p:oleObj name="Worksheet" r:id="rId3" imgW="2562129" imgH="838087" progId="Excel.Sheet.8">
                  <p:embed/>
                </p:oleObj>
              </mc:Choice>
              <mc:Fallback>
                <p:oleObj name="Worksheet" r:id="rId3" imgW="2562129" imgH="838087"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038600"/>
                        <a:ext cx="4138613"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25" name="Text Box 5"/>
          <p:cNvSpPr txBox="1">
            <a:spLocks noChangeArrowheads="1"/>
          </p:cNvSpPr>
          <p:nvPr/>
        </p:nvSpPr>
        <p:spPr bwMode="auto">
          <a:xfrm>
            <a:off x="1475656" y="5715000"/>
            <a:ext cx="6237012" cy="338548"/>
          </a:xfrm>
          <a:prstGeom prst="rect">
            <a:avLst/>
          </a:prstGeom>
          <a:solidFill>
            <a:srgbClr val="EAEAEA"/>
          </a:solidFill>
          <a:ln w="9525">
            <a:noFill/>
            <a:miter lim="800000"/>
            <a:headEnd/>
            <a:tailEnd/>
          </a:ln>
          <a:effectLst>
            <a:outerShdw dist="35921" dir="2700000" algn="ctr" rotWithShape="0">
              <a:schemeClr val="bg2"/>
            </a:outerShdw>
          </a:effectLst>
        </p:spPr>
        <p:txBody>
          <a:bodyPr wrap="none" lIns="91432" tIns="45717" rIns="91432" bIns="45717">
            <a:spAutoFit/>
          </a:bodyPr>
          <a:lstStyle/>
          <a:p>
            <a:pPr algn="l">
              <a:defRPr/>
            </a:pPr>
            <a:r>
              <a:rPr lang="es-ES" sz="1600" dirty="0">
                <a:solidFill>
                  <a:schemeClr val="tx1"/>
                </a:solidFill>
              </a:rPr>
              <a:t>Cap. final = Cap. inicial + Cap. Inicial * TAE = Cap. inicial * (1+TAE)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s-ES"/>
              <a:t>Coste del capital y valor del dinero en el tiempo</a:t>
            </a:r>
          </a:p>
        </p:txBody>
      </p:sp>
      <p:sp>
        <p:nvSpPr>
          <p:cNvPr id="48131" name="Rectangle 3"/>
          <p:cNvSpPr>
            <a:spLocks noGrp="1" noChangeArrowheads="1"/>
          </p:cNvSpPr>
          <p:nvPr>
            <p:ph type="body" idx="1"/>
          </p:nvPr>
        </p:nvSpPr>
        <p:spPr/>
        <p:txBody>
          <a:bodyPr/>
          <a:lstStyle/>
          <a:p>
            <a:pPr eaLnBrk="1" hangingPunct="1"/>
            <a:r>
              <a:rPr lang="es-ES" dirty="0"/>
              <a:t>La fórmula del interés compuesto permite calcular los capitales que se obtienen a un plazo fijo tras varios años</a:t>
            </a:r>
          </a:p>
          <a:p>
            <a:pPr eaLnBrk="1" hangingPunct="1"/>
            <a:endParaRPr lang="es-ES" dirty="0"/>
          </a:p>
          <a:p>
            <a:pPr eaLnBrk="1" hangingPunct="1"/>
            <a:endParaRPr lang="es-ES" dirty="0"/>
          </a:p>
          <a:p>
            <a:pPr lvl="1" eaLnBrk="1" hangingPunct="1"/>
            <a:endParaRPr lang="es-ES" dirty="0"/>
          </a:p>
          <a:p>
            <a:pPr lvl="1" eaLnBrk="1" hangingPunct="1"/>
            <a:endParaRPr lang="es-ES" dirty="0"/>
          </a:p>
          <a:p>
            <a:pPr eaLnBrk="1" hangingPunct="1"/>
            <a:r>
              <a:rPr lang="es-ES" dirty="0"/>
              <a:t>Igualmente se puede calcular a la inversa un capital final a qué capital inicial corresponde</a:t>
            </a:r>
          </a:p>
        </p:txBody>
      </p:sp>
      <p:sp>
        <p:nvSpPr>
          <p:cNvPr id="160772" name="AutoShape 4"/>
          <p:cNvSpPr>
            <a:spLocks noChangeArrowheads="1"/>
          </p:cNvSpPr>
          <p:nvPr/>
        </p:nvSpPr>
        <p:spPr bwMode="auto">
          <a:xfrm flipH="1">
            <a:off x="1600200" y="44958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73" name="AutoShape 5"/>
          <p:cNvSpPr>
            <a:spLocks noChangeArrowheads="1"/>
          </p:cNvSpPr>
          <p:nvPr/>
        </p:nvSpPr>
        <p:spPr bwMode="auto">
          <a:xfrm flipH="1">
            <a:off x="5486400" y="44958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74" name="Rectangle 6"/>
          <p:cNvSpPr>
            <a:spLocks noChangeArrowheads="1"/>
          </p:cNvSpPr>
          <p:nvPr/>
        </p:nvSpPr>
        <p:spPr bwMode="auto">
          <a:xfrm flipH="1">
            <a:off x="3048000" y="43434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1</a:t>
            </a:r>
          </a:p>
          <a:p>
            <a:pPr>
              <a:defRPr/>
            </a:pPr>
            <a:r>
              <a:rPr lang="es-ES" sz="2400" b="1">
                <a:latin typeface="Times New Roman" pitchFamily="18" charset="0"/>
              </a:rPr>
              <a:t>(1+TAE)</a:t>
            </a:r>
          </a:p>
        </p:txBody>
      </p:sp>
      <p:sp>
        <p:nvSpPr>
          <p:cNvPr id="48135" name="Line 7"/>
          <p:cNvSpPr>
            <a:spLocks noChangeShapeType="1"/>
          </p:cNvSpPr>
          <p:nvPr/>
        </p:nvSpPr>
        <p:spPr bwMode="auto">
          <a:xfrm>
            <a:off x="3505200" y="4724400"/>
            <a:ext cx="1371600" cy="0"/>
          </a:xfrm>
          <a:prstGeom prst="line">
            <a:avLst/>
          </a:prstGeom>
          <a:noFill/>
          <a:ln w="19050">
            <a:solidFill>
              <a:schemeClr val="bg1"/>
            </a:solidFill>
            <a:round/>
            <a:headEnd/>
            <a:tailEnd/>
          </a:ln>
        </p:spPr>
        <p:txBody>
          <a:bodyPr/>
          <a:lstStyle/>
          <a:p>
            <a:endParaRPr lang="es-ES"/>
          </a:p>
        </p:txBody>
      </p:sp>
      <p:sp>
        <p:nvSpPr>
          <p:cNvPr id="160776" name="AutoShape 8"/>
          <p:cNvSpPr>
            <a:spLocks noChangeArrowheads="1"/>
          </p:cNvSpPr>
          <p:nvPr/>
        </p:nvSpPr>
        <p:spPr bwMode="auto">
          <a:xfrm>
            <a:off x="1600200" y="20574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77" name="AutoShape 9"/>
          <p:cNvSpPr>
            <a:spLocks noChangeArrowheads="1"/>
          </p:cNvSpPr>
          <p:nvPr/>
        </p:nvSpPr>
        <p:spPr bwMode="auto">
          <a:xfrm>
            <a:off x="5486400" y="20574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78" name="Rectangle 10"/>
          <p:cNvSpPr>
            <a:spLocks noChangeArrowheads="1"/>
          </p:cNvSpPr>
          <p:nvPr/>
        </p:nvSpPr>
        <p:spPr bwMode="auto">
          <a:xfrm>
            <a:off x="3048000" y="19050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x (1+TAE)</a:t>
            </a:r>
          </a:p>
        </p:txBody>
      </p:sp>
      <p:sp>
        <p:nvSpPr>
          <p:cNvPr id="160779" name="AutoShape 11"/>
          <p:cNvSpPr>
            <a:spLocks noChangeArrowheads="1"/>
          </p:cNvSpPr>
          <p:nvPr/>
        </p:nvSpPr>
        <p:spPr bwMode="auto">
          <a:xfrm>
            <a:off x="1600200" y="28956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80" name="AutoShape 12"/>
          <p:cNvSpPr>
            <a:spLocks noChangeArrowheads="1"/>
          </p:cNvSpPr>
          <p:nvPr/>
        </p:nvSpPr>
        <p:spPr bwMode="auto">
          <a:xfrm>
            <a:off x="5486400" y="28956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81" name="Rectangle 13"/>
          <p:cNvSpPr>
            <a:spLocks noChangeArrowheads="1"/>
          </p:cNvSpPr>
          <p:nvPr/>
        </p:nvSpPr>
        <p:spPr bwMode="auto">
          <a:xfrm>
            <a:off x="3048000" y="27432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x (1+TAE)</a:t>
            </a:r>
            <a:r>
              <a:rPr lang="es-ES" sz="2400" b="1" baseline="30000">
                <a:latin typeface="Times New Roman" pitchFamily="18" charset="0"/>
              </a:rPr>
              <a:t>N</a:t>
            </a:r>
          </a:p>
        </p:txBody>
      </p:sp>
      <p:sp>
        <p:nvSpPr>
          <p:cNvPr id="160782" name="AutoShape 14"/>
          <p:cNvSpPr>
            <a:spLocks noChangeArrowheads="1"/>
          </p:cNvSpPr>
          <p:nvPr/>
        </p:nvSpPr>
        <p:spPr bwMode="auto">
          <a:xfrm flipH="1">
            <a:off x="1600200" y="54102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Inicial</a:t>
            </a:r>
          </a:p>
        </p:txBody>
      </p:sp>
      <p:sp>
        <p:nvSpPr>
          <p:cNvPr id="160783" name="AutoShape 15"/>
          <p:cNvSpPr>
            <a:spLocks noChangeArrowheads="1"/>
          </p:cNvSpPr>
          <p:nvPr/>
        </p:nvSpPr>
        <p:spPr bwMode="auto">
          <a:xfrm flipH="1">
            <a:off x="5486400" y="5410200"/>
            <a:ext cx="1447800" cy="533400"/>
          </a:xfrm>
          <a:prstGeom prst="rightArrow">
            <a:avLst>
              <a:gd name="adj1" fmla="val 50000"/>
              <a:gd name="adj2" fmla="val 67857"/>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1800">
                <a:solidFill>
                  <a:schemeClr val="tx1"/>
                </a:solidFill>
              </a:rPr>
              <a:t>Cap. final</a:t>
            </a:r>
          </a:p>
        </p:txBody>
      </p:sp>
      <p:sp>
        <p:nvSpPr>
          <p:cNvPr id="160784" name="Rectangle 16"/>
          <p:cNvSpPr>
            <a:spLocks noChangeArrowheads="1"/>
          </p:cNvSpPr>
          <p:nvPr/>
        </p:nvSpPr>
        <p:spPr bwMode="auto">
          <a:xfrm flipH="1">
            <a:off x="3048000" y="5257800"/>
            <a:ext cx="2438400" cy="7620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 sz="2400" b="1">
                <a:latin typeface="Times New Roman" pitchFamily="18" charset="0"/>
              </a:rPr>
              <a:t>1</a:t>
            </a:r>
          </a:p>
          <a:p>
            <a:pPr>
              <a:defRPr/>
            </a:pPr>
            <a:r>
              <a:rPr lang="es-ES" sz="2400" b="1">
                <a:latin typeface="Times New Roman" pitchFamily="18" charset="0"/>
              </a:rPr>
              <a:t>(1+TAE) </a:t>
            </a:r>
            <a:r>
              <a:rPr lang="es-ES" sz="2400" b="1" baseline="30000">
                <a:latin typeface="Times New Roman" pitchFamily="18" charset="0"/>
              </a:rPr>
              <a:t>N</a:t>
            </a:r>
          </a:p>
        </p:txBody>
      </p:sp>
      <p:sp>
        <p:nvSpPr>
          <p:cNvPr id="48145" name="Line 17"/>
          <p:cNvSpPr>
            <a:spLocks noChangeShapeType="1"/>
          </p:cNvSpPr>
          <p:nvPr/>
        </p:nvSpPr>
        <p:spPr bwMode="auto">
          <a:xfrm>
            <a:off x="3505200" y="5638800"/>
            <a:ext cx="1371600" cy="0"/>
          </a:xfrm>
          <a:prstGeom prst="line">
            <a:avLst/>
          </a:prstGeom>
          <a:noFill/>
          <a:ln w="19050">
            <a:solidFill>
              <a:schemeClr val="bg1"/>
            </a:solidFill>
            <a:round/>
            <a:headEnd/>
            <a:tailEnd/>
          </a:ln>
        </p:spPr>
        <p:txBody>
          <a:bodyPr/>
          <a:lstStyle/>
          <a:p>
            <a:endParaRPr lang="es-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s-ES"/>
              <a:t>¿Qué significa el VAN?</a:t>
            </a:r>
          </a:p>
        </p:txBody>
      </p:sp>
      <p:sp>
        <p:nvSpPr>
          <p:cNvPr id="51203" name="Rectangle 3"/>
          <p:cNvSpPr>
            <a:spLocks noGrp="1" noChangeArrowheads="1"/>
          </p:cNvSpPr>
          <p:nvPr>
            <p:ph type="body" idx="1"/>
          </p:nvPr>
        </p:nvSpPr>
        <p:spPr/>
        <p:txBody>
          <a:bodyPr/>
          <a:lstStyle/>
          <a:p>
            <a:pPr eaLnBrk="1" hangingPunct="1"/>
            <a:r>
              <a:rPr lang="es-ES" dirty="0"/>
              <a:t>El “dinero limpio”, neto, que queda al inversor una vez finalizada la inversión y liquidados los intereses de los capitales invertidos.</a:t>
            </a:r>
          </a:p>
          <a:p>
            <a:pPr eaLnBrk="1" hangingPunct="1"/>
            <a:r>
              <a:rPr lang="es-ES" dirty="0"/>
              <a:t>Medido en euros de hoy: </a:t>
            </a:r>
            <a:r>
              <a:rPr lang="es-ES" b="0" dirty="0"/>
              <a:t>actualizado</a:t>
            </a:r>
            <a:r>
              <a:rPr lang="es-ES" dirty="0"/>
              <a:t> según la tasa de descuento del inversor.</a:t>
            </a:r>
          </a:p>
          <a:p>
            <a:pPr eaLnBrk="1" hangingPunct="1"/>
            <a:r>
              <a:rPr lang="es-ES" dirty="0"/>
              <a:t>Si el VAN es positivo, la inversión es </a:t>
            </a:r>
            <a:r>
              <a:rPr lang="es-ES" b="0" dirty="0"/>
              <a:t>rentable</a:t>
            </a:r>
          </a:p>
          <a:p>
            <a:pPr eaLnBrk="1" hangingPunct="1"/>
            <a:endParaRPr lang="es-ES" dirty="0"/>
          </a:p>
          <a:p>
            <a:pPr algn="ctr" eaLnBrk="1" hangingPunct="1">
              <a:buFont typeface="Wingdings" pitchFamily="2" charset="2"/>
              <a:buNone/>
            </a:pPr>
            <a:r>
              <a:rPr lang="es-ES" dirty="0"/>
              <a:t>¿Pero es suficientemente rentable como para que el inversor corra riesgos y esfuerzos?</a:t>
            </a:r>
          </a:p>
          <a:p>
            <a:pPr eaLnBrk="1" hangingPunct="1"/>
            <a:endParaRPr lang="es-ES" dirty="0"/>
          </a:p>
          <a:p>
            <a:pPr eaLnBrk="1" hangingPunct="1"/>
            <a:r>
              <a:rPr lang="es-ES" dirty="0"/>
              <a:t>Esta es un decisión personal o de política de empresa, no hay una respuesta estándar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s-ES" dirty="0"/>
              <a:t>El valor actualizado neto (VAN)</a:t>
            </a:r>
          </a:p>
        </p:txBody>
      </p:sp>
      <p:sp>
        <p:nvSpPr>
          <p:cNvPr id="162819" name="Rectangle 3"/>
          <p:cNvSpPr>
            <a:spLocks noChangeArrowheads="1"/>
          </p:cNvSpPr>
          <p:nvPr/>
        </p:nvSpPr>
        <p:spPr bwMode="auto">
          <a:xfrm>
            <a:off x="1447800" y="998538"/>
            <a:ext cx="6019800" cy="3733800"/>
          </a:xfrm>
          <a:prstGeom prst="rect">
            <a:avLst/>
          </a:prstGeom>
          <a:solidFill>
            <a:srgbClr val="EAEAEA"/>
          </a:solidFill>
          <a:ln w="28575">
            <a:solidFill>
              <a:schemeClr val="bg2"/>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50180" name="Line 4"/>
          <p:cNvSpPr>
            <a:spLocks noChangeShapeType="1"/>
          </p:cNvSpPr>
          <p:nvPr/>
        </p:nvSpPr>
        <p:spPr bwMode="auto">
          <a:xfrm>
            <a:off x="1905000" y="3284538"/>
            <a:ext cx="4953000" cy="0"/>
          </a:xfrm>
          <a:prstGeom prst="line">
            <a:avLst/>
          </a:prstGeom>
          <a:noFill/>
          <a:ln w="28575">
            <a:solidFill>
              <a:schemeClr val="tx1"/>
            </a:solidFill>
            <a:round/>
            <a:headEnd/>
            <a:tailEnd/>
          </a:ln>
        </p:spPr>
        <p:txBody>
          <a:bodyPr/>
          <a:lstStyle/>
          <a:p>
            <a:endParaRPr lang="es-ES"/>
          </a:p>
        </p:txBody>
      </p:sp>
      <p:sp>
        <p:nvSpPr>
          <p:cNvPr id="50181" name="Line 5"/>
          <p:cNvSpPr>
            <a:spLocks noChangeShapeType="1"/>
          </p:cNvSpPr>
          <p:nvPr/>
        </p:nvSpPr>
        <p:spPr bwMode="auto">
          <a:xfrm>
            <a:off x="1905000" y="3284538"/>
            <a:ext cx="0" cy="1219200"/>
          </a:xfrm>
          <a:prstGeom prst="line">
            <a:avLst/>
          </a:prstGeom>
          <a:noFill/>
          <a:ln w="9525">
            <a:solidFill>
              <a:srgbClr val="FF3300"/>
            </a:solidFill>
            <a:round/>
            <a:headEnd/>
            <a:tailEnd type="triangle" w="med" len="med"/>
          </a:ln>
        </p:spPr>
        <p:txBody>
          <a:bodyPr/>
          <a:lstStyle/>
          <a:p>
            <a:endParaRPr lang="es-ES"/>
          </a:p>
        </p:txBody>
      </p:sp>
      <p:sp>
        <p:nvSpPr>
          <p:cNvPr id="50182" name="Line 6"/>
          <p:cNvSpPr>
            <a:spLocks noChangeShapeType="1"/>
          </p:cNvSpPr>
          <p:nvPr/>
        </p:nvSpPr>
        <p:spPr bwMode="auto">
          <a:xfrm flipV="1">
            <a:off x="2819400" y="3055938"/>
            <a:ext cx="0" cy="228600"/>
          </a:xfrm>
          <a:prstGeom prst="line">
            <a:avLst/>
          </a:prstGeom>
          <a:noFill/>
          <a:ln w="19050">
            <a:solidFill>
              <a:schemeClr val="tx1"/>
            </a:solidFill>
            <a:round/>
            <a:headEnd/>
            <a:tailEnd type="triangle" w="med" len="med"/>
          </a:ln>
        </p:spPr>
        <p:txBody>
          <a:bodyPr/>
          <a:lstStyle/>
          <a:p>
            <a:endParaRPr lang="es-ES"/>
          </a:p>
        </p:txBody>
      </p:sp>
      <p:sp>
        <p:nvSpPr>
          <p:cNvPr id="50183" name="Line 7"/>
          <p:cNvSpPr>
            <a:spLocks noChangeShapeType="1"/>
          </p:cNvSpPr>
          <p:nvPr/>
        </p:nvSpPr>
        <p:spPr bwMode="auto">
          <a:xfrm flipV="1">
            <a:off x="3810000" y="2979738"/>
            <a:ext cx="0" cy="304800"/>
          </a:xfrm>
          <a:prstGeom prst="line">
            <a:avLst/>
          </a:prstGeom>
          <a:noFill/>
          <a:ln w="19050">
            <a:solidFill>
              <a:schemeClr val="tx1"/>
            </a:solidFill>
            <a:round/>
            <a:headEnd/>
            <a:tailEnd type="triangle" w="med" len="med"/>
          </a:ln>
        </p:spPr>
        <p:txBody>
          <a:bodyPr/>
          <a:lstStyle/>
          <a:p>
            <a:endParaRPr lang="es-ES"/>
          </a:p>
        </p:txBody>
      </p:sp>
      <p:sp>
        <p:nvSpPr>
          <p:cNvPr id="50184" name="Line 8"/>
          <p:cNvSpPr>
            <a:spLocks noChangeShapeType="1"/>
          </p:cNvSpPr>
          <p:nvPr/>
        </p:nvSpPr>
        <p:spPr bwMode="auto">
          <a:xfrm flipV="1">
            <a:off x="4800600" y="2903538"/>
            <a:ext cx="0" cy="381000"/>
          </a:xfrm>
          <a:prstGeom prst="line">
            <a:avLst/>
          </a:prstGeom>
          <a:noFill/>
          <a:ln w="19050">
            <a:solidFill>
              <a:schemeClr val="tx1"/>
            </a:solidFill>
            <a:round/>
            <a:headEnd/>
            <a:tailEnd type="triangle" w="med" len="med"/>
          </a:ln>
        </p:spPr>
        <p:txBody>
          <a:bodyPr/>
          <a:lstStyle/>
          <a:p>
            <a:endParaRPr lang="es-ES"/>
          </a:p>
        </p:txBody>
      </p:sp>
      <p:sp>
        <p:nvSpPr>
          <p:cNvPr id="50185" name="Line 9"/>
          <p:cNvSpPr>
            <a:spLocks noChangeShapeType="1"/>
          </p:cNvSpPr>
          <p:nvPr/>
        </p:nvSpPr>
        <p:spPr bwMode="auto">
          <a:xfrm flipV="1">
            <a:off x="5867400" y="2827338"/>
            <a:ext cx="0" cy="457200"/>
          </a:xfrm>
          <a:prstGeom prst="line">
            <a:avLst/>
          </a:prstGeom>
          <a:noFill/>
          <a:ln w="19050">
            <a:solidFill>
              <a:schemeClr val="tx1"/>
            </a:solidFill>
            <a:round/>
            <a:headEnd/>
            <a:tailEnd type="triangle" w="med" len="med"/>
          </a:ln>
        </p:spPr>
        <p:txBody>
          <a:bodyPr/>
          <a:lstStyle/>
          <a:p>
            <a:endParaRPr lang="es-ES"/>
          </a:p>
        </p:txBody>
      </p:sp>
      <p:sp>
        <p:nvSpPr>
          <p:cNvPr id="50186" name="Line 10"/>
          <p:cNvSpPr>
            <a:spLocks noChangeShapeType="1"/>
          </p:cNvSpPr>
          <p:nvPr/>
        </p:nvSpPr>
        <p:spPr bwMode="auto">
          <a:xfrm flipV="1">
            <a:off x="6858000" y="2827338"/>
            <a:ext cx="0" cy="457200"/>
          </a:xfrm>
          <a:prstGeom prst="line">
            <a:avLst/>
          </a:prstGeom>
          <a:noFill/>
          <a:ln w="19050">
            <a:solidFill>
              <a:schemeClr val="tx1"/>
            </a:solidFill>
            <a:round/>
            <a:headEnd/>
            <a:tailEnd type="triangle" w="med" len="med"/>
          </a:ln>
        </p:spPr>
        <p:txBody>
          <a:bodyPr/>
          <a:lstStyle/>
          <a:p>
            <a:endParaRPr lang="es-ES"/>
          </a:p>
        </p:txBody>
      </p:sp>
      <p:sp>
        <p:nvSpPr>
          <p:cNvPr id="50187" name="Text Box 11"/>
          <p:cNvSpPr txBox="1">
            <a:spLocks noChangeArrowheads="1"/>
          </p:cNvSpPr>
          <p:nvPr/>
        </p:nvSpPr>
        <p:spPr bwMode="auto">
          <a:xfrm>
            <a:off x="2895600" y="2871788"/>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1</a:t>
            </a:r>
          </a:p>
        </p:txBody>
      </p:sp>
      <p:sp>
        <p:nvSpPr>
          <p:cNvPr id="50188" name="Text Box 12"/>
          <p:cNvSpPr txBox="1">
            <a:spLocks noChangeArrowheads="1"/>
          </p:cNvSpPr>
          <p:nvPr/>
        </p:nvSpPr>
        <p:spPr bwMode="auto">
          <a:xfrm>
            <a:off x="3852863" y="2871788"/>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2</a:t>
            </a:r>
          </a:p>
        </p:txBody>
      </p:sp>
      <p:sp>
        <p:nvSpPr>
          <p:cNvPr id="50189" name="Text Box 13"/>
          <p:cNvSpPr txBox="1">
            <a:spLocks noChangeArrowheads="1"/>
          </p:cNvSpPr>
          <p:nvPr/>
        </p:nvSpPr>
        <p:spPr bwMode="auto">
          <a:xfrm>
            <a:off x="4843463" y="2871788"/>
            <a:ext cx="38576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3</a:t>
            </a:r>
          </a:p>
        </p:txBody>
      </p:sp>
      <p:sp>
        <p:nvSpPr>
          <p:cNvPr id="50190" name="Text Box 14"/>
          <p:cNvSpPr txBox="1">
            <a:spLocks noChangeArrowheads="1"/>
          </p:cNvSpPr>
          <p:nvPr/>
        </p:nvSpPr>
        <p:spPr bwMode="auto">
          <a:xfrm>
            <a:off x="5905500" y="2871788"/>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4</a:t>
            </a:r>
          </a:p>
        </p:txBody>
      </p:sp>
      <p:sp>
        <p:nvSpPr>
          <p:cNvPr id="50191" name="Text Box 15"/>
          <p:cNvSpPr txBox="1">
            <a:spLocks noChangeArrowheads="1"/>
          </p:cNvSpPr>
          <p:nvPr/>
        </p:nvSpPr>
        <p:spPr bwMode="auto">
          <a:xfrm>
            <a:off x="6896100" y="2871788"/>
            <a:ext cx="385763"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F</a:t>
            </a:r>
            <a:r>
              <a:rPr lang="es-ES" sz="1600" baseline="-25000">
                <a:solidFill>
                  <a:schemeClr val="tx1"/>
                </a:solidFill>
              </a:rPr>
              <a:t>5</a:t>
            </a:r>
          </a:p>
        </p:txBody>
      </p:sp>
      <p:sp>
        <p:nvSpPr>
          <p:cNvPr id="50192" name="Text Box 16"/>
          <p:cNvSpPr txBox="1">
            <a:spLocks noChangeArrowheads="1"/>
          </p:cNvSpPr>
          <p:nvPr/>
        </p:nvSpPr>
        <p:spPr bwMode="auto">
          <a:xfrm>
            <a:off x="1905000" y="4046538"/>
            <a:ext cx="687388" cy="336550"/>
          </a:xfrm>
          <a:prstGeom prst="rect">
            <a:avLst/>
          </a:prstGeom>
          <a:noFill/>
          <a:ln w="9525">
            <a:noFill/>
            <a:miter lim="800000"/>
            <a:headEnd/>
            <a:tailEnd/>
          </a:ln>
        </p:spPr>
        <p:txBody>
          <a:bodyPr lIns="91432" tIns="45717" rIns="91432" bIns="45717">
            <a:spAutoFit/>
          </a:bodyPr>
          <a:lstStyle/>
          <a:p>
            <a:pPr algn="l"/>
            <a:r>
              <a:rPr lang="es-ES" sz="1600">
                <a:solidFill>
                  <a:srgbClr val="FF3300"/>
                </a:solidFill>
              </a:rPr>
              <a:t>I = P</a:t>
            </a:r>
            <a:r>
              <a:rPr lang="es-ES" sz="1600" baseline="-25000">
                <a:solidFill>
                  <a:srgbClr val="FF3300"/>
                </a:solidFill>
              </a:rPr>
              <a:t>0</a:t>
            </a:r>
          </a:p>
        </p:txBody>
      </p:sp>
      <p:grpSp>
        <p:nvGrpSpPr>
          <p:cNvPr id="50193" name="Group 17"/>
          <p:cNvGrpSpPr>
            <a:grpSpLocks/>
          </p:cNvGrpSpPr>
          <p:nvPr/>
        </p:nvGrpSpPr>
        <p:grpSpPr bwMode="auto">
          <a:xfrm>
            <a:off x="1905000" y="1531938"/>
            <a:ext cx="1588" cy="1752600"/>
            <a:chOff x="1200" y="1056"/>
            <a:chExt cx="0" cy="1104"/>
          </a:xfrm>
        </p:grpSpPr>
        <p:sp>
          <p:nvSpPr>
            <p:cNvPr id="50223" name="Line 18"/>
            <p:cNvSpPr>
              <a:spLocks noChangeShapeType="1"/>
            </p:cNvSpPr>
            <p:nvPr/>
          </p:nvSpPr>
          <p:spPr bwMode="auto">
            <a:xfrm flipV="1">
              <a:off x="1200" y="2016"/>
              <a:ext cx="0" cy="144"/>
            </a:xfrm>
            <a:prstGeom prst="line">
              <a:avLst/>
            </a:prstGeom>
            <a:noFill/>
            <a:ln w="19050">
              <a:solidFill>
                <a:srgbClr val="009900"/>
              </a:solidFill>
              <a:round/>
              <a:headEnd/>
              <a:tailEnd type="triangle" w="med" len="med"/>
            </a:ln>
          </p:spPr>
          <p:txBody>
            <a:bodyPr/>
            <a:lstStyle/>
            <a:p>
              <a:endParaRPr lang="es-ES"/>
            </a:p>
          </p:txBody>
        </p:sp>
        <p:sp>
          <p:nvSpPr>
            <p:cNvPr id="50224" name="Line 19"/>
            <p:cNvSpPr>
              <a:spLocks noChangeShapeType="1"/>
            </p:cNvSpPr>
            <p:nvPr/>
          </p:nvSpPr>
          <p:spPr bwMode="auto">
            <a:xfrm flipV="1">
              <a:off x="1200" y="1838"/>
              <a:ext cx="0" cy="192"/>
            </a:xfrm>
            <a:prstGeom prst="line">
              <a:avLst/>
            </a:prstGeom>
            <a:noFill/>
            <a:ln w="19050">
              <a:solidFill>
                <a:srgbClr val="009900"/>
              </a:solidFill>
              <a:round/>
              <a:headEnd/>
              <a:tailEnd type="triangle" w="med" len="med"/>
            </a:ln>
          </p:spPr>
          <p:txBody>
            <a:bodyPr/>
            <a:lstStyle/>
            <a:p>
              <a:endParaRPr lang="es-ES"/>
            </a:p>
          </p:txBody>
        </p:sp>
        <p:sp>
          <p:nvSpPr>
            <p:cNvPr id="50225" name="Line 20"/>
            <p:cNvSpPr>
              <a:spLocks noChangeShapeType="1"/>
            </p:cNvSpPr>
            <p:nvPr/>
          </p:nvSpPr>
          <p:spPr bwMode="auto">
            <a:xfrm flipV="1">
              <a:off x="1200" y="1605"/>
              <a:ext cx="0" cy="240"/>
            </a:xfrm>
            <a:prstGeom prst="line">
              <a:avLst/>
            </a:prstGeom>
            <a:noFill/>
            <a:ln w="19050">
              <a:solidFill>
                <a:srgbClr val="009900"/>
              </a:solidFill>
              <a:round/>
              <a:headEnd/>
              <a:tailEnd type="triangle" w="med" len="med"/>
            </a:ln>
          </p:spPr>
          <p:txBody>
            <a:bodyPr/>
            <a:lstStyle/>
            <a:p>
              <a:endParaRPr lang="es-ES"/>
            </a:p>
          </p:txBody>
        </p:sp>
        <p:sp>
          <p:nvSpPr>
            <p:cNvPr id="50226" name="Line 21"/>
            <p:cNvSpPr>
              <a:spLocks noChangeShapeType="1"/>
            </p:cNvSpPr>
            <p:nvPr/>
          </p:nvSpPr>
          <p:spPr bwMode="auto">
            <a:xfrm flipV="1">
              <a:off x="1200" y="1330"/>
              <a:ext cx="0" cy="288"/>
            </a:xfrm>
            <a:prstGeom prst="line">
              <a:avLst/>
            </a:prstGeom>
            <a:noFill/>
            <a:ln w="19050">
              <a:solidFill>
                <a:srgbClr val="009900"/>
              </a:solidFill>
              <a:round/>
              <a:headEnd/>
              <a:tailEnd type="triangle" w="med" len="med"/>
            </a:ln>
          </p:spPr>
          <p:txBody>
            <a:bodyPr/>
            <a:lstStyle/>
            <a:p>
              <a:endParaRPr lang="es-ES"/>
            </a:p>
          </p:txBody>
        </p:sp>
        <p:sp>
          <p:nvSpPr>
            <p:cNvPr id="50227" name="Line 22"/>
            <p:cNvSpPr>
              <a:spLocks noChangeShapeType="1"/>
            </p:cNvSpPr>
            <p:nvPr/>
          </p:nvSpPr>
          <p:spPr bwMode="auto">
            <a:xfrm flipV="1">
              <a:off x="1200" y="1056"/>
              <a:ext cx="0" cy="288"/>
            </a:xfrm>
            <a:prstGeom prst="line">
              <a:avLst/>
            </a:prstGeom>
            <a:noFill/>
            <a:ln w="19050">
              <a:solidFill>
                <a:srgbClr val="009900"/>
              </a:solidFill>
              <a:round/>
              <a:headEnd/>
              <a:tailEnd type="triangle" w="med" len="med"/>
            </a:ln>
          </p:spPr>
          <p:txBody>
            <a:bodyPr/>
            <a:lstStyle/>
            <a:p>
              <a:endParaRPr lang="es-ES"/>
            </a:p>
          </p:txBody>
        </p:sp>
      </p:grpSp>
      <p:sp>
        <p:nvSpPr>
          <p:cNvPr id="50194" name="Freeform 23"/>
          <p:cNvSpPr>
            <a:spLocks/>
          </p:cNvSpPr>
          <p:nvPr/>
        </p:nvSpPr>
        <p:spPr bwMode="auto">
          <a:xfrm>
            <a:off x="1955800" y="2947988"/>
            <a:ext cx="839788" cy="182562"/>
          </a:xfrm>
          <a:custGeom>
            <a:avLst/>
            <a:gdLst>
              <a:gd name="T0" fmla="*/ 839788 w 529"/>
              <a:gd name="T1" fmla="*/ 171450 h 115"/>
              <a:gd name="T2" fmla="*/ 531813 w 529"/>
              <a:gd name="T3" fmla="*/ 44450 h 115"/>
              <a:gd name="T4" fmla="*/ 361950 w 529"/>
              <a:gd name="T5" fmla="*/ 22225 h 115"/>
              <a:gd name="T6" fmla="*/ 0 w 529"/>
              <a:gd name="T7" fmla="*/ 182562 h 115"/>
              <a:gd name="T8" fmla="*/ 0 60000 65536"/>
              <a:gd name="T9" fmla="*/ 0 60000 65536"/>
              <a:gd name="T10" fmla="*/ 0 60000 65536"/>
              <a:gd name="T11" fmla="*/ 0 60000 65536"/>
              <a:gd name="T12" fmla="*/ 0 w 529"/>
              <a:gd name="T13" fmla="*/ 0 h 115"/>
              <a:gd name="T14" fmla="*/ 529 w 529"/>
              <a:gd name="T15" fmla="*/ 115 h 115"/>
            </a:gdLst>
            <a:ahLst/>
            <a:cxnLst>
              <a:cxn ang="T8">
                <a:pos x="T0" y="T1"/>
              </a:cxn>
              <a:cxn ang="T9">
                <a:pos x="T2" y="T3"/>
              </a:cxn>
              <a:cxn ang="T10">
                <a:pos x="T4" y="T5"/>
              </a:cxn>
              <a:cxn ang="T11">
                <a:pos x="T6" y="T7"/>
              </a:cxn>
            </a:cxnLst>
            <a:rect l="T12" t="T13" r="T14" b="T15"/>
            <a:pathLst>
              <a:path w="529" h="115">
                <a:moveTo>
                  <a:pt x="529" y="108"/>
                </a:moveTo>
                <a:cubicBezTo>
                  <a:pt x="457" y="76"/>
                  <a:pt x="385" y="44"/>
                  <a:pt x="335" y="28"/>
                </a:cubicBezTo>
                <a:cubicBezTo>
                  <a:pt x="285" y="12"/>
                  <a:pt x="284" y="0"/>
                  <a:pt x="228" y="14"/>
                </a:cubicBezTo>
                <a:cubicBezTo>
                  <a:pt x="172" y="28"/>
                  <a:pt x="86" y="71"/>
                  <a:pt x="0" y="115"/>
                </a:cubicBezTo>
              </a:path>
            </a:pathLst>
          </a:custGeom>
          <a:noFill/>
          <a:ln w="9525">
            <a:solidFill>
              <a:schemeClr val="tx1"/>
            </a:solidFill>
            <a:round/>
            <a:headEnd/>
            <a:tailEnd/>
          </a:ln>
        </p:spPr>
        <p:txBody>
          <a:bodyPr/>
          <a:lstStyle/>
          <a:p>
            <a:endParaRPr lang="es-ES"/>
          </a:p>
        </p:txBody>
      </p:sp>
      <p:sp>
        <p:nvSpPr>
          <p:cNvPr id="50195" name="Freeform 24"/>
          <p:cNvSpPr>
            <a:spLocks/>
          </p:cNvSpPr>
          <p:nvPr/>
        </p:nvSpPr>
        <p:spPr bwMode="auto">
          <a:xfrm>
            <a:off x="1955800" y="2632075"/>
            <a:ext cx="1808163" cy="412750"/>
          </a:xfrm>
          <a:custGeom>
            <a:avLst/>
            <a:gdLst>
              <a:gd name="T0" fmla="*/ 1808163 w 1139"/>
              <a:gd name="T1" fmla="*/ 412750 h 260"/>
              <a:gd name="T2" fmla="*/ 744538 w 1139"/>
              <a:gd name="T3" fmla="*/ 30162 h 260"/>
              <a:gd name="T4" fmla="*/ 0 w 1139"/>
              <a:gd name="T5" fmla="*/ 231775 h 260"/>
              <a:gd name="T6" fmla="*/ 0 60000 65536"/>
              <a:gd name="T7" fmla="*/ 0 60000 65536"/>
              <a:gd name="T8" fmla="*/ 0 60000 65536"/>
              <a:gd name="T9" fmla="*/ 0 w 1139"/>
              <a:gd name="T10" fmla="*/ 0 h 260"/>
              <a:gd name="T11" fmla="*/ 1139 w 1139"/>
              <a:gd name="T12" fmla="*/ 260 h 260"/>
            </a:gdLst>
            <a:ahLst/>
            <a:cxnLst>
              <a:cxn ang="T6">
                <a:pos x="T0" y="T1"/>
              </a:cxn>
              <a:cxn ang="T7">
                <a:pos x="T2" y="T3"/>
              </a:cxn>
              <a:cxn ang="T8">
                <a:pos x="T4" y="T5"/>
              </a:cxn>
            </a:cxnLst>
            <a:rect l="T9" t="T10" r="T11" b="T12"/>
            <a:pathLst>
              <a:path w="1139" h="260">
                <a:moveTo>
                  <a:pt x="1139" y="260"/>
                </a:moveTo>
                <a:cubicBezTo>
                  <a:pt x="899" y="149"/>
                  <a:pt x="659" y="38"/>
                  <a:pt x="469" y="19"/>
                </a:cubicBezTo>
                <a:cubicBezTo>
                  <a:pt x="279" y="0"/>
                  <a:pt x="139" y="73"/>
                  <a:pt x="0" y="146"/>
                </a:cubicBezTo>
              </a:path>
            </a:pathLst>
          </a:custGeom>
          <a:noFill/>
          <a:ln w="9525">
            <a:solidFill>
              <a:schemeClr val="tx1"/>
            </a:solidFill>
            <a:round/>
            <a:headEnd/>
            <a:tailEnd/>
          </a:ln>
        </p:spPr>
        <p:txBody>
          <a:bodyPr/>
          <a:lstStyle/>
          <a:p>
            <a:endParaRPr lang="es-ES"/>
          </a:p>
        </p:txBody>
      </p:sp>
      <p:sp>
        <p:nvSpPr>
          <p:cNvPr id="50196" name="Freeform 25"/>
          <p:cNvSpPr>
            <a:spLocks/>
          </p:cNvSpPr>
          <p:nvPr/>
        </p:nvSpPr>
        <p:spPr bwMode="auto">
          <a:xfrm>
            <a:off x="1955800" y="2165350"/>
            <a:ext cx="2828925" cy="827088"/>
          </a:xfrm>
          <a:custGeom>
            <a:avLst/>
            <a:gdLst>
              <a:gd name="T0" fmla="*/ 2828925 w 1782"/>
              <a:gd name="T1" fmla="*/ 827088 h 521"/>
              <a:gd name="T2" fmla="*/ 1063625 w 1782"/>
              <a:gd name="T3" fmla="*/ 82550 h 521"/>
              <a:gd name="T4" fmla="*/ 0 w 1782"/>
              <a:gd name="T5" fmla="*/ 327025 h 521"/>
              <a:gd name="T6" fmla="*/ 0 60000 65536"/>
              <a:gd name="T7" fmla="*/ 0 60000 65536"/>
              <a:gd name="T8" fmla="*/ 0 60000 65536"/>
              <a:gd name="T9" fmla="*/ 0 w 1782"/>
              <a:gd name="T10" fmla="*/ 0 h 521"/>
              <a:gd name="T11" fmla="*/ 1782 w 1782"/>
              <a:gd name="T12" fmla="*/ 521 h 521"/>
            </a:gdLst>
            <a:ahLst/>
            <a:cxnLst>
              <a:cxn ang="T6">
                <a:pos x="T0" y="T1"/>
              </a:cxn>
              <a:cxn ang="T7">
                <a:pos x="T2" y="T3"/>
              </a:cxn>
              <a:cxn ang="T8">
                <a:pos x="T4" y="T5"/>
              </a:cxn>
            </a:cxnLst>
            <a:rect l="T9" t="T10" r="T11" b="T12"/>
            <a:pathLst>
              <a:path w="1782" h="521">
                <a:moveTo>
                  <a:pt x="1782" y="521"/>
                </a:moveTo>
                <a:cubicBezTo>
                  <a:pt x="1374" y="312"/>
                  <a:pt x="967" y="104"/>
                  <a:pt x="670" y="52"/>
                </a:cubicBezTo>
                <a:cubicBezTo>
                  <a:pt x="373" y="0"/>
                  <a:pt x="186" y="103"/>
                  <a:pt x="0" y="206"/>
                </a:cubicBezTo>
              </a:path>
            </a:pathLst>
          </a:custGeom>
          <a:noFill/>
          <a:ln w="9525">
            <a:solidFill>
              <a:schemeClr val="tx1"/>
            </a:solidFill>
            <a:round/>
            <a:headEnd/>
            <a:tailEnd/>
          </a:ln>
        </p:spPr>
        <p:txBody>
          <a:bodyPr/>
          <a:lstStyle/>
          <a:p>
            <a:endParaRPr lang="es-ES"/>
          </a:p>
        </p:txBody>
      </p:sp>
      <p:sp>
        <p:nvSpPr>
          <p:cNvPr id="50197" name="Freeform 26"/>
          <p:cNvSpPr>
            <a:spLocks/>
          </p:cNvSpPr>
          <p:nvPr/>
        </p:nvSpPr>
        <p:spPr bwMode="auto">
          <a:xfrm>
            <a:off x="1914525" y="1682750"/>
            <a:ext cx="4141788" cy="1409700"/>
          </a:xfrm>
          <a:custGeom>
            <a:avLst/>
            <a:gdLst>
              <a:gd name="T0" fmla="*/ 3758486 w 2723"/>
              <a:gd name="T1" fmla="*/ 1246188 h 888"/>
              <a:gd name="T2" fmla="*/ 3697645 w 2723"/>
              <a:gd name="T3" fmla="*/ 1223963 h 888"/>
              <a:gd name="T4" fmla="*/ 1089064 w 2723"/>
              <a:gd name="T5" fmla="*/ 128588 h 888"/>
              <a:gd name="T6" fmla="*/ 0 w 2723"/>
              <a:gd name="T7" fmla="*/ 447675 h 888"/>
              <a:gd name="T8" fmla="*/ 0 60000 65536"/>
              <a:gd name="T9" fmla="*/ 0 60000 65536"/>
              <a:gd name="T10" fmla="*/ 0 60000 65536"/>
              <a:gd name="T11" fmla="*/ 0 60000 65536"/>
              <a:gd name="T12" fmla="*/ 0 w 2723"/>
              <a:gd name="T13" fmla="*/ 0 h 888"/>
              <a:gd name="T14" fmla="*/ 2723 w 2723"/>
              <a:gd name="T15" fmla="*/ 888 h 888"/>
            </a:gdLst>
            <a:ahLst/>
            <a:cxnLst>
              <a:cxn ang="T8">
                <a:pos x="T0" y="T1"/>
              </a:cxn>
              <a:cxn ang="T9">
                <a:pos x="T2" y="T3"/>
              </a:cxn>
              <a:cxn ang="T10">
                <a:pos x="T4" y="T5"/>
              </a:cxn>
              <a:cxn ang="T11">
                <a:pos x="T6" y="T7"/>
              </a:cxn>
            </a:cxnLst>
            <a:rect l="T12" t="T13" r="T14" b="T15"/>
            <a:pathLst>
              <a:path w="2723" h="888">
                <a:moveTo>
                  <a:pt x="2471" y="785"/>
                </a:moveTo>
                <a:cubicBezTo>
                  <a:pt x="2597" y="836"/>
                  <a:pt x="2723" y="888"/>
                  <a:pt x="2431" y="771"/>
                </a:cubicBezTo>
                <a:cubicBezTo>
                  <a:pt x="2139" y="654"/>
                  <a:pt x="1121" y="162"/>
                  <a:pt x="716" y="81"/>
                </a:cubicBezTo>
                <a:cubicBezTo>
                  <a:pt x="311" y="0"/>
                  <a:pt x="118" y="249"/>
                  <a:pt x="0" y="282"/>
                </a:cubicBezTo>
              </a:path>
            </a:pathLst>
          </a:custGeom>
          <a:noFill/>
          <a:ln w="9525">
            <a:solidFill>
              <a:schemeClr val="tx1"/>
            </a:solidFill>
            <a:round/>
            <a:headEnd/>
            <a:tailEnd/>
          </a:ln>
        </p:spPr>
        <p:txBody>
          <a:bodyPr/>
          <a:lstStyle/>
          <a:p>
            <a:endParaRPr lang="es-ES"/>
          </a:p>
        </p:txBody>
      </p:sp>
      <p:sp>
        <p:nvSpPr>
          <p:cNvPr id="50198" name="Freeform 27"/>
          <p:cNvSpPr>
            <a:spLocks/>
          </p:cNvSpPr>
          <p:nvPr/>
        </p:nvSpPr>
        <p:spPr bwMode="auto">
          <a:xfrm>
            <a:off x="1924050" y="1076325"/>
            <a:ext cx="4913313" cy="1862138"/>
          </a:xfrm>
          <a:custGeom>
            <a:avLst/>
            <a:gdLst>
              <a:gd name="T0" fmla="*/ 4913313 w 3095"/>
              <a:gd name="T1" fmla="*/ 1862138 h 1173"/>
              <a:gd name="T2" fmla="*/ 1158875 w 3095"/>
              <a:gd name="T3" fmla="*/ 225425 h 1173"/>
              <a:gd name="T4" fmla="*/ 0 w 3095"/>
              <a:gd name="T5" fmla="*/ 512763 h 1173"/>
              <a:gd name="T6" fmla="*/ 0 60000 65536"/>
              <a:gd name="T7" fmla="*/ 0 60000 65536"/>
              <a:gd name="T8" fmla="*/ 0 60000 65536"/>
              <a:gd name="T9" fmla="*/ 0 w 3095"/>
              <a:gd name="T10" fmla="*/ 0 h 1173"/>
              <a:gd name="T11" fmla="*/ 3095 w 3095"/>
              <a:gd name="T12" fmla="*/ 1173 h 1173"/>
            </a:gdLst>
            <a:ahLst/>
            <a:cxnLst>
              <a:cxn ang="T6">
                <a:pos x="T0" y="T1"/>
              </a:cxn>
              <a:cxn ang="T7">
                <a:pos x="T2" y="T3"/>
              </a:cxn>
              <a:cxn ang="T8">
                <a:pos x="T4" y="T5"/>
              </a:cxn>
            </a:cxnLst>
            <a:rect l="T9" t="T10" r="T11" b="T12"/>
            <a:pathLst>
              <a:path w="3095" h="1173">
                <a:moveTo>
                  <a:pt x="3095" y="1173"/>
                </a:moveTo>
                <a:cubicBezTo>
                  <a:pt x="2170" y="728"/>
                  <a:pt x="1246" y="284"/>
                  <a:pt x="730" y="142"/>
                </a:cubicBezTo>
                <a:cubicBezTo>
                  <a:pt x="214" y="0"/>
                  <a:pt x="107" y="161"/>
                  <a:pt x="0" y="323"/>
                </a:cubicBezTo>
              </a:path>
            </a:pathLst>
          </a:custGeom>
          <a:noFill/>
          <a:ln w="9525">
            <a:solidFill>
              <a:schemeClr val="tx1"/>
            </a:solidFill>
            <a:round/>
            <a:headEnd/>
            <a:tailEnd/>
          </a:ln>
        </p:spPr>
        <p:txBody>
          <a:bodyPr/>
          <a:lstStyle/>
          <a:p>
            <a:endParaRPr lang="es-ES"/>
          </a:p>
        </p:txBody>
      </p:sp>
      <p:grpSp>
        <p:nvGrpSpPr>
          <p:cNvPr id="50199" name="Group 28"/>
          <p:cNvGrpSpPr>
            <a:grpSpLocks/>
          </p:cNvGrpSpPr>
          <p:nvPr/>
        </p:nvGrpSpPr>
        <p:grpSpPr bwMode="auto">
          <a:xfrm>
            <a:off x="3198813" y="2182813"/>
            <a:ext cx="800100" cy="628650"/>
            <a:chOff x="3323" y="1175"/>
            <a:chExt cx="504" cy="396"/>
          </a:xfrm>
        </p:grpSpPr>
        <p:sp>
          <p:nvSpPr>
            <p:cNvPr id="50221" name="Text Box 29"/>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3</a:t>
              </a:r>
            </a:p>
            <a:p>
              <a:pPr>
                <a:lnSpc>
                  <a:spcPct val="110000"/>
                </a:lnSpc>
              </a:pPr>
              <a:r>
                <a:rPr lang="es-ES" sz="1600">
                  <a:solidFill>
                    <a:schemeClr val="tx1"/>
                  </a:solidFill>
                </a:rPr>
                <a:t>(1+td)</a:t>
              </a:r>
              <a:r>
                <a:rPr lang="es-ES" sz="1600" baseline="30000">
                  <a:solidFill>
                    <a:schemeClr val="tx1"/>
                  </a:solidFill>
                </a:rPr>
                <a:t>3</a:t>
              </a:r>
            </a:p>
          </p:txBody>
        </p:sp>
        <p:sp>
          <p:nvSpPr>
            <p:cNvPr id="50222" name="Line 30"/>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0" name="Group 31"/>
          <p:cNvGrpSpPr>
            <a:grpSpLocks/>
          </p:cNvGrpSpPr>
          <p:nvPr/>
        </p:nvGrpSpPr>
        <p:grpSpPr bwMode="auto">
          <a:xfrm>
            <a:off x="4260850" y="2065338"/>
            <a:ext cx="800100" cy="628650"/>
            <a:chOff x="2754" y="1315"/>
            <a:chExt cx="504" cy="396"/>
          </a:xfrm>
        </p:grpSpPr>
        <p:sp>
          <p:nvSpPr>
            <p:cNvPr id="50219" name="Text Box 32"/>
            <p:cNvSpPr txBox="1">
              <a:spLocks noChangeArrowheads="1"/>
            </p:cNvSpPr>
            <p:nvPr/>
          </p:nvSpPr>
          <p:spPr bwMode="auto">
            <a:xfrm>
              <a:off x="2754" y="131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4</a:t>
              </a:r>
            </a:p>
            <a:p>
              <a:pPr>
                <a:lnSpc>
                  <a:spcPct val="110000"/>
                </a:lnSpc>
              </a:pPr>
              <a:r>
                <a:rPr lang="es-ES" sz="1600">
                  <a:solidFill>
                    <a:schemeClr val="tx1"/>
                  </a:solidFill>
                </a:rPr>
                <a:t>(1+td)</a:t>
              </a:r>
              <a:r>
                <a:rPr lang="es-ES" sz="1600" baseline="30000">
                  <a:solidFill>
                    <a:schemeClr val="tx1"/>
                  </a:solidFill>
                </a:rPr>
                <a:t>4</a:t>
              </a:r>
            </a:p>
          </p:txBody>
        </p:sp>
        <p:sp>
          <p:nvSpPr>
            <p:cNvPr id="50220" name="Line 33"/>
            <p:cNvSpPr>
              <a:spLocks noChangeShapeType="1"/>
            </p:cNvSpPr>
            <p:nvPr/>
          </p:nvSpPr>
          <p:spPr bwMode="auto">
            <a:xfrm>
              <a:off x="2800" y="152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1" name="Group 34"/>
          <p:cNvGrpSpPr>
            <a:grpSpLocks/>
          </p:cNvGrpSpPr>
          <p:nvPr/>
        </p:nvGrpSpPr>
        <p:grpSpPr bwMode="auto">
          <a:xfrm>
            <a:off x="5391150" y="1847850"/>
            <a:ext cx="800100" cy="628650"/>
            <a:chOff x="3323" y="1175"/>
            <a:chExt cx="504" cy="396"/>
          </a:xfrm>
        </p:grpSpPr>
        <p:sp>
          <p:nvSpPr>
            <p:cNvPr id="50217" name="Text Box 35"/>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5</a:t>
              </a:r>
            </a:p>
            <a:p>
              <a:pPr>
                <a:lnSpc>
                  <a:spcPct val="110000"/>
                </a:lnSpc>
              </a:pPr>
              <a:r>
                <a:rPr lang="es-ES" sz="1600">
                  <a:solidFill>
                    <a:schemeClr val="tx1"/>
                  </a:solidFill>
                </a:rPr>
                <a:t>(1+td)</a:t>
              </a:r>
              <a:r>
                <a:rPr lang="es-ES" sz="1600" baseline="30000">
                  <a:solidFill>
                    <a:schemeClr val="tx1"/>
                  </a:solidFill>
                </a:rPr>
                <a:t>5</a:t>
              </a:r>
            </a:p>
          </p:txBody>
        </p:sp>
        <p:sp>
          <p:nvSpPr>
            <p:cNvPr id="50218" name="Line 36"/>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2" name="Group 37"/>
          <p:cNvGrpSpPr>
            <a:grpSpLocks/>
          </p:cNvGrpSpPr>
          <p:nvPr/>
        </p:nvGrpSpPr>
        <p:grpSpPr bwMode="auto">
          <a:xfrm>
            <a:off x="2262188" y="2332038"/>
            <a:ext cx="800100" cy="628650"/>
            <a:chOff x="3323" y="1175"/>
            <a:chExt cx="504" cy="396"/>
          </a:xfrm>
        </p:grpSpPr>
        <p:sp>
          <p:nvSpPr>
            <p:cNvPr id="50215" name="Text Box 38"/>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2</a:t>
              </a:r>
            </a:p>
            <a:p>
              <a:pPr>
                <a:lnSpc>
                  <a:spcPct val="110000"/>
                </a:lnSpc>
              </a:pPr>
              <a:r>
                <a:rPr lang="es-ES" sz="1600">
                  <a:solidFill>
                    <a:schemeClr val="tx1"/>
                  </a:solidFill>
                </a:rPr>
                <a:t>(1+td)</a:t>
              </a:r>
              <a:r>
                <a:rPr lang="es-ES" sz="1600" baseline="30000">
                  <a:solidFill>
                    <a:schemeClr val="tx1"/>
                  </a:solidFill>
                </a:rPr>
                <a:t>2</a:t>
              </a:r>
            </a:p>
          </p:txBody>
        </p:sp>
        <p:sp>
          <p:nvSpPr>
            <p:cNvPr id="50216" name="Line 39"/>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grpSp>
        <p:nvGrpSpPr>
          <p:cNvPr id="50203" name="Group 40"/>
          <p:cNvGrpSpPr>
            <a:grpSpLocks/>
          </p:cNvGrpSpPr>
          <p:nvPr/>
        </p:nvGrpSpPr>
        <p:grpSpPr bwMode="auto">
          <a:xfrm>
            <a:off x="2211388" y="3352800"/>
            <a:ext cx="800100" cy="628650"/>
            <a:chOff x="3323" y="1175"/>
            <a:chExt cx="504" cy="396"/>
          </a:xfrm>
        </p:grpSpPr>
        <p:sp>
          <p:nvSpPr>
            <p:cNvPr id="50213" name="Text Box 41"/>
            <p:cNvSpPr txBox="1">
              <a:spLocks noChangeArrowheads="1"/>
            </p:cNvSpPr>
            <p:nvPr/>
          </p:nvSpPr>
          <p:spPr bwMode="auto">
            <a:xfrm>
              <a:off x="3323" y="1175"/>
              <a:ext cx="504" cy="396"/>
            </a:xfrm>
            <a:prstGeom prst="rect">
              <a:avLst/>
            </a:prstGeom>
            <a:solidFill>
              <a:srgbClr val="EAEAEA"/>
            </a:solidFill>
            <a:ln w="9525">
              <a:noFill/>
              <a:miter lim="800000"/>
              <a:headEnd/>
              <a:tailEnd/>
            </a:ln>
          </p:spPr>
          <p:txBody>
            <a:bodyPr lIns="91432" tIns="45717" rIns="91432" bIns="45717">
              <a:spAutoFit/>
            </a:bodyPr>
            <a:lstStyle/>
            <a:p>
              <a:pPr>
                <a:lnSpc>
                  <a:spcPct val="110000"/>
                </a:lnSpc>
              </a:pPr>
              <a:r>
                <a:rPr lang="es-ES" sz="1600">
                  <a:solidFill>
                    <a:schemeClr val="tx1"/>
                  </a:solidFill>
                </a:rPr>
                <a:t>F</a:t>
              </a:r>
              <a:r>
                <a:rPr lang="es-ES" sz="1600" baseline="-25000">
                  <a:solidFill>
                    <a:schemeClr val="tx1"/>
                  </a:solidFill>
                </a:rPr>
                <a:t>1</a:t>
              </a:r>
            </a:p>
            <a:p>
              <a:pPr>
                <a:lnSpc>
                  <a:spcPct val="110000"/>
                </a:lnSpc>
              </a:pPr>
              <a:r>
                <a:rPr lang="es-ES" sz="1600">
                  <a:solidFill>
                    <a:schemeClr val="tx1"/>
                  </a:solidFill>
                </a:rPr>
                <a:t>(1+td)</a:t>
              </a:r>
              <a:r>
                <a:rPr lang="es-ES" sz="1600" baseline="30000">
                  <a:solidFill>
                    <a:schemeClr val="tx1"/>
                  </a:solidFill>
                </a:rPr>
                <a:t>1</a:t>
              </a:r>
            </a:p>
          </p:txBody>
        </p:sp>
        <p:sp>
          <p:nvSpPr>
            <p:cNvPr id="50214" name="Line 42"/>
            <p:cNvSpPr>
              <a:spLocks noChangeShapeType="1"/>
            </p:cNvSpPr>
            <p:nvPr/>
          </p:nvSpPr>
          <p:spPr bwMode="auto">
            <a:xfrm>
              <a:off x="3369" y="1387"/>
              <a:ext cx="388" cy="0"/>
            </a:xfrm>
            <a:prstGeom prst="line">
              <a:avLst/>
            </a:prstGeom>
            <a:noFill/>
            <a:ln w="19050">
              <a:solidFill>
                <a:schemeClr val="tx1"/>
              </a:solidFill>
              <a:round/>
              <a:headEnd/>
              <a:tailEnd/>
            </a:ln>
          </p:spPr>
          <p:txBody>
            <a:bodyPr lIns="91432" tIns="45717" rIns="91432" bIns="45717">
              <a:spAutoFit/>
            </a:bodyPr>
            <a:lstStyle/>
            <a:p>
              <a:endParaRPr lang="es-ES"/>
            </a:p>
          </p:txBody>
        </p:sp>
      </p:grpSp>
      <p:sp>
        <p:nvSpPr>
          <p:cNvPr id="50204" name="Line 43"/>
          <p:cNvSpPr>
            <a:spLocks noChangeShapeType="1"/>
          </p:cNvSpPr>
          <p:nvPr/>
        </p:nvSpPr>
        <p:spPr bwMode="auto">
          <a:xfrm flipH="1" flipV="1">
            <a:off x="2200275" y="3013075"/>
            <a:ext cx="234950" cy="627063"/>
          </a:xfrm>
          <a:prstGeom prst="line">
            <a:avLst/>
          </a:prstGeom>
          <a:noFill/>
          <a:ln w="9525">
            <a:solidFill>
              <a:schemeClr val="tx1"/>
            </a:solidFill>
            <a:round/>
            <a:headEnd/>
            <a:tailEnd type="triangle" w="med" len="med"/>
          </a:ln>
        </p:spPr>
        <p:txBody>
          <a:bodyPr/>
          <a:lstStyle/>
          <a:p>
            <a:endParaRPr lang="es-ES"/>
          </a:p>
        </p:txBody>
      </p:sp>
      <p:sp>
        <p:nvSpPr>
          <p:cNvPr id="162860" name="Rectangle 44"/>
          <p:cNvSpPr>
            <a:spLocks noChangeArrowheads="1"/>
          </p:cNvSpPr>
          <p:nvPr/>
        </p:nvSpPr>
        <p:spPr bwMode="auto">
          <a:xfrm>
            <a:off x="1447800" y="5116513"/>
            <a:ext cx="6019800" cy="990600"/>
          </a:xfrm>
          <a:prstGeom prst="rect">
            <a:avLst/>
          </a:prstGeom>
          <a:solidFill>
            <a:srgbClr val="EAEAEA"/>
          </a:solidFill>
          <a:ln w="28575">
            <a:solidFill>
              <a:schemeClr val="bg2"/>
            </a:solidFill>
            <a:miter lim="800000"/>
            <a:headEnd/>
            <a:tailEnd/>
          </a:ln>
          <a:effectLst>
            <a:outerShdw dist="35921" dir="2700000" algn="ctr" rotWithShape="0">
              <a:schemeClr val="bg2"/>
            </a:outerShdw>
          </a:effectLst>
        </p:spPr>
        <p:txBody>
          <a:bodyPr wrap="none" lIns="91432" tIns="45717" rIns="91432" bIns="45717" anchor="ctr"/>
          <a:lstStyle/>
          <a:p>
            <a:pPr>
              <a:lnSpc>
                <a:spcPct val="125000"/>
              </a:lnSpc>
              <a:defRPr/>
            </a:pPr>
            <a:endParaRPr lang="es-ES" sz="1600" baseline="30000">
              <a:solidFill>
                <a:schemeClr val="tx1"/>
              </a:solidFill>
            </a:endParaRPr>
          </a:p>
        </p:txBody>
      </p:sp>
      <p:sp>
        <p:nvSpPr>
          <p:cNvPr id="50206" name="Rectangle 45"/>
          <p:cNvSpPr>
            <a:spLocks noChangeArrowheads="1"/>
          </p:cNvSpPr>
          <p:nvPr/>
        </p:nvSpPr>
        <p:spPr bwMode="auto">
          <a:xfrm>
            <a:off x="3867150" y="5238750"/>
            <a:ext cx="2446338" cy="398463"/>
          </a:xfrm>
          <a:prstGeom prst="rect">
            <a:avLst/>
          </a:prstGeom>
          <a:noFill/>
          <a:ln w="9525">
            <a:noFill/>
            <a:miter lim="800000"/>
            <a:headEnd/>
            <a:tailEnd/>
          </a:ln>
        </p:spPr>
        <p:txBody>
          <a:bodyPr wrap="none" lIns="91432" tIns="45717" rIns="91432" bIns="45717">
            <a:spAutoFit/>
          </a:bodyPr>
          <a:lstStyle/>
          <a:p>
            <a:pPr algn="l">
              <a:lnSpc>
                <a:spcPct val="125000"/>
              </a:lnSpc>
            </a:pPr>
            <a:r>
              <a:rPr lang="es-ES" sz="1600">
                <a:solidFill>
                  <a:schemeClr val="tx1"/>
                </a:solidFill>
              </a:rPr>
              <a:t> F</a:t>
            </a:r>
            <a:r>
              <a:rPr lang="es-ES" sz="1600" baseline="-25000">
                <a:solidFill>
                  <a:schemeClr val="tx1"/>
                </a:solidFill>
              </a:rPr>
              <a:t>1</a:t>
            </a:r>
            <a:r>
              <a:rPr lang="es-ES" sz="1600">
                <a:solidFill>
                  <a:schemeClr val="tx1"/>
                </a:solidFill>
              </a:rPr>
              <a:t>         F</a:t>
            </a:r>
            <a:r>
              <a:rPr lang="es-ES" sz="1600" baseline="-25000">
                <a:solidFill>
                  <a:schemeClr val="tx1"/>
                </a:solidFill>
              </a:rPr>
              <a:t>2</a:t>
            </a:r>
            <a:r>
              <a:rPr lang="es-ES" sz="1600">
                <a:solidFill>
                  <a:schemeClr val="tx1"/>
                </a:solidFill>
              </a:rPr>
              <a:t>                   F</a:t>
            </a:r>
            <a:r>
              <a:rPr lang="es-ES" sz="1600" baseline="-25000">
                <a:solidFill>
                  <a:schemeClr val="tx1"/>
                </a:solidFill>
              </a:rPr>
              <a:t>n</a:t>
            </a:r>
          </a:p>
        </p:txBody>
      </p:sp>
      <p:sp>
        <p:nvSpPr>
          <p:cNvPr id="50207" name="Rectangle 46"/>
          <p:cNvSpPr>
            <a:spLocks noChangeArrowheads="1"/>
          </p:cNvSpPr>
          <p:nvPr/>
        </p:nvSpPr>
        <p:spPr bwMode="auto">
          <a:xfrm>
            <a:off x="2630488" y="5472113"/>
            <a:ext cx="119221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VAN = - I +</a:t>
            </a:r>
          </a:p>
        </p:txBody>
      </p:sp>
      <p:sp>
        <p:nvSpPr>
          <p:cNvPr id="50208" name="Rectangle 47"/>
          <p:cNvSpPr>
            <a:spLocks noChangeArrowheads="1"/>
          </p:cNvSpPr>
          <p:nvPr/>
        </p:nvSpPr>
        <p:spPr bwMode="auto">
          <a:xfrm>
            <a:off x="3741738" y="5629275"/>
            <a:ext cx="2754312"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(1+td)   (1+td)</a:t>
            </a:r>
            <a:r>
              <a:rPr lang="es-ES" sz="1600" baseline="30000">
                <a:solidFill>
                  <a:schemeClr val="tx1"/>
                </a:solidFill>
              </a:rPr>
              <a:t>2</a:t>
            </a:r>
            <a:r>
              <a:rPr lang="es-ES" sz="1600">
                <a:solidFill>
                  <a:schemeClr val="tx1"/>
                </a:solidFill>
              </a:rPr>
              <a:t>           (1+td)</a:t>
            </a:r>
            <a:r>
              <a:rPr lang="es-ES" sz="1600" baseline="30000">
                <a:solidFill>
                  <a:schemeClr val="tx1"/>
                </a:solidFill>
              </a:rPr>
              <a:t>n</a:t>
            </a:r>
          </a:p>
        </p:txBody>
      </p:sp>
      <p:sp>
        <p:nvSpPr>
          <p:cNvPr id="50209" name="Line 48"/>
          <p:cNvSpPr>
            <a:spLocks noChangeShapeType="1"/>
          </p:cNvSpPr>
          <p:nvPr/>
        </p:nvSpPr>
        <p:spPr bwMode="auto">
          <a:xfrm>
            <a:off x="3798888" y="5654675"/>
            <a:ext cx="584200" cy="0"/>
          </a:xfrm>
          <a:prstGeom prst="line">
            <a:avLst/>
          </a:prstGeom>
          <a:noFill/>
          <a:ln w="19050">
            <a:solidFill>
              <a:schemeClr val="tx1"/>
            </a:solidFill>
            <a:round/>
            <a:headEnd/>
            <a:tailEnd/>
          </a:ln>
        </p:spPr>
        <p:txBody>
          <a:bodyPr/>
          <a:lstStyle/>
          <a:p>
            <a:endParaRPr lang="es-ES"/>
          </a:p>
        </p:txBody>
      </p:sp>
      <p:sp>
        <p:nvSpPr>
          <p:cNvPr id="50210" name="Rectangle 49"/>
          <p:cNvSpPr>
            <a:spLocks noChangeArrowheads="1"/>
          </p:cNvSpPr>
          <p:nvPr/>
        </p:nvSpPr>
        <p:spPr bwMode="auto">
          <a:xfrm>
            <a:off x="5083175" y="5468938"/>
            <a:ext cx="708025" cy="336550"/>
          </a:xfrm>
          <a:prstGeom prst="rect">
            <a:avLst/>
          </a:prstGeom>
          <a:noFill/>
          <a:ln w="9525">
            <a:noFill/>
            <a:miter lim="800000"/>
            <a:headEnd/>
            <a:tailEnd/>
          </a:ln>
        </p:spPr>
        <p:txBody>
          <a:bodyPr wrap="none" lIns="91432" tIns="45717" rIns="91432" bIns="45717">
            <a:spAutoFit/>
          </a:bodyPr>
          <a:lstStyle/>
          <a:p>
            <a:pPr algn="l"/>
            <a:r>
              <a:rPr lang="es-ES" sz="1600">
                <a:solidFill>
                  <a:schemeClr val="tx1"/>
                </a:solidFill>
              </a:rPr>
              <a:t>+ ... +</a:t>
            </a:r>
          </a:p>
        </p:txBody>
      </p:sp>
      <p:sp>
        <p:nvSpPr>
          <p:cNvPr id="50211" name="Line 50"/>
          <p:cNvSpPr>
            <a:spLocks noChangeShapeType="1"/>
          </p:cNvSpPr>
          <p:nvPr/>
        </p:nvSpPr>
        <p:spPr bwMode="auto">
          <a:xfrm>
            <a:off x="4522788" y="5654675"/>
            <a:ext cx="584200" cy="0"/>
          </a:xfrm>
          <a:prstGeom prst="line">
            <a:avLst/>
          </a:prstGeom>
          <a:noFill/>
          <a:ln w="19050">
            <a:solidFill>
              <a:schemeClr val="tx1"/>
            </a:solidFill>
            <a:round/>
            <a:headEnd/>
            <a:tailEnd/>
          </a:ln>
        </p:spPr>
        <p:txBody>
          <a:bodyPr/>
          <a:lstStyle/>
          <a:p>
            <a:endParaRPr lang="es-ES"/>
          </a:p>
        </p:txBody>
      </p:sp>
      <p:sp>
        <p:nvSpPr>
          <p:cNvPr id="50212" name="Line 51"/>
          <p:cNvSpPr>
            <a:spLocks noChangeShapeType="1"/>
          </p:cNvSpPr>
          <p:nvPr/>
        </p:nvSpPr>
        <p:spPr bwMode="auto">
          <a:xfrm>
            <a:off x="5759450" y="5654675"/>
            <a:ext cx="584200" cy="0"/>
          </a:xfrm>
          <a:prstGeom prst="line">
            <a:avLst/>
          </a:prstGeom>
          <a:noFill/>
          <a:ln w="19050">
            <a:solidFill>
              <a:schemeClr val="tx1"/>
            </a:solidFill>
            <a:round/>
            <a:headEnd/>
            <a:tailEnd/>
          </a:ln>
        </p:spPr>
        <p:txBody>
          <a:bodyPr/>
          <a:lstStyle/>
          <a:p>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ES" dirty="0"/>
              <a:t>Principales actividades del área</a:t>
            </a:r>
          </a:p>
        </p:txBody>
      </p:sp>
      <p:sp>
        <p:nvSpPr>
          <p:cNvPr id="15363" name="Rectangle 3"/>
          <p:cNvSpPr>
            <a:spLocks noGrp="1" noChangeArrowheads="1"/>
          </p:cNvSpPr>
          <p:nvPr>
            <p:ph type="body" idx="1"/>
          </p:nvPr>
        </p:nvSpPr>
        <p:spPr/>
        <p:txBody>
          <a:bodyPr/>
          <a:lstStyle/>
          <a:p>
            <a:pPr eaLnBrk="1" hangingPunct="1">
              <a:lnSpc>
                <a:spcPct val="80000"/>
              </a:lnSpc>
            </a:pPr>
            <a:r>
              <a:rPr lang="es-ES" sz="2000" dirty="0"/>
              <a:t>Contabilidad: sistema de información empresarial</a:t>
            </a:r>
          </a:p>
          <a:p>
            <a:pPr lvl="1" eaLnBrk="1" hangingPunct="1">
              <a:lnSpc>
                <a:spcPct val="90000"/>
              </a:lnSpc>
            </a:pPr>
            <a:r>
              <a:rPr lang="es-ES" sz="1800" dirty="0">
                <a:solidFill>
                  <a:srgbClr val="006600"/>
                </a:solidFill>
              </a:rPr>
              <a:t>Contabilidad financiera</a:t>
            </a:r>
            <a:r>
              <a:rPr lang="es-ES" sz="1800" dirty="0"/>
              <a:t>: registra la actividad empresarial por procedimientos legalmente estandarizados y produce información igualmente estandarizada</a:t>
            </a:r>
          </a:p>
          <a:p>
            <a:pPr lvl="1" eaLnBrk="1" hangingPunct="1">
              <a:lnSpc>
                <a:spcPct val="90000"/>
              </a:lnSpc>
            </a:pPr>
            <a:r>
              <a:rPr lang="es-ES" sz="1800" dirty="0">
                <a:solidFill>
                  <a:srgbClr val="006600"/>
                </a:solidFill>
              </a:rPr>
              <a:t>Contabilidad de gestión, analítica o de costes</a:t>
            </a:r>
            <a:r>
              <a:rPr lang="es-ES" sz="1800" dirty="0"/>
              <a:t>: produce información a medida de las necesidades de análisis, gestión y decisión de la empresa</a:t>
            </a:r>
          </a:p>
          <a:p>
            <a:pPr eaLnBrk="1" hangingPunct="1">
              <a:lnSpc>
                <a:spcPct val="80000"/>
              </a:lnSpc>
            </a:pPr>
            <a:r>
              <a:rPr lang="es-ES" sz="2000" dirty="0"/>
              <a:t>Análisis de Inversiones</a:t>
            </a:r>
          </a:p>
          <a:p>
            <a:pPr lvl="1" eaLnBrk="1" hangingPunct="1">
              <a:lnSpc>
                <a:spcPct val="90000"/>
              </a:lnSpc>
            </a:pPr>
            <a:r>
              <a:rPr lang="es-ES" sz="1800" dirty="0"/>
              <a:t>Análisis de la </a:t>
            </a:r>
            <a:r>
              <a:rPr lang="es-ES" sz="1800" dirty="0">
                <a:solidFill>
                  <a:srgbClr val="006600"/>
                </a:solidFill>
              </a:rPr>
              <a:t>rentabilidad financiera</a:t>
            </a:r>
            <a:r>
              <a:rPr lang="es-ES" sz="1800" dirty="0"/>
              <a:t> de las opciones de inversión que se derivan de los planes que elaboran las distintas áreas</a:t>
            </a:r>
          </a:p>
          <a:p>
            <a:pPr eaLnBrk="1" hangingPunct="1">
              <a:lnSpc>
                <a:spcPct val="80000"/>
              </a:lnSpc>
            </a:pPr>
            <a:r>
              <a:rPr lang="es-ES" sz="2000" dirty="0"/>
              <a:t>Financiación</a:t>
            </a:r>
          </a:p>
          <a:p>
            <a:pPr lvl="1" eaLnBrk="1" hangingPunct="1">
              <a:lnSpc>
                <a:spcPct val="90000"/>
              </a:lnSpc>
            </a:pPr>
            <a:r>
              <a:rPr lang="es-ES" sz="1800" dirty="0"/>
              <a:t>Elección de las distintas </a:t>
            </a:r>
            <a:r>
              <a:rPr lang="es-ES" sz="1800" dirty="0">
                <a:solidFill>
                  <a:srgbClr val="006600"/>
                </a:solidFill>
              </a:rPr>
              <a:t>opciones y fuentes de financiación</a:t>
            </a:r>
            <a:r>
              <a:rPr lang="es-ES" sz="1800" dirty="0"/>
              <a:t> para cubrir las </a:t>
            </a:r>
            <a:r>
              <a:rPr lang="es-ES" sz="1800" dirty="0">
                <a:solidFill>
                  <a:srgbClr val="006600"/>
                </a:solidFill>
              </a:rPr>
              <a:t>necesidades</a:t>
            </a:r>
            <a:r>
              <a:rPr lang="es-ES" sz="1800" dirty="0"/>
              <a:t> financieras de la empresa a CP, MP y LP</a:t>
            </a:r>
          </a:p>
          <a:p>
            <a:pPr eaLnBrk="1" hangingPunct="1">
              <a:lnSpc>
                <a:spcPct val="80000"/>
              </a:lnSpc>
            </a:pPr>
            <a:r>
              <a:rPr lang="es-ES" sz="2000" dirty="0"/>
              <a:t>Presupuestos y Control Presupuestario</a:t>
            </a:r>
          </a:p>
          <a:p>
            <a:pPr lvl="1" eaLnBrk="1" hangingPunct="1">
              <a:lnSpc>
                <a:spcPct val="90000"/>
              </a:lnSpc>
            </a:pPr>
            <a:r>
              <a:rPr lang="es-ES" sz="1800" dirty="0"/>
              <a:t>Es una función que ejercen todas las áreas sobre su propia actividad. Elabora el </a:t>
            </a:r>
            <a:r>
              <a:rPr lang="es-ES" sz="1800" dirty="0">
                <a:solidFill>
                  <a:srgbClr val="006600"/>
                </a:solidFill>
              </a:rPr>
              <a:t>seguimiento y control</a:t>
            </a:r>
            <a:r>
              <a:rPr lang="es-ES" sz="1800" dirty="0"/>
              <a:t> del aspecto presupuestario y </a:t>
            </a:r>
            <a:r>
              <a:rPr lang="es-ES" sz="1800" dirty="0">
                <a:solidFill>
                  <a:srgbClr val="006600"/>
                </a:solidFill>
              </a:rPr>
              <a:t>suministra la información</a:t>
            </a:r>
            <a:r>
              <a:rPr lang="es-ES" sz="1800" dirty="0"/>
              <a:t> a otros departamentos</a:t>
            </a:r>
          </a:p>
          <a:p>
            <a:pPr lvl="1" eaLnBrk="1" hangingPunct="1">
              <a:lnSpc>
                <a:spcPct val="90000"/>
              </a:lnSpc>
            </a:pPr>
            <a:r>
              <a:rPr lang="es-ES" sz="1800" dirty="0"/>
              <a:t>También interviene velando por el cumplimiento de los objetivos financieros de la empresa en la toma de decisiones de otras áreas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s-ES_tradnl" dirty="0"/>
              <a:t>Los flujos de caja</a:t>
            </a:r>
            <a:endParaRPr lang="es-ES" dirty="0"/>
          </a:p>
        </p:txBody>
      </p:sp>
      <p:sp>
        <p:nvSpPr>
          <p:cNvPr id="49155" name="Rectangle 3"/>
          <p:cNvSpPr>
            <a:spLocks noGrp="1" noChangeArrowheads="1"/>
          </p:cNvSpPr>
          <p:nvPr>
            <p:ph type="body" idx="1"/>
          </p:nvPr>
        </p:nvSpPr>
        <p:spPr>
          <a:xfrm>
            <a:off x="685800" y="990600"/>
            <a:ext cx="7772400" cy="1398588"/>
          </a:xfrm>
        </p:spPr>
        <p:txBody>
          <a:bodyPr/>
          <a:lstStyle/>
          <a:p>
            <a:pPr eaLnBrk="1" hangingPunct="1"/>
            <a:r>
              <a:rPr lang="es-ES" dirty="0"/>
              <a:t>Las variables relevantes en el análisis de una inversión son los flujos netos de caja (cobros menos pagos para cada período), no los beneficios (o pérdidas) contables</a:t>
            </a:r>
          </a:p>
          <a:p>
            <a:pPr eaLnBrk="1" hangingPunct="1"/>
            <a:r>
              <a:rPr lang="es-ES" dirty="0"/>
              <a:t>Si no disponemos del detalle de esos flujos de caja, un buena aproximación consiste en sumar las amortizaciones al beneficio neto después de impuestos (las amortizaciones son un gasto contable, pero no las pagamos)</a:t>
            </a:r>
          </a:p>
        </p:txBody>
      </p:sp>
      <p:grpSp>
        <p:nvGrpSpPr>
          <p:cNvPr id="4" name="Group 21"/>
          <p:cNvGrpSpPr>
            <a:grpSpLocks/>
          </p:cNvGrpSpPr>
          <p:nvPr/>
        </p:nvGrpSpPr>
        <p:grpSpPr bwMode="auto">
          <a:xfrm>
            <a:off x="395536" y="5373216"/>
            <a:ext cx="4267944" cy="781051"/>
            <a:chOff x="3312" y="1344"/>
            <a:chExt cx="1872" cy="492"/>
          </a:xfrm>
        </p:grpSpPr>
        <p:sp>
          <p:nvSpPr>
            <p:cNvPr id="5" name="Rectangle 3"/>
            <p:cNvSpPr>
              <a:spLocks noChangeArrowheads="1"/>
            </p:cNvSpPr>
            <p:nvPr/>
          </p:nvSpPr>
          <p:spPr bwMode="auto">
            <a:xfrm>
              <a:off x="3312" y="1349"/>
              <a:ext cx="1872" cy="432"/>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grpSp>
          <p:nvGrpSpPr>
            <p:cNvPr id="6" name="Group 12"/>
            <p:cNvGrpSpPr>
              <a:grpSpLocks/>
            </p:cNvGrpSpPr>
            <p:nvPr/>
          </p:nvGrpSpPr>
          <p:grpSpPr bwMode="auto">
            <a:xfrm>
              <a:off x="3325" y="1344"/>
              <a:ext cx="1847" cy="492"/>
              <a:chOff x="1705" y="960"/>
              <a:chExt cx="1847" cy="492"/>
            </a:xfrm>
          </p:grpSpPr>
          <p:sp>
            <p:nvSpPr>
              <p:cNvPr id="7" name="Text Box 13"/>
              <p:cNvSpPr txBox="1">
                <a:spLocks noChangeArrowheads="1"/>
              </p:cNvSpPr>
              <p:nvPr/>
            </p:nvSpPr>
            <p:spPr bwMode="auto">
              <a:xfrm>
                <a:off x="2064" y="960"/>
                <a:ext cx="1488" cy="443"/>
              </a:xfrm>
              <a:prstGeom prst="rect">
                <a:avLst/>
              </a:prstGeom>
              <a:noFill/>
              <a:ln w="9525">
                <a:noFill/>
                <a:miter lim="800000"/>
                <a:headEnd/>
                <a:tailEnd/>
              </a:ln>
            </p:spPr>
            <p:txBody>
              <a:bodyPr lIns="91425" tIns="45713" rIns="91425" bIns="45713">
                <a:spAutoFit/>
              </a:bodyPr>
              <a:lstStyle/>
              <a:p>
                <a:pPr>
                  <a:spcBef>
                    <a:spcPct val="50000"/>
                  </a:spcBef>
                </a:pPr>
                <a:r>
                  <a:rPr lang="es-ES" sz="1600" dirty="0">
                    <a:solidFill>
                      <a:schemeClr val="tx1"/>
                    </a:solidFill>
                  </a:rPr>
                  <a:t>Inv. Inicial – Valor final</a:t>
                </a:r>
              </a:p>
              <a:p>
                <a:pPr>
                  <a:spcBef>
                    <a:spcPct val="50000"/>
                  </a:spcBef>
                </a:pPr>
                <a:r>
                  <a:rPr lang="es-ES" sz="1600" dirty="0">
                    <a:solidFill>
                      <a:schemeClr val="tx1"/>
                    </a:solidFill>
                  </a:rPr>
                  <a:t>N (nº de años)	</a:t>
                </a:r>
              </a:p>
            </p:txBody>
          </p:sp>
          <p:sp>
            <p:nvSpPr>
              <p:cNvPr id="8" name="Line 14"/>
              <p:cNvSpPr>
                <a:spLocks noChangeShapeType="1"/>
              </p:cNvSpPr>
              <p:nvPr/>
            </p:nvSpPr>
            <p:spPr bwMode="auto">
              <a:xfrm>
                <a:off x="2160" y="1200"/>
                <a:ext cx="1296" cy="0"/>
              </a:xfrm>
              <a:prstGeom prst="line">
                <a:avLst/>
              </a:prstGeom>
              <a:noFill/>
              <a:ln w="19050">
                <a:solidFill>
                  <a:schemeClr val="tx1"/>
                </a:solidFill>
                <a:round/>
                <a:headEnd/>
                <a:tailEnd/>
              </a:ln>
            </p:spPr>
            <p:txBody>
              <a:bodyPr lIns="91425" tIns="45713" rIns="91425" bIns="45713">
                <a:spAutoFit/>
              </a:bodyPr>
              <a:lstStyle/>
              <a:p>
                <a:endParaRPr lang="es-ES"/>
              </a:p>
            </p:txBody>
          </p:sp>
          <p:sp>
            <p:nvSpPr>
              <p:cNvPr id="9" name="Text Box 15"/>
              <p:cNvSpPr txBox="1">
                <a:spLocks noChangeArrowheads="1"/>
              </p:cNvSpPr>
              <p:nvPr/>
            </p:nvSpPr>
            <p:spPr bwMode="auto">
              <a:xfrm>
                <a:off x="1705" y="1084"/>
                <a:ext cx="505" cy="368"/>
              </a:xfrm>
              <a:prstGeom prst="rect">
                <a:avLst/>
              </a:prstGeom>
              <a:noFill/>
              <a:ln w="9525">
                <a:noFill/>
                <a:miter lim="800000"/>
                <a:headEnd/>
                <a:tailEnd/>
              </a:ln>
            </p:spPr>
            <p:txBody>
              <a:bodyPr lIns="91425" tIns="45713" rIns="91425" bIns="45713">
                <a:spAutoFit/>
              </a:bodyPr>
              <a:lstStyle/>
              <a:p>
                <a:pPr algn="l"/>
                <a:r>
                  <a:rPr lang="es-ES" sz="1600" dirty="0">
                    <a:solidFill>
                      <a:schemeClr val="tx1"/>
                    </a:solidFill>
                  </a:rPr>
                  <a:t>Amortiz. =</a:t>
                </a:r>
              </a:p>
            </p:txBody>
          </p:sp>
        </p:grpSp>
      </p:grpSp>
      <p:grpSp>
        <p:nvGrpSpPr>
          <p:cNvPr id="10" name="Group 20"/>
          <p:cNvGrpSpPr>
            <a:grpSpLocks/>
          </p:cNvGrpSpPr>
          <p:nvPr/>
        </p:nvGrpSpPr>
        <p:grpSpPr bwMode="auto">
          <a:xfrm>
            <a:off x="5436096" y="4941168"/>
            <a:ext cx="3096340" cy="381000"/>
            <a:chOff x="3504" y="1872"/>
            <a:chExt cx="1680" cy="240"/>
          </a:xfrm>
        </p:grpSpPr>
        <p:sp>
          <p:nvSpPr>
            <p:cNvPr id="11" name="Rectangle 4"/>
            <p:cNvSpPr>
              <a:spLocks noChangeArrowheads="1"/>
            </p:cNvSpPr>
            <p:nvPr/>
          </p:nvSpPr>
          <p:spPr bwMode="auto">
            <a:xfrm>
              <a:off x="3504" y="1872"/>
              <a:ext cx="1680" cy="240"/>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12" name="Text Box 16"/>
            <p:cNvSpPr txBox="1">
              <a:spLocks noChangeArrowheads="1"/>
            </p:cNvSpPr>
            <p:nvPr/>
          </p:nvSpPr>
          <p:spPr bwMode="auto">
            <a:xfrm>
              <a:off x="3508" y="1886"/>
              <a:ext cx="1462" cy="213"/>
            </a:xfrm>
            <a:prstGeom prst="rect">
              <a:avLst/>
            </a:prstGeom>
            <a:noFill/>
            <a:ln w="9525">
              <a:noFill/>
              <a:miter lim="800000"/>
              <a:headEnd/>
              <a:tailEnd/>
            </a:ln>
          </p:spPr>
          <p:txBody>
            <a:bodyPr wrap="none" lIns="91432" tIns="45717" rIns="91432" bIns="45717">
              <a:spAutoFit/>
            </a:bodyPr>
            <a:lstStyle/>
            <a:p>
              <a:pPr algn="l"/>
              <a:r>
                <a:rPr lang="es-ES" sz="1600" dirty="0">
                  <a:solidFill>
                    <a:schemeClr val="tx1"/>
                  </a:solidFill>
                </a:rPr>
                <a:t>Flujo de caja = B + Amortiz.</a:t>
              </a:r>
            </a:p>
          </p:txBody>
        </p:sp>
      </p:grpSp>
      <p:grpSp>
        <p:nvGrpSpPr>
          <p:cNvPr id="13" name="Group 20"/>
          <p:cNvGrpSpPr>
            <a:grpSpLocks/>
          </p:cNvGrpSpPr>
          <p:nvPr/>
        </p:nvGrpSpPr>
        <p:grpSpPr bwMode="auto">
          <a:xfrm>
            <a:off x="1259632" y="4509120"/>
            <a:ext cx="2667002" cy="381000"/>
            <a:chOff x="3504" y="1872"/>
            <a:chExt cx="1680" cy="240"/>
          </a:xfrm>
        </p:grpSpPr>
        <p:sp>
          <p:nvSpPr>
            <p:cNvPr id="14" name="Rectangle 4"/>
            <p:cNvSpPr>
              <a:spLocks noChangeArrowheads="1"/>
            </p:cNvSpPr>
            <p:nvPr/>
          </p:nvSpPr>
          <p:spPr bwMode="auto">
            <a:xfrm>
              <a:off x="3504" y="1872"/>
              <a:ext cx="1680" cy="240"/>
            </a:xfrm>
            <a:prstGeom prst="rect">
              <a:avLst/>
            </a:prstGeom>
            <a:solidFill>
              <a:srgbClr val="EAEAEA"/>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15" name="Text Box 16"/>
            <p:cNvSpPr txBox="1">
              <a:spLocks noChangeArrowheads="1"/>
            </p:cNvSpPr>
            <p:nvPr/>
          </p:nvSpPr>
          <p:spPr bwMode="auto">
            <a:xfrm>
              <a:off x="3508" y="1886"/>
              <a:ext cx="1657" cy="213"/>
            </a:xfrm>
            <a:prstGeom prst="rect">
              <a:avLst/>
            </a:prstGeom>
            <a:noFill/>
            <a:ln w="9525">
              <a:noFill/>
              <a:miter lim="800000"/>
              <a:headEnd/>
              <a:tailEnd/>
            </a:ln>
          </p:spPr>
          <p:txBody>
            <a:bodyPr wrap="square" lIns="91432" tIns="45717" rIns="91432" bIns="45717">
              <a:spAutoFit/>
            </a:bodyPr>
            <a:lstStyle/>
            <a:p>
              <a:pPr algn="l"/>
              <a:r>
                <a:rPr lang="es-ES" sz="1600" dirty="0">
                  <a:solidFill>
                    <a:schemeClr val="tx1"/>
                  </a:solidFill>
                </a:rPr>
                <a:t>  B = BAI – Impuesto Soc. </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s-ES_tradnl"/>
              <a:t>La tasa de descuento</a:t>
            </a:r>
            <a:endParaRPr lang="es-ES"/>
          </a:p>
        </p:txBody>
      </p:sp>
      <p:sp>
        <p:nvSpPr>
          <p:cNvPr id="49155" name="Rectangle 3"/>
          <p:cNvSpPr>
            <a:spLocks noGrp="1" noChangeArrowheads="1"/>
          </p:cNvSpPr>
          <p:nvPr>
            <p:ph type="body" idx="1"/>
          </p:nvPr>
        </p:nvSpPr>
        <p:spPr>
          <a:xfrm>
            <a:off x="685800" y="990600"/>
            <a:ext cx="7772400" cy="1398588"/>
          </a:xfrm>
        </p:spPr>
        <p:txBody>
          <a:bodyPr/>
          <a:lstStyle/>
          <a:p>
            <a:pPr eaLnBrk="1" hangingPunct="1"/>
            <a:r>
              <a:rPr lang="es-ES_tradnl" dirty="0"/>
              <a:t>La tasa de descuento es un medida de la retribución que la empresa debe a los capitales con los que financia el proyecto de inversión.</a:t>
            </a:r>
            <a:endParaRPr lang="es-ES" dirty="0"/>
          </a:p>
        </p:txBody>
      </p:sp>
      <p:sp>
        <p:nvSpPr>
          <p:cNvPr id="215044" name="Rectangle 4"/>
          <p:cNvSpPr>
            <a:spLocks noChangeArrowheads="1"/>
          </p:cNvSpPr>
          <p:nvPr/>
        </p:nvSpPr>
        <p:spPr bwMode="auto">
          <a:xfrm>
            <a:off x="952500" y="2438400"/>
            <a:ext cx="2438400" cy="598488"/>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Capital social</a:t>
            </a:r>
            <a:endParaRPr lang="es-ES" sz="1200" b="1"/>
          </a:p>
        </p:txBody>
      </p:sp>
      <p:sp>
        <p:nvSpPr>
          <p:cNvPr id="215045" name="Rectangle 5"/>
          <p:cNvSpPr>
            <a:spLocks noChangeArrowheads="1"/>
          </p:cNvSpPr>
          <p:nvPr/>
        </p:nvSpPr>
        <p:spPr bwMode="auto">
          <a:xfrm>
            <a:off x="952500" y="3182938"/>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Recursos propios</a:t>
            </a:r>
          </a:p>
          <a:p>
            <a:pPr>
              <a:defRPr/>
            </a:pPr>
            <a:r>
              <a:rPr lang="es-ES_tradnl" sz="1200" b="1"/>
              <a:t>(reservas, provisiones,...)</a:t>
            </a:r>
            <a:endParaRPr lang="es-ES" sz="1200" b="1"/>
          </a:p>
        </p:txBody>
      </p:sp>
      <p:sp>
        <p:nvSpPr>
          <p:cNvPr id="215046" name="Rectangle 6"/>
          <p:cNvSpPr>
            <a:spLocks noChangeArrowheads="1"/>
          </p:cNvSpPr>
          <p:nvPr/>
        </p:nvSpPr>
        <p:spPr bwMode="auto">
          <a:xfrm>
            <a:off x="952500" y="3929063"/>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Préstamos</a:t>
            </a:r>
            <a:endParaRPr lang="es-ES" sz="1200" b="1"/>
          </a:p>
        </p:txBody>
      </p:sp>
      <p:sp>
        <p:nvSpPr>
          <p:cNvPr id="215047" name="Rectangle 7"/>
          <p:cNvSpPr>
            <a:spLocks noChangeArrowheads="1"/>
          </p:cNvSpPr>
          <p:nvPr/>
        </p:nvSpPr>
        <p:spPr bwMode="auto">
          <a:xfrm>
            <a:off x="952500" y="4675188"/>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Deudas a CP</a:t>
            </a:r>
          </a:p>
          <a:p>
            <a:pPr>
              <a:defRPr/>
            </a:pPr>
            <a:r>
              <a:rPr lang="es-ES_tradnl" sz="1200" b="1"/>
              <a:t>(proveedores, salarios, etc.)</a:t>
            </a:r>
            <a:endParaRPr lang="es-ES" sz="1200" b="1"/>
          </a:p>
        </p:txBody>
      </p:sp>
      <p:sp>
        <p:nvSpPr>
          <p:cNvPr id="215048" name="Rectangle 8"/>
          <p:cNvSpPr>
            <a:spLocks noChangeArrowheads="1"/>
          </p:cNvSpPr>
          <p:nvPr/>
        </p:nvSpPr>
        <p:spPr bwMode="auto">
          <a:xfrm>
            <a:off x="952500" y="5421313"/>
            <a:ext cx="2438400" cy="598487"/>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Otros</a:t>
            </a:r>
            <a:endParaRPr lang="es-ES" sz="1200" b="1"/>
          </a:p>
        </p:txBody>
      </p:sp>
      <p:sp>
        <p:nvSpPr>
          <p:cNvPr id="49161" name="Rectangle 9"/>
          <p:cNvSpPr>
            <a:spLocks noChangeArrowheads="1"/>
          </p:cNvSpPr>
          <p:nvPr/>
        </p:nvSpPr>
        <p:spPr bwMode="auto">
          <a:xfrm>
            <a:off x="838200" y="2286000"/>
            <a:ext cx="2667000" cy="3886200"/>
          </a:xfrm>
          <a:prstGeom prst="rect">
            <a:avLst/>
          </a:prstGeom>
          <a:noFill/>
          <a:ln w="9525">
            <a:solidFill>
              <a:schemeClr val="tx1"/>
            </a:solidFill>
            <a:miter lim="800000"/>
            <a:headEnd/>
            <a:tailEnd/>
          </a:ln>
        </p:spPr>
        <p:txBody>
          <a:bodyPr wrap="none" anchor="ctr"/>
          <a:lstStyle/>
          <a:p>
            <a:endParaRPr lang="es-ES"/>
          </a:p>
        </p:txBody>
      </p:sp>
      <p:sp>
        <p:nvSpPr>
          <p:cNvPr id="215050" name="AutoShape 10"/>
          <p:cNvSpPr>
            <a:spLocks noChangeArrowheads="1"/>
          </p:cNvSpPr>
          <p:nvPr/>
        </p:nvSpPr>
        <p:spPr bwMode="auto">
          <a:xfrm>
            <a:off x="3429000" y="24384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Retribución exigida por los accionistas</a:t>
            </a:r>
            <a:endParaRPr lang="es-ES" sz="1200" b="1">
              <a:solidFill>
                <a:schemeClr val="tx1"/>
              </a:solidFill>
            </a:endParaRPr>
          </a:p>
        </p:txBody>
      </p:sp>
      <p:sp>
        <p:nvSpPr>
          <p:cNvPr id="215051" name="AutoShape 11"/>
          <p:cNvSpPr>
            <a:spLocks noChangeArrowheads="1"/>
          </p:cNvSpPr>
          <p:nvPr/>
        </p:nvSpPr>
        <p:spPr bwMode="auto">
          <a:xfrm>
            <a:off x="3429000" y="32004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Rendimientos de usos alternativos</a:t>
            </a:r>
            <a:endParaRPr lang="es-ES" sz="1200" b="1">
              <a:solidFill>
                <a:schemeClr val="tx1"/>
              </a:solidFill>
            </a:endParaRPr>
          </a:p>
        </p:txBody>
      </p:sp>
      <p:sp>
        <p:nvSpPr>
          <p:cNvPr id="215052" name="AutoShape 12"/>
          <p:cNvSpPr>
            <a:spLocks noChangeArrowheads="1"/>
          </p:cNvSpPr>
          <p:nvPr/>
        </p:nvSpPr>
        <p:spPr bwMode="auto">
          <a:xfrm>
            <a:off x="3429000" y="38862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Coste de los capitales prestados</a:t>
            </a:r>
            <a:endParaRPr lang="es-ES" sz="1200" b="1">
              <a:solidFill>
                <a:schemeClr val="tx1"/>
              </a:solidFill>
            </a:endParaRPr>
          </a:p>
        </p:txBody>
      </p:sp>
      <p:sp>
        <p:nvSpPr>
          <p:cNvPr id="215053" name="AutoShape 13"/>
          <p:cNvSpPr>
            <a:spLocks noChangeArrowheads="1"/>
          </p:cNvSpPr>
          <p:nvPr/>
        </p:nvSpPr>
        <p:spPr bwMode="auto">
          <a:xfrm>
            <a:off x="3429000" y="46482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Coste de las deudas a CP</a:t>
            </a:r>
            <a:endParaRPr lang="es-ES" sz="1200" b="1">
              <a:solidFill>
                <a:schemeClr val="tx1"/>
              </a:solidFill>
            </a:endParaRPr>
          </a:p>
        </p:txBody>
      </p:sp>
      <p:sp>
        <p:nvSpPr>
          <p:cNvPr id="215054" name="AutoShape 14"/>
          <p:cNvSpPr>
            <a:spLocks noChangeArrowheads="1"/>
          </p:cNvSpPr>
          <p:nvPr/>
        </p:nvSpPr>
        <p:spPr bwMode="auto">
          <a:xfrm>
            <a:off x="3429000" y="5410200"/>
            <a:ext cx="3581400" cy="533400"/>
          </a:xfrm>
          <a:prstGeom prst="rightArrow">
            <a:avLst>
              <a:gd name="adj1" fmla="val 35713"/>
              <a:gd name="adj2" fmla="val 102455"/>
            </a:avLst>
          </a:prstGeom>
          <a:solidFill>
            <a:srgbClr val="FF9900"/>
          </a:solidFill>
          <a:ln w="9525">
            <a:noFill/>
            <a:miter lim="800000"/>
            <a:headEnd/>
            <a:tailEnd/>
          </a:ln>
          <a:effectLst>
            <a:outerShdw dist="35921" dir="2700000" algn="ctr" rotWithShape="0">
              <a:schemeClr val="bg2"/>
            </a:outerShdw>
          </a:effectLst>
        </p:spPr>
        <p:txBody>
          <a:bodyPr wrap="none" lIns="91432" tIns="45717" rIns="91432" bIns="45717" anchor="ctr"/>
          <a:lstStyle/>
          <a:p>
            <a:pPr algn="l">
              <a:defRPr/>
            </a:pPr>
            <a:r>
              <a:rPr lang="es-ES_tradnl" sz="1200" b="1">
                <a:solidFill>
                  <a:schemeClr val="tx1"/>
                </a:solidFill>
              </a:rPr>
              <a:t>Coste de otras deudas (leasings, etc.)</a:t>
            </a:r>
            <a:endParaRPr lang="es-ES" sz="1200" b="1">
              <a:solidFill>
                <a:schemeClr val="tx1"/>
              </a:solidFill>
            </a:endParaRPr>
          </a:p>
        </p:txBody>
      </p:sp>
      <p:sp>
        <p:nvSpPr>
          <p:cNvPr id="215055" name="Rectangle 15"/>
          <p:cNvSpPr>
            <a:spLocks noChangeArrowheads="1"/>
          </p:cNvSpPr>
          <p:nvPr/>
        </p:nvSpPr>
        <p:spPr bwMode="auto">
          <a:xfrm>
            <a:off x="7086600" y="2438400"/>
            <a:ext cx="1295400" cy="3581400"/>
          </a:xfrm>
          <a:prstGeom prst="rect">
            <a:avLst/>
          </a:prstGeom>
          <a:solidFill>
            <a:srgbClr val="4F7DAE"/>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200" b="1"/>
              <a:t>coste</a:t>
            </a:r>
          </a:p>
          <a:p>
            <a:pPr>
              <a:defRPr/>
            </a:pPr>
            <a:r>
              <a:rPr lang="es-ES_tradnl" sz="1200" b="1"/>
              <a:t>medio</a:t>
            </a:r>
          </a:p>
          <a:p>
            <a:pPr>
              <a:defRPr/>
            </a:pPr>
            <a:r>
              <a:rPr lang="es-ES_tradnl" sz="1200" b="1"/>
              <a:t>de los</a:t>
            </a:r>
          </a:p>
          <a:p>
            <a:pPr>
              <a:defRPr/>
            </a:pPr>
            <a:r>
              <a:rPr lang="es-ES_tradnl" sz="1200" b="1"/>
              <a:t>capitales</a:t>
            </a:r>
          </a:p>
          <a:p>
            <a:pPr>
              <a:defRPr/>
            </a:pPr>
            <a:r>
              <a:rPr lang="es-ES_tradnl" sz="1200" b="1"/>
              <a:t>de la</a:t>
            </a:r>
          </a:p>
          <a:p>
            <a:pPr>
              <a:defRPr/>
            </a:pPr>
            <a:r>
              <a:rPr lang="es-ES_tradnl" sz="1200" b="1"/>
              <a:t>empresa</a:t>
            </a:r>
          </a:p>
          <a:p>
            <a:pPr>
              <a:defRPr/>
            </a:pPr>
            <a:endParaRPr lang="es-ES_tradnl" sz="1200" b="1"/>
          </a:p>
          <a:p>
            <a:pPr>
              <a:defRPr/>
            </a:pPr>
            <a:endParaRPr lang="es-ES_tradnl" sz="1200" b="1"/>
          </a:p>
          <a:p>
            <a:pPr>
              <a:defRPr/>
            </a:pPr>
            <a:endParaRPr lang="es-ES_tradnl" sz="1200" b="1"/>
          </a:p>
          <a:p>
            <a:pPr>
              <a:defRPr/>
            </a:pPr>
            <a:endParaRPr lang="es-ES_tradnl" sz="1200" b="1"/>
          </a:p>
          <a:p>
            <a:pPr>
              <a:defRPr/>
            </a:pPr>
            <a:r>
              <a:rPr lang="es-ES_tradnl" sz="2400" b="1"/>
              <a:t>Td</a:t>
            </a:r>
            <a:endParaRPr lang="es-ES" sz="24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s-ES" dirty="0"/>
              <a:t>Simulación de una inversión</a:t>
            </a:r>
          </a:p>
        </p:txBody>
      </p:sp>
      <p:graphicFrame>
        <p:nvGraphicFramePr>
          <p:cNvPr id="7170" name="Object 3"/>
          <p:cNvGraphicFramePr>
            <a:graphicFrameLocks noChangeAspect="1"/>
          </p:cNvGraphicFramePr>
          <p:nvPr>
            <p:extLst>
              <p:ext uri="{D42A27DB-BD31-4B8C-83A1-F6EECF244321}">
                <p14:modId xmlns:p14="http://schemas.microsoft.com/office/powerpoint/2010/main" val="1374234567"/>
              </p:ext>
            </p:extLst>
          </p:nvPr>
        </p:nvGraphicFramePr>
        <p:xfrm>
          <a:off x="2001838" y="3270250"/>
          <a:ext cx="4922837" cy="1697038"/>
        </p:xfrm>
        <a:graphic>
          <a:graphicData uri="http://schemas.openxmlformats.org/presentationml/2006/ole">
            <mc:AlternateContent xmlns:mc="http://schemas.openxmlformats.org/markup-compatibility/2006">
              <mc:Choice xmlns:v="urn:schemas-microsoft-com:vml" Requires="v">
                <p:oleObj name="Hoja de cálculo" r:id="rId3" imgW="3333649" imgH="1152600" progId="Excel.Sheet.8">
                  <p:embed/>
                </p:oleObj>
              </mc:Choice>
              <mc:Fallback>
                <p:oleObj name="Hoja de cálculo" r:id="rId3" imgW="3333649" imgH="1152600" progId="Excel.Sheet.8">
                  <p:embed/>
                  <p:pic>
                    <p:nvPicPr>
                      <p:cNvPr id="0" name="Object 3"/>
                      <p:cNvPicPr>
                        <a:picLocks noChangeAspect="1" noChangeArrowheads="1"/>
                      </p:cNvPicPr>
                      <p:nvPr/>
                    </p:nvPicPr>
                    <p:blipFill>
                      <a:blip r:embed="rId4"/>
                      <a:srcRect/>
                      <a:stretch>
                        <a:fillRect/>
                      </a:stretch>
                    </p:blipFill>
                    <p:spPr bwMode="auto">
                      <a:xfrm>
                        <a:off x="2001838" y="3270250"/>
                        <a:ext cx="4922837"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4"/>
          <p:cNvGraphicFramePr>
            <a:graphicFrameLocks noChangeAspect="1"/>
          </p:cNvGraphicFramePr>
          <p:nvPr/>
        </p:nvGraphicFramePr>
        <p:xfrm>
          <a:off x="1679575" y="5295900"/>
          <a:ext cx="5554663" cy="952500"/>
        </p:xfrm>
        <a:graphic>
          <a:graphicData uri="http://schemas.openxmlformats.org/presentationml/2006/ole">
            <mc:AlternateContent xmlns:mc="http://schemas.openxmlformats.org/markup-compatibility/2006">
              <mc:Choice xmlns:v="urn:schemas-microsoft-com:vml" Requires="v">
                <p:oleObj name="Hoja de cálculo" r:id="rId5" imgW="4140000" imgH="709920" progId="Excel.Sheet.8">
                  <p:embed/>
                </p:oleObj>
              </mc:Choice>
              <mc:Fallback>
                <p:oleObj name="Hoja de cálculo" r:id="rId5" imgW="4140000" imgH="709920" progId="Excel.Shee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9575" y="5295900"/>
                        <a:ext cx="555466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Rectangle 5"/>
          <p:cNvSpPr>
            <a:spLocks noGrp="1" noChangeArrowheads="1"/>
          </p:cNvSpPr>
          <p:nvPr>
            <p:ph type="body" idx="1"/>
          </p:nvPr>
        </p:nvSpPr>
        <p:spPr>
          <a:xfrm>
            <a:off x="685800" y="727720"/>
            <a:ext cx="7772400" cy="2341240"/>
          </a:xfrm>
          <a:noFill/>
        </p:spPr>
        <p:txBody>
          <a:bodyPr/>
          <a:lstStyle/>
          <a:p>
            <a:pPr eaLnBrk="1" hangingPunct="1">
              <a:lnSpc>
                <a:spcPct val="80000"/>
              </a:lnSpc>
            </a:pPr>
            <a:r>
              <a:rPr lang="es-ES" sz="2000" dirty="0"/>
              <a:t>La primera tabla simula cómo la inversión genera saldo de dinero (flujos) positivos que permiten:</a:t>
            </a:r>
          </a:p>
          <a:p>
            <a:pPr lvl="1" eaLnBrk="1" hangingPunct="1">
              <a:lnSpc>
                <a:spcPct val="90000"/>
              </a:lnSpc>
            </a:pPr>
            <a:r>
              <a:rPr lang="es-ES" sz="1800" dirty="0"/>
              <a:t>Pagar los intereses de la financiación o el rendimiento exigido por los socios (6% en el ejemplo)</a:t>
            </a:r>
          </a:p>
          <a:p>
            <a:pPr lvl="1" eaLnBrk="1" hangingPunct="1">
              <a:lnSpc>
                <a:spcPct val="90000"/>
              </a:lnSpc>
            </a:pPr>
            <a:r>
              <a:rPr lang="es-ES" sz="1800" dirty="0"/>
              <a:t>Devolver la deuda</a:t>
            </a:r>
          </a:p>
          <a:p>
            <a:pPr lvl="1" eaLnBrk="1" hangingPunct="1">
              <a:lnSpc>
                <a:spcPct val="90000"/>
              </a:lnSpc>
            </a:pPr>
            <a:r>
              <a:rPr lang="es-ES" sz="1800" dirty="0"/>
              <a:t>El dinero sobrante es el capital final en euros del momento de finalización de la inversión (33,13 €). Pero lo que nos interesa es conocer el valor actual en euros de hoy: 33,13 / (1+0,06)</a:t>
            </a:r>
            <a:r>
              <a:rPr lang="es-ES" sz="1800" baseline="30000" dirty="0"/>
              <a:t>4</a:t>
            </a:r>
            <a:r>
              <a:rPr lang="es-ES" sz="1800" dirty="0"/>
              <a:t> = 26,24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s-ES" dirty="0"/>
              <a:t>Tasa interna de retorno (TIR)</a:t>
            </a:r>
          </a:p>
        </p:txBody>
      </p:sp>
      <p:sp>
        <p:nvSpPr>
          <p:cNvPr id="8197" name="Rectangle 3"/>
          <p:cNvSpPr>
            <a:spLocks noGrp="1" noChangeArrowheads="1"/>
          </p:cNvSpPr>
          <p:nvPr>
            <p:ph type="body" idx="1"/>
          </p:nvPr>
        </p:nvSpPr>
        <p:spPr>
          <a:xfrm>
            <a:off x="685800" y="990600"/>
            <a:ext cx="7772400" cy="1866900"/>
          </a:xfrm>
        </p:spPr>
        <p:txBody>
          <a:bodyPr/>
          <a:lstStyle/>
          <a:p>
            <a:pPr eaLnBrk="1" hangingPunct="1"/>
            <a:r>
              <a:rPr lang="es-ES" dirty="0"/>
              <a:t>Coste del capital (</a:t>
            </a:r>
            <a:r>
              <a:rPr lang="es-ES" dirty="0" err="1"/>
              <a:t>Td</a:t>
            </a:r>
            <a:r>
              <a:rPr lang="es-ES" dirty="0"/>
              <a:t>) tal que el VAN es nulo</a:t>
            </a:r>
          </a:p>
          <a:p>
            <a:pPr eaLnBrk="1" hangingPunct="1"/>
            <a:r>
              <a:rPr lang="es-ES" dirty="0"/>
              <a:t>Rentabilidad equivalente de la inversión (ej.: TAE bancario)</a:t>
            </a:r>
          </a:p>
          <a:p>
            <a:pPr eaLnBrk="1" hangingPunct="1"/>
            <a:r>
              <a:rPr lang="es-ES" dirty="0"/>
              <a:t>Si </a:t>
            </a:r>
            <a:r>
              <a:rPr lang="es-ES" dirty="0" err="1"/>
              <a:t>Td</a:t>
            </a:r>
            <a:r>
              <a:rPr lang="es-ES" dirty="0"/>
              <a:t> &lt; TIR, el VAN &gt; 0 y la inversión es rentable</a:t>
            </a:r>
          </a:p>
        </p:txBody>
      </p:sp>
      <p:graphicFrame>
        <p:nvGraphicFramePr>
          <p:cNvPr id="8194" name="Object 4"/>
          <p:cNvGraphicFramePr>
            <a:graphicFrameLocks noChangeAspect="1"/>
          </p:cNvGraphicFramePr>
          <p:nvPr/>
        </p:nvGraphicFramePr>
        <p:xfrm>
          <a:off x="500063" y="3228975"/>
          <a:ext cx="1755775" cy="2678113"/>
        </p:xfrm>
        <a:graphic>
          <a:graphicData uri="http://schemas.openxmlformats.org/presentationml/2006/ole">
            <mc:AlternateContent xmlns:mc="http://schemas.openxmlformats.org/markup-compatibility/2006">
              <mc:Choice xmlns:v="urn:schemas-microsoft-com:vml" Requires="v">
                <p:oleObj name="Hoja de cálculo" r:id="rId3" imgW="1580040" imgH="2409840" progId="Excel.Sheet.8">
                  <p:embed/>
                </p:oleObj>
              </mc:Choice>
              <mc:Fallback>
                <p:oleObj name="Hoja de cálculo" r:id="rId3" imgW="1580040" imgH="240984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3228975"/>
                        <a:ext cx="1755775" cy="2678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195" name="Object 5"/>
          <p:cNvGraphicFramePr>
            <a:graphicFrameLocks noChangeAspect="1"/>
          </p:cNvGraphicFramePr>
          <p:nvPr/>
        </p:nvGraphicFramePr>
        <p:xfrm>
          <a:off x="2533650" y="3305175"/>
          <a:ext cx="6094413" cy="2576513"/>
        </p:xfrm>
        <a:graphic>
          <a:graphicData uri="http://schemas.openxmlformats.org/presentationml/2006/ole">
            <mc:AlternateContent xmlns:mc="http://schemas.openxmlformats.org/markup-compatibility/2006">
              <mc:Choice xmlns:v="urn:schemas-microsoft-com:vml" Requires="v">
                <p:oleObj name="Gráfico" r:id="rId5" imgW="5370120" imgH="2270160" progId="Excel.Sheet.8">
                  <p:embed/>
                </p:oleObj>
              </mc:Choice>
              <mc:Fallback>
                <p:oleObj name="Gráfico" r:id="rId5" imgW="5370120" imgH="2270160" progId="Excel.Shee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3650" y="3305175"/>
                        <a:ext cx="6094413" cy="25765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es-ES_tradnl"/>
              <a:t>Las fuentes de financiación de la empresa</a:t>
            </a:r>
            <a:endParaRPr lang="es-ES"/>
          </a:p>
        </p:txBody>
      </p:sp>
      <p:sp>
        <p:nvSpPr>
          <p:cNvPr id="181266" name="Rectangle 18"/>
          <p:cNvSpPr>
            <a:spLocks noChangeArrowheads="1"/>
          </p:cNvSpPr>
          <p:nvPr/>
        </p:nvSpPr>
        <p:spPr bwMode="auto">
          <a:xfrm>
            <a:off x="762000" y="2073275"/>
            <a:ext cx="25971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81267" name="Rectangle 19"/>
          <p:cNvSpPr>
            <a:spLocks noChangeArrowheads="1"/>
          </p:cNvSpPr>
          <p:nvPr/>
        </p:nvSpPr>
        <p:spPr bwMode="auto">
          <a:xfrm>
            <a:off x="762000" y="1371600"/>
            <a:ext cx="259715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Activo</a:t>
            </a:r>
            <a:r>
              <a:rPr lang="es-ES" sz="1600"/>
              <a:t> (bienes y derechos)</a:t>
            </a:r>
            <a:endParaRPr lang="es-ES" sz="1600" b="1"/>
          </a:p>
        </p:txBody>
      </p:sp>
      <p:sp>
        <p:nvSpPr>
          <p:cNvPr id="52229" name="Rectangle 20"/>
          <p:cNvSpPr>
            <a:spLocks noChangeArrowheads="1"/>
          </p:cNvSpPr>
          <p:nvPr/>
        </p:nvSpPr>
        <p:spPr bwMode="auto">
          <a:xfrm>
            <a:off x="787400" y="2095500"/>
            <a:ext cx="2565400" cy="1471613"/>
          </a:xfrm>
          <a:prstGeom prst="rect">
            <a:avLst/>
          </a:prstGeom>
          <a:solidFill>
            <a:srgbClr val="006600"/>
          </a:solidFill>
          <a:ln w="9525">
            <a:noFill/>
            <a:miter lim="800000"/>
            <a:headEnd/>
            <a:tailEnd/>
          </a:ln>
        </p:spPr>
        <p:txBody>
          <a:bodyPr anchor="ctr"/>
          <a:lstStyle/>
          <a:p>
            <a:r>
              <a:rPr lang="es-ES" sz="1600" b="1"/>
              <a:t>Inmovilizado</a:t>
            </a:r>
            <a:endParaRPr lang="es-ES" sz="1600"/>
          </a:p>
          <a:p>
            <a:r>
              <a:rPr lang="es-ES" sz="1600"/>
              <a:t>Material</a:t>
            </a:r>
          </a:p>
          <a:p>
            <a:r>
              <a:rPr lang="es-ES" sz="1600"/>
              <a:t>Inmaterial</a:t>
            </a:r>
          </a:p>
          <a:p>
            <a:r>
              <a:rPr lang="es-ES" sz="1600"/>
              <a:t>Financiero</a:t>
            </a:r>
            <a:endParaRPr lang="es-ES" sz="1600" b="1"/>
          </a:p>
        </p:txBody>
      </p:sp>
      <p:sp>
        <p:nvSpPr>
          <p:cNvPr id="52230" name="Rectangle 21"/>
          <p:cNvSpPr>
            <a:spLocks noChangeArrowheads="1"/>
          </p:cNvSpPr>
          <p:nvPr/>
        </p:nvSpPr>
        <p:spPr bwMode="auto">
          <a:xfrm>
            <a:off x="787400" y="3595688"/>
            <a:ext cx="2565400" cy="2178050"/>
          </a:xfrm>
          <a:prstGeom prst="rect">
            <a:avLst/>
          </a:prstGeom>
          <a:solidFill>
            <a:srgbClr val="006600"/>
          </a:solidFill>
          <a:ln w="9525">
            <a:noFill/>
            <a:miter lim="800000"/>
            <a:headEnd/>
            <a:tailEnd/>
          </a:ln>
        </p:spPr>
        <p:txBody>
          <a:bodyPr anchor="ctr"/>
          <a:lstStyle/>
          <a:p>
            <a:r>
              <a:rPr lang="es-ES" sz="1600" b="1"/>
              <a:t>Activo Circulante</a:t>
            </a:r>
          </a:p>
          <a:p>
            <a:r>
              <a:rPr lang="es-ES" sz="1600"/>
              <a:t>Existencias de MP</a:t>
            </a:r>
          </a:p>
          <a:p>
            <a:r>
              <a:rPr lang="es-ES" sz="1600"/>
              <a:t>Existencias de Productos</a:t>
            </a:r>
          </a:p>
          <a:p>
            <a:r>
              <a:rPr lang="es-ES" sz="1600"/>
              <a:t>Clientes a cobrar</a:t>
            </a:r>
          </a:p>
          <a:p>
            <a:r>
              <a:rPr lang="es-ES" sz="1600"/>
              <a:t>Bancos</a:t>
            </a:r>
          </a:p>
          <a:p>
            <a:r>
              <a:rPr lang="es-ES" sz="1600"/>
              <a:t>Caja</a:t>
            </a:r>
          </a:p>
          <a:p>
            <a:endParaRPr lang="es-ES" sz="1600"/>
          </a:p>
        </p:txBody>
      </p:sp>
      <p:sp>
        <p:nvSpPr>
          <p:cNvPr id="181270" name="Rectangle 22"/>
          <p:cNvSpPr>
            <a:spLocks noChangeArrowheads="1"/>
          </p:cNvSpPr>
          <p:nvPr/>
        </p:nvSpPr>
        <p:spPr bwMode="auto">
          <a:xfrm>
            <a:off x="5924550" y="2073275"/>
            <a:ext cx="2432050" cy="37179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None/>
              <a:defRPr/>
            </a:pPr>
            <a:endParaRPr lang="es-ES" sz="1600" b="1">
              <a:solidFill>
                <a:srgbClr val="4F7DAE"/>
              </a:solidFill>
            </a:endParaRPr>
          </a:p>
        </p:txBody>
      </p:sp>
      <p:sp>
        <p:nvSpPr>
          <p:cNvPr id="181271" name="Rectangle 23"/>
          <p:cNvSpPr>
            <a:spLocks noChangeArrowheads="1"/>
          </p:cNvSpPr>
          <p:nvPr/>
        </p:nvSpPr>
        <p:spPr bwMode="auto">
          <a:xfrm>
            <a:off x="5924550" y="1371600"/>
            <a:ext cx="243205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800" b="1"/>
              <a:t>Pasivo</a:t>
            </a:r>
            <a:r>
              <a:rPr lang="es-ES" sz="1600"/>
              <a:t> (obligaciones)</a:t>
            </a:r>
            <a:endParaRPr lang="es-ES" sz="1800" b="1"/>
          </a:p>
        </p:txBody>
      </p:sp>
      <p:sp>
        <p:nvSpPr>
          <p:cNvPr id="52233" name="Rectangle 24"/>
          <p:cNvSpPr>
            <a:spLocks noChangeArrowheads="1"/>
          </p:cNvSpPr>
          <p:nvPr/>
        </p:nvSpPr>
        <p:spPr bwMode="auto">
          <a:xfrm>
            <a:off x="5943600" y="2095500"/>
            <a:ext cx="2401888" cy="1257300"/>
          </a:xfrm>
          <a:prstGeom prst="rect">
            <a:avLst/>
          </a:prstGeom>
          <a:solidFill>
            <a:srgbClr val="C80000"/>
          </a:solidFill>
          <a:ln w="9525">
            <a:noFill/>
            <a:miter lim="800000"/>
            <a:headEnd/>
            <a:tailEnd/>
          </a:ln>
        </p:spPr>
        <p:txBody>
          <a:bodyPr anchor="ctr"/>
          <a:lstStyle/>
          <a:p>
            <a:r>
              <a:rPr lang="es-ES" sz="1600" b="1"/>
              <a:t>Recursos Propios</a:t>
            </a:r>
          </a:p>
          <a:p>
            <a:r>
              <a:rPr lang="es-ES" sz="1600"/>
              <a:t>Capital Social</a:t>
            </a:r>
          </a:p>
          <a:p>
            <a:r>
              <a:rPr lang="es-ES" sz="1600"/>
              <a:t>Reservas</a:t>
            </a:r>
          </a:p>
        </p:txBody>
      </p:sp>
      <p:sp>
        <p:nvSpPr>
          <p:cNvPr id="52234" name="Rectangle 25"/>
          <p:cNvSpPr>
            <a:spLocks noChangeArrowheads="1"/>
          </p:cNvSpPr>
          <p:nvPr/>
        </p:nvSpPr>
        <p:spPr bwMode="auto">
          <a:xfrm>
            <a:off x="5943600" y="3376613"/>
            <a:ext cx="2401888" cy="1014412"/>
          </a:xfrm>
          <a:prstGeom prst="rect">
            <a:avLst/>
          </a:prstGeom>
          <a:solidFill>
            <a:srgbClr val="C80000"/>
          </a:solidFill>
          <a:ln w="9525">
            <a:noFill/>
            <a:miter lim="800000"/>
            <a:headEnd/>
            <a:tailEnd/>
          </a:ln>
        </p:spPr>
        <p:txBody>
          <a:bodyPr anchor="ctr"/>
          <a:lstStyle/>
          <a:p>
            <a:r>
              <a:rPr lang="es-ES" sz="1600" b="1"/>
              <a:t>Acreedores a LP</a:t>
            </a:r>
            <a:endParaRPr lang="es-ES" sz="1600"/>
          </a:p>
          <a:p>
            <a:r>
              <a:rPr lang="es-ES" sz="1600"/>
              <a:t>Préstamos</a:t>
            </a:r>
          </a:p>
          <a:p>
            <a:r>
              <a:rPr lang="es-ES" sz="1600"/>
              <a:t>Bonos</a:t>
            </a:r>
            <a:endParaRPr lang="es-ES" sz="1600" b="1"/>
          </a:p>
        </p:txBody>
      </p:sp>
      <p:sp>
        <p:nvSpPr>
          <p:cNvPr id="52235" name="Rectangle 26"/>
          <p:cNvSpPr>
            <a:spLocks noChangeArrowheads="1"/>
          </p:cNvSpPr>
          <p:nvPr/>
        </p:nvSpPr>
        <p:spPr bwMode="auto">
          <a:xfrm>
            <a:off x="5943600" y="4419600"/>
            <a:ext cx="2401888" cy="1352550"/>
          </a:xfrm>
          <a:prstGeom prst="rect">
            <a:avLst/>
          </a:prstGeom>
          <a:solidFill>
            <a:srgbClr val="C80000"/>
          </a:solidFill>
          <a:ln w="9525">
            <a:noFill/>
            <a:miter lim="800000"/>
            <a:headEnd/>
            <a:tailEnd/>
          </a:ln>
        </p:spPr>
        <p:txBody>
          <a:bodyPr anchor="ctr"/>
          <a:lstStyle/>
          <a:p>
            <a:r>
              <a:rPr lang="es-ES" sz="1600" b="1"/>
              <a:t>Acreedores a CP</a:t>
            </a:r>
          </a:p>
          <a:p>
            <a:r>
              <a:rPr lang="es-ES" sz="1600"/>
              <a:t>Proveedores a pagar</a:t>
            </a:r>
          </a:p>
          <a:p>
            <a:r>
              <a:rPr lang="es-ES" sz="1600"/>
              <a:t>Hacienda Pública</a:t>
            </a:r>
          </a:p>
          <a:p>
            <a:r>
              <a:rPr lang="es-ES" sz="1600"/>
              <a:t>...</a:t>
            </a:r>
          </a:p>
          <a:p>
            <a:endParaRPr lang="es-ES" sz="1600"/>
          </a:p>
        </p:txBody>
      </p:sp>
      <p:sp>
        <p:nvSpPr>
          <p:cNvPr id="52236" name="Line 27"/>
          <p:cNvSpPr>
            <a:spLocks noChangeShapeType="1"/>
          </p:cNvSpPr>
          <p:nvPr/>
        </p:nvSpPr>
        <p:spPr bwMode="auto">
          <a:xfrm>
            <a:off x="3276600" y="3581400"/>
            <a:ext cx="1905000" cy="0"/>
          </a:xfrm>
          <a:prstGeom prst="line">
            <a:avLst/>
          </a:prstGeom>
          <a:noFill/>
          <a:ln w="38100">
            <a:solidFill>
              <a:srgbClr val="FF9900"/>
            </a:solidFill>
            <a:prstDash val="dash"/>
            <a:round/>
            <a:headEnd/>
            <a:tailEnd/>
          </a:ln>
        </p:spPr>
        <p:txBody>
          <a:bodyPr/>
          <a:lstStyle/>
          <a:p>
            <a:endParaRPr lang="es-ES"/>
          </a:p>
        </p:txBody>
      </p:sp>
      <p:sp>
        <p:nvSpPr>
          <p:cNvPr id="52237" name="Line 28"/>
          <p:cNvSpPr>
            <a:spLocks noChangeShapeType="1"/>
          </p:cNvSpPr>
          <p:nvPr/>
        </p:nvSpPr>
        <p:spPr bwMode="auto">
          <a:xfrm>
            <a:off x="4038600" y="4406900"/>
            <a:ext cx="2057400" cy="0"/>
          </a:xfrm>
          <a:prstGeom prst="line">
            <a:avLst/>
          </a:prstGeom>
          <a:noFill/>
          <a:ln w="38100">
            <a:solidFill>
              <a:srgbClr val="FF9900"/>
            </a:solidFill>
            <a:prstDash val="dash"/>
            <a:round/>
            <a:headEnd/>
            <a:tailEnd/>
          </a:ln>
        </p:spPr>
        <p:txBody>
          <a:bodyPr/>
          <a:lstStyle/>
          <a:p>
            <a:endParaRPr lang="es-ES"/>
          </a:p>
        </p:txBody>
      </p:sp>
      <p:sp>
        <p:nvSpPr>
          <p:cNvPr id="181277" name="AutoShape 29"/>
          <p:cNvSpPr>
            <a:spLocks noChangeArrowheads="1"/>
          </p:cNvSpPr>
          <p:nvPr/>
        </p:nvSpPr>
        <p:spPr bwMode="auto">
          <a:xfrm rot="5400000" flipV="1">
            <a:off x="4260056" y="3398044"/>
            <a:ext cx="814388" cy="1181100"/>
          </a:xfrm>
          <a:prstGeom prst="homePlate">
            <a:avLst>
              <a:gd name="adj" fmla="val 14426"/>
            </a:avLst>
          </a:prstGeom>
          <a:solidFill>
            <a:schemeClr val="bg1"/>
          </a:solidFill>
          <a:ln w="9525">
            <a:solidFill>
              <a:srgbClr val="CC6600"/>
            </a:solidFill>
            <a:miter lim="800000"/>
            <a:headEnd/>
            <a:tailEnd/>
          </a:ln>
          <a:effectLst>
            <a:outerShdw dist="35921" dir="2700000" algn="ctr" rotWithShape="0">
              <a:schemeClr val="bg2"/>
            </a:outerShdw>
          </a:effectLst>
        </p:spPr>
        <p:txBody>
          <a:bodyPr vert="eaVert" wrap="none" lIns="91432" tIns="45717" rIns="91432" bIns="45717" anchor="ctr"/>
          <a:lstStyle/>
          <a:p>
            <a:pPr>
              <a:defRPr/>
            </a:pPr>
            <a:r>
              <a:rPr lang="es-ES" sz="1800">
                <a:solidFill>
                  <a:srgbClr val="4F7DAE"/>
                </a:solidFill>
              </a:rPr>
              <a:t>Fondo de</a:t>
            </a:r>
          </a:p>
          <a:p>
            <a:pPr>
              <a:defRPr/>
            </a:pPr>
            <a:r>
              <a:rPr lang="es-ES" sz="1800">
                <a:solidFill>
                  <a:srgbClr val="4F7DAE"/>
                </a:solidFill>
              </a:rPr>
              <a:t>maniobra</a:t>
            </a:r>
          </a:p>
        </p:txBody>
      </p:sp>
      <p:sp>
        <p:nvSpPr>
          <p:cNvPr id="181278" name="AutoShape 30"/>
          <p:cNvSpPr>
            <a:spLocks noChangeArrowheads="1"/>
          </p:cNvSpPr>
          <p:nvPr/>
        </p:nvSpPr>
        <p:spPr bwMode="auto">
          <a:xfrm rot="5400000" flipV="1">
            <a:off x="4509294" y="3061494"/>
            <a:ext cx="2259012" cy="304800"/>
          </a:xfrm>
          <a:prstGeom prst="homePlate">
            <a:avLst>
              <a:gd name="adj" fmla="val 41861"/>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Capitales Permanentes</a:t>
            </a:r>
          </a:p>
        </p:txBody>
      </p:sp>
      <p:sp>
        <p:nvSpPr>
          <p:cNvPr id="181279" name="AutoShape 31"/>
          <p:cNvSpPr>
            <a:spLocks noChangeArrowheads="1"/>
          </p:cNvSpPr>
          <p:nvPr/>
        </p:nvSpPr>
        <p:spPr bwMode="auto">
          <a:xfrm rot="5400000" flipV="1">
            <a:off x="-1396206"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Liquidez</a:t>
            </a:r>
          </a:p>
        </p:txBody>
      </p:sp>
      <p:sp>
        <p:nvSpPr>
          <p:cNvPr id="181280" name="AutoShape 32"/>
          <p:cNvSpPr>
            <a:spLocks noChangeArrowheads="1"/>
          </p:cNvSpPr>
          <p:nvPr/>
        </p:nvSpPr>
        <p:spPr bwMode="auto">
          <a:xfrm rot="5400000" flipV="1">
            <a:off x="6782594" y="3709194"/>
            <a:ext cx="3706812" cy="457200"/>
          </a:xfrm>
          <a:prstGeom prst="rightArrow">
            <a:avLst>
              <a:gd name="adj1" fmla="val 67370"/>
              <a:gd name="adj2" fmla="val 68277"/>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a:t>Exigibilidad</a:t>
            </a:r>
          </a:p>
        </p:txBody>
      </p:sp>
      <p:sp>
        <p:nvSpPr>
          <p:cNvPr id="181281" name="AutoShape 33"/>
          <p:cNvSpPr>
            <a:spLocks noChangeArrowheads="1"/>
          </p:cNvSpPr>
          <p:nvPr/>
        </p:nvSpPr>
        <p:spPr bwMode="auto">
          <a:xfrm rot="-5400000">
            <a:off x="4953000" y="4953000"/>
            <a:ext cx="1371600" cy="304800"/>
          </a:xfrm>
          <a:prstGeom prst="homePlate">
            <a:avLst>
              <a:gd name="adj" fmla="val 25417"/>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Exigible a CP</a:t>
            </a:r>
          </a:p>
        </p:txBody>
      </p:sp>
      <p:sp>
        <p:nvSpPr>
          <p:cNvPr id="181282" name="AutoShape 34"/>
          <p:cNvSpPr>
            <a:spLocks noChangeArrowheads="1"/>
          </p:cNvSpPr>
          <p:nvPr/>
        </p:nvSpPr>
        <p:spPr bwMode="auto">
          <a:xfrm rot="-5400000">
            <a:off x="2552700" y="4533900"/>
            <a:ext cx="2209800" cy="304800"/>
          </a:xfrm>
          <a:prstGeom prst="homePlate">
            <a:avLst>
              <a:gd name="adj" fmla="val 40949"/>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91432" tIns="46796" rIns="91432" bIns="45717" anchor="ctr"/>
          <a:lstStyle/>
          <a:p>
            <a:pPr>
              <a:defRPr/>
            </a:pPr>
            <a:r>
              <a:rPr lang="es-ES" sz="1600" b="1">
                <a:solidFill>
                  <a:srgbClr val="4F7DAE"/>
                </a:solidFill>
              </a:rPr>
              <a:t>Realizable a CP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s-ES_tradnl"/>
              <a:t>Las fuentes de financiación de la empresa</a:t>
            </a:r>
            <a:endParaRPr lang="es-ES"/>
          </a:p>
        </p:txBody>
      </p:sp>
      <p:sp>
        <p:nvSpPr>
          <p:cNvPr id="53251" name="Rectangle 3"/>
          <p:cNvSpPr>
            <a:spLocks noGrp="1" noChangeArrowheads="1"/>
          </p:cNvSpPr>
          <p:nvPr>
            <p:ph type="body" idx="1"/>
          </p:nvPr>
        </p:nvSpPr>
        <p:spPr>
          <a:xfrm>
            <a:off x="685800" y="1600200"/>
            <a:ext cx="7772400" cy="4572000"/>
          </a:xfrm>
        </p:spPr>
        <p:txBody>
          <a:bodyPr/>
          <a:lstStyle/>
          <a:p>
            <a:pPr eaLnBrk="1" hangingPunct="1"/>
            <a:r>
              <a:rPr lang="es-ES" dirty="0"/>
              <a:t>En función del plazo de vencimiento</a:t>
            </a:r>
          </a:p>
          <a:p>
            <a:pPr lvl="1" eaLnBrk="1" hangingPunct="1"/>
            <a:r>
              <a:rPr lang="es-ES" dirty="0"/>
              <a:t>Corto plazo</a:t>
            </a:r>
          </a:p>
          <a:p>
            <a:pPr lvl="1" eaLnBrk="1" hangingPunct="1"/>
            <a:r>
              <a:rPr lang="es-ES" dirty="0"/>
              <a:t>Medio y Largo Plazo</a:t>
            </a:r>
          </a:p>
          <a:p>
            <a:pPr eaLnBrk="1" hangingPunct="1"/>
            <a:r>
              <a:rPr lang="es-ES" dirty="0"/>
              <a:t>En función de la titularidad</a:t>
            </a:r>
          </a:p>
          <a:p>
            <a:pPr lvl="1" eaLnBrk="1" hangingPunct="1"/>
            <a:r>
              <a:rPr lang="es-ES" dirty="0"/>
              <a:t>Propias</a:t>
            </a:r>
          </a:p>
          <a:p>
            <a:pPr lvl="1" eaLnBrk="1" hangingPunct="1"/>
            <a:r>
              <a:rPr lang="es-ES" dirty="0"/>
              <a:t>Ajenas</a:t>
            </a:r>
          </a:p>
          <a:p>
            <a:pPr eaLnBrk="1" hangingPunct="1"/>
            <a:r>
              <a:rPr lang="es-ES" dirty="0"/>
              <a:t>En función de su origen respecto a la empresa</a:t>
            </a:r>
          </a:p>
          <a:p>
            <a:pPr lvl="1" eaLnBrk="1" hangingPunct="1"/>
            <a:r>
              <a:rPr lang="es-ES" dirty="0"/>
              <a:t>Externas</a:t>
            </a:r>
          </a:p>
          <a:p>
            <a:pPr lvl="1" eaLnBrk="1" hangingPunct="1"/>
            <a:r>
              <a:rPr lang="es-ES" dirty="0"/>
              <a:t>Internas</a:t>
            </a:r>
          </a:p>
        </p:txBody>
      </p:sp>
      <p:sp>
        <p:nvSpPr>
          <p:cNvPr id="53252" name="Text Box 4"/>
          <p:cNvSpPr txBox="1">
            <a:spLocks noChangeArrowheads="1"/>
          </p:cNvSpPr>
          <p:nvPr/>
        </p:nvSpPr>
        <p:spPr bwMode="auto">
          <a:xfrm>
            <a:off x="609600" y="838200"/>
            <a:ext cx="6480175" cy="457200"/>
          </a:xfrm>
          <a:prstGeom prst="rect">
            <a:avLst/>
          </a:prstGeom>
          <a:noFill/>
          <a:ln w="9525">
            <a:noFill/>
            <a:miter lim="800000"/>
            <a:headEnd/>
            <a:tailEnd/>
          </a:ln>
        </p:spPr>
        <p:txBody>
          <a:bodyPr wrap="none" lIns="91432" tIns="45717" rIns="91432" bIns="45717">
            <a:spAutoFit/>
          </a:bodyPr>
          <a:lstStyle/>
          <a:p>
            <a:pPr algn="l"/>
            <a:r>
              <a:rPr lang="es-ES" sz="2400" b="1" dirty="0">
                <a:solidFill>
                  <a:schemeClr val="tx1"/>
                </a:solidFill>
              </a:rPr>
              <a:t>Clasificación de las fuentes de financiación</a:t>
            </a:r>
          </a:p>
        </p:txBody>
      </p:sp>
      <p:pic>
        <p:nvPicPr>
          <p:cNvPr id="5" name="Picture 5" descr="IE">
            <a:hlinkClick r:id="rId3"/>
          </p:cNvPr>
          <p:cNvPicPr>
            <a:picLocks noChangeAspect="1" noChangeArrowheads="1"/>
          </p:cNvPicPr>
          <p:nvPr/>
        </p:nvPicPr>
        <p:blipFill>
          <a:blip r:embed="rId4" cstate="print"/>
          <a:srcRect/>
          <a:stretch>
            <a:fillRect/>
          </a:stretch>
        </p:blipFill>
        <p:spPr bwMode="auto">
          <a:xfrm>
            <a:off x="8243888" y="4868863"/>
            <a:ext cx="571500" cy="5715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s-ES_tradnl" dirty="0"/>
              <a:t>Fuentes de financiación internas a L. Plazo</a:t>
            </a:r>
            <a:endParaRPr lang="es-ES" dirty="0"/>
          </a:p>
        </p:txBody>
      </p:sp>
      <p:sp>
        <p:nvSpPr>
          <p:cNvPr id="56323" name="Rectangle 3"/>
          <p:cNvSpPr>
            <a:spLocks noGrp="1" noChangeArrowheads="1"/>
          </p:cNvSpPr>
          <p:nvPr>
            <p:ph type="body" idx="1"/>
          </p:nvPr>
        </p:nvSpPr>
        <p:spPr>
          <a:xfrm>
            <a:off x="609600" y="1600200"/>
            <a:ext cx="7772400" cy="4572000"/>
          </a:xfrm>
        </p:spPr>
        <p:txBody>
          <a:bodyPr/>
          <a:lstStyle/>
          <a:p>
            <a:pPr eaLnBrk="1" hangingPunct="1"/>
            <a:r>
              <a:rPr lang="es-ES" sz="2000" dirty="0"/>
              <a:t>Tipos de reservas:</a:t>
            </a:r>
          </a:p>
          <a:p>
            <a:pPr lvl="1" eaLnBrk="1" hangingPunct="1">
              <a:lnSpc>
                <a:spcPct val="160000"/>
              </a:lnSpc>
            </a:pPr>
            <a:r>
              <a:rPr lang="es-ES" sz="1800" dirty="0">
                <a:solidFill>
                  <a:srgbClr val="006600"/>
                </a:solidFill>
              </a:rPr>
              <a:t>Legales</a:t>
            </a:r>
            <a:r>
              <a:rPr lang="es-ES" sz="1800" dirty="0"/>
              <a:t>: por obligación legal en las SA</a:t>
            </a:r>
          </a:p>
          <a:p>
            <a:pPr lvl="1" eaLnBrk="1" hangingPunct="1"/>
            <a:r>
              <a:rPr lang="es-ES" sz="1800" dirty="0">
                <a:solidFill>
                  <a:srgbClr val="006600"/>
                </a:solidFill>
              </a:rPr>
              <a:t>Estatutarias</a:t>
            </a:r>
            <a:r>
              <a:rPr lang="es-ES" sz="1800" dirty="0"/>
              <a:t>: </a:t>
            </a:r>
            <a:r>
              <a:rPr lang="es-ES" sz="1800" dirty="0" err="1"/>
              <a:t>auto-impuestas</a:t>
            </a:r>
            <a:r>
              <a:rPr lang="es-ES" sz="1800" dirty="0"/>
              <a:t> en los estatutos.</a:t>
            </a:r>
          </a:p>
          <a:p>
            <a:pPr lvl="1" eaLnBrk="1" hangingPunct="1"/>
            <a:r>
              <a:rPr lang="es-ES" sz="1800" dirty="0">
                <a:solidFill>
                  <a:srgbClr val="006600"/>
                </a:solidFill>
              </a:rPr>
              <a:t>Voluntarias</a:t>
            </a:r>
            <a:r>
              <a:rPr lang="es-ES" sz="1800" dirty="0"/>
              <a:t>: una vez dotadas las anteriores y</a:t>
            </a:r>
            <a:br>
              <a:rPr lang="es-ES" sz="1800" dirty="0"/>
            </a:br>
            <a:r>
              <a:rPr lang="es-ES" sz="1800" dirty="0"/>
              <a:t>de carácter voluntario.</a:t>
            </a:r>
          </a:p>
          <a:p>
            <a:pPr eaLnBrk="1" hangingPunct="1"/>
            <a:r>
              <a:rPr lang="es-ES" sz="2000" dirty="0"/>
              <a:t>Función financiera: </a:t>
            </a:r>
            <a:r>
              <a:rPr lang="es-ES" sz="1800" dirty="0"/>
              <a:t>dependerá de la situación de la empresa:</a:t>
            </a:r>
          </a:p>
          <a:p>
            <a:pPr lvl="1" eaLnBrk="1" hangingPunct="1"/>
            <a:r>
              <a:rPr lang="es-ES" sz="1800" dirty="0">
                <a:solidFill>
                  <a:srgbClr val="006600"/>
                </a:solidFill>
              </a:rPr>
              <a:t>Expansión</a:t>
            </a:r>
            <a:r>
              <a:rPr lang="es-ES" sz="1800" dirty="0"/>
              <a:t>: proyectos que permitan el crecimiento</a:t>
            </a:r>
          </a:p>
          <a:p>
            <a:pPr lvl="1" eaLnBrk="1" hangingPunct="1"/>
            <a:r>
              <a:rPr lang="es-ES" sz="1800" dirty="0">
                <a:solidFill>
                  <a:srgbClr val="006600"/>
                </a:solidFill>
              </a:rPr>
              <a:t>Estabilidad y recesión</a:t>
            </a:r>
            <a:r>
              <a:rPr lang="es-ES" sz="1800" dirty="0"/>
              <a:t>: diversificación a negocios más rentables e inversiones financieras que aporten rentabilidad a bajo riesgo</a:t>
            </a:r>
          </a:p>
          <a:p>
            <a:pPr eaLnBrk="1" hangingPunct="1"/>
            <a:r>
              <a:rPr lang="es-ES" sz="2000" dirty="0"/>
              <a:t>Efecto multiplicador:</a:t>
            </a:r>
          </a:p>
          <a:p>
            <a:pPr lvl="1" eaLnBrk="1" hangingPunct="1"/>
            <a:r>
              <a:rPr lang="es-ES" sz="1800" dirty="0"/>
              <a:t>Al aumentar la financiación propia, aumenta la capacidad de obtener financiación ajena</a:t>
            </a:r>
          </a:p>
        </p:txBody>
      </p:sp>
      <p:sp>
        <p:nvSpPr>
          <p:cNvPr id="56324" name="Text Box 4"/>
          <p:cNvSpPr txBox="1">
            <a:spLocks noChangeArrowheads="1"/>
          </p:cNvSpPr>
          <p:nvPr/>
        </p:nvSpPr>
        <p:spPr bwMode="auto">
          <a:xfrm>
            <a:off x="609600" y="838200"/>
            <a:ext cx="7108825" cy="457200"/>
          </a:xfrm>
          <a:prstGeom prst="rect">
            <a:avLst/>
          </a:prstGeom>
          <a:noFill/>
          <a:ln w="9525">
            <a:noFill/>
            <a:miter lim="800000"/>
            <a:headEnd/>
            <a:tailEnd/>
          </a:ln>
        </p:spPr>
        <p:txBody>
          <a:bodyPr wrap="none" lIns="91432" tIns="45717" rIns="91432" bIns="45717">
            <a:spAutoFit/>
          </a:bodyPr>
          <a:lstStyle/>
          <a:p>
            <a:pPr algn="l"/>
            <a:r>
              <a:rPr lang="es-ES" sz="2400" b="1" dirty="0">
                <a:solidFill>
                  <a:schemeClr val="tx1"/>
                </a:solidFill>
              </a:rPr>
              <a:t>Autofinanciación por enriquecimiento: reservas</a:t>
            </a:r>
          </a:p>
        </p:txBody>
      </p:sp>
      <p:sp>
        <p:nvSpPr>
          <p:cNvPr id="189445" name="Rectangle 5"/>
          <p:cNvSpPr>
            <a:spLocks noChangeArrowheads="1"/>
          </p:cNvSpPr>
          <p:nvPr/>
        </p:nvSpPr>
        <p:spPr bwMode="auto">
          <a:xfrm>
            <a:off x="6553200" y="1447800"/>
            <a:ext cx="914400" cy="1862138"/>
          </a:xfrm>
          <a:prstGeom prst="rect">
            <a:avLst/>
          </a:prstGeom>
          <a:solidFill>
            <a:srgbClr val="009900"/>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a:t>Beneficio</a:t>
            </a:r>
          </a:p>
          <a:p>
            <a:pPr>
              <a:defRPr/>
            </a:pPr>
            <a:endParaRPr lang="es-ES" sz="1400" b="1"/>
          </a:p>
        </p:txBody>
      </p:sp>
      <p:sp>
        <p:nvSpPr>
          <p:cNvPr id="189446" name="Rectangle 6"/>
          <p:cNvSpPr>
            <a:spLocks noChangeArrowheads="1"/>
          </p:cNvSpPr>
          <p:nvPr/>
        </p:nvSpPr>
        <p:spPr bwMode="auto">
          <a:xfrm>
            <a:off x="7696200" y="1447800"/>
            <a:ext cx="1066800" cy="609600"/>
          </a:xfrm>
          <a:prstGeom prst="rect">
            <a:avLst/>
          </a:prstGeom>
          <a:solidFill>
            <a:schemeClr val="folHlink"/>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dirty="0">
                <a:solidFill>
                  <a:schemeClr val="tx1"/>
                </a:solidFill>
              </a:rPr>
              <a:t>Impuestos</a:t>
            </a:r>
          </a:p>
          <a:p>
            <a:pPr>
              <a:defRPr/>
            </a:pPr>
            <a:r>
              <a:rPr lang="es-ES_tradnl" sz="1400" b="1" dirty="0">
                <a:solidFill>
                  <a:schemeClr val="tx1"/>
                </a:solidFill>
              </a:rPr>
              <a:t>30%</a:t>
            </a:r>
            <a:endParaRPr lang="es-ES" sz="1400" b="1" dirty="0">
              <a:solidFill>
                <a:schemeClr val="tx1"/>
              </a:solidFill>
            </a:endParaRPr>
          </a:p>
        </p:txBody>
      </p:sp>
      <p:sp>
        <p:nvSpPr>
          <p:cNvPr id="189447" name="Rectangle 7"/>
          <p:cNvSpPr>
            <a:spLocks noChangeArrowheads="1"/>
          </p:cNvSpPr>
          <p:nvPr/>
        </p:nvSpPr>
        <p:spPr bwMode="auto">
          <a:xfrm>
            <a:off x="7696200" y="2819400"/>
            <a:ext cx="1066800" cy="490538"/>
          </a:xfrm>
          <a:prstGeom prst="rect">
            <a:avLst/>
          </a:prstGeom>
          <a:solidFill>
            <a:schemeClr val="accent2"/>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a:t>Reservas</a:t>
            </a:r>
            <a:endParaRPr lang="es-ES" sz="1400" b="1"/>
          </a:p>
        </p:txBody>
      </p:sp>
      <p:sp>
        <p:nvSpPr>
          <p:cNvPr id="189448" name="Rectangle 8"/>
          <p:cNvSpPr>
            <a:spLocks noChangeArrowheads="1"/>
          </p:cNvSpPr>
          <p:nvPr/>
        </p:nvSpPr>
        <p:spPr bwMode="auto">
          <a:xfrm>
            <a:off x="7696200" y="2133600"/>
            <a:ext cx="1066800" cy="609600"/>
          </a:xfrm>
          <a:prstGeom prst="rect">
            <a:avLst/>
          </a:prstGeom>
          <a:solidFill>
            <a:schemeClr val="folHlink"/>
          </a:solidFill>
          <a:ln w="9525">
            <a:noFill/>
            <a:miter lim="800000"/>
            <a:headEnd/>
            <a:tailEnd/>
          </a:ln>
          <a:effectLst>
            <a:outerShdw dist="35921" dir="2700000" algn="ctr" rotWithShape="0">
              <a:schemeClr val="bg2"/>
            </a:outerShdw>
          </a:effectLst>
        </p:spPr>
        <p:txBody>
          <a:bodyPr wrap="none" lIns="91432" tIns="45717" rIns="91432" bIns="45717" anchor="ctr"/>
          <a:lstStyle/>
          <a:p>
            <a:pPr>
              <a:defRPr/>
            </a:pPr>
            <a:r>
              <a:rPr lang="es-ES_tradnl" sz="1400" b="1">
                <a:solidFill>
                  <a:schemeClr val="tx1"/>
                </a:solidFill>
              </a:rPr>
              <a:t>Dividendos</a:t>
            </a:r>
            <a:endParaRPr lang="es-ES" sz="1400" b="1">
              <a:solidFill>
                <a:schemeClr val="tx1"/>
              </a:solidFill>
            </a:endParaRPr>
          </a:p>
        </p:txBody>
      </p:sp>
      <p:sp>
        <p:nvSpPr>
          <p:cNvPr id="56329" name="AutoShape 9"/>
          <p:cNvSpPr>
            <a:spLocks noChangeArrowheads="1"/>
          </p:cNvSpPr>
          <p:nvPr/>
        </p:nvSpPr>
        <p:spPr bwMode="auto">
          <a:xfrm>
            <a:off x="7239000" y="1752600"/>
            <a:ext cx="533400" cy="228600"/>
          </a:xfrm>
          <a:custGeom>
            <a:avLst/>
            <a:gdLst>
              <a:gd name="T0" fmla="*/ 9879012 w 21600"/>
              <a:gd name="T1" fmla="*/ 0 h 21600"/>
              <a:gd name="T2" fmla="*/ 0 w 21600"/>
              <a:gd name="T3" fmla="*/ 1209675 h 21600"/>
              <a:gd name="T4" fmla="*/ 9879012 w 21600"/>
              <a:gd name="T5" fmla="*/ 2419350 h 21600"/>
              <a:gd name="T6" fmla="*/ 13172018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noFill/>
            <a:miter lim="800000"/>
            <a:headEnd/>
            <a:tailEnd/>
          </a:ln>
        </p:spPr>
        <p:txBody>
          <a:bodyPr wrap="none" anchor="ctr"/>
          <a:lstStyle/>
          <a:p>
            <a:endParaRPr lang="es-ES"/>
          </a:p>
        </p:txBody>
      </p:sp>
      <p:sp>
        <p:nvSpPr>
          <p:cNvPr id="56330" name="AutoShape 10"/>
          <p:cNvSpPr>
            <a:spLocks noChangeArrowheads="1"/>
          </p:cNvSpPr>
          <p:nvPr/>
        </p:nvSpPr>
        <p:spPr bwMode="auto">
          <a:xfrm>
            <a:off x="7239000" y="2362200"/>
            <a:ext cx="533400" cy="228600"/>
          </a:xfrm>
          <a:custGeom>
            <a:avLst/>
            <a:gdLst>
              <a:gd name="T0" fmla="*/ 9879012 w 21600"/>
              <a:gd name="T1" fmla="*/ 0 h 21600"/>
              <a:gd name="T2" fmla="*/ 0 w 21600"/>
              <a:gd name="T3" fmla="*/ 1209675 h 21600"/>
              <a:gd name="T4" fmla="*/ 9879012 w 21600"/>
              <a:gd name="T5" fmla="*/ 2419350 h 21600"/>
              <a:gd name="T6" fmla="*/ 13172018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noFill/>
            <a:miter lim="800000"/>
            <a:headEnd/>
            <a:tailEnd/>
          </a:ln>
        </p:spPr>
        <p:txBody>
          <a:bodyPr wrap="none" anchor="ctr"/>
          <a:lstStyle/>
          <a:p>
            <a:endParaRPr lang="es-ES"/>
          </a:p>
        </p:txBody>
      </p:sp>
      <p:sp>
        <p:nvSpPr>
          <p:cNvPr id="56331" name="AutoShape 11"/>
          <p:cNvSpPr>
            <a:spLocks noChangeArrowheads="1"/>
          </p:cNvSpPr>
          <p:nvPr/>
        </p:nvSpPr>
        <p:spPr bwMode="auto">
          <a:xfrm>
            <a:off x="7239000" y="3048000"/>
            <a:ext cx="533400" cy="228600"/>
          </a:xfrm>
          <a:custGeom>
            <a:avLst/>
            <a:gdLst>
              <a:gd name="T0" fmla="*/ 9879012 w 21600"/>
              <a:gd name="T1" fmla="*/ 0 h 21600"/>
              <a:gd name="T2" fmla="*/ 0 w 21600"/>
              <a:gd name="T3" fmla="*/ 1209675 h 21600"/>
              <a:gd name="T4" fmla="*/ 9879012 w 21600"/>
              <a:gd name="T5" fmla="*/ 2419350 h 21600"/>
              <a:gd name="T6" fmla="*/ 13172018 w 21600"/>
              <a:gd name="T7" fmla="*/ 12096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noFill/>
            <a:miter lim="800000"/>
            <a:headEnd/>
            <a:tailEnd/>
          </a:ln>
        </p:spPr>
        <p:txBody>
          <a:bodyPr wrap="none" anchor="ctr"/>
          <a:lstStyle/>
          <a:p>
            <a:endParaRPr lang="es-E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s-ES_tradnl" dirty="0"/>
              <a:t>Fuentes de financiación internas a L. Plazo</a:t>
            </a:r>
            <a:endParaRPr lang="es-ES" dirty="0"/>
          </a:p>
        </p:txBody>
      </p:sp>
      <p:sp>
        <p:nvSpPr>
          <p:cNvPr id="54275" name="Rectangle 3"/>
          <p:cNvSpPr>
            <a:spLocks noGrp="1" noChangeArrowheads="1"/>
          </p:cNvSpPr>
          <p:nvPr>
            <p:ph type="body" idx="1"/>
          </p:nvPr>
        </p:nvSpPr>
        <p:spPr>
          <a:xfrm>
            <a:off x="685800" y="1340768"/>
            <a:ext cx="7772400" cy="5040560"/>
          </a:xfrm>
        </p:spPr>
        <p:txBody>
          <a:bodyPr/>
          <a:lstStyle/>
          <a:p>
            <a:pPr eaLnBrk="1" hangingPunct="1"/>
            <a:r>
              <a:rPr lang="es-ES" dirty="0"/>
              <a:t>Reserva de recursos generados por la actividad empresarial destinados a financiar las inversiones de mantenimiento o sustitución de los activos fijos sujetos a desgaste o consumo</a:t>
            </a:r>
          </a:p>
          <a:p>
            <a:pPr eaLnBrk="1" hangingPunct="1"/>
            <a:r>
              <a:rPr lang="es-ES" dirty="0"/>
              <a:t>Los fondos de amortización no se “guardan” para la inversión que las genera, sino que permiten financiar otras inversiones</a:t>
            </a:r>
          </a:p>
          <a:p>
            <a:pPr eaLnBrk="1" hangingPunct="1"/>
            <a:r>
              <a:rPr lang="es-ES" dirty="0"/>
              <a:t>Es considerada como un gasto deducible periódico que expresa económicamente la cuantía de dicho “desgaste”</a:t>
            </a:r>
          </a:p>
          <a:p>
            <a:pPr eaLnBrk="1" hangingPunct="1"/>
            <a:r>
              <a:rPr lang="es-ES" dirty="0"/>
              <a:t>No implica un pago</a:t>
            </a:r>
          </a:p>
          <a:p>
            <a:pPr eaLnBrk="1" hangingPunct="1"/>
            <a:r>
              <a:rPr lang="es-ES" dirty="0"/>
              <a:t>Los fondos acumulados período tras período generan los recursos financieros que aseguran mantener la capacidad productiva de la empresa</a:t>
            </a:r>
          </a:p>
        </p:txBody>
      </p:sp>
      <p:sp>
        <p:nvSpPr>
          <p:cNvPr id="54276" name="Text Box 4"/>
          <p:cNvSpPr txBox="1">
            <a:spLocks noChangeArrowheads="1"/>
          </p:cNvSpPr>
          <p:nvPr/>
        </p:nvSpPr>
        <p:spPr bwMode="auto">
          <a:xfrm>
            <a:off x="609600" y="838200"/>
            <a:ext cx="7410450" cy="457200"/>
          </a:xfrm>
          <a:prstGeom prst="rect">
            <a:avLst/>
          </a:prstGeom>
          <a:noFill/>
          <a:ln w="9525">
            <a:noFill/>
            <a:miter lim="800000"/>
            <a:headEnd/>
            <a:tailEnd/>
          </a:ln>
        </p:spPr>
        <p:txBody>
          <a:bodyPr wrap="none" lIns="91432" tIns="45717" rIns="91432" bIns="45717">
            <a:spAutoFit/>
          </a:bodyPr>
          <a:lstStyle/>
          <a:p>
            <a:pPr algn="l"/>
            <a:r>
              <a:rPr lang="es-ES" sz="2400" b="1" dirty="0">
                <a:solidFill>
                  <a:schemeClr val="tx1"/>
                </a:solidFill>
              </a:rPr>
              <a:t>Autofinanciación de mantenimiento: amortización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s-ES_tradnl" dirty="0"/>
              <a:t>Fuentes de financiación internas a L. Plazo</a:t>
            </a:r>
            <a:endParaRPr lang="es-ES" dirty="0"/>
          </a:p>
        </p:txBody>
      </p:sp>
      <p:sp>
        <p:nvSpPr>
          <p:cNvPr id="57347" name="Rectangle 3"/>
          <p:cNvSpPr>
            <a:spLocks noGrp="1" noChangeArrowheads="1"/>
          </p:cNvSpPr>
          <p:nvPr>
            <p:ph type="body" idx="1"/>
          </p:nvPr>
        </p:nvSpPr>
        <p:spPr>
          <a:xfrm>
            <a:off x="685800" y="1600200"/>
            <a:ext cx="7772400" cy="4572000"/>
          </a:xfrm>
        </p:spPr>
        <p:txBody>
          <a:bodyPr/>
          <a:lstStyle/>
          <a:p>
            <a:pPr marL="290513" indent="-290513" eaLnBrk="1" hangingPunct="1">
              <a:buClr>
                <a:srgbClr val="009900"/>
              </a:buClr>
              <a:buFont typeface="Wingdings" pitchFamily="2" charset="2"/>
              <a:buChar char="þ"/>
            </a:pPr>
            <a:r>
              <a:rPr lang="es-ES"/>
              <a:t>Aporta autonomía y flexibilidad y no incurre en gastos de gestión</a:t>
            </a:r>
          </a:p>
          <a:p>
            <a:pPr marL="290513" indent="-290513" eaLnBrk="1" hangingPunct="1">
              <a:buClr>
                <a:srgbClr val="009900"/>
              </a:buClr>
              <a:buFont typeface="Wingdings" pitchFamily="2" charset="2"/>
              <a:buChar char="þ"/>
            </a:pPr>
            <a:r>
              <a:rPr lang="es-ES"/>
              <a:t>No hace incurrir a la empresa en obligaciones de remuneración “</a:t>
            </a:r>
            <a:r>
              <a:rPr lang="es-ES" i="1"/>
              <a:t>explícitas</a:t>
            </a:r>
            <a:r>
              <a:rPr lang="es-ES"/>
              <a:t>”</a:t>
            </a:r>
          </a:p>
          <a:p>
            <a:pPr marL="290513" indent="-290513" eaLnBrk="1" hangingPunct="1">
              <a:buClr>
                <a:srgbClr val="FF3300"/>
              </a:buClr>
              <a:buFont typeface="Wingdings" pitchFamily="2" charset="2"/>
              <a:buChar char="ý"/>
            </a:pPr>
            <a:r>
              <a:rPr lang="es-ES"/>
              <a:t>Se generan de forma lenta y gradual por lo que no son aptos para afrontar grandes inversiones o pueden hacer perder oportunidades de inversión rentables</a:t>
            </a:r>
          </a:p>
          <a:p>
            <a:pPr marL="290513" indent="-290513" eaLnBrk="1" hangingPunct="1">
              <a:buClr>
                <a:srgbClr val="FF3300"/>
              </a:buClr>
              <a:buFont typeface="Wingdings" pitchFamily="2" charset="2"/>
              <a:buChar char="ý"/>
            </a:pPr>
            <a:r>
              <a:rPr lang="es-ES"/>
              <a:t>La autofinanciación disminuye los dividendos que reciben los socios</a:t>
            </a:r>
          </a:p>
          <a:p>
            <a:pPr marL="290513" indent="-290513" eaLnBrk="1" hangingPunct="1">
              <a:buClr>
                <a:srgbClr val="FF3300"/>
              </a:buClr>
              <a:buFont typeface="Wingdings" pitchFamily="2" charset="2"/>
              <a:buChar char="ý"/>
            </a:pPr>
            <a:r>
              <a:rPr lang="es-ES"/>
              <a:t>Puede “facilitar” la tendencia a realizar inversiones poco rentables</a:t>
            </a:r>
          </a:p>
        </p:txBody>
      </p:sp>
      <p:sp>
        <p:nvSpPr>
          <p:cNvPr id="57348" name="Text Box 4"/>
          <p:cNvSpPr txBox="1">
            <a:spLocks noChangeArrowheads="1"/>
          </p:cNvSpPr>
          <p:nvPr/>
        </p:nvSpPr>
        <p:spPr bwMode="auto">
          <a:xfrm>
            <a:off x="609600" y="838200"/>
            <a:ext cx="7275513" cy="457200"/>
          </a:xfrm>
          <a:prstGeom prst="rect">
            <a:avLst/>
          </a:prstGeom>
          <a:noFill/>
          <a:ln w="9525">
            <a:noFill/>
            <a:miter lim="800000"/>
            <a:headEnd/>
            <a:tailEnd/>
          </a:ln>
        </p:spPr>
        <p:txBody>
          <a:bodyPr wrap="none" lIns="91432" tIns="45717" rIns="91432" bIns="45717">
            <a:spAutoFit/>
          </a:bodyPr>
          <a:lstStyle/>
          <a:p>
            <a:pPr algn="l"/>
            <a:r>
              <a:rPr lang="es-ES" sz="2400" b="1" dirty="0">
                <a:solidFill>
                  <a:schemeClr val="tx1"/>
                </a:solidFill>
              </a:rPr>
              <a:t>Ventajas e inconvenientes de la autofinanciación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s-ES_tradnl"/>
              <a:t>Fuentes de financiación externas a L. Plazo</a:t>
            </a:r>
            <a:endParaRPr lang="es-ES"/>
          </a:p>
        </p:txBody>
      </p:sp>
      <p:sp>
        <p:nvSpPr>
          <p:cNvPr id="64515" name="Rectangle 3"/>
          <p:cNvSpPr>
            <a:spLocks noGrp="1" noChangeArrowheads="1"/>
          </p:cNvSpPr>
          <p:nvPr>
            <p:ph type="body" idx="1"/>
          </p:nvPr>
        </p:nvSpPr>
        <p:spPr>
          <a:xfrm>
            <a:off x="685800" y="908050"/>
            <a:ext cx="7772400" cy="5264150"/>
          </a:xfrm>
          <a:noFill/>
        </p:spPr>
        <p:txBody>
          <a:bodyPr lIns="91432" tIns="45717" rIns="91432" bIns="45717"/>
          <a:lstStyle/>
          <a:p>
            <a:pPr eaLnBrk="1" hangingPunct="1">
              <a:lnSpc>
                <a:spcPct val="80000"/>
              </a:lnSpc>
            </a:pPr>
            <a:r>
              <a:rPr lang="es-ES" dirty="0">
                <a:solidFill>
                  <a:srgbClr val="006600"/>
                </a:solidFill>
              </a:rPr>
              <a:t>Acciones o participaciones</a:t>
            </a:r>
            <a:r>
              <a:rPr lang="es-ES" dirty="0"/>
              <a:t>:</a:t>
            </a:r>
            <a:r>
              <a:rPr lang="es-ES" sz="2000" dirty="0"/>
              <a:t> parte alícuota del capital social representada mediante un título que otorga el derecho proporcional de propiedad:</a:t>
            </a:r>
          </a:p>
          <a:p>
            <a:pPr lvl="1" eaLnBrk="1" hangingPunct="1">
              <a:lnSpc>
                <a:spcPct val="90000"/>
              </a:lnSpc>
            </a:pPr>
            <a:r>
              <a:rPr lang="es-ES" dirty="0"/>
              <a:t>A la parte proporcional de los dividendos</a:t>
            </a:r>
          </a:p>
          <a:p>
            <a:pPr lvl="1" eaLnBrk="1" hangingPunct="1">
              <a:lnSpc>
                <a:spcPct val="90000"/>
              </a:lnSpc>
            </a:pPr>
            <a:r>
              <a:rPr lang="es-ES" dirty="0"/>
              <a:t>A participar en las decisiones (Junta General)</a:t>
            </a:r>
          </a:p>
          <a:p>
            <a:pPr lvl="1" eaLnBrk="1" hangingPunct="1">
              <a:lnSpc>
                <a:spcPct val="90000"/>
              </a:lnSpc>
            </a:pPr>
            <a:r>
              <a:rPr lang="es-ES" dirty="0"/>
              <a:t>Al derecho preferente de suscripción</a:t>
            </a:r>
          </a:p>
          <a:p>
            <a:pPr lvl="1" eaLnBrk="1" hangingPunct="1">
              <a:lnSpc>
                <a:spcPct val="90000"/>
              </a:lnSpc>
            </a:pPr>
            <a:r>
              <a:rPr lang="es-ES" dirty="0"/>
              <a:t>A los excedentes de un proceso de liquidación</a:t>
            </a:r>
          </a:p>
          <a:p>
            <a:pPr eaLnBrk="1" hangingPunct="1">
              <a:lnSpc>
                <a:spcPct val="80000"/>
              </a:lnSpc>
            </a:pPr>
            <a:r>
              <a:rPr lang="es-ES" dirty="0">
                <a:solidFill>
                  <a:srgbClr val="006600"/>
                </a:solidFill>
              </a:rPr>
              <a:t>Mercado primario</a:t>
            </a:r>
            <a:r>
              <a:rPr lang="es-ES" dirty="0"/>
              <a:t>:</a:t>
            </a:r>
            <a:r>
              <a:rPr lang="es-ES" sz="2000" dirty="0"/>
              <a:t> para emisión de nuevos títulos mediante intermediaros financieros (costes)</a:t>
            </a:r>
          </a:p>
          <a:p>
            <a:pPr eaLnBrk="1" hangingPunct="1">
              <a:lnSpc>
                <a:spcPct val="80000"/>
              </a:lnSpc>
            </a:pPr>
            <a:r>
              <a:rPr lang="es-ES" dirty="0">
                <a:solidFill>
                  <a:srgbClr val="006600"/>
                </a:solidFill>
              </a:rPr>
              <a:t>Mercado secundario</a:t>
            </a:r>
            <a:r>
              <a:rPr lang="es-ES" dirty="0"/>
              <a:t>:</a:t>
            </a:r>
            <a:r>
              <a:rPr lang="es-ES" sz="2000" dirty="0"/>
              <a:t> da liquidez al mercado primario al abrir la posibilidad de vender títulos de </a:t>
            </a:r>
            <a:r>
              <a:rPr lang="es-ES" sz="2000" i="1" dirty="0"/>
              <a:t>segunda mano</a:t>
            </a:r>
          </a:p>
          <a:p>
            <a:pPr eaLnBrk="1" hangingPunct="1">
              <a:lnSpc>
                <a:spcPct val="80000"/>
              </a:lnSpc>
            </a:pPr>
            <a:r>
              <a:rPr lang="es-ES" dirty="0">
                <a:solidFill>
                  <a:srgbClr val="006600"/>
                </a:solidFill>
              </a:rPr>
              <a:t>Costes</a:t>
            </a:r>
            <a:r>
              <a:rPr lang="es-ES" dirty="0"/>
              <a:t>:</a:t>
            </a:r>
            <a:r>
              <a:rPr lang="es-ES" sz="2000" dirty="0"/>
              <a:t> gastos de emisión y colocación + dividendos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 dirty="0"/>
              <a:t>Principales actividades del área</a:t>
            </a:r>
          </a:p>
        </p:txBody>
      </p:sp>
      <p:sp>
        <p:nvSpPr>
          <p:cNvPr id="16387" name="Rectangle 3"/>
          <p:cNvSpPr>
            <a:spLocks noGrp="1" noChangeArrowheads="1"/>
          </p:cNvSpPr>
          <p:nvPr>
            <p:ph type="body" idx="1"/>
          </p:nvPr>
        </p:nvSpPr>
        <p:spPr/>
        <p:txBody>
          <a:bodyPr/>
          <a:lstStyle/>
          <a:p>
            <a:pPr eaLnBrk="1" hangingPunct="1">
              <a:lnSpc>
                <a:spcPct val="80000"/>
              </a:lnSpc>
            </a:pPr>
            <a:r>
              <a:rPr lang="es-ES" sz="2000" dirty="0"/>
              <a:t>Gestión financiera a corto plazo</a:t>
            </a:r>
          </a:p>
          <a:p>
            <a:pPr lvl="1" eaLnBrk="1" hangingPunct="1">
              <a:lnSpc>
                <a:spcPct val="90000"/>
              </a:lnSpc>
            </a:pPr>
            <a:r>
              <a:rPr lang="es-ES" sz="1800" dirty="0"/>
              <a:t>Previsión, control y seguimiento de las operaciones de cobro y pago a corto plazo derivadas de la actividad empresarial en las distintas áreas</a:t>
            </a:r>
          </a:p>
          <a:p>
            <a:pPr lvl="1" eaLnBrk="1" hangingPunct="1">
              <a:lnSpc>
                <a:spcPct val="90000"/>
              </a:lnSpc>
            </a:pPr>
            <a:r>
              <a:rPr lang="es-ES" sz="1800" dirty="0"/>
              <a:t>Gestión de las necesidades financieras corto plazo y de la tesorería</a:t>
            </a:r>
          </a:p>
          <a:p>
            <a:pPr eaLnBrk="1" hangingPunct="1">
              <a:lnSpc>
                <a:spcPct val="80000"/>
              </a:lnSpc>
            </a:pPr>
            <a:r>
              <a:rPr lang="es-ES" sz="2000" dirty="0"/>
              <a:t>Otras funciones de Administración</a:t>
            </a:r>
          </a:p>
          <a:p>
            <a:pPr lvl="1" eaLnBrk="1" hangingPunct="1">
              <a:lnSpc>
                <a:spcPct val="90000"/>
              </a:lnSpc>
            </a:pPr>
            <a:r>
              <a:rPr lang="es-ES" sz="1800" dirty="0"/>
              <a:t>Algunos ejemplos: nóminas, impuestos, contrataciones, facturación, gestión de cobros y pagos, compras, etc.</a:t>
            </a:r>
          </a:p>
          <a:p>
            <a:pPr lvl="1" eaLnBrk="1" hangingPunct="1">
              <a:lnSpc>
                <a:spcPct val="90000"/>
              </a:lnSpc>
            </a:pPr>
            <a:r>
              <a:rPr lang="es-ES" sz="1800" dirty="0"/>
              <a:t>Una opción organizativa frecuente consiste en </a:t>
            </a:r>
            <a:r>
              <a:rPr lang="es-ES" sz="1800" dirty="0">
                <a:solidFill>
                  <a:srgbClr val="006600"/>
                </a:solidFill>
              </a:rPr>
              <a:t>centralizar</a:t>
            </a:r>
            <a:r>
              <a:rPr lang="es-ES" sz="1800" dirty="0"/>
              <a:t> estos procesos en la unidad organizativa de administración. La opción opuesta sería la </a:t>
            </a:r>
            <a:r>
              <a:rPr lang="es-ES" sz="1800" dirty="0">
                <a:solidFill>
                  <a:srgbClr val="006600"/>
                </a:solidFill>
              </a:rPr>
              <a:t>descentralización</a:t>
            </a:r>
            <a:r>
              <a:rPr lang="es-ES" sz="1800" dirty="0"/>
              <a:t>, y entre ambas opciones existen múltiples configuraciones</a:t>
            </a:r>
          </a:p>
          <a:p>
            <a:pPr eaLnBrk="1" hangingPunct="1">
              <a:lnSpc>
                <a:spcPct val="80000"/>
              </a:lnSpc>
            </a:pPr>
            <a:endParaRPr lang="es-E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s-ES_tradnl"/>
              <a:t>Fuentes de financiación externas a L. Plazo</a:t>
            </a:r>
            <a:endParaRPr lang="es-ES"/>
          </a:p>
        </p:txBody>
      </p:sp>
      <p:sp>
        <p:nvSpPr>
          <p:cNvPr id="65539" name="Rectangle 3"/>
          <p:cNvSpPr>
            <a:spLocks noGrp="1" noChangeArrowheads="1"/>
          </p:cNvSpPr>
          <p:nvPr>
            <p:ph type="body" idx="1"/>
          </p:nvPr>
        </p:nvSpPr>
        <p:spPr>
          <a:xfrm>
            <a:off x="685800" y="908050"/>
            <a:ext cx="7772400" cy="5264150"/>
          </a:xfrm>
          <a:noFill/>
        </p:spPr>
        <p:txBody>
          <a:bodyPr lIns="91432" tIns="45717" rIns="91432" bIns="45717"/>
          <a:lstStyle/>
          <a:p>
            <a:pPr eaLnBrk="1" hangingPunct="1"/>
            <a:r>
              <a:rPr lang="es-ES" dirty="0">
                <a:solidFill>
                  <a:srgbClr val="006600"/>
                </a:solidFill>
              </a:rPr>
              <a:t>Obligaciones</a:t>
            </a:r>
            <a:r>
              <a:rPr lang="es-ES" dirty="0"/>
              <a:t>:</a:t>
            </a:r>
            <a:r>
              <a:rPr lang="es-ES" sz="2000" dirty="0"/>
              <a:t> título que representa una parte alícuota de una deuda que se divide en pequeñas partes iguales para que pueda ser suscrita por muchas personas o entidades.</a:t>
            </a:r>
          </a:p>
          <a:p>
            <a:pPr eaLnBrk="1" hangingPunct="1"/>
            <a:r>
              <a:rPr lang="es-ES" dirty="0"/>
              <a:t>Tipos de obligaciones:</a:t>
            </a:r>
            <a:endParaRPr lang="es-ES" sz="2000" dirty="0"/>
          </a:p>
          <a:p>
            <a:pPr lvl="1" eaLnBrk="1" hangingPunct="1"/>
            <a:r>
              <a:rPr lang="es-ES" dirty="0"/>
              <a:t>Nominativas o al portador</a:t>
            </a:r>
          </a:p>
          <a:p>
            <a:pPr lvl="1" eaLnBrk="1" hangingPunct="1"/>
            <a:r>
              <a:rPr lang="es-ES" dirty="0"/>
              <a:t>Con garantía especial o sin ella</a:t>
            </a:r>
          </a:p>
          <a:p>
            <a:pPr lvl="1" eaLnBrk="1" hangingPunct="1"/>
            <a:r>
              <a:rPr lang="es-ES" dirty="0"/>
              <a:t>A la par, sobre la par, bajo la par, con prima de reembolso, con lotes</a:t>
            </a:r>
          </a:p>
          <a:p>
            <a:pPr lvl="1" eaLnBrk="1" hangingPunct="1"/>
            <a:r>
              <a:rPr lang="es-ES" dirty="0"/>
              <a:t>Según el plazo de devolución (corto –bonos o largo)</a:t>
            </a:r>
          </a:p>
          <a:p>
            <a:pPr lvl="1" eaLnBrk="1" hangingPunct="1"/>
            <a:r>
              <a:rPr lang="es-ES" dirty="0"/>
              <a:t>Indiciadas: condiciones variables con respecto a un índice del grado de inflación</a:t>
            </a:r>
          </a:p>
          <a:p>
            <a:pPr lvl="1" eaLnBrk="1" hangingPunct="1"/>
            <a:r>
              <a:rPr lang="es-ES" dirty="0"/>
              <a:t>Participativas: interés fijo + prima en función de beneficios</a:t>
            </a:r>
          </a:p>
          <a:p>
            <a:pPr lvl="1" eaLnBrk="1" hangingPunct="1"/>
            <a:r>
              <a:rPr lang="es-ES" dirty="0"/>
              <a:t>Obligaciones convertibles: en acciones si el obligacionista lo desea en un determinado plazo</a:t>
            </a:r>
          </a:p>
          <a:p>
            <a:pPr eaLnBrk="1" hangingPunct="1"/>
            <a:r>
              <a:rPr lang="es-ES" dirty="0"/>
              <a:t>Mercado primario / mercado secundario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s-ES_tradnl"/>
              <a:t>Fuentes de financiación externas a L. Plazo</a:t>
            </a:r>
            <a:endParaRPr lang="es-ES"/>
          </a:p>
        </p:txBody>
      </p:sp>
      <p:sp>
        <p:nvSpPr>
          <p:cNvPr id="66563" name="Rectangle 3"/>
          <p:cNvSpPr>
            <a:spLocks noGrp="1" noChangeArrowheads="1"/>
          </p:cNvSpPr>
          <p:nvPr>
            <p:ph type="body" idx="1"/>
          </p:nvPr>
        </p:nvSpPr>
        <p:spPr>
          <a:xfrm>
            <a:off x="685800" y="981075"/>
            <a:ext cx="7772400" cy="5191125"/>
          </a:xfrm>
          <a:noFill/>
        </p:spPr>
        <p:txBody>
          <a:bodyPr lIns="91432" tIns="45717" rIns="91432" bIns="45717"/>
          <a:lstStyle/>
          <a:p>
            <a:pPr eaLnBrk="1" hangingPunct="1"/>
            <a:r>
              <a:rPr lang="es-ES" sz="2000" dirty="0">
                <a:solidFill>
                  <a:srgbClr val="006600"/>
                </a:solidFill>
              </a:rPr>
              <a:t>Leasing</a:t>
            </a:r>
            <a:r>
              <a:rPr lang="es-ES" sz="2000" dirty="0"/>
              <a:t>:</a:t>
            </a:r>
            <a:r>
              <a:rPr lang="es-ES" sz="1800" dirty="0"/>
              <a:t> Consistente en alquilar el activo a financiar mediante un </a:t>
            </a:r>
            <a:r>
              <a:rPr lang="es-ES" sz="1800" i="1" dirty="0"/>
              <a:t>contrato de leasing</a:t>
            </a:r>
            <a:r>
              <a:rPr lang="es-ES" sz="1800" dirty="0"/>
              <a:t> con una entidad financiera –</a:t>
            </a:r>
            <a:r>
              <a:rPr lang="es-ES" sz="1800" i="1" dirty="0"/>
              <a:t>leasing financiero</a:t>
            </a:r>
            <a:r>
              <a:rPr lang="es-ES" sz="1800" dirty="0"/>
              <a:t>- o con el propio proveedor –</a:t>
            </a:r>
            <a:r>
              <a:rPr lang="es-ES" sz="1800" i="1" dirty="0"/>
              <a:t>leasing operativo</a:t>
            </a:r>
            <a:r>
              <a:rPr lang="es-ES" sz="1800" dirty="0"/>
              <a:t>-</a:t>
            </a:r>
          </a:p>
          <a:p>
            <a:pPr eaLnBrk="1" hangingPunct="1"/>
            <a:r>
              <a:rPr lang="es-ES" sz="2000" dirty="0">
                <a:solidFill>
                  <a:srgbClr val="006600"/>
                </a:solidFill>
              </a:rPr>
              <a:t>Características</a:t>
            </a:r>
            <a:r>
              <a:rPr lang="es-ES" sz="2000" dirty="0"/>
              <a:t>:</a:t>
            </a:r>
          </a:p>
          <a:p>
            <a:pPr lvl="1" eaLnBrk="1" hangingPunct="1"/>
            <a:r>
              <a:rPr lang="es-ES" sz="1800" dirty="0"/>
              <a:t>Duración del contrato: normalmente la vida útil del equipo.</a:t>
            </a:r>
          </a:p>
          <a:p>
            <a:pPr lvl="1" eaLnBrk="1" hangingPunct="1"/>
            <a:r>
              <a:rPr lang="es-ES" sz="1800" dirty="0"/>
              <a:t>Importe y vencimiento de las cuotas a pagar.</a:t>
            </a:r>
          </a:p>
          <a:p>
            <a:pPr lvl="1" eaLnBrk="1" hangingPunct="1"/>
            <a:r>
              <a:rPr lang="es-ES" sz="1800" dirty="0"/>
              <a:t>Neto o de mantenimiento: según si incluye el mantenimiento del equipo a cargo de la entidad de leasing.</a:t>
            </a:r>
          </a:p>
          <a:p>
            <a:pPr lvl="1" eaLnBrk="1" hangingPunct="1"/>
            <a:r>
              <a:rPr lang="es-ES" sz="1800" dirty="0"/>
              <a:t>Opciones al finalizar el contrato: comprar, rescindir contrato y devolver el equipo viejo, renovar el contrato con cuotas reducidas.</a:t>
            </a:r>
          </a:p>
          <a:p>
            <a:pPr eaLnBrk="1" hangingPunct="1"/>
            <a:r>
              <a:rPr lang="es-ES" sz="2000" dirty="0">
                <a:solidFill>
                  <a:srgbClr val="006600"/>
                </a:solidFill>
              </a:rPr>
              <a:t>Ventajas</a:t>
            </a:r>
            <a:r>
              <a:rPr lang="es-ES" sz="2000" dirty="0"/>
              <a:t>:</a:t>
            </a:r>
          </a:p>
          <a:p>
            <a:pPr lvl="1" eaLnBrk="1" hangingPunct="1"/>
            <a:r>
              <a:rPr lang="es-ES" sz="1800" dirty="0"/>
              <a:t>Alivio financiero al transformar inversiones en gastos periódicos</a:t>
            </a:r>
          </a:p>
          <a:p>
            <a:pPr lvl="1" eaLnBrk="1" hangingPunct="1"/>
            <a:r>
              <a:rPr lang="es-ES" sz="1800" dirty="0"/>
              <a:t>Permite “</a:t>
            </a:r>
            <a:r>
              <a:rPr lang="es-ES" sz="1800" i="1" dirty="0"/>
              <a:t>acelerar la amortización</a:t>
            </a:r>
            <a:r>
              <a:rPr lang="es-ES" sz="1800" dirty="0"/>
              <a:t>” y aumenta la deducción en la CR</a:t>
            </a:r>
          </a:p>
          <a:p>
            <a:pPr lvl="1" eaLnBrk="1" hangingPunct="1"/>
            <a:r>
              <a:rPr lang="es-ES" sz="1800" dirty="0"/>
              <a:t>Maquilla el balance mostrando un menor endeudamiento</a:t>
            </a:r>
          </a:p>
          <a:p>
            <a:pPr eaLnBrk="1" hangingPunct="1"/>
            <a:r>
              <a:rPr lang="es-ES" sz="2000" dirty="0">
                <a:solidFill>
                  <a:srgbClr val="006600"/>
                </a:solidFill>
              </a:rPr>
              <a:t>Inconvenientes</a:t>
            </a:r>
            <a:r>
              <a:rPr lang="es-ES" sz="2000" dirty="0"/>
              <a:t>: elevado coste y se pierde el valor residual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s-ES_tradnl"/>
              <a:t>Fuentes de financiación externas a L. Plazo</a:t>
            </a:r>
            <a:endParaRPr lang="es-ES"/>
          </a:p>
        </p:txBody>
      </p:sp>
      <p:sp>
        <p:nvSpPr>
          <p:cNvPr id="67587" name="Rectangle 3"/>
          <p:cNvSpPr>
            <a:spLocks noGrp="1" noChangeArrowheads="1"/>
          </p:cNvSpPr>
          <p:nvPr>
            <p:ph type="body" idx="1"/>
          </p:nvPr>
        </p:nvSpPr>
        <p:spPr>
          <a:xfrm>
            <a:off x="685800" y="1447800"/>
            <a:ext cx="7772400" cy="4724400"/>
          </a:xfrm>
          <a:noFill/>
        </p:spPr>
        <p:txBody>
          <a:bodyPr lIns="91432" tIns="45717" rIns="91432" bIns="45717"/>
          <a:lstStyle/>
          <a:p>
            <a:pPr eaLnBrk="1" hangingPunct="1"/>
            <a:r>
              <a:rPr lang="es-ES" dirty="0"/>
              <a:t>Concedidos por entidades financieras, especialmente la banca de negocios</a:t>
            </a:r>
          </a:p>
          <a:p>
            <a:pPr eaLnBrk="1" hangingPunct="1"/>
            <a:r>
              <a:rPr lang="es-ES" dirty="0">
                <a:solidFill>
                  <a:srgbClr val="006600"/>
                </a:solidFill>
              </a:rPr>
              <a:t>Préstamos a MP</a:t>
            </a:r>
            <a:r>
              <a:rPr lang="es-ES" dirty="0"/>
              <a:t>:</a:t>
            </a:r>
            <a:r>
              <a:rPr lang="es-ES" sz="2000" dirty="0"/>
              <a:t> más rápidos de tramitar y más baratos, siendo utilizados a menudo como </a:t>
            </a:r>
            <a:r>
              <a:rPr lang="es-ES" sz="2000" i="1" dirty="0"/>
              <a:t>préstamos puente</a:t>
            </a:r>
          </a:p>
          <a:p>
            <a:pPr eaLnBrk="1" hangingPunct="1"/>
            <a:r>
              <a:rPr lang="es-ES" dirty="0">
                <a:solidFill>
                  <a:srgbClr val="006600"/>
                </a:solidFill>
              </a:rPr>
              <a:t>Garantía</a:t>
            </a:r>
            <a:r>
              <a:rPr lang="es-ES" dirty="0"/>
              <a:t>:</a:t>
            </a:r>
            <a:r>
              <a:rPr lang="es-ES" sz="2000" dirty="0"/>
              <a:t> habitualmente vinculada al bien o activo a adquirir</a:t>
            </a:r>
          </a:p>
          <a:p>
            <a:pPr eaLnBrk="1" hangingPunct="1"/>
            <a:r>
              <a:rPr lang="es-ES" dirty="0">
                <a:solidFill>
                  <a:srgbClr val="006600"/>
                </a:solidFill>
              </a:rPr>
              <a:t>Coste</a:t>
            </a:r>
            <a:r>
              <a:rPr lang="es-ES" dirty="0"/>
              <a:t>:</a:t>
            </a:r>
            <a:r>
              <a:rPr lang="es-ES" sz="2000" dirty="0"/>
              <a:t> explícito, expresado en los intereses que la empresa debe pagar</a:t>
            </a:r>
            <a:endParaRPr lang="es-E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s-ES_tradnl" dirty="0"/>
              <a:t>Fuentes de financiación externas a C. Plazo</a:t>
            </a:r>
            <a:endParaRPr lang="es-ES" dirty="0"/>
          </a:p>
        </p:txBody>
      </p:sp>
      <p:sp>
        <p:nvSpPr>
          <p:cNvPr id="58371" name="Rectangle 3"/>
          <p:cNvSpPr>
            <a:spLocks noGrp="1" noChangeArrowheads="1"/>
          </p:cNvSpPr>
          <p:nvPr>
            <p:ph type="body" idx="1"/>
          </p:nvPr>
        </p:nvSpPr>
        <p:spPr>
          <a:xfrm>
            <a:off x="685800" y="908050"/>
            <a:ext cx="7772400" cy="5264150"/>
          </a:xfrm>
        </p:spPr>
        <p:txBody>
          <a:bodyPr/>
          <a:lstStyle/>
          <a:p>
            <a:pPr eaLnBrk="1" hangingPunct="1"/>
            <a:r>
              <a:rPr lang="es-ES" dirty="0"/>
              <a:t>Recursos financieros a corto plazo</a:t>
            </a:r>
          </a:p>
          <a:p>
            <a:pPr lvl="1" eaLnBrk="1" hangingPunct="1"/>
            <a:r>
              <a:rPr lang="es-ES" dirty="0"/>
              <a:t>Son fuentes de financiación con plazos de devolución </a:t>
            </a:r>
            <a:r>
              <a:rPr lang="es-ES" dirty="0">
                <a:solidFill>
                  <a:srgbClr val="006600"/>
                </a:solidFill>
              </a:rPr>
              <a:t>menores a un año</a:t>
            </a:r>
          </a:p>
          <a:p>
            <a:pPr lvl="1" eaLnBrk="1" hangingPunct="1"/>
            <a:r>
              <a:rPr lang="es-ES" dirty="0"/>
              <a:t>Existen diferentes fuentes disponibles con características también diferentes: plazos, costes, gravámenes, flexibilidad,...</a:t>
            </a:r>
          </a:p>
          <a:p>
            <a:pPr eaLnBrk="1" hangingPunct="1"/>
            <a:r>
              <a:rPr lang="es-ES" dirty="0"/>
              <a:t>Fuentes de financiación espontáneas</a:t>
            </a:r>
          </a:p>
          <a:p>
            <a:pPr lvl="1" eaLnBrk="1" hangingPunct="1"/>
            <a:r>
              <a:rPr lang="es-ES" dirty="0"/>
              <a:t>Son generadas por la propia actividad (proveedores)</a:t>
            </a:r>
          </a:p>
          <a:p>
            <a:pPr lvl="1" eaLnBrk="1" hangingPunct="1"/>
            <a:r>
              <a:rPr lang="es-ES" dirty="0"/>
              <a:t>Si crece la actividad, también crecen</a:t>
            </a:r>
          </a:p>
          <a:p>
            <a:pPr eaLnBrk="1" hangingPunct="1"/>
            <a:r>
              <a:rPr lang="es-ES" dirty="0"/>
              <a:t>Fuentes de financiación negociadas</a:t>
            </a:r>
          </a:p>
          <a:p>
            <a:pPr lvl="1" eaLnBrk="1" hangingPunct="1"/>
            <a:r>
              <a:rPr lang="es-ES" dirty="0"/>
              <a:t>Son aquellas que se establecen con terceros mediante un pacto o trato previo explícitamente </a:t>
            </a:r>
            <a:r>
              <a:rPr lang="es-ES" dirty="0">
                <a:solidFill>
                  <a:srgbClr val="006600"/>
                </a:solidFill>
              </a:rPr>
              <a:t>formalizado en contrato</a:t>
            </a:r>
          </a:p>
          <a:p>
            <a:pPr lvl="1" eaLnBrk="1" hangingPunct="1"/>
            <a:r>
              <a:rPr lang="es-ES" dirty="0"/>
              <a:t>Cada vez que el pacto vence (plazo) deben </a:t>
            </a:r>
            <a:r>
              <a:rPr lang="es-ES" dirty="0">
                <a:solidFill>
                  <a:srgbClr val="006600"/>
                </a:solidFill>
              </a:rPr>
              <a:t>renegociarse</a:t>
            </a:r>
          </a:p>
          <a:p>
            <a:pPr lvl="2" eaLnBrk="1" hangingPunct="1"/>
            <a:r>
              <a:rPr lang="es-ES" dirty="0"/>
              <a:t>Conveniencia de diversificar las entidades para tener mayor capacidad de negociación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s-ES_tradnl"/>
              <a:t>Fuentes de financiación externas a C. Plazo</a:t>
            </a:r>
            <a:endParaRPr lang="es-ES"/>
          </a:p>
        </p:txBody>
      </p:sp>
      <p:sp>
        <p:nvSpPr>
          <p:cNvPr id="59395" name="Rectangle 3"/>
          <p:cNvSpPr>
            <a:spLocks noGrp="1" noChangeArrowheads="1"/>
          </p:cNvSpPr>
          <p:nvPr>
            <p:ph type="body" idx="1"/>
          </p:nvPr>
        </p:nvSpPr>
        <p:spPr>
          <a:xfrm>
            <a:off x="685800" y="990600"/>
            <a:ext cx="7772400" cy="5562600"/>
          </a:xfrm>
        </p:spPr>
        <p:txBody>
          <a:bodyPr/>
          <a:lstStyle/>
          <a:p>
            <a:pPr eaLnBrk="1" hangingPunct="1">
              <a:lnSpc>
                <a:spcPct val="80000"/>
              </a:lnSpc>
            </a:pPr>
            <a:r>
              <a:rPr lang="es-ES" dirty="0"/>
              <a:t>Proveedores o Crédito Comercial</a:t>
            </a:r>
          </a:p>
          <a:p>
            <a:pPr lvl="1" eaLnBrk="1" hangingPunct="1">
              <a:lnSpc>
                <a:spcPct val="90000"/>
              </a:lnSpc>
            </a:pPr>
            <a:r>
              <a:rPr lang="es-ES" dirty="0"/>
              <a:t>Es una práctica habitual</a:t>
            </a:r>
          </a:p>
          <a:p>
            <a:pPr lvl="1" eaLnBrk="1" hangingPunct="1">
              <a:lnSpc>
                <a:spcPct val="90000"/>
              </a:lnSpc>
            </a:pPr>
            <a:r>
              <a:rPr lang="es-ES" dirty="0"/>
              <a:t>En principio no tiene un coste salvo que</a:t>
            </a:r>
          </a:p>
          <a:p>
            <a:pPr lvl="2" eaLnBrk="1" hangingPunct="1">
              <a:lnSpc>
                <a:spcPct val="90000"/>
              </a:lnSpc>
            </a:pPr>
            <a:r>
              <a:rPr lang="es-ES" dirty="0"/>
              <a:t>El proveedor cargue los </a:t>
            </a:r>
            <a:r>
              <a:rPr lang="es-ES" dirty="0">
                <a:solidFill>
                  <a:srgbClr val="006600"/>
                </a:solidFill>
              </a:rPr>
              <a:t>costes financieros (</a:t>
            </a:r>
            <a:r>
              <a:rPr lang="es-ES" dirty="0"/>
              <a:t>precio mayor) </a:t>
            </a:r>
            <a:endParaRPr lang="es-ES" dirty="0">
              <a:solidFill>
                <a:srgbClr val="006600"/>
              </a:solidFill>
            </a:endParaRPr>
          </a:p>
          <a:p>
            <a:pPr lvl="2" eaLnBrk="1" hangingPunct="1">
              <a:lnSpc>
                <a:spcPct val="90000"/>
              </a:lnSpc>
            </a:pPr>
            <a:r>
              <a:rPr lang="es-ES" dirty="0"/>
              <a:t>El proveedor ofrezca descuentos por </a:t>
            </a:r>
            <a:r>
              <a:rPr lang="es-ES" dirty="0">
                <a:solidFill>
                  <a:srgbClr val="006600"/>
                </a:solidFill>
              </a:rPr>
              <a:t>pronto pago</a:t>
            </a:r>
          </a:p>
          <a:p>
            <a:pPr lvl="1" eaLnBrk="1" hangingPunct="1">
              <a:lnSpc>
                <a:spcPct val="90000"/>
              </a:lnSpc>
            </a:pPr>
            <a:r>
              <a:rPr lang="es-ES" dirty="0"/>
              <a:t>Formas de pago</a:t>
            </a:r>
          </a:p>
          <a:p>
            <a:pPr lvl="2" eaLnBrk="1" hangingPunct="1">
              <a:lnSpc>
                <a:spcPct val="90000"/>
              </a:lnSpc>
            </a:pPr>
            <a:r>
              <a:rPr lang="es-ES" dirty="0"/>
              <a:t>Cheque</a:t>
            </a:r>
          </a:p>
          <a:p>
            <a:pPr lvl="2" eaLnBrk="1" hangingPunct="1">
              <a:lnSpc>
                <a:spcPct val="90000"/>
              </a:lnSpc>
            </a:pPr>
            <a:r>
              <a:rPr lang="es-ES" dirty="0"/>
              <a:t>Transferencia bancaria</a:t>
            </a:r>
          </a:p>
          <a:p>
            <a:pPr lvl="2" eaLnBrk="1" hangingPunct="1">
              <a:lnSpc>
                <a:spcPct val="90000"/>
              </a:lnSpc>
            </a:pPr>
            <a:r>
              <a:rPr lang="es-ES" dirty="0"/>
              <a:t>Recibo domiciliado</a:t>
            </a:r>
          </a:p>
          <a:p>
            <a:pPr lvl="2" eaLnBrk="1" hangingPunct="1">
              <a:lnSpc>
                <a:spcPct val="90000"/>
              </a:lnSpc>
            </a:pPr>
            <a:r>
              <a:rPr lang="es-ES" dirty="0"/>
              <a:t>Pago en metálico</a:t>
            </a:r>
          </a:p>
          <a:p>
            <a:pPr lvl="2" eaLnBrk="1" hangingPunct="1">
              <a:lnSpc>
                <a:spcPct val="90000"/>
              </a:lnSpc>
            </a:pPr>
            <a:r>
              <a:rPr lang="es-ES" dirty="0"/>
              <a:t>Efectos comerciales (letra de cambio o pagaré)</a:t>
            </a:r>
          </a:p>
          <a:p>
            <a:pPr lvl="2" eaLnBrk="1" hangingPunct="1">
              <a:lnSpc>
                <a:spcPct val="90000"/>
              </a:lnSpc>
            </a:pPr>
            <a:r>
              <a:rPr lang="es-ES" dirty="0"/>
              <a:t>Banca electrónica, manera eficiente de gestionar cobros y pagos mediante órdenes electrónicas</a:t>
            </a:r>
          </a:p>
          <a:p>
            <a:pPr eaLnBrk="1" hangingPunct="1">
              <a:lnSpc>
                <a:spcPct val="80000"/>
              </a:lnSpc>
            </a:pPr>
            <a:r>
              <a:rPr lang="es-ES" dirty="0"/>
              <a:t>Hacienda y la Seguridad Social</a:t>
            </a:r>
          </a:p>
          <a:p>
            <a:pPr lvl="1" eaLnBrk="1" hangingPunct="1">
              <a:lnSpc>
                <a:spcPct val="90000"/>
              </a:lnSpc>
            </a:pPr>
            <a:r>
              <a:rPr lang="es-ES" dirty="0"/>
              <a:t>Las cuotas a la SS se pagan durante el mes siguiente</a:t>
            </a:r>
          </a:p>
          <a:p>
            <a:pPr lvl="1" eaLnBrk="1" hangingPunct="1">
              <a:lnSpc>
                <a:spcPct val="90000"/>
              </a:lnSpc>
            </a:pPr>
            <a:r>
              <a:rPr lang="es-ES" dirty="0"/>
              <a:t>El IVA se liquida trimestralmente</a:t>
            </a:r>
          </a:p>
          <a:p>
            <a:pPr lvl="1" eaLnBrk="1" hangingPunct="1">
              <a:lnSpc>
                <a:spcPct val="90000"/>
              </a:lnSpc>
            </a:pPr>
            <a:r>
              <a:rPr lang="es-ES" dirty="0"/>
              <a:t>Las retenciones de IRPF, los impuestos de sociedades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s-ES_tradnl"/>
              <a:t>Fuentes de financiación externas a C. Plazo</a:t>
            </a:r>
            <a:endParaRPr lang="es-ES"/>
          </a:p>
        </p:txBody>
      </p:sp>
      <p:sp>
        <p:nvSpPr>
          <p:cNvPr id="60419" name="Rectangle 3"/>
          <p:cNvSpPr>
            <a:spLocks noGrp="1" noChangeArrowheads="1"/>
          </p:cNvSpPr>
          <p:nvPr>
            <p:ph type="body" idx="1"/>
          </p:nvPr>
        </p:nvSpPr>
        <p:spPr/>
        <p:txBody>
          <a:bodyPr/>
          <a:lstStyle/>
          <a:p>
            <a:pPr eaLnBrk="1" hangingPunct="1">
              <a:lnSpc>
                <a:spcPct val="80000"/>
              </a:lnSpc>
            </a:pPr>
            <a:r>
              <a:rPr lang="es-ES" dirty="0"/>
              <a:t>Las nóminas de los trabajadores</a:t>
            </a:r>
          </a:p>
          <a:p>
            <a:pPr lvl="1" eaLnBrk="1" hangingPunct="1">
              <a:lnSpc>
                <a:spcPct val="90000"/>
              </a:lnSpc>
            </a:pPr>
            <a:r>
              <a:rPr lang="es-ES" dirty="0"/>
              <a:t>Se gasta diariamente y se paga a final de mes</a:t>
            </a:r>
          </a:p>
          <a:p>
            <a:pPr eaLnBrk="1" hangingPunct="1">
              <a:lnSpc>
                <a:spcPct val="80000"/>
              </a:lnSpc>
            </a:pPr>
            <a:r>
              <a:rPr lang="es-ES" dirty="0"/>
              <a:t>Préstamos bancarios</a:t>
            </a:r>
          </a:p>
          <a:p>
            <a:pPr lvl="1" eaLnBrk="1" hangingPunct="1">
              <a:lnSpc>
                <a:spcPct val="90000"/>
              </a:lnSpc>
            </a:pPr>
            <a:r>
              <a:rPr lang="es-ES" dirty="0"/>
              <a:t>Se devuelve el capital más los intereses en un determinado plazo</a:t>
            </a:r>
          </a:p>
          <a:p>
            <a:pPr lvl="1" eaLnBrk="1" hangingPunct="1">
              <a:lnSpc>
                <a:spcPct val="90000"/>
              </a:lnSpc>
            </a:pPr>
            <a:r>
              <a:rPr lang="es-ES" dirty="0"/>
              <a:t>Coste intereses y comisiones (apertura, estudio,...)</a:t>
            </a:r>
          </a:p>
          <a:p>
            <a:pPr lvl="1" eaLnBrk="1" hangingPunct="1">
              <a:lnSpc>
                <a:spcPct val="90000"/>
              </a:lnSpc>
            </a:pPr>
            <a:r>
              <a:rPr lang="es-ES" dirty="0"/>
              <a:t>Existen diferentes modalidades en cuanto a como devolver el capital y pagar los intereses</a:t>
            </a:r>
          </a:p>
          <a:p>
            <a:pPr lvl="1" eaLnBrk="1" hangingPunct="1">
              <a:lnSpc>
                <a:spcPct val="90000"/>
              </a:lnSpc>
            </a:pPr>
            <a:r>
              <a:rPr lang="es-ES" dirty="0"/>
              <a:t>A corto plazo, en la práctica no existen pues es más adecuado utilizar las pólizas de crédito o cuentas de crédito.</a:t>
            </a:r>
          </a:p>
          <a:p>
            <a:pPr eaLnBrk="1" hangingPunct="1">
              <a:lnSpc>
                <a:spcPct val="80000"/>
              </a:lnSpc>
            </a:pPr>
            <a:r>
              <a:rPr lang="es-ES" dirty="0"/>
              <a:t>Descubierto en cuenta corriente</a:t>
            </a:r>
          </a:p>
          <a:p>
            <a:pPr lvl="1" eaLnBrk="1" hangingPunct="1">
              <a:lnSpc>
                <a:spcPct val="90000"/>
              </a:lnSpc>
            </a:pPr>
            <a:r>
              <a:rPr lang="es-ES" dirty="0"/>
              <a:t>El banco permite, hasta un límite, que la empresa genere saldos negativos en la cuenta</a:t>
            </a:r>
          </a:p>
          <a:p>
            <a:pPr lvl="1" eaLnBrk="1" hangingPunct="1">
              <a:lnSpc>
                <a:spcPct val="90000"/>
              </a:lnSpc>
            </a:pPr>
            <a:r>
              <a:rPr lang="es-ES" dirty="0"/>
              <a:t>Carga unos intereses y comisiones (hasta 2.5 veces el coste oficial del dinero)</a:t>
            </a:r>
          </a:p>
          <a:p>
            <a:pPr lvl="1" eaLnBrk="1" hangingPunct="1">
              <a:lnSpc>
                <a:spcPct val="90000"/>
              </a:lnSpc>
            </a:pPr>
            <a:r>
              <a:rPr lang="es-ES" dirty="0"/>
              <a:t>Los intereses se cargan sobre el mayor saldo negativo durante el período de liquidación o sobre el saldo medio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s-ES_tradnl"/>
              <a:t>Fuentes de financiación externas a C. Plazo</a:t>
            </a:r>
            <a:endParaRPr lang="es-ES"/>
          </a:p>
        </p:txBody>
      </p:sp>
      <p:sp>
        <p:nvSpPr>
          <p:cNvPr id="61443" name="Rectangle 3"/>
          <p:cNvSpPr>
            <a:spLocks noGrp="1" noChangeArrowheads="1"/>
          </p:cNvSpPr>
          <p:nvPr>
            <p:ph type="body" idx="1"/>
          </p:nvPr>
        </p:nvSpPr>
        <p:spPr/>
        <p:txBody>
          <a:bodyPr/>
          <a:lstStyle/>
          <a:p>
            <a:pPr eaLnBrk="1" hangingPunct="1">
              <a:lnSpc>
                <a:spcPct val="80000"/>
              </a:lnSpc>
            </a:pPr>
            <a:r>
              <a:rPr lang="es-ES" dirty="0"/>
              <a:t>Descuento comercial</a:t>
            </a:r>
          </a:p>
          <a:p>
            <a:pPr lvl="1" eaLnBrk="1" hangingPunct="1">
              <a:lnSpc>
                <a:spcPct val="90000"/>
              </a:lnSpc>
            </a:pPr>
            <a:r>
              <a:rPr lang="es-ES" dirty="0"/>
              <a:t>El banco adelanta el importe de un efecto a cobrar (</a:t>
            </a:r>
            <a:r>
              <a:rPr lang="es-ES" dirty="0" err="1"/>
              <a:t>p.ej</a:t>
            </a:r>
            <a:r>
              <a:rPr lang="es-ES" dirty="0"/>
              <a:t>: una letra de cambio emitida por un cliente) antes del vencimiento</a:t>
            </a:r>
          </a:p>
          <a:p>
            <a:pPr lvl="1" eaLnBrk="1" hangingPunct="1">
              <a:lnSpc>
                <a:spcPct val="90000"/>
              </a:lnSpc>
            </a:pPr>
            <a:r>
              <a:rPr lang="es-ES" dirty="0"/>
              <a:t>Permite a la empresa </a:t>
            </a:r>
            <a:r>
              <a:rPr lang="es-ES" dirty="0">
                <a:solidFill>
                  <a:srgbClr val="006600"/>
                </a:solidFill>
              </a:rPr>
              <a:t>anticipar la liquidez</a:t>
            </a:r>
            <a:r>
              <a:rPr lang="es-ES" dirty="0"/>
              <a:t> de cobros aplazados</a:t>
            </a:r>
          </a:p>
          <a:p>
            <a:pPr lvl="1" eaLnBrk="1" hangingPunct="1">
              <a:lnSpc>
                <a:spcPct val="90000"/>
              </a:lnSpc>
            </a:pPr>
            <a:r>
              <a:rPr lang="es-ES" dirty="0"/>
              <a:t>El </a:t>
            </a:r>
            <a:r>
              <a:rPr lang="es-ES" dirty="0">
                <a:solidFill>
                  <a:srgbClr val="006600"/>
                </a:solidFill>
              </a:rPr>
              <a:t>coste</a:t>
            </a:r>
            <a:r>
              <a:rPr lang="es-ES" dirty="0"/>
              <a:t> procede de</a:t>
            </a:r>
          </a:p>
          <a:p>
            <a:pPr lvl="2" eaLnBrk="1" hangingPunct="1">
              <a:lnSpc>
                <a:spcPct val="90000"/>
              </a:lnSpc>
            </a:pPr>
            <a:r>
              <a:rPr lang="es-ES" dirty="0"/>
              <a:t>intereses se cobran por anticipado en forma de descuento</a:t>
            </a:r>
          </a:p>
          <a:p>
            <a:pPr lvl="2" eaLnBrk="1" hangingPunct="1">
              <a:lnSpc>
                <a:spcPct val="90000"/>
              </a:lnSpc>
            </a:pPr>
            <a:r>
              <a:rPr lang="es-ES" dirty="0"/>
              <a:t>Comisiones de estudio,...</a:t>
            </a:r>
          </a:p>
          <a:p>
            <a:pPr lvl="2" eaLnBrk="1" hangingPunct="1">
              <a:lnSpc>
                <a:spcPct val="90000"/>
              </a:lnSpc>
            </a:pPr>
            <a:r>
              <a:rPr lang="es-ES" dirty="0">
                <a:solidFill>
                  <a:srgbClr val="006600"/>
                </a:solidFill>
              </a:rPr>
              <a:t>Comisiones por devolución</a:t>
            </a:r>
            <a:r>
              <a:rPr lang="es-ES" dirty="0"/>
              <a:t> en caso de impago del cliente</a:t>
            </a:r>
          </a:p>
          <a:p>
            <a:pPr lvl="1" eaLnBrk="1" hangingPunct="1">
              <a:lnSpc>
                <a:spcPct val="90000"/>
              </a:lnSpc>
            </a:pPr>
            <a:r>
              <a:rPr lang="es-ES" dirty="0"/>
              <a:t>Se puede contratar una </a:t>
            </a:r>
            <a:r>
              <a:rPr lang="es-ES" dirty="0">
                <a:solidFill>
                  <a:srgbClr val="006600"/>
                </a:solidFill>
              </a:rPr>
              <a:t>línea de descuento</a:t>
            </a:r>
            <a:r>
              <a:rPr lang="es-ES" dirty="0"/>
              <a:t> si estas operaciones se van a efectuar regularmente</a:t>
            </a:r>
          </a:p>
          <a:p>
            <a:pPr lvl="2" eaLnBrk="1" hangingPunct="1">
              <a:lnSpc>
                <a:spcPct val="90000"/>
              </a:lnSpc>
            </a:pPr>
            <a:r>
              <a:rPr lang="es-ES" dirty="0"/>
              <a:t>Se establecen máximos a descontar y el plazo de renovación</a:t>
            </a:r>
          </a:p>
          <a:p>
            <a:pPr lvl="2" eaLnBrk="1" hangingPunct="1">
              <a:lnSpc>
                <a:spcPct val="90000"/>
              </a:lnSpc>
            </a:pPr>
            <a:r>
              <a:rPr lang="es-ES" dirty="0"/>
              <a:t>La renovación exige volver a pactar las condiciones</a:t>
            </a:r>
          </a:p>
          <a:p>
            <a:pPr eaLnBrk="1" hangingPunct="1">
              <a:lnSpc>
                <a:spcPct val="80000"/>
              </a:lnSpc>
            </a:pPr>
            <a:r>
              <a:rPr lang="es-ES" dirty="0"/>
              <a:t>Anticipos por facturas, pagarés y recibos</a:t>
            </a:r>
          </a:p>
          <a:p>
            <a:pPr lvl="1" eaLnBrk="1" hangingPunct="1">
              <a:lnSpc>
                <a:spcPct val="90000"/>
              </a:lnSpc>
            </a:pPr>
            <a:r>
              <a:rPr lang="es-ES" dirty="0"/>
              <a:t>Similar pero como el documento no tiene el mismo poder ejecutivo </a:t>
            </a:r>
            <a:r>
              <a:rPr lang="es-ES" dirty="0">
                <a:solidFill>
                  <a:srgbClr val="006600"/>
                </a:solidFill>
              </a:rPr>
              <a:t>el riesgo es mayor</a:t>
            </a:r>
            <a:r>
              <a:rPr lang="es-ES" dirty="0"/>
              <a:t> y también los intereses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s-ES_tradnl"/>
              <a:t>Fuentes de financiación externas a C. Plazo</a:t>
            </a:r>
            <a:endParaRPr lang="es-ES"/>
          </a:p>
        </p:txBody>
      </p:sp>
      <p:sp>
        <p:nvSpPr>
          <p:cNvPr id="62467" name="Rectangle 3"/>
          <p:cNvSpPr>
            <a:spLocks noGrp="1" noChangeArrowheads="1"/>
          </p:cNvSpPr>
          <p:nvPr>
            <p:ph type="body" idx="1"/>
          </p:nvPr>
        </p:nvSpPr>
        <p:spPr/>
        <p:txBody>
          <a:bodyPr/>
          <a:lstStyle/>
          <a:p>
            <a:pPr eaLnBrk="1" hangingPunct="1"/>
            <a:r>
              <a:rPr lang="es-ES" sz="2000" dirty="0"/>
              <a:t>Línea de crédito, cuenta de crédito o póliza de crédito</a:t>
            </a:r>
          </a:p>
          <a:p>
            <a:pPr lvl="1" eaLnBrk="1" hangingPunct="1"/>
            <a:r>
              <a:rPr lang="es-ES" sz="1800" dirty="0"/>
              <a:t>Es una especie de “</a:t>
            </a:r>
            <a:r>
              <a:rPr lang="es-ES" sz="1800" dirty="0">
                <a:solidFill>
                  <a:srgbClr val="006600"/>
                </a:solidFill>
              </a:rPr>
              <a:t>préstamo flexible</a:t>
            </a:r>
            <a:r>
              <a:rPr lang="es-ES" sz="1800" dirty="0"/>
              <a:t>”</a:t>
            </a:r>
          </a:p>
          <a:p>
            <a:pPr lvl="1" eaLnBrk="1" hangingPunct="1"/>
            <a:r>
              <a:rPr lang="es-ES" sz="1800" dirty="0"/>
              <a:t>Se abre una cuenta en el banco en la cual el banco pone a disposición una cantidad (hasta un límite)</a:t>
            </a:r>
          </a:p>
          <a:p>
            <a:pPr lvl="1" eaLnBrk="1" hangingPunct="1"/>
            <a:r>
              <a:rPr lang="es-ES" sz="1800" dirty="0"/>
              <a:t>La empresa puede retirar dinero de la cuenta o ingresar</a:t>
            </a:r>
          </a:p>
          <a:p>
            <a:pPr lvl="1" eaLnBrk="1" hangingPunct="1"/>
            <a:r>
              <a:rPr lang="es-ES" sz="1800" dirty="0"/>
              <a:t>Los intereses se cobran sobre la </a:t>
            </a:r>
            <a:r>
              <a:rPr lang="es-ES" sz="1800" dirty="0">
                <a:solidFill>
                  <a:srgbClr val="006600"/>
                </a:solidFill>
              </a:rPr>
              <a:t>cantidad media dispuesta</a:t>
            </a:r>
          </a:p>
          <a:p>
            <a:pPr lvl="1" eaLnBrk="1" hangingPunct="1"/>
            <a:r>
              <a:rPr lang="es-ES" sz="1800" dirty="0"/>
              <a:t>Se cobran comisiones por la parte no dispuesta</a:t>
            </a:r>
          </a:p>
          <a:p>
            <a:pPr lvl="1" eaLnBrk="1" hangingPunct="1"/>
            <a:r>
              <a:rPr lang="es-ES" sz="1800" dirty="0"/>
              <a:t>Existen también algunas otras comisiones: apertura,...</a:t>
            </a:r>
          </a:p>
          <a:p>
            <a:pPr lvl="1" eaLnBrk="1" hangingPunct="1"/>
            <a:r>
              <a:rPr lang="es-ES" sz="1800" dirty="0"/>
              <a:t>Si el saldo es positivo (más ingresos que pagos) se pueden percibir algunos intereses a favor</a:t>
            </a:r>
          </a:p>
          <a:p>
            <a:pPr eaLnBrk="1" hangingPunct="1"/>
            <a:r>
              <a:rPr lang="es-ES" sz="2000" dirty="0" err="1"/>
              <a:t>Factoring</a:t>
            </a:r>
            <a:r>
              <a:rPr lang="es-ES" sz="2000" dirty="0"/>
              <a:t> (no bancario)</a:t>
            </a:r>
          </a:p>
          <a:p>
            <a:pPr lvl="1" eaLnBrk="1" hangingPunct="1"/>
            <a:r>
              <a:rPr lang="es-ES" sz="1800" dirty="0"/>
              <a:t>Se ceden las cuentas a cobrar (clientes) a una empresa especializada que gestiona la emisión de facturas y el cobro</a:t>
            </a:r>
          </a:p>
          <a:p>
            <a:pPr lvl="1" eaLnBrk="1" hangingPunct="1"/>
            <a:r>
              <a:rPr lang="es-ES" sz="1800" dirty="0">
                <a:solidFill>
                  <a:srgbClr val="006600"/>
                </a:solidFill>
              </a:rPr>
              <a:t>Con recurso</a:t>
            </a:r>
            <a:r>
              <a:rPr lang="es-ES" sz="1800" dirty="0"/>
              <a:t>: la empresa de </a:t>
            </a:r>
            <a:r>
              <a:rPr lang="es-ES" sz="1800" dirty="0" err="1"/>
              <a:t>factoring</a:t>
            </a:r>
            <a:r>
              <a:rPr lang="es-ES" sz="1800" dirty="0"/>
              <a:t> no asume el riesgo y sólo realiza las operaciones administrativas asociadas</a:t>
            </a:r>
          </a:p>
          <a:p>
            <a:pPr lvl="1" eaLnBrk="1" hangingPunct="1"/>
            <a:r>
              <a:rPr lang="es-ES" sz="1800" dirty="0">
                <a:solidFill>
                  <a:srgbClr val="006600"/>
                </a:solidFill>
              </a:rPr>
              <a:t>Sin recurso</a:t>
            </a:r>
            <a:r>
              <a:rPr lang="es-ES" sz="1800" dirty="0"/>
              <a:t>: la empresa de </a:t>
            </a:r>
            <a:r>
              <a:rPr lang="es-ES" sz="1800" dirty="0" err="1"/>
              <a:t>factoring</a:t>
            </a:r>
            <a:r>
              <a:rPr lang="es-ES" sz="1800" dirty="0"/>
              <a:t> sí asume el riesgo (más caro)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s-ES_tradnl"/>
              <a:t>Fuentes de financiación externas a C. Plazo</a:t>
            </a:r>
            <a:endParaRPr lang="es-ES"/>
          </a:p>
        </p:txBody>
      </p:sp>
      <p:sp>
        <p:nvSpPr>
          <p:cNvPr id="63491" name="Rectangle 3"/>
          <p:cNvSpPr>
            <a:spLocks noGrp="1" noChangeArrowheads="1"/>
          </p:cNvSpPr>
          <p:nvPr>
            <p:ph type="body" idx="1"/>
          </p:nvPr>
        </p:nvSpPr>
        <p:spPr/>
        <p:txBody>
          <a:bodyPr/>
          <a:lstStyle/>
          <a:p>
            <a:pPr eaLnBrk="1" hangingPunct="1">
              <a:lnSpc>
                <a:spcPct val="80000"/>
              </a:lnSpc>
            </a:pPr>
            <a:r>
              <a:rPr lang="es-ES" dirty="0" err="1"/>
              <a:t>Confirming</a:t>
            </a:r>
            <a:endParaRPr lang="es-ES" dirty="0"/>
          </a:p>
          <a:p>
            <a:pPr lvl="1" eaLnBrk="1" hangingPunct="1">
              <a:lnSpc>
                <a:spcPct val="90000"/>
              </a:lnSpc>
            </a:pPr>
            <a:r>
              <a:rPr lang="es-ES" dirty="0"/>
              <a:t>Es el cliente quien contrata el </a:t>
            </a:r>
            <a:r>
              <a:rPr lang="es-ES" dirty="0" err="1"/>
              <a:t>confirming</a:t>
            </a:r>
            <a:r>
              <a:rPr lang="es-ES" dirty="0"/>
              <a:t> con el banco y, por tanto, asume los costes</a:t>
            </a:r>
          </a:p>
          <a:p>
            <a:pPr lvl="1" eaLnBrk="1" hangingPunct="1">
              <a:lnSpc>
                <a:spcPct val="90000"/>
              </a:lnSpc>
            </a:pPr>
            <a:r>
              <a:rPr lang="es-ES" dirty="0"/>
              <a:t>El banco asegura entonces los pagos a los proveedores y puede avanzarles el pago si lo solicitan</a:t>
            </a:r>
          </a:p>
          <a:p>
            <a:pPr lvl="1" eaLnBrk="1" hangingPunct="1">
              <a:lnSpc>
                <a:spcPct val="90000"/>
              </a:lnSpc>
            </a:pPr>
            <a:r>
              <a:rPr lang="es-ES" dirty="0"/>
              <a:t>Así pues es una fuente de financiación para los proveedores que puede cobrar cuando venden y un servicio de gestión de pagos para la empresa cliente, indirectamente facilita la obtención de proveedores.</a:t>
            </a:r>
          </a:p>
          <a:p>
            <a:pPr eaLnBrk="1" hangingPunct="1">
              <a:lnSpc>
                <a:spcPct val="80000"/>
              </a:lnSpc>
            </a:pPr>
            <a:r>
              <a:rPr lang="es-ES" dirty="0"/>
              <a:t>Financiación de los clientes</a:t>
            </a:r>
          </a:p>
          <a:p>
            <a:pPr lvl="1" eaLnBrk="1" hangingPunct="1">
              <a:lnSpc>
                <a:spcPct val="90000"/>
              </a:lnSpc>
            </a:pPr>
            <a:r>
              <a:rPr lang="es-ES" dirty="0"/>
              <a:t>Consiste en cargar a los clientes el coste financiero de concederles pago aplazado</a:t>
            </a:r>
          </a:p>
          <a:p>
            <a:pPr lvl="1" eaLnBrk="1" hangingPunct="1">
              <a:lnSpc>
                <a:spcPct val="90000"/>
              </a:lnSpc>
            </a:pPr>
            <a:r>
              <a:rPr lang="es-ES" dirty="0"/>
              <a:t>Mediante</a:t>
            </a:r>
          </a:p>
          <a:p>
            <a:pPr lvl="2" eaLnBrk="1" hangingPunct="1">
              <a:lnSpc>
                <a:spcPct val="90000"/>
              </a:lnSpc>
            </a:pPr>
            <a:r>
              <a:rPr lang="es-ES" dirty="0"/>
              <a:t>Cargar explícitamente un coste financiero</a:t>
            </a:r>
          </a:p>
          <a:p>
            <a:pPr lvl="2" eaLnBrk="1" hangingPunct="1">
              <a:lnSpc>
                <a:spcPct val="90000"/>
              </a:lnSpc>
            </a:pPr>
            <a:r>
              <a:rPr lang="es-ES" dirty="0"/>
              <a:t>Ofrecer descuentos por pronto pago</a:t>
            </a:r>
          </a:p>
          <a:p>
            <a:pPr lvl="2" eaLnBrk="1" hangingPunct="1">
              <a:lnSpc>
                <a:spcPct val="90000"/>
              </a:lnSpc>
            </a:pPr>
            <a:r>
              <a:rPr lang="es-ES" dirty="0"/>
              <a:t>Fijar precios diferentes para operaciones a crédito o al contado</a:t>
            </a:r>
          </a:p>
          <a:p>
            <a:pPr eaLnBrk="1" hangingPunct="1">
              <a:lnSpc>
                <a:spcPct val="80000"/>
              </a:lnSpc>
            </a:pPr>
            <a:r>
              <a:rPr lang="es-ES" dirty="0"/>
              <a:t>Emisión de pagarés: </a:t>
            </a:r>
            <a:r>
              <a:rPr lang="es-ES" sz="2000" b="0" dirty="0">
                <a:solidFill>
                  <a:schemeClr val="tx1"/>
                </a:solidFill>
              </a:rPr>
              <a:t>emisión de deuda a CP</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67544" y="0"/>
            <a:ext cx="8280920" cy="609600"/>
          </a:xfrm>
        </p:spPr>
        <p:txBody>
          <a:bodyPr/>
          <a:lstStyle/>
          <a:p>
            <a:pPr eaLnBrk="1" hangingPunct="1"/>
            <a:r>
              <a:rPr lang="es-ES_tradnl" dirty="0"/>
              <a:t>Las fuentes de financiación y el riesgo empresarial</a:t>
            </a:r>
            <a:endParaRPr lang="es-ES" dirty="0"/>
          </a:p>
        </p:txBody>
      </p:sp>
      <p:sp>
        <p:nvSpPr>
          <p:cNvPr id="68611" name="Rectangle 3"/>
          <p:cNvSpPr>
            <a:spLocks noGrp="1" noChangeArrowheads="1"/>
          </p:cNvSpPr>
          <p:nvPr>
            <p:ph type="body" idx="1"/>
          </p:nvPr>
        </p:nvSpPr>
        <p:spPr>
          <a:xfrm>
            <a:off x="685800" y="1371600"/>
            <a:ext cx="7772400" cy="4800600"/>
          </a:xfrm>
          <a:noFill/>
        </p:spPr>
        <p:txBody>
          <a:bodyPr lIns="91432" tIns="45717" rIns="91432" bIns="45717"/>
          <a:lstStyle/>
          <a:p>
            <a:pPr eaLnBrk="1" hangingPunct="1"/>
            <a:r>
              <a:rPr lang="es-ES" dirty="0">
                <a:solidFill>
                  <a:srgbClr val="006600"/>
                </a:solidFill>
              </a:rPr>
              <a:t>Riesgo económico</a:t>
            </a:r>
            <a:r>
              <a:rPr lang="es-ES" dirty="0"/>
              <a:t>:</a:t>
            </a:r>
            <a:r>
              <a:rPr lang="es-ES" sz="2000" dirty="0"/>
              <a:t> Originado por la variabilidad o incertidumbre sobre el resultado de explotación o beneficio bruto. Depende de la capacidad de los activos de generar rentas</a:t>
            </a:r>
          </a:p>
          <a:p>
            <a:pPr eaLnBrk="1" hangingPunct="1"/>
            <a:r>
              <a:rPr lang="es-ES" dirty="0">
                <a:solidFill>
                  <a:srgbClr val="006600"/>
                </a:solidFill>
              </a:rPr>
              <a:t>Riesgo financiero</a:t>
            </a:r>
            <a:r>
              <a:rPr lang="es-ES" dirty="0"/>
              <a:t>:</a:t>
            </a:r>
            <a:r>
              <a:rPr lang="es-ES" sz="2000" dirty="0"/>
              <a:t> Originado por el endeudamiento. A mayor  grado de endeudamiento (sobre todo a largo plazo), aumentan los pagos fijos derivados de los intereses.</a:t>
            </a:r>
          </a:p>
          <a:p>
            <a:pPr eaLnBrk="1" hangingPunct="1"/>
            <a:r>
              <a:rPr lang="es-ES" dirty="0">
                <a:solidFill>
                  <a:srgbClr val="006600"/>
                </a:solidFill>
              </a:rPr>
              <a:t>Apalancamiento</a:t>
            </a:r>
            <a:r>
              <a:rPr lang="es-ES" dirty="0"/>
              <a:t>:</a:t>
            </a:r>
            <a:r>
              <a:rPr lang="es-ES" sz="2000" dirty="0"/>
              <a:t> grado en que una empresa depende de la deuda. Las deudas aumentan la rentabilidad en los buenos tiempos y la disminuyen en los malos</a:t>
            </a:r>
          </a:p>
          <a:p>
            <a:pPr lvl="1" eaLnBrk="1" hangingPunct="1"/>
            <a:r>
              <a:rPr lang="es-ES" sz="1800" dirty="0"/>
              <a:t>rentabilidad económica&gt;coste deuda, cuanto mayor endeudamiento, mayor rentabilidad para los accionistas</a:t>
            </a:r>
          </a:p>
          <a:p>
            <a:pPr lvl="1" eaLnBrk="1" hangingPunct="1"/>
            <a:r>
              <a:rPr lang="es-ES" sz="1800" dirty="0"/>
              <a:t>Rentabilidad económica&lt;coste deuda, efecto inverso</a:t>
            </a:r>
          </a:p>
          <a:p>
            <a:pPr algn="ctr" eaLnBrk="1" hangingPunct="1">
              <a:buFont typeface="Wingdings" pitchFamily="2" charset="2"/>
              <a:buNone/>
            </a:pPr>
            <a:r>
              <a:rPr lang="es-ES" dirty="0"/>
              <a:t>Existe un </a:t>
            </a:r>
            <a:r>
              <a:rPr lang="es-ES" dirty="0" err="1">
                <a:solidFill>
                  <a:srgbClr val="006600"/>
                </a:solidFill>
              </a:rPr>
              <a:t>trade</a:t>
            </a:r>
            <a:r>
              <a:rPr lang="es-ES" dirty="0">
                <a:solidFill>
                  <a:srgbClr val="006600"/>
                </a:solidFill>
              </a:rPr>
              <a:t>-off</a:t>
            </a:r>
            <a:r>
              <a:rPr lang="es-ES" dirty="0"/>
              <a:t> entre rendimiento y riesgo</a:t>
            </a:r>
          </a:p>
        </p:txBody>
      </p:sp>
      <p:sp>
        <p:nvSpPr>
          <p:cNvPr id="68612" name="Text Box 4"/>
          <p:cNvSpPr txBox="1">
            <a:spLocks noChangeArrowheads="1"/>
          </p:cNvSpPr>
          <p:nvPr/>
        </p:nvSpPr>
        <p:spPr bwMode="auto">
          <a:xfrm>
            <a:off x="609600" y="838200"/>
            <a:ext cx="8475663" cy="457200"/>
          </a:xfrm>
          <a:prstGeom prst="rect">
            <a:avLst/>
          </a:prstGeom>
          <a:noFill/>
          <a:ln w="9525">
            <a:noFill/>
            <a:miter lim="800000"/>
            <a:headEnd/>
            <a:tailEnd/>
          </a:ln>
        </p:spPr>
        <p:txBody>
          <a:bodyPr wrap="none" lIns="91432" tIns="45717" rIns="91432" bIns="45717">
            <a:spAutoFit/>
          </a:bodyPr>
          <a:lstStyle/>
          <a:p>
            <a:pPr algn="l"/>
            <a:r>
              <a:rPr lang="es-ES" sz="2400" b="1" dirty="0">
                <a:solidFill>
                  <a:schemeClr val="tx1"/>
                </a:solidFill>
              </a:rPr>
              <a:t>Riesgo económico, financiero y grado de endeudamiento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1520" y="0"/>
            <a:ext cx="8784976" cy="609600"/>
          </a:xfrm>
        </p:spPr>
        <p:txBody>
          <a:bodyPr/>
          <a:lstStyle/>
          <a:p>
            <a:pPr eaLnBrk="1" hangingPunct="1"/>
            <a:r>
              <a:rPr lang="es-ES" dirty="0"/>
              <a:t>Ciclo corto o de explotación</a:t>
            </a:r>
          </a:p>
        </p:txBody>
      </p:sp>
      <p:sp>
        <p:nvSpPr>
          <p:cNvPr id="25" name="Rectangle 3"/>
          <p:cNvSpPr txBox="1">
            <a:spLocks noChangeArrowheads="1"/>
          </p:cNvSpPr>
          <p:nvPr/>
        </p:nvSpPr>
        <p:spPr bwMode="auto">
          <a:xfrm>
            <a:off x="685800" y="785794"/>
            <a:ext cx="7772400" cy="11525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8913" indent="-188913" algn="l">
              <a:lnSpc>
                <a:spcPct val="80000"/>
              </a:lnSpc>
              <a:spcBef>
                <a:spcPct val="20000"/>
              </a:spcBef>
              <a:buClr>
                <a:srgbClr val="FF9900"/>
              </a:buClr>
              <a:buFont typeface="Wingdings" pitchFamily="2" charset="2"/>
              <a:buChar char="§"/>
            </a:pPr>
            <a:r>
              <a:rPr kumimoji="0" lang="es-ES" sz="1600" i="0" u="none" strike="noStrike" kern="0" cap="none" spc="0" normalizeH="0" baseline="0" noProof="0" dirty="0">
                <a:ln>
                  <a:noFill/>
                </a:ln>
                <a:solidFill>
                  <a:srgbClr val="4F7DAE"/>
                </a:solidFill>
                <a:effectLst/>
                <a:uLnTx/>
                <a:uFillTx/>
                <a:latin typeface="+mn-lt"/>
                <a:ea typeface="+mn-ea"/>
                <a:cs typeface="+mn-cs"/>
              </a:rPr>
              <a:t>Inversión</a:t>
            </a:r>
            <a:r>
              <a:rPr kumimoji="0" lang="es-ES" sz="1600" i="0" u="none" strike="noStrike" kern="0" cap="none" spc="0" normalizeH="0" noProof="0" dirty="0">
                <a:ln>
                  <a:noFill/>
                </a:ln>
                <a:solidFill>
                  <a:srgbClr val="4F7DAE"/>
                </a:solidFill>
                <a:effectLst/>
                <a:uLnTx/>
                <a:uFillTx/>
                <a:latin typeface="+mn-lt"/>
                <a:ea typeface="+mn-ea"/>
                <a:cs typeface="+mn-cs"/>
              </a:rPr>
              <a:t> en a</a:t>
            </a:r>
            <a:r>
              <a:rPr kumimoji="0" lang="es-ES" sz="1600" i="0" u="none" strike="noStrike" kern="0" cap="none" spc="0" normalizeH="0" baseline="0" noProof="0" dirty="0">
                <a:ln>
                  <a:noFill/>
                </a:ln>
                <a:solidFill>
                  <a:srgbClr val="4F7DAE"/>
                </a:solidFill>
                <a:effectLst/>
                <a:uLnTx/>
                <a:uFillTx/>
                <a:latin typeface="+mn-lt"/>
                <a:ea typeface="+mn-ea"/>
                <a:cs typeface="+mn-cs"/>
              </a:rPr>
              <a:t>ctivo circulante (corriente)</a:t>
            </a:r>
          </a:p>
          <a:p>
            <a:pPr marL="188913" indent="-188913" algn="l">
              <a:lnSpc>
                <a:spcPct val="80000"/>
              </a:lnSpc>
              <a:spcBef>
                <a:spcPct val="20000"/>
              </a:spcBef>
              <a:buClr>
                <a:srgbClr val="FF9900"/>
              </a:buClr>
              <a:buFont typeface="Wingdings" pitchFamily="2" charset="2"/>
              <a:buChar char="§"/>
            </a:pPr>
            <a:r>
              <a:rPr kumimoji="0" lang="es-ES" sz="1600" i="0" u="none" strike="noStrike" kern="0" cap="none" spc="0" normalizeH="0" baseline="0" noProof="0" dirty="0">
                <a:ln>
                  <a:noFill/>
                </a:ln>
                <a:solidFill>
                  <a:srgbClr val="4F7DAE"/>
                </a:solidFill>
                <a:effectLst/>
                <a:uLnTx/>
                <a:uFillTx/>
                <a:latin typeface="+mn-lt"/>
                <a:ea typeface="+mn-ea"/>
                <a:cs typeface="+mn-cs"/>
              </a:rPr>
              <a:t>Entre la inversión (pagos) y su recuperación (cobros) pasa poco tiempo</a:t>
            </a:r>
          </a:p>
          <a:p>
            <a:pPr marL="188913" indent="-188913" algn="l">
              <a:lnSpc>
                <a:spcPct val="80000"/>
              </a:lnSpc>
              <a:spcBef>
                <a:spcPct val="20000"/>
              </a:spcBef>
              <a:buClr>
                <a:srgbClr val="FF9900"/>
              </a:buClr>
              <a:buFont typeface="Wingdings" pitchFamily="2" charset="2"/>
              <a:buChar char="§"/>
            </a:pPr>
            <a:r>
              <a:rPr kumimoji="0" lang="es-ES" sz="1600" i="0" u="none" strike="noStrike" kern="0" cap="none" spc="0" normalizeH="0" baseline="0" noProof="0" dirty="0">
                <a:ln>
                  <a:noFill/>
                </a:ln>
                <a:solidFill>
                  <a:srgbClr val="4F7DAE"/>
                </a:solidFill>
                <a:effectLst/>
                <a:uLnTx/>
                <a:uFillTx/>
                <a:latin typeface="+mn-lt"/>
                <a:ea typeface="+mn-ea"/>
                <a:cs typeface="+mn-cs"/>
              </a:rPr>
              <a:t>Fuentes de financiación a Corto Plazo</a:t>
            </a:r>
          </a:p>
        </p:txBody>
      </p:sp>
      <p:grpSp>
        <p:nvGrpSpPr>
          <p:cNvPr id="80" name="79 Grupo"/>
          <p:cNvGrpSpPr/>
          <p:nvPr/>
        </p:nvGrpSpPr>
        <p:grpSpPr>
          <a:xfrm>
            <a:off x="5714976" y="2786058"/>
            <a:ext cx="3429024" cy="2383997"/>
            <a:chOff x="142844" y="2786058"/>
            <a:chExt cx="3429024" cy="2383997"/>
          </a:xfrm>
        </p:grpSpPr>
        <p:cxnSp>
          <p:nvCxnSpPr>
            <p:cNvPr id="42" name="41 Conector recto"/>
            <p:cNvCxnSpPr/>
            <p:nvPr/>
          </p:nvCxnSpPr>
          <p:spPr bwMode="auto">
            <a:xfrm rot="10800000">
              <a:off x="214282" y="3857629"/>
              <a:ext cx="1143008" cy="541"/>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3" name="42 Conector recto"/>
            <p:cNvCxnSpPr/>
            <p:nvPr/>
          </p:nvCxnSpPr>
          <p:spPr bwMode="auto">
            <a:xfrm rot="10800000">
              <a:off x="214282" y="4286257"/>
              <a:ext cx="1571636" cy="743"/>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4" name="43 Conector recto"/>
            <p:cNvCxnSpPr/>
            <p:nvPr/>
          </p:nvCxnSpPr>
          <p:spPr bwMode="auto">
            <a:xfrm rot="10800000">
              <a:off x="214282" y="4714884"/>
              <a:ext cx="2071702" cy="980"/>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7" name="46 Conector recto"/>
            <p:cNvCxnSpPr/>
            <p:nvPr/>
          </p:nvCxnSpPr>
          <p:spPr bwMode="auto">
            <a:xfrm rot="10800000">
              <a:off x="214282" y="5143513"/>
              <a:ext cx="3143272" cy="1487"/>
            </a:xfrm>
            <a:prstGeom prst="line">
              <a:avLst/>
            </a:prstGeom>
            <a:solidFill>
              <a:srgbClr val="006600"/>
            </a:solidFill>
            <a:ln w="3175" cap="flat" cmpd="sng" algn="ctr">
              <a:solidFill>
                <a:srgbClr val="0070C0"/>
              </a:solidFill>
              <a:prstDash val="sysDash"/>
              <a:round/>
              <a:headEnd type="none" w="med" len="med"/>
              <a:tailEnd type="none" w="med" len="med"/>
            </a:ln>
            <a:effectLst/>
          </p:spPr>
        </p:cxnSp>
        <p:cxnSp>
          <p:nvCxnSpPr>
            <p:cNvPr id="48" name="47 Conector recto"/>
            <p:cNvCxnSpPr/>
            <p:nvPr/>
          </p:nvCxnSpPr>
          <p:spPr bwMode="auto">
            <a:xfrm rot="10800000">
              <a:off x="214282" y="3429000"/>
              <a:ext cx="3357586" cy="1588"/>
            </a:xfrm>
            <a:prstGeom prst="line">
              <a:avLst/>
            </a:prstGeom>
            <a:solidFill>
              <a:srgbClr val="006600"/>
            </a:solidFill>
            <a:ln w="9525" cap="flat" cmpd="sng" algn="ctr">
              <a:solidFill>
                <a:srgbClr val="0070C0"/>
              </a:solidFill>
              <a:prstDash val="solid"/>
              <a:round/>
              <a:headEnd type="triangle" w="med" len="med"/>
              <a:tailEnd type="none" w="med" len="med"/>
            </a:ln>
            <a:effectLst/>
          </p:spPr>
        </p:cxnSp>
        <p:sp>
          <p:nvSpPr>
            <p:cNvPr id="35" name="34 Flecha abajo"/>
            <p:cNvSpPr/>
            <p:nvPr/>
          </p:nvSpPr>
          <p:spPr bwMode="auto">
            <a:xfrm>
              <a:off x="166686" y="3429000"/>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r>
                <a:rPr lang="es-ES" dirty="0">
                  <a:solidFill>
                    <a:srgbClr val="FF0000"/>
                  </a:solidFill>
                  <a:latin typeface="Arial" charset="0"/>
                </a:rPr>
                <a:t>€</a:t>
              </a:r>
            </a:p>
          </p:txBody>
        </p:sp>
        <p:sp>
          <p:nvSpPr>
            <p:cNvPr id="36" name="35 Flecha abajo"/>
            <p:cNvSpPr/>
            <p:nvPr/>
          </p:nvSpPr>
          <p:spPr bwMode="auto">
            <a:xfrm>
              <a:off x="940090" y="3852866"/>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rgbClr val="FF0000"/>
                  </a:solidFill>
                  <a:effectLst/>
                  <a:latin typeface="Arial" charset="0"/>
                </a:rPr>
                <a:t>€</a:t>
              </a:r>
            </a:p>
          </p:txBody>
        </p:sp>
        <p:sp>
          <p:nvSpPr>
            <p:cNvPr id="37" name="36 Flecha abajo"/>
            <p:cNvSpPr/>
            <p:nvPr/>
          </p:nvSpPr>
          <p:spPr bwMode="auto">
            <a:xfrm>
              <a:off x="1285852" y="4289114"/>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rgbClr val="FF0000"/>
                  </a:solidFill>
                  <a:effectLst/>
                  <a:latin typeface="Arial" charset="0"/>
                </a:rPr>
                <a:t>€</a:t>
              </a:r>
            </a:p>
          </p:txBody>
        </p:sp>
        <p:sp>
          <p:nvSpPr>
            <p:cNvPr id="45" name="44 Flecha abajo"/>
            <p:cNvSpPr/>
            <p:nvPr/>
          </p:nvSpPr>
          <p:spPr bwMode="auto">
            <a:xfrm>
              <a:off x="1883074" y="4707264"/>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rgbClr val="FF0000"/>
                  </a:solidFill>
                  <a:effectLst/>
                  <a:latin typeface="Arial" charset="0"/>
                </a:rPr>
                <a:t>€</a:t>
              </a:r>
            </a:p>
          </p:txBody>
        </p:sp>
        <p:sp>
          <p:nvSpPr>
            <p:cNvPr id="46" name="45 Flecha derecha"/>
            <p:cNvSpPr/>
            <p:nvPr/>
          </p:nvSpPr>
          <p:spPr bwMode="auto">
            <a:xfrm rot="16200000">
              <a:off x="1960703" y="3754281"/>
              <a:ext cx="2365074" cy="428628"/>
            </a:xfrm>
            <a:prstGeom prst="rightArrow">
              <a:avLst/>
            </a:prstGeom>
            <a:ln>
              <a:solidFill>
                <a:srgbClr val="0066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r>
                <a:rPr lang="es-ES" sz="1400" dirty="0">
                  <a:solidFill>
                    <a:srgbClr val="006600"/>
                  </a:solidFill>
                </a:rPr>
                <a:t>entra dinero</a:t>
              </a:r>
              <a:r>
                <a:rPr lang="es-ES" sz="1400" dirty="0">
                  <a:solidFill>
                    <a:srgbClr val="006600"/>
                  </a:solidFill>
                  <a:sym typeface="Wingdings" pitchFamily="2" charset="2"/>
                </a:rPr>
                <a:t> </a:t>
              </a:r>
              <a:r>
                <a:rPr lang="es-ES" sz="1400" b="1" dirty="0">
                  <a:solidFill>
                    <a:srgbClr val="006600"/>
                  </a:solidFill>
                  <a:sym typeface="Wingdings" pitchFamily="2" charset="2"/>
                </a:rPr>
                <a:t>cobro</a:t>
              </a:r>
              <a:endParaRPr lang="es-ES" sz="1400" b="1" dirty="0">
                <a:solidFill>
                  <a:srgbClr val="006600"/>
                </a:solidFill>
              </a:endParaRPr>
            </a:p>
          </p:txBody>
        </p:sp>
        <p:sp>
          <p:nvSpPr>
            <p:cNvPr id="49" name="48 CuadroTexto"/>
            <p:cNvSpPr txBox="1"/>
            <p:nvPr/>
          </p:nvSpPr>
          <p:spPr>
            <a:xfrm>
              <a:off x="642910" y="3429000"/>
              <a:ext cx="2316660" cy="338554"/>
            </a:xfrm>
            <a:prstGeom prst="rect">
              <a:avLst/>
            </a:prstGeom>
            <a:noFill/>
          </p:spPr>
          <p:txBody>
            <a:bodyPr wrap="none" rtlCol="0">
              <a:spAutoFit/>
            </a:bodyPr>
            <a:lstStyle/>
            <a:p>
              <a:r>
                <a:rPr lang="es-ES" sz="1600" dirty="0">
                  <a:solidFill>
                    <a:srgbClr val="4F7DAE"/>
                  </a:solidFill>
                </a:rPr>
                <a:t>Período de maduración</a:t>
              </a:r>
            </a:p>
          </p:txBody>
        </p:sp>
        <p:sp>
          <p:nvSpPr>
            <p:cNvPr id="51" name="50 CuadroTexto"/>
            <p:cNvSpPr txBox="1"/>
            <p:nvPr/>
          </p:nvSpPr>
          <p:spPr>
            <a:xfrm>
              <a:off x="1285852" y="2857496"/>
              <a:ext cx="1220207" cy="584775"/>
            </a:xfrm>
            <a:prstGeom prst="rect">
              <a:avLst/>
            </a:prstGeom>
            <a:noFill/>
          </p:spPr>
          <p:txBody>
            <a:bodyPr wrap="none" rtlCol="0">
              <a:spAutoFit/>
            </a:bodyPr>
            <a:lstStyle/>
            <a:p>
              <a:r>
                <a:rPr lang="es-ES" sz="1600" dirty="0">
                  <a:solidFill>
                    <a:srgbClr val="4F7DAE"/>
                  </a:solidFill>
                </a:rPr>
                <a:t>margen de</a:t>
              </a:r>
            </a:p>
            <a:p>
              <a:r>
                <a:rPr lang="es-ES" sz="1600" dirty="0">
                  <a:solidFill>
                    <a:srgbClr val="4F7DAE"/>
                  </a:solidFill>
                </a:rPr>
                <a:t>explotación</a:t>
              </a:r>
            </a:p>
          </p:txBody>
        </p:sp>
        <p:cxnSp>
          <p:nvCxnSpPr>
            <p:cNvPr id="55" name="54 Conector recto"/>
            <p:cNvCxnSpPr/>
            <p:nvPr/>
          </p:nvCxnSpPr>
          <p:spPr bwMode="auto">
            <a:xfrm rot="5400000">
              <a:off x="2286893" y="3099478"/>
              <a:ext cx="571504" cy="1817"/>
            </a:xfrm>
            <a:prstGeom prst="line">
              <a:avLst/>
            </a:prstGeom>
            <a:solidFill>
              <a:srgbClr val="006600"/>
            </a:solidFill>
            <a:ln w="9525" cap="flat" cmpd="sng" algn="ctr">
              <a:solidFill>
                <a:srgbClr val="4F7DAE"/>
              </a:solidFill>
              <a:prstDash val="solid"/>
              <a:round/>
              <a:headEnd type="triangle" w="med" len="med"/>
              <a:tailEnd type="none" w="med" len="med"/>
            </a:ln>
            <a:effectLst/>
          </p:spPr>
        </p:cxnSp>
        <p:cxnSp>
          <p:nvCxnSpPr>
            <p:cNvPr id="64" name="63 Conector recto"/>
            <p:cNvCxnSpPr/>
            <p:nvPr/>
          </p:nvCxnSpPr>
          <p:spPr bwMode="auto">
            <a:xfrm rot="10800000">
              <a:off x="2500298" y="2786060"/>
              <a:ext cx="857256" cy="1190"/>
            </a:xfrm>
            <a:prstGeom prst="line">
              <a:avLst/>
            </a:prstGeom>
            <a:solidFill>
              <a:srgbClr val="006600"/>
            </a:solidFill>
            <a:ln w="3175" cap="flat" cmpd="sng" algn="ctr">
              <a:solidFill>
                <a:srgbClr val="0070C0"/>
              </a:solidFill>
              <a:prstDash val="sysDash"/>
              <a:round/>
              <a:headEnd type="none" w="med" len="med"/>
              <a:tailEnd type="none" w="med" len="med"/>
            </a:ln>
            <a:effectLst/>
          </p:spPr>
        </p:cxnSp>
        <p:sp>
          <p:nvSpPr>
            <p:cNvPr id="76" name="75 CuadroTexto"/>
            <p:cNvSpPr txBox="1"/>
            <p:nvPr/>
          </p:nvSpPr>
          <p:spPr>
            <a:xfrm>
              <a:off x="142844" y="4000504"/>
              <a:ext cx="1851789" cy="1169551"/>
            </a:xfrm>
            <a:prstGeom prst="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spAutoFit/>
            </a:bodyPr>
            <a:lstStyle/>
            <a:p>
              <a:pPr algn="l"/>
              <a:r>
                <a:rPr lang="es-ES" sz="1400" dirty="0">
                  <a:solidFill>
                    <a:srgbClr val="FF0000"/>
                  </a:solidFill>
                </a:rPr>
                <a:t>sale</a:t>
              </a:r>
            </a:p>
            <a:p>
              <a:pPr algn="l"/>
              <a:r>
                <a:rPr lang="es-ES" sz="1400" dirty="0">
                  <a:solidFill>
                    <a:srgbClr val="FF0000"/>
                  </a:solidFill>
                </a:rPr>
                <a:t>dinero de</a:t>
              </a:r>
            </a:p>
            <a:p>
              <a:pPr algn="l"/>
              <a:r>
                <a:rPr lang="es-ES" sz="1400" dirty="0">
                  <a:solidFill>
                    <a:srgbClr val="FF0000"/>
                  </a:solidFill>
                </a:rPr>
                <a:t>la caja para</a:t>
              </a:r>
            </a:p>
            <a:p>
              <a:pPr algn="l"/>
              <a:r>
                <a:rPr lang="es-ES" sz="1400" dirty="0">
                  <a:solidFill>
                    <a:srgbClr val="FF0000"/>
                  </a:solidFill>
                </a:rPr>
                <a:t>pagar los recursos</a:t>
              </a:r>
            </a:p>
            <a:p>
              <a:pPr algn="l"/>
              <a:r>
                <a:rPr lang="es-ES" sz="1400" dirty="0">
                  <a:solidFill>
                    <a:srgbClr val="FF0000"/>
                  </a:solidFill>
                </a:rPr>
                <a:t>empleados </a:t>
              </a:r>
              <a:r>
                <a:rPr lang="es-ES" sz="1400" dirty="0">
                  <a:solidFill>
                    <a:srgbClr val="FF0000"/>
                  </a:solidFill>
                  <a:sym typeface="Wingdings" pitchFamily="2" charset="2"/>
                </a:rPr>
                <a:t> </a:t>
              </a:r>
              <a:r>
                <a:rPr lang="es-ES" sz="1400" b="1" dirty="0">
                  <a:solidFill>
                    <a:srgbClr val="FF0000"/>
                  </a:solidFill>
                  <a:sym typeface="Wingdings" pitchFamily="2" charset="2"/>
                </a:rPr>
                <a:t>pagos</a:t>
              </a:r>
              <a:endParaRPr lang="es-ES" sz="1400" b="1" dirty="0">
                <a:solidFill>
                  <a:srgbClr val="FF0000"/>
                </a:solidFill>
              </a:endParaRPr>
            </a:p>
          </p:txBody>
        </p:sp>
      </p:grpSp>
      <p:grpSp>
        <p:nvGrpSpPr>
          <p:cNvPr id="79" name="78 Grupo"/>
          <p:cNvGrpSpPr/>
          <p:nvPr/>
        </p:nvGrpSpPr>
        <p:grpSpPr>
          <a:xfrm>
            <a:off x="381000" y="1714487"/>
            <a:ext cx="5000661" cy="5000661"/>
            <a:chOff x="3929057" y="1714487"/>
            <a:chExt cx="5000661" cy="5000661"/>
          </a:xfrm>
        </p:grpSpPr>
        <p:sp>
          <p:nvSpPr>
            <p:cNvPr id="26" name="25 Flecha circular"/>
            <p:cNvSpPr/>
            <p:nvPr/>
          </p:nvSpPr>
          <p:spPr bwMode="auto">
            <a:xfrm rot="16200000">
              <a:off x="3929057" y="1714487"/>
              <a:ext cx="5000661" cy="5000661"/>
            </a:xfrm>
            <a:prstGeom prst="circularArrow">
              <a:avLst>
                <a:gd name="adj1" fmla="val 3523"/>
                <a:gd name="adj2" fmla="val 577238"/>
                <a:gd name="adj3" fmla="val 18735005"/>
                <a:gd name="adj4" fmla="val 20160597"/>
                <a:gd name="adj5" fmla="val 5027"/>
              </a:avLst>
            </a:prstGeom>
            <a:ln>
              <a:headEnd/>
              <a:tailEnd/>
            </a:ln>
          </p:spPr>
          <p:style>
            <a:lnRef idx="0">
              <a:schemeClr val="accent3"/>
            </a:lnRef>
            <a:fillRef idx="3">
              <a:schemeClr val="accent3"/>
            </a:fillRef>
            <a:effectRef idx="3">
              <a:schemeClr val="accent3"/>
            </a:effectRef>
            <a:fontRef idx="minor">
              <a:schemeClr val="lt1"/>
            </a:fontRef>
          </p:style>
          <p:txBody>
            <a:bodyPr vert="vert" wrap="none"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0" marR="0" indent="0" defTabSz="914400" eaLnBrk="1" latinLnBrk="0" hangingPunct="1">
                <a:lnSpc>
                  <a:spcPct val="100000"/>
                </a:lnSpc>
                <a:buClrTx/>
                <a:buSzTx/>
                <a:buFontTx/>
                <a:buNone/>
                <a:tabLst/>
              </a:pPr>
              <a:endParaRPr lang="es-E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grpSp>
          <p:nvGrpSpPr>
            <p:cNvPr id="17411" name="Group 3"/>
            <p:cNvGrpSpPr>
              <a:grpSpLocks/>
            </p:cNvGrpSpPr>
            <p:nvPr/>
          </p:nvGrpSpPr>
          <p:grpSpPr bwMode="auto">
            <a:xfrm>
              <a:off x="4975219" y="2214554"/>
              <a:ext cx="2490787" cy="1990725"/>
              <a:chOff x="1088" y="1117"/>
              <a:chExt cx="1569" cy="1254"/>
            </a:xfrm>
          </p:grpSpPr>
          <p:sp>
            <p:nvSpPr>
              <p:cNvPr id="17429" name="AutoShape 4"/>
              <p:cNvSpPr>
                <a:spLocks noChangeArrowheads="1"/>
              </p:cNvSpPr>
              <p:nvPr/>
            </p:nvSpPr>
            <p:spPr bwMode="auto">
              <a:xfrm rot="19800000">
                <a:off x="1088" y="1117"/>
                <a:ext cx="1569" cy="1254"/>
              </a:xfrm>
              <a:custGeom>
                <a:avLst/>
                <a:gdLst>
                  <a:gd name="T0" fmla="*/ 85 w 21600"/>
                  <a:gd name="T1" fmla="*/ 5 h 21600"/>
                  <a:gd name="T2" fmla="*/ 40 w 21600"/>
                  <a:gd name="T3" fmla="*/ 13 h 21600"/>
                  <a:gd name="T4" fmla="*/ 69 w 21600"/>
                  <a:gd name="T5" fmla="*/ 23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3" y="7904"/>
                      <a:pt x="13169" y="6130"/>
                      <a:pt x="10800" y="6130"/>
                    </a:cubicBezTo>
                    <a:cubicBezTo>
                      <a:pt x="10142" y="6129"/>
                      <a:pt x="9493" y="6268"/>
                      <a:pt x="8893" y="6536"/>
                    </a:cubicBezTo>
                    <a:lnTo>
                      <a:pt x="6390" y="941"/>
                    </a:lnTo>
                    <a:cubicBezTo>
                      <a:pt x="7777" y="320"/>
                      <a:pt x="9280" y="-1"/>
                      <a:pt x="10800" y="0"/>
                    </a:cubicBezTo>
                    <a:cubicBezTo>
                      <a:pt x="16279" y="0"/>
                      <a:pt x="20891" y="4103"/>
                      <a:pt x="21527" y="9546"/>
                    </a:cubicBezTo>
                    <a:lnTo>
                      <a:pt x="24208" y="9233"/>
                    </a:lnTo>
                    <a:lnTo>
                      <a:pt x="19151" y="15628"/>
                    </a:lnTo>
                    <a:lnTo>
                      <a:pt x="12756" y="10571"/>
                    </a:lnTo>
                    <a:lnTo>
                      <a:pt x="15438" y="10258"/>
                    </a:lnTo>
                    <a:close/>
                  </a:path>
                </a:pathLst>
              </a:custGeom>
              <a:solidFill>
                <a:srgbClr val="FF0000"/>
              </a:solidFill>
              <a:ln w="9525">
                <a:noFill/>
                <a:miter lim="800000"/>
                <a:headEnd/>
                <a:tailEnd/>
              </a:ln>
            </p:spPr>
            <p:txBody>
              <a:bodyPr wrap="none" anchor="ctr"/>
              <a:lstStyle/>
              <a:p>
                <a:endParaRPr lang="es-ES"/>
              </a:p>
            </p:txBody>
          </p:sp>
          <p:sp>
            <p:nvSpPr>
              <p:cNvPr id="17430" name="Text Box 5"/>
              <p:cNvSpPr txBox="1">
                <a:spLocks noChangeArrowheads="1"/>
              </p:cNvSpPr>
              <p:nvPr/>
            </p:nvSpPr>
            <p:spPr bwMode="auto">
              <a:xfrm>
                <a:off x="1692" y="1208"/>
                <a:ext cx="583" cy="192"/>
              </a:xfrm>
              <a:prstGeom prst="rect">
                <a:avLst/>
              </a:prstGeom>
              <a:noFill/>
              <a:ln w="9525">
                <a:noFill/>
                <a:miter lim="800000"/>
                <a:headEnd/>
                <a:tailEnd/>
              </a:ln>
            </p:spPr>
            <p:txBody>
              <a:bodyPr wrap="none">
                <a:spAutoFit/>
              </a:bodyPr>
              <a:lstStyle/>
              <a:p>
                <a:r>
                  <a:rPr lang="es-ES" sz="1400" b="1"/>
                  <a:t>Comprar</a:t>
                </a:r>
              </a:p>
            </p:txBody>
          </p:sp>
        </p:grpSp>
        <p:grpSp>
          <p:nvGrpSpPr>
            <p:cNvPr id="17412" name="Group 6"/>
            <p:cNvGrpSpPr>
              <a:grpSpLocks/>
            </p:cNvGrpSpPr>
            <p:nvPr/>
          </p:nvGrpSpPr>
          <p:grpSpPr bwMode="auto">
            <a:xfrm>
              <a:off x="6019817" y="2652721"/>
              <a:ext cx="2490788" cy="1990725"/>
              <a:chOff x="1370" y="1440"/>
              <a:chExt cx="1569" cy="1254"/>
            </a:xfrm>
          </p:grpSpPr>
          <p:sp>
            <p:nvSpPr>
              <p:cNvPr id="17427" name="AutoShape 7"/>
              <p:cNvSpPr>
                <a:spLocks noChangeArrowheads="1"/>
              </p:cNvSpPr>
              <p:nvPr/>
            </p:nvSpPr>
            <p:spPr bwMode="auto">
              <a:xfrm rot="2423510">
                <a:off x="1370" y="1440"/>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8F016D"/>
              </a:solidFill>
              <a:ln w="9525">
                <a:noFill/>
                <a:miter lim="800000"/>
                <a:headEnd/>
                <a:tailEnd/>
              </a:ln>
            </p:spPr>
            <p:txBody>
              <a:bodyPr wrap="none" anchor="ctr"/>
              <a:lstStyle/>
              <a:p>
                <a:endParaRPr lang="es-ES"/>
              </a:p>
            </p:txBody>
          </p:sp>
          <p:sp>
            <p:nvSpPr>
              <p:cNvPr id="17428" name="Text Box 8"/>
              <p:cNvSpPr txBox="1">
                <a:spLocks noChangeArrowheads="1"/>
              </p:cNvSpPr>
              <p:nvPr/>
            </p:nvSpPr>
            <p:spPr bwMode="auto">
              <a:xfrm rot="5396835">
                <a:off x="2329" y="2099"/>
                <a:ext cx="576" cy="192"/>
              </a:xfrm>
              <a:prstGeom prst="rect">
                <a:avLst/>
              </a:prstGeom>
              <a:noFill/>
              <a:ln w="9525">
                <a:noFill/>
                <a:miter lim="800000"/>
                <a:headEnd/>
                <a:tailEnd/>
              </a:ln>
            </p:spPr>
            <p:txBody>
              <a:bodyPr wrap="none">
                <a:spAutoFit/>
              </a:bodyPr>
              <a:lstStyle/>
              <a:p>
                <a:r>
                  <a:rPr lang="es-ES" sz="1400" b="1"/>
                  <a:t>Producir</a:t>
                </a:r>
              </a:p>
            </p:txBody>
          </p:sp>
        </p:grpSp>
        <p:grpSp>
          <p:nvGrpSpPr>
            <p:cNvPr id="17413" name="Group 9"/>
            <p:cNvGrpSpPr>
              <a:grpSpLocks/>
            </p:cNvGrpSpPr>
            <p:nvPr/>
          </p:nvGrpSpPr>
          <p:grpSpPr bwMode="auto">
            <a:xfrm>
              <a:off x="6162690" y="3581418"/>
              <a:ext cx="1990725" cy="2490788"/>
              <a:chOff x="1519" y="1680"/>
              <a:chExt cx="1254" cy="1569"/>
            </a:xfrm>
          </p:grpSpPr>
          <p:sp>
            <p:nvSpPr>
              <p:cNvPr id="17425" name="AutoShape 10"/>
              <p:cNvSpPr>
                <a:spLocks noChangeArrowheads="1"/>
              </p:cNvSpPr>
              <p:nvPr/>
            </p:nvSpPr>
            <p:spPr bwMode="auto">
              <a:xfrm rot="6374909">
                <a:off x="1361" y="1838"/>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1A00B6"/>
              </a:solidFill>
              <a:ln w="9525">
                <a:noFill/>
                <a:miter lim="800000"/>
                <a:headEnd/>
                <a:tailEnd/>
              </a:ln>
            </p:spPr>
            <p:txBody>
              <a:bodyPr rot="10800000" vert="eaVert" wrap="none" anchor="ctr"/>
              <a:lstStyle/>
              <a:p>
                <a:endParaRPr lang="es-ES"/>
              </a:p>
            </p:txBody>
          </p:sp>
          <p:sp>
            <p:nvSpPr>
              <p:cNvPr id="17426" name="Text Box 11"/>
              <p:cNvSpPr txBox="1">
                <a:spLocks noChangeArrowheads="1"/>
              </p:cNvSpPr>
              <p:nvPr/>
            </p:nvSpPr>
            <p:spPr bwMode="auto">
              <a:xfrm rot="-771846">
                <a:off x="1898" y="2840"/>
                <a:ext cx="613" cy="192"/>
              </a:xfrm>
              <a:prstGeom prst="rect">
                <a:avLst/>
              </a:prstGeom>
              <a:noFill/>
              <a:ln w="9525">
                <a:noFill/>
                <a:miter lim="800000"/>
                <a:headEnd/>
                <a:tailEnd/>
              </a:ln>
            </p:spPr>
            <p:txBody>
              <a:bodyPr wrap="none">
                <a:spAutoFit/>
              </a:bodyPr>
              <a:lstStyle/>
              <a:p>
                <a:r>
                  <a:rPr lang="es-ES" sz="1400" b="1"/>
                  <a:t>Distribuir</a:t>
                </a:r>
              </a:p>
            </p:txBody>
          </p:sp>
        </p:grpSp>
        <p:grpSp>
          <p:nvGrpSpPr>
            <p:cNvPr id="17414" name="Group 12"/>
            <p:cNvGrpSpPr>
              <a:grpSpLocks/>
            </p:cNvGrpSpPr>
            <p:nvPr/>
          </p:nvGrpSpPr>
          <p:grpSpPr bwMode="auto">
            <a:xfrm>
              <a:off x="4733933" y="4010043"/>
              <a:ext cx="2490788" cy="1990725"/>
              <a:chOff x="1292" y="2568"/>
              <a:chExt cx="1569" cy="1254"/>
            </a:xfrm>
          </p:grpSpPr>
          <p:sp>
            <p:nvSpPr>
              <p:cNvPr id="17423" name="AutoShape 13"/>
              <p:cNvSpPr>
                <a:spLocks noChangeArrowheads="1"/>
              </p:cNvSpPr>
              <p:nvPr/>
            </p:nvSpPr>
            <p:spPr bwMode="auto">
              <a:xfrm rot="10350784">
                <a:off x="1292" y="2568"/>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018F60"/>
              </a:solidFill>
              <a:ln w="9525">
                <a:noFill/>
                <a:miter lim="800000"/>
                <a:headEnd/>
                <a:tailEnd/>
              </a:ln>
            </p:spPr>
            <p:txBody>
              <a:bodyPr rot="10800000" wrap="none" anchor="ctr"/>
              <a:lstStyle/>
              <a:p>
                <a:endParaRPr lang="es-ES"/>
              </a:p>
            </p:txBody>
          </p:sp>
          <p:sp>
            <p:nvSpPr>
              <p:cNvPr id="17424" name="Text Box 14"/>
              <p:cNvSpPr txBox="1">
                <a:spLocks noChangeArrowheads="1"/>
              </p:cNvSpPr>
              <p:nvPr/>
            </p:nvSpPr>
            <p:spPr bwMode="auto">
              <a:xfrm rot="3157445">
                <a:off x="1458" y="3401"/>
                <a:ext cx="495" cy="192"/>
              </a:xfrm>
              <a:prstGeom prst="rect">
                <a:avLst/>
              </a:prstGeom>
              <a:noFill/>
              <a:ln w="9525">
                <a:noFill/>
                <a:miter lim="800000"/>
                <a:headEnd/>
                <a:tailEnd/>
              </a:ln>
            </p:spPr>
            <p:txBody>
              <a:bodyPr wrap="none">
                <a:spAutoFit/>
              </a:bodyPr>
              <a:lstStyle/>
              <a:p>
                <a:r>
                  <a:rPr lang="es-ES" sz="1400" b="1"/>
                  <a:t>Vender</a:t>
                </a:r>
              </a:p>
            </p:txBody>
          </p:sp>
        </p:grpSp>
        <p:grpSp>
          <p:nvGrpSpPr>
            <p:cNvPr id="17415" name="Group 15"/>
            <p:cNvGrpSpPr>
              <a:grpSpLocks/>
            </p:cNvGrpSpPr>
            <p:nvPr/>
          </p:nvGrpSpPr>
          <p:grpSpPr bwMode="auto">
            <a:xfrm>
              <a:off x="4438639" y="2928934"/>
              <a:ext cx="1990725" cy="2490787"/>
              <a:chOff x="1130" y="1503"/>
              <a:chExt cx="1254" cy="1569"/>
            </a:xfrm>
          </p:grpSpPr>
          <p:sp>
            <p:nvSpPr>
              <p:cNvPr id="17421" name="AutoShape 16"/>
              <p:cNvSpPr>
                <a:spLocks noChangeArrowheads="1"/>
              </p:cNvSpPr>
              <p:nvPr/>
            </p:nvSpPr>
            <p:spPr bwMode="auto">
              <a:xfrm rot="-7190083">
                <a:off x="972" y="1661"/>
                <a:ext cx="1569" cy="1254"/>
              </a:xfrm>
              <a:custGeom>
                <a:avLst/>
                <a:gdLst>
                  <a:gd name="T0" fmla="*/ 95 w 21600"/>
                  <a:gd name="T1" fmla="*/ 10 h 21600"/>
                  <a:gd name="T2" fmla="*/ 58 w 21600"/>
                  <a:gd name="T3" fmla="*/ 10 h 21600"/>
                  <a:gd name="T4" fmla="*/ 74 w 21600"/>
                  <a:gd name="T5" fmla="*/ 25 h 21600"/>
                  <a:gd name="T6" fmla="*/ 128 w 21600"/>
                  <a:gd name="T7" fmla="*/ 31 h 21600"/>
                  <a:gd name="T8" fmla="*/ 101 w 21600"/>
                  <a:gd name="T9" fmla="*/ 53 h 21600"/>
                  <a:gd name="T10" fmla="*/ 67 w 21600"/>
                  <a:gd name="T11" fmla="*/ 36 h 21600"/>
                  <a:gd name="T12" fmla="*/ 0 60000 65536"/>
                  <a:gd name="T13" fmla="*/ 0 60000 65536"/>
                  <a:gd name="T14" fmla="*/ 0 60000 65536"/>
                  <a:gd name="T15" fmla="*/ 0 60000 65536"/>
                  <a:gd name="T16" fmla="*/ 0 60000 65536"/>
                  <a:gd name="T17" fmla="*/ 0 60000 65536"/>
                  <a:gd name="T18" fmla="*/ 3166 w 21600"/>
                  <a:gd name="T19" fmla="*/ 3169 h 21600"/>
                  <a:gd name="T20" fmla="*/ 18434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B1BA00"/>
              </a:solidFill>
              <a:ln w="9525">
                <a:noFill/>
                <a:miter lim="800000"/>
                <a:headEnd/>
                <a:tailEnd/>
              </a:ln>
            </p:spPr>
            <p:txBody>
              <a:bodyPr vert="eaVert" wrap="none" anchor="ctr"/>
              <a:lstStyle/>
              <a:p>
                <a:endParaRPr lang="es-ES"/>
              </a:p>
            </p:txBody>
          </p:sp>
          <p:sp>
            <p:nvSpPr>
              <p:cNvPr id="17422" name="Text Box 17"/>
              <p:cNvSpPr txBox="1">
                <a:spLocks noChangeArrowheads="1"/>
              </p:cNvSpPr>
              <p:nvPr/>
            </p:nvSpPr>
            <p:spPr bwMode="auto">
              <a:xfrm rot="-4371090">
                <a:off x="1110" y="1940"/>
                <a:ext cx="483" cy="192"/>
              </a:xfrm>
              <a:prstGeom prst="rect">
                <a:avLst/>
              </a:prstGeom>
              <a:noFill/>
              <a:ln w="9525">
                <a:noFill/>
                <a:miter lim="800000"/>
                <a:headEnd/>
                <a:tailEnd/>
              </a:ln>
            </p:spPr>
            <p:txBody>
              <a:bodyPr wrap="none">
                <a:spAutoFit/>
              </a:bodyPr>
              <a:lstStyle/>
              <a:p>
                <a:r>
                  <a:rPr lang="es-ES" sz="1400" b="1" dirty="0"/>
                  <a:t>Cobrar</a:t>
                </a:r>
              </a:p>
            </p:txBody>
          </p:sp>
        </p:grpSp>
        <p:sp>
          <p:nvSpPr>
            <p:cNvPr id="147478" name="Oval 22"/>
            <p:cNvSpPr>
              <a:spLocks noChangeArrowheads="1"/>
            </p:cNvSpPr>
            <p:nvPr/>
          </p:nvSpPr>
          <p:spPr bwMode="auto">
            <a:xfrm>
              <a:off x="4710113" y="2571744"/>
              <a:ext cx="1371600"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Cash</a:t>
              </a:r>
            </a:p>
          </p:txBody>
        </p:sp>
        <p:sp>
          <p:nvSpPr>
            <p:cNvPr id="147479" name="Oval 23"/>
            <p:cNvSpPr>
              <a:spLocks noChangeArrowheads="1"/>
            </p:cNvSpPr>
            <p:nvPr/>
          </p:nvSpPr>
          <p:spPr bwMode="auto">
            <a:xfrm>
              <a:off x="6823913" y="2709862"/>
              <a:ext cx="1512168"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Materiales</a:t>
              </a:r>
            </a:p>
          </p:txBody>
        </p:sp>
        <p:sp>
          <p:nvSpPr>
            <p:cNvPr id="147480" name="Oval 24"/>
            <p:cNvSpPr>
              <a:spLocks noChangeArrowheads="1"/>
            </p:cNvSpPr>
            <p:nvPr/>
          </p:nvSpPr>
          <p:spPr bwMode="auto">
            <a:xfrm>
              <a:off x="7123130" y="4495812"/>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Producto</a:t>
              </a:r>
            </a:p>
          </p:txBody>
        </p:sp>
        <p:sp>
          <p:nvSpPr>
            <p:cNvPr id="147482" name="Oval 26"/>
            <p:cNvSpPr>
              <a:spLocks noChangeArrowheads="1"/>
            </p:cNvSpPr>
            <p:nvPr/>
          </p:nvSpPr>
          <p:spPr bwMode="auto">
            <a:xfrm>
              <a:off x="5653085" y="5567382"/>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Producto</a:t>
              </a:r>
            </a:p>
          </p:txBody>
        </p:sp>
        <p:sp>
          <p:nvSpPr>
            <p:cNvPr id="147483" name="Oval 27"/>
            <p:cNvSpPr>
              <a:spLocks noChangeArrowheads="1"/>
            </p:cNvSpPr>
            <p:nvPr/>
          </p:nvSpPr>
          <p:spPr bwMode="auto">
            <a:xfrm>
              <a:off x="4183069" y="4357694"/>
              <a:ext cx="1368425" cy="647700"/>
            </a:xfrm>
            <a:prstGeom prst="ellipse">
              <a:avLst/>
            </a:prstGeom>
            <a:solidFill>
              <a:schemeClr val="bg1"/>
            </a:solidFill>
            <a:ln w="9525" algn="ctr">
              <a:solidFill>
                <a:srgbClr val="CC6600"/>
              </a:solidFill>
              <a:round/>
              <a:headEnd/>
              <a:tailEnd/>
            </a:ln>
            <a:effectLst>
              <a:outerShdw dist="35921" dir="2700000" algn="ctr" rotWithShape="0">
                <a:schemeClr val="bg2"/>
              </a:outerShdw>
            </a:effectLst>
          </p:spPr>
          <p:txBody>
            <a:bodyPr lIns="36000" tIns="36000" rIns="36000" bIns="36000" anchor="ctr" anchorCtr="1"/>
            <a:lstStyle/>
            <a:p>
              <a:pPr>
                <a:spcBef>
                  <a:spcPct val="50000"/>
                </a:spcBef>
                <a:defRPr/>
              </a:pPr>
              <a:r>
                <a:rPr lang="es-ES" sz="1600" b="1" dirty="0">
                  <a:solidFill>
                    <a:srgbClr val="4F7DAE"/>
                  </a:solidFill>
                </a:rPr>
                <a:t>Venta</a:t>
              </a:r>
            </a:p>
          </p:txBody>
        </p:sp>
        <p:sp>
          <p:nvSpPr>
            <p:cNvPr id="27" name="26 Flecha abajo"/>
            <p:cNvSpPr/>
            <p:nvPr/>
          </p:nvSpPr>
          <p:spPr bwMode="auto">
            <a:xfrm>
              <a:off x="5408618" y="1928802"/>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rgbClr val="FF0000"/>
                  </a:solidFill>
                  <a:effectLst/>
                  <a:latin typeface="Arial" charset="0"/>
                </a:rPr>
                <a:t>€</a:t>
              </a:r>
            </a:p>
          </p:txBody>
        </p:sp>
        <p:sp>
          <p:nvSpPr>
            <p:cNvPr id="28" name="27 Flecha abajo"/>
            <p:cNvSpPr/>
            <p:nvPr/>
          </p:nvSpPr>
          <p:spPr bwMode="auto">
            <a:xfrm>
              <a:off x="8501090" y="3643314"/>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rgbClr val="FF0000"/>
                  </a:solidFill>
                  <a:effectLst/>
                  <a:latin typeface="Arial" charset="0"/>
                </a:rPr>
                <a:t>€</a:t>
              </a:r>
            </a:p>
          </p:txBody>
        </p:sp>
        <p:sp>
          <p:nvSpPr>
            <p:cNvPr id="29" name="28 Flecha abajo"/>
            <p:cNvSpPr/>
            <p:nvPr/>
          </p:nvSpPr>
          <p:spPr bwMode="auto">
            <a:xfrm>
              <a:off x="7715272" y="5740416"/>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rgbClr val="FF0000"/>
                  </a:solidFill>
                  <a:effectLst/>
                  <a:latin typeface="Arial" charset="0"/>
                </a:rPr>
                <a:t>€</a:t>
              </a:r>
            </a:p>
          </p:txBody>
        </p:sp>
        <p:sp>
          <p:nvSpPr>
            <p:cNvPr id="30" name="29 Flecha abajo"/>
            <p:cNvSpPr/>
            <p:nvPr/>
          </p:nvSpPr>
          <p:spPr bwMode="auto">
            <a:xfrm>
              <a:off x="4719638" y="5740416"/>
              <a:ext cx="428628" cy="428628"/>
            </a:xfrm>
            <a:prstGeom prst="downArrow">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rgbClr val="FF0000"/>
                  </a:solidFill>
                  <a:effectLst/>
                  <a:latin typeface="Arial" charset="0"/>
                </a:rPr>
                <a:t>€</a:t>
              </a:r>
            </a:p>
          </p:txBody>
        </p:sp>
        <p:sp>
          <p:nvSpPr>
            <p:cNvPr id="78" name="77 Flecha derecha"/>
            <p:cNvSpPr/>
            <p:nvPr/>
          </p:nvSpPr>
          <p:spPr bwMode="auto">
            <a:xfrm rot="16200000">
              <a:off x="3032273" y="2897025"/>
              <a:ext cx="2365074" cy="428628"/>
            </a:xfrm>
            <a:prstGeom prst="rightArrow">
              <a:avLst/>
            </a:prstGeom>
            <a:ln>
              <a:solidFill>
                <a:srgbClr val="0066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 wrap="none" lIns="91440" tIns="45720" rIns="91440" bIns="45720" numCol="1" rtlCol="0" anchor="ctr" anchorCtr="0" compatLnSpc="1">
              <a:prstTxWarp prst="textNoShape">
                <a:avLst/>
              </a:prstTxWarp>
            </a:bodyPr>
            <a:lstStyle/>
            <a:p>
              <a:r>
                <a:rPr lang="es-ES" dirty="0">
                  <a:solidFill>
                    <a:srgbClr val="006600"/>
                  </a:solidFill>
                </a:rPr>
                <a:t>€</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ChangeArrowheads="1"/>
          </p:cNvSpPr>
          <p:nvPr>
            <p:ph type="body" idx="1"/>
          </p:nvPr>
        </p:nvSpPr>
        <p:spPr>
          <a:xfrm>
            <a:off x="685800" y="5181600"/>
            <a:ext cx="7772400" cy="990600"/>
          </a:xfrm>
          <a:noFill/>
        </p:spPr>
        <p:txBody>
          <a:bodyPr lIns="91432" tIns="45717" rIns="91432" bIns="45717"/>
          <a:lstStyle/>
          <a:p>
            <a:pPr marL="0" indent="0" algn="ctr" eaLnBrk="1" hangingPunct="1">
              <a:buFont typeface="Wingdings" pitchFamily="2" charset="2"/>
              <a:buNone/>
            </a:pPr>
            <a:r>
              <a:rPr lang="es-ES" sz="1800" dirty="0"/>
              <a:t>La variabilidad del rendimiento que obtiene el accionista por unidad monetaria invertida (riesgo) es mucho mayor cuanto mayor es la proporción de la deuda en la financiación de la inversión</a:t>
            </a:r>
          </a:p>
        </p:txBody>
      </p:sp>
      <p:sp>
        <p:nvSpPr>
          <p:cNvPr id="9223" name="Text Box 4"/>
          <p:cNvSpPr txBox="1">
            <a:spLocks noChangeArrowheads="1"/>
          </p:cNvSpPr>
          <p:nvPr/>
        </p:nvSpPr>
        <p:spPr bwMode="auto">
          <a:xfrm>
            <a:off x="609600" y="838200"/>
            <a:ext cx="8475663" cy="457200"/>
          </a:xfrm>
          <a:prstGeom prst="rect">
            <a:avLst/>
          </a:prstGeom>
          <a:noFill/>
          <a:ln w="9525">
            <a:noFill/>
            <a:miter lim="800000"/>
            <a:headEnd/>
            <a:tailEnd/>
          </a:ln>
        </p:spPr>
        <p:txBody>
          <a:bodyPr wrap="none" lIns="91432" tIns="45717" rIns="91432" bIns="45717">
            <a:spAutoFit/>
          </a:bodyPr>
          <a:lstStyle/>
          <a:p>
            <a:pPr algn="l"/>
            <a:r>
              <a:rPr lang="es-ES" sz="2400" b="1">
                <a:solidFill>
                  <a:schemeClr val="tx1"/>
                </a:solidFill>
              </a:rPr>
              <a:t>Riesgo económico, financiero y grado de endeudamiento</a:t>
            </a:r>
          </a:p>
        </p:txBody>
      </p:sp>
      <p:graphicFrame>
        <p:nvGraphicFramePr>
          <p:cNvPr id="9218" name="Object 5"/>
          <p:cNvGraphicFramePr>
            <a:graphicFrameLocks noChangeAspect="1"/>
          </p:cNvGraphicFramePr>
          <p:nvPr/>
        </p:nvGraphicFramePr>
        <p:xfrm>
          <a:off x="609600" y="2133600"/>
          <a:ext cx="6326188" cy="1270000"/>
        </p:xfrm>
        <a:graphic>
          <a:graphicData uri="http://schemas.openxmlformats.org/presentationml/2006/ole">
            <mc:AlternateContent xmlns:mc="http://schemas.openxmlformats.org/markup-compatibility/2006">
              <mc:Choice xmlns:v="urn:schemas-microsoft-com:vml" Requires="v">
                <p:oleObj name="Hoja de cálculo" r:id="rId3" imgW="5771160" imgH="1158840" progId="Excel.Sheet.8">
                  <p:embed/>
                </p:oleObj>
              </mc:Choice>
              <mc:Fallback>
                <p:oleObj name="Hoja de cálculo" r:id="rId3" imgW="5771160" imgH="115884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133600"/>
                        <a:ext cx="6326188"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6"/>
          <p:cNvGraphicFramePr>
            <a:graphicFrameLocks noChangeAspect="1"/>
          </p:cNvGraphicFramePr>
          <p:nvPr/>
        </p:nvGraphicFramePr>
        <p:xfrm>
          <a:off x="609600" y="3505200"/>
          <a:ext cx="6324600" cy="1270000"/>
        </p:xfrm>
        <a:graphic>
          <a:graphicData uri="http://schemas.openxmlformats.org/presentationml/2006/ole">
            <mc:AlternateContent xmlns:mc="http://schemas.openxmlformats.org/markup-compatibility/2006">
              <mc:Choice xmlns:v="urn:schemas-microsoft-com:vml" Requires="v">
                <p:oleObj name="Hoja de cálculo" r:id="rId5" imgW="5771160" imgH="1158840" progId="Excel.Sheet.8">
                  <p:embed/>
                </p:oleObj>
              </mc:Choice>
              <mc:Fallback>
                <p:oleObj name="Hoja de cálculo" r:id="rId5" imgW="5771160" imgH="1158840" progId="Excel.Shee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505200"/>
                        <a:ext cx="63246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7"/>
          <p:cNvGraphicFramePr>
            <a:graphicFrameLocks noChangeAspect="1"/>
          </p:cNvGraphicFramePr>
          <p:nvPr/>
        </p:nvGraphicFramePr>
        <p:xfrm>
          <a:off x="609600" y="1600200"/>
          <a:ext cx="2566988" cy="431800"/>
        </p:xfrm>
        <a:graphic>
          <a:graphicData uri="http://schemas.openxmlformats.org/presentationml/2006/ole">
            <mc:AlternateContent xmlns:mc="http://schemas.openxmlformats.org/markup-compatibility/2006">
              <mc:Choice xmlns:v="urn:schemas-microsoft-com:vml" Requires="v">
                <p:oleObj name="Hoja de cálculo" r:id="rId7" imgW="2340000" imgH="393840" progId="Excel.Sheet.8">
                  <p:embed/>
                </p:oleObj>
              </mc:Choice>
              <mc:Fallback>
                <p:oleObj name="Hoja de cálculo" r:id="rId7" imgW="2340000" imgH="393840" progId="Excel.Sheet.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600200"/>
                        <a:ext cx="25669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AutoShape 8"/>
          <p:cNvSpPr>
            <a:spLocks noChangeArrowheads="1"/>
          </p:cNvSpPr>
          <p:nvPr/>
        </p:nvSpPr>
        <p:spPr bwMode="auto">
          <a:xfrm>
            <a:off x="6934200" y="2362200"/>
            <a:ext cx="2057400" cy="533400"/>
          </a:xfrm>
          <a:prstGeom prst="leftArrowCallout">
            <a:avLst>
              <a:gd name="adj1" fmla="val 8593"/>
              <a:gd name="adj2" fmla="val 12500"/>
              <a:gd name="adj3" fmla="val 28125"/>
              <a:gd name="adj4" fmla="val 88801"/>
            </a:avLst>
          </a:prstGeom>
          <a:solidFill>
            <a:srgbClr val="FF9900"/>
          </a:solidFill>
          <a:ln w="9525">
            <a:noFill/>
            <a:miter lim="800000"/>
            <a:headEnd/>
            <a:tailEnd/>
          </a:ln>
        </p:spPr>
        <p:txBody>
          <a:bodyPr wrap="none" anchor="ctr"/>
          <a:lstStyle/>
          <a:p>
            <a:r>
              <a:rPr lang="es-ES" sz="1400" b="1">
                <a:solidFill>
                  <a:schemeClr val="tx1"/>
                </a:solidFill>
              </a:rPr>
              <a:t>Alto endeudamiento</a:t>
            </a:r>
          </a:p>
          <a:p>
            <a:r>
              <a:rPr lang="es-ES" sz="1400" b="1">
                <a:solidFill>
                  <a:schemeClr val="tx1"/>
                </a:solidFill>
              </a:rPr>
              <a:t>Alta rentabilidad</a:t>
            </a:r>
          </a:p>
        </p:txBody>
      </p:sp>
      <p:sp>
        <p:nvSpPr>
          <p:cNvPr id="9225" name="AutoShape 9"/>
          <p:cNvSpPr>
            <a:spLocks noChangeArrowheads="1"/>
          </p:cNvSpPr>
          <p:nvPr/>
        </p:nvSpPr>
        <p:spPr bwMode="auto">
          <a:xfrm>
            <a:off x="6934200" y="3733800"/>
            <a:ext cx="2057400" cy="533400"/>
          </a:xfrm>
          <a:prstGeom prst="leftArrowCallout">
            <a:avLst>
              <a:gd name="adj1" fmla="val 8593"/>
              <a:gd name="adj2" fmla="val 12500"/>
              <a:gd name="adj3" fmla="val 28125"/>
              <a:gd name="adj4" fmla="val 88801"/>
            </a:avLst>
          </a:prstGeom>
          <a:solidFill>
            <a:srgbClr val="FF9900"/>
          </a:solidFill>
          <a:ln w="9525">
            <a:noFill/>
            <a:miter lim="800000"/>
            <a:headEnd/>
            <a:tailEnd/>
          </a:ln>
        </p:spPr>
        <p:txBody>
          <a:bodyPr wrap="none" anchor="ctr"/>
          <a:lstStyle/>
          <a:p>
            <a:r>
              <a:rPr lang="es-ES" sz="1400" b="1">
                <a:solidFill>
                  <a:schemeClr val="tx1"/>
                </a:solidFill>
              </a:rPr>
              <a:t>Alto endeudamiento</a:t>
            </a:r>
          </a:p>
          <a:p>
            <a:r>
              <a:rPr lang="es-ES" sz="1400" b="1">
                <a:solidFill>
                  <a:schemeClr val="tx1"/>
                </a:solidFill>
              </a:rPr>
              <a:t>Altas pérdidas</a:t>
            </a:r>
          </a:p>
        </p:txBody>
      </p:sp>
      <p:sp>
        <p:nvSpPr>
          <p:cNvPr id="9226" name="AutoShape 10"/>
          <p:cNvSpPr>
            <a:spLocks noChangeArrowheads="1"/>
          </p:cNvSpPr>
          <p:nvPr/>
        </p:nvSpPr>
        <p:spPr bwMode="auto">
          <a:xfrm>
            <a:off x="6934200" y="4343400"/>
            <a:ext cx="2057400" cy="533400"/>
          </a:xfrm>
          <a:prstGeom prst="leftArrowCallout">
            <a:avLst>
              <a:gd name="adj1" fmla="val 8593"/>
              <a:gd name="adj2" fmla="val 12500"/>
              <a:gd name="adj3" fmla="val 28125"/>
              <a:gd name="adj4" fmla="val 88801"/>
            </a:avLst>
          </a:prstGeom>
          <a:solidFill>
            <a:schemeClr val="folHlink"/>
          </a:solidFill>
          <a:ln w="9525">
            <a:noFill/>
            <a:miter lim="800000"/>
            <a:headEnd/>
            <a:tailEnd/>
          </a:ln>
        </p:spPr>
        <p:txBody>
          <a:bodyPr wrap="none" anchor="ctr"/>
          <a:lstStyle/>
          <a:p>
            <a:r>
              <a:rPr lang="es-ES" sz="1400" b="1">
                <a:solidFill>
                  <a:schemeClr val="tx1"/>
                </a:solidFill>
              </a:rPr>
              <a:t>Bajo endeudamiento</a:t>
            </a:r>
          </a:p>
          <a:p>
            <a:r>
              <a:rPr lang="es-ES" sz="1400" b="1">
                <a:solidFill>
                  <a:schemeClr val="tx1"/>
                </a:solidFill>
              </a:rPr>
              <a:t>Bajas pérdidas</a:t>
            </a:r>
          </a:p>
        </p:txBody>
      </p:sp>
      <p:sp>
        <p:nvSpPr>
          <p:cNvPr id="9227" name="AutoShape 11"/>
          <p:cNvSpPr>
            <a:spLocks noChangeArrowheads="1"/>
          </p:cNvSpPr>
          <p:nvPr/>
        </p:nvSpPr>
        <p:spPr bwMode="auto">
          <a:xfrm>
            <a:off x="6934200" y="2971800"/>
            <a:ext cx="2057400" cy="533400"/>
          </a:xfrm>
          <a:prstGeom prst="leftArrowCallout">
            <a:avLst>
              <a:gd name="adj1" fmla="val 8593"/>
              <a:gd name="adj2" fmla="val 12500"/>
              <a:gd name="adj3" fmla="val 28125"/>
              <a:gd name="adj4" fmla="val 88801"/>
            </a:avLst>
          </a:prstGeom>
          <a:solidFill>
            <a:schemeClr val="folHlink"/>
          </a:solidFill>
          <a:ln w="9525">
            <a:noFill/>
            <a:miter lim="800000"/>
            <a:headEnd/>
            <a:tailEnd/>
          </a:ln>
        </p:spPr>
        <p:txBody>
          <a:bodyPr wrap="none" anchor="ctr"/>
          <a:lstStyle/>
          <a:p>
            <a:r>
              <a:rPr lang="es-ES" sz="1400" b="1">
                <a:solidFill>
                  <a:schemeClr val="tx1"/>
                </a:solidFill>
              </a:rPr>
              <a:t>Bajo endeudamiento</a:t>
            </a:r>
          </a:p>
          <a:p>
            <a:r>
              <a:rPr lang="es-ES" sz="1400" b="1">
                <a:solidFill>
                  <a:schemeClr val="tx1"/>
                </a:solidFill>
              </a:rPr>
              <a:t>Baja rentabilidad</a:t>
            </a:r>
          </a:p>
        </p:txBody>
      </p:sp>
      <p:sp>
        <p:nvSpPr>
          <p:cNvPr id="15" name="Rectangle 2"/>
          <p:cNvSpPr>
            <a:spLocks noGrp="1" noChangeArrowheads="1"/>
          </p:cNvSpPr>
          <p:nvPr>
            <p:ph type="title"/>
          </p:nvPr>
        </p:nvSpPr>
        <p:spPr>
          <a:xfrm>
            <a:off x="467544" y="0"/>
            <a:ext cx="8280920" cy="609600"/>
          </a:xfrm>
        </p:spPr>
        <p:txBody>
          <a:bodyPr/>
          <a:lstStyle/>
          <a:p>
            <a:pPr eaLnBrk="1" hangingPunct="1"/>
            <a:r>
              <a:rPr lang="es-ES_tradnl" dirty="0"/>
              <a:t>Las fuentes de financiación y el riesgo empresarial</a:t>
            </a:r>
            <a:endParaRPr lang="es-E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s-ES_tradnl" dirty="0"/>
              <a:t>Presupuestos y Control Presupuestario</a:t>
            </a:r>
            <a:endParaRPr lang="es-ES" dirty="0"/>
          </a:p>
        </p:txBody>
      </p:sp>
      <p:sp>
        <p:nvSpPr>
          <p:cNvPr id="69635" name="Rectangle 3"/>
          <p:cNvSpPr>
            <a:spLocks noGrp="1" noChangeArrowheads="1"/>
          </p:cNvSpPr>
          <p:nvPr>
            <p:ph type="body" idx="1"/>
          </p:nvPr>
        </p:nvSpPr>
        <p:spPr/>
        <p:txBody>
          <a:bodyPr/>
          <a:lstStyle/>
          <a:p>
            <a:pPr eaLnBrk="1" hangingPunct="1">
              <a:lnSpc>
                <a:spcPct val="80000"/>
              </a:lnSpc>
            </a:pPr>
            <a:r>
              <a:rPr lang="es-ES" sz="2000" dirty="0"/>
              <a:t>Presupuestos</a:t>
            </a:r>
          </a:p>
          <a:p>
            <a:pPr lvl="1" eaLnBrk="1" hangingPunct="1">
              <a:lnSpc>
                <a:spcPct val="90000"/>
              </a:lnSpc>
            </a:pPr>
            <a:r>
              <a:rPr lang="es-ES" sz="1800" dirty="0"/>
              <a:t>Expresión en términos económicos del valor de los recursos que un departamento o unidad tiene asignado para llevar a cabo su actividad durante un determinado período (1 año)</a:t>
            </a:r>
          </a:p>
          <a:p>
            <a:pPr eaLnBrk="1" hangingPunct="1">
              <a:lnSpc>
                <a:spcPct val="80000"/>
              </a:lnSpc>
            </a:pPr>
            <a:r>
              <a:rPr lang="es-ES" sz="2000" dirty="0"/>
              <a:t>Presupuesto incremental</a:t>
            </a:r>
          </a:p>
          <a:p>
            <a:pPr lvl="1" eaLnBrk="1" hangingPunct="1">
              <a:lnSpc>
                <a:spcPct val="90000"/>
              </a:lnSpc>
            </a:pPr>
            <a:r>
              <a:rPr lang="es-ES" sz="1800" dirty="0"/>
              <a:t>Consiste en elaborar el presupuesto de cada año en base a </a:t>
            </a:r>
            <a:r>
              <a:rPr lang="es-ES" sz="1800" dirty="0">
                <a:solidFill>
                  <a:srgbClr val="006600"/>
                </a:solidFill>
              </a:rPr>
              <a:t>incrementos o disminuciones</a:t>
            </a:r>
            <a:r>
              <a:rPr lang="es-ES" sz="1800" dirty="0"/>
              <a:t> sobre el del </a:t>
            </a:r>
            <a:r>
              <a:rPr lang="es-ES" sz="1800" dirty="0">
                <a:solidFill>
                  <a:srgbClr val="006600"/>
                </a:solidFill>
              </a:rPr>
              <a:t>año anterior</a:t>
            </a:r>
          </a:p>
          <a:p>
            <a:pPr lvl="1" eaLnBrk="1" hangingPunct="1">
              <a:lnSpc>
                <a:spcPct val="90000"/>
              </a:lnSpc>
            </a:pPr>
            <a:r>
              <a:rPr lang="es-ES" sz="1800" dirty="0"/>
              <a:t>Método </a:t>
            </a:r>
            <a:r>
              <a:rPr lang="es-ES" sz="1800" dirty="0">
                <a:solidFill>
                  <a:srgbClr val="006600"/>
                </a:solidFill>
              </a:rPr>
              <a:t>poco eficiente</a:t>
            </a:r>
            <a:r>
              <a:rPr lang="es-ES" sz="1800" dirty="0"/>
              <a:t> que perpetúa gastos no necesarios</a:t>
            </a:r>
          </a:p>
          <a:p>
            <a:pPr lvl="1" eaLnBrk="1" hangingPunct="1">
              <a:lnSpc>
                <a:spcPct val="90000"/>
              </a:lnSpc>
            </a:pPr>
            <a:r>
              <a:rPr lang="es-ES" sz="1800" dirty="0"/>
              <a:t>Método </a:t>
            </a:r>
            <a:r>
              <a:rPr lang="es-ES" sz="1800" dirty="0">
                <a:solidFill>
                  <a:srgbClr val="006600"/>
                </a:solidFill>
              </a:rPr>
              <a:t>fácil</a:t>
            </a:r>
            <a:r>
              <a:rPr lang="es-ES" sz="1800" dirty="0"/>
              <a:t> y que provoca pocos conflictos entre unidades</a:t>
            </a:r>
          </a:p>
          <a:p>
            <a:pPr eaLnBrk="1" hangingPunct="1">
              <a:lnSpc>
                <a:spcPct val="80000"/>
              </a:lnSpc>
            </a:pPr>
            <a:r>
              <a:rPr lang="es-ES" sz="2000" dirty="0"/>
              <a:t>Presupuesto base cero</a:t>
            </a:r>
          </a:p>
          <a:p>
            <a:pPr lvl="1" eaLnBrk="1" hangingPunct="1">
              <a:lnSpc>
                <a:spcPct val="90000"/>
              </a:lnSpc>
            </a:pPr>
            <a:r>
              <a:rPr lang="es-ES" sz="1800" dirty="0"/>
              <a:t>Consiste en elaborar el presupuesto </a:t>
            </a:r>
            <a:r>
              <a:rPr lang="es-ES" sz="1800" dirty="0">
                <a:solidFill>
                  <a:srgbClr val="006600"/>
                </a:solidFill>
              </a:rPr>
              <a:t>partiendo de cero</a:t>
            </a:r>
          </a:p>
          <a:p>
            <a:pPr lvl="1" eaLnBrk="1" hangingPunct="1">
              <a:lnSpc>
                <a:spcPct val="90000"/>
              </a:lnSpc>
            </a:pPr>
            <a:r>
              <a:rPr lang="es-ES" sz="1800" dirty="0"/>
              <a:t>Se presupuestan todas las actividades que el departamento va a desarrollar durante el período en cuestión</a:t>
            </a:r>
          </a:p>
          <a:p>
            <a:pPr lvl="1" eaLnBrk="1" hangingPunct="1">
              <a:lnSpc>
                <a:spcPct val="90000"/>
              </a:lnSpc>
            </a:pPr>
            <a:r>
              <a:rPr lang="es-ES" sz="1800" dirty="0"/>
              <a:t>Evita dotar de presupuesto a actividades que ya no son necesarias</a:t>
            </a:r>
          </a:p>
          <a:p>
            <a:pPr lvl="1" eaLnBrk="1" hangingPunct="1">
              <a:lnSpc>
                <a:spcPct val="90000"/>
              </a:lnSpc>
            </a:pPr>
            <a:r>
              <a:rPr lang="es-ES" sz="1800" dirty="0"/>
              <a:t>Implica un trabajo de </a:t>
            </a:r>
            <a:r>
              <a:rPr lang="es-ES" sz="1800" dirty="0">
                <a:solidFill>
                  <a:srgbClr val="006600"/>
                </a:solidFill>
              </a:rPr>
              <a:t>planificación y previsión</a:t>
            </a:r>
            <a:r>
              <a:rPr lang="es-ES" sz="1800" dirty="0"/>
              <a:t> previo mucho más laborioso</a:t>
            </a:r>
          </a:p>
          <a:p>
            <a:pPr lvl="1" eaLnBrk="1" hangingPunct="1">
              <a:lnSpc>
                <a:spcPct val="90000"/>
              </a:lnSpc>
            </a:pPr>
            <a:r>
              <a:rPr lang="es-ES" sz="1800" dirty="0">
                <a:solidFill>
                  <a:srgbClr val="006600"/>
                </a:solidFill>
              </a:rPr>
              <a:t>Los gastos hay que justificarlos</a:t>
            </a:r>
            <a:r>
              <a:rPr lang="es-ES" sz="1800" dirty="0"/>
              <a:t> por su destino, no en base a lo que se gastó el año pasado</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s-ES_tradnl" dirty="0"/>
              <a:t>Presupuestos y Control Presupuestario</a:t>
            </a:r>
            <a:endParaRPr lang="es-ES" dirty="0"/>
          </a:p>
        </p:txBody>
      </p:sp>
      <p:sp>
        <p:nvSpPr>
          <p:cNvPr id="70659" name="Rectangle 3"/>
          <p:cNvSpPr>
            <a:spLocks noGrp="1" noChangeArrowheads="1"/>
          </p:cNvSpPr>
          <p:nvPr>
            <p:ph type="body" idx="1"/>
          </p:nvPr>
        </p:nvSpPr>
        <p:spPr/>
        <p:txBody>
          <a:bodyPr/>
          <a:lstStyle/>
          <a:p>
            <a:pPr eaLnBrk="1" hangingPunct="1">
              <a:lnSpc>
                <a:spcPct val="80000"/>
              </a:lnSpc>
            </a:pPr>
            <a:r>
              <a:rPr lang="es-ES" dirty="0"/>
              <a:t>Papel del departamento financiero</a:t>
            </a:r>
          </a:p>
          <a:p>
            <a:pPr lvl="1" eaLnBrk="1" hangingPunct="1">
              <a:lnSpc>
                <a:spcPct val="90000"/>
              </a:lnSpc>
            </a:pPr>
            <a:r>
              <a:rPr lang="es-ES" dirty="0"/>
              <a:t>Proporciona la información necesaria para </a:t>
            </a:r>
            <a:r>
              <a:rPr lang="es-ES" dirty="0">
                <a:solidFill>
                  <a:srgbClr val="006600"/>
                </a:solidFill>
              </a:rPr>
              <a:t>traducir</a:t>
            </a:r>
            <a:r>
              <a:rPr lang="es-ES" dirty="0"/>
              <a:t> los planes de otras unidades a términos económicos</a:t>
            </a:r>
          </a:p>
          <a:p>
            <a:pPr lvl="1" eaLnBrk="1" hangingPunct="1">
              <a:lnSpc>
                <a:spcPct val="90000"/>
              </a:lnSpc>
            </a:pPr>
            <a:r>
              <a:rPr lang="es-ES" dirty="0"/>
              <a:t>Establece </a:t>
            </a:r>
            <a:r>
              <a:rPr lang="es-ES" dirty="0">
                <a:solidFill>
                  <a:srgbClr val="006600"/>
                </a:solidFill>
              </a:rPr>
              <a:t>estándares</a:t>
            </a:r>
            <a:r>
              <a:rPr lang="es-ES" dirty="0"/>
              <a:t> (qué cuestan los recursos) y aplica limitaciones</a:t>
            </a:r>
          </a:p>
          <a:p>
            <a:pPr lvl="1" eaLnBrk="1" hangingPunct="1">
              <a:lnSpc>
                <a:spcPct val="90000"/>
              </a:lnSpc>
            </a:pPr>
            <a:r>
              <a:rPr lang="es-ES" dirty="0"/>
              <a:t>Analiza la </a:t>
            </a:r>
            <a:r>
              <a:rPr lang="es-ES" dirty="0">
                <a:solidFill>
                  <a:srgbClr val="006600"/>
                </a:solidFill>
              </a:rPr>
              <a:t>viabilidad financiera</a:t>
            </a:r>
            <a:r>
              <a:rPr lang="es-ES" dirty="0"/>
              <a:t> de los presupuestos en su conjunto.</a:t>
            </a:r>
          </a:p>
          <a:p>
            <a:pPr lvl="2" eaLnBrk="1" hangingPunct="1">
              <a:lnSpc>
                <a:spcPct val="90000"/>
              </a:lnSpc>
            </a:pPr>
            <a:r>
              <a:rPr lang="es-ES" dirty="0"/>
              <a:t>Verifica que los presupuestos de gatos se puedan financiar con los de ingresos teniendo en cuenta el beneficio a generar</a:t>
            </a:r>
          </a:p>
          <a:p>
            <a:pPr lvl="2" eaLnBrk="1" hangingPunct="1">
              <a:lnSpc>
                <a:spcPct val="90000"/>
              </a:lnSpc>
            </a:pPr>
            <a:r>
              <a:rPr lang="es-ES" dirty="0"/>
              <a:t>Verifica que su periodificación sea compatible con los instrumentos de financiación a CP disponibles.</a:t>
            </a:r>
          </a:p>
          <a:p>
            <a:pPr lvl="1" eaLnBrk="1" hangingPunct="1">
              <a:lnSpc>
                <a:spcPct val="90000"/>
              </a:lnSpc>
            </a:pPr>
            <a:r>
              <a:rPr lang="es-ES" dirty="0">
                <a:solidFill>
                  <a:srgbClr val="006600"/>
                </a:solidFill>
              </a:rPr>
              <a:t>Control Presupuestario</a:t>
            </a:r>
          </a:p>
          <a:p>
            <a:pPr lvl="2" eaLnBrk="1" hangingPunct="1">
              <a:lnSpc>
                <a:spcPct val="90000"/>
              </a:lnSpc>
            </a:pPr>
            <a:r>
              <a:rPr lang="es-ES" dirty="0"/>
              <a:t>Efectúa el </a:t>
            </a:r>
            <a:r>
              <a:rPr lang="es-ES" dirty="0">
                <a:solidFill>
                  <a:srgbClr val="006600"/>
                </a:solidFill>
              </a:rPr>
              <a:t>seguimiento</a:t>
            </a:r>
            <a:r>
              <a:rPr lang="es-ES" dirty="0"/>
              <a:t> de cómo los departamentos ejecutan el presupuesto y </a:t>
            </a:r>
            <a:r>
              <a:rPr lang="es-ES" dirty="0">
                <a:solidFill>
                  <a:srgbClr val="006600"/>
                </a:solidFill>
              </a:rPr>
              <a:t>proporciona esta información (</a:t>
            </a:r>
            <a:r>
              <a:rPr lang="es-ES" dirty="0" err="1">
                <a:solidFill>
                  <a:srgbClr val="006600"/>
                </a:solidFill>
              </a:rPr>
              <a:t>Reporting</a:t>
            </a:r>
            <a:r>
              <a:rPr lang="es-ES" dirty="0">
                <a:solidFill>
                  <a:srgbClr val="006600"/>
                </a:solidFill>
              </a:rPr>
              <a:t>)</a:t>
            </a:r>
          </a:p>
          <a:p>
            <a:pPr lvl="2" eaLnBrk="1" hangingPunct="1">
              <a:lnSpc>
                <a:spcPct val="90000"/>
              </a:lnSpc>
            </a:pPr>
            <a:r>
              <a:rPr lang="es-ES" dirty="0">
                <a:solidFill>
                  <a:srgbClr val="006600"/>
                </a:solidFill>
              </a:rPr>
              <a:t>Vigila</a:t>
            </a:r>
            <a:r>
              <a:rPr lang="es-ES" dirty="0"/>
              <a:t> que la ejecución de los presupuestos se cumplan según lo previsto</a:t>
            </a:r>
          </a:p>
          <a:p>
            <a:pPr lvl="2" eaLnBrk="1" hangingPunct="1">
              <a:lnSpc>
                <a:spcPct val="90000"/>
              </a:lnSpc>
            </a:pPr>
            <a:r>
              <a:rPr lang="es-ES" dirty="0"/>
              <a:t>Toma decisiones financieras para corregir </a:t>
            </a:r>
            <a:r>
              <a:rPr lang="es-ES" dirty="0">
                <a:solidFill>
                  <a:srgbClr val="006600"/>
                </a:solidFill>
              </a:rPr>
              <a:t>desviaciones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s-ES" dirty="0"/>
              <a:t>Gestión financiera a corto plazo</a:t>
            </a:r>
          </a:p>
        </p:txBody>
      </p:sp>
      <p:sp>
        <p:nvSpPr>
          <p:cNvPr id="71683" name="Rectangle 3"/>
          <p:cNvSpPr>
            <a:spLocks noGrp="1" noChangeArrowheads="1"/>
          </p:cNvSpPr>
          <p:nvPr>
            <p:ph type="body" idx="1"/>
          </p:nvPr>
        </p:nvSpPr>
        <p:spPr>
          <a:xfrm>
            <a:off x="685800" y="764704"/>
            <a:ext cx="7772400" cy="5616624"/>
          </a:xfrm>
        </p:spPr>
        <p:txBody>
          <a:bodyPr/>
          <a:lstStyle/>
          <a:p>
            <a:pPr eaLnBrk="1" hangingPunct="1">
              <a:lnSpc>
                <a:spcPct val="80000"/>
              </a:lnSpc>
            </a:pPr>
            <a:r>
              <a:rPr lang="es-ES" dirty="0"/>
              <a:t>La gestión financiera a corto plazo persigue:</a:t>
            </a:r>
          </a:p>
          <a:p>
            <a:pPr lvl="1" eaLnBrk="1" hangingPunct="1">
              <a:lnSpc>
                <a:spcPct val="90000"/>
              </a:lnSpc>
            </a:pPr>
            <a:r>
              <a:rPr lang="es-ES" dirty="0">
                <a:solidFill>
                  <a:srgbClr val="006600"/>
                </a:solidFill>
              </a:rPr>
              <a:t>Cubrir las necesidades</a:t>
            </a:r>
            <a:r>
              <a:rPr lang="es-ES" dirty="0"/>
              <a:t> de financiación en el CP mediante el uso de diferentes fuentes de financiación a CP disponibles</a:t>
            </a:r>
          </a:p>
          <a:p>
            <a:pPr lvl="2" eaLnBrk="1" hangingPunct="1">
              <a:lnSpc>
                <a:spcPct val="90000"/>
              </a:lnSpc>
            </a:pPr>
            <a:r>
              <a:rPr lang="es-ES" dirty="0"/>
              <a:t>Elegir entre diferentes fuentes con diferentes características</a:t>
            </a:r>
          </a:p>
          <a:p>
            <a:pPr lvl="1" eaLnBrk="1" hangingPunct="1">
              <a:lnSpc>
                <a:spcPct val="90000"/>
              </a:lnSpc>
            </a:pPr>
            <a:r>
              <a:rPr lang="es-ES" dirty="0"/>
              <a:t>Gestionar las </a:t>
            </a:r>
            <a:r>
              <a:rPr lang="es-ES" dirty="0">
                <a:solidFill>
                  <a:srgbClr val="006600"/>
                </a:solidFill>
              </a:rPr>
              <a:t>existencias</a:t>
            </a:r>
            <a:r>
              <a:rPr lang="es-ES" dirty="0"/>
              <a:t> (stocks)</a:t>
            </a:r>
          </a:p>
          <a:p>
            <a:pPr lvl="2" eaLnBrk="1" hangingPunct="1">
              <a:lnSpc>
                <a:spcPct val="90000"/>
              </a:lnSpc>
            </a:pPr>
            <a:r>
              <a:rPr lang="es-ES" dirty="0"/>
              <a:t>Minimizar el coste financiero de los recursos inmovilizados en el almacén</a:t>
            </a:r>
          </a:p>
          <a:p>
            <a:pPr lvl="2" eaLnBrk="1" hangingPunct="1">
              <a:lnSpc>
                <a:spcPct val="90000"/>
              </a:lnSpc>
            </a:pPr>
            <a:r>
              <a:rPr lang="es-ES" dirty="0"/>
              <a:t>Mantener niveles que aseguren la disponibilidad de materiales (stock mínimo o crítico) y eviten la ruptura de stocks.</a:t>
            </a:r>
          </a:p>
          <a:p>
            <a:pPr lvl="1" eaLnBrk="1" hangingPunct="1">
              <a:lnSpc>
                <a:spcPct val="90000"/>
              </a:lnSpc>
            </a:pPr>
            <a:r>
              <a:rPr lang="es-ES" dirty="0"/>
              <a:t>Gestionar los las </a:t>
            </a:r>
            <a:r>
              <a:rPr lang="es-ES" dirty="0">
                <a:solidFill>
                  <a:srgbClr val="006600"/>
                </a:solidFill>
              </a:rPr>
              <a:t>cuentas a cobrar</a:t>
            </a:r>
            <a:r>
              <a:rPr lang="es-ES" dirty="0"/>
              <a:t> (clientes) y el </a:t>
            </a:r>
            <a:r>
              <a:rPr lang="es-ES" dirty="0">
                <a:solidFill>
                  <a:srgbClr val="006600"/>
                </a:solidFill>
              </a:rPr>
              <a:t>riesgo</a:t>
            </a:r>
            <a:r>
              <a:rPr lang="es-ES" dirty="0"/>
              <a:t> asociado (en colaboración con el departamento Comercial)</a:t>
            </a:r>
          </a:p>
          <a:p>
            <a:pPr lvl="2" eaLnBrk="1" hangingPunct="1"/>
            <a:r>
              <a:rPr lang="es-ES" dirty="0"/>
              <a:t>Evaluar la </a:t>
            </a:r>
            <a:r>
              <a:rPr lang="es-ES" dirty="0">
                <a:solidFill>
                  <a:srgbClr val="006600"/>
                </a:solidFill>
              </a:rPr>
              <a:t>rentabilidad</a:t>
            </a:r>
            <a:r>
              <a:rPr lang="es-ES" dirty="0"/>
              <a:t> de conceder crédito</a:t>
            </a:r>
          </a:p>
          <a:p>
            <a:pPr lvl="2" eaLnBrk="1" hangingPunct="1"/>
            <a:r>
              <a:rPr lang="es-ES" dirty="0"/>
              <a:t>Determinar las </a:t>
            </a:r>
            <a:r>
              <a:rPr lang="es-ES" dirty="0">
                <a:solidFill>
                  <a:srgbClr val="006600"/>
                </a:solidFill>
              </a:rPr>
              <a:t>condiciones</a:t>
            </a:r>
            <a:r>
              <a:rPr lang="es-ES" dirty="0"/>
              <a:t> bajo las que se concede crédito</a:t>
            </a:r>
          </a:p>
          <a:p>
            <a:pPr lvl="2" eaLnBrk="1" hangingPunct="1"/>
            <a:r>
              <a:rPr lang="es-ES" dirty="0">
                <a:solidFill>
                  <a:srgbClr val="006600"/>
                </a:solidFill>
              </a:rPr>
              <a:t>Analizar</a:t>
            </a:r>
            <a:r>
              <a:rPr lang="es-ES" dirty="0"/>
              <a:t> el crédito (riesgo) a clientes individuales</a:t>
            </a:r>
          </a:p>
          <a:p>
            <a:pPr lvl="2" eaLnBrk="1" hangingPunct="1"/>
            <a:r>
              <a:rPr lang="es-ES" dirty="0">
                <a:solidFill>
                  <a:srgbClr val="006600"/>
                </a:solidFill>
              </a:rPr>
              <a:t>Controlar las cuentas</a:t>
            </a:r>
            <a:r>
              <a:rPr lang="es-ES" dirty="0"/>
              <a:t> de clientes</a:t>
            </a:r>
          </a:p>
          <a:p>
            <a:pPr lvl="2" eaLnBrk="1" hangingPunct="1"/>
            <a:r>
              <a:rPr lang="es-ES" dirty="0">
                <a:solidFill>
                  <a:srgbClr val="006600"/>
                </a:solidFill>
              </a:rPr>
              <a:t>Transferir</a:t>
            </a:r>
            <a:r>
              <a:rPr lang="es-ES" dirty="0"/>
              <a:t> el riesgo si procede: </a:t>
            </a:r>
            <a:r>
              <a:rPr lang="es-ES" dirty="0" err="1"/>
              <a:t>Factoring</a:t>
            </a:r>
            <a:r>
              <a:rPr lang="es-ES" dirty="0"/>
              <a:t>, Seguro de riesgo, Solicitud de avales bancarios</a:t>
            </a:r>
          </a:p>
          <a:p>
            <a:pPr lvl="1" eaLnBrk="1" hangingPunct="1"/>
            <a:r>
              <a:rPr lang="es-ES" dirty="0"/>
              <a:t>Gestionar la </a:t>
            </a:r>
            <a:r>
              <a:rPr lang="es-ES" dirty="0">
                <a:solidFill>
                  <a:srgbClr val="006600"/>
                </a:solidFill>
              </a:rPr>
              <a:t>tesorería</a:t>
            </a:r>
            <a:endParaRPr lang="es-ES" dirty="0"/>
          </a:p>
          <a:p>
            <a:pPr lvl="2" eaLnBrk="1" hangingPunct="1">
              <a:lnSpc>
                <a:spcPct val="90000"/>
              </a:lnSpc>
            </a:pPr>
            <a:endParaRPr lang="es-ES" dirty="0"/>
          </a:p>
        </p:txBody>
      </p:sp>
      <p:pic>
        <p:nvPicPr>
          <p:cNvPr id="4" name="Picture 4" descr="IE">
            <a:hlinkClick r:id="rId3"/>
          </p:cNvPr>
          <p:cNvPicPr>
            <a:picLocks noChangeAspect="1" noChangeArrowheads="1"/>
          </p:cNvPicPr>
          <p:nvPr/>
        </p:nvPicPr>
        <p:blipFill>
          <a:blip r:embed="rId4" cstate="print"/>
          <a:srcRect/>
          <a:stretch>
            <a:fillRect/>
          </a:stretch>
        </p:blipFill>
        <p:spPr bwMode="auto">
          <a:xfrm>
            <a:off x="8243888" y="3505572"/>
            <a:ext cx="571500" cy="571500"/>
          </a:xfrm>
          <a:prstGeom prst="rect">
            <a:avLst/>
          </a:prstGeom>
          <a:noFill/>
        </p:spPr>
      </p:pic>
      <p:pic>
        <p:nvPicPr>
          <p:cNvPr id="5" name="Picture 5" descr="IE">
            <a:hlinkClick r:id="rId5"/>
          </p:cNvPr>
          <p:cNvPicPr>
            <a:picLocks noChangeAspect="1" noChangeArrowheads="1"/>
          </p:cNvPicPr>
          <p:nvPr/>
        </p:nvPicPr>
        <p:blipFill>
          <a:blip r:embed="rId4" cstate="print"/>
          <a:srcRect/>
          <a:stretch>
            <a:fillRect/>
          </a:stretch>
        </p:blipFill>
        <p:spPr bwMode="auto">
          <a:xfrm>
            <a:off x="8243888" y="4509120"/>
            <a:ext cx="571500" cy="5715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s-ES" dirty="0"/>
              <a:t>Gestión de tesorería o </a:t>
            </a:r>
            <a:r>
              <a:rPr lang="es-ES" i="1" dirty="0"/>
              <a:t>cash </a:t>
            </a:r>
            <a:r>
              <a:rPr lang="es-ES" i="1" dirty="0" err="1"/>
              <a:t>management</a:t>
            </a:r>
            <a:endParaRPr lang="es-ES" dirty="0"/>
          </a:p>
        </p:txBody>
      </p:sp>
      <p:sp>
        <p:nvSpPr>
          <p:cNvPr id="79875" name="Rectangle 3"/>
          <p:cNvSpPr>
            <a:spLocks noGrp="1" noChangeArrowheads="1"/>
          </p:cNvSpPr>
          <p:nvPr>
            <p:ph type="body" idx="1"/>
          </p:nvPr>
        </p:nvSpPr>
        <p:spPr>
          <a:xfrm>
            <a:off x="685800" y="990600"/>
            <a:ext cx="8305800" cy="5562600"/>
          </a:xfrm>
        </p:spPr>
        <p:txBody>
          <a:bodyPr/>
          <a:lstStyle/>
          <a:p>
            <a:pPr eaLnBrk="1" hangingPunct="1"/>
            <a:r>
              <a:rPr lang="es-ES" dirty="0"/>
              <a:t>Tesorería</a:t>
            </a:r>
          </a:p>
          <a:p>
            <a:pPr lvl="1" eaLnBrk="1" hangingPunct="1"/>
            <a:r>
              <a:rPr lang="es-ES" dirty="0"/>
              <a:t>Disponible en moneda nacional o extranjera en caja y bancos</a:t>
            </a:r>
          </a:p>
          <a:p>
            <a:pPr eaLnBrk="1" hangingPunct="1"/>
            <a:r>
              <a:rPr lang="es-ES" dirty="0"/>
              <a:t>Objetivos: </a:t>
            </a:r>
            <a:r>
              <a:rPr lang="es-ES" sz="1800" dirty="0">
                <a:solidFill>
                  <a:srgbClr val="006600"/>
                </a:solidFill>
              </a:rPr>
              <a:t>asegurar liquidez</a:t>
            </a:r>
            <a:r>
              <a:rPr lang="es-ES" sz="1800" dirty="0"/>
              <a:t> necesaria para afrontar los pagos a CP</a:t>
            </a:r>
          </a:p>
          <a:p>
            <a:pPr lvl="2" eaLnBrk="1" hangingPunct="1"/>
            <a:r>
              <a:rPr lang="es-ES" dirty="0"/>
              <a:t>Maximizando el </a:t>
            </a:r>
            <a:r>
              <a:rPr lang="es-ES" dirty="0">
                <a:solidFill>
                  <a:srgbClr val="006600"/>
                </a:solidFill>
              </a:rPr>
              <a:t>rendimiento de los excedentes</a:t>
            </a:r>
            <a:r>
              <a:rPr lang="es-ES" dirty="0"/>
              <a:t> (invertir)</a:t>
            </a:r>
          </a:p>
          <a:p>
            <a:pPr lvl="2" eaLnBrk="1" hangingPunct="1"/>
            <a:r>
              <a:rPr lang="es-ES" dirty="0"/>
              <a:t>Minimizando el </a:t>
            </a:r>
            <a:r>
              <a:rPr lang="es-ES" dirty="0">
                <a:solidFill>
                  <a:srgbClr val="006600"/>
                </a:solidFill>
              </a:rPr>
              <a:t>coste de los déficits</a:t>
            </a:r>
            <a:r>
              <a:rPr lang="es-ES" dirty="0"/>
              <a:t> (financiar)</a:t>
            </a:r>
          </a:p>
          <a:p>
            <a:pPr lvl="1" eaLnBrk="1" hangingPunct="1"/>
            <a:r>
              <a:rPr lang="es-ES" dirty="0">
                <a:solidFill>
                  <a:srgbClr val="006600"/>
                </a:solidFill>
              </a:rPr>
              <a:t>Presupuesto de tesorería</a:t>
            </a:r>
            <a:r>
              <a:rPr lang="es-ES" dirty="0"/>
              <a:t>: integra presupuestos de todas las áreas</a:t>
            </a:r>
          </a:p>
          <a:p>
            <a:pPr lvl="2" eaLnBrk="1" hangingPunct="1"/>
            <a:r>
              <a:rPr lang="es-ES" dirty="0"/>
              <a:t>Previsión de saldos: corrientes de COBROS y PAGOS previstos</a:t>
            </a:r>
          </a:p>
          <a:p>
            <a:pPr lvl="1" eaLnBrk="1" hangingPunct="1"/>
            <a:r>
              <a:rPr lang="es-ES" dirty="0"/>
              <a:t>Para optimizar la gestión</a:t>
            </a:r>
          </a:p>
          <a:p>
            <a:pPr lvl="2" eaLnBrk="1" hangingPunct="1"/>
            <a:r>
              <a:rPr lang="es-ES" dirty="0"/>
              <a:t>Determinar el </a:t>
            </a:r>
            <a:r>
              <a:rPr lang="es-ES" dirty="0">
                <a:solidFill>
                  <a:srgbClr val="006600"/>
                </a:solidFill>
              </a:rPr>
              <a:t>saldo mínimo</a:t>
            </a:r>
            <a:r>
              <a:rPr lang="es-ES" dirty="0"/>
              <a:t> que hay que mantener (riesgo)</a:t>
            </a:r>
          </a:p>
          <a:p>
            <a:pPr lvl="2" eaLnBrk="1" hangingPunct="1"/>
            <a:r>
              <a:rPr lang="es-ES" dirty="0">
                <a:solidFill>
                  <a:srgbClr val="006600"/>
                </a:solidFill>
              </a:rPr>
              <a:t>Invertir el excedente</a:t>
            </a:r>
            <a:r>
              <a:rPr lang="es-ES" dirty="0"/>
              <a:t> en inversiones financieras temporales o devolviendo financiación a CP innecesaria</a:t>
            </a:r>
          </a:p>
          <a:p>
            <a:pPr lvl="2" eaLnBrk="1" hangingPunct="1"/>
            <a:r>
              <a:rPr lang="es-ES" dirty="0">
                <a:solidFill>
                  <a:srgbClr val="006600"/>
                </a:solidFill>
              </a:rPr>
              <a:t>Financiar el déficit</a:t>
            </a:r>
            <a:r>
              <a:rPr lang="es-ES" dirty="0"/>
              <a:t> mediante financiación a CP </a:t>
            </a:r>
            <a:r>
              <a:rPr lang="es-ES" dirty="0">
                <a:solidFill>
                  <a:srgbClr val="006600"/>
                </a:solidFill>
              </a:rPr>
              <a:t>previamente negociada</a:t>
            </a:r>
            <a:r>
              <a:rPr lang="es-ES" dirty="0"/>
              <a:t> o la venta de inversiones financieras temporales</a:t>
            </a:r>
          </a:p>
        </p:txBody>
      </p:sp>
      <p:grpSp>
        <p:nvGrpSpPr>
          <p:cNvPr id="79876" name="Group 11"/>
          <p:cNvGrpSpPr>
            <a:grpSpLocks/>
          </p:cNvGrpSpPr>
          <p:nvPr/>
        </p:nvGrpSpPr>
        <p:grpSpPr bwMode="auto">
          <a:xfrm>
            <a:off x="3962400" y="5486400"/>
            <a:ext cx="990600" cy="990600"/>
            <a:chOff x="2352" y="3408"/>
            <a:chExt cx="624" cy="624"/>
          </a:xfrm>
        </p:grpSpPr>
        <p:sp>
          <p:nvSpPr>
            <p:cNvPr id="79883" name="AutoShape 4"/>
            <p:cNvSpPr>
              <a:spLocks noChangeArrowheads="1"/>
            </p:cNvSpPr>
            <p:nvPr/>
          </p:nvSpPr>
          <p:spPr bwMode="auto">
            <a:xfrm>
              <a:off x="2352" y="3600"/>
              <a:ext cx="624" cy="432"/>
            </a:xfrm>
            <a:prstGeom prst="can">
              <a:avLst>
                <a:gd name="adj" fmla="val 39324"/>
              </a:avLst>
            </a:prstGeom>
            <a:solidFill>
              <a:srgbClr val="CC6600"/>
            </a:solidFill>
            <a:ln w="9525">
              <a:noFill/>
              <a:round/>
              <a:headEnd/>
              <a:tailEnd/>
            </a:ln>
          </p:spPr>
          <p:txBody>
            <a:bodyPr wrap="none" anchor="ctr"/>
            <a:lstStyle/>
            <a:p>
              <a:r>
                <a:rPr lang="es-ES"/>
                <a:t>Saldo</a:t>
              </a:r>
            </a:p>
          </p:txBody>
        </p:sp>
        <p:sp>
          <p:nvSpPr>
            <p:cNvPr id="79884" name="AutoShape 5"/>
            <p:cNvSpPr>
              <a:spLocks noChangeArrowheads="1"/>
            </p:cNvSpPr>
            <p:nvPr/>
          </p:nvSpPr>
          <p:spPr bwMode="auto">
            <a:xfrm>
              <a:off x="2352" y="3408"/>
              <a:ext cx="624" cy="624"/>
            </a:xfrm>
            <a:prstGeom prst="can">
              <a:avLst>
                <a:gd name="adj" fmla="val 25000"/>
              </a:avLst>
            </a:prstGeom>
            <a:noFill/>
            <a:ln w="12700">
              <a:solidFill>
                <a:srgbClr val="CC6600"/>
              </a:solidFill>
              <a:round/>
              <a:headEnd/>
              <a:tailEnd/>
            </a:ln>
          </p:spPr>
          <p:txBody>
            <a:bodyPr wrap="none" anchor="ctr"/>
            <a:lstStyle/>
            <a:p>
              <a:endParaRPr lang="es-ES">
                <a:solidFill>
                  <a:srgbClr val="CC6600"/>
                </a:solidFill>
              </a:endParaRPr>
            </a:p>
          </p:txBody>
        </p:sp>
      </p:grpSp>
      <p:grpSp>
        <p:nvGrpSpPr>
          <p:cNvPr id="79877" name="Group 18"/>
          <p:cNvGrpSpPr>
            <a:grpSpLocks/>
          </p:cNvGrpSpPr>
          <p:nvPr/>
        </p:nvGrpSpPr>
        <p:grpSpPr bwMode="auto">
          <a:xfrm>
            <a:off x="1600200" y="5524500"/>
            <a:ext cx="2133600" cy="914400"/>
            <a:chOff x="1008" y="3480"/>
            <a:chExt cx="1344" cy="576"/>
          </a:xfrm>
        </p:grpSpPr>
        <p:sp>
          <p:nvSpPr>
            <p:cNvPr id="234504" name="AutoShape 8"/>
            <p:cNvSpPr>
              <a:spLocks noChangeArrowheads="1"/>
            </p:cNvSpPr>
            <p:nvPr/>
          </p:nvSpPr>
          <p:spPr bwMode="auto">
            <a:xfrm>
              <a:off x="1008" y="3480"/>
              <a:ext cx="1344" cy="288"/>
            </a:xfrm>
            <a:prstGeom prst="rightArrow">
              <a:avLst>
                <a:gd name="adj1" fmla="val 60417"/>
                <a:gd name="adj2" fmla="val 43404"/>
              </a:avLst>
            </a:prstGeom>
            <a:solidFill>
              <a:srgbClr val="006600"/>
            </a:solidFill>
            <a:ln w="9525">
              <a:noFill/>
              <a:miter lim="800000"/>
              <a:headEnd/>
              <a:tailEnd/>
            </a:ln>
            <a:effectLst>
              <a:outerShdw dist="35921" dir="2700000" algn="ctr" rotWithShape="0">
                <a:schemeClr val="bg2"/>
              </a:outerShdw>
            </a:effectLst>
          </p:spPr>
          <p:txBody>
            <a:bodyPr wrap="none" anchor="ctr"/>
            <a:lstStyle/>
            <a:p>
              <a:pPr>
                <a:defRPr/>
              </a:pPr>
              <a:r>
                <a:rPr lang="es-ES"/>
                <a:t>Entradas: cobros</a:t>
              </a:r>
            </a:p>
          </p:txBody>
        </p:sp>
        <p:sp>
          <p:nvSpPr>
            <p:cNvPr id="234506" name="AutoShape 10"/>
            <p:cNvSpPr>
              <a:spLocks noChangeArrowheads="1"/>
            </p:cNvSpPr>
            <p:nvPr/>
          </p:nvSpPr>
          <p:spPr bwMode="auto">
            <a:xfrm flipH="1">
              <a:off x="1008" y="3768"/>
              <a:ext cx="1344" cy="288"/>
            </a:xfrm>
            <a:prstGeom prst="rightArrow">
              <a:avLst>
                <a:gd name="adj1" fmla="val 60417"/>
                <a:gd name="adj2" fmla="val 43404"/>
              </a:avLst>
            </a:prstGeom>
            <a:solidFill>
              <a:srgbClr val="CC0000"/>
            </a:solidFill>
            <a:ln w="9525">
              <a:noFill/>
              <a:miter lim="800000"/>
              <a:headEnd/>
              <a:tailEnd/>
            </a:ln>
            <a:effectLst>
              <a:outerShdw dist="35921" dir="2700000" algn="ctr" rotWithShape="0">
                <a:schemeClr val="bg2"/>
              </a:outerShdw>
            </a:effectLst>
          </p:spPr>
          <p:txBody>
            <a:bodyPr wrap="none" anchor="ctr"/>
            <a:lstStyle/>
            <a:p>
              <a:pPr>
                <a:defRPr/>
              </a:pPr>
              <a:r>
                <a:rPr lang="es-ES"/>
                <a:t>Salidas: pagos</a:t>
              </a:r>
            </a:p>
          </p:txBody>
        </p:sp>
      </p:grpSp>
      <p:grpSp>
        <p:nvGrpSpPr>
          <p:cNvPr id="79878" name="Group 19"/>
          <p:cNvGrpSpPr>
            <a:grpSpLocks/>
          </p:cNvGrpSpPr>
          <p:nvPr/>
        </p:nvGrpSpPr>
        <p:grpSpPr bwMode="auto">
          <a:xfrm>
            <a:off x="5105400" y="5524500"/>
            <a:ext cx="2667000" cy="914400"/>
            <a:chOff x="3216" y="3480"/>
            <a:chExt cx="1680" cy="576"/>
          </a:xfrm>
        </p:grpSpPr>
        <p:sp>
          <p:nvSpPr>
            <p:cNvPr id="234510" name="AutoShape 14"/>
            <p:cNvSpPr>
              <a:spLocks noChangeArrowheads="1"/>
            </p:cNvSpPr>
            <p:nvPr/>
          </p:nvSpPr>
          <p:spPr bwMode="auto">
            <a:xfrm>
              <a:off x="3216" y="3480"/>
              <a:ext cx="1680" cy="288"/>
            </a:xfrm>
            <a:prstGeom prst="rightArrow">
              <a:avLst>
                <a:gd name="adj1" fmla="val 60417"/>
                <a:gd name="adj2" fmla="val 54255"/>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r>
                <a:rPr lang="es-ES">
                  <a:solidFill>
                    <a:srgbClr val="006600"/>
                  </a:solidFill>
                </a:rPr>
                <a:t>Excedente: invertir</a:t>
              </a:r>
            </a:p>
          </p:txBody>
        </p:sp>
        <p:sp>
          <p:nvSpPr>
            <p:cNvPr id="234511" name="AutoShape 15"/>
            <p:cNvSpPr>
              <a:spLocks noChangeArrowheads="1"/>
            </p:cNvSpPr>
            <p:nvPr/>
          </p:nvSpPr>
          <p:spPr bwMode="auto">
            <a:xfrm flipH="1">
              <a:off x="3216" y="3768"/>
              <a:ext cx="1680" cy="288"/>
            </a:xfrm>
            <a:prstGeom prst="rightArrow">
              <a:avLst>
                <a:gd name="adj1" fmla="val 60417"/>
                <a:gd name="adj2" fmla="val 54255"/>
              </a:avLst>
            </a:prstGeom>
            <a:solidFill>
              <a:schemeClr val="bg1"/>
            </a:solidFill>
            <a:ln w="9525">
              <a:solidFill>
                <a:srgbClr val="CC0000"/>
              </a:solidFill>
              <a:miter lim="800000"/>
              <a:headEnd/>
              <a:tailEnd/>
            </a:ln>
            <a:effectLst>
              <a:outerShdw dist="35921" dir="2700000" algn="ctr" rotWithShape="0">
                <a:schemeClr val="bg2"/>
              </a:outerShdw>
            </a:effectLst>
          </p:spPr>
          <p:txBody>
            <a:bodyPr wrap="none" anchor="ctr"/>
            <a:lstStyle/>
            <a:p>
              <a:pPr>
                <a:defRPr/>
              </a:pPr>
              <a:r>
                <a:rPr lang="es-ES">
                  <a:solidFill>
                    <a:srgbClr val="CC0000"/>
                  </a:solidFill>
                </a:rPr>
                <a:t>Déficit: financiar</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s-ES"/>
              <a:t>Funciones administrativas</a:t>
            </a:r>
          </a:p>
        </p:txBody>
      </p:sp>
      <p:sp>
        <p:nvSpPr>
          <p:cNvPr id="80899" name="Rectangle 3"/>
          <p:cNvSpPr>
            <a:spLocks noGrp="1" noChangeArrowheads="1"/>
          </p:cNvSpPr>
          <p:nvPr>
            <p:ph type="body" idx="1"/>
          </p:nvPr>
        </p:nvSpPr>
        <p:spPr/>
        <p:txBody>
          <a:bodyPr/>
          <a:lstStyle/>
          <a:p>
            <a:pPr eaLnBrk="1" hangingPunct="1">
              <a:lnSpc>
                <a:spcPct val="80000"/>
              </a:lnSpc>
            </a:pPr>
            <a:r>
              <a:rPr lang="es-ES" dirty="0"/>
              <a:t>Administración y estructura organizativa</a:t>
            </a:r>
          </a:p>
          <a:p>
            <a:pPr lvl="1" eaLnBrk="1" hangingPunct="1">
              <a:lnSpc>
                <a:spcPct val="90000"/>
              </a:lnSpc>
            </a:pPr>
            <a:r>
              <a:rPr lang="es-ES" dirty="0"/>
              <a:t>Todas las áreas de la empresa generan tareas administrativas en mayor o menor grado</a:t>
            </a:r>
          </a:p>
          <a:p>
            <a:pPr lvl="1" eaLnBrk="1" hangingPunct="1">
              <a:lnSpc>
                <a:spcPct val="90000"/>
              </a:lnSpc>
            </a:pPr>
            <a:r>
              <a:rPr lang="es-ES" dirty="0"/>
              <a:t>Motivos para centralizar estas tareas en un departamento</a:t>
            </a:r>
          </a:p>
          <a:p>
            <a:pPr lvl="2" eaLnBrk="1" hangingPunct="1">
              <a:lnSpc>
                <a:spcPct val="90000"/>
              </a:lnSpc>
            </a:pPr>
            <a:r>
              <a:rPr lang="es-ES" dirty="0"/>
              <a:t>Suelen requerir </a:t>
            </a:r>
            <a:r>
              <a:rPr lang="es-ES" dirty="0">
                <a:solidFill>
                  <a:srgbClr val="006600"/>
                </a:solidFill>
              </a:rPr>
              <a:t>medios y personal</a:t>
            </a:r>
            <a:r>
              <a:rPr lang="es-ES" dirty="0"/>
              <a:t> de similares características y agrupándolas se obtiene</a:t>
            </a:r>
            <a:r>
              <a:rPr lang="es-ES" dirty="0">
                <a:solidFill>
                  <a:srgbClr val="006600"/>
                </a:solidFill>
              </a:rPr>
              <a:t> especialización, eficiencia y estandarización</a:t>
            </a:r>
          </a:p>
          <a:p>
            <a:pPr lvl="2" eaLnBrk="1" hangingPunct="1">
              <a:lnSpc>
                <a:spcPct val="90000"/>
              </a:lnSpc>
            </a:pPr>
            <a:r>
              <a:rPr lang="es-ES" dirty="0">
                <a:solidFill>
                  <a:srgbClr val="006600"/>
                </a:solidFill>
              </a:rPr>
              <a:t>Descarga</a:t>
            </a:r>
            <a:r>
              <a:rPr lang="es-ES" dirty="0"/>
              <a:t> a otras áreas de tareas que no generen valor</a:t>
            </a:r>
          </a:p>
          <a:p>
            <a:pPr lvl="2" eaLnBrk="1" hangingPunct="1">
              <a:lnSpc>
                <a:spcPct val="90000"/>
              </a:lnSpc>
            </a:pPr>
            <a:r>
              <a:rPr lang="es-ES" dirty="0"/>
              <a:t>Permite a las áreas </a:t>
            </a:r>
            <a:r>
              <a:rPr lang="es-ES" dirty="0">
                <a:solidFill>
                  <a:srgbClr val="006600"/>
                </a:solidFill>
              </a:rPr>
              <a:t>centrarse en los procesos clave</a:t>
            </a:r>
          </a:p>
          <a:p>
            <a:pPr lvl="1" eaLnBrk="1" hangingPunct="1">
              <a:lnSpc>
                <a:spcPct val="90000"/>
              </a:lnSpc>
            </a:pPr>
            <a:r>
              <a:rPr lang="es-ES" dirty="0"/>
              <a:t>Motivos para no centralizar</a:t>
            </a:r>
          </a:p>
          <a:p>
            <a:pPr lvl="2" eaLnBrk="1" hangingPunct="1">
              <a:lnSpc>
                <a:spcPct val="90000"/>
              </a:lnSpc>
            </a:pPr>
            <a:r>
              <a:rPr lang="es-ES" dirty="0"/>
              <a:t>Necesidades muy estrechas de </a:t>
            </a:r>
            <a:r>
              <a:rPr lang="es-ES" dirty="0">
                <a:solidFill>
                  <a:srgbClr val="006600"/>
                </a:solidFill>
              </a:rPr>
              <a:t>coordinación</a:t>
            </a:r>
            <a:r>
              <a:rPr lang="es-ES" dirty="0"/>
              <a:t> con procesos clave</a:t>
            </a:r>
          </a:p>
          <a:p>
            <a:pPr lvl="2" eaLnBrk="1" hangingPunct="1">
              <a:lnSpc>
                <a:spcPct val="90000"/>
              </a:lnSpc>
            </a:pPr>
            <a:r>
              <a:rPr lang="es-ES" dirty="0">
                <a:solidFill>
                  <a:srgbClr val="006600"/>
                </a:solidFill>
              </a:rPr>
              <a:t>Carga de trabajo baja</a:t>
            </a:r>
            <a:r>
              <a:rPr lang="es-ES" dirty="0"/>
              <a:t> cubierta por personal del área</a:t>
            </a:r>
          </a:p>
          <a:p>
            <a:pPr lvl="2" eaLnBrk="1" hangingPunct="1">
              <a:lnSpc>
                <a:spcPct val="90000"/>
              </a:lnSpc>
            </a:pPr>
            <a:r>
              <a:rPr lang="es-ES" dirty="0">
                <a:solidFill>
                  <a:srgbClr val="006600"/>
                </a:solidFill>
              </a:rPr>
              <a:t>Resistencia de directivos</a:t>
            </a:r>
            <a:r>
              <a:rPr lang="es-ES" dirty="0"/>
              <a:t> a perder poder (personal, presupuesto)</a:t>
            </a:r>
          </a:p>
          <a:p>
            <a:pPr lvl="1" eaLnBrk="1" hangingPunct="1">
              <a:lnSpc>
                <a:spcPct val="90000"/>
              </a:lnSpc>
            </a:pPr>
            <a:r>
              <a:rPr lang="es-ES" dirty="0"/>
              <a:t>Dependencia del departamento de finanzas</a:t>
            </a:r>
          </a:p>
          <a:p>
            <a:pPr lvl="2" eaLnBrk="1" hangingPunct="1">
              <a:lnSpc>
                <a:spcPct val="90000"/>
              </a:lnSpc>
            </a:pPr>
            <a:r>
              <a:rPr lang="es-ES" dirty="0"/>
              <a:t>Finanzas genera muchas tareas administrativas</a:t>
            </a:r>
          </a:p>
          <a:p>
            <a:pPr lvl="2" eaLnBrk="1" hangingPunct="1">
              <a:lnSpc>
                <a:spcPct val="90000"/>
              </a:lnSpc>
            </a:pPr>
            <a:r>
              <a:rPr lang="es-ES" dirty="0"/>
              <a:t>A menudo dichas tareas implican manejar información financiera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s-ES"/>
              <a:t>Funciones administrativas</a:t>
            </a:r>
          </a:p>
        </p:txBody>
      </p:sp>
      <p:sp>
        <p:nvSpPr>
          <p:cNvPr id="81923" name="Rectangle 3"/>
          <p:cNvSpPr>
            <a:spLocks noGrp="1" noChangeArrowheads="1"/>
          </p:cNvSpPr>
          <p:nvPr>
            <p:ph type="body" idx="1"/>
          </p:nvPr>
        </p:nvSpPr>
        <p:spPr/>
        <p:txBody>
          <a:bodyPr/>
          <a:lstStyle/>
          <a:p>
            <a:pPr eaLnBrk="1" hangingPunct="1"/>
            <a:r>
              <a:rPr lang="es-ES" b="0" dirty="0"/>
              <a:t> Algunos ejemplos de funciones administrativas</a:t>
            </a:r>
          </a:p>
          <a:p>
            <a:pPr lvl="1" eaLnBrk="1" hangingPunct="1"/>
            <a:r>
              <a:rPr lang="es-ES" dirty="0"/>
              <a:t>Gestión y pago de nóminas, horas extras, etc.</a:t>
            </a:r>
          </a:p>
          <a:p>
            <a:pPr lvl="1" eaLnBrk="1" hangingPunct="1"/>
            <a:r>
              <a:rPr lang="es-ES" dirty="0"/>
              <a:t>Control de presencia</a:t>
            </a:r>
          </a:p>
          <a:p>
            <a:pPr lvl="1" eaLnBrk="1" hangingPunct="1"/>
            <a:r>
              <a:rPr lang="es-ES" dirty="0"/>
              <a:t>Gestión administrativa de contratación, jubilaciones, despidos</a:t>
            </a:r>
          </a:p>
          <a:p>
            <a:pPr lvl="1" eaLnBrk="1" hangingPunct="1"/>
            <a:r>
              <a:rPr lang="es-ES" dirty="0"/>
              <a:t>Compras (la ejecución, no la planificación de materiales)</a:t>
            </a:r>
          </a:p>
          <a:p>
            <a:pPr lvl="1" eaLnBrk="1" hangingPunct="1"/>
            <a:r>
              <a:rPr lang="es-ES" dirty="0"/>
              <a:t>Entrada de pedidos de clientes</a:t>
            </a:r>
          </a:p>
          <a:p>
            <a:pPr lvl="1" eaLnBrk="1" hangingPunct="1"/>
            <a:r>
              <a:rPr lang="es-ES" dirty="0"/>
              <a:t>Emisión de facturas</a:t>
            </a:r>
          </a:p>
          <a:p>
            <a:pPr lvl="1" eaLnBrk="1" hangingPunct="1"/>
            <a:r>
              <a:rPr lang="es-ES" dirty="0"/>
              <a:t>Gestión administrativa de cobro y morosidad</a:t>
            </a:r>
          </a:p>
          <a:p>
            <a:pPr lvl="1" eaLnBrk="1" hangingPunct="1"/>
            <a:r>
              <a:rPr lang="es-ES" dirty="0"/>
              <a:t>Conciliaciones bancarias</a:t>
            </a:r>
          </a:p>
          <a:p>
            <a:pPr lvl="1" eaLnBrk="1" hangingPunct="1"/>
            <a:r>
              <a:rPr lang="es-ES" dirty="0"/>
              <a:t>Entrada de asientos contables en la contabilidad</a:t>
            </a:r>
          </a:p>
          <a:p>
            <a:pPr lvl="1" eaLnBrk="1" hangingPunct="1"/>
            <a:r>
              <a:rPr lang="es-ES" dirty="0"/>
              <a:t>Organización de pequeños eventos (cenas de empresa)</a:t>
            </a:r>
          </a:p>
          <a:p>
            <a:pPr lvl="1" eaLnBrk="1" hangingPunct="1"/>
            <a:r>
              <a:rPr lang="es-ES" dirty="0"/>
              <a:t>Planificación de viajes de empleados y liquidación de gastos y dietas</a:t>
            </a:r>
          </a:p>
          <a:p>
            <a:pPr lvl="1" eaLnBrk="1" hangingPunct="1"/>
            <a:r>
              <a:rPr lang="es-ES" dirty="0"/>
              <a:t>....</a:t>
            </a:r>
          </a:p>
          <a:p>
            <a:pPr eaLnBrk="1" hangingPunct="1"/>
            <a:endParaRPr lang="es-ES" sz="2000" b="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a:t>La contabilidad como sistema de información</a:t>
            </a:r>
          </a:p>
        </p:txBody>
      </p:sp>
      <p:sp>
        <p:nvSpPr>
          <p:cNvPr id="18435" name="Rectangle 3"/>
          <p:cNvSpPr>
            <a:spLocks noGrp="1" noChangeArrowheads="1"/>
          </p:cNvSpPr>
          <p:nvPr>
            <p:ph type="body" idx="1"/>
          </p:nvPr>
        </p:nvSpPr>
        <p:spPr>
          <a:xfrm>
            <a:off x="685800" y="990600"/>
            <a:ext cx="7772400" cy="5318720"/>
          </a:xfrm>
        </p:spPr>
        <p:txBody>
          <a:bodyPr/>
          <a:lstStyle/>
          <a:p>
            <a:pPr eaLnBrk="1" hangingPunct="1"/>
            <a:r>
              <a:rPr lang="es-ES" dirty="0"/>
              <a:t>Necesidades de información sobre la empresa</a:t>
            </a:r>
          </a:p>
          <a:p>
            <a:pPr lvl="1" eaLnBrk="1" hangingPunct="1"/>
            <a:r>
              <a:rPr lang="es-ES" dirty="0">
                <a:solidFill>
                  <a:srgbClr val="006600"/>
                </a:solidFill>
              </a:rPr>
              <a:t>El entorno</a:t>
            </a:r>
            <a:r>
              <a:rPr lang="es-ES" dirty="0"/>
              <a:t>: accionistas, prestamistas, bancos, CNMV, registro mercantil, Administración, proveedores, ...</a:t>
            </a:r>
          </a:p>
          <a:p>
            <a:pPr lvl="1" eaLnBrk="1" hangingPunct="1"/>
            <a:r>
              <a:rPr lang="es-ES" dirty="0">
                <a:solidFill>
                  <a:srgbClr val="006600"/>
                </a:solidFill>
              </a:rPr>
              <a:t>Los gestores</a:t>
            </a:r>
            <a:r>
              <a:rPr lang="es-ES" dirty="0"/>
              <a:t>: información para </a:t>
            </a:r>
            <a:r>
              <a:rPr lang="es-ES" dirty="0">
                <a:solidFill>
                  <a:srgbClr val="006600"/>
                </a:solidFill>
              </a:rPr>
              <a:t>tomar decisiones</a:t>
            </a:r>
            <a:r>
              <a:rPr lang="es-ES" dirty="0"/>
              <a:t> y para </a:t>
            </a:r>
            <a:r>
              <a:rPr lang="es-ES" dirty="0">
                <a:solidFill>
                  <a:srgbClr val="006600"/>
                </a:solidFill>
              </a:rPr>
              <a:t>controlar</a:t>
            </a:r>
            <a:r>
              <a:rPr lang="es-ES" dirty="0"/>
              <a:t> la actividad bajo su ámbito de responsabilidad</a:t>
            </a:r>
          </a:p>
          <a:p>
            <a:pPr lvl="1" eaLnBrk="1" hangingPunct="1"/>
            <a:r>
              <a:rPr lang="es-ES" dirty="0"/>
              <a:t>Ambos grupos tienen necesidades de información sobre la empresas, pero con </a:t>
            </a:r>
            <a:r>
              <a:rPr lang="es-ES" dirty="0">
                <a:solidFill>
                  <a:srgbClr val="006600"/>
                </a:solidFill>
              </a:rPr>
              <a:t>requerimientos diferentes</a:t>
            </a:r>
          </a:p>
          <a:p>
            <a:pPr eaLnBrk="1" hangingPunct="1"/>
            <a:r>
              <a:rPr lang="es-ES" dirty="0"/>
              <a:t>La contabilidad</a:t>
            </a:r>
          </a:p>
          <a:p>
            <a:pPr lvl="1" eaLnBrk="1" hangingPunct="1"/>
            <a:r>
              <a:rPr lang="es-ES" dirty="0"/>
              <a:t>Registra toda la actividad de la empresa que es susceptible de expresarse en términos económicos (</a:t>
            </a:r>
            <a:r>
              <a:rPr lang="es-ES" dirty="0">
                <a:solidFill>
                  <a:srgbClr val="006600"/>
                </a:solidFill>
              </a:rPr>
              <a:t>hechos económicos</a:t>
            </a:r>
            <a:r>
              <a:rPr lang="es-ES" dirty="0"/>
              <a:t>)</a:t>
            </a:r>
          </a:p>
          <a:p>
            <a:pPr lvl="1" eaLnBrk="1" hangingPunct="1"/>
            <a:r>
              <a:rPr lang="es-ES" dirty="0">
                <a:solidFill>
                  <a:srgbClr val="006600"/>
                </a:solidFill>
              </a:rPr>
              <a:t>Procesa los datos</a:t>
            </a:r>
            <a:r>
              <a:rPr lang="es-ES" dirty="0"/>
              <a:t> que recoge sobre los hechos económicos acaecidos para producir información sobre el </a:t>
            </a:r>
            <a:r>
              <a:rPr lang="es-ES" dirty="0">
                <a:solidFill>
                  <a:srgbClr val="006600"/>
                </a:solidFill>
              </a:rPr>
              <a:t>estado</a:t>
            </a:r>
            <a:r>
              <a:rPr lang="es-ES" dirty="0"/>
              <a:t> y la </a:t>
            </a:r>
            <a:r>
              <a:rPr lang="es-ES" dirty="0">
                <a:solidFill>
                  <a:srgbClr val="006600"/>
                </a:solidFill>
              </a:rPr>
              <a:t>evolución</a:t>
            </a:r>
            <a:r>
              <a:rPr lang="es-ES" dirty="0"/>
              <a:t> de la empresa</a:t>
            </a:r>
          </a:p>
          <a:p>
            <a:pPr lvl="1" eaLnBrk="1" hangingPunct="1"/>
            <a:r>
              <a:rPr lang="es-ES" dirty="0"/>
              <a:t>La contabilidad registra la </a:t>
            </a:r>
            <a:r>
              <a:rPr lang="es-ES" dirty="0">
                <a:solidFill>
                  <a:srgbClr val="006600"/>
                </a:solidFill>
              </a:rPr>
              <a:t>historia</a:t>
            </a:r>
            <a:r>
              <a:rPr lang="es-ES" dirty="0"/>
              <a:t> de la empresa (control) y se utiliza también para prever el </a:t>
            </a:r>
            <a:r>
              <a:rPr lang="es-ES" dirty="0">
                <a:solidFill>
                  <a:srgbClr val="006600"/>
                </a:solidFill>
              </a:rPr>
              <a:t>futuro</a:t>
            </a:r>
            <a:r>
              <a:rPr lang="es-ES" dirty="0"/>
              <a:t> (decisiones)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a:t>La contabilidad como sistema de información</a:t>
            </a:r>
          </a:p>
        </p:txBody>
      </p:sp>
      <p:sp>
        <p:nvSpPr>
          <p:cNvPr id="18435" name="Rectangle 3"/>
          <p:cNvSpPr>
            <a:spLocks noGrp="1" noChangeArrowheads="1"/>
          </p:cNvSpPr>
          <p:nvPr>
            <p:ph type="body" idx="1"/>
          </p:nvPr>
        </p:nvSpPr>
        <p:spPr>
          <a:xfrm>
            <a:off x="685800" y="836712"/>
            <a:ext cx="7772400" cy="2880320"/>
          </a:xfrm>
        </p:spPr>
        <p:txBody>
          <a:bodyPr/>
          <a:lstStyle/>
          <a:p>
            <a:pPr lvl="1" eaLnBrk="1" hangingPunct="1"/>
            <a:r>
              <a:rPr lang="es-ES" dirty="0"/>
              <a:t>Entorno: </a:t>
            </a:r>
            <a:r>
              <a:rPr lang="es-ES" dirty="0">
                <a:solidFill>
                  <a:srgbClr val="006600"/>
                </a:solidFill>
              </a:rPr>
              <a:t>Contabilidad Financiera</a:t>
            </a:r>
            <a:r>
              <a:rPr lang="es-ES" dirty="0"/>
              <a:t> (Plan Generar Contable), estandarizada, regulada, de obligado cumplimiento, verificada (Auditorías externas) -&gt; comparable y comprensible por cualquiera</a:t>
            </a:r>
          </a:p>
          <a:p>
            <a:pPr lvl="1" eaLnBrk="1" hangingPunct="1"/>
            <a:r>
              <a:rPr lang="es-ES" dirty="0"/>
              <a:t>Gestores: </a:t>
            </a:r>
            <a:r>
              <a:rPr lang="es-ES" dirty="0">
                <a:solidFill>
                  <a:srgbClr val="006600"/>
                </a:solidFill>
              </a:rPr>
              <a:t>Contabilidad de Gestión</a:t>
            </a:r>
            <a:r>
              <a:rPr lang="es-ES" dirty="0"/>
              <a:t>, a medida de cada empresa (y de cada gestor), adaptable a necesidades nuevas, con criterios propios, de ámbito parcial (ámbitos de responsabilidad), -&gt; no directamente comparable y comprensible por sus usuarios</a:t>
            </a:r>
          </a:p>
        </p:txBody>
      </p:sp>
      <p:sp>
        <p:nvSpPr>
          <p:cNvPr id="18436" name="Rectangle 4"/>
          <p:cNvSpPr>
            <a:spLocks noChangeArrowheads="1"/>
          </p:cNvSpPr>
          <p:nvPr/>
        </p:nvSpPr>
        <p:spPr bwMode="auto">
          <a:xfrm>
            <a:off x="2819400" y="3886200"/>
            <a:ext cx="5867400" cy="2438400"/>
          </a:xfrm>
          <a:prstGeom prst="rect">
            <a:avLst/>
          </a:prstGeom>
          <a:solidFill>
            <a:srgbClr val="FFE4C9"/>
          </a:solidFill>
          <a:ln w="9525">
            <a:noFill/>
            <a:miter lim="800000"/>
            <a:headEnd/>
            <a:tailEnd/>
          </a:ln>
        </p:spPr>
        <p:txBody>
          <a:bodyPr wrap="none"/>
          <a:lstStyle/>
          <a:p>
            <a:r>
              <a:rPr lang="es-ES" sz="1600" b="1" dirty="0">
                <a:solidFill>
                  <a:schemeClr val="tx2"/>
                </a:solidFill>
              </a:rPr>
              <a:t>La contabilidad como sistema de información</a:t>
            </a:r>
          </a:p>
        </p:txBody>
      </p:sp>
      <p:sp>
        <p:nvSpPr>
          <p:cNvPr id="18437" name="Rectangle 21"/>
          <p:cNvSpPr>
            <a:spLocks noChangeArrowheads="1"/>
          </p:cNvSpPr>
          <p:nvPr/>
        </p:nvSpPr>
        <p:spPr bwMode="auto">
          <a:xfrm>
            <a:off x="2971800" y="5365750"/>
            <a:ext cx="5638800" cy="882650"/>
          </a:xfrm>
          <a:prstGeom prst="rect">
            <a:avLst/>
          </a:prstGeom>
          <a:solidFill>
            <a:srgbClr val="CCFFCC">
              <a:alpha val="50195"/>
            </a:srgbClr>
          </a:solidFill>
          <a:ln w="9525">
            <a:solidFill>
              <a:srgbClr val="CC6600"/>
            </a:solidFill>
            <a:miter lim="800000"/>
            <a:headEnd/>
            <a:tailEnd/>
          </a:ln>
        </p:spPr>
        <p:txBody>
          <a:bodyPr lIns="36000" tIns="36000" rIns="36000" bIns="36000" anchor="b"/>
          <a:lstStyle/>
          <a:p>
            <a:pPr marL="100013" indent="-100013">
              <a:lnSpc>
                <a:spcPct val="90000"/>
              </a:lnSpc>
              <a:spcBef>
                <a:spcPct val="20000"/>
              </a:spcBef>
              <a:buClr>
                <a:srgbClr val="FF9900"/>
              </a:buClr>
              <a:buFont typeface="Wingdings" pitchFamily="2" charset="2"/>
              <a:buNone/>
            </a:pPr>
            <a:r>
              <a:rPr lang="es-ES" sz="1400" b="1">
                <a:solidFill>
                  <a:schemeClr val="tx1"/>
                </a:solidFill>
              </a:rPr>
              <a:t>Contabilidad de Costes</a:t>
            </a:r>
          </a:p>
        </p:txBody>
      </p:sp>
      <p:sp>
        <p:nvSpPr>
          <p:cNvPr id="18438" name="Rectangle 19"/>
          <p:cNvSpPr>
            <a:spLocks noChangeArrowheads="1"/>
          </p:cNvSpPr>
          <p:nvPr/>
        </p:nvSpPr>
        <p:spPr bwMode="auto">
          <a:xfrm>
            <a:off x="2971800" y="4343400"/>
            <a:ext cx="5638800" cy="869950"/>
          </a:xfrm>
          <a:prstGeom prst="rect">
            <a:avLst/>
          </a:prstGeom>
          <a:solidFill>
            <a:srgbClr val="FFFFCC">
              <a:alpha val="50195"/>
            </a:srgbClr>
          </a:solidFill>
          <a:ln w="9525">
            <a:solidFill>
              <a:srgbClr val="CC6600"/>
            </a:solidFill>
            <a:miter lim="800000"/>
            <a:headEnd/>
            <a:tailEnd/>
          </a:ln>
        </p:spPr>
        <p:txBody>
          <a:bodyPr lIns="36000" tIns="36000" rIns="36000" bIns="36000"/>
          <a:lstStyle/>
          <a:p>
            <a:pPr marL="100013" indent="-100013">
              <a:lnSpc>
                <a:spcPct val="90000"/>
              </a:lnSpc>
              <a:spcBef>
                <a:spcPct val="20000"/>
              </a:spcBef>
              <a:buClr>
                <a:srgbClr val="FF9900"/>
              </a:buClr>
              <a:buFont typeface="Wingdings" pitchFamily="2" charset="2"/>
              <a:buNone/>
            </a:pPr>
            <a:r>
              <a:rPr lang="es-ES" sz="1400" b="1">
                <a:solidFill>
                  <a:schemeClr val="tx1"/>
                </a:solidFill>
              </a:rPr>
              <a:t>Contabilidad Financiera</a:t>
            </a:r>
          </a:p>
        </p:txBody>
      </p:sp>
      <p:sp>
        <p:nvSpPr>
          <p:cNvPr id="87045" name="Rectangle 5"/>
          <p:cNvSpPr>
            <a:spLocks noChangeArrowheads="1"/>
          </p:cNvSpPr>
          <p:nvPr/>
        </p:nvSpPr>
        <p:spPr bwMode="auto">
          <a:xfrm>
            <a:off x="3048000" y="5016500"/>
            <a:ext cx="1374775" cy="517525"/>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spAutoFit/>
          </a:bodyPr>
          <a:lstStyle/>
          <a:p>
            <a:pPr>
              <a:defRPr/>
            </a:pPr>
            <a:r>
              <a:rPr lang="es-ES" sz="1400" b="1"/>
              <a:t>Registrar</a:t>
            </a:r>
          </a:p>
          <a:p>
            <a:pPr>
              <a:defRPr/>
            </a:pPr>
            <a:r>
              <a:rPr lang="es-ES" sz="1400" b="1"/>
              <a:t>transacciones</a:t>
            </a:r>
          </a:p>
        </p:txBody>
      </p:sp>
      <p:sp>
        <p:nvSpPr>
          <p:cNvPr id="87046" name="Rectangle 6"/>
          <p:cNvSpPr>
            <a:spLocks noChangeArrowheads="1"/>
          </p:cNvSpPr>
          <p:nvPr/>
        </p:nvSpPr>
        <p:spPr bwMode="auto">
          <a:xfrm>
            <a:off x="4800600" y="5016500"/>
            <a:ext cx="1295400" cy="517525"/>
          </a:xfrm>
          <a:prstGeom prst="rect">
            <a:avLst/>
          </a:prstGeom>
          <a:solidFill>
            <a:srgbClr val="CC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Procesos</a:t>
            </a:r>
          </a:p>
          <a:p>
            <a:pPr>
              <a:defRPr/>
            </a:pPr>
            <a:r>
              <a:rPr lang="es-ES" sz="1400" b="1"/>
              <a:t>contables</a:t>
            </a:r>
          </a:p>
        </p:txBody>
      </p:sp>
      <p:cxnSp>
        <p:nvCxnSpPr>
          <p:cNvPr id="87048" name="AutoShape 8"/>
          <p:cNvCxnSpPr>
            <a:cxnSpLocks noChangeShapeType="1"/>
            <a:stCxn id="87053" idx="3"/>
            <a:endCxn id="87045" idx="1"/>
          </p:cNvCxnSpPr>
          <p:nvPr/>
        </p:nvCxnSpPr>
        <p:spPr bwMode="auto">
          <a:xfrm>
            <a:off x="2667000" y="5270500"/>
            <a:ext cx="381000" cy="4763"/>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sp>
        <p:nvSpPr>
          <p:cNvPr id="87049" name="Rectangle 9"/>
          <p:cNvSpPr>
            <a:spLocks noChangeArrowheads="1"/>
          </p:cNvSpPr>
          <p:nvPr/>
        </p:nvSpPr>
        <p:spPr bwMode="auto">
          <a:xfrm>
            <a:off x="6934200" y="4406900"/>
            <a:ext cx="1600200" cy="730250"/>
          </a:xfrm>
          <a:prstGeom prst="rect">
            <a:avLst/>
          </a:prstGeom>
          <a:solidFill>
            <a:srgbClr val="00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Información</a:t>
            </a:r>
          </a:p>
          <a:p>
            <a:pPr>
              <a:defRPr/>
            </a:pPr>
            <a:r>
              <a:rPr lang="es-ES" sz="1400" b="1"/>
              <a:t>para consumo</a:t>
            </a:r>
          </a:p>
          <a:p>
            <a:pPr>
              <a:defRPr/>
            </a:pPr>
            <a:r>
              <a:rPr lang="es-ES" sz="1400" b="1"/>
              <a:t>externo</a:t>
            </a:r>
          </a:p>
        </p:txBody>
      </p:sp>
      <p:cxnSp>
        <p:nvCxnSpPr>
          <p:cNvPr id="87050" name="AutoShape 10"/>
          <p:cNvCxnSpPr>
            <a:cxnSpLocks noChangeShapeType="1"/>
            <a:stCxn id="87046" idx="3"/>
            <a:endCxn id="87049" idx="1"/>
          </p:cNvCxnSpPr>
          <p:nvPr/>
        </p:nvCxnSpPr>
        <p:spPr bwMode="auto">
          <a:xfrm flipV="1">
            <a:off x="6096000" y="4772025"/>
            <a:ext cx="838200" cy="503238"/>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grpSp>
        <p:nvGrpSpPr>
          <p:cNvPr id="2" name="Group 20"/>
          <p:cNvGrpSpPr>
            <a:grpSpLocks/>
          </p:cNvGrpSpPr>
          <p:nvPr/>
        </p:nvGrpSpPr>
        <p:grpSpPr bwMode="auto">
          <a:xfrm>
            <a:off x="457200" y="4343400"/>
            <a:ext cx="2209800" cy="1600200"/>
            <a:chOff x="192" y="1968"/>
            <a:chExt cx="1392" cy="1008"/>
          </a:xfrm>
        </p:grpSpPr>
        <p:sp>
          <p:nvSpPr>
            <p:cNvPr id="87053" name="Rectangle 13"/>
            <p:cNvSpPr>
              <a:spLocks noChangeArrowheads="1"/>
            </p:cNvSpPr>
            <p:nvPr/>
          </p:nvSpPr>
          <p:spPr bwMode="auto">
            <a:xfrm>
              <a:off x="192" y="2128"/>
              <a:ext cx="1392" cy="848"/>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RRHH, nóminas, etc.</a:t>
              </a:r>
            </a:p>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Producción, distribución</a:t>
              </a:r>
            </a:p>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Ventas, compras, ...</a:t>
              </a:r>
            </a:p>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Financiación, intereses, dividendos, ...</a:t>
              </a:r>
            </a:p>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Inversiones, activos fijos,</a:t>
              </a:r>
            </a:p>
            <a:p>
              <a:pPr marL="100013" indent="-100013" algn="l">
                <a:lnSpc>
                  <a:spcPct val="90000"/>
                </a:lnSpc>
                <a:spcBef>
                  <a:spcPct val="20000"/>
                </a:spcBef>
                <a:buClr>
                  <a:srgbClr val="FF9900"/>
                </a:buClr>
                <a:buFont typeface="Wingdings" pitchFamily="2" charset="2"/>
                <a:buChar char="§"/>
                <a:defRPr/>
              </a:pPr>
              <a:r>
                <a:rPr lang="es-ES" sz="1200" b="1" dirty="0">
                  <a:solidFill>
                    <a:srgbClr val="4F7DAE"/>
                  </a:solidFill>
                </a:rPr>
                <a:t>Etc.</a:t>
              </a:r>
            </a:p>
            <a:p>
              <a:pPr marL="100013" indent="-100013" algn="l">
                <a:lnSpc>
                  <a:spcPct val="90000"/>
                </a:lnSpc>
                <a:spcBef>
                  <a:spcPct val="20000"/>
                </a:spcBef>
                <a:buClr>
                  <a:srgbClr val="FF9900"/>
                </a:buClr>
                <a:buFont typeface="Wingdings" pitchFamily="2" charset="2"/>
                <a:buChar char="§"/>
                <a:defRPr/>
              </a:pPr>
              <a:endParaRPr lang="es-ES" sz="1200" b="1" dirty="0">
                <a:solidFill>
                  <a:srgbClr val="4F7DAE"/>
                </a:solidFill>
              </a:endParaRPr>
            </a:p>
          </p:txBody>
        </p:sp>
        <p:sp>
          <p:nvSpPr>
            <p:cNvPr id="87054" name="Rectangle 14"/>
            <p:cNvSpPr>
              <a:spLocks noChangeArrowheads="1"/>
            </p:cNvSpPr>
            <p:nvPr/>
          </p:nvSpPr>
          <p:spPr bwMode="auto">
            <a:xfrm>
              <a:off x="192" y="1968"/>
              <a:ext cx="1392"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t>Actividad empresarial</a:t>
              </a:r>
            </a:p>
          </p:txBody>
        </p:sp>
      </p:grpSp>
      <p:cxnSp>
        <p:nvCxnSpPr>
          <p:cNvPr id="87056" name="AutoShape 16"/>
          <p:cNvCxnSpPr>
            <a:cxnSpLocks noChangeShapeType="1"/>
            <a:stCxn id="87045" idx="3"/>
            <a:endCxn id="87046" idx="1"/>
          </p:cNvCxnSpPr>
          <p:nvPr/>
        </p:nvCxnSpPr>
        <p:spPr bwMode="auto">
          <a:xfrm>
            <a:off x="4422775" y="5275263"/>
            <a:ext cx="377825"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sp>
        <p:nvSpPr>
          <p:cNvPr id="87057" name="Rectangle 17"/>
          <p:cNvSpPr>
            <a:spLocks noChangeArrowheads="1"/>
          </p:cNvSpPr>
          <p:nvPr/>
        </p:nvSpPr>
        <p:spPr bwMode="auto">
          <a:xfrm>
            <a:off x="6934200" y="5441950"/>
            <a:ext cx="1600200" cy="730250"/>
          </a:xfrm>
          <a:prstGeom prst="rect">
            <a:avLst/>
          </a:prstGeom>
          <a:solidFill>
            <a:srgbClr val="006600"/>
          </a:solidFill>
          <a:ln w="9525">
            <a:noFill/>
            <a:miter lim="800000"/>
            <a:headEnd/>
            <a:tailEnd/>
          </a:ln>
          <a:effectLst>
            <a:outerShdw dist="35921" dir="2700000" algn="ctr" rotWithShape="0">
              <a:schemeClr val="bg2"/>
            </a:outerShdw>
          </a:effectLst>
        </p:spPr>
        <p:txBody>
          <a:bodyPr anchor="ctr">
            <a:spAutoFit/>
          </a:bodyPr>
          <a:lstStyle/>
          <a:p>
            <a:pPr>
              <a:defRPr/>
            </a:pPr>
            <a:r>
              <a:rPr lang="es-ES" sz="1400" b="1"/>
              <a:t>Información</a:t>
            </a:r>
          </a:p>
          <a:p>
            <a:pPr>
              <a:defRPr/>
            </a:pPr>
            <a:r>
              <a:rPr lang="es-ES" sz="1400" b="1"/>
              <a:t>para consumo</a:t>
            </a:r>
          </a:p>
          <a:p>
            <a:pPr>
              <a:defRPr/>
            </a:pPr>
            <a:r>
              <a:rPr lang="es-ES" sz="1400" b="1"/>
              <a:t>interno</a:t>
            </a:r>
          </a:p>
        </p:txBody>
      </p:sp>
      <p:cxnSp>
        <p:nvCxnSpPr>
          <p:cNvPr id="87058" name="AutoShape 18"/>
          <p:cNvCxnSpPr>
            <a:cxnSpLocks noChangeShapeType="1"/>
            <a:stCxn id="87046" idx="3"/>
            <a:endCxn id="87057" idx="1"/>
          </p:cNvCxnSpPr>
          <p:nvPr/>
        </p:nvCxnSpPr>
        <p:spPr bwMode="auto">
          <a:xfrm>
            <a:off x="6096000" y="5275263"/>
            <a:ext cx="838200" cy="531812"/>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s-ES"/>
              <a:t>Contabilidad Financiera</a:t>
            </a:r>
          </a:p>
        </p:txBody>
      </p:sp>
      <p:sp>
        <p:nvSpPr>
          <p:cNvPr id="20483" name="Rectangle 3"/>
          <p:cNvSpPr>
            <a:spLocks noGrp="1" noChangeArrowheads="1"/>
          </p:cNvSpPr>
          <p:nvPr>
            <p:ph type="body" idx="1"/>
          </p:nvPr>
        </p:nvSpPr>
        <p:spPr/>
        <p:txBody>
          <a:bodyPr/>
          <a:lstStyle/>
          <a:p>
            <a:pPr eaLnBrk="1" hangingPunct="1">
              <a:lnSpc>
                <a:spcPct val="80000"/>
              </a:lnSpc>
            </a:pPr>
            <a:r>
              <a:rPr lang="es-ES" sz="2000"/>
              <a:t>El Plan General de Contabilidad (</a:t>
            </a:r>
            <a:r>
              <a:rPr lang="es-ES" sz="1600"/>
              <a:t>Real Decreto 1514/2007, de 16 de noviembre</a:t>
            </a:r>
            <a:r>
              <a:rPr lang="es-ES" sz="2000"/>
              <a:t>)</a:t>
            </a:r>
          </a:p>
          <a:p>
            <a:pPr lvl="1" eaLnBrk="1" hangingPunct="1">
              <a:lnSpc>
                <a:spcPct val="90000"/>
              </a:lnSpc>
            </a:pPr>
            <a:r>
              <a:rPr lang="es-ES" sz="1800"/>
              <a:t>Establece un marco técnico para la normalización contable, cuya finalidad fundamental es conseguir que la información económico-financiera de las empresas sea </a:t>
            </a:r>
            <a:r>
              <a:rPr lang="es-ES" sz="1800">
                <a:solidFill>
                  <a:srgbClr val="006600"/>
                </a:solidFill>
              </a:rPr>
              <a:t>transparente, fiable y comparable</a:t>
            </a:r>
          </a:p>
          <a:p>
            <a:pPr lvl="1" eaLnBrk="1" hangingPunct="1">
              <a:lnSpc>
                <a:spcPct val="90000"/>
              </a:lnSpc>
            </a:pPr>
            <a:r>
              <a:rPr lang="es-ES" sz="1800"/>
              <a:t>Es de </a:t>
            </a:r>
            <a:r>
              <a:rPr lang="es-ES" sz="1800">
                <a:solidFill>
                  <a:srgbClr val="006600"/>
                </a:solidFill>
              </a:rPr>
              <a:t>obligado</a:t>
            </a:r>
            <a:r>
              <a:rPr lang="es-ES" sz="1800"/>
              <a:t> cumplimiento a las empresas de cualquier tipo</a:t>
            </a:r>
          </a:p>
          <a:p>
            <a:pPr eaLnBrk="1" hangingPunct="1">
              <a:lnSpc>
                <a:spcPct val="80000"/>
              </a:lnSpc>
            </a:pPr>
            <a:r>
              <a:rPr lang="es-ES" sz="2000"/>
              <a:t>Elementos de la contabilidad</a:t>
            </a:r>
          </a:p>
          <a:p>
            <a:pPr lvl="1" eaLnBrk="1" hangingPunct="1">
              <a:lnSpc>
                <a:spcPct val="90000"/>
              </a:lnSpc>
            </a:pPr>
            <a:r>
              <a:rPr lang="es-ES" sz="1800">
                <a:solidFill>
                  <a:srgbClr val="006600"/>
                </a:solidFill>
              </a:rPr>
              <a:t>Cuentas</a:t>
            </a:r>
            <a:r>
              <a:rPr lang="es-ES" sz="1800"/>
              <a:t> (agrupadas en grupos y subgrupos): representan el valor de distintos conceptos, clasificados según su naturaleza</a:t>
            </a:r>
          </a:p>
          <a:p>
            <a:pPr lvl="2" eaLnBrk="1" hangingPunct="1">
              <a:lnSpc>
                <a:spcPct val="90000"/>
              </a:lnSpc>
            </a:pPr>
            <a:r>
              <a:rPr lang="es-ES" sz="1600"/>
              <a:t>Pueden representar patrimonio (bienes, derechos y obligaciones), o bien ingresos y gasto</a:t>
            </a:r>
          </a:p>
          <a:p>
            <a:pPr lvl="2" eaLnBrk="1" hangingPunct="1">
              <a:lnSpc>
                <a:spcPct val="90000"/>
              </a:lnSpc>
            </a:pPr>
            <a:r>
              <a:rPr lang="es-ES" sz="1600"/>
              <a:t>El saldo representa el valor del concepto en un momento dado</a:t>
            </a:r>
          </a:p>
          <a:p>
            <a:pPr lvl="1" eaLnBrk="1" hangingPunct="1">
              <a:lnSpc>
                <a:spcPct val="90000"/>
              </a:lnSpc>
            </a:pPr>
            <a:r>
              <a:rPr lang="es-ES" sz="1800">
                <a:solidFill>
                  <a:srgbClr val="006600"/>
                </a:solidFill>
              </a:rPr>
              <a:t>Asientos</a:t>
            </a:r>
            <a:r>
              <a:rPr lang="es-ES" sz="1800"/>
              <a:t>: representan los hechos contables y cómo afectan al saldo de las cuentas, cambian el saldo de las cuentas</a:t>
            </a:r>
          </a:p>
          <a:p>
            <a:pPr lvl="1" eaLnBrk="1" hangingPunct="1">
              <a:lnSpc>
                <a:spcPct val="90000"/>
              </a:lnSpc>
            </a:pPr>
            <a:r>
              <a:rPr lang="es-ES" sz="1800">
                <a:solidFill>
                  <a:srgbClr val="006600"/>
                </a:solidFill>
              </a:rPr>
              <a:t>Libro diario</a:t>
            </a:r>
            <a:r>
              <a:rPr lang="es-ES" sz="1800"/>
              <a:t>: registro histórico de los hechos contables, mediante asientos</a:t>
            </a:r>
          </a:p>
          <a:p>
            <a:pPr lvl="1" eaLnBrk="1" hangingPunct="1">
              <a:lnSpc>
                <a:spcPct val="90000"/>
              </a:lnSpc>
            </a:pPr>
            <a:r>
              <a:rPr lang="es-ES" sz="1800">
                <a:solidFill>
                  <a:srgbClr val="006600"/>
                </a:solidFill>
              </a:rPr>
              <a:t>Libro mayor</a:t>
            </a:r>
            <a:r>
              <a:rPr lang="es-ES" sz="1800"/>
              <a:t>: libro que registra los saldos de las cuentas tras aplicar los movimientos que las mismas ha sufrido</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6389</TotalTime>
  <Words>17703</Words>
  <Application>Microsoft Office PowerPoint</Application>
  <PresentationFormat>Presentación en pantalla (4:3)</PresentationFormat>
  <Paragraphs>1235</Paragraphs>
  <Slides>66</Slides>
  <Notes>56</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4</vt:i4>
      </vt:variant>
      <vt:variant>
        <vt:lpstr>Títulos de diapositiva</vt:lpstr>
      </vt:variant>
      <vt:variant>
        <vt:i4>66</vt:i4>
      </vt:variant>
    </vt:vector>
  </HeadingPairs>
  <TitlesOfParts>
    <vt:vector size="76" baseType="lpstr">
      <vt:lpstr>Arial</vt:lpstr>
      <vt:lpstr>Calibri</vt:lpstr>
      <vt:lpstr>Times New Roman</vt:lpstr>
      <vt:lpstr>Verdana</vt:lpstr>
      <vt:lpstr>Wingdings</vt:lpstr>
      <vt:lpstr>Diseño predeterminado</vt:lpstr>
      <vt:lpstr>Image</vt:lpstr>
      <vt:lpstr>Hoja de cálculo</vt:lpstr>
      <vt:lpstr>Worksheet</vt:lpstr>
      <vt:lpstr>Gráfico</vt:lpstr>
      <vt:lpstr>Administración y Finanzas</vt:lpstr>
      <vt:lpstr>Índice</vt:lpstr>
      <vt:lpstr>Objetivos del Área de Administración y Finanzas</vt:lpstr>
      <vt:lpstr>Principales actividades del área</vt:lpstr>
      <vt:lpstr>Principales actividades del área</vt:lpstr>
      <vt:lpstr>Ciclo corto o de explotación</vt:lpstr>
      <vt:lpstr>La contabilidad como sistema de información</vt:lpstr>
      <vt:lpstr>La contabilidad como sistema de información</vt:lpstr>
      <vt:lpstr>Contabilidad Financiera</vt:lpstr>
      <vt:lpstr>Contabilidad Financiera: cuadro de cuentas</vt:lpstr>
      <vt:lpstr>Contabilidad Financiera: cuadro de cuentas</vt:lpstr>
      <vt:lpstr>Contabilidad Financiera: cuadro de cuentas</vt:lpstr>
      <vt:lpstr>Contabilidad Financiera: cuadro de cuentas</vt:lpstr>
      <vt:lpstr>Contabilidad Financiera: Asientos</vt:lpstr>
      <vt:lpstr>Contabilidad Financiera: Libros</vt:lpstr>
      <vt:lpstr>Contabilidad Financiera: Cuentas anuales</vt:lpstr>
      <vt:lpstr>Contabilidad Financiera: Cuentas anuales</vt:lpstr>
      <vt:lpstr>Contabilidad Financiera: el Ciclo Contable</vt:lpstr>
      <vt:lpstr>Contabilidad Financiera: el Balance</vt:lpstr>
      <vt:lpstr>Contabilidad Financiera:la Cuenta de Resultados</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Contabilidad de Gestión o Analítica</vt:lpstr>
      <vt:lpstr>¿Qué es la inversión?</vt:lpstr>
      <vt:lpstr>¿Qué es la inversión?</vt:lpstr>
      <vt:lpstr>Criterios relevantes en la decisión de invertir</vt:lpstr>
      <vt:lpstr>Variables que definen el proyecto de inversión</vt:lpstr>
      <vt:lpstr>Métodos de valoración y análisis de inversiones</vt:lpstr>
      <vt:lpstr>Coste del capital y valor del dinero en el tiempo</vt:lpstr>
      <vt:lpstr>Coste del capital y valor del dinero en el tiempo</vt:lpstr>
      <vt:lpstr>¿Qué significa el VAN?</vt:lpstr>
      <vt:lpstr>El valor actualizado neto (VAN)</vt:lpstr>
      <vt:lpstr>Los flujos de caja</vt:lpstr>
      <vt:lpstr>La tasa de descuento</vt:lpstr>
      <vt:lpstr>Simulación de una inversión</vt:lpstr>
      <vt:lpstr>Tasa interna de retorno (TIR)</vt:lpstr>
      <vt:lpstr>Las fuentes de financiación de la empresa</vt:lpstr>
      <vt:lpstr>Las fuentes de financiación de la empresa</vt:lpstr>
      <vt:lpstr>Fuentes de financiación internas a L. Plazo</vt:lpstr>
      <vt:lpstr>Fuentes de financiación internas a L. Plazo</vt:lpstr>
      <vt:lpstr>Fuentes de financiación internas a L. Plazo</vt:lpstr>
      <vt:lpstr>Fuentes de financiación externas a L. Plazo</vt:lpstr>
      <vt:lpstr>Fuentes de financiación externas a L. Plazo</vt:lpstr>
      <vt:lpstr>Fuentes de financiación externas a L. Plazo</vt:lpstr>
      <vt:lpstr>Fuentes de financiación externas a L. Plazo</vt:lpstr>
      <vt:lpstr>Fuentes de financiación externas a C. Plazo</vt:lpstr>
      <vt:lpstr>Fuentes de financiación externas a C. Plazo</vt:lpstr>
      <vt:lpstr>Fuentes de financiación externas a C. Plazo</vt:lpstr>
      <vt:lpstr>Fuentes de financiación externas a C. Plazo</vt:lpstr>
      <vt:lpstr>Fuentes de financiación externas a C. Plazo</vt:lpstr>
      <vt:lpstr>Fuentes de financiación externas a C. Plazo</vt:lpstr>
      <vt:lpstr>Las fuentes de financiación y el riesgo empresarial</vt:lpstr>
      <vt:lpstr>Las fuentes de financiación y el riesgo empresarial</vt:lpstr>
      <vt:lpstr>Presupuestos y Control Presupuestario</vt:lpstr>
      <vt:lpstr>Presupuestos y Control Presupuestario</vt:lpstr>
      <vt:lpstr>Gestión financiera a corto plazo</vt:lpstr>
      <vt:lpstr>Gestión de tesorería o cash management</vt:lpstr>
      <vt:lpstr>Funciones administrativas</vt:lpstr>
      <vt:lpstr>Funciones administrativas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jiabo wang</cp:lastModifiedBy>
  <cp:revision>373</cp:revision>
  <dcterms:created xsi:type="dcterms:W3CDTF">1601-01-01T00:00:00Z</dcterms:created>
  <dcterms:modified xsi:type="dcterms:W3CDTF">2021-05-05T11:33:50Z</dcterms:modified>
</cp:coreProperties>
</file>