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76" r:id="rId4"/>
    <p:sldId id="286" r:id="rId5"/>
    <p:sldId id="287" r:id="rId6"/>
    <p:sldId id="288" r:id="rId7"/>
    <p:sldId id="296" r:id="rId8"/>
    <p:sldId id="289" r:id="rId9"/>
    <p:sldId id="297" r:id="rId10"/>
    <p:sldId id="293" r:id="rId11"/>
    <p:sldId id="324" r:id="rId12"/>
    <p:sldId id="325" r:id="rId13"/>
    <p:sldId id="326" r:id="rId14"/>
    <p:sldId id="304" r:id="rId15"/>
    <p:sldId id="305" r:id="rId16"/>
    <p:sldId id="315" r:id="rId17"/>
    <p:sldId id="317" r:id="rId18"/>
    <p:sldId id="316" r:id="rId19"/>
    <p:sldId id="295" r:id="rId20"/>
    <p:sldId id="318" r:id="rId21"/>
    <p:sldId id="319" r:id="rId22"/>
    <p:sldId id="320" r:id="rId23"/>
    <p:sldId id="291" r:id="rId24"/>
    <p:sldId id="321" r:id="rId25"/>
    <p:sldId id="322" r:id="rId26"/>
    <p:sldId id="323" r:id="rId27"/>
  </p:sldIdLst>
  <p:sldSz cx="9144000" cy="6858000" type="screen4x3"/>
  <p:notesSz cx="7099300" cy="10234613"/>
  <p:defaultTextStyle>
    <a:defPPr>
      <a:defRPr lang="en-US"/>
    </a:defPPr>
    <a:lvl1pPr algn="ctr" rtl="0" fontAlgn="base">
      <a:spcBef>
        <a:spcPct val="0"/>
      </a:spcBef>
      <a:spcAft>
        <a:spcPct val="0"/>
      </a:spcAft>
      <a:defRPr sz="2000" kern="1200">
        <a:solidFill>
          <a:schemeClr val="bg1"/>
        </a:solidFill>
        <a:latin typeface="Arial" charset="0"/>
        <a:ea typeface="+mn-ea"/>
        <a:cs typeface="+mn-cs"/>
      </a:defRPr>
    </a:lvl1pPr>
    <a:lvl2pPr marL="457200" algn="ctr" rtl="0" fontAlgn="base">
      <a:spcBef>
        <a:spcPct val="0"/>
      </a:spcBef>
      <a:spcAft>
        <a:spcPct val="0"/>
      </a:spcAft>
      <a:defRPr sz="2000" kern="1200">
        <a:solidFill>
          <a:schemeClr val="bg1"/>
        </a:solidFill>
        <a:latin typeface="Arial" charset="0"/>
        <a:ea typeface="+mn-ea"/>
        <a:cs typeface="+mn-cs"/>
      </a:defRPr>
    </a:lvl2pPr>
    <a:lvl3pPr marL="914400" algn="ctr" rtl="0" fontAlgn="base">
      <a:spcBef>
        <a:spcPct val="0"/>
      </a:spcBef>
      <a:spcAft>
        <a:spcPct val="0"/>
      </a:spcAft>
      <a:defRPr sz="2000" kern="1200">
        <a:solidFill>
          <a:schemeClr val="bg1"/>
        </a:solidFill>
        <a:latin typeface="Arial" charset="0"/>
        <a:ea typeface="+mn-ea"/>
        <a:cs typeface="+mn-cs"/>
      </a:defRPr>
    </a:lvl3pPr>
    <a:lvl4pPr marL="1371600" algn="ctr" rtl="0" fontAlgn="base">
      <a:spcBef>
        <a:spcPct val="0"/>
      </a:spcBef>
      <a:spcAft>
        <a:spcPct val="0"/>
      </a:spcAft>
      <a:defRPr sz="2000" kern="1200">
        <a:solidFill>
          <a:schemeClr val="bg1"/>
        </a:solidFill>
        <a:latin typeface="Arial" charset="0"/>
        <a:ea typeface="+mn-ea"/>
        <a:cs typeface="+mn-cs"/>
      </a:defRPr>
    </a:lvl4pPr>
    <a:lvl5pPr marL="1828800" algn="ctr" rtl="0" fontAlgn="base">
      <a:spcBef>
        <a:spcPct val="0"/>
      </a:spcBef>
      <a:spcAft>
        <a:spcPct val="0"/>
      </a:spcAft>
      <a:defRPr sz="2000" kern="1200">
        <a:solidFill>
          <a:schemeClr val="bg1"/>
        </a:solidFill>
        <a:latin typeface="Arial" charset="0"/>
        <a:ea typeface="+mn-ea"/>
        <a:cs typeface="+mn-cs"/>
      </a:defRPr>
    </a:lvl5pPr>
    <a:lvl6pPr marL="2286000" algn="l" defTabSz="914400" rtl="0" eaLnBrk="1" latinLnBrk="0" hangingPunct="1">
      <a:defRPr sz="2000" kern="1200">
        <a:solidFill>
          <a:schemeClr val="bg1"/>
        </a:solidFill>
        <a:latin typeface="Arial" charset="0"/>
        <a:ea typeface="+mn-ea"/>
        <a:cs typeface="+mn-cs"/>
      </a:defRPr>
    </a:lvl6pPr>
    <a:lvl7pPr marL="2743200" algn="l" defTabSz="914400" rtl="0" eaLnBrk="1" latinLnBrk="0" hangingPunct="1">
      <a:defRPr sz="2000" kern="1200">
        <a:solidFill>
          <a:schemeClr val="bg1"/>
        </a:solidFill>
        <a:latin typeface="Arial" charset="0"/>
        <a:ea typeface="+mn-ea"/>
        <a:cs typeface="+mn-cs"/>
      </a:defRPr>
    </a:lvl7pPr>
    <a:lvl8pPr marL="3200400" algn="l" defTabSz="914400" rtl="0" eaLnBrk="1" latinLnBrk="0" hangingPunct="1">
      <a:defRPr sz="2000" kern="1200">
        <a:solidFill>
          <a:schemeClr val="bg1"/>
        </a:solidFill>
        <a:latin typeface="Arial" charset="0"/>
        <a:ea typeface="+mn-ea"/>
        <a:cs typeface="+mn-cs"/>
      </a:defRPr>
    </a:lvl8pPr>
    <a:lvl9pPr marL="3657600" algn="l" defTabSz="914400" rtl="0" eaLnBrk="1" latinLnBrk="0" hangingPunct="1">
      <a:defRPr sz="20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4176">
          <p15:clr>
            <a:srgbClr val="A4A3A4"/>
          </p15:clr>
        </p15:guide>
        <p15:guide id="2" pos="5616">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0000"/>
    <a:srgbClr val="990000"/>
    <a:srgbClr val="000099"/>
    <a:srgbClr val="FFA3A3"/>
    <a:srgbClr val="FFDBA7"/>
    <a:srgbClr val="D3D3D3"/>
    <a:srgbClr val="DDDDDD"/>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1" autoAdjust="0"/>
    <p:restoredTop sz="78232" autoAdjust="0"/>
  </p:normalViewPr>
  <p:slideViewPr>
    <p:cSldViewPr>
      <p:cViewPr varScale="1">
        <p:scale>
          <a:sx n="89" d="100"/>
          <a:sy n="89" d="100"/>
        </p:scale>
        <p:origin x="1190" y="58"/>
      </p:cViewPr>
      <p:guideLst>
        <p:guide orient="horz" pos="4176"/>
        <p:guide pos="561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60" y="-90"/>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22531"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endParaRPr lang="es-ES"/>
          </a:p>
        </p:txBody>
      </p:sp>
      <p:sp>
        <p:nvSpPr>
          <p:cNvPr id="22532"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22533"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fld id="{F257CCA7-98D9-4630-A216-71A9A5804994}" type="slidenum">
              <a:rPr lang="es-ES"/>
              <a:pPr/>
              <a:t>‹#›</a:t>
            </a:fld>
            <a:endParaRPr lang="es-ES"/>
          </a:p>
        </p:txBody>
      </p:sp>
    </p:spTree>
    <p:extLst>
      <p:ext uri="{BB962C8B-B14F-4D97-AF65-F5344CB8AC3E}">
        <p14:creationId xmlns:p14="http://schemas.microsoft.com/office/powerpoint/2010/main" val="3046753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5123" name="Rectangle 3"/>
          <p:cNvSpPr>
            <a:spLocks noGrp="1" noChangeArrowheads="1"/>
          </p:cNvSpPr>
          <p:nvPr>
            <p:ph type="dt" idx="1"/>
          </p:nvPr>
        </p:nvSpPr>
        <p:spPr bwMode="auto">
          <a:xfrm>
            <a:off x="4024313" y="0"/>
            <a:ext cx="3074987" cy="511175"/>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lvl1pPr algn="r" defTabSz="965200">
              <a:defRPr sz="1300">
                <a:solidFill>
                  <a:schemeClr val="tx1"/>
                </a:solidFill>
                <a:latin typeface="Times New Roman" pitchFamily="18" charset="0"/>
              </a:defRPr>
            </a:lvl1pPr>
          </a:lstStyle>
          <a:p>
            <a:endParaRPr lang="es-ES"/>
          </a:p>
        </p:txBody>
      </p:sp>
      <p:sp>
        <p:nvSpPr>
          <p:cNvPr id="5124" name="Rectangle 4"/>
          <p:cNvSpPr>
            <a:spLocks noGrp="1" noRot="1" noChangeAspect="1" noChangeArrowheads="1" noTextEdit="1"/>
          </p:cNvSpPr>
          <p:nvPr>
            <p:ph type="sldImg" idx="2"/>
          </p:nvPr>
        </p:nvSpPr>
        <p:spPr bwMode="auto">
          <a:xfrm>
            <a:off x="993775" y="779463"/>
            <a:ext cx="5116513" cy="3836987"/>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381000" y="4724400"/>
            <a:ext cx="6310313" cy="4973638"/>
          </a:xfrm>
          <a:prstGeom prst="rect">
            <a:avLst/>
          </a:prstGeom>
          <a:noFill/>
          <a:ln w="9525">
            <a:noFill/>
            <a:miter lim="800000"/>
            <a:headEnd/>
            <a:tailEnd/>
          </a:ln>
          <a:effectLst/>
        </p:spPr>
        <p:txBody>
          <a:bodyPr vert="horz" wrap="square" lIns="96428" tIns="48215" rIns="96428" bIns="482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5126" name="Rectangle 6"/>
          <p:cNvSpPr>
            <a:spLocks noGrp="1" noChangeArrowheads="1"/>
          </p:cNvSpPr>
          <p:nvPr>
            <p:ph type="ftr" sz="quarter" idx="4"/>
          </p:nvPr>
        </p:nvSpPr>
        <p:spPr bwMode="auto">
          <a:xfrm>
            <a:off x="0" y="9723438"/>
            <a:ext cx="3074988"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l" defTabSz="965200">
              <a:defRPr sz="1300">
                <a:solidFill>
                  <a:schemeClr val="tx1"/>
                </a:solidFill>
                <a:latin typeface="Times New Roman" pitchFamily="18" charset="0"/>
              </a:defRPr>
            </a:lvl1pPr>
          </a:lstStyle>
          <a:p>
            <a:endParaRPr lang="es-ES"/>
          </a:p>
        </p:txBody>
      </p:sp>
      <p:sp>
        <p:nvSpPr>
          <p:cNvPr id="5127" name="Rectangle 7"/>
          <p:cNvSpPr>
            <a:spLocks noGrp="1" noChangeArrowheads="1"/>
          </p:cNvSpPr>
          <p:nvPr>
            <p:ph type="sldNum" sz="quarter" idx="5"/>
          </p:nvPr>
        </p:nvSpPr>
        <p:spPr bwMode="auto">
          <a:xfrm>
            <a:off x="4024313" y="9723438"/>
            <a:ext cx="3074987" cy="511175"/>
          </a:xfrm>
          <a:prstGeom prst="rect">
            <a:avLst/>
          </a:prstGeom>
          <a:noFill/>
          <a:ln w="9525">
            <a:noFill/>
            <a:miter lim="800000"/>
            <a:headEnd/>
            <a:tailEnd/>
          </a:ln>
          <a:effectLst/>
        </p:spPr>
        <p:txBody>
          <a:bodyPr vert="horz" wrap="square" lIns="96428" tIns="48215" rIns="96428" bIns="48215" numCol="1" anchor="b" anchorCtr="0" compatLnSpc="1">
            <a:prstTxWarp prst="textNoShape">
              <a:avLst/>
            </a:prstTxWarp>
          </a:bodyPr>
          <a:lstStyle>
            <a:lvl1pPr algn="r" defTabSz="965200">
              <a:defRPr sz="1300">
                <a:solidFill>
                  <a:schemeClr val="tx1"/>
                </a:solidFill>
                <a:latin typeface="Times New Roman" pitchFamily="18" charset="0"/>
              </a:defRPr>
            </a:lvl1pPr>
          </a:lstStyle>
          <a:p>
            <a:fld id="{C8680583-5A91-4AAB-8D14-DD70D19B32BE}" type="slidenum">
              <a:rPr lang="es-ES"/>
              <a:pPr/>
              <a:t>‹#›</a:t>
            </a:fld>
            <a:endParaRPr lang="es-ES"/>
          </a:p>
        </p:txBody>
      </p:sp>
    </p:spTree>
    <p:extLst>
      <p:ext uri="{BB962C8B-B14F-4D97-AF65-F5344CB8AC3E}">
        <p14:creationId xmlns:p14="http://schemas.microsoft.com/office/powerpoint/2010/main" val="3533789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Arial" charset="0"/>
        <a:ea typeface="+mn-ea"/>
        <a:cs typeface="+mn-cs"/>
      </a:defRPr>
    </a:lvl1pPr>
    <a:lvl2pPr marL="457200" algn="l" rtl="0" fontAlgn="base">
      <a:spcBef>
        <a:spcPct val="30000"/>
      </a:spcBef>
      <a:spcAft>
        <a:spcPct val="0"/>
      </a:spcAft>
      <a:defRPr sz="800" kern="1200">
        <a:solidFill>
          <a:schemeClr val="tx1"/>
        </a:solidFill>
        <a:latin typeface="Arial" charset="0"/>
        <a:ea typeface="+mn-ea"/>
        <a:cs typeface="+mn-cs"/>
      </a:defRPr>
    </a:lvl2pPr>
    <a:lvl3pPr marL="914400" algn="l" rtl="0" fontAlgn="base">
      <a:spcBef>
        <a:spcPct val="30000"/>
      </a:spcBef>
      <a:spcAft>
        <a:spcPct val="0"/>
      </a:spcAft>
      <a:defRPr sz="800" kern="1200">
        <a:solidFill>
          <a:schemeClr val="tx1"/>
        </a:solidFill>
        <a:latin typeface="Arial" charset="0"/>
        <a:ea typeface="+mn-ea"/>
        <a:cs typeface="+mn-cs"/>
      </a:defRPr>
    </a:lvl3pPr>
    <a:lvl4pPr marL="1371600" algn="l" rtl="0" fontAlgn="base">
      <a:spcBef>
        <a:spcPct val="30000"/>
      </a:spcBef>
      <a:spcAft>
        <a:spcPct val="0"/>
      </a:spcAft>
      <a:defRPr sz="800" kern="1200">
        <a:solidFill>
          <a:schemeClr val="tx1"/>
        </a:solidFill>
        <a:latin typeface="Arial" charset="0"/>
        <a:ea typeface="+mn-ea"/>
        <a:cs typeface="+mn-cs"/>
      </a:defRPr>
    </a:lvl4pPr>
    <a:lvl5pPr marL="1828800" algn="l" rtl="0" fontAlgn="base">
      <a:spcBef>
        <a:spcPct val="30000"/>
      </a:spcBef>
      <a:spcAft>
        <a:spcPct val="0"/>
      </a:spcAft>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E6F41-C2A1-42A0-A43B-003C64979E84}" type="slidenum">
              <a:rPr lang="es-ES"/>
              <a:pPr/>
              <a:t>1</a:t>
            </a:fld>
            <a:endParaRPr lang="es-E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700BD-7770-442C-8BF3-359685837DEC}" type="slidenum">
              <a:rPr lang="es-ES"/>
              <a:pPr/>
              <a:t>23</a:t>
            </a:fld>
            <a:endParaRPr lang="es-E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s-ES" sz="400"/>
              <a:t>http://personal.ashland.edu/~rjacobs/m503jit.html</a:t>
            </a:r>
          </a:p>
          <a:p>
            <a:r>
              <a:rPr lang="es-ES"/>
              <a:t>JIT is a management philosophy that strives to eliminate sources of manufacturing waste by producing the right part in the right place at the right time. Waste results from any activity that adds cost without adding value, such as moving and storing. JIT (also known as lean production or stockless production) should improve profits and return on investment by reducing inventory levels (increasing the inventory turnover rate), improving product quality, reducing production and delivery lead times, and reducing other costs (such as those associated with machine setup and equipment breakdown). In a JIT system, underutilized (excess) capacity is used instead of buffer inventories to hedge against problems that may arise. JIT applies primarily to repetitive manufacturing processes in which the same products and components are produced over and over again. The general idea is to establish flow processes (even when the facility uses a jobbing or batch process layout) by linking work centers so that there is an even, balanced flow of materials throughout the entire production process, similar to that found in an assembly line. To accomplish this, an attempt is made to reach the goals of driving all queues toward zero and achieving the ideal lot size of one unit. </a:t>
            </a:r>
          </a:p>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A19F98-51D5-4C0C-9F88-EFC5414D5939}" type="slidenum">
              <a:rPr lang="es-ES"/>
              <a:pPr/>
              <a:t>2</a:t>
            </a:fld>
            <a:endParaRPr lang="es-E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A18DC-B27B-44CC-BAC4-9E25B4E72E2E}" type="slidenum">
              <a:rPr lang="es-ES"/>
              <a:pPr/>
              <a:t>3</a:t>
            </a:fld>
            <a:endParaRPr lang="es-E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s-ES"/>
              <a:t>El objetivo principal o básico del área de producción es la elaboración de los productos y servicios que la empresa ofrece a sus clientes, sean estos finales u otras empresas. Como toda área de la empresa, debe contribuir a conseguir las estrategias y objetivos que la empresa haya fijado para diferentes horizontes temporales, tanto en largo plazo como en el corto plazo y, en particular, deberá coordinarse con las otras áreas como se irá viendo más adelante.</a:t>
            </a:r>
          </a:p>
          <a:p>
            <a:r>
              <a:rPr lang="es-ES"/>
              <a:t>Se espera, como en cualquier otra área, pero en esta especialmente, que los recursos se utilicen de forma que se consigan costes reducidos que hagan que la oferta de productos y servicios de la empresa sea competitiva en el mercado en relación con la de las empresas competidoras y que mantenga esta posición de forma continuada. Por otra parte, y también en relación con mantener y si es posible acrecentar la posición competitiva de la empresa, se espera que el producto tenga los niveles de calidad que la empresa haya fijado y que estos se mantengan de forma continuada. Ambos factores, calidad y costes reducidos van a permitir a la empresa competir y generar valor, en definitiva, </a:t>
            </a:r>
            <a:r>
              <a:rPr lang="es-ES" b="1"/>
              <a:t>sobrevivir </a:t>
            </a:r>
            <a:r>
              <a:rPr lang="es-ES"/>
              <a:t>en un mercado competitivo y </a:t>
            </a:r>
            <a:r>
              <a:rPr lang="es-ES" b="1"/>
              <a:t>generar rentabilidad </a:t>
            </a:r>
            <a:r>
              <a:rPr lang="es-ES"/>
              <a:t>para los accionistas.</a:t>
            </a:r>
          </a:p>
          <a:p>
            <a:r>
              <a:rPr lang="es-ES"/>
              <a:t>Para conseguir estos requisitos, y dado el carácter extremadamente complejo de las actividades de producción en muchas empresas es absolutamente necesario: </a:t>
            </a:r>
            <a:r>
              <a:rPr lang="es-ES" b="1"/>
              <a:t>Planificar las actividades</a:t>
            </a:r>
            <a:r>
              <a:rPr lang="es-ES"/>
              <a:t> con diferentes horizontes de planificación que deberán ser coherentes con el resto de la actividad de planificación de la empresa y en especial la relacionada con las ventas y que deberá actualizarse con la frecuencia que sea necesaria. </a:t>
            </a:r>
            <a:r>
              <a:rPr lang="es-ES" b="1"/>
              <a:t>Programar</a:t>
            </a:r>
            <a:r>
              <a:rPr lang="es-ES"/>
              <a:t> dichas actividades en el corto plazo, ya que la planificación se va concretando en el corto plazo (días o semanas) y es a este nivel donde se introduce el mayor nivel de detalle, pues el nivel de incertidumbre disminuye al irse concretando las diferentes incógnitas sobre necesidades y disponibilidad de recursos. A este nivel se requiere proporcionar la flexibilidad que las circunstancias tanto de mercado como internas de la empresa requieren. </a:t>
            </a:r>
            <a:r>
              <a:rPr lang="es-ES" b="1"/>
              <a:t>Ejecutar</a:t>
            </a:r>
            <a:r>
              <a:rPr lang="es-ES"/>
              <a:t> los programas desarrollados con el uso de las técnicas necesarias para aprovechar los recursos de forma eficiente, en especial </a:t>
            </a:r>
            <a:r>
              <a:rPr lang="es-ES" b="1"/>
              <a:t>el capital humano</a:t>
            </a:r>
            <a:r>
              <a:rPr lang="es-ES"/>
              <a:t> lo cual significa aprovechar que el trabajador puede aportar más que horas de trabajo (ideas de mejora, prevención de defectos y fallos, primer nivel de control, flexibilidad, etc.) adecuadamente motivado. </a:t>
            </a:r>
            <a:r>
              <a:rPr lang="es-ES" b="1"/>
              <a:t>Controlar</a:t>
            </a:r>
            <a:r>
              <a:rPr lang="es-ES"/>
              <a:t> es por último necesario no tanto para asegurar que los planes, sino para reaccionar cuando no se cumplen o incluso para prevenir su incumplimiento, gestionando las incidencias e imprevistos que con toda seguridad siempre se van a presentar.</a:t>
            </a:r>
            <a:endParaRPr lang="es-ES" b="1"/>
          </a:p>
          <a:p>
            <a:r>
              <a:rPr lang="es-ES"/>
              <a:t>Hay que resaltar que, además de las tareas de elaboración, entran dentro del área de producción otras actividades que son necesarias para asegurar el objetivo básico, ya se ha mencionado la planificación, programación y control de actividades, pero si ampliamos el ámbito a la logística integral, se incluiría la gestión del aprovisionamiento de materiales y la distribución de productos. También es el área responsable del diseño de plantas productivas y de la distribución óptima de los recursos dentro de éstas. De la calidad de los productos, de la coordinación con otras áreas de la empresa para asegurar que la empresa funciona coordinadamente, de generar información sobre sus actividades para la dirección de la empresa y de cumplir cualesquiera objetivos que se hayan fijado a nivel superior para esta área,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C8D71-C495-417E-9855-399E422DA6D9}" type="slidenum">
              <a:rPr lang="es-ES"/>
              <a:pPr/>
              <a:t>4</a:t>
            </a:fld>
            <a:endParaRPr lang="es-E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s-ES"/>
              <a:t>La </a:t>
            </a:r>
            <a:r>
              <a:rPr lang="es-ES" b="1"/>
              <a:t>producción</a:t>
            </a:r>
            <a:r>
              <a:rPr lang="es-ES"/>
              <a:t> es la actividad fuente principal de costes para la empresa. Para ser competitivas las empresas necesitan controlar sus costes sacando el </a:t>
            </a:r>
            <a:r>
              <a:rPr lang="es-ES" b="1"/>
              <a:t>máximo rendimiento</a:t>
            </a:r>
            <a:r>
              <a:rPr lang="es-ES"/>
              <a:t> de sus recursos productivos: producir el máximo con los recursos existentes o, lo que es lo mismo, utilizar los mínimos recursos para producir lo que la empresa requiere. Si además tenemos en cuenta que las actividades de producción:</a:t>
            </a:r>
          </a:p>
          <a:p>
            <a:pPr>
              <a:buFontTx/>
              <a:buChar char="•"/>
            </a:pPr>
            <a:r>
              <a:rPr lang="es-ES"/>
              <a:t>a menudo son </a:t>
            </a:r>
            <a:r>
              <a:rPr lang="es-ES" b="1"/>
              <a:t>complejas</a:t>
            </a:r>
            <a:r>
              <a:rPr lang="es-ES"/>
              <a:t> y requieren la aplicación </a:t>
            </a:r>
            <a:r>
              <a:rPr lang="es-ES" b="1"/>
              <a:t>coordinada</a:t>
            </a:r>
            <a:r>
              <a:rPr lang="es-ES"/>
              <a:t> recursos caros (máquinas, personal, almacenes, proveedores, distribuidores, medios de transporte, suministros, instalaciones físicas,...)</a:t>
            </a:r>
          </a:p>
          <a:p>
            <a:pPr>
              <a:buFontTx/>
              <a:buChar char="•"/>
            </a:pPr>
            <a:r>
              <a:rPr lang="es-ES"/>
              <a:t>deben </a:t>
            </a:r>
            <a:r>
              <a:rPr lang="es-ES" b="1"/>
              <a:t>coordinarse</a:t>
            </a:r>
            <a:r>
              <a:rPr lang="es-ES"/>
              <a:t> para suplir la </a:t>
            </a:r>
            <a:r>
              <a:rPr lang="es-ES" b="1"/>
              <a:t>demanda</a:t>
            </a:r>
            <a:r>
              <a:rPr lang="es-ES"/>
              <a:t> de productos a menudo </a:t>
            </a:r>
            <a:r>
              <a:rPr lang="es-ES" b="1"/>
              <a:t>incierta</a:t>
            </a:r>
            <a:endParaRPr lang="es-ES"/>
          </a:p>
          <a:p>
            <a:pPr>
              <a:buFontTx/>
              <a:buChar char="•"/>
            </a:pPr>
            <a:r>
              <a:rPr lang="es-ES"/>
              <a:t>muchos recursos se consumen aunque no se </a:t>
            </a:r>
            <a:r>
              <a:rPr lang="es-ES" b="1"/>
              <a:t>utilicen</a:t>
            </a:r>
            <a:r>
              <a:rPr lang="es-ES"/>
              <a:t> (personal, horas de maquinaria, ...)</a:t>
            </a:r>
          </a:p>
          <a:p>
            <a:pPr>
              <a:buFontTx/>
              <a:buChar char="•"/>
            </a:pPr>
            <a:r>
              <a:rPr lang="es-ES"/>
              <a:t>la disponibilidad (capacidad) de dichos recursos tiene cierto grado de </a:t>
            </a:r>
            <a:r>
              <a:rPr lang="es-ES" b="1"/>
              <a:t>rigidez</a:t>
            </a:r>
          </a:p>
          <a:p>
            <a:pPr>
              <a:buFontTx/>
              <a:buChar char="•"/>
            </a:pPr>
            <a:r>
              <a:rPr lang="es-ES"/>
              <a:t>han generar productos con unos </a:t>
            </a:r>
            <a:r>
              <a:rPr lang="es-ES" b="1"/>
              <a:t>niveles de calidad</a:t>
            </a:r>
            <a:r>
              <a:rPr lang="es-ES"/>
              <a:t> establecidos</a:t>
            </a:r>
          </a:p>
          <a:p>
            <a:pPr>
              <a:buFontTx/>
              <a:buChar char="•"/>
            </a:pPr>
            <a:r>
              <a:rPr lang="es-ES"/>
              <a:t>los </a:t>
            </a:r>
            <a:r>
              <a:rPr lang="es-ES" b="1"/>
              <a:t>recursos financieros</a:t>
            </a:r>
            <a:r>
              <a:rPr lang="es-ES"/>
              <a:t> son caros y limitados</a:t>
            </a:r>
          </a:p>
          <a:p>
            <a:r>
              <a:rPr lang="es-ES"/>
              <a:t>Es evidente que “</a:t>
            </a:r>
            <a:r>
              <a:rPr lang="es-ES" b="1"/>
              <a:t>hacerlo bien</a:t>
            </a:r>
            <a:r>
              <a:rPr lang="es-ES"/>
              <a:t>” tiene un impacto muy decisivo en el grado de consecución de los principales objetivos de las empresas:</a:t>
            </a:r>
          </a:p>
          <a:p>
            <a:pPr>
              <a:buFontTx/>
              <a:buChar char="•"/>
            </a:pPr>
            <a:r>
              <a:rPr lang="es-ES" b="1"/>
              <a:t>Rentabilidad</a:t>
            </a:r>
            <a:r>
              <a:rPr lang="es-ES"/>
              <a:t>: bajos costes, aprovechar al máximo los recursos y no tenerlos ociosos</a:t>
            </a:r>
          </a:p>
          <a:p>
            <a:pPr>
              <a:buFontTx/>
              <a:buChar char="•"/>
            </a:pPr>
            <a:r>
              <a:rPr lang="es-ES" b="1"/>
              <a:t>Ventas</a:t>
            </a:r>
            <a:r>
              <a:rPr lang="es-ES"/>
              <a:t>: poder servir todos los pedidos que la empresa recibe</a:t>
            </a:r>
          </a:p>
          <a:p>
            <a:pPr>
              <a:buFontTx/>
              <a:buChar char="•"/>
            </a:pPr>
            <a:r>
              <a:rPr lang="es-ES" b="1"/>
              <a:t>Calidad</a:t>
            </a:r>
            <a:r>
              <a:rPr lang="es-ES"/>
              <a:t>: productos sin defectos y ajustados a las características que desean los clientes y que la empresa especifica</a:t>
            </a:r>
          </a:p>
          <a:p>
            <a:r>
              <a:rPr lang="es-ES"/>
              <a:t>Teniendo en cuenta todo esto, “</a:t>
            </a:r>
            <a:r>
              <a:rPr lang="es-ES" b="1"/>
              <a:t>hacerlo bien</a:t>
            </a:r>
            <a:r>
              <a:rPr lang="es-ES"/>
              <a:t>” no es una cuestión que se pueda dejar al azar y a la improvisación: </a:t>
            </a:r>
            <a:r>
              <a:rPr lang="es-ES" b="1"/>
              <a:t>hay que planificar detalladamente a varios niveles (estratégico, táctico y operativo) el conjunto de las operaciones que intervienen, hay que controlar y hacer un seguimiento cercano de las operaciones y hay que pretender la SINCRONIZACIÓN o COORDINACIÓN de todas las actividades entre sí y del resultado de estas con las otras áreas de la empresa, en especial:</a:t>
            </a:r>
            <a:endParaRPr lang="es-ES"/>
          </a:p>
          <a:p>
            <a:pPr>
              <a:buFontTx/>
              <a:buChar char="•"/>
            </a:pPr>
            <a:r>
              <a:rPr lang="es-ES" b="1"/>
              <a:t>Comercial</a:t>
            </a:r>
            <a:r>
              <a:rPr lang="es-ES"/>
              <a:t>: los productos han de estar disponibles cuando y donde los necesitan los clientes</a:t>
            </a:r>
          </a:p>
          <a:p>
            <a:pPr>
              <a:buFontTx/>
              <a:buChar char="•"/>
            </a:pPr>
            <a:r>
              <a:rPr lang="es-ES" b="1"/>
              <a:t>Recursos Humanos</a:t>
            </a:r>
            <a:r>
              <a:rPr lang="es-ES"/>
              <a:t>: los empleados son limitados, tienen horarios y condiciones de trabajo a cumplir</a:t>
            </a:r>
          </a:p>
          <a:p>
            <a:pPr>
              <a:buFontTx/>
              <a:buChar char="•"/>
            </a:pPr>
            <a:r>
              <a:rPr lang="es-ES" b="1"/>
              <a:t>Compras</a:t>
            </a:r>
            <a:r>
              <a:rPr lang="es-ES"/>
              <a:t>: los materiales tardan un tiempo en llegar y se han de encargar cantidades mínimas</a:t>
            </a:r>
          </a:p>
          <a:p>
            <a:pPr>
              <a:buFontTx/>
              <a:buChar char="•"/>
            </a:pPr>
            <a:r>
              <a:rPr lang="es-ES" b="1"/>
              <a:t>I+D</a:t>
            </a:r>
            <a:r>
              <a:rPr lang="es-ES"/>
              <a:t>: los productos tienen características a conseguir y los procesos de producción han sido diseñados para ello</a:t>
            </a:r>
            <a:endParaRPr lang="es-ES" b="1"/>
          </a:p>
          <a:p>
            <a:pPr>
              <a:buFontTx/>
              <a:buChar char="•"/>
            </a:pPr>
            <a:r>
              <a:rPr lang="es-ES" b="1"/>
              <a:t>Fianzas</a:t>
            </a:r>
            <a:r>
              <a:rPr lang="es-ES"/>
              <a:t>: el consumo de recursos productivos se han de poder financiar a corto, medio y largo plazo</a:t>
            </a:r>
            <a:endParaRPr lang="es-ES" b="1"/>
          </a:p>
          <a:p>
            <a:r>
              <a:rPr lang="es-ES"/>
              <a:t>Aunque este enfoque está cambiando para muchas empresas </a:t>
            </a:r>
            <a:r>
              <a:rPr lang="es-ES" b="1"/>
              <a:t>orientadas a gestionar la marca</a:t>
            </a:r>
            <a:r>
              <a:rPr lang="es-ES"/>
              <a:t>, es decir, al marketing y cuyas actividades de producción llegan incluso a externalizar contratándolas a otras empresas especializadas en fabricar (a menudo asentadas en países donde el coste de la mano de obra es mucho menor), el problema de </a:t>
            </a:r>
            <a:r>
              <a:rPr lang="es-ES" b="1"/>
              <a:t>organizar la producción</a:t>
            </a:r>
            <a:r>
              <a:rPr lang="es-ES"/>
              <a:t> sigue siendo vigente ya que:</a:t>
            </a:r>
          </a:p>
          <a:p>
            <a:pPr>
              <a:buFontTx/>
              <a:buChar char="•"/>
            </a:pPr>
            <a:r>
              <a:rPr lang="es-ES"/>
              <a:t>Muchas otras empresas aun no pueden externalizar su producción o no lo consideran conveniente</a:t>
            </a:r>
          </a:p>
          <a:p>
            <a:pPr>
              <a:buFontTx/>
              <a:buChar char="•"/>
            </a:pPr>
            <a:r>
              <a:rPr lang="es-ES"/>
              <a:t>Y en el caso de las que lo hacen, los contratistas de estas empresas asumen el problema de organizar la producción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F7DE4-A3E5-4BD8-97F8-67347985655C}" type="slidenum">
              <a:rPr lang="es-ES"/>
              <a:pPr/>
              <a:t>6</a:t>
            </a:fld>
            <a:endParaRPr lang="es-ES"/>
          </a:p>
        </p:txBody>
      </p:sp>
      <p:sp>
        <p:nvSpPr>
          <p:cNvPr id="87042" name="Rectangle 2050"/>
          <p:cNvSpPr>
            <a:spLocks noGrp="1" noRot="1" noChangeAspect="1" noChangeArrowheads="1" noTextEdit="1"/>
          </p:cNvSpPr>
          <p:nvPr>
            <p:ph type="sldImg"/>
          </p:nvPr>
        </p:nvSpPr>
        <p:spPr>
          <a:ln/>
        </p:spPr>
      </p:sp>
      <p:sp>
        <p:nvSpPr>
          <p:cNvPr id="87043" name="Rectangle 2051"/>
          <p:cNvSpPr>
            <a:spLocks noGrp="1" noChangeArrowheads="1"/>
          </p:cNvSpPr>
          <p:nvPr>
            <p:ph type="body" idx="1"/>
          </p:nvPr>
        </p:nvSpPr>
        <p:spPr/>
        <p:txBody>
          <a:bodyPr/>
          <a:lstStyle/>
          <a:p>
            <a:r>
              <a:rPr lang="es-ES"/>
              <a:t>En última instancia, el resultado de la producción son productos para vender en los segmentos de mercado que ataca la empresa. Por tanto, la planificación de la producción debe orientarse a satisfacer la demanda de los productos de la empresa. Idealmente debería coordinar todas las actividades de forma que la salida de productos coincidiese en </a:t>
            </a:r>
            <a:r>
              <a:rPr lang="es-ES" b="1"/>
              <a:t>cantidades</a:t>
            </a:r>
            <a:r>
              <a:rPr lang="es-ES"/>
              <a:t> de cada </a:t>
            </a:r>
            <a:r>
              <a:rPr lang="es-ES" b="1"/>
              <a:t>tipo de productos</a:t>
            </a:r>
            <a:r>
              <a:rPr lang="es-ES"/>
              <a:t> con lo que los clientes de la empresa demandan en cada </a:t>
            </a:r>
            <a:r>
              <a:rPr lang="es-ES" b="1"/>
              <a:t>momento</a:t>
            </a:r>
            <a:r>
              <a:rPr lang="es-ES"/>
              <a:t>.</a:t>
            </a:r>
          </a:p>
          <a:p>
            <a:r>
              <a:rPr lang="es-ES"/>
              <a:t>Esto que es muy fácil de decir no resulta tan fácil de llevar a la práctica porque:</a:t>
            </a:r>
          </a:p>
          <a:p>
            <a:pPr>
              <a:buFontTx/>
              <a:buChar char="•"/>
            </a:pPr>
            <a:r>
              <a:rPr lang="es-ES"/>
              <a:t>A menudo la opción más rentable no es producir lo que se necesita cuando se necesita. Organizar los recursos para cumplir con este requisito puede hacer incurrir a la empresa en mayores costes. A título de ejemplo, preparar las máquinas para fabricar un lote de producto tiene un coste que puede no verse justificado para fabricar pequeñas cantidades de producto, aunque el mercado en un momento dado esté pidiendo sólo esas cantidades. Puede ser más rentable fabricar un lote mayor y almacenar las cantidades no necesitadas en el momento para vender en períodos posteriores.</a:t>
            </a:r>
          </a:p>
          <a:p>
            <a:pPr>
              <a:buFontTx/>
              <a:buChar char="•"/>
            </a:pPr>
            <a:r>
              <a:rPr lang="es-ES"/>
              <a:t>Aunque fuese rentable producir “bajo pedido” la mayoría de las veces no es posible técnicamente organizar todos los recursos productivos y de distribución para tener una respuesta suficientemente rápida. Es necesario prever por anticipado lo que el mercado va a demandar.</a:t>
            </a:r>
          </a:p>
          <a:p>
            <a:r>
              <a:rPr lang="es-ES"/>
              <a:t>Ambos argumentos conducen a la conclusión de que hay que saber con un </a:t>
            </a:r>
            <a:r>
              <a:rPr lang="es-ES" b="1"/>
              <a:t>cierto plazo de anticipación</a:t>
            </a:r>
            <a:r>
              <a:rPr lang="es-ES"/>
              <a:t> lo que el mercado va a demandar. Es decir, es necesario partir de </a:t>
            </a:r>
            <a:r>
              <a:rPr lang="es-ES" b="1"/>
              <a:t>Previsiones de Ventas</a:t>
            </a:r>
            <a:r>
              <a:rPr lang="es-ES"/>
              <a:t> para poder planificar las actividades de aprovisionamiento, producción y distribución y poder conseguir y organizar los recursos de la forma planificada.</a:t>
            </a:r>
          </a:p>
          <a:p>
            <a:r>
              <a:rPr lang="es-ES"/>
              <a:t>Distintos recursos requieren distintos plazos de anticipación:</a:t>
            </a:r>
          </a:p>
          <a:p>
            <a:r>
              <a:rPr lang="es-ES"/>
              <a:t>Años: ¿Cuántas fábricas, de qué tamaño, con qué capacidad productiva, en qué lugares? -&gt; Plan de Ventas a nivel estratégico</a:t>
            </a:r>
          </a:p>
          <a:p>
            <a:r>
              <a:rPr lang="es-ES"/>
              <a:t>Año o año y medio: Flexibilidad laboral, negociaciones con los sindicatos, presupuestos anuales de recursos humanos, negociación con proveedores de determinados servicios o recursos necesarios para la producción -&gt; Presupuesto de Ventas establecido en el Plan de Marketing (normalmente anual)</a:t>
            </a:r>
          </a:p>
          <a:p>
            <a:r>
              <a:rPr lang="es-ES"/>
              <a:t>Menos de un año: Disposición de turnos de trabajo, programación de vacaciones -&gt; Desarrollo a más corto plazo (meses, menos de un año) del Plan de Marketing y de su Presupuesto de ventas incorporando adaptaciones y correcciones según se va teniendo más información sobre cómo se desarrolla comercialmente el año</a:t>
            </a:r>
          </a:p>
          <a:p>
            <a:r>
              <a:rPr lang="es-ES"/>
              <a:t>Muy corto plazo: necesidades de materiales y piezas, horas extras, pequeños ajustes de capacidad, disponibilidad de máquinas, etc. -&gt; Previsiones a muy corto plazo corregidas con los pedidos que van entrando y con la demanda no servida de períodos anteriores.</a:t>
            </a:r>
          </a:p>
          <a:p>
            <a:r>
              <a:rPr lang="es-ES"/>
              <a:t>(continúa en la página siguiente....)</a:t>
            </a:r>
          </a:p>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C48D4-2C48-45B3-8123-E81400A54924}" type="slidenum">
              <a:rPr lang="es-ES"/>
              <a:pPr/>
              <a:t>7</a:t>
            </a:fld>
            <a:endParaRPr lang="es-E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s-ES"/>
              <a:t>¿Ahora bien, y las previsiones de ventas de dónde salen? </a:t>
            </a:r>
            <a:r>
              <a:rPr lang="es-ES" b="1"/>
              <a:t>GRAN PREGUNTA</a:t>
            </a:r>
            <a:r>
              <a:rPr lang="es-ES"/>
              <a:t> Hay muchos métodos de previsión cuantitativos que se basan en el pasado y en la aplicación de técnicas estadísticas. Estos métodos siempre son útiles y en especial para algunas empresas que operan en mercados muy predecibles. Pero difícilmente estos métodos podrán incluir en sus cálculos imprevistos como por ejemplo:</a:t>
            </a:r>
          </a:p>
          <a:p>
            <a:pPr>
              <a:buFontTx/>
              <a:buChar char="•"/>
            </a:pPr>
            <a:r>
              <a:rPr lang="es-ES"/>
              <a:t>Un atentado terrorista que asusta a los consumidores</a:t>
            </a:r>
          </a:p>
          <a:p>
            <a:pPr>
              <a:buFontTx/>
              <a:buChar char="•"/>
            </a:pPr>
            <a:r>
              <a:rPr lang="es-ES"/>
              <a:t>Una potente multinacional que comienza a operar en el mercado de la empresa haciendo fuertemente la competencia</a:t>
            </a:r>
          </a:p>
          <a:p>
            <a:pPr>
              <a:buFontTx/>
              <a:buChar char="•"/>
            </a:pPr>
            <a:r>
              <a:rPr lang="es-ES"/>
              <a:t>Un año muy lluvioso que dispara las ventas de paraguas</a:t>
            </a:r>
          </a:p>
          <a:p>
            <a:pPr>
              <a:buFontTx/>
              <a:buChar char="•"/>
            </a:pPr>
            <a:r>
              <a:rPr lang="es-ES"/>
              <a:t>Un producto competidor muy novedoso que lanza la competencia imprevistamente</a:t>
            </a:r>
          </a:p>
          <a:p>
            <a:pPr>
              <a:buFontTx/>
              <a:buChar char="•"/>
            </a:pPr>
            <a:r>
              <a:rPr lang="es-ES"/>
              <a:t>Un competidor que decide bajar los precios de improvisto</a:t>
            </a:r>
          </a:p>
          <a:p>
            <a:pPr>
              <a:buFontTx/>
              <a:buChar char="•"/>
            </a:pPr>
            <a:r>
              <a:rPr lang="es-ES"/>
              <a:t>La quiebra de un competidor</a:t>
            </a:r>
          </a:p>
          <a:p>
            <a:pPr>
              <a:buFontTx/>
              <a:buChar char="•"/>
            </a:pPr>
            <a:r>
              <a:rPr lang="es-ES"/>
              <a:t>Un grupo ecologista que arremete contra la empresa por su deficiente política medioambiental</a:t>
            </a:r>
          </a:p>
          <a:p>
            <a:pPr>
              <a:buFontTx/>
              <a:buChar char="•"/>
            </a:pPr>
            <a:r>
              <a:rPr lang="es-ES"/>
              <a:t>.....</a:t>
            </a:r>
          </a:p>
          <a:p>
            <a:pPr algn="ctr"/>
            <a:r>
              <a:rPr lang="es-ES" b="1"/>
              <a:t>La vida es muy dura,... para los directivos de ventas pero, a pesar de ello, están obligados a hacer previsiones y a hacer luego todo lo razonablemente posible y económicamente viable para cumplirlas. Las técnicas de previsión son una ayuda, no una bola de cristal</a:t>
            </a:r>
            <a:r>
              <a:rPr lang="es-ES"/>
              <a:t>.</a:t>
            </a:r>
          </a:p>
          <a:p>
            <a:r>
              <a:rPr lang="es-ES"/>
              <a:t>===========</a:t>
            </a:r>
          </a:p>
          <a:p>
            <a:r>
              <a:rPr lang="es-ES"/>
              <a:t>La </a:t>
            </a:r>
            <a:r>
              <a:rPr lang="es-ES" b="1"/>
              <a:t>capacidad de producción</a:t>
            </a:r>
            <a:r>
              <a:rPr lang="es-ES"/>
              <a:t> se suele medir a menudo en términos del volumen de producción que se puede obtener en una hora o en una semana o en una año. Sin embargo habría otras formas de medirla ninguna exenta de problemas. ¿Una fábrica que puede producir 5.000 frigoríficos al mes? Pero frigoríficos de qué tipo, porque la empresa venderá varios modelos y unos tardarán más que otros en fabricarse, utilizarán más unas máquinas u otras, etc.</a:t>
            </a:r>
          </a:p>
          <a:p>
            <a:r>
              <a:rPr lang="es-ES"/>
              <a:t>Se mida como se mida, la capacidad viene determinada por la disponibilidad de los diferentes recursos que se utilizan en la producción: cuantas horas de cada tipo de máquina están disponibles al mes, cuántas horas-hombre de cada perfil profesional, qué flujo máximo de materiales se puede aprovisionar la empresa (ya sea limitado por restricciones físicas o financieras), etc.</a:t>
            </a:r>
          </a:p>
          <a:p>
            <a:r>
              <a:rPr lang="es-ES"/>
              <a:t>Los </a:t>
            </a:r>
            <a:r>
              <a:rPr lang="es-ES" b="1"/>
              <a:t>planes de producción</a:t>
            </a:r>
            <a:r>
              <a:rPr lang="es-ES"/>
              <a:t> a distintos niveles han de ser </a:t>
            </a:r>
            <a:r>
              <a:rPr lang="es-ES" b="1"/>
              <a:t>posibles</a:t>
            </a:r>
            <a:r>
              <a:rPr lang="es-ES"/>
              <a:t>. Esto significa que debe ser posible ejecutarlos con los recursos que realmente están disponibles. En consecuencia, no basta con que los planes de producción se elaboren de forma que permitan tener disponibles los productos que la empresas prevé vender en las cantidades y momentos previstos, hay que comprobar también que el consumo de recursos productivos que generan (</a:t>
            </a:r>
            <a:r>
              <a:rPr lang="es-ES" b="1"/>
              <a:t>carga sobre los recursos</a:t>
            </a:r>
            <a:r>
              <a:rPr lang="es-ES"/>
              <a:t>) está disponible.</a:t>
            </a:r>
          </a:p>
          <a:p>
            <a:r>
              <a:rPr lang="es-ES"/>
              <a:t>Si no fuese así habría que tomar decisiones que incluyen:</a:t>
            </a:r>
          </a:p>
          <a:p>
            <a:pPr>
              <a:buFontTx/>
              <a:buChar char="•"/>
            </a:pPr>
            <a:r>
              <a:rPr lang="es-ES"/>
              <a:t>Intentar tomar medidas extraordinarias, temporales o permanentes, que permitan aumentar la disponibilidad de los recursos que se saturan</a:t>
            </a:r>
          </a:p>
          <a:p>
            <a:pPr>
              <a:buFontTx/>
              <a:buChar char="•"/>
            </a:pPr>
            <a:r>
              <a:rPr lang="es-ES"/>
              <a:t>Y si esto no fuese posible o suficiente, reformular el plan de nuevo para hacerlo compatible con la capacidad disponible.</a:t>
            </a:r>
          </a:p>
          <a:p>
            <a:r>
              <a:rPr lang="es-ES"/>
              <a:t>(continua en la página siguiente...)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B0B118-9745-4ECF-B37E-AE318860A79C}" type="slidenum">
              <a:rPr lang="es-ES"/>
              <a:pPr/>
              <a:t>8</a:t>
            </a:fld>
            <a:endParaRPr lang="es-ES"/>
          </a:p>
        </p:txBody>
      </p:sp>
      <p:sp>
        <p:nvSpPr>
          <p:cNvPr id="89090" name="Rectangle 2050"/>
          <p:cNvSpPr>
            <a:spLocks noGrp="1" noRot="1" noChangeAspect="1" noChangeArrowheads="1" noTextEdit="1"/>
          </p:cNvSpPr>
          <p:nvPr>
            <p:ph type="sldImg"/>
          </p:nvPr>
        </p:nvSpPr>
        <p:spPr>
          <a:ln/>
        </p:spPr>
      </p:sp>
      <p:sp>
        <p:nvSpPr>
          <p:cNvPr id="89091" name="Rectangle 2051"/>
          <p:cNvSpPr>
            <a:spLocks noGrp="1" noChangeArrowheads="1"/>
          </p:cNvSpPr>
          <p:nvPr>
            <p:ph type="body" idx="1"/>
          </p:nvPr>
        </p:nvSpPr>
        <p:spPr/>
        <p:txBody>
          <a:bodyPr/>
          <a:lstStyle/>
          <a:p>
            <a:r>
              <a:rPr lang="es-ES"/>
              <a:t>(... viene de la página anterior)</a:t>
            </a:r>
          </a:p>
          <a:p>
            <a:r>
              <a:rPr lang="es-ES"/>
              <a:t>En ocasiones eso puede conducir a no cumplir los niveles de producción necesarios para suministrar los productos que se prevé vender en las cantidades y en los momentos previstos. En estos casos deberán intervenir también:</a:t>
            </a:r>
          </a:p>
          <a:p>
            <a:pPr>
              <a:buFontTx/>
              <a:buChar char="-"/>
            </a:pPr>
            <a:r>
              <a:rPr lang="es-ES"/>
              <a:t>El departamento comercial, para determinar qué pedidos se pueden aplazar o dejar de suministrar con el menor impacto negativo sobre el mercado y los clientes.</a:t>
            </a:r>
          </a:p>
          <a:p>
            <a:pPr>
              <a:buFontTx/>
              <a:buChar char="-"/>
            </a:pPr>
            <a:r>
              <a:rPr lang="es-ES"/>
              <a:t>El departamento financiero, para proporcionar información que permita evaluar qué pedidos son menos rentables y, por tanto, el impacto financiero en caso de renunciar a servirlos es menor.</a:t>
            </a:r>
          </a:p>
          <a:p>
            <a:endParaRPr lang="es-ES"/>
          </a:p>
          <a:p>
            <a:endParaRPr lang="es-ES"/>
          </a:p>
          <a:p>
            <a:r>
              <a:rPr lang="es-ES"/>
              <a:t>======</a:t>
            </a:r>
          </a:p>
          <a:p>
            <a:r>
              <a:rPr lang="es-ES"/>
              <a:t>Cada nivel de planificación de la producción concreta más en términos de unidades de producción, de períodos temporales utilizados como base para el cálculo y en horizonte temporal. Paralelamente, para cada nivel de planificación debe realizarse la correspondiente estimación de la Capacidad que se va a necesitar, la carga que el plan genera sobre los recursos clave. El nivel de detalle con el que se calculan los consumos de recursos debe ser acorde con el nivel de detalle del plan que se está comprobando.</a:t>
            </a:r>
          </a:p>
          <a:p>
            <a:r>
              <a:rPr lang="es-ES"/>
              <a:t>Una vez calculados los consumos o las cargas sobre los recursos, habrá que comprobar si la capacidad disponible para dichos recursos es suficiente o si, por el contrario, será necesario reformular el plan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AB2E0-CF3A-42FA-95C9-002776DB25E7}" type="slidenum">
              <a:rPr lang="es-ES"/>
              <a:pPr/>
              <a:t>19</a:t>
            </a:fld>
            <a:endParaRPr lang="es-E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s-ES"/>
              <a:t>INVESTIGACIÓN Y DESARROLLO de acuerdo con las directrices de MARKETING desarrolla los </a:t>
            </a:r>
            <a:r>
              <a:rPr lang="es-ES" b="1"/>
              <a:t>nuevos productos</a:t>
            </a:r>
            <a:r>
              <a:rPr lang="es-ES"/>
              <a:t>. El proceso de desarrollo debe producir entre otras especificaciones:</a:t>
            </a:r>
          </a:p>
          <a:p>
            <a:pPr>
              <a:buFontTx/>
              <a:buChar char="•"/>
            </a:pPr>
            <a:r>
              <a:rPr lang="es-ES"/>
              <a:t>La lista de materiales y/o piezas intermedias que componen el producto: Algunos de estos materiales o piezas ya se emplearán para otros productos (estandarización) y, por tanto, el sistema de información ya tendrá la información sobre los mismos (codificación, proveedores, coste o precio, lotes de pedido, ....) En cambio otros serán nuevos y será necesario, caso de no ser piezas de producción interna, que compras negocie las condiciones de compra con los proveedores o busque nuevos proveedores. Este proceso de negociación debe proporcionar información sobre el coste o precio de compra, así como otros datos relacionados con la planificación (lotes mínimos exigidos por el proveedor, tiempo de servicio, etc.) Se pueden negociar en función de la planificación a medio plazo que se realice diferentes tipos de contratos con los proveedores.</a:t>
            </a:r>
          </a:p>
          <a:p>
            <a:pPr>
              <a:buFontTx/>
              <a:buChar char="•"/>
            </a:pPr>
            <a:r>
              <a:rPr lang="es-ES"/>
              <a:t>Proceso productivo: de acuerdo con la dirección de producción, I+D no sólo diseña el producto, sino que este ha de ser viable a la hora de producirlo, lo que implica diseñar también las operaciones de producción, el orden en que se han de realizar, las características técnicas de las mismas, etc. Esta información sirve de base para que otros departamentos de la empresa puedan añadir información al sistema sobre estas operaciones en el caso de aquellas que son nuevas operaciones o variaciones significativas de operaciones existentes.</a:t>
            </a:r>
          </a:p>
          <a:p>
            <a:r>
              <a:rPr lang="es-ES"/>
              <a:t>A partir de estas información y para la planificación a niveles tácticos y operativos (responsabilidad de LOGÍSTICA o de DIRECCIÓN DE OPERACIONES según el enfoque de la empresa) será necesario elaborar:</a:t>
            </a:r>
          </a:p>
          <a:p>
            <a:pPr>
              <a:buFontTx/>
              <a:buChar char="•"/>
            </a:pPr>
            <a:r>
              <a:rPr lang="es-ES"/>
              <a:t>la </a:t>
            </a:r>
            <a:r>
              <a:rPr lang="es-ES" b="1"/>
              <a:t>estructura de materiales</a:t>
            </a:r>
            <a:r>
              <a:rPr lang="es-ES"/>
              <a:t>: es un árbol de descomposición del producto en piezas y materiales, en varios niveles hasta llegar a los componentes o materiales básicos</a:t>
            </a:r>
          </a:p>
          <a:p>
            <a:pPr>
              <a:buFontTx/>
              <a:buChar char="•"/>
            </a:pPr>
            <a:r>
              <a:rPr lang="es-ES"/>
              <a:t>las </a:t>
            </a:r>
            <a:r>
              <a:rPr lang="es-ES" b="1"/>
              <a:t>rutas del producto</a:t>
            </a:r>
            <a:r>
              <a:rPr lang="es-ES"/>
              <a:t>: establece el orden de las operaciones que hay que realizar para la obtención del producto.</a:t>
            </a:r>
          </a:p>
          <a:p>
            <a:r>
              <a:rPr lang="es-ES"/>
              <a:t>Ambos estructuras de datos son básicas para los paquetes MRP con objeto a planificar las operaciones</a:t>
            </a:r>
          </a:p>
          <a:p>
            <a:r>
              <a:rPr lang="es-ES"/>
              <a:t>Otras unidades organizativas también intervienen en el proceso de elaborar información para la planificación de operaciones a medio y corto plazo.</a:t>
            </a:r>
          </a:p>
          <a:p>
            <a:r>
              <a:rPr lang="es-ES"/>
              <a:t>MÉTODOS Y TIEMPOS: es la unidad encargada de diseñar </a:t>
            </a:r>
            <a:r>
              <a:rPr lang="es-ES" b="1"/>
              <a:t>métodos de trabajo</a:t>
            </a:r>
            <a:r>
              <a:rPr lang="es-ES"/>
              <a:t> óptimos para cada nueva operación (formación de operarios), así como de establecer mediante </a:t>
            </a:r>
            <a:r>
              <a:rPr lang="es-ES" b="1"/>
              <a:t>cronometraje</a:t>
            </a:r>
            <a:r>
              <a:rPr lang="es-ES"/>
              <a:t> los tiempos que cada operación exige. Estos tiempos se usarán en el proceso de planificación, así como en las estimaciones de carga de trabajo.</a:t>
            </a:r>
          </a:p>
          <a:p>
            <a:r>
              <a:rPr lang="es-ES"/>
              <a:t>RECURSOS HUMANOS: Deberá tener información sobre la carga de mano de obra que genera la planificación a medio plazo de cara a poder tomar con suficiente antelación las medidas necesarias para proveer los recursos humanos necesarios: selección, subcontratación, formación, reorganización, negociación de horas extras, turnos, vacaciones con los sindicatos. Estas necesidades han de ser previstas a medio plazo para tener los instrumentos necesarios disponibles a corto plazo cuando se programan las operaciones, es decir, anticiparse a medio plazo para poder proporcionar FLEXIBILIDAD a corto plazo.</a:t>
            </a:r>
          </a:p>
          <a:p>
            <a:r>
              <a:rPr lang="es-ES"/>
              <a:t>(continúa en la página siguiente...)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7A54A-68EE-43B1-9BD4-FE6A2C723E19}" type="slidenum">
              <a:rPr lang="es-ES"/>
              <a:pPr/>
              <a:t>20</a:t>
            </a:fld>
            <a:endParaRPr lang="es-E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r>
              <a:rPr lang="es-ES"/>
              <a:t>(... Viene de la página anterior)</a:t>
            </a:r>
          </a:p>
          <a:p>
            <a:r>
              <a:rPr lang="es-ES"/>
              <a:t>ADMINISTRACIÓN: El sistema de costes, o la contabilidad analítica, será responsabilidad de una unidad normalmente dependiente del departamento de finanzas y administración. Dicho departamento, deberá ser capaz de diseñar los sistemas y métodos de cálculo que permitan obtener </a:t>
            </a:r>
            <a:r>
              <a:rPr lang="es-ES" b="1"/>
              <a:t>costes históricos</a:t>
            </a:r>
            <a:r>
              <a:rPr lang="es-ES"/>
              <a:t> (para el control de gestión) y </a:t>
            </a:r>
            <a:r>
              <a:rPr lang="es-ES" b="1"/>
              <a:t>costes estándar</a:t>
            </a:r>
            <a:r>
              <a:rPr lang="es-ES"/>
              <a:t> (para la planificación y toma de decisiones), en especial:</a:t>
            </a:r>
          </a:p>
          <a:p>
            <a:pPr>
              <a:buFontTx/>
              <a:buChar char="•"/>
            </a:pPr>
            <a:r>
              <a:rPr lang="es-ES"/>
              <a:t>Costes de los materiales, en especial las piezas que no se compran directamente a proveedores requerirán un proceso de cálculo del coste que incorpore además del material, la mano de obra y otros gastos directos que se incorporen en el proceso de producción</a:t>
            </a:r>
          </a:p>
          <a:p>
            <a:pPr>
              <a:buFontTx/>
              <a:buChar char="•"/>
            </a:pPr>
            <a:r>
              <a:rPr lang="es-ES"/>
              <a:t>Costes de la mano de obra: para las distintas operaciones se requerirán operarios con relaciones laborales, contratos, categorías y costes salariales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ol">
    <p:spTree>
      <p:nvGrpSpPr>
        <p:cNvPr id="1" name=""/>
        <p:cNvGrpSpPr/>
        <p:nvPr/>
      </p:nvGrpSpPr>
      <p:grpSpPr>
        <a:xfrm>
          <a:off x="0" y="0"/>
          <a:ext cx="0" cy="0"/>
          <a:chOff x="0" y="0"/>
          <a:chExt cx="0" cy="0"/>
        </a:xfrm>
      </p:grpSpPr>
      <p:sp>
        <p:nvSpPr>
          <p:cNvPr id="10242" name="Rectangle 1026"/>
          <p:cNvSpPr>
            <a:spLocks noGrp="1" noChangeArrowheads="1"/>
          </p:cNvSpPr>
          <p:nvPr>
            <p:ph type="subTitle" idx="1"/>
          </p:nvPr>
        </p:nvSpPr>
        <p:spPr>
          <a:xfrm>
            <a:off x="1447800" y="3657600"/>
            <a:ext cx="6400800" cy="1066800"/>
          </a:xfrm>
        </p:spPr>
        <p:txBody>
          <a:bodyPr/>
          <a:lstStyle>
            <a:lvl1pPr marL="0" indent="0" algn="ctr">
              <a:buFont typeface="Wingdings" pitchFamily="2" charset="2"/>
              <a:buNone/>
              <a:defRPr sz="2000"/>
            </a:lvl1pPr>
          </a:lstStyle>
          <a:p>
            <a:r>
              <a:rPr lang="es-ES"/>
              <a:t>Haga clic para modificar el estilo de subtítulo del patrón</a:t>
            </a:r>
          </a:p>
        </p:txBody>
      </p:sp>
      <p:sp>
        <p:nvSpPr>
          <p:cNvPr id="10247" name="Rectangle 1031"/>
          <p:cNvSpPr>
            <a:spLocks noGrp="1" noChangeArrowheads="1"/>
          </p:cNvSpPr>
          <p:nvPr>
            <p:ph type="ctrTitle"/>
          </p:nvPr>
        </p:nvSpPr>
        <p:spPr>
          <a:xfrm>
            <a:off x="304800" y="2286000"/>
            <a:ext cx="8534400" cy="1143000"/>
          </a:xfrm>
        </p:spPr>
        <p:txBody>
          <a:bodyPr/>
          <a:lstStyle>
            <a:lvl1pPr algn="ctr">
              <a:defRPr sz="4400" b="1">
                <a:solidFill>
                  <a:srgbClr val="4F7DAE"/>
                </a:solidFill>
              </a:defRPr>
            </a:lvl1pPr>
          </a:lstStyle>
          <a:p>
            <a:r>
              <a:rPr lang="es-ES"/>
              <a:t>Haga clic para modificar el estilo de título del patrón</a:t>
            </a:r>
          </a:p>
        </p:txBody>
      </p:sp>
      <p:sp>
        <p:nvSpPr>
          <p:cNvPr id="10251" name="Line 1035"/>
          <p:cNvSpPr>
            <a:spLocks noChangeShapeType="1"/>
          </p:cNvSpPr>
          <p:nvPr userDrawn="1"/>
        </p:nvSpPr>
        <p:spPr bwMode="auto">
          <a:xfrm>
            <a:off x="0" y="579438"/>
            <a:ext cx="9144000" cy="0"/>
          </a:xfrm>
          <a:prstGeom prst="line">
            <a:avLst/>
          </a:prstGeom>
          <a:noFill/>
          <a:ln w="38100">
            <a:solidFill>
              <a:srgbClr val="FF9900"/>
            </a:solidFill>
            <a:round/>
            <a:headEnd/>
            <a:tailEnd/>
          </a:ln>
          <a:effectLst/>
        </p:spPr>
        <p:txBody>
          <a:bodyPr/>
          <a:lstStyle/>
          <a:p>
            <a:endParaRPr lang="es-ES"/>
          </a:p>
        </p:txBody>
      </p:sp>
      <p:sp>
        <p:nvSpPr>
          <p:cNvPr id="10252" name="Line 1036"/>
          <p:cNvSpPr>
            <a:spLocks noChangeShapeType="1"/>
          </p:cNvSpPr>
          <p:nvPr userDrawn="1"/>
        </p:nvSpPr>
        <p:spPr bwMode="auto">
          <a:xfrm>
            <a:off x="0" y="6278563"/>
            <a:ext cx="9144000" cy="0"/>
          </a:xfrm>
          <a:prstGeom prst="line">
            <a:avLst/>
          </a:prstGeom>
          <a:noFill/>
          <a:ln w="38100">
            <a:solidFill>
              <a:srgbClr val="FF9900"/>
            </a:solidFill>
            <a:round/>
            <a:headEnd/>
            <a:tailEnd/>
          </a:ln>
          <a:effectLst/>
        </p:spPr>
        <p:txBody>
          <a:bodyPr/>
          <a:lstStyle/>
          <a:p>
            <a:endParaRPr lang="es-ES"/>
          </a:p>
        </p:txBody>
      </p:sp>
      <p:sp>
        <p:nvSpPr>
          <p:cNvPr id="10253" name="Rectangle 1037"/>
          <p:cNvSpPr>
            <a:spLocks noChangeArrowheads="1"/>
          </p:cNvSpPr>
          <p:nvPr userDrawn="1"/>
        </p:nvSpPr>
        <p:spPr bwMode="auto">
          <a:xfrm>
            <a:off x="0" y="0"/>
            <a:ext cx="9144000" cy="533400"/>
          </a:xfrm>
          <a:prstGeom prst="rect">
            <a:avLst/>
          </a:prstGeom>
          <a:solidFill>
            <a:srgbClr val="4F7DAE"/>
          </a:solidFill>
          <a:ln w="9525">
            <a:solidFill>
              <a:srgbClr val="4F7DAE"/>
            </a:solidFill>
            <a:miter lim="800000"/>
            <a:headEnd/>
            <a:tailEnd/>
          </a:ln>
          <a:effectLst/>
        </p:spPr>
        <p:txBody>
          <a:bodyPr wrap="none" anchor="ctr"/>
          <a:lstStyle/>
          <a:p>
            <a:r>
              <a:rPr lang="es-ES" sz="2400"/>
              <a:t>Empresa y Entorno Económico</a:t>
            </a:r>
          </a:p>
        </p:txBody>
      </p:sp>
      <p:sp>
        <p:nvSpPr>
          <p:cNvPr id="10254" name="Rectangle 1038"/>
          <p:cNvSpPr>
            <a:spLocks noChangeArrowheads="1"/>
          </p:cNvSpPr>
          <p:nvPr userDrawn="1"/>
        </p:nvSpPr>
        <p:spPr bwMode="auto">
          <a:xfrm>
            <a:off x="0" y="6324600"/>
            <a:ext cx="9144000" cy="533400"/>
          </a:xfrm>
          <a:prstGeom prst="rect">
            <a:avLst/>
          </a:prstGeom>
          <a:solidFill>
            <a:srgbClr val="4F7DAE"/>
          </a:solidFill>
          <a:ln w="9525">
            <a:solidFill>
              <a:srgbClr val="4F7DAE"/>
            </a:solidFill>
            <a:miter lim="800000"/>
            <a:headEnd/>
            <a:tailEnd/>
          </a:ln>
          <a:effectLst/>
        </p:spPr>
        <p:txBody>
          <a:bodyPr wrap="none" anchor="ctr"/>
          <a:lstStyle/>
          <a:p>
            <a:pPr algn="l">
              <a:spcBef>
                <a:spcPct val="20000"/>
              </a:spcBef>
            </a:pPr>
            <a:endParaRPr lang="es-ES" sz="2400"/>
          </a:p>
        </p:txBody>
      </p:sp>
      <p:sp>
        <p:nvSpPr>
          <p:cNvPr id="10260" name="Text Box 1044"/>
          <p:cNvSpPr txBox="1">
            <a:spLocks noChangeArrowheads="1"/>
          </p:cNvSpPr>
          <p:nvPr userDrawn="1"/>
        </p:nvSpPr>
        <p:spPr bwMode="auto">
          <a:xfrm>
            <a:off x="152400" y="6400800"/>
            <a:ext cx="6061075" cy="457200"/>
          </a:xfrm>
          <a:prstGeom prst="rect">
            <a:avLst/>
          </a:prstGeom>
          <a:noFill/>
          <a:ln w="9525">
            <a:noFill/>
            <a:miter lim="800000"/>
            <a:headEnd/>
            <a:tailEnd/>
          </a:ln>
          <a:effectLst/>
        </p:spPr>
        <p:txBody>
          <a:bodyPr wrap="none">
            <a:spAutoFit/>
          </a:bodyPr>
          <a:lstStyle/>
          <a:p>
            <a:pPr algn="l">
              <a:spcBef>
                <a:spcPct val="20000"/>
              </a:spcBef>
            </a:pPr>
            <a:r>
              <a:rPr lang="es-ES_tradnl" sz="2400" b="1"/>
              <a:t>Departament d’Organització d’Empreses</a:t>
            </a:r>
            <a:endParaRPr lang="es-ES" sz="2800">
              <a:latin typeface="Times New Roman" pitchFamily="18" charset="0"/>
            </a:endParaRPr>
          </a:p>
        </p:txBody>
      </p:sp>
      <p:graphicFrame>
        <p:nvGraphicFramePr>
          <p:cNvPr id="10264" name="Object 1048"/>
          <p:cNvGraphicFramePr>
            <a:graphicFrameLocks noChangeAspect="1"/>
          </p:cNvGraphicFramePr>
          <p:nvPr/>
        </p:nvGraphicFramePr>
        <p:xfrm>
          <a:off x="7847013" y="6384925"/>
          <a:ext cx="1143000" cy="439738"/>
        </p:xfrm>
        <a:graphic>
          <a:graphicData uri="http://schemas.openxmlformats.org/presentationml/2006/ole">
            <mc:AlternateContent xmlns:mc="http://schemas.openxmlformats.org/markup-compatibility/2006">
              <mc:Choice xmlns:v="urn:schemas-microsoft-com:vml" Requires="v">
                <p:oleObj spid="_x0000_s10277" name="Image" r:id="rId3" imgW="5244444" imgH="2019048" progId="">
                  <p:embed/>
                </p:oleObj>
              </mc:Choice>
              <mc:Fallback>
                <p:oleObj name="Image" r:id="rId3" imgW="5244444" imgH="2019048" progId="">
                  <p:embed/>
                  <p:pic>
                    <p:nvPicPr>
                      <p:cNvPr id="0" name="Picture 1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7013" y="6384925"/>
                        <a:ext cx="114300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ol i text vertical">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text vertical 2"/>
          <p:cNvSpPr>
            <a:spLocks noGrp="1"/>
          </p:cNvSpPr>
          <p:nvPr>
            <p:ph type="body" orient="vert" idx="1"/>
          </p:nvPr>
        </p:nvSpPr>
        <p:spPr/>
        <p:txBody>
          <a:bodyPr vert="eaVert"/>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ol vertical i text">
    <p:spTree>
      <p:nvGrpSpPr>
        <p:cNvPr id="1" name=""/>
        <p:cNvGrpSpPr/>
        <p:nvPr/>
      </p:nvGrpSpPr>
      <p:grpSpPr>
        <a:xfrm>
          <a:off x="0" y="0"/>
          <a:ext cx="0" cy="0"/>
          <a:chOff x="0" y="0"/>
          <a:chExt cx="0" cy="0"/>
        </a:xfrm>
      </p:grpSpPr>
      <p:sp>
        <p:nvSpPr>
          <p:cNvPr id="2" name="Títol vertical 1"/>
          <p:cNvSpPr>
            <a:spLocks noGrp="1"/>
          </p:cNvSpPr>
          <p:nvPr>
            <p:ph type="title" orient="vert"/>
          </p:nvPr>
        </p:nvSpPr>
        <p:spPr>
          <a:xfrm>
            <a:off x="6515100" y="0"/>
            <a:ext cx="1943100" cy="6172200"/>
          </a:xfrm>
        </p:spPr>
        <p:txBody>
          <a:bodyPr vert="eaVert"/>
          <a:lstStyle/>
          <a:p>
            <a:r>
              <a:rPr lang="ca-ES" smtClean="0"/>
              <a:t>Feu clic aquí per editar l'estil</a:t>
            </a:r>
            <a:endParaRPr lang="es-ES"/>
          </a:p>
        </p:txBody>
      </p:sp>
      <p:sp>
        <p:nvSpPr>
          <p:cNvPr id="3" name="Contenidor de text vertical 2"/>
          <p:cNvSpPr>
            <a:spLocks noGrp="1"/>
          </p:cNvSpPr>
          <p:nvPr>
            <p:ph type="body" orient="vert" idx="1"/>
          </p:nvPr>
        </p:nvSpPr>
        <p:spPr>
          <a:xfrm>
            <a:off x="685800" y="0"/>
            <a:ext cx="5676900" cy="6172200"/>
          </a:xfrm>
        </p:spPr>
        <p:txBody>
          <a:bodyPr vert="eaVert"/>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ol i taula">
    <p:spTree>
      <p:nvGrpSpPr>
        <p:cNvPr id="1" name=""/>
        <p:cNvGrpSpPr/>
        <p:nvPr/>
      </p:nvGrpSpPr>
      <p:grpSpPr>
        <a:xfrm>
          <a:off x="0" y="0"/>
          <a:ext cx="0" cy="0"/>
          <a:chOff x="0" y="0"/>
          <a:chExt cx="0" cy="0"/>
        </a:xfrm>
      </p:grpSpPr>
      <p:sp>
        <p:nvSpPr>
          <p:cNvPr id="2" name="Títol 1"/>
          <p:cNvSpPr>
            <a:spLocks noGrp="1"/>
          </p:cNvSpPr>
          <p:nvPr>
            <p:ph type="title"/>
          </p:nvPr>
        </p:nvSpPr>
        <p:spPr>
          <a:xfrm>
            <a:off x="685800" y="0"/>
            <a:ext cx="7772400" cy="609600"/>
          </a:xfrm>
        </p:spPr>
        <p:txBody>
          <a:bodyPr/>
          <a:lstStyle/>
          <a:p>
            <a:r>
              <a:rPr lang="ca-ES" smtClean="0"/>
              <a:t>Feu clic aquí per editar l'estil</a:t>
            </a:r>
            <a:endParaRPr lang="es-ES"/>
          </a:p>
        </p:txBody>
      </p:sp>
      <p:sp>
        <p:nvSpPr>
          <p:cNvPr id="3" name="Contenidor de taula 2"/>
          <p:cNvSpPr>
            <a:spLocks noGrp="1"/>
          </p:cNvSpPr>
          <p:nvPr>
            <p:ph type="tbl" idx="1"/>
          </p:nvPr>
        </p:nvSpPr>
        <p:spPr>
          <a:xfrm>
            <a:off x="685800" y="990600"/>
            <a:ext cx="7772400" cy="5181600"/>
          </a:xfrm>
        </p:spPr>
        <p:txBody>
          <a:body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ol i object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contingut 2"/>
          <p:cNvSpPr>
            <a:spLocks noGrp="1"/>
          </p:cNvSpPr>
          <p:nvPr>
            <p:ph idx="1"/>
          </p:nvPr>
        </p:nvSpPr>
        <p:spPr/>
        <p:txBody>
          <a:body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pçalera de la secció">
    <p:spTree>
      <p:nvGrpSpPr>
        <p:cNvPr id="1" name=""/>
        <p:cNvGrpSpPr/>
        <p:nvPr/>
      </p:nvGrpSpPr>
      <p:grpSpPr>
        <a:xfrm>
          <a:off x="0" y="0"/>
          <a:ext cx="0" cy="0"/>
          <a:chOff x="0" y="0"/>
          <a:chExt cx="0" cy="0"/>
        </a:xfrm>
      </p:grpSpPr>
      <p:sp>
        <p:nvSpPr>
          <p:cNvPr id="2" name="Títol 1"/>
          <p:cNvSpPr>
            <a:spLocks noGrp="1"/>
          </p:cNvSpPr>
          <p:nvPr>
            <p:ph type="title"/>
          </p:nvPr>
        </p:nvSpPr>
        <p:spPr>
          <a:xfrm>
            <a:off x="722313" y="4406900"/>
            <a:ext cx="7772400" cy="1362075"/>
          </a:xfrm>
        </p:spPr>
        <p:txBody>
          <a:bodyPr anchor="t"/>
          <a:lstStyle>
            <a:lvl1pPr algn="l">
              <a:defRPr sz="4000" b="1" cap="all"/>
            </a:lvl1pPr>
          </a:lstStyle>
          <a:p>
            <a:r>
              <a:rPr lang="ca-ES" smtClean="0"/>
              <a:t>Feu clic aquí per editar l'estil</a:t>
            </a:r>
            <a:endParaRPr lang="es-ES"/>
          </a:p>
        </p:txBody>
      </p:sp>
      <p:sp>
        <p:nvSpPr>
          <p:cNvPr id="3" name="Contenidor de text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ca-ES" smtClean="0"/>
              <a:t>Feu clic aquí per editar els estils de text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ctes">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
        <p:nvSpPr>
          <p:cNvPr id="3" name="Contenidor de contingut 2"/>
          <p:cNvSpPr>
            <a:spLocks noGrp="1"/>
          </p:cNvSpPr>
          <p:nvPr>
            <p:ph sz="half" idx="1"/>
          </p:nvPr>
        </p:nvSpPr>
        <p:spPr>
          <a:xfrm>
            <a:off x="6858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4" name="Contenidor de contingut 3"/>
          <p:cNvSpPr>
            <a:spLocks noGrp="1"/>
          </p:cNvSpPr>
          <p:nvPr>
            <p:ph sz="half" idx="2"/>
          </p:nvPr>
        </p:nvSpPr>
        <p:spPr>
          <a:xfrm>
            <a:off x="4648200" y="990600"/>
            <a:ext cx="38100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
    <p:spTree>
      <p:nvGrpSpPr>
        <p:cNvPr id="1" name=""/>
        <p:cNvGrpSpPr/>
        <p:nvPr/>
      </p:nvGrpSpPr>
      <p:grpSpPr>
        <a:xfrm>
          <a:off x="0" y="0"/>
          <a:ext cx="0" cy="0"/>
          <a:chOff x="0" y="0"/>
          <a:chExt cx="0" cy="0"/>
        </a:xfrm>
      </p:grpSpPr>
      <p:sp>
        <p:nvSpPr>
          <p:cNvPr id="2" name="Títol 1"/>
          <p:cNvSpPr>
            <a:spLocks noGrp="1"/>
          </p:cNvSpPr>
          <p:nvPr>
            <p:ph type="title"/>
          </p:nvPr>
        </p:nvSpPr>
        <p:spPr>
          <a:xfrm>
            <a:off x="457200" y="274638"/>
            <a:ext cx="8229600" cy="1143000"/>
          </a:xfrm>
        </p:spPr>
        <p:txBody>
          <a:bodyPr/>
          <a:lstStyle>
            <a:lvl1pPr>
              <a:defRPr/>
            </a:lvl1pPr>
          </a:lstStyle>
          <a:p>
            <a:r>
              <a:rPr lang="ca-ES" smtClean="0"/>
              <a:t>Feu clic aquí per editar l'estil</a:t>
            </a:r>
            <a:endParaRPr lang="es-ES"/>
          </a:p>
        </p:txBody>
      </p:sp>
      <p:sp>
        <p:nvSpPr>
          <p:cNvPr id="3" name="Contenidor de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Feu clic aquí per editar els estils de text</a:t>
            </a:r>
          </a:p>
        </p:txBody>
      </p:sp>
      <p:sp>
        <p:nvSpPr>
          <p:cNvPr id="4" name="Contenidor de conting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5" name="Contenidor de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a-ES" smtClean="0"/>
              <a:t>Feu clic aquí per editar els estils de text</a:t>
            </a:r>
          </a:p>
        </p:txBody>
      </p:sp>
      <p:sp>
        <p:nvSpPr>
          <p:cNvPr id="6" name="Contenidor de conting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omés títol">
    <p:spTree>
      <p:nvGrpSpPr>
        <p:cNvPr id="1" name=""/>
        <p:cNvGrpSpPr/>
        <p:nvPr/>
      </p:nvGrpSpPr>
      <p:grpSpPr>
        <a:xfrm>
          <a:off x="0" y="0"/>
          <a:ext cx="0" cy="0"/>
          <a:chOff x="0" y="0"/>
          <a:chExt cx="0" cy="0"/>
        </a:xfrm>
      </p:grpSpPr>
      <p:sp>
        <p:nvSpPr>
          <p:cNvPr id="2" name="Títol 1"/>
          <p:cNvSpPr>
            <a:spLocks noGrp="1"/>
          </p:cNvSpPr>
          <p:nvPr>
            <p:ph type="title"/>
          </p:nvPr>
        </p:nvSpPr>
        <p:spPr/>
        <p:txBody>
          <a:bodyPr/>
          <a:lstStyle/>
          <a:p>
            <a:r>
              <a:rPr lang="ca-ES" smtClean="0"/>
              <a:t>Feu clic aquí per editar l'estil</a:t>
            </a: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ingut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457200" y="273050"/>
            <a:ext cx="3008313" cy="1162050"/>
          </a:xfrm>
        </p:spPr>
        <p:txBody>
          <a:bodyPr anchor="b"/>
          <a:lstStyle>
            <a:lvl1pPr algn="l">
              <a:defRPr sz="2000" b="1"/>
            </a:lvl1pPr>
          </a:lstStyle>
          <a:p>
            <a:r>
              <a:rPr lang="ca-ES" smtClean="0"/>
              <a:t>Feu clic aquí per editar l'estil</a:t>
            </a:r>
            <a:endParaRPr lang="es-ES"/>
          </a:p>
        </p:txBody>
      </p:sp>
      <p:sp>
        <p:nvSpPr>
          <p:cNvPr id="3" name="Contenidor de conting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a-ES" smtClean="0"/>
              <a:t>Feu clic aquí per editar els estils de text</a:t>
            </a:r>
          </a:p>
          <a:p>
            <a:pPr lvl="1"/>
            <a:r>
              <a:rPr lang="ca-ES" smtClean="0"/>
              <a:t>Segon nivell</a:t>
            </a:r>
          </a:p>
          <a:p>
            <a:pPr lvl="2"/>
            <a:r>
              <a:rPr lang="ca-ES" smtClean="0"/>
              <a:t>Tercer nivell</a:t>
            </a:r>
          </a:p>
          <a:p>
            <a:pPr lvl="3"/>
            <a:r>
              <a:rPr lang="ca-ES" smtClean="0"/>
              <a:t>Quart nivell</a:t>
            </a:r>
          </a:p>
          <a:p>
            <a:pPr lvl="4"/>
            <a:r>
              <a:rPr lang="ca-ES" smtClean="0"/>
              <a:t>Cinquè nivell</a:t>
            </a:r>
            <a:endParaRPr lang="es-ES"/>
          </a:p>
        </p:txBody>
      </p:sp>
      <p:sp>
        <p:nvSpPr>
          <p:cNvPr id="4" name="Contenidor de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smtClean="0"/>
              <a:t>Feu clic aquí per editar els estils de text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tge amb llegenda">
    <p:spTree>
      <p:nvGrpSpPr>
        <p:cNvPr id="1" name=""/>
        <p:cNvGrpSpPr/>
        <p:nvPr/>
      </p:nvGrpSpPr>
      <p:grpSpPr>
        <a:xfrm>
          <a:off x="0" y="0"/>
          <a:ext cx="0" cy="0"/>
          <a:chOff x="0" y="0"/>
          <a:chExt cx="0" cy="0"/>
        </a:xfrm>
      </p:grpSpPr>
      <p:sp>
        <p:nvSpPr>
          <p:cNvPr id="2" name="Títol 1"/>
          <p:cNvSpPr>
            <a:spLocks noGrp="1"/>
          </p:cNvSpPr>
          <p:nvPr>
            <p:ph type="title"/>
          </p:nvPr>
        </p:nvSpPr>
        <p:spPr>
          <a:xfrm>
            <a:off x="1792288" y="4800600"/>
            <a:ext cx="5486400" cy="566738"/>
          </a:xfrm>
        </p:spPr>
        <p:txBody>
          <a:bodyPr anchor="b"/>
          <a:lstStyle>
            <a:lvl1pPr algn="l">
              <a:defRPr sz="2000" b="1"/>
            </a:lvl1pPr>
          </a:lstStyle>
          <a:p>
            <a:r>
              <a:rPr lang="ca-ES" smtClean="0"/>
              <a:t>Feu clic aquí per editar l'estil</a:t>
            </a:r>
            <a:endParaRPr lang="es-ES"/>
          </a:p>
        </p:txBody>
      </p:sp>
      <p:sp>
        <p:nvSpPr>
          <p:cNvPr id="3" name="Contenidor d'imat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Contenidor de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a-ES" smtClean="0"/>
              <a:t>Feu clic aquí per editar els estils de text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85800" y="990600"/>
            <a:ext cx="77724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smtClean="0"/>
              <a:t>Haga clic para modificar el estilo de texto del patrón</a:t>
            </a:r>
          </a:p>
          <a:p>
            <a:pPr lvl="1"/>
            <a:r>
              <a:rPr lang="es-ES_tradnl" smtClean="0"/>
              <a:t>Segundo nivel</a:t>
            </a:r>
          </a:p>
          <a:p>
            <a:pPr lvl="2"/>
            <a:r>
              <a:rPr lang="es-ES_tradnl" smtClean="0"/>
              <a:t>Tercer nivel</a:t>
            </a:r>
          </a:p>
          <a:p>
            <a:pPr lvl="3"/>
            <a:r>
              <a:rPr lang="es-ES_tradnl" smtClean="0"/>
              <a:t>Cuarto nivel</a:t>
            </a:r>
          </a:p>
          <a:p>
            <a:pPr lvl="4"/>
            <a:r>
              <a:rPr lang="es-ES_tradnl" smtClean="0"/>
              <a:t>Quinto nivel</a:t>
            </a:r>
          </a:p>
        </p:txBody>
      </p:sp>
      <p:sp>
        <p:nvSpPr>
          <p:cNvPr id="1031" name="Rectangle 7"/>
          <p:cNvSpPr>
            <a:spLocks noChangeArrowheads="1"/>
          </p:cNvSpPr>
          <p:nvPr userDrawn="1"/>
        </p:nvSpPr>
        <p:spPr bwMode="auto">
          <a:xfrm>
            <a:off x="0" y="0"/>
            <a:ext cx="9144000" cy="609600"/>
          </a:xfrm>
          <a:prstGeom prst="rect">
            <a:avLst/>
          </a:prstGeom>
          <a:solidFill>
            <a:srgbClr val="4F7DAE"/>
          </a:solidFill>
          <a:ln w="9525">
            <a:noFill/>
            <a:miter lim="800000"/>
            <a:headEnd/>
            <a:tailEnd/>
          </a:ln>
          <a:effectLst/>
        </p:spPr>
        <p:txBody>
          <a:bodyPr wrap="none" anchor="ctr"/>
          <a:lstStyle/>
          <a:p>
            <a:endParaRPr lang="es-ES"/>
          </a:p>
        </p:txBody>
      </p:sp>
      <p:sp>
        <p:nvSpPr>
          <p:cNvPr id="1026" name="Rectangle 2"/>
          <p:cNvSpPr>
            <a:spLocks noGrp="1" noChangeArrowheads="1"/>
          </p:cNvSpPr>
          <p:nvPr>
            <p:ph type="title"/>
          </p:nvPr>
        </p:nvSpPr>
        <p:spPr bwMode="auto">
          <a:xfrm>
            <a:off x="685800" y="0"/>
            <a:ext cx="77724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_tradnl" smtClean="0"/>
              <a:t>Haga clic para modificar el estilo de título del patrón</a:t>
            </a:r>
          </a:p>
        </p:txBody>
      </p:sp>
      <p:sp>
        <p:nvSpPr>
          <p:cNvPr id="1034" name="Line 10"/>
          <p:cNvSpPr>
            <a:spLocks noChangeShapeType="1"/>
          </p:cNvSpPr>
          <p:nvPr userDrawn="1"/>
        </p:nvSpPr>
        <p:spPr bwMode="auto">
          <a:xfrm>
            <a:off x="0" y="6477000"/>
            <a:ext cx="9144000" cy="0"/>
          </a:xfrm>
          <a:prstGeom prst="line">
            <a:avLst/>
          </a:prstGeom>
          <a:noFill/>
          <a:ln w="38100">
            <a:solidFill>
              <a:srgbClr val="4F7DAE"/>
            </a:solidFill>
            <a:round/>
            <a:headEnd/>
            <a:tailEnd/>
          </a:ln>
          <a:effectLst/>
        </p:spPr>
        <p:txBody>
          <a:bodyPr/>
          <a:lstStyle/>
          <a:p>
            <a:endParaRPr lang="es-ES"/>
          </a:p>
        </p:txBody>
      </p:sp>
      <p:sp>
        <p:nvSpPr>
          <p:cNvPr id="1035" name="Rectangle 11"/>
          <p:cNvSpPr>
            <a:spLocks noChangeArrowheads="1"/>
          </p:cNvSpPr>
          <p:nvPr/>
        </p:nvSpPr>
        <p:spPr bwMode="auto">
          <a:xfrm>
            <a:off x="7524750" y="6553200"/>
            <a:ext cx="1085850" cy="228600"/>
          </a:xfrm>
          <a:prstGeom prst="rect">
            <a:avLst/>
          </a:prstGeom>
          <a:noFill/>
          <a:ln w="9525">
            <a:noFill/>
            <a:miter lim="800000"/>
            <a:headEnd/>
            <a:tailEnd/>
          </a:ln>
          <a:effectLst/>
        </p:spPr>
        <p:txBody>
          <a:bodyPr/>
          <a:lstStyle/>
          <a:p>
            <a:pPr algn="r"/>
            <a:r>
              <a:rPr lang="es-ES_tradnl" sz="1400" b="1">
                <a:solidFill>
                  <a:srgbClr val="4F7DAE"/>
                </a:solidFill>
                <a:latin typeface="Times New Roman" pitchFamily="18" charset="0"/>
              </a:rPr>
              <a:t>PROD </a:t>
            </a:r>
            <a:fld id="{070736AD-A2E4-4394-8567-D19B85843BE0}" type="slidenum">
              <a:rPr lang="es-ES_tradnl" sz="1400" b="1">
                <a:solidFill>
                  <a:srgbClr val="4F7DAE"/>
                </a:solidFill>
                <a:latin typeface="Times New Roman" pitchFamily="18" charset="0"/>
              </a:rPr>
              <a:pPr algn="r"/>
              <a:t>‹#›</a:t>
            </a:fld>
            <a:endParaRPr lang="es-ES_tradnl" sz="1400" b="1">
              <a:solidFill>
                <a:srgbClr val="4F7DAE"/>
              </a:solidFill>
              <a:latin typeface="Times New Roman" pitchFamily="18" charset="0"/>
            </a:endParaRPr>
          </a:p>
        </p:txBody>
      </p:sp>
      <p:sp>
        <p:nvSpPr>
          <p:cNvPr id="1043" name="Rectangle 19"/>
          <p:cNvSpPr>
            <a:spLocks noChangeArrowheads="1"/>
          </p:cNvSpPr>
          <p:nvPr/>
        </p:nvSpPr>
        <p:spPr bwMode="auto">
          <a:xfrm>
            <a:off x="685800" y="6553200"/>
            <a:ext cx="4267200" cy="228600"/>
          </a:xfrm>
          <a:prstGeom prst="rect">
            <a:avLst/>
          </a:prstGeom>
          <a:noFill/>
          <a:ln w="9525">
            <a:noFill/>
            <a:miter lim="800000"/>
            <a:headEnd/>
            <a:tailEnd/>
          </a:ln>
          <a:effectLst/>
        </p:spPr>
        <p:txBody>
          <a:bodyPr/>
          <a:lstStyle/>
          <a:p>
            <a:pPr algn="l"/>
            <a:r>
              <a:rPr lang="es-ES_tradnl" sz="1400" b="1">
                <a:solidFill>
                  <a:srgbClr val="4F7DAE"/>
                </a:solidFill>
                <a:latin typeface="Times New Roman" pitchFamily="18" charset="0"/>
              </a:rPr>
              <a:t>Empresa y Entorno Económico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8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charset="0"/>
        </a:defRPr>
      </a:lvl2pPr>
      <a:lvl3pPr algn="l" rtl="0" fontAlgn="base">
        <a:spcBef>
          <a:spcPct val="0"/>
        </a:spcBef>
        <a:spcAft>
          <a:spcPct val="0"/>
        </a:spcAft>
        <a:defRPr sz="2800">
          <a:solidFill>
            <a:schemeClr val="bg1"/>
          </a:solidFill>
          <a:latin typeface="Arial" charset="0"/>
        </a:defRPr>
      </a:lvl3pPr>
      <a:lvl4pPr algn="l" rtl="0" fontAlgn="base">
        <a:spcBef>
          <a:spcPct val="0"/>
        </a:spcBef>
        <a:spcAft>
          <a:spcPct val="0"/>
        </a:spcAft>
        <a:defRPr sz="2800">
          <a:solidFill>
            <a:schemeClr val="bg1"/>
          </a:solidFill>
          <a:latin typeface="Arial" charset="0"/>
        </a:defRPr>
      </a:lvl4pPr>
      <a:lvl5pPr algn="l" rtl="0" fontAlgn="base">
        <a:spcBef>
          <a:spcPct val="0"/>
        </a:spcBef>
        <a:spcAft>
          <a:spcPct val="0"/>
        </a:spcAft>
        <a:defRPr sz="2800">
          <a:solidFill>
            <a:schemeClr val="bg1"/>
          </a:solidFill>
          <a:latin typeface="Arial" charset="0"/>
        </a:defRPr>
      </a:lvl5pPr>
      <a:lvl6pPr marL="457200" algn="l" rtl="0" fontAlgn="base">
        <a:spcBef>
          <a:spcPct val="0"/>
        </a:spcBef>
        <a:spcAft>
          <a:spcPct val="0"/>
        </a:spcAft>
        <a:defRPr sz="2800">
          <a:solidFill>
            <a:schemeClr val="bg1"/>
          </a:solidFill>
          <a:latin typeface="Arial" charset="0"/>
        </a:defRPr>
      </a:lvl6pPr>
      <a:lvl7pPr marL="914400" algn="l" rtl="0" fontAlgn="base">
        <a:spcBef>
          <a:spcPct val="0"/>
        </a:spcBef>
        <a:spcAft>
          <a:spcPct val="0"/>
        </a:spcAft>
        <a:defRPr sz="2800">
          <a:solidFill>
            <a:schemeClr val="bg1"/>
          </a:solidFill>
          <a:latin typeface="Arial" charset="0"/>
        </a:defRPr>
      </a:lvl7pPr>
      <a:lvl8pPr marL="1371600" algn="l" rtl="0" fontAlgn="base">
        <a:spcBef>
          <a:spcPct val="0"/>
        </a:spcBef>
        <a:spcAft>
          <a:spcPct val="0"/>
        </a:spcAft>
        <a:defRPr sz="2800">
          <a:solidFill>
            <a:schemeClr val="bg1"/>
          </a:solidFill>
          <a:latin typeface="Arial" charset="0"/>
        </a:defRPr>
      </a:lvl8pPr>
      <a:lvl9pPr marL="1828800" algn="l" rtl="0" fontAlgn="base">
        <a:spcBef>
          <a:spcPct val="0"/>
        </a:spcBef>
        <a:spcAft>
          <a:spcPct val="0"/>
        </a:spcAft>
        <a:defRPr sz="2800">
          <a:solidFill>
            <a:schemeClr val="bg1"/>
          </a:solidFill>
          <a:latin typeface="Arial" charset="0"/>
        </a:defRPr>
      </a:lvl9pPr>
    </p:titleStyle>
    <p:bodyStyle>
      <a:lvl1pPr marL="188913" indent="-188913" algn="l" rtl="0" fontAlgn="base">
        <a:lnSpc>
          <a:spcPct val="90000"/>
        </a:lnSpc>
        <a:spcBef>
          <a:spcPct val="20000"/>
        </a:spcBef>
        <a:spcAft>
          <a:spcPct val="0"/>
        </a:spcAft>
        <a:buClr>
          <a:srgbClr val="FF9900"/>
        </a:buClr>
        <a:buFont typeface="Wingdings" pitchFamily="2" charset="2"/>
        <a:buChar char="§"/>
        <a:defRPr sz="2400" b="1">
          <a:solidFill>
            <a:srgbClr val="4F7DAE"/>
          </a:solidFill>
          <a:latin typeface="+mn-lt"/>
          <a:ea typeface="+mn-ea"/>
          <a:cs typeface="+mn-cs"/>
        </a:defRPr>
      </a:lvl1pPr>
      <a:lvl2pPr marL="576263" indent="-196850" algn="l" rtl="0" fontAlgn="base">
        <a:spcBef>
          <a:spcPct val="20000"/>
        </a:spcBef>
        <a:spcAft>
          <a:spcPct val="0"/>
        </a:spcAft>
        <a:buClr>
          <a:srgbClr val="FF9900"/>
        </a:buClr>
        <a:buChar char="•"/>
        <a:defRPr sz="2000">
          <a:solidFill>
            <a:schemeClr val="tx1"/>
          </a:solidFill>
          <a:latin typeface="+mn-lt"/>
        </a:defRPr>
      </a:lvl2pPr>
      <a:lvl3pPr marL="952500" indent="-185738" algn="l" rtl="0" fontAlgn="base">
        <a:spcBef>
          <a:spcPct val="20000"/>
        </a:spcBef>
        <a:spcAft>
          <a:spcPct val="0"/>
        </a:spcAft>
        <a:buClr>
          <a:srgbClr val="FF9900"/>
        </a:buClr>
        <a:buChar char="–"/>
        <a:defRPr>
          <a:solidFill>
            <a:schemeClr val="tx1"/>
          </a:solidFill>
          <a:latin typeface="+mn-lt"/>
        </a:defRPr>
      </a:lvl3pPr>
      <a:lvl4pPr marL="1328738" indent="-185738" algn="l" rtl="0" fontAlgn="base">
        <a:spcBef>
          <a:spcPct val="20000"/>
        </a:spcBef>
        <a:spcAft>
          <a:spcPct val="0"/>
        </a:spcAft>
        <a:buClr>
          <a:srgbClr val="FF9900"/>
        </a:buClr>
        <a:buChar char="-"/>
        <a:defRPr sz="1600">
          <a:solidFill>
            <a:schemeClr val="tx1"/>
          </a:solidFill>
          <a:latin typeface="+mn-lt"/>
        </a:defRPr>
      </a:lvl4pPr>
      <a:lvl5pPr marL="1716088" indent="-196850" algn="l" rtl="0" fontAlgn="base">
        <a:spcBef>
          <a:spcPct val="20000"/>
        </a:spcBef>
        <a:spcAft>
          <a:spcPct val="0"/>
        </a:spcAft>
        <a:buClr>
          <a:srgbClr val="FF9900"/>
        </a:buClr>
        <a:buChar char="»"/>
        <a:defRPr sz="1600">
          <a:solidFill>
            <a:schemeClr val="tx1"/>
          </a:solidFill>
          <a:latin typeface="+mn-lt"/>
        </a:defRPr>
      </a:lvl5pPr>
      <a:lvl6pPr marL="2173288" indent="-196850" algn="l" rtl="0" fontAlgn="base">
        <a:spcBef>
          <a:spcPct val="20000"/>
        </a:spcBef>
        <a:spcAft>
          <a:spcPct val="0"/>
        </a:spcAft>
        <a:buClr>
          <a:srgbClr val="FF9900"/>
        </a:buClr>
        <a:buChar char="»"/>
        <a:defRPr sz="1600">
          <a:solidFill>
            <a:schemeClr val="tx1"/>
          </a:solidFill>
          <a:latin typeface="+mn-lt"/>
        </a:defRPr>
      </a:lvl6pPr>
      <a:lvl7pPr marL="2630488" indent="-196850" algn="l" rtl="0" fontAlgn="base">
        <a:spcBef>
          <a:spcPct val="20000"/>
        </a:spcBef>
        <a:spcAft>
          <a:spcPct val="0"/>
        </a:spcAft>
        <a:buClr>
          <a:srgbClr val="FF9900"/>
        </a:buClr>
        <a:buChar char="»"/>
        <a:defRPr sz="1600">
          <a:solidFill>
            <a:schemeClr val="tx1"/>
          </a:solidFill>
          <a:latin typeface="+mn-lt"/>
        </a:defRPr>
      </a:lvl7pPr>
      <a:lvl8pPr marL="3087688" indent="-196850" algn="l" rtl="0" fontAlgn="base">
        <a:spcBef>
          <a:spcPct val="20000"/>
        </a:spcBef>
        <a:spcAft>
          <a:spcPct val="0"/>
        </a:spcAft>
        <a:buClr>
          <a:srgbClr val="FF9900"/>
        </a:buClr>
        <a:buChar char="»"/>
        <a:defRPr sz="1600">
          <a:solidFill>
            <a:schemeClr val="tx1"/>
          </a:solidFill>
          <a:latin typeface="+mn-lt"/>
        </a:defRPr>
      </a:lvl8pPr>
      <a:lvl9pPr marL="3544888" indent="-196850" algn="l" rtl="0" fontAlgn="base">
        <a:spcBef>
          <a:spcPct val="20000"/>
        </a:spcBef>
        <a:spcAft>
          <a:spcPct val="0"/>
        </a:spcAft>
        <a:buClr>
          <a:srgbClr val="FF9900"/>
        </a:buClr>
        <a:buChar char="»"/>
        <a:defRPr sz="16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es.wikipedia.org/wiki/Kanban" TargetMode="External"/><Relationship Id="rId1" Type="http://schemas.openxmlformats.org/officeDocument/2006/relationships/slideLayout" Target="../slideLayouts/slideLayout2.xml"/><Relationship Id="rId4" Type="http://schemas.openxmlformats.org/officeDocument/2006/relationships/hyperlink" Target="http://es.wikipedia.org/wiki/Lean_manufacturing" TargetMode="Externa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Produccion1"/>
          <p:cNvPicPr>
            <a:picLocks noChangeAspect="1" noChangeArrowheads="1"/>
          </p:cNvPicPr>
          <p:nvPr/>
        </p:nvPicPr>
        <p:blipFill>
          <a:blip r:embed="rId3" cstate="print"/>
          <a:srcRect/>
          <a:stretch>
            <a:fillRect/>
          </a:stretch>
        </p:blipFill>
        <p:spPr bwMode="auto">
          <a:xfrm>
            <a:off x="0" y="0"/>
            <a:ext cx="9142413" cy="6858000"/>
          </a:xfrm>
          <a:prstGeom prst="rect">
            <a:avLst/>
          </a:prstGeom>
          <a:noFill/>
        </p:spPr>
      </p:pic>
      <p:sp>
        <p:nvSpPr>
          <p:cNvPr id="7172" name="Rectangle 4"/>
          <p:cNvSpPr>
            <a:spLocks noGrp="1" noChangeArrowheads="1"/>
          </p:cNvSpPr>
          <p:nvPr>
            <p:ph type="ctrTitle"/>
          </p:nvPr>
        </p:nvSpPr>
        <p:spPr>
          <a:effectLst>
            <a:outerShdw dist="35921" dir="2700000" algn="ctr" rotWithShape="0">
              <a:schemeClr val="bg1"/>
            </a:outerShdw>
          </a:effectLst>
        </p:spPr>
        <p:txBody>
          <a:bodyPr/>
          <a:lstStyle/>
          <a:p>
            <a:r>
              <a:rPr lang="es-ES" dirty="0">
                <a:solidFill>
                  <a:srgbClr val="B20000"/>
                </a:solidFill>
              </a:rPr>
              <a:t>Área de </a:t>
            </a:r>
            <a:r>
              <a:rPr lang="es-ES" dirty="0" smtClean="0">
                <a:solidFill>
                  <a:srgbClr val="B20000"/>
                </a:solidFill>
              </a:rPr>
              <a:t>Operaciones</a:t>
            </a:r>
            <a:endParaRPr lang="es-ES" dirty="0">
              <a:solidFill>
                <a:srgbClr val="B20000"/>
              </a:solidFill>
            </a:endParaRPr>
          </a:p>
        </p:txBody>
      </p:sp>
      <p:sp>
        <p:nvSpPr>
          <p:cNvPr id="7173" name="Rectangle 5"/>
          <p:cNvSpPr>
            <a:spLocks noGrp="1" noChangeArrowheads="1"/>
          </p:cNvSpPr>
          <p:nvPr>
            <p:ph type="subTitle" idx="1"/>
          </p:nvPr>
        </p:nvSpPr>
        <p:spPr>
          <a:xfrm>
            <a:off x="1447800" y="3657600"/>
            <a:ext cx="6400800" cy="557213"/>
          </a:xfrm>
        </p:spPr>
        <p:txBody>
          <a:bodyPr/>
          <a:lstStyle/>
          <a:p>
            <a:endParaRPr lang="es-ES" sz="1800"/>
          </a:p>
        </p:txBody>
      </p:sp>
      <p:sp>
        <p:nvSpPr>
          <p:cNvPr id="5" name="QuadreDeText 5"/>
          <p:cNvSpPr txBox="1">
            <a:spLocks noChangeArrowheads="1"/>
          </p:cNvSpPr>
          <p:nvPr/>
        </p:nvSpPr>
        <p:spPr bwMode="auto">
          <a:xfrm>
            <a:off x="107504" y="5765254"/>
            <a:ext cx="4968875" cy="400050"/>
          </a:xfrm>
          <a:prstGeom prst="rect">
            <a:avLst/>
          </a:prstGeom>
          <a:noFill/>
          <a:ln w="9525">
            <a:noFill/>
            <a:miter lim="800000"/>
            <a:headEnd/>
            <a:tailEnd/>
          </a:ln>
        </p:spPr>
        <p:txBody>
          <a:bodyPr>
            <a:spAutoFit/>
          </a:bodyPr>
          <a:lstStyle/>
          <a:p>
            <a:pPr algn="l"/>
            <a:r>
              <a:rPr lang="ca-ES" sz="2000" dirty="0"/>
              <a:t>Departament  d’Organització d’Empreses</a:t>
            </a:r>
            <a:endParaRPr lang="es-ES" sz="2000" dirty="0"/>
          </a:p>
        </p:txBody>
      </p:sp>
      <p:sp>
        <p:nvSpPr>
          <p:cNvPr id="6" name="QuadreDeText 6"/>
          <p:cNvSpPr txBox="1">
            <a:spLocks noChangeArrowheads="1"/>
          </p:cNvSpPr>
          <p:nvPr/>
        </p:nvSpPr>
        <p:spPr bwMode="auto">
          <a:xfrm>
            <a:off x="107504" y="6195714"/>
            <a:ext cx="4392613" cy="401638"/>
          </a:xfrm>
          <a:prstGeom prst="rect">
            <a:avLst/>
          </a:prstGeom>
          <a:noFill/>
          <a:ln w="9525">
            <a:noFill/>
            <a:miter lim="800000"/>
            <a:headEnd/>
            <a:tailEnd/>
          </a:ln>
        </p:spPr>
        <p:txBody>
          <a:bodyPr>
            <a:spAutoFit/>
          </a:bodyPr>
          <a:lstStyle/>
          <a:p>
            <a:pPr algn="l"/>
            <a:r>
              <a:rPr lang="ca-ES" sz="2000" dirty="0"/>
              <a:t>Universitat Politècnica de Catalunya </a:t>
            </a:r>
            <a:endParaRPr lang="es-E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s-ES"/>
              <a:t>Calidad</a:t>
            </a:r>
          </a:p>
        </p:txBody>
      </p:sp>
      <p:sp>
        <p:nvSpPr>
          <p:cNvPr id="79875" name="Rectangle 3"/>
          <p:cNvSpPr>
            <a:spLocks noChangeArrowheads="1"/>
          </p:cNvSpPr>
          <p:nvPr/>
        </p:nvSpPr>
        <p:spPr bwMode="auto">
          <a:xfrm>
            <a:off x="685800" y="838200"/>
            <a:ext cx="7772400" cy="1905000"/>
          </a:xfrm>
          <a:prstGeom prst="rect">
            <a:avLst/>
          </a:prstGeom>
          <a:noFill/>
          <a:ln w="9525">
            <a:noFill/>
            <a:miter lim="800000"/>
            <a:headEnd/>
            <a:tailEnd/>
          </a:ln>
          <a:effectLst/>
        </p:spPr>
        <p:txBody>
          <a:bodyPr/>
          <a:lstStyle/>
          <a:p>
            <a:pPr marL="188913" indent="-188913" algn="l">
              <a:lnSpc>
                <a:spcPct val="90000"/>
              </a:lnSpc>
              <a:spcBef>
                <a:spcPct val="20000"/>
              </a:spcBef>
              <a:buClr>
                <a:srgbClr val="FF9900"/>
              </a:buClr>
              <a:buFont typeface="Wingdings" pitchFamily="2" charset="2"/>
              <a:buChar char="§"/>
            </a:pPr>
            <a:r>
              <a:rPr lang="es-ES" sz="2400" b="1">
                <a:solidFill>
                  <a:srgbClr val="4F7DAE"/>
                </a:solidFill>
              </a:rPr>
              <a:t>Calidad usuario: </a:t>
            </a:r>
            <a:r>
              <a:rPr lang="es-ES">
                <a:solidFill>
                  <a:schemeClr val="tx1"/>
                </a:solidFill>
              </a:rPr>
              <a:t>la que realmente importa, compara lo que recibe el cliente con respecto a lo que desea recibir</a:t>
            </a:r>
          </a:p>
          <a:p>
            <a:pPr marL="188913" indent="-188913" algn="l">
              <a:lnSpc>
                <a:spcPct val="90000"/>
              </a:lnSpc>
              <a:spcBef>
                <a:spcPct val="20000"/>
              </a:spcBef>
              <a:buClr>
                <a:srgbClr val="FF9900"/>
              </a:buClr>
              <a:buFont typeface="Wingdings" pitchFamily="2" charset="2"/>
              <a:buChar char="§"/>
            </a:pPr>
            <a:r>
              <a:rPr lang="es-ES" sz="2400" b="1">
                <a:solidFill>
                  <a:srgbClr val="4F7DAE"/>
                </a:solidFill>
              </a:rPr>
              <a:t>Calidad técnica: </a:t>
            </a:r>
            <a:r>
              <a:rPr lang="es-ES">
                <a:solidFill>
                  <a:schemeClr val="tx1"/>
                </a:solidFill>
              </a:rPr>
              <a:t>adecuación de lo fabricado a lo diseñado</a:t>
            </a:r>
          </a:p>
          <a:p>
            <a:pPr marL="188913" indent="-188913" algn="l">
              <a:lnSpc>
                <a:spcPct val="90000"/>
              </a:lnSpc>
              <a:spcBef>
                <a:spcPct val="20000"/>
              </a:spcBef>
              <a:buClr>
                <a:srgbClr val="FF9900"/>
              </a:buClr>
              <a:buFont typeface="Wingdings" pitchFamily="2" charset="2"/>
              <a:buChar char="§"/>
            </a:pPr>
            <a:r>
              <a:rPr lang="es-ES" sz="2400" b="1">
                <a:solidFill>
                  <a:srgbClr val="4F7DAE"/>
                </a:solidFill>
              </a:rPr>
              <a:t>Calidad teórica:</a:t>
            </a:r>
            <a:r>
              <a:rPr lang="es-ES">
                <a:solidFill>
                  <a:schemeClr val="tx1"/>
                </a:solidFill>
              </a:rPr>
              <a:t> adecuación del diseño a lo deseado por el cliente. Dependerá de I+D y de la investigación de Marketing</a:t>
            </a:r>
          </a:p>
        </p:txBody>
      </p:sp>
      <p:grpSp>
        <p:nvGrpSpPr>
          <p:cNvPr id="79904" name="Group 32"/>
          <p:cNvGrpSpPr>
            <a:grpSpLocks/>
          </p:cNvGrpSpPr>
          <p:nvPr/>
        </p:nvGrpSpPr>
        <p:grpSpPr bwMode="auto">
          <a:xfrm>
            <a:off x="609600" y="3352800"/>
            <a:ext cx="3124200" cy="2501900"/>
            <a:chOff x="1632" y="2216"/>
            <a:chExt cx="1968" cy="1576"/>
          </a:xfrm>
        </p:grpSpPr>
        <p:sp>
          <p:nvSpPr>
            <p:cNvPr id="79878" name="Rectangle 6"/>
            <p:cNvSpPr>
              <a:spLocks noChangeArrowheads="1"/>
            </p:cNvSpPr>
            <p:nvPr/>
          </p:nvSpPr>
          <p:spPr bwMode="auto">
            <a:xfrm>
              <a:off x="2256" y="2216"/>
              <a:ext cx="696" cy="24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b="1"/>
                <a:t>Diseño</a:t>
              </a:r>
            </a:p>
          </p:txBody>
        </p:sp>
        <p:sp>
          <p:nvSpPr>
            <p:cNvPr id="79877" name="Rectangle 5"/>
            <p:cNvSpPr>
              <a:spLocks noChangeArrowheads="1"/>
            </p:cNvSpPr>
            <p:nvPr/>
          </p:nvSpPr>
          <p:spPr bwMode="auto">
            <a:xfrm>
              <a:off x="1632" y="3152"/>
              <a:ext cx="696" cy="264"/>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b="1"/>
                <a:t>Consumo, Uso</a:t>
              </a:r>
            </a:p>
          </p:txBody>
        </p:sp>
        <p:sp>
          <p:nvSpPr>
            <p:cNvPr id="79876" name="Rectangle 4"/>
            <p:cNvSpPr>
              <a:spLocks noChangeArrowheads="1"/>
            </p:cNvSpPr>
            <p:nvPr/>
          </p:nvSpPr>
          <p:spPr bwMode="auto">
            <a:xfrm>
              <a:off x="2832" y="3164"/>
              <a:ext cx="768" cy="24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b="1"/>
                <a:t>Fabricación</a:t>
              </a:r>
            </a:p>
          </p:txBody>
        </p:sp>
        <p:grpSp>
          <p:nvGrpSpPr>
            <p:cNvPr id="79901" name="Group 29"/>
            <p:cNvGrpSpPr>
              <a:grpSpLocks/>
            </p:cNvGrpSpPr>
            <p:nvPr/>
          </p:nvGrpSpPr>
          <p:grpSpPr bwMode="auto">
            <a:xfrm rot="133696">
              <a:off x="1788" y="2288"/>
              <a:ext cx="1172" cy="1244"/>
              <a:chOff x="1756" y="2264"/>
              <a:chExt cx="1172" cy="1244"/>
            </a:xfrm>
          </p:grpSpPr>
          <p:sp>
            <p:nvSpPr>
              <p:cNvPr id="79895" name="AutoShape 23"/>
              <p:cNvSpPr>
                <a:spLocks noChangeArrowheads="1"/>
              </p:cNvSpPr>
              <p:nvPr/>
            </p:nvSpPr>
            <p:spPr bwMode="auto">
              <a:xfrm rot="36102949">
                <a:off x="1720" y="2300"/>
                <a:ext cx="1244" cy="1172"/>
              </a:xfrm>
              <a:custGeom>
                <a:avLst/>
                <a:gdLst>
                  <a:gd name="G0" fmla="+- 225569 0 0"/>
                  <a:gd name="G1" fmla="+- -5793398 0 0"/>
                  <a:gd name="G2" fmla="+- 225569 0 -5793398"/>
                  <a:gd name="G3" fmla="+- 10800 0 0"/>
                  <a:gd name="G4" fmla="+- 0 0 225569"/>
                  <a:gd name="T0" fmla="*/ 360 256 1"/>
                  <a:gd name="T1" fmla="*/ 0 256 1"/>
                  <a:gd name="G5" fmla="+- G2 T0 T1"/>
                  <a:gd name="G6" fmla="?: G2 G2 G5"/>
                  <a:gd name="G7" fmla="+- 0 0 G6"/>
                  <a:gd name="G8" fmla="+- 7178 0 0"/>
                  <a:gd name="G9" fmla="+- 0 0 -5793398"/>
                  <a:gd name="G10" fmla="+- 7178 0 2700"/>
                  <a:gd name="G11" fmla="cos G10 225569"/>
                  <a:gd name="G12" fmla="sin G10 225569"/>
                  <a:gd name="G13" fmla="cos 13500 225569"/>
                  <a:gd name="G14" fmla="sin 13500 225569"/>
                  <a:gd name="G15" fmla="+- G11 10800 0"/>
                  <a:gd name="G16" fmla="+- G12 10800 0"/>
                  <a:gd name="G17" fmla="+- G13 10800 0"/>
                  <a:gd name="G18" fmla="+- G14 10800 0"/>
                  <a:gd name="G19" fmla="*/ 7178 1 2"/>
                  <a:gd name="G20" fmla="+- G19 5400 0"/>
                  <a:gd name="G21" fmla="cos G20 225569"/>
                  <a:gd name="G22" fmla="sin G20 225569"/>
                  <a:gd name="G23" fmla="+- G21 10800 0"/>
                  <a:gd name="G24" fmla="+- G12 G23 G22"/>
                  <a:gd name="G25" fmla="+- G22 G23 G11"/>
                  <a:gd name="G26" fmla="cos 10800 225569"/>
                  <a:gd name="G27" fmla="sin 10800 225569"/>
                  <a:gd name="G28" fmla="cos 7178 225569"/>
                  <a:gd name="G29" fmla="sin 7178 225569"/>
                  <a:gd name="G30" fmla="+- G26 10800 0"/>
                  <a:gd name="G31" fmla="+- G27 10800 0"/>
                  <a:gd name="G32" fmla="+- G28 10800 0"/>
                  <a:gd name="G33" fmla="+- G29 10800 0"/>
                  <a:gd name="G34" fmla="+- G19 5400 0"/>
                  <a:gd name="G35" fmla="cos G34 -5793398"/>
                  <a:gd name="G36" fmla="sin G34 -5793398"/>
                  <a:gd name="G37" fmla="+/ -5793398 225569 2"/>
                  <a:gd name="T2" fmla="*/ 180 256 1"/>
                  <a:gd name="T3" fmla="*/ 0 256 1"/>
                  <a:gd name="G38" fmla="+- G37 T2 T3"/>
                  <a:gd name="G39" fmla="?: G2 G37 G38"/>
                  <a:gd name="G40" fmla="cos 10800 G39"/>
                  <a:gd name="G41" fmla="sin 10800 G39"/>
                  <a:gd name="G42" fmla="cos 7178 G39"/>
                  <a:gd name="G43" fmla="sin 7178 G39"/>
                  <a:gd name="G44" fmla="+- G40 10800 0"/>
                  <a:gd name="G45" fmla="+- G41 10800 0"/>
                  <a:gd name="G46" fmla="+- G42 10800 0"/>
                  <a:gd name="G47" fmla="+- G43 10800 0"/>
                  <a:gd name="G48" fmla="+- G35 10800 0"/>
                  <a:gd name="G49" fmla="+- G36 10800 0"/>
                  <a:gd name="T4" fmla="*/ 18765 w 21600"/>
                  <a:gd name="T5" fmla="*/ 3506 h 21600"/>
                  <a:gd name="T6" fmla="*/ 11050 w 21600"/>
                  <a:gd name="T7" fmla="*/ 1814 h 21600"/>
                  <a:gd name="T8" fmla="*/ 16093 w 21600"/>
                  <a:gd name="T9" fmla="*/ 5952 h 21600"/>
                  <a:gd name="T10" fmla="*/ 24275 w 21600"/>
                  <a:gd name="T11" fmla="*/ 11610 h 21600"/>
                  <a:gd name="T12" fmla="*/ 19501 w 21600"/>
                  <a:gd name="T13" fmla="*/ 15842 h 21600"/>
                  <a:gd name="T14" fmla="*/ 15269 w 21600"/>
                  <a:gd name="T15" fmla="*/ 1106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525">
                <a:solidFill>
                  <a:srgbClr val="CC6600"/>
                </a:solidFill>
                <a:miter lim="800000"/>
                <a:headEnd/>
                <a:tailEnd/>
              </a:ln>
              <a:effectLst>
                <a:outerShdw dist="35921" dir="2700000" algn="ctr" rotWithShape="0">
                  <a:schemeClr val="bg2"/>
                </a:outerShdw>
              </a:effectLst>
            </p:spPr>
            <p:txBody>
              <a:bodyPr vert="eaVert" wrap="none" anchor="ctr"/>
              <a:lstStyle/>
              <a:p>
                <a:endParaRPr lang="es-ES" sz="1000"/>
              </a:p>
            </p:txBody>
          </p:sp>
          <p:sp>
            <p:nvSpPr>
              <p:cNvPr id="79897" name="Text Box 25"/>
              <p:cNvSpPr txBox="1">
                <a:spLocks noChangeArrowheads="1"/>
              </p:cNvSpPr>
              <p:nvPr/>
            </p:nvSpPr>
            <p:spPr bwMode="auto">
              <a:xfrm rot="-4411486">
                <a:off x="1562" y="2591"/>
                <a:ext cx="700" cy="231"/>
              </a:xfrm>
              <a:prstGeom prst="rect">
                <a:avLst/>
              </a:prstGeom>
              <a:noFill/>
              <a:ln w="9525">
                <a:noFill/>
                <a:miter lim="800000"/>
                <a:headEnd/>
                <a:tailEnd/>
              </a:ln>
              <a:effectLst/>
            </p:spPr>
            <p:txBody>
              <a:bodyPr wrap="none">
                <a:spAutoFit/>
              </a:bodyPr>
              <a:lstStyle/>
              <a:p>
                <a:r>
                  <a:rPr lang="es-ES" sz="1800">
                    <a:solidFill>
                      <a:srgbClr val="CC0000"/>
                    </a:solidFill>
                  </a:rPr>
                  <a:t>Q teórica</a:t>
                </a:r>
              </a:p>
            </p:txBody>
          </p:sp>
        </p:grpSp>
        <p:grpSp>
          <p:nvGrpSpPr>
            <p:cNvPr id="79902" name="Group 30"/>
            <p:cNvGrpSpPr>
              <a:grpSpLocks/>
            </p:cNvGrpSpPr>
            <p:nvPr/>
          </p:nvGrpSpPr>
          <p:grpSpPr bwMode="auto">
            <a:xfrm>
              <a:off x="2176" y="2236"/>
              <a:ext cx="1244" cy="1172"/>
              <a:chOff x="2164" y="2232"/>
              <a:chExt cx="1244" cy="1172"/>
            </a:xfrm>
          </p:grpSpPr>
          <p:sp>
            <p:nvSpPr>
              <p:cNvPr id="79896" name="AutoShape 24"/>
              <p:cNvSpPr>
                <a:spLocks noChangeArrowheads="1"/>
              </p:cNvSpPr>
              <p:nvPr/>
            </p:nvSpPr>
            <p:spPr bwMode="auto">
              <a:xfrm rot="44100000">
                <a:off x="2164" y="2232"/>
                <a:ext cx="1244" cy="1172"/>
              </a:xfrm>
              <a:custGeom>
                <a:avLst/>
                <a:gdLst>
                  <a:gd name="G0" fmla="+- 225569 0 0"/>
                  <a:gd name="G1" fmla="+- -5793398 0 0"/>
                  <a:gd name="G2" fmla="+- 225569 0 -5793398"/>
                  <a:gd name="G3" fmla="+- 10800 0 0"/>
                  <a:gd name="G4" fmla="+- 0 0 225569"/>
                  <a:gd name="T0" fmla="*/ 360 256 1"/>
                  <a:gd name="T1" fmla="*/ 0 256 1"/>
                  <a:gd name="G5" fmla="+- G2 T0 T1"/>
                  <a:gd name="G6" fmla="?: G2 G2 G5"/>
                  <a:gd name="G7" fmla="+- 0 0 G6"/>
                  <a:gd name="G8" fmla="+- 7178 0 0"/>
                  <a:gd name="G9" fmla="+- 0 0 -5793398"/>
                  <a:gd name="G10" fmla="+- 7178 0 2700"/>
                  <a:gd name="G11" fmla="cos G10 225569"/>
                  <a:gd name="G12" fmla="sin G10 225569"/>
                  <a:gd name="G13" fmla="cos 13500 225569"/>
                  <a:gd name="G14" fmla="sin 13500 225569"/>
                  <a:gd name="G15" fmla="+- G11 10800 0"/>
                  <a:gd name="G16" fmla="+- G12 10800 0"/>
                  <a:gd name="G17" fmla="+- G13 10800 0"/>
                  <a:gd name="G18" fmla="+- G14 10800 0"/>
                  <a:gd name="G19" fmla="*/ 7178 1 2"/>
                  <a:gd name="G20" fmla="+- G19 5400 0"/>
                  <a:gd name="G21" fmla="cos G20 225569"/>
                  <a:gd name="G22" fmla="sin G20 225569"/>
                  <a:gd name="G23" fmla="+- G21 10800 0"/>
                  <a:gd name="G24" fmla="+- G12 G23 G22"/>
                  <a:gd name="G25" fmla="+- G22 G23 G11"/>
                  <a:gd name="G26" fmla="cos 10800 225569"/>
                  <a:gd name="G27" fmla="sin 10800 225569"/>
                  <a:gd name="G28" fmla="cos 7178 225569"/>
                  <a:gd name="G29" fmla="sin 7178 225569"/>
                  <a:gd name="G30" fmla="+- G26 10800 0"/>
                  <a:gd name="G31" fmla="+- G27 10800 0"/>
                  <a:gd name="G32" fmla="+- G28 10800 0"/>
                  <a:gd name="G33" fmla="+- G29 10800 0"/>
                  <a:gd name="G34" fmla="+- G19 5400 0"/>
                  <a:gd name="G35" fmla="cos G34 -5793398"/>
                  <a:gd name="G36" fmla="sin G34 -5793398"/>
                  <a:gd name="G37" fmla="+/ -5793398 225569 2"/>
                  <a:gd name="T2" fmla="*/ 180 256 1"/>
                  <a:gd name="T3" fmla="*/ 0 256 1"/>
                  <a:gd name="G38" fmla="+- G37 T2 T3"/>
                  <a:gd name="G39" fmla="?: G2 G37 G38"/>
                  <a:gd name="G40" fmla="cos 10800 G39"/>
                  <a:gd name="G41" fmla="sin 10800 G39"/>
                  <a:gd name="G42" fmla="cos 7178 G39"/>
                  <a:gd name="G43" fmla="sin 7178 G39"/>
                  <a:gd name="G44" fmla="+- G40 10800 0"/>
                  <a:gd name="G45" fmla="+- G41 10800 0"/>
                  <a:gd name="G46" fmla="+- G42 10800 0"/>
                  <a:gd name="G47" fmla="+- G43 10800 0"/>
                  <a:gd name="G48" fmla="+- G35 10800 0"/>
                  <a:gd name="G49" fmla="+- G36 10800 0"/>
                  <a:gd name="T4" fmla="*/ 18765 w 21600"/>
                  <a:gd name="T5" fmla="*/ 3506 h 21600"/>
                  <a:gd name="T6" fmla="*/ 11050 w 21600"/>
                  <a:gd name="T7" fmla="*/ 1814 h 21600"/>
                  <a:gd name="T8" fmla="*/ 16093 w 21600"/>
                  <a:gd name="T9" fmla="*/ 5952 h 21600"/>
                  <a:gd name="T10" fmla="*/ 24275 w 21600"/>
                  <a:gd name="T11" fmla="*/ 11610 h 21600"/>
                  <a:gd name="T12" fmla="*/ 19501 w 21600"/>
                  <a:gd name="T13" fmla="*/ 15842 h 21600"/>
                  <a:gd name="T14" fmla="*/ 15269 w 21600"/>
                  <a:gd name="T15" fmla="*/ 1106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525">
                <a:solidFill>
                  <a:srgbClr val="CC6600"/>
                </a:solidFill>
                <a:miter lim="800000"/>
                <a:headEnd/>
                <a:tailEnd/>
              </a:ln>
              <a:effectLst>
                <a:outerShdw dist="35921" dir="2700000" algn="ctr" rotWithShape="0">
                  <a:schemeClr val="bg2"/>
                </a:outerShdw>
              </a:effectLst>
            </p:spPr>
            <p:txBody>
              <a:bodyPr wrap="none" anchor="ctr"/>
              <a:lstStyle/>
              <a:p>
                <a:endParaRPr lang="es-ES" sz="1000"/>
              </a:p>
            </p:txBody>
          </p:sp>
          <p:sp>
            <p:nvSpPr>
              <p:cNvPr id="79898" name="Text Box 26"/>
              <p:cNvSpPr txBox="1">
                <a:spLocks noChangeArrowheads="1"/>
              </p:cNvSpPr>
              <p:nvPr/>
            </p:nvSpPr>
            <p:spPr bwMode="auto">
              <a:xfrm rot="4449072">
                <a:off x="2890" y="2574"/>
                <a:ext cx="724" cy="231"/>
              </a:xfrm>
              <a:prstGeom prst="rect">
                <a:avLst/>
              </a:prstGeom>
              <a:noFill/>
              <a:ln w="9525">
                <a:noFill/>
                <a:miter lim="800000"/>
                <a:headEnd/>
                <a:tailEnd/>
              </a:ln>
              <a:effectLst/>
            </p:spPr>
            <p:txBody>
              <a:bodyPr wrap="none">
                <a:spAutoFit/>
              </a:bodyPr>
              <a:lstStyle/>
              <a:p>
                <a:r>
                  <a:rPr lang="es-ES" sz="1800">
                    <a:solidFill>
                      <a:srgbClr val="CC0000"/>
                    </a:solidFill>
                  </a:rPr>
                  <a:t>Q técnica</a:t>
                </a:r>
              </a:p>
            </p:txBody>
          </p:sp>
        </p:grpSp>
        <p:grpSp>
          <p:nvGrpSpPr>
            <p:cNvPr id="79903" name="Group 31"/>
            <p:cNvGrpSpPr>
              <a:grpSpLocks/>
            </p:cNvGrpSpPr>
            <p:nvPr/>
          </p:nvGrpSpPr>
          <p:grpSpPr bwMode="auto">
            <a:xfrm>
              <a:off x="2048" y="2548"/>
              <a:ext cx="1172" cy="1244"/>
              <a:chOff x="2048" y="2548"/>
              <a:chExt cx="1172" cy="1244"/>
            </a:xfrm>
          </p:grpSpPr>
          <p:sp>
            <p:nvSpPr>
              <p:cNvPr id="79883" name="AutoShape 11"/>
              <p:cNvSpPr>
                <a:spLocks noChangeArrowheads="1"/>
              </p:cNvSpPr>
              <p:nvPr/>
            </p:nvSpPr>
            <p:spPr bwMode="auto">
              <a:xfrm rot="29030599">
                <a:off x="2012" y="2584"/>
                <a:ext cx="1244" cy="1172"/>
              </a:xfrm>
              <a:custGeom>
                <a:avLst/>
                <a:gdLst>
                  <a:gd name="G0" fmla="+- 225569 0 0"/>
                  <a:gd name="G1" fmla="+- -5793398 0 0"/>
                  <a:gd name="G2" fmla="+- 225569 0 -5793398"/>
                  <a:gd name="G3" fmla="+- 10800 0 0"/>
                  <a:gd name="G4" fmla="+- 0 0 225569"/>
                  <a:gd name="T0" fmla="*/ 360 256 1"/>
                  <a:gd name="T1" fmla="*/ 0 256 1"/>
                  <a:gd name="G5" fmla="+- G2 T0 T1"/>
                  <a:gd name="G6" fmla="?: G2 G2 G5"/>
                  <a:gd name="G7" fmla="+- 0 0 G6"/>
                  <a:gd name="G8" fmla="+- 7178 0 0"/>
                  <a:gd name="G9" fmla="+- 0 0 -5793398"/>
                  <a:gd name="G10" fmla="+- 7178 0 2700"/>
                  <a:gd name="G11" fmla="cos G10 225569"/>
                  <a:gd name="G12" fmla="sin G10 225569"/>
                  <a:gd name="G13" fmla="cos 13500 225569"/>
                  <a:gd name="G14" fmla="sin 13500 225569"/>
                  <a:gd name="G15" fmla="+- G11 10800 0"/>
                  <a:gd name="G16" fmla="+- G12 10800 0"/>
                  <a:gd name="G17" fmla="+- G13 10800 0"/>
                  <a:gd name="G18" fmla="+- G14 10800 0"/>
                  <a:gd name="G19" fmla="*/ 7178 1 2"/>
                  <a:gd name="G20" fmla="+- G19 5400 0"/>
                  <a:gd name="G21" fmla="cos G20 225569"/>
                  <a:gd name="G22" fmla="sin G20 225569"/>
                  <a:gd name="G23" fmla="+- G21 10800 0"/>
                  <a:gd name="G24" fmla="+- G12 G23 G22"/>
                  <a:gd name="G25" fmla="+- G22 G23 G11"/>
                  <a:gd name="G26" fmla="cos 10800 225569"/>
                  <a:gd name="G27" fmla="sin 10800 225569"/>
                  <a:gd name="G28" fmla="cos 7178 225569"/>
                  <a:gd name="G29" fmla="sin 7178 225569"/>
                  <a:gd name="G30" fmla="+- G26 10800 0"/>
                  <a:gd name="G31" fmla="+- G27 10800 0"/>
                  <a:gd name="G32" fmla="+- G28 10800 0"/>
                  <a:gd name="G33" fmla="+- G29 10800 0"/>
                  <a:gd name="G34" fmla="+- G19 5400 0"/>
                  <a:gd name="G35" fmla="cos G34 -5793398"/>
                  <a:gd name="G36" fmla="sin G34 -5793398"/>
                  <a:gd name="G37" fmla="+/ -5793398 225569 2"/>
                  <a:gd name="T2" fmla="*/ 180 256 1"/>
                  <a:gd name="T3" fmla="*/ 0 256 1"/>
                  <a:gd name="G38" fmla="+- G37 T2 T3"/>
                  <a:gd name="G39" fmla="?: G2 G37 G38"/>
                  <a:gd name="G40" fmla="cos 10800 G39"/>
                  <a:gd name="G41" fmla="sin 10800 G39"/>
                  <a:gd name="G42" fmla="cos 7178 G39"/>
                  <a:gd name="G43" fmla="sin 7178 G39"/>
                  <a:gd name="G44" fmla="+- G40 10800 0"/>
                  <a:gd name="G45" fmla="+- G41 10800 0"/>
                  <a:gd name="G46" fmla="+- G42 10800 0"/>
                  <a:gd name="G47" fmla="+- G43 10800 0"/>
                  <a:gd name="G48" fmla="+- G35 10800 0"/>
                  <a:gd name="G49" fmla="+- G36 10800 0"/>
                  <a:gd name="T4" fmla="*/ 18765 w 21600"/>
                  <a:gd name="T5" fmla="*/ 3506 h 21600"/>
                  <a:gd name="T6" fmla="*/ 11050 w 21600"/>
                  <a:gd name="T7" fmla="*/ 1814 h 21600"/>
                  <a:gd name="T8" fmla="*/ 16093 w 21600"/>
                  <a:gd name="T9" fmla="*/ 5952 h 21600"/>
                  <a:gd name="T10" fmla="*/ 24275 w 21600"/>
                  <a:gd name="T11" fmla="*/ 11610 h 21600"/>
                  <a:gd name="T12" fmla="*/ 19501 w 21600"/>
                  <a:gd name="T13" fmla="*/ 15842 h 21600"/>
                  <a:gd name="T14" fmla="*/ 15269 w 21600"/>
                  <a:gd name="T15" fmla="*/ 11068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7965" y="11230"/>
                    </a:moveTo>
                    <a:cubicBezTo>
                      <a:pt x="17973" y="11087"/>
                      <a:pt x="17978" y="10943"/>
                      <a:pt x="17978" y="10800"/>
                    </a:cubicBezTo>
                    <a:cubicBezTo>
                      <a:pt x="17978" y="6913"/>
                      <a:pt x="14885" y="3733"/>
                      <a:pt x="11000" y="3624"/>
                    </a:cubicBezTo>
                    <a:lnTo>
                      <a:pt x="11101" y="4"/>
                    </a:lnTo>
                    <a:cubicBezTo>
                      <a:pt x="16946" y="167"/>
                      <a:pt x="21600" y="4952"/>
                      <a:pt x="21600" y="10800"/>
                    </a:cubicBezTo>
                    <a:cubicBezTo>
                      <a:pt x="21600" y="11016"/>
                      <a:pt x="21593" y="11232"/>
                      <a:pt x="21580" y="11448"/>
                    </a:cubicBezTo>
                    <a:lnTo>
                      <a:pt x="24275" y="11610"/>
                    </a:lnTo>
                    <a:lnTo>
                      <a:pt x="19501" y="15842"/>
                    </a:lnTo>
                    <a:lnTo>
                      <a:pt x="15269" y="11068"/>
                    </a:lnTo>
                    <a:lnTo>
                      <a:pt x="17965" y="11230"/>
                    </a:lnTo>
                    <a:close/>
                  </a:path>
                </a:pathLst>
              </a:custGeom>
              <a:solidFill>
                <a:srgbClr val="F2FFE5"/>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endParaRPr lang="es-ES" sz="1000"/>
              </a:p>
            </p:txBody>
          </p:sp>
          <p:sp>
            <p:nvSpPr>
              <p:cNvPr id="79900" name="Text Box 28"/>
              <p:cNvSpPr txBox="1">
                <a:spLocks noChangeArrowheads="1"/>
              </p:cNvSpPr>
              <p:nvPr/>
            </p:nvSpPr>
            <p:spPr bwMode="auto">
              <a:xfrm>
                <a:off x="2248" y="3512"/>
                <a:ext cx="740" cy="231"/>
              </a:xfrm>
              <a:prstGeom prst="rect">
                <a:avLst/>
              </a:prstGeom>
              <a:noFill/>
              <a:ln w="9525">
                <a:noFill/>
                <a:miter lim="800000"/>
                <a:headEnd/>
                <a:tailEnd/>
              </a:ln>
              <a:effectLst/>
            </p:spPr>
            <p:txBody>
              <a:bodyPr wrap="none">
                <a:spAutoFit/>
                <a:flatTx/>
              </a:bodyPr>
              <a:lstStyle/>
              <a:p>
                <a:r>
                  <a:rPr lang="es-ES" sz="1800">
                    <a:solidFill>
                      <a:srgbClr val="CC0000"/>
                    </a:solidFill>
                  </a:rPr>
                  <a:t>Q usuario</a:t>
                </a:r>
              </a:p>
            </p:txBody>
          </p:sp>
        </p:grpSp>
      </p:grpSp>
      <p:grpSp>
        <p:nvGrpSpPr>
          <p:cNvPr id="79929" name="Group 57"/>
          <p:cNvGrpSpPr>
            <a:grpSpLocks/>
          </p:cNvGrpSpPr>
          <p:nvPr/>
        </p:nvGrpSpPr>
        <p:grpSpPr bwMode="auto">
          <a:xfrm>
            <a:off x="4210050" y="2667000"/>
            <a:ext cx="4330700" cy="2193925"/>
            <a:chOff x="2652" y="1836"/>
            <a:chExt cx="2728" cy="1382"/>
          </a:xfrm>
        </p:grpSpPr>
        <p:sp>
          <p:nvSpPr>
            <p:cNvPr id="79906" name="Rectangle 34"/>
            <p:cNvSpPr>
              <a:spLocks noChangeArrowheads="1"/>
            </p:cNvSpPr>
            <p:nvPr/>
          </p:nvSpPr>
          <p:spPr bwMode="auto">
            <a:xfrm>
              <a:off x="3216" y="2016"/>
              <a:ext cx="1776" cy="912"/>
            </a:xfrm>
            <a:prstGeom prst="rect">
              <a:avLst/>
            </a:prstGeom>
            <a:solidFill>
              <a:srgbClr val="FFA3A3"/>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CC0000"/>
                </a:solidFill>
              </a:endParaRPr>
            </a:p>
          </p:txBody>
        </p:sp>
        <p:sp>
          <p:nvSpPr>
            <p:cNvPr id="79907" name="Rectangle 35"/>
            <p:cNvSpPr>
              <a:spLocks noChangeArrowheads="1"/>
            </p:cNvSpPr>
            <p:nvPr/>
          </p:nvSpPr>
          <p:spPr bwMode="auto">
            <a:xfrm>
              <a:off x="2832" y="2112"/>
              <a:ext cx="384" cy="912"/>
            </a:xfrm>
            <a:prstGeom prst="rect">
              <a:avLst/>
            </a:prstGeom>
            <a:solidFill>
              <a:srgbClr val="FFFF9F"/>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336600"/>
                </a:solidFill>
              </a:endParaRPr>
            </a:p>
          </p:txBody>
        </p:sp>
        <p:sp>
          <p:nvSpPr>
            <p:cNvPr id="79909" name="Rectangle 37"/>
            <p:cNvSpPr>
              <a:spLocks noChangeArrowheads="1"/>
            </p:cNvSpPr>
            <p:nvPr/>
          </p:nvSpPr>
          <p:spPr bwMode="auto">
            <a:xfrm>
              <a:off x="3216" y="2112"/>
              <a:ext cx="1392" cy="768"/>
            </a:xfrm>
            <a:prstGeom prst="rect">
              <a:avLst/>
            </a:prstGeom>
            <a:solidFill>
              <a:srgbClr val="FFDBA7"/>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336600"/>
                </a:solidFill>
              </a:endParaRPr>
            </a:p>
          </p:txBody>
        </p:sp>
        <p:sp>
          <p:nvSpPr>
            <p:cNvPr id="79908" name="Rectangle 36"/>
            <p:cNvSpPr>
              <a:spLocks noChangeArrowheads="1"/>
            </p:cNvSpPr>
            <p:nvPr/>
          </p:nvSpPr>
          <p:spPr bwMode="auto">
            <a:xfrm>
              <a:off x="3408" y="2208"/>
              <a:ext cx="1776" cy="912"/>
            </a:xfrm>
            <a:prstGeom prst="rect">
              <a:avLst/>
            </a:prstGeom>
            <a:solidFill>
              <a:srgbClr val="ABABFF"/>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000099"/>
                </a:solidFill>
              </a:endParaRPr>
            </a:p>
          </p:txBody>
        </p:sp>
        <p:sp>
          <p:nvSpPr>
            <p:cNvPr id="79910" name="Rectangle 38"/>
            <p:cNvSpPr>
              <a:spLocks noChangeArrowheads="1"/>
            </p:cNvSpPr>
            <p:nvPr/>
          </p:nvSpPr>
          <p:spPr bwMode="auto">
            <a:xfrm>
              <a:off x="3024" y="2880"/>
              <a:ext cx="384" cy="144"/>
            </a:xfrm>
            <a:prstGeom prst="rect">
              <a:avLst/>
            </a:prstGeom>
            <a:solidFill>
              <a:srgbClr val="FFFF9F"/>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336600"/>
                </a:solidFill>
              </a:endParaRPr>
            </a:p>
          </p:txBody>
        </p:sp>
        <p:sp>
          <p:nvSpPr>
            <p:cNvPr id="79911" name="Rectangle 39"/>
            <p:cNvSpPr>
              <a:spLocks noChangeArrowheads="1"/>
            </p:cNvSpPr>
            <p:nvPr/>
          </p:nvSpPr>
          <p:spPr bwMode="auto">
            <a:xfrm>
              <a:off x="3408" y="2880"/>
              <a:ext cx="1200" cy="144"/>
            </a:xfrm>
            <a:prstGeom prst="rect">
              <a:avLst/>
            </a:prstGeom>
            <a:solidFill>
              <a:srgbClr val="BBFFBB"/>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336600"/>
                </a:solidFill>
              </a:endParaRPr>
            </a:p>
          </p:txBody>
        </p:sp>
        <p:sp>
          <p:nvSpPr>
            <p:cNvPr id="79912" name="Rectangle 40"/>
            <p:cNvSpPr>
              <a:spLocks noChangeArrowheads="1"/>
            </p:cNvSpPr>
            <p:nvPr/>
          </p:nvSpPr>
          <p:spPr bwMode="auto">
            <a:xfrm>
              <a:off x="4608" y="2208"/>
              <a:ext cx="384" cy="672"/>
            </a:xfrm>
            <a:prstGeom prst="rect">
              <a:avLst/>
            </a:prstGeom>
            <a:solidFill>
              <a:srgbClr val="FFAFFF"/>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336600"/>
                </a:solidFill>
              </a:endParaRPr>
            </a:p>
          </p:txBody>
        </p:sp>
        <p:sp>
          <p:nvSpPr>
            <p:cNvPr id="79913" name="Rectangle 41"/>
            <p:cNvSpPr>
              <a:spLocks noChangeArrowheads="1"/>
            </p:cNvSpPr>
            <p:nvPr/>
          </p:nvSpPr>
          <p:spPr bwMode="auto">
            <a:xfrm>
              <a:off x="3408" y="2208"/>
              <a:ext cx="1200" cy="672"/>
            </a:xfrm>
            <a:prstGeom prst="rect">
              <a:avLst/>
            </a:prstGeom>
            <a:solidFill>
              <a:srgbClr val="D3D3D3"/>
            </a:solidFill>
            <a:ln w="28575">
              <a:noFill/>
              <a:miter lim="800000"/>
              <a:headEnd/>
              <a:tailEnd/>
            </a:ln>
            <a:effectLst/>
          </p:spPr>
          <p:txBody>
            <a:bodyPr/>
            <a:lstStyle/>
            <a:p>
              <a:pPr marL="188913" indent="-188913" algn="l">
                <a:lnSpc>
                  <a:spcPct val="90000"/>
                </a:lnSpc>
                <a:spcBef>
                  <a:spcPct val="20000"/>
                </a:spcBef>
                <a:buClr>
                  <a:srgbClr val="FF9900"/>
                </a:buClr>
                <a:buFont typeface="Wingdings" pitchFamily="2" charset="2"/>
                <a:buNone/>
              </a:pPr>
              <a:endParaRPr lang="es-ES" sz="1200" b="1">
                <a:solidFill>
                  <a:srgbClr val="000099"/>
                </a:solidFill>
              </a:endParaRPr>
            </a:p>
          </p:txBody>
        </p:sp>
        <p:sp>
          <p:nvSpPr>
            <p:cNvPr id="79914" name="Rectangle 42"/>
            <p:cNvSpPr>
              <a:spLocks noChangeArrowheads="1"/>
            </p:cNvSpPr>
            <p:nvPr/>
          </p:nvSpPr>
          <p:spPr bwMode="auto">
            <a:xfrm>
              <a:off x="2832" y="2112"/>
              <a:ext cx="1776" cy="912"/>
            </a:xfrm>
            <a:prstGeom prst="rect">
              <a:avLst/>
            </a:prstGeom>
            <a:noFill/>
            <a:ln w="28575">
              <a:solidFill>
                <a:schemeClr val="tx1"/>
              </a:solidFill>
              <a:miter lim="800000"/>
              <a:headEnd/>
              <a:tailEnd/>
            </a:ln>
            <a:effectLst/>
          </p:spPr>
          <p:txBody>
            <a:bodyPr wrap="none" anchor="ctr"/>
            <a:lstStyle/>
            <a:p>
              <a:endParaRPr lang="es-ES"/>
            </a:p>
          </p:txBody>
        </p:sp>
        <p:sp>
          <p:nvSpPr>
            <p:cNvPr id="79915" name="Rectangle 43"/>
            <p:cNvSpPr>
              <a:spLocks noChangeArrowheads="1"/>
            </p:cNvSpPr>
            <p:nvPr/>
          </p:nvSpPr>
          <p:spPr bwMode="auto">
            <a:xfrm>
              <a:off x="3408" y="2208"/>
              <a:ext cx="1776" cy="912"/>
            </a:xfrm>
            <a:prstGeom prst="rect">
              <a:avLst/>
            </a:prstGeom>
            <a:noFill/>
            <a:ln w="28575">
              <a:solidFill>
                <a:schemeClr val="tx1"/>
              </a:solidFill>
              <a:miter lim="800000"/>
              <a:headEnd/>
              <a:tailEnd/>
            </a:ln>
            <a:effectLst/>
          </p:spPr>
          <p:txBody>
            <a:bodyPr wrap="none" anchor="ctr"/>
            <a:lstStyle/>
            <a:p>
              <a:endParaRPr lang="es-ES"/>
            </a:p>
          </p:txBody>
        </p:sp>
        <p:sp>
          <p:nvSpPr>
            <p:cNvPr id="79916" name="Rectangle 44"/>
            <p:cNvSpPr>
              <a:spLocks noChangeArrowheads="1"/>
            </p:cNvSpPr>
            <p:nvPr/>
          </p:nvSpPr>
          <p:spPr bwMode="auto">
            <a:xfrm>
              <a:off x="3216" y="2016"/>
              <a:ext cx="1776" cy="864"/>
            </a:xfrm>
            <a:prstGeom prst="rect">
              <a:avLst/>
            </a:prstGeom>
            <a:noFill/>
            <a:ln w="28575">
              <a:solidFill>
                <a:schemeClr val="tx1"/>
              </a:solidFill>
              <a:miter lim="800000"/>
              <a:headEnd/>
              <a:tailEnd/>
            </a:ln>
            <a:effectLst/>
          </p:spPr>
          <p:txBody>
            <a:bodyPr wrap="none" anchor="ctr"/>
            <a:lstStyle/>
            <a:p>
              <a:endParaRPr lang="es-ES"/>
            </a:p>
          </p:txBody>
        </p:sp>
        <p:sp>
          <p:nvSpPr>
            <p:cNvPr id="79917" name="Oval 45"/>
            <p:cNvSpPr>
              <a:spLocks noChangeArrowheads="1"/>
            </p:cNvSpPr>
            <p:nvPr/>
          </p:nvSpPr>
          <p:spPr bwMode="auto">
            <a:xfrm>
              <a:off x="3872" y="2448"/>
              <a:ext cx="240" cy="240"/>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QT</a:t>
              </a:r>
            </a:p>
          </p:txBody>
        </p:sp>
        <p:sp>
          <p:nvSpPr>
            <p:cNvPr id="79918" name="Oval 46"/>
            <p:cNvSpPr>
              <a:spLocks noChangeArrowheads="1"/>
            </p:cNvSpPr>
            <p:nvPr/>
          </p:nvSpPr>
          <p:spPr bwMode="auto">
            <a:xfrm>
              <a:off x="2880" y="2688"/>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2</a:t>
              </a:r>
            </a:p>
          </p:txBody>
        </p:sp>
        <p:sp>
          <p:nvSpPr>
            <p:cNvPr id="79919" name="Oval 47"/>
            <p:cNvSpPr>
              <a:spLocks noChangeArrowheads="1"/>
            </p:cNvSpPr>
            <p:nvPr/>
          </p:nvSpPr>
          <p:spPr bwMode="auto">
            <a:xfrm>
              <a:off x="4704" y="2016"/>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1</a:t>
              </a:r>
            </a:p>
          </p:txBody>
        </p:sp>
        <p:sp>
          <p:nvSpPr>
            <p:cNvPr id="79920" name="Oval 48"/>
            <p:cNvSpPr>
              <a:spLocks noChangeArrowheads="1"/>
            </p:cNvSpPr>
            <p:nvPr/>
          </p:nvSpPr>
          <p:spPr bwMode="auto">
            <a:xfrm>
              <a:off x="3216" y="2400"/>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3</a:t>
              </a:r>
            </a:p>
          </p:txBody>
        </p:sp>
        <p:sp>
          <p:nvSpPr>
            <p:cNvPr id="79921" name="Oval 49"/>
            <p:cNvSpPr>
              <a:spLocks noChangeArrowheads="1"/>
            </p:cNvSpPr>
            <p:nvPr/>
          </p:nvSpPr>
          <p:spPr bwMode="auto">
            <a:xfrm>
              <a:off x="4696" y="2448"/>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4</a:t>
              </a:r>
            </a:p>
          </p:txBody>
        </p:sp>
        <p:sp>
          <p:nvSpPr>
            <p:cNvPr id="79922" name="Oval 50"/>
            <p:cNvSpPr>
              <a:spLocks noChangeArrowheads="1"/>
            </p:cNvSpPr>
            <p:nvPr/>
          </p:nvSpPr>
          <p:spPr bwMode="auto">
            <a:xfrm>
              <a:off x="4968" y="2896"/>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5</a:t>
              </a:r>
            </a:p>
          </p:txBody>
        </p:sp>
        <p:sp>
          <p:nvSpPr>
            <p:cNvPr id="79923" name="Oval 51"/>
            <p:cNvSpPr>
              <a:spLocks noChangeArrowheads="1"/>
            </p:cNvSpPr>
            <p:nvPr/>
          </p:nvSpPr>
          <p:spPr bwMode="auto">
            <a:xfrm>
              <a:off x="3840" y="2832"/>
              <a:ext cx="192" cy="192"/>
            </a:xfrm>
            <a:prstGeom prst="ellipse">
              <a:avLst/>
            </a:prstGeom>
            <a:solidFill>
              <a:schemeClr val="bg1"/>
            </a:solidFill>
            <a:ln w="9525">
              <a:noFill/>
              <a:round/>
              <a:headEnd/>
              <a:tailEnd/>
            </a:ln>
            <a:effectLst>
              <a:outerShdw dist="35921" dir="2700000" algn="ctr" rotWithShape="0">
                <a:schemeClr val="bg2"/>
              </a:outerShdw>
            </a:effectLst>
          </p:spPr>
          <p:txBody>
            <a:bodyPr wrap="none" anchor="ctr"/>
            <a:lstStyle/>
            <a:p>
              <a:r>
                <a:rPr lang="es-ES" sz="1600" b="1">
                  <a:solidFill>
                    <a:schemeClr val="tx1"/>
                  </a:solidFill>
                </a:rPr>
                <a:t>6</a:t>
              </a:r>
            </a:p>
          </p:txBody>
        </p:sp>
        <p:sp>
          <p:nvSpPr>
            <p:cNvPr id="79924" name="Text Box 52"/>
            <p:cNvSpPr txBox="1">
              <a:spLocks noChangeArrowheads="1"/>
            </p:cNvSpPr>
            <p:nvPr/>
          </p:nvSpPr>
          <p:spPr bwMode="auto">
            <a:xfrm>
              <a:off x="3456" y="1836"/>
              <a:ext cx="1438" cy="212"/>
            </a:xfrm>
            <a:prstGeom prst="rect">
              <a:avLst/>
            </a:prstGeom>
            <a:noFill/>
            <a:ln w="9525">
              <a:noFill/>
              <a:miter lim="800000"/>
              <a:headEnd/>
              <a:tailEnd/>
            </a:ln>
            <a:effectLst/>
          </p:spPr>
          <p:txBody>
            <a:bodyPr wrap="none">
              <a:spAutoFit/>
              <a:flatTx/>
            </a:bodyPr>
            <a:lstStyle/>
            <a:p>
              <a:r>
                <a:rPr lang="es-ES" sz="1600">
                  <a:solidFill>
                    <a:schemeClr val="tx1"/>
                  </a:solidFill>
                </a:rPr>
                <a:t>Lo que quiere el cliente</a:t>
              </a:r>
            </a:p>
          </p:txBody>
        </p:sp>
        <p:sp>
          <p:nvSpPr>
            <p:cNvPr id="79925" name="Text Box 53"/>
            <p:cNvSpPr txBox="1">
              <a:spLocks noChangeArrowheads="1"/>
            </p:cNvSpPr>
            <p:nvPr/>
          </p:nvSpPr>
          <p:spPr bwMode="auto">
            <a:xfrm rot="-5400000">
              <a:off x="2213" y="2455"/>
              <a:ext cx="1090" cy="212"/>
            </a:xfrm>
            <a:prstGeom prst="rect">
              <a:avLst/>
            </a:prstGeom>
            <a:noFill/>
            <a:ln w="9525">
              <a:noFill/>
              <a:miter lim="800000"/>
              <a:headEnd/>
              <a:tailEnd/>
            </a:ln>
            <a:effectLst/>
          </p:spPr>
          <p:txBody>
            <a:bodyPr wrap="none">
              <a:spAutoFit/>
              <a:flatTx/>
            </a:bodyPr>
            <a:lstStyle/>
            <a:p>
              <a:r>
                <a:rPr lang="es-ES" sz="1600">
                  <a:solidFill>
                    <a:schemeClr val="tx1"/>
                  </a:solidFill>
                </a:rPr>
                <a:t>Lo que se diseña</a:t>
              </a:r>
            </a:p>
          </p:txBody>
        </p:sp>
        <p:sp>
          <p:nvSpPr>
            <p:cNvPr id="79926" name="Text Box 54"/>
            <p:cNvSpPr txBox="1">
              <a:spLocks noChangeArrowheads="1"/>
            </p:cNvSpPr>
            <p:nvPr/>
          </p:nvSpPr>
          <p:spPr bwMode="auto">
            <a:xfrm rot="5400000">
              <a:off x="4725" y="2563"/>
              <a:ext cx="1098" cy="212"/>
            </a:xfrm>
            <a:prstGeom prst="rect">
              <a:avLst/>
            </a:prstGeom>
            <a:noFill/>
            <a:ln w="9525">
              <a:noFill/>
              <a:miter lim="800000"/>
              <a:headEnd/>
              <a:tailEnd/>
            </a:ln>
            <a:effectLst/>
          </p:spPr>
          <p:txBody>
            <a:bodyPr wrap="none">
              <a:spAutoFit/>
              <a:flatTx/>
            </a:bodyPr>
            <a:lstStyle/>
            <a:p>
              <a:r>
                <a:rPr lang="es-ES" sz="1600">
                  <a:solidFill>
                    <a:schemeClr val="tx1"/>
                  </a:solidFill>
                </a:rPr>
                <a:t>Lo que se fabrica</a:t>
              </a:r>
            </a:p>
          </p:txBody>
        </p:sp>
      </p:grpSp>
      <p:sp>
        <p:nvSpPr>
          <p:cNvPr id="79928" name="Rectangle 56"/>
          <p:cNvSpPr>
            <a:spLocks noChangeArrowheads="1"/>
          </p:cNvSpPr>
          <p:nvPr/>
        </p:nvSpPr>
        <p:spPr bwMode="auto">
          <a:xfrm>
            <a:off x="4343400" y="4800600"/>
            <a:ext cx="4114800" cy="1676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457200" indent="-457200" algn="l">
              <a:lnSpc>
                <a:spcPct val="90000"/>
              </a:lnSpc>
              <a:spcBef>
                <a:spcPct val="20000"/>
              </a:spcBef>
              <a:buClr>
                <a:srgbClr val="FF9900"/>
              </a:buClr>
              <a:buFont typeface="Wingdings" pitchFamily="2" charset="2"/>
              <a:buNone/>
            </a:pPr>
            <a:r>
              <a:rPr lang="es-ES" sz="1200" b="1">
                <a:solidFill>
                  <a:srgbClr val="4F7DAE"/>
                </a:solidFill>
              </a:rPr>
              <a:t>3 y 1	características deseadas que no se obtienen por fallos de diseño (1) o fabricación (3)</a:t>
            </a:r>
          </a:p>
          <a:p>
            <a:pPr marL="457200" indent="-457200" algn="l">
              <a:lnSpc>
                <a:spcPct val="90000"/>
              </a:lnSpc>
              <a:spcBef>
                <a:spcPct val="20000"/>
              </a:spcBef>
              <a:buClr>
                <a:srgbClr val="FF9900"/>
              </a:buClr>
              <a:buFont typeface="Wingdings" pitchFamily="2" charset="2"/>
              <a:buNone/>
            </a:pPr>
            <a:r>
              <a:rPr lang="es-ES" sz="1200" b="1">
                <a:solidFill>
                  <a:srgbClr val="4F7DAE"/>
                </a:solidFill>
              </a:rPr>
              <a:t>4	características deseadas que se obtienen por casualidad pues no estaban diseñadas</a:t>
            </a:r>
          </a:p>
          <a:p>
            <a:pPr marL="457200" indent="-457200" algn="l">
              <a:lnSpc>
                <a:spcPct val="90000"/>
              </a:lnSpc>
              <a:spcBef>
                <a:spcPct val="20000"/>
              </a:spcBef>
              <a:buClr>
                <a:srgbClr val="FF9900"/>
              </a:buClr>
              <a:buFont typeface="Wingdings" pitchFamily="2" charset="2"/>
              <a:buNone/>
            </a:pPr>
            <a:r>
              <a:rPr lang="es-ES" sz="1200" b="1">
                <a:solidFill>
                  <a:srgbClr val="4F7DAE"/>
                </a:solidFill>
              </a:rPr>
              <a:t>2 y 6	características diseñadas que el cliente no desea, algunas además se fabrican (6)</a:t>
            </a:r>
          </a:p>
          <a:p>
            <a:pPr marL="457200" indent="-457200" algn="l">
              <a:lnSpc>
                <a:spcPct val="90000"/>
              </a:lnSpc>
              <a:spcBef>
                <a:spcPct val="20000"/>
              </a:spcBef>
              <a:buClr>
                <a:srgbClr val="FF9900"/>
              </a:buClr>
              <a:buFont typeface="Wingdings" pitchFamily="2" charset="2"/>
              <a:buNone/>
            </a:pPr>
            <a:r>
              <a:rPr lang="es-ES" sz="1200" b="1">
                <a:solidFill>
                  <a:srgbClr val="4F7DAE"/>
                </a:solidFill>
              </a:rPr>
              <a:t>5	características fuera de diseño que se fabrican y no responden a los deseos del cliente</a:t>
            </a:r>
          </a:p>
          <a:p>
            <a:pPr marL="457200" indent="-457200" algn="l">
              <a:lnSpc>
                <a:spcPct val="90000"/>
              </a:lnSpc>
              <a:spcBef>
                <a:spcPct val="20000"/>
              </a:spcBef>
              <a:buClr>
                <a:srgbClr val="FF9900"/>
              </a:buClr>
              <a:buFont typeface="Wingdings" pitchFamily="2" charset="2"/>
              <a:buNone/>
            </a:pPr>
            <a:r>
              <a:rPr lang="es-ES" sz="1200" b="1">
                <a:solidFill>
                  <a:srgbClr val="4F7DAE"/>
                </a:solidFill>
              </a:rPr>
              <a:t>QT	Calidad Total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s-ES"/>
              <a:t>Calidad: costes de no calidad</a:t>
            </a:r>
          </a:p>
        </p:txBody>
      </p:sp>
      <p:sp>
        <p:nvSpPr>
          <p:cNvPr id="121859" name="Rectangle 3"/>
          <p:cNvSpPr>
            <a:spLocks noGrp="1" noChangeArrowheads="1"/>
          </p:cNvSpPr>
          <p:nvPr>
            <p:ph type="body" idx="1"/>
          </p:nvPr>
        </p:nvSpPr>
        <p:spPr>
          <a:xfrm>
            <a:off x="685800" y="990600"/>
            <a:ext cx="7772400" cy="2286000"/>
          </a:xfrm>
        </p:spPr>
        <p:txBody>
          <a:bodyPr/>
          <a:lstStyle/>
          <a:p>
            <a:r>
              <a:rPr lang="es-ES"/>
              <a:t>Generados por artículos defectuosos</a:t>
            </a:r>
          </a:p>
          <a:p>
            <a:pPr lvl="1"/>
            <a:r>
              <a:rPr lang="es-ES"/>
              <a:t>Detectados (rechazar, corregir, vender más barato)</a:t>
            </a:r>
          </a:p>
          <a:p>
            <a:pPr lvl="1"/>
            <a:r>
              <a:rPr lang="es-ES"/>
              <a:t>No detectados (garantía y reemplazo, imagen de marca)</a:t>
            </a:r>
          </a:p>
          <a:p>
            <a:r>
              <a:rPr lang="es-ES"/>
              <a:t>Generados por los procesos de inspección</a:t>
            </a:r>
          </a:p>
          <a:p>
            <a:r>
              <a:rPr lang="es-ES"/>
              <a:t>Generados por los procesos de prevención</a:t>
            </a:r>
          </a:p>
        </p:txBody>
      </p:sp>
      <p:sp>
        <p:nvSpPr>
          <p:cNvPr id="121861" name="Rectangle 5"/>
          <p:cNvSpPr>
            <a:spLocks noChangeArrowheads="1"/>
          </p:cNvSpPr>
          <p:nvPr/>
        </p:nvSpPr>
        <p:spPr bwMode="auto">
          <a:xfrm>
            <a:off x="914400" y="3276600"/>
            <a:ext cx="3124200" cy="2559050"/>
          </a:xfrm>
          <a:prstGeom prst="rect">
            <a:avLst/>
          </a:prstGeom>
          <a:solidFill>
            <a:srgbClr val="E3EAE2"/>
          </a:solidFill>
          <a:ln w="9525">
            <a:noFill/>
            <a:miter lim="800000"/>
            <a:headEnd/>
            <a:tailEnd/>
          </a:ln>
          <a:effectLst/>
        </p:spPr>
        <p:txBody>
          <a:bodyPr wrap="none" anchor="ctr"/>
          <a:lstStyle/>
          <a:p>
            <a:endParaRPr lang="es-ES"/>
          </a:p>
        </p:txBody>
      </p:sp>
      <p:sp>
        <p:nvSpPr>
          <p:cNvPr id="121862" name="Line 6"/>
          <p:cNvSpPr>
            <a:spLocks noChangeShapeType="1"/>
          </p:cNvSpPr>
          <p:nvPr/>
        </p:nvSpPr>
        <p:spPr bwMode="auto">
          <a:xfrm>
            <a:off x="912813" y="5835650"/>
            <a:ext cx="3224212" cy="0"/>
          </a:xfrm>
          <a:prstGeom prst="line">
            <a:avLst/>
          </a:prstGeom>
          <a:noFill/>
          <a:ln w="12700">
            <a:solidFill>
              <a:srgbClr val="800000"/>
            </a:solidFill>
            <a:round/>
            <a:headEnd/>
            <a:tailEnd type="triangle" w="med" len="med"/>
          </a:ln>
          <a:effectLst/>
        </p:spPr>
        <p:txBody>
          <a:bodyPr/>
          <a:lstStyle/>
          <a:p>
            <a:endParaRPr lang="es-ES"/>
          </a:p>
        </p:txBody>
      </p:sp>
      <p:sp>
        <p:nvSpPr>
          <p:cNvPr id="121863" name="Line 7"/>
          <p:cNvSpPr>
            <a:spLocks noChangeShapeType="1"/>
          </p:cNvSpPr>
          <p:nvPr/>
        </p:nvSpPr>
        <p:spPr bwMode="auto">
          <a:xfrm flipH="1" flipV="1">
            <a:off x="912813" y="3149600"/>
            <a:ext cx="0" cy="2686050"/>
          </a:xfrm>
          <a:prstGeom prst="line">
            <a:avLst/>
          </a:prstGeom>
          <a:noFill/>
          <a:ln w="12700">
            <a:solidFill>
              <a:srgbClr val="800000"/>
            </a:solidFill>
            <a:round/>
            <a:headEnd/>
            <a:tailEnd type="triangle" w="med" len="med"/>
          </a:ln>
          <a:effectLst/>
        </p:spPr>
        <p:txBody>
          <a:bodyPr/>
          <a:lstStyle/>
          <a:p>
            <a:endParaRPr lang="es-ES"/>
          </a:p>
        </p:txBody>
      </p:sp>
      <p:sp>
        <p:nvSpPr>
          <p:cNvPr id="121864" name="Rectangle 8"/>
          <p:cNvSpPr>
            <a:spLocks noChangeArrowheads="1"/>
          </p:cNvSpPr>
          <p:nvPr/>
        </p:nvSpPr>
        <p:spPr bwMode="auto">
          <a:xfrm>
            <a:off x="3692525" y="5835650"/>
            <a:ext cx="574675" cy="366713"/>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800000"/>
                </a:solidFill>
              </a:rPr>
              <a:t>0%</a:t>
            </a:r>
          </a:p>
          <a:p>
            <a:pPr>
              <a:lnSpc>
                <a:spcPct val="90000"/>
              </a:lnSpc>
              <a:spcBef>
                <a:spcPct val="20000"/>
              </a:spcBef>
              <a:buClr>
                <a:srgbClr val="FF9900"/>
              </a:buClr>
              <a:buFont typeface="Wingdings" pitchFamily="2" charset="2"/>
              <a:buNone/>
            </a:pPr>
            <a:r>
              <a:rPr lang="es-ES_tradnl" sz="1200">
                <a:solidFill>
                  <a:srgbClr val="800000"/>
                </a:solidFill>
              </a:rPr>
              <a:t>defectos</a:t>
            </a:r>
            <a:endParaRPr lang="es-ES" sz="1200">
              <a:solidFill>
                <a:srgbClr val="800000"/>
              </a:solidFill>
            </a:endParaRPr>
          </a:p>
        </p:txBody>
      </p:sp>
      <p:sp>
        <p:nvSpPr>
          <p:cNvPr id="121865" name="Rectangle 9"/>
          <p:cNvSpPr>
            <a:spLocks noChangeArrowheads="1"/>
          </p:cNvSpPr>
          <p:nvPr/>
        </p:nvSpPr>
        <p:spPr bwMode="auto">
          <a:xfrm rot="-5400000">
            <a:off x="614362" y="3392488"/>
            <a:ext cx="396875" cy="165100"/>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 sz="1200">
                <a:solidFill>
                  <a:srgbClr val="800000"/>
                </a:solidFill>
              </a:rPr>
              <a:t>Coste</a:t>
            </a:r>
          </a:p>
        </p:txBody>
      </p:sp>
      <p:sp>
        <p:nvSpPr>
          <p:cNvPr id="121869" name="Freeform 13"/>
          <p:cNvSpPr>
            <a:spLocks/>
          </p:cNvSpPr>
          <p:nvPr/>
        </p:nvSpPr>
        <p:spPr bwMode="auto">
          <a:xfrm>
            <a:off x="1295400" y="3505200"/>
            <a:ext cx="2730500" cy="2095500"/>
          </a:xfrm>
          <a:custGeom>
            <a:avLst/>
            <a:gdLst/>
            <a:ahLst/>
            <a:cxnLst>
              <a:cxn ang="0">
                <a:pos x="0" y="0"/>
              </a:cxn>
              <a:cxn ang="0">
                <a:pos x="320" y="608"/>
              </a:cxn>
              <a:cxn ang="0">
                <a:pos x="944" y="1072"/>
              </a:cxn>
              <a:cxn ang="0">
                <a:pos x="1720" y="1320"/>
              </a:cxn>
            </a:cxnLst>
            <a:rect l="0" t="0" r="r" b="b"/>
            <a:pathLst>
              <a:path w="1720" h="1320">
                <a:moveTo>
                  <a:pt x="0" y="0"/>
                </a:moveTo>
                <a:cubicBezTo>
                  <a:pt x="53" y="101"/>
                  <a:pt x="163" y="429"/>
                  <a:pt x="320" y="608"/>
                </a:cubicBezTo>
                <a:cubicBezTo>
                  <a:pt x="477" y="787"/>
                  <a:pt x="711" y="953"/>
                  <a:pt x="944" y="1072"/>
                </a:cubicBezTo>
                <a:cubicBezTo>
                  <a:pt x="1177" y="1191"/>
                  <a:pt x="1558" y="1268"/>
                  <a:pt x="1720" y="1320"/>
                </a:cubicBezTo>
              </a:path>
            </a:pathLst>
          </a:custGeom>
          <a:noFill/>
          <a:ln w="28575" cap="flat" cmpd="sng">
            <a:solidFill>
              <a:srgbClr val="800000"/>
            </a:solidFill>
            <a:prstDash val="solid"/>
            <a:round/>
            <a:headEnd type="none" w="med" len="med"/>
            <a:tailEnd type="none" w="med" len="med"/>
          </a:ln>
          <a:effectLst/>
        </p:spPr>
        <p:txBody>
          <a:bodyPr wrap="none" anchor="ctr"/>
          <a:lstStyle/>
          <a:p>
            <a:endParaRPr lang="es-ES"/>
          </a:p>
        </p:txBody>
      </p:sp>
      <p:sp>
        <p:nvSpPr>
          <p:cNvPr id="121878" name="Rectangle 22"/>
          <p:cNvSpPr>
            <a:spLocks noChangeArrowheads="1"/>
          </p:cNvSpPr>
          <p:nvPr/>
        </p:nvSpPr>
        <p:spPr bwMode="auto">
          <a:xfrm>
            <a:off x="2338388" y="4648200"/>
            <a:ext cx="727075" cy="165100"/>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000099"/>
                </a:solidFill>
              </a:rPr>
              <a:t>Coste total</a:t>
            </a:r>
            <a:endParaRPr lang="es-ES" sz="1200">
              <a:solidFill>
                <a:srgbClr val="000099"/>
              </a:solidFill>
            </a:endParaRPr>
          </a:p>
        </p:txBody>
      </p:sp>
      <p:sp>
        <p:nvSpPr>
          <p:cNvPr id="121881" name="Rectangle 25"/>
          <p:cNvSpPr>
            <a:spLocks noChangeArrowheads="1"/>
          </p:cNvSpPr>
          <p:nvPr/>
        </p:nvSpPr>
        <p:spPr bwMode="auto">
          <a:xfrm>
            <a:off x="644525" y="5835650"/>
            <a:ext cx="574675" cy="366713"/>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800000"/>
                </a:solidFill>
              </a:rPr>
              <a:t>100%</a:t>
            </a:r>
          </a:p>
          <a:p>
            <a:pPr>
              <a:lnSpc>
                <a:spcPct val="90000"/>
              </a:lnSpc>
              <a:spcBef>
                <a:spcPct val="20000"/>
              </a:spcBef>
              <a:buClr>
                <a:srgbClr val="FF9900"/>
              </a:buClr>
              <a:buFont typeface="Wingdings" pitchFamily="2" charset="2"/>
              <a:buNone/>
            </a:pPr>
            <a:r>
              <a:rPr lang="es-ES_tradnl" sz="1200">
                <a:solidFill>
                  <a:srgbClr val="800000"/>
                </a:solidFill>
              </a:rPr>
              <a:t>defectos</a:t>
            </a:r>
            <a:endParaRPr lang="es-ES" sz="1200">
              <a:solidFill>
                <a:srgbClr val="800000"/>
              </a:solidFill>
            </a:endParaRPr>
          </a:p>
        </p:txBody>
      </p:sp>
      <p:sp>
        <p:nvSpPr>
          <p:cNvPr id="121882" name="Freeform 26"/>
          <p:cNvSpPr>
            <a:spLocks/>
          </p:cNvSpPr>
          <p:nvPr/>
        </p:nvSpPr>
        <p:spPr bwMode="auto">
          <a:xfrm>
            <a:off x="977900" y="3479800"/>
            <a:ext cx="2781300" cy="2286000"/>
          </a:xfrm>
          <a:custGeom>
            <a:avLst/>
            <a:gdLst/>
            <a:ahLst/>
            <a:cxnLst>
              <a:cxn ang="0">
                <a:pos x="0" y="1440"/>
              </a:cxn>
              <a:cxn ang="0">
                <a:pos x="888" y="1232"/>
              </a:cxn>
              <a:cxn ang="0">
                <a:pos x="1504" y="696"/>
              </a:cxn>
              <a:cxn ang="0">
                <a:pos x="1752" y="0"/>
              </a:cxn>
            </a:cxnLst>
            <a:rect l="0" t="0" r="r" b="b"/>
            <a:pathLst>
              <a:path w="1752" h="1440">
                <a:moveTo>
                  <a:pt x="0" y="1440"/>
                </a:moveTo>
                <a:cubicBezTo>
                  <a:pt x="148" y="1405"/>
                  <a:pt x="637" y="1356"/>
                  <a:pt x="888" y="1232"/>
                </a:cubicBezTo>
                <a:cubicBezTo>
                  <a:pt x="1139" y="1108"/>
                  <a:pt x="1360" y="901"/>
                  <a:pt x="1504" y="696"/>
                </a:cubicBezTo>
                <a:cubicBezTo>
                  <a:pt x="1648" y="491"/>
                  <a:pt x="1700" y="145"/>
                  <a:pt x="1752" y="0"/>
                </a:cubicBezTo>
              </a:path>
            </a:pathLst>
          </a:custGeom>
          <a:noFill/>
          <a:ln w="28575" cap="flat" cmpd="sng">
            <a:solidFill>
              <a:srgbClr val="800000"/>
            </a:solidFill>
            <a:prstDash val="solid"/>
            <a:round/>
            <a:headEnd type="none" w="med" len="med"/>
            <a:tailEnd type="none" w="med" len="med"/>
          </a:ln>
          <a:effectLst/>
        </p:spPr>
        <p:txBody>
          <a:bodyPr wrap="none" anchor="ctr"/>
          <a:lstStyle/>
          <a:p>
            <a:endParaRPr lang="es-ES"/>
          </a:p>
        </p:txBody>
      </p:sp>
      <p:sp>
        <p:nvSpPr>
          <p:cNvPr id="121883" name="Freeform 27"/>
          <p:cNvSpPr>
            <a:spLocks/>
          </p:cNvSpPr>
          <p:nvPr/>
        </p:nvSpPr>
        <p:spPr bwMode="auto">
          <a:xfrm>
            <a:off x="1358900" y="3505200"/>
            <a:ext cx="2336800" cy="1465263"/>
          </a:xfrm>
          <a:custGeom>
            <a:avLst/>
            <a:gdLst/>
            <a:ahLst/>
            <a:cxnLst>
              <a:cxn ang="0">
                <a:pos x="0" y="0"/>
              </a:cxn>
              <a:cxn ang="0">
                <a:pos x="216" y="456"/>
              </a:cxn>
              <a:cxn ang="0">
                <a:pos x="416" y="680"/>
              </a:cxn>
              <a:cxn ang="0">
                <a:pos x="688" y="864"/>
              </a:cxn>
              <a:cxn ang="0">
                <a:pos x="896" y="904"/>
              </a:cxn>
              <a:cxn ang="0">
                <a:pos x="1144" y="752"/>
              </a:cxn>
              <a:cxn ang="0">
                <a:pos x="1328" y="432"/>
              </a:cxn>
              <a:cxn ang="0">
                <a:pos x="1472" y="0"/>
              </a:cxn>
            </a:cxnLst>
            <a:rect l="0" t="0" r="r" b="b"/>
            <a:pathLst>
              <a:path w="1472" h="923">
                <a:moveTo>
                  <a:pt x="0" y="0"/>
                </a:moveTo>
                <a:cubicBezTo>
                  <a:pt x="37" y="76"/>
                  <a:pt x="147" y="343"/>
                  <a:pt x="216" y="456"/>
                </a:cubicBezTo>
                <a:cubicBezTo>
                  <a:pt x="285" y="569"/>
                  <a:pt x="337" y="612"/>
                  <a:pt x="416" y="680"/>
                </a:cubicBezTo>
                <a:cubicBezTo>
                  <a:pt x="495" y="748"/>
                  <a:pt x="608" y="827"/>
                  <a:pt x="688" y="864"/>
                </a:cubicBezTo>
                <a:cubicBezTo>
                  <a:pt x="768" y="901"/>
                  <a:pt x="820" y="923"/>
                  <a:pt x="896" y="904"/>
                </a:cubicBezTo>
                <a:cubicBezTo>
                  <a:pt x="972" y="885"/>
                  <a:pt x="1072" y="830"/>
                  <a:pt x="1144" y="752"/>
                </a:cubicBezTo>
                <a:cubicBezTo>
                  <a:pt x="1216" y="674"/>
                  <a:pt x="1273" y="557"/>
                  <a:pt x="1328" y="432"/>
                </a:cubicBezTo>
                <a:cubicBezTo>
                  <a:pt x="1383" y="307"/>
                  <a:pt x="1442" y="90"/>
                  <a:pt x="1472" y="0"/>
                </a:cubicBezTo>
              </a:path>
            </a:pathLst>
          </a:custGeom>
          <a:noFill/>
          <a:ln w="28575" cap="flat" cmpd="sng">
            <a:solidFill>
              <a:srgbClr val="000099"/>
            </a:solidFill>
            <a:prstDash val="solid"/>
            <a:round/>
            <a:headEnd type="none" w="med" len="med"/>
            <a:tailEnd type="none" w="med" len="med"/>
          </a:ln>
          <a:effectLst/>
        </p:spPr>
        <p:txBody>
          <a:bodyPr wrap="none" anchor="ctr"/>
          <a:lstStyle/>
          <a:p>
            <a:endParaRPr lang="es-ES"/>
          </a:p>
        </p:txBody>
      </p:sp>
      <p:sp>
        <p:nvSpPr>
          <p:cNvPr id="121884" name="Rectangle 28"/>
          <p:cNvSpPr>
            <a:spLocks noChangeArrowheads="1"/>
          </p:cNvSpPr>
          <p:nvPr/>
        </p:nvSpPr>
        <p:spPr bwMode="auto">
          <a:xfrm>
            <a:off x="1066800" y="5219700"/>
            <a:ext cx="876300" cy="366713"/>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990000"/>
                </a:solidFill>
              </a:rPr>
              <a:t>Coste de las</a:t>
            </a:r>
          </a:p>
          <a:p>
            <a:pPr>
              <a:lnSpc>
                <a:spcPct val="90000"/>
              </a:lnSpc>
              <a:spcBef>
                <a:spcPct val="20000"/>
              </a:spcBef>
              <a:buClr>
                <a:srgbClr val="FF9900"/>
              </a:buClr>
              <a:buFont typeface="Wingdings" pitchFamily="2" charset="2"/>
              <a:buNone/>
            </a:pPr>
            <a:r>
              <a:rPr lang="es-ES" sz="1200">
                <a:solidFill>
                  <a:srgbClr val="990000"/>
                </a:solidFill>
              </a:rPr>
              <a:t>inspecciones</a:t>
            </a:r>
          </a:p>
        </p:txBody>
      </p:sp>
      <p:sp>
        <p:nvSpPr>
          <p:cNvPr id="121885" name="Rectangle 29"/>
          <p:cNvSpPr>
            <a:spLocks noChangeArrowheads="1"/>
          </p:cNvSpPr>
          <p:nvPr/>
        </p:nvSpPr>
        <p:spPr bwMode="auto">
          <a:xfrm>
            <a:off x="914400" y="4419600"/>
            <a:ext cx="844550" cy="568325"/>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_tradnl" sz="1200">
                <a:solidFill>
                  <a:srgbClr val="990000"/>
                </a:solidFill>
              </a:rPr>
              <a:t>Coste de los</a:t>
            </a:r>
          </a:p>
          <a:p>
            <a:pPr>
              <a:lnSpc>
                <a:spcPct val="90000"/>
              </a:lnSpc>
              <a:spcBef>
                <a:spcPct val="20000"/>
              </a:spcBef>
              <a:buClr>
                <a:srgbClr val="FF9900"/>
              </a:buClr>
              <a:buFont typeface="Wingdings" pitchFamily="2" charset="2"/>
              <a:buNone/>
            </a:pPr>
            <a:r>
              <a:rPr lang="es-ES" sz="1200">
                <a:solidFill>
                  <a:srgbClr val="990000"/>
                </a:solidFill>
              </a:rPr>
              <a:t>productos</a:t>
            </a:r>
          </a:p>
          <a:p>
            <a:pPr>
              <a:lnSpc>
                <a:spcPct val="90000"/>
              </a:lnSpc>
              <a:spcBef>
                <a:spcPct val="20000"/>
              </a:spcBef>
              <a:buClr>
                <a:srgbClr val="FF9900"/>
              </a:buClr>
              <a:buFont typeface="Wingdings" pitchFamily="2" charset="2"/>
              <a:buNone/>
            </a:pPr>
            <a:r>
              <a:rPr lang="es-ES" sz="1200">
                <a:solidFill>
                  <a:srgbClr val="990000"/>
                </a:solidFill>
              </a:rPr>
              <a:t>defectuosos</a:t>
            </a:r>
          </a:p>
        </p:txBody>
      </p:sp>
      <p:sp>
        <p:nvSpPr>
          <p:cNvPr id="121886" name="Rectangle 30"/>
          <p:cNvSpPr>
            <a:spLocks noChangeArrowheads="1"/>
          </p:cNvSpPr>
          <p:nvPr/>
        </p:nvSpPr>
        <p:spPr bwMode="auto">
          <a:xfrm>
            <a:off x="4191000" y="2971800"/>
            <a:ext cx="4724400" cy="2971800"/>
          </a:xfrm>
          <a:prstGeom prst="rect">
            <a:avLst/>
          </a:prstGeom>
          <a:noFill/>
          <a:ln w="9525">
            <a:noFill/>
            <a:miter lim="800000"/>
            <a:headEnd/>
            <a:tailEnd/>
          </a:ln>
          <a:effectLst/>
        </p:spPr>
        <p:txBody>
          <a:bodyPr/>
          <a:lstStyle/>
          <a:p>
            <a:pPr marL="188913" indent="-188913" algn="l">
              <a:lnSpc>
                <a:spcPct val="90000"/>
              </a:lnSpc>
              <a:spcBef>
                <a:spcPct val="20000"/>
              </a:spcBef>
              <a:buClr>
                <a:srgbClr val="FF9900"/>
              </a:buClr>
              <a:buFont typeface="Wingdings" pitchFamily="2" charset="2"/>
              <a:buChar char="§"/>
            </a:pPr>
            <a:r>
              <a:rPr lang="en-US" sz="2400" b="1">
                <a:solidFill>
                  <a:srgbClr val="4F7DAE"/>
                </a:solidFill>
              </a:rPr>
              <a:t>Control de calidad</a:t>
            </a:r>
          </a:p>
          <a:p>
            <a:pPr marL="576263" lvl="1" indent="-196850" algn="l">
              <a:spcBef>
                <a:spcPct val="20000"/>
              </a:spcBef>
              <a:buClr>
                <a:srgbClr val="FF9900"/>
              </a:buClr>
              <a:buFontTx/>
              <a:buChar char="•"/>
            </a:pPr>
            <a:r>
              <a:rPr lang="es-ES">
                <a:solidFill>
                  <a:schemeClr val="tx1"/>
                </a:solidFill>
              </a:rPr>
              <a:t>Autocontrol</a:t>
            </a:r>
          </a:p>
          <a:p>
            <a:pPr marL="576263" lvl="1" indent="-196850" algn="l">
              <a:spcBef>
                <a:spcPct val="20000"/>
              </a:spcBef>
              <a:buClr>
                <a:srgbClr val="FF9900"/>
              </a:buClr>
              <a:buFontTx/>
              <a:buChar char="•"/>
            </a:pPr>
            <a:r>
              <a:rPr lang="es-ES">
                <a:solidFill>
                  <a:schemeClr val="tx1"/>
                </a:solidFill>
              </a:rPr>
              <a:t>Círculos de calidad</a:t>
            </a:r>
          </a:p>
          <a:p>
            <a:pPr marL="576263" lvl="1" indent="-196850" algn="l">
              <a:spcBef>
                <a:spcPct val="20000"/>
              </a:spcBef>
              <a:buClr>
                <a:srgbClr val="FF9900"/>
              </a:buClr>
              <a:buFontTx/>
              <a:buChar char="•"/>
            </a:pPr>
            <a:r>
              <a:rPr lang="es-ES">
                <a:solidFill>
                  <a:schemeClr val="tx1"/>
                </a:solidFill>
              </a:rPr>
              <a:t>Control estadístico de la calida</a:t>
            </a:r>
          </a:p>
          <a:p>
            <a:pPr marL="952500" lvl="2" indent="-185738" algn="l">
              <a:spcBef>
                <a:spcPct val="20000"/>
              </a:spcBef>
              <a:buClr>
                <a:srgbClr val="FF9900"/>
              </a:buClr>
              <a:buFontTx/>
              <a:buChar char="–"/>
            </a:pPr>
            <a:r>
              <a:rPr lang="es-ES" sz="1800">
                <a:solidFill>
                  <a:schemeClr val="tx1"/>
                </a:solidFill>
              </a:rPr>
              <a:t>Diversas estrategias, herramientas y técnicas para efectuar este tipo de control a posterior</a:t>
            </a:r>
          </a:p>
          <a:p>
            <a:pPr marL="188913" indent="-188913" algn="l">
              <a:lnSpc>
                <a:spcPct val="90000"/>
              </a:lnSpc>
              <a:spcBef>
                <a:spcPct val="20000"/>
              </a:spcBef>
              <a:buClr>
                <a:srgbClr val="FF9900"/>
              </a:buClr>
              <a:buFont typeface="Wingdings" pitchFamily="2" charset="2"/>
              <a:buChar char="§"/>
            </a:pPr>
            <a:r>
              <a:rPr lang="es-ES" sz="2400" b="1">
                <a:solidFill>
                  <a:srgbClr val="4F7DAE"/>
                </a:solidFill>
              </a:rPr>
              <a:t>Óptimo</a:t>
            </a:r>
          </a:p>
          <a:p>
            <a:pPr marL="576263" lvl="1" indent="-196850" algn="l">
              <a:spcBef>
                <a:spcPct val="20000"/>
              </a:spcBef>
              <a:buClr>
                <a:srgbClr val="FF9900"/>
              </a:buClr>
              <a:buFontTx/>
              <a:buChar char="•"/>
            </a:pPr>
            <a:r>
              <a:rPr lang="es-ES">
                <a:solidFill>
                  <a:schemeClr val="tx1"/>
                </a:solidFill>
              </a:rPr>
              <a:t>Compromiso entre control y no calidad en términos de coste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s-ES" dirty="0" smtClean="0"/>
              <a:t>Localización</a:t>
            </a:r>
            <a:endParaRPr lang="es-ES" dirty="0"/>
          </a:p>
        </p:txBody>
      </p:sp>
      <p:sp>
        <p:nvSpPr>
          <p:cNvPr id="122883" name="Rectangle 3"/>
          <p:cNvSpPr>
            <a:spLocks noGrp="1" noChangeArrowheads="1"/>
          </p:cNvSpPr>
          <p:nvPr>
            <p:ph type="body" idx="1"/>
          </p:nvPr>
        </p:nvSpPr>
        <p:spPr/>
        <p:txBody>
          <a:bodyPr/>
          <a:lstStyle/>
          <a:p>
            <a:pPr>
              <a:lnSpc>
                <a:spcPct val="80000"/>
              </a:lnSpc>
            </a:pPr>
            <a:r>
              <a:rPr lang="es-ES" dirty="0"/>
              <a:t>Localización: decisión en el momento de invertir</a:t>
            </a:r>
          </a:p>
          <a:p>
            <a:pPr lvl="1">
              <a:lnSpc>
                <a:spcPct val="90000"/>
              </a:lnSpc>
            </a:pPr>
            <a:r>
              <a:rPr lang="es-ES" dirty="0"/>
              <a:t>Decisión de ubicación geográfica de la fabrica considerando:</a:t>
            </a:r>
          </a:p>
          <a:p>
            <a:pPr lvl="2">
              <a:lnSpc>
                <a:spcPct val="90000"/>
              </a:lnSpc>
            </a:pPr>
            <a:r>
              <a:rPr lang="es-ES" dirty="0"/>
              <a:t>Costes de los recursos materiales y humanos</a:t>
            </a:r>
          </a:p>
          <a:p>
            <a:pPr lvl="2">
              <a:lnSpc>
                <a:spcPct val="90000"/>
              </a:lnSpc>
            </a:pPr>
            <a:r>
              <a:rPr lang="es-ES" dirty="0"/>
              <a:t>Coste de las inversiones, terrenos, ...</a:t>
            </a:r>
          </a:p>
          <a:p>
            <a:pPr lvl="2">
              <a:lnSpc>
                <a:spcPct val="90000"/>
              </a:lnSpc>
            </a:pPr>
            <a:r>
              <a:rPr lang="es-ES" dirty="0"/>
              <a:t>Subvenciones públicas y exenciones de impuestos</a:t>
            </a:r>
          </a:p>
          <a:p>
            <a:pPr lvl="2">
              <a:lnSpc>
                <a:spcPct val="90000"/>
              </a:lnSpc>
            </a:pPr>
            <a:r>
              <a:rPr lang="es-ES" dirty="0"/>
              <a:t>Coste y nivel de formación de los recursos humanos, conflictividad laboral y flexibilidad del marco legal</a:t>
            </a:r>
          </a:p>
          <a:p>
            <a:pPr lvl="2">
              <a:lnSpc>
                <a:spcPct val="90000"/>
              </a:lnSpc>
            </a:pPr>
            <a:r>
              <a:rPr lang="es-ES" dirty="0"/>
              <a:t>Estabilidad económica y política</a:t>
            </a:r>
          </a:p>
          <a:p>
            <a:pPr lvl="2">
              <a:lnSpc>
                <a:spcPct val="90000"/>
              </a:lnSpc>
            </a:pPr>
            <a:r>
              <a:rPr lang="es-ES" dirty="0"/>
              <a:t>Costes de la distribución a los destinos de consumo</a:t>
            </a:r>
          </a:p>
          <a:p>
            <a:pPr lvl="2">
              <a:lnSpc>
                <a:spcPct val="90000"/>
              </a:lnSpc>
            </a:pPr>
            <a:r>
              <a:rPr lang="es-ES" dirty="0"/>
              <a:t>Influencia sobre la imagen de marca y las ventas en el mercado local, chauvinismo del consumidor</a:t>
            </a:r>
          </a:p>
          <a:p>
            <a:pPr lvl="2">
              <a:lnSpc>
                <a:spcPct val="90000"/>
              </a:lnSpc>
            </a:pPr>
            <a:r>
              <a:rPr lang="es-ES" dirty="0"/>
              <a:t>Existencia de un tejido empresarial dinámico: proveedores, etc.</a:t>
            </a:r>
          </a:p>
          <a:p>
            <a:pPr lvl="1">
              <a:lnSpc>
                <a:spcPct val="90000"/>
              </a:lnSpc>
            </a:pPr>
            <a:r>
              <a:rPr lang="es-ES" dirty="0">
                <a:solidFill>
                  <a:srgbClr val="006600"/>
                </a:solidFill>
              </a:rPr>
              <a:t>Globalización</a:t>
            </a:r>
            <a:r>
              <a:rPr lang="es-ES" dirty="0"/>
              <a:t>:</a:t>
            </a:r>
          </a:p>
          <a:p>
            <a:pPr lvl="2">
              <a:lnSpc>
                <a:spcPct val="90000"/>
              </a:lnSpc>
            </a:pPr>
            <a:r>
              <a:rPr lang="es-ES" dirty="0">
                <a:solidFill>
                  <a:srgbClr val="006600"/>
                </a:solidFill>
              </a:rPr>
              <a:t>Deslocalización</a:t>
            </a:r>
            <a:r>
              <a:rPr lang="es-ES" dirty="0"/>
              <a:t>: reubicación de fábricas en países más favorables, sobre todo en cuanto a recursos humanos</a:t>
            </a:r>
          </a:p>
          <a:p>
            <a:pPr lvl="2">
              <a:lnSpc>
                <a:spcPct val="90000"/>
              </a:lnSpc>
            </a:pPr>
            <a:r>
              <a:rPr lang="es-ES" dirty="0"/>
              <a:t>Costes de la distribución y transporte en disminución</a:t>
            </a:r>
          </a:p>
          <a:p>
            <a:pPr lvl="2">
              <a:lnSpc>
                <a:spcPct val="90000"/>
              </a:lnSpc>
            </a:pPr>
            <a:r>
              <a:rPr lang="es-ES" dirty="0"/>
              <a:t>Costes de la “gestión a distancia” en disminución (</a:t>
            </a:r>
            <a:r>
              <a:rPr lang="es-ES" dirty="0" err="1"/>
              <a:t>TICs</a:t>
            </a:r>
            <a:r>
              <a:rPr lang="es-E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s-ES" dirty="0" smtClean="0"/>
              <a:t>Distribución </a:t>
            </a:r>
            <a:r>
              <a:rPr lang="es-ES" dirty="0"/>
              <a:t>en planta</a:t>
            </a:r>
          </a:p>
        </p:txBody>
      </p:sp>
      <p:sp>
        <p:nvSpPr>
          <p:cNvPr id="123907" name="Rectangle 3"/>
          <p:cNvSpPr>
            <a:spLocks noGrp="1" noChangeArrowheads="1"/>
          </p:cNvSpPr>
          <p:nvPr>
            <p:ph type="body" idx="1"/>
          </p:nvPr>
        </p:nvSpPr>
        <p:spPr/>
        <p:txBody>
          <a:bodyPr/>
          <a:lstStyle/>
          <a:p>
            <a:pPr>
              <a:lnSpc>
                <a:spcPct val="80000"/>
              </a:lnSpc>
            </a:pPr>
            <a:r>
              <a:rPr lang="es-ES" dirty="0"/>
              <a:t>Distribución en planta</a:t>
            </a:r>
          </a:p>
          <a:p>
            <a:pPr lvl="1">
              <a:lnSpc>
                <a:spcPct val="90000"/>
              </a:lnSpc>
            </a:pPr>
            <a:r>
              <a:rPr lang="es-ES" dirty="0"/>
              <a:t>Decidir y diseñar la distribución en la planta de la fábrica de:</a:t>
            </a:r>
          </a:p>
          <a:p>
            <a:pPr lvl="2">
              <a:lnSpc>
                <a:spcPct val="90000"/>
              </a:lnSpc>
            </a:pPr>
            <a:r>
              <a:rPr lang="es-ES" dirty="0"/>
              <a:t>Las máquinas</a:t>
            </a:r>
          </a:p>
          <a:p>
            <a:pPr lvl="2">
              <a:lnSpc>
                <a:spcPct val="90000"/>
              </a:lnSpc>
            </a:pPr>
            <a:r>
              <a:rPr lang="es-ES" dirty="0"/>
              <a:t>Los puestos de trabajo desde los que controlar las máquinas por los operarios</a:t>
            </a:r>
          </a:p>
          <a:p>
            <a:pPr lvl="2">
              <a:lnSpc>
                <a:spcPct val="90000"/>
              </a:lnSpc>
            </a:pPr>
            <a:r>
              <a:rPr lang="es-ES" dirty="0"/>
              <a:t>Los almacenes, los puestos de carga y descarga, ...</a:t>
            </a:r>
          </a:p>
          <a:p>
            <a:pPr lvl="1">
              <a:lnSpc>
                <a:spcPct val="90000"/>
              </a:lnSpc>
            </a:pPr>
            <a:r>
              <a:rPr lang="es-ES" dirty="0"/>
              <a:t>Objetivos de la distribución en planta:</a:t>
            </a:r>
          </a:p>
          <a:p>
            <a:pPr lvl="2">
              <a:lnSpc>
                <a:spcPct val="90000"/>
              </a:lnSpc>
            </a:pPr>
            <a:r>
              <a:rPr lang="es-ES" dirty="0"/>
              <a:t>Principalmente, la </a:t>
            </a:r>
            <a:r>
              <a:rPr lang="es-ES" dirty="0">
                <a:solidFill>
                  <a:srgbClr val="006600"/>
                </a:solidFill>
              </a:rPr>
              <a:t>eficiencia</a:t>
            </a:r>
            <a:r>
              <a:rPr lang="es-ES" dirty="0"/>
              <a:t>: mejorar el flujo de trabajo para reducir tiempos, costes y pérdidas</a:t>
            </a:r>
          </a:p>
          <a:p>
            <a:pPr lvl="2">
              <a:lnSpc>
                <a:spcPct val="90000"/>
              </a:lnSpc>
            </a:pPr>
            <a:r>
              <a:rPr lang="es-ES" dirty="0"/>
              <a:t>La </a:t>
            </a:r>
            <a:r>
              <a:rPr lang="es-ES" dirty="0">
                <a:solidFill>
                  <a:srgbClr val="006600"/>
                </a:solidFill>
              </a:rPr>
              <a:t>seguridad laboral</a:t>
            </a:r>
          </a:p>
          <a:p>
            <a:pPr lvl="2">
              <a:lnSpc>
                <a:spcPct val="90000"/>
              </a:lnSpc>
            </a:pPr>
            <a:r>
              <a:rPr lang="es-ES" dirty="0"/>
              <a:t>La </a:t>
            </a:r>
            <a:r>
              <a:rPr lang="es-ES" dirty="0">
                <a:solidFill>
                  <a:srgbClr val="006600"/>
                </a:solidFill>
              </a:rPr>
              <a:t>ergonomía</a:t>
            </a:r>
            <a:r>
              <a:rPr lang="es-ES" dirty="0"/>
              <a:t>: hacer el trabajo más fácil aumenta la productividad y disminuye las posibilidades de errores.</a:t>
            </a:r>
          </a:p>
          <a:p>
            <a:pPr lvl="2">
              <a:lnSpc>
                <a:spcPct val="90000"/>
              </a:lnSpc>
            </a:pPr>
            <a:r>
              <a:rPr lang="es-ES" dirty="0"/>
              <a:t>Reducir el </a:t>
            </a:r>
            <a:r>
              <a:rPr lang="es-ES" dirty="0">
                <a:solidFill>
                  <a:srgbClr val="006600"/>
                </a:solidFill>
              </a:rPr>
              <a:t>coste del espacio</a:t>
            </a:r>
          </a:p>
          <a:p>
            <a:pPr lvl="1">
              <a:lnSpc>
                <a:spcPct val="90000"/>
              </a:lnSpc>
            </a:pPr>
            <a:r>
              <a:rPr lang="es-ES" dirty="0"/>
              <a:t>Los estudios de distribución en planta han de partir del estudio de las rutas de operaciones que han de seguir los diferentes productos, es decir, del flujo que marca el proceso productivo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26"/>
          <p:cNvSpPr>
            <a:spLocks noGrp="1" noChangeArrowheads="1"/>
          </p:cNvSpPr>
          <p:nvPr>
            <p:ph type="title"/>
          </p:nvPr>
        </p:nvSpPr>
        <p:spPr/>
        <p:txBody>
          <a:bodyPr/>
          <a:lstStyle/>
          <a:p>
            <a:r>
              <a:rPr lang="es-ES"/>
              <a:t>Gestión de Inventarios</a:t>
            </a:r>
          </a:p>
        </p:txBody>
      </p:sp>
      <p:sp>
        <p:nvSpPr>
          <p:cNvPr id="99331" name="Rectangle 1027"/>
          <p:cNvSpPr>
            <a:spLocks noGrp="1" noChangeArrowheads="1"/>
          </p:cNvSpPr>
          <p:nvPr>
            <p:ph type="body" idx="1"/>
          </p:nvPr>
        </p:nvSpPr>
        <p:spPr/>
        <p:txBody>
          <a:bodyPr/>
          <a:lstStyle/>
          <a:p>
            <a:r>
              <a:rPr lang="es-ES"/>
              <a:t>La producción no es habitualmente tan flexible como para fabricar el producto justo en el momento en que se solicita</a:t>
            </a:r>
          </a:p>
          <a:p>
            <a:r>
              <a:rPr lang="es-ES"/>
              <a:t>Para no perder ventas (</a:t>
            </a:r>
            <a:r>
              <a:rPr lang="es-ES" i="1">
                <a:solidFill>
                  <a:srgbClr val="008000"/>
                </a:solidFill>
              </a:rPr>
              <a:t>ruptura de stocks</a:t>
            </a:r>
            <a:r>
              <a:rPr lang="es-ES"/>
              <a:t>) se suelen mantener unos ciertos niveles de producto en el almacén (</a:t>
            </a:r>
            <a:r>
              <a:rPr lang="es-ES" i="1">
                <a:solidFill>
                  <a:srgbClr val="008000"/>
                </a:solidFill>
              </a:rPr>
              <a:t>inventario</a:t>
            </a:r>
            <a:r>
              <a:rPr lang="es-ES"/>
              <a:t>)</a:t>
            </a:r>
          </a:p>
          <a:p>
            <a:r>
              <a:rPr lang="es-ES"/>
              <a:t>Se está financiando el coste del producto almacenado durante el tiempo que pasa en el almacén, además hay otros costes de gestión</a:t>
            </a:r>
          </a:p>
          <a:p>
            <a:r>
              <a:rPr lang="es-ES"/>
              <a:t>Objetivos de la gestión de inventarios</a:t>
            </a:r>
          </a:p>
          <a:p>
            <a:pPr lvl="1"/>
            <a:r>
              <a:rPr lang="es-ES"/>
              <a:t>Minimizar el coste de posesión minimizando la cantidad</a:t>
            </a:r>
          </a:p>
          <a:p>
            <a:pPr lvl="1"/>
            <a:r>
              <a:rPr lang="es-ES"/>
              <a:t>Minimizar el riesgo de ruptura maximizando la cantidad</a:t>
            </a:r>
          </a:p>
          <a:p>
            <a:pPr lvl="1"/>
            <a:r>
              <a:rPr lang="es-ES"/>
              <a:t>Objetivos opuestos que exigen buscar un </a:t>
            </a:r>
            <a:r>
              <a:rPr lang="es-ES">
                <a:solidFill>
                  <a:srgbClr val="008000"/>
                </a:solidFill>
              </a:rPr>
              <a:t>óptimo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6"/>
          <p:cNvSpPr>
            <a:spLocks noGrp="1" noChangeArrowheads="1"/>
          </p:cNvSpPr>
          <p:nvPr>
            <p:ph type="title"/>
          </p:nvPr>
        </p:nvSpPr>
        <p:spPr/>
        <p:txBody>
          <a:bodyPr/>
          <a:lstStyle/>
          <a:p>
            <a:r>
              <a:rPr lang="es-ES"/>
              <a:t>Gestión de Inventarios</a:t>
            </a:r>
          </a:p>
        </p:txBody>
      </p:sp>
      <p:sp>
        <p:nvSpPr>
          <p:cNvPr id="100355" name="Rectangle 1027"/>
          <p:cNvSpPr>
            <a:spLocks noGrp="1" noChangeArrowheads="1"/>
          </p:cNvSpPr>
          <p:nvPr>
            <p:ph type="body" idx="1"/>
          </p:nvPr>
        </p:nvSpPr>
        <p:spPr/>
        <p:txBody>
          <a:bodyPr/>
          <a:lstStyle/>
          <a:p>
            <a:r>
              <a:rPr lang="es-ES"/>
              <a:t>Algunas razones que justifican inventarios</a:t>
            </a:r>
          </a:p>
          <a:p>
            <a:pPr lvl="1"/>
            <a:r>
              <a:rPr lang="es-ES"/>
              <a:t>Asegurar la </a:t>
            </a:r>
            <a:r>
              <a:rPr lang="es-ES">
                <a:solidFill>
                  <a:srgbClr val="008000"/>
                </a:solidFill>
              </a:rPr>
              <a:t>disponibilidad</a:t>
            </a:r>
            <a:r>
              <a:rPr lang="es-ES"/>
              <a:t> del producto final</a:t>
            </a:r>
          </a:p>
          <a:p>
            <a:pPr lvl="1"/>
            <a:r>
              <a:rPr lang="es-ES">
                <a:solidFill>
                  <a:srgbClr val="008000"/>
                </a:solidFill>
              </a:rPr>
              <a:t>Evitar interrupciones</a:t>
            </a:r>
            <a:r>
              <a:rPr lang="es-ES"/>
              <a:t> en el proceso productivo, evitando que un proceso se paralice por que otro anterior no ha terminado o porque una determinada máquina se ha parado</a:t>
            </a:r>
          </a:p>
          <a:p>
            <a:pPr lvl="1"/>
            <a:r>
              <a:rPr lang="es-ES">
                <a:solidFill>
                  <a:srgbClr val="008000"/>
                </a:solidFill>
              </a:rPr>
              <a:t>Nivelar las cargas</a:t>
            </a:r>
            <a:r>
              <a:rPr lang="es-ES"/>
              <a:t> de los talleres productivos para obtener un flujo de trabajo con los menores picos de carga posibles</a:t>
            </a:r>
          </a:p>
          <a:p>
            <a:pPr lvl="1"/>
            <a:r>
              <a:rPr lang="es-ES"/>
              <a:t>Obtener </a:t>
            </a:r>
            <a:r>
              <a:rPr lang="es-ES">
                <a:solidFill>
                  <a:srgbClr val="008000"/>
                </a:solidFill>
              </a:rPr>
              <a:t>economías de escala</a:t>
            </a:r>
            <a:r>
              <a:rPr lang="es-ES"/>
              <a:t> en los lotes de producción o de compra de materiales</a:t>
            </a:r>
          </a:p>
          <a:p>
            <a:pPr lvl="1"/>
            <a:r>
              <a:rPr lang="es-ES"/>
              <a:t>Afrontar las </a:t>
            </a:r>
            <a:r>
              <a:rPr lang="es-ES">
                <a:solidFill>
                  <a:srgbClr val="008000"/>
                </a:solidFill>
              </a:rPr>
              <a:t>estacionalidades</a:t>
            </a:r>
            <a:r>
              <a:rPr lang="es-ES"/>
              <a:t> de la demanda (producir para almacén cuando no se demanda para vender cuando se solicita)</a:t>
            </a:r>
          </a:p>
          <a:p>
            <a:pPr lvl="1"/>
            <a:r>
              <a:rPr lang="es-ES">
                <a:solidFill>
                  <a:srgbClr val="008000"/>
                </a:solidFill>
              </a:rPr>
              <a:t>Ahorro o especulación</a:t>
            </a:r>
            <a:r>
              <a:rPr lang="es-ES"/>
              <a:t> cuando se prevén cambios en los precios de las materias primas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30" name="Rectangle 14"/>
          <p:cNvSpPr>
            <a:spLocks noChangeArrowheads="1"/>
          </p:cNvSpPr>
          <p:nvPr/>
        </p:nvSpPr>
        <p:spPr bwMode="auto">
          <a:xfrm>
            <a:off x="5029200" y="2286000"/>
            <a:ext cx="3810000" cy="3962400"/>
          </a:xfrm>
          <a:prstGeom prst="rect">
            <a:avLst/>
          </a:prstGeom>
          <a:solidFill>
            <a:srgbClr val="FFE4C9"/>
          </a:solidFill>
          <a:ln w="9525">
            <a:noFill/>
            <a:miter lim="800000"/>
            <a:headEnd/>
            <a:tailEnd/>
          </a:ln>
          <a:effectLst/>
        </p:spPr>
        <p:txBody>
          <a:bodyPr wrap="none" tIns="0"/>
          <a:lstStyle/>
          <a:p>
            <a:r>
              <a:rPr lang="es-ES" sz="1800" b="1">
                <a:solidFill>
                  <a:srgbClr val="993300"/>
                </a:solidFill>
              </a:rPr>
              <a:t>Salidas</a:t>
            </a:r>
          </a:p>
        </p:txBody>
      </p:sp>
      <p:sp>
        <p:nvSpPr>
          <p:cNvPr id="111629" name="Rectangle 13"/>
          <p:cNvSpPr>
            <a:spLocks noChangeArrowheads="1"/>
          </p:cNvSpPr>
          <p:nvPr/>
        </p:nvSpPr>
        <p:spPr bwMode="auto">
          <a:xfrm>
            <a:off x="457200" y="2286000"/>
            <a:ext cx="2514600" cy="3962400"/>
          </a:xfrm>
          <a:prstGeom prst="rect">
            <a:avLst/>
          </a:prstGeom>
          <a:solidFill>
            <a:srgbClr val="FFE4C9"/>
          </a:solidFill>
          <a:ln w="9525">
            <a:noFill/>
            <a:miter lim="800000"/>
            <a:headEnd/>
            <a:tailEnd/>
          </a:ln>
          <a:effectLst/>
        </p:spPr>
        <p:txBody>
          <a:bodyPr wrap="none" tIns="0"/>
          <a:lstStyle/>
          <a:p>
            <a:r>
              <a:rPr lang="es-ES" sz="1800" b="1">
                <a:solidFill>
                  <a:srgbClr val="993300"/>
                </a:solidFill>
              </a:rPr>
              <a:t>Entradas</a:t>
            </a:r>
          </a:p>
        </p:txBody>
      </p:sp>
      <p:sp>
        <p:nvSpPr>
          <p:cNvPr id="111618" name="Rectangle 2"/>
          <p:cNvSpPr>
            <a:spLocks noGrp="1" noChangeArrowheads="1"/>
          </p:cNvSpPr>
          <p:nvPr>
            <p:ph type="title"/>
          </p:nvPr>
        </p:nvSpPr>
        <p:spPr>
          <a:xfrm>
            <a:off x="685800" y="0"/>
            <a:ext cx="8153400" cy="609600"/>
          </a:xfrm>
        </p:spPr>
        <p:txBody>
          <a:bodyPr/>
          <a:lstStyle/>
          <a:p>
            <a:r>
              <a:rPr lang="es-ES" dirty="0"/>
              <a:t>Planificación de necesidades de materiales: MRP</a:t>
            </a:r>
          </a:p>
        </p:txBody>
      </p:sp>
      <p:sp>
        <p:nvSpPr>
          <p:cNvPr id="111620" name="Rectangle 4"/>
          <p:cNvSpPr>
            <a:spLocks noChangeArrowheads="1"/>
          </p:cNvSpPr>
          <p:nvPr/>
        </p:nvSpPr>
        <p:spPr bwMode="auto">
          <a:xfrm>
            <a:off x="596900" y="2667000"/>
            <a:ext cx="2217738"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Plan Maestro de Producción</a:t>
            </a:r>
            <a:endParaRPr lang="es-ES" sz="1600" b="1">
              <a:solidFill>
                <a:schemeClr val="tx1"/>
              </a:solidFill>
            </a:endParaRPr>
          </a:p>
        </p:txBody>
      </p:sp>
      <p:sp>
        <p:nvSpPr>
          <p:cNvPr id="111621" name="Rectangle 5"/>
          <p:cNvSpPr>
            <a:spLocks noChangeArrowheads="1"/>
          </p:cNvSpPr>
          <p:nvPr/>
        </p:nvSpPr>
        <p:spPr bwMode="auto">
          <a:xfrm>
            <a:off x="596900" y="3556000"/>
            <a:ext cx="2217738"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Listas de Materiales</a:t>
            </a:r>
            <a:endParaRPr lang="es-ES" sz="1600" b="1">
              <a:solidFill>
                <a:schemeClr val="tx1"/>
              </a:solidFill>
            </a:endParaRPr>
          </a:p>
        </p:txBody>
      </p:sp>
      <p:sp>
        <p:nvSpPr>
          <p:cNvPr id="111622" name="Rectangle 6"/>
          <p:cNvSpPr>
            <a:spLocks noChangeArrowheads="1"/>
          </p:cNvSpPr>
          <p:nvPr/>
        </p:nvSpPr>
        <p:spPr bwMode="auto">
          <a:xfrm>
            <a:off x="596900" y="5562600"/>
            <a:ext cx="2217738"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Registro de inventarios</a:t>
            </a:r>
            <a:endParaRPr lang="es-ES" sz="1600" b="1">
              <a:solidFill>
                <a:schemeClr val="tx1"/>
              </a:solidFill>
            </a:endParaRPr>
          </a:p>
        </p:txBody>
      </p:sp>
      <p:sp>
        <p:nvSpPr>
          <p:cNvPr id="111623" name="Rectangle 7"/>
          <p:cNvSpPr>
            <a:spLocks noChangeArrowheads="1"/>
          </p:cNvSpPr>
          <p:nvPr/>
        </p:nvSpPr>
        <p:spPr bwMode="auto">
          <a:xfrm>
            <a:off x="3276600" y="2667000"/>
            <a:ext cx="1455738" cy="34290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b="1">
                <a:solidFill>
                  <a:schemeClr val="tx1"/>
                </a:solidFill>
              </a:rPr>
              <a:t>Sistema</a:t>
            </a:r>
          </a:p>
          <a:p>
            <a:r>
              <a:rPr lang="es-ES" sz="1600" b="1">
                <a:solidFill>
                  <a:schemeClr val="tx1"/>
                </a:solidFill>
              </a:rPr>
              <a:t>MRP</a:t>
            </a:r>
          </a:p>
          <a:p>
            <a:endParaRPr lang="es-ES" sz="1600" b="1">
              <a:solidFill>
                <a:schemeClr val="tx1"/>
              </a:solidFill>
            </a:endParaRPr>
          </a:p>
          <a:p>
            <a:endParaRPr lang="es-ES" sz="1600">
              <a:solidFill>
                <a:schemeClr val="tx1"/>
              </a:solidFill>
            </a:endParaRPr>
          </a:p>
          <a:p>
            <a:r>
              <a:rPr lang="es-ES" sz="1600">
                <a:solidFill>
                  <a:schemeClr val="tx1"/>
                </a:solidFill>
              </a:rPr>
              <a:t>Proceso de datos</a:t>
            </a:r>
            <a:endParaRPr lang="es-ES" sz="1600" b="1">
              <a:solidFill>
                <a:schemeClr val="tx1"/>
              </a:solidFill>
            </a:endParaRPr>
          </a:p>
        </p:txBody>
      </p:sp>
      <p:sp>
        <p:nvSpPr>
          <p:cNvPr id="111624" name="Rectangle 8"/>
          <p:cNvSpPr>
            <a:spLocks noChangeArrowheads="1"/>
          </p:cNvSpPr>
          <p:nvPr/>
        </p:nvSpPr>
        <p:spPr bwMode="auto">
          <a:xfrm>
            <a:off x="5181600" y="2667000"/>
            <a:ext cx="3505200"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Plan de Materiales (órdenes):</a:t>
            </a:r>
          </a:p>
          <a:p>
            <a:r>
              <a:rPr lang="es-ES" sz="1600">
                <a:solidFill>
                  <a:schemeClr val="tx1"/>
                </a:solidFill>
              </a:rPr>
              <a:t>Cantidades a producir y cuándo</a:t>
            </a:r>
            <a:endParaRPr lang="es-ES" sz="1600" b="1">
              <a:solidFill>
                <a:schemeClr val="tx1"/>
              </a:solidFill>
            </a:endParaRPr>
          </a:p>
        </p:txBody>
      </p:sp>
      <p:sp>
        <p:nvSpPr>
          <p:cNvPr id="111625" name="Rectangle 9"/>
          <p:cNvSpPr>
            <a:spLocks noChangeArrowheads="1"/>
          </p:cNvSpPr>
          <p:nvPr/>
        </p:nvSpPr>
        <p:spPr bwMode="auto">
          <a:xfrm>
            <a:off x="5181600" y="3632200"/>
            <a:ext cx="3505200"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Órdenes de compra</a:t>
            </a:r>
          </a:p>
          <a:p>
            <a:r>
              <a:rPr lang="es-ES" sz="1600">
                <a:solidFill>
                  <a:schemeClr val="tx1"/>
                </a:solidFill>
              </a:rPr>
              <a:t>Cantidades a comprar y cuándo</a:t>
            </a:r>
            <a:endParaRPr lang="es-ES" sz="1600" b="1">
              <a:solidFill>
                <a:schemeClr val="tx1"/>
              </a:solidFill>
            </a:endParaRPr>
          </a:p>
        </p:txBody>
      </p:sp>
      <p:sp>
        <p:nvSpPr>
          <p:cNvPr id="111626" name="Rectangle 10"/>
          <p:cNvSpPr>
            <a:spLocks noChangeArrowheads="1"/>
          </p:cNvSpPr>
          <p:nvPr/>
        </p:nvSpPr>
        <p:spPr bwMode="auto">
          <a:xfrm>
            <a:off x="596900" y="4445000"/>
            <a:ext cx="2217738" cy="7620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Rutas, tiempos de servicio, tamaño de lotes</a:t>
            </a:r>
            <a:endParaRPr lang="es-ES" sz="1600" b="1">
              <a:solidFill>
                <a:schemeClr val="tx1"/>
              </a:solidFill>
            </a:endParaRPr>
          </a:p>
        </p:txBody>
      </p:sp>
      <p:sp>
        <p:nvSpPr>
          <p:cNvPr id="111627" name="Rectangle 11"/>
          <p:cNvSpPr>
            <a:spLocks noChangeArrowheads="1"/>
          </p:cNvSpPr>
          <p:nvPr/>
        </p:nvSpPr>
        <p:spPr bwMode="auto">
          <a:xfrm>
            <a:off x="5181600" y="4597400"/>
            <a:ext cx="3505200"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Informes de carga para cada recurso</a:t>
            </a:r>
            <a:endParaRPr lang="es-ES" sz="1600" b="1">
              <a:solidFill>
                <a:schemeClr val="tx1"/>
              </a:solidFill>
            </a:endParaRPr>
          </a:p>
        </p:txBody>
      </p:sp>
      <p:sp>
        <p:nvSpPr>
          <p:cNvPr id="111628" name="Rectangle 12"/>
          <p:cNvSpPr>
            <a:spLocks noChangeArrowheads="1"/>
          </p:cNvSpPr>
          <p:nvPr/>
        </p:nvSpPr>
        <p:spPr bwMode="auto">
          <a:xfrm>
            <a:off x="5181600" y="5562600"/>
            <a:ext cx="3505200" cy="533400"/>
          </a:xfrm>
          <a:prstGeom prst="rect">
            <a:avLst/>
          </a:prstGeom>
          <a:solidFill>
            <a:srgbClr val="E3EAE2"/>
          </a:solidFill>
          <a:ln w="9525">
            <a:noFill/>
            <a:miter lim="800000"/>
            <a:headEnd/>
            <a:tailEnd/>
          </a:ln>
          <a:effectLst>
            <a:outerShdw dist="35921" dir="2700000" algn="ctr" rotWithShape="0">
              <a:schemeClr val="bg2"/>
            </a:outerShdw>
          </a:effectLst>
        </p:spPr>
        <p:txBody>
          <a:bodyPr lIns="0" tIns="0" rIns="0" bIns="0" anchor="ctr"/>
          <a:lstStyle/>
          <a:p>
            <a:r>
              <a:rPr lang="es-ES" sz="1600">
                <a:solidFill>
                  <a:schemeClr val="tx1"/>
                </a:solidFill>
              </a:rPr>
              <a:t>Informes de costes</a:t>
            </a:r>
          </a:p>
          <a:p>
            <a:r>
              <a:rPr lang="es-ES" sz="1600">
                <a:solidFill>
                  <a:schemeClr val="tx1"/>
                </a:solidFill>
              </a:rPr>
              <a:t>etc.</a:t>
            </a:r>
            <a:endParaRPr lang="es-ES" sz="1600" b="1">
              <a:solidFill>
                <a:schemeClr val="tx1"/>
              </a:solidFill>
            </a:endParaRPr>
          </a:p>
        </p:txBody>
      </p:sp>
      <p:cxnSp>
        <p:nvCxnSpPr>
          <p:cNvPr id="111631" name="AutoShape 15"/>
          <p:cNvCxnSpPr>
            <a:cxnSpLocks noChangeShapeType="1"/>
            <a:stCxn id="111620" idx="3"/>
            <a:endCxn id="111623" idx="1"/>
          </p:cNvCxnSpPr>
          <p:nvPr/>
        </p:nvCxnSpPr>
        <p:spPr bwMode="auto">
          <a:xfrm>
            <a:off x="2814638" y="2933700"/>
            <a:ext cx="461962" cy="1447800"/>
          </a:xfrm>
          <a:prstGeom prst="bentConnector3">
            <a:avLst>
              <a:gd name="adj1" fmla="val 49829"/>
            </a:avLst>
          </a:prstGeom>
          <a:noFill/>
          <a:ln w="28575">
            <a:solidFill>
              <a:srgbClr val="800000"/>
            </a:solidFill>
            <a:miter lim="800000"/>
            <a:headEnd/>
            <a:tailEnd type="triangle" w="med" len="med"/>
          </a:ln>
          <a:effectLst/>
        </p:spPr>
      </p:cxnSp>
      <p:cxnSp>
        <p:nvCxnSpPr>
          <p:cNvPr id="111632" name="AutoShape 16"/>
          <p:cNvCxnSpPr>
            <a:cxnSpLocks noChangeShapeType="1"/>
            <a:stCxn id="111621" idx="3"/>
            <a:endCxn id="111623" idx="1"/>
          </p:cNvCxnSpPr>
          <p:nvPr/>
        </p:nvCxnSpPr>
        <p:spPr bwMode="auto">
          <a:xfrm>
            <a:off x="2814638" y="3822700"/>
            <a:ext cx="461962" cy="558800"/>
          </a:xfrm>
          <a:prstGeom prst="bentConnector3">
            <a:avLst>
              <a:gd name="adj1" fmla="val 49829"/>
            </a:avLst>
          </a:prstGeom>
          <a:noFill/>
          <a:ln w="28575">
            <a:solidFill>
              <a:srgbClr val="800000"/>
            </a:solidFill>
            <a:miter lim="800000"/>
            <a:headEnd/>
            <a:tailEnd type="triangle" w="med" len="med"/>
          </a:ln>
          <a:effectLst/>
        </p:spPr>
      </p:cxnSp>
      <p:cxnSp>
        <p:nvCxnSpPr>
          <p:cNvPr id="111633" name="AutoShape 17"/>
          <p:cNvCxnSpPr>
            <a:cxnSpLocks noChangeShapeType="1"/>
            <a:stCxn id="111626" idx="3"/>
            <a:endCxn id="111623" idx="1"/>
          </p:cNvCxnSpPr>
          <p:nvPr/>
        </p:nvCxnSpPr>
        <p:spPr bwMode="auto">
          <a:xfrm flipV="1">
            <a:off x="2814638" y="4381500"/>
            <a:ext cx="461962" cy="444500"/>
          </a:xfrm>
          <a:prstGeom prst="bentConnector3">
            <a:avLst>
              <a:gd name="adj1" fmla="val 49829"/>
            </a:avLst>
          </a:prstGeom>
          <a:noFill/>
          <a:ln w="28575">
            <a:solidFill>
              <a:srgbClr val="800000"/>
            </a:solidFill>
            <a:miter lim="800000"/>
            <a:headEnd/>
            <a:tailEnd type="triangle" w="med" len="med"/>
          </a:ln>
          <a:effectLst/>
        </p:spPr>
      </p:cxnSp>
      <p:cxnSp>
        <p:nvCxnSpPr>
          <p:cNvPr id="111634" name="AutoShape 18"/>
          <p:cNvCxnSpPr>
            <a:cxnSpLocks noChangeShapeType="1"/>
            <a:stCxn id="111622" idx="3"/>
            <a:endCxn id="111623" idx="1"/>
          </p:cNvCxnSpPr>
          <p:nvPr/>
        </p:nvCxnSpPr>
        <p:spPr bwMode="auto">
          <a:xfrm flipV="1">
            <a:off x="2814638" y="4381500"/>
            <a:ext cx="461962" cy="1447800"/>
          </a:xfrm>
          <a:prstGeom prst="bentConnector3">
            <a:avLst>
              <a:gd name="adj1" fmla="val 49829"/>
            </a:avLst>
          </a:prstGeom>
          <a:noFill/>
          <a:ln w="28575">
            <a:solidFill>
              <a:srgbClr val="800000"/>
            </a:solidFill>
            <a:miter lim="800000"/>
            <a:headEnd/>
            <a:tailEnd type="triangle" w="med" len="med"/>
          </a:ln>
          <a:effectLst/>
        </p:spPr>
      </p:cxnSp>
      <p:cxnSp>
        <p:nvCxnSpPr>
          <p:cNvPr id="111635" name="AutoShape 19"/>
          <p:cNvCxnSpPr>
            <a:cxnSpLocks noChangeShapeType="1"/>
            <a:stCxn id="111623" idx="3"/>
            <a:endCxn id="111624" idx="1"/>
          </p:cNvCxnSpPr>
          <p:nvPr/>
        </p:nvCxnSpPr>
        <p:spPr bwMode="auto">
          <a:xfrm flipV="1">
            <a:off x="4732338" y="2933700"/>
            <a:ext cx="449262" cy="1447800"/>
          </a:xfrm>
          <a:prstGeom prst="bentConnector3">
            <a:avLst>
              <a:gd name="adj1" fmla="val 49824"/>
            </a:avLst>
          </a:prstGeom>
          <a:noFill/>
          <a:ln w="28575">
            <a:solidFill>
              <a:srgbClr val="800000"/>
            </a:solidFill>
            <a:miter lim="800000"/>
            <a:headEnd/>
            <a:tailEnd type="triangle" w="med" len="med"/>
          </a:ln>
          <a:effectLst/>
        </p:spPr>
      </p:cxnSp>
      <p:cxnSp>
        <p:nvCxnSpPr>
          <p:cNvPr id="111636" name="AutoShape 20"/>
          <p:cNvCxnSpPr>
            <a:cxnSpLocks noChangeShapeType="1"/>
            <a:stCxn id="111623" idx="3"/>
            <a:endCxn id="111627" idx="1"/>
          </p:cNvCxnSpPr>
          <p:nvPr/>
        </p:nvCxnSpPr>
        <p:spPr bwMode="auto">
          <a:xfrm>
            <a:off x="4732338" y="4381500"/>
            <a:ext cx="449262" cy="482600"/>
          </a:xfrm>
          <a:prstGeom prst="bentConnector3">
            <a:avLst>
              <a:gd name="adj1" fmla="val 49824"/>
            </a:avLst>
          </a:prstGeom>
          <a:noFill/>
          <a:ln w="28575">
            <a:solidFill>
              <a:srgbClr val="800000"/>
            </a:solidFill>
            <a:miter lim="800000"/>
            <a:headEnd/>
            <a:tailEnd type="triangle" w="med" len="med"/>
          </a:ln>
          <a:effectLst/>
        </p:spPr>
      </p:cxnSp>
      <p:cxnSp>
        <p:nvCxnSpPr>
          <p:cNvPr id="111637" name="AutoShape 21"/>
          <p:cNvCxnSpPr>
            <a:cxnSpLocks noChangeShapeType="1"/>
            <a:stCxn id="111623" idx="3"/>
            <a:endCxn id="111625" idx="1"/>
          </p:cNvCxnSpPr>
          <p:nvPr/>
        </p:nvCxnSpPr>
        <p:spPr bwMode="auto">
          <a:xfrm flipV="1">
            <a:off x="4732338" y="3898900"/>
            <a:ext cx="449262" cy="482600"/>
          </a:xfrm>
          <a:prstGeom prst="bentConnector3">
            <a:avLst>
              <a:gd name="adj1" fmla="val 49824"/>
            </a:avLst>
          </a:prstGeom>
          <a:noFill/>
          <a:ln w="28575">
            <a:solidFill>
              <a:srgbClr val="800000"/>
            </a:solidFill>
            <a:miter lim="800000"/>
            <a:headEnd/>
            <a:tailEnd type="triangle" w="med" len="med"/>
          </a:ln>
          <a:effectLst/>
        </p:spPr>
      </p:cxnSp>
      <p:cxnSp>
        <p:nvCxnSpPr>
          <p:cNvPr id="111638" name="AutoShape 22"/>
          <p:cNvCxnSpPr>
            <a:cxnSpLocks noChangeShapeType="1"/>
            <a:stCxn id="111623" idx="3"/>
            <a:endCxn id="111628" idx="1"/>
          </p:cNvCxnSpPr>
          <p:nvPr/>
        </p:nvCxnSpPr>
        <p:spPr bwMode="auto">
          <a:xfrm>
            <a:off x="4732338" y="4381500"/>
            <a:ext cx="449262" cy="1447800"/>
          </a:xfrm>
          <a:prstGeom prst="bentConnector3">
            <a:avLst>
              <a:gd name="adj1" fmla="val 49824"/>
            </a:avLst>
          </a:prstGeom>
          <a:noFill/>
          <a:ln w="28575">
            <a:solidFill>
              <a:srgbClr val="800000"/>
            </a:solidFill>
            <a:miter lim="800000"/>
            <a:headEnd/>
            <a:tailEnd type="triangle" w="med" len="med"/>
          </a:ln>
          <a:effectLst/>
        </p:spPr>
      </p:cxnSp>
      <p:sp>
        <p:nvSpPr>
          <p:cNvPr id="111639" name="Rectangle 23"/>
          <p:cNvSpPr>
            <a:spLocks noGrp="1" noChangeArrowheads="1"/>
          </p:cNvSpPr>
          <p:nvPr>
            <p:ph type="body" idx="1"/>
          </p:nvPr>
        </p:nvSpPr>
        <p:spPr>
          <a:xfrm>
            <a:off x="457200" y="762000"/>
            <a:ext cx="8382000" cy="1524000"/>
          </a:xfrm>
          <a:noFill/>
          <a:ln/>
        </p:spPr>
        <p:txBody>
          <a:bodyPr/>
          <a:lstStyle/>
          <a:p>
            <a:pPr marL="0" indent="0">
              <a:buFont typeface="Wingdings" pitchFamily="2" charset="2"/>
              <a:buNone/>
            </a:pPr>
            <a:r>
              <a:rPr lang="es-ES" sz="1600" b="0" dirty="0"/>
              <a:t>Un sistema MRP </a:t>
            </a:r>
            <a:r>
              <a:rPr lang="es-ES" sz="1600" b="0" dirty="0" smtClean="0"/>
              <a:t>(</a:t>
            </a:r>
            <a:r>
              <a:rPr lang="es-ES" sz="1600" b="0" dirty="0" err="1" smtClean="0"/>
              <a:t>Materials</a:t>
            </a:r>
            <a:r>
              <a:rPr lang="es-ES" sz="1600" b="0" dirty="0" smtClean="0"/>
              <a:t> </a:t>
            </a:r>
            <a:r>
              <a:rPr lang="es-ES" sz="1600" b="0" dirty="0" err="1" smtClean="0"/>
              <a:t>Requirements</a:t>
            </a:r>
            <a:r>
              <a:rPr lang="es-ES" sz="1600" b="0" dirty="0" smtClean="0"/>
              <a:t> </a:t>
            </a:r>
            <a:r>
              <a:rPr lang="es-ES" sz="1600" b="0" dirty="0" err="1" smtClean="0"/>
              <a:t>Planning</a:t>
            </a:r>
            <a:r>
              <a:rPr lang="es-ES" sz="1600" b="0" dirty="0" smtClean="0"/>
              <a:t>) parte </a:t>
            </a:r>
            <a:r>
              <a:rPr lang="es-ES" sz="1600" b="0" dirty="0"/>
              <a:t>del PMP </a:t>
            </a:r>
            <a:r>
              <a:rPr lang="es-ES" sz="1600" b="0" dirty="0" smtClean="0"/>
              <a:t>(Plan Maestro de Producción) para </a:t>
            </a:r>
            <a:r>
              <a:rPr lang="es-ES" sz="1600" b="0" dirty="0"/>
              <a:t>generar la explosión de materiales y planificar así las órdenes de fabricación y compra de todas las piezas y materiales que serán necesarias.</a:t>
            </a:r>
          </a:p>
          <a:p>
            <a:pPr marL="0" indent="0">
              <a:buFont typeface="Wingdings" pitchFamily="2" charset="2"/>
              <a:buNone/>
            </a:pPr>
            <a:r>
              <a:rPr lang="es-ES" sz="1600" b="0" dirty="0"/>
              <a:t>Tiene en cuenta los inventarios que puedan existir, los tamaños de lotes, las órdenes en curso de fabricación, las rutas que siguen las piezas por los centros de trabajo y planifica las operaciones. Puede generar también informes de cargas, costes,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685800" y="0"/>
            <a:ext cx="8229600" cy="609600"/>
          </a:xfrm>
        </p:spPr>
        <p:txBody>
          <a:bodyPr/>
          <a:lstStyle/>
          <a:p>
            <a:r>
              <a:rPr lang="es-ES"/>
              <a:t>MRP: Consideraciones adicionales</a:t>
            </a:r>
          </a:p>
        </p:txBody>
      </p:sp>
      <p:sp>
        <p:nvSpPr>
          <p:cNvPr id="113667" name="Rectangle 3"/>
          <p:cNvSpPr>
            <a:spLocks noGrp="1" noChangeArrowheads="1"/>
          </p:cNvSpPr>
          <p:nvPr>
            <p:ph type="body" idx="1"/>
          </p:nvPr>
        </p:nvSpPr>
        <p:spPr/>
        <p:txBody>
          <a:bodyPr/>
          <a:lstStyle/>
          <a:p>
            <a:r>
              <a:rPr lang="es-ES" sz="2000" dirty="0"/>
              <a:t>Tamaño de lotes</a:t>
            </a:r>
          </a:p>
          <a:p>
            <a:pPr lvl="1"/>
            <a:r>
              <a:rPr lang="es-ES" sz="1800" dirty="0"/>
              <a:t>Puede ser </a:t>
            </a:r>
            <a:r>
              <a:rPr lang="es-ES" sz="1800" dirty="0">
                <a:solidFill>
                  <a:srgbClr val="336600"/>
                </a:solidFill>
              </a:rPr>
              <a:t>antieconómico</a:t>
            </a:r>
            <a:r>
              <a:rPr lang="es-ES" sz="1800" dirty="0"/>
              <a:t> emitir órdenes de fabricación o aprovisionamiento de cantidades pequeñas (costes de generación de la orden, de preparación del lote, etc.)</a:t>
            </a:r>
          </a:p>
          <a:p>
            <a:pPr lvl="1"/>
            <a:r>
              <a:rPr lang="es-ES" sz="1800" dirty="0"/>
              <a:t>Hay múltiples técnicas para determinar el tamaño del lote que se adaptan a distintas situaciones y criterios de optimización</a:t>
            </a:r>
          </a:p>
          <a:p>
            <a:r>
              <a:rPr lang="es-ES" sz="2000" dirty="0"/>
              <a:t>Stock de seguridad</a:t>
            </a:r>
          </a:p>
          <a:p>
            <a:pPr lvl="1"/>
            <a:r>
              <a:rPr lang="es-ES" sz="1800" dirty="0"/>
              <a:t>Si el MRP está </a:t>
            </a:r>
            <a:r>
              <a:rPr lang="es-ES" sz="1800" i="1" dirty="0">
                <a:solidFill>
                  <a:srgbClr val="336600"/>
                </a:solidFill>
              </a:rPr>
              <a:t>funcionando bien</a:t>
            </a:r>
            <a:r>
              <a:rPr lang="es-ES" sz="1800" dirty="0"/>
              <a:t>: parte de información fiable y precisa y está bien </a:t>
            </a:r>
            <a:r>
              <a:rPr lang="es-ES" sz="1800" dirty="0" smtClean="0"/>
              <a:t>implantado, debería </a:t>
            </a:r>
            <a:r>
              <a:rPr lang="es-ES" sz="1800" dirty="0"/>
              <a:t>ser innecesario disponer de stocks de seguridad para las piezas y materiales, pues la demanda es dependiente del PMP</a:t>
            </a:r>
          </a:p>
          <a:p>
            <a:pPr lvl="1"/>
            <a:r>
              <a:rPr lang="es-ES" sz="1800" dirty="0"/>
              <a:t>Sólo se justifica en casos en que:</a:t>
            </a:r>
          </a:p>
          <a:p>
            <a:pPr lvl="2"/>
            <a:r>
              <a:rPr lang="es-ES" sz="1600" dirty="0"/>
              <a:t>Los tiempos de suministros tienen aleatoriedad apreciable</a:t>
            </a:r>
          </a:p>
          <a:p>
            <a:pPr lvl="2"/>
            <a:r>
              <a:rPr lang="es-ES" sz="1600" dirty="0"/>
              <a:t>El PMP no es 100% comprometido y puede variar</a:t>
            </a:r>
          </a:p>
          <a:p>
            <a:pPr lvl="2"/>
            <a:r>
              <a:rPr lang="es-ES" sz="1600" dirty="0"/>
              <a:t>No se gestionan bien imprevistos “predecibles”: averías de máquinas, piezas defectuosas,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s-ES"/>
              <a:t>Evolución del MRP</a:t>
            </a:r>
          </a:p>
        </p:txBody>
      </p:sp>
      <p:sp>
        <p:nvSpPr>
          <p:cNvPr id="112643" name="Rectangle 3"/>
          <p:cNvSpPr>
            <a:spLocks noGrp="1" noChangeArrowheads="1"/>
          </p:cNvSpPr>
          <p:nvPr>
            <p:ph type="body" idx="1"/>
          </p:nvPr>
        </p:nvSpPr>
        <p:spPr/>
        <p:txBody>
          <a:bodyPr/>
          <a:lstStyle/>
          <a:p>
            <a:pPr>
              <a:lnSpc>
                <a:spcPct val="80000"/>
              </a:lnSpc>
            </a:pPr>
            <a:r>
              <a:rPr lang="es-ES" sz="2000" dirty="0"/>
              <a:t>MRP  original (</a:t>
            </a:r>
            <a:r>
              <a:rPr lang="es-ES" sz="2000" dirty="0" err="1"/>
              <a:t>Materials</a:t>
            </a:r>
            <a:r>
              <a:rPr lang="es-ES" sz="2000" dirty="0"/>
              <a:t> </a:t>
            </a:r>
            <a:r>
              <a:rPr lang="es-ES" sz="2000" dirty="0" err="1"/>
              <a:t>Requirements</a:t>
            </a:r>
            <a:r>
              <a:rPr lang="es-ES" sz="2000" dirty="0"/>
              <a:t> </a:t>
            </a:r>
            <a:r>
              <a:rPr lang="es-ES" sz="2000" dirty="0" err="1"/>
              <a:t>Planning</a:t>
            </a:r>
            <a:r>
              <a:rPr lang="es-ES" sz="2000" dirty="0"/>
              <a:t>)</a:t>
            </a:r>
          </a:p>
          <a:p>
            <a:pPr lvl="1">
              <a:lnSpc>
                <a:spcPct val="90000"/>
              </a:lnSpc>
            </a:pPr>
            <a:r>
              <a:rPr lang="es-ES" sz="1800" dirty="0"/>
              <a:t>No integra la generación del PMP</a:t>
            </a:r>
          </a:p>
          <a:p>
            <a:pPr lvl="1">
              <a:lnSpc>
                <a:spcPct val="90000"/>
              </a:lnSpc>
            </a:pPr>
            <a:r>
              <a:rPr lang="es-ES" sz="1800" dirty="0"/>
              <a:t>No comprueba la capacidad del Plan de Materiales: puede ser inviable. La comprobación se hace externamente</a:t>
            </a:r>
          </a:p>
          <a:p>
            <a:pPr lvl="1">
              <a:lnSpc>
                <a:spcPct val="90000"/>
              </a:lnSpc>
            </a:pPr>
            <a:r>
              <a:rPr lang="es-ES" sz="1800" dirty="0"/>
              <a:t>Establece el orden de producción de los pedidos, pero no los tiempos en que tienen que empezar y acabar las operaciones los diferentes centros de trabajo.</a:t>
            </a:r>
          </a:p>
          <a:p>
            <a:pPr>
              <a:lnSpc>
                <a:spcPct val="80000"/>
              </a:lnSpc>
            </a:pPr>
            <a:r>
              <a:rPr lang="es-ES" sz="2000" dirty="0"/>
              <a:t>MRP de Bucle Cerrado, integra además</a:t>
            </a:r>
          </a:p>
          <a:p>
            <a:pPr lvl="1">
              <a:lnSpc>
                <a:spcPct val="90000"/>
              </a:lnSpc>
            </a:pPr>
            <a:r>
              <a:rPr lang="es-ES" sz="1800" dirty="0"/>
              <a:t>Técnicas de control de capacidad</a:t>
            </a:r>
          </a:p>
          <a:p>
            <a:pPr lvl="1">
              <a:lnSpc>
                <a:spcPct val="90000"/>
              </a:lnSpc>
            </a:pPr>
            <a:r>
              <a:rPr lang="es-ES" sz="1800" dirty="0"/>
              <a:t>Técnicas de Gestión de talleres (planificación de operaciones)</a:t>
            </a:r>
          </a:p>
          <a:p>
            <a:pPr>
              <a:lnSpc>
                <a:spcPct val="80000"/>
              </a:lnSpc>
            </a:pPr>
            <a:r>
              <a:rPr lang="es-ES" sz="2000" dirty="0"/>
              <a:t>MRP II (</a:t>
            </a:r>
            <a:r>
              <a:rPr lang="es-ES" sz="2000" dirty="0" err="1"/>
              <a:t>Manufacturing</a:t>
            </a:r>
            <a:r>
              <a:rPr lang="es-ES" sz="2000" dirty="0"/>
              <a:t> </a:t>
            </a:r>
            <a:r>
              <a:rPr lang="es-ES" sz="2000" dirty="0" err="1"/>
              <a:t>Resource</a:t>
            </a:r>
            <a:r>
              <a:rPr lang="es-ES" sz="2000" dirty="0"/>
              <a:t> </a:t>
            </a:r>
            <a:r>
              <a:rPr lang="es-ES" sz="2000" dirty="0" err="1"/>
              <a:t>Planning</a:t>
            </a:r>
            <a:r>
              <a:rPr lang="es-ES" sz="2000" dirty="0"/>
              <a:t>) además</a:t>
            </a:r>
          </a:p>
          <a:p>
            <a:pPr lvl="1">
              <a:lnSpc>
                <a:spcPct val="90000"/>
              </a:lnSpc>
            </a:pPr>
            <a:r>
              <a:rPr lang="es-ES" sz="1800" dirty="0"/>
              <a:t>Integra la elaboración de PMP</a:t>
            </a:r>
          </a:p>
          <a:p>
            <a:pPr lvl="1">
              <a:lnSpc>
                <a:spcPct val="90000"/>
              </a:lnSpc>
            </a:pPr>
            <a:r>
              <a:rPr lang="es-ES" sz="1800" dirty="0"/>
              <a:t>Gestiona los inventarios</a:t>
            </a:r>
          </a:p>
          <a:p>
            <a:pPr lvl="1">
              <a:lnSpc>
                <a:spcPct val="90000"/>
              </a:lnSpc>
            </a:pPr>
            <a:r>
              <a:rPr lang="es-ES" sz="1800" dirty="0"/>
              <a:t>Realiza informes de costes y estados financieros</a:t>
            </a:r>
          </a:p>
          <a:p>
            <a:pPr lvl="1">
              <a:lnSpc>
                <a:spcPct val="90000"/>
              </a:lnSpc>
            </a:pPr>
            <a:r>
              <a:rPr lang="es-ES" sz="1800" dirty="0"/>
              <a:t>Se retroalimenta con las divergencias entre lo planificado y la ejecución real</a:t>
            </a:r>
          </a:p>
          <a:p>
            <a:pPr lvl="1">
              <a:lnSpc>
                <a:spcPct val="90000"/>
              </a:lnSpc>
            </a:pPr>
            <a:r>
              <a:rPr lang="es-ES" sz="1800" dirty="0"/>
              <a:t>Todo ello integrado en una única base de datos</a:t>
            </a:r>
          </a:p>
          <a:p>
            <a:pPr lvl="1">
              <a:lnSpc>
                <a:spcPct val="90000"/>
              </a:lnSpc>
            </a:pPr>
            <a:endParaRPr lang="es-E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6" name="Rectangle 26"/>
          <p:cNvSpPr>
            <a:spLocks noChangeArrowheads="1"/>
          </p:cNvSpPr>
          <p:nvPr/>
        </p:nvSpPr>
        <p:spPr bwMode="auto">
          <a:xfrm>
            <a:off x="304800" y="838200"/>
            <a:ext cx="8534400" cy="1955800"/>
          </a:xfrm>
          <a:prstGeom prst="rect">
            <a:avLst/>
          </a:prstGeom>
          <a:solidFill>
            <a:srgbClr val="E3EAE2"/>
          </a:solidFill>
          <a:ln w="9525">
            <a:noFill/>
            <a:miter lim="800000"/>
            <a:headEnd/>
            <a:tailEnd/>
          </a:ln>
          <a:effectLst/>
        </p:spPr>
        <p:txBody>
          <a:bodyPr wrap="none"/>
          <a:lstStyle/>
          <a:p>
            <a:pPr algn="l"/>
            <a:r>
              <a:rPr lang="es-ES" sz="1800">
                <a:solidFill>
                  <a:schemeClr val="tx1"/>
                </a:solidFill>
              </a:rPr>
              <a:t>Listas de materiales</a:t>
            </a:r>
          </a:p>
          <a:p>
            <a:pPr algn="l"/>
            <a:r>
              <a:rPr lang="es-ES" sz="1800">
                <a:solidFill>
                  <a:schemeClr val="tx1"/>
                </a:solidFill>
              </a:rPr>
              <a:t>Aprovisionamiento</a:t>
            </a:r>
          </a:p>
        </p:txBody>
      </p:sp>
      <p:sp>
        <p:nvSpPr>
          <p:cNvPr id="81945" name="Rectangle 25"/>
          <p:cNvSpPr>
            <a:spLocks noChangeArrowheads="1"/>
          </p:cNvSpPr>
          <p:nvPr/>
        </p:nvSpPr>
        <p:spPr bwMode="auto">
          <a:xfrm>
            <a:off x="304800" y="2895600"/>
            <a:ext cx="8534400" cy="2819400"/>
          </a:xfrm>
          <a:prstGeom prst="rect">
            <a:avLst/>
          </a:prstGeom>
          <a:solidFill>
            <a:srgbClr val="FFE4C9"/>
          </a:solidFill>
          <a:ln w="9525">
            <a:noFill/>
            <a:miter lim="800000"/>
            <a:headEnd/>
            <a:tailEnd/>
          </a:ln>
          <a:effectLst/>
        </p:spPr>
        <p:txBody>
          <a:bodyPr wrap="none" anchor="b"/>
          <a:lstStyle/>
          <a:p>
            <a:pPr algn="l"/>
            <a:r>
              <a:rPr lang="es-ES" sz="1800">
                <a:solidFill>
                  <a:schemeClr val="tx1"/>
                </a:solidFill>
              </a:rPr>
              <a:t>Rutas de fabricación</a:t>
            </a:r>
          </a:p>
          <a:p>
            <a:pPr algn="l"/>
            <a:r>
              <a:rPr lang="es-ES" sz="1800">
                <a:solidFill>
                  <a:schemeClr val="tx1"/>
                </a:solidFill>
              </a:rPr>
              <a:t>Disponibilidad de mano de obra</a:t>
            </a:r>
          </a:p>
          <a:p>
            <a:pPr algn="l"/>
            <a:r>
              <a:rPr lang="es-ES" sz="1800">
                <a:solidFill>
                  <a:schemeClr val="tx1"/>
                </a:solidFill>
              </a:rPr>
              <a:t>Coste operaciones</a:t>
            </a:r>
          </a:p>
        </p:txBody>
      </p:sp>
      <p:cxnSp>
        <p:nvCxnSpPr>
          <p:cNvPr id="81966" name="AutoShape 46"/>
          <p:cNvCxnSpPr>
            <a:cxnSpLocks noChangeShapeType="1"/>
            <a:stCxn id="81940" idx="2"/>
            <a:endCxn id="81936" idx="1"/>
          </p:cNvCxnSpPr>
          <p:nvPr/>
        </p:nvCxnSpPr>
        <p:spPr bwMode="auto">
          <a:xfrm rot="5400000">
            <a:off x="3562350" y="2265363"/>
            <a:ext cx="4113213" cy="3087687"/>
          </a:xfrm>
          <a:prstGeom prst="bentConnector3">
            <a:avLst>
              <a:gd name="adj1" fmla="val 94787"/>
            </a:avLst>
          </a:prstGeom>
          <a:noFill/>
          <a:ln w="28575">
            <a:solidFill>
              <a:srgbClr val="800000"/>
            </a:solidFill>
            <a:miter lim="800000"/>
            <a:headEnd/>
            <a:tailEnd type="triangle" w="med" len="med"/>
          </a:ln>
          <a:effectLst/>
        </p:spPr>
      </p:cxnSp>
      <p:sp>
        <p:nvSpPr>
          <p:cNvPr id="81922" name="Rectangle 2"/>
          <p:cNvSpPr>
            <a:spLocks noGrp="1" noChangeArrowheads="1"/>
          </p:cNvSpPr>
          <p:nvPr>
            <p:ph type="title"/>
          </p:nvPr>
        </p:nvSpPr>
        <p:spPr>
          <a:xfrm>
            <a:off x="685800" y="0"/>
            <a:ext cx="8077200" cy="609600"/>
          </a:xfrm>
        </p:spPr>
        <p:txBody>
          <a:bodyPr/>
          <a:lstStyle/>
          <a:p>
            <a:r>
              <a:rPr lang="es-ES"/>
              <a:t>MRP II: Origen de la información</a:t>
            </a:r>
          </a:p>
        </p:txBody>
      </p:sp>
      <p:sp>
        <p:nvSpPr>
          <p:cNvPr id="81924" name="Rectangle 4"/>
          <p:cNvSpPr>
            <a:spLocks noChangeArrowheads="1"/>
          </p:cNvSpPr>
          <p:nvPr/>
        </p:nvSpPr>
        <p:spPr bwMode="auto">
          <a:xfrm rot="5400000">
            <a:off x="-38100" y="2171700"/>
            <a:ext cx="28956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wrap="none" anchor="ctr"/>
          <a:lstStyle/>
          <a:p>
            <a:r>
              <a:rPr lang="es-ES" sz="1800"/>
              <a:t>I+D</a:t>
            </a:r>
          </a:p>
          <a:p>
            <a:r>
              <a:rPr lang="es-ES" sz="1800"/>
              <a:t>Diseño del</a:t>
            </a:r>
          </a:p>
          <a:p>
            <a:r>
              <a:rPr lang="es-ES" sz="1800"/>
              <a:t>producto y</a:t>
            </a:r>
          </a:p>
          <a:p>
            <a:r>
              <a:rPr lang="es-ES" sz="1800"/>
              <a:t>del proceso</a:t>
            </a:r>
          </a:p>
          <a:p>
            <a:r>
              <a:rPr lang="es-ES" sz="1800"/>
              <a:t>producción</a:t>
            </a:r>
          </a:p>
        </p:txBody>
      </p:sp>
      <p:sp>
        <p:nvSpPr>
          <p:cNvPr id="81929" name="Rectangle 9"/>
          <p:cNvSpPr>
            <a:spLocks noChangeArrowheads="1"/>
          </p:cNvSpPr>
          <p:nvPr/>
        </p:nvSpPr>
        <p:spPr bwMode="auto">
          <a:xfrm rot="5400000">
            <a:off x="3810000" y="9144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wrap="none" anchor="ctr"/>
          <a:lstStyle/>
          <a:p>
            <a:r>
              <a:rPr lang="es-ES" sz="1800"/>
              <a:t>Compras</a:t>
            </a:r>
          </a:p>
        </p:txBody>
      </p:sp>
      <p:sp>
        <p:nvSpPr>
          <p:cNvPr id="81935" name="Rectangle 15"/>
          <p:cNvSpPr>
            <a:spLocks noChangeArrowheads="1"/>
          </p:cNvSpPr>
          <p:nvPr/>
        </p:nvSpPr>
        <p:spPr bwMode="auto">
          <a:xfrm rot="5400000">
            <a:off x="3810000" y="23622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anchor="ctr"/>
          <a:lstStyle/>
          <a:p>
            <a:r>
              <a:rPr lang="es-ES" sz="1800"/>
              <a:t>Métodos y tiempos</a:t>
            </a:r>
          </a:p>
        </p:txBody>
      </p:sp>
      <p:sp>
        <p:nvSpPr>
          <p:cNvPr id="81936" name="Rectangle 16"/>
          <p:cNvSpPr>
            <a:spLocks noChangeArrowheads="1"/>
          </p:cNvSpPr>
          <p:nvPr/>
        </p:nvSpPr>
        <p:spPr bwMode="auto">
          <a:xfrm rot="5400000">
            <a:off x="3810000" y="53340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wrap="none" anchor="ctr"/>
          <a:lstStyle/>
          <a:p>
            <a:r>
              <a:rPr lang="es-ES" sz="1800"/>
              <a:t>Logística</a:t>
            </a:r>
          </a:p>
          <a:p>
            <a:r>
              <a:rPr lang="es-ES" sz="1800"/>
              <a:t>MRP II</a:t>
            </a:r>
          </a:p>
        </p:txBody>
      </p:sp>
      <p:sp>
        <p:nvSpPr>
          <p:cNvPr id="81930" name="Rectangle 10"/>
          <p:cNvSpPr>
            <a:spLocks noChangeArrowheads="1"/>
          </p:cNvSpPr>
          <p:nvPr/>
        </p:nvSpPr>
        <p:spPr bwMode="auto">
          <a:xfrm rot="5400000">
            <a:off x="3810000" y="304800"/>
            <a:ext cx="533400" cy="1600200"/>
          </a:xfrm>
          <a:prstGeom prst="rect">
            <a:avLst/>
          </a:prstGeom>
          <a:solidFill>
            <a:srgbClr val="FFFF99"/>
          </a:solidFill>
          <a:ln w="9525">
            <a:noFill/>
            <a:miter lim="800000"/>
            <a:headEnd/>
            <a:tailEnd/>
          </a:ln>
          <a:effectLst>
            <a:outerShdw dist="35921" dir="2700000" algn="ctr" rotWithShape="0">
              <a:schemeClr val="bg2"/>
            </a:outerShdw>
          </a:effectLst>
        </p:spPr>
        <p:txBody>
          <a:bodyPr rot="10800000" vert="eaVert" wrap="none" anchor="ctr"/>
          <a:lstStyle/>
          <a:p>
            <a:r>
              <a:rPr lang="es-ES" sz="1800">
                <a:solidFill>
                  <a:schemeClr val="tx1"/>
                </a:solidFill>
              </a:rPr>
              <a:t>Proveedores</a:t>
            </a:r>
          </a:p>
        </p:txBody>
      </p:sp>
      <p:sp>
        <p:nvSpPr>
          <p:cNvPr id="81940" name="Rectangle 20"/>
          <p:cNvSpPr>
            <a:spLocks noChangeArrowheads="1"/>
          </p:cNvSpPr>
          <p:nvPr/>
        </p:nvSpPr>
        <p:spPr bwMode="auto">
          <a:xfrm>
            <a:off x="5791200" y="1066800"/>
            <a:ext cx="2743200" cy="685800"/>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Precios materiales comprados, tiempos de aprovisionamiento, tamaño de lotes</a:t>
            </a:r>
          </a:p>
        </p:txBody>
      </p:sp>
      <p:sp>
        <p:nvSpPr>
          <p:cNvPr id="81942" name="Rectangle 22"/>
          <p:cNvSpPr>
            <a:spLocks noChangeArrowheads="1"/>
          </p:cNvSpPr>
          <p:nvPr/>
        </p:nvSpPr>
        <p:spPr bwMode="auto">
          <a:xfrm>
            <a:off x="5791200" y="2936875"/>
            <a:ext cx="2743200" cy="449263"/>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Tiempos de servicio, métodos de trabajo</a:t>
            </a:r>
          </a:p>
        </p:txBody>
      </p:sp>
      <p:sp>
        <p:nvSpPr>
          <p:cNvPr id="81944" name="Rectangle 24"/>
          <p:cNvSpPr>
            <a:spLocks noChangeArrowheads="1"/>
          </p:cNvSpPr>
          <p:nvPr/>
        </p:nvSpPr>
        <p:spPr bwMode="auto">
          <a:xfrm>
            <a:off x="5791200" y="3546475"/>
            <a:ext cx="2743200" cy="450850"/>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Disponibilidad horas extras, vacaciones,...</a:t>
            </a:r>
          </a:p>
        </p:txBody>
      </p:sp>
      <p:sp>
        <p:nvSpPr>
          <p:cNvPr id="81947" name="Rectangle 27"/>
          <p:cNvSpPr>
            <a:spLocks noChangeArrowheads="1"/>
          </p:cNvSpPr>
          <p:nvPr/>
        </p:nvSpPr>
        <p:spPr bwMode="auto">
          <a:xfrm rot="5400000">
            <a:off x="3810000" y="4270375"/>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anchor="ctr"/>
          <a:lstStyle/>
          <a:p>
            <a:r>
              <a:rPr lang="es-ES" sz="1800"/>
              <a:t>Contabilidad</a:t>
            </a:r>
          </a:p>
        </p:txBody>
      </p:sp>
      <p:sp>
        <p:nvSpPr>
          <p:cNvPr id="81943" name="Rectangle 23"/>
          <p:cNvSpPr>
            <a:spLocks noChangeArrowheads="1"/>
          </p:cNvSpPr>
          <p:nvPr/>
        </p:nvSpPr>
        <p:spPr bwMode="auto">
          <a:xfrm rot="5400000">
            <a:off x="3810000" y="29718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anchor="ctr"/>
          <a:lstStyle/>
          <a:p>
            <a:r>
              <a:rPr lang="es-ES" sz="1800"/>
              <a:t>RRHH</a:t>
            </a:r>
          </a:p>
        </p:txBody>
      </p:sp>
      <p:sp>
        <p:nvSpPr>
          <p:cNvPr id="81948" name="Rectangle 28"/>
          <p:cNvSpPr>
            <a:spLocks noChangeArrowheads="1"/>
          </p:cNvSpPr>
          <p:nvPr/>
        </p:nvSpPr>
        <p:spPr bwMode="auto">
          <a:xfrm>
            <a:off x="5791200" y="4730750"/>
            <a:ext cx="2743200" cy="679450"/>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b="1">
                <a:solidFill>
                  <a:srgbClr val="993300"/>
                </a:solidFill>
              </a:rPr>
              <a:t>Sistema de costes</a:t>
            </a:r>
          </a:p>
          <a:p>
            <a:r>
              <a:rPr lang="es-ES" sz="1400">
                <a:solidFill>
                  <a:srgbClr val="993300"/>
                </a:solidFill>
              </a:rPr>
              <a:t>coste de fabricación</a:t>
            </a:r>
          </a:p>
          <a:p>
            <a:r>
              <a:rPr lang="es-ES" sz="1400">
                <a:solidFill>
                  <a:srgbClr val="993300"/>
                </a:solidFill>
              </a:rPr>
              <a:t>valoración inventarios,...</a:t>
            </a:r>
          </a:p>
        </p:txBody>
      </p:sp>
      <p:cxnSp>
        <p:nvCxnSpPr>
          <p:cNvPr id="81949" name="AutoShape 29"/>
          <p:cNvCxnSpPr>
            <a:cxnSpLocks noChangeShapeType="1"/>
            <a:stCxn id="81924" idx="0"/>
            <a:endCxn id="81929" idx="2"/>
          </p:cNvCxnSpPr>
          <p:nvPr/>
        </p:nvCxnSpPr>
        <p:spPr bwMode="auto">
          <a:xfrm flipV="1">
            <a:off x="2208213" y="1712913"/>
            <a:ext cx="1066800" cy="1257300"/>
          </a:xfrm>
          <a:prstGeom prst="bentConnector3">
            <a:avLst>
              <a:gd name="adj1" fmla="val 50148"/>
            </a:avLst>
          </a:prstGeom>
          <a:noFill/>
          <a:ln w="28575">
            <a:solidFill>
              <a:srgbClr val="800000"/>
            </a:solidFill>
            <a:miter lim="800000"/>
            <a:headEnd/>
            <a:tailEnd type="triangle" w="med" len="med"/>
          </a:ln>
          <a:effectLst/>
        </p:spPr>
      </p:cxnSp>
      <p:sp>
        <p:nvSpPr>
          <p:cNvPr id="81950" name="Rectangle 30"/>
          <p:cNvSpPr>
            <a:spLocks noChangeArrowheads="1"/>
          </p:cNvSpPr>
          <p:nvPr/>
        </p:nvSpPr>
        <p:spPr bwMode="auto">
          <a:xfrm rot="-5400000">
            <a:off x="1999456" y="2051844"/>
            <a:ext cx="936625" cy="490538"/>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Listas de</a:t>
            </a:r>
          </a:p>
          <a:p>
            <a:pPr>
              <a:lnSpc>
                <a:spcPct val="90000"/>
              </a:lnSpc>
              <a:spcBef>
                <a:spcPct val="20000"/>
              </a:spcBef>
              <a:buClr>
                <a:srgbClr val="FF9900"/>
              </a:buClr>
              <a:buFont typeface="Wingdings" pitchFamily="2" charset="2"/>
              <a:buNone/>
            </a:pPr>
            <a:r>
              <a:rPr lang="es-ES" sz="1600">
                <a:solidFill>
                  <a:srgbClr val="800000"/>
                </a:solidFill>
              </a:rPr>
              <a:t>Materiales</a:t>
            </a:r>
          </a:p>
        </p:txBody>
      </p:sp>
      <p:cxnSp>
        <p:nvCxnSpPr>
          <p:cNvPr id="81951" name="AutoShape 31"/>
          <p:cNvCxnSpPr>
            <a:cxnSpLocks noChangeShapeType="1"/>
            <a:stCxn id="81924" idx="0"/>
            <a:endCxn id="81935" idx="2"/>
          </p:cNvCxnSpPr>
          <p:nvPr/>
        </p:nvCxnSpPr>
        <p:spPr bwMode="auto">
          <a:xfrm>
            <a:off x="2208213" y="2970213"/>
            <a:ext cx="1066800" cy="190500"/>
          </a:xfrm>
          <a:prstGeom prst="bentConnector3">
            <a:avLst>
              <a:gd name="adj1" fmla="val 50148"/>
            </a:avLst>
          </a:prstGeom>
          <a:noFill/>
          <a:ln w="28575">
            <a:solidFill>
              <a:srgbClr val="800000"/>
            </a:solidFill>
            <a:miter lim="800000"/>
            <a:headEnd/>
            <a:tailEnd type="triangle" w="med" len="med"/>
          </a:ln>
          <a:effectLst/>
        </p:spPr>
      </p:cxnSp>
      <p:sp>
        <p:nvSpPr>
          <p:cNvPr id="81952" name="Rectangle 32"/>
          <p:cNvSpPr>
            <a:spLocks noChangeArrowheads="1"/>
          </p:cNvSpPr>
          <p:nvPr/>
        </p:nvSpPr>
        <p:spPr bwMode="auto">
          <a:xfrm rot="-5400000">
            <a:off x="1988344" y="3390106"/>
            <a:ext cx="958850" cy="490538"/>
          </a:xfrm>
          <a:prstGeom prst="rect">
            <a:avLst/>
          </a:prstGeom>
          <a:noFill/>
          <a:ln w="9525">
            <a:noFill/>
            <a:miter lim="800000"/>
            <a:headEnd/>
            <a:tailEnd/>
          </a:ln>
          <a:effectLst/>
        </p:spPr>
        <p:txBody>
          <a:bodyPr wrap="none" lIns="0" tIns="0" rIns="0" bIns="0">
            <a:spAutoFit/>
          </a:bodyPr>
          <a:lstStyle/>
          <a:p>
            <a:pPr>
              <a:lnSpc>
                <a:spcPct val="90000"/>
              </a:lnSpc>
              <a:spcBef>
                <a:spcPct val="20000"/>
              </a:spcBef>
              <a:buClr>
                <a:srgbClr val="FF9900"/>
              </a:buClr>
              <a:buFont typeface="Wingdings" pitchFamily="2" charset="2"/>
              <a:buNone/>
            </a:pPr>
            <a:r>
              <a:rPr lang="es-ES" sz="1600">
                <a:solidFill>
                  <a:srgbClr val="800000"/>
                </a:solidFill>
              </a:rPr>
              <a:t>Proceso</a:t>
            </a:r>
          </a:p>
          <a:p>
            <a:pPr>
              <a:lnSpc>
                <a:spcPct val="90000"/>
              </a:lnSpc>
              <a:spcBef>
                <a:spcPct val="20000"/>
              </a:spcBef>
              <a:buClr>
                <a:srgbClr val="FF9900"/>
              </a:buClr>
              <a:buFont typeface="Wingdings" pitchFamily="2" charset="2"/>
              <a:buNone/>
            </a:pPr>
            <a:r>
              <a:rPr lang="es-ES" sz="1600">
                <a:solidFill>
                  <a:srgbClr val="800000"/>
                </a:solidFill>
              </a:rPr>
              <a:t>Productivo</a:t>
            </a:r>
          </a:p>
        </p:txBody>
      </p:sp>
      <p:cxnSp>
        <p:nvCxnSpPr>
          <p:cNvPr id="81953" name="AutoShape 33"/>
          <p:cNvCxnSpPr>
            <a:cxnSpLocks noChangeShapeType="1"/>
            <a:stCxn id="81929" idx="0"/>
            <a:endCxn id="81940" idx="1"/>
          </p:cNvCxnSpPr>
          <p:nvPr/>
        </p:nvCxnSpPr>
        <p:spPr bwMode="auto">
          <a:xfrm flipV="1">
            <a:off x="4875213" y="1409700"/>
            <a:ext cx="915987" cy="303213"/>
          </a:xfrm>
          <a:prstGeom prst="bentConnector3">
            <a:avLst>
              <a:gd name="adj1" fmla="val 50088"/>
            </a:avLst>
          </a:prstGeom>
          <a:noFill/>
          <a:ln w="28575">
            <a:solidFill>
              <a:srgbClr val="800000"/>
            </a:solidFill>
            <a:miter lim="800000"/>
            <a:headEnd/>
            <a:tailEnd type="triangle" w="med" len="med"/>
          </a:ln>
          <a:effectLst/>
        </p:spPr>
      </p:cxnSp>
      <p:cxnSp>
        <p:nvCxnSpPr>
          <p:cNvPr id="81954" name="AutoShape 34"/>
          <p:cNvCxnSpPr>
            <a:cxnSpLocks noChangeShapeType="1"/>
            <a:stCxn id="81935" idx="0"/>
            <a:endCxn id="81942" idx="1"/>
          </p:cNvCxnSpPr>
          <p:nvPr/>
        </p:nvCxnSpPr>
        <p:spPr bwMode="auto">
          <a:xfrm>
            <a:off x="4875213" y="3160713"/>
            <a:ext cx="915987" cy="1587"/>
          </a:xfrm>
          <a:prstGeom prst="bentConnector3">
            <a:avLst>
              <a:gd name="adj1" fmla="val 50088"/>
            </a:avLst>
          </a:prstGeom>
          <a:noFill/>
          <a:ln w="28575">
            <a:solidFill>
              <a:srgbClr val="800000"/>
            </a:solidFill>
            <a:miter lim="800000"/>
            <a:headEnd/>
            <a:tailEnd type="triangle" w="med" len="med"/>
          </a:ln>
          <a:effectLst/>
        </p:spPr>
      </p:cxnSp>
      <p:cxnSp>
        <p:nvCxnSpPr>
          <p:cNvPr id="81955" name="AutoShape 35"/>
          <p:cNvCxnSpPr>
            <a:cxnSpLocks noChangeShapeType="1"/>
            <a:stCxn id="81943" idx="0"/>
            <a:endCxn id="81944" idx="1"/>
          </p:cNvCxnSpPr>
          <p:nvPr/>
        </p:nvCxnSpPr>
        <p:spPr bwMode="auto">
          <a:xfrm>
            <a:off x="4875213" y="3770313"/>
            <a:ext cx="915987" cy="1587"/>
          </a:xfrm>
          <a:prstGeom prst="bentConnector3">
            <a:avLst>
              <a:gd name="adj1" fmla="val 50088"/>
            </a:avLst>
          </a:prstGeom>
          <a:noFill/>
          <a:ln w="28575">
            <a:solidFill>
              <a:srgbClr val="800000"/>
            </a:solidFill>
            <a:miter lim="800000"/>
            <a:headEnd/>
            <a:tailEnd type="triangle" w="med" len="med"/>
          </a:ln>
          <a:effectLst/>
        </p:spPr>
      </p:cxnSp>
      <p:cxnSp>
        <p:nvCxnSpPr>
          <p:cNvPr id="81956" name="AutoShape 36"/>
          <p:cNvCxnSpPr>
            <a:cxnSpLocks noChangeShapeType="1"/>
            <a:stCxn id="81924" idx="0"/>
            <a:endCxn id="81943" idx="2"/>
          </p:cNvCxnSpPr>
          <p:nvPr/>
        </p:nvCxnSpPr>
        <p:spPr bwMode="auto">
          <a:xfrm>
            <a:off x="2208213" y="2970213"/>
            <a:ext cx="1066800" cy="800100"/>
          </a:xfrm>
          <a:prstGeom prst="bentConnector3">
            <a:avLst>
              <a:gd name="adj1" fmla="val 50148"/>
            </a:avLst>
          </a:prstGeom>
          <a:noFill/>
          <a:ln w="28575">
            <a:solidFill>
              <a:srgbClr val="800000"/>
            </a:solidFill>
            <a:miter lim="800000"/>
            <a:headEnd/>
            <a:tailEnd type="triangle" w="med" len="med"/>
          </a:ln>
          <a:effectLst/>
        </p:spPr>
      </p:cxnSp>
      <p:sp>
        <p:nvSpPr>
          <p:cNvPr id="81957" name="Rectangle 37"/>
          <p:cNvSpPr>
            <a:spLocks noChangeArrowheads="1"/>
          </p:cNvSpPr>
          <p:nvPr/>
        </p:nvSpPr>
        <p:spPr bwMode="auto">
          <a:xfrm rot="5400000">
            <a:off x="3810000" y="16002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wrap="none" anchor="ctr"/>
          <a:lstStyle/>
          <a:p>
            <a:r>
              <a:rPr lang="es-ES" sz="1800"/>
              <a:t>Comercial</a:t>
            </a:r>
          </a:p>
        </p:txBody>
      </p:sp>
      <p:sp>
        <p:nvSpPr>
          <p:cNvPr id="81958" name="Rectangle 38"/>
          <p:cNvSpPr>
            <a:spLocks noChangeArrowheads="1"/>
          </p:cNvSpPr>
          <p:nvPr/>
        </p:nvSpPr>
        <p:spPr bwMode="auto">
          <a:xfrm>
            <a:off x="5791200" y="2176463"/>
            <a:ext cx="2743200" cy="449262"/>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Previsiones de venta, pedidos, plazos entrega comprometidos</a:t>
            </a:r>
          </a:p>
        </p:txBody>
      </p:sp>
      <p:cxnSp>
        <p:nvCxnSpPr>
          <p:cNvPr id="81959" name="AutoShape 39"/>
          <p:cNvCxnSpPr>
            <a:cxnSpLocks noChangeShapeType="1"/>
            <a:stCxn id="81957" idx="0"/>
            <a:endCxn id="81958" idx="1"/>
          </p:cNvCxnSpPr>
          <p:nvPr/>
        </p:nvCxnSpPr>
        <p:spPr bwMode="auto">
          <a:xfrm>
            <a:off x="4875213" y="2398713"/>
            <a:ext cx="915987" cy="3175"/>
          </a:xfrm>
          <a:prstGeom prst="bentConnector3">
            <a:avLst>
              <a:gd name="adj1" fmla="val 50088"/>
            </a:avLst>
          </a:prstGeom>
          <a:noFill/>
          <a:ln w="28575">
            <a:solidFill>
              <a:srgbClr val="800000"/>
            </a:solidFill>
            <a:miter lim="800000"/>
            <a:headEnd/>
            <a:tailEnd type="triangle" w="med" len="med"/>
          </a:ln>
          <a:effectLst/>
        </p:spPr>
      </p:cxnSp>
      <p:sp>
        <p:nvSpPr>
          <p:cNvPr id="81960" name="Rectangle 40"/>
          <p:cNvSpPr>
            <a:spLocks noChangeArrowheads="1"/>
          </p:cNvSpPr>
          <p:nvPr/>
        </p:nvSpPr>
        <p:spPr bwMode="auto">
          <a:xfrm rot="5400000">
            <a:off x="3810000" y="3594100"/>
            <a:ext cx="533400" cy="1600200"/>
          </a:xfrm>
          <a:prstGeom prst="rect">
            <a:avLst/>
          </a:prstGeom>
          <a:solidFill>
            <a:srgbClr val="B20000"/>
          </a:solidFill>
          <a:ln w="9525">
            <a:noFill/>
            <a:miter lim="800000"/>
            <a:headEnd/>
            <a:tailEnd/>
          </a:ln>
          <a:effectLst>
            <a:outerShdw dist="35921" dir="2700000" algn="ctr" rotWithShape="0">
              <a:schemeClr val="bg2"/>
            </a:outerShdw>
          </a:effectLst>
        </p:spPr>
        <p:txBody>
          <a:bodyPr rot="10800000" vert="eaVert" anchor="ctr"/>
          <a:lstStyle/>
          <a:p>
            <a:r>
              <a:rPr lang="es-ES" sz="1800"/>
              <a:t>Producción</a:t>
            </a:r>
          </a:p>
        </p:txBody>
      </p:sp>
      <p:cxnSp>
        <p:nvCxnSpPr>
          <p:cNvPr id="81961" name="AutoShape 41"/>
          <p:cNvCxnSpPr>
            <a:cxnSpLocks noChangeShapeType="1"/>
            <a:stCxn id="81924" idx="0"/>
            <a:endCxn id="81960" idx="2"/>
          </p:cNvCxnSpPr>
          <p:nvPr/>
        </p:nvCxnSpPr>
        <p:spPr bwMode="auto">
          <a:xfrm>
            <a:off x="2208213" y="2970213"/>
            <a:ext cx="1066800" cy="1422400"/>
          </a:xfrm>
          <a:prstGeom prst="bentConnector3">
            <a:avLst>
              <a:gd name="adj1" fmla="val 50148"/>
            </a:avLst>
          </a:prstGeom>
          <a:noFill/>
          <a:ln w="28575">
            <a:solidFill>
              <a:srgbClr val="800000"/>
            </a:solidFill>
            <a:miter lim="800000"/>
            <a:headEnd/>
            <a:tailEnd type="triangle" w="med" len="med"/>
          </a:ln>
          <a:effectLst/>
        </p:spPr>
      </p:cxnSp>
      <p:sp>
        <p:nvSpPr>
          <p:cNvPr id="81962" name="Rectangle 42"/>
          <p:cNvSpPr>
            <a:spLocks noChangeArrowheads="1"/>
          </p:cNvSpPr>
          <p:nvPr/>
        </p:nvSpPr>
        <p:spPr bwMode="auto">
          <a:xfrm>
            <a:off x="5791200" y="4168775"/>
            <a:ext cx="2743200" cy="450850"/>
          </a:xfrm>
          <a:prstGeom prst="rect">
            <a:avLst/>
          </a:prstGeom>
          <a:solidFill>
            <a:schemeClr val="bg1"/>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Rutas, asignación de operaciones a centros de trabajo</a:t>
            </a:r>
          </a:p>
        </p:txBody>
      </p:sp>
      <p:cxnSp>
        <p:nvCxnSpPr>
          <p:cNvPr id="81963" name="AutoShape 43"/>
          <p:cNvCxnSpPr>
            <a:cxnSpLocks noChangeShapeType="1"/>
            <a:stCxn id="81960" idx="0"/>
            <a:endCxn id="81962" idx="1"/>
          </p:cNvCxnSpPr>
          <p:nvPr/>
        </p:nvCxnSpPr>
        <p:spPr bwMode="auto">
          <a:xfrm>
            <a:off x="4875213" y="4392613"/>
            <a:ext cx="915987" cy="1587"/>
          </a:xfrm>
          <a:prstGeom prst="bentConnector3">
            <a:avLst>
              <a:gd name="adj1" fmla="val 50088"/>
            </a:avLst>
          </a:prstGeom>
          <a:noFill/>
          <a:ln w="28575">
            <a:solidFill>
              <a:srgbClr val="800000"/>
            </a:solidFill>
            <a:miter lim="800000"/>
            <a:headEnd/>
            <a:tailEnd type="triangle" w="med" len="med"/>
          </a:ln>
          <a:effectLst/>
        </p:spPr>
      </p:cxnSp>
      <p:cxnSp>
        <p:nvCxnSpPr>
          <p:cNvPr id="81964" name="AutoShape 44"/>
          <p:cNvCxnSpPr>
            <a:cxnSpLocks noChangeShapeType="1"/>
            <a:stCxn id="81947" idx="0"/>
            <a:endCxn id="81948" idx="1"/>
          </p:cNvCxnSpPr>
          <p:nvPr/>
        </p:nvCxnSpPr>
        <p:spPr bwMode="auto">
          <a:xfrm>
            <a:off x="4875213" y="5068888"/>
            <a:ext cx="915987" cy="1587"/>
          </a:xfrm>
          <a:prstGeom prst="bentConnector3">
            <a:avLst>
              <a:gd name="adj1" fmla="val 50088"/>
            </a:avLst>
          </a:prstGeom>
          <a:noFill/>
          <a:ln w="28575">
            <a:solidFill>
              <a:srgbClr val="800000"/>
            </a:solidFill>
            <a:miter lim="800000"/>
            <a:headEnd/>
            <a:tailEnd type="triangle" w="med" len="med"/>
          </a:ln>
          <a:effectLst/>
        </p:spPr>
      </p:cxnSp>
      <p:sp>
        <p:nvSpPr>
          <p:cNvPr id="81965" name="Rectangle 45"/>
          <p:cNvSpPr>
            <a:spLocks noChangeArrowheads="1"/>
          </p:cNvSpPr>
          <p:nvPr/>
        </p:nvSpPr>
        <p:spPr bwMode="auto">
          <a:xfrm>
            <a:off x="5791200" y="5908675"/>
            <a:ext cx="2743200" cy="450850"/>
          </a:xfrm>
          <a:prstGeom prst="rect">
            <a:avLst/>
          </a:prstGeom>
          <a:solidFill>
            <a:srgbClr val="F2FFE5"/>
          </a:solidFill>
          <a:ln w="9525">
            <a:solidFill>
              <a:srgbClr val="993300"/>
            </a:solidFill>
            <a:miter lim="800000"/>
            <a:headEnd/>
            <a:tailEnd/>
          </a:ln>
          <a:effectLst>
            <a:outerShdw dist="35921" dir="2700000" algn="ctr" rotWithShape="0">
              <a:schemeClr val="bg2"/>
            </a:outerShdw>
          </a:effectLst>
        </p:spPr>
        <p:txBody>
          <a:bodyPr lIns="36000" tIns="36000" rIns="36000" bIns="36000" anchor="ctr"/>
          <a:lstStyle/>
          <a:p>
            <a:r>
              <a:rPr lang="es-ES" sz="1400">
                <a:solidFill>
                  <a:srgbClr val="993300"/>
                </a:solidFill>
              </a:rPr>
              <a:t>Planificación, control de operaciones, informes</a:t>
            </a:r>
          </a:p>
        </p:txBody>
      </p:sp>
      <p:cxnSp>
        <p:nvCxnSpPr>
          <p:cNvPr id="81967" name="AutoShape 47"/>
          <p:cNvCxnSpPr>
            <a:cxnSpLocks noChangeShapeType="1"/>
            <a:stCxn id="81936" idx="0"/>
            <a:endCxn id="81965" idx="1"/>
          </p:cNvCxnSpPr>
          <p:nvPr/>
        </p:nvCxnSpPr>
        <p:spPr bwMode="auto">
          <a:xfrm>
            <a:off x="4875213" y="6132513"/>
            <a:ext cx="915987" cy="1587"/>
          </a:xfrm>
          <a:prstGeom prst="bentConnector3">
            <a:avLst>
              <a:gd name="adj1" fmla="val 50088"/>
            </a:avLst>
          </a:prstGeom>
          <a:noFill/>
          <a:ln w="28575">
            <a:solidFill>
              <a:srgbClr val="800000"/>
            </a:solidFill>
            <a:miter lim="800000"/>
            <a:headEnd/>
            <a:tailEnd type="triangle" w="med" len="med"/>
          </a:ln>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s-ES_tradnl"/>
              <a:t>Índice</a:t>
            </a:r>
          </a:p>
        </p:txBody>
      </p:sp>
      <p:sp>
        <p:nvSpPr>
          <p:cNvPr id="9219" name="Rectangle 3"/>
          <p:cNvSpPr>
            <a:spLocks noGrp="1" noChangeArrowheads="1"/>
          </p:cNvSpPr>
          <p:nvPr>
            <p:ph type="body" idx="1"/>
          </p:nvPr>
        </p:nvSpPr>
        <p:spPr/>
        <p:txBody>
          <a:bodyPr/>
          <a:lstStyle/>
          <a:p>
            <a:r>
              <a:rPr lang="es-ES" dirty="0"/>
              <a:t>Objetivos del Área de </a:t>
            </a:r>
            <a:r>
              <a:rPr lang="es-ES" dirty="0" smtClean="0"/>
              <a:t>Operaciones</a:t>
            </a:r>
            <a:endParaRPr lang="es-ES_tradnl" dirty="0"/>
          </a:p>
          <a:p>
            <a:r>
              <a:rPr lang="es-ES" dirty="0"/>
              <a:t>Principales actividades del área</a:t>
            </a:r>
          </a:p>
          <a:p>
            <a:r>
              <a:rPr lang="es-ES" dirty="0"/>
              <a:t>Planificación de la Producción</a:t>
            </a:r>
          </a:p>
          <a:p>
            <a:pPr eaLnBrk="0" hangingPunct="0"/>
            <a:r>
              <a:rPr lang="es-ES" dirty="0"/>
              <a:t>Planificación de la Producción: Capacidad</a:t>
            </a:r>
          </a:p>
          <a:p>
            <a:pPr eaLnBrk="0" hangingPunct="0"/>
            <a:r>
              <a:rPr lang="es-ES" dirty="0"/>
              <a:t>Calidad</a:t>
            </a:r>
          </a:p>
          <a:p>
            <a:pPr eaLnBrk="0" hangingPunct="0"/>
            <a:r>
              <a:rPr lang="es-ES" dirty="0"/>
              <a:t>Localización</a:t>
            </a:r>
          </a:p>
          <a:p>
            <a:pPr eaLnBrk="0" hangingPunct="0"/>
            <a:r>
              <a:rPr lang="es-ES" dirty="0"/>
              <a:t>Distribución en planta</a:t>
            </a:r>
          </a:p>
          <a:p>
            <a:pPr eaLnBrk="0" hangingPunct="0"/>
            <a:r>
              <a:rPr lang="es-ES" dirty="0" smtClean="0"/>
              <a:t>Gestión </a:t>
            </a:r>
            <a:r>
              <a:rPr lang="es-ES" dirty="0"/>
              <a:t>de Inventarios</a:t>
            </a:r>
          </a:p>
          <a:p>
            <a:r>
              <a:rPr lang="es-ES" dirty="0" smtClean="0"/>
              <a:t>Planificación </a:t>
            </a:r>
            <a:r>
              <a:rPr lang="es-ES" dirty="0"/>
              <a:t>de </a:t>
            </a:r>
            <a:r>
              <a:rPr lang="es-ES" dirty="0" smtClean="0"/>
              <a:t>las necesidades </a:t>
            </a:r>
            <a:r>
              <a:rPr lang="es-ES" dirty="0"/>
              <a:t>de </a:t>
            </a:r>
            <a:r>
              <a:rPr lang="es-ES" dirty="0" smtClean="0"/>
              <a:t>materiales (MRP) y de los recursos de fabricación (MRPII)</a:t>
            </a:r>
            <a:endParaRPr lang="es-ES" dirty="0"/>
          </a:p>
          <a:p>
            <a:r>
              <a:rPr lang="es-ES" dirty="0" smtClean="0"/>
              <a:t>Gestión </a:t>
            </a:r>
            <a:r>
              <a:rPr lang="es-ES" dirty="0"/>
              <a:t>de Talleres: Planificación a muy CP</a:t>
            </a:r>
          </a:p>
          <a:p>
            <a:r>
              <a:rPr lang="es-ES" dirty="0"/>
              <a:t>La filosofía </a:t>
            </a:r>
            <a:r>
              <a:rPr lang="es-ES" dirty="0" err="1"/>
              <a:t>Just</a:t>
            </a:r>
            <a:r>
              <a:rPr lang="es-ES" dirty="0"/>
              <a:t> in Time</a:t>
            </a:r>
          </a:p>
          <a:p>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s-ES"/>
              <a:t>Gestión de Talleres: Planificación a muy CP</a:t>
            </a:r>
          </a:p>
        </p:txBody>
      </p:sp>
      <p:sp>
        <p:nvSpPr>
          <p:cNvPr id="114691" name="Rectangle 3"/>
          <p:cNvSpPr>
            <a:spLocks noGrp="1" noChangeArrowheads="1"/>
          </p:cNvSpPr>
          <p:nvPr>
            <p:ph type="body" idx="1"/>
          </p:nvPr>
        </p:nvSpPr>
        <p:spPr/>
        <p:txBody>
          <a:bodyPr/>
          <a:lstStyle/>
          <a:p>
            <a:r>
              <a:rPr lang="es-ES" sz="2000" dirty="0"/>
              <a:t>Programar, controlar y evaluar las operaciones</a:t>
            </a:r>
          </a:p>
          <a:p>
            <a:pPr lvl="1"/>
            <a:r>
              <a:rPr lang="es-ES" sz="1800" dirty="0"/>
              <a:t>Las operaciones de fabricación de los productos, preparación de máquinas para lotes, ...</a:t>
            </a:r>
          </a:p>
          <a:p>
            <a:pPr lvl="1"/>
            <a:r>
              <a:rPr lang="es-ES" sz="1800"/>
              <a:t>Orden, tiempos de inicio y fin en cada máquina o centro de </a:t>
            </a:r>
            <a:r>
              <a:rPr lang="es-ES" sz="1800" smtClean="0"/>
              <a:t>trabajo (CT), </a:t>
            </a:r>
            <a:r>
              <a:rPr lang="es-ES" sz="1800"/>
              <a:t>prioridades, control de defectuosos, evolución de colas de espera, tiempos de servicio, fechas de entrega, etc.</a:t>
            </a:r>
          </a:p>
          <a:p>
            <a:r>
              <a:rPr lang="es-ES" sz="2000" dirty="0"/>
              <a:t>a muy corto plazo</a:t>
            </a:r>
          </a:p>
          <a:p>
            <a:pPr lvl="1"/>
            <a:r>
              <a:rPr lang="es-ES" sz="1800" dirty="0"/>
              <a:t>De horas a pocas semanas según el caso</a:t>
            </a:r>
          </a:p>
          <a:p>
            <a:r>
              <a:rPr lang="es-ES" sz="2000" dirty="0"/>
              <a:t>para lograr cumplir el PMP</a:t>
            </a:r>
          </a:p>
          <a:p>
            <a:pPr lvl="1"/>
            <a:r>
              <a:rPr lang="es-ES" sz="1800" dirty="0"/>
              <a:t>Se tratará siempre de la parte del PMP firme</a:t>
            </a:r>
          </a:p>
          <a:p>
            <a:r>
              <a:rPr lang="es-ES" sz="2000" dirty="0"/>
              <a:t>con la capacidad disponible</a:t>
            </a:r>
          </a:p>
          <a:p>
            <a:pPr lvl="1"/>
            <a:r>
              <a:rPr lang="es-ES" sz="1800" dirty="0"/>
              <a:t>Realmente para cada recurso, máquinas, personal, ...</a:t>
            </a:r>
          </a:p>
          <a:p>
            <a:r>
              <a:rPr lang="es-ES" sz="2000" dirty="0"/>
              <a:t>la mayor eficiencia</a:t>
            </a:r>
          </a:p>
          <a:p>
            <a:pPr lvl="1"/>
            <a:r>
              <a:rPr lang="es-ES" sz="1800" dirty="0"/>
              <a:t>Mínimo volumen de inventario</a:t>
            </a:r>
          </a:p>
          <a:p>
            <a:pPr lvl="1"/>
            <a:r>
              <a:rPr lang="es-ES" sz="1800" dirty="0"/>
              <a:t>Ahorrar recursos: minimizar tiempos ociosos de espera, tiempos de preparación, y en definitiva el tiempo de servicio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s-ES"/>
              <a:t>Gestión de Talleres: Planificación a muy CP</a:t>
            </a:r>
          </a:p>
        </p:txBody>
      </p:sp>
      <p:sp>
        <p:nvSpPr>
          <p:cNvPr id="115715" name="Rectangle 3"/>
          <p:cNvSpPr>
            <a:spLocks noGrp="1" noChangeArrowheads="1"/>
          </p:cNvSpPr>
          <p:nvPr>
            <p:ph type="body" idx="1"/>
          </p:nvPr>
        </p:nvSpPr>
        <p:spPr/>
        <p:txBody>
          <a:bodyPr/>
          <a:lstStyle/>
          <a:p>
            <a:pPr>
              <a:lnSpc>
                <a:spcPct val="80000"/>
              </a:lnSpc>
            </a:pPr>
            <a:r>
              <a:rPr lang="es-ES" sz="2000"/>
              <a:t>Configuración por proyectos</a:t>
            </a:r>
          </a:p>
          <a:p>
            <a:pPr lvl="1">
              <a:lnSpc>
                <a:spcPct val="90000"/>
              </a:lnSpc>
            </a:pPr>
            <a:r>
              <a:rPr lang="es-ES" sz="1800"/>
              <a:t>Técnicas de programación de proyectos (método PERT)</a:t>
            </a:r>
          </a:p>
          <a:p>
            <a:pPr>
              <a:lnSpc>
                <a:spcPct val="80000"/>
              </a:lnSpc>
            </a:pPr>
            <a:r>
              <a:rPr lang="es-ES" sz="2000"/>
              <a:t>Configuración de flujo continuo</a:t>
            </a:r>
          </a:p>
          <a:p>
            <a:pPr lvl="1">
              <a:lnSpc>
                <a:spcPct val="90000"/>
              </a:lnSpc>
            </a:pPr>
            <a:r>
              <a:rPr lang="es-ES" sz="1800"/>
              <a:t>Siempre en mismo producto de forma continua en las mismas máquinas trabajando para inventario</a:t>
            </a:r>
          </a:p>
          <a:p>
            <a:pPr lvl="1">
              <a:lnSpc>
                <a:spcPct val="90000"/>
              </a:lnSpc>
            </a:pPr>
            <a:r>
              <a:rPr lang="es-ES" sz="1800"/>
              <a:t>Pocas necesidades de programación</a:t>
            </a:r>
          </a:p>
          <a:p>
            <a:pPr lvl="1">
              <a:lnSpc>
                <a:spcPct val="90000"/>
              </a:lnSpc>
            </a:pPr>
            <a:r>
              <a:rPr lang="es-ES" sz="1800"/>
              <a:t>La eficiencia viene marcada por el diseño que se hizo en origen de la instalación productiva</a:t>
            </a:r>
          </a:p>
          <a:p>
            <a:pPr>
              <a:lnSpc>
                <a:spcPct val="80000"/>
              </a:lnSpc>
            </a:pPr>
            <a:r>
              <a:rPr lang="es-ES" sz="2000"/>
              <a:t>Configuración por lotes, distribución en línea</a:t>
            </a:r>
          </a:p>
          <a:p>
            <a:pPr lvl="1">
              <a:lnSpc>
                <a:spcPct val="90000"/>
              </a:lnSpc>
            </a:pPr>
            <a:r>
              <a:rPr lang="es-ES" sz="1800"/>
              <a:t>Tras fabricar un lote se prepara la máquina o CT para el siguiente que puede ser de otro artículo</a:t>
            </a:r>
          </a:p>
          <a:p>
            <a:pPr lvl="1">
              <a:lnSpc>
                <a:spcPct val="90000"/>
              </a:lnSpc>
            </a:pPr>
            <a:r>
              <a:rPr lang="es-ES" sz="1800"/>
              <a:t>Se suele fabricar para inventario, lotes grandes de pocos productos poco variados</a:t>
            </a:r>
          </a:p>
          <a:p>
            <a:pPr>
              <a:lnSpc>
                <a:spcPct val="80000"/>
              </a:lnSpc>
            </a:pPr>
            <a:r>
              <a:rPr lang="es-ES" sz="2000"/>
              <a:t>Configuración por lotes, bajo pedido. Job-Shop</a:t>
            </a:r>
          </a:p>
          <a:p>
            <a:pPr lvl="1">
              <a:lnSpc>
                <a:spcPct val="90000"/>
              </a:lnSpc>
            </a:pPr>
            <a:r>
              <a:rPr lang="es-ES" sz="1800"/>
              <a:t>Lotes pequeños de una gran variedad de productos y componentes</a:t>
            </a:r>
          </a:p>
          <a:p>
            <a:pPr lvl="1">
              <a:lnSpc>
                <a:spcPct val="90000"/>
              </a:lnSpc>
            </a:pPr>
            <a:r>
              <a:rPr lang="es-ES" sz="1800"/>
              <a:t>Rutas diversas e incluso alternativas en cuanto al paso por los distintos CT o máquinas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s-ES"/>
              <a:t>Gestión de Talleres: Planificación a muy CP</a:t>
            </a:r>
          </a:p>
        </p:txBody>
      </p:sp>
      <p:sp>
        <p:nvSpPr>
          <p:cNvPr id="116739" name="Rectangle 3"/>
          <p:cNvSpPr>
            <a:spLocks noGrp="1" noChangeArrowheads="1"/>
          </p:cNvSpPr>
          <p:nvPr>
            <p:ph type="body" idx="1"/>
          </p:nvPr>
        </p:nvSpPr>
        <p:spPr/>
        <p:txBody>
          <a:bodyPr/>
          <a:lstStyle/>
          <a:p>
            <a:pPr>
              <a:lnSpc>
                <a:spcPct val="80000"/>
              </a:lnSpc>
            </a:pPr>
            <a:r>
              <a:rPr lang="es-ES"/>
              <a:t>Actividades de Gestión de Talleres:</a:t>
            </a:r>
          </a:p>
          <a:p>
            <a:pPr lvl="1">
              <a:lnSpc>
                <a:spcPct val="90000"/>
              </a:lnSpc>
            </a:pPr>
            <a:r>
              <a:rPr lang="es-ES">
                <a:solidFill>
                  <a:srgbClr val="336600"/>
                </a:solidFill>
              </a:rPr>
              <a:t>Carga de talleres, asignación, carga de máquinas</a:t>
            </a:r>
          </a:p>
          <a:p>
            <a:pPr lvl="2">
              <a:lnSpc>
                <a:spcPct val="90000"/>
              </a:lnSpc>
            </a:pPr>
            <a:r>
              <a:rPr lang="es-ES"/>
              <a:t>Siempre que una operación pueda realizarse en diferentes CT, asignar los pedidos a CT indicando las operaciones a realizar en cada uno, para minimizar el coste total</a:t>
            </a:r>
          </a:p>
          <a:p>
            <a:pPr lvl="2">
              <a:lnSpc>
                <a:spcPct val="90000"/>
              </a:lnSpc>
            </a:pPr>
            <a:r>
              <a:rPr lang="es-ES"/>
              <a:t>Respetando la capacidad existente en cada CT</a:t>
            </a:r>
          </a:p>
          <a:p>
            <a:pPr lvl="1">
              <a:lnSpc>
                <a:spcPct val="90000"/>
              </a:lnSpc>
            </a:pPr>
            <a:r>
              <a:rPr lang="es-ES">
                <a:solidFill>
                  <a:srgbClr val="336600"/>
                </a:solidFill>
              </a:rPr>
              <a:t>Secuenciación</a:t>
            </a:r>
          </a:p>
          <a:p>
            <a:pPr lvl="2">
              <a:lnSpc>
                <a:spcPct val="90000"/>
              </a:lnSpc>
            </a:pPr>
            <a:r>
              <a:rPr lang="es-ES"/>
              <a:t>Establecer el orden o prioridad de paso de los pedidos por los diferentes CT para cumplir las fechas de entrega con los menores inventarios y consumo de recursos.</a:t>
            </a:r>
          </a:p>
          <a:p>
            <a:pPr lvl="2">
              <a:lnSpc>
                <a:spcPct val="90000"/>
              </a:lnSpc>
            </a:pPr>
            <a:r>
              <a:rPr lang="es-ES"/>
              <a:t>Considerar tiempos de preparación</a:t>
            </a:r>
          </a:p>
          <a:p>
            <a:pPr lvl="1">
              <a:lnSpc>
                <a:spcPct val="90000"/>
              </a:lnSpc>
            </a:pPr>
            <a:r>
              <a:rPr lang="es-ES">
                <a:solidFill>
                  <a:srgbClr val="336600"/>
                </a:solidFill>
              </a:rPr>
              <a:t>Programación detallada</a:t>
            </a:r>
          </a:p>
          <a:p>
            <a:pPr lvl="2">
              <a:lnSpc>
                <a:spcPct val="90000"/>
              </a:lnSpc>
            </a:pPr>
            <a:r>
              <a:rPr lang="es-ES"/>
              <a:t>Determinar los momentos de comienzo y fin de las actividades en cada CT y las operaciones a realizar sobre cada pedido</a:t>
            </a:r>
          </a:p>
          <a:p>
            <a:pPr>
              <a:lnSpc>
                <a:spcPct val="80000"/>
              </a:lnSpc>
            </a:pPr>
            <a:r>
              <a:rPr lang="es-ES"/>
              <a:t>Gran variedad de técnicas de cálculo y optimización adaptadas a distintas situaciones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s-ES" dirty="0"/>
              <a:t>La filosofía </a:t>
            </a:r>
            <a:r>
              <a:rPr lang="es-ES" dirty="0" err="1"/>
              <a:t>Just</a:t>
            </a:r>
            <a:r>
              <a:rPr lang="es-ES" dirty="0"/>
              <a:t> in Time</a:t>
            </a:r>
          </a:p>
        </p:txBody>
      </p:sp>
      <p:sp>
        <p:nvSpPr>
          <p:cNvPr id="77827" name="Rectangle 3"/>
          <p:cNvSpPr>
            <a:spLocks noChangeArrowheads="1"/>
          </p:cNvSpPr>
          <p:nvPr/>
        </p:nvSpPr>
        <p:spPr bwMode="auto">
          <a:xfrm>
            <a:off x="685800" y="990600"/>
            <a:ext cx="7772400" cy="5410200"/>
          </a:xfrm>
          <a:prstGeom prst="rect">
            <a:avLst/>
          </a:prstGeom>
          <a:noFill/>
          <a:ln w="9525">
            <a:noFill/>
            <a:miter lim="800000"/>
            <a:headEnd/>
            <a:tailEnd/>
          </a:ln>
          <a:effectLst/>
        </p:spPr>
        <p:txBody>
          <a:bodyPr/>
          <a:lstStyle/>
          <a:p>
            <a:pPr marL="188913" indent="-188913" algn="l">
              <a:lnSpc>
                <a:spcPct val="90000"/>
              </a:lnSpc>
              <a:spcBef>
                <a:spcPct val="20000"/>
              </a:spcBef>
              <a:buClr>
                <a:srgbClr val="FF9900"/>
              </a:buClr>
              <a:buFont typeface="Wingdings" pitchFamily="2" charset="2"/>
              <a:buChar char="§"/>
            </a:pPr>
            <a:r>
              <a:rPr lang="es-ES" b="1">
                <a:solidFill>
                  <a:srgbClr val="4F7DAE"/>
                </a:solidFill>
              </a:rPr>
              <a:t>Se trata de una filosofía de gestión de las operaciones, no de una técnica concreta, si bien utiliza técnicas diversas</a:t>
            </a:r>
          </a:p>
          <a:p>
            <a:pPr marL="188913" indent="-188913" algn="l">
              <a:lnSpc>
                <a:spcPct val="90000"/>
              </a:lnSpc>
              <a:spcBef>
                <a:spcPct val="20000"/>
              </a:spcBef>
              <a:buClr>
                <a:srgbClr val="FF9900"/>
              </a:buClr>
              <a:buFont typeface="Wingdings" pitchFamily="2" charset="2"/>
              <a:buChar char="§"/>
            </a:pPr>
            <a:r>
              <a:rPr lang="es-ES" b="1">
                <a:solidFill>
                  <a:srgbClr val="4F7DAE"/>
                </a:solidFill>
              </a:rPr>
              <a:t>Objetivo:</a:t>
            </a:r>
          </a:p>
          <a:p>
            <a:pPr marL="576263" lvl="1" indent="-196850" algn="l">
              <a:spcBef>
                <a:spcPct val="20000"/>
              </a:spcBef>
              <a:buClr>
                <a:srgbClr val="FF9900"/>
              </a:buClr>
              <a:buFontTx/>
              <a:buChar char="•"/>
            </a:pPr>
            <a:r>
              <a:rPr lang="es-ES" sz="1800">
                <a:solidFill>
                  <a:schemeClr val="tx1"/>
                </a:solidFill>
              </a:rPr>
              <a:t>Fabricar lo que los clientes demandan en las cantidades y tiempos precisos, no antes, con alta calidad, reduciendo el inventario al mínimo posible y, en general, eliminando todo </a:t>
            </a:r>
            <a:r>
              <a:rPr lang="es-ES" sz="1800">
                <a:solidFill>
                  <a:srgbClr val="336600"/>
                </a:solidFill>
              </a:rPr>
              <a:t>DESPILFARRO</a:t>
            </a:r>
          </a:p>
          <a:p>
            <a:pPr marL="576263" lvl="1" indent="-196850" algn="l">
              <a:spcBef>
                <a:spcPct val="20000"/>
              </a:spcBef>
              <a:buClr>
                <a:srgbClr val="FF9900"/>
              </a:buClr>
              <a:buFontTx/>
              <a:buChar char="•"/>
            </a:pPr>
            <a:r>
              <a:rPr lang="es-ES" sz="1800">
                <a:solidFill>
                  <a:srgbClr val="CC0000"/>
                </a:solidFill>
              </a:rPr>
              <a:t>Cero Defectos</a:t>
            </a:r>
            <a:r>
              <a:rPr lang="es-ES" sz="1800">
                <a:solidFill>
                  <a:schemeClr val="tx1"/>
                </a:solidFill>
              </a:rPr>
              <a:t>: calidad total incluida en el proceso de diseño y fabricación, aprovisionamiento, no controlada al final del proceso</a:t>
            </a:r>
          </a:p>
          <a:p>
            <a:pPr marL="576263" lvl="1" indent="-196850" algn="l">
              <a:spcBef>
                <a:spcPct val="20000"/>
              </a:spcBef>
              <a:buClr>
                <a:srgbClr val="FF9900"/>
              </a:buClr>
              <a:buFontTx/>
              <a:buChar char="•"/>
            </a:pPr>
            <a:r>
              <a:rPr lang="es-ES" sz="1800">
                <a:solidFill>
                  <a:srgbClr val="CC0000"/>
                </a:solidFill>
              </a:rPr>
              <a:t>Cero Averías</a:t>
            </a:r>
            <a:r>
              <a:rPr lang="es-ES" sz="1800">
                <a:solidFill>
                  <a:schemeClr val="tx1"/>
                </a:solidFill>
              </a:rPr>
              <a:t>: distribución en planta adecuada y programas exhaustivos de mantenimiento, participación del operario</a:t>
            </a:r>
          </a:p>
          <a:p>
            <a:pPr marL="576263" lvl="1" indent="-196850" algn="l">
              <a:spcBef>
                <a:spcPct val="20000"/>
              </a:spcBef>
              <a:buClr>
                <a:srgbClr val="FF9900"/>
              </a:buClr>
              <a:buFontTx/>
              <a:buChar char="•"/>
            </a:pPr>
            <a:r>
              <a:rPr lang="es-ES" sz="1800">
                <a:solidFill>
                  <a:srgbClr val="CC0000"/>
                </a:solidFill>
              </a:rPr>
              <a:t>Cero Stocks</a:t>
            </a:r>
            <a:r>
              <a:rPr lang="es-ES" sz="1800">
                <a:solidFill>
                  <a:schemeClr val="tx1"/>
                </a:solidFill>
              </a:rPr>
              <a:t>: eliminar stocks permite no sólo ahorrar costes de posesión, sino visibilizar los problemas que los motivan y resolverlos</a:t>
            </a:r>
          </a:p>
          <a:p>
            <a:pPr marL="576263" lvl="1" indent="-196850" algn="l">
              <a:spcBef>
                <a:spcPct val="20000"/>
              </a:spcBef>
              <a:buClr>
                <a:srgbClr val="FF9900"/>
              </a:buClr>
              <a:buFontTx/>
              <a:buChar char="•"/>
            </a:pPr>
            <a:r>
              <a:rPr lang="es-ES" sz="1800">
                <a:solidFill>
                  <a:srgbClr val="CC0000"/>
                </a:solidFill>
              </a:rPr>
              <a:t>Cero Plazos</a:t>
            </a:r>
            <a:r>
              <a:rPr lang="es-ES" sz="1800">
                <a:solidFill>
                  <a:schemeClr val="tx1"/>
                </a:solidFill>
              </a:rPr>
              <a:t>: eliminar tiempos de espera, mejorar tiempos de servicio y hacerlos compatibles con la demanda. Programación</a:t>
            </a:r>
          </a:p>
          <a:p>
            <a:pPr marL="576263" lvl="1" indent="-196850" algn="l">
              <a:spcBef>
                <a:spcPct val="20000"/>
              </a:spcBef>
              <a:buClr>
                <a:srgbClr val="FF9900"/>
              </a:buClr>
              <a:buFontTx/>
              <a:buChar char="•"/>
            </a:pPr>
            <a:r>
              <a:rPr lang="es-ES" sz="1800">
                <a:solidFill>
                  <a:srgbClr val="CC0000"/>
                </a:solidFill>
              </a:rPr>
              <a:t>Cero Papel</a:t>
            </a:r>
            <a:r>
              <a:rPr lang="es-ES" sz="1800">
                <a:solidFill>
                  <a:schemeClr val="tx1"/>
                </a:solidFill>
              </a:rPr>
              <a:t>: eliminar la burocracia, distribuir la información mediante tecnología y ordenadores que reduzcan el coste de gestión</a:t>
            </a:r>
          </a:p>
          <a:p>
            <a:pPr marL="188913" indent="-188913" algn="l">
              <a:lnSpc>
                <a:spcPct val="90000"/>
              </a:lnSpc>
              <a:spcBef>
                <a:spcPct val="20000"/>
              </a:spcBef>
              <a:buClr>
                <a:srgbClr val="FF9900"/>
              </a:buClr>
              <a:buFont typeface="Wingdings" pitchFamily="2" charset="2"/>
              <a:buChar char="§"/>
            </a:pPr>
            <a:r>
              <a:rPr lang="es-ES" b="1">
                <a:solidFill>
                  <a:srgbClr val="4F7DAE"/>
                </a:solidFill>
              </a:rPr>
              <a:t>Exige implicar y responsabilizar al trabajador, formación, resulta en el </a:t>
            </a:r>
            <a:r>
              <a:rPr lang="es-ES" b="1" i="1">
                <a:solidFill>
                  <a:srgbClr val="336600"/>
                </a:solidFill>
              </a:rPr>
              <a:t>empowerment</a:t>
            </a:r>
            <a:r>
              <a:rPr lang="es-ES" b="1">
                <a:solidFill>
                  <a:srgbClr val="4F7DAE"/>
                </a:solidFill>
              </a:rPr>
              <a:t> del trabajo, mayor motivación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s-ES"/>
              <a:t>La filosofía Just in Time: técnicas y propuestas</a:t>
            </a:r>
          </a:p>
        </p:txBody>
      </p:sp>
      <p:sp>
        <p:nvSpPr>
          <p:cNvPr id="118787" name="Rectangle 3"/>
          <p:cNvSpPr>
            <a:spLocks noGrp="1" noChangeArrowheads="1"/>
          </p:cNvSpPr>
          <p:nvPr>
            <p:ph type="body" idx="1"/>
          </p:nvPr>
        </p:nvSpPr>
        <p:spPr>
          <a:xfrm>
            <a:off x="683568" y="836712"/>
            <a:ext cx="7558558" cy="5328592"/>
          </a:xfrm>
        </p:spPr>
        <p:txBody>
          <a:bodyPr/>
          <a:lstStyle/>
          <a:p>
            <a:pPr>
              <a:lnSpc>
                <a:spcPct val="80000"/>
              </a:lnSpc>
            </a:pPr>
            <a:r>
              <a:rPr lang="es-ES" sz="2000" dirty="0"/>
              <a:t>Nivelado de la producción</a:t>
            </a:r>
          </a:p>
          <a:p>
            <a:pPr lvl="1">
              <a:lnSpc>
                <a:spcPct val="90000"/>
              </a:lnSpc>
            </a:pPr>
            <a:r>
              <a:rPr lang="es-ES" sz="1800" dirty="0"/>
              <a:t>Planificar en las distintas fases para conseguir una distribución lo más </a:t>
            </a:r>
            <a:r>
              <a:rPr lang="es-ES" sz="1800" dirty="0">
                <a:solidFill>
                  <a:srgbClr val="336600"/>
                </a:solidFill>
              </a:rPr>
              <a:t>uniforme</a:t>
            </a:r>
            <a:r>
              <a:rPr lang="es-ES" sz="1800" dirty="0"/>
              <a:t> posible de la producción y los recursos utilizados, </a:t>
            </a:r>
            <a:r>
              <a:rPr lang="es-ES" sz="1800" dirty="0">
                <a:solidFill>
                  <a:srgbClr val="336600"/>
                </a:solidFill>
              </a:rPr>
              <a:t>cargas uniformes</a:t>
            </a:r>
          </a:p>
          <a:p>
            <a:pPr>
              <a:lnSpc>
                <a:spcPct val="80000"/>
              </a:lnSpc>
            </a:pPr>
            <a:r>
              <a:rPr lang="es-ES" sz="2000" dirty="0"/>
              <a:t>Ejecución y control: el sistema </a:t>
            </a:r>
            <a:r>
              <a:rPr lang="es-ES" sz="2000" dirty="0" err="1" smtClean="0"/>
              <a:t>kanban</a:t>
            </a:r>
            <a:endParaRPr lang="es-ES" sz="2000" dirty="0" smtClean="0"/>
          </a:p>
          <a:p>
            <a:pPr lvl="1">
              <a:lnSpc>
                <a:spcPct val="80000"/>
              </a:lnSpc>
            </a:pPr>
            <a:r>
              <a:rPr lang="es-ES" sz="1800" dirty="0" smtClean="0"/>
              <a:t>Sistema </a:t>
            </a:r>
            <a:r>
              <a:rPr lang="es-ES" sz="1800" dirty="0"/>
              <a:t>de información que controla de modo armónico </a:t>
            </a:r>
            <a:r>
              <a:rPr lang="es-ES" sz="1800" dirty="0" smtClean="0"/>
              <a:t>el tiempo y los materiales necesarios para la fabricación </a:t>
            </a:r>
            <a:r>
              <a:rPr lang="es-ES" sz="1800" dirty="0"/>
              <a:t>de los </a:t>
            </a:r>
            <a:r>
              <a:rPr lang="es-ES" sz="1800" dirty="0" smtClean="0"/>
              <a:t>productos</a:t>
            </a:r>
            <a:endParaRPr lang="es-ES" sz="1800" dirty="0"/>
          </a:p>
          <a:p>
            <a:pPr lvl="1">
              <a:lnSpc>
                <a:spcPct val="90000"/>
              </a:lnSpc>
            </a:pPr>
            <a:r>
              <a:rPr lang="es-ES" sz="1800" dirty="0">
                <a:solidFill>
                  <a:srgbClr val="CC0000"/>
                </a:solidFill>
              </a:rPr>
              <a:t>Simplifica</a:t>
            </a:r>
            <a:r>
              <a:rPr lang="es-ES" sz="1800" dirty="0"/>
              <a:t> la planificación de materiales: sistema de </a:t>
            </a:r>
            <a:r>
              <a:rPr lang="es-ES" sz="1800" i="1" dirty="0"/>
              <a:t>arrastre</a:t>
            </a:r>
            <a:r>
              <a:rPr lang="es-ES" sz="1800" dirty="0"/>
              <a:t> de contenedores </a:t>
            </a:r>
            <a:r>
              <a:rPr lang="es-ES" sz="1800" dirty="0">
                <a:solidFill>
                  <a:srgbClr val="CC0000"/>
                </a:solidFill>
              </a:rPr>
              <a:t>gestionados por tarjetas</a:t>
            </a:r>
            <a:r>
              <a:rPr lang="es-ES" sz="1800" dirty="0"/>
              <a:t> (</a:t>
            </a:r>
            <a:r>
              <a:rPr lang="es-ES" sz="1800" dirty="0" err="1" smtClean="0"/>
              <a:t>kanban</a:t>
            </a:r>
            <a:r>
              <a:rPr lang="es-ES" sz="1800" dirty="0" smtClean="0"/>
              <a:t>)</a:t>
            </a:r>
          </a:p>
          <a:p>
            <a:r>
              <a:rPr lang="es-ES" sz="2000" dirty="0" smtClean="0"/>
              <a:t>Minimización de los recursos: Lean </a:t>
            </a:r>
            <a:r>
              <a:rPr lang="es-ES" sz="2000" dirty="0" err="1" smtClean="0"/>
              <a:t>manufacturing</a:t>
            </a:r>
            <a:endParaRPr lang="es-ES" sz="2000" dirty="0" smtClean="0"/>
          </a:p>
          <a:p>
            <a:pPr lvl="1"/>
            <a:r>
              <a:rPr lang="es-ES" sz="1800" dirty="0" smtClean="0"/>
              <a:t>Modelo de gestión centrado en la creación del máximo valor para los clientes, ajustando al mínimo (lean) los recursos necesarios</a:t>
            </a:r>
            <a:endParaRPr lang="es-ES" sz="1800" dirty="0"/>
          </a:p>
          <a:p>
            <a:pPr>
              <a:lnSpc>
                <a:spcPct val="80000"/>
              </a:lnSpc>
            </a:pPr>
            <a:r>
              <a:rPr lang="es-ES" sz="2000" dirty="0" smtClean="0"/>
              <a:t>Reducción </a:t>
            </a:r>
            <a:r>
              <a:rPr lang="es-ES" sz="2000" dirty="0"/>
              <a:t>de tiempos de preparación (SMED)</a:t>
            </a:r>
          </a:p>
          <a:p>
            <a:pPr lvl="1">
              <a:lnSpc>
                <a:spcPct val="90000"/>
              </a:lnSpc>
            </a:pPr>
            <a:r>
              <a:rPr lang="es-ES" sz="1800" dirty="0">
                <a:solidFill>
                  <a:srgbClr val="336600"/>
                </a:solidFill>
              </a:rPr>
              <a:t>Single Minute Exchange of Die</a:t>
            </a:r>
            <a:r>
              <a:rPr lang="es-ES" sz="1800" dirty="0"/>
              <a:t>: las máquinas han de poderse preparar en tiempos de minutos expresables con una cifra</a:t>
            </a:r>
          </a:p>
          <a:p>
            <a:pPr>
              <a:lnSpc>
                <a:spcPct val="80000"/>
              </a:lnSpc>
            </a:pPr>
            <a:r>
              <a:rPr lang="es-ES" sz="2000" dirty="0" smtClean="0"/>
              <a:t>Estandarización de </a:t>
            </a:r>
            <a:r>
              <a:rPr lang="es-ES" sz="2000" dirty="0"/>
              <a:t>las operaciones</a:t>
            </a:r>
          </a:p>
          <a:p>
            <a:pPr lvl="1">
              <a:lnSpc>
                <a:spcPct val="90000"/>
              </a:lnSpc>
            </a:pPr>
            <a:r>
              <a:rPr lang="es-ES" sz="1800" dirty="0"/>
              <a:t>Aumentar la </a:t>
            </a:r>
            <a:r>
              <a:rPr lang="es-ES" sz="1800" dirty="0">
                <a:solidFill>
                  <a:srgbClr val="CC0000"/>
                </a:solidFill>
              </a:rPr>
              <a:t>productividad</a:t>
            </a:r>
            <a:r>
              <a:rPr lang="es-ES" sz="1800" dirty="0"/>
              <a:t> del operario eliminando </a:t>
            </a:r>
            <a:r>
              <a:rPr lang="es-ES" sz="1800" dirty="0">
                <a:solidFill>
                  <a:srgbClr val="CC0000"/>
                </a:solidFill>
              </a:rPr>
              <a:t>movimientos inútiles</a:t>
            </a:r>
          </a:p>
          <a:p>
            <a:pPr lvl="1">
              <a:lnSpc>
                <a:spcPct val="90000"/>
              </a:lnSpc>
            </a:pPr>
            <a:r>
              <a:rPr lang="es-ES" sz="1800" dirty="0"/>
              <a:t>Incluyendo en el concepto la </a:t>
            </a:r>
            <a:r>
              <a:rPr lang="es-ES" sz="1800" dirty="0">
                <a:solidFill>
                  <a:srgbClr val="CC0000"/>
                </a:solidFill>
              </a:rPr>
              <a:t>seguridad</a:t>
            </a:r>
            <a:r>
              <a:rPr lang="es-ES" sz="1800" dirty="0"/>
              <a:t> del trabajador y la </a:t>
            </a:r>
            <a:r>
              <a:rPr lang="es-ES" sz="1800" dirty="0">
                <a:solidFill>
                  <a:srgbClr val="CC0000"/>
                </a:solidFill>
              </a:rPr>
              <a:t>calidad</a:t>
            </a:r>
            <a:r>
              <a:rPr lang="es-ES" sz="1800" dirty="0"/>
              <a:t> del producto</a:t>
            </a:r>
          </a:p>
          <a:p>
            <a:pPr>
              <a:lnSpc>
                <a:spcPct val="80000"/>
              </a:lnSpc>
            </a:pPr>
            <a:endParaRPr lang="es-ES" dirty="0"/>
          </a:p>
        </p:txBody>
      </p:sp>
      <p:pic>
        <p:nvPicPr>
          <p:cNvPr id="4" name="Picture 5" descr="IE">
            <a:hlinkClick r:id="rId2"/>
          </p:cNvPr>
          <p:cNvPicPr>
            <a:picLocks noChangeAspect="1" noChangeArrowheads="1"/>
          </p:cNvPicPr>
          <p:nvPr/>
        </p:nvPicPr>
        <p:blipFill>
          <a:blip r:embed="rId3" cstate="print"/>
          <a:srcRect/>
          <a:stretch>
            <a:fillRect/>
          </a:stretch>
        </p:blipFill>
        <p:spPr bwMode="auto">
          <a:xfrm>
            <a:off x="8316416" y="2379770"/>
            <a:ext cx="571500" cy="571500"/>
          </a:xfrm>
          <a:prstGeom prst="rect">
            <a:avLst/>
          </a:prstGeom>
          <a:noFill/>
          <a:ln w="9525">
            <a:noFill/>
            <a:miter lim="800000"/>
            <a:headEnd/>
            <a:tailEnd/>
          </a:ln>
        </p:spPr>
      </p:pic>
      <p:pic>
        <p:nvPicPr>
          <p:cNvPr id="5" name="Picture 5" descr="IE">
            <a:hlinkClick r:id="rId4"/>
          </p:cNvPr>
          <p:cNvPicPr>
            <a:picLocks noChangeAspect="1" noChangeArrowheads="1"/>
          </p:cNvPicPr>
          <p:nvPr/>
        </p:nvPicPr>
        <p:blipFill>
          <a:blip r:embed="rId3" cstate="print"/>
          <a:srcRect/>
          <a:stretch>
            <a:fillRect/>
          </a:stretch>
        </p:blipFill>
        <p:spPr bwMode="auto">
          <a:xfrm>
            <a:off x="8316416" y="3577580"/>
            <a:ext cx="571500" cy="57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s-ES"/>
              <a:t>La filosofía Just in Time: técnicas y propuestas</a:t>
            </a:r>
          </a:p>
        </p:txBody>
      </p:sp>
      <p:sp>
        <p:nvSpPr>
          <p:cNvPr id="119811" name="Rectangle 3"/>
          <p:cNvSpPr>
            <a:spLocks noGrp="1" noChangeArrowheads="1"/>
          </p:cNvSpPr>
          <p:nvPr>
            <p:ph type="body" idx="1"/>
          </p:nvPr>
        </p:nvSpPr>
        <p:spPr/>
        <p:txBody>
          <a:bodyPr/>
          <a:lstStyle/>
          <a:p>
            <a:r>
              <a:rPr lang="es-ES" sz="2000" dirty="0"/>
              <a:t>Adaptación a la demanda mediante flexibilidad en el número de trabajadores: </a:t>
            </a:r>
            <a:r>
              <a:rPr lang="es-ES" sz="2000" i="1" dirty="0" err="1">
                <a:solidFill>
                  <a:srgbClr val="336600"/>
                </a:solidFill>
              </a:rPr>
              <a:t>Shojinka</a:t>
            </a:r>
            <a:endParaRPr lang="es-ES" sz="2000" i="1" dirty="0">
              <a:solidFill>
                <a:srgbClr val="336600"/>
              </a:solidFill>
            </a:endParaRPr>
          </a:p>
          <a:p>
            <a:pPr lvl="1"/>
            <a:r>
              <a:rPr lang="es-ES" sz="1800" dirty="0"/>
              <a:t>Formar </a:t>
            </a:r>
            <a:r>
              <a:rPr lang="es-ES" sz="1800" dirty="0">
                <a:solidFill>
                  <a:srgbClr val="CC0000"/>
                </a:solidFill>
              </a:rPr>
              <a:t>trabajadores polivalentes</a:t>
            </a:r>
            <a:r>
              <a:rPr lang="es-ES" sz="1800" dirty="0"/>
              <a:t> que pueden operar en distintas líneas según las necesidades</a:t>
            </a:r>
          </a:p>
          <a:p>
            <a:pPr lvl="1"/>
            <a:r>
              <a:rPr lang="es-ES" sz="1800" dirty="0"/>
              <a:t>Sistema de rotación de tareas</a:t>
            </a:r>
          </a:p>
          <a:p>
            <a:pPr lvl="1"/>
            <a:r>
              <a:rPr lang="es-ES" sz="1800" dirty="0"/>
              <a:t>Distribución en planta </a:t>
            </a:r>
            <a:r>
              <a:rPr lang="es-ES" sz="1800" dirty="0">
                <a:solidFill>
                  <a:srgbClr val="CC0000"/>
                </a:solidFill>
              </a:rPr>
              <a:t>en forma de U</a:t>
            </a:r>
          </a:p>
          <a:p>
            <a:endParaRPr lang="es-ES" sz="2000" dirty="0">
              <a:solidFill>
                <a:srgbClr val="CC0000"/>
              </a:solidFill>
            </a:endParaRPr>
          </a:p>
          <a:p>
            <a:endParaRPr lang="es-ES" sz="2000" dirty="0">
              <a:solidFill>
                <a:srgbClr val="CC0000"/>
              </a:solidFill>
            </a:endParaRPr>
          </a:p>
          <a:p>
            <a:r>
              <a:rPr lang="es-ES" sz="2000" dirty="0"/>
              <a:t>Programas de recogida de ideas: </a:t>
            </a:r>
            <a:r>
              <a:rPr lang="es-ES" sz="2000" i="1" dirty="0" err="1">
                <a:solidFill>
                  <a:srgbClr val="336600"/>
                </a:solidFill>
              </a:rPr>
              <a:t>Soikufu</a:t>
            </a:r>
            <a:endParaRPr lang="es-ES" sz="2000" dirty="0">
              <a:solidFill>
                <a:srgbClr val="336600"/>
              </a:solidFill>
            </a:endParaRPr>
          </a:p>
          <a:p>
            <a:pPr lvl="1"/>
            <a:r>
              <a:rPr lang="es-ES" sz="1800" dirty="0"/>
              <a:t>Plan de sugerencias, recompensas, motivación</a:t>
            </a:r>
          </a:p>
          <a:p>
            <a:pPr lvl="1"/>
            <a:r>
              <a:rPr lang="es-ES" sz="1800" dirty="0"/>
              <a:t>Círculos de calidad o de productividad (5 a 12 trabajadores)</a:t>
            </a:r>
          </a:p>
          <a:p>
            <a:pPr algn="just"/>
            <a:r>
              <a:rPr lang="es-ES" sz="2000" dirty="0"/>
              <a:t>Control autónomo de defectos: </a:t>
            </a:r>
            <a:r>
              <a:rPr lang="es-ES" sz="2000" i="1" dirty="0" err="1" smtClean="0">
                <a:solidFill>
                  <a:srgbClr val="336600"/>
                </a:solidFill>
              </a:rPr>
              <a:t>Jidoca</a:t>
            </a:r>
            <a:endParaRPr lang="es-ES" sz="2000" i="1" dirty="0">
              <a:solidFill>
                <a:srgbClr val="336600"/>
              </a:solidFill>
            </a:endParaRPr>
          </a:p>
          <a:p>
            <a:pPr lvl="1" algn="just"/>
            <a:r>
              <a:rPr lang="es-ES" sz="1800" dirty="0"/>
              <a:t>“</a:t>
            </a:r>
            <a:r>
              <a:rPr lang="es-ES" sz="1800" dirty="0">
                <a:solidFill>
                  <a:srgbClr val="CC0000"/>
                </a:solidFill>
              </a:rPr>
              <a:t>la calidad no se inspecciona, sino que se fabrica</a:t>
            </a:r>
            <a:r>
              <a:rPr lang="es-ES" sz="1800" dirty="0"/>
              <a:t>”</a:t>
            </a:r>
          </a:p>
          <a:p>
            <a:pPr lvl="1" algn="just"/>
            <a:r>
              <a:rPr lang="es-ES" sz="1800" dirty="0"/>
              <a:t>Los defectos los localiza el trabajador en el mismo momento en que ocurren y se les pone remedio inmediatamente</a:t>
            </a:r>
          </a:p>
          <a:p>
            <a:pPr lvl="1" algn="just"/>
            <a:r>
              <a:rPr lang="es-ES" sz="1800" dirty="0"/>
              <a:t>Se </a:t>
            </a:r>
            <a:r>
              <a:rPr lang="es-ES" sz="1800" dirty="0">
                <a:solidFill>
                  <a:srgbClr val="336600"/>
                </a:solidFill>
              </a:rPr>
              <a:t>evitan costes importantes</a:t>
            </a:r>
            <a:r>
              <a:rPr lang="es-ES" sz="1800" dirty="0"/>
              <a:t> respecto al control a posteriori</a:t>
            </a:r>
          </a:p>
        </p:txBody>
      </p:sp>
      <p:grpSp>
        <p:nvGrpSpPr>
          <p:cNvPr id="119836" name="Group 28"/>
          <p:cNvGrpSpPr>
            <a:grpSpLocks/>
          </p:cNvGrpSpPr>
          <p:nvPr/>
        </p:nvGrpSpPr>
        <p:grpSpPr bwMode="auto">
          <a:xfrm>
            <a:off x="5029200" y="2057400"/>
            <a:ext cx="3733800" cy="1371600"/>
            <a:chOff x="1056" y="1824"/>
            <a:chExt cx="2352" cy="864"/>
          </a:xfrm>
        </p:grpSpPr>
        <p:sp>
          <p:nvSpPr>
            <p:cNvPr id="119835" name="Oval 27"/>
            <p:cNvSpPr>
              <a:spLocks noChangeArrowheads="1"/>
            </p:cNvSpPr>
            <p:nvPr/>
          </p:nvSpPr>
          <p:spPr bwMode="auto">
            <a:xfrm>
              <a:off x="2544" y="1872"/>
              <a:ext cx="672" cy="720"/>
            </a:xfrm>
            <a:prstGeom prst="ellipse">
              <a:avLst/>
            </a:prstGeom>
            <a:solidFill>
              <a:schemeClr val="folHlink"/>
            </a:solidFill>
            <a:ln w="9525">
              <a:noFill/>
              <a:round/>
              <a:headEnd/>
              <a:tailEnd/>
            </a:ln>
            <a:effectLst/>
          </p:spPr>
          <p:txBody>
            <a:bodyPr wrap="none" anchor="ctr"/>
            <a:lstStyle/>
            <a:p>
              <a:endParaRPr lang="es-ES">
                <a:solidFill>
                  <a:schemeClr val="folHlink"/>
                </a:solidFill>
              </a:endParaRPr>
            </a:p>
          </p:txBody>
        </p:sp>
        <p:sp>
          <p:nvSpPr>
            <p:cNvPr id="119834" name="Oval 26"/>
            <p:cNvSpPr>
              <a:spLocks noChangeArrowheads="1"/>
            </p:cNvSpPr>
            <p:nvPr/>
          </p:nvSpPr>
          <p:spPr bwMode="auto">
            <a:xfrm>
              <a:off x="1872" y="1872"/>
              <a:ext cx="432" cy="720"/>
            </a:xfrm>
            <a:prstGeom prst="ellipse">
              <a:avLst/>
            </a:prstGeom>
            <a:solidFill>
              <a:schemeClr val="folHlink"/>
            </a:solidFill>
            <a:ln w="9525">
              <a:noFill/>
              <a:round/>
              <a:headEnd/>
              <a:tailEnd/>
            </a:ln>
            <a:effectLst/>
          </p:spPr>
          <p:txBody>
            <a:bodyPr wrap="none" anchor="ctr"/>
            <a:lstStyle/>
            <a:p>
              <a:endParaRPr lang="es-ES">
                <a:solidFill>
                  <a:schemeClr val="folHlink"/>
                </a:solidFill>
              </a:endParaRPr>
            </a:p>
          </p:txBody>
        </p:sp>
        <p:sp>
          <p:nvSpPr>
            <p:cNvPr id="119833" name="Oval 25"/>
            <p:cNvSpPr>
              <a:spLocks noChangeArrowheads="1"/>
            </p:cNvSpPr>
            <p:nvPr/>
          </p:nvSpPr>
          <p:spPr bwMode="auto">
            <a:xfrm>
              <a:off x="1200" y="1872"/>
              <a:ext cx="432" cy="720"/>
            </a:xfrm>
            <a:prstGeom prst="ellipse">
              <a:avLst/>
            </a:prstGeom>
            <a:solidFill>
              <a:schemeClr val="folHlink"/>
            </a:solidFill>
            <a:ln w="9525">
              <a:noFill/>
              <a:round/>
              <a:headEnd/>
              <a:tailEnd/>
            </a:ln>
            <a:effectLst/>
          </p:spPr>
          <p:txBody>
            <a:bodyPr wrap="none" anchor="ctr"/>
            <a:lstStyle/>
            <a:p>
              <a:endParaRPr lang="es-ES">
                <a:solidFill>
                  <a:schemeClr val="folHlink"/>
                </a:solidFill>
              </a:endParaRPr>
            </a:p>
          </p:txBody>
        </p:sp>
        <p:sp>
          <p:nvSpPr>
            <p:cNvPr id="119812" name="Rectangle 4"/>
            <p:cNvSpPr>
              <a:spLocks noChangeArrowheads="1"/>
            </p:cNvSpPr>
            <p:nvPr/>
          </p:nvSpPr>
          <p:spPr bwMode="auto">
            <a:xfrm>
              <a:off x="1296" y="1824"/>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15" name="Rectangle 7"/>
            <p:cNvSpPr>
              <a:spLocks noChangeArrowheads="1"/>
            </p:cNvSpPr>
            <p:nvPr/>
          </p:nvSpPr>
          <p:spPr bwMode="auto">
            <a:xfrm>
              <a:off x="1968" y="1824"/>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16" name="Rectangle 8"/>
            <p:cNvSpPr>
              <a:spLocks noChangeArrowheads="1"/>
            </p:cNvSpPr>
            <p:nvPr/>
          </p:nvSpPr>
          <p:spPr bwMode="auto">
            <a:xfrm>
              <a:off x="2640" y="1824"/>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17" name="Rectangle 9"/>
            <p:cNvSpPr>
              <a:spLocks noChangeArrowheads="1"/>
            </p:cNvSpPr>
            <p:nvPr/>
          </p:nvSpPr>
          <p:spPr bwMode="auto">
            <a:xfrm>
              <a:off x="3168" y="2160"/>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19" name="Rectangle 11"/>
            <p:cNvSpPr>
              <a:spLocks noChangeArrowheads="1"/>
            </p:cNvSpPr>
            <p:nvPr/>
          </p:nvSpPr>
          <p:spPr bwMode="auto">
            <a:xfrm>
              <a:off x="1296" y="2496"/>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20" name="Rectangle 12"/>
            <p:cNvSpPr>
              <a:spLocks noChangeArrowheads="1"/>
            </p:cNvSpPr>
            <p:nvPr/>
          </p:nvSpPr>
          <p:spPr bwMode="auto">
            <a:xfrm>
              <a:off x="1968" y="2496"/>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sp>
          <p:nvSpPr>
            <p:cNvPr id="119821" name="Rectangle 13"/>
            <p:cNvSpPr>
              <a:spLocks noChangeArrowheads="1"/>
            </p:cNvSpPr>
            <p:nvPr/>
          </p:nvSpPr>
          <p:spPr bwMode="auto">
            <a:xfrm>
              <a:off x="2640" y="2496"/>
              <a:ext cx="240" cy="192"/>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endParaRPr lang="es-ES" sz="1600"/>
            </a:p>
          </p:txBody>
        </p:sp>
        <p:graphicFrame>
          <p:nvGraphicFramePr>
            <p:cNvPr id="129024" name="Object 1024"/>
            <p:cNvGraphicFramePr>
              <a:graphicFrameLocks noChangeAspect="1"/>
            </p:cNvGraphicFramePr>
            <p:nvPr/>
          </p:nvGraphicFramePr>
          <p:xfrm>
            <a:off x="1268" y="2112"/>
            <a:ext cx="296" cy="288"/>
          </p:xfrm>
          <a:graphic>
            <a:graphicData uri="http://schemas.openxmlformats.org/presentationml/2006/ole">
              <mc:AlternateContent xmlns:mc="http://schemas.openxmlformats.org/markup-compatibility/2006">
                <mc:Choice xmlns:v="urn:schemas-microsoft-com:vml" Requires="v">
                  <p:oleObj spid="_x0000_s129063" name="Image" r:id="rId3" imgW="469841" imgH="456821" progId="">
                    <p:embed/>
                  </p:oleObj>
                </mc:Choice>
                <mc:Fallback>
                  <p:oleObj name="Image" r:id="rId3" imgW="469841" imgH="456821" progId="">
                    <p:embed/>
                    <p:pic>
                      <p:nvPicPr>
                        <p:cNvPr id="0" name="Picture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8" y="2112"/>
                          <a:ext cx="296" cy="2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5" name="Object 1025"/>
            <p:cNvGraphicFramePr>
              <a:graphicFrameLocks noChangeAspect="1"/>
            </p:cNvGraphicFramePr>
            <p:nvPr/>
          </p:nvGraphicFramePr>
          <p:xfrm>
            <a:off x="1940" y="2112"/>
            <a:ext cx="296" cy="288"/>
          </p:xfrm>
          <a:graphic>
            <a:graphicData uri="http://schemas.openxmlformats.org/presentationml/2006/ole">
              <mc:AlternateContent xmlns:mc="http://schemas.openxmlformats.org/markup-compatibility/2006">
                <mc:Choice xmlns:v="urn:schemas-microsoft-com:vml" Requires="v">
                  <p:oleObj spid="_x0000_s129064" name="Image" r:id="rId5" imgW="469841" imgH="456821" progId="">
                    <p:embed/>
                  </p:oleObj>
                </mc:Choice>
                <mc:Fallback>
                  <p:oleObj name="Image" r:id="rId5" imgW="469841" imgH="456821" progId="">
                    <p:embed/>
                    <p:pic>
                      <p:nvPicPr>
                        <p:cNvPr id="0" name="Picture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 y="2112"/>
                          <a:ext cx="296" cy="2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9026" name="Object 1026"/>
            <p:cNvGraphicFramePr>
              <a:graphicFrameLocks noChangeAspect="1"/>
            </p:cNvGraphicFramePr>
            <p:nvPr/>
          </p:nvGraphicFramePr>
          <p:xfrm>
            <a:off x="2624" y="2112"/>
            <a:ext cx="296" cy="288"/>
          </p:xfrm>
          <a:graphic>
            <a:graphicData uri="http://schemas.openxmlformats.org/presentationml/2006/ole">
              <mc:AlternateContent xmlns:mc="http://schemas.openxmlformats.org/markup-compatibility/2006">
                <mc:Choice xmlns:v="urn:schemas-microsoft-com:vml" Requires="v">
                  <p:oleObj spid="_x0000_s129065" name="Image" r:id="rId6" imgW="469841" imgH="456821" progId="">
                    <p:embed/>
                  </p:oleObj>
                </mc:Choice>
                <mc:Fallback>
                  <p:oleObj name="Image" r:id="rId6" imgW="469841" imgH="456821" progId="">
                    <p:embed/>
                    <p:pic>
                      <p:nvPicPr>
                        <p:cNvPr id="0" name="Picture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 y="2112"/>
                          <a:ext cx="296" cy="288"/>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9825" name="AutoShape 17"/>
            <p:cNvCxnSpPr>
              <a:cxnSpLocks noChangeShapeType="1"/>
              <a:stCxn id="119819" idx="3"/>
              <a:endCxn id="119820" idx="1"/>
            </p:cNvCxnSpPr>
            <p:nvPr/>
          </p:nvCxnSpPr>
          <p:spPr bwMode="auto">
            <a:xfrm>
              <a:off x="1536" y="2592"/>
              <a:ext cx="432" cy="0"/>
            </a:xfrm>
            <a:prstGeom prst="straightConnector1">
              <a:avLst/>
            </a:prstGeom>
            <a:noFill/>
            <a:ln w="38100">
              <a:solidFill>
                <a:srgbClr val="333333"/>
              </a:solidFill>
              <a:round/>
              <a:headEnd/>
              <a:tailEnd type="triangle" w="med" len="med"/>
            </a:ln>
            <a:effectLst/>
          </p:spPr>
        </p:cxnSp>
        <p:cxnSp>
          <p:nvCxnSpPr>
            <p:cNvPr id="119826" name="AutoShape 18"/>
            <p:cNvCxnSpPr>
              <a:cxnSpLocks noChangeShapeType="1"/>
              <a:stCxn id="119820" idx="3"/>
              <a:endCxn id="119821" idx="1"/>
            </p:cNvCxnSpPr>
            <p:nvPr/>
          </p:nvCxnSpPr>
          <p:spPr bwMode="auto">
            <a:xfrm>
              <a:off x="2208" y="2592"/>
              <a:ext cx="432" cy="0"/>
            </a:xfrm>
            <a:prstGeom prst="straightConnector1">
              <a:avLst/>
            </a:prstGeom>
            <a:noFill/>
            <a:ln w="38100">
              <a:solidFill>
                <a:srgbClr val="333333"/>
              </a:solidFill>
              <a:round/>
              <a:headEnd/>
              <a:tailEnd type="triangle" w="med" len="med"/>
            </a:ln>
            <a:effectLst/>
          </p:spPr>
        </p:cxnSp>
        <p:cxnSp>
          <p:nvCxnSpPr>
            <p:cNvPr id="119827" name="AutoShape 19"/>
            <p:cNvCxnSpPr>
              <a:cxnSpLocks noChangeShapeType="1"/>
              <a:stCxn id="119821" idx="3"/>
              <a:endCxn id="119817" idx="2"/>
            </p:cNvCxnSpPr>
            <p:nvPr/>
          </p:nvCxnSpPr>
          <p:spPr bwMode="auto">
            <a:xfrm flipV="1">
              <a:off x="2880" y="2352"/>
              <a:ext cx="408" cy="240"/>
            </a:xfrm>
            <a:prstGeom prst="bentConnector2">
              <a:avLst/>
            </a:prstGeom>
            <a:noFill/>
            <a:ln w="38100">
              <a:solidFill>
                <a:srgbClr val="333333"/>
              </a:solidFill>
              <a:miter lim="800000"/>
              <a:headEnd/>
              <a:tailEnd type="triangle" w="med" len="med"/>
            </a:ln>
            <a:effectLst/>
          </p:spPr>
        </p:cxnSp>
        <p:cxnSp>
          <p:nvCxnSpPr>
            <p:cNvPr id="119828" name="AutoShape 20"/>
            <p:cNvCxnSpPr>
              <a:cxnSpLocks noChangeShapeType="1"/>
              <a:stCxn id="119817" idx="0"/>
              <a:endCxn id="119816" idx="3"/>
            </p:cNvCxnSpPr>
            <p:nvPr/>
          </p:nvCxnSpPr>
          <p:spPr bwMode="auto">
            <a:xfrm rot="5400000" flipH="1">
              <a:off x="2964" y="1836"/>
              <a:ext cx="240" cy="408"/>
            </a:xfrm>
            <a:prstGeom prst="bentConnector2">
              <a:avLst/>
            </a:prstGeom>
            <a:noFill/>
            <a:ln w="38100">
              <a:solidFill>
                <a:srgbClr val="333333"/>
              </a:solidFill>
              <a:miter lim="800000"/>
              <a:headEnd/>
              <a:tailEnd type="triangle" w="med" len="med"/>
            </a:ln>
            <a:effectLst/>
          </p:spPr>
        </p:cxnSp>
        <p:cxnSp>
          <p:nvCxnSpPr>
            <p:cNvPr id="119829" name="AutoShape 21"/>
            <p:cNvCxnSpPr>
              <a:cxnSpLocks noChangeShapeType="1"/>
              <a:stCxn id="119816" idx="1"/>
              <a:endCxn id="119815" idx="3"/>
            </p:cNvCxnSpPr>
            <p:nvPr/>
          </p:nvCxnSpPr>
          <p:spPr bwMode="auto">
            <a:xfrm rot="10800000">
              <a:off x="2208" y="1920"/>
              <a:ext cx="432" cy="0"/>
            </a:xfrm>
            <a:prstGeom prst="straightConnector1">
              <a:avLst/>
            </a:prstGeom>
            <a:noFill/>
            <a:ln w="38100">
              <a:solidFill>
                <a:srgbClr val="333333"/>
              </a:solidFill>
              <a:round/>
              <a:headEnd/>
              <a:tailEnd type="triangle" w="med" len="med"/>
            </a:ln>
            <a:effectLst/>
          </p:spPr>
        </p:cxnSp>
        <p:cxnSp>
          <p:nvCxnSpPr>
            <p:cNvPr id="119830" name="AutoShape 22"/>
            <p:cNvCxnSpPr>
              <a:cxnSpLocks noChangeShapeType="1"/>
              <a:stCxn id="119815" idx="1"/>
              <a:endCxn id="119812" idx="3"/>
            </p:cNvCxnSpPr>
            <p:nvPr/>
          </p:nvCxnSpPr>
          <p:spPr bwMode="auto">
            <a:xfrm rot="10800000">
              <a:off x="1536" y="1920"/>
              <a:ext cx="432" cy="0"/>
            </a:xfrm>
            <a:prstGeom prst="straightConnector1">
              <a:avLst/>
            </a:prstGeom>
            <a:noFill/>
            <a:ln w="38100">
              <a:solidFill>
                <a:srgbClr val="333333"/>
              </a:solidFill>
              <a:round/>
              <a:headEnd/>
              <a:tailEnd type="triangle" w="med" len="med"/>
            </a:ln>
            <a:effectLst/>
          </p:spPr>
        </p:cxnSp>
        <p:cxnSp>
          <p:nvCxnSpPr>
            <p:cNvPr id="119831" name="AutoShape 23"/>
            <p:cNvCxnSpPr>
              <a:cxnSpLocks noChangeShapeType="1"/>
            </p:cNvCxnSpPr>
            <p:nvPr/>
          </p:nvCxnSpPr>
          <p:spPr bwMode="auto">
            <a:xfrm rot="10800000">
              <a:off x="1056" y="1920"/>
              <a:ext cx="240" cy="0"/>
            </a:xfrm>
            <a:prstGeom prst="straightConnector1">
              <a:avLst/>
            </a:prstGeom>
            <a:noFill/>
            <a:ln w="38100">
              <a:solidFill>
                <a:srgbClr val="333333"/>
              </a:solidFill>
              <a:round/>
              <a:headEnd/>
              <a:tailEnd type="triangle" w="med" len="med"/>
            </a:ln>
            <a:effectLst/>
          </p:spPr>
        </p:cxnSp>
        <p:cxnSp>
          <p:nvCxnSpPr>
            <p:cNvPr id="119832" name="AutoShape 24"/>
            <p:cNvCxnSpPr>
              <a:cxnSpLocks noChangeShapeType="1"/>
              <a:endCxn id="119819" idx="1"/>
            </p:cNvCxnSpPr>
            <p:nvPr/>
          </p:nvCxnSpPr>
          <p:spPr bwMode="auto">
            <a:xfrm>
              <a:off x="1112" y="2592"/>
              <a:ext cx="184" cy="0"/>
            </a:xfrm>
            <a:prstGeom prst="straightConnector1">
              <a:avLst/>
            </a:prstGeom>
            <a:noFill/>
            <a:ln w="38100">
              <a:solidFill>
                <a:srgbClr val="333333"/>
              </a:solidFill>
              <a:round/>
              <a:headEnd/>
              <a:tailEnd type="triangle" w="med" len="med"/>
            </a:ln>
            <a:effectLst/>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s-ES"/>
              <a:t>La filosofía Just in Time: técnicas y propuestas</a:t>
            </a:r>
          </a:p>
        </p:txBody>
      </p:sp>
      <p:sp>
        <p:nvSpPr>
          <p:cNvPr id="120835" name="Rectangle 3"/>
          <p:cNvSpPr>
            <a:spLocks noGrp="1" noChangeArrowheads="1"/>
          </p:cNvSpPr>
          <p:nvPr>
            <p:ph type="body" idx="1"/>
          </p:nvPr>
        </p:nvSpPr>
        <p:spPr/>
        <p:txBody>
          <a:bodyPr/>
          <a:lstStyle/>
          <a:p>
            <a:pPr>
              <a:lnSpc>
                <a:spcPct val="80000"/>
              </a:lnSpc>
            </a:pPr>
            <a:r>
              <a:rPr lang="es-ES" sz="2000" dirty="0"/>
              <a:t>Mantenimiento productivo total</a:t>
            </a:r>
          </a:p>
          <a:p>
            <a:pPr lvl="1">
              <a:lnSpc>
                <a:spcPct val="90000"/>
              </a:lnSpc>
            </a:pPr>
            <a:r>
              <a:rPr lang="es-ES" sz="1800" dirty="0"/>
              <a:t>El trabajador </a:t>
            </a:r>
            <a:r>
              <a:rPr lang="es-ES" sz="1800" dirty="0">
                <a:solidFill>
                  <a:srgbClr val="336600"/>
                </a:solidFill>
              </a:rPr>
              <a:t>participa</a:t>
            </a:r>
            <a:r>
              <a:rPr lang="es-ES" sz="1800" dirty="0"/>
              <a:t> en la prevención, detección y corrección de las anomalías de funcionamiento de máquinas:</a:t>
            </a:r>
          </a:p>
          <a:p>
            <a:pPr lvl="2">
              <a:lnSpc>
                <a:spcPct val="90000"/>
              </a:lnSpc>
            </a:pPr>
            <a:r>
              <a:rPr lang="es-ES" sz="1600" dirty="0"/>
              <a:t>Limpia, lubrica, ajusta piezas, detecta y repara</a:t>
            </a:r>
          </a:p>
          <a:p>
            <a:pPr lvl="2">
              <a:lnSpc>
                <a:spcPct val="90000"/>
              </a:lnSpc>
            </a:pPr>
            <a:r>
              <a:rPr lang="es-ES" sz="1600" dirty="0"/>
              <a:t>Conoce </a:t>
            </a:r>
            <a:r>
              <a:rPr lang="es-ES" sz="1600" b="1" dirty="0">
                <a:solidFill>
                  <a:srgbClr val="CC0000"/>
                </a:solidFill>
              </a:rPr>
              <a:t>SUS</a:t>
            </a:r>
            <a:r>
              <a:rPr lang="es-ES" sz="1600" dirty="0"/>
              <a:t> máquinas, evita posibles causas</a:t>
            </a:r>
          </a:p>
          <a:p>
            <a:pPr lvl="2">
              <a:lnSpc>
                <a:spcPct val="90000"/>
              </a:lnSpc>
            </a:pPr>
            <a:r>
              <a:rPr lang="es-ES" sz="1600" dirty="0"/>
              <a:t>Efectúa los chequeos globales según el plan de mantenimiento</a:t>
            </a:r>
          </a:p>
          <a:p>
            <a:pPr lvl="2">
              <a:lnSpc>
                <a:spcPct val="90000"/>
              </a:lnSpc>
            </a:pPr>
            <a:r>
              <a:rPr lang="es-ES" sz="1600" dirty="0">
                <a:solidFill>
                  <a:srgbClr val="336600"/>
                </a:solidFill>
              </a:rPr>
              <a:t>Ordena</a:t>
            </a:r>
            <a:r>
              <a:rPr lang="es-ES" sz="1600" dirty="0"/>
              <a:t> su puesto de trabajo eliminando objetos innecesarios</a:t>
            </a:r>
          </a:p>
          <a:p>
            <a:pPr lvl="1">
              <a:lnSpc>
                <a:spcPct val="90000"/>
              </a:lnSpc>
            </a:pPr>
            <a:r>
              <a:rPr lang="es-ES" sz="1800" dirty="0"/>
              <a:t>Se evitan </a:t>
            </a:r>
            <a:r>
              <a:rPr lang="es-ES" sz="1800" dirty="0">
                <a:solidFill>
                  <a:srgbClr val="336600"/>
                </a:solidFill>
              </a:rPr>
              <a:t>stocks de seguridad</a:t>
            </a:r>
            <a:r>
              <a:rPr lang="es-ES" sz="1800" dirty="0"/>
              <a:t> para prevenir paradas</a:t>
            </a:r>
          </a:p>
          <a:p>
            <a:pPr>
              <a:lnSpc>
                <a:spcPct val="80000"/>
              </a:lnSpc>
            </a:pPr>
            <a:r>
              <a:rPr lang="es-ES" sz="2000" dirty="0"/>
              <a:t>Relaciones con proveedores</a:t>
            </a:r>
          </a:p>
          <a:p>
            <a:pPr lvl="1">
              <a:lnSpc>
                <a:spcPct val="90000"/>
              </a:lnSpc>
            </a:pPr>
            <a:r>
              <a:rPr lang="es-ES" sz="1800" dirty="0"/>
              <a:t>Hay que extender a los proveedores las repercusiones del sistema</a:t>
            </a:r>
          </a:p>
          <a:p>
            <a:pPr lvl="1">
              <a:lnSpc>
                <a:spcPct val="90000"/>
              </a:lnSpc>
            </a:pPr>
            <a:r>
              <a:rPr lang="es-ES" sz="1800" dirty="0"/>
              <a:t>Entregas rápidas y frecuentes de pequeñas cantidades con </a:t>
            </a:r>
            <a:r>
              <a:rPr lang="es-ES" sz="1800" dirty="0">
                <a:solidFill>
                  <a:srgbClr val="336600"/>
                </a:solidFill>
              </a:rPr>
              <a:t>calidad asegurada</a:t>
            </a:r>
          </a:p>
          <a:p>
            <a:pPr lvl="1">
              <a:lnSpc>
                <a:spcPct val="90000"/>
              </a:lnSpc>
            </a:pPr>
            <a:r>
              <a:rPr lang="es-ES" sz="1800" dirty="0">
                <a:solidFill>
                  <a:srgbClr val="336600"/>
                </a:solidFill>
              </a:rPr>
              <a:t>Pocos proveedores</a:t>
            </a:r>
            <a:r>
              <a:rPr lang="es-ES" sz="1800" dirty="0"/>
              <a:t>: más volumen de negocio justifica más esfuerzo por su parte para cumplir las exigencias</a:t>
            </a:r>
          </a:p>
          <a:p>
            <a:pPr lvl="1">
              <a:lnSpc>
                <a:spcPct val="90000"/>
              </a:lnSpc>
            </a:pPr>
            <a:r>
              <a:rPr lang="es-ES" sz="1800" dirty="0"/>
              <a:t>U</a:t>
            </a:r>
            <a:r>
              <a:rPr lang="es-ES" sz="1800" dirty="0" smtClean="0"/>
              <a:t>bicados </a:t>
            </a:r>
            <a:r>
              <a:rPr lang="es-ES" sz="1800" dirty="0"/>
              <a:t>relativamente cerca: tiempos de servicio cortos</a:t>
            </a:r>
          </a:p>
          <a:p>
            <a:pPr lvl="1">
              <a:lnSpc>
                <a:spcPct val="90000"/>
              </a:lnSpc>
            </a:pPr>
            <a:r>
              <a:rPr lang="es-ES" sz="1800" dirty="0"/>
              <a:t>C</a:t>
            </a:r>
            <a:r>
              <a:rPr lang="es-ES" sz="1800" dirty="0" smtClean="0"/>
              <a:t>on </a:t>
            </a:r>
            <a:r>
              <a:rPr lang="es-ES" sz="1800" dirty="0">
                <a:solidFill>
                  <a:srgbClr val="336600"/>
                </a:solidFill>
              </a:rPr>
              <a:t>contratos de suministro a largo plazo</a:t>
            </a:r>
            <a:r>
              <a:rPr lang="es-ES" sz="1800" dirty="0"/>
              <a:t>: para poder negociar no sólo precios, sino condiciones sobre calidad y condiciones de entrega. Fortalecer la relación con el proveedor y dar asistencia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s-ES" dirty="0"/>
              <a:t>Objetivos del Área de </a:t>
            </a:r>
            <a:r>
              <a:rPr lang="es-ES" dirty="0" smtClean="0"/>
              <a:t>Operaciones</a:t>
            </a:r>
            <a:endParaRPr lang="es-ES" dirty="0"/>
          </a:p>
        </p:txBody>
      </p:sp>
      <p:sp>
        <p:nvSpPr>
          <p:cNvPr id="50179" name="Rectangle 3"/>
          <p:cNvSpPr>
            <a:spLocks noGrp="1" noChangeArrowheads="1"/>
          </p:cNvSpPr>
          <p:nvPr>
            <p:ph type="body" idx="1"/>
          </p:nvPr>
        </p:nvSpPr>
        <p:spPr>
          <a:xfrm>
            <a:off x="685800" y="990600"/>
            <a:ext cx="7772400" cy="5562600"/>
          </a:xfrm>
        </p:spPr>
        <p:txBody>
          <a:bodyPr/>
          <a:lstStyle/>
          <a:p>
            <a:r>
              <a:rPr lang="es-ES" sz="2000" b="0"/>
              <a:t>Planificar</a:t>
            </a:r>
            <a:r>
              <a:rPr lang="es-ES" sz="2000"/>
              <a:t>, </a:t>
            </a:r>
            <a:r>
              <a:rPr lang="es-ES" sz="2000" b="0"/>
              <a:t>programar</a:t>
            </a:r>
            <a:r>
              <a:rPr lang="es-ES" sz="2000"/>
              <a:t>, </a:t>
            </a:r>
            <a:r>
              <a:rPr lang="es-ES" sz="2000" b="0"/>
              <a:t>ejecutar</a:t>
            </a:r>
            <a:r>
              <a:rPr lang="es-ES" sz="2000"/>
              <a:t> y </a:t>
            </a:r>
            <a:r>
              <a:rPr lang="es-ES" sz="2000" b="0"/>
              <a:t>controlar</a:t>
            </a:r>
            <a:r>
              <a:rPr lang="es-ES" sz="2000"/>
              <a:t> todas las actividades necesarias para la elaboración de los productos o servicios que la empresa vende a sus clientes:</a:t>
            </a:r>
          </a:p>
          <a:p>
            <a:pPr lvl="1"/>
            <a:r>
              <a:rPr lang="es-ES" sz="1800"/>
              <a:t>Contribuyendo a </a:t>
            </a:r>
            <a:r>
              <a:rPr lang="es-ES" sz="1800">
                <a:solidFill>
                  <a:srgbClr val="000099"/>
                </a:solidFill>
              </a:rPr>
              <a:t>conseguir las estrategias y objetivos</a:t>
            </a:r>
            <a:r>
              <a:rPr lang="es-ES" sz="1800"/>
              <a:t> a corto, medio y largo plazo de la empresa y otras áreas empresariales, con el </a:t>
            </a:r>
            <a:r>
              <a:rPr lang="es-ES" sz="1800">
                <a:solidFill>
                  <a:srgbClr val="B20000"/>
                </a:solidFill>
              </a:rPr>
              <a:t>mínimo coste</a:t>
            </a:r>
            <a:r>
              <a:rPr lang="es-ES" sz="1800"/>
              <a:t> y con la </a:t>
            </a:r>
            <a:r>
              <a:rPr lang="es-ES" sz="1800">
                <a:solidFill>
                  <a:srgbClr val="006600"/>
                </a:solidFill>
              </a:rPr>
              <a:t>máxima calidad</a:t>
            </a:r>
          </a:p>
          <a:p>
            <a:pPr>
              <a:lnSpc>
                <a:spcPct val="120000"/>
              </a:lnSpc>
            </a:pPr>
            <a:r>
              <a:rPr lang="es-ES" sz="2000" b="0"/>
              <a:t>No sólo la elaboración del producto, sino también</a:t>
            </a:r>
          </a:p>
          <a:p>
            <a:pPr lvl="1"/>
            <a:r>
              <a:rPr lang="es-ES" sz="1800"/>
              <a:t>Planificar y programar actividades de producción, aprovisionamiento y distribución</a:t>
            </a:r>
          </a:p>
          <a:p>
            <a:pPr lvl="1"/>
            <a:r>
              <a:rPr lang="es-ES" sz="1800"/>
              <a:t>Gestionar las existencias en almacén para asegurar los suministros con los mínimos costes</a:t>
            </a:r>
          </a:p>
          <a:p>
            <a:pPr lvl="1"/>
            <a:r>
              <a:rPr lang="es-ES" sz="1800"/>
              <a:t>Diseñar y organizar plantas e instalaciones</a:t>
            </a:r>
          </a:p>
          <a:p>
            <a:pPr lvl="1"/>
            <a:r>
              <a:rPr lang="es-ES" sz="1800"/>
              <a:t>Asegurar y mejorar la calidad de productos y procesos</a:t>
            </a:r>
          </a:p>
          <a:p>
            <a:pPr lvl="1"/>
            <a:r>
              <a:rPr lang="es-ES" sz="1800"/>
              <a:t>Coordinar con otras áreas (comercial, personal, ...)</a:t>
            </a:r>
          </a:p>
          <a:p>
            <a:pPr lvl="1"/>
            <a:r>
              <a:rPr lang="es-ES" sz="1800"/>
              <a:t>Producir información para la dirección</a:t>
            </a:r>
          </a:p>
          <a:p>
            <a:pPr lvl="1"/>
            <a:r>
              <a:rPr lang="es-ES" sz="1800"/>
              <a:t>Cumplir los objetivos fijados</a:t>
            </a:r>
          </a:p>
          <a:p>
            <a:pPr lvl="1"/>
            <a:r>
              <a:rPr lang="es-ES" sz="18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27" name="Rectangle 23"/>
          <p:cNvSpPr>
            <a:spLocks noChangeArrowheads="1"/>
          </p:cNvSpPr>
          <p:nvPr/>
        </p:nvSpPr>
        <p:spPr bwMode="auto">
          <a:xfrm>
            <a:off x="304800" y="4343400"/>
            <a:ext cx="8610600" cy="2057400"/>
          </a:xfrm>
          <a:prstGeom prst="rect">
            <a:avLst/>
          </a:prstGeom>
          <a:solidFill>
            <a:srgbClr val="FFFFCC"/>
          </a:solidFill>
          <a:ln w="9525">
            <a:noFill/>
            <a:miter lim="800000"/>
            <a:headEnd/>
            <a:tailEnd/>
          </a:ln>
          <a:effectLst/>
        </p:spPr>
        <p:txBody>
          <a:bodyPr wrap="none" tIns="0"/>
          <a:lstStyle/>
          <a:p>
            <a:pPr algn="l"/>
            <a:endParaRPr lang="es-ES" sz="1800" b="1">
              <a:solidFill>
                <a:srgbClr val="993300"/>
              </a:solidFill>
            </a:endParaRPr>
          </a:p>
          <a:p>
            <a:pPr algn="l"/>
            <a:endParaRPr lang="es-ES" sz="1800" b="1">
              <a:solidFill>
                <a:srgbClr val="993300"/>
              </a:solidFill>
            </a:endParaRPr>
          </a:p>
          <a:p>
            <a:pPr algn="l"/>
            <a:endParaRPr lang="es-ES" sz="1800" b="1">
              <a:solidFill>
                <a:srgbClr val="993300"/>
              </a:solidFill>
            </a:endParaRPr>
          </a:p>
          <a:p>
            <a:pPr algn="l"/>
            <a:r>
              <a:rPr lang="es-ES" sz="1800" b="1">
                <a:solidFill>
                  <a:srgbClr val="993300"/>
                </a:solidFill>
              </a:rPr>
              <a:t>Nivel operativo</a:t>
            </a:r>
          </a:p>
        </p:txBody>
      </p:sp>
      <p:sp>
        <p:nvSpPr>
          <p:cNvPr id="72714" name="Rectangle 10"/>
          <p:cNvSpPr>
            <a:spLocks noChangeArrowheads="1"/>
          </p:cNvSpPr>
          <p:nvPr/>
        </p:nvSpPr>
        <p:spPr bwMode="auto">
          <a:xfrm>
            <a:off x="304800" y="1600200"/>
            <a:ext cx="8610600" cy="2667000"/>
          </a:xfrm>
          <a:prstGeom prst="rect">
            <a:avLst/>
          </a:prstGeom>
          <a:solidFill>
            <a:srgbClr val="D3DEEB"/>
          </a:solidFill>
          <a:ln w="9525">
            <a:noFill/>
            <a:miter lim="800000"/>
            <a:headEnd/>
            <a:tailEnd/>
          </a:ln>
          <a:effectLst/>
        </p:spPr>
        <p:txBody>
          <a:bodyPr wrap="none"/>
          <a:lstStyle/>
          <a:p>
            <a:pPr algn="l"/>
            <a:r>
              <a:rPr lang="es-ES" sz="1800" b="1">
                <a:solidFill>
                  <a:srgbClr val="993300"/>
                </a:solidFill>
              </a:rPr>
              <a:t>Nivel táctico</a:t>
            </a:r>
          </a:p>
          <a:p>
            <a:pPr algn="l"/>
            <a:r>
              <a:rPr lang="es-ES" sz="1800" b="1">
                <a:solidFill>
                  <a:srgbClr val="993300"/>
                </a:solidFill>
              </a:rPr>
              <a:t>Logística:</a:t>
            </a:r>
          </a:p>
          <a:p>
            <a:pPr algn="l"/>
            <a:r>
              <a:rPr lang="es-ES" sz="1800" b="1">
                <a:solidFill>
                  <a:srgbClr val="993300"/>
                </a:solidFill>
              </a:rPr>
              <a:t>Integración de</a:t>
            </a:r>
          </a:p>
          <a:p>
            <a:pPr algn="l"/>
            <a:r>
              <a:rPr lang="es-ES" sz="1800" b="1">
                <a:solidFill>
                  <a:srgbClr val="993300"/>
                </a:solidFill>
              </a:rPr>
              <a:t>Aprovisiona-</a:t>
            </a:r>
          </a:p>
          <a:p>
            <a:pPr algn="l"/>
            <a:r>
              <a:rPr lang="es-ES" sz="1800" b="1">
                <a:solidFill>
                  <a:srgbClr val="993300"/>
                </a:solidFill>
              </a:rPr>
              <a:t>miento</a:t>
            </a:r>
          </a:p>
          <a:p>
            <a:pPr algn="l"/>
            <a:r>
              <a:rPr lang="es-ES" sz="1800" b="1">
                <a:solidFill>
                  <a:srgbClr val="993300"/>
                </a:solidFill>
              </a:rPr>
              <a:t>producción y</a:t>
            </a:r>
          </a:p>
          <a:p>
            <a:pPr algn="l"/>
            <a:r>
              <a:rPr lang="es-ES" sz="1800" b="1">
                <a:solidFill>
                  <a:srgbClr val="993300"/>
                </a:solidFill>
              </a:rPr>
              <a:t>distribución</a:t>
            </a:r>
          </a:p>
        </p:txBody>
      </p:sp>
      <p:sp>
        <p:nvSpPr>
          <p:cNvPr id="72726" name="Rectangle 22"/>
          <p:cNvSpPr>
            <a:spLocks noChangeArrowheads="1"/>
          </p:cNvSpPr>
          <p:nvPr/>
        </p:nvSpPr>
        <p:spPr bwMode="auto">
          <a:xfrm>
            <a:off x="304800" y="685800"/>
            <a:ext cx="8610600" cy="838200"/>
          </a:xfrm>
          <a:prstGeom prst="rect">
            <a:avLst/>
          </a:prstGeom>
          <a:solidFill>
            <a:srgbClr val="FFCDCD"/>
          </a:solidFill>
          <a:ln w="9525">
            <a:noFill/>
            <a:miter lim="800000"/>
            <a:headEnd/>
            <a:tailEnd/>
          </a:ln>
          <a:effectLst/>
        </p:spPr>
        <p:txBody>
          <a:bodyPr wrap="none"/>
          <a:lstStyle/>
          <a:p>
            <a:pPr algn="l"/>
            <a:r>
              <a:rPr lang="es-ES" sz="1800" b="1">
                <a:solidFill>
                  <a:srgbClr val="993300"/>
                </a:solidFill>
              </a:rPr>
              <a:t>Nivel estratégico</a:t>
            </a:r>
          </a:p>
          <a:p>
            <a:pPr algn="l"/>
            <a:r>
              <a:rPr lang="es-ES" sz="1800" b="1">
                <a:solidFill>
                  <a:srgbClr val="993300"/>
                </a:solidFill>
              </a:rPr>
              <a:t>Inversiones</a:t>
            </a:r>
          </a:p>
        </p:txBody>
      </p:sp>
      <p:sp>
        <p:nvSpPr>
          <p:cNvPr id="72719" name="AutoShape 15"/>
          <p:cNvSpPr>
            <a:spLocks noChangeArrowheads="1"/>
          </p:cNvSpPr>
          <p:nvPr/>
        </p:nvSpPr>
        <p:spPr bwMode="auto">
          <a:xfrm>
            <a:off x="685800" y="5943600"/>
            <a:ext cx="6781800" cy="381000"/>
          </a:xfrm>
          <a:prstGeom prst="homePlate">
            <a:avLst>
              <a:gd name="adj" fmla="val 37083"/>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Aseguramiento y control de la calidad</a:t>
            </a:r>
          </a:p>
        </p:txBody>
      </p:sp>
      <p:sp>
        <p:nvSpPr>
          <p:cNvPr id="72724" name="Rectangle 20"/>
          <p:cNvSpPr>
            <a:spLocks noChangeArrowheads="1"/>
          </p:cNvSpPr>
          <p:nvPr/>
        </p:nvSpPr>
        <p:spPr bwMode="auto">
          <a:xfrm>
            <a:off x="2362200" y="5448300"/>
            <a:ext cx="5105400" cy="381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Mantenimiento</a:t>
            </a:r>
          </a:p>
        </p:txBody>
      </p:sp>
      <p:sp>
        <p:nvSpPr>
          <p:cNvPr id="72717" name="AutoShape 13"/>
          <p:cNvSpPr>
            <a:spLocks noChangeArrowheads="1"/>
          </p:cNvSpPr>
          <p:nvPr/>
        </p:nvSpPr>
        <p:spPr bwMode="auto">
          <a:xfrm>
            <a:off x="533400" y="3930650"/>
            <a:ext cx="2057400" cy="914400"/>
          </a:xfrm>
          <a:prstGeom prst="homePlate">
            <a:avLst>
              <a:gd name="adj" fmla="val 37323"/>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Aprovisionamiento</a:t>
            </a:r>
          </a:p>
          <a:p>
            <a:r>
              <a:rPr lang="es-ES" sz="1600" b="1">
                <a:solidFill>
                  <a:srgbClr val="4F7DAE"/>
                </a:solidFill>
              </a:rPr>
              <a:t>Compras</a:t>
            </a:r>
          </a:p>
        </p:txBody>
      </p:sp>
      <p:sp>
        <p:nvSpPr>
          <p:cNvPr id="72712" name="AutoShape 8"/>
          <p:cNvSpPr>
            <a:spLocks noChangeArrowheads="1"/>
          </p:cNvSpPr>
          <p:nvPr/>
        </p:nvSpPr>
        <p:spPr bwMode="auto">
          <a:xfrm>
            <a:off x="2362200" y="4953000"/>
            <a:ext cx="5105400" cy="381000"/>
          </a:xfrm>
          <a:prstGeom prst="chevron">
            <a:avLst>
              <a:gd name="adj" fmla="val 32507"/>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Ejecución: trabajos de fabricación</a:t>
            </a:r>
          </a:p>
        </p:txBody>
      </p:sp>
      <p:sp>
        <p:nvSpPr>
          <p:cNvPr id="72718" name="AutoShape 14"/>
          <p:cNvSpPr>
            <a:spLocks noChangeArrowheads="1"/>
          </p:cNvSpPr>
          <p:nvPr/>
        </p:nvSpPr>
        <p:spPr bwMode="auto">
          <a:xfrm>
            <a:off x="7200900" y="3962400"/>
            <a:ext cx="1600200" cy="914400"/>
          </a:xfrm>
          <a:prstGeom prst="chevron">
            <a:avLst>
              <a:gd name="adj" fmla="val 38541"/>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        Distribución</a:t>
            </a:r>
          </a:p>
        </p:txBody>
      </p:sp>
      <p:sp>
        <p:nvSpPr>
          <p:cNvPr id="72722" name="AutoShape 18"/>
          <p:cNvSpPr>
            <a:spLocks noChangeArrowheads="1"/>
          </p:cNvSpPr>
          <p:nvPr/>
        </p:nvSpPr>
        <p:spPr bwMode="auto">
          <a:xfrm>
            <a:off x="2362200" y="3505200"/>
            <a:ext cx="4953000" cy="381000"/>
          </a:xfrm>
          <a:prstGeom prst="homePlate">
            <a:avLst>
              <a:gd name="adj" fmla="val 43935"/>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MRP</a:t>
            </a:r>
          </a:p>
        </p:txBody>
      </p:sp>
      <p:sp>
        <p:nvSpPr>
          <p:cNvPr id="72706" name="Rectangle 2"/>
          <p:cNvSpPr>
            <a:spLocks noGrp="1" noChangeArrowheads="1"/>
          </p:cNvSpPr>
          <p:nvPr>
            <p:ph type="title"/>
          </p:nvPr>
        </p:nvSpPr>
        <p:spPr/>
        <p:txBody>
          <a:bodyPr/>
          <a:lstStyle/>
          <a:p>
            <a:r>
              <a:rPr lang="es-ES"/>
              <a:t>Principales actividades del área</a:t>
            </a:r>
          </a:p>
        </p:txBody>
      </p:sp>
      <p:sp>
        <p:nvSpPr>
          <p:cNvPr id="72709" name="AutoShape 5"/>
          <p:cNvSpPr>
            <a:spLocks noChangeArrowheads="1"/>
          </p:cNvSpPr>
          <p:nvPr/>
        </p:nvSpPr>
        <p:spPr bwMode="auto">
          <a:xfrm rot="5400000">
            <a:off x="2082800" y="1771650"/>
            <a:ext cx="2006600" cy="1600200"/>
          </a:xfrm>
          <a:prstGeom prst="chevron">
            <a:avLst>
              <a:gd name="adj" fmla="val 12458"/>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Planificación</a:t>
            </a:r>
          </a:p>
          <a:p>
            <a:r>
              <a:rPr lang="es-ES" sz="1600" b="1">
                <a:solidFill>
                  <a:srgbClr val="4F7DAE"/>
                </a:solidFill>
              </a:rPr>
              <a:t>A MP</a:t>
            </a:r>
          </a:p>
        </p:txBody>
      </p:sp>
      <p:sp>
        <p:nvSpPr>
          <p:cNvPr id="72708" name="AutoShape 4"/>
          <p:cNvSpPr>
            <a:spLocks noChangeArrowheads="1"/>
          </p:cNvSpPr>
          <p:nvPr/>
        </p:nvSpPr>
        <p:spPr bwMode="auto">
          <a:xfrm rot="5400000">
            <a:off x="2711450" y="361950"/>
            <a:ext cx="749300" cy="1600200"/>
          </a:xfrm>
          <a:prstGeom prst="homePlate">
            <a:avLst>
              <a:gd name="adj" fmla="val 31412"/>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Planificación</a:t>
            </a:r>
          </a:p>
          <a:p>
            <a:r>
              <a:rPr lang="es-ES" sz="1600" b="1">
                <a:solidFill>
                  <a:srgbClr val="4F7DAE"/>
                </a:solidFill>
              </a:rPr>
              <a:t>A LP</a:t>
            </a:r>
          </a:p>
        </p:txBody>
      </p:sp>
      <p:sp>
        <p:nvSpPr>
          <p:cNvPr id="72716" name="AutoShape 12"/>
          <p:cNvSpPr>
            <a:spLocks noChangeArrowheads="1"/>
          </p:cNvSpPr>
          <p:nvPr/>
        </p:nvSpPr>
        <p:spPr bwMode="auto">
          <a:xfrm rot="5400000">
            <a:off x="3495675" y="1377950"/>
            <a:ext cx="2743200" cy="1600200"/>
          </a:xfrm>
          <a:prstGeom prst="homePlate">
            <a:avLst>
              <a:gd name="adj" fmla="val 16175"/>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Planificación</a:t>
            </a:r>
          </a:p>
          <a:p>
            <a:r>
              <a:rPr lang="es-ES" sz="1600" b="1">
                <a:solidFill>
                  <a:srgbClr val="4F7DAE"/>
                </a:solidFill>
              </a:rPr>
              <a:t>y control de</a:t>
            </a:r>
          </a:p>
          <a:p>
            <a:r>
              <a:rPr lang="es-ES" sz="1600" b="1">
                <a:solidFill>
                  <a:srgbClr val="4F7DAE"/>
                </a:solidFill>
              </a:rPr>
              <a:t>la capacidad</a:t>
            </a:r>
          </a:p>
        </p:txBody>
      </p:sp>
      <p:sp>
        <p:nvSpPr>
          <p:cNvPr id="72725" name="AutoShape 21"/>
          <p:cNvSpPr>
            <a:spLocks noChangeArrowheads="1"/>
          </p:cNvSpPr>
          <p:nvPr/>
        </p:nvSpPr>
        <p:spPr bwMode="auto">
          <a:xfrm rot="5400000">
            <a:off x="6215063" y="784225"/>
            <a:ext cx="730250" cy="1600200"/>
          </a:xfrm>
          <a:prstGeom prst="homePlate">
            <a:avLst>
              <a:gd name="adj" fmla="val 31412"/>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Localización</a:t>
            </a:r>
          </a:p>
          <a:p>
            <a:r>
              <a:rPr lang="es-ES" sz="1600" b="1">
                <a:solidFill>
                  <a:srgbClr val="4F7DAE"/>
                </a:solidFill>
              </a:rPr>
              <a:t>y distribución</a:t>
            </a:r>
          </a:p>
        </p:txBody>
      </p:sp>
      <p:sp>
        <p:nvSpPr>
          <p:cNvPr id="72730" name="AutoShape 26"/>
          <p:cNvSpPr>
            <a:spLocks noChangeArrowheads="1"/>
          </p:cNvSpPr>
          <p:nvPr/>
        </p:nvSpPr>
        <p:spPr bwMode="auto">
          <a:xfrm>
            <a:off x="2362200" y="3962400"/>
            <a:ext cx="5105400" cy="914400"/>
          </a:xfrm>
          <a:prstGeom prst="chevron">
            <a:avLst>
              <a:gd name="adj" fmla="val 38204"/>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r>
              <a:rPr lang="es-ES" sz="1600" b="1">
                <a:solidFill>
                  <a:srgbClr val="4F7DAE"/>
                </a:solidFill>
              </a:rPr>
              <a:t>Gestión de Talleres</a:t>
            </a:r>
          </a:p>
          <a:p>
            <a:r>
              <a:rPr lang="es-ES" sz="1600" b="1">
                <a:solidFill>
                  <a:srgbClr val="4F7DAE"/>
                </a:solidFill>
              </a:rPr>
              <a:t>Programación</a:t>
            </a:r>
          </a:p>
          <a:p>
            <a:r>
              <a:rPr lang="es-ES" sz="1600" b="1">
                <a:solidFill>
                  <a:srgbClr val="4F7DAE"/>
                </a:solidFill>
              </a:rPr>
              <a:t>de operaciones</a:t>
            </a:r>
          </a:p>
        </p:txBody>
      </p:sp>
      <p:sp>
        <p:nvSpPr>
          <p:cNvPr id="72728" name="AutoShape 24"/>
          <p:cNvSpPr>
            <a:spLocks noChangeArrowheads="1"/>
          </p:cNvSpPr>
          <p:nvPr/>
        </p:nvSpPr>
        <p:spPr bwMode="auto">
          <a:xfrm rot="5400000">
            <a:off x="2552700" y="3359150"/>
            <a:ext cx="1066800" cy="1600200"/>
          </a:xfrm>
          <a:prstGeom prst="chevron">
            <a:avLst>
              <a:gd name="adj" fmla="val 20287"/>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Programación</a:t>
            </a:r>
          </a:p>
          <a:p>
            <a:r>
              <a:rPr lang="es-ES" sz="1600" b="1">
                <a:solidFill>
                  <a:srgbClr val="4F7DAE"/>
                </a:solidFill>
              </a:rPr>
              <a:t>A CP</a:t>
            </a:r>
          </a:p>
        </p:txBody>
      </p:sp>
      <p:sp>
        <p:nvSpPr>
          <p:cNvPr id="72732" name="AutoShape 28"/>
          <p:cNvSpPr>
            <a:spLocks noChangeArrowheads="1"/>
          </p:cNvSpPr>
          <p:nvPr/>
        </p:nvSpPr>
        <p:spPr bwMode="auto">
          <a:xfrm>
            <a:off x="7239000" y="3505200"/>
            <a:ext cx="1600200" cy="381000"/>
          </a:xfrm>
          <a:prstGeom prst="chevron">
            <a:avLst>
              <a:gd name="adj" fmla="val 50206"/>
            </a:avLst>
          </a:prstGeom>
          <a:solidFill>
            <a:schemeClr val="bg1"/>
          </a:solidFill>
          <a:ln w="9525">
            <a:solidFill>
              <a:srgbClr val="CC6600"/>
            </a:solidFill>
            <a:miter lim="800000"/>
            <a:headEnd/>
            <a:tailEnd/>
          </a:ln>
          <a:effectLst>
            <a:outerShdw dist="35921" dir="2700000" algn="ctr" rotWithShape="0">
              <a:schemeClr val="bg2"/>
            </a:outerShdw>
          </a:effectLst>
        </p:spPr>
        <p:txBody>
          <a:bodyPr wrap="none" anchor="ctr"/>
          <a:lstStyle/>
          <a:p>
            <a:pPr>
              <a:lnSpc>
                <a:spcPct val="85000"/>
              </a:lnSpc>
            </a:pPr>
            <a:r>
              <a:rPr lang="es-ES" sz="1600" b="1">
                <a:solidFill>
                  <a:srgbClr val="4F7DAE"/>
                </a:solidFill>
              </a:rPr>
              <a:t>Gestión de</a:t>
            </a:r>
          </a:p>
          <a:p>
            <a:pPr>
              <a:lnSpc>
                <a:spcPct val="85000"/>
              </a:lnSpc>
            </a:pPr>
            <a:r>
              <a:rPr lang="es-ES" sz="1600" b="1">
                <a:solidFill>
                  <a:srgbClr val="4F7DAE"/>
                </a:solidFill>
              </a:rPr>
              <a:t>inventarios</a:t>
            </a:r>
          </a:p>
        </p:txBody>
      </p:sp>
      <p:sp>
        <p:nvSpPr>
          <p:cNvPr id="72734" name="AutoShape 30"/>
          <p:cNvSpPr>
            <a:spLocks noChangeArrowheads="1"/>
          </p:cNvSpPr>
          <p:nvPr/>
        </p:nvSpPr>
        <p:spPr bwMode="auto">
          <a:xfrm rot="5400000">
            <a:off x="7851775" y="892175"/>
            <a:ext cx="730250" cy="1384300"/>
          </a:xfrm>
          <a:prstGeom prst="homePlate">
            <a:avLst>
              <a:gd name="adj" fmla="val 31412"/>
            </a:avLst>
          </a:prstGeom>
          <a:solidFill>
            <a:schemeClr val="bg1"/>
          </a:solidFill>
          <a:ln w="9525">
            <a:solidFill>
              <a:srgbClr val="CC6600"/>
            </a:solidFill>
            <a:miter lim="800000"/>
            <a:headEnd/>
            <a:tailEnd/>
          </a:ln>
          <a:effectLst>
            <a:outerShdw dist="35921" dir="2700000" algn="ctr" rotWithShape="0">
              <a:schemeClr val="bg2"/>
            </a:outerShdw>
          </a:effectLst>
        </p:spPr>
        <p:txBody>
          <a:bodyPr rot="10800000" vert="eaVert" wrap="none" anchor="ctr"/>
          <a:lstStyle/>
          <a:p>
            <a:r>
              <a:rPr lang="es-ES" sz="1600" b="1">
                <a:solidFill>
                  <a:srgbClr val="4F7DAE"/>
                </a:solidFill>
              </a:rPr>
              <a:t>Calidad</a:t>
            </a:r>
          </a:p>
          <a:p>
            <a:r>
              <a:rPr lang="es-ES" sz="1600" b="1">
                <a:solidFill>
                  <a:srgbClr val="4F7DAE"/>
                </a:solidFill>
              </a:rPr>
              <a:t>total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s-ES"/>
              <a:t>Planificación de la Producción: Niveles</a:t>
            </a:r>
          </a:p>
        </p:txBody>
      </p:sp>
      <p:sp>
        <p:nvSpPr>
          <p:cNvPr id="73732" name="Rectangle 4"/>
          <p:cNvSpPr>
            <a:spLocks noChangeArrowheads="1"/>
          </p:cNvSpPr>
          <p:nvPr/>
        </p:nvSpPr>
        <p:spPr bwMode="auto">
          <a:xfrm>
            <a:off x="152400" y="1041400"/>
            <a:ext cx="4648200" cy="711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3733" name="Rectangle 5"/>
          <p:cNvSpPr>
            <a:spLocks noChangeArrowheads="1"/>
          </p:cNvSpPr>
          <p:nvPr/>
        </p:nvSpPr>
        <p:spPr bwMode="auto">
          <a:xfrm>
            <a:off x="152400" y="7620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estratégica: Largo Plazo</a:t>
            </a:r>
          </a:p>
        </p:txBody>
      </p:sp>
      <p:sp>
        <p:nvSpPr>
          <p:cNvPr id="73735" name="Rectangle 7"/>
          <p:cNvSpPr>
            <a:spLocks noChangeArrowheads="1"/>
          </p:cNvSpPr>
          <p:nvPr/>
        </p:nvSpPr>
        <p:spPr bwMode="auto">
          <a:xfrm>
            <a:off x="266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financiero</a:t>
            </a:r>
          </a:p>
        </p:txBody>
      </p:sp>
      <p:sp>
        <p:nvSpPr>
          <p:cNvPr id="73736" name="Rectangle 8"/>
          <p:cNvSpPr>
            <a:spLocks noChangeArrowheads="1"/>
          </p:cNvSpPr>
          <p:nvPr/>
        </p:nvSpPr>
        <p:spPr bwMode="auto">
          <a:xfrm>
            <a:off x="3314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comercial</a:t>
            </a:r>
          </a:p>
        </p:txBody>
      </p:sp>
      <p:sp>
        <p:nvSpPr>
          <p:cNvPr id="73737" name="Rectangle 9"/>
          <p:cNvSpPr>
            <a:spLocks noChangeArrowheads="1"/>
          </p:cNvSpPr>
          <p:nvPr/>
        </p:nvSpPr>
        <p:spPr bwMode="auto">
          <a:xfrm>
            <a:off x="1790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Producción</a:t>
            </a:r>
          </a:p>
        </p:txBody>
      </p:sp>
      <p:sp>
        <p:nvSpPr>
          <p:cNvPr id="73738" name="Rectangle 10"/>
          <p:cNvSpPr>
            <a:spLocks noChangeArrowheads="1"/>
          </p:cNvSpPr>
          <p:nvPr/>
        </p:nvSpPr>
        <p:spPr bwMode="auto">
          <a:xfrm>
            <a:off x="4953000" y="762000"/>
            <a:ext cx="4013200" cy="1676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a:solidFill>
                  <a:srgbClr val="4F7DAE"/>
                </a:solidFill>
              </a:rPr>
              <a:t>La estrategia define el plan comercial: qué productos, mercados, cuotas, volúmenes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La “fabrica” se ha de dimensionar para hacer posible dichos objetivos.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Es una decisión de inversión que impone unas necesidades de financiación a LP. A su vez, las posibilidades financieras imponen restricciones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Determina en gran medida la </a:t>
            </a:r>
            <a:r>
              <a:rPr lang="es-ES" sz="1200">
                <a:solidFill>
                  <a:srgbClr val="993300"/>
                </a:solidFill>
              </a:rPr>
              <a:t>CAPACIDAD</a:t>
            </a:r>
          </a:p>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3739" name="Rectangle 11"/>
          <p:cNvSpPr>
            <a:spLocks noChangeArrowheads="1"/>
          </p:cNvSpPr>
          <p:nvPr/>
        </p:nvSpPr>
        <p:spPr bwMode="auto">
          <a:xfrm>
            <a:off x="152400" y="2870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3741" name="Rectangle 13"/>
          <p:cNvSpPr>
            <a:spLocks noChangeArrowheads="1"/>
          </p:cNvSpPr>
          <p:nvPr/>
        </p:nvSpPr>
        <p:spPr bwMode="auto">
          <a:xfrm>
            <a:off x="304800" y="30226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Agregado de Producción (18 meses)</a:t>
            </a:r>
          </a:p>
        </p:txBody>
      </p:sp>
      <p:sp>
        <p:nvSpPr>
          <p:cNvPr id="73742" name="Rectangle 14"/>
          <p:cNvSpPr>
            <a:spLocks noChangeArrowheads="1"/>
          </p:cNvSpPr>
          <p:nvPr/>
        </p:nvSpPr>
        <p:spPr bwMode="auto">
          <a:xfrm>
            <a:off x="304800" y="36322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Maestro de Producción (3 - 12 meses)</a:t>
            </a:r>
          </a:p>
        </p:txBody>
      </p:sp>
      <p:sp>
        <p:nvSpPr>
          <p:cNvPr id="73743" name="Rectangle 15"/>
          <p:cNvSpPr>
            <a:spLocks noChangeArrowheads="1"/>
          </p:cNvSpPr>
          <p:nvPr/>
        </p:nvSpPr>
        <p:spPr bwMode="auto">
          <a:xfrm>
            <a:off x="152400" y="5029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3745" name="Rectangle 17"/>
          <p:cNvSpPr>
            <a:spLocks noChangeArrowheads="1"/>
          </p:cNvSpPr>
          <p:nvPr/>
        </p:nvSpPr>
        <p:spPr bwMode="auto">
          <a:xfrm>
            <a:off x="304800" y="5181600"/>
            <a:ext cx="4343400" cy="3048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Planificación de materiales (semanas - meses)</a:t>
            </a:r>
          </a:p>
        </p:txBody>
      </p:sp>
      <p:sp>
        <p:nvSpPr>
          <p:cNvPr id="73746" name="Rectangle 18"/>
          <p:cNvSpPr>
            <a:spLocks noChangeArrowheads="1"/>
          </p:cNvSpPr>
          <p:nvPr/>
        </p:nvSpPr>
        <p:spPr bwMode="auto">
          <a:xfrm>
            <a:off x="304800" y="5715000"/>
            <a:ext cx="4343400" cy="4572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Gestión de talleres y programación de operaciones (horas - semana)</a:t>
            </a:r>
          </a:p>
        </p:txBody>
      </p:sp>
      <p:sp>
        <p:nvSpPr>
          <p:cNvPr id="73747" name="Rectangle 19"/>
          <p:cNvSpPr>
            <a:spLocks noChangeArrowheads="1"/>
          </p:cNvSpPr>
          <p:nvPr/>
        </p:nvSpPr>
        <p:spPr bwMode="auto">
          <a:xfrm>
            <a:off x="4953000" y="2590800"/>
            <a:ext cx="4013200" cy="2017713"/>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a:solidFill>
                  <a:srgbClr val="993300"/>
                </a:solidFill>
              </a:rPr>
              <a:t>PAP</a:t>
            </a:r>
            <a:r>
              <a:rPr lang="es-ES" sz="1200">
                <a:solidFill>
                  <a:srgbClr val="4F7DAE"/>
                </a:solidFill>
              </a:rPr>
              <a:t>: detalla por familias de productos y meses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Calcular recursos necesarios para tomar acciones de ajuste de capacidad, p.ej. negociar flexibilidad y horas extras con los sindicatos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Utiliza previsiones de venta a MP (P. marketing)</a:t>
            </a:r>
          </a:p>
          <a:p>
            <a:pPr marL="188913" indent="-188913" algn="l">
              <a:lnSpc>
                <a:spcPct val="90000"/>
              </a:lnSpc>
              <a:spcBef>
                <a:spcPct val="20000"/>
              </a:spcBef>
              <a:buClr>
                <a:srgbClr val="FF9900"/>
              </a:buClr>
              <a:buFont typeface="Wingdings" pitchFamily="2" charset="2"/>
              <a:buChar char="§"/>
            </a:pPr>
            <a:r>
              <a:rPr lang="es-ES" sz="1200">
                <a:solidFill>
                  <a:srgbClr val="993300"/>
                </a:solidFill>
              </a:rPr>
              <a:t>PMP</a:t>
            </a:r>
            <a:r>
              <a:rPr lang="es-ES" sz="1200">
                <a:solidFill>
                  <a:srgbClr val="4F7DAE"/>
                </a:solidFill>
              </a:rPr>
              <a:t>: detalla a más corto plazo por productos concretos y por semanas incluso</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Utiliza previsiones de venta a más CP y pedidos, verifica capacidad suficiente, para ajustar y tomar medidas para la disponibilidad</a:t>
            </a:r>
          </a:p>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cxnSp>
        <p:nvCxnSpPr>
          <p:cNvPr id="73748" name="AutoShape 20"/>
          <p:cNvCxnSpPr>
            <a:cxnSpLocks noChangeShapeType="1"/>
            <a:stCxn id="73737" idx="2"/>
            <a:endCxn id="73741" idx="0"/>
          </p:cNvCxnSpPr>
          <p:nvPr/>
        </p:nvCxnSpPr>
        <p:spPr bwMode="auto">
          <a:xfrm rot="5400000">
            <a:off x="1790700" y="2336800"/>
            <a:ext cx="1371600" cy="0"/>
          </a:xfrm>
          <a:prstGeom prst="straightConnector1">
            <a:avLst/>
          </a:prstGeom>
          <a:noFill/>
          <a:ln w="38100">
            <a:solidFill>
              <a:srgbClr val="333333"/>
            </a:solidFill>
            <a:round/>
            <a:headEnd/>
            <a:tailEnd type="triangle" w="med" len="med"/>
          </a:ln>
          <a:effectLst/>
        </p:spPr>
      </p:cxnSp>
      <p:sp>
        <p:nvSpPr>
          <p:cNvPr id="73740" name="Rectangle 12"/>
          <p:cNvSpPr>
            <a:spLocks noChangeArrowheads="1"/>
          </p:cNvSpPr>
          <p:nvPr/>
        </p:nvSpPr>
        <p:spPr bwMode="auto">
          <a:xfrm>
            <a:off x="152400" y="25908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táctica: Medio Plazo</a:t>
            </a:r>
          </a:p>
        </p:txBody>
      </p:sp>
      <p:cxnSp>
        <p:nvCxnSpPr>
          <p:cNvPr id="73749" name="AutoShape 21"/>
          <p:cNvCxnSpPr>
            <a:cxnSpLocks noChangeShapeType="1"/>
            <a:stCxn id="73741" idx="2"/>
            <a:endCxn id="73742" idx="0"/>
          </p:cNvCxnSpPr>
          <p:nvPr/>
        </p:nvCxnSpPr>
        <p:spPr bwMode="auto">
          <a:xfrm rot="5400000">
            <a:off x="2324100" y="3479800"/>
            <a:ext cx="304800" cy="0"/>
          </a:xfrm>
          <a:prstGeom prst="straightConnector1">
            <a:avLst/>
          </a:prstGeom>
          <a:noFill/>
          <a:ln w="38100">
            <a:solidFill>
              <a:srgbClr val="333333"/>
            </a:solidFill>
            <a:round/>
            <a:headEnd/>
            <a:tailEnd type="triangle" w="med" len="med"/>
          </a:ln>
          <a:effectLst/>
        </p:spPr>
      </p:cxnSp>
      <p:cxnSp>
        <p:nvCxnSpPr>
          <p:cNvPr id="73750" name="AutoShape 22"/>
          <p:cNvCxnSpPr>
            <a:cxnSpLocks noChangeShapeType="1"/>
            <a:stCxn id="73742" idx="2"/>
            <a:endCxn id="73745" idx="0"/>
          </p:cNvCxnSpPr>
          <p:nvPr/>
        </p:nvCxnSpPr>
        <p:spPr bwMode="auto">
          <a:xfrm rot="5400000">
            <a:off x="1854200" y="4559300"/>
            <a:ext cx="1244600" cy="0"/>
          </a:xfrm>
          <a:prstGeom prst="straightConnector1">
            <a:avLst/>
          </a:prstGeom>
          <a:noFill/>
          <a:ln w="38100">
            <a:solidFill>
              <a:srgbClr val="333333"/>
            </a:solidFill>
            <a:round/>
            <a:headEnd/>
            <a:tailEnd type="triangle" w="med" len="med"/>
          </a:ln>
          <a:effectLst/>
        </p:spPr>
      </p:cxnSp>
      <p:sp>
        <p:nvSpPr>
          <p:cNvPr id="73744" name="Rectangle 16"/>
          <p:cNvSpPr>
            <a:spLocks noChangeArrowheads="1"/>
          </p:cNvSpPr>
          <p:nvPr/>
        </p:nvSpPr>
        <p:spPr bwMode="auto">
          <a:xfrm>
            <a:off x="152400" y="4724400"/>
            <a:ext cx="4648200" cy="230188"/>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operativa: Corto Plazo</a:t>
            </a:r>
          </a:p>
        </p:txBody>
      </p:sp>
      <p:sp>
        <p:nvSpPr>
          <p:cNvPr id="73751" name="Rectangle 23"/>
          <p:cNvSpPr>
            <a:spLocks noChangeArrowheads="1"/>
          </p:cNvSpPr>
          <p:nvPr/>
        </p:nvSpPr>
        <p:spPr bwMode="auto">
          <a:xfrm>
            <a:off x="4953000" y="4724400"/>
            <a:ext cx="4013200" cy="1851025"/>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Char char="§"/>
            </a:pPr>
            <a:r>
              <a:rPr lang="es-ES" sz="1200">
                <a:solidFill>
                  <a:srgbClr val="993300"/>
                </a:solidFill>
              </a:rPr>
              <a:t>PM</a:t>
            </a:r>
            <a:r>
              <a:rPr lang="es-ES" sz="1200">
                <a:solidFill>
                  <a:srgbClr val="4F7DAE"/>
                </a:solidFill>
              </a:rPr>
              <a:t>: detalla a nivel de piezas, materiales</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Requerimientos de capacidad detallados por recursos y centros de trabajo (talleres). Decisiones de ajuste a corto plazo</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Replanificación frecuente (concreción, pedidos)</a:t>
            </a:r>
          </a:p>
          <a:p>
            <a:pPr marL="188913" indent="-188913" algn="l">
              <a:lnSpc>
                <a:spcPct val="90000"/>
              </a:lnSpc>
              <a:spcBef>
                <a:spcPct val="20000"/>
              </a:spcBef>
              <a:buClr>
                <a:srgbClr val="FF9900"/>
              </a:buClr>
              <a:buFont typeface="Wingdings" pitchFamily="2" charset="2"/>
              <a:buChar char="§"/>
            </a:pPr>
            <a:r>
              <a:rPr lang="es-ES" sz="1200">
                <a:solidFill>
                  <a:srgbClr val="993300"/>
                </a:solidFill>
              </a:rPr>
              <a:t>PO</a:t>
            </a:r>
            <a:r>
              <a:rPr lang="es-ES" sz="1200">
                <a:solidFill>
                  <a:srgbClr val="4F7DAE"/>
                </a:solidFill>
              </a:rPr>
              <a:t>: establece prioridades de fabricación, órdenes para cada operación para </a:t>
            </a:r>
            <a:r>
              <a:rPr lang="es-ES" sz="1200">
                <a:solidFill>
                  <a:srgbClr val="993300"/>
                </a:solidFill>
              </a:rPr>
              <a:t>optimizar</a:t>
            </a:r>
            <a:r>
              <a:rPr lang="es-ES" sz="1200">
                <a:solidFill>
                  <a:srgbClr val="4F7DAE"/>
                </a:solidFill>
              </a:rPr>
              <a:t> y </a:t>
            </a:r>
            <a:r>
              <a:rPr lang="es-ES" sz="1200">
                <a:solidFill>
                  <a:srgbClr val="993300"/>
                </a:solidFill>
              </a:rPr>
              <a:t>sincronizar</a:t>
            </a:r>
            <a:r>
              <a:rPr lang="es-ES" sz="1200">
                <a:solidFill>
                  <a:srgbClr val="4F7DAE"/>
                </a:solidFill>
              </a:rPr>
              <a:t> la ejecución</a:t>
            </a:r>
          </a:p>
          <a:p>
            <a:pPr marL="188913" indent="-188913" algn="l">
              <a:lnSpc>
                <a:spcPct val="90000"/>
              </a:lnSpc>
              <a:spcBef>
                <a:spcPct val="20000"/>
              </a:spcBef>
              <a:buClr>
                <a:srgbClr val="FF9900"/>
              </a:buClr>
              <a:buFont typeface="Wingdings" pitchFamily="2" charset="2"/>
              <a:buChar char="§"/>
            </a:pPr>
            <a:r>
              <a:rPr lang="es-ES" sz="1200">
                <a:solidFill>
                  <a:srgbClr val="4F7DAE"/>
                </a:solidFill>
              </a:rPr>
              <a:t>Órdenes de compra de materiales</a:t>
            </a:r>
          </a:p>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cxnSp>
        <p:nvCxnSpPr>
          <p:cNvPr id="73752" name="AutoShape 24"/>
          <p:cNvCxnSpPr>
            <a:cxnSpLocks noChangeShapeType="1"/>
            <a:stCxn id="73745" idx="2"/>
            <a:endCxn id="73746" idx="0"/>
          </p:cNvCxnSpPr>
          <p:nvPr/>
        </p:nvCxnSpPr>
        <p:spPr bwMode="auto">
          <a:xfrm rot="5400000">
            <a:off x="2362200" y="5600700"/>
            <a:ext cx="228600" cy="0"/>
          </a:xfrm>
          <a:prstGeom prst="straightConnector1">
            <a:avLst/>
          </a:prstGeom>
          <a:noFill/>
          <a:ln w="38100">
            <a:solidFill>
              <a:srgbClr val="333333"/>
            </a:solidFill>
            <a:round/>
            <a:headEnd/>
            <a:tailEnd type="triangle" w="med" len="med"/>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9" name="Rectangle 27"/>
          <p:cNvSpPr>
            <a:spLocks noChangeArrowheads="1"/>
          </p:cNvSpPr>
          <p:nvPr/>
        </p:nvSpPr>
        <p:spPr bwMode="auto">
          <a:xfrm>
            <a:off x="5334000" y="685800"/>
            <a:ext cx="3733800" cy="5715000"/>
          </a:xfrm>
          <a:prstGeom prst="rect">
            <a:avLst/>
          </a:prstGeom>
          <a:solidFill>
            <a:srgbClr val="FFFFCC"/>
          </a:solidFill>
          <a:ln w="9525">
            <a:noFill/>
            <a:miter lim="800000"/>
            <a:headEnd/>
            <a:tailEnd/>
          </a:ln>
          <a:effectLst/>
        </p:spPr>
        <p:txBody>
          <a:bodyPr wrap="none" tIns="0"/>
          <a:lstStyle/>
          <a:p>
            <a:pPr algn="l"/>
            <a:endParaRPr lang="es-ES" sz="1800" b="1">
              <a:solidFill>
                <a:srgbClr val="993300"/>
              </a:solidFill>
            </a:endParaRPr>
          </a:p>
        </p:txBody>
      </p:sp>
      <p:sp>
        <p:nvSpPr>
          <p:cNvPr id="74754" name="Rectangle 2"/>
          <p:cNvSpPr>
            <a:spLocks noGrp="1" noChangeArrowheads="1"/>
          </p:cNvSpPr>
          <p:nvPr>
            <p:ph type="title"/>
          </p:nvPr>
        </p:nvSpPr>
        <p:spPr>
          <a:xfrm>
            <a:off x="685800" y="0"/>
            <a:ext cx="8458200" cy="609600"/>
          </a:xfrm>
        </p:spPr>
        <p:txBody>
          <a:bodyPr/>
          <a:lstStyle/>
          <a:p>
            <a:r>
              <a:rPr lang="es-ES"/>
              <a:t>Planificación de la Producción: Previsión de Ventas</a:t>
            </a:r>
          </a:p>
        </p:txBody>
      </p:sp>
      <p:sp>
        <p:nvSpPr>
          <p:cNvPr id="74756" name="Rectangle 4"/>
          <p:cNvSpPr>
            <a:spLocks noChangeArrowheads="1"/>
          </p:cNvSpPr>
          <p:nvPr/>
        </p:nvSpPr>
        <p:spPr bwMode="auto">
          <a:xfrm>
            <a:off x="152400" y="1041400"/>
            <a:ext cx="4648200" cy="711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4757" name="Rectangle 5"/>
          <p:cNvSpPr>
            <a:spLocks noChangeArrowheads="1"/>
          </p:cNvSpPr>
          <p:nvPr/>
        </p:nvSpPr>
        <p:spPr bwMode="auto">
          <a:xfrm>
            <a:off x="152400" y="7620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estratégica: Largo Plazo</a:t>
            </a:r>
          </a:p>
        </p:txBody>
      </p:sp>
      <p:sp>
        <p:nvSpPr>
          <p:cNvPr id="74758" name="Rectangle 6"/>
          <p:cNvSpPr>
            <a:spLocks noChangeArrowheads="1"/>
          </p:cNvSpPr>
          <p:nvPr/>
        </p:nvSpPr>
        <p:spPr bwMode="auto">
          <a:xfrm>
            <a:off x="266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financiero</a:t>
            </a:r>
          </a:p>
        </p:txBody>
      </p:sp>
      <p:sp>
        <p:nvSpPr>
          <p:cNvPr id="74759" name="Rectangle 7"/>
          <p:cNvSpPr>
            <a:spLocks noChangeArrowheads="1"/>
          </p:cNvSpPr>
          <p:nvPr/>
        </p:nvSpPr>
        <p:spPr bwMode="auto">
          <a:xfrm>
            <a:off x="3314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comercial</a:t>
            </a:r>
          </a:p>
        </p:txBody>
      </p:sp>
      <p:sp>
        <p:nvSpPr>
          <p:cNvPr id="74760" name="Rectangle 8"/>
          <p:cNvSpPr>
            <a:spLocks noChangeArrowheads="1"/>
          </p:cNvSpPr>
          <p:nvPr/>
        </p:nvSpPr>
        <p:spPr bwMode="auto">
          <a:xfrm>
            <a:off x="1790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Producción</a:t>
            </a:r>
          </a:p>
        </p:txBody>
      </p:sp>
      <p:sp>
        <p:nvSpPr>
          <p:cNvPr id="74761" name="Rectangle 9"/>
          <p:cNvSpPr>
            <a:spLocks noChangeArrowheads="1"/>
          </p:cNvSpPr>
          <p:nvPr/>
        </p:nvSpPr>
        <p:spPr bwMode="auto">
          <a:xfrm>
            <a:off x="152400" y="2870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4762" name="Rectangle 10"/>
          <p:cNvSpPr>
            <a:spLocks noChangeArrowheads="1"/>
          </p:cNvSpPr>
          <p:nvPr/>
        </p:nvSpPr>
        <p:spPr bwMode="auto">
          <a:xfrm>
            <a:off x="304800" y="30226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Agregado de Producción (18 meses)</a:t>
            </a:r>
          </a:p>
        </p:txBody>
      </p:sp>
      <p:sp>
        <p:nvSpPr>
          <p:cNvPr id="74763" name="Rectangle 11"/>
          <p:cNvSpPr>
            <a:spLocks noChangeArrowheads="1"/>
          </p:cNvSpPr>
          <p:nvPr/>
        </p:nvSpPr>
        <p:spPr bwMode="auto">
          <a:xfrm>
            <a:off x="304800" y="36322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Maestro de Producción (3 - 12 meses)</a:t>
            </a:r>
          </a:p>
        </p:txBody>
      </p:sp>
      <p:sp>
        <p:nvSpPr>
          <p:cNvPr id="74764" name="Rectangle 12"/>
          <p:cNvSpPr>
            <a:spLocks noChangeArrowheads="1"/>
          </p:cNvSpPr>
          <p:nvPr/>
        </p:nvSpPr>
        <p:spPr bwMode="auto">
          <a:xfrm>
            <a:off x="152400" y="5029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4765" name="Rectangle 13"/>
          <p:cNvSpPr>
            <a:spLocks noChangeArrowheads="1"/>
          </p:cNvSpPr>
          <p:nvPr/>
        </p:nvSpPr>
        <p:spPr bwMode="auto">
          <a:xfrm>
            <a:off x="304800" y="5181600"/>
            <a:ext cx="4343400" cy="3048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Planificación de materiales (semanas - meses)</a:t>
            </a:r>
          </a:p>
        </p:txBody>
      </p:sp>
      <p:sp>
        <p:nvSpPr>
          <p:cNvPr id="74766" name="Rectangle 14"/>
          <p:cNvSpPr>
            <a:spLocks noChangeArrowheads="1"/>
          </p:cNvSpPr>
          <p:nvPr/>
        </p:nvSpPr>
        <p:spPr bwMode="auto">
          <a:xfrm>
            <a:off x="304800" y="5715000"/>
            <a:ext cx="4343400" cy="4572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Gestión de talleres y programación de operaciones (horas - semana)</a:t>
            </a:r>
          </a:p>
        </p:txBody>
      </p:sp>
      <p:cxnSp>
        <p:nvCxnSpPr>
          <p:cNvPr id="74767" name="AutoShape 15"/>
          <p:cNvCxnSpPr>
            <a:cxnSpLocks noChangeShapeType="1"/>
            <a:stCxn id="74760" idx="2"/>
            <a:endCxn id="74762" idx="0"/>
          </p:cNvCxnSpPr>
          <p:nvPr/>
        </p:nvCxnSpPr>
        <p:spPr bwMode="auto">
          <a:xfrm rot="5400000">
            <a:off x="1790700" y="2336800"/>
            <a:ext cx="1371600" cy="0"/>
          </a:xfrm>
          <a:prstGeom prst="straightConnector1">
            <a:avLst/>
          </a:prstGeom>
          <a:noFill/>
          <a:ln w="38100">
            <a:solidFill>
              <a:srgbClr val="333333"/>
            </a:solidFill>
            <a:round/>
            <a:headEnd/>
            <a:tailEnd type="triangle" w="med" len="med"/>
          </a:ln>
          <a:effectLst/>
        </p:spPr>
      </p:cxnSp>
      <p:sp>
        <p:nvSpPr>
          <p:cNvPr id="74768" name="Rectangle 16"/>
          <p:cNvSpPr>
            <a:spLocks noChangeArrowheads="1"/>
          </p:cNvSpPr>
          <p:nvPr/>
        </p:nvSpPr>
        <p:spPr bwMode="auto">
          <a:xfrm>
            <a:off x="152400" y="25908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táctica: Medio Plazo</a:t>
            </a:r>
          </a:p>
        </p:txBody>
      </p:sp>
      <p:cxnSp>
        <p:nvCxnSpPr>
          <p:cNvPr id="74769" name="AutoShape 17"/>
          <p:cNvCxnSpPr>
            <a:cxnSpLocks noChangeShapeType="1"/>
            <a:stCxn id="74762" idx="2"/>
            <a:endCxn id="74763" idx="0"/>
          </p:cNvCxnSpPr>
          <p:nvPr/>
        </p:nvCxnSpPr>
        <p:spPr bwMode="auto">
          <a:xfrm rot="5400000">
            <a:off x="2324100" y="3479800"/>
            <a:ext cx="304800" cy="0"/>
          </a:xfrm>
          <a:prstGeom prst="straightConnector1">
            <a:avLst/>
          </a:prstGeom>
          <a:noFill/>
          <a:ln w="38100">
            <a:solidFill>
              <a:srgbClr val="333333"/>
            </a:solidFill>
            <a:round/>
            <a:headEnd/>
            <a:tailEnd type="triangle" w="med" len="med"/>
          </a:ln>
          <a:effectLst/>
        </p:spPr>
      </p:cxnSp>
      <p:cxnSp>
        <p:nvCxnSpPr>
          <p:cNvPr id="74770" name="AutoShape 18"/>
          <p:cNvCxnSpPr>
            <a:cxnSpLocks noChangeShapeType="1"/>
            <a:stCxn id="74763" idx="2"/>
            <a:endCxn id="74765" idx="0"/>
          </p:cNvCxnSpPr>
          <p:nvPr/>
        </p:nvCxnSpPr>
        <p:spPr bwMode="auto">
          <a:xfrm rot="5400000">
            <a:off x="1854200" y="4559300"/>
            <a:ext cx="1244600" cy="0"/>
          </a:xfrm>
          <a:prstGeom prst="straightConnector1">
            <a:avLst/>
          </a:prstGeom>
          <a:noFill/>
          <a:ln w="38100">
            <a:solidFill>
              <a:srgbClr val="333333"/>
            </a:solidFill>
            <a:round/>
            <a:headEnd/>
            <a:tailEnd type="triangle" w="med" len="med"/>
          </a:ln>
          <a:effectLst/>
        </p:spPr>
      </p:cxnSp>
      <p:sp>
        <p:nvSpPr>
          <p:cNvPr id="74771" name="Rectangle 19"/>
          <p:cNvSpPr>
            <a:spLocks noChangeArrowheads="1"/>
          </p:cNvSpPr>
          <p:nvPr/>
        </p:nvSpPr>
        <p:spPr bwMode="auto">
          <a:xfrm>
            <a:off x="152400" y="4724400"/>
            <a:ext cx="4648200" cy="230188"/>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operativa: Corto Plazo</a:t>
            </a:r>
          </a:p>
        </p:txBody>
      </p:sp>
      <p:sp>
        <p:nvSpPr>
          <p:cNvPr id="74772" name="Rectangle 20"/>
          <p:cNvSpPr>
            <a:spLocks noChangeArrowheads="1"/>
          </p:cNvSpPr>
          <p:nvPr/>
        </p:nvSpPr>
        <p:spPr bwMode="auto">
          <a:xfrm>
            <a:off x="5410200" y="762000"/>
            <a:ext cx="35560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00013" indent="-100013" algn="l">
              <a:lnSpc>
                <a:spcPct val="90000"/>
              </a:lnSpc>
              <a:spcBef>
                <a:spcPct val="20000"/>
              </a:spcBef>
              <a:buClr>
                <a:srgbClr val="FF9900"/>
              </a:buClr>
              <a:buFont typeface="Wingdings" pitchFamily="2" charset="2"/>
              <a:buChar char="§"/>
            </a:pPr>
            <a:r>
              <a:rPr lang="es-ES" sz="1200">
                <a:solidFill>
                  <a:srgbClr val="993300"/>
                </a:solidFill>
              </a:rPr>
              <a:t>Plan estratégico</a:t>
            </a:r>
            <a:r>
              <a:rPr lang="es-ES" sz="1200">
                <a:solidFill>
                  <a:srgbClr val="4F7DAE"/>
                </a:solidFill>
              </a:rPr>
              <a:t>: decisiones a largo plazo</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Qué mercados y segmentos cubrir</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Competencia, cuotas de mercado a alcanzar</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Con qué líneas productos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Volúmenes estimados de ventas anuales</a:t>
            </a:r>
          </a:p>
        </p:txBody>
      </p:sp>
      <p:sp>
        <p:nvSpPr>
          <p:cNvPr id="74773" name="AutoShape 21"/>
          <p:cNvSpPr>
            <a:spLocks noChangeArrowheads="1"/>
          </p:cNvSpPr>
          <p:nvPr/>
        </p:nvSpPr>
        <p:spPr bwMode="auto">
          <a:xfrm flipH="1">
            <a:off x="4953000" y="1143000"/>
            <a:ext cx="317500" cy="457200"/>
          </a:xfrm>
          <a:prstGeom prst="rightArrow">
            <a:avLst>
              <a:gd name="adj1" fmla="val 56259"/>
              <a:gd name="adj2" fmla="val 55921"/>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74774" name="Rectangle 22"/>
          <p:cNvSpPr>
            <a:spLocks noChangeArrowheads="1"/>
          </p:cNvSpPr>
          <p:nvPr/>
        </p:nvSpPr>
        <p:spPr bwMode="auto">
          <a:xfrm>
            <a:off x="5410200" y="2514600"/>
            <a:ext cx="3556000" cy="914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00013" indent="-100013" algn="l">
              <a:lnSpc>
                <a:spcPct val="90000"/>
              </a:lnSpc>
              <a:spcBef>
                <a:spcPct val="20000"/>
              </a:spcBef>
              <a:buClr>
                <a:srgbClr val="FF9900"/>
              </a:buClr>
              <a:buFont typeface="Wingdings" pitchFamily="2" charset="2"/>
              <a:buChar char="§"/>
            </a:pPr>
            <a:r>
              <a:rPr lang="es-ES" sz="1200">
                <a:solidFill>
                  <a:srgbClr val="993300"/>
                </a:solidFill>
              </a:rPr>
              <a:t>Plan de Marketing</a:t>
            </a:r>
            <a:r>
              <a:rPr lang="es-ES" sz="1200">
                <a:solidFill>
                  <a:srgbClr val="4F7DAE"/>
                </a:solidFill>
              </a:rPr>
              <a:t>: decisiones anuales,  Presupuesto de Ventas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Marketig Mix: precios/promoción/productos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Compromiso a cumplir ante los socios</a:t>
            </a:r>
          </a:p>
        </p:txBody>
      </p:sp>
      <p:sp>
        <p:nvSpPr>
          <p:cNvPr id="74775" name="Rectangle 23"/>
          <p:cNvSpPr>
            <a:spLocks noChangeArrowheads="1"/>
          </p:cNvSpPr>
          <p:nvPr/>
        </p:nvSpPr>
        <p:spPr bwMode="auto">
          <a:xfrm>
            <a:off x="5410200" y="3505200"/>
            <a:ext cx="3556000" cy="9144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00013" indent="-100013" algn="l">
              <a:lnSpc>
                <a:spcPct val="90000"/>
              </a:lnSpc>
              <a:spcBef>
                <a:spcPct val="20000"/>
              </a:spcBef>
              <a:buClr>
                <a:srgbClr val="FF9900"/>
              </a:buClr>
              <a:buFont typeface="Wingdings" pitchFamily="2" charset="2"/>
              <a:buChar char="§"/>
            </a:pPr>
            <a:r>
              <a:rPr lang="es-ES" sz="1200">
                <a:solidFill>
                  <a:srgbClr val="993300"/>
                </a:solidFill>
              </a:rPr>
              <a:t>Concreción del Plan de Marketing</a:t>
            </a:r>
            <a:endParaRPr lang="es-ES" sz="1200">
              <a:solidFill>
                <a:srgbClr val="4F7DAE"/>
              </a:solidFill>
            </a:endParaRPr>
          </a:p>
          <a:p>
            <a:pPr marL="100013" indent="-100013" algn="l">
              <a:lnSpc>
                <a:spcPct val="90000"/>
              </a:lnSpc>
              <a:spcBef>
                <a:spcPct val="20000"/>
              </a:spcBef>
              <a:buClr>
                <a:srgbClr val="FF9900"/>
              </a:buClr>
              <a:buFont typeface="Wingdings" pitchFamily="2" charset="2"/>
              <a:buChar char="§"/>
            </a:pPr>
            <a:r>
              <a:rPr lang="es-ES" sz="1200">
                <a:solidFill>
                  <a:srgbClr val="4F7DAE"/>
                </a:solidFill>
              </a:rPr>
              <a:t>Desarrollo del plan de marketing durante el año, mayor nivel de detalle, más corto plazo</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Incorpora datos ciertos a más corto plazo</a:t>
            </a:r>
          </a:p>
        </p:txBody>
      </p:sp>
      <p:sp>
        <p:nvSpPr>
          <p:cNvPr id="74776" name="AutoShape 24"/>
          <p:cNvSpPr>
            <a:spLocks noChangeArrowheads="1"/>
          </p:cNvSpPr>
          <p:nvPr/>
        </p:nvSpPr>
        <p:spPr bwMode="auto">
          <a:xfrm flipH="1">
            <a:off x="4953000" y="2959100"/>
            <a:ext cx="317500" cy="457200"/>
          </a:xfrm>
          <a:prstGeom prst="rightArrow">
            <a:avLst>
              <a:gd name="adj1" fmla="val 56259"/>
              <a:gd name="adj2" fmla="val 55921"/>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74777" name="AutoShape 25"/>
          <p:cNvSpPr>
            <a:spLocks noChangeArrowheads="1"/>
          </p:cNvSpPr>
          <p:nvPr/>
        </p:nvSpPr>
        <p:spPr bwMode="auto">
          <a:xfrm flipH="1">
            <a:off x="4953000" y="5105400"/>
            <a:ext cx="317500" cy="457200"/>
          </a:xfrm>
          <a:prstGeom prst="rightArrow">
            <a:avLst>
              <a:gd name="adj1" fmla="val 56259"/>
              <a:gd name="adj2" fmla="val 55921"/>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74778" name="Rectangle 26"/>
          <p:cNvSpPr>
            <a:spLocks noChangeArrowheads="1"/>
          </p:cNvSpPr>
          <p:nvPr/>
        </p:nvSpPr>
        <p:spPr bwMode="auto">
          <a:xfrm>
            <a:off x="5410200" y="4724400"/>
            <a:ext cx="3556000" cy="1600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00013" indent="-100013" algn="l">
              <a:lnSpc>
                <a:spcPct val="90000"/>
              </a:lnSpc>
              <a:spcBef>
                <a:spcPct val="20000"/>
              </a:spcBef>
              <a:buClr>
                <a:srgbClr val="FF9900"/>
              </a:buClr>
              <a:buFont typeface="Wingdings" pitchFamily="2" charset="2"/>
              <a:buChar char="§"/>
            </a:pPr>
            <a:r>
              <a:rPr lang="es-ES" sz="1200">
                <a:solidFill>
                  <a:srgbClr val="993300"/>
                </a:solidFill>
              </a:rPr>
              <a:t>Nivel de concreción a corto plazo</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Período a planificar bastante </a:t>
            </a:r>
            <a:r>
              <a:rPr lang="es-ES" sz="1200" i="1">
                <a:solidFill>
                  <a:srgbClr val="4F7DAE"/>
                </a:solidFill>
              </a:rPr>
              <a:t>comprometido</a:t>
            </a:r>
            <a:r>
              <a:rPr lang="es-ES" sz="1200">
                <a:solidFill>
                  <a:srgbClr val="4F7DAE"/>
                </a:solidFill>
              </a:rPr>
              <a:t> o, al menos, previsiones muy fiables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Incorpora desviaciones de períodos anteriores, últimos pedidos y otras fuentes de demanda</a:t>
            </a:r>
          </a:p>
          <a:p>
            <a:pPr marL="100013" indent="-100013" algn="l">
              <a:lnSpc>
                <a:spcPct val="90000"/>
              </a:lnSpc>
              <a:spcBef>
                <a:spcPct val="20000"/>
              </a:spcBef>
              <a:buClr>
                <a:srgbClr val="FF9900"/>
              </a:buClr>
              <a:buFont typeface="Wingdings" pitchFamily="2" charset="2"/>
              <a:buChar char="§"/>
            </a:pPr>
            <a:r>
              <a:rPr lang="es-ES" sz="1200">
                <a:solidFill>
                  <a:srgbClr val="993300"/>
                </a:solidFill>
              </a:rPr>
              <a:t>Actualización o replanificación frecuente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s-ES"/>
              <a:t>Planificación de la Producción: Capacidad</a:t>
            </a:r>
          </a:p>
        </p:txBody>
      </p:sp>
      <p:sp>
        <p:nvSpPr>
          <p:cNvPr id="90115" name="Rectangle 3"/>
          <p:cNvSpPr>
            <a:spLocks noGrp="1" noChangeArrowheads="1"/>
          </p:cNvSpPr>
          <p:nvPr>
            <p:ph type="body" idx="1"/>
          </p:nvPr>
        </p:nvSpPr>
        <p:spPr/>
        <p:txBody>
          <a:bodyPr/>
          <a:lstStyle/>
          <a:p>
            <a:r>
              <a:rPr lang="es-ES"/>
              <a:t>Capacidad Disponible:</a:t>
            </a:r>
            <a:r>
              <a:rPr lang="es-ES" b="0"/>
              <a:t> disponibilidad de los recursos necesarios para producir los productos</a:t>
            </a:r>
          </a:p>
          <a:p>
            <a:pPr lvl="1"/>
            <a:r>
              <a:rPr lang="es-ES" b="1"/>
              <a:t>Horas de diferentes máquinas, horas de mano de obra de distintos tipos, ... disponibles en un período de tiempo</a:t>
            </a:r>
          </a:p>
          <a:p>
            <a:pPr lvl="1"/>
            <a:r>
              <a:rPr lang="es-ES" b="1"/>
              <a:t>De una manera más general:</a:t>
            </a:r>
            <a:r>
              <a:rPr lang="es-ES"/>
              <a:t> número de unidades que se pueden producir en circunstancias normales por período</a:t>
            </a:r>
          </a:p>
          <a:p>
            <a:r>
              <a:rPr lang="es-ES"/>
              <a:t>Los planes de producción, </a:t>
            </a:r>
            <a:r>
              <a:rPr lang="es-ES">
                <a:solidFill>
                  <a:srgbClr val="008000"/>
                </a:solidFill>
              </a:rPr>
              <a:t>han de ser posibles</a:t>
            </a:r>
          </a:p>
          <a:p>
            <a:pPr lvl="1"/>
            <a:r>
              <a:rPr lang="es-ES"/>
              <a:t>¿Qué productos y en qué cantidades y cuándo? para suplir la demanda</a:t>
            </a:r>
          </a:p>
          <a:p>
            <a:pPr lvl="1"/>
            <a:r>
              <a:rPr lang="es-ES"/>
              <a:t>Pero los recursos tienen CAPACIDAD LIMITADA</a:t>
            </a:r>
          </a:p>
          <a:p>
            <a:pPr lvl="1"/>
            <a:r>
              <a:rPr lang="es-ES"/>
              <a:t>Hay que estimar la CARGA sobre los recursos disponibles</a:t>
            </a:r>
          </a:p>
          <a:p>
            <a:pPr lvl="1"/>
            <a:r>
              <a:rPr lang="es-ES"/>
              <a:t>Para verificar que el plan es posible y corregirlo si no lo es</a:t>
            </a:r>
          </a:p>
          <a:p>
            <a:pPr lvl="1"/>
            <a:r>
              <a:rPr lang="es-ES"/>
              <a:t>Para tomar medidas temporales o permanentes de aumento de la CAPACIDAD de los recursos más críticos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685800" y="0"/>
            <a:ext cx="8229600" cy="609600"/>
          </a:xfrm>
        </p:spPr>
        <p:txBody>
          <a:bodyPr/>
          <a:lstStyle/>
          <a:p>
            <a:r>
              <a:rPr lang="es-ES"/>
              <a:t>Planificación de la Producción: Capacidad</a:t>
            </a:r>
          </a:p>
        </p:txBody>
      </p:sp>
      <p:sp>
        <p:nvSpPr>
          <p:cNvPr id="75780" name="Rectangle 4"/>
          <p:cNvSpPr>
            <a:spLocks noChangeArrowheads="1"/>
          </p:cNvSpPr>
          <p:nvPr/>
        </p:nvSpPr>
        <p:spPr bwMode="auto">
          <a:xfrm>
            <a:off x="152400" y="1041400"/>
            <a:ext cx="4648200" cy="711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5781" name="Rectangle 5"/>
          <p:cNvSpPr>
            <a:spLocks noChangeArrowheads="1"/>
          </p:cNvSpPr>
          <p:nvPr/>
        </p:nvSpPr>
        <p:spPr bwMode="auto">
          <a:xfrm>
            <a:off x="152400" y="7620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estratégica: Largo Plazo</a:t>
            </a:r>
          </a:p>
        </p:txBody>
      </p:sp>
      <p:sp>
        <p:nvSpPr>
          <p:cNvPr id="75782" name="Rectangle 6"/>
          <p:cNvSpPr>
            <a:spLocks noChangeArrowheads="1"/>
          </p:cNvSpPr>
          <p:nvPr/>
        </p:nvSpPr>
        <p:spPr bwMode="auto">
          <a:xfrm>
            <a:off x="266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financiero</a:t>
            </a:r>
          </a:p>
        </p:txBody>
      </p:sp>
      <p:sp>
        <p:nvSpPr>
          <p:cNvPr id="75783" name="Rectangle 7"/>
          <p:cNvSpPr>
            <a:spLocks noChangeArrowheads="1"/>
          </p:cNvSpPr>
          <p:nvPr/>
        </p:nvSpPr>
        <p:spPr bwMode="auto">
          <a:xfrm>
            <a:off x="3314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comercial</a:t>
            </a:r>
          </a:p>
        </p:txBody>
      </p:sp>
      <p:sp>
        <p:nvSpPr>
          <p:cNvPr id="75784" name="Rectangle 8"/>
          <p:cNvSpPr>
            <a:spLocks noChangeArrowheads="1"/>
          </p:cNvSpPr>
          <p:nvPr/>
        </p:nvSpPr>
        <p:spPr bwMode="auto">
          <a:xfrm>
            <a:off x="1790700" y="1143000"/>
            <a:ext cx="1371600" cy="508000"/>
          </a:xfrm>
          <a:prstGeom prst="rect">
            <a:avLst/>
          </a:prstGeom>
          <a:solidFill>
            <a:srgbClr val="CC0000"/>
          </a:solidFill>
          <a:ln w="9525">
            <a:noFill/>
            <a:miter lim="800000"/>
            <a:headEnd/>
            <a:tailEnd/>
          </a:ln>
          <a:effectLst>
            <a:outerShdw dist="35921" dir="2700000" algn="ctr" rotWithShape="0">
              <a:schemeClr val="bg2"/>
            </a:outerShdw>
          </a:effectLst>
        </p:spPr>
        <p:txBody>
          <a:bodyPr lIns="36000" rIns="36000" anchor="ctr"/>
          <a:lstStyle/>
          <a:p>
            <a:r>
              <a:rPr lang="es-ES" sz="1600"/>
              <a:t>Plan</a:t>
            </a:r>
          </a:p>
          <a:p>
            <a:r>
              <a:rPr lang="es-ES" sz="1600"/>
              <a:t>Producción</a:t>
            </a:r>
          </a:p>
        </p:txBody>
      </p:sp>
      <p:sp>
        <p:nvSpPr>
          <p:cNvPr id="75785" name="Rectangle 9"/>
          <p:cNvSpPr>
            <a:spLocks noChangeArrowheads="1"/>
          </p:cNvSpPr>
          <p:nvPr/>
        </p:nvSpPr>
        <p:spPr bwMode="auto">
          <a:xfrm>
            <a:off x="152400" y="2870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5786" name="Rectangle 10"/>
          <p:cNvSpPr>
            <a:spLocks noChangeArrowheads="1"/>
          </p:cNvSpPr>
          <p:nvPr/>
        </p:nvSpPr>
        <p:spPr bwMode="auto">
          <a:xfrm>
            <a:off x="304800" y="30226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Agregado de Producción (18 meses)</a:t>
            </a:r>
          </a:p>
        </p:txBody>
      </p:sp>
      <p:sp>
        <p:nvSpPr>
          <p:cNvPr id="75787" name="Rectangle 11"/>
          <p:cNvSpPr>
            <a:spLocks noChangeArrowheads="1"/>
          </p:cNvSpPr>
          <p:nvPr/>
        </p:nvSpPr>
        <p:spPr bwMode="auto">
          <a:xfrm>
            <a:off x="304800" y="3632200"/>
            <a:ext cx="4343400" cy="304800"/>
          </a:xfrm>
          <a:prstGeom prst="rect">
            <a:avLst/>
          </a:prstGeom>
          <a:solidFill>
            <a:srgbClr val="000099"/>
          </a:solidFill>
          <a:ln w="9525">
            <a:noFill/>
            <a:miter lim="800000"/>
            <a:headEnd/>
            <a:tailEnd/>
          </a:ln>
          <a:effectLst>
            <a:outerShdw dist="35921" dir="2700000" algn="ctr" rotWithShape="0">
              <a:schemeClr val="bg2"/>
            </a:outerShdw>
          </a:effectLst>
        </p:spPr>
        <p:txBody>
          <a:bodyPr lIns="36000" rIns="36000" anchor="ctr"/>
          <a:lstStyle/>
          <a:p>
            <a:r>
              <a:rPr lang="es-ES" sz="1600"/>
              <a:t>Plan Maestro de Producción (3 - 12 meses)</a:t>
            </a:r>
          </a:p>
        </p:txBody>
      </p:sp>
      <p:sp>
        <p:nvSpPr>
          <p:cNvPr id="75788" name="Rectangle 12"/>
          <p:cNvSpPr>
            <a:spLocks noChangeArrowheads="1"/>
          </p:cNvSpPr>
          <p:nvPr/>
        </p:nvSpPr>
        <p:spPr bwMode="auto">
          <a:xfrm>
            <a:off x="152400" y="5029200"/>
            <a:ext cx="4648200" cy="1219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88913" indent="-188913" algn="l">
              <a:lnSpc>
                <a:spcPct val="90000"/>
              </a:lnSpc>
              <a:spcBef>
                <a:spcPct val="20000"/>
              </a:spcBef>
              <a:buClr>
                <a:srgbClr val="FF9900"/>
              </a:buClr>
              <a:buFont typeface="Wingdings" pitchFamily="2" charset="2"/>
              <a:buNone/>
            </a:pPr>
            <a:endParaRPr lang="es-ES" sz="1200">
              <a:solidFill>
                <a:srgbClr val="4F7DAE"/>
              </a:solidFill>
            </a:endParaRPr>
          </a:p>
        </p:txBody>
      </p:sp>
      <p:sp>
        <p:nvSpPr>
          <p:cNvPr id="75789" name="Rectangle 13"/>
          <p:cNvSpPr>
            <a:spLocks noChangeArrowheads="1"/>
          </p:cNvSpPr>
          <p:nvPr/>
        </p:nvSpPr>
        <p:spPr bwMode="auto">
          <a:xfrm>
            <a:off x="304800" y="5181600"/>
            <a:ext cx="4343400" cy="3048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Planificación de materiales (semanas - meses)</a:t>
            </a:r>
          </a:p>
        </p:txBody>
      </p:sp>
      <p:sp>
        <p:nvSpPr>
          <p:cNvPr id="75790" name="Rectangle 14"/>
          <p:cNvSpPr>
            <a:spLocks noChangeArrowheads="1"/>
          </p:cNvSpPr>
          <p:nvPr/>
        </p:nvSpPr>
        <p:spPr bwMode="auto">
          <a:xfrm>
            <a:off x="304800" y="5715000"/>
            <a:ext cx="4343400" cy="457200"/>
          </a:xfrm>
          <a:prstGeom prst="rect">
            <a:avLst/>
          </a:prstGeom>
          <a:solidFill>
            <a:srgbClr val="FFFF00"/>
          </a:solidFill>
          <a:ln w="9525">
            <a:noFill/>
            <a:miter lim="800000"/>
            <a:headEnd/>
            <a:tailEnd/>
          </a:ln>
          <a:effectLst>
            <a:outerShdw dist="35921" dir="2700000" algn="ctr" rotWithShape="0">
              <a:schemeClr val="bg2"/>
            </a:outerShdw>
          </a:effectLst>
        </p:spPr>
        <p:txBody>
          <a:bodyPr lIns="36000" rIns="36000" anchor="ctr"/>
          <a:lstStyle/>
          <a:p>
            <a:r>
              <a:rPr lang="es-ES" sz="1600">
                <a:solidFill>
                  <a:schemeClr val="tx1"/>
                </a:solidFill>
              </a:rPr>
              <a:t>Gestión de talleres y programación de operaciones (horas - semana)</a:t>
            </a:r>
          </a:p>
        </p:txBody>
      </p:sp>
      <p:cxnSp>
        <p:nvCxnSpPr>
          <p:cNvPr id="75791" name="AutoShape 15"/>
          <p:cNvCxnSpPr>
            <a:cxnSpLocks noChangeShapeType="1"/>
            <a:stCxn id="75784" idx="2"/>
            <a:endCxn id="75786" idx="0"/>
          </p:cNvCxnSpPr>
          <p:nvPr/>
        </p:nvCxnSpPr>
        <p:spPr bwMode="auto">
          <a:xfrm rot="5400000">
            <a:off x="1790700" y="2336800"/>
            <a:ext cx="1371600" cy="0"/>
          </a:xfrm>
          <a:prstGeom prst="straightConnector1">
            <a:avLst/>
          </a:prstGeom>
          <a:noFill/>
          <a:ln w="38100">
            <a:solidFill>
              <a:srgbClr val="333333"/>
            </a:solidFill>
            <a:round/>
            <a:headEnd/>
            <a:tailEnd type="triangle" w="med" len="med"/>
          </a:ln>
          <a:effectLst/>
        </p:spPr>
      </p:cxnSp>
      <p:sp>
        <p:nvSpPr>
          <p:cNvPr id="75792" name="Rectangle 16"/>
          <p:cNvSpPr>
            <a:spLocks noChangeArrowheads="1"/>
          </p:cNvSpPr>
          <p:nvPr/>
        </p:nvSpPr>
        <p:spPr bwMode="auto">
          <a:xfrm>
            <a:off x="152400" y="2590800"/>
            <a:ext cx="4648200" cy="228600"/>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táctica: Medio Plazo</a:t>
            </a:r>
          </a:p>
        </p:txBody>
      </p:sp>
      <p:cxnSp>
        <p:nvCxnSpPr>
          <p:cNvPr id="75793" name="AutoShape 17"/>
          <p:cNvCxnSpPr>
            <a:cxnSpLocks noChangeShapeType="1"/>
            <a:stCxn id="75786" idx="2"/>
            <a:endCxn id="75787" idx="0"/>
          </p:cNvCxnSpPr>
          <p:nvPr/>
        </p:nvCxnSpPr>
        <p:spPr bwMode="auto">
          <a:xfrm rot="5400000">
            <a:off x="2324100" y="3479800"/>
            <a:ext cx="304800" cy="0"/>
          </a:xfrm>
          <a:prstGeom prst="straightConnector1">
            <a:avLst/>
          </a:prstGeom>
          <a:noFill/>
          <a:ln w="38100">
            <a:solidFill>
              <a:srgbClr val="333333"/>
            </a:solidFill>
            <a:round/>
            <a:headEnd/>
            <a:tailEnd type="triangle" w="med" len="med"/>
          </a:ln>
          <a:effectLst/>
        </p:spPr>
      </p:cxnSp>
      <p:cxnSp>
        <p:nvCxnSpPr>
          <p:cNvPr id="75794" name="AutoShape 18"/>
          <p:cNvCxnSpPr>
            <a:cxnSpLocks noChangeShapeType="1"/>
            <a:stCxn id="75787" idx="2"/>
            <a:endCxn id="75789" idx="0"/>
          </p:cNvCxnSpPr>
          <p:nvPr/>
        </p:nvCxnSpPr>
        <p:spPr bwMode="auto">
          <a:xfrm rot="5400000">
            <a:off x="1854200" y="4559300"/>
            <a:ext cx="1244600" cy="0"/>
          </a:xfrm>
          <a:prstGeom prst="straightConnector1">
            <a:avLst/>
          </a:prstGeom>
          <a:noFill/>
          <a:ln w="38100">
            <a:solidFill>
              <a:srgbClr val="333333"/>
            </a:solidFill>
            <a:round/>
            <a:headEnd/>
            <a:tailEnd type="triangle" w="med" len="med"/>
          </a:ln>
          <a:effectLst/>
        </p:spPr>
      </p:cxnSp>
      <p:sp>
        <p:nvSpPr>
          <p:cNvPr id="75795" name="Rectangle 19"/>
          <p:cNvSpPr>
            <a:spLocks noChangeArrowheads="1"/>
          </p:cNvSpPr>
          <p:nvPr/>
        </p:nvSpPr>
        <p:spPr bwMode="auto">
          <a:xfrm>
            <a:off x="152400" y="4724400"/>
            <a:ext cx="4648200" cy="230188"/>
          </a:xfrm>
          <a:prstGeom prst="rect">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b="1"/>
              <a:t>Planificación operativa: Corto Plazo</a:t>
            </a:r>
          </a:p>
        </p:txBody>
      </p:sp>
      <p:sp>
        <p:nvSpPr>
          <p:cNvPr id="75796" name="Rectangle 20"/>
          <p:cNvSpPr>
            <a:spLocks noChangeArrowheads="1"/>
          </p:cNvSpPr>
          <p:nvPr/>
        </p:nvSpPr>
        <p:spPr bwMode="auto">
          <a:xfrm>
            <a:off x="5334000" y="2362200"/>
            <a:ext cx="3733800" cy="3962400"/>
          </a:xfrm>
          <a:prstGeom prst="rect">
            <a:avLst/>
          </a:prstGeom>
          <a:solidFill>
            <a:srgbClr val="FFFFCC"/>
          </a:solidFill>
          <a:ln w="9525">
            <a:noFill/>
            <a:miter lim="800000"/>
            <a:headEnd/>
            <a:tailEnd/>
          </a:ln>
          <a:effectLst/>
        </p:spPr>
        <p:txBody>
          <a:bodyPr wrap="none" tIns="0"/>
          <a:lstStyle/>
          <a:p>
            <a:pPr algn="l"/>
            <a:endParaRPr lang="es-ES" sz="1800" b="1">
              <a:solidFill>
                <a:srgbClr val="993300"/>
              </a:solidFill>
            </a:endParaRPr>
          </a:p>
        </p:txBody>
      </p:sp>
      <p:sp>
        <p:nvSpPr>
          <p:cNvPr id="75797" name="Rectangle 21"/>
          <p:cNvSpPr>
            <a:spLocks noChangeArrowheads="1"/>
          </p:cNvSpPr>
          <p:nvPr/>
        </p:nvSpPr>
        <p:spPr bwMode="auto">
          <a:xfrm>
            <a:off x="5410200" y="762000"/>
            <a:ext cx="35560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a:lstStyle/>
          <a:p>
            <a:pPr marL="100013" indent="-100013" algn="l">
              <a:lnSpc>
                <a:spcPct val="90000"/>
              </a:lnSpc>
              <a:spcBef>
                <a:spcPct val="20000"/>
              </a:spcBef>
              <a:buClr>
                <a:srgbClr val="FF9900"/>
              </a:buClr>
              <a:buFont typeface="Wingdings" pitchFamily="2" charset="2"/>
              <a:buChar char="§"/>
            </a:pPr>
            <a:r>
              <a:rPr lang="es-ES" sz="1200">
                <a:solidFill>
                  <a:srgbClr val="4F7DAE"/>
                </a:solidFill>
              </a:rPr>
              <a:t>Los objetivos estratégicos a nivel comercial</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Y las posibilidades financieras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Permitirán elegir “¿qué fábrica?” es necesaria: INVERSIÓN</a:t>
            </a:r>
          </a:p>
          <a:p>
            <a:pPr marL="100013" indent="-100013" algn="l">
              <a:lnSpc>
                <a:spcPct val="90000"/>
              </a:lnSpc>
              <a:spcBef>
                <a:spcPct val="20000"/>
              </a:spcBef>
              <a:buClr>
                <a:srgbClr val="FF9900"/>
              </a:buClr>
              <a:buFont typeface="Wingdings" pitchFamily="2" charset="2"/>
              <a:buChar char="§"/>
            </a:pPr>
            <a:r>
              <a:rPr lang="es-ES" sz="1200" b="1">
                <a:solidFill>
                  <a:srgbClr val="993300"/>
                </a:solidFill>
              </a:rPr>
              <a:t>DETERMINA LA CAPACIDAD DISPONIBLE</a:t>
            </a:r>
            <a:endParaRPr lang="es-ES" sz="1200" b="1">
              <a:solidFill>
                <a:srgbClr val="4F7DAE"/>
              </a:solidFill>
            </a:endParaRPr>
          </a:p>
        </p:txBody>
      </p:sp>
      <p:sp>
        <p:nvSpPr>
          <p:cNvPr id="75798" name="AutoShape 22"/>
          <p:cNvSpPr>
            <a:spLocks noChangeArrowheads="1"/>
          </p:cNvSpPr>
          <p:nvPr/>
        </p:nvSpPr>
        <p:spPr bwMode="auto">
          <a:xfrm>
            <a:off x="4953000" y="1143000"/>
            <a:ext cx="317500" cy="457200"/>
          </a:xfrm>
          <a:prstGeom prst="rightArrow">
            <a:avLst>
              <a:gd name="adj1" fmla="val 56259"/>
              <a:gd name="adj2" fmla="val 55921"/>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75799" name="Rectangle 23"/>
          <p:cNvSpPr>
            <a:spLocks noChangeArrowheads="1"/>
          </p:cNvSpPr>
          <p:nvPr/>
        </p:nvSpPr>
        <p:spPr bwMode="auto">
          <a:xfrm>
            <a:off x="5410200" y="2514600"/>
            <a:ext cx="3556000" cy="8382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rIns="36000" bIns="36000"/>
          <a:lstStyle/>
          <a:p>
            <a:pPr marL="100013" indent="-100013" algn="l">
              <a:lnSpc>
                <a:spcPct val="90000"/>
              </a:lnSpc>
              <a:spcBef>
                <a:spcPct val="20000"/>
              </a:spcBef>
              <a:buClr>
                <a:srgbClr val="FF9900"/>
              </a:buClr>
              <a:buFont typeface="Wingdings" pitchFamily="2" charset="2"/>
              <a:buChar char="§"/>
            </a:pPr>
            <a:r>
              <a:rPr lang="es-ES" sz="1200" b="1">
                <a:solidFill>
                  <a:srgbClr val="993300"/>
                </a:solidFill>
              </a:rPr>
              <a:t>Planificación Agregada de Capacidad</a:t>
            </a:r>
            <a:r>
              <a:rPr lang="es-ES" sz="1200">
                <a:solidFill>
                  <a:srgbClr val="4F7DAE"/>
                </a:solidFill>
              </a:rPr>
              <a:t> (Resource Requirements Planning)</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Períodos mensuales o trimestrales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A nivel de grandes instalaciones productivas</a:t>
            </a:r>
          </a:p>
        </p:txBody>
      </p:sp>
      <p:sp>
        <p:nvSpPr>
          <p:cNvPr id="75800" name="Rectangle 24"/>
          <p:cNvSpPr>
            <a:spLocks noChangeArrowheads="1"/>
          </p:cNvSpPr>
          <p:nvPr/>
        </p:nvSpPr>
        <p:spPr bwMode="auto">
          <a:xfrm>
            <a:off x="5410200" y="3429000"/>
            <a:ext cx="3556000" cy="11430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rIns="36000" bIns="36000"/>
          <a:lstStyle/>
          <a:p>
            <a:pPr marL="100013" indent="-100013" algn="l">
              <a:lnSpc>
                <a:spcPct val="90000"/>
              </a:lnSpc>
              <a:spcBef>
                <a:spcPct val="20000"/>
              </a:spcBef>
              <a:buClr>
                <a:srgbClr val="FF9900"/>
              </a:buClr>
              <a:buFont typeface="Wingdings" pitchFamily="2" charset="2"/>
              <a:buChar char="§"/>
            </a:pPr>
            <a:r>
              <a:rPr lang="es-ES" sz="1200" b="1">
                <a:solidFill>
                  <a:srgbClr val="993300"/>
                </a:solidFill>
              </a:rPr>
              <a:t>Planificación Aproximada de Capacidad</a:t>
            </a:r>
            <a:r>
              <a:rPr lang="es-ES" sz="1200">
                <a:solidFill>
                  <a:srgbClr val="4F7DAE"/>
                </a:solidFill>
              </a:rPr>
              <a:t> (Rough-cut Capacity Planning)</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Períodos de semanas a nivel de unidades de producto</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A nivel de talleres, centros de trabajo o grupos de máquinas</a:t>
            </a:r>
          </a:p>
          <a:p>
            <a:pPr marL="100013" indent="-100013" algn="l">
              <a:lnSpc>
                <a:spcPct val="90000"/>
              </a:lnSpc>
              <a:spcBef>
                <a:spcPct val="20000"/>
              </a:spcBef>
              <a:buClr>
                <a:srgbClr val="FF9900"/>
              </a:buClr>
              <a:buFont typeface="Wingdings" pitchFamily="2" charset="2"/>
              <a:buChar char="§"/>
            </a:pPr>
            <a:endParaRPr lang="es-ES" sz="1200">
              <a:solidFill>
                <a:srgbClr val="4F7DAE"/>
              </a:solidFill>
            </a:endParaRPr>
          </a:p>
        </p:txBody>
      </p:sp>
      <p:sp>
        <p:nvSpPr>
          <p:cNvPr id="75801" name="AutoShape 25"/>
          <p:cNvSpPr>
            <a:spLocks noChangeArrowheads="1"/>
          </p:cNvSpPr>
          <p:nvPr/>
        </p:nvSpPr>
        <p:spPr bwMode="auto">
          <a:xfrm>
            <a:off x="4495800" y="2895600"/>
            <a:ext cx="1028700" cy="479425"/>
          </a:xfrm>
          <a:prstGeom prst="flowChartDecision">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a:t>Posible?</a:t>
            </a:r>
          </a:p>
        </p:txBody>
      </p:sp>
      <p:sp>
        <p:nvSpPr>
          <p:cNvPr id="75803" name="AutoShape 27"/>
          <p:cNvSpPr>
            <a:spLocks noChangeArrowheads="1"/>
          </p:cNvSpPr>
          <p:nvPr/>
        </p:nvSpPr>
        <p:spPr bwMode="auto">
          <a:xfrm>
            <a:off x="4495800" y="3581400"/>
            <a:ext cx="1028700" cy="479425"/>
          </a:xfrm>
          <a:prstGeom prst="flowChartDecision">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a:t>Posible?</a:t>
            </a:r>
          </a:p>
        </p:txBody>
      </p:sp>
      <p:sp>
        <p:nvSpPr>
          <p:cNvPr id="75804" name="Rectangle 28"/>
          <p:cNvSpPr>
            <a:spLocks noChangeArrowheads="1"/>
          </p:cNvSpPr>
          <p:nvPr/>
        </p:nvSpPr>
        <p:spPr bwMode="auto">
          <a:xfrm>
            <a:off x="5410200" y="4724400"/>
            <a:ext cx="3556000" cy="990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rIns="36000" bIns="36000"/>
          <a:lstStyle/>
          <a:p>
            <a:pPr marL="100013" indent="-100013" algn="l">
              <a:lnSpc>
                <a:spcPct val="90000"/>
              </a:lnSpc>
              <a:spcBef>
                <a:spcPct val="20000"/>
              </a:spcBef>
              <a:buClr>
                <a:srgbClr val="FF9900"/>
              </a:buClr>
              <a:buFont typeface="Wingdings" pitchFamily="2" charset="2"/>
              <a:buChar char="§"/>
            </a:pPr>
            <a:r>
              <a:rPr lang="es-ES" sz="1200" b="1">
                <a:solidFill>
                  <a:srgbClr val="993300"/>
                </a:solidFill>
              </a:rPr>
              <a:t>Planificación Detallada de Capacidad</a:t>
            </a:r>
            <a:r>
              <a:rPr lang="es-ES" sz="1200">
                <a:solidFill>
                  <a:srgbClr val="4F7DAE"/>
                </a:solidFill>
              </a:rPr>
              <a:t> (Capacity Requirements Planning)</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Períodos de semanas a nivel de unidades de materiales y piezas</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A nivel de máquinas</a:t>
            </a:r>
          </a:p>
        </p:txBody>
      </p:sp>
      <p:sp>
        <p:nvSpPr>
          <p:cNvPr id="75805" name="AutoShape 29"/>
          <p:cNvSpPr>
            <a:spLocks noChangeArrowheads="1"/>
          </p:cNvSpPr>
          <p:nvPr/>
        </p:nvSpPr>
        <p:spPr bwMode="auto">
          <a:xfrm rot="5400000">
            <a:off x="7042150" y="1981200"/>
            <a:ext cx="317500" cy="457200"/>
          </a:xfrm>
          <a:prstGeom prst="rightArrow">
            <a:avLst>
              <a:gd name="adj1" fmla="val 56259"/>
              <a:gd name="adj2" fmla="val 55921"/>
            </a:avLst>
          </a:prstGeom>
          <a:solidFill>
            <a:srgbClr val="CC6600"/>
          </a:solidFill>
          <a:ln w="9525">
            <a:noFill/>
            <a:miter lim="800000"/>
            <a:headEnd/>
            <a:tailEnd/>
          </a:ln>
          <a:effectLst>
            <a:outerShdw dist="35921" dir="2700000" algn="ctr" rotWithShape="0">
              <a:schemeClr val="bg2"/>
            </a:outerShdw>
          </a:effectLst>
        </p:spPr>
        <p:txBody>
          <a:bodyPr wrap="none" anchor="ctr"/>
          <a:lstStyle/>
          <a:p>
            <a:endParaRPr lang="es-ES"/>
          </a:p>
        </p:txBody>
      </p:sp>
      <p:sp>
        <p:nvSpPr>
          <p:cNvPr id="75806" name="Rectangle 30"/>
          <p:cNvSpPr>
            <a:spLocks noChangeArrowheads="1"/>
          </p:cNvSpPr>
          <p:nvPr/>
        </p:nvSpPr>
        <p:spPr bwMode="auto">
          <a:xfrm>
            <a:off x="5410200" y="5867400"/>
            <a:ext cx="3556000" cy="990600"/>
          </a:xfrm>
          <a:prstGeom prst="rect">
            <a:avLst/>
          </a:prstGeom>
          <a:solidFill>
            <a:schemeClr val="bg1"/>
          </a:solidFill>
          <a:ln w="9525">
            <a:solidFill>
              <a:srgbClr val="CC6600"/>
            </a:solidFill>
            <a:miter lim="800000"/>
            <a:headEnd/>
            <a:tailEnd/>
          </a:ln>
          <a:effectLst>
            <a:outerShdw dist="35921" dir="2700000" algn="ctr" rotWithShape="0">
              <a:schemeClr val="bg2"/>
            </a:outerShdw>
          </a:effectLst>
        </p:spPr>
        <p:txBody>
          <a:bodyPr rIns="36000" bIns="36000"/>
          <a:lstStyle/>
          <a:p>
            <a:pPr marL="100013" indent="-100013" algn="l">
              <a:lnSpc>
                <a:spcPct val="90000"/>
              </a:lnSpc>
              <a:spcBef>
                <a:spcPct val="20000"/>
              </a:spcBef>
              <a:buClr>
                <a:srgbClr val="FF9900"/>
              </a:buClr>
              <a:buFont typeface="Wingdings" pitchFamily="2" charset="2"/>
              <a:buChar char="§"/>
            </a:pPr>
            <a:r>
              <a:rPr lang="es-ES" sz="1200" b="1">
                <a:solidFill>
                  <a:srgbClr val="993300"/>
                </a:solidFill>
              </a:rPr>
              <a:t>Técnicas de Programación a Cap. Infinita</a:t>
            </a:r>
            <a:endParaRPr lang="es-ES" sz="1200">
              <a:solidFill>
                <a:srgbClr val="4F7DAE"/>
              </a:solidFill>
            </a:endParaRPr>
          </a:p>
          <a:p>
            <a:pPr marL="100013" indent="-100013" algn="l">
              <a:lnSpc>
                <a:spcPct val="90000"/>
              </a:lnSpc>
              <a:spcBef>
                <a:spcPct val="20000"/>
              </a:spcBef>
              <a:buClr>
                <a:srgbClr val="FF9900"/>
              </a:buClr>
              <a:buFont typeface="Wingdings" pitchFamily="2" charset="2"/>
              <a:buChar char="§"/>
            </a:pPr>
            <a:r>
              <a:rPr lang="es-ES" sz="1200">
                <a:solidFill>
                  <a:srgbClr val="4F7DAE"/>
                </a:solidFill>
              </a:rPr>
              <a:t>Para varios días se determinan los tiempos de comienzo y fin de las operaciones concretas en cada máquina o centro de trabajo</a:t>
            </a:r>
          </a:p>
          <a:p>
            <a:pPr marL="100013" indent="-100013" algn="l">
              <a:lnSpc>
                <a:spcPct val="90000"/>
              </a:lnSpc>
              <a:spcBef>
                <a:spcPct val="20000"/>
              </a:spcBef>
              <a:buClr>
                <a:srgbClr val="FF9900"/>
              </a:buClr>
              <a:buFont typeface="Wingdings" pitchFamily="2" charset="2"/>
              <a:buChar char="§"/>
            </a:pPr>
            <a:r>
              <a:rPr lang="es-ES" sz="1200">
                <a:solidFill>
                  <a:srgbClr val="4F7DAE"/>
                </a:solidFill>
              </a:rPr>
              <a:t>Gráfico de GANTT,...</a:t>
            </a:r>
          </a:p>
        </p:txBody>
      </p:sp>
      <p:sp>
        <p:nvSpPr>
          <p:cNvPr id="75807" name="AutoShape 31"/>
          <p:cNvSpPr>
            <a:spLocks noChangeArrowheads="1"/>
          </p:cNvSpPr>
          <p:nvPr/>
        </p:nvSpPr>
        <p:spPr bwMode="auto">
          <a:xfrm>
            <a:off x="4495800" y="5080000"/>
            <a:ext cx="1028700" cy="479425"/>
          </a:xfrm>
          <a:prstGeom prst="flowChartDecision">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a:t>Posible?</a:t>
            </a:r>
          </a:p>
        </p:txBody>
      </p:sp>
      <p:sp>
        <p:nvSpPr>
          <p:cNvPr id="75808" name="AutoShape 32"/>
          <p:cNvSpPr>
            <a:spLocks noChangeArrowheads="1"/>
          </p:cNvSpPr>
          <p:nvPr/>
        </p:nvSpPr>
        <p:spPr bwMode="auto">
          <a:xfrm>
            <a:off x="4495800" y="5803900"/>
            <a:ext cx="1028700" cy="479425"/>
          </a:xfrm>
          <a:prstGeom prst="flowChartDecision">
            <a:avLst/>
          </a:prstGeom>
          <a:solidFill>
            <a:srgbClr val="CC6600"/>
          </a:solidFill>
          <a:ln w="9525">
            <a:noFill/>
            <a:miter lim="800000"/>
            <a:headEnd/>
            <a:tailEnd/>
          </a:ln>
          <a:effectLst>
            <a:outerShdw dist="35921" dir="2700000" algn="ctr" rotWithShape="0">
              <a:schemeClr val="bg2"/>
            </a:outerShdw>
          </a:effectLst>
        </p:spPr>
        <p:txBody>
          <a:bodyPr wrap="none" anchor="ctr"/>
          <a:lstStyle/>
          <a:p>
            <a:r>
              <a:rPr lang="es-ES" sz="1600"/>
              <a:t>Posible?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s-ES"/>
              <a:t>Planificación de la Producción: Capacidad</a:t>
            </a:r>
          </a:p>
        </p:txBody>
      </p:sp>
      <p:sp>
        <p:nvSpPr>
          <p:cNvPr id="92163" name="Rectangle 3"/>
          <p:cNvSpPr>
            <a:spLocks noGrp="1" noChangeArrowheads="1"/>
          </p:cNvSpPr>
          <p:nvPr>
            <p:ph type="body" idx="1"/>
          </p:nvPr>
        </p:nvSpPr>
        <p:spPr/>
        <p:txBody>
          <a:bodyPr/>
          <a:lstStyle/>
          <a:p>
            <a:r>
              <a:rPr lang="es-ES" dirty="0"/>
              <a:t>Medidas para adecuar la capacidad a CP y MP:</a:t>
            </a:r>
          </a:p>
          <a:p>
            <a:pPr lvl="1"/>
            <a:r>
              <a:rPr lang="es-ES" dirty="0"/>
              <a:t>Contrataciones o </a:t>
            </a:r>
            <a:r>
              <a:rPr lang="es-ES" dirty="0" smtClean="0"/>
              <a:t>despidos</a:t>
            </a:r>
          </a:p>
          <a:p>
            <a:pPr lvl="1"/>
            <a:r>
              <a:rPr lang="es-ES" dirty="0" smtClean="0"/>
              <a:t>Flexibilidad de la jornada laboral</a:t>
            </a:r>
            <a:endParaRPr lang="es-ES" dirty="0"/>
          </a:p>
          <a:p>
            <a:pPr lvl="1"/>
            <a:r>
              <a:rPr lang="es-ES" dirty="0"/>
              <a:t>Programación de vacaciones</a:t>
            </a:r>
          </a:p>
          <a:p>
            <a:pPr lvl="1"/>
            <a:r>
              <a:rPr lang="es-ES" dirty="0"/>
              <a:t>Realización de horas extras</a:t>
            </a:r>
          </a:p>
          <a:p>
            <a:pPr lvl="1"/>
            <a:r>
              <a:rPr lang="es-ES" dirty="0"/>
              <a:t>Movilidad de personal</a:t>
            </a:r>
          </a:p>
          <a:p>
            <a:pPr lvl="1"/>
            <a:r>
              <a:rPr lang="es-ES" dirty="0"/>
              <a:t>Utilizar rutas de producción alternativas</a:t>
            </a:r>
          </a:p>
          <a:p>
            <a:pPr lvl="1"/>
            <a:r>
              <a:rPr lang="es-ES" dirty="0"/>
              <a:t>Subcontratación</a:t>
            </a:r>
          </a:p>
          <a:p>
            <a:pPr lvl="1"/>
            <a:r>
              <a:rPr lang="es-ES" dirty="0"/>
              <a:t>Aumento de existencias en períodos ociosos</a:t>
            </a:r>
          </a:p>
          <a:p>
            <a:pPr lvl="1"/>
            <a:r>
              <a:rPr lang="es-ES" dirty="0"/>
              <a:t>“Forzar las máquinas”</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Arial"/>
        <a:ea typeface=""/>
        <a:cs typeface=""/>
      </a:majorFont>
      <a:minorFont>
        <a:latin typeface="Arial"/>
        <a:ea typeface=""/>
        <a:cs typeface=""/>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6600"/>
        </a:solidFill>
        <a:ln w="9525" cap="flat" cmpd="sng" algn="ctr">
          <a:noFill/>
          <a:prstDash val="solid"/>
          <a:round/>
          <a:headEnd type="none" w="med" len="med"/>
          <a:tailEnd type="none" w="med" len="med"/>
        </a:ln>
        <a:effectLst/>
        <a:scene3d>
          <a:camera prst="legacyObliqueTopRight"/>
          <a:lightRig rig="legacyFlat4" dir="b"/>
        </a:scene3d>
        <a:sp3d extrusionH="430200" prstMaterial="legacyMatte">
          <a:bevelT w="13500" h="13500" prst="angle"/>
          <a:bevelB w="13500" h="13500" prst="angle"/>
          <a:extrusionClr>
            <a:srgbClr val="006600"/>
          </a:extrusionClr>
        </a:sp3d>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bg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l'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l'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2676</TotalTime>
  <Words>6511</Words>
  <Application>Microsoft Office PowerPoint</Application>
  <PresentationFormat>Presentació en pantalla (4:3)</PresentationFormat>
  <Paragraphs>525</Paragraphs>
  <Slides>26</Slides>
  <Notes>10</Notes>
  <HiddenSlides>0</HiddenSlides>
  <MMClips>0</MMClips>
  <ScaleCrop>false</ScaleCrop>
  <HeadingPairs>
    <vt:vector size="8" baseType="variant">
      <vt:variant>
        <vt:lpstr>Tipus de lletra utilitzats</vt:lpstr>
      </vt:variant>
      <vt:variant>
        <vt:i4>3</vt:i4>
      </vt:variant>
      <vt:variant>
        <vt:lpstr>Tema</vt:lpstr>
      </vt:variant>
      <vt:variant>
        <vt:i4>1</vt:i4>
      </vt:variant>
      <vt:variant>
        <vt:lpstr>Servidors OLE incrustats</vt:lpstr>
      </vt:variant>
      <vt:variant>
        <vt:i4>1</vt:i4>
      </vt:variant>
      <vt:variant>
        <vt:lpstr>Títols de les diapositives</vt:lpstr>
      </vt:variant>
      <vt:variant>
        <vt:i4>26</vt:i4>
      </vt:variant>
    </vt:vector>
  </HeadingPairs>
  <TitlesOfParts>
    <vt:vector size="31" baseType="lpstr">
      <vt:lpstr>Arial</vt:lpstr>
      <vt:lpstr>Times New Roman</vt:lpstr>
      <vt:lpstr>Wingdings</vt:lpstr>
      <vt:lpstr>Diseño predeterminado</vt:lpstr>
      <vt:lpstr>Image</vt:lpstr>
      <vt:lpstr>Área de Operaciones</vt:lpstr>
      <vt:lpstr>Índice</vt:lpstr>
      <vt:lpstr>Objetivos del Área de Operaciones</vt:lpstr>
      <vt:lpstr>Principales actividades del área</vt:lpstr>
      <vt:lpstr>Planificación de la Producción: Niveles</vt:lpstr>
      <vt:lpstr>Planificación de la Producción: Previsión de Ventas</vt:lpstr>
      <vt:lpstr>Planificación de la Producción: Capacidad</vt:lpstr>
      <vt:lpstr>Planificación de la Producción: Capacidad</vt:lpstr>
      <vt:lpstr>Planificación de la Producción: Capacidad</vt:lpstr>
      <vt:lpstr>Calidad</vt:lpstr>
      <vt:lpstr>Calidad: costes de no calidad</vt:lpstr>
      <vt:lpstr>Localización</vt:lpstr>
      <vt:lpstr>Distribución en planta</vt:lpstr>
      <vt:lpstr>Gestión de Inventarios</vt:lpstr>
      <vt:lpstr>Gestión de Inventarios</vt:lpstr>
      <vt:lpstr>Planificación de necesidades de materiales: MRP</vt:lpstr>
      <vt:lpstr>MRP: Consideraciones adicionales</vt:lpstr>
      <vt:lpstr>Evolución del MRP</vt:lpstr>
      <vt:lpstr>MRP II: Origen de la información</vt:lpstr>
      <vt:lpstr>Gestión de Talleres: Planificación a muy CP</vt:lpstr>
      <vt:lpstr>Gestión de Talleres: Planificación a muy CP</vt:lpstr>
      <vt:lpstr>Gestión de Talleres: Planificación a muy CP</vt:lpstr>
      <vt:lpstr>La filosofía Just in Time</vt:lpstr>
      <vt:lpstr>La filosofía Just in Time: técnicas y propuestas</vt:lpstr>
      <vt:lpstr>La filosofía Just in Time: técnicas y propuestas</vt:lpstr>
      <vt:lpstr>La filosofía Just in Time: técnicas y propuestas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UPC</cp:lastModifiedBy>
  <cp:revision>216</cp:revision>
  <dcterms:created xsi:type="dcterms:W3CDTF">1601-01-01T00:00:00Z</dcterms:created>
  <dcterms:modified xsi:type="dcterms:W3CDTF">2020-02-04T11:53:12Z</dcterms:modified>
</cp:coreProperties>
</file>