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76" r:id="rId3"/>
    <p:sldId id="311" r:id="rId4"/>
    <p:sldId id="312" r:id="rId5"/>
    <p:sldId id="313" r:id="rId6"/>
    <p:sldId id="305" r:id="rId7"/>
    <p:sldId id="306" r:id="rId8"/>
    <p:sldId id="308" r:id="rId9"/>
    <p:sldId id="307" r:id="rId10"/>
    <p:sldId id="310" r:id="rId11"/>
    <p:sldId id="278" r:id="rId12"/>
    <p:sldId id="279" r:id="rId13"/>
    <p:sldId id="280" r:id="rId14"/>
    <p:sldId id="314" r:id="rId15"/>
    <p:sldId id="315" r:id="rId16"/>
    <p:sldId id="281" r:id="rId17"/>
    <p:sldId id="282" r:id="rId18"/>
    <p:sldId id="304" r:id="rId19"/>
    <p:sldId id="285" r:id="rId20"/>
    <p:sldId id="286" r:id="rId21"/>
    <p:sldId id="288" r:id="rId22"/>
    <p:sldId id="289" r:id="rId23"/>
    <p:sldId id="290" r:id="rId24"/>
    <p:sldId id="291" r:id="rId25"/>
    <p:sldId id="292" r:id="rId26"/>
    <p:sldId id="293" r:id="rId27"/>
    <p:sldId id="294" r:id="rId28"/>
    <p:sldId id="296" r:id="rId29"/>
    <p:sldId id="297" r:id="rId30"/>
    <p:sldId id="299" r:id="rId31"/>
    <p:sldId id="298" r:id="rId32"/>
    <p:sldId id="300" r:id="rId33"/>
    <p:sldId id="301" r:id="rId34"/>
    <p:sldId id="302" r:id="rId35"/>
    <p:sldId id="309" r:id="rId36"/>
  </p:sldIdLst>
  <p:sldSz cx="9144000" cy="6858000" type="screen4x3"/>
  <p:notesSz cx="7099300" cy="10234613"/>
  <p:defaultTextStyle>
    <a:defPPr>
      <a:defRPr lang="en-US"/>
    </a:defPPr>
    <a:lvl1pPr algn="ctr" rtl="0" fontAlgn="base">
      <a:spcBef>
        <a:spcPct val="0"/>
      </a:spcBef>
      <a:spcAft>
        <a:spcPct val="0"/>
      </a:spcAft>
      <a:defRPr sz="2000" kern="1200">
        <a:solidFill>
          <a:schemeClr val="bg1"/>
        </a:solidFill>
        <a:latin typeface="Arial" charset="0"/>
        <a:ea typeface="+mn-ea"/>
        <a:cs typeface="+mn-cs"/>
      </a:defRPr>
    </a:lvl1pPr>
    <a:lvl2pPr marL="457200" algn="ctr" rtl="0" fontAlgn="base">
      <a:spcBef>
        <a:spcPct val="0"/>
      </a:spcBef>
      <a:spcAft>
        <a:spcPct val="0"/>
      </a:spcAft>
      <a:defRPr sz="2000" kern="1200">
        <a:solidFill>
          <a:schemeClr val="bg1"/>
        </a:solidFill>
        <a:latin typeface="Arial" charset="0"/>
        <a:ea typeface="+mn-ea"/>
        <a:cs typeface="+mn-cs"/>
      </a:defRPr>
    </a:lvl2pPr>
    <a:lvl3pPr marL="914400" algn="ctr" rtl="0" fontAlgn="base">
      <a:spcBef>
        <a:spcPct val="0"/>
      </a:spcBef>
      <a:spcAft>
        <a:spcPct val="0"/>
      </a:spcAft>
      <a:defRPr sz="2000" kern="1200">
        <a:solidFill>
          <a:schemeClr val="bg1"/>
        </a:solidFill>
        <a:latin typeface="Arial" charset="0"/>
        <a:ea typeface="+mn-ea"/>
        <a:cs typeface="+mn-cs"/>
      </a:defRPr>
    </a:lvl3pPr>
    <a:lvl4pPr marL="1371600" algn="ctr" rtl="0" fontAlgn="base">
      <a:spcBef>
        <a:spcPct val="0"/>
      </a:spcBef>
      <a:spcAft>
        <a:spcPct val="0"/>
      </a:spcAft>
      <a:defRPr sz="2000" kern="1200">
        <a:solidFill>
          <a:schemeClr val="bg1"/>
        </a:solidFill>
        <a:latin typeface="Arial" charset="0"/>
        <a:ea typeface="+mn-ea"/>
        <a:cs typeface="+mn-cs"/>
      </a:defRPr>
    </a:lvl4pPr>
    <a:lvl5pPr marL="1828800" algn="ctr" rtl="0" fontAlgn="base">
      <a:spcBef>
        <a:spcPct val="0"/>
      </a:spcBef>
      <a:spcAft>
        <a:spcPct val="0"/>
      </a:spcAft>
      <a:defRPr sz="2000" kern="1200">
        <a:solidFill>
          <a:schemeClr val="bg1"/>
        </a:solidFill>
        <a:latin typeface="Arial" charset="0"/>
        <a:ea typeface="+mn-ea"/>
        <a:cs typeface="+mn-cs"/>
      </a:defRPr>
    </a:lvl5pPr>
    <a:lvl6pPr marL="2286000" algn="l" defTabSz="914400" rtl="0" eaLnBrk="1" latinLnBrk="0" hangingPunct="1">
      <a:defRPr sz="2000" kern="1200">
        <a:solidFill>
          <a:schemeClr val="bg1"/>
        </a:solidFill>
        <a:latin typeface="Arial" charset="0"/>
        <a:ea typeface="+mn-ea"/>
        <a:cs typeface="+mn-cs"/>
      </a:defRPr>
    </a:lvl6pPr>
    <a:lvl7pPr marL="2743200" algn="l" defTabSz="914400" rtl="0" eaLnBrk="1" latinLnBrk="0" hangingPunct="1">
      <a:defRPr sz="2000" kern="1200">
        <a:solidFill>
          <a:schemeClr val="bg1"/>
        </a:solidFill>
        <a:latin typeface="Arial" charset="0"/>
        <a:ea typeface="+mn-ea"/>
        <a:cs typeface="+mn-cs"/>
      </a:defRPr>
    </a:lvl7pPr>
    <a:lvl8pPr marL="3200400" algn="l" defTabSz="914400" rtl="0" eaLnBrk="1" latinLnBrk="0" hangingPunct="1">
      <a:defRPr sz="2000" kern="1200">
        <a:solidFill>
          <a:schemeClr val="bg1"/>
        </a:solidFill>
        <a:latin typeface="Arial" charset="0"/>
        <a:ea typeface="+mn-ea"/>
        <a:cs typeface="+mn-cs"/>
      </a:defRPr>
    </a:lvl8pPr>
    <a:lvl9pPr marL="3657600" algn="l" defTabSz="914400" rtl="0" eaLnBrk="1" latinLnBrk="0" hangingPunct="1">
      <a:defRPr sz="20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4F7DAE"/>
    <a:srgbClr val="040000"/>
    <a:srgbClr val="990000"/>
    <a:srgbClr val="000099"/>
    <a:srgbClr val="FFA3A3"/>
    <a:srgbClr val="FFDBA7"/>
    <a:srgbClr val="000066"/>
    <a:srgbClr val="197B3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107" d="100"/>
          <a:sy n="107" d="100"/>
        </p:scale>
        <p:origin x="-90" y="-162"/>
      </p:cViewPr>
      <p:guideLst>
        <p:guide orient="horz" pos="4176"/>
        <p:guide pos="5602"/>
      </p:guideLst>
    </p:cSldViewPr>
  </p:slideViewPr>
  <p:outlineViewPr>
    <p:cViewPr>
      <p:scale>
        <a:sx n="33" d="100"/>
        <a:sy n="33" d="100"/>
      </p:scale>
      <p:origin x="0" y="2658"/>
    </p:cViewPr>
    <p:sldLst>
      <p:sld r:id="rId1" collapse="1"/>
      <p:sld r:id="rId2"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4" d="100"/>
          <a:sy n="74" d="100"/>
        </p:scale>
        <p:origin x="-2142" y="-114"/>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l" defTabSz="965200">
              <a:defRPr sz="1300">
                <a:solidFill>
                  <a:schemeClr val="tx1"/>
                </a:solidFill>
                <a:latin typeface="Times New Roman" pitchFamily="18" charset="0"/>
              </a:defRPr>
            </a:lvl1pPr>
          </a:lstStyle>
          <a:p>
            <a:pPr>
              <a:defRPr/>
            </a:pPr>
            <a:endParaRPr lang="es-ES"/>
          </a:p>
        </p:txBody>
      </p:sp>
      <p:sp>
        <p:nvSpPr>
          <p:cNvPr id="22531"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r" defTabSz="965200">
              <a:defRPr sz="1300">
                <a:solidFill>
                  <a:schemeClr val="tx1"/>
                </a:solidFill>
                <a:latin typeface="Times New Roman" pitchFamily="18" charset="0"/>
              </a:defRPr>
            </a:lvl1pPr>
          </a:lstStyle>
          <a:p>
            <a:pPr>
              <a:defRPr/>
            </a:pPr>
            <a:endParaRPr lang="es-ES"/>
          </a:p>
        </p:txBody>
      </p:sp>
      <p:sp>
        <p:nvSpPr>
          <p:cNvPr id="22532"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l" defTabSz="965200">
              <a:defRPr sz="1300">
                <a:solidFill>
                  <a:schemeClr val="tx1"/>
                </a:solidFill>
                <a:latin typeface="Times New Roman" pitchFamily="18" charset="0"/>
              </a:defRPr>
            </a:lvl1pPr>
          </a:lstStyle>
          <a:p>
            <a:pPr>
              <a:defRPr/>
            </a:pPr>
            <a:endParaRPr lang="es-ES"/>
          </a:p>
        </p:txBody>
      </p:sp>
      <p:sp>
        <p:nvSpPr>
          <p:cNvPr id="22533"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r" defTabSz="965200">
              <a:defRPr sz="1300">
                <a:solidFill>
                  <a:schemeClr val="tx1"/>
                </a:solidFill>
                <a:latin typeface="Times New Roman" pitchFamily="18" charset="0"/>
              </a:defRPr>
            </a:lvl1pPr>
          </a:lstStyle>
          <a:p>
            <a:pPr>
              <a:defRPr/>
            </a:pPr>
            <a:fld id="{366F45BE-A3FB-4F1D-AF61-A445AD6BECAA}" type="slidenum">
              <a:rPr lang="es-ES"/>
              <a:pPr>
                <a:defRPr/>
              </a:pPr>
              <a:t>‹#›</a:t>
            </a:fld>
            <a:endParaRPr lang="es-ES"/>
          </a:p>
        </p:txBody>
      </p:sp>
    </p:spTree>
    <p:extLst>
      <p:ext uri="{BB962C8B-B14F-4D97-AF65-F5344CB8AC3E}">
        <p14:creationId xmlns:p14="http://schemas.microsoft.com/office/powerpoint/2010/main" xmlns="" val="3225747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l" defTabSz="965200">
              <a:defRPr sz="1300">
                <a:solidFill>
                  <a:schemeClr val="tx1"/>
                </a:solidFill>
                <a:latin typeface="Times New Roman" pitchFamily="18" charset="0"/>
              </a:defRPr>
            </a:lvl1pPr>
          </a:lstStyle>
          <a:p>
            <a:pPr>
              <a:defRPr/>
            </a:pPr>
            <a:endParaRPr lang="es-ES"/>
          </a:p>
        </p:txBody>
      </p:sp>
      <p:sp>
        <p:nvSpPr>
          <p:cNvPr id="5123" name="Rectangle 3"/>
          <p:cNvSpPr>
            <a:spLocks noGrp="1" noChangeArrowheads="1"/>
          </p:cNvSpPr>
          <p:nvPr>
            <p:ph type="dt" idx="1"/>
          </p:nvPr>
        </p:nvSpPr>
        <p:spPr bwMode="auto">
          <a:xfrm>
            <a:off x="4024313" y="0"/>
            <a:ext cx="3074987"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r" defTabSz="965200">
              <a:defRPr sz="1300">
                <a:solidFill>
                  <a:schemeClr val="tx1"/>
                </a:solidFill>
                <a:latin typeface="Times New Roman" pitchFamily="18" charset="0"/>
              </a:defRPr>
            </a:lvl1pPr>
          </a:lstStyle>
          <a:p>
            <a:pPr>
              <a:defRPr/>
            </a:pPr>
            <a:endParaRPr lang="es-ES"/>
          </a:p>
        </p:txBody>
      </p:sp>
      <p:sp>
        <p:nvSpPr>
          <p:cNvPr id="36868" name="Rectangle 4"/>
          <p:cNvSpPr>
            <a:spLocks noGrp="1" noRot="1" noChangeAspect="1" noChangeArrowheads="1" noTextEdit="1"/>
          </p:cNvSpPr>
          <p:nvPr>
            <p:ph type="sldImg" idx="2"/>
          </p:nvPr>
        </p:nvSpPr>
        <p:spPr bwMode="auto">
          <a:xfrm>
            <a:off x="993775" y="779463"/>
            <a:ext cx="5116513" cy="383698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81000" y="4724400"/>
            <a:ext cx="6310313" cy="4973638"/>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9723438"/>
            <a:ext cx="3074988"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l" defTabSz="965200">
              <a:defRPr sz="1300">
                <a:solidFill>
                  <a:schemeClr val="tx1"/>
                </a:solidFill>
                <a:latin typeface="Times New Roman" pitchFamily="18" charset="0"/>
              </a:defRPr>
            </a:lvl1pPr>
          </a:lstStyle>
          <a:p>
            <a:pPr>
              <a:defRPr/>
            </a:pPr>
            <a:endParaRPr lang="es-ES"/>
          </a:p>
        </p:txBody>
      </p:sp>
      <p:sp>
        <p:nvSpPr>
          <p:cNvPr id="5127" name="Rectangle 7"/>
          <p:cNvSpPr>
            <a:spLocks noGrp="1" noChangeArrowheads="1"/>
          </p:cNvSpPr>
          <p:nvPr>
            <p:ph type="sldNum" sz="quarter" idx="5"/>
          </p:nvPr>
        </p:nvSpPr>
        <p:spPr bwMode="auto">
          <a:xfrm>
            <a:off x="4024313" y="9723438"/>
            <a:ext cx="3074987"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r" defTabSz="965200">
              <a:defRPr sz="1300">
                <a:solidFill>
                  <a:schemeClr val="tx1"/>
                </a:solidFill>
                <a:latin typeface="Times New Roman" pitchFamily="18" charset="0"/>
              </a:defRPr>
            </a:lvl1pPr>
          </a:lstStyle>
          <a:p>
            <a:pPr>
              <a:defRPr/>
            </a:pPr>
            <a:fld id="{2518D7D6-1996-46DF-A0DC-3E36FA78DE82}" type="slidenum">
              <a:rPr lang="es-ES"/>
              <a:pPr>
                <a:defRPr/>
              </a:pPr>
              <a:t>‹#›</a:t>
            </a:fld>
            <a:endParaRPr lang="es-ES"/>
          </a:p>
        </p:txBody>
      </p:sp>
    </p:spTree>
    <p:extLst>
      <p:ext uri="{BB962C8B-B14F-4D97-AF65-F5344CB8AC3E}">
        <p14:creationId xmlns:p14="http://schemas.microsoft.com/office/powerpoint/2010/main" xmlns="" val="35014415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Arial" charset="0"/>
        <a:ea typeface="+mn-ea"/>
        <a:cs typeface="+mn-cs"/>
      </a:defRPr>
    </a:lvl1pPr>
    <a:lvl2pPr marL="457200" algn="l" rtl="0" eaLnBrk="0" fontAlgn="base" hangingPunct="0">
      <a:spcBef>
        <a:spcPct val="30000"/>
      </a:spcBef>
      <a:spcAft>
        <a:spcPct val="0"/>
      </a:spcAft>
      <a:defRPr sz="800" kern="1200">
        <a:solidFill>
          <a:schemeClr val="tx1"/>
        </a:solidFill>
        <a:latin typeface="Arial" charset="0"/>
        <a:ea typeface="+mn-ea"/>
        <a:cs typeface="+mn-cs"/>
      </a:defRPr>
    </a:lvl2pPr>
    <a:lvl3pPr marL="914400" algn="l" rtl="0" eaLnBrk="0" fontAlgn="base" hangingPunct="0">
      <a:spcBef>
        <a:spcPct val="30000"/>
      </a:spcBef>
      <a:spcAft>
        <a:spcPct val="0"/>
      </a:spcAft>
      <a:defRPr sz="800" kern="1200">
        <a:solidFill>
          <a:schemeClr val="tx1"/>
        </a:solidFill>
        <a:latin typeface="Arial" charset="0"/>
        <a:ea typeface="+mn-ea"/>
        <a:cs typeface="+mn-cs"/>
      </a:defRPr>
    </a:lvl3pPr>
    <a:lvl4pPr marL="1371600" algn="l" rtl="0" eaLnBrk="0" fontAlgn="base" hangingPunct="0">
      <a:spcBef>
        <a:spcPct val="30000"/>
      </a:spcBef>
      <a:spcAft>
        <a:spcPct val="0"/>
      </a:spcAft>
      <a:defRPr sz="800" kern="1200">
        <a:solidFill>
          <a:schemeClr val="tx1"/>
        </a:solidFill>
        <a:latin typeface="Arial" charset="0"/>
        <a:ea typeface="+mn-ea"/>
        <a:cs typeface="+mn-cs"/>
      </a:defRPr>
    </a:lvl4pPr>
    <a:lvl5pPr marL="1828800" algn="l" rtl="0" eaLnBrk="0" fontAlgn="base" hangingPunct="0">
      <a:spcBef>
        <a:spcPct val="30000"/>
      </a:spcBef>
      <a:spcAft>
        <a:spcPct val="0"/>
      </a:spcAft>
      <a:defRPr sz="8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C4543A6-DE19-479D-979C-0C68EBC98236}" type="slidenum">
              <a:rPr lang="es-ES" smtClean="0"/>
              <a:pPr/>
              <a:t>1</a:t>
            </a:fld>
            <a:endParaRPr lang="es-E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0BF4CC5-8239-4527-B4A0-BF0BD5AE9BB0}" type="slidenum">
              <a:rPr lang="es-ES" smtClean="0"/>
              <a:pPr/>
              <a:t>20</a:t>
            </a:fld>
            <a:endParaRPr lang="es-ES" smtClean="0"/>
          </a:p>
        </p:txBody>
      </p:sp>
      <p:sp>
        <p:nvSpPr>
          <p:cNvPr id="46083" name="Rectangle 2"/>
          <p:cNvSpPr>
            <a:spLocks noGrp="1" noRot="1" noChangeAspect="1" noChangeArrowheads="1" noTextEdit="1"/>
          </p:cNvSpPr>
          <p:nvPr>
            <p:ph type="sldImg"/>
          </p:nvPr>
        </p:nvSpPr>
        <p:spPr>
          <a:xfrm>
            <a:off x="992188" y="768350"/>
            <a:ext cx="5114925" cy="3836988"/>
          </a:xfrm>
          <a:ln/>
        </p:spPr>
      </p:sp>
      <p:sp>
        <p:nvSpPr>
          <p:cNvPr id="46084" name="Rectangle 3"/>
          <p:cNvSpPr>
            <a:spLocks noGrp="1" noChangeArrowheads="1"/>
          </p:cNvSpPr>
          <p:nvPr>
            <p:ph type="body" idx="1"/>
          </p:nvPr>
        </p:nvSpPr>
        <p:spPr>
          <a:xfrm>
            <a:off x="946150" y="4860925"/>
            <a:ext cx="5207000" cy="4605338"/>
          </a:xfrm>
          <a:noFill/>
          <a:ln/>
        </p:spPr>
        <p:txBody>
          <a:bodyPr/>
          <a:lstStyle/>
          <a:p>
            <a:pPr eaLnBrk="1" hangingPunct="1"/>
            <a:r>
              <a:rPr lang="es-ES_tradnl" smtClean="0"/>
              <a:t>La publicidad inicial debería ir dirigida a los primeros adoptantes.</a:t>
            </a:r>
          </a:p>
          <a:p>
            <a:pPr eaLnBrk="1" hangingPunct="1"/>
            <a:r>
              <a:rPr lang="es-ES_tradnl" smtClean="0"/>
              <a:t>Los seguidores son fundamentales para la consolidación delp rto.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6D677CD-7714-4A0F-BFC1-242FFF461FBA}" type="slidenum">
              <a:rPr lang="es-ES" smtClean="0"/>
              <a:pPr/>
              <a:t>21</a:t>
            </a:fld>
            <a:endParaRPr lang="es-ES" smtClean="0"/>
          </a:p>
        </p:txBody>
      </p:sp>
      <p:sp>
        <p:nvSpPr>
          <p:cNvPr id="48131" name="Rectangle 2"/>
          <p:cNvSpPr>
            <a:spLocks noGrp="1" noRot="1" noChangeAspect="1" noChangeArrowheads="1" noTextEdit="1"/>
          </p:cNvSpPr>
          <p:nvPr>
            <p:ph type="sldImg"/>
          </p:nvPr>
        </p:nvSpPr>
        <p:spPr>
          <a:xfrm>
            <a:off x="992188" y="768350"/>
            <a:ext cx="5114925" cy="3836988"/>
          </a:xfrm>
          <a:ln/>
        </p:spPr>
      </p:sp>
      <p:sp>
        <p:nvSpPr>
          <p:cNvPr id="48132" name="Rectangle 3"/>
          <p:cNvSpPr>
            <a:spLocks noGrp="1" noChangeArrowheads="1"/>
          </p:cNvSpPr>
          <p:nvPr>
            <p:ph type="body" idx="1"/>
          </p:nvPr>
        </p:nvSpPr>
        <p:spPr>
          <a:xfrm>
            <a:off x="946150" y="4860925"/>
            <a:ext cx="5207000" cy="4605338"/>
          </a:xfrm>
          <a:noFill/>
          <a:ln/>
        </p:spPr>
        <p:txBody>
          <a:bodyPr/>
          <a:lstStyle/>
          <a:p>
            <a:pPr eaLnBrk="1" hangingPunct="1"/>
            <a:r>
              <a:rPr lang="es-ES_tradnl" smtClean="0"/>
              <a:t>LINEA: Grupo de prots. Estrechamente relacionados pq realizan funciones similares, se venden al mismo grupo de consumidores, canales,...</a:t>
            </a:r>
          </a:p>
          <a:p>
            <a:pPr eaLnBrk="1" hangingPunct="1"/>
            <a:r>
              <a:rPr lang="es-ES_tradnl" smtClean="0"/>
              <a:t>Será demasiado corta si incr bºs aumentando nº prtos, y vicev.</a:t>
            </a:r>
          </a:p>
          <a:p>
            <a:pPr eaLnBrk="1" hangingPunct="1"/>
            <a:r>
              <a:rPr lang="es-ES_tradnl" smtClean="0"/>
              <a:t>Ojo m. Share vs rtabilidad.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43F9B09-FB33-4562-B05C-35349D21E5E0}" type="slidenum">
              <a:rPr lang="es-ES" smtClean="0"/>
              <a:pPr/>
              <a:t>22</a:t>
            </a:fld>
            <a:endParaRPr lang="es-ES" smtClean="0"/>
          </a:p>
        </p:txBody>
      </p:sp>
      <p:sp>
        <p:nvSpPr>
          <p:cNvPr id="49155" name="Rectangle 2"/>
          <p:cNvSpPr>
            <a:spLocks noGrp="1" noRot="1" noChangeAspect="1" noChangeArrowheads="1" noTextEdit="1"/>
          </p:cNvSpPr>
          <p:nvPr>
            <p:ph type="sldImg"/>
          </p:nvPr>
        </p:nvSpPr>
        <p:spPr>
          <a:xfrm>
            <a:off x="992188" y="768350"/>
            <a:ext cx="5114925" cy="3836988"/>
          </a:xfrm>
          <a:ln/>
        </p:spPr>
      </p:sp>
      <p:sp>
        <p:nvSpPr>
          <p:cNvPr id="49156"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FC4C115-43DE-4692-B2E7-D3F3498B471F}" type="slidenum">
              <a:rPr lang="es-ES" smtClean="0"/>
              <a:pPr/>
              <a:t>23</a:t>
            </a:fld>
            <a:endParaRPr lang="es-ES" smtClean="0"/>
          </a:p>
        </p:txBody>
      </p:sp>
      <p:sp>
        <p:nvSpPr>
          <p:cNvPr id="50179" name="Rectangle 2"/>
          <p:cNvSpPr>
            <a:spLocks noGrp="1" noRot="1" noChangeAspect="1" noChangeArrowheads="1" noTextEdit="1"/>
          </p:cNvSpPr>
          <p:nvPr>
            <p:ph type="sldImg"/>
          </p:nvPr>
        </p:nvSpPr>
        <p:spPr>
          <a:xfrm>
            <a:off x="992188" y="768350"/>
            <a:ext cx="5114925" cy="3836988"/>
          </a:xfrm>
          <a:ln/>
        </p:spPr>
      </p:sp>
      <p:sp>
        <p:nvSpPr>
          <p:cNvPr id="50180"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B2AC855-CFEB-419C-9797-3E43352598A0}" type="slidenum">
              <a:rPr lang="es-ES" smtClean="0"/>
              <a:pPr/>
              <a:t>24</a:t>
            </a:fld>
            <a:endParaRPr lang="es-ES" smtClean="0"/>
          </a:p>
        </p:txBody>
      </p:sp>
      <p:sp>
        <p:nvSpPr>
          <p:cNvPr id="51203" name="Rectangle 2"/>
          <p:cNvSpPr>
            <a:spLocks noGrp="1" noRot="1" noChangeAspect="1" noChangeArrowheads="1" noTextEdit="1"/>
          </p:cNvSpPr>
          <p:nvPr>
            <p:ph type="sldImg"/>
          </p:nvPr>
        </p:nvSpPr>
        <p:spPr>
          <a:xfrm>
            <a:off x="992188" y="768350"/>
            <a:ext cx="5114925" cy="3836988"/>
          </a:xfrm>
          <a:ln/>
        </p:spPr>
      </p:sp>
      <p:sp>
        <p:nvSpPr>
          <p:cNvPr id="51204"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BF91E9E-2E4E-48BE-92ED-700E3A13C1B8}" type="slidenum">
              <a:rPr lang="es-ES" smtClean="0"/>
              <a:pPr/>
              <a:t>25</a:t>
            </a:fld>
            <a:endParaRPr lang="es-ES" smtClean="0"/>
          </a:p>
        </p:txBody>
      </p:sp>
      <p:sp>
        <p:nvSpPr>
          <p:cNvPr id="52227" name="Rectangle 2"/>
          <p:cNvSpPr>
            <a:spLocks noGrp="1" noRot="1" noChangeAspect="1" noChangeArrowheads="1" noTextEdit="1"/>
          </p:cNvSpPr>
          <p:nvPr>
            <p:ph type="sldImg"/>
          </p:nvPr>
        </p:nvSpPr>
        <p:spPr>
          <a:xfrm>
            <a:off x="992188" y="768350"/>
            <a:ext cx="5114925" cy="3836988"/>
          </a:xfrm>
          <a:ln/>
        </p:spPr>
      </p:sp>
      <p:sp>
        <p:nvSpPr>
          <p:cNvPr id="52228"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67AAE60-0E1C-4620-9D5E-4A62276E22A4}" type="slidenum">
              <a:rPr lang="es-ES" smtClean="0"/>
              <a:pPr/>
              <a:t>26</a:t>
            </a:fld>
            <a:endParaRPr lang="es-ES" smtClean="0"/>
          </a:p>
        </p:txBody>
      </p:sp>
      <p:sp>
        <p:nvSpPr>
          <p:cNvPr id="53251" name="Rectangle 2"/>
          <p:cNvSpPr>
            <a:spLocks noGrp="1" noRot="1" noChangeAspect="1" noChangeArrowheads="1" noTextEdit="1"/>
          </p:cNvSpPr>
          <p:nvPr>
            <p:ph type="sldImg"/>
          </p:nvPr>
        </p:nvSpPr>
        <p:spPr>
          <a:xfrm>
            <a:off x="992188" y="768350"/>
            <a:ext cx="5114925" cy="3836988"/>
          </a:xfrm>
          <a:ln/>
        </p:spPr>
      </p:sp>
      <p:sp>
        <p:nvSpPr>
          <p:cNvPr id="53252"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4005473-4A32-42AC-BBCE-99BADD38C176}" type="slidenum">
              <a:rPr lang="es-ES" smtClean="0"/>
              <a:pPr/>
              <a:t>27</a:t>
            </a:fld>
            <a:endParaRPr lang="es-ES" smtClean="0"/>
          </a:p>
        </p:txBody>
      </p:sp>
      <p:sp>
        <p:nvSpPr>
          <p:cNvPr id="54275" name="Rectangle 2"/>
          <p:cNvSpPr>
            <a:spLocks noGrp="1" noRot="1" noChangeAspect="1" noChangeArrowheads="1" noTextEdit="1"/>
          </p:cNvSpPr>
          <p:nvPr>
            <p:ph type="sldImg"/>
          </p:nvPr>
        </p:nvSpPr>
        <p:spPr>
          <a:xfrm>
            <a:off x="992188" y="768350"/>
            <a:ext cx="5114925" cy="3836988"/>
          </a:xfrm>
          <a:ln/>
        </p:spPr>
      </p:sp>
      <p:sp>
        <p:nvSpPr>
          <p:cNvPr id="54276"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5B66407-D4AB-4C99-A105-24929411D6C2}" type="slidenum">
              <a:rPr lang="es-ES" smtClean="0"/>
              <a:pPr/>
              <a:t>28</a:t>
            </a:fld>
            <a:endParaRPr lang="es-ES" smtClean="0"/>
          </a:p>
        </p:txBody>
      </p:sp>
      <p:sp>
        <p:nvSpPr>
          <p:cNvPr id="56323" name="Rectangle 2"/>
          <p:cNvSpPr>
            <a:spLocks noGrp="1" noRot="1" noChangeAspect="1" noChangeArrowheads="1" noTextEdit="1"/>
          </p:cNvSpPr>
          <p:nvPr>
            <p:ph type="sldImg"/>
          </p:nvPr>
        </p:nvSpPr>
        <p:spPr>
          <a:xfrm>
            <a:off x="992188" y="768350"/>
            <a:ext cx="5114925" cy="3836988"/>
          </a:xfrm>
          <a:ln/>
        </p:spPr>
      </p:sp>
      <p:sp>
        <p:nvSpPr>
          <p:cNvPr id="56324"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60BE9D0-39FB-4AFA-B7D7-B65C27F8B4C9}" type="slidenum">
              <a:rPr lang="es-ES" smtClean="0"/>
              <a:pPr/>
              <a:t>29</a:t>
            </a:fld>
            <a:endParaRPr lang="es-ES" smtClean="0"/>
          </a:p>
        </p:txBody>
      </p:sp>
      <p:sp>
        <p:nvSpPr>
          <p:cNvPr id="57347" name="Rectangle 2"/>
          <p:cNvSpPr>
            <a:spLocks noGrp="1" noRot="1" noChangeAspect="1" noChangeArrowheads="1" noTextEdit="1"/>
          </p:cNvSpPr>
          <p:nvPr>
            <p:ph type="sldImg"/>
          </p:nvPr>
        </p:nvSpPr>
        <p:spPr>
          <a:xfrm>
            <a:off x="992188" y="768350"/>
            <a:ext cx="5114925" cy="3836988"/>
          </a:xfrm>
          <a:ln/>
        </p:spPr>
      </p:sp>
      <p:sp>
        <p:nvSpPr>
          <p:cNvPr id="57348"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D491451-BA06-42C4-929B-38F6DA31BC9B}" type="slidenum">
              <a:rPr lang="es-ES" smtClean="0"/>
              <a:pPr/>
              <a:t>2</a:t>
            </a:fld>
            <a:endParaRPr lang="es-E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6FA3D0F-17AC-48FC-95CE-4FD0A4CB0EBA}" type="slidenum">
              <a:rPr lang="es-ES" smtClean="0"/>
              <a:pPr/>
              <a:t>30</a:t>
            </a:fld>
            <a:endParaRPr lang="es-ES" smtClean="0"/>
          </a:p>
        </p:txBody>
      </p:sp>
      <p:sp>
        <p:nvSpPr>
          <p:cNvPr id="59395" name="Rectangle 2"/>
          <p:cNvSpPr>
            <a:spLocks noGrp="1" noRot="1" noChangeAspect="1" noChangeArrowheads="1" noTextEdit="1"/>
          </p:cNvSpPr>
          <p:nvPr>
            <p:ph type="sldImg"/>
          </p:nvPr>
        </p:nvSpPr>
        <p:spPr>
          <a:xfrm>
            <a:off x="992188" y="768350"/>
            <a:ext cx="5114925" cy="3836988"/>
          </a:xfrm>
          <a:ln/>
        </p:spPr>
      </p:sp>
      <p:sp>
        <p:nvSpPr>
          <p:cNvPr id="59396"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B53088A-11B3-45E8-A056-E048FB1476B9}" type="slidenum">
              <a:rPr lang="es-ES" smtClean="0"/>
              <a:pPr/>
              <a:t>31</a:t>
            </a:fld>
            <a:endParaRPr lang="es-ES" smtClean="0"/>
          </a:p>
        </p:txBody>
      </p:sp>
      <p:sp>
        <p:nvSpPr>
          <p:cNvPr id="58371" name="Rectangle 2"/>
          <p:cNvSpPr>
            <a:spLocks noGrp="1" noRot="1" noChangeAspect="1" noChangeArrowheads="1" noTextEdit="1"/>
          </p:cNvSpPr>
          <p:nvPr>
            <p:ph type="sldImg"/>
          </p:nvPr>
        </p:nvSpPr>
        <p:spPr>
          <a:xfrm>
            <a:off x="992188" y="768350"/>
            <a:ext cx="5114925" cy="3836988"/>
          </a:xfrm>
          <a:ln/>
        </p:spPr>
      </p:sp>
      <p:sp>
        <p:nvSpPr>
          <p:cNvPr id="58372"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1A87DED-B450-4718-BD38-30AC2F31B865}" type="slidenum">
              <a:rPr lang="es-ES" smtClean="0"/>
              <a:pPr/>
              <a:t>32</a:t>
            </a:fld>
            <a:endParaRPr lang="es-ES" smtClean="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E73C193-753C-4B2E-83C8-554091B57373}" type="slidenum">
              <a:rPr lang="es-ES" smtClean="0"/>
              <a:pPr/>
              <a:t>33</a:t>
            </a:fld>
            <a:endParaRPr lang="es-ES" smtClean="0"/>
          </a:p>
        </p:txBody>
      </p:sp>
      <p:sp>
        <p:nvSpPr>
          <p:cNvPr id="61443" name="Rectangle 2"/>
          <p:cNvSpPr>
            <a:spLocks noGrp="1" noRot="1" noChangeAspect="1" noChangeArrowheads="1" noTextEdit="1"/>
          </p:cNvSpPr>
          <p:nvPr>
            <p:ph type="sldImg"/>
          </p:nvPr>
        </p:nvSpPr>
        <p:spPr>
          <a:xfrm>
            <a:off x="992188" y="768350"/>
            <a:ext cx="5114925" cy="3836988"/>
          </a:xfrm>
          <a:ln/>
        </p:spPr>
      </p:sp>
      <p:sp>
        <p:nvSpPr>
          <p:cNvPr id="61444"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9E23932-6FBD-4FF6-B75E-6495E56F62E1}" type="slidenum">
              <a:rPr lang="es-ES" smtClean="0"/>
              <a:pPr/>
              <a:t>34</a:t>
            </a:fld>
            <a:endParaRPr lang="es-ES" smtClean="0"/>
          </a:p>
        </p:txBody>
      </p:sp>
      <p:sp>
        <p:nvSpPr>
          <p:cNvPr id="62467" name="Rectangle 2"/>
          <p:cNvSpPr>
            <a:spLocks noGrp="1" noRot="1" noChangeAspect="1" noChangeArrowheads="1" noTextEdit="1"/>
          </p:cNvSpPr>
          <p:nvPr>
            <p:ph type="sldImg"/>
          </p:nvPr>
        </p:nvSpPr>
        <p:spPr>
          <a:xfrm>
            <a:off x="992188" y="768350"/>
            <a:ext cx="5114925" cy="3836988"/>
          </a:xfrm>
          <a:ln/>
        </p:spPr>
      </p:sp>
      <p:sp>
        <p:nvSpPr>
          <p:cNvPr id="62468"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normAutofit/>
          </a:bodyPr>
          <a:lstStyle/>
          <a:p>
            <a:endParaRPr lang="es-ES"/>
          </a:p>
        </p:txBody>
      </p:sp>
      <p:sp>
        <p:nvSpPr>
          <p:cNvPr id="4" name="Contenidor de número de diapositiva 3"/>
          <p:cNvSpPr>
            <a:spLocks noGrp="1"/>
          </p:cNvSpPr>
          <p:nvPr>
            <p:ph type="sldNum" sz="quarter" idx="10"/>
          </p:nvPr>
        </p:nvSpPr>
        <p:spPr/>
        <p:txBody>
          <a:bodyPr/>
          <a:lstStyle/>
          <a:p>
            <a:pPr>
              <a:defRPr/>
            </a:pPr>
            <a:fld id="{2518D7D6-1996-46DF-A0DC-3E36FA78DE82}" type="slidenum">
              <a:rPr lang="es-ES" smtClean="0"/>
              <a:pPr>
                <a:defRPr/>
              </a:pPr>
              <a:t>5</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559F53A-B333-4B02-BBFA-15CC79A8F598}" type="slidenum">
              <a:rPr lang="es-ES" smtClean="0"/>
              <a:pPr/>
              <a:t>11</a:t>
            </a:fld>
            <a:endParaRPr lang="es-ES" smtClean="0"/>
          </a:p>
        </p:txBody>
      </p:sp>
      <p:sp>
        <p:nvSpPr>
          <p:cNvPr id="39939" name="Rectangle 2"/>
          <p:cNvSpPr>
            <a:spLocks noGrp="1" noRot="1" noChangeAspect="1" noChangeArrowheads="1" noTextEdit="1"/>
          </p:cNvSpPr>
          <p:nvPr>
            <p:ph type="sldImg"/>
          </p:nvPr>
        </p:nvSpPr>
        <p:spPr>
          <a:xfrm>
            <a:off x="992188" y="768350"/>
            <a:ext cx="5114925" cy="3836988"/>
          </a:xfrm>
          <a:ln/>
        </p:spPr>
      </p:sp>
      <p:sp>
        <p:nvSpPr>
          <p:cNvPr id="39940"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04C6709-8277-4B90-9E0A-43CA53DEFF0C}" type="slidenum">
              <a:rPr lang="es-ES" smtClean="0"/>
              <a:pPr/>
              <a:t>12</a:t>
            </a:fld>
            <a:endParaRPr lang="es-ES" smtClean="0"/>
          </a:p>
        </p:txBody>
      </p:sp>
      <p:sp>
        <p:nvSpPr>
          <p:cNvPr id="40963" name="Rectangle 2"/>
          <p:cNvSpPr>
            <a:spLocks noGrp="1" noRot="1" noChangeAspect="1" noChangeArrowheads="1" noTextEdit="1"/>
          </p:cNvSpPr>
          <p:nvPr>
            <p:ph type="sldImg"/>
          </p:nvPr>
        </p:nvSpPr>
        <p:spPr>
          <a:xfrm>
            <a:off x="992188" y="768350"/>
            <a:ext cx="5114925" cy="3836988"/>
          </a:xfrm>
          <a:ln/>
        </p:spPr>
      </p:sp>
      <p:sp>
        <p:nvSpPr>
          <p:cNvPr id="40964"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DD4E3AF-ED89-4DFE-B874-70AB12550601}" type="slidenum">
              <a:rPr lang="es-ES" smtClean="0"/>
              <a:pPr/>
              <a:t>13</a:t>
            </a:fld>
            <a:endParaRPr lang="es-ES" smtClean="0"/>
          </a:p>
        </p:txBody>
      </p:sp>
      <p:sp>
        <p:nvSpPr>
          <p:cNvPr id="41987" name="Rectangle 2"/>
          <p:cNvSpPr>
            <a:spLocks noGrp="1" noRot="1" noChangeAspect="1" noChangeArrowheads="1" noTextEdit="1"/>
          </p:cNvSpPr>
          <p:nvPr>
            <p:ph type="sldImg"/>
          </p:nvPr>
        </p:nvSpPr>
        <p:spPr>
          <a:xfrm>
            <a:off x="992188" y="768350"/>
            <a:ext cx="5114925" cy="3836988"/>
          </a:xfrm>
          <a:ln/>
        </p:spPr>
      </p:sp>
      <p:sp>
        <p:nvSpPr>
          <p:cNvPr id="41988"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1C02DE0-5EBB-46E1-8D72-BF110A296936}" type="slidenum">
              <a:rPr lang="es-ES" smtClean="0"/>
              <a:pPr/>
              <a:t>16</a:t>
            </a:fld>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15F9D54-60C6-4C94-925A-766FE9AF64F6}" type="slidenum">
              <a:rPr lang="es-ES" smtClean="0"/>
              <a:pPr/>
              <a:t>17</a:t>
            </a:fld>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F09352D-EC72-4522-B8AD-A1B3E219C3CA}" type="slidenum">
              <a:rPr lang="es-ES" smtClean="0"/>
              <a:pPr/>
              <a:t>19</a:t>
            </a:fld>
            <a:endParaRPr lang="es-ES" smtClean="0"/>
          </a:p>
        </p:txBody>
      </p:sp>
      <p:sp>
        <p:nvSpPr>
          <p:cNvPr id="45059" name="Rectangle 2"/>
          <p:cNvSpPr>
            <a:spLocks noGrp="1" noRot="1" noChangeAspect="1" noChangeArrowheads="1" noTextEdit="1"/>
          </p:cNvSpPr>
          <p:nvPr>
            <p:ph type="sldImg"/>
          </p:nvPr>
        </p:nvSpPr>
        <p:spPr>
          <a:xfrm>
            <a:off x="992188" y="768350"/>
            <a:ext cx="5114925" cy="3836988"/>
          </a:xfrm>
          <a:ln/>
        </p:spPr>
      </p:sp>
      <p:sp>
        <p:nvSpPr>
          <p:cNvPr id="45060" name="Rectangle 3"/>
          <p:cNvSpPr>
            <a:spLocks noGrp="1" noChangeArrowheads="1"/>
          </p:cNvSpPr>
          <p:nvPr>
            <p:ph type="body" idx="1"/>
          </p:nvPr>
        </p:nvSpPr>
        <p:spPr>
          <a:xfrm>
            <a:off x="946150" y="4860925"/>
            <a:ext cx="5207000" cy="4605338"/>
          </a:xfrm>
          <a:noFill/>
          <a:ln/>
        </p:spPr>
        <p:txBody>
          <a:bodyPr/>
          <a:lstStyle/>
          <a:p>
            <a:pPr eaLnBrk="1" hangingPunct="1"/>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1035"/>
          <p:cNvSpPr>
            <a:spLocks noChangeShapeType="1"/>
          </p:cNvSpPr>
          <p:nvPr userDrawn="1"/>
        </p:nvSpPr>
        <p:spPr bwMode="auto">
          <a:xfrm>
            <a:off x="0" y="579438"/>
            <a:ext cx="9144000" cy="0"/>
          </a:xfrm>
          <a:prstGeom prst="line">
            <a:avLst/>
          </a:prstGeom>
          <a:noFill/>
          <a:ln w="38100">
            <a:solidFill>
              <a:srgbClr val="FF9900"/>
            </a:solidFill>
            <a:round/>
            <a:headEnd/>
            <a:tailEnd/>
          </a:ln>
          <a:effectLst/>
        </p:spPr>
        <p:txBody>
          <a:bodyPr/>
          <a:lstStyle/>
          <a:p>
            <a:pPr>
              <a:defRPr/>
            </a:pPr>
            <a:endParaRPr lang="es-ES"/>
          </a:p>
        </p:txBody>
      </p:sp>
      <p:sp>
        <p:nvSpPr>
          <p:cNvPr id="5" name="Line 1036"/>
          <p:cNvSpPr>
            <a:spLocks noChangeShapeType="1"/>
          </p:cNvSpPr>
          <p:nvPr userDrawn="1"/>
        </p:nvSpPr>
        <p:spPr bwMode="auto">
          <a:xfrm>
            <a:off x="0" y="6278563"/>
            <a:ext cx="9144000" cy="0"/>
          </a:xfrm>
          <a:prstGeom prst="line">
            <a:avLst/>
          </a:prstGeom>
          <a:noFill/>
          <a:ln w="38100">
            <a:solidFill>
              <a:srgbClr val="FF9900"/>
            </a:solidFill>
            <a:round/>
            <a:headEnd/>
            <a:tailEnd/>
          </a:ln>
          <a:effectLst/>
        </p:spPr>
        <p:txBody>
          <a:bodyPr/>
          <a:lstStyle/>
          <a:p>
            <a:pPr>
              <a:defRPr/>
            </a:pPr>
            <a:endParaRPr lang="es-ES"/>
          </a:p>
        </p:txBody>
      </p:sp>
      <p:sp>
        <p:nvSpPr>
          <p:cNvPr id="6" name="Rectangle 1037"/>
          <p:cNvSpPr>
            <a:spLocks noChangeArrowheads="1"/>
          </p:cNvSpPr>
          <p:nvPr userDrawn="1"/>
        </p:nvSpPr>
        <p:spPr bwMode="auto">
          <a:xfrm>
            <a:off x="0" y="0"/>
            <a:ext cx="9144000" cy="533400"/>
          </a:xfrm>
          <a:prstGeom prst="rect">
            <a:avLst/>
          </a:prstGeom>
          <a:solidFill>
            <a:srgbClr val="4F7DAE"/>
          </a:solidFill>
          <a:ln w="9525">
            <a:solidFill>
              <a:srgbClr val="4F7DAE"/>
            </a:solidFill>
            <a:miter lim="800000"/>
            <a:headEnd/>
            <a:tailEnd/>
          </a:ln>
          <a:effectLst/>
        </p:spPr>
        <p:txBody>
          <a:bodyPr wrap="none" anchor="ctr"/>
          <a:lstStyle/>
          <a:p>
            <a:pPr>
              <a:defRPr/>
            </a:pPr>
            <a:r>
              <a:rPr lang="es-ES" sz="2400"/>
              <a:t>Empresa y Entorno Económico</a:t>
            </a:r>
          </a:p>
        </p:txBody>
      </p:sp>
      <p:sp>
        <p:nvSpPr>
          <p:cNvPr id="7" name="Rectangle 1038"/>
          <p:cNvSpPr>
            <a:spLocks noChangeArrowheads="1"/>
          </p:cNvSpPr>
          <p:nvPr userDrawn="1"/>
        </p:nvSpPr>
        <p:spPr bwMode="auto">
          <a:xfrm>
            <a:off x="0" y="6324600"/>
            <a:ext cx="9144000" cy="533400"/>
          </a:xfrm>
          <a:prstGeom prst="rect">
            <a:avLst/>
          </a:prstGeom>
          <a:solidFill>
            <a:srgbClr val="4F7DAE"/>
          </a:solidFill>
          <a:ln w="9525">
            <a:solidFill>
              <a:srgbClr val="4F7DAE"/>
            </a:solidFill>
            <a:miter lim="800000"/>
            <a:headEnd/>
            <a:tailEnd/>
          </a:ln>
          <a:effectLst/>
        </p:spPr>
        <p:txBody>
          <a:bodyPr wrap="none" anchor="ctr"/>
          <a:lstStyle/>
          <a:p>
            <a:pPr algn="l">
              <a:spcBef>
                <a:spcPct val="20000"/>
              </a:spcBef>
              <a:defRPr/>
            </a:pPr>
            <a:endParaRPr lang="es-ES" sz="2400"/>
          </a:p>
        </p:txBody>
      </p:sp>
      <p:sp>
        <p:nvSpPr>
          <p:cNvPr id="8" name="Text Box 1044"/>
          <p:cNvSpPr txBox="1">
            <a:spLocks noChangeArrowheads="1"/>
          </p:cNvSpPr>
          <p:nvPr userDrawn="1"/>
        </p:nvSpPr>
        <p:spPr bwMode="auto">
          <a:xfrm>
            <a:off x="152400" y="6400800"/>
            <a:ext cx="6061075" cy="457200"/>
          </a:xfrm>
          <a:prstGeom prst="rect">
            <a:avLst/>
          </a:prstGeom>
          <a:noFill/>
          <a:ln w="9525">
            <a:noFill/>
            <a:miter lim="800000"/>
            <a:headEnd/>
            <a:tailEnd/>
          </a:ln>
          <a:effectLst/>
        </p:spPr>
        <p:txBody>
          <a:bodyPr wrap="none">
            <a:spAutoFit/>
          </a:bodyPr>
          <a:lstStyle/>
          <a:p>
            <a:pPr algn="l">
              <a:spcBef>
                <a:spcPct val="20000"/>
              </a:spcBef>
              <a:defRPr/>
            </a:pPr>
            <a:r>
              <a:rPr lang="es-ES_tradnl" sz="2400" b="1"/>
              <a:t>Departament d’Organització d’Empreses</a:t>
            </a:r>
            <a:endParaRPr lang="es-ES" sz="2800">
              <a:latin typeface="Times New Roman" pitchFamily="18" charset="0"/>
            </a:endParaRPr>
          </a:p>
        </p:txBody>
      </p:sp>
      <p:graphicFrame>
        <p:nvGraphicFramePr>
          <p:cNvPr id="9" name="Object 1048"/>
          <p:cNvGraphicFramePr>
            <a:graphicFrameLocks noChangeAspect="1"/>
          </p:cNvGraphicFramePr>
          <p:nvPr/>
        </p:nvGraphicFramePr>
        <p:xfrm>
          <a:off x="7847013" y="6384925"/>
          <a:ext cx="1143000" cy="439738"/>
        </p:xfrm>
        <a:graphic>
          <a:graphicData uri="http://schemas.openxmlformats.org/presentationml/2006/ole">
            <p:oleObj spid="_x0000_s75780" name="Image" r:id="rId3" imgW="5244444" imgH="2019048" progId="">
              <p:embed/>
            </p:oleObj>
          </a:graphicData>
        </a:graphic>
      </p:graphicFrame>
      <p:sp>
        <p:nvSpPr>
          <p:cNvPr id="10242" name="Rectangle 1026"/>
          <p:cNvSpPr>
            <a:spLocks noGrp="1" noChangeArrowheads="1"/>
          </p:cNvSpPr>
          <p:nvPr>
            <p:ph type="subTitle" idx="1"/>
          </p:nvPr>
        </p:nvSpPr>
        <p:spPr>
          <a:xfrm>
            <a:off x="1447800" y="3657600"/>
            <a:ext cx="6400800" cy="1066800"/>
          </a:xfrm>
        </p:spPr>
        <p:txBody>
          <a:bodyPr/>
          <a:lstStyle>
            <a:lvl1pPr marL="0" indent="0" algn="ctr">
              <a:buFont typeface="Wingdings" pitchFamily="2" charset="2"/>
              <a:buNone/>
              <a:defRPr sz="2000"/>
            </a:lvl1pPr>
          </a:lstStyle>
          <a:p>
            <a:r>
              <a:rPr lang="es-ES"/>
              <a:t>Haga clic para modificar el estilo de subtítulo del patrón</a:t>
            </a:r>
          </a:p>
        </p:txBody>
      </p:sp>
      <p:sp>
        <p:nvSpPr>
          <p:cNvPr id="10247" name="Rectangle 1031"/>
          <p:cNvSpPr>
            <a:spLocks noGrp="1" noChangeArrowheads="1"/>
          </p:cNvSpPr>
          <p:nvPr>
            <p:ph type="ctrTitle"/>
          </p:nvPr>
        </p:nvSpPr>
        <p:spPr>
          <a:xfrm>
            <a:off x="304800" y="2286000"/>
            <a:ext cx="8534400" cy="1143000"/>
          </a:xfrm>
        </p:spPr>
        <p:txBody>
          <a:bodyPr/>
          <a:lstStyle>
            <a:lvl1pPr algn="ctr">
              <a:defRPr sz="4400" b="1">
                <a:solidFill>
                  <a:srgbClr val="4F7DAE"/>
                </a:solidFill>
              </a:defRPr>
            </a:lvl1pPr>
          </a:lstStyle>
          <a:p>
            <a:r>
              <a:rPr lang="es-ES"/>
              <a:t>Haga clic para modificar el estilo de 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1943100" cy="6172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0"/>
            <a:ext cx="5676900" cy="6172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bwMode="auto">
          <a:xfrm>
            <a:off x="685800" y="990600"/>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31" name="Rectangle 7"/>
          <p:cNvSpPr>
            <a:spLocks noChangeArrowheads="1"/>
          </p:cNvSpPr>
          <p:nvPr userDrawn="1"/>
        </p:nvSpPr>
        <p:spPr bwMode="auto">
          <a:xfrm>
            <a:off x="0" y="0"/>
            <a:ext cx="9144000" cy="609600"/>
          </a:xfrm>
          <a:prstGeom prst="rect">
            <a:avLst/>
          </a:prstGeom>
          <a:solidFill>
            <a:srgbClr val="4F7DAE"/>
          </a:solidFill>
          <a:ln w="9525">
            <a:noFill/>
            <a:miter lim="800000"/>
            <a:headEnd/>
            <a:tailEnd/>
          </a:ln>
          <a:effectLst/>
        </p:spPr>
        <p:txBody>
          <a:bodyPr wrap="none" anchor="ctr"/>
          <a:lstStyle/>
          <a:p>
            <a:pPr>
              <a:defRPr/>
            </a:pPr>
            <a:endParaRPr lang="es-ES"/>
          </a:p>
        </p:txBody>
      </p:sp>
      <p:sp>
        <p:nvSpPr>
          <p:cNvPr id="7172" name="Rectangle 2"/>
          <p:cNvSpPr>
            <a:spLocks noGrp="1" noChangeArrowheads="1"/>
          </p:cNvSpPr>
          <p:nvPr>
            <p:ph type="title"/>
          </p:nvPr>
        </p:nvSpPr>
        <p:spPr bwMode="auto">
          <a:xfrm>
            <a:off x="685800" y="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Haga clic para modificar el estilo de título del patrón</a:t>
            </a:r>
          </a:p>
        </p:txBody>
      </p:sp>
      <p:sp>
        <p:nvSpPr>
          <p:cNvPr id="1034" name="Line 10"/>
          <p:cNvSpPr>
            <a:spLocks noChangeShapeType="1"/>
          </p:cNvSpPr>
          <p:nvPr userDrawn="1"/>
        </p:nvSpPr>
        <p:spPr bwMode="auto">
          <a:xfrm>
            <a:off x="0" y="6477000"/>
            <a:ext cx="9144000" cy="0"/>
          </a:xfrm>
          <a:prstGeom prst="line">
            <a:avLst/>
          </a:prstGeom>
          <a:noFill/>
          <a:ln w="38100">
            <a:solidFill>
              <a:srgbClr val="4F7DAE"/>
            </a:solidFill>
            <a:round/>
            <a:headEnd/>
            <a:tailEnd/>
          </a:ln>
          <a:effectLst/>
        </p:spPr>
        <p:txBody>
          <a:bodyPr/>
          <a:lstStyle/>
          <a:p>
            <a:pPr>
              <a:defRPr/>
            </a:pPr>
            <a:endParaRPr lang="es-ES"/>
          </a:p>
        </p:txBody>
      </p:sp>
      <p:sp>
        <p:nvSpPr>
          <p:cNvPr id="1035" name="Rectangle 11"/>
          <p:cNvSpPr>
            <a:spLocks noChangeArrowheads="1"/>
          </p:cNvSpPr>
          <p:nvPr/>
        </p:nvSpPr>
        <p:spPr bwMode="auto">
          <a:xfrm>
            <a:off x="7924800" y="6553200"/>
            <a:ext cx="685800" cy="228600"/>
          </a:xfrm>
          <a:prstGeom prst="rect">
            <a:avLst/>
          </a:prstGeom>
          <a:noFill/>
          <a:ln w="9525">
            <a:noFill/>
            <a:miter lim="800000"/>
            <a:headEnd/>
            <a:tailEnd/>
          </a:ln>
          <a:effectLst/>
        </p:spPr>
        <p:txBody>
          <a:bodyPr/>
          <a:lstStyle/>
          <a:p>
            <a:pPr algn="r">
              <a:defRPr/>
            </a:pPr>
            <a:fld id="{8B8E66DA-EDB2-402C-8458-3015D3D2B78D}" type="slidenum">
              <a:rPr lang="es-ES_tradnl" sz="1400" b="1">
                <a:solidFill>
                  <a:srgbClr val="4F7DAE"/>
                </a:solidFill>
                <a:latin typeface="Times New Roman" pitchFamily="18" charset="0"/>
              </a:rPr>
              <a:pPr algn="r">
                <a:defRPr/>
              </a:pPr>
              <a:t>‹#›</a:t>
            </a:fld>
            <a:endParaRPr lang="es-ES_tradnl" sz="1400" b="1">
              <a:solidFill>
                <a:srgbClr val="4F7DAE"/>
              </a:solidFill>
              <a:latin typeface="Times New Roman" pitchFamily="18" charset="0"/>
            </a:endParaRPr>
          </a:p>
        </p:txBody>
      </p:sp>
      <p:sp>
        <p:nvSpPr>
          <p:cNvPr id="1043" name="Rectangle 19"/>
          <p:cNvSpPr>
            <a:spLocks noChangeArrowheads="1"/>
          </p:cNvSpPr>
          <p:nvPr/>
        </p:nvSpPr>
        <p:spPr bwMode="auto">
          <a:xfrm>
            <a:off x="685800" y="6553200"/>
            <a:ext cx="4267200" cy="228600"/>
          </a:xfrm>
          <a:prstGeom prst="rect">
            <a:avLst/>
          </a:prstGeom>
          <a:noFill/>
          <a:ln w="9525">
            <a:noFill/>
            <a:miter lim="800000"/>
            <a:headEnd/>
            <a:tailEnd/>
          </a:ln>
          <a:effectLst/>
        </p:spPr>
        <p:txBody>
          <a:bodyPr/>
          <a:lstStyle/>
          <a:p>
            <a:pPr algn="l">
              <a:defRPr/>
            </a:pPr>
            <a:r>
              <a:rPr lang="es-ES_tradnl" sz="1400" b="1">
                <a:solidFill>
                  <a:srgbClr val="4F7DAE"/>
                </a:solidFill>
                <a:latin typeface="Times New Roman" pitchFamily="18" charset="0"/>
              </a:rPr>
              <a:t>Empresa y Entorno Económico</a:t>
            </a:r>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Arial" charset="0"/>
        </a:defRPr>
      </a:lvl2pPr>
      <a:lvl3pPr algn="l" rtl="0" eaLnBrk="0" fontAlgn="base" hangingPunct="0">
        <a:spcBef>
          <a:spcPct val="0"/>
        </a:spcBef>
        <a:spcAft>
          <a:spcPct val="0"/>
        </a:spcAft>
        <a:defRPr sz="2800">
          <a:solidFill>
            <a:schemeClr val="bg1"/>
          </a:solidFill>
          <a:latin typeface="Arial" charset="0"/>
        </a:defRPr>
      </a:lvl3pPr>
      <a:lvl4pPr algn="l" rtl="0" eaLnBrk="0" fontAlgn="base" hangingPunct="0">
        <a:spcBef>
          <a:spcPct val="0"/>
        </a:spcBef>
        <a:spcAft>
          <a:spcPct val="0"/>
        </a:spcAft>
        <a:defRPr sz="2800">
          <a:solidFill>
            <a:schemeClr val="bg1"/>
          </a:solidFill>
          <a:latin typeface="Arial" charset="0"/>
        </a:defRPr>
      </a:lvl4pPr>
      <a:lvl5pPr algn="l" rtl="0" eaLnBrk="0" fontAlgn="base" hangingPunct="0">
        <a:spcBef>
          <a:spcPct val="0"/>
        </a:spcBef>
        <a:spcAft>
          <a:spcPct val="0"/>
        </a:spcAft>
        <a:defRPr sz="2800">
          <a:solidFill>
            <a:schemeClr val="bg1"/>
          </a:solidFill>
          <a:latin typeface="Arial" charset="0"/>
        </a:defRPr>
      </a:lvl5pPr>
      <a:lvl6pPr marL="457200" algn="l" rtl="0" fontAlgn="base">
        <a:spcBef>
          <a:spcPct val="0"/>
        </a:spcBef>
        <a:spcAft>
          <a:spcPct val="0"/>
        </a:spcAft>
        <a:defRPr sz="2800">
          <a:solidFill>
            <a:schemeClr val="bg1"/>
          </a:solidFill>
          <a:latin typeface="Arial" charset="0"/>
        </a:defRPr>
      </a:lvl6pPr>
      <a:lvl7pPr marL="914400" algn="l" rtl="0" fontAlgn="base">
        <a:spcBef>
          <a:spcPct val="0"/>
        </a:spcBef>
        <a:spcAft>
          <a:spcPct val="0"/>
        </a:spcAft>
        <a:defRPr sz="2800">
          <a:solidFill>
            <a:schemeClr val="bg1"/>
          </a:solidFill>
          <a:latin typeface="Arial" charset="0"/>
        </a:defRPr>
      </a:lvl7pPr>
      <a:lvl8pPr marL="1371600" algn="l" rtl="0" fontAlgn="base">
        <a:spcBef>
          <a:spcPct val="0"/>
        </a:spcBef>
        <a:spcAft>
          <a:spcPct val="0"/>
        </a:spcAft>
        <a:defRPr sz="2800">
          <a:solidFill>
            <a:schemeClr val="bg1"/>
          </a:solidFill>
          <a:latin typeface="Arial" charset="0"/>
        </a:defRPr>
      </a:lvl8pPr>
      <a:lvl9pPr marL="1828800" algn="l" rtl="0" fontAlgn="base">
        <a:spcBef>
          <a:spcPct val="0"/>
        </a:spcBef>
        <a:spcAft>
          <a:spcPct val="0"/>
        </a:spcAft>
        <a:defRPr sz="2800">
          <a:solidFill>
            <a:schemeClr val="bg1"/>
          </a:solidFill>
          <a:latin typeface="Arial" charset="0"/>
        </a:defRPr>
      </a:lvl9pPr>
    </p:titleStyle>
    <p:bodyStyle>
      <a:lvl1pPr marL="188913" indent="-188913" algn="l" rtl="0" eaLnBrk="0" fontAlgn="base" hangingPunct="0">
        <a:lnSpc>
          <a:spcPct val="90000"/>
        </a:lnSpc>
        <a:spcBef>
          <a:spcPct val="20000"/>
        </a:spcBef>
        <a:spcAft>
          <a:spcPct val="0"/>
        </a:spcAft>
        <a:buClr>
          <a:srgbClr val="FF9900"/>
        </a:buClr>
        <a:buFont typeface="Wingdings" pitchFamily="2" charset="2"/>
        <a:buChar char="§"/>
        <a:defRPr sz="2400" b="1">
          <a:solidFill>
            <a:srgbClr val="4F7DAE"/>
          </a:solidFill>
          <a:latin typeface="+mn-lt"/>
          <a:ea typeface="+mn-ea"/>
          <a:cs typeface="+mn-cs"/>
        </a:defRPr>
      </a:lvl1pPr>
      <a:lvl2pPr marL="576263" indent="-196850" algn="l" rtl="0" eaLnBrk="0" fontAlgn="base" hangingPunct="0">
        <a:spcBef>
          <a:spcPct val="20000"/>
        </a:spcBef>
        <a:spcAft>
          <a:spcPct val="0"/>
        </a:spcAft>
        <a:buClr>
          <a:srgbClr val="FF9900"/>
        </a:buClr>
        <a:buChar char="•"/>
        <a:defRPr sz="2000">
          <a:solidFill>
            <a:schemeClr val="tx1"/>
          </a:solidFill>
          <a:latin typeface="+mn-lt"/>
        </a:defRPr>
      </a:lvl2pPr>
      <a:lvl3pPr marL="952500" indent="-185738" algn="l" rtl="0" eaLnBrk="0" fontAlgn="base" hangingPunct="0">
        <a:spcBef>
          <a:spcPct val="20000"/>
        </a:spcBef>
        <a:spcAft>
          <a:spcPct val="0"/>
        </a:spcAft>
        <a:buClr>
          <a:srgbClr val="FF9900"/>
        </a:buClr>
        <a:buChar char="–"/>
        <a:defRPr>
          <a:solidFill>
            <a:schemeClr val="tx1"/>
          </a:solidFill>
          <a:latin typeface="+mn-lt"/>
        </a:defRPr>
      </a:lvl3pPr>
      <a:lvl4pPr marL="1328738" indent="-185738" algn="l" rtl="0" eaLnBrk="0" fontAlgn="base" hangingPunct="0">
        <a:spcBef>
          <a:spcPct val="20000"/>
        </a:spcBef>
        <a:spcAft>
          <a:spcPct val="0"/>
        </a:spcAft>
        <a:buClr>
          <a:srgbClr val="FF9900"/>
        </a:buClr>
        <a:buChar char="-"/>
        <a:defRPr sz="1600">
          <a:solidFill>
            <a:schemeClr val="tx1"/>
          </a:solidFill>
          <a:latin typeface="+mn-lt"/>
        </a:defRPr>
      </a:lvl4pPr>
      <a:lvl5pPr marL="1716088" indent="-196850" algn="l" rtl="0" eaLnBrk="0" fontAlgn="base" hangingPunct="0">
        <a:spcBef>
          <a:spcPct val="20000"/>
        </a:spcBef>
        <a:spcAft>
          <a:spcPct val="0"/>
        </a:spcAft>
        <a:buClr>
          <a:srgbClr val="FF9900"/>
        </a:buClr>
        <a:buChar char="»"/>
        <a:defRPr sz="1600">
          <a:solidFill>
            <a:schemeClr val="tx1"/>
          </a:solidFill>
          <a:latin typeface="+mn-lt"/>
        </a:defRPr>
      </a:lvl5pPr>
      <a:lvl6pPr marL="2173288" indent="-196850" algn="l" rtl="0" fontAlgn="base">
        <a:spcBef>
          <a:spcPct val="20000"/>
        </a:spcBef>
        <a:spcAft>
          <a:spcPct val="0"/>
        </a:spcAft>
        <a:buClr>
          <a:srgbClr val="FF9900"/>
        </a:buClr>
        <a:buChar char="»"/>
        <a:defRPr sz="1600">
          <a:solidFill>
            <a:schemeClr val="tx1"/>
          </a:solidFill>
          <a:latin typeface="+mn-lt"/>
        </a:defRPr>
      </a:lvl6pPr>
      <a:lvl7pPr marL="2630488" indent="-196850" algn="l" rtl="0" fontAlgn="base">
        <a:spcBef>
          <a:spcPct val="20000"/>
        </a:spcBef>
        <a:spcAft>
          <a:spcPct val="0"/>
        </a:spcAft>
        <a:buClr>
          <a:srgbClr val="FF9900"/>
        </a:buClr>
        <a:buChar char="»"/>
        <a:defRPr sz="1600">
          <a:solidFill>
            <a:schemeClr val="tx1"/>
          </a:solidFill>
          <a:latin typeface="+mn-lt"/>
        </a:defRPr>
      </a:lvl7pPr>
      <a:lvl8pPr marL="3087688" indent="-196850" algn="l" rtl="0" fontAlgn="base">
        <a:spcBef>
          <a:spcPct val="20000"/>
        </a:spcBef>
        <a:spcAft>
          <a:spcPct val="0"/>
        </a:spcAft>
        <a:buClr>
          <a:srgbClr val="FF9900"/>
        </a:buClr>
        <a:buChar char="»"/>
        <a:defRPr sz="1600">
          <a:solidFill>
            <a:schemeClr val="tx1"/>
          </a:solidFill>
          <a:latin typeface="+mn-lt"/>
        </a:defRPr>
      </a:lvl8pPr>
      <a:lvl9pPr marL="3544888" indent="-196850" algn="l" rtl="0" fontAlgn="base">
        <a:spcBef>
          <a:spcPct val="20000"/>
        </a:spcBef>
        <a:spcAft>
          <a:spcPct val="0"/>
        </a:spcAft>
        <a:buClr>
          <a:srgbClr val="FF9900"/>
        </a:buClr>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marketing-xxi.com/etapas-del-plan-de-marketing-136.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www.modernartcafe.com.mx/espanol/cocacola/gifs/cokeltcans.gi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hyperlink" Target="http://images.google.com/imgres?imgurl=www.acreativegroup.com/ceshome/clientlist/productionuse/produc5.gif&amp;imgrefurl=http://www.acreativegroup.com/ceshome/clientlist/clientlist.html&amp;h=433&amp;w=725&amp;prev=/images?q=Montblanc&amp;start=300&amp;num=20&amp;hl=es&amp;"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hyperlink" Target="http://images.google.com/imgres?imgurl=members.ch.tripodasia.com.hk/buzz/nike.jpg&amp;imgrefurl=http://members.ch.tripodasia.com.hk/buzz/&amp;h=480&amp;w=640&amp;prev=/images?q=nike&amp;start=20&amp;num=20&amp;hl=es&amp;sa=N" TargetMode="External"/><Relationship Id="rId3" Type="http://schemas.openxmlformats.org/officeDocument/2006/relationships/hyperlink" Target="http://images.google.com/imgres?imgurl=www.runningcenter.com/images/Fall00/Nike-Converge-Max-w.jpg&amp;imgrefurl=http://www.runningcenter.com/doProductsDetail.cfm?ProductID=15&amp;h=290&amp;w=357&amp;prev=/images?q=nike&amp;start=120&amp;num=20&amp;hl=es&amp;sa=N" TargetMode="External"/><Relationship Id="rId7" Type="http://schemas.openxmlformats.org/officeDocument/2006/relationships/hyperlink" Target="http://images.google.com/imgres?imgurl=www.designdisplaygroup.com/nike%20glasses.jpg&amp;imgrefurl=http://www.designdisplaygroup.com/stoli.html&amp;h=482&amp;w=376&amp;prev=/images?q=nike&amp;start=180&amp;num=20&amp;hl=es&amp;sa=N" TargetMode="External"/><Relationship Id="rId12"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4.jpeg"/><Relationship Id="rId11" Type="http://schemas.openxmlformats.org/officeDocument/2006/relationships/hyperlink" Target="http://images.google.com/imgres?imgurl=images2.nordstrom.com/images/store/category/jewelry/watches/0820/3_photo.jpg&amp;imgrefurl=http://store.nordstrom.com/category/tab.asp?category=2376779~2374607&amp;origin=subtab&amp;h=242&amp;w=165&amp;prev=/images?q=nike&amp;start" TargetMode="External"/><Relationship Id="rId5" Type="http://schemas.openxmlformats.org/officeDocument/2006/relationships/hyperlink" Target="http://images.google.com/imgres?imgurl=www.creativewatch.co.uk/nike-watch-gents-2-large.jpg&amp;imgrefurl=http://www.creativewatch.co.uk/nike-watch-shop.html&amp;h=400&amp;w=251&amp;prev=/images?q=nike&amp;start=140&amp;num=20&amp;hl=es&amp;sa=N" TargetMode="External"/><Relationship Id="rId10" Type="http://schemas.openxmlformats.org/officeDocument/2006/relationships/image" Target="../media/image16.jpeg"/><Relationship Id="rId4" Type="http://schemas.openxmlformats.org/officeDocument/2006/relationships/image" Target="../media/image13.jpeg"/><Relationship Id="rId9" Type="http://schemas.openxmlformats.org/officeDocument/2006/relationships/hyperlink" Target="http://images.google.com/imgres?imgurl=www.telarun.com/nike/graphics/nk104089041.jpg&amp;imgrefurl=http://www.telarun.com/nike/nk104089041.html&amp;h=265&amp;w=475&amp;prev=/images?q=nike&amp;start=240&amp;num=20&amp;hl=es&amp;sa=N" TargetMode="External"/><Relationship Id="rId14" Type="http://schemas.openxmlformats.org/officeDocument/2006/relationships/image" Target="../media/image18.jpeg"/></Relationships>
</file>

<file path=ppt/slides/_rels/slide2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9.jpeg"/><Relationship Id="rId7" Type="http://schemas.openxmlformats.org/officeDocument/2006/relationships/hyperlink" Target="http://www.sofcom.com.au/business/OfficeProducts/Issue87/Images/products.jpg"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image" Target="../media/image23.jpeg"/><Relationship Id="rId4" Type="http://schemas.openxmlformats.org/officeDocument/2006/relationships/hyperlink" Target="http://images.google.com/imgres?imgurl=www.imagedesignersinc.com/images/bic.gif&amp;imgrefurl=http://www.imagedesignersinc.com/bic.htm&amp;h=61&amp;w=162&amp;prev=/images?q=Bic+products&amp;start=80&amp;num=20&amp;hl=es&amp;sa=N" TargetMode="External"/><Relationship Id="rId9" Type="http://schemas.openxmlformats.org/officeDocument/2006/relationships/hyperlink" Target="http://www.americanbuyers.com/catalog/product29.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descr="photo09"/>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7172" name="Rectangle 4"/>
          <p:cNvSpPr>
            <a:spLocks noGrp="1" noChangeArrowheads="1"/>
          </p:cNvSpPr>
          <p:nvPr>
            <p:ph type="ctrTitle"/>
          </p:nvPr>
        </p:nvSpPr>
        <p:spPr>
          <a:effectLst>
            <a:outerShdw dist="35921" dir="2700000" algn="ctr" rotWithShape="0">
              <a:schemeClr val="bg1"/>
            </a:outerShdw>
          </a:effectLst>
        </p:spPr>
        <p:txBody>
          <a:bodyPr/>
          <a:lstStyle/>
          <a:p>
            <a:pPr eaLnBrk="1" hangingPunct="1">
              <a:defRPr/>
            </a:pPr>
            <a:r>
              <a:rPr lang="es-ES" smtClean="0">
                <a:solidFill>
                  <a:srgbClr val="197B30"/>
                </a:solidFill>
              </a:rPr>
              <a:t>Área Comercial</a:t>
            </a:r>
          </a:p>
        </p:txBody>
      </p:sp>
      <p:sp>
        <p:nvSpPr>
          <p:cNvPr id="8196" name="Rectangle 5"/>
          <p:cNvSpPr>
            <a:spLocks noGrp="1" noChangeArrowheads="1"/>
          </p:cNvSpPr>
          <p:nvPr>
            <p:ph type="subTitle" idx="1"/>
          </p:nvPr>
        </p:nvSpPr>
        <p:spPr>
          <a:xfrm>
            <a:off x="1447800" y="3657600"/>
            <a:ext cx="6400800" cy="557213"/>
          </a:xfrm>
        </p:spPr>
        <p:txBody>
          <a:bodyPr/>
          <a:lstStyle/>
          <a:p>
            <a:pPr eaLnBrk="1" hangingPunct="1"/>
            <a:endParaRPr lang="es-ES" sz="1800" smtClean="0"/>
          </a:p>
        </p:txBody>
      </p:sp>
      <p:sp>
        <p:nvSpPr>
          <p:cNvPr id="8197" name="Text Box 14"/>
          <p:cNvSpPr txBox="1">
            <a:spLocks noChangeArrowheads="1"/>
          </p:cNvSpPr>
          <p:nvPr/>
        </p:nvSpPr>
        <p:spPr bwMode="auto">
          <a:xfrm>
            <a:off x="6902450" y="6015038"/>
            <a:ext cx="2241550" cy="274637"/>
          </a:xfrm>
          <a:prstGeom prst="rect">
            <a:avLst/>
          </a:prstGeom>
          <a:noFill/>
          <a:ln w="9525">
            <a:noFill/>
            <a:miter lim="800000"/>
            <a:headEnd/>
            <a:tailEnd/>
          </a:ln>
        </p:spPr>
        <p:txBody>
          <a:bodyPr wrap="none">
            <a:spAutoFit/>
          </a:bodyPr>
          <a:lstStyle/>
          <a:p>
            <a:r>
              <a:rPr lang="en-US" sz="1200" b="1" i="1">
                <a:solidFill>
                  <a:srgbClr val="197B30"/>
                </a:solidFill>
                <a:cs typeface="Arial" charset="0"/>
              </a:rPr>
              <a:t>Fotografía </a:t>
            </a:r>
            <a:r>
              <a:rPr lang="es-ES" sz="1200" b="1" i="1">
                <a:solidFill>
                  <a:srgbClr val="197B30"/>
                </a:solidFill>
              </a:rPr>
              <a:t>de Denis Darzacq</a:t>
            </a:r>
          </a:p>
        </p:txBody>
      </p:sp>
      <p:sp>
        <p:nvSpPr>
          <p:cNvPr id="6" name="QuadreDeText 6"/>
          <p:cNvSpPr txBox="1">
            <a:spLocks noChangeArrowheads="1"/>
          </p:cNvSpPr>
          <p:nvPr/>
        </p:nvSpPr>
        <p:spPr bwMode="auto">
          <a:xfrm>
            <a:off x="107504" y="6165304"/>
            <a:ext cx="4392613" cy="401638"/>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sz="2000" kern="1200">
                <a:solidFill>
                  <a:schemeClr val="bg1"/>
                </a:solidFill>
                <a:latin typeface="Arial" charset="0"/>
                <a:ea typeface="+mn-ea"/>
                <a:cs typeface="+mn-cs"/>
              </a:defRPr>
            </a:lvl1pPr>
            <a:lvl2pPr marL="457200" algn="ctr" rtl="0" fontAlgn="base">
              <a:spcBef>
                <a:spcPct val="0"/>
              </a:spcBef>
              <a:spcAft>
                <a:spcPct val="0"/>
              </a:spcAft>
              <a:defRPr sz="2000" kern="1200">
                <a:solidFill>
                  <a:schemeClr val="bg1"/>
                </a:solidFill>
                <a:latin typeface="Arial" charset="0"/>
                <a:ea typeface="+mn-ea"/>
                <a:cs typeface="+mn-cs"/>
              </a:defRPr>
            </a:lvl2pPr>
            <a:lvl3pPr marL="914400" algn="ctr" rtl="0" fontAlgn="base">
              <a:spcBef>
                <a:spcPct val="0"/>
              </a:spcBef>
              <a:spcAft>
                <a:spcPct val="0"/>
              </a:spcAft>
              <a:defRPr sz="2000" kern="1200">
                <a:solidFill>
                  <a:schemeClr val="bg1"/>
                </a:solidFill>
                <a:latin typeface="Arial" charset="0"/>
                <a:ea typeface="+mn-ea"/>
                <a:cs typeface="+mn-cs"/>
              </a:defRPr>
            </a:lvl3pPr>
            <a:lvl4pPr marL="1371600" algn="ctr" rtl="0" fontAlgn="base">
              <a:spcBef>
                <a:spcPct val="0"/>
              </a:spcBef>
              <a:spcAft>
                <a:spcPct val="0"/>
              </a:spcAft>
              <a:defRPr sz="2000" kern="1200">
                <a:solidFill>
                  <a:schemeClr val="bg1"/>
                </a:solidFill>
                <a:latin typeface="Arial" charset="0"/>
                <a:ea typeface="+mn-ea"/>
                <a:cs typeface="+mn-cs"/>
              </a:defRPr>
            </a:lvl4pPr>
            <a:lvl5pPr marL="1828800" algn="ctr" rtl="0" fontAlgn="base">
              <a:spcBef>
                <a:spcPct val="0"/>
              </a:spcBef>
              <a:spcAft>
                <a:spcPct val="0"/>
              </a:spcAft>
              <a:defRPr sz="2000" kern="1200">
                <a:solidFill>
                  <a:schemeClr val="bg1"/>
                </a:solidFill>
                <a:latin typeface="Arial" charset="0"/>
                <a:ea typeface="+mn-ea"/>
                <a:cs typeface="+mn-cs"/>
              </a:defRPr>
            </a:lvl5pPr>
            <a:lvl6pPr marL="2286000" algn="l" defTabSz="914400" rtl="0" eaLnBrk="1" latinLnBrk="0" hangingPunct="1">
              <a:defRPr sz="2000" kern="1200">
                <a:solidFill>
                  <a:schemeClr val="bg1"/>
                </a:solidFill>
                <a:latin typeface="Arial" charset="0"/>
                <a:ea typeface="+mn-ea"/>
                <a:cs typeface="+mn-cs"/>
              </a:defRPr>
            </a:lvl6pPr>
            <a:lvl7pPr marL="2743200" algn="l" defTabSz="914400" rtl="0" eaLnBrk="1" latinLnBrk="0" hangingPunct="1">
              <a:defRPr sz="2000" kern="1200">
                <a:solidFill>
                  <a:schemeClr val="bg1"/>
                </a:solidFill>
                <a:latin typeface="Arial" charset="0"/>
                <a:ea typeface="+mn-ea"/>
                <a:cs typeface="+mn-cs"/>
              </a:defRPr>
            </a:lvl7pPr>
            <a:lvl8pPr marL="3200400" algn="l" defTabSz="914400" rtl="0" eaLnBrk="1" latinLnBrk="0" hangingPunct="1">
              <a:defRPr sz="2000" kern="1200">
                <a:solidFill>
                  <a:schemeClr val="bg1"/>
                </a:solidFill>
                <a:latin typeface="Arial" charset="0"/>
                <a:ea typeface="+mn-ea"/>
                <a:cs typeface="+mn-cs"/>
              </a:defRPr>
            </a:lvl8pPr>
            <a:lvl9pPr marL="3657600" algn="l" defTabSz="914400" rtl="0" eaLnBrk="1" latinLnBrk="0" hangingPunct="1">
              <a:defRPr sz="2000" kern="1200">
                <a:solidFill>
                  <a:schemeClr val="bg1"/>
                </a:solidFill>
                <a:latin typeface="Arial" charset="0"/>
                <a:ea typeface="+mn-ea"/>
                <a:cs typeface="+mn-cs"/>
              </a:defRPr>
            </a:lvl9pPr>
          </a:lstStyle>
          <a:p>
            <a:pPr algn="l"/>
            <a:r>
              <a:rPr lang="ca-ES" sz="2000" dirty="0"/>
              <a:t>Universitat Politècnica de Catalunya </a:t>
            </a:r>
            <a:endParaRPr lang="es-ES" sz="2000" dirty="0"/>
          </a:p>
        </p:txBody>
      </p:sp>
      <p:sp>
        <p:nvSpPr>
          <p:cNvPr id="7" name="QuadreDeText 5"/>
          <p:cNvSpPr txBox="1">
            <a:spLocks noChangeArrowheads="1"/>
          </p:cNvSpPr>
          <p:nvPr/>
        </p:nvSpPr>
        <p:spPr bwMode="auto">
          <a:xfrm>
            <a:off x="107504" y="5765254"/>
            <a:ext cx="4968875" cy="400050"/>
          </a:xfrm>
          <a:prstGeom prst="rect">
            <a:avLst/>
          </a:prstGeom>
          <a:noFill/>
          <a:ln w="9525">
            <a:noFill/>
            <a:miter lim="800000"/>
            <a:headEnd/>
            <a:tailEnd/>
          </a:ln>
        </p:spPr>
        <p:txBody>
          <a:bodyPr>
            <a:spAutoFit/>
          </a:bodyPr>
          <a:lstStyle/>
          <a:p>
            <a:pPr algn="l"/>
            <a:r>
              <a:rPr lang="ca-ES" sz="2000" dirty="0"/>
              <a:t>Departament  d’Organització d’Empreses</a:t>
            </a:r>
            <a:endParaRPr lang="es-E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r>
              <a:rPr lang="es-ES" smtClean="0"/>
              <a:t>El plan de marketing</a:t>
            </a:r>
          </a:p>
        </p:txBody>
      </p:sp>
      <p:sp>
        <p:nvSpPr>
          <p:cNvPr id="3" name="2 Marcador de contenido"/>
          <p:cNvSpPr>
            <a:spLocks noGrp="1"/>
          </p:cNvSpPr>
          <p:nvPr>
            <p:ph idx="1"/>
          </p:nvPr>
        </p:nvSpPr>
        <p:spPr/>
        <p:txBody>
          <a:bodyPr/>
          <a:lstStyle/>
          <a:p>
            <a:pPr marL="457200" indent="-457200">
              <a:buFont typeface="+mj-lt"/>
              <a:buAutoNum type="arabicPeriod"/>
              <a:defRPr/>
            </a:pPr>
            <a:r>
              <a:rPr lang="es-ES" b="0" dirty="0" smtClean="0"/>
              <a:t>Resumen Ejecutivo</a:t>
            </a:r>
          </a:p>
          <a:p>
            <a:pPr marL="457200" indent="-457200">
              <a:buFont typeface="+mj-lt"/>
              <a:buAutoNum type="arabicPeriod"/>
              <a:defRPr/>
            </a:pPr>
            <a:r>
              <a:rPr lang="es-ES" b="0" dirty="0" smtClean="0"/>
              <a:t>Análisis de la situación:</a:t>
            </a:r>
          </a:p>
          <a:p>
            <a:pPr marL="452438" lvl="1" indent="0">
              <a:buFontTx/>
              <a:buNone/>
              <a:defRPr/>
            </a:pPr>
            <a:r>
              <a:rPr lang="es-ES" dirty="0" smtClean="0"/>
              <a:t>Marco general que define la empresa y su entorno</a:t>
            </a:r>
            <a:br>
              <a:rPr lang="es-ES" dirty="0" smtClean="0"/>
            </a:br>
            <a:r>
              <a:rPr lang="es-ES" dirty="0" smtClean="0"/>
              <a:t>Investigación y Análisis de Mercado</a:t>
            </a:r>
          </a:p>
          <a:p>
            <a:pPr marL="457200" indent="-457200">
              <a:buFont typeface="+mj-lt"/>
              <a:buAutoNum type="arabicPeriod"/>
              <a:defRPr/>
            </a:pPr>
            <a:r>
              <a:rPr lang="es-ES" b="0" dirty="0" smtClean="0"/>
              <a:t>Determinación de objetivos</a:t>
            </a:r>
          </a:p>
          <a:p>
            <a:pPr marL="457200" lvl="1" indent="-4763">
              <a:lnSpc>
                <a:spcPct val="90000"/>
              </a:lnSpc>
              <a:buFontTx/>
              <a:buNone/>
              <a:defRPr/>
            </a:pPr>
            <a:r>
              <a:rPr lang="es-ES" dirty="0" smtClean="0"/>
              <a:t>Previsiones de demanda (técnicas)</a:t>
            </a:r>
          </a:p>
          <a:p>
            <a:pPr marL="457200" indent="-457200">
              <a:buFont typeface="+mj-lt"/>
              <a:buAutoNum type="arabicPeriod"/>
              <a:defRPr/>
            </a:pPr>
            <a:r>
              <a:rPr lang="es-ES" b="0" dirty="0" smtClean="0"/>
              <a:t>Elaboración y selección de estrategias</a:t>
            </a:r>
          </a:p>
          <a:p>
            <a:pPr marL="457200" indent="-457200">
              <a:buFont typeface="+mj-lt"/>
              <a:buAutoNum type="arabicPeriod"/>
              <a:defRPr/>
            </a:pPr>
            <a:r>
              <a:rPr lang="es-ES" b="0" dirty="0" smtClean="0"/>
              <a:t>Plan de acción</a:t>
            </a:r>
          </a:p>
          <a:p>
            <a:pPr marL="457200" lvl="1" indent="-4763">
              <a:lnSpc>
                <a:spcPct val="90000"/>
              </a:lnSpc>
              <a:buFontTx/>
              <a:buNone/>
              <a:defRPr/>
            </a:pPr>
            <a:r>
              <a:rPr lang="es-ES" dirty="0" smtClean="0"/>
              <a:t>Decisiones y acciones en cada una de las dimensiones del Marketing </a:t>
            </a:r>
            <a:r>
              <a:rPr lang="es-ES" dirty="0" err="1" smtClean="0"/>
              <a:t>Mix</a:t>
            </a:r>
            <a:r>
              <a:rPr lang="es-ES" dirty="0" smtClean="0"/>
              <a:t>: producto, precio, comunicación y distribución, así como sobre la organización comercial y de la fuerza de ventas</a:t>
            </a:r>
          </a:p>
          <a:p>
            <a:pPr marL="457200" indent="-457200">
              <a:buFont typeface="+mj-lt"/>
              <a:buAutoNum type="arabicPeriod"/>
              <a:defRPr/>
            </a:pPr>
            <a:r>
              <a:rPr lang="es-ES" b="0" dirty="0" smtClean="0"/>
              <a:t>Presupuesto</a:t>
            </a:r>
          </a:p>
          <a:p>
            <a:pPr marL="457200" indent="-457200">
              <a:buFont typeface="+mj-lt"/>
              <a:buAutoNum type="arabicPeriod"/>
              <a:defRPr/>
            </a:pPr>
            <a:r>
              <a:rPr lang="es-ES" b="0" dirty="0" smtClean="0"/>
              <a:t>Métodos de seguimiento y control</a:t>
            </a:r>
          </a:p>
          <a:p>
            <a:pPr>
              <a:defRPr/>
            </a:pPr>
            <a:endParaRPr lang="es-ES" sz="2800" b="0" dirty="0" smtClean="0"/>
          </a:p>
        </p:txBody>
      </p:sp>
      <p:pic>
        <p:nvPicPr>
          <p:cNvPr id="14340" name="Picture 5" descr="IE">
            <a:hlinkClick r:id="rId2"/>
          </p:cNvPr>
          <p:cNvPicPr>
            <a:picLocks noChangeAspect="1" noChangeArrowheads="1"/>
          </p:cNvPicPr>
          <p:nvPr/>
        </p:nvPicPr>
        <p:blipFill>
          <a:blip r:embed="rId3" cstate="print"/>
          <a:srcRect/>
          <a:stretch>
            <a:fillRect/>
          </a:stretch>
        </p:blipFill>
        <p:spPr bwMode="auto">
          <a:xfrm>
            <a:off x="8243888" y="1125538"/>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s-ES_tradnl" smtClean="0"/>
              <a:t>Estrategias de Marketing</a:t>
            </a:r>
          </a:p>
        </p:txBody>
      </p:sp>
      <p:sp>
        <p:nvSpPr>
          <p:cNvPr id="15363" name="Rectangle 3"/>
          <p:cNvSpPr>
            <a:spLocks noGrp="1" noChangeArrowheads="1"/>
          </p:cNvSpPr>
          <p:nvPr>
            <p:ph type="body" idx="1"/>
          </p:nvPr>
        </p:nvSpPr>
        <p:spPr>
          <a:xfrm>
            <a:off x="685800" y="1222375"/>
            <a:ext cx="7772400" cy="4949825"/>
          </a:xfrm>
        </p:spPr>
        <p:txBody>
          <a:bodyPr/>
          <a:lstStyle/>
          <a:p>
            <a:pPr marL="514350" indent="-514350" eaLnBrk="1" hangingPunct="1">
              <a:lnSpc>
                <a:spcPct val="150000"/>
              </a:lnSpc>
              <a:buFont typeface="Arial" charset="0"/>
              <a:buAutoNum type="arabicPeriod"/>
            </a:pPr>
            <a:r>
              <a:rPr lang="es-ES_tradnl" sz="2800" b="0" smtClean="0"/>
              <a:t>Estrategia de Segmentación</a:t>
            </a:r>
          </a:p>
          <a:p>
            <a:pPr marL="514350" indent="-514350" eaLnBrk="1" hangingPunct="1">
              <a:lnSpc>
                <a:spcPct val="150000"/>
              </a:lnSpc>
              <a:buFont typeface="Arial" charset="0"/>
              <a:buAutoNum type="arabicPeriod"/>
            </a:pPr>
            <a:r>
              <a:rPr lang="es-ES_tradnl" sz="2800" b="0" smtClean="0"/>
              <a:t>Estrategia de Posicionamiento.</a:t>
            </a:r>
          </a:p>
          <a:p>
            <a:pPr marL="514350" indent="-514350" eaLnBrk="1" hangingPunct="1">
              <a:lnSpc>
                <a:spcPct val="150000"/>
              </a:lnSpc>
              <a:buFont typeface="Arial" charset="0"/>
              <a:buAutoNum type="arabicPeriod"/>
            </a:pPr>
            <a:r>
              <a:rPr lang="es-ES_tradnl" sz="2800" b="0" smtClean="0"/>
              <a:t>Marketing Mix: las 4 P’s</a:t>
            </a:r>
          </a:p>
          <a:p>
            <a:pPr marL="901700" lvl="1" indent="-514350" eaLnBrk="1" hangingPunct="1">
              <a:lnSpc>
                <a:spcPct val="150000"/>
              </a:lnSpc>
              <a:buFontTx/>
              <a:buAutoNum type="arabicPeriod"/>
            </a:pPr>
            <a:r>
              <a:rPr lang="es-ES_tradnl" smtClean="0"/>
              <a:t>Producto</a:t>
            </a:r>
          </a:p>
          <a:p>
            <a:pPr marL="901700" lvl="1" indent="-514350" eaLnBrk="1" hangingPunct="1">
              <a:lnSpc>
                <a:spcPct val="150000"/>
              </a:lnSpc>
              <a:buFontTx/>
              <a:buAutoNum type="arabicPeriod"/>
            </a:pPr>
            <a:r>
              <a:rPr lang="es-ES_tradnl" smtClean="0"/>
              <a:t>Precio</a:t>
            </a:r>
          </a:p>
          <a:p>
            <a:pPr marL="901700" lvl="1" indent="-514350" eaLnBrk="1" hangingPunct="1">
              <a:lnSpc>
                <a:spcPct val="150000"/>
              </a:lnSpc>
              <a:buFontTx/>
              <a:buAutoNum type="arabicPeriod"/>
            </a:pPr>
            <a:r>
              <a:rPr lang="es-ES_tradnl" smtClean="0"/>
              <a:t>Comunicación (Promotion)</a:t>
            </a:r>
          </a:p>
          <a:p>
            <a:pPr marL="901700" lvl="1" indent="-514350" eaLnBrk="1" hangingPunct="1">
              <a:lnSpc>
                <a:spcPct val="150000"/>
              </a:lnSpc>
              <a:buFontTx/>
              <a:buAutoNum type="arabicPeriod"/>
            </a:pPr>
            <a:r>
              <a:rPr lang="es-ES_tradnl" smtClean="0"/>
              <a:t>Distribución (Place)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lIns="92075" tIns="46038" rIns="92075" bIns="46038"/>
          <a:lstStyle/>
          <a:p>
            <a:pPr eaLnBrk="1" hangingPunct="1"/>
            <a:r>
              <a:rPr lang="es-ES_tradnl" smtClean="0"/>
              <a:t>Dos variables estratégicas de marketing</a:t>
            </a:r>
            <a:endParaRPr lang="es-ES_tradnl" sz="3600" smtClean="0"/>
          </a:p>
        </p:txBody>
      </p:sp>
      <p:sp>
        <p:nvSpPr>
          <p:cNvPr id="16387" name="AutoShape 3"/>
          <p:cNvSpPr>
            <a:spLocks noChangeArrowheads="1"/>
          </p:cNvSpPr>
          <p:nvPr/>
        </p:nvSpPr>
        <p:spPr bwMode="auto">
          <a:xfrm rot="-5400000">
            <a:off x="3898900" y="2179638"/>
            <a:ext cx="914400" cy="533400"/>
          </a:xfrm>
          <a:prstGeom prst="downArrow">
            <a:avLst>
              <a:gd name="adj1" fmla="val 50000"/>
              <a:gd name="adj2" fmla="val 25000"/>
            </a:avLst>
          </a:prstGeom>
          <a:solidFill>
            <a:srgbClr val="CCECFF"/>
          </a:solidFill>
          <a:ln w="9525">
            <a:solidFill>
              <a:srgbClr val="000099"/>
            </a:solidFill>
            <a:miter lim="800000"/>
            <a:headEnd/>
            <a:tailEnd/>
          </a:ln>
        </p:spPr>
        <p:txBody>
          <a:bodyPr wrap="none" anchor="ctr"/>
          <a:lstStyle/>
          <a:p>
            <a:endParaRPr lang="es-ES"/>
          </a:p>
        </p:txBody>
      </p:sp>
      <p:sp>
        <p:nvSpPr>
          <p:cNvPr id="16388" name="Text Box 4"/>
          <p:cNvSpPr txBox="1">
            <a:spLocks noChangeArrowheads="1"/>
          </p:cNvSpPr>
          <p:nvPr/>
        </p:nvSpPr>
        <p:spPr bwMode="auto">
          <a:xfrm>
            <a:off x="574675" y="5486400"/>
            <a:ext cx="3276600" cy="528638"/>
          </a:xfrm>
          <a:prstGeom prst="rect">
            <a:avLst/>
          </a:prstGeom>
          <a:noFill/>
          <a:ln w="9525">
            <a:solidFill>
              <a:srgbClr val="000099"/>
            </a:solidFill>
            <a:miter lim="800000"/>
            <a:headEnd/>
            <a:tailEnd/>
          </a:ln>
        </p:spPr>
        <p:txBody>
          <a:bodyPr>
            <a:spAutoFit/>
          </a:bodyPr>
          <a:lstStyle/>
          <a:p>
            <a:pPr eaLnBrk="0" hangingPunct="0">
              <a:spcBef>
                <a:spcPct val="50000"/>
              </a:spcBef>
            </a:pPr>
            <a:r>
              <a:rPr lang="es-ES_tradnl" sz="2800" b="1">
                <a:solidFill>
                  <a:srgbClr val="000099"/>
                </a:solidFill>
              </a:rPr>
              <a:t>Público Objetivo</a:t>
            </a:r>
            <a:endParaRPr lang="es-ES_tradnl" sz="2400" b="1">
              <a:solidFill>
                <a:schemeClr val="tx1"/>
              </a:solidFill>
            </a:endParaRPr>
          </a:p>
        </p:txBody>
      </p:sp>
      <p:sp>
        <p:nvSpPr>
          <p:cNvPr id="133125" name="Rectangle 5"/>
          <p:cNvSpPr>
            <a:spLocks noChangeArrowheads="1"/>
          </p:cNvSpPr>
          <p:nvPr/>
        </p:nvSpPr>
        <p:spPr bwMode="auto">
          <a:xfrm>
            <a:off x="844550" y="2103438"/>
            <a:ext cx="2736850" cy="685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92075" tIns="46038" rIns="92075" bIns="46038" anchor="ctr"/>
          <a:lstStyle/>
          <a:p>
            <a:pPr marL="188913" indent="-188913">
              <a:lnSpc>
                <a:spcPct val="90000"/>
              </a:lnSpc>
              <a:spcBef>
                <a:spcPct val="20000"/>
              </a:spcBef>
              <a:buClr>
                <a:srgbClr val="000099"/>
              </a:buClr>
              <a:defRPr/>
            </a:pPr>
            <a:r>
              <a:rPr lang="es-ES_tradnl" sz="2400">
                <a:solidFill>
                  <a:srgbClr val="000066"/>
                </a:solidFill>
              </a:rPr>
              <a:t>Segmentación</a:t>
            </a:r>
            <a:endParaRPr lang="es-ES_tradnl" sz="2400" b="1">
              <a:solidFill>
                <a:srgbClr val="000066"/>
              </a:solidFill>
            </a:endParaRPr>
          </a:p>
        </p:txBody>
      </p:sp>
      <p:sp>
        <p:nvSpPr>
          <p:cNvPr id="16390" name="AutoShape 6"/>
          <p:cNvSpPr>
            <a:spLocks noChangeArrowheads="1"/>
          </p:cNvSpPr>
          <p:nvPr/>
        </p:nvSpPr>
        <p:spPr bwMode="auto">
          <a:xfrm>
            <a:off x="1755775" y="3281363"/>
            <a:ext cx="914400" cy="1587500"/>
          </a:xfrm>
          <a:prstGeom prst="downArrow">
            <a:avLst>
              <a:gd name="adj1" fmla="val 50000"/>
              <a:gd name="adj2" fmla="val 43403"/>
            </a:avLst>
          </a:prstGeom>
          <a:solidFill>
            <a:srgbClr val="CCECFF"/>
          </a:solidFill>
          <a:ln w="9525">
            <a:solidFill>
              <a:srgbClr val="000099"/>
            </a:solidFill>
            <a:miter lim="800000"/>
            <a:headEnd/>
            <a:tailEnd/>
          </a:ln>
        </p:spPr>
        <p:txBody>
          <a:bodyPr wrap="none" anchor="ctr"/>
          <a:lstStyle/>
          <a:p>
            <a:endParaRPr lang="es-ES"/>
          </a:p>
        </p:txBody>
      </p:sp>
      <p:sp>
        <p:nvSpPr>
          <p:cNvPr id="133127" name="Rectangle 7"/>
          <p:cNvSpPr>
            <a:spLocks noChangeArrowheads="1"/>
          </p:cNvSpPr>
          <p:nvPr/>
        </p:nvSpPr>
        <p:spPr bwMode="auto">
          <a:xfrm>
            <a:off x="5213350" y="2103438"/>
            <a:ext cx="3136900" cy="685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92075" tIns="46038" rIns="92075" bIns="46038" anchor="ctr"/>
          <a:lstStyle/>
          <a:p>
            <a:pPr marL="188913" indent="-188913">
              <a:lnSpc>
                <a:spcPct val="90000"/>
              </a:lnSpc>
              <a:spcBef>
                <a:spcPct val="20000"/>
              </a:spcBef>
              <a:buClr>
                <a:srgbClr val="000099"/>
              </a:buClr>
              <a:defRPr/>
            </a:pPr>
            <a:r>
              <a:rPr lang="es-ES_tradnl" sz="2400" dirty="0">
                <a:solidFill>
                  <a:srgbClr val="000066"/>
                </a:solidFill>
              </a:rPr>
              <a:t>Posicionamiento</a:t>
            </a:r>
            <a:endParaRPr lang="es-ES_tradnl" sz="2400" b="1" dirty="0">
              <a:solidFill>
                <a:srgbClr val="000066"/>
              </a:solidFill>
            </a:endParaRPr>
          </a:p>
        </p:txBody>
      </p:sp>
      <p:sp>
        <p:nvSpPr>
          <p:cNvPr id="16392" name="Text Box 8"/>
          <p:cNvSpPr txBox="1">
            <a:spLocks noChangeArrowheads="1"/>
          </p:cNvSpPr>
          <p:nvPr/>
        </p:nvSpPr>
        <p:spPr bwMode="auto">
          <a:xfrm>
            <a:off x="4724400" y="5486400"/>
            <a:ext cx="4114800" cy="528638"/>
          </a:xfrm>
          <a:prstGeom prst="rect">
            <a:avLst/>
          </a:prstGeom>
          <a:noFill/>
          <a:ln w="9525">
            <a:solidFill>
              <a:srgbClr val="000099"/>
            </a:solidFill>
            <a:miter lim="800000"/>
            <a:headEnd/>
            <a:tailEnd/>
          </a:ln>
        </p:spPr>
        <p:txBody>
          <a:bodyPr>
            <a:spAutoFit/>
          </a:bodyPr>
          <a:lstStyle/>
          <a:p>
            <a:pPr eaLnBrk="0" hangingPunct="0">
              <a:spcBef>
                <a:spcPct val="50000"/>
              </a:spcBef>
            </a:pPr>
            <a:r>
              <a:rPr lang="es-ES_tradnl" sz="2800" b="1">
                <a:solidFill>
                  <a:srgbClr val="000099"/>
                </a:solidFill>
              </a:rPr>
              <a:t>Concepto de producto</a:t>
            </a:r>
            <a:endParaRPr lang="es-ES_tradnl" sz="2400" b="1">
              <a:solidFill>
                <a:schemeClr val="tx1"/>
              </a:solidFill>
            </a:endParaRPr>
          </a:p>
        </p:txBody>
      </p:sp>
      <p:sp>
        <p:nvSpPr>
          <p:cNvPr id="16393" name="AutoShape 9"/>
          <p:cNvSpPr>
            <a:spLocks noChangeArrowheads="1"/>
          </p:cNvSpPr>
          <p:nvPr/>
        </p:nvSpPr>
        <p:spPr bwMode="auto">
          <a:xfrm>
            <a:off x="6324600" y="3281363"/>
            <a:ext cx="914400" cy="1587500"/>
          </a:xfrm>
          <a:prstGeom prst="downArrow">
            <a:avLst>
              <a:gd name="adj1" fmla="val 50000"/>
              <a:gd name="adj2" fmla="val 43403"/>
            </a:avLst>
          </a:prstGeom>
          <a:solidFill>
            <a:srgbClr val="CCECFF"/>
          </a:solidFill>
          <a:ln w="9525">
            <a:solidFill>
              <a:srgbClr val="000099"/>
            </a:solid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1188" y="0"/>
            <a:ext cx="6607175" cy="571500"/>
          </a:xfrm>
        </p:spPr>
        <p:txBody>
          <a:bodyPr/>
          <a:lstStyle/>
          <a:p>
            <a:pPr eaLnBrk="1" hangingPunct="1"/>
            <a:r>
              <a:rPr lang="es-ES_tradnl" smtClean="0"/>
              <a:t>Segmentación</a:t>
            </a:r>
          </a:p>
        </p:txBody>
      </p:sp>
      <p:sp>
        <p:nvSpPr>
          <p:cNvPr id="17411" name="Rectangle 3"/>
          <p:cNvSpPr>
            <a:spLocks noGrp="1" noChangeArrowheads="1"/>
          </p:cNvSpPr>
          <p:nvPr>
            <p:ph type="body" idx="1"/>
          </p:nvPr>
        </p:nvSpPr>
        <p:spPr>
          <a:xfrm>
            <a:off x="304800" y="2204864"/>
            <a:ext cx="8458200" cy="4176464"/>
          </a:xfrm>
        </p:spPr>
        <p:txBody>
          <a:bodyPr/>
          <a:lstStyle/>
          <a:p>
            <a:pPr eaLnBrk="1" hangingPunct="1">
              <a:lnSpc>
                <a:spcPts val="2500"/>
              </a:lnSpc>
              <a:spcBef>
                <a:spcPts val="1200"/>
              </a:spcBef>
            </a:pPr>
            <a:r>
              <a:rPr lang="es-ES_tradnl" b="0" dirty="0" smtClean="0"/>
              <a:t>Niveles</a:t>
            </a:r>
          </a:p>
          <a:p>
            <a:pPr lvl="1" eaLnBrk="1" hangingPunct="1">
              <a:lnSpc>
                <a:spcPts val="2500"/>
              </a:lnSpc>
              <a:spcBef>
                <a:spcPts val="1200"/>
              </a:spcBef>
            </a:pPr>
            <a:r>
              <a:rPr lang="es-ES_tradnl" sz="1800" dirty="0" smtClean="0"/>
              <a:t>Marketing de segmentos</a:t>
            </a:r>
          </a:p>
          <a:p>
            <a:pPr lvl="1" eaLnBrk="1" hangingPunct="1">
              <a:lnSpc>
                <a:spcPts val="2500"/>
              </a:lnSpc>
              <a:spcBef>
                <a:spcPts val="1200"/>
              </a:spcBef>
            </a:pPr>
            <a:r>
              <a:rPr lang="es-ES_tradnl" sz="1800" dirty="0" smtClean="0"/>
              <a:t>Marketing de nichos</a:t>
            </a:r>
          </a:p>
          <a:p>
            <a:pPr lvl="1" eaLnBrk="1" hangingPunct="1">
              <a:lnSpc>
                <a:spcPts val="2500"/>
              </a:lnSpc>
              <a:spcBef>
                <a:spcPts val="1200"/>
              </a:spcBef>
            </a:pPr>
            <a:r>
              <a:rPr lang="es-ES_tradnl" sz="1800" dirty="0" smtClean="0"/>
              <a:t>Marketing de grupos</a:t>
            </a:r>
          </a:p>
          <a:p>
            <a:pPr lvl="1" eaLnBrk="1" hangingPunct="1">
              <a:lnSpc>
                <a:spcPts val="2500"/>
              </a:lnSpc>
              <a:spcBef>
                <a:spcPts val="1200"/>
              </a:spcBef>
            </a:pPr>
            <a:r>
              <a:rPr lang="es-ES_tradnl" sz="1800" dirty="0" smtClean="0"/>
              <a:t>Marketing individual</a:t>
            </a:r>
          </a:p>
          <a:p>
            <a:pPr eaLnBrk="1" hangingPunct="1">
              <a:lnSpc>
                <a:spcPts val="2500"/>
              </a:lnSpc>
              <a:spcBef>
                <a:spcPts val="1200"/>
              </a:spcBef>
              <a:buNone/>
            </a:pPr>
            <a:r>
              <a:rPr lang="es-ES_tradnl" sz="1800" b="0" dirty="0" smtClean="0">
                <a:solidFill>
                  <a:schemeClr val="tx1"/>
                </a:solidFill>
              </a:rPr>
              <a:t>	Cada nivel puede ser alcanzado por una estrategia de marketing concreta</a:t>
            </a:r>
            <a:r>
              <a:rPr lang="es-ES_tradnl" sz="1800" b="0" dirty="0" smtClean="0"/>
              <a:t>.</a:t>
            </a:r>
          </a:p>
          <a:p>
            <a:pPr eaLnBrk="1" hangingPunct="1">
              <a:lnSpc>
                <a:spcPts val="2500"/>
              </a:lnSpc>
              <a:spcBef>
                <a:spcPts val="1200"/>
              </a:spcBef>
              <a:buNone/>
            </a:pPr>
            <a:r>
              <a:rPr lang="es-ES_tradnl" sz="1800" b="0" dirty="0" smtClean="0"/>
              <a:t>	</a:t>
            </a:r>
            <a:r>
              <a:rPr lang="es-ES_tradnl" sz="1800" b="0" dirty="0" smtClean="0">
                <a:solidFill>
                  <a:schemeClr val="tx1"/>
                </a:solidFill>
              </a:rPr>
              <a:t>La segmentación permite identificar oportunidades de mercado y diferenciarse de  competencia (riesgo: dejar espacios libres a la competencia, aumentar los costes de comercialización).</a:t>
            </a:r>
          </a:p>
        </p:txBody>
      </p:sp>
      <p:sp>
        <p:nvSpPr>
          <p:cNvPr id="135172" name="Rectangle 4"/>
          <p:cNvSpPr>
            <a:spLocks noChangeArrowheads="1"/>
          </p:cNvSpPr>
          <p:nvPr/>
        </p:nvSpPr>
        <p:spPr bwMode="auto">
          <a:xfrm>
            <a:off x="714375" y="764704"/>
            <a:ext cx="8034089" cy="13144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just">
              <a:defRPr/>
            </a:pPr>
            <a:r>
              <a:rPr lang="es-ES_tradnl" i="1" dirty="0">
                <a:solidFill>
                  <a:srgbClr val="008080"/>
                </a:solidFill>
              </a:rPr>
              <a:t>“Proceso de división del mercado en grupos de consumidores con necesidades suficientemente homogéneas y que justifiquen acciones de marketing diferenciadas, para satisfacerlos de forma más efectiva”</a:t>
            </a:r>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es-ES" dirty="0" smtClean="0"/>
              <a:t>Criterios de segmentación</a:t>
            </a:r>
            <a:endParaRPr lang="es-ES" dirty="0"/>
          </a:p>
        </p:txBody>
      </p:sp>
      <p:sp>
        <p:nvSpPr>
          <p:cNvPr id="3" name="Contenidor de contingut 2"/>
          <p:cNvSpPr>
            <a:spLocks noGrp="1"/>
          </p:cNvSpPr>
          <p:nvPr>
            <p:ph idx="1"/>
          </p:nvPr>
        </p:nvSpPr>
        <p:spPr/>
        <p:txBody>
          <a:bodyPr/>
          <a:lstStyle/>
          <a:p>
            <a:r>
              <a:rPr lang="es-ES" dirty="0" smtClean="0"/>
              <a:t>Mercados de consumo</a:t>
            </a:r>
          </a:p>
          <a:p>
            <a:pPr lvl="1"/>
            <a:r>
              <a:rPr lang="es-ES" dirty="0" smtClean="0"/>
              <a:t>Criterios basados en las características de los consumidores</a:t>
            </a:r>
          </a:p>
          <a:p>
            <a:pPr lvl="2"/>
            <a:r>
              <a:rPr lang="es-ES" dirty="0" smtClean="0"/>
              <a:t>Variables geográficas: países, regiones, ciudades, distritos</a:t>
            </a:r>
          </a:p>
          <a:p>
            <a:pPr lvl="2"/>
            <a:r>
              <a:rPr lang="es-ES" dirty="0" smtClean="0"/>
              <a:t>Variables demográficas: edad, género</a:t>
            </a:r>
          </a:p>
          <a:p>
            <a:pPr lvl="2"/>
            <a:r>
              <a:rPr lang="es-ES" dirty="0" smtClean="0"/>
              <a:t>Variables socioeconómicas: clase social</a:t>
            </a:r>
          </a:p>
          <a:p>
            <a:pPr lvl="2"/>
            <a:r>
              <a:rPr lang="es-ES" dirty="0" smtClean="0"/>
              <a:t>Variables psicológicas: personalidad, estilo de vida, gustos</a:t>
            </a:r>
          </a:p>
          <a:p>
            <a:pPr lvl="1"/>
            <a:r>
              <a:rPr lang="es-ES" dirty="0" smtClean="0"/>
              <a:t>Criterios basados en el comportamiento</a:t>
            </a:r>
          </a:p>
          <a:p>
            <a:pPr lvl="2"/>
            <a:r>
              <a:rPr lang="es-ES" dirty="0" smtClean="0"/>
              <a:t>Momento de uso</a:t>
            </a:r>
          </a:p>
          <a:p>
            <a:pPr lvl="2"/>
            <a:r>
              <a:rPr lang="es-ES" dirty="0" smtClean="0"/>
              <a:t>Beneficios buscados</a:t>
            </a:r>
          </a:p>
          <a:p>
            <a:pPr lvl="2"/>
            <a:r>
              <a:rPr lang="es-ES" dirty="0" smtClean="0"/>
              <a:t>Nivel de uso</a:t>
            </a:r>
          </a:p>
          <a:p>
            <a:pPr lvl="2"/>
            <a:r>
              <a:rPr lang="es-ES" dirty="0" smtClean="0"/>
              <a:t>Grado de lealtad</a:t>
            </a:r>
          </a:p>
          <a:p>
            <a:pPr lvl="2"/>
            <a:r>
              <a:rPr lang="es-ES" dirty="0" smtClean="0"/>
              <a:t>Actitud hacia el producto</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es-ES" dirty="0" smtClean="0"/>
              <a:t>Criterios de segmentación</a:t>
            </a:r>
            <a:endParaRPr lang="es-ES" dirty="0"/>
          </a:p>
        </p:txBody>
      </p:sp>
      <p:sp>
        <p:nvSpPr>
          <p:cNvPr id="3" name="Contenidor de contingut 2"/>
          <p:cNvSpPr>
            <a:spLocks noGrp="1"/>
          </p:cNvSpPr>
          <p:nvPr>
            <p:ph idx="1"/>
          </p:nvPr>
        </p:nvSpPr>
        <p:spPr>
          <a:xfrm>
            <a:off x="685800" y="1854696"/>
            <a:ext cx="7772400" cy="2942456"/>
          </a:xfrm>
        </p:spPr>
        <p:txBody>
          <a:bodyPr/>
          <a:lstStyle/>
          <a:p>
            <a:r>
              <a:rPr lang="es-ES" dirty="0" smtClean="0"/>
              <a:t>Mercados industriales</a:t>
            </a:r>
          </a:p>
          <a:p>
            <a:pPr lvl="1"/>
            <a:r>
              <a:rPr lang="es-ES" dirty="0" smtClean="0"/>
              <a:t>Segmentación geográfica</a:t>
            </a:r>
          </a:p>
          <a:p>
            <a:pPr lvl="1"/>
            <a:r>
              <a:rPr lang="es-ES" dirty="0" smtClean="0"/>
              <a:t>Dimensión de la organización</a:t>
            </a:r>
          </a:p>
          <a:p>
            <a:pPr lvl="1"/>
            <a:r>
              <a:rPr lang="es-ES" dirty="0" smtClean="0"/>
              <a:t>Actividades económicas</a:t>
            </a:r>
          </a:p>
          <a:p>
            <a:pPr lvl="1"/>
            <a:r>
              <a:rPr lang="es-ES" dirty="0" smtClean="0"/>
              <a:t>Comportamiento de compra</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flipV="1">
            <a:off x="1143000" y="2925763"/>
            <a:ext cx="304800" cy="609600"/>
          </a:xfrm>
          <a:prstGeom prst="line">
            <a:avLst/>
          </a:prstGeom>
          <a:noFill/>
          <a:ln w="9525">
            <a:noFill/>
            <a:round/>
            <a:headEnd/>
            <a:tailEnd type="triangle" w="med" len="med"/>
          </a:ln>
        </p:spPr>
        <p:txBody>
          <a:bodyPr wrap="none" anchor="ctr"/>
          <a:lstStyle/>
          <a:p>
            <a:endParaRPr lang="es-ES"/>
          </a:p>
        </p:txBody>
      </p:sp>
      <p:sp>
        <p:nvSpPr>
          <p:cNvPr id="18435" name="Text Box 3"/>
          <p:cNvSpPr txBox="1">
            <a:spLocks noChangeArrowheads="1"/>
          </p:cNvSpPr>
          <p:nvPr/>
        </p:nvSpPr>
        <p:spPr bwMode="auto">
          <a:xfrm>
            <a:off x="5257800" y="3001963"/>
            <a:ext cx="1249363" cy="850900"/>
          </a:xfrm>
          <a:prstGeom prst="rect">
            <a:avLst/>
          </a:prstGeom>
          <a:noFill/>
          <a:ln w="9525">
            <a:noFill/>
            <a:miter lim="800000"/>
            <a:headEnd/>
            <a:tailEnd/>
          </a:ln>
        </p:spPr>
        <p:txBody>
          <a:bodyPr lIns="0" tIns="0" rIns="0" bIns="0">
            <a:spAutoFit/>
          </a:bodyPr>
          <a:lstStyle/>
          <a:p>
            <a:pPr eaLnBrk="0" hangingPunct="0">
              <a:spcBef>
                <a:spcPct val="20000"/>
              </a:spcBef>
            </a:pPr>
            <a:r>
              <a:rPr lang="es-ES_tradnl" sz="1400">
                <a:solidFill>
                  <a:srgbClr val="000066"/>
                </a:solidFill>
              </a:rPr>
              <a:t>Adultos </a:t>
            </a:r>
            <a:br>
              <a:rPr lang="es-ES_tradnl" sz="1400">
                <a:solidFill>
                  <a:srgbClr val="000066"/>
                </a:solidFill>
              </a:rPr>
            </a:br>
            <a:r>
              <a:rPr lang="es-ES_tradnl" sz="1400">
                <a:solidFill>
                  <a:srgbClr val="000066"/>
                </a:solidFill>
              </a:rPr>
              <a:t>clases </a:t>
            </a:r>
            <a:br>
              <a:rPr lang="es-ES_tradnl" sz="1400">
                <a:solidFill>
                  <a:srgbClr val="000066"/>
                </a:solidFill>
              </a:rPr>
            </a:br>
            <a:r>
              <a:rPr lang="es-ES_tradnl" sz="1400">
                <a:solidFill>
                  <a:srgbClr val="000066"/>
                </a:solidFill>
              </a:rPr>
              <a:t>acomodadas</a:t>
            </a:r>
            <a:br>
              <a:rPr lang="es-ES_tradnl" sz="1400">
                <a:solidFill>
                  <a:srgbClr val="000066"/>
                </a:solidFill>
              </a:rPr>
            </a:br>
            <a:endParaRPr lang="es-ES_tradnl" sz="1400">
              <a:solidFill>
                <a:srgbClr val="000066"/>
              </a:solidFill>
            </a:endParaRPr>
          </a:p>
        </p:txBody>
      </p:sp>
      <p:sp>
        <p:nvSpPr>
          <p:cNvPr id="18436" name="AutoShape 14"/>
          <p:cNvSpPr>
            <a:spLocks noChangeArrowheads="1"/>
          </p:cNvSpPr>
          <p:nvPr/>
        </p:nvSpPr>
        <p:spPr bwMode="auto">
          <a:xfrm>
            <a:off x="1227138" y="3384550"/>
            <a:ext cx="381000" cy="381000"/>
          </a:xfrm>
          <a:prstGeom prst="rightArrow">
            <a:avLst>
              <a:gd name="adj1" fmla="val 50000"/>
              <a:gd name="adj2" fmla="val 25000"/>
            </a:avLst>
          </a:prstGeom>
          <a:solidFill>
            <a:srgbClr val="CCFFFF"/>
          </a:solidFill>
          <a:ln w="9525">
            <a:solidFill>
              <a:srgbClr val="009999"/>
            </a:solidFill>
            <a:miter lim="800000"/>
            <a:headEnd/>
            <a:tailEnd/>
          </a:ln>
        </p:spPr>
        <p:txBody>
          <a:bodyPr wrap="none" anchor="ctr"/>
          <a:lstStyle/>
          <a:p>
            <a:endParaRPr lang="es-ES"/>
          </a:p>
        </p:txBody>
      </p:sp>
      <p:sp>
        <p:nvSpPr>
          <p:cNvPr id="18437" name="AutoShape 15"/>
          <p:cNvSpPr>
            <a:spLocks noChangeArrowheads="1"/>
          </p:cNvSpPr>
          <p:nvPr/>
        </p:nvSpPr>
        <p:spPr bwMode="auto">
          <a:xfrm>
            <a:off x="2409825" y="3384550"/>
            <a:ext cx="228600" cy="381000"/>
          </a:xfrm>
          <a:prstGeom prst="rightArrow">
            <a:avLst>
              <a:gd name="adj1" fmla="val 50000"/>
              <a:gd name="adj2" fmla="val 25000"/>
            </a:avLst>
          </a:prstGeom>
          <a:solidFill>
            <a:srgbClr val="CCFFFF"/>
          </a:solidFill>
          <a:ln w="9525">
            <a:solidFill>
              <a:srgbClr val="009999"/>
            </a:solidFill>
            <a:miter lim="800000"/>
            <a:headEnd/>
            <a:tailEnd/>
          </a:ln>
        </p:spPr>
        <p:txBody>
          <a:bodyPr wrap="none" anchor="ctr"/>
          <a:lstStyle/>
          <a:p>
            <a:endParaRPr lang="es-ES"/>
          </a:p>
        </p:txBody>
      </p:sp>
      <p:sp>
        <p:nvSpPr>
          <p:cNvPr id="18438" name="AutoShape 16"/>
          <p:cNvSpPr>
            <a:spLocks noChangeArrowheads="1"/>
          </p:cNvSpPr>
          <p:nvPr/>
        </p:nvSpPr>
        <p:spPr bwMode="auto">
          <a:xfrm>
            <a:off x="3654425" y="3384550"/>
            <a:ext cx="228600" cy="381000"/>
          </a:xfrm>
          <a:prstGeom prst="rightArrow">
            <a:avLst>
              <a:gd name="adj1" fmla="val 50000"/>
              <a:gd name="adj2" fmla="val 25000"/>
            </a:avLst>
          </a:prstGeom>
          <a:solidFill>
            <a:srgbClr val="CCFFFF"/>
          </a:solidFill>
          <a:ln w="9525">
            <a:solidFill>
              <a:srgbClr val="009999"/>
            </a:solidFill>
            <a:miter lim="800000"/>
            <a:headEnd/>
            <a:tailEnd/>
          </a:ln>
        </p:spPr>
        <p:txBody>
          <a:bodyPr wrap="none" anchor="ctr"/>
          <a:lstStyle/>
          <a:p>
            <a:endParaRPr lang="es-ES"/>
          </a:p>
        </p:txBody>
      </p:sp>
      <p:sp>
        <p:nvSpPr>
          <p:cNvPr id="18439" name="AutoShape 17"/>
          <p:cNvSpPr>
            <a:spLocks noChangeArrowheads="1"/>
          </p:cNvSpPr>
          <p:nvPr/>
        </p:nvSpPr>
        <p:spPr bwMode="auto">
          <a:xfrm rot="-2366983">
            <a:off x="5076825" y="2638425"/>
            <a:ext cx="381000" cy="381000"/>
          </a:xfrm>
          <a:prstGeom prst="rightArrow">
            <a:avLst>
              <a:gd name="adj1" fmla="val 50000"/>
              <a:gd name="adj2" fmla="val 25000"/>
            </a:avLst>
          </a:prstGeom>
          <a:solidFill>
            <a:srgbClr val="CCFFFF"/>
          </a:solidFill>
          <a:ln w="9525">
            <a:solidFill>
              <a:srgbClr val="009999"/>
            </a:solidFill>
            <a:miter lim="800000"/>
            <a:headEnd/>
            <a:tailEnd/>
          </a:ln>
        </p:spPr>
        <p:txBody>
          <a:bodyPr wrap="none" anchor="ctr"/>
          <a:lstStyle/>
          <a:p>
            <a:endParaRPr lang="es-ES"/>
          </a:p>
        </p:txBody>
      </p:sp>
      <p:sp>
        <p:nvSpPr>
          <p:cNvPr id="18440" name="AutoShape 18"/>
          <p:cNvSpPr>
            <a:spLocks noChangeArrowheads="1"/>
          </p:cNvSpPr>
          <p:nvPr/>
        </p:nvSpPr>
        <p:spPr bwMode="auto">
          <a:xfrm rot="1434488">
            <a:off x="5076825" y="3933825"/>
            <a:ext cx="381000" cy="381000"/>
          </a:xfrm>
          <a:prstGeom prst="rightArrow">
            <a:avLst>
              <a:gd name="adj1" fmla="val 50000"/>
              <a:gd name="adj2" fmla="val 25000"/>
            </a:avLst>
          </a:prstGeom>
          <a:solidFill>
            <a:srgbClr val="CCFFFF"/>
          </a:solidFill>
          <a:ln w="9525">
            <a:solidFill>
              <a:srgbClr val="009999"/>
            </a:solidFill>
            <a:miter lim="800000"/>
            <a:headEnd/>
            <a:tailEnd/>
          </a:ln>
        </p:spPr>
        <p:txBody>
          <a:bodyPr wrap="none" anchor="ctr"/>
          <a:lstStyle/>
          <a:p>
            <a:endParaRPr lang="es-ES"/>
          </a:p>
        </p:txBody>
      </p:sp>
      <p:sp>
        <p:nvSpPr>
          <p:cNvPr id="18441" name="AutoShape 19"/>
          <p:cNvSpPr>
            <a:spLocks noChangeArrowheads="1"/>
          </p:cNvSpPr>
          <p:nvPr/>
        </p:nvSpPr>
        <p:spPr bwMode="auto">
          <a:xfrm rot="3004702">
            <a:off x="7380288" y="2205038"/>
            <a:ext cx="381000" cy="381000"/>
          </a:xfrm>
          <a:prstGeom prst="rightArrow">
            <a:avLst>
              <a:gd name="adj1" fmla="val 50000"/>
              <a:gd name="adj2" fmla="val 25000"/>
            </a:avLst>
          </a:prstGeom>
          <a:solidFill>
            <a:srgbClr val="CCFFFF"/>
          </a:solidFill>
          <a:ln w="9525">
            <a:solidFill>
              <a:srgbClr val="009999"/>
            </a:solidFill>
            <a:miter lim="800000"/>
            <a:headEnd/>
            <a:tailEnd/>
          </a:ln>
        </p:spPr>
        <p:txBody>
          <a:bodyPr wrap="none" anchor="ctr"/>
          <a:lstStyle/>
          <a:p>
            <a:endParaRPr lang="es-ES"/>
          </a:p>
        </p:txBody>
      </p:sp>
      <p:sp>
        <p:nvSpPr>
          <p:cNvPr id="18442" name="AutoShape 21"/>
          <p:cNvSpPr>
            <a:spLocks noChangeArrowheads="1"/>
          </p:cNvSpPr>
          <p:nvPr/>
        </p:nvSpPr>
        <p:spPr bwMode="auto">
          <a:xfrm rot="-1850901">
            <a:off x="7504113" y="3306763"/>
            <a:ext cx="381000" cy="381000"/>
          </a:xfrm>
          <a:prstGeom prst="rightArrow">
            <a:avLst>
              <a:gd name="adj1" fmla="val 50000"/>
              <a:gd name="adj2" fmla="val 25000"/>
            </a:avLst>
          </a:prstGeom>
          <a:solidFill>
            <a:srgbClr val="CCFFFF"/>
          </a:solidFill>
          <a:ln w="9525">
            <a:solidFill>
              <a:srgbClr val="009999"/>
            </a:solidFill>
            <a:miter lim="800000"/>
            <a:headEnd/>
            <a:tailEnd/>
          </a:ln>
        </p:spPr>
        <p:txBody>
          <a:bodyPr wrap="none" anchor="ctr"/>
          <a:lstStyle/>
          <a:p>
            <a:endParaRPr lang="es-ES"/>
          </a:p>
        </p:txBody>
      </p:sp>
      <p:sp>
        <p:nvSpPr>
          <p:cNvPr id="18443" name="AutoShape 22"/>
          <p:cNvSpPr>
            <a:spLocks noChangeArrowheads="1"/>
          </p:cNvSpPr>
          <p:nvPr/>
        </p:nvSpPr>
        <p:spPr bwMode="auto">
          <a:xfrm rot="-1536652">
            <a:off x="6300788" y="1989138"/>
            <a:ext cx="381000" cy="381000"/>
          </a:xfrm>
          <a:prstGeom prst="rightArrow">
            <a:avLst>
              <a:gd name="adj1" fmla="val 50000"/>
              <a:gd name="adj2" fmla="val 25000"/>
            </a:avLst>
          </a:prstGeom>
          <a:solidFill>
            <a:srgbClr val="CCFFFF"/>
          </a:solidFill>
          <a:ln w="9525">
            <a:solidFill>
              <a:srgbClr val="009999"/>
            </a:solidFill>
            <a:miter lim="800000"/>
            <a:headEnd/>
            <a:tailEnd/>
          </a:ln>
        </p:spPr>
        <p:txBody>
          <a:bodyPr wrap="none" anchor="ctr"/>
          <a:lstStyle/>
          <a:p>
            <a:endParaRPr lang="es-ES"/>
          </a:p>
        </p:txBody>
      </p:sp>
      <p:sp>
        <p:nvSpPr>
          <p:cNvPr id="18444" name="Text Box 23"/>
          <p:cNvSpPr txBox="1">
            <a:spLocks noChangeArrowheads="1"/>
          </p:cNvSpPr>
          <p:nvPr/>
        </p:nvSpPr>
        <p:spPr bwMode="auto">
          <a:xfrm>
            <a:off x="225425" y="4081463"/>
            <a:ext cx="1211263" cy="212725"/>
          </a:xfrm>
          <a:prstGeom prst="rect">
            <a:avLst/>
          </a:prstGeom>
          <a:noFill/>
          <a:ln w="9525">
            <a:noFill/>
            <a:miter lim="800000"/>
            <a:headEnd/>
            <a:tailEnd/>
          </a:ln>
        </p:spPr>
        <p:txBody>
          <a:bodyPr wrap="none" lIns="0" tIns="0" rIns="0" bIns="0">
            <a:spAutoFit/>
          </a:bodyPr>
          <a:lstStyle/>
          <a:p>
            <a:pPr eaLnBrk="0" hangingPunct="0">
              <a:spcBef>
                <a:spcPct val="20000"/>
              </a:spcBef>
            </a:pPr>
            <a:r>
              <a:rPr lang="es-ES_tradnl" sz="1400">
                <a:solidFill>
                  <a:srgbClr val="000066"/>
                </a:solidFill>
              </a:rPr>
              <a:t>Independientes</a:t>
            </a:r>
          </a:p>
        </p:txBody>
      </p:sp>
      <p:sp>
        <p:nvSpPr>
          <p:cNvPr id="18445" name="Text Box 24"/>
          <p:cNvSpPr txBox="1">
            <a:spLocks noChangeArrowheads="1"/>
          </p:cNvSpPr>
          <p:nvPr/>
        </p:nvSpPr>
        <p:spPr bwMode="auto">
          <a:xfrm>
            <a:off x="1407707" y="4081463"/>
            <a:ext cx="1232710" cy="732508"/>
          </a:xfrm>
          <a:prstGeom prst="rect">
            <a:avLst/>
          </a:prstGeom>
          <a:noFill/>
          <a:ln w="9525">
            <a:noFill/>
            <a:miter lim="800000"/>
            <a:headEnd/>
            <a:tailEnd/>
          </a:ln>
        </p:spPr>
        <p:txBody>
          <a:bodyPr wrap="none" lIns="0" tIns="0" rIns="0" bIns="0">
            <a:spAutoFit/>
          </a:bodyPr>
          <a:lstStyle/>
          <a:p>
            <a:pPr eaLnBrk="0" hangingPunct="0">
              <a:spcBef>
                <a:spcPct val="20000"/>
              </a:spcBef>
            </a:pPr>
            <a:r>
              <a:rPr lang="es-ES_tradnl" sz="1400" dirty="0" smtClean="0">
                <a:solidFill>
                  <a:srgbClr val="000066"/>
                </a:solidFill>
              </a:rPr>
              <a:t>DINKYS</a:t>
            </a:r>
          </a:p>
          <a:p>
            <a:pPr eaLnBrk="0" hangingPunct="0">
              <a:spcBef>
                <a:spcPct val="20000"/>
              </a:spcBef>
            </a:pPr>
            <a:r>
              <a:rPr lang="es-ES_tradnl" sz="1400" dirty="0" smtClean="0">
                <a:solidFill>
                  <a:srgbClr val="000066"/>
                </a:solidFill>
              </a:rPr>
              <a:t>(</a:t>
            </a:r>
            <a:r>
              <a:rPr lang="es-ES_tradnl" sz="1400" dirty="0" err="1" smtClean="0">
                <a:solidFill>
                  <a:srgbClr val="000066"/>
                </a:solidFill>
              </a:rPr>
              <a:t>double-income</a:t>
            </a:r>
            <a:endParaRPr lang="es-ES_tradnl" sz="1400" dirty="0" smtClean="0">
              <a:solidFill>
                <a:srgbClr val="000066"/>
              </a:solidFill>
            </a:endParaRPr>
          </a:p>
          <a:p>
            <a:pPr eaLnBrk="0" hangingPunct="0">
              <a:spcBef>
                <a:spcPct val="20000"/>
              </a:spcBef>
            </a:pPr>
            <a:r>
              <a:rPr lang="es-ES_tradnl" sz="1400" dirty="0" smtClean="0">
                <a:solidFill>
                  <a:srgbClr val="000066"/>
                </a:solidFill>
              </a:rPr>
              <a:t>no </a:t>
            </a:r>
            <a:r>
              <a:rPr lang="es-ES_tradnl" sz="1400" dirty="0" err="1" smtClean="0">
                <a:solidFill>
                  <a:srgbClr val="000066"/>
                </a:solidFill>
              </a:rPr>
              <a:t>kids</a:t>
            </a:r>
            <a:r>
              <a:rPr lang="es-ES_tradnl" sz="1400" dirty="0" smtClean="0">
                <a:solidFill>
                  <a:srgbClr val="000066"/>
                </a:solidFill>
              </a:rPr>
              <a:t>)</a:t>
            </a:r>
            <a:endParaRPr lang="es-ES_tradnl" sz="1400" dirty="0">
              <a:solidFill>
                <a:srgbClr val="000066"/>
              </a:solidFill>
            </a:endParaRPr>
          </a:p>
        </p:txBody>
      </p:sp>
      <p:sp>
        <p:nvSpPr>
          <p:cNvPr id="18446" name="Text Box 25"/>
          <p:cNvSpPr txBox="1">
            <a:spLocks noChangeArrowheads="1"/>
          </p:cNvSpPr>
          <p:nvPr/>
        </p:nvSpPr>
        <p:spPr bwMode="auto">
          <a:xfrm>
            <a:off x="2700338" y="4005263"/>
            <a:ext cx="857250" cy="638175"/>
          </a:xfrm>
          <a:prstGeom prst="rect">
            <a:avLst/>
          </a:prstGeom>
          <a:noFill/>
          <a:ln w="9525">
            <a:noFill/>
            <a:miter lim="800000"/>
            <a:headEnd/>
            <a:tailEnd/>
          </a:ln>
        </p:spPr>
        <p:txBody>
          <a:bodyPr wrap="none" lIns="0" tIns="0" rIns="0" bIns="0">
            <a:spAutoFit/>
          </a:bodyPr>
          <a:lstStyle/>
          <a:p>
            <a:pPr eaLnBrk="0" hangingPunct="0">
              <a:spcBef>
                <a:spcPct val="20000"/>
              </a:spcBef>
            </a:pPr>
            <a:r>
              <a:rPr lang="es-ES_tradnl" sz="1400" dirty="0">
                <a:solidFill>
                  <a:srgbClr val="000066"/>
                </a:solidFill>
              </a:rPr>
              <a:t>Hogares</a:t>
            </a:r>
            <a:br>
              <a:rPr lang="es-ES_tradnl" sz="1400" dirty="0">
                <a:solidFill>
                  <a:srgbClr val="000066"/>
                </a:solidFill>
              </a:rPr>
            </a:br>
            <a:r>
              <a:rPr lang="es-ES_tradnl" sz="1400" dirty="0">
                <a:solidFill>
                  <a:srgbClr val="000066"/>
                </a:solidFill>
              </a:rPr>
              <a:t> con niños </a:t>
            </a:r>
            <a:br>
              <a:rPr lang="es-ES_tradnl" sz="1400" dirty="0">
                <a:solidFill>
                  <a:srgbClr val="000066"/>
                </a:solidFill>
              </a:rPr>
            </a:br>
            <a:r>
              <a:rPr lang="es-ES_tradnl" sz="1400" dirty="0">
                <a:solidFill>
                  <a:srgbClr val="000066"/>
                </a:solidFill>
              </a:rPr>
              <a:t>1ª edad</a:t>
            </a:r>
          </a:p>
        </p:txBody>
      </p:sp>
      <p:sp>
        <p:nvSpPr>
          <p:cNvPr id="18447" name="Text Box 26"/>
          <p:cNvSpPr txBox="1">
            <a:spLocks noChangeArrowheads="1"/>
          </p:cNvSpPr>
          <p:nvPr/>
        </p:nvSpPr>
        <p:spPr bwMode="auto">
          <a:xfrm>
            <a:off x="4025900" y="4144963"/>
            <a:ext cx="1122363" cy="638175"/>
          </a:xfrm>
          <a:prstGeom prst="rect">
            <a:avLst/>
          </a:prstGeom>
          <a:noFill/>
          <a:ln w="9525">
            <a:noFill/>
            <a:miter lim="800000"/>
            <a:headEnd/>
            <a:tailEnd/>
          </a:ln>
        </p:spPr>
        <p:txBody>
          <a:bodyPr lIns="0" tIns="0" rIns="0" bIns="0">
            <a:spAutoFit/>
          </a:bodyPr>
          <a:lstStyle/>
          <a:p>
            <a:pPr eaLnBrk="0" hangingPunct="0">
              <a:spcBef>
                <a:spcPct val="20000"/>
              </a:spcBef>
            </a:pPr>
            <a:r>
              <a:rPr lang="es-ES_tradnl" sz="1400">
                <a:solidFill>
                  <a:srgbClr val="000066"/>
                </a:solidFill>
              </a:rPr>
              <a:t>Hogares</a:t>
            </a:r>
            <a:br>
              <a:rPr lang="es-ES_tradnl" sz="1400">
                <a:solidFill>
                  <a:srgbClr val="000066"/>
                </a:solidFill>
              </a:rPr>
            </a:br>
            <a:r>
              <a:rPr lang="es-ES_tradnl" sz="1400">
                <a:solidFill>
                  <a:srgbClr val="000066"/>
                </a:solidFill>
              </a:rPr>
              <a:t> con niños</a:t>
            </a:r>
            <a:br>
              <a:rPr lang="es-ES_tradnl" sz="1400">
                <a:solidFill>
                  <a:srgbClr val="000066"/>
                </a:solidFill>
              </a:rPr>
            </a:br>
            <a:r>
              <a:rPr lang="es-ES_tradnl" sz="1400">
                <a:solidFill>
                  <a:srgbClr val="000066"/>
                </a:solidFill>
              </a:rPr>
              <a:t> 2ª edad</a:t>
            </a:r>
          </a:p>
        </p:txBody>
      </p:sp>
      <p:sp>
        <p:nvSpPr>
          <p:cNvPr id="18448" name="Text Box 27"/>
          <p:cNvSpPr txBox="1">
            <a:spLocks noChangeArrowheads="1"/>
          </p:cNvSpPr>
          <p:nvPr/>
        </p:nvSpPr>
        <p:spPr bwMode="auto">
          <a:xfrm>
            <a:off x="5349875" y="4592638"/>
            <a:ext cx="1093788" cy="638175"/>
          </a:xfrm>
          <a:prstGeom prst="rect">
            <a:avLst/>
          </a:prstGeom>
          <a:noFill/>
          <a:ln w="9525">
            <a:noFill/>
            <a:miter lim="800000"/>
            <a:headEnd/>
            <a:tailEnd/>
          </a:ln>
        </p:spPr>
        <p:txBody>
          <a:bodyPr lIns="0" tIns="0" rIns="0" bIns="0">
            <a:spAutoFit/>
          </a:bodyPr>
          <a:lstStyle/>
          <a:p>
            <a:pPr eaLnBrk="0" hangingPunct="0">
              <a:spcBef>
                <a:spcPct val="20000"/>
              </a:spcBef>
            </a:pPr>
            <a:r>
              <a:rPr lang="es-ES_tradnl" sz="1400">
                <a:solidFill>
                  <a:srgbClr val="000066"/>
                </a:solidFill>
              </a:rPr>
              <a:t>Adultos </a:t>
            </a:r>
            <a:br>
              <a:rPr lang="es-ES_tradnl" sz="1400">
                <a:solidFill>
                  <a:srgbClr val="000066"/>
                </a:solidFill>
              </a:rPr>
            </a:br>
            <a:r>
              <a:rPr lang="es-ES_tradnl" sz="1400">
                <a:solidFill>
                  <a:srgbClr val="000066"/>
                </a:solidFill>
              </a:rPr>
              <a:t>clases </a:t>
            </a:r>
            <a:br>
              <a:rPr lang="es-ES_tradnl" sz="1400">
                <a:solidFill>
                  <a:srgbClr val="000066"/>
                </a:solidFill>
              </a:rPr>
            </a:br>
            <a:r>
              <a:rPr lang="es-ES_tradnl" sz="1400">
                <a:solidFill>
                  <a:srgbClr val="000066"/>
                </a:solidFill>
              </a:rPr>
              <a:t>modestas</a:t>
            </a:r>
          </a:p>
        </p:txBody>
      </p:sp>
      <p:sp>
        <p:nvSpPr>
          <p:cNvPr id="18449" name="Text Box 28"/>
          <p:cNvSpPr txBox="1">
            <a:spLocks noChangeArrowheads="1"/>
          </p:cNvSpPr>
          <p:nvPr/>
        </p:nvSpPr>
        <p:spPr bwMode="auto">
          <a:xfrm>
            <a:off x="6457950" y="2278063"/>
            <a:ext cx="1066800" cy="638175"/>
          </a:xfrm>
          <a:prstGeom prst="rect">
            <a:avLst/>
          </a:prstGeom>
          <a:noFill/>
          <a:ln w="9525">
            <a:noFill/>
            <a:miter lim="800000"/>
            <a:headEnd/>
            <a:tailEnd/>
          </a:ln>
        </p:spPr>
        <p:txBody>
          <a:bodyPr lIns="0" tIns="0" rIns="0" bIns="0">
            <a:spAutoFit/>
          </a:bodyPr>
          <a:lstStyle/>
          <a:p>
            <a:pPr eaLnBrk="0" hangingPunct="0">
              <a:spcBef>
                <a:spcPct val="20000"/>
              </a:spcBef>
            </a:pPr>
            <a:r>
              <a:rPr lang="es-ES_tradnl" sz="1400">
                <a:solidFill>
                  <a:srgbClr val="000066"/>
                </a:solidFill>
              </a:rPr>
              <a:t>3ª edad </a:t>
            </a:r>
            <a:br>
              <a:rPr lang="es-ES_tradnl" sz="1400">
                <a:solidFill>
                  <a:srgbClr val="000066"/>
                </a:solidFill>
              </a:rPr>
            </a:br>
            <a:r>
              <a:rPr lang="es-ES_tradnl" sz="1400">
                <a:solidFill>
                  <a:srgbClr val="000066"/>
                </a:solidFill>
              </a:rPr>
              <a:t>clases </a:t>
            </a:r>
            <a:br>
              <a:rPr lang="es-ES_tradnl" sz="1400">
                <a:solidFill>
                  <a:srgbClr val="000066"/>
                </a:solidFill>
              </a:rPr>
            </a:br>
            <a:r>
              <a:rPr lang="es-ES_tradnl" sz="1400">
                <a:solidFill>
                  <a:srgbClr val="000066"/>
                </a:solidFill>
              </a:rPr>
              <a:t>acomodadas</a:t>
            </a:r>
          </a:p>
        </p:txBody>
      </p:sp>
      <p:sp>
        <p:nvSpPr>
          <p:cNvPr id="18450" name="Text Box 29"/>
          <p:cNvSpPr txBox="1">
            <a:spLocks noChangeArrowheads="1"/>
          </p:cNvSpPr>
          <p:nvPr/>
        </p:nvSpPr>
        <p:spPr bwMode="auto">
          <a:xfrm>
            <a:off x="6670675" y="4592638"/>
            <a:ext cx="925513" cy="638175"/>
          </a:xfrm>
          <a:prstGeom prst="rect">
            <a:avLst/>
          </a:prstGeom>
          <a:noFill/>
          <a:ln w="9525">
            <a:noFill/>
            <a:miter lim="800000"/>
            <a:headEnd/>
            <a:tailEnd/>
          </a:ln>
        </p:spPr>
        <p:txBody>
          <a:bodyPr lIns="0" tIns="0" rIns="0" bIns="0">
            <a:spAutoFit/>
          </a:bodyPr>
          <a:lstStyle/>
          <a:p>
            <a:pPr eaLnBrk="0" hangingPunct="0">
              <a:spcBef>
                <a:spcPct val="20000"/>
              </a:spcBef>
            </a:pPr>
            <a:r>
              <a:rPr lang="es-ES_tradnl" sz="1400">
                <a:solidFill>
                  <a:srgbClr val="000066"/>
                </a:solidFill>
              </a:rPr>
              <a:t>3ª edad </a:t>
            </a:r>
            <a:br>
              <a:rPr lang="es-ES_tradnl" sz="1400">
                <a:solidFill>
                  <a:srgbClr val="000066"/>
                </a:solidFill>
              </a:rPr>
            </a:br>
            <a:r>
              <a:rPr lang="es-ES_tradnl" sz="1400">
                <a:solidFill>
                  <a:srgbClr val="000066"/>
                </a:solidFill>
              </a:rPr>
              <a:t>clases </a:t>
            </a:r>
            <a:br>
              <a:rPr lang="es-ES_tradnl" sz="1400">
                <a:solidFill>
                  <a:srgbClr val="000066"/>
                </a:solidFill>
              </a:rPr>
            </a:br>
            <a:r>
              <a:rPr lang="es-ES_tradnl" sz="1400">
                <a:solidFill>
                  <a:srgbClr val="000066"/>
                </a:solidFill>
              </a:rPr>
              <a:t>modestas</a:t>
            </a:r>
          </a:p>
        </p:txBody>
      </p:sp>
      <p:sp>
        <p:nvSpPr>
          <p:cNvPr id="18451" name="Text Box 30"/>
          <p:cNvSpPr txBox="1">
            <a:spLocks noChangeArrowheads="1"/>
          </p:cNvSpPr>
          <p:nvPr/>
        </p:nvSpPr>
        <p:spPr bwMode="auto">
          <a:xfrm>
            <a:off x="7818438" y="3230563"/>
            <a:ext cx="944562" cy="425450"/>
          </a:xfrm>
          <a:prstGeom prst="rect">
            <a:avLst/>
          </a:prstGeom>
          <a:noFill/>
          <a:ln w="9525">
            <a:noFill/>
            <a:miter lim="800000"/>
            <a:headEnd/>
            <a:tailEnd/>
          </a:ln>
        </p:spPr>
        <p:txBody>
          <a:bodyPr lIns="0" tIns="0" rIns="0" bIns="0">
            <a:spAutoFit/>
          </a:bodyPr>
          <a:lstStyle/>
          <a:p>
            <a:pPr eaLnBrk="0" hangingPunct="0">
              <a:spcBef>
                <a:spcPct val="20000"/>
              </a:spcBef>
            </a:pPr>
            <a:r>
              <a:rPr lang="es-ES_tradnl" sz="1400">
                <a:solidFill>
                  <a:srgbClr val="000066"/>
                </a:solidFill>
              </a:rPr>
              <a:t>Ancianos solitarios</a:t>
            </a:r>
          </a:p>
        </p:txBody>
      </p:sp>
      <p:sp>
        <p:nvSpPr>
          <p:cNvPr id="18452" name="Rectangle 40"/>
          <p:cNvSpPr>
            <a:spLocks noGrp="1" noChangeArrowheads="1"/>
          </p:cNvSpPr>
          <p:nvPr>
            <p:ph type="title"/>
          </p:nvPr>
        </p:nvSpPr>
        <p:spPr>
          <a:xfrm>
            <a:off x="539750" y="0"/>
            <a:ext cx="8243888" cy="620713"/>
          </a:xfrm>
          <a:noFill/>
        </p:spPr>
        <p:txBody>
          <a:bodyPr lIns="90488" tIns="44450" rIns="90488" bIns="44450"/>
          <a:lstStyle/>
          <a:p>
            <a:pPr eaLnBrk="1" hangingPunct="1"/>
            <a:r>
              <a:rPr lang="es-ES_tradnl" dirty="0" smtClean="0"/>
              <a:t>Ejemplo: Sector alimentación - Gran consumo</a:t>
            </a:r>
          </a:p>
        </p:txBody>
      </p:sp>
      <p:sp>
        <p:nvSpPr>
          <p:cNvPr id="18453" name="Text Box 41"/>
          <p:cNvSpPr txBox="1">
            <a:spLocks noChangeArrowheads="1"/>
          </p:cNvSpPr>
          <p:nvPr/>
        </p:nvSpPr>
        <p:spPr bwMode="auto">
          <a:xfrm>
            <a:off x="7164388" y="5949950"/>
            <a:ext cx="1358900" cy="212725"/>
          </a:xfrm>
          <a:prstGeom prst="rect">
            <a:avLst/>
          </a:prstGeom>
          <a:noFill/>
          <a:ln w="9525" algn="ctr">
            <a:noFill/>
            <a:miter lim="800000"/>
            <a:headEnd/>
            <a:tailEnd/>
          </a:ln>
        </p:spPr>
        <p:txBody>
          <a:bodyPr lIns="0" tIns="0" rIns="0" bIns="0">
            <a:spAutoFit/>
          </a:bodyPr>
          <a:lstStyle/>
          <a:p>
            <a:pPr eaLnBrk="0" hangingPunct="0">
              <a:spcBef>
                <a:spcPct val="20000"/>
              </a:spcBef>
            </a:pPr>
            <a:r>
              <a:rPr lang="es-ES_tradnl" sz="1400">
                <a:solidFill>
                  <a:srgbClr val="000066"/>
                </a:solidFill>
              </a:rPr>
              <a:t>Fuente: TNS</a:t>
            </a:r>
          </a:p>
        </p:txBody>
      </p:sp>
      <p:sp>
        <p:nvSpPr>
          <p:cNvPr id="18454" name="AutoShape 44"/>
          <p:cNvSpPr>
            <a:spLocks noChangeArrowheads="1"/>
          </p:cNvSpPr>
          <p:nvPr/>
        </p:nvSpPr>
        <p:spPr bwMode="auto">
          <a:xfrm>
            <a:off x="611188" y="3359150"/>
            <a:ext cx="433387" cy="433388"/>
          </a:xfrm>
          <a:prstGeom prst="roundRect">
            <a:avLst>
              <a:gd name="adj" fmla="val 16667"/>
            </a:avLst>
          </a:prstGeom>
          <a:solidFill>
            <a:schemeClr val="bg1"/>
          </a:solidFill>
          <a:ln w="38100">
            <a:solidFill>
              <a:srgbClr val="000066"/>
            </a:solidFill>
            <a:round/>
            <a:headEnd/>
            <a:tailEnd/>
          </a:ln>
        </p:spPr>
        <p:txBody>
          <a:bodyPr wrap="none" anchor="ctr"/>
          <a:lstStyle/>
          <a:p>
            <a:r>
              <a:rPr lang="es-ES" sz="1400" b="1">
                <a:solidFill>
                  <a:srgbClr val="000066"/>
                </a:solidFill>
              </a:rPr>
              <a:t>5,9%</a:t>
            </a:r>
          </a:p>
        </p:txBody>
      </p:sp>
      <p:sp>
        <p:nvSpPr>
          <p:cNvPr id="18455" name="AutoShape 45"/>
          <p:cNvSpPr>
            <a:spLocks noChangeArrowheads="1"/>
          </p:cNvSpPr>
          <p:nvPr/>
        </p:nvSpPr>
        <p:spPr bwMode="auto">
          <a:xfrm>
            <a:off x="1792288" y="3359150"/>
            <a:ext cx="433387" cy="433388"/>
          </a:xfrm>
          <a:prstGeom prst="roundRect">
            <a:avLst>
              <a:gd name="adj" fmla="val 16667"/>
            </a:avLst>
          </a:prstGeom>
          <a:solidFill>
            <a:schemeClr val="bg1"/>
          </a:solidFill>
          <a:ln w="38100" algn="ctr">
            <a:solidFill>
              <a:srgbClr val="000066"/>
            </a:solidFill>
            <a:round/>
            <a:headEnd/>
            <a:tailEnd/>
          </a:ln>
        </p:spPr>
        <p:txBody>
          <a:bodyPr wrap="none" anchor="ctr"/>
          <a:lstStyle/>
          <a:p>
            <a:r>
              <a:rPr lang="es-ES" sz="1400" b="1">
                <a:solidFill>
                  <a:srgbClr val="000066"/>
                </a:solidFill>
              </a:rPr>
              <a:t>3,1%</a:t>
            </a:r>
          </a:p>
        </p:txBody>
      </p:sp>
      <p:sp>
        <p:nvSpPr>
          <p:cNvPr id="18456" name="AutoShape 46"/>
          <p:cNvSpPr>
            <a:spLocks noChangeArrowheads="1"/>
          </p:cNvSpPr>
          <p:nvPr/>
        </p:nvSpPr>
        <p:spPr bwMode="auto">
          <a:xfrm>
            <a:off x="2820988" y="3251200"/>
            <a:ext cx="649287" cy="649288"/>
          </a:xfrm>
          <a:prstGeom prst="roundRect">
            <a:avLst>
              <a:gd name="adj" fmla="val 16667"/>
            </a:avLst>
          </a:prstGeom>
          <a:solidFill>
            <a:schemeClr val="bg1"/>
          </a:solidFill>
          <a:ln w="38100" algn="ctr">
            <a:solidFill>
              <a:srgbClr val="000066"/>
            </a:solidFill>
            <a:round/>
            <a:headEnd/>
            <a:tailEnd/>
          </a:ln>
        </p:spPr>
        <p:txBody>
          <a:bodyPr wrap="none" anchor="ctr"/>
          <a:lstStyle/>
          <a:p>
            <a:r>
              <a:rPr lang="es-ES" sz="1600" b="1">
                <a:solidFill>
                  <a:srgbClr val="000066"/>
                </a:solidFill>
              </a:rPr>
              <a:t>14,1%</a:t>
            </a:r>
          </a:p>
        </p:txBody>
      </p:sp>
      <p:sp>
        <p:nvSpPr>
          <p:cNvPr id="18457" name="AutoShape 47"/>
          <p:cNvSpPr>
            <a:spLocks noChangeArrowheads="1"/>
          </p:cNvSpPr>
          <p:nvPr/>
        </p:nvSpPr>
        <p:spPr bwMode="auto">
          <a:xfrm>
            <a:off x="4067175" y="3070225"/>
            <a:ext cx="1009650" cy="1009650"/>
          </a:xfrm>
          <a:prstGeom prst="roundRect">
            <a:avLst>
              <a:gd name="adj" fmla="val 16667"/>
            </a:avLst>
          </a:prstGeom>
          <a:solidFill>
            <a:schemeClr val="bg1"/>
          </a:solidFill>
          <a:ln w="38100" algn="ctr">
            <a:solidFill>
              <a:srgbClr val="000066"/>
            </a:solidFill>
            <a:round/>
            <a:headEnd/>
            <a:tailEnd/>
          </a:ln>
        </p:spPr>
        <p:txBody>
          <a:bodyPr wrap="none" anchor="ctr"/>
          <a:lstStyle/>
          <a:p>
            <a:r>
              <a:rPr lang="es-ES" b="1">
                <a:solidFill>
                  <a:srgbClr val="000066"/>
                </a:solidFill>
              </a:rPr>
              <a:t>21,0%</a:t>
            </a:r>
          </a:p>
        </p:txBody>
      </p:sp>
      <p:sp>
        <p:nvSpPr>
          <p:cNvPr id="18458" name="AutoShape 48"/>
          <p:cNvSpPr>
            <a:spLocks noChangeArrowheads="1"/>
          </p:cNvSpPr>
          <p:nvPr/>
        </p:nvSpPr>
        <p:spPr bwMode="auto">
          <a:xfrm>
            <a:off x="5541963" y="2278063"/>
            <a:ext cx="649287" cy="649287"/>
          </a:xfrm>
          <a:prstGeom prst="roundRect">
            <a:avLst>
              <a:gd name="adj" fmla="val 16667"/>
            </a:avLst>
          </a:prstGeom>
          <a:solidFill>
            <a:schemeClr val="bg1"/>
          </a:solidFill>
          <a:ln w="38100" algn="ctr">
            <a:solidFill>
              <a:srgbClr val="000066"/>
            </a:solidFill>
            <a:round/>
            <a:headEnd/>
            <a:tailEnd/>
          </a:ln>
        </p:spPr>
        <p:txBody>
          <a:bodyPr wrap="none" anchor="ctr"/>
          <a:lstStyle/>
          <a:p>
            <a:r>
              <a:rPr lang="es-ES" sz="1600" b="1">
                <a:solidFill>
                  <a:srgbClr val="000066"/>
                </a:solidFill>
              </a:rPr>
              <a:t>15,2%</a:t>
            </a:r>
          </a:p>
        </p:txBody>
      </p:sp>
      <p:sp>
        <p:nvSpPr>
          <p:cNvPr id="18459" name="AutoShape 49"/>
          <p:cNvSpPr>
            <a:spLocks noChangeArrowheads="1"/>
          </p:cNvSpPr>
          <p:nvPr/>
        </p:nvSpPr>
        <p:spPr bwMode="auto">
          <a:xfrm>
            <a:off x="6910388" y="1773238"/>
            <a:ext cx="433387" cy="433387"/>
          </a:xfrm>
          <a:prstGeom prst="roundRect">
            <a:avLst>
              <a:gd name="adj" fmla="val 16667"/>
            </a:avLst>
          </a:prstGeom>
          <a:solidFill>
            <a:schemeClr val="bg1"/>
          </a:solidFill>
          <a:ln w="38100" algn="ctr">
            <a:solidFill>
              <a:srgbClr val="000066"/>
            </a:solidFill>
            <a:round/>
            <a:headEnd/>
            <a:tailEnd/>
          </a:ln>
        </p:spPr>
        <p:txBody>
          <a:bodyPr wrap="none" anchor="ctr"/>
          <a:lstStyle/>
          <a:p>
            <a:r>
              <a:rPr lang="es-ES" sz="1400" b="1">
                <a:solidFill>
                  <a:srgbClr val="000066"/>
                </a:solidFill>
              </a:rPr>
              <a:t>4,6%</a:t>
            </a:r>
          </a:p>
        </p:txBody>
      </p:sp>
      <p:sp>
        <p:nvSpPr>
          <p:cNvPr id="18460" name="AutoShape 50"/>
          <p:cNvSpPr>
            <a:spLocks noChangeArrowheads="1"/>
          </p:cNvSpPr>
          <p:nvPr/>
        </p:nvSpPr>
        <p:spPr bwMode="auto">
          <a:xfrm>
            <a:off x="7740650" y="2638425"/>
            <a:ext cx="503238" cy="503238"/>
          </a:xfrm>
          <a:prstGeom prst="roundRect">
            <a:avLst>
              <a:gd name="adj" fmla="val 16667"/>
            </a:avLst>
          </a:prstGeom>
          <a:solidFill>
            <a:schemeClr val="bg1"/>
          </a:solidFill>
          <a:ln w="38100" algn="ctr">
            <a:solidFill>
              <a:srgbClr val="000066"/>
            </a:solidFill>
            <a:round/>
            <a:headEnd/>
            <a:tailEnd/>
          </a:ln>
        </p:spPr>
        <p:txBody>
          <a:bodyPr wrap="none" anchor="ctr"/>
          <a:lstStyle/>
          <a:p>
            <a:r>
              <a:rPr lang="es-ES" sz="1600" b="1">
                <a:solidFill>
                  <a:srgbClr val="000066"/>
                </a:solidFill>
              </a:rPr>
              <a:t>7,9%</a:t>
            </a:r>
          </a:p>
        </p:txBody>
      </p:sp>
      <p:sp>
        <p:nvSpPr>
          <p:cNvPr id="18461" name="AutoShape 51"/>
          <p:cNvSpPr>
            <a:spLocks noChangeArrowheads="1"/>
          </p:cNvSpPr>
          <p:nvPr/>
        </p:nvSpPr>
        <p:spPr bwMode="auto">
          <a:xfrm>
            <a:off x="6838950" y="3933825"/>
            <a:ext cx="576263" cy="576263"/>
          </a:xfrm>
          <a:prstGeom prst="roundRect">
            <a:avLst>
              <a:gd name="adj" fmla="val 16667"/>
            </a:avLst>
          </a:prstGeom>
          <a:solidFill>
            <a:schemeClr val="bg1"/>
          </a:solidFill>
          <a:ln w="38100" algn="ctr">
            <a:solidFill>
              <a:srgbClr val="000066"/>
            </a:solidFill>
            <a:round/>
            <a:headEnd/>
            <a:tailEnd/>
          </a:ln>
        </p:spPr>
        <p:txBody>
          <a:bodyPr wrap="none" anchor="ctr"/>
          <a:lstStyle/>
          <a:p>
            <a:r>
              <a:rPr lang="es-ES" sz="1600" b="1">
                <a:solidFill>
                  <a:srgbClr val="000066"/>
                </a:solidFill>
              </a:rPr>
              <a:t>10,6%</a:t>
            </a:r>
          </a:p>
        </p:txBody>
      </p:sp>
      <p:sp>
        <p:nvSpPr>
          <p:cNvPr id="18462" name="AutoShape 52"/>
          <p:cNvSpPr>
            <a:spLocks noChangeArrowheads="1"/>
          </p:cNvSpPr>
          <p:nvPr/>
        </p:nvSpPr>
        <p:spPr bwMode="auto">
          <a:xfrm>
            <a:off x="5580063" y="3933825"/>
            <a:ext cx="576262" cy="576263"/>
          </a:xfrm>
          <a:prstGeom prst="roundRect">
            <a:avLst>
              <a:gd name="adj" fmla="val 16667"/>
            </a:avLst>
          </a:prstGeom>
          <a:solidFill>
            <a:schemeClr val="bg1"/>
          </a:solidFill>
          <a:ln w="38100" algn="ctr">
            <a:solidFill>
              <a:srgbClr val="000066"/>
            </a:solidFill>
            <a:round/>
            <a:headEnd/>
            <a:tailEnd/>
          </a:ln>
        </p:spPr>
        <p:txBody>
          <a:bodyPr wrap="none" anchor="ctr"/>
          <a:lstStyle/>
          <a:p>
            <a:r>
              <a:rPr lang="es-ES" sz="1600" b="1">
                <a:solidFill>
                  <a:srgbClr val="000066"/>
                </a:solidFill>
              </a:rPr>
              <a:t>11,5%</a:t>
            </a:r>
          </a:p>
        </p:txBody>
      </p:sp>
      <p:sp>
        <p:nvSpPr>
          <p:cNvPr id="18463" name="AutoShape 53"/>
          <p:cNvSpPr>
            <a:spLocks noChangeArrowheads="1"/>
          </p:cNvSpPr>
          <p:nvPr/>
        </p:nvSpPr>
        <p:spPr bwMode="auto">
          <a:xfrm>
            <a:off x="6383338" y="4032250"/>
            <a:ext cx="228600" cy="381000"/>
          </a:xfrm>
          <a:prstGeom prst="rightArrow">
            <a:avLst>
              <a:gd name="adj1" fmla="val 50000"/>
              <a:gd name="adj2" fmla="val 25000"/>
            </a:avLst>
          </a:prstGeom>
          <a:solidFill>
            <a:srgbClr val="CCFFFF"/>
          </a:solidFill>
          <a:ln w="9525">
            <a:solidFill>
              <a:srgbClr val="009999"/>
            </a:solidFill>
            <a:miter lim="800000"/>
            <a:headEnd/>
            <a:tailEnd/>
          </a:ln>
        </p:spPr>
        <p:txBody>
          <a:bodyPr wrap="none" anchor="ctr"/>
          <a:lstStyle/>
          <a:p>
            <a:endParaRPr lang="es-E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0"/>
            <a:ext cx="7707313" cy="571500"/>
          </a:xfrm>
        </p:spPr>
        <p:txBody>
          <a:bodyPr lIns="92075" tIns="46038" rIns="92075" bIns="46038"/>
          <a:lstStyle/>
          <a:p>
            <a:pPr eaLnBrk="1" hangingPunct="1">
              <a:defRPr/>
            </a:pPr>
            <a:r>
              <a:rPr lang="es-ES_tradnl" dirty="0" smtClean="0"/>
              <a:t>Ejemplo: Sector alimentación - Gran consumo</a:t>
            </a:r>
          </a:p>
        </p:txBody>
      </p:sp>
      <p:sp>
        <p:nvSpPr>
          <p:cNvPr id="19459" name="AutoShape 12"/>
          <p:cNvSpPr>
            <a:spLocks noChangeArrowheads="1"/>
          </p:cNvSpPr>
          <p:nvPr/>
        </p:nvSpPr>
        <p:spPr bwMode="auto">
          <a:xfrm>
            <a:off x="6972300" y="4170363"/>
            <a:ext cx="457200" cy="377825"/>
          </a:xfrm>
          <a:prstGeom prst="upArrow">
            <a:avLst>
              <a:gd name="adj1" fmla="val 43056"/>
              <a:gd name="adj2" fmla="val 47060"/>
            </a:avLst>
          </a:prstGeom>
          <a:solidFill>
            <a:srgbClr val="197B30"/>
          </a:solidFill>
          <a:ln w="12700">
            <a:solidFill>
              <a:schemeClr val="tx1"/>
            </a:solidFill>
            <a:miter lim="800000"/>
            <a:headEnd/>
            <a:tailEnd/>
          </a:ln>
        </p:spPr>
        <p:txBody>
          <a:bodyPr wrap="none" anchor="ctr"/>
          <a:lstStyle/>
          <a:p>
            <a:endParaRPr lang="es-ES"/>
          </a:p>
        </p:txBody>
      </p:sp>
      <p:sp>
        <p:nvSpPr>
          <p:cNvPr id="19460" name="Text Box 13"/>
          <p:cNvSpPr txBox="1">
            <a:spLocks noChangeArrowheads="1"/>
          </p:cNvSpPr>
          <p:nvPr/>
        </p:nvSpPr>
        <p:spPr bwMode="auto">
          <a:xfrm>
            <a:off x="7570788" y="4286250"/>
            <a:ext cx="1358900" cy="212725"/>
          </a:xfrm>
          <a:prstGeom prst="rect">
            <a:avLst/>
          </a:prstGeom>
          <a:noFill/>
          <a:ln w="9525" algn="ctr">
            <a:noFill/>
            <a:miter lim="800000"/>
            <a:headEnd/>
            <a:tailEnd/>
          </a:ln>
        </p:spPr>
        <p:txBody>
          <a:bodyPr lIns="0" tIns="0" rIns="0" bIns="0">
            <a:spAutoFit/>
          </a:bodyPr>
          <a:lstStyle/>
          <a:p>
            <a:pPr eaLnBrk="0" hangingPunct="0">
              <a:spcBef>
                <a:spcPct val="20000"/>
              </a:spcBef>
            </a:pPr>
            <a:r>
              <a:rPr lang="es-ES_tradnl" sz="1400">
                <a:solidFill>
                  <a:srgbClr val="000066"/>
                </a:solidFill>
              </a:rPr>
              <a:t>Fuente: TN Sofre</a:t>
            </a:r>
          </a:p>
        </p:txBody>
      </p:sp>
      <p:sp>
        <p:nvSpPr>
          <p:cNvPr id="19461" name="Text Box 15"/>
          <p:cNvSpPr txBox="1">
            <a:spLocks noChangeArrowheads="1"/>
          </p:cNvSpPr>
          <p:nvPr/>
        </p:nvSpPr>
        <p:spPr bwMode="auto">
          <a:xfrm>
            <a:off x="1308100" y="785813"/>
            <a:ext cx="5400675" cy="3792537"/>
          </a:xfrm>
          <a:prstGeom prst="rect">
            <a:avLst/>
          </a:prstGeom>
          <a:noFill/>
          <a:ln w="9525">
            <a:noFill/>
            <a:miter lim="800000"/>
            <a:headEnd/>
            <a:tailEnd/>
          </a:ln>
        </p:spPr>
        <p:txBody>
          <a:bodyPr>
            <a:spAutoFit/>
          </a:bodyPr>
          <a:lstStyle/>
          <a:p>
            <a:pPr algn="l">
              <a:lnSpc>
                <a:spcPct val="135000"/>
              </a:lnSpc>
              <a:tabLst>
                <a:tab pos="5202238" algn="r"/>
              </a:tabLst>
            </a:pPr>
            <a:r>
              <a:rPr lang="es-ES_tradnl" b="1">
                <a:solidFill>
                  <a:srgbClr val="4F7DAE"/>
                </a:solidFill>
              </a:rPr>
              <a:t>Independientes	(6%)</a:t>
            </a:r>
          </a:p>
          <a:p>
            <a:pPr algn="l">
              <a:lnSpc>
                <a:spcPct val="135000"/>
              </a:lnSpc>
              <a:tabLst>
                <a:tab pos="5202238" algn="r"/>
              </a:tabLst>
            </a:pPr>
            <a:r>
              <a:rPr lang="es-ES_tradnl" b="1">
                <a:solidFill>
                  <a:srgbClr val="4F7DAE"/>
                </a:solidFill>
              </a:rPr>
              <a:t>Jovenes parejas 2 sueldos	(3%)</a:t>
            </a:r>
          </a:p>
          <a:p>
            <a:pPr algn="l">
              <a:lnSpc>
                <a:spcPct val="135000"/>
              </a:lnSpc>
              <a:tabLst>
                <a:tab pos="5202238" algn="r"/>
              </a:tabLst>
            </a:pPr>
            <a:r>
              <a:rPr lang="es-ES_tradnl" b="1">
                <a:solidFill>
                  <a:srgbClr val="4F7DAE"/>
                </a:solidFill>
              </a:rPr>
              <a:t>Hogares con niños 1ª edad	(15%)</a:t>
            </a:r>
          </a:p>
          <a:p>
            <a:pPr algn="l">
              <a:lnSpc>
                <a:spcPct val="135000"/>
              </a:lnSpc>
              <a:tabLst>
                <a:tab pos="5202238" algn="r"/>
              </a:tabLst>
            </a:pPr>
            <a:r>
              <a:rPr lang="es-ES_tradnl" b="1">
                <a:solidFill>
                  <a:srgbClr val="4F7DAE"/>
                </a:solidFill>
              </a:rPr>
              <a:t>Hogares con niños 2ª edad	(21%)</a:t>
            </a:r>
          </a:p>
          <a:p>
            <a:pPr algn="l">
              <a:lnSpc>
                <a:spcPct val="135000"/>
              </a:lnSpc>
              <a:tabLst>
                <a:tab pos="5202238" algn="r"/>
              </a:tabLst>
            </a:pPr>
            <a:r>
              <a:rPr lang="es-ES_tradnl" b="1">
                <a:solidFill>
                  <a:srgbClr val="4F7DAE"/>
                </a:solidFill>
              </a:rPr>
              <a:t>Adultos clases acomodadas	(15%)</a:t>
            </a:r>
          </a:p>
          <a:p>
            <a:pPr algn="l">
              <a:lnSpc>
                <a:spcPct val="135000"/>
              </a:lnSpc>
              <a:tabLst>
                <a:tab pos="5202238" algn="r"/>
              </a:tabLst>
            </a:pPr>
            <a:r>
              <a:rPr lang="es-ES_tradnl" b="1">
                <a:solidFill>
                  <a:srgbClr val="4F7DAE"/>
                </a:solidFill>
              </a:rPr>
              <a:t>Adultos clases modestas	(11%)</a:t>
            </a:r>
          </a:p>
          <a:p>
            <a:pPr algn="l">
              <a:lnSpc>
                <a:spcPct val="135000"/>
              </a:lnSpc>
              <a:tabLst>
                <a:tab pos="5202238" algn="r"/>
              </a:tabLst>
            </a:pPr>
            <a:r>
              <a:rPr lang="es-ES_tradnl" b="1">
                <a:solidFill>
                  <a:srgbClr val="4F7DAE"/>
                </a:solidFill>
              </a:rPr>
              <a:t>3ª edad  clases acomodadas	(5%)</a:t>
            </a:r>
          </a:p>
          <a:p>
            <a:pPr algn="l">
              <a:lnSpc>
                <a:spcPct val="135000"/>
              </a:lnSpc>
              <a:tabLst>
                <a:tab pos="5202238" algn="r"/>
              </a:tabLst>
            </a:pPr>
            <a:r>
              <a:rPr lang="es-ES_tradnl" b="1">
                <a:solidFill>
                  <a:srgbClr val="4F7DAE"/>
                </a:solidFill>
              </a:rPr>
              <a:t>3ª edad clases modestas	(10%)</a:t>
            </a:r>
          </a:p>
          <a:p>
            <a:pPr algn="l">
              <a:lnSpc>
                <a:spcPct val="135000"/>
              </a:lnSpc>
              <a:tabLst>
                <a:tab pos="5202238" algn="r"/>
              </a:tabLst>
            </a:pPr>
            <a:r>
              <a:rPr lang="es-ES_tradnl" b="1">
                <a:solidFill>
                  <a:srgbClr val="4F7DAE"/>
                </a:solidFill>
              </a:rPr>
              <a:t>Ancianos solitarios	(8%)</a:t>
            </a:r>
            <a:endParaRPr lang="es-ES" b="1">
              <a:solidFill>
                <a:srgbClr val="4F7DAE"/>
              </a:solidFill>
            </a:endParaRPr>
          </a:p>
        </p:txBody>
      </p:sp>
      <p:sp>
        <p:nvSpPr>
          <p:cNvPr id="19462" name="AutoShape 16"/>
          <p:cNvSpPr>
            <a:spLocks noChangeArrowheads="1"/>
          </p:cNvSpPr>
          <p:nvPr/>
        </p:nvSpPr>
        <p:spPr bwMode="auto">
          <a:xfrm>
            <a:off x="6970713" y="858838"/>
            <a:ext cx="457200" cy="377825"/>
          </a:xfrm>
          <a:prstGeom prst="upArrow">
            <a:avLst>
              <a:gd name="adj1" fmla="val 43056"/>
              <a:gd name="adj2" fmla="val 47060"/>
            </a:avLst>
          </a:prstGeom>
          <a:solidFill>
            <a:srgbClr val="197B30"/>
          </a:solidFill>
          <a:ln w="12700">
            <a:solidFill>
              <a:schemeClr val="tx1"/>
            </a:solidFill>
            <a:miter lim="800000"/>
            <a:headEnd/>
            <a:tailEnd/>
          </a:ln>
        </p:spPr>
        <p:txBody>
          <a:bodyPr wrap="none" anchor="ctr"/>
          <a:lstStyle/>
          <a:p>
            <a:endParaRPr lang="es-ES"/>
          </a:p>
        </p:txBody>
      </p:sp>
      <p:sp>
        <p:nvSpPr>
          <p:cNvPr id="19463" name="AutoShape 17"/>
          <p:cNvSpPr>
            <a:spLocks noChangeArrowheads="1"/>
          </p:cNvSpPr>
          <p:nvPr/>
        </p:nvSpPr>
        <p:spPr bwMode="auto">
          <a:xfrm>
            <a:off x="6970713" y="1271588"/>
            <a:ext cx="457200" cy="377825"/>
          </a:xfrm>
          <a:prstGeom prst="upArrow">
            <a:avLst>
              <a:gd name="adj1" fmla="val 43056"/>
              <a:gd name="adj2" fmla="val 47060"/>
            </a:avLst>
          </a:prstGeom>
          <a:solidFill>
            <a:srgbClr val="197B30"/>
          </a:solidFill>
          <a:ln w="12700">
            <a:solidFill>
              <a:schemeClr val="tx1"/>
            </a:solidFill>
            <a:miter lim="800000"/>
            <a:headEnd/>
            <a:tailEnd/>
          </a:ln>
        </p:spPr>
        <p:txBody>
          <a:bodyPr wrap="none" anchor="ctr"/>
          <a:lstStyle/>
          <a:p>
            <a:endParaRPr lang="es-ES"/>
          </a:p>
        </p:txBody>
      </p:sp>
      <p:sp>
        <p:nvSpPr>
          <p:cNvPr id="19464" name="AutoShape 18"/>
          <p:cNvSpPr>
            <a:spLocks noChangeArrowheads="1"/>
          </p:cNvSpPr>
          <p:nvPr/>
        </p:nvSpPr>
        <p:spPr bwMode="auto">
          <a:xfrm>
            <a:off x="6970713" y="2514600"/>
            <a:ext cx="457200" cy="377825"/>
          </a:xfrm>
          <a:prstGeom prst="upArrow">
            <a:avLst>
              <a:gd name="adj1" fmla="val 43056"/>
              <a:gd name="adj2" fmla="val 47060"/>
            </a:avLst>
          </a:prstGeom>
          <a:solidFill>
            <a:srgbClr val="197B30"/>
          </a:solidFill>
          <a:ln w="12700">
            <a:solidFill>
              <a:schemeClr val="tx1"/>
            </a:solidFill>
            <a:miter lim="800000"/>
            <a:headEnd/>
            <a:tailEnd/>
          </a:ln>
        </p:spPr>
        <p:txBody>
          <a:bodyPr wrap="none" anchor="ctr"/>
          <a:lstStyle/>
          <a:p>
            <a:endParaRPr lang="es-ES"/>
          </a:p>
        </p:txBody>
      </p:sp>
      <p:sp>
        <p:nvSpPr>
          <p:cNvPr id="19465" name="AutoShape 19"/>
          <p:cNvSpPr>
            <a:spLocks noChangeArrowheads="1"/>
          </p:cNvSpPr>
          <p:nvPr/>
        </p:nvSpPr>
        <p:spPr bwMode="auto">
          <a:xfrm>
            <a:off x="6970713" y="2927350"/>
            <a:ext cx="457200" cy="377825"/>
          </a:xfrm>
          <a:prstGeom prst="upArrow">
            <a:avLst>
              <a:gd name="adj1" fmla="val 43056"/>
              <a:gd name="adj2" fmla="val 47060"/>
            </a:avLst>
          </a:prstGeom>
          <a:solidFill>
            <a:srgbClr val="197B30"/>
          </a:solidFill>
          <a:ln w="12700">
            <a:solidFill>
              <a:schemeClr val="tx1"/>
            </a:solidFill>
            <a:miter lim="800000"/>
            <a:headEnd/>
            <a:tailEnd/>
          </a:ln>
        </p:spPr>
        <p:txBody>
          <a:bodyPr wrap="none" anchor="ctr"/>
          <a:lstStyle/>
          <a:p>
            <a:endParaRPr lang="es-ES"/>
          </a:p>
        </p:txBody>
      </p:sp>
      <p:sp>
        <p:nvSpPr>
          <p:cNvPr id="19466" name="AutoShape 20"/>
          <p:cNvSpPr>
            <a:spLocks noChangeArrowheads="1"/>
          </p:cNvSpPr>
          <p:nvPr/>
        </p:nvSpPr>
        <p:spPr bwMode="auto">
          <a:xfrm>
            <a:off x="6970713" y="3341688"/>
            <a:ext cx="457200" cy="377825"/>
          </a:xfrm>
          <a:prstGeom prst="upArrow">
            <a:avLst>
              <a:gd name="adj1" fmla="val 43056"/>
              <a:gd name="adj2" fmla="val 47060"/>
            </a:avLst>
          </a:prstGeom>
          <a:solidFill>
            <a:srgbClr val="197B30"/>
          </a:solidFill>
          <a:ln w="12700">
            <a:solidFill>
              <a:schemeClr val="tx1"/>
            </a:solidFill>
            <a:miter lim="800000"/>
            <a:headEnd/>
            <a:tailEnd/>
          </a:ln>
        </p:spPr>
        <p:txBody>
          <a:bodyPr wrap="none" anchor="ctr"/>
          <a:lstStyle/>
          <a:p>
            <a:endParaRPr lang="es-ES"/>
          </a:p>
        </p:txBody>
      </p:sp>
      <p:sp>
        <p:nvSpPr>
          <p:cNvPr id="19467" name="AutoShape 21"/>
          <p:cNvSpPr>
            <a:spLocks noChangeArrowheads="1"/>
          </p:cNvSpPr>
          <p:nvPr/>
        </p:nvSpPr>
        <p:spPr bwMode="auto">
          <a:xfrm>
            <a:off x="6970713" y="3756025"/>
            <a:ext cx="457200" cy="377825"/>
          </a:xfrm>
          <a:prstGeom prst="upArrow">
            <a:avLst>
              <a:gd name="adj1" fmla="val 43056"/>
              <a:gd name="adj2" fmla="val 47060"/>
            </a:avLst>
          </a:prstGeom>
          <a:solidFill>
            <a:srgbClr val="197B30"/>
          </a:solidFill>
          <a:ln w="12700">
            <a:solidFill>
              <a:schemeClr val="tx1"/>
            </a:solidFill>
            <a:miter lim="800000"/>
            <a:headEnd/>
            <a:tailEnd/>
          </a:ln>
        </p:spPr>
        <p:txBody>
          <a:bodyPr wrap="none" anchor="ctr"/>
          <a:lstStyle/>
          <a:p>
            <a:endParaRPr lang="es-ES"/>
          </a:p>
        </p:txBody>
      </p:sp>
      <p:sp>
        <p:nvSpPr>
          <p:cNvPr id="19468" name="AutoShape 22"/>
          <p:cNvSpPr>
            <a:spLocks noChangeArrowheads="1"/>
          </p:cNvSpPr>
          <p:nvPr/>
        </p:nvSpPr>
        <p:spPr bwMode="auto">
          <a:xfrm flipV="1">
            <a:off x="6970713" y="1685925"/>
            <a:ext cx="457200" cy="377825"/>
          </a:xfrm>
          <a:prstGeom prst="upArrow">
            <a:avLst>
              <a:gd name="adj1" fmla="val 43056"/>
              <a:gd name="adj2" fmla="val 47060"/>
            </a:avLst>
          </a:prstGeom>
          <a:solidFill>
            <a:srgbClr val="990000"/>
          </a:solidFill>
          <a:ln w="12700">
            <a:solidFill>
              <a:schemeClr val="tx1"/>
            </a:solidFill>
            <a:miter lim="800000"/>
            <a:headEnd/>
            <a:tailEnd/>
          </a:ln>
        </p:spPr>
        <p:txBody>
          <a:bodyPr wrap="none" anchor="ctr"/>
          <a:lstStyle/>
          <a:p>
            <a:endParaRPr lang="es-ES"/>
          </a:p>
        </p:txBody>
      </p:sp>
      <p:sp>
        <p:nvSpPr>
          <p:cNvPr id="19469" name="AutoShape 23"/>
          <p:cNvSpPr>
            <a:spLocks noChangeArrowheads="1"/>
          </p:cNvSpPr>
          <p:nvPr/>
        </p:nvSpPr>
        <p:spPr bwMode="auto">
          <a:xfrm flipV="1">
            <a:off x="6970713" y="2100263"/>
            <a:ext cx="457200" cy="377825"/>
          </a:xfrm>
          <a:prstGeom prst="upArrow">
            <a:avLst>
              <a:gd name="adj1" fmla="val 43056"/>
              <a:gd name="adj2" fmla="val 47060"/>
            </a:avLst>
          </a:prstGeom>
          <a:solidFill>
            <a:srgbClr val="990000"/>
          </a:solidFill>
          <a:ln w="12700">
            <a:solidFill>
              <a:schemeClr val="tx1"/>
            </a:solidFill>
            <a:miter lim="800000"/>
            <a:headEnd/>
            <a:tailEnd/>
          </a:ln>
        </p:spPr>
        <p:txBody>
          <a:bodyPr wrap="none" anchor="ctr"/>
          <a:lstStyle/>
          <a:p>
            <a:endParaRPr lang="es-ES"/>
          </a:p>
        </p:txBody>
      </p:sp>
      <p:sp>
        <p:nvSpPr>
          <p:cNvPr id="14" name="Rectangle 3"/>
          <p:cNvSpPr txBox="1">
            <a:spLocks noChangeArrowheads="1"/>
          </p:cNvSpPr>
          <p:nvPr/>
        </p:nvSpPr>
        <p:spPr bwMode="auto">
          <a:xfrm>
            <a:off x="684213" y="4699000"/>
            <a:ext cx="7772400" cy="1730375"/>
          </a:xfrm>
          <a:prstGeom prst="rect">
            <a:avLst/>
          </a:prstGeom>
          <a:noFill/>
          <a:ln w="9525">
            <a:noFill/>
            <a:miter lim="800000"/>
            <a:headEnd/>
            <a:tailEnd/>
          </a:ln>
          <a:effectLst/>
        </p:spPr>
        <p:txBody>
          <a:bodyPr lIns="92075" tIns="46038" rIns="92075" bIns="46038"/>
          <a:lstStyle/>
          <a:p>
            <a:pPr marL="342900" indent="-342900" algn="l" defTabSz="762000">
              <a:lnSpc>
                <a:spcPct val="90000"/>
              </a:lnSpc>
              <a:spcBef>
                <a:spcPct val="20000"/>
              </a:spcBef>
              <a:buClr>
                <a:srgbClr val="FF9900"/>
              </a:buClr>
              <a:buFont typeface="Wingdings" pitchFamily="2" charset="2"/>
              <a:buChar char="§"/>
              <a:defRPr/>
            </a:pPr>
            <a:r>
              <a:rPr lang="es-ES_tradnl" sz="1800" kern="0" dirty="0">
                <a:solidFill>
                  <a:schemeClr val="tx1"/>
                </a:solidFill>
                <a:latin typeface="+mn-lt"/>
              </a:rPr>
              <a:t>Al casarse o formar pareja, el gasto en la cesta de la compra se multiplica x2 respecto a los jóvenes independientes.</a:t>
            </a:r>
          </a:p>
          <a:p>
            <a:pPr marL="342900" indent="-342900" algn="l" defTabSz="762000">
              <a:lnSpc>
                <a:spcPct val="90000"/>
              </a:lnSpc>
              <a:spcBef>
                <a:spcPct val="20000"/>
              </a:spcBef>
              <a:buClr>
                <a:srgbClr val="FF9900"/>
              </a:buClr>
              <a:buFont typeface="Wingdings" pitchFamily="2" charset="2"/>
              <a:buChar char="§"/>
              <a:defRPr/>
            </a:pPr>
            <a:r>
              <a:rPr lang="es-ES_tradnl" sz="1800" kern="0" dirty="0">
                <a:solidFill>
                  <a:schemeClr val="tx1"/>
                </a:solidFill>
                <a:latin typeface="+mn-lt"/>
              </a:rPr>
              <a:t>El gasto en la cesta de la compra cuando entran hijos en el hogar se vuelve a multiplicar x1,41 con respecto a las parejas jóvenes sin hijos. </a:t>
            </a:r>
          </a:p>
          <a:p>
            <a:pPr marL="342900" indent="-342900" algn="l" defTabSz="762000">
              <a:lnSpc>
                <a:spcPct val="90000"/>
              </a:lnSpc>
              <a:spcBef>
                <a:spcPct val="20000"/>
              </a:spcBef>
              <a:buClr>
                <a:srgbClr val="FF9900"/>
              </a:buClr>
              <a:buFont typeface="Wingdings" pitchFamily="2" charset="2"/>
              <a:buChar char="§"/>
              <a:defRPr/>
            </a:pPr>
            <a:r>
              <a:rPr lang="es-ES_tradnl" sz="1800" kern="0" dirty="0">
                <a:solidFill>
                  <a:schemeClr val="tx1"/>
                </a:solidFill>
                <a:latin typeface="+mn-lt"/>
              </a:rPr>
              <a:t>El gasto en la cesta de la compra se reduce al 78% cuando salen los hijos del hogar.</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 smtClean="0"/>
              <a:t>Posicionamiento</a:t>
            </a:r>
          </a:p>
        </p:txBody>
      </p:sp>
      <p:sp>
        <p:nvSpPr>
          <p:cNvPr id="20483" name="Rectangle 3"/>
          <p:cNvSpPr>
            <a:spLocks noGrp="1" noChangeArrowheads="1"/>
          </p:cNvSpPr>
          <p:nvPr>
            <p:ph type="body" idx="1"/>
          </p:nvPr>
        </p:nvSpPr>
        <p:spPr>
          <a:xfrm>
            <a:off x="684212" y="714375"/>
            <a:ext cx="8064251" cy="1130449"/>
          </a:xfrm>
          <a:ln w="28575" cap="flat">
            <a:solidFill>
              <a:srgbClr val="000066"/>
            </a:solidFill>
            <a:prstDash val="dash"/>
          </a:ln>
        </p:spPr>
        <p:txBody>
          <a:bodyPr/>
          <a:lstStyle/>
          <a:p>
            <a:pPr marL="0" indent="0" eaLnBrk="1" hangingPunct="1">
              <a:lnSpc>
                <a:spcPct val="105000"/>
              </a:lnSpc>
              <a:buFont typeface="Wingdings" pitchFamily="2" charset="2"/>
              <a:buNone/>
            </a:pPr>
            <a:r>
              <a:rPr lang="es-ES_tradnl" sz="2000" dirty="0" smtClean="0"/>
              <a:t>Una vez elegido el / los segmentos a los que nos queremos dirigir, debemos</a:t>
            </a:r>
            <a:r>
              <a:rPr lang="es-ES_tradnl" sz="2000" i="1" dirty="0" smtClean="0"/>
              <a:t> </a:t>
            </a:r>
            <a:r>
              <a:rPr lang="es-ES_tradnl" sz="2000" i="1" dirty="0" smtClean="0">
                <a:solidFill>
                  <a:srgbClr val="197B30"/>
                </a:solidFill>
              </a:rPr>
              <a:t>Posicionarnos</a:t>
            </a:r>
            <a:r>
              <a:rPr lang="es-ES_tradnl" sz="2000" dirty="0" smtClean="0"/>
              <a:t>, es decir, definir la imagen que queremos tener en la mente de nuestro </a:t>
            </a:r>
            <a:r>
              <a:rPr lang="es-ES_tradnl" sz="2000" dirty="0" smtClean="0">
                <a:solidFill>
                  <a:srgbClr val="197B30"/>
                </a:solidFill>
              </a:rPr>
              <a:t>Público Objetivo</a:t>
            </a:r>
            <a:r>
              <a:rPr lang="es-ES_tradnl" sz="2000" dirty="0" smtClean="0"/>
              <a:t>.</a:t>
            </a:r>
          </a:p>
        </p:txBody>
      </p:sp>
      <p:sp>
        <p:nvSpPr>
          <p:cNvPr id="19460" name="Rectangle 4"/>
          <p:cNvSpPr>
            <a:spLocks noChangeArrowheads="1"/>
          </p:cNvSpPr>
          <p:nvPr/>
        </p:nvSpPr>
        <p:spPr bwMode="auto">
          <a:xfrm>
            <a:off x="683568" y="2571750"/>
            <a:ext cx="8064896" cy="3786188"/>
          </a:xfrm>
          <a:prstGeom prst="rect">
            <a:avLst/>
          </a:prstGeom>
          <a:noFill/>
          <a:ln w="9525">
            <a:noFill/>
            <a:miter lim="800000"/>
            <a:headEnd/>
            <a:tailEnd/>
          </a:ln>
        </p:spPr>
        <p:txBody>
          <a:bodyPr/>
          <a:lstStyle/>
          <a:p>
            <a:pPr>
              <a:lnSpc>
                <a:spcPct val="90000"/>
              </a:lnSpc>
              <a:spcBef>
                <a:spcPct val="20000"/>
              </a:spcBef>
              <a:buClr>
                <a:srgbClr val="FF9900"/>
              </a:buClr>
              <a:buFont typeface="Wingdings" pitchFamily="2" charset="2"/>
              <a:buNone/>
              <a:defRPr/>
            </a:pPr>
            <a:r>
              <a:rPr lang="es-ES_tradnl" b="1" dirty="0">
                <a:solidFill>
                  <a:srgbClr val="009999"/>
                </a:solidFill>
              </a:rPr>
              <a:t>“Percepción competitiva de un producto o marca por parte del consumidor</a:t>
            </a:r>
            <a:r>
              <a:rPr lang="es-ES_tradnl" b="1" dirty="0" smtClean="0">
                <a:solidFill>
                  <a:srgbClr val="009999"/>
                </a:solidFill>
              </a:rPr>
              <a:t>”</a:t>
            </a:r>
          </a:p>
          <a:p>
            <a:pPr>
              <a:lnSpc>
                <a:spcPct val="90000"/>
              </a:lnSpc>
              <a:spcBef>
                <a:spcPct val="20000"/>
              </a:spcBef>
              <a:buClr>
                <a:srgbClr val="FF9900"/>
              </a:buClr>
              <a:buFont typeface="Wingdings" pitchFamily="2" charset="2"/>
              <a:buNone/>
              <a:defRPr/>
            </a:pPr>
            <a:r>
              <a:rPr lang="es-ES_tradnl" b="1" dirty="0" smtClean="0">
                <a:solidFill>
                  <a:srgbClr val="4F7DAE"/>
                </a:solidFill>
              </a:rPr>
              <a:t>La </a:t>
            </a:r>
            <a:r>
              <a:rPr lang="es-ES_tradnl" b="1" dirty="0">
                <a:solidFill>
                  <a:srgbClr val="4F7DAE"/>
                </a:solidFill>
              </a:rPr>
              <a:t>percepción es siempre </a:t>
            </a:r>
            <a:r>
              <a:rPr lang="es-ES_tradnl" b="1" dirty="0" smtClean="0">
                <a:solidFill>
                  <a:srgbClr val="4F7DAE"/>
                </a:solidFill>
              </a:rPr>
              <a:t>comparativa y, </a:t>
            </a:r>
            <a:r>
              <a:rPr lang="es-ES_tradnl" b="1" dirty="0">
                <a:solidFill>
                  <a:srgbClr val="4F7DAE"/>
                </a:solidFill>
              </a:rPr>
              <a:t>por tanto, competitiva</a:t>
            </a:r>
          </a:p>
          <a:p>
            <a:pPr marL="179388" indent="-179388" algn="l">
              <a:spcBef>
                <a:spcPct val="20000"/>
              </a:spcBef>
              <a:buClr>
                <a:srgbClr val="FF9900"/>
              </a:buClr>
              <a:buFont typeface="Arial" pitchFamily="34" charset="0"/>
              <a:buChar char="•"/>
              <a:defRPr/>
            </a:pPr>
            <a:r>
              <a:rPr lang="es-ES" sz="1800" dirty="0" smtClean="0">
                <a:solidFill>
                  <a:schemeClr val="tx1"/>
                </a:solidFill>
              </a:rPr>
              <a:t>Por los atributos </a:t>
            </a:r>
            <a:r>
              <a:rPr lang="es-ES" sz="1800" dirty="0">
                <a:solidFill>
                  <a:schemeClr val="tx1"/>
                </a:solidFill>
              </a:rPr>
              <a:t>específicos del producto (precio, calidad, duración, etc.)</a:t>
            </a:r>
          </a:p>
          <a:p>
            <a:pPr marL="179388" indent="-179388" algn="l">
              <a:spcBef>
                <a:spcPct val="20000"/>
              </a:spcBef>
              <a:buClr>
                <a:srgbClr val="FF9900"/>
              </a:buClr>
              <a:buFont typeface="Arial" pitchFamily="34" charset="0"/>
              <a:buChar char="•"/>
              <a:defRPr/>
            </a:pPr>
            <a:r>
              <a:rPr lang="es-ES" sz="1800" dirty="0">
                <a:solidFill>
                  <a:schemeClr val="tx1"/>
                </a:solidFill>
              </a:rPr>
              <a:t>Por </a:t>
            </a:r>
            <a:r>
              <a:rPr lang="es-ES" sz="1800" dirty="0" smtClean="0">
                <a:solidFill>
                  <a:schemeClr val="tx1"/>
                </a:solidFill>
              </a:rPr>
              <a:t>las necesidades </a:t>
            </a:r>
            <a:r>
              <a:rPr lang="es-ES" sz="1800" dirty="0">
                <a:solidFill>
                  <a:schemeClr val="tx1"/>
                </a:solidFill>
              </a:rPr>
              <a:t>que satisfacen (alimentación, confort, abrigo, prestigio</a:t>
            </a:r>
            <a:r>
              <a:rPr lang="es-ES" sz="1800" dirty="0" smtClean="0">
                <a:solidFill>
                  <a:schemeClr val="tx1"/>
                </a:solidFill>
              </a:rPr>
              <a:t>)</a:t>
            </a:r>
          </a:p>
          <a:p>
            <a:pPr marL="179388" indent="-179388" algn="l">
              <a:spcBef>
                <a:spcPct val="20000"/>
              </a:spcBef>
              <a:buClr>
                <a:srgbClr val="FF9900"/>
              </a:buClr>
              <a:buFont typeface="Arial" pitchFamily="34" charset="0"/>
              <a:buChar char="•"/>
              <a:defRPr/>
            </a:pPr>
            <a:r>
              <a:rPr lang="es-ES" sz="1800" dirty="0" smtClean="0">
                <a:solidFill>
                  <a:schemeClr val="tx1"/>
                </a:solidFill>
              </a:rPr>
              <a:t>Según los momentos o las ocasiones de consumo</a:t>
            </a:r>
            <a:endParaRPr lang="es-ES" sz="1800" dirty="0">
              <a:solidFill>
                <a:schemeClr val="tx1"/>
              </a:solidFill>
            </a:endParaRPr>
          </a:p>
          <a:p>
            <a:pPr marL="179388" indent="-179388" algn="l">
              <a:spcBef>
                <a:spcPct val="20000"/>
              </a:spcBef>
              <a:buClr>
                <a:srgbClr val="FF9900"/>
              </a:buClr>
              <a:buFont typeface="Arial" pitchFamily="34" charset="0"/>
              <a:buChar char="•"/>
              <a:defRPr/>
            </a:pPr>
            <a:r>
              <a:rPr lang="es-ES" sz="1800" dirty="0">
                <a:solidFill>
                  <a:schemeClr val="tx1"/>
                </a:solidFill>
              </a:rPr>
              <a:t>Por los beneficios que presenta </a:t>
            </a:r>
            <a:r>
              <a:rPr lang="es-ES" sz="1800" dirty="0" smtClean="0">
                <a:solidFill>
                  <a:schemeClr val="tx1"/>
                </a:solidFill>
              </a:rPr>
              <a:t>(una </a:t>
            </a:r>
            <a:r>
              <a:rPr lang="es-ES" sz="1800" dirty="0">
                <a:solidFill>
                  <a:schemeClr val="tx1"/>
                </a:solidFill>
              </a:rPr>
              <a:t>crema </a:t>
            </a:r>
            <a:r>
              <a:rPr lang="es-ES" sz="1800" dirty="0" smtClean="0">
                <a:solidFill>
                  <a:schemeClr val="tx1"/>
                </a:solidFill>
              </a:rPr>
              <a:t>hidratante con un elevado factor de protección </a:t>
            </a:r>
            <a:r>
              <a:rPr lang="es-ES" sz="1800" dirty="0">
                <a:solidFill>
                  <a:schemeClr val="tx1"/>
                </a:solidFill>
              </a:rPr>
              <a:t>solar)</a:t>
            </a:r>
          </a:p>
          <a:p>
            <a:pPr marL="179388" indent="-179388" algn="l">
              <a:spcBef>
                <a:spcPct val="20000"/>
              </a:spcBef>
              <a:buClr>
                <a:srgbClr val="FF9900"/>
              </a:buClr>
              <a:buFont typeface="Arial" pitchFamily="34" charset="0"/>
              <a:buChar char="•"/>
              <a:defRPr/>
            </a:pPr>
            <a:r>
              <a:rPr lang="es-ES" sz="1800" dirty="0" smtClean="0">
                <a:solidFill>
                  <a:schemeClr val="tx1"/>
                </a:solidFill>
              </a:rPr>
              <a:t>Según el tipo de consumidor (bares para ‘</a:t>
            </a:r>
            <a:r>
              <a:rPr lang="es-ES" sz="1800" i="1" dirty="0" smtClean="0">
                <a:solidFill>
                  <a:schemeClr val="tx1"/>
                </a:solidFill>
              </a:rPr>
              <a:t>singles’</a:t>
            </a:r>
            <a:r>
              <a:rPr lang="es-ES" sz="1800" dirty="0" smtClean="0">
                <a:solidFill>
                  <a:schemeClr val="tx1"/>
                </a:solidFill>
              </a:rPr>
              <a:t>; consumidores de lujo: </a:t>
            </a:r>
            <a:r>
              <a:rPr lang="es-ES" sz="1800" dirty="0" err="1" smtClean="0">
                <a:solidFill>
                  <a:schemeClr val="tx1"/>
                </a:solidFill>
              </a:rPr>
              <a:t>Rolex</a:t>
            </a:r>
            <a:r>
              <a:rPr lang="es-ES" sz="1800" dirty="0" smtClean="0">
                <a:solidFill>
                  <a:schemeClr val="tx1"/>
                </a:solidFill>
              </a:rPr>
              <a:t>, Louis </a:t>
            </a:r>
            <a:r>
              <a:rPr lang="es-ES" sz="1800" dirty="0" err="1" smtClean="0">
                <a:solidFill>
                  <a:schemeClr val="tx1"/>
                </a:solidFill>
              </a:rPr>
              <a:t>Vuitton</a:t>
            </a:r>
            <a:r>
              <a:rPr lang="es-ES" sz="1800" dirty="0" smtClean="0">
                <a:solidFill>
                  <a:schemeClr val="tx1"/>
                </a:solidFill>
              </a:rPr>
              <a:t>, Ferrari; etc.) </a:t>
            </a:r>
          </a:p>
          <a:p>
            <a:pPr marL="179388" indent="-179388" algn="l">
              <a:spcBef>
                <a:spcPct val="20000"/>
              </a:spcBef>
              <a:buClr>
                <a:srgbClr val="FF9900"/>
              </a:buClr>
              <a:buFont typeface="Arial" pitchFamily="34" charset="0"/>
              <a:buChar char="•"/>
              <a:defRPr/>
            </a:pPr>
            <a:r>
              <a:rPr lang="es-ES" sz="1800" dirty="0" smtClean="0">
                <a:solidFill>
                  <a:schemeClr val="tx1"/>
                </a:solidFill>
              </a:rPr>
              <a:t>Por </a:t>
            </a:r>
            <a:r>
              <a:rPr lang="es-ES" sz="1800" dirty="0">
                <a:solidFill>
                  <a:schemeClr val="tx1"/>
                </a:solidFill>
              </a:rPr>
              <a:t>comparación con </a:t>
            </a:r>
            <a:r>
              <a:rPr lang="es-ES" sz="1800" dirty="0" smtClean="0">
                <a:solidFill>
                  <a:schemeClr val="tx1"/>
                </a:solidFill>
              </a:rPr>
              <a:t>productos de la competencia</a:t>
            </a:r>
          </a:p>
          <a:p>
            <a:pPr marL="179388" indent="-179388" algn="l">
              <a:spcBef>
                <a:spcPct val="20000"/>
              </a:spcBef>
              <a:buClr>
                <a:srgbClr val="FF9900"/>
              </a:buClr>
              <a:buFont typeface="Arial" pitchFamily="34" charset="0"/>
              <a:buChar char="•"/>
              <a:defRPr/>
            </a:pPr>
            <a:r>
              <a:rPr lang="es-ES" sz="1800" dirty="0" smtClean="0">
                <a:solidFill>
                  <a:schemeClr val="tx1"/>
                </a:solidFill>
              </a:rPr>
              <a:t>Abriendo una nueva categoría</a:t>
            </a:r>
            <a:endParaRPr lang="es-ES_tradnl" sz="1800" dirty="0">
              <a:solidFill>
                <a:schemeClr val="tx1"/>
              </a:solidFill>
            </a:endParaRPr>
          </a:p>
        </p:txBody>
      </p:sp>
      <p:sp>
        <p:nvSpPr>
          <p:cNvPr id="10" name="Fletxa dreta 9"/>
          <p:cNvSpPr/>
          <p:nvPr/>
        </p:nvSpPr>
        <p:spPr bwMode="auto">
          <a:xfrm>
            <a:off x="2627784" y="2132856"/>
            <a:ext cx="288032" cy="288032"/>
          </a:xfrm>
          <a:prstGeom prst="rightArrow">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2000" b="0" i="0" u="none" strike="noStrike" cap="none" normalizeH="0" baseline="0" smtClean="0">
              <a:ln>
                <a:noFill/>
              </a:ln>
              <a:solidFill>
                <a:schemeClr val="bg1"/>
              </a:solidFill>
              <a:effectLst/>
              <a:latin typeface="Arial" charset="0"/>
            </a:endParaRPr>
          </a:p>
        </p:txBody>
      </p:sp>
      <p:sp>
        <p:nvSpPr>
          <p:cNvPr id="12" name="QuadreDeText 11"/>
          <p:cNvSpPr txBox="1"/>
          <p:nvPr/>
        </p:nvSpPr>
        <p:spPr>
          <a:xfrm>
            <a:off x="107504" y="2051556"/>
            <a:ext cx="8928992" cy="369332"/>
          </a:xfrm>
          <a:prstGeom prst="rect">
            <a:avLst/>
          </a:prstGeom>
          <a:noFill/>
        </p:spPr>
        <p:txBody>
          <a:bodyPr wrap="square" rtlCol="0">
            <a:spAutoFit/>
          </a:bodyPr>
          <a:lstStyle/>
          <a:p>
            <a:pPr algn="l"/>
            <a:r>
              <a:rPr lang="es-ES" sz="1800" dirty="0" smtClean="0">
                <a:solidFill>
                  <a:srgbClr val="FF0000"/>
                </a:solidFill>
              </a:rPr>
              <a:t>Identificar competidores     Definir dimensiones competitivas      Determinar la posición</a:t>
            </a:r>
            <a:endParaRPr lang="es-ES" sz="1800" dirty="0">
              <a:solidFill>
                <a:srgbClr val="FF0000"/>
              </a:solidFill>
            </a:endParaRPr>
          </a:p>
        </p:txBody>
      </p:sp>
      <p:sp>
        <p:nvSpPr>
          <p:cNvPr id="13" name="Fletxa dreta 12"/>
          <p:cNvSpPr/>
          <p:nvPr/>
        </p:nvSpPr>
        <p:spPr bwMode="auto">
          <a:xfrm>
            <a:off x="6300192" y="2132856"/>
            <a:ext cx="288032" cy="288032"/>
          </a:xfrm>
          <a:prstGeom prst="rightArrow">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2000" b="0" i="0" u="none" strike="noStrike" cap="none" normalizeH="0" baseline="0" smtClean="0">
              <a:ln>
                <a:noFill/>
              </a:ln>
              <a:solidFill>
                <a:schemeClr val="bg1"/>
              </a:solidFill>
              <a:effectLst/>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685800" y="0"/>
            <a:ext cx="7772400" cy="609600"/>
          </a:xfrm>
          <a:prstGeom prst="rect">
            <a:avLst/>
          </a:prstGeom>
          <a:noFill/>
          <a:ln w="9525">
            <a:noFill/>
            <a:miter lim="800000"/>
            <a:headEnd/>
            <a:tailEnd/>
          </a:ln>
        </p:spPr>
        <p:txBody>
          <a:bodyPr anchor="ctr"/>
          <a:lstStyle/>
          <a:p>
            <a:pPr algn="l"/>
            <a:r>
              <a:rPr lang="es-ES_tradnl" sz="2800"/>
              <a:t>Resumen de decisiones del Marketing Mix</a:t>
            </a:r>
          </a:p>
        </p:txBody>
      </p:sp>
      <p:pic>
        <p:nvPicPr>
          <p:cNvPr id="2053" name="Picture 5"/>
          <p:cNvPicPr>
            <a:picLocks noChangeAspect="1" noChangeArrowheads="1"/>
          </p:cNvPicPr>
          <p:nvPr/>
        </p:nvPicPr>
        <p:blipFill>
          <a:blip r:embed="rId3" cstate="print"/>
          <a:srcRect/>
          <a:stretch>
            <a:fillRect/>
          </a:stretch>
        </p:blipFill>
        <p:spPr bwMode="auto">
          <a:xfrm>
            <a:off x="128588" y="2305050"/>
            <a:ext cx="8886825"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s-ES" smtClean="0"/>
              <a:t>Índice</a:t>
            </a:r>
          </a:p>
        </p:txBody>
      </p:sp>
      <p:sp>
        <p:nvSpPr>
          <p:cNvPr id="9219" name="Rectangle 3"/>
          <p:cNvSpPr>
            <a:spLocks noGrp="1" noChangeArrowheads="1"/>
          </p:cNvSpPr>
          <p:nvPr>
            <p:ph type="body" idx="1"/>
          </p:nvPr>
        </p:nvSpPr>
        <p:spPr>
          <a:xfrm>
            <a:off x="685800" y="990600"/>
            <a:ext cx="7772400" cy="5318125"/>
          </a:xfrm>
        </p:spPr>
        <p:txBody>
          <a:bodyPr/>
          <a:lstStyle/>
          <a:p>
            <a:pPr eaLnBrk="1" hangingPunct="1"/>
            <a:r>
              <a:rPr lang="es-ES" sz="2000" dirty="0" smtClean="0"/>
              <a:t>Funciones de la Dirección Comercial</a:t>
            </a:r>
          </a:p>
          <a:p>
            <a:pPr eaLnBrk="1" hangingPunct="1"/>
            <a:r>
              <a:rPr lang="es-ES" sz="2000" dirty="0" smtClean="0"/>
              <a:t>Investigación y Análisis de Mercados</a:t>
            </a:r>
          </a:p>
          <a:p>
            <a:pPr lvl="1" eaLnBrk="1" hangingPunct="1"/>
            <a:r>
              <a:rPr lang="es-ES" sz="1800" dirty="0" smtClean="0"/>
              <a:t>Análisis de los clientes</a:t>
            </a:r>
          </a:p>
          <a:p>
            <a:pPr lvl="1" eaLnBrk="1" hangingPunct="1"/>
            <a:r>
              <a:rPr lang="es-ES" sz="1800" dirty="0" smtClean="0"/>
              <a:t>Análisis del producto</a:t>
            </a:r>
          </a:p>
          <a:p>
            <a:pPr lvl="1" eaLnBrk="1" hangingPunct="1"/>
            <a:r>
              <a:rPr lang="es-ES" sz="1800" dirty="0" smtClean="0"/>
              <a:t>Análisis del mercado objetivo</a:t>
            </a:r>
          </a:p>
          <a:p>
            <a:pPr lvl="1" eaLnBrk="1" hangingPunct="1"/>
            <a:r>
              <a:rPr lang="es-ES" sz="1800" dirty="0" smtClean="0"/>
              <a:t>Análisis de los competidores</a:t>
            </a:r>
          </a:p>
          <a:p>
            <a:pPr eaLnBrk="1" hangingPunct="1"/>
            <a:r>
              <a:rPr lang="es-ES" sz="2000" dirty="0" smtClean="0"/>
              <a:t>El plan de Marketing</a:t>
            </a:r>
          </a:p>
          <a:p>
            <a:pPr eaLnBrk="1" hangingPunct="1"/>
            <a:r>
              <a:rPr lang="es-ES" sz="2000" dirty="0" smtClean="0"/>
              <a:t>Estrategias de marketing</a:t>
            </a:r>
          </a:p>
          <a:p>
            <a:pPr lvl="1" eaLnBrk="1" hangingPunct="1"/>
            <a:r>
              <a:rPr lang="es-ES" sz="1800" dirty="0" smtClean="0"/>
              <a:t>Segmentación</a:t>
            </a:r>
          </a:p>
          <a:p>
            <a:pPr lvl="1" eaLnBrk="1" hangingPunct="1"/>
            <a:r>
              <a:rPr lang="es-ES" sz="1800" dirty="0" smtClean="0"/>
              <a:t>Posicionamiento</a:t>
            </a:r>
          </a:p>
          <a:p>
            <a:pPr lvl="1" eaLnBrk="1" hangingPunct="1"/>
            <a:r>
              <a:rPr lang="es-ES" sz="1800" dirty="0" smtClean="0"/>
              <a:t>Marketing </a:t>
            </a:r>
            <a:r>
              <a:rPr lang="es-ES" sz="1800" dirty="0" err="1" smtClean="0"/>
              <a:t>Mix</a:t>
            </a:r>
            <a:r>
              <a:rPr lang="es-ES" sz="1800" dirty="0" smtClean="0"/>
              <a:t> (4 </a:t>
            </a:r>
            <a:r>
              <a:rPr lang="es-ES" sz="1800" dirty="0" err="1" smtClean="0"/>
              <a:t>P’s</a:t>
            </a:r>
            <a:r>
              <a:rPr lang="es-ES" sz="1800" dirty="0" smtClean="0"/>
              <a:t>): Producto, Precio, Comunicación (</a:t>
            </a:r>
            <a:r>
              <a:rPr lang="es-ES" sz="1800" dirty="0" err="1" smtClean="0"/>
              <a:t>Promotion</a:t>
            </a:r>
            <a:r>
              <a:rPr lang="es-ES" sz="1800" dirty="0" smtClean="0"/>
              <a:t>) y Distribución (Place)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19"/>
          <p:cNvSpPr>
            <a:spLocks noChangeArrowheads="1"/>
          </p:cNvSpPr>
          <p:nvPr/>
        </p:nvSpPr>
        <p:spPr bwMode="auto">
          <a:xfrm>
            <a:off x="323850" y="4579938"/>
            <a:ext cx="8424863" cy="1944687"/>
          </a:xfrm>
          <a:prstGeom prst="rightArrow">
            <a:avLst>
              <a:gd name="adj1" fmla="val 59120"/>
              <a:gd name="adj2" fmla="val 27919"/>
            </a:avLst>
          </a:prstGeom>
          <a:solidFill>
            <a:srgbClr val="FFDBA7">
              <a:alpha val="39999"/>
            </a:srgbClr>
          </a:solidFill>
          <a:ln w="9525">
            <a:solidFill>
              <a:srgbClr val="000066"/>
            </a:solidFill>
            <a:miter lim="800000"/>
            <a:headEnd/>
            <a:tailEnd/>
          </a:ln>
        </p:spPr>
        <p:txBody>
          <a:bodyPr wrap="none" anchor="ctr"/>
          <a:lstStyle/>
          <a:p>
            <a:endParaRPr lang="es-ES"/>
          </a:p>
        </p:txBody>
      </p:sp>
      <p:sp>
        <p:nvSpPr>
          <p:cNvPr id="3076" name="Rectangle 2"/>
          <p:cNvSpPr>
            <a:spLocks noGrp="1" noChangeArrowheads="1"/>
          </p:cNvSpPr>
          <p:nvPr>
            <p:ph type="title"/>
          </p:nvPr>
        </p:nvSpPr>
        <p:spPr>
          <a:noFill/>
        </p:spPr>
        <p:txBody>
          <a:bodyPr lIns="92075" tIns="46038" rIns="92075" bIns="46038"/>
          <a:lstStyle/>
          <a:p>
            <a:pPr eaLnBrk="1" hangingPunct="1"/>
            <a:r>
              <a:rPr lang="es-ES_tradnl" sz="2400" smtClean="0"/>
              <a:t>El proceso de adopción: </a:t>
            </a:r>
            <a:endParaRPr lang="es-ES_tradnl" sz="3200" smtClean="0"/>
          </a:p>
        </p:txBody>
      </p:sp>
      <p:graphicFrame>
        <p:nvGraphicFramePr>
          <p:cNvPr id="3074" name="Object 3"/>
          <p:cNvGraphicFramePr>
            <a:graphicFrameLocks/>
          </p:cNvGraphicFramePr>
          <p:nvPr/>
        </p:nvGraphicFramePr>
        <p:xfrm>
          <a:off x="609600" y="1114425"/>
          <a:ext cx="7848600" cy="4043363"/>
        </p:xfrm>
        <a:graphic>
          <a:graphicData uri="http://schemas.openxmlformats.org/presentationml/2006/ole">
            <p:oleObj spid="_x0000_s3076" name="Gráfico" r:id="rId4" imgW="6419850" imgH="4048125" progId="MSGraph.Chart.8">
              <p:embed followColorScheme="full"/>
            </p:oleObj>
          </a:graphicData>
        </a:graphic>
      </p:graphicFrame>
      <p:grpSp>
        <p:nvGrpSpPr>
          <p:cNvPr id="3077" name="Group 21"/>
          <p:cNvGrpSpPr>
            <a:grpSpLocks/>
          </p:cNvGrpSpPr>
          <p:nvPr/>
        </p:nvGrpSpPr>
        <p:grpSpPr bwMode="auto">
          <a:xfrm>
            <a:off x="1476375" y="1585913"/>
            <a:ext cx="5538788" cy="2913062"/>
            <a:chOff x="960" y="960"/>
            <a:chExt cx="3489" cy="1835"/>
          </a:xfrm>
        </p:grpSpPr>
        <p:sp>
          <p:nvSpPr>
            <p:cNvPr id="3084" name="Line 4"/>
            <p:cNvSpPr>
              <a:spLocks noChangeShapeType="1"/>
            </p:cNvSpPr>
            <p:nvPr/>
          </p:nvSpPr>
          <p:spPr bwMode="auto">
            <a:xfrm flipV="1">
              <a:off x="1536" y="1920"/>
              <a:ext cx="0" cy="875"/>
            </a:xfrm>
            <a:prstGeom prst="line">
              <a:avLst/>
            </a:prstGeom>
            <a:noFill/>
            <a:ln w="12700">
              <a:solidFill>
                <a:srgbClr val="33CCFF"/>
              </a:solidFill>
              <a:round/>
              <a:headEnd type="none" w="sm" len="sm"/>
              <a:tailEnd type="none" w="sm" len="sm"/>
            </a:ln>
          </p:spPr>
          <p:txBody>
            <a:bodyPr wrap="none" anchor="ctr"/>
            <a:lstStyle/>
            <a:p>
              <a:endParaRPr lang="es-ES"/>
            </a:p>
          </p:txBody>
        </p:sp>
        <p:sp>
          <p:nvSpPr>
            <p:cNvPr id="3085" name="Line 5"/>
            <p:cNvSpPr>
              <a:spLocks noChangeShapeType="1"/>
            </p:cNvSpPr>
            <p:nvPr/>
          </p:nvSpPr>
          <p:spPr bwMode="auto">
            <a:xfrm flipV="1">
              <a:off x="2304" y="960"/>
              <a:ext cx="0" cy="1824"/>
            </a:xfrm>
            <a:prstGeom prst="line">
              <a:avLst/>
            </a:prstGeom>
            <a:noFill/>
            <a:ln w="12700">
              <a:solidFill>
                <a:srgbClr val="33CCFF"/>
              </a:solidFill>
              <a:round/>
              <a:headEnd type="none" w="sm" len="sm"/>
              <a:tailEnd type="none" w="sm" len="sm"/>
            </a:ln>
          </p:spPr>
          <p:txBody>
            <a:bodyPr wrap="none" anchor="ctr"/>
            <a:lstStyle/>
            <a:p>
              <a:endParaRPr lang="es-ES"/>
            </a:p>
          </p:txBody>
        </p:sp>
        <p:sp>
          <p:nvSpPr>
            <p:cNvPr id="3086" name="Line 6"/>
            <p:cNvSpPr>
              <a:spLocks noChangeShapeType="1"/>
            </p:cNvSpPr>
            <p:nvPr/>
          </p:nvSpPr>
          <p:spPr bwMode="auto">
            <a:xfrm flipV="1">
              <a:off x="3072" y="960"/>
              <a:ext cx="0" cy="1824"/>
            </a:xfrm>
            <a:prstGeom prst="line">
              <a:avLst/>
            </a:prstGeom>
            <a:noFill/>
            <a:ln w="12700">
              <a:solidFill>
                <a:srgbClr val="33CCFF"/>
              </a:solidFill>
              <a:round/>
              <a:headEnd type="none" w="sm" len="sm"/>
              <a:tailEnd type="none" w="sm" len="sm"/>
            </a:ln>
          </p:spPr>
          <p:txBody>
            <a:bodyPr wrap="none" anchor="ctr"/>
            <a:lstStyle/>
            <a:p>
              <a:endParaRPr lang="es-ES"/>
            </a:p>
          </p:txBody>
        </p:sp>
        <p:sp>
          <p:nvSpPr>
            <p:cNvPr id="3087" name="Line 7"/>
            <p:cNvSpPr>
              <a:spLocks noChangeShapeType="1"/>
            </p:cNvSpPr>
            <p:nvPr/>
          </p:nvSpPr>
          <p:spPr bwMode="auto">
            <a:xfrm flipV="1">
              <a:off x="3969" y="960"/>
              <a:ext cx="0" cy="1824"/>
            </a:xfrm>
            <a:prstGeom prst="line">
              <a:avLst/>
            </a:prstGeom>
            <a:noFill/>
            <a:ln w="12700">
              <a:solidFill>
                <a:srgbClr val="33CCFF"/>
              </a:solidFill>
              <a:round/>
              <a:headEnd type="none" w="sm" len="sm"/>
              <a:tailEnd type="none" w="sm" len="sm"/>
            </a:ln>
          </p:spPr>
          <p:txBody>
            <a:bodyPr wrap="none" anchor="ctr"/>
            <a:lstStyle/>
            <a:p>
              <a:endParaRPr lang="es-ES"/>
            </a:p>
          </p:txBody>
        </p:sp>
        <p:sp>
          <p:nvSpPr>
            <p:cNvPr id="3088" name="Line 8"/>
            <p:cNvSpPr>
              <a:spLocks noChangeShapeType="1"/>
            </p:cNvSpPr>
            <p:nvPr/>
          </p:nvSpPr>
          <p:spPr bwMode="auto">
            <a:xfrm>
              <a:off x="2304" y="960"/>
              <a:ext cx="1680" cy="0"/>
            </a:xfrm>
            <a:prstGeom prst="line">
              <a:avLst/>
            </a:prstGeom>
            <a:noFill/>
            <a:ln w="12700">
              <a:solidFill>
                <a:srgbClr val="33CCFF"/>
              </a:solidFill>
              <a:round/>
              <a:headEnd type="none" w="sm" len="sm"/>
              <a:tailEnd type="none" w="sm" len="sm"/>
            </a:ln>
          </p:spPr>
          <p:txBody>
            <a:bodyPr wrap="none" anchor="ctr"/>
            <a:lstStyle/>
            <a:p>
              <a:endParaRPr lang="es-ES"/>
            </a:p>
          </p:txBody>
        </p:sp>
        <p:sp>
          <p:nvSpPr>
            <p:cNvPr id="3089" name="Line 9"/>
            <p:cNvSpPr>
              <a:spLocks noChangeShapeType="1"/>
            </p:cNvSpPr>
            <p:nvPr/>
          </p:nvSpPr>
          <p:spPr bwMode="auto">
            <a:xfrm flipV="1">
              <a:off x="4449" y="1680"/>
              <a:ext cx="0" cy="1104"/>
            </a:xfrm>
            <a:prstGeom prst="line">
              <a:avLst/>
            </a:prstGeom>
            <a:noFill/>
            <a:ln w="12700">
              <a:solidFill>
                <a:srgbClr val="33CCFF"/>
              </a:solidFill>
              <a:round/>
              <a:headEnd type="none" w="sm" len="sm"/>
              <a:tailEnd type="none" w="sm" len="sm"/>
            </a:ln>
          </p:spPr>
          <p:txBody>
            <a:bodyPr wrap="none" anchor="ctr"/>
            <a:lstStyle/>
            <a:p>
              <a:endParaRPr lang="es-ES"/>
            </a:p>
          </p:txBody>
        </p:sp>
        <p:sp>
          <p:nvSpPr>
            <p:cNvPr id="3090" name="Line 10"/>
            <p:cNvSpPr>
              <a:spLocks noChangeShapeType="1"/>
            </p:cNvSpPr>
            <p:nvPr/>
          </p:nvSpPr>
          <p:spPr bwMode="auto">
            <a:xfrm flipH="1">
              <a:off x="960" y="2634"/>
              <a:ext cx="576" cy="0"/>
            </a:xfrm>
            <a:prstGeom prst="line">
              <a:avLst/>
            </a:prstGeom>
            <a:noFill/>
            <a:ln w="12700">
              <a:solidFill>
                <a:srgbClr val="33CCFF"/>
              </a:solidFill>
              <a:round/>
              <a:headEnd type="none" w="sm" len="sm"/>
              <a:tailEnd type="none" w="sm" len="sm"/>
            </a:ln>
          </p:spPr>
          <p:txBody>
            <a:bodyPr wrap="none" anchor="ctr"/>
            <a:lstStyle/>
            <a:p>
              <a:endParaRPr lang="es-ES"/>
            </a:p>
          </p:txBody>
        </p:sp>
        <p:sp>
          <p:nvSpPr>
            <p:cNvPr id="3091" name="Line 11"/>
            <p:cNvSpPr>
              <a:spLocks noChangeShapeType="1"/>
            </p:cNvSpPr>
            <p:nvPr/>
          </p:nvSpPr>
          <p:spPr bwMode="auto">
            <a:xfrm flipH="1">
              <a:off x="1536" y="1920"/>
              <a:ext cx="768" cy="0"/>
            </a:xfrm>
            <a:prstGeom prst="line">
              <a:avLst/>
            </a:prstGeom>
            <a:noFill/>
            <a:ln w="12700">
              <a:solidFill>
                <a:srgbClr val="33CCFF"/>
              </a:solidFill>
              <a:round/>
              <a:headEnd type="none" w="sm" len="sm"/>
              <a:tailEnd type="none" w="sm" len="sm"/>
            </a:ln>
          </p:spPr>
          <p:txBody>
            <a:bodyPr wrap="none" anchor="ctr"/>
            <a:lstStyle/>
            <a:p>
              <a:endParaRPr lang="es-ES"/>
            </a:p>
          </p:txBody>
        </p:sp>
        <p:sp>
          <p:nvSpPr>
            <p:cNvPr id="3092" name="Line 12"/>
            <p:cNvSpPr>
              <a:spLocks noChangeShapeType="1"/>
            </p:cNvSpPr>
            <p:nvPr/>
          </p:nvSpPr>
          <p:spPr bwMode="auto">
            <a:xfrm flipH="1">
              <a:off x="3969" y="1680"/>
              <a:ext cx="480" cy="0"/>
            </a:xfrm>
            <a:prstGeom prst="line">
              <a:avLst/>
            </a:prstGeom>
            <a:noFill/>
            <a:ln w="12700">
              <a:solidFill>
                <a:srgbClr val="33CCFF"/>
              </a:solidFill>
              <a:round/>
              <a:headEnd type="none" w="sm" len="sm"/>
              <a:tailEnd type="none" w="sm" len="sm"/>
            </a:ln>
          </p:spPr>
          <p:txBody>
            <a:bodyPr wrap="none" anchor="ctr"/>
            <a:lstStyle/>
            <a:p>
              <a:endParaRPr lang="es-ES"/>
            </a:p>
          </p:txBody>
        </p:sp>
      </p:grpSp>
      <p:sp>
        <p:nvSpPr>
          <p:cNvPr id="3078" name="Text Box 13"/>
          <p:cNvSpPr txBox="1">
            <a:spLocks noChangeArrowheads="1"/>
          </p:cNvSpPr>
          <p:nvPr/>
        </p:nvSpPr>
        <p:spPr bwMode="auto">
          <a:xfrm>
            <a:off x="684213" y="5021263"/>
            <a:ext cx="1525587" cy="1079500"/>
          </a:xfrm>
          <a:prstGeom prst="rect">
            <a:avLst/>
          </a:prstGeom>
          <a:solidFill>
            <a:schemeClr val="bg1"/>
          </a:solidFill>
          <a:ln w="9525">
            <a:solidFill>
              <a:srgbClr val="000066"/>
            </a:solidFill>
            <a:miter lim="800000"/>
            <a:headEnd/>
            <a:tailEnd/>
          </a:ln>
        </p:spPr>
        <p:txBody>
          <a:bodyPr anchor="ctr">
            <a:spAutoFit/>
          </a:bodyPr>
          <a:lstStyle/>
          <a:p>
            <a:pPr eaLnBrk="0" hangingPunct="0"/>
            <a:r>
              <a:rPr lang="es-ES_tradnl" sz="1600">
                <a:solidFill>
                  <a:schemeClr val="tx1"/>
                </a:solidFill>
              </a:rPr>
              <a:t>Aventureros</a:t>
            </a:r>
          </a:p>
          <a:p>
            <a:pPr eaLnBrk="0" hangingPunct="0"/>
            <a:r>
              <a:rPr lang="es-ES_tradnl" sz="1600">
                <a:solidFill>
                  <a:schemeClr val="tx1"/>
                </a:solidFill>
              </a:rPr>
              <a:t>Arriesgan</a:t>
            </a:r>
          </a:p>
          <a:p>
            <a:pPr eaLnBrk="0" hangingPunct="0"/>
            <a:r>
              <a:rPr lang="es-ES_tradnl" sz="1600">
                <a:solidFill>
                  <a:schemeClr val="tx1"/>
                </a:solidFill>
              </a:rPr>
              <a:t>Cosmopolitas</a:t>
            </a:r>
          </a:p>
          <a:p>
            <a:pPr eaLnBrk="0" hangingPunct="0"/>
            <a:r>
              <a:rPr lang="es-ES_tradnl" sz="1600">
                <a:solidFill>
                  <a:schemeClr val="tx1"/>
                </a:solidFill>
              </a:rPr>
              <a:t>Alta renta</a:t>
            </a:r>
          </a:p>
        </p:txBody>
      </p:sp>
      <p:sp>
        <p:nvSpPr>
          <p:cNvPr id="3079" name="Text Box 14"/>
          <p:cNvSpPr txBox="1">
            <a:spLocks noChangeArrowheads="1"/>
          </p:cNvSpPr>
          <p:nvPr/>
        </p:nvSpPr>
        <p:spPr bwMode="auto">
          <a:xfrm>
            <a:off x="2284413" y="5121275"/>
            <a:ext cx="1371600" cy="882650"/>
          </a:xfrm>
          <a:prstGeom prst="rect">
            <a:avLst/>
          </a:prstGeom>
          <a:solidFill>
            <a:schemeClr val="bg1"/>
          </a:solidFill>
          <a:ln w="9525">
            <a:solidFill>
              <a:srgbClr val="000066"/>
            </a:solidFill>
            <a:miter lim="800000"/>
            <a:headEnd/>
            <a:tailEnd/>
          </a:ln>
        </p:spPr>
        <p:txBody>
          <a:bodyPr anchor="ctr">
            <a:spAutoFit/>
          </a:bodyPr>
          <a:lstStyle/>
          <a:p>
            <a:pPr eaLnBrk="0" hangingPunct="0">
              <a:lnSpc>
                <a:spcPct val="80000"/>
              </a:lnSpc>
              <a:spcBef>
                <a:spcPct val="50000"/>
              </a:spcBef>
            </a:pPr>
            <a:r>
              <a:rPr lang="es-ES_tradnl" sz="1600">
                <a:solidFill>
                  <a:schemeClr val="tx1"/>
                </a:solidFill>
              </a:rPr>
              <a:t>Líderes de Opinión. Seguros de si mismos.</a:t>
            </a:r>
          </a:p>
        </p:txBody>
      </p:sp>
      <p:sp>
        <p:nvSpPr>
          <p:cNvPr id="3080" name="Text Box 15"/>
          <p:cNvSpPr txBox="1">
            <a:spLocks noChangeArrowheads="1"/>
          </p:cNvSpPr>
          <p:nvPr/>
        </p:nvSpPr>
        <p:spPr bwMode="auto">
          <a:xfrm>
            <a:off x="3730625" y="5389563"/>
            <a:ext cx="1368425" cy="346075"/>
          </a:xfrm>
          <a:prstGeom prst="rect">
            <a:avLst/>
          </a:prstGeom>
          <a:solidFill>
            <a:schemeClr val="bg1"/>
          </a:solidFill>
          <a:ln w="9525">
            <a:solidFill>
              <a:srgbClr val="000066"/>
            </a:solidFill>
            <a:miter lim="800000"/>
            <a:headEnd/>
            <a:tailEnd/>
          </a:ln>
        </p:spPr>
        <p:txBody>
          <a:bodyPr anchor="ctr">
            <a:spAutoFit/>
          </a:bodyPr>
          <a:lstStyle/>
          <a:p>
            <a:pPr eaLnBrk="0" hangingPunct="0"/>
            <a:r>
              <a:rPr lang="es-ES_tradnl" sz="1600">
                <a:solidFill>
                  <a:schemeClr val="tx1"/>
                </a:solidFill>
              </a:rPr>
              <a:t>Seguidores</a:t>
            </a:r>
          </a:p>
        </p:txBody>
      </p:sp>
      <p:sp>
        <p:nvSpPr>
          <p:cNvPr id="3081" name="Text Box 16"/>
          <p:cNvSpPr txBox="1">
            <a:spLocks noChangeArrowheads="1"/>
          </p:cNvSpPr>
          <p:nvPr/>
        </p:nvSpPr>
        <p:spPr bwMode="auto">
          <a:xfrm>
            <a:off x="5173663" y="5267325"/>
            <a:ext cx="1193800" cy="590550"/>
          </a:xfrm>
          <a:prstGeom prst="rect">
            <a:avLst/>
          </a:prstGeom>
          <a:solidFill>
            <a:schemeClr val="bg1"/>
          </a:solidFill>
          <a:ln w="9525">
            <a:solidFill>
              <a:srgbClr val="000066"/>
            </a:solidFill>
            <a:miter lim="800000"/>
            <a:headEnd/>
            <a:tailEnd/>
          </a:ln>
        </p:spPr>
        <p:txBody>
          <a:bodyPr anchor="ctr">
            <a:spAutoFit/>
          </a:bodyPr>
          <a:lstStyle/>
          <a:p>
            <a:pPr eaLnBrk="0" hangingPunct="0"/>
            <a:r>
              <a:rPr lang="es-ES_tradnl" sz="1600">
                <a:solidFill>
                  <a:schemeClr val="tx1"/>
                </a:solidFill>
              </a:rPr>
              <a:t>Escépticos</a:t>
            </a:r>
          </a:p>
          <a:p>
            <a:pPr eaLnBrk="0" hangingPunct="0"/>
            <a:r>
              <a:rPr lang="es-ES_tradnl" sz="1600">
                <a:solidFill>
                  <a:schemeClr val="tx1"/>
                </a:solidFill>
              </a:rPr>
              <a:t>Inseguros</a:t>
            </a:r>
          </a:p>
        </p:txBody>
      </p:sp>
      <p:sp>
        <p:nvSpPr>
          <p:cNvPr id="3082" name="Text Box 17"/>
          <p:cNvSpPr txBox="1">
            <a:spLocks noChangeArrowheads="1"/>
          </p:cNvSpPr>
          <p:nvPr/>
        </p:nvSpPr>
        <p:spPr bwMode="auto">
          <a:xfrm>
            <a:off x="6443663" y="5180013"/>
            <a:ext cx="1614487" cy="763587"/>
          </a:xfrm>
          <a:prstGeom prst="rect">
            <a:avLst/>
          </a:prstGeom>
          <a:solidFill>
            <a:schemeClr val="bg1"/>
          </a:solidFill>
          <a:ln w="9525">
            <a:solidFill>
              <a:srgbClr val="000066"/>
            </a:solidFill>
            <a:miter lim="800000"/>
            <a:headEnd/>
            <a:tailEnd/>
          </a:ln>
        </p:spPr>
        <p:txBody>
          <a:bodyPr anchor="ctr">
            <a:spAutoFit/>
          </a:bodyPr>
          <a:lstStyle/>
          <a:p>
            <a:pPr eaLnBrk="0" hangingPunct="0">
              <a:lnSpc>
                <a:spcPct val="90000"/>
              </a:lnSpc>
            </a:pPr>
            <a:r>
              <a:rPr lang="es-ES_tradnl" sz="1600">
                <a:solidFill>
                  <a:schemeClr val="tx1"/>
                </a:solidFill>
              </a:rPr>
              <a:t>Situación ec.</a:t>
            </a:r>
          </a:p>
          <a:p>
            <a:pPr eaLnBrk="0" hangingPunct="0">
              <a:lnSpc>
                <a:spcPct val="90000"/>
              </a:lnSpc>
            </a:pPr>
            <a:r>
              <a:rPr lang="es-ES_tradnl" sz="1600">
                <a:solidFill>
                  <a:schemeClr val="tx1"/>
                </a:solidFill>
              </a:rPr>
              <a:t>Precaria</a:t>
            </a:r>
          </a:p>
          <a:p>
            <a:pPr eaLnBrk="0" hangingPunct="0">
              <a:lnSpc>
                <a:spcPct val="90000"/>
              </a:lnSpc>
            </a:pPr>
            <a:r>
              <a:rPr lang="es-ES_tradnl" sz="1600">
                <a:solidFill>
                  <a:schemeClr val="tx1"/>
                </a:solidFill>
              </a:rPr>
              <a:t>Zonas rurales</a:t>
            </a:r>
          </a:p>
        </p:txBody>
      </p:sp>
      <p:sp>
        <p:nvSpPr>
          <p:cNvPr id="3083" name="Rectangle 18"/>
          <p:cNvSpPr>
            <a:spLocks noChangeArrowheads="1"/>
          </p:cNvSpPr>
          <p:nvPr/>
        </p:nvSpPr>
        <p:spPr bwMode="auto">
          <a:xfrm>
            <a:off x="107950" y="692150"/>
            <a:ext cx="8736013" cy="701675"/>
          </a:xfrm>
          <a:prstGeom prst="rect">
            <a:avLst/>
          </a:prstGeom>
          <a:noFill/>
          <a:ln w="9525">
            <a:noFill/>
            <a:miter lim="800000"/>
            <a:headEnd/>
            <a:tailEnd/>
          </a:ln>
        </p:spPr>
        <p:txBody>
          <a:bodyPr>
            <a:spAutoFit/>
          </a:bodyPr>
          <a:lstStyle/>
          <a:p>
            <a:r>
              <a:rPr lang="es-ES_tradnl" b="1">
                <a:solidFill>
                  <a:srgbClr val="4F7DAE"/>
                </a:solidFill>
              </a:rPr>
              <a:t>No todas las personas que adoptan un producto lo hacen al mismo tiempo, y sus características son distintas según dicho momento</a:t>
            </a:r>
            <a:r>
              <a:rPr lang="es-ES_tradnl">
                <a:solidFill>
                  <a:srgbClr val="4F7DAE"/>
                </a:solidFill>
              </a:rPr>
              <a:t>.</a:t>
            </a:r>
            <a:endParaRPr lang="es-ES">
              <a:solidFill>
                <a:srgbClr val="4F7DAE"/>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2"/>
          <p:cNvSpPr>
            <a:spLocks noChangeArrowheads="1"/>
          </p:cNvSpPr>
          <p:nvPr/>
        </p:nvSpPr>
        <p:spPr bwMode="auto">
          <a:xfrm>
            <a:off x="6477000" y="4221163"/>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07" name="Rectangle 33"/>
          <p:cNvSpPr>
            <a:spLocks noChangeArrowheads="1"/>
          </p:cNvSpPr>
          <p:nvPr/>
        </p:nvSpPr>
        <p:spPr bwMode="auto">
          <a:xfrm>
            <a:off x="5853113" y="4221163"/>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08" name="Rectangle 34"/>
          <p:cNvSpPr>
            <a:spLocks noChangeArrowheads="1"/>
          </p:cNvSpPr>
          <p:nvPr/>
        </p:nvSpPr>
        <p:spPr bwMode="auto">
          <a:xfrm>
            <a:off x="5229225" y="4221163"/>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09" name="Rectangle 7"/>
          <p:cNvSpPr>
            <a:spLocks noChangeArrowheads="1"/>
          </p:cNvSpPr>
          <p:nvPr/>
        </p:nvSpPr>
        <p:spPr bwMode="auto">
          <a:xfrm>
            <a:off x="7102475" y="3752850"/>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10" name="Rectangle 20"/>
          <p:cNvSpPr>
            <a:spLocks noChangeArrowheads="1"/>
          </p:cNvSpPr>
          <p:nvPr/>
        </p:nvSpPr>
        <p:spPr bwMode="auto">
          <a:xfrm>
            <a:off x="6477000" y="3752850"/>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11" name="Rectangle 21"/>
          <p:cNvSpPr>
            <a:spLocks noChangeArrowheads="1"/>
          </p:cNvSpPr>
          <p:nvPr/>
        </p:nvSpPr>
        <p:spPr bwMode="auto">
          <a:xfrm>
            <a:off x="5853113" y="3752850"/>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12" name="Rectangle 22"/>
          <p:cNvSpPr>
            <a:spLocks noChangeArrowheads="1"/>
          </p:cNvSpPr>
          <p:nvPr/>
        </p:nvSpPr>
        <p:spPr bwMode="auto">
          <a:xfrm>
            <a:off x="5229225" y="3752850"/>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13" name="Rectangle 25"/>
          <p:cNvSpPr>
            <a:spLocks noChangeArrowheads="1"/>
          </p:cNvSpPr>
          <p:nvPr/>
        </p:nvSpPr>
        <p:spPr bwMode="auto">
          <a:xfrm>
            <a:off x="5853113" y="3275013"/>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14" name="Rectangle 26"/>
          <p:cNvSpPr>
            <a:spLocks noChangeArrowheads="1"/>
          </p:cNvSpPr>
          <p:nvPr/>
        </p:nvSpPr>
        <p:spPr bwMode="auto">
          <a:xfrm>
            <a:off x="5229225" y="3275013"/>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15" name="Rectangle 28"/>
          <p:cNvSpPr>
            <a:spLocks noChangeArrowheads="1"/>
          </p:cNvSpPr>
          <p:nvPr/>
        </p:nvSpPr>
        <p:spPr bwMode="auto">
          <a:xfrm>
            <a:off x="6477000" y="2781300"/>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16" name="Rectangle 29"/>
          <p:cNvSpPr>
            <a:spLocks noChangeArrowheads="1"/>
          </p:cNvSpPr>
          <p:nvPr/>
        </p:nvSpPr>
        <p:spPr bwMode="auto">
          <a:xfrm>
            <a:off x="5853113" y="2781300"/>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17" name="Rectangle 30"/>
          <p:cNvSpPr>
            <a:spLocks noChangeArrowheads="1"/>
          </p:cNvSpPr>
          <p:nvPr/>
        </p:nvSpPr>
        <p:spPr bwMode="auto">
          <a:xfrm>
            <a:off x="5229225" y="2781300"/>
            <a:ext cx="520700" cy="368300"/>
          </a:xfrm>
          <a:prstGeom prst="rect">
            <a:avLst/>
          </a:prstGeom>
          <a:solidFill>
            <a:srgbClr val="FFDBA7"/>
          </a:solidFill>
          <a:ln w="12700">
            <a:solidFill>
              <a:srgbClr val="008080"/>
            </a:solidFill>
            <a:miter lim="800000"/>
            <a:headEnd/>
            <a:tailEnd/>
          </a:ln>
        </p:spPr>
        <p:txBody>
          <a:bodyPr wrap="none" anchor="ctr"/>
          <a:lstStyle/>
          <a:p>
            <a:endParaRPr lang="es-ES"/>
          </a:p>
        </p:txBody>
      </p:sp>
      <p:sp>
        <p:nvSpPr>
          <p:cNvPr id="21518" name="AutoShape 2"/>
          <p:cNvSpPr>
            <a:spLocks noChangeArrowheads="1"/>
          </p:cNvSpPr>
          <p:nvPr/>
        </p:nvSpPr>
        <p:spPr bwMode="auto">
          <a:xfrm>
            <a:off x="1682750" y="1295400"/>
            <a:ext cx="6388100" cy="1130300"/>
          </a:xfrm>
          <a:prstGeom prst="rightArrow">
            <a:avLst>
              <a:gd name="adj1" fmla="val 41852"/>
              <a:gd name="adj2" fmla="val 109685"/>
            </a:avLst>
          </a:prstGeom>
          <a:solidFill>
            <a:srgbClr val="FFDBA7"/>
          </a:solidFill>
          <a:ln w="12700">
            <a:solidFill>
              <a:srgbClr val="008080"/>
            </a:solidFill>
            <a:miter lim="800000"/>
            <a:headEnd/>
            <a:tailEnd/>
          </a:ln>
        </p:spPr>
        <p:txBody>
          <a:bodyPr wrap="none" anchor="ctr"/>
          <a:lstStyle/>
          <a:p>
            <a:r>
              <a:rPr lang="es-ES_tradnl" b="1">
                <a:solidFill>
                  <a:srgbClr val="4F7DAE"/>
                </a:solidFill>
              </a:rPr>
              <a:t>Profundidad</a:t>
            </a:r>
            <a:endParaRPr lang="es-ES" b="1">
              <a:solidFill>
                <a:srgbClr val="4F7DAE"/>
              </a:solidFill>
            </a:endParaRPr>
          </a:p>
        </p:txBody>
      </p:sp>
      <p:sp>
        <p:nvSpPr>
          <p:cNvPr id="21519" name="Rectangle 15"/>
          <p:cNvSpPr>
            <a:spLocks noGrp="1" noChangeArrowheads="1"/>
          </p:cNvSpPr>
          <p:nvPr>
            <p:ph type="body" sz="half" idx="2"/>
          </p:nvPr>
        </p:nvSpPr>
        <p:spPr>
          <a:xfrm>
            <a:off x="1600200" y="2708275"/>
            <a:ext cx="6211888" cy="1973263"/>
          </a:xfrm>
          <a:noFill/>
        </p:spPr>
        <p:txBody>
          <a:bodyPr lIns="92075" tIns="46038" rIns="92075" bIns="46038"/>
          <a:lstStyle/>
          <a:p>
            <a:pPr marL="0" indent="0" eaLnBrk="1" hangingPunct="1">
              <a:lnSpc>
                <a:spcPct val="145000"/>
              </a:lnSpc>
              <a:spcBef>
                <a:spcPct val="50000"/>
              </a:spcBef>
              <a:buFont typeface="Wingdings" pitchFamily="2" charset="2"/>
              <a:buNone/>
              <a:tabLst>
                <a:tab pos="3676650" algn="l"/>
                <a:tab pos="4306888" algn="l"/>
                <a:tab pos="4929188" algn="l"/>
                <a:tab pos="5559425" algn="l"/>
              </a:tabLst>
            </a:pPr>
            <a:r>
              <a:rPr lang="es-ES_tradnl" sz="1600" smtClean="0"/>
              <a:t>LINEA DE PRODUCTOS 1	1a	1b	1c</a:t>
            </a:r>
          </a:p>
          <a:p>
            <a:pPr marL="0" indent="0" eaLnBrk="1" hangingPunct="1">
              <a:lnSpc>
                <a:spcPct val="145000"/>
              </a:lnSpc>
              <a:spcBef>
                <a:spcPct val="50000"/>
              </a:spcBef>
              <a:buFont typeface="Wingdings" pitchFamily="2" charset="2"/>
              <a:buNone/>
              <a:tabLst>
                <a:tab pos="3676650" algn="l"/>
                <a:tab pos="4306888" algn="l"/>
                <a:tab pos="4929188" algn="l"/>
                <a:tab pos="5559425" algn="l"/>
              </a:tabLst>
            </a:pPr>
            <a:r>
              <a:rPr lang="es-ES_tradnl" sz="1600" smtClean="0"/>
              <a:t>LINEA DE PRODUCTOS 2	2a	2b</a:t>
            </a:r>
          </a:p>
          <a:p>
            <a:pPr marL="0" indent="0" eaLnBrk="1" hangingPunct="1">
              <a:lnSpc>
                <a:spcPct val="145000"/>
              </a:lnSpc>
              <a:spcBef>
                <a:spcPct val="50000"/>
              </a:spcBef>
              <a:buFont typeface="Wingdings" pitchFamily="2" charset="2"/>
              <a:buNone/>
              <a:tabLst>
                <a:tab pos="3676650" algn="l"/>
                <a:tab pos="4306888" algn="l"/>
                <a:tab pos="4929188" algn="l"/>
                <a:tab pos="5559425" algn="l"/>
              </a:tabLst>
            </a:pPr>
            <a:r>
              <a:rPr lang="es-ES_tradnl" sz="1600" smtClean="0"/>
              <a:t>LINEA DE PRODUCTOS 3	3a	3b	3c	3d</a:t>
            </a:r>
          </a:p>
          <a:p>
            <a:pPr marL="0" indent="0" eaLnBrk="1" hangingPunct="1">
              <a:lnSpc>
                <a:spcPct val="145000"/>
              </a:lnSpc>
              <a:spcBef>
                <a:spcPct val="50000"/>
              </a:spcBef>
              <a:buFont typeface="Wingdings" pitchFamily="2" charset="2"/>
              <a:buNone/>
              <a:tabLst>
                <a:tab pos="3676650" algn="l"/>
                <a:tab pos="4306888" algn="l"/>
                <a:tab pos="4929188" algn="l"/>
                <a:tab pos="5559425" algn="l"/>
              </a:tabLst>
            </a:pPr>
            <a:r>
              <a:rPr lang="es-ES_tradnl" sz="1600" smtClean="0"/>
              <a:t>LINEA DE PRODUCTOS 4	4a	4b	4c</a:t>
            </a:r>
          </a:p>
          <a:p>
            <a:pPr marL="0" indent="0" eaLnBrk="1" hangingPunct="1">
              <a:lnSpc>
                <a:spcPct val="145000"/>
              </a:lnSpc>
              <a:spcBef>
                <a:spcPct val="50000"/>
              </a:spcBef>
              <a:buFont typeface="Wingdings" pitchFamily="2" charset="2"/>
              <a:buNone/>
              <a:tabLst>
                <a:tab pos="3676650" algn="l"/>
                <a:tab pos="4306888" algn="l"/>
                <a:tab pos="4929188" algn="l"/>
                <a:tab pos="5559425" algn="l"/>
              </a:tabLst>
            </a:pPr>
            <a:endParaRPr lang="es-ES_tradnl" sz="1600" smtClean="0"/>
          </a:p>
        </p:txBody>
      </p:sp>
      <p:sp>
        <p:nvSpPr>
          <p:cNvPr id="21520" name="Rectangle 16"/>
          <p:cNvSpPr>
            <a:spLocks noChangeArrowheads="1"/>
          </p:cNvSpPr>
          <p:nvPr/>
        </p:nvSpPr>
        <p:spPr bwMode="auto">
          <a:xfrm>
            <a:off x="1763713" y="5084763"/>
            <a:ext cx="6654800" cy="863600"/>
          </a:xfrm>
          <a:prstGeom prst="rect">
            <a:avLst/>
          </a:prstGeom>
          <a:noFill/>
          <a:ln w="50800">
            <a:solidFill>
              <a:srgbClr val="000066"/>
            </a:solidFill>
            <a:miter lim="800000"/>
            <a:headEnd/>
            <a:tailEnd/>
          </a:ln>
        </p:spPr>
        <p:txBody>
          <a:bodyPr wrap="none" anchor="ctr"/>
          <a:lstStyle/>
          <a:p>
            <a:pPr algn="l"/>
            <a:r>
              <a:rPr lang="es-ES_tradnl">
                <a:solidFill>
                  <a:srgbClr val="4F7DAE"/>
                </a:solidFill>
              </a:rPr>
              <a:t>LONGITUD</a:t>
            </a:r>
            <a:r>
              <a:rPr lang="es-ES_tradnl" b="1">
                <a:solidFill>
                  <a:srgbClr val="4F7DAE"/>
                </a:solidFill>
              </a:rPr>
              <a:t>: AMPLITUD X PROFUNDIDAD</a:t>
            </a:r>
          </a:p>
          <a:p>
            <a:pPr algn="l"/>
            <a:r>
              <a:rPr lang="es-ES_tradnl">
                <a:solidFill>
                  <a:srgbClr val="4F7DAE"/>
                </a:solidFill>
              </a:rPr>
              <a:t>CONSISTENCIA</a:t>
            </a:r>
            <a:r>
              <a:rPr lang="es-ES_tradnl" b="1">
                <a:solidFill>
                  <a:srgbClr val="4F7DAE"/>
                </a:solidFill>
              </a:rPr>
              <a:t>: Coherencia entre las distintas líneas.</a:t>
            </a:r>
            <a:endParaRPr lang="es-ES" b="1">
              <a:solidFill>
                <a:srgbClr val="4F7DAE"/>
              </a:solidFill>
            </a:endParaRPr>
          </a:p>
        </p:txBody>
      </p:sp>
      <p:sp>
        <p:nvSpPr>
          <p:cNvPr id="21521" name="AutoShape 17"/>
          <p:cNvSpPr>
            <a:spLocks noChangeArrowheads="1"/>
          </p:cNvSpPr>
          <p:nvPr/>
        </p:nvSpPr>
        <p:spPr bwMode="auto">
          <a:xfrm>
            <a:off x="250825" y="1844675"/>
            <a:ext cx="1206500" cy="4102100"/>
          </a:xfrm>
          <a:prstGeom prst="downArrow">
            <a:avLst>
              <a:gd name="adj1" fmla="val 54472"/>
              <a:gd name="adj2" fmla="val 60917"/>
            </a:avLst>
          </a:prstGeom>
          <a:solidFill>
            <a:srgbClr val="FFDBA7"/>
          </a:solidFill>
          <a:ln w="12700" algn="ctr">
            <a:solidFill>
              <a:srgbClr val="008080"/>
            </a:solidFill>
            <a:miter lim="800000"/>
            <a:headEnd/>
            <a:tailEnd/>
          </a:ln>
        </p:spPr>
        <p:txBody>
          <a:bodyPr vert="eaVert" wrap="none" anchor="ctr"/>
          <a:lstStyle/>
          <a:p>
            <a:r>
              <a:rPr lang="es-ES" b="1">
                <a:solidFill>
                  <a:srgbClr val="4F7DAE"/>
                </a:solidFill>
              </a:rPr>
              <a:t>Amplitud</a:t>
            </a:r>
          </a:p>
        </p:txBody>
      </p:sp>
      <p:sp>
        <p:nvSpPr>
          <p:cNvPr id="21522" name="Rectangle 18"/>
          <p:cNvSpPr>
            <a:spLocks noGrp="1" noChangeArrowheads="1"/>
          </p:cNvSpPr>
          <p:nvPr>
            <p:ph type="title"/>
          </p:nvPr>
        </p:nvSpPr>
        <p:spPr>
          <a:noFill/>
        </p:spPr>
        <p:txBody>
          <a:bodyPr lIns="92075" tIns="46038" rIns="92075" bIns="46038"/>
          <a:lstStyle/>
          <a:p>
            <a:pPr eaLnBrk="1" hangingPunct="1"/>
            <a:r>
              <a:rPr lang="es-ES_tradnl" smtClean="0"/>
              <a:t>Gestión y desarrollo de la cartera de productos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525000" cy="990600"/>
          </a:xfrm>
          <a:prstGeom prst="rect">
            <a:avLst/>
          </a:prstGeom>
          <a:noFill/>
          <a:ln w="9525">
            <a:noFill/>
            <a:miter lim="800000"/>
            <a:headEnd/>
            <a:tailEnd/>
          </a:ln>
        </p:spPr>
        <p:txBody>
          <a:bodyPr wrap="none" anchor="ctr"/>
          <a:lstStyle/>
          <a:p>
            <a:pPr eaLnBrk="0" hangingPunct="0"/>
            <a:endParaRPr lang="es-ES" sz="2800">
              <a:solidFill>
                <a:schemeClr val="tx1"/>
              </a:solidFill>
              <a:latin typeface="Times New Roman" pitchFamily="18" charset="0"/>
            </a:endParaRPr>
          </a:p>
        </p:txBody>
      </p:sp>
      <p:sp>
        <p:nvSpPr>
          <p:cNvPr id="22531" name="Rectangle 3"/>
          <p:cNvSpPr>
            <a:spLocks noGrp="1" noChangeArrowheads="1"/>
          </p:cNvSpPr>
          <p:nvPr>
            <p:ph type="title"/>
          </p:nvPr>
        </p:nvSpPr>
        <p:spPr>
          <a:xfrm>
            <a:off x="685800" y="882650"/>
            <a:ext cx="7772400" cy="871538"/>
          </a:xfrm>
        </p:spPr>
        <p:txBody>
          <a:bodyPr/>
          <a:lstStyle/>
          <a:p>
            <a:pPr eaLnBrk="1" hangingPunct="1"/>
            <a:r>
              <a:rPr lang="es-ES_tradnl" sz="1600" smtClean="0">
                <a:solidFill>
                  <a:schemeClr val="tx1"/>
                </a:solidFill>
              </a:rPr>
              <a:t>Es un nombre, término, símbolo que trata de identificar los productos, para diferenciarlos de los de la competencia. </a:t>
            </a:r>
            <a:endParaRPr lang="es-ES_tradnl" sz="2400" smtClean="0">
              <a:solidFill>
                <a:schemeClr val="tx1"/>
              </a:solidFill>
            </a:endParaRPr>
          </a:p>
        </p:txBody>
      </p:sp>
      <p:sp>
        <p:nvSpPr>
          <p:cNvPr id="22532" name="Rectangle 4"/>
          <p:cNvSpPr>
            <a:spLocks noGrp="1" noChangeArrowheads="1"/>
          </p:cNvSpPr>
          <p:nvPr>
            <p:ph type="body" idx="1"/>
          </p:nvPr>
        </p:nvSpPr>
        <p:spPr>
          <a:xfrm>
            <a:off x="684213" y="1970088"/>
            <a:ext cx="7772400" cy="4267200"/>
          </a:xfrm>
        </p:spPr>
        <p:txBody>
          <a:bodyPr/>
          <a:lstStyle/>
          <a:p>
            <a:pPr eaLnBrk="1" hangingPunct="1">
              <a:lnSpc>
                <a:spcPct val="100000"/>
              </a:lnSpc>
            </a:pPr>
            <a:r>
              <a:rPr lang="es-ES_tradnl" sz="2000" smtClean="0"/>
              <a:t>Composición de la marca:  </a:t>
            </a:r>
            <a:r>
              <a:rPr lang="es-ES_tradnl" sz="2000" b="0" smtClean="0"/>
              <a:t>Nombre + Logotipo</a:t>
            </a:r>
            <a:r>
              <a:rPr lang="es-ES_tradnl" b="0" smtClean="0"/>
              <a:t>.</a:t>
            </a:r>
            <a:endParaRPr lang="es-ES_tradnl" sz="1800" smtClean="0"/>
          </a:p>
          <a:p>
            <a:pPr eaLnBrk="1" hangingPunct="1">
              <a:lnSpc>
                <a:spcPct val="100000"/>
              </a:lnSpc>
              <a:buFont typeface="Wingdings" pitchFamily="2" charset="2"/>
              <a:buNone/>
            </a:pPr>
            <a:r>
              <a:rPr lang="es-ES_tradnl" sz="1800" smtClean="0"/>
              <a:t>	</a:t>
            </a:r>
            <a:r>
              <a:rPr lang="es-ES_tradnl" sz="1600" smtClean="0"/>
              <a:t>Finalidad del logotipo ---&gt; que la marca, producto o empresa que identifica se pueda distinguir y recordar con mayor facilidad.</a:t>
            </a:r>
          </a:p>
          <a:p>
            <a:pPr eaLnBrk="1" hangingPunct="1">
              <a:lnSpc>
                <a:spcPct val="100000"/>
              </a:lnSpc>
            </a:pPr>
            <a:r>
              <a:rPr lang="es-ES_tradnl" sz="2000" smtClean="0"/>
              <a:t>Cualidades Deseables</a:t>
            </a:r>
          </a:p>
          <a:p>
            <a:pPr lvl="1" eaLnBrk="1" hangingPunct="1">
              <a:buClr>
                <a:schemeClr val="tx1"/>
              </a:buClr>
              <a:buFont typeface="Wingdings 2" pitchFamily="18" charset="2"/>
              <a:buChar char="à"/>
            </a:pPr>
            <a:r>
              <a:rPr lang="es-ES_tradnl" sz="1600" smtClean="0">
                <a:solidFill>
                  <a:srgbClr val="4F7DAE"/>
                </a:solidFill>
              </a:rPr>
              <a:t>Simple, Breve, fácil de recordar y pronunciar.</a:t>
            </a:r>
          </a:p>
          <a:p>
            <a:pPr lvl="1" eaLnBrk="1" hangingPunct="1">
              <a:buClr>
                <a:schemeClr val="tx1"/>
              </a:buClr>
              <a:buFont typeface="Wingdings 2" pitchFamily="18" charset="2"/>
              <a:buChar char="à"/>
            </a:pPr>
            <a:r>
              <a:rPr lang="es-ES_tradnl" sz="1600" smtClean="0">
                <a:solidFill>
                  <a:srgbClr val="4F7DAE"/>
                </a:solidFill>
              </a:rPr>
              <a:t>Que sugiera algo relacionado con las cualidades o beneficios del producto.</a:t>
            </a:r>
          </a:p>
          <a:p>
            <a:pPr lvl="1" eaLnBrk="1" hangingPunct="1">
              <a:buClr>
                <a:schemeClr val="tx1"/>
              </a:buClr>
              <a:buFont typeface="Wingdings 2" pitchFamily="18" charset="2"/>
              <a:buChar char="à"/>
            </a:pPr>
            <a:r>
              <a:rPr lang="es-ES_tradnl" sz="1600" smtClean="0">
                <a:solidFill>
                  <a:srgbClr val="4F7DAE"/>
                </a:solidFill>
              </a:rPr>
              <a:t>Que sea distintiva.</a:t>
            </a:r>
          </a:p>
          <a:p>
            <a:pPr lvl="1" eaLnBrk="1" hangingPunct="1">
              <a:buClr>
                <a:schemeClr val="tx1"/>
              </a:buClr>
              <a:buFont typeface="Wingdings 2" pitchFamily="18" charset="2"/>
              <a:buChar char="à"/>
            </a:pPr>
            <a:r>
              <a:rPr lang="es-ES_tradnl" sz="1600" smtClean="0">
                <a:solidFill>
                  <a:srgbClr val="4F7DAE"/>
                </a:solidFill>
              </a:rPr>
              <a:t>Que sea registrable.</a:t>
            </a:r>
          </a:p>
          <a:p>
            <a:pPr lvl="1" eaLnBrk="1" hangingPunct="1">
              <a:buClr>
                <a:schemeClr val="tx1"/>
              </a:buClr>
              <a:buFont typeface="Wingdings 2" pitchFamily="18" charset="2"/>
              <a:buChar char="à"/>
            </a:pPr>
            <a:r>
              <a:rPr lang="es-ES_tradnl" sz="1600" smtClean="0">
                <a:solidFill>
                  <a:srgbClr val="4F7DAE"/>
                </a:solidFill>
              </a:rPr>
              <a:t>Que sea exportable.</a:t>
            </a:r>
          </a:p>
          <a:p>
            <a:pPr lvl="1" eaLnBrk="1" hangingPunct="1">
              <a:buClr>
                <a:schemeClr val="tx1"/>
              </a:buClr>
              <a:buFont typeface="Wingdings 2" pitchFamily="18" charset="2"/>
              <a:buChar char="à"/>
            </a:pPr>
            <a:r>
              <a:rPr lang="es-ES_tradnl" sz="1600" smtClean="0">
                <a:solidFill>
                  <a:srgbClr val="4F7DAE"/>
                </a:solidFill>
              </a:rPr>
              <a:t>Que sea evocadora.</a:t>
            </a:r>
            <a:endParaRPr lang="es-ES_tradnl" sz="1800" smtClean="0">
              <a:solidFill>
                <a:srgbClr val="4F7DAE"/>
              </a:solidFill>
            </a:endParaRPr>
          </a:p>
        </p:txBody>
      </p:sp>
      <p:sp>
        <p:nvSpPr>
          <p:cNvPr id="22533" name="Rectangle 5"/>
          <p:cNvSpPr>
            <a:spLocks noChangeArrowheads="1"/>
          </p:cNvSpPr>
          <p:nvPr/>
        </p:nvSpPr>
        <p:spPr bwMode="auto">
          <a:xfrm>
            <a:off x="685800" y="0"/>
            <a:ext cx="7772400" cy="609600"/>
          </a:xfrm>
          <a:prstGeom prst="rect">
            <a:avLst/>
          </a:prstGeom>
          <a:noFill/>
          <a:ln w="9525">
            <a:noFill/>
            <a:miter lim="800000"/>
            <a:headEnd/>
            <a:tailEnd/>
          </a:ln>
        </p:spPr>
        <p:txBody>
          <a:bodyPr anchor="ctr"/>
          <a:lstStyle/>
          <a:p>
            <a:pPr algn="l"/>
            <a:r>
              <a:rPr lang="es-ES_tradnl" sz="2800"/>
              <a:t>La marca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1916113" y="0"/>
            <a:ext cx="6542087" cy="609600"/>
          </a:xfrm>
        </p:spPr>
        <p:txBody>
          <a:bodyPr/>
          <a:lstStyle/>
          <a:p>
            <a:pPr eaLnBrk="1" hangingPunct="1"/>
            <a:r>
              <a:rPr lang="es-ES_tradnl" dirty="0" smtClean="0"/>
              <a:t>Extensiones de Línea (profundidad)</a:t>
            </a:r>
          </a:p>
        </p:txBody>
      </p:sp>
      <p:pic>
        <p:nvPicPr>
          <p:cNvPr id="23555" name="Picture 4" descr="cocacola"/>
          <p:cNvPicPr>
            <a:picLocks noChangeAspect="1" noChangeArrowheads="1"/>
          </p:cNvPicPr>
          <p:nvPr/>
        </p:nvPicPr>
        <p:blipFill>
          <a:blip r:embed="rId3" cstate="print"/>
          <a:srcRect/>
          <a:stretch>
            <a:fillRect/>
          </a:stretch>
        </p:blipFill>
        <p:spPr bwMode="auto">
          <a:xfrm>
            <a:off x="1684338" y="1981200"/>
            <a:ext cx="1439862" cy="2819400"/>
          </a:xfrm>
          <a:prstGeom prst="rect">
            <a:avLst/>
          </a:prstGeom>
          <a:noFill/>
          <a:ln w="9525">
            <a:noFill/>
            <a:miter lim="800000"/>
            <a:headEnd/>
            <a:tailEnd/>
          </a:ln>
        </p:spPr>
      </p:pic>
      <p:pic>
        <p:nvPicPr>
          <p:cNvPr id="23556" name="Picture 5" descr="cokeltcans">
            <a:hlinkClick r:id="rId4"/>
          </p:cNvPr>
          <p:cNvPicPr>
            <a:picLocks noChangeAspect="1" noChangeArrowheads="1"/>
          </p:cNvPicPr>
          <p:nvPr/>
        </p:nvPicPr>
        <p:blipFill>
          <a:blip r:embed="rId5" cstate="print"/>
          <a:srcRect/>
          <a:stretch>
            <a:fillRect/>
          </a:stretch>
        </p:blipFill>
        <p:spPr bwMode="auto">
          <a:xfrm>
            <a:off x="3248025" y="2209800"/>
            <a:ext cx="1363663" cy="2522538"/>
          </a:xfrm>
          <a:prstGeom prst="rect">
            <a:avLst/>
          </a:prstGeom>
          <a:noFill/>
          <a:ln w="9525">
            <a:noFill/>
            <a:miter lim="800000"/>
            <a:headEnd/>
            <a:tailEnd/>
          </a:ln>
        </p:spPr>
      </p:pic>
      <p:sp>
        <p:nvSpPr>
          <p:cNvPr id="23557" name="Rectangle 6"/>
          <p:cNvSpPr>
            <a:spLocks noChangeArrowheads="1"/>
          </p:cNvSpPr>
          <p:nvPr/>
        </p:nvSpPr>
        <p:spPr bwMode="auto">
          <a:xfrm>
            <a:off x="3946525" y="1925638"/>
            <a:ext cx="9144000" cy="0"/>
          </a:xfrm>
          <a:prstGeom prst="rect">
            <a:avLst/>
          </a:prstGeom>
          <a:noFill/>
          <a:ln w="9525">
            <a:noFill/>
            <a:miter lim="800000"/>
            <a:headEnd/>
            <a:tailEnd/>
          </a:ln>
        </p:spPr>
        <p:txBody>
          <a:bodyPr>
            <a:spAutoFit/>
          </a:bodyPr>
          <a:lstStyle/>
          <a:p>
            <a:endParaRPr lang="es-ES"/>
          </a:p>
        </p:txBody>
      </p:sp>
      <p:pic>
        <p:nvPicPr>
          <p:cNvPr id="23558" name="Picture 7" descr="Este es el refresco más delicioso del Mundo"/>
          <p:cNvPicPr>
            <a:picLocks noChangeAspect="1" noChangeArrowheads="1"/>
          </p:cNvPicPr>
          <p:nvPr/>
        </p:nvPicPr>
        <p:blipFill>
          <a:blip r:embed="rId6" cstate="print"/>
          <a:srcRect/>
          <a:stretch>
            <a:fillRect/>
          </a:stretch>
        </p:blipFill>
        <p:spPr bwMode="auto">
          <a:xfrm>
            <a:off x="228600" y="0"/>
            <a:ext cx="914400" cy="2914650"/>
          </a:xfrm>
          <a:prstGeom prst="rect">
            <a:avLst/>
          </a:prstGeom>
          <a:noFill/>
          <a:ln w="9525">
            <a:noFill/>
            <a:miter lim="800000"/>
            <a:headEnd/>
            <a:tailEnd/>
          </a:ln>
        </p:spPr>
      </p:pic>
      <p:pic>
        <p:nvPicPr>
          <p:cNvPr id="23559" name="Picture 8" descr="German_Coca_Cola_Light"/>
          <p:cNvPicPr>
            <a:picLocks noChangeAspect="1" noChangeArrowheads="1"/>
          </p:cNvPicPr>
          <p:nvPr/>
        </p:nvPicPr>
        <p:blipFill>
          <a:blip r:embed="rId7" cstate="print"/>
          <a:srcRect/>
          <a:stretch>
            <a:fillRect/>
          </a:stretch>
        </p:blipFill>
        <p:spPr bwMode="auto">
          <a:xfrm>
            <a:off x="4724400" y="2286000"/>
            <a:ext cx="1325563" cy="2365375"/>
          </a:xfrm>
          <a:prstGeom prst="rect">
            <a:avLst/>
          </a:prstGeom>
          <a:noFill/>
          <a:ln w="9525">
            <a:noFill/>
            <a:miter lim="800000"/>
            <a:headEnd/>
            <a:tailEnd/>
          </a:ln>
        </p:spPr>
      </p:pic>
      <p:pic>
        <p:nvPicPr>
          <p:cNvPr id="23560" name="Picture 9" descr="cola309"/>
          <p:cNvPicPr>
            <a:picLocks noChangeAspect="1" noChangeArrowheads="1"/>
          </p:cNvPicPr>
          <p:nvPr/>
        </p:nvPicPr>
        <p:blipFill>
          <a:blip r:embed="rId8" cstate="print"/>
          <a:srcRect/>
          <a:stretch>
            <a:fillRect/>
          </a:stretch>
        </p:blipFill>
        <p:spPr bwMode="auto">
          <a:xfrm>
            <a:off x="6400800" y="1981200"/>
            <a:ext cx="20574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2286000" y="20638"/>
            <a:ext cx="6246440" cy="571500"/>
          </a:xfrm>
        </p:spPr>
        <p:txBody>
          <a:bodyPr/>
          <a:lstStyle/>
          <a:p>
            <a:pPr eaLnBrk="1" hangingPunct="1"/>
            <a:r>
              <a:rPr lang="es-ES_tradnl" dirty="0" smtClean="0"/>
              <a:t>Extensiones de Categoría (amplitud)</a:t>
            </a:r>
          </a:p>
        </p:txBody>
      </p:sp>
      <p:grpSp>
        <p:nvGrpSpPr>
          <p:cNvPr id="24579" name="Group 4"/>
          <p:cNvGrpSpPr>
            <a:grpSpLocks/>
          </p:cNvGrpSpPr>
          <p:nvPr/>
        </p:nvGrpSpPr>
        <p:grpSpPr bwMode="auto">
          <a:xfrm>
            <a:off x="2219325" y="2003425"/>
            <a:ext cx="4224338" cy="2851150"/>
            <a:chOff x="0" y="0"/>
            <a:chExt cx="2661" cy="1796"/>
          </a:xfrm>
        </p:grpSpPr>
        <p:sp>
          <p:nvSpPr>
            <p:cNvPr id="24582" name="Rectangle 5"/>
            <p:cNvSpPr>
              <a:spLocks noChangeArrowheads="1"/>
            </p:cNvSpPr>
            <p:nvPr/>
          </p:nvSpPr>
          <p:spPr bwMode="auto">
            <a:xfrm>
              <a:off x="0" y="0"/>
              <a:ext cx="0" cy="0"/>
            </a:xfrm>
            <a:prstGeom prst="rect">
              <a:avLst/>
            </a:prstGeom>
            <a:noFill/>
            <a:ln w="9525">
              <a:noFill/>
              <a:miter lim="800000"/>
              <a:headEnd/>
              <a:tailEnd/>
            </a:ln>
          </p:spPr>
          <p:txBody>
            <a:bodyPr>
              <a:spAutoFit/>
            </a:bodyPr>
            <a:lstStyle/>
            <a:p>
              <a:endParaRPr lang="es-ES"/>
            </a:p>
          </p:txBody>
        </p:sp>
        <p:sp>
          <p:nvSpPr>
            <p:cNvPr id="24583" name="Rectangle 6"/>
            <p:cNvSpPr>
              <a:spLocks noChangeArrowheads="1"/>
            </p:cNvSpPr>
            <p:nvPr/>
          </p:nvSpPr>
          <p:spPr bwMode="auto">
            <a:xfrm>
              <a:off x="0" y="0"/>
              <a:ext cx="2661" cy="1796"/>
            </a:xfrm>
            <a:prstGeom prst="rect">
              <a:avLst/>
            </a:prstGeom>
            <a:noFill/>
            <a:ln w="9525">
              <a:noFill/>
              <a:miter lim="800000"/>
              <a:headEnd/>
              <a:tailEnd/>
            </a:ln>
          </p:spPr>
          <p:txBody>
            <a:bodyPr/>
            <a:lstStyle/>
            <a:p>
              <a:pPr eaLnBrk="0" hangingPunct="0"/>
              <a:r>
                <a:rPr lang="es-ES" sz="1000">
                  <a:solidFill>
                    <a:schemeClr val="tx1"/>
                  </a:solidFill>
                  <a:cs typeface="Arial" charset="0"/>
                </a:rPr>
                <a:t>  </a:t>
              </a:r>
              <a:r>
                <a:rPr lang="es-ES" sz="16100">
                  <a:solidFill>
                    <a:schemeClr val="tx1"/>
                  </a:solidFill>
                  <a:cs typeface="Arial" charset="0"/>
                </a:rPr>
                <a:t> </a:t>
              </a:r>
              <a:r>
                <a:rPr lang="es-ES" sz="1000">
                  <a:solidFill>
                    <a:schemeClr val="tx1"/>
                  </a:solidFill>
                  <a:cs typeface="Arial" charset="0"/>
                </a:rPr>
                <a:t>                                                                                                                                 </a:t>
              </a:r>
            </a:p>
            <a:p>
              <a:pPr eaLnBrk="0" hangingPunct="0"/>
              <a:endParaRPr lang="es-ES" sz="1000">
                <a:solidFill>
                  <a:schemeClr val="tx1"/>
                </a:solidFill>
                <a:cs typeface="Arial" charset="0"/>
              </a:endParaRPr>
            </a:p>
          </p:txBody>
        </p:sp>
      </p:grpSp>
      <p:pic>
        <p:nvPicPr>
          <p:cNvPr id="24580" name="Picture 7" descr="Mont Blanc"/>
          <p:cNvPicPr>
            <a:picLocks noChangeAspect="1" noChangeArrowheads="1"/>
          </p:cNvPicPr>
          <p:nvPr/>
        </p:nvPicPr>
        <p:blipFill>
          <a:blip r:embed="rId3" cstate="print"/>
          <a:srcRect/>
          <a:stretch>
            <a:fillRect/>
          </a:stretch>
        </p:blipFill>
        <p:spPr bwMode="auto">
          <a:xfrm>
            <a:off x="0" y="1828800"/>
            <a:ext cx="8305800" cy="4651375"/>
          </a:xfrm>
          <a:prstGeom prst="rect">
            <a:avLst/>
          </a:prstGeom>
          <a:noFill/>
          <a:ln w="9525">
            <a:noFill/>
            <a:miter lim="800000"/>
            <a:headEnd/>
            <a:tailEnd/>
          </a:ln>
        </p:spPr>
      </p:pic>
      <p:pic>
        <p:nvPicPr>
          <p:cNvPr id="24581" name="Picture 8" descr="produc5">
            <a:hlinkClick r:id="rId4"/>
          </p:cNvPr>
          <p:cNvPicPr>
            <a:picLocks noChangeAspect="1" noChangeArrowheads="1"/>
          </p:cNvPicPr>
          <p:nvPr/>
        </p:nvPicPr>
        <p:blipFill>
          <a:blip r:embed="rId5" cstate="print"/>
          <a:srcRect/>
          <a:stretch>
            <a:fillRect/>
          </a:stretch>
        </p:blipFill>
        <p:spPr bwMode="auto">
          <a:xfrm>
            <a:off x="0" y="0"/>
            <a:ext cx="1752600" cy="105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2971800" y="0"/>
            <a:ext cx="6064696" cy="620713"/>
          </a:xfrm>
        </p:spPr>
        <p:txBody>
          <a:bodyPr/>
          <a:lstStyle/>
          <a:p>
            <a:pPr eaLnBrk="1" hangingPunct="1"/>
            <a:r>
              <a:rPr lang="es-ES_tradnl" dirty="0" smtClean="0"/>
              <a:t>Extensiones de Categoría (amplitud)</a:t>
            </a:r>
            <a:endParaRPr lang="es-ES" dirty="0" smtClean="0"/>
          </a:p>
        </p:txBody>
      </p:sp>
      <p:pic>
        <p:nvPicPr>
          <p:cNvPr id="25603" name="Picture 4" descr="Nike-Converge-Max-w">
            <a:hlinkClick r:id="rId3"/>
          </p:cNvPr>
          <p:cNvPicPr>
            <a:picLocks noChangeAspect="1" noChangeArrowheads="1"/>
          </p:cNvPicPr>
          <p:nvPr/>
        </p:nvPicPr>
        <p:blipFill>
          <a:blip r:embed="rId4" cstate="print"/>
          <a:srcRect/>
          <a:stretch>
            <a:fillRect/>
          </a:stretch>
        </p:blipFill>
        <p:spPr bwMode="auto">
          <a:xfrm>
            <a:off x="936625" y="3852863"/>
            <a:ext cx="2644775" cy="2166937"/>
          </a:xfrm>
          <a:prstGeom prst="rect">
            <a:avLst/>
          </a:prstGeom>
          <a:noFill/>
          <a:ln w="9525">
            <a:noFill/>
            <a:miter lim="800000"/>
            <a:headEnd/>
            <a:tailEnd/>
          </a:ln>
        </p:spPr>
      </p:pic>
      <p:pic>
        <p:nvPicPr>
          <p:cNvPr id="25604" name="Picture 5" descr="nike-watch-gents-2-large">
            <a:hlinkClick r:id="rId5"/>
          </p:cNvPr>
          <p:cNvPicPr>
            <a:picLocks noChangeAspect="1" noChangeArrowheads="1"/>
          </p:cNvPicPr>
          <p:nvPr/>
        </p:nvPicPr>
        <p:blipFill>
          <a:blip r:embed="rId6" cstate="print"/>
          <a:srcRect/>
          <a:stretch>
            <a:fillRect/>
          </a:stretch>
        </p:blipFill>
        <p:spPr bwMode="auto">
          <a:xfrm>
            <a:off x="4572000" y="3886200"/>
            <a:ext cx="1439863" cy="2286000"/>
          </a:xfrm>
          <a:prstGeom prst="rect">
            <a:avLst/>
          </a:prstGeom>
          <a:noFill/>
          <a:ln w="9525">
            <a:noFill/>
            <a:miter lim="800000"/>
            <a:headEnd/>
            <a:tailEnd/>
          </a:ln>
        </p:spPr>
      </p:pic>
      <p:pic>
        <p:nvPicPr>
          <p:cNvPr id="25605" name="Picture 6" descr="nike%2520glasses">
            <a:hlinkClick r:id="rId7"/>
          </p:cNvPr>
          <p:cNvPicPr>
            <a:picLocks noChangeAspect="1" noChangeArrowheads="1"/>
          </p:cNvPicPr>
          <p:nvPr/>
        </p:nvPicPr>
        <p:blipFill>
          <a:blip r:embed="rId8" cstate="print"/>
          <a:srcRect/>
          <a:stretch>
            <a:fillRect/>
          </a:stretch>
        </p:blipFill>
        <p:spPr bwMode="auto">
          <a:xfrm>
            <a:off x="5791200" y="1447800"/>
            <a:ext cx="2092325" cy="2667000"/>
          </a:xfrm>
          <a:prstGeom prst="rect">
            <a:avLst/>
          </a:prstGeom>
          <a:noFill/>
          <a:ln w="9525">
            <a:noFill/>
            <a:miter lim="800000"/>
            <a:headEnd/>
            <a:tailEnd/>
          </a:ln>
        </p:spPr>
      </p:pic>
      <p:pic>
        <p:nvPicPr>
          <p:cNvPr id="25606" name="Picture 7" descr="nk104089041">
            <a:hlinkClick r:id="rId9"/>
          </p:cNvPr>
          <p:cNvPicPr>
            <a:picLocks noChangeAspect="1" noChangeArrowheads="1"/>
          </p:cNvPicPr>
          <p:nvPr/>
        </p:nvPicPr>
        <p:blipFill>
          <a:blip r:embed="rId10" cstate="print"/>
          <a:srcRect/>
          <a:stretch>
            <a:fillRect/>
          </a:stretch>
        </p:blipFill>
        <p:spPr bwMode="auto">
          <a:xfrm>
            <a:off x="914400" y="2252663"/>
            <a:ext cx="2286000" cy="1279525"/>
          </a:xfrm>
          <a:prstGeom prst="rect">
            <a:avLst/>
          </a:prstGeom>
          <a:noFill/>
          <a:ln w="9525">
            <a:noFill/>
            <a:miter lim="800000"/>
            <a:headEnd/>
            <a:tailEnd/>
          </a:ln>
        </p:spPr>
      </p:pic>
      <p:pic>
        <p:nvPicPr>
          <p:cNvPr id="25607" name="Picture 8" descr="3_photo">
            <a:hlinkClick r:id="rId11"/>
          </p:cNvPr>
          <p:cNvPicPr>
            <a:picLocks noChangeAspect="1" noChangeArrowheads="1"/>
          </p:cNvPicPr>
          <p:nvPr/>
        </p:nvPicPr>
        <p:blipFill>
          <a:blip r:embed="rId12" cstate="print"/>
          <a:srcRect/>
          <a:stretch>
            <a:fillRect/>
          </a:stretch>
        </p:blipFill>
        <p:spPr bwMode="auto">
          <a:xfrm>
            <a:off x="7010400" y="4419600"/>
            <a:ext cx="1247775" cy="1828800"/>
          </a:xfrm>
          <a:prstGeom prst="rect">
            <a:avLst/>
          </a:prstGeom>
          <a:noFill/>
          <a:ln w="9525">
            <a:noFill/>
            <a:miter lim="800000"/>
            <a:headEnd/>
            <a:tailEnd/>
          </a:ln>
        </p:spPr>
      </p:pic>
      <p:pic>
        <p:nvPicPr>
          <p:cNvPr id="25608" name="Picture 9" descr="nike">
            <a:hlinkClick r:id="rId13"/>
          </p:cNvPr>
          <p:cNvPicPr>
            <a:picLocks noChangeAspect="1" noChangeArrowheads="1"/>
          </p:cNvPicPr>
          <p:nvPr/>
        </p:nvPicPr>
        <p:blipFill>
          <a:blip r:embed="rId14" cstate="print"/>
          <a:srcRect/>
          <a:stretch>
            <a:fillRect/>
          </a:stretch>
        </p:blipFill>
        <p:spPr bwMode="auto">
          <a:xfrm>
            <a:off x="76200" y="0"/>
            <a:ext cx="2514600" cy="189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3131840" y="44450"/>
            <a:ext cx="6012160" cy="576263"/>
          </a:xfrm>
        </p:spPr>
        <p:txBody>
          <a:bodyPr/>
          <a:lstStyle/>
          <a:p>
            <a:pPr eaLnBrk="1" hangingPunct="1"/>
            <a:r>
              <a:rPr lang="es-ES_tradnl" dirty="0" smtClean="0"/>
              <a:t>Extensiones de Categoría (amplitud)</a:t>
            </a:r>
          </a:p>
        </p:txBody>
      </p:sp>
      <p:pic>
        <p:nvPicPr>
          <p:cNvPr id="26627" name="Picture 5" descr="bic_large"/>
          <p:cNvPicPr>
            <a:picLocks noChangeAspect="1" noChangeArrowheads="1"/>
          </p:cNvPicPr>
          <p:nvPr/>
        </p:nvPicPr>
        <p:blipFill>
          <a:blip r:embed="rId3" cstate="print"/>
          <a:srcRect/>
          <a:stretch>
            <a:fillRect/>
          </a:stretch>
        </p:blipFill>
        <p:spPr bwMode="auto">
          <a:xfrm>
            <a:off x="2514600" y="1524000"/>
            <a:ext cx="4000500" cy="2925763"/>
          </a:xfrm>
          <a:prstGeom prst="rect">
            <a:avLst/>
          </a:prstGeom>
          <a:noFill/>
          <a:ln w="9525">
            <a:noFill/>
            <a:miter lim="800000"/>
            <a:headEnd/>
            <a:tailEnd/>
          </a:ln>
        </p:spPr>
      </p:pic>
      <p:pic>
        <p:nvPicPr>
          <p:cNvPr id="26628" name="Picture 6" descr="bic">
            <a:hlinkClick r:id="rId4"/>
          </p:cNvPr>
          <p:cNvPicPr>
            <a:picLocks noChangeAspect="1" noChangeArrowheads="1"/>
          </p:cNvPicPr>
          <p:nvPr/>
        </p:nvPicPr>
        <p:blipFill>
          <a:blip r:embed="rId5" cstate="print"/>
          <a:srcRect/>
          <a:stretch>
            <a:fillRect/>
          </a:stretch>
        </p:blipFill>
        <p:spPr bwMode="auto">
          <a:xfrm>
            <a:off x="38100" y="101600"/>
            <a:ext cx="3086100" cy="1166813"/>
          </a:xfrm>
          <a:prstGeom prst="rect">
            <a:avLst/>
          </a:prstGeom>
          <a:noFill/>
          <a:ln w="9525">
            <a:noFill/>
            <a:miter lim="800000"/>
            <a:headEnd/>
            <a:tailEnd/>
          </a:ln>
        </p:spPr>
      </p:pic>
      <p:pic>
        <p:nvPicPr>
          <p:cNvPr id="26629" name="Picture 8" descr="BIC%20Cristal%20Pocket"/>
          <p:cNvPicPr>
            <a:picLocks noChangeAspect="1" noChangeArrowheads="1"/>
          </p:cNvPicPr>
          <p:nvPr/>
        </p:nvPicPr>
        <p:blipFill>
          <a:blip r:embed="rId6" cstate="print"/>
          <a:srcRect/>
          <a:stretch>
            <a:fillRect/>
          </a:stretch>
        </p:blipFill>
        <p:spPr bwMode="auto">
          <a:xfrm>
            <a:off x="812800" y="2133600"/>
            <a:ext cx="1419225" cy="3505200"/>
          </a:xfrm>
          <a:prstGeom prst="rect">
            <a:avLst/>
          </a:prstGeom>
          <a:noFill/>
          <a:ln w="9525">
            <a:noFill/>
            <a:miter lim="800000"/>
            <a:headEnd/>
            <a:tailEnd/>
          </a:ln>
        </p:spPr>
      </p:pic>
      <p:pic>
        <p:nvPicPr>
          <p:cNvPr id="26630" name="Picture 9" descr="products">
            <a:hlinkClick r:id="rId7"/>
          </p:cNvPr>
          <p:cNvPicPr>
            <a:picLocks noChangeAspect="1" noChangeArrowheads="1"/>
          </p:cNvPicPr>
          <p:nvPr/>
        </p:nvPicPr>
        <p:blipFill>
          <a:blip r:embed="rId8" cstate="print"/>
          <a:srcRect/>
          <a:stretch>
            <a:fillRect/>
          </a:stretch>
        </p:blipFill>
        <p:spPr bwMode="auto">
          <a:xfrm>
            <a:off x="3200400" y="4572000"/>
            <a:ext cx="3725863" cy="1692275"/>
          </a:xfrm>
          <a:prstGeom prst="rect">
            <a:avLst/>
          </a:prstGeom>
          <a:noFill/>
          <a:ln w="9525">
            <a:noFill/>
            <a:miter lim="800000"/>
            <a:headEnd/>
            <a:tailEnd/>
          </a:ln>
        </p:spPr>
      </p:pic>
      <p:pic>
        <p:nvPicPr>
          <p:cNvPr id="26631" name="Picture 11" descr="sm_minibic_30.jpg">
            <a:hlinkClick r:id="rId9"/>
          </p:cNvPr>
          <p:cNvPicPr>
            <a:picLocks noChangeAspect="1" noChangeArrowheads="1"/>
          </p:cNvPicPr>
          <p:nvPr/>
        </p:nvPicPr>
        <p:blipFill>
          <a:blip r:embed="rId10" cstate="print"/>
          <a:srcRect/>
          <a:stretch>
            <a:fillRect/>
          </a:stretch>
        </p:blipFill>
        <p:spPr bwMode="auto">
          <a:xfrm>
            <a:off x="6705600" y="2667000"/>
            <a:ext cx="1889125"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s-ES" dirty="0" smtClean="0"/>
              <a:t> </a:t>
            </a:r>
          </a:p>
        </p:txBody>
      </p:sp>
      <p:sp>
        <p:nvSpPr>
          <p:cNvPr id="27657" name="Rectangle 11"/>
          <p:cNvSpPr>
            <a:spLocks noChangeArrowheads="1"/>
          </p:cNvSpPr>
          <p:nvPr/>
        </p:nvSpPr>
        <p:spPr bwMode="auto">
          <a:xfrm>
            <a:off x="684213" y="0"/>
            <a:ext cx="7772400" cy="609600"/>
          </a:xfrm>
          <a:prstGeom prst="rect">
            <a:avLst/>
          </a:prstGeom>
          <a:noFill/>
          <a:ln w="9525">
            <a:noFill/>
            <a:miter lim="800000"/>
            <a:headEnd/>
            <a:tailEnd/>
          </a:ln>
        </p:spPr>
        <p:txBody>
          <a:bodyPr anchor="ctr"/>
          <a:lstStyle/>
          <a:p>
            <a:pPr algn="l"/>
            <a:r>
              <a:rPr lang="es-ES" sz="2800" smtClean="0"/>
              <a:t>Marcas </a:t>
            </a:r>
            <a:r>
              <a:rPr lang="es-ES" sz="2800" dirty="0" smtClean="0"/>
              <a:t>de </a:t>
            </a:r>
            <a:r>
              <a:rPr lang="es-ES" sz="2800" smtClean="0"/>
              <a:t>distribuidor </a:t>
            </a:r>
            <a:r>
              <a:rPr lang="es-ES" sz="2800" smtClean="0"/>
              <a:t>– </a:t>
            </a:r>
            <a:r>
              <a:rPr lang="es-ES" sz="2800" smtClean="0"/>
              <a:t>Marcas </a:t>
            </a:r>
            <a:r>
              <a:rPr lang="es-ES" sz="2800" dirty="0" smtClean="0"/>
              <a:t>de fabricante </a:t>
            </a:r>
            <a:endParaRPr lang="es-ES_tradnl" sz="2800" dirty="0"/>
          </a:p>
        </p:txBody>
      </p:sp>
      <p:pic>
        <p:nvPicPr>
          <p:cNvPr id="122882" name="Picture 2" descr="http://4.bp.blogspot.com/-stEinSErODk/TlQZ7ayFI7I/AAAAAAAAAdY/cQ01GE-0yls/s1600/marcas_blancas_lideres.jpg"/>
          <p:cNvPicPr>
            <a:picLocks noChangeAspect="1" noChangeArrowheads="1"/>
          </p:cNvPicPr>
          <p:nvPr/>
        </p:nvPicPr>
        <p:blipFill>
          <a:blip r:embed="rId3" cstate="print"/>
          <a:srcRect/>
          <a:stretch>
            <a:fillRect/>
          </a:stretch>
        </p:blipFill>
        <p:spPr bwMode="auto">
          <a:xfrm>
            <a:off x="1115616" y="1268760"/>
            <a:ext cx="6800850" cy="4562476"/>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s-ES_tradnl" smtClean="0"/>
              <a:t>Factores condicionantes del Precio</a:t>
            </a:r>
            <a:endParaRPr lang="es-ES" smtClean="0"/>
          </a:p>
        </p:txBody>
      </p:sp>
      <p:sp>
        <p:nvSpPr>
          <p:cNvPr id="165891" name="AutoShape 3"/>
          <p:cNvSpPr>
            <a:spLocks noChangeArrowheads="1"/>
          </p:cNvSpPr>
          <p:nvPr/>
        </p:nvSpPr>
        <p:spPr bwMode="auto">
          <a:xfrm>
            <a:off x="1528763" y="3352800"/>
            <a:ext cx="1976437" cy="609600"/>
          </a:xfrm>
          <a:prstGeom prst="rightArrow">
            <a:avLst>
              <a:gd name="adj1" fmla="val 77389"/>
              <a:gd name="adj2" fmla="val 80995"/>
            </a:avLst>
          </a:prstGeom>
          <a:solidFill>
            <a:srgbClr val="CC6600"/>
          </a:solidFill>
          <a:ln w="9525">
            <a:noFill/>
            <a:miter lim="800000"/>
            <a:headEnd/>
            <a:tailEnd/>
          </a:ln>
          <a:effectLst>
            <a:outerShdw dist="35921" dir="2700000" algn="ctr" rotWithShape="0">
              <a:schemeClr val="bg2"/>
            </a:outerShdw>
          </a:effectLst>
        </p:spPr>
        <p:txBody>
          <a:bodyPr lIns="36000" tIns="36000" rIns="36000" bIns="36000" anchor="ctr"/>
          <a:lstStyle/>
          <a:p>
            <a:pPr>
              <a:lnSpc>
                <a:spcPct val="80000"/>
              </a:lnSpc>
              <a:defRPr/>
            </a:pPr>
            <a:r>
              <a:rPr lang="es-ES_tradnl" sz="1400" b="1"/>
              <a:t>Respuesta de la demanda</a:t>
            </a:r>
            <a:endParaRPr lang="es-ES" sz="1400" b="1"/>
          </a:p>
        </p:txBody>
      </p:sp>
      <p:sp>
        <p:nvSpPr>
          <p:cNvPr id="29700" name="Freeform 4"/>
          <p:cNvSpPr>
            <a:spLocks/>
          </p:cNvSpPr>
          <p:nvPr/>
        </p:nvSpPr>
        <p:spPr bwMode="auto">
          <a:xfrm rot="5400000">
            <a:off x="3799682" y="3417093"/>
            <a:ext cx="971550" cy="188913"/>
          </a:xfrm>
          <a:custGeom>
            <a:avLst/>
            <a:gdLst>
              <a:gd name="T0" fmla="*/ 0 w 281"/>
              <a:gd name="T1" fmla="*/ 188913 h 240"/>
              <a:gd name="T2" fmla="*/ 971550 w 281"/>
              <a:gd name="T3" fmla="*/ 188913 h 240"/>
              <a:gd name="T4" fmla="*/ 971550 w 281"/>
              <a:gd name="T5" fmla="*/ 0 h 240"/>
              <a:gd name="T6" fmla="*/ 0 w 281"/>
              <a:gd name="T7" fmla="*/ 0 h 240"/>
              <a:gd name="T8" fmla="*/ 0 w 281"/>
              <a:gd name="T9" fmla="*/ 188913 h 240"/>
              <a:gd name="T10" fmla="*/ 0 w 281"/>
              <a:gd name="T11" fmla="*/ 188913 h 240"/>
              <a:gd name="T12" fmla="*/ 0 60000 65536"/>
              <a:gd name="T13" fmla="*/ 0 60000 65536"/>
              <a:gd name="T14" fmla="*/ 0 60000 65536"/>
              <a:gd name="T15" fmla="*/ 0 60000 65536"/>
              <a:gd name="T16" fmla="*/ 0 60000 65536"/>
              <a:gd name="T17" fmla="*/ 0 60000 65536"/>
              <a:gd name="T18" fmla="*/ 0 w 281"/>
              <a:gd name="T19" fmla="*/ 0 h 240"/>
              <a:gd name="T20" fmla="*/ 281 w 281"/>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281" h="240">
                <a:moveTo>
                  <a:pt x="0" y="240"/>
                </a:moveTo>
                <a:lnTo>
                  <a:pt x="281" y="240"/>
                </a:lnTo>
                <a:lnTo>
                  <a:pt x="281" y="0"/>
                </a:lnTo>
                <a:lnTo>
                  <a:pt x="0" y="0"/>
                </a:lnTo>
                <a:lnTo>
                  <a:pt x="0" y="240"/>
                </a:lnTo>
                <a:close/>
              </a:path>
            </a:pathLst>
          </a:custGeom>
          <a:solidFill>
            <a:srgbClr val="000000"/>
          </a:solidFill>
          <a:ln w="9525">
            <a:noFill/>
            <a:round/>
            <a:headEnd/>
            <a:tailEnd/>
          </a:ln>
        </p:spPr>
        <p:txBody>
          <a:bodyPr/>
          <a:lstStyle/>
          <a:p>
            <a:endParaRPr lang="es-ES"/>
          </a:p>
        </p:txBody>
      </p:sp>
      <p:grpSp>
        <p:nvGrpSpPr>
          <p:cNvPr id="29701" name="Group 5"/>
          <p:cNvGrpSpPr>
            <a:grpSpLocks/>
          </p:cNvGrpSpPr>
          <p:nvPr/>
        </p:nvGrpSpPr>
        <p:grpSpPr bwMode="auto">
          <a:xfrm>
            <a:off x="4119563" y="2493963"/>
            <a:ext cx="800100" cy="631825"/>
            <a:chOff x="4418" y="1247"/>
            <a:chExt cx="504" cy="398"/>
          </a:xfrm>
        </p:grpSpPr>
        <p:sp>
          <p:nvSpPr>
            <p:cNvPr id="29713" name="Freeform 6"/>
            <p:cNvSpPr>
              <a:spLocks/>
            </p:cNvSpPr>
            <p:nvPr/>
          </p:nvSpPr>
          <p:spPr bwMode="auto">
            <a:xfrm rot="5400000">
              <a:off x="4567" y="1290"/>
              <a:ext cx="206" cy="504"/>
            </a:xfrm>
            <a:custGeom>
              <a:avLst/>
              <a:gdLst>
                <a:gd name="T0" fmla="*/ 0 w 412"/>
                <a:gd name="T1" fmla="*/ 504 h 1008"/>
                <a:gd name="T2" fmla="*/ 157 w 412"/>
                <a:gd name="T3" fmla="*/ 148 h 1008"/>
                <a:gd name="T4" fmla="*/ 206 w 412"/>
                <a:gd name="T5" fmla="*/ 1 h 1008"/>
                <a:gd name="T6" fmla="*/ 204 w 412"/>
                <a:gd name="T7" fmla="*/ 0 h 1008"/>
                <a:gd name="T8" fmla="*/ 199 w 412"/>
                <a:gd name="T9" fmla="*/ 0 h 1008"/>
                <a:gd name="T10" fmla="*/ 189 w 412"/>
                <a:gd name="T11" fmla="*/ 0 h 1008"/>
                <a:gd name="T12" fmla="*/ 184 w 412"/>
                <a:gd name="T13" fmla="*/ 0 h 1008"/>
                <a:gd name="T14" fmla="*/ 177 w 412"/>
                <a:gd name="T15" fmla="*/ 1 h 1008"/>
                <a:gd name="T16" fmla="*/ 169 w 412"/>
                <a:gd name="T17" fmla="*/ 1 h 1008"/>
                <a:gd name="T18" fmla="*/ 162 w 412"/>
                <a:gd name="T19" fmla="*/ 2 h 1008"/>
                <a:gd name="T20" fmla="*/ 152 w 412"/>
                <a:gd name="T21" fmla="*/ 4 h 1008"/>
                <a:gd name="T22" fmla="*/ 144 w 412"/>
                <a:gd name="T23" fmla="*/ 5 h 1008"/>
                <a:gd name="T24" fmla="*/ 133 w 412"/>
                <a:gd name="T25" fmla="*/ 7 h 1008"/>
                <a:gd name="T26" fmla="*/ 123 w 412"/>
                <a:gd name="T27" fmla="*/ 9 h 1008"/>
                <a:gd name="T28" fmla="*/ 118 w 412"/>
                <a:gd name="T29" fmla="*/ 10 h 1008"/>
                <a:gd name="T30" fmla="*/ 112 w 412"/>
                <a:gd name="T31" fmla="*/ 12 h 1008"/>
                <a:gd name="T32" fmla="*/ 106 w 412"/>
                <a:gd name="T33" fmla="*/ 14 h 1008"/>
                <a:gd name="T34" fmla="*/ 101 w 412"/>
                <a:gd name="T35" fmla="*/ 14 h 1008"/>
                <a:gd name="T36" fmla="*/ 94 w 412"/>
                <a:gd name="T37" fmla="*/ 15 h 1008"/>
                <a:gd name="T38" fmla="*/ 89 w 412"/>
                <a:gd name="T39" fmla="*/ 17 h 1008"/>
                <a:gd name="T40" fmla="*/ 77 w 412"/>
                <a:gd name="T41" fmla="*/ 22 h 1008"/>
                <a:gd name="T42" fmla="*/ 67 w 412"/>
                <a:gd name="T43" fmla="*/ 28 h 1008"/>
                <a:gd name="T44" fmla="*/ 57 w 412"/>
                <a:gd name="T45" fmla="*/ 34 h 1008"/>
                <a:gd name="T46" fmla="*/ 49 w 412"/>
                <a:gd name="T47" fmla="*/ 40 h 1008"/>
                <a:gd name="T48" fmla="*/ 40 w 412"/>
                <a:gd name="T49" fmla="*/ 47 h 1008"/>
                <a:gd name="T50" fmla="*/ 33 w 412"/>
                <a:gd name="T51" fmla="*/ 53 h 1008"/>
                <a:gd name="T52" fmla="*/ 26 w 412"/>
                <a:gd name="T53" fmla="*/ 61 h 1008"/>
                <a:gd name="T54" fmla="*/ 19 w 412"/>
                <a:gd name="T55" fmla="*/ 67 h 1008"/>
                <a:gd name="T56" fmla="*/ 14 w 412"/>
                <a:gd name="T57" fmla="*/ 73 h 1008"/>
                <a:gd name="T58" fmla="*/ 10 w 412"/>
                <a:gd name="T59" fmla="*/ 79 h 1008"/>
                <a:gd name="T60" fmla="*/ 6 w 412"/>
                <a:gd name="T61" fmla="*/ 85 h 1008"/>
                <a:gd name="T62" fmla="*/ 2 w 412"/>
                <a:gd name="T63" fmla="*/ 92 h 1008"/>
                <a:gd name="T64" fmla="*/ 0 w 412"/>
                <a:gd name="T65" fmla="*/ 96 h 10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2"/>
                <a:gd name="T100" fmla="*/ 0 h 1008"/>
                <a:gd name="T101" fmla="*/ 412 w 412"/>
                <a:gd name="T102" fmla="*/ 1008 h 10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2" h="1008">
                  <a:moveTo>
                    <a:pt x="0" y="192"/>
                  </a:moveTo>
                  <a:lnTo>
                    <a:pt x="0" y="1008"/>
                  </a:lnTo>
                  <a:lnTo>
                    <a:pt x="314" y="1008"/>
                  </a:lnTo>
                  <a:lnTo>
                    <a:pt x="314" y="295"/>
                  </a:lnTo>
                  <a:lnTo>
                    <a:pt x="412" y="295"/>
                  </a:lnTo>
                  <a:lnTo>
                    <a:pt x="412" y="2"/>
                  </a:lnTo>
                  <a:lnTo>
                    <a:pt x="410" y="0"/>
                  </a:lnTo>
                  <a:lnTo>
                    <a:pt x="407" y="0"/>
                  </a:lnTo>
                  <a:lnTo>
                    <a:pt x="403" y="0"/>
                  </a:lnTo>
                  <a:lnTo>
                    <a:pt x="397" y="0"/>
                  </a:lnTo>
                  <a:lnTo>
                    <a:pt x="388" y="0"/>
                  </a:lnTo>
                  <a:lnTo>
                    <a:pt x="378" y="0"/>
                  </a:lnTo>
                  <a:lnTo>
                    <a:pt x="372" y="0"/>
                  </a:lnTo>
                  <a:lnTo>
                    <a:pt x="367" y="0"/>
                  </a:lnTo>
                  <a:lnTo>
                    <a:pt x="361" y="2"/>
                  </a:lnTo>
                  <a:lnTo>
                    <a:pt x="353" y="2"/>
                  </a:lnTo>
                  <a:lnTo>
                    <a:pt x="346" y="2"/>
                  </a:lnTo>
                  <a:lnTo>
                    <a:pt x="338" y="2"/>
                  </a:lnTo>
                  <a:lnTo>
                    <a:pt x="331" y="4"/>
                  </a:lnTo>
                  <a:lnTo>
                    <a:pt x="323" y="4"/>
                  </a:lnTo>
                  <a:lnTo>
                    <a:pt x="314" y="6"/>
                  </a:lnTo>
                  <a:lnTo>
                    <a:pt x="304" y="8"/>
                  </a:lnTo>
                  <a:lnTo>
                    <a:pt x="295" y="8"/>
                  </a:lnTo>
                  <a:lnTo>
                    <a:pt x="287" y="9"/>
                  </a:lnTo>
                  <a:lnTo>
                    <a:pt x="277" y="11"/>
                  </a:lnTo>
                  <a:lnTo>
                    <a:pt x="266" y="13"/>
                  </a:lnTo>
                  <a:lnTo>
                    <a:pt x="257" y="15"/>
                  </a:lnTo>
                  <a:lnTo>
                    <a:pt x="247" y="17"/>
                  </a:lnTo>
                  <a:lnTo>
                    <a:pt x="239" y="17"/>
                  </a:lnTo>
                  <a:lnTo>
                    <a:pt x="236" y="19"/>
                  </a:lnTo>
                  <a:lnTo>
                    <a:pt x="228" y="21"/>
                  </a:lnTo>
                  <a:lnTo>
                    <a:pt x="224" y="23"/>
                  </a:lnTo>
                  <a:lnTo>
                    <a:pt x="217" y="23"/>
                  </a:lnTo>
                  <a:lnTo>
                    <a:pt x="213" y="27"/>
                  </a:lnTo>
                  <a:lnTo>
                    <a:pt x="205" y="27"/>
                  </a:lnTo>
                  <a:lnTo>
                    <a:pt x="201" y="28"/>
                  </a:lnTo>
                  <a:lnTo>
                    <a:pt x="194" y="28"/>
                  </a:lnTo>
                  <a:lnTo>
                    <a:pt x="188" y="30"/>
                  </a:lnTo>
                  <a:lnTo>
                    <a:pt x="182" y="32"/>
                  </a:lnTo>
                  <a:lnTo>
                    <a:pt x="177" y="34"/>
                  </a:lnTo>
                  <a:lnTo>
                    <a:pt x="165" y="38"/>
                  </a:lnTo>
                  <a:lnTo>
                    <a:pt x="154" y="44"/>
                  </a:lnTo>
                  <a:lnTo>
                    <a:pt x="142" y="47"/>
                  </a:lnTo>
                  <a:lnTo>
                    <a:pt x="133" y="55"/>
                  </a:lnTo>
                  <a:lnTo>
                    <a:pt x="123" y="61"/>
                  </a:lnTo>
                  <a:lnTo>
                    <a:pt x="114" y="67"/>
                  </a:lnTo>
                  <a:lnTo>
                    <a:pt x="104" y="72"/>
                  </a:lnTo>
                  <a:lnTo>
                    <a:pt x="97" y="80"/>
                  </a:lnTo>
                  <a:lnTo>
                    <a:pt x="87" y="86"/>
                  </a:lnTo>
                  <a:lnTo>
                    <a:pt x="80" y="93"/>
                  </a:lnTo>
                  <a:lnTo>
                    <a:pt x="72" y="99"/>
                  </a:lnTo>
                  <a:lnTo>
                    <a:pt x="65" y="106"/>
                  </a:lnTo>
                  <a:lnTo>
                    <a:pt x="59" y="114"/>
                  </a:lnTo>
                  <a:lnTo>
                    <a:pt x="51" y="122"/>
                  </a:lnTo>
                  <a:lnTo>
                    <a:pt x="44" y="127"/>
                  </a:lnTo>
                  <a:lnTo>
                    <a:pt x="38" y="133"/>
                  </a:lnTo>
                  <a:lnTo>
                    <a:pt x="34" y="141"/>
                  </a:lnTo>
                  <a:lnTo>
                    <a:pt x="28" y="146"/>
                  </a:lnTo>
                  <a:lnTo>
                    <a:pt x="23" y="152"/>
                  </a:lnTo>
                  <a:lnTo>
                    <a:pt x="19" y="158"/>
                  </a:lnTo>
                  <a:lnTo>
                    <a:pt x="15" y="164"/>
                  </a:lnTo>
                  <a:lnTo>
                    <a:pt x="13" y="169"/>
                  </a:lnTo>
                  <a:lnTo>
                    <a:pt x="6" y="179"/>
                  </a:lnTo>
                  <a:lnTo>
                    <a:pt x="4" y="184"/>
                  </a:lnTo>
                  <a:lnTo>
                    <a:pt x="0" y="190"/>
                  </a:lnTo>
                  <a:lnTo>
                    <a:pt x="0" y="192"/>
                  </a:lnTo>
                  <a:close/>
                </a:path>
              </a:pathLst>
            </a:custGeom>
            <a:solidFill>
              <a:srgbClr val="000000"/>
            </a:solidFill>
            <a:ln w="9525">
              <a:noFill/>
              <a:round/>
              <a:headEnd/>
              <a:tailEnd/>
            </a:ln>
          </p:spPr>
          <p:txBody>
            <a:bodyPr/>
            <a:lstStyle/>
            <a:p>
              <a:endParaRPr lang="es-ES"/>
            </a:p>
          </p:txBody>
        </p:sp>
        <p:sp>
          <p:nvSpPr>
            <p:cNvPr id="29714" name="Freeform 7"/>
            <p:cNvSpPr>
              <a:spLocks/>
            </p:cNvSpPr>
            <p:nvPr/>
          </p:nvSpPr>
          <p:spPr bwMode="auto">
            <a:xfrm rot="5400000">
              <a:off x="4593" y="1365"/>
              <a:ext cx="88" cy="119"/>
            </a:xfrm>
            <a:custGeom>
              <a:avLst/>
              <a:gdLst>
                <a:gd name="T0" fmla="*/ 0 w 177"/>
                <a:gd name="T1" fmla="*/ 119 h 237"/>
                <a:gd name="T2" fmla="*/ 88 w 177"/>
                <a:gd name="T3" fmla="*/ 119 h 237"/>
                <a:gd name="T4" fmla="*/ 88 w 177"/>
                <a:gd name="T5" fmla="*/ 0 h 237"/>
                <a:gd name="T6" fmla="*/ 0 w 177"/>
                <a:gd name="T7" fmla="*/ 0 h 237"/>
                <a:gd name="T8" fmla="*/ 0 w 177"/>
                <a:gd name="T9" fmla="*/ 119 h 237"/>
                <a:gd name="T10" fmla="*/ 0 w 177"/>
                <a:gd name="T11" fmla="*/ 119 h 237"/>
                <a:gd name="T12" fmla="*/ 0 60000 65536"/>
                <a:gd name="T13" fmla="*/ 0 60000 65536"/>
                <a:gd name="T14" fmla="*/ 0 60000 65536"/>
                <a:gd name="T15" fmla="*/ 0 60000 65536"/>
                <a:gd name="T16" fmla="*/ 0 60000 65536"/>
                <a:gd name="T17" fmla="*/ 0 60000 65536"/>
                <a:gd name="T18" fmla="*/ 0 w 177"/>
                <a:gd name="T19" fmla="*/ 0 h 237"/>
                <a:gd name="T20" fmla="*/ 177 w 177"/>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177" h="237">
                  <a:moveTo>
                    <a:pt x="0" y="237"/>
                  </a:moveTo>
                  <a:lnTo>
                    <a:pt x="177" y="237"/>
                  </a:lnTo>
                  <a:lnTo>
                    <a:pt x="177" y="0"/>
                  </a:lnTo>
                  <a:lnTo>
                    <a:pt x="0" y="0"/>
                  </a:lnTo>
                  <a:lnTo>
                    <a:pt x="0" y="237"/>
                  </a:lnTo>
                  <a:close/>
                </a:path>
              </a:pathLst>
            </a:custGeom>
            <a:solidFill>
              <a:srgbClr val="000000"/>
            </a:solidFill>
            <a:ln w="9525">
              <a:noFill/>
              <a:round/>
              <a:headEnd/>
              <a:tailEnd/>
            </a:ln>
          </p:spPr>
          <p:txBody>
            <a:bodyPr/>
            <a:lstStyle/>
            <a:p>
              <a:endParaRPr lang="es-ES"/>
            </a:p>
          </p:txBody>
        </p:sp>
        <p:sp>
          <p:nvSpPr>
            <p:cNvPr id="29715" name="Freeform 8"/>
            <p:cNvSpPr>
              <a:spLocks/>
            </p:cNvSpPr>
            <p:nvPr/>
          </p:nvSpPr>
          <p:spPr bwMode="auto">
            <a:xfrm rot="5400000">
              <a:off x="4570" y="1331"/>
              <a:ext cx="128" cy="48"/>
            </a:xfrm>
            <a:custGeom>
              <a:avLst/>
              <a:gdLst>
                <a:gd name="T0" fmla="*/ 0 w 257"/>
                <a:gd name="T1" fmla="*/ 48 h 95"/>
                <a:gd name="T2" fmla="*/ 128 w 257"/>
                <a:gd name="T3" fmla="*/ 48 h 95"/>
                <a:gd name="T4" fmla="*/ 128 w 257"/>
                <a:gd name="T5" fmla="*/ 0 h 95"/>
                <a:gd name="T6" fmla="*/ 0 w 257"/>
                <a:gd name="T7" fmla="*/ 0 h 95"/>
                <a:gd name="T8" fmla="*/ 0 w 257"/>
                <a:gd name="T9" fmla="*/ 48 h 95"/>
                <a:gd name="T10" fmla="*/ 0 w 257"/>
                <a:gd name="T11" fmla="*/ 48 h 95"/>
                <a:gd name="T12" fmla="*/ 0 60000 65536"/>
                <a:gd name="T13" fmla="*/ 0 60000 65536"/>
                <a:gd name="T14" fmla="*/ 0 60000 65536"/>
                <a:gd name="T15" fmla="*/ 0 60000 65536"/>
                <a:gd name="T16" fmla="*/ 0 60000 65536"/>
                <a:gd name="T17" fmla="*/ 0 60000 65536"/>
                <a:gd name="T18" fmla="*/ 0 w 257"/>
                <a:gd name="T19" fmla="*/ 0 h 95"/>
                <a:gd name="T20" fmla="*/ 257 w 257"/>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257" h="95">
                  <a:moveTo>
                    <a:pt x="0" y="95"/>
                  </a:moveTo>
                  <a:lnTo>
                    <a:pt x="257" y="95"/>
                  </a:lnTo>
                  <a:lnTo>
                    <a:pt x="257" y="0"/>
                  </a:lnTo>
                  <a:lnTo>
                    <a:pt x="0" y="0"/>
                  </a:lnTo>
                  <a:lnTo>
                    <a:pt x="0" y="95"/>
                  </a:lnTo>
                  <a:close/>
                </a:path>
              </a:pathLst>
            </a:custGeom>
            <a:solidFill>
              <a:srgbClr val="000000"/>
            </a:solidFill>
            <a:ln w="9525">
              <a:noFill/>
              <a:round/>
              <a:headEnd/>
              <a:tailEnd/>
            </a:ln>
          </p:spPr>
          <p:txBody>
            <a:bodyPr/>
            <a:lstStyle/>
            <a:p>
              <a:endParaRPr lang="es-ES"/>
            </a:p>
          </p:txBody>
        </p:sp>
        <p:sp>
          <p:nvSpPr>
            <p:cNvPr id="29716" name="Freeform 9"/>
            <p:cNvSpPr>
              <a:spLocks/>
            </p:cNvSpPr>
            <p:nvPr/>
          </p:nvSpPr>
          <p:spPr bwMode="auto">
            <a:xfrm rot="5400000">
              <a:off x="4606" y="1163"/>
              <a:ext cx="48" cy="254"/>
            </a:xfrm>
            <a:custGeom>
              <a:avLst/>
              <a:gdLst>
                <a:gd name="T0" fmla="*/ 48 w 97"/>
                <a:gd name="T1" fmla="*/ 254 h 508"/>
                <a:gd name="T2" fmla="*/ 48 w 97"/>
                <a:gd name="T3" fmla="*/ 0 h 508"/>
                <a:gd name="T4" fmla="*/ 0 w 97"/>
                <a:gd name="T5" fmla="*/ 0 h 508"/>
                <a:gd name="T6" fmla="*/ 0 w 97"/>
                <a:gd name="T7" fmla="*/ 254 h 508"/>
                <a:gd name="T8" fmla="*/ 48 w 97"/>
                <a:gd name="T9" fmla="*/ 254 h 508"/>
                <a:gd name="T10" fmla="*/ 48 w 97"/>
                <a:gd name="T11" fmla="*/ 254 h 508"/>
                <a:gd name="T12" fmla="*/ 0 60000 65536"/>
                <a:gd name="T13" fmla="*/ 0 60000 65536"/>
                <a:gd name="T14" fmla="*/ 0 60000 65536"/>
                <a:gd name="T15" fmla="*/ 0 60000 65536"/>
                <a:gd name="T16" fmla="*/ 0 60000 65536"/>
                <a:gd name="T17" fmla="*/ 0 60000 65536"/>
                <a:gd name="T18" fmla="*/ 0 w 97"/>
                <a:gd name="T19" fmla="*/ 0 h 508"/>
                <a:gd name="T20" fmla="*/ 97 w 97"/>
                <a:gd name="T21" fmla="*/ 508 h 508"/>
              </a:gdLst>
              <a:ahLst/>
              <a:cxnLst>
                <a:cxn ang="T12">
                  <a:pos x="T0" y="T1"/>
                </a:cxn>
                <a:cxn ang="T13">
                  <a:pos x="T2" y="T3"/>
                </a:cxn>
                <a:cxn ang="T14">
                  <a:pos x="T4" y="T5"/>
                </a:cxn>
                <a:cxn ang="T15">
                  <a:pos x="T6" y="T7"/>
                </a:cxn>
                <a:cxn ang="T16">
                  <a:pos x="T8" y="T9"/>
                </a:cxn>
                <a:cxn ang="T17">
                  <a:pos x="T10" y="T11"/>
                </a:cxn>
              </a:cxnLst>
              <a:rect l="T18" t="T19" r="T20" b="T21"/>
              <a:pathLst>
                <a:path w="97" h="508">
                  <a:moveTo>
                    <a:pt x="97" y="508"/>
                  </a:moveTo>
                  <a:lnTo>
                    <a:pt x="97" y="0"/>
                  </a:lnTo>
                  <a:lnTo>
                    <a:pt x="0" y="0"/>
                  </a:lnTo>
                  <a:lnTo>
                    <a:pt x="0" y="508"/>
                  </a:lnTo>
                  <a:lnTo>
                    <a:pt x="97" y="508"/>
                  </a:lnTo>
                  <a:close/>
                </a:path>
              </a:pathLst>
            </a:custGeom>
            <a:solidFill>
              <a:srgbClr val="000000"/>
            </a:solidFill>
            <a:ln w="9525">
              <a:noFill/>
              <a:round/>
              <a:headEnd/>
              <a:tailEnd/>
            </a:ln>
          </p:spPr>
          <p:txBody>
            <a:bodyPr/>
            <a:lstStyle/>
            <a:p>
              <a:endParaRPr lang="es-ES"/>
            </a:p>
          </p:txBody>
        </p:sp>
        <p:sp>
          <p:nvSpPr>
            <p:cNvPr id="29717" name="Freeform 10"/>
            <p:cNvSpPr>
              <a:spLocks/>
            </p:cNvSpPr>
            <p:nvPr/>
          </p:nvSpPr>
          <p:spPr bwMode="auto">
            <a:xfrm rot="5400000">
              <a:off x="4735" y="1247"/>
              <a:ext cx="90" cy="89"/>
            </a:xfrm>
            <a:custGeom>
              <a:avLst/>
              <a:gdLst>
                <a:gd name="T0" fmla="*/ 49 w 181"/>
                <a:gd name="T1" fmla="*/ 88 h 179"/>
                <a:gd name="T2" fmla="*/ 59 w 181"/>
                <a:gd name="T3" fmla="*/ 86 h 179"/>
                <a:gd name="T4" fmla="*/ 66 w 181"/>
                <a:gd name="T5" fmla="*/ 83 h 179"/>
                <a:gd name="T6" fmla="*/ 73 w 181"/>
                <a:gd name="T7" fmla="*/ 79 h 179"/>
                <a:gd name="T8" fmla="*/ 80 w 181"/>
                <a:gd name="T9" fmla="*/ 72 h 179"/>
                <a:gd name="T10" fmla="*/ 84 w 181"/>
                <a:gd name="T11" fmla="*/ 65 h 179"/>
                <a:gd name="T12" fmla="*/ 87 w 181"/>
                <a:gd name="T13" fmla="*/ 57 h 179"/>
                <a:gd name="T14" fmla="*/ 90 w 181"/>
                <a:gd name="T15" fmla="*/ 48 h 179"/>
                <a:gd name="T16" fmla="*/ 90 w 181"/>
                <a:gd name="T17" fmla="*/ 40 h 179"/>
                <a:gd name="T18" fmla="*/ 87 w 181"/>
                <a:gd name="T19" fmla="*/ 30 h 179"/>
                <a:gd name="T20" fmla="*/ 84 w 181"/>
                <a:gd name="T21" fmla="*/ 23 h 179"/>
                <a:gd name="T22" fmla="*/ 80 w 181"/>
                <a:gd name="T23" fmla="*/ 16 h 179"/>
                <a:gd name="T24" fmla="*/ 73 w 181"/>
                <a:gd name="T25" fmla="*/ 9 h 179"/>
                <a:gd name="T26" fmla="*/ 66 w 181"/>
                <a:gd name="T27" fmla="*/ 4 h 179"/>
                <a:gd name="T28" fmla="*/ 59 w 181"/>
                <a:gd name="T29" fmla="*/ 1 h 179"/>
                <a:gd name="T30" fmla="*/ 49 w 181"/>
                <a:gd name="T31" fmla="*/ 0 h 179"/>
                <a:gd name="T32" fmla="*/ 41 w 181"/>
                <a:gd name="T33" fmla="*/ 0 h 179"/>
                <a:gd name="T34" fmla="*/ 31 w 181"/>
                <a:gd name="T35" fmla="*/ 1 h 179"/>
                <a:gd name="T36" fmla="*/ 24 w 181"/>
                <a:gd name="T37" fmla="*/ 4 h 179"/>
                <a:gd name="T38" fmla="*/ 17 w 181"/>
                <a:gd name="T39" fmla="*/ 9 h 179"/>
                <a:gd name="T40" fmla="*/ 10 w 181"/>
                <a:gd name="T41" fmla="*/ 16 h 179"/>
                <a:gd name="T42" fmla="*/ 5 w 181"/>
                <a:gd name="T43" fmla="*/ 23 h 179"/>
                <a:gd name="T44" fmla="*/ 2 w 181"/>
                <a:gd name="T45" fmla="*/ 30 h 179"/>
                <a:gd name="T46" fmla="*/ 0 w 181"/>
                <a:gd name="T47" fmla="*/ 40 h 179"/>
                <a:gd name="T48" fmla="*/ 0 w 181"/>
                <a:gd name="T49" fmla="*/ 48 h 179"/>
                <a:gd name="T50" fmla="*/ 2 w 181"/>
                <a:gd name="T51" fmla="*/ 57 h 179"/>
                <a:gd name="T52" fmla="*/ 5 w 181"/>
                <a:gd name="T53" fmla="*/ 65 h 179"/>
                <a:gd name="T54" fmla="*/ 10 w 181"/>
                <a:gd name="T55" fmla="*/ 72 h 179"/>
                <a:gd name="T56" fmla="*/ 17 w 181"/>
                <a:gd name="T57" fmla="*/ 79 h 179"/>
                <a:gd name="T58" fmla="*/ 24 w 181"/>
                <a:gd name="T59" fmla="*/ 83 h 179"/>
                <a:gd name="T60" fmla="*/ 31 w 181"/>
                <a:gd name="T61" fmla="*/ 86 h 179"/>
                <a:gd name="T62" fmla="*/ 41 w 181"/>
                <a:gd name="T63" fmla="*/ 88 h 179"/>
                <a:gd name="T64" fmla="*/ 45 w 181"/>
                <a:gd name="T65" fmla="*/ 89 h 1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1"/>
                <a:gd name="T100" fmla="*/ 0 h 179"/>
                <a:gd name="T101" fmla="*/ 181 w 181"/>
                <a:gd name="T102" fmla="*/ 179 h 1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1" h="179">
                  <a:moveTo>
                    <a:pt x="91" y="179"/>
                  </a:moveTo>
                  <a:lnTo>
                    <a:pt x="99" y="177"/>
                  </a:lnTo>
                  <a:lnTo>
                    <a:pt x="108" y="177"/>
                  </a:lnTo>
                  <a:lnTo>
                    <a:pt x="118" y="173"/>
                  </a:lnTo>
                  <a:lnTo>
                    <a:pt x="125" y="171"/>
                  </a:lnTo>
                  <a:lnTo>
                    <a:pt x="133" y="167"/>
                  </a:lnTo>
                  <a:lnTo>
                    <a:pt x="139" y="162"/>
                  </a:lnTo>
                  <a:lnTo>
                    <a:pt x="146" y="158"/>
                  </a:lnTo>
                  <a:lnTo>
                    <a:pt x="154" y="152"/>
                  </a:lnTo>
                  <a:lnTo>
                    <a:pt x="160" y="145"/>
                  </a:lnTo>
                  <a:lnTo>
                    <a:pt x="163" y="137"/>
                  </a:lnTo>
                  <a:lnTo>
                    <a:pt x="169" y="131"/>
                  </a:lnTo>
                  <a:lnTo>
                    <a:pt x="173" y="124"/>
                  </a:lnTo>
                  <a:lnTo>
                    <a:pt x="175" y="114"/>
                  </a:lnTo>
                  <a:lnTo>
                    <a:pt x="179" y="106"/>
                  </a:lnTo>
                  <a:lnTo>
                    <a:pt x="181" y="97"/>
                  </a:lnTo>
                  <a:lnTo>
                    <a:pt x="181" y="89"/>
                  </a:lnTo>
                  <a:lnTo>
                    <a:pt x="181" y="80"/>
                  </a:lnTo>
                  <a:lnTo>
                    <a:pt x="179" y="70"/>
                  </a:lnTo>
                  <a:lnTo>
                    <a:pt x="175" y="61"/>
                  </a:lnTo>
                  <a:lnTo>
                    <a:pt x="173" y="53"/>
                  </a:lnTo>
                  <a:lnTo>
                    <a:pt x="169" y="46"/>
                  </a:lnTo>
                  <a:lnTo>
                    <a:pt x="163" y="38"/>
                  </a:lnTo>
                  <a:lnTo>
                    <a:pt x="160" y="32"/>
                  </a:lnTo>
                  <a:lnTo>
                    <a:pt x="154" y="25"/>
                  </a:lnTo>
                  <a:lnTo>
                    <a:pt x="146" y="19"/>
                  </a:lnTo>
                  <a:lnTo>
                    <a:pt x="139" y="13"/>
                  </a:lnTo>
                  <a:lnTo>
                    <a:pt x="133" y="9"/>
                  </a:lnTo>
                  <a:lnTo>
                    <a:pt x="125" y="6"/>
                  </a:lnTo>
                  <a:lnTo>
                    <a:pt x="118" y="2"/>
                  </a:lnTo>
                  <a:lnTo>
                    <a:pt x="108" y="0"/>
                  </a:lnTo>
                  <a:lnTo>
                    <a:pt x="99" y="0"/>
                  </a:lnTo>
                  <a:lnTo>
                    <a:pt x="91" y="0"/>
                  </a:lnTo>
                  <a:lnTo>
                    <a:pt x="82" y="0"/>
                  </a:lnTo>
                  <a:lnTo>
                    <a:pt x="72" y="0"/>
                  </a:lnTo>
                  <a:lnTo>
                    <a:pt x="63" y="2"/>
                  </a:lnTo>
                  <a:lnTo>
                    <a:pt x="57" y="6"/>
                  </a:lnTo>
                  <a:lnTo>
                    <a:pt x="48" y="9"/>
                  </a:lnTo>
                  <a:lnTo>
                    <a:pt x="40" y="13"/>
                  </a:lnTo>
                  <a:lnTo>
                    <a:pt x="34" y="19"/>
                  </a:lnTo>
                  <a:lnTo>
                    <a:pt x="27" y="25"/>
                  </a:lnTo>
                  <a:lnTo>
                    <a:pt x="21" y="32"/>
                  </a:lnTo>
                  <a:lnTo>
                    <a:pt x="17" y="38"/>
                  </a:lnTo>
                  <a:lnTo>
                    <a:pt x="11" y="46"/>
                  </a:lnTo>
                  <a:lnTo>
                    <a:pt x="8" y="53"/>
                  </a:lnTo>
                  <a:lnTo>
                    <a:pt x="4" y="61"/>
                  </a:lnTo>
                  <a:lnTo>
                    <a:pt x="2" y="70"/>
                  </a:lnTo>
                  <a:lnTo>
                    <a:pt x="0" y="80"/>
                  </a:lnTo>
                  <a:lnTo>
                    <a:pt x="0" y="89"/>
                  </a:lnTo>
                  <a:lnTo>
                    <a:pt x="0" y="97"/>
                  </a:lnTo>
                  <a:lnTo>
                    <a:pt x="2" y="106"/>
                  </a:lnTo>
                  <a:lnTo>
                    <a:pt x="4" y="114"/>
                  </a:lnTo>
                  <a:lnTo>
                    <a:pt x="8" y="124"/>
                  </a:lnTo>
                  <a:lnTo>
                    <a:pt x="11" y="131"/>
                  </a:lnTo>
                  <a:lnTo>
                    <a:pt x="17" y="137"/>
                  </a:lnTo>
                  <a:lnTo>
                    <a:pt x="21" y="145"/>
                  </a:lnTo>
                  <a:lnTo>
                    <a:pt x="27" y="152"/>
                  </a:lnTo>
                  <a:lnTo>
                    <a:pt x="34" y="158"/>
                  </a:lnTo>
                  <a:lnTo>
                    <a:pt x="40" y="162"/>
                  </a:lnTo>
                  <a:lnTo>
                    <a:pt x="48" y="167"/>
                  </a:lnTo>
                  <a:lnTo>
                    <a:pt x="57" y="171"/>
                  </a:lnTo>
                  <a:lnTo>
                    <a:pt x="63" y="173"/>
                  </a:lnTo>
                  <a:lnTo>
                    <a:pt x="72" y="177"/>
                  </a:lnTo>
                  <a:lnTo>
                    <a:pt x="82" y="177"/>
                  </a:lnTo>
                  <a:lnTo>
                    <a:pt x="91" y="179"/>
                  </a:lnTo>
                  <a:close/>
                </a:path>
              </a:pathLst>
            </a:custGeom>
            <a:solidFill>
              <a:srgbClr val="000000"/>
            </a:solidFill>
            <a:ln w="9525">
              <a:noFill/>
              <a:round/>
              <a:headEnd/>
              <a:tailEnd/>
            </a:ln>
          </p:spPr>
          <p:txBody>
            <a:bodyPr/>
            <a:lstStyle/>
            <a:p>
              <a:endParaRPr lang="es-ES"/>
            </a:p>
          </p:txBody>
        </p:sp>
        <p:sp>
          <p:nvSpPr>
            <p:cNvPr id="29718" name="Freeform 11"/>
            <p:cNvSpPr>
              <a:spLocks/>
            </p:cNvSpPr>
            <p:nvPr/>
          </p:nvSpPr>
          <p:spPr bwMode="auto">
            <a:xfrm rot="5400000">
              <a:off x="4449" y="1249"/>
              <a:ext cx="89" cy="90"/>
            </a:xfrm>
            <a:custGeom>
              <a:avLst/>
              <a:gdLst>
                <a:gd name="T0" fmla="*/ 48 w 178"/>
                <a:gd name="T1" fmla="*/ 89 h 179"/>
                <a:gd name="T2" fmla="*/ 58 w 178"/>
                <a:gd name="T3" fmla="*/ 87 h 179"/>
                <a:gd name="T4" fmla="*/ 66 w 178"/>
                <a:gd name="T5" fmla="*/ 83 h 179"/>
                <a:gd name="T6" fmla="*/ 72 w 178"/>
                <a:gd name="T7" fmla="*/ 78 h 179"/>
                <a:gd name="T8" fmla="*/ 78 w 178"/>
                <a:gd name="T9" fmla="*/ 73 h 179"/>
                <a:gd name="T10" fmla="*/ 83 w 178"/>
                <a:gd name="T11" fmla="*/ 66 h 179"/>
                <a:gd name="T12" fmla="*/ 87 w 178"/>
                <a:gd name="T13" fmla="*/ 59 h 179"/>
                <a:gd name="T14" fmla="*/ 89 w 178"/>
                <a:gd name="T15" fmla="*/ 49 h 179"/>
                <a:gd name="T16" fmla="*/ 89 w 178"/>
                <a:gd name="T17" fmla="*/ 40 h 179"/>
                <a:gd name="T18" fmla="*/ 87 w 178"/>
                <a:gd name="T19" fmla="*/ 31 h 179"/>
                <a:gd name="T20" fmla="*/ 83 w 178"/>
                <a:gd name="T21" fmla="*/ 22 h 179"/>
                <a:gd name="T22" fmla="*/ 78 w 178"/>
                <a:gd name="T23" fmla="*/ 16 h 179"/>
                <a:gd name="T24" fmla="*/ 72 w 178"/>
                <a:gd name="T25" fmla="*/ 10 h 179"/>
                <a:gd name="T26" fmla="*/ 66 w 178"/>
                <a:gd name="T27" fmla="*/ 5 h 179"/>
                <a:gd name="T28" fmla="*/ 58 w 178"/>
                <a:gd name="T29" fmla="*/ 2 h 179"/>
                <a:gd name="T30" fmla="*/ 48 w 178"/>
                <a:gd name="T31" fmla="*/ 0 h 179"/>
                <a:gd name="T32" fmla="*/ 40 w 178"/>
                <a:gd name="T33" fmla="*/ 0 h 179"/>
                <a:gd name="T34" fmla="*/ 30 w 178"/>
                <a:gd name="T35" fmla="*/ 2 h 179"/>
                <a:gd name="T36" fmla="*/ 22 w 178"/>
                <a:gd name="T37" fmla="*/ 5 h 179"/>
                <a:gd name="T38" fmla="*/ 16 w 178"/>
                <a:gd name="T39" fmla="*/ 10 h 179"/>
                <a:gd name="T40" fmla="*/ 10 w 178"/>
                <a:gd name="T41" fmla="*/ 16 h 179"/>
                <a:gd name="T42" fmla="*/ 5 w 178"/>
                <a:gd name="T43" fmla="*/ 22 h 179"/>
                <a:gd name="T44" fmla="*/ 2 w 178"/>
                <a:gd name="T45" fmla="*/ 31 h 179"/>
                <a:gd name="T46" fmla="*/ 0 w 178"/>
                <a:gd name="T47" fmla="*/ 40 h 179"/>
                <a:gd name="T48" fmla="*/ 0 w 178"/>
                <a:gd name="T49" fmla="*/ 49 h 179"/>
                <a:gd name="T50" fmla="*/ 2 w 178"/>
                <a:gd name="T51" fmla="*/ 59 h 179"/>
                <a:gd name="T52" fmla="*/ 5 w 178"/>
                <a:gd name="T53" fmla="*/ 66 h 179"/>
                <a:gd name="T54" fmla="*/ 10 w 178"/>
                <a:gd name="T55" fmla="*/ 73 h 179"/>
                <a:gd name="T56" fmla="*/ 16 w 178"/>
                <a:gd name="T57" fmla="*/ 78 h 179"/>
                <a:gd name="T58" fmla="*/ 22 w 178"/>
                <a:gd name="T59" fmla="*/ 83 h 179"/>
                <a:gd name="T60" fmla="*/ 30 w 178"/>
                <a:gd name="T61" fmla="*/ 87 h 179"/>
                <a:gd name="T62" fmla="*/ 40 w 178"/>
                <a:gd name="T63" fmla="*/ 89 h 179"/>
                <a:gd name="T64" fmla="*/ 45 w 178"/>
                <a:gd name="T65" fmla="*/ 90 h 1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8"/>
                <a:gd name="T100" fmla="*/ 0 h 179"/>
                <a:gd name="T101" fmla="*/ 178 w 178"/>
                <a:gd name="T102" fmla="*/ 179 h 1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8" h="179">
                  <a:moveTo>
                    <a:pt x="89" y="179"/>
                  </a:moveTo>
                  <a:lnTo>
                    <a:pt x="97" y="177"/>
                  </a:lnTo>
                  <a:lnTo>
                    <a:pt x="106" y="175"/>
                  </a:lnTo>
                  <a:lnTo>
                    <a:pt x="116" y="174"/>
                  </a:lnTo>
                  <a:lnTo>
                    <a:pt x="123" y="172"/>
                  </a:lnTo>
                  <a:lnTo>
                    <a:pt x="131" y="166"/>
                  </a:lnTo>
                  <a:lnTo>
                    <a:pt x="139" y="162"/>
                  </a:lnTo>
                  <a:lnTo>
                    <a:pt x="144" y="156"/>
                  </a:lnTo>
                  <a:lnTo>
                    <a:pt x="152" y="153"/>
                  </a:lnTo>
                  <a:lnTo>
                    <a:pt x="156" y="145"/>
                  </a:lnTo>
                  <a:lnTo>
                    <a:pt x="161" y="137"/>
                  </a:lnTo>
                  <a:lnTo>
                    <a:pt x="165" y="132"/>
                  </a:lnTo>
                  <a:lnTo>
                    <a:pt x="171" y="124"/>
                  </a:lnTo>
                  <a:lnTo>
                    <a:pt x="173" y="117"/>
                  </a:lnTo>
                  <a:lnTo>
                    <a:pt x="177" y="107"/>
                  </a:lnTo>
                  <a:lnTo>
                    <a:pt x="177" y="97"/>
                  </a:lnTo>
                  <a:lnTo>
                    <a:pt x="178" y="90"/>
                  </a:lnTo>
                  <a:lnTo>
                    <a:pt x="177" y="80"/>
                  </a:lnTo>
                  <a:lnTo>
                    <a:pt x="177" y="71"/>
                  </a:lnTo>
                  <a:lnTo>
                    <a:pt x="173" y="61"/>
                  </a:lnTo>
                  <a:lnTo>
                    <a:pt x="171" y="54"/>
                  </a:lnTo>
                  <a:lnTo>
                    <a:pt x="165" y="44"/>
                  </a:lnTo>
                  <a:lnTo>
                    <a:pt x="161" y="39"/>
                  </a:lnTo>
                  <a:lnTo>
                    <a:pt x="156" y="31"/>
                  </a:lnTo>
                  <a:lnTo>
                    <a:pt x="152" y="25"/>
                  </a:lnTo>
                  <a:lnTo>
                    <a:pt x="144" y="20"/>
                  </a:lnTo>
                  <a:lnTo>
                    <a:pt x="139" y="16"/>
                  </a:lnTo>
                  <a:lnTo>
                    <a:pt x="131" y="10"/>
                  </a:lnTo>
                  <a:lnTo>
                    <a:pt x="123" y="6"/>
                  </a:lnTo>
                  <a:lnTo>
                    <a:pt x="116" y="4"/>
                  </a:lnTo>
                  <a:lnTo>
                    <a:pt x="106" y="0"/>
                  </a:lnTo>
                  <a:lnTo>
                    <a:pt x="97" y="0"/>
                  </a:lnTo>
                  <a:lnTo>
                    <a:pt x="89" y="0"/>
                  </a:lnTo>
                  <a:lnTo>
                    <a:pt x="80" y="0"/>
                  </a:lnTo>
                  <a:lnTo>
                    <a:pt x="70" y="0"/>
                  </a:lnTo>
                  <a:lnTo>
                    <a:pt x="61" y="4"/>
                  </a:lnTo>
                  <a:lnTo>
                    <a:pt x="55" y="6"/>
                  </a:lnTo>
                  <a:lnTo>
                    <a:pt x="45" y="10"/>
                  </a:lnTo>
                  <a:lnTo>
                    <a:pt x="38" y="16"/>
                  </a:lnTo>
                  <a:lnTo>
                    <a:pt x="32" y="20"/>
                  </a:lnTo>
                  <a:lnTo>
                    <a:pt x="26" y="25"/>
                  </a:lnTo>
                  <a:lnTo>
                    <a:pt x="19" y="31"/>
                  </a:lnTo>
                  <a:lnTo>
                    <a:pt x="15" y="39"/>
                  </a:lnTo>
                  <a:lnTo>
                    <a:pt x="9" y="44"/>
                  </a:lnTo>
                  <a:lnTo>
                    <a:pt x="6" y="54"/>
                  </a:lnTo>
                  <a:lnTo>
                    <a:pt x="4" y="61"/>
                  </a:lnTo>
                  <a:lnTo>
                    <a:pt x="2" y="71"/>
                  </a:lnTo>
                  <a:lnTo>
                    <a:pt x="0" y="80"/>
                  </a:lnTo>
                  <a:lnTo>
                    <a:pt x="0" y="90"/>
                  </a:lnTo>
                  <a:lnTo>
                    <a:pt x="0" y="97"/>
                  </a:lnTo>
                  <a:lnTo>
                    <a:pt x="2" y="107"/>
                  </a:lnTo>
                  <a:lnTo>
                    <a:pt x="4" y="117"/>
                  </a:lnTo>
                  <a:lnTo>
                    <a:pt x="6" y="124"/>
                  </a:lnTo>
                  <a:lnTo>
                    <a:pt x="9" y="132"/>
                  </a:lnTo>
                  <a:lnTo>
                    <a:pt x="15" y="137"/>
                  </a:lnTo>
                  <a:lnTo>
                    <a:pt x="19" y="145"/>
                  </a:lnTo>
                  <a:lnTo>
                    <a:pt x="26" y="153"/>
                  </a:lnTo>
                  <a:lnTo>
                    <a:pt x="32" y="156"/>
                  </a:lnTo>
                  <a:lnTo>
                    <a:pt x="38" y="162"/>
                  </a:lnTo>
                  <a:lnTo>
                    <a:pt x="45" y="166"/>
                  </a:lnTo>
                  <a:lnTo>
                    <a:pt x="55" y="172"/>
                  </a:lnTo>
                  <a:lnTo>
                    <a:pt x="61" y="174"/>
                  </a:lnTo>
                  <a:lnTo>
                    <a:pt x="70" y="175"/>
                  </a:lnTo>
                  <a:lnTo>
                    <a:pt x="80" y="177"/>
                  </a:lnTo>
                  <a:lnTo>
                    <a:pt x="89" y="179"/>
                  </a:lnTo>
                  <a:close/>
                </a:path>
              </a:pathLst>
            </a:custGeom>
            <a:solidFill>
              <a:srgbClr val="000000"/>
            </a:solidFill>
            <a:ln w="9525">
              <a:noFill/>
              <a:round/>
              <a:headEnd/>
              <a:tailEnd/>
            </a:ln>
          </p:spPr>
          <p:txBody>
            <a:bodyPr/>
            <a:lstStyle/>
            <a:p>
              <a:endParaRPr lang="es-ES"/>
            </a:p>
          </p:txBody>
        </p:sp>
        <p:sp>
          <p:nvSpPr>
            <p:cNvPr id="29719" name="Freeform 12"/>
            <p:cNvSpPr>
              <a:spLocks/>
            </p:cNvSpPr>
            <p:nvPr/>
          </p:nvSpPr>
          <p:spPr bwMode="auto">
            <a:xfrm rot="5400000">
              <a:off x="4586" y="1362"/>
              <a:ext cx="78" cy="310"/>
            </a:xfrm>
            <a:custGeom>
              <a:avLst/>
              <a:gdLst>
                <a:gd name="T0" fmla="*/ 1 w 156"/>
                <a:gd name="T1" fmla="*/ 0 h 620"/>
                <a:gd name="T2" fmla="*/ 0 w 156"/>
                <a:gd name="T3" fmla="*/ 309 h 620"/>
                <a:gd name="T4" fmla="*/ 77 w 156"/>
                <a:gd name="T5" fmla="*/ 310 h 620"/>
                <a:gd name="T6" fmla="*/ 78 w 156"/>
                <a:gd name="T7" fmla="*/ 0 h 620"/>
                <a:gd name="T8" fmla="*/ 1 w 156"/>
                <a:gd name="T9" fmla="*/ 0 h 620"/>
                <a:gd name="T10" fmla="*/ 1 w 156"/>
                <a:gd name="T11" fmla="*/ 0 h 620"/>
                <a:gd name="T12" fmla="*/ 0 60000 65536"/>
                <a:gd name="T13" fmla="*/ 0 60000 65536"/>
                <a:gd name="T14" fmla="*/ 0 60000 65536"/>
                <a:gd name="T15" fmla="*/ 0 60000 65536"/>
                <a:gd name="T16" fmla="*/ 0 60000 65536"/>
                <a:gd name="T17" fmla="*/ 0 60000 65536"/>
                <a:gd name="T18" fmla="*/ 0 w 156"/>
                <a:gd name="T19" fmla="*/ 0 h 620"/>
                <a:gd name="T20" fmla="*/ 156 w 156"/>
                <a:gd name="T21" fmla="*/ 620 h 620"/>
              </a:gdLst>
              <a:ahLst/>
              <a:cxnLst>
                <a:cxn ang="T12">
                  <a:pos x="T0" y="T1"/>
                </a:cxn>
                <a:cxn ang="T13">
                  <a:pos x="T2" y="T3"/>
                </a:cxn>
                <a:cxn ang="T14">
                  <a:pos x="T4" y="T5"/>
                </a:cxn>
                <a:cxn ang="T15">
                  <a:pos x="T6" y="T7"/>
                </a:cxn>
                <a:cxn ang="T16">
                  <a:pos x="T8" y="T9"/>
                </a:cxn>
                <a:cxn ang="T17">
                  <a:pos x="T10" y="T11"/>
                </a:cxn>
              </a:cxnLst>
              <a:rect l="T18" t="T19" r="T20" b="T21"/>
              <a:pathLst>
                <a:path w="156" h="620">
                  <a:moveTo>
                    <a:pt x="2" y="0"/>
                  </a:moveTo>
                  <a:lnTo>
                    <a:pt x="0" y="617"/>
                  </a:lnTo>
                  <a:lnTo>
                    <a:pt x="154" y="620"/>
                  </a:lnTo>
                  <a:lnTo>
                    <a:pt x="156" y="0"/>
                  </a:lnTo>
                  <a:lnTo>
                    <a:pt x="2" y="0"/>
                  </a:lnTo>
                  <a:close/>
                </a:path>
              </a:pathLst>
            </a:custGeom>
            <a:solidFill>
              <a:srgbClr val="FFB300"/>
            </a:solidFill>
            <a:ln w="9525">
              <a:noFill/>
              <a:round/>
              <a:headEnd/>
              <a:tailEnd/>
            </a:ln>
          </p:spPr>
          <p:txBody>
            <a:bodyPr/>
            <a:lstStyle/>
            <a:p>
              <a:endParaRPr lang="es-ES"/>
            </a:p>
          </p:txBody>
        </p:sp>
        <p:sp>
          <p:nvSpPr>
            <p:cNvPr id="29720" name="Freeform 13"/>
            <p:cNvSpPr>
              <a:spLocks/>
            </p:cNvSpPr>
            <p:nvPr/>
          </p:nvSpPr>
          <p:spPr bwMode="auto">
            <a:xfrm rot="5400000">
              <a:off x="4667" y="1466"/>
              <a:ext cx="89" cy="65"/>
            </a:xfrm>
            <a:custGeom>
              <a:avLst/>
              <a:gdLst>
                <a:gd name="T0" fmla="*/ 0 w 177"/>
                <a:gd name="T1" fmla="*/ 65 h 131"/>
                <a:gd name="T2" fmla="*/ 89 w 177"/>
                <a:gd name="T3" fmla="*/ 41 h 131"/>
                <a:gd name="T4" fmla="*/ 89 w 177"/>
                <a:gd name="T5" fmla="*/ 24 h 131"/>
                <a:gd name="T6" fmla="*/ 0 w 177"/>
                <a:gd name="T7" fmla="*/ 0 h 131"/>
                <a:gd name="T8" fmla="*/ 0 w 177"/>
                <a:gd name="T9" fmla="*/ 65 h 131"/>
                <a:gd name="T10" fmla="*/ 0 w 177"/>
                <a:gd name="T11" fmla="*/ 65 h 131"/>
                <a:gd name="T12" fmla="*/ 0 60000 65536"/>
                <a:gd name="T13" fmla="*/ 0 60000 65536"/>
                <a:gd name="T14" fmla="*/ 0 60000 65536"/>
                <a:gd name="T15" fmla="*/ 0 60000 65536"/>
                <a:gd name="T16" fmla="*/ 0 60000 65536"/>
                <a:gd name="T17" fmla="*/ 0 60000 65536"/>
                <a:gd name="T18" fmla="*/ 0 w 177"/>
                <a:gd name="T19" fmla="*/ 0 h 131"/>
                <a:gd name="T20" fmla="*/ 177 w 177"/>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177" h="131">
                  <a:moveTo>
                    <a:pt x="0" y="131"/>
                  </a:moveTo>
                  <a:lnTo>
                    <a:pt x="177" y="82"/>
                  </a:lnTo>
                  <a:lnTo>
                    <a:pt x="177" y="49"/>
                  </a:lnTo>
                  <a:lnTo>
                    <a:pt x="0" y="0"/>
                  </a:lnTo>
                  <a:lnTo>
                    <a:pt x="0" y="131"/>
                  </a:lnTo>
                  <a:close/>
                </a:path>
              </a:pathLst>
            </a:custGeom>
            <a:solidFill>
              <a:srgbClr val="000000"/>
            </a:solidFill>
            <a:ln w="9525">
              <a:noFill/>
              <a:round/>
              <a:headEnd/>
              <a:tailEnd/>
            </a:ln>
          </p:spPr>
          <p:txBody>
            <a:bodyPr/>
            <a:lstStyle/>
            <a:p>
              <a:endParaRPr lang="es-ES"/>
            </a:p>
          </p:txBody>
        </p:sp>
        <p:sp>
          <p:nvSpPr>
            <p:cNvPr id="29721" name="Freeform 14"/>
            <p:cNvSpPr>
              <a:spLocks/>
            </p:cNvSpPr>
            <p:nvPr/>
          </p:nvSpPr>
          <p:spPr bwMode="auto">
            <a:xfrm rot="5400000">
              <a:off x="4568" y="1466"/>
              <a:ext cx="89" cy="64"/>
            </a:xfrm>
            <a:custGeom>
              <a:avLst/>
              <a:gdLst>
                <a:gd name="T0" fmla="*/ 0 w 177"/>
                <a:gd name="T1" fmla="*/ 64 h 130"/>
                <a:gd name="T2" fmla="*/ 89 w 177"/>
                <a:gd name="T3" fmla="*/ 40 h 130"/>
                <a:gd name="T4" fmla="*/ 89 w 177"/>
                <a:gd name="T5" fmla="*/ 24 h 130"/>
                <a:gd name="T6" fmla="*/ 0 w 177"/>
                <a:gd name="T7" fmla="*/ 0 h 130"/>
                <a:gd name="T8" fmla="*/ 0 w 177"/>
                <a:gd name="T9" fmla="*/ 64 h 130"/>
                <a:gd name="T10" fmla="*/ 0 w 177"/>
                <a:gd name="T11" fmla="*/ 64 h 130"/>
                <a:gd name="T12" fmla="*/ 0 60000 65536"/>
                <a:gd name="T13" fmla="*/ 0 60000 65536"/>
                <a:gd name="T14" fmla="*/ 0 60000 65536"/>
                <a:gd name="T15" fmla="*/ 0 60000 65536"/>
                <a:gd name="T16" fmla="*/ 0 60000 65536"/>
                <a:gd name="T17" fmla="*/ 0 60000 65536"/>
                <a:gd name="T18" fmla="*/ 0 w 177"/>
                <a:gd name="T19" fmla="*/ 0 h 130"/>
                <a:gd name="T20" fmla="*/ 177 w 177"/>
                <a:gd name="T21" fmla="*/ 130 h 130"/>
              </a:gdLst>
              <a:ahLst/>
              <a:cxnLst>
                <a:cxn ang="T12">
                  <a:pos x="T0" y="T1"/>
                </a:cxn>
                <a:cxn ang="T13">
                  <a:pos x="T2" y="T3"/>
                </a:cxn>
                <a:cxn ang="T14">
                  <a:pos x="T4" y="T5"/>
                </a:cxn>
                <a:cxn ang="T15">
                  <a:pos x="T6" y="T7"/>
                </a:cxn>
                <a:cxn ang="T16">
                  <a:pos x="T8" y="T9"/>
                </a:cxn>
                <a:cxn ang="T17">
                  <a:pos x="T10" y="T11"/>
                </a:cxn>
              </a:cxnLst>
              <a:rect l="T18" t="T19" r="T20" b="T21"/>
              <a:pathLst>
                <a:path w="177" h="130">
                  <a:moveTo>
                    <a:pt x="0" y="130"/>
                  </a:moveTo>
                  <a:lnTo>
                    <a:pt x="177" y="82"/>
                  </a:lnTo>
                  <a:lnTo>
                    <a:pt x="177" y="48"/>
                  </a:lnTo>
                  <a:lnTo>
                    <a:pt x="0" y="0"/>
                  </a:lnTo>
                  <a:lnTo>
                    <a:pt x="0" y="130"/>
                  </a:lnTo>
                  <a:close/>
                </a:path>
              </a:pathLst>
            </a:custGeom>
            <a:solidFill>
              <a:srgbClr val="000000"/>
            </a:solidFill>
            <a:ln w="9525">
              <a:noFill/>
              <a:round/>
              <a:headEnd/>
              <a:tailEnd/>
            </a:ln>
          </p:spPr>
          <p:txBody>
            <a:bodyPr/>
            <a:lstStyle/>
            <a:p>
              <a:endParaRPr lang="es-ES"/>
            </a:p>
          </p:txBody>
        </p:sp>
        <p:sp>
          <p:nvSpPr>
            <p:cNvPr id="29722" name="Freeform 15"/>
            <p:cNvSpPr>
              <a:spLocks/>
            </p:cNvSpPr>
            <p:nvPr/>
          </p:nvSpPr>
          <p:spPr bwMode="auto">
            <a:xfrm rot="5400000">
              <a:off x="4467" y="1466"/>
              <a:ext cx="89" cy="65"/>
            </a:xfrm>
            <a:custGeom>
              <a:avLst/>
              <a:gdLst>
                <a:gd name="T0" fmla="*/ 0 w 177"/>
                <a:gd name="T1" fmla="*/ 65 h 131"/>
                <a:gd name="T2" fmla="*/ 89 w 177"/>
                <a:gd name="T3" fmla="*/ 41 h 131"/>
                <a:gd name="T4" fmla="*/ 89 w 177"/>
                <a:gd name="T5" fmla="*/ 24 h 131"/>
                <a:gd name="T6" fmla="*/ 0 w 177"/>
                <a:gd name="T7" fmla="*/ 0 h 131"/>
                <a:gd name="T8" fmla="*/ 0 w 177"/>
                <a:gd name="T9" fmla="*/ 65 h 131"/>
                <a:gd name="T10" fmla="*/ 0 w 177"/>
                <a:gd name="T11" fmla="*/ 65 h 131"/>
                <a:gd name="T12" fmla="*/ 0 60000 65536"/>
                <a:gd name="T13" fmla="*/ 0 60000 65536"/>
                <a:gd name="T14" fmla="*/ 0 60000 65536"/>
                <a:gd name="T15" fmla="*/ 0 60000 65536"/>
                <a:gd name="T16" fmla="*/ 0 60000 65536"/>
                <a:gd name="T17" fmla="*/ 0 60000 65536"/>
                <a:gd name="T18" fmla="*/ 0 w 177"/>
                <a:gd name="T19" fmla="*/ 0 h 131"/>
                <a:gd name="T20" fmla="*/ 177 w 177"/>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177" h="131">
                  <a:moveTo>
                    <a:pt x="0" y="131"/>
                  </a:moveTo>
                  <a:lnTo>
                    <a:pt x="177" y="82"/>
                  </a:lnTo>
                  <a:lnTo>
                    <a:pt x="177" y="48"/>
                  </a:lnTo>
                  <a:lnTo>
                    <a:pt x="0" y="0"/>
                  </a:lnTo>
                  <a:lnTo>
                    <a:pt x="0" y="131"/>
                  </a:lnTo>
                  <a:close/>
                </a:path>
              </a:pathLst>
            </a:custGeom>
            <a:solidFill>
              <a:srgbClr val="000000"/>
            </a:solidFill>
            <a:ln w="9525">
              <a:noFill/>
              <a:round/>
              <a:headEnd/>
              <a:tailEnd/>
            </a:ln>
          </p:spPr>
          <p:txBody>
            <a:bodyPr/>
            <a:lstStyle/>
            <a:p>
              <a:endParaRPr lang="es-ES"/>
            </a:p>
          </p:txBody>
        </p:sp>
      </p:grpSp>
      <p:grpSp>
        <p:nvGrpSpPr>
          <p:cNvPr id="29702" name="Group 16"/>
          <p:cNvGrpSpPr>
            <a:grpSpLocks/>
          </p:cNvGrpSpPr>
          <p:nvPr/>
        </p:nvGrpSpPr>
        <p:grpSpPr bwMode="auto">
          <a:xfrm>
            <a:off x="3962400" y="3911600"/>
            <a:ext cx="958850" cy="650875"/>
            <a:chOff x="4319" y="1640"/>
            <a:chExt cx="604" cy="410"/>
          </a:xfrm>
        </p:grpSpPr>
        <p:sp>
          <p:nvSpPr>
            <p:cNvPr id="29710" name="Freeform 17"/>
            <p:cNvSpPr>
              <a:spLocks/>
            </p:cNvSpPr>
            <p:nvPr/>
          </p:nvSpPr>
          <p:spPr bwMode="auto">
            <a:xfrm rot="5400000">
              <a:off x="4462" y="1590"/>
              <a:ext cx="363" cy="558"/>
            </a:xfrm>
            <a:custGeom>
              <a:avLst/>
              <a:gdLst>
                <a:gd name="T0" fmla="*/ 0 w 726"/>
                <a:gd name="T1" fmla="*/ 558 h 1117"/>
                <a:gd name="T2" fmla="*/ 250 w 726"/>
                <a:gd name="T3" fmla="*/ 388 h 1117"/>
                <a:gd name="T4" fmla="*/ 254 w 726"/>
                <a:gd name="T5" fmla="*/ 386 h 1117"/>
                <a:gd name="T6" fmla="*/ 261 w 726"/>
                <a:gd name="T7" fmla="*/ 382 h 1117"/>
                <a:gd name="T8" fmla="*/ 268 w 726"/>
                <a:gd name="T9" fmla="*/ 378 h 1117"/>
                <a:gd name="T10" fmla="*/ 277 w 726"/>
                <a:gd name="T11" fmla="*/ 374 h 1117"/>
                <a:gd name="T12" fmla="*/ 286 w 726"/>
                <a:gd name="T13" fmla="*/ 367 h 1117"/>
                <a:gd name="T14" fmla="*/ 298 w 726"/>
                <a:gd name="T15" fmla="*/ 359 h 1117"/>
                <a:gd name="T16" fmla="*/ 308 w 726"/>
                <a:gd name="T17" fmla="*/ 350 h 1117"/>
                <a:gd name="T18" fmla="*/ 313 w 726"/>
                <a:gd name="T19" fmla="*/ 344 h 1117"/>
                <a:gd name="T20" fmla="*/ 319 w 726"/>
                <a:gd name="T21" fmla="*/ 338 h 1117"/>
                <a:gd name="T22" fmla="*/ 323 w 726"/>
                <a:gd name="T23" fmla="*/ 333 h 1117"/>
                <a:gd name="T24" fmla="*/ 329 w 726"/>
                <a:gd name="T25" fmla="*/ 326 h 1117"/>
                <a:gd name="T26" fmla="*/ 333 w 726"/>
                <a:gd name="T27" fmla="*/ 319 h 1117"/>
                <a:gd name="T28" fmla="*/ 338 w 726"/>
                <a:gd name="T29" fmla="*/ 312 h 1117"/>
                <a:gd name="T30" fmla="*/ 342 w 726"/>
                <a:gd name="T31" fmla="*/ 303 h 1117"/>
                <a:gd name="T32" fmla="*/ 347 w 726"/>
                <a:gd name="T33" fmla="*/ 296 h 1117"/>
                <a:gd name="T34" fmla="*/ 350 w 726"/>
                <a:gd name="T35" fmla="*/ 287 h 1117"/>
                <a:gd name="T36" fmla="*/ 354 w 726"/>
                <a:gd name="T37" fmla="*/ 277 h 1117"/>
                <a:gd name="T38" fmla="*/ 357 w 726"/>
                <a:gd name="T39" fmla="*/ 268 h 1117"/>
                <a:gd name="T40" fmla="*/ 358 w 726"/>
                <a:gd name="T41" fmla="*/ 258 h 1117"/>
                <a:gd name="T42" fmla="*/ 360 w 726"/>
                <a:gd name="T43" fmla="*/ 247 h 1117"/>
                <a:gd name="T44" fmla="*/ 362 w 726"/>
                <a:gd name="T45" fmla="*/ 237 h 1117"/>
                <a:gd name="T46" fmla="*/ 362 w 726"/>
                <a:gd name="T47" fmla="*/ 224 h 1117"/>
                <a:gd name="T48" fmla="*/ 363 w 726"/>
                <a:gd name="T49" fmla="*/ 213 h 1117"/>
                <a:gd name="T50" fmla="*/ 200 w 726"/>
                <a:gd name="T51" fmla="*/ 125 h 1117"/>
                <a:gd name="T52" fmla="*/ 198 w 726"/>
                <a:gd name="T53" fmla="*/ 122 h 1117"/>
                <a:gd name="T54" fmla="*/ 195 w 726"/>
                <a:gd name="T55" fmla="*/ 116 h 1117"/>
                <a:gd name="T56" fmla="*/ 193 w 726"/>
                <a:gd name="T57" fmla="*/ 111 h 1117"/>
                <a:gd name="T58" fmla="*/ 190 w 726"/>
                <a:gd name="T59" fmla="*/ 105 h 1117"/>
                <a:gd name="T60" fmla="*/ 185 w 726"/>
                <a:gd name="T61" fmla="*/ 100 h 1117"/>
                <a:gd name="T62" fmla="*/ 182 w 726"/>
                <a:gd name="T63" fmla="*/ 93 h 1117"/>
                <a:gd name="T64" fmla="*/ 176 w 726"/>
                <a:gd name="T65" fmla="*/ 85 h 1117"/>
                <a:gd name="T66" fmla="*/ 169 w 726"/>
                <a:gd name="T67" fmla="*/ 79 h 1117"/>
                <a:gd name="T68" fmla="*/ 163 w 726"/>
                <a:gd name="T69" fmla="*/ 71 h 1117"/>
                <a:gd name="T70" fmla="*/ 156 w 726"/>
                <a:gd name="T71" fmla="*/ 63 h 1117"/>
                <a:gd name="T72" fmla="*/ 148 w 726"/>
                <a:gd name="T73" fmla="*/ 55 h 1117"/>
                <a:gd name="T74" fmla="*/ 138 w 726"/>
                <a:gd name="T75" fmla="*/ 47 h 1117"/>
                <a:gd name="T76" fmla="*/ 129 w 726"/>
                <a:gd name="T77" fmla="*/ 40 h 1117"/>
                <a:gd name="T78" fmla="*/ 118 w 726"/>
                <a:gd name="T79" fmla="*/ 32 h 1117"/>
                <a:gd name="T80" fmla="*/ 111 w 726"/>
                <a:gd name="T81" fmla="*/ 28 h 1117"/>
                <a:gd name="T82" fmla="*/ 105 w 726"/>
                <a:gd name="T83" fmla="*/ 24 h 1117"/>
                <a:gd name="T84" fmla="*/ 100 w 726"/>
                <a:gd name="T85" fmla="*/ 22 h 1117"/>
                <a:gd name="T86" fmla="*/ 94 w 726"/>
                <a:gd name="T87" fmla="*/ 19 h 1117"/>
                <a:gd name="T88" fmla="*/ 84 w 726"/>
                <a:gd name="T89" fmla="*/ 14 h 1117"/>
                <a:gd name="T90" fmla="*/ 73 w 726"/>
                <a:gd name="T91" fmla="*/ 9 h 1117"/>
                <a:gd name="T92" fmla="*/ 62 w 726"/>
                <a:gd name="T93" fmla="*/ 5 h 1117"/>
                <a:gd name="T94" fmla="*/ 53 w 726"/>
                <a:gd name="T95" fmla="*/ 4 h 1117"/>
                <a:gd name="T96" fmla="*/ 44 w 726"/>
                <a:gd name="T97" fmla="*/ 2 h 1117"/>
                <a:gd name="T98" fmla="*/ 36 w 726"/>
                <a:gd name="T99" fmla="*/ 2 h 1117"/>
                <a:gd name="T100" fmla="*/ 27 w 726"/>
                <a:gd name="T101" fmla="*/ 0 h 1117"/>
                <a:gd name="T102" fmla="*/ 21 w 726"/>
                <a:gd name="T103" fmla="*/ 0 h 1117"/>
                <a:gd name="T104" fmla="*/ 14 w 726"/>
                <a:gd name="T105" fmla="*/ 0 h 1117"/>
                <a:gd name="T106" fmla="*/ 10 w 726"/>
                <a:gd name="T107" fmla="*/ 0 h 1117"/>
                <a:gd name="T108" fmla="*/ 3 w 726"/>
                <a:gd name="T109" fmla="*/ 1 h 1117"/>
                <a:gd name="T110" fmla="*/ 0 w 726"/>
                <a:gd name="T111" fmla="*/ 2 h 11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26"/>
                <a:gd name="T169" fmla="*/ 0 h 1117"/>
                <a:gd name="T170" fmla="*/ 726 w 726"/>
                <a:gd name="T171" fmla="*/ 1117 h 11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26" h="1117">
                  <a:moveTo>
                    <a:pt x="0" y="4"/>
                  </a:moveTo>
                  <a:lnTo>
                    <a:pt x="0" y="1117"/>
                  </a:lnTo>
                  <a:lnTo>
                    <a:pt x="500" y="1117"/>
                  </a:lnTo>
                  <a:lnTo>
                    <a:pt x="500" y="776"/>
                  </a:lnTo>
                  <a:lnTo>
                    <a:pt x="502" y="774"/>
                  </a:lnTo>
                  <a:lnTo>
                    <a:pt x="509" y="772"/>
                  </a:lnTo>
                  <a:lnTo>
                    <a:pt x="513" y="768"/>
                  </a:lnTo>
                  <a:lnTo>
                    <a:pt x="521" y="765"/>
                  </a:lnTo>
                  <a:lnTo>
                    <a:pt x="526" y="761"/>
                  </a:lnTo>
                  <a:lnTo>
                    <a:pt x="536" y="757"/>
                  </a:lnTo>
                  <a:lnTo>
                    <a:pt x="544" y="751"/>
                  </a:lnTo>
                  <a:lnTo>
                    <a:pt x="553" y="748"/>
                  </a:lnTo>
                  <a:lnTo>
                    <a:pt x="563" y="740"/>
                  </a:lnTo>
                  <a:lnTo>
                    <a:pt x="572" y="734"/>
                  </a:lnTo>
                  <a:lnTo>
                    <a:pt x="583" y="727"/>
                  </a:lnTo>
                  <a:lnTo>
                    <a:pt x="595" y="719"/>
                  </a:lnTo>
                  <a:lnTo>
                    <a:pt x="604" y="710"/>
                  </a:lnTo>
                  <a:lnTo>
                    <a:pt x="616" y="700"/>
                  </a:lnTo>
                  <a:lnTo>
                    <a:pt x="620" y="694"/>
                  </a:lnTo>
                  <a:lnTo>
                    <a:pt x="625" y="689"/>
                  </a:lnTo>
                  <a:lnTo>
                    <a:pt x="629" y="683"/>
                  </a:lnTo>
                  <a:lnTo>
                    <a:pt x="637" y="677"/>
                  </a:lnTo>
                  <a:lnTo>
                    <a:pt x="640" y="671"/>
                  </a:lnTo>
                  <a:lnTo>
                    <a:pt x="646" y="666"/>
                  </a:lnTo>
                  <a:lnTo>
                    <a:pt x="650" y="660"/>
                  </a:lnTo>
                  <a:lnTo>
                    <a:pt x="658" y="652"/>
                  </a:lnTo>
                  <a:lnTo>
                    <a:pt x="661" y="645"/>
                  </a:lnTo>
                  <a:lnTo>
                    <a:pt x="665" y="639"/>
                  </a:lnTo>
                  <a:lnTo>
                    <a:pt x="671" y="630"/>
                  </a:lnTo>
                  <a:lnTo>
                    <a:pt x="675" y="624"/>
                  </a:lnTo>
                  <a:lnTo>
                    <a:pt x="678" y="616"/>
                  </a:lnTo>
                  <a:lnTo>
                    <a:pt x="684" y="607"/>
                  </a:lnTo>
                  <a:lnTo>
                    <a:pt x="688" y="599"/>
                  </a:lnTo>
                  <a:lnTo>
                    <a:pt x="694" y="592"/>
                  </a:lnTo>
                  <a:lnTo>
                    <a:pt x="697" y="582"/>
                  </a:lnTo>
                  <a:lnTo>
                    <a:pt x="699" y="574"/>
                  </a:lnTo>
                  <a:lnTo>
                    <a:pt x="703" y="565"/>
                  </a:lnTo>
                  <a:lnTo>
                    <a:pt x="707" y="555"/>
                  </a:lnTo>
                  <a:lnTo>
                    <a:pt x="709" y="544"/>
                  </a:lnTo>
                  <a:lnTo>
                    <a:pt x="713" y="536"/>
                  </a:lnTo>
                  <a:lnTo>
                    <a:pt x="715" y="525"/>
                  </a:lnTo>
                  <a:lnTo>
                    <a:pt x="716" y="516"/>
                  </a:lnTo>
                  <a:lnTo>
                    <a:pt x="718" y="504"/>
                  </a:lnTo>
                  <a:lnTo>
                    <a:pt x="720" y="495"/>
                  </a:lnTo>
                  <a:lnTo>
                    <a:pt x="722" y="483"/>
                  </a:lnTo>
                  <a:lnTo>
                    <a:pt x="724" y="474"/>
                  </a:lnTo>
                  <a:lnTo>
                    <a:pt x="724" y="460"/>
                  </a:lnTo>
                  <a:lnTo>
                    <a:pt x="724" y="449"/>
                  </a:lnTo>
                  <a:lnTo>
                    <a:pt x="724" y="438"/>
                  </a:lnTo>
                  <a:lnTo>
                    <a:pt x="726" y="426"/>
                  </a:lnTo>
                  <a:lnTo>
                    <a:pt x="401" y="428"/>
                  </a:lnTo>
                  <a:lnTo>
                    <a:pt x="401" y="251"/>
                  </a:lnTo>
                  <a:lnTo>
                    <a:pt x="399" y="249"/>
                  </a:lnTo>
                  <a:lnTo>
                    <a:pt x="397" y="245"/>
                  </a:lnTo>
                  <a:lnTo>
                    <a:pt x="395" y="240"/>
                  </a:lnTo>
                  <a:lnTo>
                    <a:pt x="391" y="232"/>
                  </a:lnTo>
                  <a:lnTo>
                    <a:pt x="388" y="228"/>
                  </a:lnTo>
                  <a:lnTo>
                    <a:pt x="386" y="223"/>
                  </a:lnTo>
                  <a:lnTo>
                    <a:pt x="382" y="217"/>
                  </a:lnTo>
                  <a:lnTo>
                    <a:pt x="380" y="211"/>
                  </a:lnTo>
                  <a:lnTo>
                    <a:pt x="374" y="205"/>
                  </a:lnTo>
                  <a:lnTo>
                    <a:pt x="371" y="200"/>
                  </a:lnTo>
                  <a:lnTo>
                    <a:pt x="367" y="194"/>
                  </a:lnTo>
                  <a:lnTo>
                    <a:pt x="363" y="186"/>
                  </a:lnTo>
                  <a:lnTo>
                    <a:pt x="357" y="179"/>
                  </a:lnTo>
                  <a:lnTo>
                    <a:pt x="352" y="171"/>
                  </a:lnTo>
                  <a:lnTo>
                    <a:pt x="346" y="166"/>
                  </a:lnTo>
                  <a:lnTo>
                    <a:pt x="338" y="158"/>
                  </a:lnTo>
                  <a:lnTo>
                    <a:pt x="333" y="148"/>
                  </a:lnTo>
                  <a:lnTo>
                    <a:pt x="325" y="143"/>
                  </a:lnTo>
                  <a:lnTo>
                    <a:pt x="319" y="133"/>
                  </a:lnTo>
                  <a:lnTo>
                    <a:pt x="312" y="127"/>
                  </a:lnTo>
                  <a:lnTo>
                    <a:pt x="302" y="118"/>
                  </a:lnTo>
                  <a:lnTo>
                    <a:pt x="295" y="110"/>
                  </a:lnTo>
                  <a:lnTo>
                    <a:pt x="285" y="101"/>
                  </a:lnTo>
                  <a:lnTo>
                    <a:pt x="276" y="95"/>
                  </a:lnTo>
                  <a:lnTo>
                    <a:pt x="266" y="86"/>
                  </a:lnTo>
                  <a:lnTo>
                    <a:pt x="257" y="80"/>
                  </a:lnTo>
                  <a:lnTo>
                    <a:pt x="245" y="70"/>
                  </a:lnTo>
                  <a:lnTo>
                    <a:pt x="236" y="65"/>
                  </a:lnTo>
                  <a:lnTo>
                    <a:pt x="230" y="61"/>
                  </a:lnTo>
                  <a:lnTo>
                    <a:pt x="222" y="57"/>
                  </a:lnTo>
                  <a:lnTo>
                    <a:pt x="217" y="53"/>
                  </a:lnTo>
                  <a:lnTo>
                    <a:pt x="211" y="49"/>
                  </a:lnTo>
                  <a:lnTo>
                    <a:pt x="205" y="46"/>
                  </a:lnTo>
                  <a:lnTo>
                    <a:pt x="200" y="44"/>
                  </a:lnTo>
                  <a:lnTo>
                    <a:pt x="194" y="40"/>
                  </a:lnTo>
                  <a:lnTo>
                    <a:pt x="188" y="38"/>
                  </a:lnTo>
                  <a:lnTo>
                    <a:pt x="179" y="32"/>
                  </a:lnTo>
                  <a:lnTo>
                    <a:pt x="167" y="29"/>
                  </a:lnTo>
                  <a:lnTo>
                    <a:pt x="156" y="23"/>
                  </a:lnTo>
                  <a:lnTo>
                    <a:pt x="146" y="19"/>
                  </a:lnTo>
                  <a:lnTo>
                    <a:pt x="135" y="15"/>
                  </a:lnTo>
                  <a:lnTo>
                    <a:pt x="125" y="11"/>
                  </a:lnTo>
                  <a:lnTo>
                    <a:pt x="116" y="10"/>
                  </a:lnTo>
                  <a:lnTo>
                    <a:pt x="106" y="8"/>
                  </a:lnTo>
                  <a:lnTo>
                    <a:pt x="97" y="6"/>
                  </a:lnTo>
                  <a:lnTo>
                    <a:pt x="87" y="4"/>
                  </a:lnTo>
                  <a:lnTo>
                    <a:pt x="80" y="4"/>
                  </a:lnTo>
                  <a:lnTo>
                    <a:pt x="72" y="4"/>
                  </a:lnTo>
                  <a:lnTo>
                    <a:pt x="63" y="0"/>
                  </a:lnTo>
                  <a:lnTo>
                    <a:pt x="55" y="0"/>
                  </a:lnTo>
                  <a:lnTo>
                    <a:pt x="47" y="0"/>
                  </a:lnTo>
                  <a:lnTo>
                    <a:pt x="42" y="0"/>
                  </a:lnTo>
                  <a:lnTo>
                    <a:pt x="34" y="0"/>
                  </a:lnTo>
                  <a:lnTo>
                    <a:pt x="28" y="0"/>
                  </a:lnTo>
                  <a:lnTo>
                    <a:pt x="23" y="0"/>
                  </a:lnTo>
                  <a:lnTo>
                    <a:pt x="19" y="0"/>
                  </a:lnTo>
                  <a:lnTo>
                    <a:pt x="9" y="0"/>
                  </a:lnTo>
                  <a:lnTo>
                    <a:pt x="6" y="2"/>
                  </a:lnTo>
                  <a:lnTo>
                    <a:pt x="0" y="2"/>
                  </a:lnTo>
                  <a:lnTo>
                    <a:pt x="0" y="4"/>
                  </a:lnTo>
                  <a:close/>
                </a:path>
              </a:pathLst>
            </a:custGeom>
            <a:solidFill>
              <a:srgbClr val="000000"/>
            </a:solidFill>
            <a:ln w="9525">
              <a:noFill/>
              <a:round/>
              <a:headEnd/>
              <a:tailEnd/>
            </a:ln>
          </p:spPr>
          <p:txBody>
            <a:bodyPr/>
            <a:lstStyle/>
            <a:p>
              <a:endParaRPr lang="es-ES"/>
            </a:p>
          </p:txBody>
        </p:sp>
        <p:sp>
          <p:nvSpPr>
            <p:cNvPr id="29711" name="Freeform 18"/>
            <p:cNvSpPr>
              <a:spLocks/>
            </p:cNvSpPr>
            <p:nvPr/>
          </p:nvSpPr>
          <p:spPr bwMode="auto">
            <a:xfrm rot="5400000">
              <a:off x="4182" y="1777"/>
              <a:ext cx="344" cy="69"/>
            </a:xfrm>
            <a:custGeom>
              <a:avLst/>
              <a:gdLst>
                <a:gd name="T0" fmla="*/ 0 w 688"/>
                <a:gd name="T1" fmla="*/ 69 h 139"/>
                <a:gd name="T2" fmla="*/ 344 w 688"/>
                <a:gd name="T3" fmla="*/ 69 h 139"/>
                <a:gd name="T4" fmla="*/ 344 w 688"/>
                <a:gd name="T5" fmla="*/ 0 h 139"/>
                <a:gd name="T6" fmla="*/ 0 w 688"/>
                <a:gd name="T7" fmla="*/ 0 h 139"/>
                <a:gd name="T8" fmla="*/ 0 w 688"/>
                <a:gd name="T9" fmla="*/ 69 h 139"/>
                <a:gd name="T10" fmla="*/ 0 w 688"/>
                <a:gd name="T11" fmla="*/ 69 h 139"/>
                <a:gd name="T12" fmla="*/ 0 60000 65536"/>
                <a:gd name="T13" fmla="*/ 0 60000 65536"/>
                <a:gd name="T14" fmla="*/ 0 60000 65536"/>
                <a:gd name="T15" fmla="*/ 0 60000 65536"/>
                <a:gd name="T16" fmla="*/ 0 60000 65536"/>
                <a:gd name="T17" fmla="*/ 0 60000 65536"/>
                <a:gd name="T18" fmla="*/ 0 w 688"/>
                <a:gd name="T19" fmla="*/ 0 h 139"/>
                <a:gd name="T20" fmla="*/ 688 w 68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688" h="139">
                  <a:moveTo>
                    <a:pt x="0" y="139"/>
                  </a:moveTo>
                  <a:lnTo>
                    <a:pt x="688" y="139"/>
                  </a:lnTo>
                  <a:lnTo>
                    <a:pt x="688" y="0"/>
                  </a:lnTo>
                  <a:lnTo>
                    <a:pt x="0" y="0"/>
                  </a:lnTo>
                  <a:lnTo>
                    <a:pt x="0" y="139"/>
                  </a:lnTo>
                  <a:close/>
                </a:path>
              </a:pathLst>
            </a:custGeom>
            <a:solidFill>
              <a:srgbClr val="000000"/>
            </a:solidFill>
            <a:ln w="9525">
              <a:noFill/>
              <a:round/>
              <a:headEnd/>
              <a:tailEnd/>
            </a:ln>
          </p:spPr>
          <p:txBody>
            <a:bodyPr/>
            <a:lstStyle/>
            <a:p>
              <a:endParaRPr lang="es-ES"/>
            </a:p>
          </p:txBody>
        </p:sp>
        <p:sp>
          <p:nvSpPr>
            <p:cNvPr id="29712" name="Freeform 19"/>
            <p:cNvSpPr>
              <a:spLocks/>
            </p:cNvSpPr>
            <p:nvPr/>
          </p:nvSpPr>
          <p:spPr bwMode="auto">
            <a:xfrm rot="5400000">
              <a:off x="4301" y="1784"/>
              <a:ext cx="173" cy="57"/>
            </a:xfrm>
            <a:custGeom>
              <a:avLst/>
              <a:gdLst>
                <a:gd name="T0" fmla="*/ 0 w 346"/>
                <a:gd name="T1" fmla="*/ 57 h 114"/>
                <a:gd name="T2" fmla="*/ 173 w 346"/>
                <a:gd name="T3" fmla="*/ 57 h 114"/>
                <a:gd name="T4" fmla="*/ 172 w 346"/>
                <a:gd name="T5" fmla="*/ 56 h 114"/>
                <a:gd name="T6" fmla="*/ 172 w 346"/>
                <a:gd name="T7" fmla="*/ 55 h 114"/>
                <a:gd name="T8" fmla="*/ 171 w 346"/>
                <a:gd name="T9" fmla="*/ 52 h 114"/>
                <a:gd name="T10" fmla="*/ 170 w 346"/>
                <a:gd name="T11" fmla="*/ 49 h 114"/>
                <a:gd name="T12" fmla="*/ 167 w 346"/>
                <a:gd name="T13" fmla="*/ 44 h 114"/>
                <a:gd name="T14" fmla="*/ 166 w 346"/>
                <a:gd name="T15" fmla="*/ 39 h 114"/>
                <a:gd name="T16" fmla="*/ 162 w 346"/>
                <a:gd name="T17" fmla="*/ 34 h 114"/>
                <a:gd name="T18" fmla="*/ 158 w 346"/>
                <a:gd name="T19" fmla="*/ 29 h 114"/>
                <a:gd name="T20" fmla="*/ 154 w 346"/>
                <a:gd name="T21" fmla="*/ 26 h 114"/>
                <a:gd name="T22" fmla="*/ 152 w 346"/>
                <a:gd name="T23" fmla="*/ 23 h 114"/>
                <a:gd name="T24" fmla="*/ 148 w 346"/>
                <a:gd name="T25" fmla="*/ 20 h 114"/>
                <a:gd name="T26" fmla="*/ 147 w 346"/>
                <a:gd name="T27" fmla="*/ 18 h 114"/>
                <a:gd name="T28" fmla="*/ 142 w 346"/>
                <a:gd name="T29" fmla="*/ 15 h 114"/>
                <a:gd name="T30" fmla="*/ 138 w 346"/>
                <a:gd name="T31" fmla="*/ 14 h 114"/>
                <a:gd name="T32" fmla="*/ 134 w 346"/>
                <a:gd name="T33" fmla="*/ 11 h 114"/>
                <a:gd name="T34" fmla="*/ 130 w 346"/>
                <a:gd name="T35" fmla="*/ 9 h 114"/>
                <a:gd name="T36" fmla="*/ 125 w 346"/>
                <a:gd name="T37" fmla="*/ 7 h 114"/>
                <a:gd name="T38" fmla="*/ 120 w 346"/>
                <a:gd name="T39" fmla="*/ 5 h 114"/>
                <a:gd name="T40" fmla="*/ 115 w 346"/>
                <a:gd name="T41" fmla="*/ 4 h 114"/>
                <a:gd name="T42" fmla="*/ 109 w 346"/>
                <a:gd name="T43" fmla="*/ 2 h 114"/>
                <a:gd name="T44" fmla="*/ 106 w 346"/>
                <a:gd name="T45" fmla="*/ 2 h 114"/>
                <a:gd name="T46" fmla="*/ 103 w 346"/>
                <a:gd name="T47" fmla="*/ 1 h 114"/>
                <a:gd name="T48" fmla="*/ 99 w 346"/>
                <a:gd name="T49" fmla="*/ 1 h 114"/>
                <a:gd name="T50" fmla="*/ 97 w 346"/>
                <a:gd name="T51" fmla="*/ 1 h 114"/>
                <a:gd name="T52" fmla="*/ 93 w 346"/>
                <a:gd name="T53" fmla="*/ 0 h 114"/>
                <a:gd name="T54" fmla="*/ 90 w 346"/>
                <a:gd name="T55" fmla="*/ 0 h 114"/>
                <a:gd name="T56" fmla="*/ 87 w 346"/>
                <a:gd name="T57" fmla="*/ 0 h 114"/>
                <a:gd name="T58" fmla="*/ 84 w 346"/>
                <a:gd name="T59" fmla="*/ 1 h 114"/>
                <a:gd name="T60" fmla="*/ 79 w 346"/>
                <a:gd name="T61" fmla="*/ 1 h 114"/>
                <a:gd name="T62" fmla="*/ 76 w 346"/>
                <a:gd name="T63" fmla="*/ 1 h 114"/>
                <a:gd name="T64" fmla="*/ 72 w 346"/>
                <a:gd name="T65" fmla="*/ 1 h 114"/>
                <a:gd name="T66" fmla="*/ 70 w 346"/>
                <a:gd name="T67" fmla="*/ 1 h 114"/>
                <a:gd name="T68" fmla="*/ 66 w 346"/>
                <a:gd name="T69" fmla="*/ 1 h 114"/>
                <a:gd name="T70" fmla="*/ 62 w 346"/>
                <a:gd name="T71" fmla="*/ 1 h 114"/>
                <a:gd name="T72" fmla="*/ 60 w 346"/>
                <a:gd name="T73" fmla="*/ 2 h 114"/>
                <a:gd name="T74" fmla="*/ 57 w 346"/>
                <a:gd name="T75" fmla="*/ 3 h 114"/>
                <a:gd name="T76" fmla="*/ 54 w 346"/>
                <a:gd name="T77" fmla="*/ 3 h 114"/>
                <a:gd name="T78" fmla="*/ 51 w 346"/>
                <a:gd name="T79" fmla="*/ 4 h 114"/>
                <a:gd name="T80" fmla="*/ 48 w 346"/>
                <a:gd name="T81" fmla="*/ 5 h 114"/>
                <a:gd name="T82" fmla="*/ 46 w 346"/>
                <a:gd name="T83" fmla="*/ 6 h 114"/>
                <a:gd name="T84" fmla="*/ 41 w 346"/>
                <a:gd name="T85" fmla="*/ 7 h 114"/>
                <a:gd name="T86" fmla="*/ 37 w 346"/>
                <a:gd name="T87" fmla="*/ 10 h 114"/>
                <a:gd name="T88" fmla="*/ 33 w 346"/>
                <a:gd name="T89" fmla="*/ 12 h 114"/>
                <a:gd name="T90" fmla="*/ 28 w 346"/>
                <a:gd name="T91" fmla="*/ 14 h 114"/>
                <a:gd name="T92" fmla="*/ 25 w 346"/>
                <a:gd name="T93" fmla="*/ 16 h 114"/>
                <a:gd name="T94" fmla="*/ 22 w 346"/>
                <a:gd name="T95" fmla="*/ 18 h 114"/>
                <a:gd name="T96" fmla="*/ 19 w 346"/>
                <a:gd name="T97" fmla="*/ 21 h 114"/>
                <a:gd name="T98" fmla="*/ 16 w 346"/>
                <a:gd name="T99" fmla="*/ 24 h 114"/>
                <a:gd name="T100" fmla="*/ 13 w 346"/>
                <a:gd name="T101" fmla="*/ 26 h 114"/>
                <a:gd name="T102" fmla="*/ 11 w 346"/>
                <a:gd name="T103" fmla="*/ 29 h 114"/>
                <a:gd name="T104" fmla="*/ 7 w 346"/>
                <a:gd name="T105" fmla="*/ 34 h 114"/>
                <a:gd name="T106" fmla="*/ 5 w 346"/>
                <a:gd name="T107" fmla="*/ 39 h 114"/>
                <a:gd name="T108" fmla="*/ 3 w 346"/>
                <a:gd name="T109" fmla="*/ 44 h 114"/>
                <a:gd name="T110" fmla="*/ 1 w 346"/>
                <a:gd name="T111" fmla="*/ 49 h 114"/>
                <a:gd name="T112" fmla="*/ 0 w 346"/>
                <a:gd name="T113" fmla="*/ 52 h 114"/>
                <a:gd name="T114" fmla="*/ 0 w 346"/>
                <a:gd name="T115" fmla="*/ 55 h 114"/>
                <a:gd name="T116" fmla="*/ 0 w 346"/>
                <a:gd name="T117" fmla="*/ 56 h 114"/>
                <a:gd name="T118" fmla="*/ 0 w 346"/>
                <a:gd name="T119" fmla="*/ 57 h 114"/>
                <a:gd name="T120" fmla="*/ 0 w 346"/>
                <a:gd name="T121" fmla="*/ 57 h 1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6"/>
                <a:gd name="T184" fmla="*/ 0 h 114"/>
                <a:gd name="T185" fmla="*/ 346 w 346"/>
                <a:gd name="T186" fmla="*/ 114 h 1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6" h="114">
                  <a:moveTo>
                    <a:pt x="0" y="114"/>
                  </a:moveTo>
                  <a:lnTo>
                    <a:pt x="346" y="114"/>
                  </a:lnTo>
                  <a:lnTo>
                    <a:pt x="344" y="112"/>
                  </a:lnTo>
                  <a:lnTo>
                    <a:pt x="344" y="110"/>
                  </a:lnTo>
                  <a:lnTo>
                    <a:pt x="342" y="103"/>
                  </a:lnTo>
                  <a:lnTo>
                    <a:pt x="340" y="97"/>
                  </a:lnTo>
                  <a:lnTo>
                    <a:pt x="334" y="87"/>
                  </a:lnTo>
                  <a:lnTo>
                    <a:pt x="331" y="78"/>
                  </a:lnTo>
                  <a:lnTo>
                    <a:pt x="323" y="67"/>
                  </a:lnTo>
                  <a:lnTo>
                    <a:pt x="315" y="57"/>
                  </a:lnTo>
                  <a:lnTo>
                    <a:pt x="308" y="51"/>
                  </a:lnTo>
                  <a:lnTo>
                    <a:pt x="304" y="46"/>
                  </a:lnTo>
                  <a:lnTo>
                    <a:pt x="296" y="40"/>
                  </a:lnTo>
                  <a:lnTo>
                    <a:pt x="293" y="36"/>
                  </a:lnTo>
                  <a:lnTo>
                    <a:pt x="283" y="30"/>
                  </a:lnTo>
                  <a:lnTo>
                    <a:pt x="275" y="27"/>
                  </a:lnTo>
                  <a:lnTo>
                    <a:pt x="268" y="21"/>
                  </a:lnTo>
                  <a:lnTo>
                    <a:pt x="260" y="17"/>
                  </a:lnTo>
                  <a:lnTo>
                    <a:pt x="251" y="13"/>
                  </a:lnTo>
                  <a:lnTo>
                    <a:pt x="241" y="9"/>
                  </a:lnTo>
                  <a:lnTo>
                    <a:pt x="230" y="8"/>
                  </a:lnTo>
                  <a:lnTo>
                    <a:pt x="218" y="4"/>
                  </a:lnTo>
                  <a:lnTo>
                    <a:pt x="213" y="4"/>
                  </a:lnTo>
                  <a:lnTo>
                    <a:pt x="207" y="2"/>
                  </a:lnTo>
                  <a:lnTo>
                    <a:pt x="199" y="2"/>
                  </a:lnTo>
                  <a:lnTo>
                    <a:pt x="194" y="2"/>
                  </a:lnTo>
                  <a:lnTo>
                    <a:pt x="186" y="0"/>
                  </a:lnTo>
                  <a:lnTo>
                    <a:pt x="180" y="0"/>
                  </a:lnTo>
                  <a:lnTo>
                    <a:pt x="173" y="0"/>
                  </a:lnTo>
                  <a:lnTo>
                    <a:pt x="167" y="2"/>
                  </a:lnTo>
                  <a:lnTo>
                    <a:pt x="158" y="2"/>
                  </a:lnTo>
                  <a:lnTo>
                    <a:pt x="152" y="2"/>
                  </a:lnTo>
                  <a:lnTo>
                    <a:pt x="144" y="2"/>
                  </a:lnTo>
                  <a:lnTo>
                    <a:pt x="139" y="2"/>
                  </a:lnTo>
                  <a:lnTo>
                    <a:pt x="131" y="2"/>
                  </a:lnTo>
                  <a:lnTo>
                    <a:pt x="125" y="2"/>
                  </a:lnTo>
                  <a:lnTo>
                    <a:pt x="120" y="4"/>
                  </a:lnTo>
                  <a:lnTo>
                    <a:pt x="114" y="6"/>
                  </a:lnTo>
                  <a:lnTo>
                    <a:pt x="108" y="6"/>
                  </a:lnTo>
                  <a:lnTo>
                    <a:pt x="103" y="8"/>
                  </a:lnTo>
                  <a:lnTo>
                    <a:pt x="97" y="9"/>
                  </a:lnTo>
                  <a:lnTo>
                    <a:pt x="93" y="11"/>
                  </a:lnTo>
                  <a:lnTo>
                    <a:pt x="82" y="15"/>
                  </a:lnTo>
                  <a:lnTo>
                    <a:pt x="74" y="19"/>
                  </a:lnTo>
                  <a:lnTo>
                    <a:pt x="65" y="23"/>
                  </a:lnTo>
                  <a:lnTo>
                    <a:pt x="57" y="27"/>
                  </a:lnTo>
                  <a:lnTo>
                    <a:pt x="51" y="32"/>
                  </a:lnTo>
                  <a:lnTo>
                    <a:pt x="44" y="36"/>
                  </a:lnTo>
                  <a:lnTo>
                    <a:pt x="38" y="42"/>
                  </a:lnTo>
                  <a:lnTo>
                    <a:pt x="32" y="47"/>
                  </a:lnTo>
                  <a:lnTo>
                    <a:pt x="27" y="51"/>
                  </a:lnTo>
                  <a:lnTo>
                    <a:pt x="23" y="59"/>
                  </a:lnTo>
                  <a:lnTo>
                    <a:pt x="15" y="67"/>
                  </a:lnTo>
                  <a:lnTo>
                    <a:pt x="9" y="78"/>
                  </a:lnTo>
                  <a:lnTo>
                    <a:pt x="6" y="87"/>
                  </a:lnTo>
                  <a:lnTo>
                    <a:pt x="2" y="97"/>
                  </a:lnTo>
                  <a:lnTo>
                    <a:pt x="0" y="103"/>
                  </a:lnTo>
                  <a:lnTo>
                    <a:pt x="0" y="110"/>
                  </a:lnTo>
                  <a:lnTo>
                    <a:pt x="0" y="112"/>
                  </a:lnTo>
                  <a:lnTo>
                    <a:pt x="0" y="114"/>
                  </a:lnTo>
                  <a:close/>
                </a:path>
              </a:pathLst>
            </a:custGeom>
            <a:solidFill>
              <a:srgbClr val="A1E6F7"/>
            </a:solidFill>
            <a:ln w="9525">
              <a:noFill/>
              <a:round/>
              <a:headEnd/>
              <a:tailEnd/>
            </a:ln>
          </p:spPr>
          <p:txBody>
            <a:bodyPr/>
            <a:lstStyle/>
            <a:p>
              <a:endParaRPr lang="es-ES"/>
            </a:p>
          </p:txBody>
        </p:sp>
      </p:grpSp>
      <p:pic>
        <p:nvPicPr>
          <p:cNvPr id="29703" name="Picture 20" descr="j0346491"/>
          <p:cNvPicPr>
            <a:picLocks noChangeAspect="1" noChangeArrowheads="1"/>
          </p:cNvPicPr>
          <p:nvPr/>
        </p:nvPicPr>
        <p:blipFill>
          <a:blip r:embed="rId3" cstate="print"/>
          <a:srcRect/>
          <a:stretch>
            <a:fillRect/>
          </a:stretch>
        </p:blipFill>
        <p:spPr bwMode="auto">
          <a:xfrm>
            <a:off x="4192588" y="3122613"/>
            <a:ext cx="1285875" cy="868362"/>
          </a:xfrm>
          <a:prstGeom prst="rect">
            <a:avLst/>
          </a:prstGeom>
          <a:noFill/>
          <a:ln w="9525">
            <a:noFill/>
            <a:miter lim="800000"/>
            <a:headEnd/>
            <a:tailEnd/>
          </a:ln>
        </p:spPr>
      </p:pic>
      <p:sp>
        <p:nvSpPr>
          <p:cNvPr id="165909" name="AutoShape 21"/>
          <p:cNvSpPr>
            <a:spLocks noChangeArrowheads="1"/>
          </p:cNvSpPr>
          <p:nvPr/>
        </p:nvSpPr>
        <p:spPr bwMode="auto">
          <a:xfrm rot="3642275" flipV="1">
            <a:off x="5306219" y="2628106"/>
            <a:ext cx="1219200" cy="496888"/>
          </a:xfrm>
          <a:prstGeom prst="upArrowCallout">
            <a:avLst>
              <a:gd name="adj1" fmla="val 72202"/>
              <a:gd name="adj2" fmla="val 61342"/>
              <a:gd name="adj3" fmla="val 16292"/>
              <a:gd name="adj4" fmla="val 73481"/>
            </a:avLst>
          </a:prstGeom>
          <a:solidFill>
            <a:srgbClr val="CC6600"/>
          </a:solidFill>
          <a:ln w="9525">
            <a:noFill/>
            <a:miter lim="800000"/>
            <a:headEnd/>
            <a:tailEnd/>
          </a:ln>
          <a:effectLst>
            <a:outerShdw dist="35921" dir="2700000" algn="ctr" rotWithShape="0">
              <a:schemeClr val="bg2"/>
            </a:outerShdw>
          </a:effectLst>
        </p:spPr>
        <p:txBody>
          <a:bodyPr rot="10800000" lIns="36000" tIns="36000" rIns="36000" bIns="36000" anchor="ctr"/>
          <a:lstStyle/>
          <a:p>
            <a:pPr>
              <a:lnSpc>
                <a:spcPct val="80000"/>
              </a:lnSpc>
              <a:defRPr/>
            </a:pPr>
            <a:r>
              <a:rPr lang="es-ES" sz="1400" b="1"/>
              <a:t>precio competencia</a:t>
            </a:r>
          </a:p>
        </p:txBody>
      </p:sp>
      <p:sp>
        <p:nvSpPr>
          <p:cNvPr id="165910" name="AutoShape 22"/>
          <p:cNvSpPr>
            <a:spLocks noChangeArrowheads="1"/>
          </p:cNvSpPr>
          <p:nvPr/>
        </p:nvSpPr>
        <p:spPr bwMode="auto">
          <a:xfrm rot="18080">
            <a:off x="4191000" y="4598988"/>
            <a:ext cx="1219200" cy="496887"/>
          </a:xfrm>
          <a:prstGeom prst="upArrowCallout">
            <a:avLst>
              <a:gd name="adj1" fmla="val 72202"/>
              <a:gd name="adj2" fmla="val 61342"/>
              <a:gd name="adj3" fmla="val 16292"/>
              <a:gd name="adj4" fmla="val 73481"/>
            </a:avLst>
          </a:prstGeom>
          <a:solidFill>
            <a:srgbClr val="CC6600"/>
          </a:solidFill>
          <a:ln w="9525">
            <a:noFill/>
            <a:miter lim="800000"/>
            <a:headEnd/>
            <a:tailEnd/>
          </a:ln>
          <a:effectLst>
            <a:outerShdw dist="35921" dir="2700000" algn="ctr" rotWithShape="0">
              <a:schemeClr val="bg2"/>
            </a:outerShdw>
          </a:effectLst>
        </p:spPr>
        <p:txBody>
          <a:bodyPr lIns="36000" tIns="36000" rIns="36000" bIns="36000" anchor="ctr"/>
          <a:lstStyle/>
          <a:p>
            <a:pPr>
              <a:lnSpc>
                <a:spcPct val="80000"/>
              </a:lnSpc>
              <a:defRPr/>
            </a:pPr>
            <a:r>
              <a:rPr lang="es-ES" sz="1400" b="1"/>
              <a:t>coste</a:t>
            </a:r>
          </a:p>
        </p:txBody>
      </p:sp>
      <p:sp>
        <p:nvSpPr>
          <p:cNvPr id="165911" name="AutoShape 23"/>
          <p:cNvSpPr>
            <a:spLocks noChangeArrowheads="1"/>
          </p:cNvSpPr>
          <p:nvPr/>
        </p:nvSpPr>
        <p:spPr bwMode="auto">
          <a:xfrm rot="348" flipV="1">
            <a:off x="4191000" y="1931988"/>
            <a:ext cx="1219200" cy="496887"/>
          </a:xfrm>
          <a:prstGeom prst="upArrowCallout">
            <a:avLst>
              <a:gd name="adj1" fmla="val 72202"/>
              <a:gd name="adj2" fmla="val 61342"/>
              <a:gd name="adj3" fmla="val 16292"/>
              <a:gd name="adj4" fmla="val 73481"/>
            </a:avLst>
          </a:prstGeom>
          <a:solidFill>
            <a:srgbClr val="CC6600"/>
          </a:solidFill>
          <a:ln w="9525">
            <a:noFill/>
            <a:miter lim="800000"/>
            <a:headEnd/>
            <a:tailEnd/>
          </a:ln>
          <a:effectLst>
            <a:outerShdw dist="35921" dir="2700000" algn="ctr" rotWithShape="0">
              <a:schemeClr val="bg2"/>
            </a:outerShdw>
          </a:effectLst>
        </p:spPr>
        <p:txBody>
          <a:bodyPr rot="10800000" lIns="36000" tIns="36000" rIns="36000" bIns="36000" anchor="ctr"/>
          <a:lstStyle/>
          <a:p>
            <a:pPr>
              <a:lnSpc>
                <a:spcPct val="80000"/>
              </a:lnSpc>
              <a:defRPr/>
            </a:pPr>
            <a:r>
              <a:rPr lang="es-ES" sz="1400" b="1"/>
              <a:t>valor disfrute</a:t>
            </a:r>
          </a:p>
        </p:txBody>
      </p:sp>
      <p:sp>
        <p:nvSpPr>
          <p:cNvPr id="165912" name="AutoShape 24"/>
          <p:cNvSpPr>
            <a:spLocks noChangeArrowheads="1"/>
          </p:cNvSpPr>
          <p:nvPr/>
        </p:nvSpPr>
        <p:spPr bwMode="auto">
          <a:xfrm rot="-3661723">
            <a:off x="5333207" y="3866356"/>
            <a:ext cx="1219200" cy="496887"/>
          </a:xfrm>
          <a:prstGeom prst="upArrowCallout">
            <a:avLst>
              <a:gd name="adj1" fmla="val 72202"/>
              <a:gd name="adj2" fmla="val 61342"/>
              <a:gd name="adj3" fmla="val 16292"/>
              <a:gd name="adj4" fmla="val 73481"/>
            </a:avLst>
          </a:prstGeom>
          <a:solidFill>
            <a:srgbClr val="CC6600"/>
          </a:solidFill>
          <a:ln w="9525">
            <a:noFill/>
            <a:miter lim="800000"/>
            <a:headEnd/>
            <a:tailEnd/>
          </a:ln>
          <a:effectLst>
            <a:outerShdw dist="35921" dir="2700000" algn="ctr" rotWithShape="0">
              <a:schemeClr val="bg2"/>
            </a:outerShdw>
          </a:effectLst>
        </p:spPr>
        <p:txBody>
          <a:bodyPr lIns="36000" tIns="36000" rIns="36000" bIns="36000" anchor="ctr"/>
          <a:lstStyle/>
          <a:p>
            <a:pPr>
              <a:lnSpc>
                <a:spcPct val="80000"/>
              </a:lnSpc>
              <a:defRPr/>
            </a:pPr>
            <a:r>
              <a:rPr lang="es-ES" sz="1400" b="1"/>
              <a:t>regulación</a:t>
            </a:r>
          </a:p>
        </p:txBody>
      </p:sp>
      <p:sp>
        <p:nvSpPr>
          <p:cNvPr id="165913" name="AutoShape 25"/>
          <p:cNvSpPr>
            <a:spLocks noChangeArrowheads="1"/>
          </p:cNvSpPr>
          <p:nvPr/>
        </p:nvSpPr>
        <p:spPr bwMode="auto">
          <a:xfrm>
            <a:off x="1528763" y="2133600"/>
            <a:ext cx="1976437" cy="609600"/>
          </a:xfrm>
          <a:prstGeom prst="rightArrow">
            <a:avLst>
              <a:gd name="adj1" fmla="val 77389"/>
              <a:gd name="adj2" fmla="val 80995"/>
            </a:avLst>
          </a:prstGeom>
          <a:solidFill>
            <a:srgbClr val="CC6600"/>
          </a:solidFill>
          <a:ln w="9525">
            <a:noFill/>
            <a:miter lim="800000"/>
            <a:headEnd/>
            <a:tailEnd/>
          </a:ln>
          <a:effectLst>
            <a:outerShdw dist="35921" dir="2700000" algn="ctr" rotWithShape="0">
              <a:schemeClr val="bg2"/>
            </a:outerShdw>
          </a:effectLst>
        </p:spPr>
        <p:txBody>
          <a:bodyPr lIns="36000" tIns="36000" rIns="36000" bIns="36000" anchor="ctr"/>
          <a:lstStyle/>
          <a:p>
            <a:pPr>
              <a:lnSpc>
                <a:spcPct val="80000"/>
              </a:lnSpc>
              <a:defRPr/>
            </a:pPr>
            <a:r>
              <a:rPr lang="es-ES_tradnl" sz="1400" b="1"/>
              <a:t>Ciclo de vida</a:t>
            </a:r>
            <a:endParaRPr lang="es-ES" sz="1400" b="1"/>
          </a:p>
        </p:txBody>
      </p:sp>
      <p:sp>
        <p:nvSpPr>
          <p:cNvPr id="165914" name="AutoShape 26"/>
          <p:cNvSpPr>
            <a:spLocks noChangeArrowheads="1"/>
          </p:cNvSpPr>
          <p:nvPr/>
        </p:nvSpPr>
        <p:spPr bwMode="auto">
          <a:xfrm>
            <a:off x="1528763" y="4293096"/>
            <a:ext cx="1976437" cy="736104"/>
          </a:xfrm>
          <a:prstGeom prst="rightArrow">
            <a:avLst>
              <a:gd name="adj1" fmla="val 77389"/>
              <a:gd name="adj2" fmla="val 80995"/>
            </a:avLst>
          </a:prstGeom>
          <a:solidFill>
            <a:srgbClr val="CC6600"/>
          </a:solidFill>
          <a:ln w="9525">
            <a:noFill/>
            <a:miter lim="800000"/>
            <a:headEnd/>
            <a:tailEnd/>
          </a:ln>
          <a:effectLst>
            <a:outerShdw dist="35921" dir="2700000" algn="ctr" rotWithShape="0">
              <a:schemeClr val="bg2"/>
            </a:outerShdw>
          </a:effectLst>
        </p:spPr>
        <p:txBody>
          <a:bodyPr lIns="36000" tIns="36000" rIns="36000" bIns="36000" anchor="ctr"/>
          <a:lstStyle/>
          <a:p>
            <a:pPr>
              <a:lnSpc>
                <a:spcPct val="80000"/>
              </a:lnSpc>
              <a:defRPr/>
            </a:pPr>
            <a:r>
              <a:rPr lang="es-ES_tradnl" sz="1400" b="1" dirty="0" smtClean="0"/>
              <a:t>Precios de los productos sustitutivos</a:t>
            </a:r>
            <a:endParaRPr lang="es-ES" sz="1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8207375" cy="609600"/>
          </a:xfrm>
          <a:noFill/>
        </p:spPr>
        <p:txBody>
          <a:bodyPr/>
          <a:lstStyle/>
          <a:p>
            <a:pPr eaLnBrk="1" hangingPunct="1"/>
            <a:r>
              <a:rPr lang="es-ES_tradnl" smtClean="0"/>
              <a:t>El mix de comunicaciones: 5 herramientas básicas</a:t>
            </a:r>
            <a:endParaRPr lang="es-ES" smtClean="0"/>
          </a:p>
        </p:txBody>
      </p:sp>
      <p:sp>
        <p:nvSpPr>
          <p:cNvPr id="30723" name="Rectangle 3"/>
          <p:cNvSpPr>
            <a:spLocks noChangeArrowheads="1"/>
          </p:cNvSpPr>
          <p:nvPr/>
        </p:nvSpPr>
        <p:spPr bwMode="auto">
          <a:xfrm>
            <a:off x="304800" y="1341438"/>
            <a:ext cx="8534400" cy="4602162"/>
          </a:xfrm>
          <a:prstGeom prst="rect">
            <a:avLst/>
          </a:prstGeom>
          <a:noFill/>
          <a:ln w="9525">
            <a:noFill/>
            <a:miter lim="800000"/>
            <a:headEnd/>
            <a:tailEnd/>
          </a:ln>
        </p:spPr>
        <p:txBody>
          <a:bodyPr/>
          <a:lstStyle/>
          <a:p>
            <a:pPr marL="576263" lvl="1" indent="-196850" algn="l">
              <a:lnSpc>
                <a:spcPct val="110000"/>
              </a:lnSpc>
              <a:spcBef>
                <a:spcPct val="25000"/>
              </a:spcBef>
              <a:buClr>
                <a:srgbClr val="FF9900"/>
              </a:buClr>
              <a:buFontTx/>
              <a:buChar char="•"/>
            </a:pPr>
            <a:r>
              <a:rPr lang="es-ES_tradnl" sz="2400" b="1" dirty="0">
                <a:solidFill>
                  <a:srgbClr val="4F7DAE"/>
                </a:solidFill>
              </a:rPr>
              <a:t>Publicidad:</a:t>
            </a:r>
            <a:r>
              <a:rPr lang="es-ES_tradnl" sz="2400" dirty="0">
                <a:solidFill>
                  <a:srgbClr val="4F7DAE"/>
                </a:solidFill>
              </a:rPr>
              <a:t> </a:t>
            </a:r>
            <a:r>
              <a:rPr lang="es-ES_tradnl" dirty="0">
                <a:solidFill>
                  <a:srgbClr val="4F7DAE"/>
                </a:solidFill>
              </a:rPr>
              <a:t>Toda comunicación no personal y pagada para la presentación y promoción de ideas, bienes o servicios por una empresa.</a:t>
            </a:r>
          </a:p>
          <a:p>
            <a:pPr marL="576263" lvl="1" indent="-196850" algn="l">
              <a:lnSpc>
                <a:spcPct val="110000"/>
              </a:lnSpc>
              <a:spcBef>
                <a:spcPct val="25000"/>
              </a:spcBef>
              <a:buClr>
                <a:srgbClr val="FF9900"/>
              </a:buClr>
              <a:buFontTx/>
              <a:buChar char="•"/>
            </a:pPr>
            <a:r>
              <a:rPr lang="es-ES_tradnl" sz="2400" b="1" dirty="0">
                <a:solidFill>
                  <a:srgbClr val="4F7DAE"/>
                </a:solidFill>
              </a:rPr>
              <a:t>Promoción de ventas:</a:t>
            </a:r>
            <a:r>
              <a:rPr lang="es-ES_tradnl" sz="2400" dirty="0">
                <a:solidFill>
                  <a:srgbClr val="4F7DAE"/>
                </a:solidFill>
              </a:rPr>
              <a:t> </a:t>
            </a:r>
            <a:r>
              <a:rPr lang="es-ES_tradnl" dirty="0">
                <a:solidFill>
                  <a:srgbClr val="4F7DAE"/>
                </a:solidFill>
              </a:rPr>
              <a:t>son los incentivos a corto plazo para fomentar la compra de un producto o servicio</a:t>
            </a:r>
            <a:r>
              <a:rPr lang="es-ES_tradnl" sz="2400" dirty="0">
                <a:solidFill>
                  <a:srgbClr val="4F7DAE"/>
                </a:solidFill>
              </a:rPr>
              <a:t>. </a:t>
            </a:r>
          </a:p>
          <a:p>
            <a:pPr marL="576263" lvl="1" indent="-196850" algn="l">
              <a:lnSpc>
                <a:spcPct val="110000"/>
              </a:lnSpc>
              <a:spcBef>
                <a:spcPct val="25000"/>
              </a:spcBef>
              <a:buClr>
                <a:srgbClr val="FF9900"/>
              </a:buClr>
              <a:buFontTx/>
              <a:buChar char="•"/>
            </a:pPr>
            <a:r>
              <a:rPr lang="es-ES_tradnl" sz="2400" b="1" dirty="0">
                <a:solidFill>
                  <a:srgbClr val="4F7DAE"/>
                </a:solidFill>
              </a:rPr>
              <a:t>Relaciones públicas</a:t>
            </a:r>
            <a:r>
              <a:rPr lang="es-ES_tradnl" sz="2400" dirty="0">
                <a:solidFill>
                  <a:srgbClr val="4F7DAE"/>
                </a:solidFill>
              </a:rPr>
              <a:t>: </a:t>
            </a:r>
            <a:r>
              <a:rPr lang="es-ES_tradnl" dirty="0">
                <a:solidFill>
                  <a:srgbClr val="4F7DAE"/>
                </a:solidFill>
              </a:rPr>
              <a:t>Conjunto de programas para mejorar, mantener o proteger la imagen de una compañía o producto.</a:t>
            </a:r>
            <a:endParaRPr lang="es-ES_tradnl" sz="2400" dirty="0">
              <a:solidFill>
                <a:srgbClr val="4F7DAE"/>
              </a:solidFill>
            </a:endParaRPr>
          </a:p>
          <a:p>
            <a:pPr marL="576263" lvl="1" indent="-196850" algn="l">
              <a:lnSpc>
                <a:spcPct val="110000"/>
              </a:lnSpc>
              <a:spcBef>
                <a:spcPct val="25000"/>
              </a:spcBef>
              <a:buClr>
                <a:srgbClr val="FF9900"/>
              </a:buClr>
              <a:buFontTx/>
              <a:buChar char="•"/>
            </a:pPr>
            <a:r>
              <a:rPr lang="es-ES_tradnl" sz="2400" b="1" dirty="0">
                <a:solidFill>
                  <a:srgbClr val="4F7DAE"/>
                </a:solidFill>
              </a:rPr>
              <a:t>Venta </a:t>
            </a:r>
            <a:r>
              <a:rPr lang="es-ES_tradnl" sz="2400" b="1" dirty="0" smtClean="0">
                <a:solidFill>
                  <a:srgbClr val="4F7DAE"/>
                </a:solidFill>
              </a:rPr>
              <a:t>personal</a:t>
            </a:r>
            <a:r>
              <a:rPr lang="es-ES_tradnl" sz="2400" dirty="0">
                <a:solidFill>
                  <a:srgbClr val="4F7DAE"/>
                </a:solidFill>
              </a:rPr>
              <a:t>: </a:t>
            </a:r>
            <a:r>
              <a:rPr lang="es-ES_tradnl" dirty="0">
                <a:solidFill>
                  <a:srgbClr val="4F7DAE"/>
                </a:solidFill>
              </a:rPr>
              <a:t>Comunicación verbal con un cliente potencial.</a:t>
            </a:r>
          </a:p>
          <a:p>
            <a:pPr marL="576263" lvl="1" indent="-196850" algn="l">
              <a:lnSpc>
                <a:spcPct val="110000"/>
              </a:lnSpc>
              <a:spcBef>
                <a:spcPct val="25000"/>
              </a:spcBef>
              <a:buClr>
                <a:srgbClr val="FF9900"/>
              </a:buClr>
              <a:buFontTx/>
              <a:buChar char="•"/>
            </a:pPr>
            <a:r>
              <a:rPr lang="es-ES_tradnl" sz="2400" b="1" dirty="0">
                <a:solidFill>
                  <a:srgbClr val="4F7DAE"/>
                </a:solidFill>
              </a:rPr>
              <a:t>Marketing </a:t>
            </a:r>
            <a:r>
              <a:rPr lang="es-ES_tradnl" sz="2400" b="1" dirty="0" smtClean="0">
                <a:solidFill>
                  <a:srgbClr val="4F7DAE"/>
                </a:solidFill>
              </a:rPr>
              <a:t>directo</a:t>
            </a:r>
            <a:r>
              <a:rPr lang="es-ES_tradnl" sz="2400" b="1" dirty="0">
                <a:solidFill>
                  <a:srgbClr val="4F7DAE"/>
                </a:solidFill>
              </a:rPr>
              <a:t>: </a:t>
            </a:r>
            <a:r>
              <a:rPr lang="es-ES_tradnl" dirty="0">
                <a:solidFill>
                  <a:srgbClr val="4F7DAE"/>
                </a:solidFill>
              </a:rPr>
              <a:t>Instrumentos de promoción directa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es-ES" dirty="0" smtClean="0"/>
              <a:t>Funciones de la Dirección Comercial</a:t>
            </a:r>
            <a:endParaRPr lang="es-ES" dirty="0"/>
          </a:p>
        </p:txBody>
      </p:sp>
      <p:sp>
        <p:nvSpPr>
          <p:cNvPr id="3" name="Contenidor de contingut 2"/>
          <p:cNvSpPr>
            <a:spLocks noGrp="1"/>
          </p:cNvSpPr>
          <p:nvPr>
            <p:ph idx="1"/>
          </p:nvPr>
        </p:nvSpPr>
        <p:spPr>
          <a:xfrm>
            <a:off x="685800" y="764704"/>
            <a:ext cx="7772400" cy="5688632"/>
          </a:xfrm>
        </p:spPr>
        <p:txBody>
          <a:bodyPr/>
          <a:lstStyle/>
          <a:p>
            <a:r>
              <a:rPr lang="es-ES" dirty="0" smtClean="0"/>
              <a:t>Análisis</a:t>
            </a:r>
          </a:p>
          <a:p>
            <a:pPr lvl="1"/>
            <a:r>
              <a:rPr lang="es-ES" dirty="0" smtClean="0"/>
              <a:t>Identificar y analizar las necesidades de los consumidores, así como la mejor manera de satisfacerlas.</a:t>
            </a:r>
          </a:p>
          <a:p>
            <a:r>
              <a:rPr lang="es-ES" dirty="0" smtClean="0"/>
              <a:t>Planificación</a:t>
            </a:r>
          </a:p>
          <a:p>
            <a:pPr lvl="1"/>
            <a:r>
              <a:rPr lang="es-ES" dirty="0" smtClean="0"/>
              <a:t>Definir las estrategias, objetivos y acciones que se han de llevar a cabo para conseguir satisfacer las necesidades detectadas.</a:t>
            </a:r>
          </a:p>
          <a:p>
            <a:r>
              <a:rPr lang="es-ES" dirty="0" smtClean="0"/>
              <a:t>Organización</a:t>
            </a:r>
          </a:p>
          <a:p>
            <a:pPr lvl="1"/>
            <a:r>
              <a:rPr lang="es-ES" dirty="0" smtClean="0"/>
              <a:t>Disponer los medios humanos y materiales necesarios para conseguir los objetivos previstos.</a:t>
            </a:r>
          </a:p>
          <a:p>
            <a:r>
              <a:rPr lang="es-ES" dirty="0" smtClean="0"/>
              <a:t>Ejecución</a:t>
            </a:r>
          </a:p>
          <a:p>
            <a:pPr lvl="1"/>
            <a:r>
              <a:rPr lang="es-ES" dirty="0" smtClean="0"/>
              <a:t>Tomar las decisiones relativas a las acciones que se han de realizar.</a:t>
            </a:r>
          </a:p>
          <a:p>
            <a:r>
              <a:rPr lang="es-ES" dirty="0" smtClean="0"/>
              <a:t>Control</a:t>
            </a:r>
          </a:p>
          <a:p>
            <a:pPr lvl="1"/>
            <a:r>
              <a:rPr lang="es-ES" dirty="0" smtClean="0"/>
              <a:t>Verificar el grado de cumplimiento de los objetivos y establecer las medidas correctoras necesarias.</a:t>
            </a:r>
          </a:p>
          <a:p>
            <a:pPr lvl="2"/>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304800" y="1844675"/>
            <a:ext cx="3810000" cy="2422525"/>
          </a:xfrm>
          <a:prstGeom prst="roundRect">
            <a:avLst>
              <a:gd name="adj" fmla="val 16667"/>
            </a:avLst>
          </a:prstGeom>
          <a:solidFill>
            <a:srgbClr val="FFDBA7"/>
          </a:solidFill>
          <a:ln w="9525" algn="ctr">
            <a:solidFill>
              <a:srgbClr val="990000"/>
            </a:solidFill>
            <a:round/>
            <a:headEnd/>
            <a:tailEnd/>
          </a:ln>
        </p:spPr>
        <p:txBody>
          <a:bodyPr wrap="none" anchor="ctr"/>
          <a:lstStyle/>
          <a:p>
            <a:pPr algn="r"/>
            <a:endParaRPr lang="es-ES"/>
          </a:p>
        </p:txBody>
      </p:sp>
      <p:sp>
        <p:nvSpPr>
          <p:cNvPr id="31747" name="AutoShape 3"/>
          <p:cNvSpPr>
            <a:spLocks noChangeArrowheads="1"/>
          </p:cNvSpPr>
          <p:nvPr/>
        </p:nvSpPr>
        <p:spPr bwMode="auto">
          <a:xfrm>
            <a:off x="4643438" y="1905000"/>
            <a:ext cx="4114800" cy="2362200"/>
          </a:xfrm>
          <a:prstGeom prst="roundRect">
            <a:avLst>
              <a:gd name="adj" fmla="val 16667"/>
            </a:avLst>
          </a:prstGeom>
          <a:solidFill>
            <a:srgbClr val="FFDBA7"/>
          </a:solidFill>
          <a:ln w="9525" algn="ctr">
            <a:solidFill>
              <a:srgbClr val="990000"/>
            </a:solidFill>
            <a:round/>
            <a:headEnd/>
            <a:tailEnd/>
          </a:ln>
        </p:spPr>
        <p:txBody>
          <a:bodyPr wrap="none" anchor="ctr"/>
          <a:lstStyle/>
          <a:p>
            <a:endParaRPr lang="es-ES"/>
          </a:p>
        </p:txBody>
      </p:sp>
      <p:sp>
        <p:nvSpPr>
          <p:cNvPr id="31748" name="AutoShape 4"/>
          <p:cNvSpPr>
            <a:spLocks noChangeArrowheads="1"/>
          </p:cNvSpPr>
          <p:nvPr/>
        </p:nvSpPr>
        <p:spPr bwMode="auto">
          <a:xfrm>
            <a:off x="1906588" y="4565650"/>
            <a:ext cx="5257800" cy="1600200"/>
          </a:xfrm>
          <a:prstGeom prst="roundRect">
            <a:avLst>
              <a:gd name="adj" fmla="val 16667"/>
            </a:avLst>
          </a:prstGeom>
          <a:solidFill>
            <a:srgbClr val="FFDBA7"/>
          </a:solidFill>
          <a:ln w="9525">
            <a:solidFill>
              <a:srgbClr val="990000"/>
            </a:solidFill>
            <a:round/>
            <a:headEnd/>
            <a:tailEnd/>
          </a:ln>
        </p:spPr>
        <p:txBody>
          <a:bodyPr wrap="none" anchor="ctr"/>
          <a:lstStyle/>
          <a:p>
            <a:endParaRPr lang="es-ES"/>
          </a:p>
        </p:txBody>
      </p:sp>
      <p:sp>
        <p:nvSpPr>
          <p:cNvPr id="31749" name="Rectangle 5"/>
          <p:cNvSpPr>
            <a:spLocks noGrp="1" noChangeArrowheads="1"/>
          </p:cNvSpPr>
          <p:nvPr>
            <p:ph type="title"/>
          </p:nvPr>
        </p:nvSpPr>
        <p:spPr/>
        <p:txBody>
          <a:bodyPr/>
          <a:lstStyle/>
          <a:p>
            <a:pPr eaLnBrk="1" hangingPunct="1"/>
            <a:r>
              <a:rPr lang="es-ES_tradnl" smtClean="0"/>
              <a:t> </a:t>
            </a:r>
          </a:p>
        </p:txBody>
      </p:sp>
      <p:sp>
        <p:nvSpPr>
          <p:cNvPr id="31750" name="Rectangle 6"/>
          <p:cNvSpPr>
            <a:spLocks noGrp="1" noChangeArrowheads="1"/>
          </p:cNvSpPr>
          <p:nvPr>
            <p:ph type="body" idx="1"/>
          </p:nvPr>
        </p:nvSpPr>
        <p:spPr>
          <a:xfrm>
            <a:off x="722313" y="1366838"/>
            <a:ext cx="7772400" cy="477837"/>
          </a:xfrm>
        </p:spPr>
        <p:txBody>
          <a:bodyPr/>
          <a:lstStyle/>
          <a:p>
            <a:pPr algn="ctr" eaLnBrk="1" hangingPunct="1">
              <a:buFont typeface="Wingdings" pitchFamily="2" charset="2"/>
              <a:buNone/>
            </a:pPr>
            <a:r>
              <a:rPr lang="es-ES_tradnl" smtClean="0"/>
              <a:t>Los objetivos de la publicidad son:</a:t>
            </a:r>
          </a:p>
        </p:txBody>
      </p:sp>
      <p:sp>
        <p:nvSpPr>
          <p:cNvPr id="31751" name="Text Box 7"/>
          <p:cNvSpPr txBox="1">
            <a:spLocks noChangeArrowheads="1"/>
          </p:cNvSpPr>
          <p:nvPr/>
        </p:nvSpPr>
        <p:spPr bwMode="auto">
          <a:xfrm>
            <a:off x="323850" y="692150"/>
            <a:ext cx="8569325" cy="588963"/>
          </a:xfrm>
          <a:prstGeom prst="rect">
            <a:avLst/>
          </a:prstGeom>
          <a:noFill/>
          <a:ln w="9525">
            <a:solidFill>
              <a:schemeClr val="hlink"/>
            </a:solidFill>
            <a:miter lim="800000"/>
            <a:headEnd/>
            <a:tailEnd/>
          </a:ln>
        </p:spPr>
        <p:txBody>
          <a:bodyPr anchor="ctr">
            <a:spAutoFit/>
          </a:bodyPr>
          <a:lstStyle/>
          <a:p>
            <a:pPr eaLnBrk="0" hangingPunct="0"/>
            <a:r>
              <a:rPr lang="es-ES_tradnl" sz="3200">
                <a:solidFill>
                  <a:schemeClr val="tx1"/>
                </a:solidFill>
              </a:rPr>
              <a:t>El medio de comunicación por excelencia</a:t>
            </a:r>
          </a:p>
        </p:txBody>
      </p:sp>
      <p:sp>
        <p:nvSpPr>
          <p:cNvPr id="31752" name="Text Box 8"/>
          <p:cNvSpPr txBox="1">
            <a:spLocks noChangeArrowheads="1"/>
          </p:cNvSpPr>
          <p:nvPr/>
        </p:nvSpPr>
        <p:spPr bwMode="auto">
          <a:xfrm>
            <a:off x="523875" y="2286000"/>
            <a:ext cx="3362325" cy="1701800"/>
          </a:xfrm>
          <a:prstGeom prst="rect">
            <a:avLst/>
          </a:prstGeom>
          <a:noFill/>
          <a:ln w="9525">
            <a:noFill/>
            <a:miter lim="800000"/>
            <a:headEnd/>
            <a:tailEnd/>
          </a:ln>
        </p:spPr>
        <p:txBody>
          <a:bodyPr anchor="ctr">
            <a:spAutoFit/>
          </a:bodyPr>
          <a:lstStyle/>
          <a:p>
            <a:pPr eaLnBrk="0" hangingPunct="0">
              <a:lnSpc>
                <a:spcPct val="80000"/>
              </a:lnSpc>
              <a:spcBef>
                <a:spcPct val="50000"/>
              </a:spcBef>
            </a:pPr>
            <a:r>
              <a:rPr lang="es-ES_tradnl" sz="3200" b="1">
                <a:solidFill>
                  <a:srgbClr val="197B30"/>
                </a:solidFill>
              </a:rPr>
              <a:t>Informar:</a:t>
            </a:r>
            <a:endParaRPr lang="es-ES_tradnl" b="1">
              <a:solidFill>
                <a:srgbClr val="197B30"/>
              </a:solidFill>
            </a:endParaRPr>
          </a:p>
          <a:p>
            <a:pPr algn="l" eaLnBrk="0" hangingPunct="0">
              <a:lnSpc>
                <a:spcPct val="50000"/>
              </a:lnSpc>
              <a:spcBef>
                <a:spcPct val="50000"/>
              </a:spcBef>
              <a:buFontTx/>
              <a:buChar char="•"/>
            </a:pPr>
            <a:r>
              <a:rPr lang="es-ES_tradnl">
                <a:solidFill>
                  <a:schemeClr val="tx1"/>
                </a:solidFill>
              </a:rPr>
              <a:t> Sobre un nuevo producto</a:t>
            </a:r>
          </a:p>
          <a:p>
            <a:pPr algn="l" eaLnBrk="0" hangingPunct="0">
              <a:lnSpc>
                <a:spcPct val="50000"/>
              </a:lnSpc>
              <a:spcBef>
                <a:spcPct val="50000"/>
              </a:spcBef>
              <a:buFontTx/>
              <a:buChar char="•"/>
            </a:pPr>
            <a:r>
              <a:rPr lang="es-ES_tradnl">
                <a:solidFill>
                  <a:schemeClr val="tx1"/>
                </a:solidFill>
              </a:rPr>
              <a:t> Sugerir nuevos usos </a:t>
            </a:r>
          </a:p>
          <a:p>
            <a:pPr algn="l" eaLnBrk="0" hangingPunct="0">
              <a:lnSpc>
                <a:spcPct val="50000"/>
              </a:lnSpc>
              <a:spcBef>
                <a:spcPct val="50000"/>
              </a:spcBef>
              <a:buFontTx/>
              <a:buChar char="•"/>
            </a:pPr>
            <a:r>
              <a:rPr lang="es-ES_tradnl">
                <a:solidFill>
                  <a:schemeClr val="tx1"/>
                </a:solidFill>
              </a:rPr>
              <a:t> Explicar funcionamiento</a:t>
            </a:r>
          </a:p>
          <a:p>
            <a:pPr algn="l" eaLnBrk="0" hangingPunct="0">
              <a:lnSpc>
                <a:spcPct val="50000"/>
              </a:lnSpc>
              <a:spcBef>
                <a:spcPct val="50000"/>
              </a:spcBef>
              <a:buFontTx/>
              <a:buChar char="•"/>
            </a:pPr>
            <a:r>
              <a:rPr lang="es-ES_tradnl">
                <a:solidFill>
                  <a:schemeClr val="tx1"/>
                </a:solidFill>
              </a:rPr>
              <a:t> De un cambio de precios</a:t>
            </a:r>
          </a:p>
        </p:txBody>
      </p:sp>
      <p:sp>
        <p:nvSpPr>
          <p:cNvPr id="31753" name="Text Box 9"/>
          <p:cNvSpPr txBox="1">
            <a:spLocks noChangeArrowheads="1"/>
          </p:cNvSpPr>
          <p:nvPr/>
        </p:nvSpPr>
        <p:spPr bwMode="auto">
          <a:xfrm>
            <a:off x="4716463" y="2039938"/>
            <a:ext cx="4198937" cy="2152650"/>
          </a:xfrm>
          <a:prstGeom prst="rect">
            <a:avLst/>
          </a:prstGeom>
          <a:noFill/>
          <a:ln w="9525">
            <a:noFill/>
            <a:miter lim="800000"/>
            <a:headEnd/>
            <a:tailEnd/>
          </a:ln>
        </p:spPr>
        <p:txBody>
          <a:bodyPr anchor="ctr">
            <a:spAutoFit/>
          </a:bodyPr>
          <a:lstStyle/>
          <a:p>
            <a:pPr marL="182563" indent="-182563" eaLnBrk="0" hangingPunct="0">
              <a:lnSpc>
                <a:spcPct val="60000"/>
              </a:lnSpc>
              <a:spcBef>
                <a:spcPct val="50000"/>
              </a:spcBef>
            </a:pPr>
            <a:r>
              <a:rPr lang="es-ES_tradnl" sz="3200" b="1">
                <a:solidFill>
                  <a:srgbClr val="197B30"/>
                </a:solidFill>
              </a:rPr>
              <a:t>Persuadir:</a:t>
            </a:r>
            <a:endParaRPr lang="es-ES_tradnl" b="1">
              <a:solidFill>
                <a:srgbClr val="197B30"/>
              </a:solidFill>
            </a:endParaRPr>
          </a:p>
          <a:p>
            <a:pPr marL="182563" indent="-182563" algn="l" eaLnBrk="0" hangingPunct="0">
              <a:lnSpc>
                <a:spcPct val="90000"/>
              </a:lnSpc>
              <a:spcBef>
                <a:spcPct val="10000"/>
              </a:spcBef>
              <a:buFontTx/>
              <a:buChar char="•"/>
            </a:pPr>
            <a:r>
              <a:rPr lang="es-ES_tradnl">
                <a:solidFill>
                  <a:schemeClr val="tx1"/>
                </a:solidFill>
              </a:rPr>
              <a:t>Construir preferencia de marca.</a:t>
            </a:r>
          </a:p>
          <a:p>
            <a:pPr marL="182563" indent="-182563" algn="l" eaLnBrk="0" hangingPunct="0">
              <a:lnSpc>
                <a:spcPct val="90000"/>
              </a:lnSpc>
              <a:spcBef>
                <a:spcPct val="10000"/>
              </a:spcBef>
              <a:buFontTx/>
              <a:buChar char="•"/>
            </a:pPr>
            <a:r>
              <a:rPr lang="es-ES_tradnl">
                <a:solidFill>
                  <a:schemeClr val="tx1"/>
                </a:solidFill>
              </a:rPr>
              <a:t>Animar el cambio hacia nuestra marca</a:t>
            </a:r>
          </a:p>
          <a:p>
            <a:pPr marL="182563" indent="-182563" algn="l" eaLnBrk="0" hangingPunct="0">
              <a:lnSpc>
                <a:spcPct val="90000"/>
              </a:lnSpc>
              <a:spcBef>
                <a:spcPct val="10000"/>
              </a:spcBef>
              <a:buFontTx/>
              <a:buChar char="•"/>
            </a:pPr>
            <a:r>
              <a:rPr lang="es-ES_tradnl">
                <a:solidFill>
                  <a:schemeClr val="tx1"/>
                </a:solidFill>
              </a:rPr>
              <a:t>Cambiar la percepción hacia el producto.</a:t>
            </a:r>
          </a:p>
          <a:p>
            <a:pPr marL="182563" indent="-182563" algn="l" eaLnBrk="0" hangingPunct="0">
              <a:lnSpc>
                <a:spcPct val="90000"/>
              </a:lnSpc>
              <a:spcBef>
                <a:spcPct val="10000"/>
              </a:spcBef>
              <a:buFontTx/>
              <a:buChar char="•"/>
            </a:pPr>
            <a:r>
              <a:rPr lang="es-ES_tradnl">
                <a:solidFill>
                  <a:schemeClr val="tx1"/>
                </a:solidFill>
              </a:rPr>
              <a:t>Incitar a la compra.</a:t>
            </a:r>
          </a:p>
        </p:txBody>
      </p:sp>
      <p:sp>
        <p:nvSpPr>
          <p:cNvPr id="31754" name="Rectangle 12"/>
          <p:cNvSpPr>
            <a:spLocks noChangeArrowheads="1"/>
          </p:cNvSpPr>
          <p:nvPr/>
        </p:nvSpPr>
        <p:spPr bwMode="auto">
          <a:xfrm>
            <a:off x="611188" y="0"/>
            <a:ext cx="7772400" cy="609600"/>
          </a:xfrm>
          <a:prstGeom prst="rect">
            <a:avLst/>
          </a:prstGeom>
          <a:noFill/>
          <a:ln w="9525">
            <a:noFill/>
            <a:miter lim="800000"/>
            <a:headEnd/>
            <a:tailEnd/>
          </a:ln>
        </p:spPr>
        <p:txBody>
          <a:bodyPr anchor="ctr"/>
          <a:lstStyle/>
          <a:p>
            <a:pPr algn="l"/>
            <a:r>
              <a:rPr lang="es-ES_tradnl" sz="2800" dirty="0"/>
              <a:t>Publicidad</a:t>
            </a:r>
          </a:p>
        </p:txBody>
      </p:sp>
      <p:sp>
        <p:nvSpPr>
          <p:cNvPr id="31755" name="Text Box 13"/>
          <p:cNvSpPr txBox="1">
            <a:spLocks noChangeArrowheads="1"/>
          </p:cNvSpPr>
          <p:nvPr/>
        </p:nvSpPr>
        <p:spPr bwMode="auto">
          <a:xfrm>
            <a:off x="2051050" y="4652963"/>
            <a:ext cx="4897438" cy="1397000"/>
          </a:xfrm>
          <a:prstGeom prst="rect">
            <a:avLst/>
          </a:prstGeom>
          <a:noFill/>
          <a:ln w="9525">
            <a:noFill/>
            <a:miter lim="800000"/>
            <a:headEnd/>
            <a:tailEnd/>
          </a:ln>
        </p:spPr>
        <p:txBody>
          <a:bodyPr anchor="ctr">
            <a:spAutoFit/>
          </a:bodyPr>
          <a:lstStyle/>
          <a:p>
            <a:pPr eaLnBrk="0" hangingPunct="0">
              <a:lnSpc>
                <a:spcPct val="80000"/>
              </a:lnSpc>
              <a:spcBef>
                <a:spcPct val="50000"/>
              </a:spcBef>
            </a:pPr>
            <a:r>
              <a:rPr lang="es-ES_tradnl" sz="3200" b="1">
                <a:solidFill>
                  <a:srgbClr val="197B30"/>
                </a:solidFill>
              </a:rPr>
              <a:t>Recordar:</a:t>
            </a:r>
            <a:endParaRPr lang="es-ES_tradnl" b="1">
              <a:solidFill>
                <a:srgbClr val="197B30"/>
              </a:solidFill>
            </a:endParaRPr>
          </a:p>
          <a:p>
            <a:pPr algn="l" eaLnBrk="0" hangingPunct="0">
              <a:lnSpc>
                <a:spcPct val="50000"/>
              </a:lnSpc>
              <a:spcBef>
                <a:spcPct val="50000"/>
              </a:spcBef>
              <a:buFontTx/>
              <a:buChar char="•"/>
            </a:pPr>
            <a:r>
              <a:rPr lang="es-ES_tradnl">
                <a:solidFill>
                  <a:schemeClr val="tx1"/>
                </a:solidFill>
              </a:rPr>
              <a:t> </a:t>
            </a:r>
            <a:r>
              <a:rPr lang="es-ES">
                <a:solidFill>
                  <a:schemeClr val="tx1"/>
                </a:solidFill>
              </a:rPr>
              <a:t>Mantenimiento del nivel de notoriedad.</a:t>
            </a:r>
          </a:p>
          <a:p>
            <a:pPr algn="l" eaLnBrk="0" hangingPunct="0">
              <a:lnSpc>
                <a:spcPct val="50000"/>
              </a:lnSpc>
              <a:spcBef>
                <a:spcPct val="50000"/>
              </a:spcBef>
              <a:buFontTx/>
              <a:buChar char="•"/>
            </a:pPr>
            <a:r>
              <a:rPr lang="es-ES">
                <a:solidFill>
                  <a:schemeClr val="tx1"/>
                </a:solidFill>
              </a:rPr>
              <a:t> Los beneficios.</a:t>
            </a:r>
          </a:p>
          <a:p>
            <a:pPr algn="l" eaLnBrk="0" hangingPunct="0">
              <a:lnSpc>
                <a:spcPct val="50000"/>
              </a:lnSpc>
              <a:spcBef>
                <a:spcPct val="50000"/>
              </a:spcBef>
              <a:buFontTx/>
              <a:buChar char="•"/>
            </a:pPr>
            <a:r>
              <a:rPr lang="es-ES">
                <a:solidFill>
                  <a:schemeClr val="tx1"/>
                </a:solidFill>
              </a:rPr>
              <a:t> Dónde y cuándo comprar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3"/>
          <p:cNvSpPr>
            <a:spLocks noChangeArrowheads="1"/>
          </p:cNvSpPr>
          <p:nvPr/>
        </p:nvSpPr>
        <p:spPr bwMode="auto">
          <a:xfrm>
            <a:off x="3590925" y="2090738"/>
            <a:ext cx="9144000" cy="0"/>
          </a:xfrm>
          <a:prstGeom prst="rect">
            <a:avLst/>
          </a:prstGeom>
          <a:noFill/>
          <a:ln w="9525">
            <a:noFill/>
            <a:miter lim="800000"/>
            <a:headEnd/>
            <a:tailEnd/>
          </a:ln>
        </p:spPr>
        <p:txBody>
          <a:bodyPr>
            <a:spAutoFit/>
          </a:bodyPr>
          <a:lstStyle/>
          <a:p>
            <a:endParaRPr lang="es-ES"/>
          </a:p>
        </p:txBody>
      </p:sp>
      <p:sp>
        <p:nvSpPr>
          <p:cNvPr id="5129" name="Rectangle 9"/>
          <p:cNvSpPr>
            <a:spLocks noChangeArrowheads="1"/>
          </p:cNvSpPr>
          <p:nvPr/>
        </p:nvSpPr>
        <p:spPr bwMode="auto">
          <a:xfrm>
            <a:off x="539552" y="0"/>
            <a:ext cx="7918648" cy="609600"/>
          </a:xfrm>
          <a:prstGeom prst="rect">
            <a:avLst/>
          </a:prstGeom>
          <a:noFill/>
          <a:ln w="9525">
            <a:noFill/>
            <a:miter lim="800000"/>
            <a:headEnd/>
            <a:tailEnd/>
          </a:ln>
        </p:spPr>
        <p:txBody>
          <a:bodyPr anchor="ctr"/>
          <a:lstStyle/>
          <a:p>
            <a:pPr algn="l"/>
            <a:r>
              <a:rPr lang="es-ES_tradnl" sz="2800" dirty="0" smtClean="0"/>
              <a:t>Publicidad: dos ejemplos</a:t>
            </a:r>
            <a:endParaRPr lang="es-ES_tradnl" sz="2800" dirty="0"/>
          </a:p>
        </p:txBody>
      </p:sp>
      <p:pic>
        <p:nvPicPr>
          <p:cNvPr id="11" name="Picture 2" descr="http://2.bp.blogspot.com/-xwYuiVeH5qs/UJl8aelZitI/AAAAAAAAAow/nWZocWhdcNA/s1600/coca-cola_felicidad.jpg"/>
          <p:cNvPicPr>
            <a:picLocks noChangeAspect="1" noChangeArrowheads="1"/>
          </p:cNvPicPr>
          <p:nvPr/>
        </p:nvPicPr>
        <p:blipFill>
          <a:blip r:embed="rId3" cstate="print"/>
          <a:srcRect/>
          <a:stretch>
            <a:fillRect/>
          </a:stretch>
        </p:blipFill>
        <p:spPr bwMode="auto">
          <a:xfrm>
            <a:off x="323528" y="1196752"/>
            <a:ext cx="3619500" cy="4762500"/>
          </a:xfrm>
          <a:prstGeom prst="rect">
            <a:avLst/>
          </a:prstGeom>
          <a:noFill/>
        </p:spPr>
      </p:pic>
      <p:pic>
        <p:nvPicPr>
          <p:cNvPr id="12" name="Picture 2" descr="http://cdn2.clasipar.com/pictures/photos/005/937/093/vga_NOTEBOOK_TOSHIBA_L745-SP4202LL.jpg"/>
          <p:cNvPicPr>
            <a:picLocks noChangeAspect="1" noChangeArrowheads="1"/>
          </p:cNvPicPr>
          <p:nvPr/>
        </p:nvPicPr>
        <p:blipFill>
          <a:blip r:embed="rId4" cstate="print"/>
          <a:srcRect/>
          <a:stretch>
            <a:fillRect/>
          </a:stretch>
        </p:blipFill>
        <p:spPr bwMode="auto">
          <a:xfrm>
            <a:off x="4353247" y="1268760"/>
            <a:ext cx="4467225" cy="4572000"/>
          </a:xfrm>
          <a:prstGeom prst="rect">
            <a:avLst/>
          </a:prstGeom>
          <a:noFill/>
        </p:spPr>
      </p:pic>
      <p:sp>
        <p:nvSpPr>
          <p:cNvPr id="13" name="QuadreDeText 12"/>
          <p:cNvSpPr txBox="1"/>
          <p:nvPr/>
        </p:nvSpPr>
        <p:spPr>
          <a:xfrm>
            <a:off x="467544" y="6021288"/>
            <a:ext cx="3456384" cy="400110"/>
          </a:xfrm>
          <a:prstGeom prst="rect">
            <a:avLst/>
          </a:prstGeom>
          <a:noFill/>
        </p:spPr>
        <p:txBody>
          <a:bodyPr wrap="square" rtlCol="0">
            <a:spAutoFit/>
          </a:bodyPr>
          <a:lstStyle/>
          <a:p>
            <a:pPr algn="l"/>
            <a:r>
              <a:rPr lang="es-ES" dirty="0" smtClean="0">
                <a:solidFill>
                  <a:schemeClr val="tx1"/>
                </a:solidFill>
              </a:rPr>
              <a:t>Incidencia en las emociones</a:t>
            </a:r>
            <a:endParaRPr lang="es-ES" dirty="0">
              <a:solidFill>
                <a:schemeClr val="tx1"/>
              </a:solidFill>
            </a:endParaRPr>
          </a:p>
        </p:txBody>
      </p:sp>
      <p:sp>
        <p:nvSpPr>
          <p:cNvPr id="14" name="QuadreDeText 13"/>
          <p:cNvSpPr txBox="1"/>
          <p:nvPr/>
        </p:nvSpPr>
        <p:spPr>
          <a:xfrm>
            <a:off x="4499992" y="6021288"/>
            <a:ext cx="4320480" cy="400110"/>
          </a:xfrm>
          <a:prstGeom prst="rect">
            <a:avLst/>
          </a:prstGeom>
          <a:noFill/>
        </p:spPr>
        <p:txBody>
          <a:bodyPr wrap="square" rtlCol="0">
            <a:spAutoFit/>
          </a:bodyPr>
          <a:lstStyle/>
          <a:p>
            <a:pPr algn="l"/>
            <a:r>
              <a:rPr lang="es-ES" dirty="0" smtClean="0">
                <a:solidFill>
                  <a:schemeClr val="tx1"/>
                </a:solidFill>
              </a:rPr>
              <a:t>Incidencia en las cualidades físicas</a:t>
            </a:r>
            <a:endParaRPr lang="es-ES"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3850" y="0"/>
            <a:ext cx="8569325" cy="620713"/>
          </a:xfrm>
          <a:noFill/>
        </p:spPr>
        <p:txBody>
          <a:bodyPr/>
          <a:lstStyle/>
          <a:p>
            <a:pPr eaLnBrk="1" hangingPunct="1"/>
            <a:r>
              <a:rPr lang="es-ES_tradnl" dirty="0" smtClean="0"/>
              <a:t>Promoción de ventas</a:t>
            </a:r>
          </a:p>
        </p:txBody>
      </p:sp>
      <p:sp>
        <p:nvSpPr>
          <p:cNvPr id="32771" name="Rectangle 3"/>
          <p:cNvSpPr>
            <a:spLocks noGrp="1" noChangeArrowheads="1"/>
          </p:cNvSpPr>
          <p:nvPr>
            <p:ph type="body" idx="1"/>
          </p:nvPr>
        </p:nvSpPr>
        <p:spPr>
          <a:xfrm>
            <a:off x="533400" y="1066800"/>
            <a:ext cx="8077200" cy="4738688"/>
          </a:xfrm>
        </p:spPr>
        <p:txBody>
          <a:bodyPr/>
          <a:lstStyle/>
          <a:p>
            <a:pPr eaLnBrk="1" hangingPunct="1">
              <a:lnSpc>
                <a:spcPct val="110000"/>
              </a:lnSpc>
              <a:buNone/>
            </a:pPr>
            <a:r>
              <a:rPr lang="es-ES_tradnl" sz="2000" dirty="0" smtClean="0"/>
              <a:t>Objetivos principales:</a:t>
            </a:r>
          </a:p>
          <a:p>
            <a:pPr eaLnBrk="1" hangingPunct="1">
              <a:lnSpc>
                <a:spcPct val="110000"/>
              </a:lnSpc>
            </a:pPr>
            <a:r>
              <a:rPr lang="es-ES_tradnl" sz="2000" dirty="0" smtClean="0"/>
              <a:t>En relación con los vendedores:</a:t>
            </a:r>
            <a:r>
              <a:rPr lang="es-ES_tradnl" sz="2000" b="0" dirty="0" smtClean="0"/>
              <a:t> Aumentar la eficacia de las ventas; Desarrollar las ventas de un determinado producto; Incrementar las ventas a determinados clientes.</a:t>
            </a:r>
          </a:p>
          <a:p>
            <a:pPr eaLnBrk="1" hangingPunct="1">
              <a:lnSpc>
                <a:spcPct val="110000"/>
              </a:lnSpc>
            </a:pPr>
            <a:r>
              <a:rPr lang="es-ES_tradnl" sz="2000" dirty="0" smtClean="0"/>
              <a:t>En relación con los intermediarios: </a:t>
            </a:r>
            <a:r>
              <a:rPr lang="es-ES_tradnl" sz="2000" b="0" dirty="0" smtClean="0"/>
              <a:t>Aumentar la preferencia por las marcas de la empresa; Mejorar la rotación de existencias; Ampliar la gama de productos distribuidos.</a:t>
            </a:r>
          </a:p>
          <a:p>
            <a:pPr eaLnBrk="1" hangingPunct="1">
              <a:lnSpc>
                <a:spcPct val="110000"/>
              </a:lnSpc>
            </a:pPr>
            <a:r>
              <a:rPr lang="es-ES_tradnl" sz="2000" dirty="0" smtClean="0"/>
              <a:t>Con relación a los prescriptores:</a:t>
            </a:r>
            <a:r>
              <a:rPr lang="es-ES_tradnl" sz="2000" b="0" dirty="0" smtClean="0"/>
              <a:t> Dar a conocer los diferentes usos y características de los productos; Crear una imagen de marca.</a:t>
            </a:r>
          </a:p>
          <a:p>
            <a:pPr eaLnBrk="1" hangingPunct="1">
              <a:lnSpc>
                <a:spcPct val="110000"/>
              </a:lnSpc>
            </a:pPr>
            <a:r>
              <a:rPr lang="es-ES_tradnl" sz="2000" dirty="0" smtClean="0"/>
              <a:t>En relación con los consumidores:</a:t>
            </a:r>
            <a:r>
              <a:rPr lang="es-ES_tradnl" sz="2000" b="0" dirty="0" smtClean="0"/>
              <a:t> Captar nuevos consumidores; Generar prueba; Fomentar la fidelidad; Aumentar la compra media,....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4294967295"/>
          </p:nvPr>
        </p:nvSpPr>
        <p:spPr>
          <a:xfrm>
            <a:off x="539750" y="1295400"/>
            <a:ext cx="8353425" cy="4797425"/>
          </a:xfrm>
        </p:spPr>
        <p:txBody>
          <a:bodyPr/>
          <a:lstStyle/>
          <a:p>
            <a:pPr eaLnBrk="1" hangingPunct="1">
              <a:lnSpc>
                <a:spcPct val="105000"/>
              </a:lnSpc>
              <a:spcBef>
                <a:spcPct val="50000"/>
              </a:spcBef>
            </a:pPr>
            <a:r>
              <a:rPr lang="es-ES_tradnl" sz="2000" smtClean="0"/>
              <a:t>Conjunto de actividades de comunicación realizadas por la empresa para crear una actitud favorable hacia ella, así como el mantenimiento de un clima de confianza.</a:t>
            </a:r>
          </a:p>
          <a:p>
            <a:pPr eaLnBrk="1" hangingPunct="1">
              <a:lnSpc>
                <a:spcPct val="105000"/>
              </a:lnSpc>
              <a:spcBef>
                <a:spcPct val="50000"/>
              </a:spcBef>
            </a:pPr>
            <a:r>
              <a:rPr lang="es-ES_tradnl" sz="2000" smtClean="0"/>
              <a:t>Su atractivo se fundamenta en tres características distintivas:</a:t>
            </a:r>
            <a:r>
              <a:rPr lang="es-ES_tradnl" sz="2000" b="0" smtClean="0"/>
              <a:t> alta credibilidad, penetración (pueden alcanzar al público que rechace la publicidad), y el alto potencial para destacar positivamente la imagen de la empresa.</a:t>
            </a:r>
          </a:p>
          <a:p>
            <a:pPr eaLnBrk="1" hangingPunct="1">
              <a:lnSpc>
                <a:spcPct val="105000"/>
              </a:lnSpc>
              <a:spcBef>
                <a:spcPct val="50000"/>
              </a:spcBef>
            </a:pPr>
            <a:r>
              <a:rPr lang="es-ES_tradnl" sz="2000" smtClean="0"/>
              <a:t>Sus principales herramientas son:</a:t>
            </a:r>
            <a:r>
              <a:rPr lang="es-ES_tradnl" sz="2000" b="0" smtClean="0"/>
              <a:t> prensa, conferencias, seminarios, informes anuales, patrocinios, publicaciones, relaciones con los medios,...</a:t>
            </a:r>
            <a:endParaRPr lang="es-ES" sz="2000" b="0" smtClean="0"/>
          </a:p>
        </p:txBody>
      </p:sp>
      <p:sp>
        <p:nvSpPr>
          <p:cNvPr id="33795" name="Rectangle 3"/>
          <p:cNvSpPr>
            <a:spLocks noGrp="1" noChangeArrowheads="1"/>
          </p:cNvSpPr>
          <p:nvPr>
            <p:ph type="title"/>
          </p:nvPr>
        </p:nvSpPr>
        <p:spPr>
          <a:noFill/>
        </p:spPr>
        <p:txBody>
          <a:bodyPr/>
          <a:lstStyle/>
          <a:p>
            <a:pPr eaLnBrk="1" hangingPunct="1"/>
            <a:r>
              <a:rPr lang="es-ES_tradnl" dirty="0" smtClean="0"/>
              <a:t>Relaciones públicas</a:t>
            </a:r>
            <a:endParaRPr lang="es-E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s-ES_tradnl" smtClean="0"/>
              <a:t>El marketing directo</a:t>
            </a:r>
          </a:p>
        </p:txBody>
      </p:sp>
      <p:sp>
        <p:nvSpPr>
          <p:cNvPr id="34819" name="Rectangle 3"/>
          <p:cNvSpPr>
            <a:spLocks noGrp="1" noChangeArrowheads="1"/>
          </p:cNvSpPr>
          <p:nvPr>
            <p:ph type="body" idx="1"/>
          </p:nvPr>
        </p:nvSpPr>
        <p:spPr>
          <a:xfrm>
            <a:off x="539750" y="1557338"/>
            <a:ext cx="7772400" cy="4114800"/>
          </a:xfrm>
          <a:noFill/>
        </p:spPr>
        <p:txBody>
          <a:bodyPr/>
          <a:lstStyle/>
          <a:p>
            <a:pPr eaLnBrk="1" hangingPunct="1">
              <a:lnSpc>
                <a:spcPct val="105000"/>
              </a:lnSpc>
              <a:spcBef>
                <a:spcPct val="50000"/>
              </a:spcBef>
            </a:pPr>
            <a:r>
              <a:rPr lang="es-ES_tradnl" sz="2000" smtClean="0"/>
              <a:t>Actualmente se llama marketing relacional, y nos permite hacer una aproximación directa al consumidor que nos interesa, sin dirigir ni una peseta de nuestro presupuesto a personas que no nos interesan. </a:t>
            </a:r>
          </a:p>
          <a:p>
            <a:pPr eaLnBrk="1" hangingPunct="1">
              <a:lnSpc>
                <a:spcPct val="105000"/>
              </a:lnSpc>
              <a:spcBef>
                <a:spcPct val="50000"/>
              </a:spcBef>
            </a:pPr>
            <a:r>
              <a:rPr lang="es-ES_tradnl" sz="2000" smtClean="0"/>
              <a:t>La marca establece una relación personal con su consumidor, actual y potencial.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pPr eaLnBrk="1" hangingPunct="1"/>
            <a:r>
              <a:rPr lang="es-ES" dirty="0" smtClean="0"/>
              <a:t>La distribución</a:t>
            </a:r>
          </a:p>
        </p:txBody>
      </p:sp>
      <p:sp>
        <p:nvSpPr>
          <p:cNvPr id="35843" name="2 Marcador de contenido"/>
          <p:cNvSpPr>
            <a:spLocks noGrp="1"/>
          </p:cNvSpPr>
          <p:nvPr>
            <p:ph idx="1"/>
          </p:nvPr>
        </p:nvSpPr>
        <p:spPr>
          <a:xfrm>
            <a:off x="685800" y="764704"/>
            <a:ext cx="8134672" cy="5544616"/>
          </a:xfrm>
        </p:spPr>
        <p:txBody>
          <a:bodyPr/>
          <a:lstStyle/>
          <a:p>
            <a:pPr eaLnBrk="1" hangingPunct="1"/>
            <a:r>
              <a:rPr lang="es-ES" dirty="0" smtClean="0"/>
              <a:t>¿Cuáles son sus canales de distribución?</a:t>
            </a:r>
            <a:br>
              <a:rPr lang="es-ES" dirty="0" smtClean="0"/>
            </a:br>
            <a:r>
              <a:rPr lang="es-ES" sz="1800" dirty="0" smtClean="0"/>
              <a:t>Existen numerosas opciones para hacer llegar su producto al cliente, tales como la venta directa al detalle, la venta al por mayor, la venta por consignación, los agentes intermediarios, etc. La elección de los canales de distribución tiene implicaciones importantes que repercuten sobre la estructura de precios, el mensaje de los anuncios publicitarios, el flujo de caja, etc.</a:t>
            </a:r>
            <a:endParaRPr lang="es-ES" dirty="0" smtClean="0"/>
          </a:p>
          <a:p>
            <a:pPr lvl="1" eaLnBrk="1" hangingPunct="1"/>
            <a:r>
              <a:rPr lang="es-ES" dirty="0" smtClean="0"/>
              <a:t>¿Qué canales de distribución utilizan sus competidores? </a:t>
            </a:r>
          </a:p>
          <a:p>
            <a:pPr lvl="1" eaLnBrk="1" hangingPunct="1"/>
            <a:r>
              <a:rPr lang="es-ES" dirty="0" smtClean="0"/>
              <a:t>¿Cuáles son los costos relativos a la decisión sobre los canales de distribución más adecuados? </a:t>
            </a:r>
          </a:p>
          <a:p>
            <a:pPr lvl="1" eaLnBrk="1" hangingPunct="1"/>
            <a:r>
              <a:rPr lang="es-ES" dirty="0" smtClean="0"/>
              <a:t>La capacidad financiera y de producción ¿restringe la selección de canales de distribución? </a:t>
            </a:r>
          </a:p>
          <a:p>
            <a:pPr lvl="1" eaLnBrk="1" hangingPunct="1"/>
            <a:r>
              <a:rPr lang="es-ES" dirty="0" smtClean="0"/>
              <a:t>¿Hay alguna oportunidad de ganar control en la cadena de suministro?</a:t>
            </a:r>
          </a:p>
          <a:p>
            <a:pPr eaLnBrk="1" hangingPunct="1"/>
            <a:r>
              <a:rPr lang="es-ES" dirty="0" err="1" smtClean="0"/>
              <a:t>Merchandising</a:t>
            </a:r>
            <a:endParaRPr lang="es-ES" dirty="0" smtClean="0"/>
          </a:p>
          <a:p>
            <a:pPr eaLnBrk="1" hangingPunct="1">
              <a:buNone/>
            </a:pPr>
            <a:r>
              <a:rPr lang="es-ES" sz="1800" dirty="0" smtClean="0"/>
              <a:t>	Conjunto de técnicas y acciones que se realizan en el punto de venta y que permiten presentar el producto o servicio en las mejores condiciones, tanto físicas como psicológicas, al consumidor final.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es-ES" dirty="0" smtClean="0"/>
              <a:t>Investigación y Análisis de Mercados</a:t>
            </a:r>
            <a:endParaRPr lang="es-ES" dirty="0"/>
          </a:p>
        </p:txBody>
      </p:sp>
      <p:sp>
        <p:nvSpPr>
          <p:cNvPr id="3" name="Contenidor de contingut 2"/>
          <p:cNvSpPr>
            <a:spLocks noGrp="1"/>
          </p:cNvSpPr>
          <p:nvPr>
            <p:ph idx="1"/>
          </p:nvPr>
        </p:nvSpPr>
        <p:spPr/>
        <p:txBody>
          <a:bodyPr/>
          <a:lstStyle/>
          <a:p>
            <a:r>
              <a:rPr lang="es-ES" dirty="0" smtClean="0"/>
              <a:t>Qué es:</a:t>
            </a:r>
          </a:p>
          <a:p>
            <a:pPr lvl="1"/>
            <a:r>
              <a:rPr lang="es-ES" dirty="0" smtClean="0"/>
              <a:t>Consiste en el diseño, la recogida y el análisis de datos y de la información relevante para resolver un problema concreto de marketing.</a:t>
            </a:r>
          </a:p>
          <a:p>
            <a:r>
              <a:rPr lang="es-ES" dirty="0" smtClean="0"/>
              <a:t>Sobre qué se investiga:</a:t>
            </a:r>
          </a:p>
          <a:p>
            <a:pPr lvl="1"/>
            <a:r>
              <a:rPr lang="es-ES" dirty="0" smtClean="0"/>
              <a:t>Mercado: clientes, competidores, regulaciones</a:t>
            </a:r>
          </a:p>
          <a:p>
            <a:pPr lvl="1"/>
            <a:r>
              <a:rPr lang="es-ES" dirty="0" smtClean="0"/>
              <a:t>Productos: cartera de productos, marcas</a:t>
            </a:r>
          </a:p>
          <a:p>
            <a:pPr lvl="1"/>
            <a:r>
              <a:rPr lang="es-ES" dirty="0" smtClean="0"/>
              <a:t>Precios: demanda, costes, competencia, regulaciones</a:t>
            </a:r>
          </a:p>
          <a:p>
            <a:pPr lvl="1"/>
            <a:r>
              <a:rPr lang="es-ES" dirty="0" smtClean="0"/>
              <a:t>Comunicación: publicidad, promociones, relaciones públicas</a:t>
            </a:r>
          </a:p>
          <a:p>
            <a:pPr lvl="1"/>
            <a:r>
              <a:rPr lang="es-ES" dirty="0" smtClean="0"/>
              <a:t>Distribución: logística de venta, canales de distribución</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es-ES" dirty="0" smtClean="0"/>
              <a:t>Investigación y Análisis de Mercados</a:t>
            </a:r>
            <a:endParaRPr lang="es-ES" dirty="0"/>
          </a:p>
        </p:txBody>
      </p:sp>
      <p:sp>
        <p:nvSpPr>
          <p:cNvPr id="3" name="Contenidor de contingut 2"/>
          <p:cNvSpPr>
            <a:spLocks noGrp="1"/>
          </p:cNvSpPr>
          <p:nvPr>
            <p:ph idx="1"/>
          </p:nvPr>
        </p:nvSpPr>
        <p:spPr/>
        <p:txBody>
          <a:bodyPr/>
          <a:lstStyle/>
          <a:p>
            <a:r>
              <a:rPr lang="es-ES" dirty="0" smtClean="0"/>
              <a:t>El proceso de investigación de mercados</a:t>
            </a:r>
            <a:endParaRPr lang="es-ES" dirty="0"/>
          </a:p>
        </p:txBody>
      </p:sp>
      <p:grpSp>
        <p:nvGrpSpPr>
          <p:cNvPr id="7" name="19 Grupo"/>
          <p:cNvGrpSpPr>
            <a:grpSpLocks/>
          </p:cNvGrpSpPr>
          <p:nvPr/>
        </p:nvGrpSpPr>
        <p:grpSpPr bwMode="auto">
          <a:xfrm>
            <a:off x="755576" y="2914650"/>
            <a:ext cx="3071813" cy="714375"/>
            <a:chOff x="2428860" y="2571744"/>
            <a:chExt cx="3071834" cy="714380"/>
          </a:xfrm>
        </p:grpSpPr>
        <p:sp>
          <p:nvSpPr>
            <p:cNvPr id="8" name="7 CuadroTexto"/>
            <p:cNvSpPr txBox="1">
              <a:spLocks noChangeArrowheads="1"/>
            </p:cNvSpPr>
            <p:nvPr/>
          </p:nvSpPr>
          <p:spPr bwMode="auto">
            <a:xfrm>
              <a:off x="2500298" y="2733669"/>
              <a:ext cx="2928958" cy="323165"/>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es-ES" sz="1500" dirty="0" smtClean="0"/>
                <a:t>Diseño de la investigación</a:t>
              </a:r>
              <a:endParaRPr lang="es-ES" sz="1500" dirty="0"/>
            </a:p>
          </p:txBody>
        </p:sp>
        <p:sp>
          <p:nvSpPr>
            <p:cNvPr id="9" name="14 Conector fuera de página"/>
            <p:cNvSpPr/>
            <p:nvPr/>
          </p:nvSpPr>
          <p:spPr>
            <a:xfrm>
              <a:off x="2428860" y="2571744"/>
              <a:ext cx="3071834" cy="714380"/>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a-ES"/>
            </a:p>
          </p:txBody>
        </p:sp>
      </p:grpSp>
      <p:grpSp>
        <p:nvGrpSpPr>
          <p:cNvPr id="10" name="20 Grupo"/>
          <p:cNvGrpSpPr>
            <a:grpSpLocks/>
          </p:cNvGrpSpPr>
          <p:nvPr/>
        </p:nvGrpSpPr>
        <p:grpSpPr bwMode="auto">
          <a:xfrm>
            <a:off x="755576" y="3762375"/>
            <a:ext cx="3071813" cy="714375"/>
            <a:chOff x="2428860" y="3429000"/>
            <a:chExt cx="3071834" cy="714380"/>
          </a:xfrm>
        </p:grpSpPr>
        <p:sp>
          <p:nvSpPr>
            <p:cNvPr id="11" name="9 CuadroTexto"/>
            <p:cNvSpPr txBox="1">
              <a:spLocks noChangeArrowheads="1"/>
            </p:cNvSpPr>
            <p:nvPr/>
          </p:nvSpPr>
          <p:spPr bwMode="auto">
            <a:xfrm>
              <a:off x="2500298" y="3567114"/>
              <a:ext cx="2928958" cy="323165"/>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es-ES" sz="1500" dirty="0" smtClean="0"/>
                <a:t>Obtención de la información</a:t>
              </a:r>
              <a:endParaRPr lang="es-ES" sz="1500" dirty="0"/>
            </a:p>
          </p:txBody>
        </p:sp>
        <p:sp>
          <p:nvSpPr>
            <p:cNvPr id="12" name="15 Conector fuera de página"/>
            <p:cNvSpPr/>
            <p:nvPr/>
          </p:nvSpPr>
          <p:spPr>
            <a:xfrm>
              <a:off x="2428860" y="3429000"/>
              <a:ext cx="3071834" cy="714380"/>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a-ES"/>
            </a:p>
          </p:txBody>
        </p:sp>
      </p:grpSp>
      <p:grpSp>
        <p:nvGrpSpPr>
          <p:cNvPr id="13" name="21 Grupo"/>
          <p:cNvGrpSpPr>
            <a:grpSpLocks/>
          </p:cNvGrpSpPr>
          <p:nvPr/>
        </p:nvGrpSpPr>
        <p:grpSpPr bwMode="auto">
          <a:xfrm>
            <a:off x="755576" y="4614863"/>
            <a:ext cx="3071813" cy="714375"/>
            <a:chOff x="2428860" y="4500570"/>
            <a:chExt cx="3071834" cy="714380"/>
          </a:xfrm>
        </p:grpSpPr>
        <p:sp>
          <p:nvSpPr>
            <p:cNvPr id="14" name="11 CuadroTexto"/>
            <p:cNvSpPr txBox="1">
              <a:spLocks noChangeArrowheads="1"/>
            </p:cNvSpPr>
            <p:nvPr/>
          </p:nvSpPr>
          <p:spPr bwMode="auto">
            <a:xfrm>
              <a:off x="2571736" y="4648208"/>
              <a:ext cx="2928958" cy="323165"/>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es-ES" sz="1500" dirty="0" smtClean="0"/>
                <a:t>Análisis de la información</a:t>
              </a:r>
              <a:endParaRPr lang="es-ES" sz="1500" dirty="0"/>
            </a:p>
          </p:txBody>
        </p:sp>
        <p:sp>
          <p:nvSpPr>
            <p:cNvPr id="15" name="16 Conector fuera de página"/>
            <p:cNvSpPr/>
            <p:nvPr/>
          </p:nvSpPr>
          <p:spPr>
            <a:xfrm>
              <a:off x="2428860" y="4500570"/>
              <a:ext cx="3071834" cy="714380"/>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a-ES"/>
            </a:p>
          </p:txBody>
        </p:sp>
      </p:grpSp>
      <p:grpSp>
        <p:nvGrpSpPr>
          <p:cNvPr id="16" name="22 Grupo"/>
          <p:cNvGrpSpPr>
            <a:grpSpLocks/>
          </p:cNvGrpSpPr>
          <p:nvPr/>
        </p:nvGrpSpPr>
        <p:grpSpPr bwMode="auto">
          <a:xfrm>
            <a:off x="755576" y="5476875"/>
            <a:ext cx="3071813" cy="714375"/>
            <a:chOff x="2500298" y="5715016"/>
            <a:chExt cx="3071834" cy="714380"/>
          </a:xfrm>
        </p:grpSpPr>
        <p:sp>
          <p:nvSpPr>
            <p:cNvPr id="17" name="13 CuadroTexto"/>
            <p:cNvSpPr txBox="1">
              <a:spLocks noChangeArrowheads="1"/>
            </p:cNvSpPr>
            <p:nvPr/>
          </p:nvSpPr>
          <p:spPr bwMode="auto">
            <a:xfrm>
              <a:off x="2571736" y="5857892"/>
              <a:ext cx="2928958" cy="323165"/>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es-ES" sz="1500" dirty="0" smtClean="0"/>
                <a:t>Presentación de los resultados</a:t>
              </a:r>
              <a:endParaRPr lang="es-ES" sz="1500" dirty="0"/>
            </a:p>
          </p:txBody>
        </p:sp>
        <p:sp>
          <p:nvSpPr>
            <p:cNvPr id="18" name="17 Conector fuera de página"/>
            <p:cNvSpPr/>
            <p:nvPr/>
          </p:nvSpPr>
          <p:spPr>
            <a:xfrm>
              <a:off x="2500298" y="5715016"/>
              <a:ext cx="3071834" cy="714380"/>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a-ES"/>
            </a:p>
          </p:txBody>
        </p:sp>
      </p:grpSp>
      <p:grpSp>
        <p:nvGrpSpPr>
          <p:cNvPr id="21" name="19 Grupo"/>
          <p:cNvGrpSpPr>
            <a:grpSpLocks/>
          </p:cNvGrpSpPr>
          <p:nvPr/>
        </p:nvGrpSpPr>
        <p:grpSpPr bwMode="auto">
          <a:xfrm>
            <a:off x="755576" y="2060848"/>
            <a:ext cx="3071813" cy="714375"/>
            <a:chOff x="2428860" y="2571744"/>
            <a:chExt cx="3071834" cy="714380"/>
          </a:xfrm>
        </p:grpSpPr>
        <p:sp>
          <p:nvSpPr>
            <p:cNvPr id="22" name="7 CuadroTexto"/>
            <p:cNvSpPr txBox="1">
              <a:spLocks noChangeArrowheads="1"/>
            </p:cNvSpPr>
            <p:nvPr/>
          </p:nvSpPr>
          <p:spPr bwMode="auto">
            <a:xfrm>
              <a:off x="2500298" y="2593810"/>
              <a:ext cx="2928958" cy="554002"/>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es-ES" sz="1500" dirty="0" smtClean="0"/>
                <a:t>Definición del problema y de los objetivos de la investigación</a:t>
              </a:r>
              <a:endParaRPr lang="es-ES" sz="1500" dirty="0"/>
            </a:p>
          </p:txBody>
        </p:sp>
        <p:sp>
          <p:nvSpPr>
            <p:cNvPr id="23" name="14 Conector fuera de página"/>
            <p:cNvSpPr/>
            <p:nvPr/>
          </p:nvSpPr>
          <p:spPr>
            <a:xfrm>
              <a:off x="2428860" y="2571744"/>
              <a:ext cx="3071834" cy="714380"/>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a-ES"/>
            </a:p>
          </p:txBody>
        </p:sp>
      </p:grpSp>
      <p:sp>
        <p:nvSpPr>
          <p:cNvPr id="29" name="QuadreDeText 28"/>
          <p:cNvSpPr txBox="1"/>
          <p:nvPr/>
        </p:nvSpPr>
        <p:spPr>
          <a:xfrm>
            <a:off x="5364088" y="2060848"/>
            <a:ext cx="3600400" cy="1569660"/>
          </a:xfrm>
          <a:prstGeom prst="rect">
            <a:avLst/>
          </a:prstGeom>
          <a:noFill/>
          <a:ln>
            <a:solidFill>
              <a:schemeClr val="tx1"/>
            </a:solidFill>
          </a:ln>
        </p:spPr>
        <p:txBody>
          <a:bodyPr wrap="square" rtlCol="0">
            <a:spAutoFit/>
          </a:bodyPr>
          <a:lstStyle/>
          <a:p>
            <a:pPr marL="342900" indent="-342900" algn="l">
              <a:buAutoNum type="alphaLcParenR"/>
            </a:pPr>
            <a:r>
              <a:rPr lang="es-ES" sz="1200" dirty="0" smtClean="0">
                <a:solidFill>
                  <a:schemeClr val="tx1"/>
                </a:solidFill>
              </a:rPr>
              <a:t>Diseño exploratorio: introducción al problema (bibliografía, estudio de casos, </a:t>
            </a:r>
            <a:r>
              <a:rPr lang="es-ES" sz="1200" dirty="0" err="1" smtClean="0">
                <a:solidFill>
                  <a:schemeClr val="tx1"/>
                </a:solidFill>
              </a:rPr>
              <a:t>focus</a:t>
            </a:r>
            <a:r>
              <a:rPr lang="es-ES" sz="1200" dirty="0" smtClean="0">
                <a:solidFill>
                  <a:schemeClr val="tx1"/>
                </a:solidFill>
              </a:rPr>
              <a:t> </a:t>
            </a:r>
            <a:r>
              <a:rPr lang="es-ES" sz="1200" dirty="0" err="1" smtClean="0">
                <a:solidFill>
                  <a:schemeClr val="tx1"/>
                </a:solidFill>
              </a:rPr>
              <a:t>group</a:t>
            </a:r>
            <a:r>
              <a:rPr lang="es-ES" sz="1200" dirty="0" smtClean="0">
                <a:solidFill>
                  <a:schemeClr val="tx1"/>
                </a:solidFill>
              </a:rPr>
              <a:t>)</a:t>
            </a:r>
          </a:p>
          <a:p>
            <a:pPr marL="342900" indent="-342900" algn="l">
              <a:buAutoNum type="alphaLcParenR"/>
            </a:pPr>
            <a:r>
              <a:rPr lang="es-ES" sz="1200" dirty="0" smtClean="0">
                <a:solidFill>
                  <a:schemeClr val="tx1"/>
                </a:solidFill>
              </a:rPr>
              <a:t>Diseño descriptivo: medición de variables</a:t>
            </a:r>
          </a:p>
          <a:p>
            <a:pPr marL="800100" lvl="1" indent="-342900" algn="l">
              <a:buFont typeface="Arial" pitchFamily="34" charset="0"/>
              <a:buChar char="•"/>
            </a:pPr>
            <a:r>
              <a:rPr lang="es-ES" sz="1200" dirty="0" smtClean="0">
                <a:solidFill>
                  <a:schemeClr val="tx1"/>
                </a:solidFill>
              </a:rPr>
              <a:t>Estudios transversales (un momento en el tiempo)</a:t>
            </a:r>
          </a:p>
          <a:p>
            <a:pPr marL="800100" lvl="1" indent="-342900" algn="l">
              <a:buFont typeface="Arial" pitchFamily="34" charset="0"/>
              <a:buChar char="•"/>
            </a:pPr>
            <a:r>
              <a:rPr lang="es-ES" sz="1200" dirty="0" smtClean="0">
                <a:solidFill>
                  <a:schemeClr val="tx1"/>
                </a:solidFill>
              </a:rPr>
              <a:t>Estudios longitudinales (tiempos diferentes)</a:t>
            </a:r>
          </a:p>
          <a:p>
            <a:pPr marL="342900" indent="-342900" algn="l">
              <a:buAutoNum type="alphaLcParenR"/>
            </a:pPr>
            <a:r>
              <a:rPr lang="es-ES" sz="1200" dirty="0" smtClean="0">
                <a:solidFill>
                  <a:schemeClr val="tx1"/>
                </a:solidFill>
              </a:rPr>
              <a:t>Diseño causal: relaciones entre variables</a:t>
            </a:r>
          </a:p>
        </p:txBody>
      </p:sp>
      <p:sp>
        <p:nvSpPr>
          <p:cNvPr id="30" name="QuadreDeText 29"/>
          <p:cNvSpPr txBox="1"/>
          <p:nvPr/>
        </p:nvSpPr>
        <p:spPr>
          <a:xfrm>
            <a:off x="5364088" y="3789040"/>
            <a:ext cx="3600400" cy="2492990"/>
          </a:xfrm>
          <a:prstGeom prst="rect">
            <a:avLst/>
          </a:prstGeom>
          <a:noFill/>
          <a:ln>
            <a:solidFill>
              <a:schemeClr val="tx1"/>
            </a:solidFill>
          </a:ln>
        </p:spPr>
        <p:txBody>
          <a:bodyPr wrap="square" rtlCol="0">
            <a:spAutoFit/>
          </a:bodyPr>
          <a:lstStyle/>
          <a:p>
            <a:pPr marL="342900" indent="-342900" algn="l">
              <a:buAutoNum type="alphaLcParenR"/>
            </a:pPr>
            <a:r>
              <a:rPr lang="es-ES" sz="1200" dirty="0" smtClean="0">
                <a:solidFill>
                  <a:schemeClr val="tx1"/>
                </a:solidFill>
              </a:rPr>
              <a:t>Fuentes de información</a:t>
            </a:r>
          </a:p>
          <a:p>
            <a:pPr marL="800100" lvl="1" indent="-342900" algn="l">
              <a:buFont typeface="Arial" pitchFamily="34" charset="0"/>
              <a:buChar char="•"/>
            </a:pPr>
            <a:r>
              <a:rPr lang="es-ES" sz="1200" dirty="0" smtClean="0">
                <a:solidFill>
                  <a:schemeClr val="tx1"/>
                </a:solidFill>
              </a:rPr>
              <a:t>Primarias</a:t>
            </a:r>
          </a:p>
          <a:p>
            <a:pPr marL="800100" lvl="1" indent="-342900" algn="l">
              <a:buFont typeface="Arial" pitchFamily="34" charset="0"/>
              <a:buChar char="•"/>
            </a:pPr>
            <a:r>
              <a:rPr lang="es-ES" sz="1200" dirty="0" smtClean="0">
                <a:solidFill>
                  <a:schemeClr val="tx1"/>
                </a:solidFill>
              </a:rPr>
              <a:t>Secundarias</a:t>
            </a:r>
          </a:p>
          <a:p>
            <a:pPr marL="342900" indent="-342900" algn="l">
              <a:buAutoNum type="alphaLcParenR"/>
            </a:pPr>
            <a:r>
              <a:rPr lang="es-ES" sz="1200" dirty="0" smtClean="0">
                <a:solidFill>
                  <a:schemeClr val="tx1"/>
                </a:solidFill>
              </a:rPr>
              <a:t>Métodos para obtener la información</a:t>
            </a:r>
          </a:p>
          <a:p>
            <a:pPr marL="800100" lvl="1" indent="-342900" algn="l">
              <a:buFont typeface="Arial" pitchFamily="34" charset="0"/>
              <a:buChar char="•"/>
            </a:pPr>
            <a:r>
              <a:rPr lang="es-ES" sz="1200" dirty="0" smtClean="0">
                <a:solidFill>
                  <a:schemeClr val="tx1"/>
                </a:solidFill>
              </a:rPr>
              <a:t>Investigación cualitativa</a:t>
            </a:r>
          </a:p>
          <a:p>
            <a:pPr marL="1257300" lvl="2" indent="-342900" algn="l">
              <a:buFont typeface="Arial" pitchFamily="34" charset="0"/>
              <a:buChar char="•"/>
            </a:pPr>
            <a:r>
              <a:rPr lang="es-ES" sz="1200" dirty="0" smtClean="0">
                <a:solidFill>
                  <a:schemeClr val="tx1"/>
                </a:solidFill>
              </a:rPr>
              <a:t>Dinámicas de grupo</a:t>
            </a:r>
          </a:p>
          <a:p>
            <a:pPr marL="1257300" lvl="2" indent="-342900" algn="l">
              <a:buFont typeface="Arial" pitchFamily="34" charset="0"/>
              <a:buChar char="•"/>
            </a:pPr>
            <a:r>
              <a:rPr lang="es-ES" sz="1200" dirty="0" smtClean="0">
                <a:solidFill>
                  <a:schemeClr val="tx1"/>
                </a:solidFill>
              </a:rPr>
              <a:t>Entrevistas en profundidad</a:t>
            </a:r>
          </a:p>
          <a:p>
            <a:pPr marL="800100" lvl="1" indent="-342900" algn="l">
              <a:buFont typeface="Arial" pitchFamily="34" charset="0"/>
              <a:buChar char="•"/>
            </a:pPr>
            <a:r>
              <a:rPr lang="es-ES" sz="1200" dirty="0" smtClean="0">
                <a:solidFill>
                  <a:schemeClr val="tx1"/>
                </a:solidFill>
              </a:rPr>
              <a:t>Investigación cuantitativa</a:t>
            </a:r>
          </a:p>
          <a:p>
            <a:pPr marL="1257300" lvl="2" indent="-342900" algn="l">
              <a:buFont typeface="Arial" pitchFamily="34" charset="0"/>
              <a:buChar char="•"/>
            </a:pPr>
            <a:r>
              <a:rPr lang="es-ES" sz="1200" dirty="0" smtClean="0">
                <a:solidFill>
                  <a:schemeClr val="tx1"/>
                </a:solidFill>
              </a:rPr>
              <a:t>Observación</a:t>
            </a:r>
          </a:p>
          <a:p>
            <a:pPr marL="1257300" lvl="2" indent="-342900" algn="l">
              <a:buFont typeface="Arial" pitchFamily="34" charset="0"/>
              <a:buChar char="•"/>
            </a:pPr>
            <a:r>
              <a:rPr lang="es-ES" sz="1200" dirty="0" smtClean="0">
                <a:solidFill>
                  <a:schemeClr val="tx1"/>
                </a:solidFill>
              </a:rPr>
              <a:t>Experimentación</a:t>
            </a:r>
          </a:p>
          <a:p>
            <a:pPr marL="1257300" lvl="2" indent="-342900" algn="l">
              <a:buFont typeface="Arial" pitchFamily="34" charset="0"/>
              <a:buChar char="•"/>
            </a:pPr>
            <a:r>
              <a:rPr lang="es-ES" sz="1200" dirty="0" smtClean="0">
                <a:solidFill>
                  <a:schemeClr val="tx1"/>
                </a:solidFill>
              </a:rPr>
              <a:t>Encuesta (personal, teléfono, internet, correo)</a:t>
            </a:r>
          </a:p>
          <a:p>
            <a:pPr marL="800100" lvl="1" indent="-342900" algn="l">
              <a:buFont typeface="Arial" pitchFamily="34" charset="0"/>
              <a:buChar char="•"/>
            </a:pPr>
            <a:endParaRPr lang="es-ES" sz="1200" dirty="0">
              <a:solidFill>
                <a:schemeClr val="tx1"/>
              </a:solidFill>
            </a:endParaRPr>
          </a:p>
        </p:txBody>
      </p:sp>
      <p:sp>
        <p:nvSpPr>
          <p:cNvPr id="31" name="Fletxa dreta 30"/>
          <p:cNvSpPr/>
          <p:nvPr/>
        </p:nvSpPr>
        <p:spPr bwMode="auto">
          <a:xfrm>
            <a:off x="3995936" y="2996952"/>
            <a:ext cx="1224136" cy="216024"/>
          </a:xfrm>
          <a:prstGeom prst="rightArrow">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2000" b="0" i="0" u="none" strike="noStrike" cap="none" normalizeH="0" baseline="0" smtClean="0">
              <a:ln>
                <a:noFill/>
              </a:ln>
              <a:solidFill>
                <a:schemeClr val="bg1"/>
              </a:solidFill>
              <a:effectLst/>
              <a:latin typeface="Arial" charset="0"/>
            </a:endParaRPr>
          </a:p>
        </p:txBody>
      </p:sp>
      <p:sp>
        <p:nvSpPr>
          <p:cNvPr id="32" name="Fletxa dreta 31"/>
          <p:cNvSpPr/>
          <p:nvPr/>
        </p:nvSpPr>
        <p:spPr bwMode="auto">
          <a:xfrm>
            <a:off x="3995936" y="4077072"/>
            <a:ext cx="1224136" cy="216024"/>
          </a:xfrm>
          <a:prstGeom prst="rightArrow">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2000" b="0" i="0" u="none" strike="noStrike" cap="none" normalizeH="0" baseline="0" smtClean="0">
              <a:ln>
                <a:noFill/>
              </a:ln>
              <a:solidFill>
                <a:schemeClr val="bg1"/>
              </a:solidFill>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pPr eaLnBrk="1" hangingPunct="1"/>
            <a:r>
              <a:rPr lang="es-ES" dirty="0" smtClean="0"/>
              <a:t>Investigación y Análisis de Mercados</a:t>
            </a:r>
          </a:p>
        </p:txBody>
      </p:sp>
      <p:sp>
        <p:nvSpPr>
          <p:cNvPr id="10243" name="2 Marcador de contenido"/>
          <p:cNvSpPr>
            <a:spLocks noGrp="1"/>
          </p:cNvSpPr>
          <p:nvPr>
            <p:ph idx="1"/>
          </p:nvPr>
        </p:nvSpPr>
        <p:spPr/>
        <p:txBody>
          <a:bodyPr/>
          <a:lstStyle/>
          <a:p>
            <a:pPr eaLnBrk="1" hangingPunct="1"/>
            <a:r>
              <a:rPr lang="es-ES" smtClean="0"/>
              <a:t>¿Quién son sus clientes?</a:t>
            </a:r>
            <a:br>
              <a:rPr lang="es-ES" smtClean="0"/>
            </a:br>
            <a:r>
              <a:rPr lang="es-ES" sz="1800" smtClean="0"/>
              <a:t>Conocer a sus clientes le permite determinar tanto el tamaño de su mercado como los elementos que determinan su decisión de compra.</a:t>
            </a:r>
            <a:endParaRPr lang="es-ES" smtClean="0"/>
          </a:p>
          <a:p>
            <a:pPr lvl="1" eaLnBrk="1" hangingPunct="1"/>
            <a:r>
              <a:rPr lang="es-ES" smtClean="0"/>
              <a:t>¿Quién comprará su producto? Grupos principales y secundarios a quienes va dirigido su producto.</a:t>
            </a:r>
          </a:p>
          <a:p>
            <a:pPr lvl="1" eaLnBrk="1" hangingPunct="1"/>
            <a:r>
              <a:rPr lang="es-ES" smtClean="0"/>
              <a:t>¿Donde viven sus compradores y cuál es su perfil?</a:t>
            </a:r>
          </a:p>
          <a:p>
            <a:pPr lvl="1" eaLnBrk="1" hangingPunct="1"/>
            <a:r>
              <a:rPr lang="es-ES" smtClean="0"/>
              <a:t>¿Qué factores influyen en su decisión de compra?</a:t>
            </a:r>
          </a:p>
          <a:p>
            <a:pPr lvl="1" eaLnBrk="1" hangingPunct="1"/>
            <a:r>
              <a:rPr lang="es-ES" smtClean="0"/>
              <a:t>¿Quién toma la decisión de compra?</a:t>
            </a:r>
          </a:p>
          <a:p>
            <a:pPr lvl="1" eaLnBrk="1" hangingPunct="1"/>
            <a:r>
              <a:rPr lang="es-ES" smtClean="0"/>
              <a:t>¿Con cuánta frecuencia compran sus productos?</a:t>
            </a:r>
          </a:p>
          <a:p>
            <a:pPr lvl="1" eaLnBrk="1" hangingPunct="1"/>
            <a:r>
              <a:rPr lang="es-ES" smtClean="0"/>
              <a:t>¿Dónde, cuándo y cuánto compran?</a:t>
            </a:r>
          </a:p>
          <a:p>
            <a:pPr lvl="1" eaLnBrk="1" hangingPunct="1"/>
            <a:r>
              <a:rPr lang="es-ES" smtClean="0"/>
              <a:t>¿Cuáles son las preferencias y necesidades de los compradores?</a:t>
            </a:r>
          </a:p>
          <a:p>
            <a:pPr lvl="1" eaLnBrk="1" hangingPunct="1"/>
            <a:r>
              <a:rPr lang="es-ES" smtClean="0"/>
              <a:t>¿Tiene clientes fieles? ¿Es posible forjar relaciones a largo plazo con los clientes?</a:t>
            </a:r>
          </a:p>
          <a:p>
            <a:pPr eaLnBrk="1" hangingPunct="1"/>
            <a:endParaRPr lang="es-E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lstStyle/>
          <a:p>
            <a:pPr eaLnBrk="1" hangingPunct="1"/>
            <a:r>
              <a:rPr lang="es-ES" smtClean="0"/>
              <a:t>Investigación y Análisis de Mercados</a:t>
            </a:r>
          </a:p>
        </p:txBody>
      </p:sp>
      <p:sp>
        <p:nvSpPr>
          <p:cNvPr id="11267" name="2 Marcador de contenido"/>
          <p:cNvSpPr>
            <a:spLocks noGrp="1"/>
          </p:cNvSpPr>
          <p:nvPr>
            <p:ph idx="1"/>
          </p:nvPr>
        </p:nvSpPr>
        <p:spPr/>
        <p:txBody>
          <a:bodyPr/>
          <a:lstStyle/>
          <a:p>
            <a:pPr eaLnBrk="1" hangingPunct="1"/>
            <a:r>
              <a:rPr lang="es-ES" dirty="0" smtClean="0"/>
              <a:t>¿Que producto o servicio está vendiendo?</a:t>
            </a:r>
            <a:br>
              <a:rPr lang="es-ES" dirty="0" smtClean="0"/>
            </a:br>
            <a:r>
              <a:rPr lang="es-ES" sz="1800" dirty="0" smtClean="0"/>
              <a:t>Un aspecto importante del análisis de mercados es asegurar que el producto o servicio responda a las necesidades del mercado (de los clientes). El objetivo del producto o servicio debe ser el cliente. </a:t>
            </a:r>
            <a:endParaRPr lang="es-ES" dirty="0" smtClean="0"/>
          </a:p>
          <a:p>
            <a:pPr lvl="1" eaLnBrk="1" hangingPunct="1"/>
            <a:r>
              <a:rPr lang="es-ES" dirty="0" smtClean="0"/>
              <a:t>Especificaciones de todos sus productos y(o) servicios y características fundamentales de lo que sus potenciales compradores dicen que necesitan.</a:t>
            </a:r>
          </a:p>
          <a:p>
            <a:pPr lvl="1" eaLnBrk="1" hangingPunct="1"/>
            <a:r>
              <a:rPr lang="es-ES" dirty="0" smtClean="0"/>
              <a:t>Comparación con la competencia y manera en que sus clientes perciben su producto en comparación con otros productos disponibles en el mercado.</a:t>
            </a:r>
          </a:p>
          <a:p>
            <a:pPr lvl="1" eaLnBrk="1" hangingPunct="1"/>
            <a:r>
              <a:rPr lang="es-ES" dirty="0" smtClean="0"/>
              <a:t>¿Cuáles son las tendencias actuales? ¿En qué fase se encuentra el ciclo de vida de su producto?</a:t>
            </a:r>
          </a:p>
          <a:p>
            <a:pPr lvl="1" eaLnBrk="1" hangingPunct="1"/>
            <a:r>
              <a:rPr lang="es-ES" dirty="0" smtClean="0"/>
              <a:t>¿Qué clase de embalaje, envasado o presentación necesita para su producto?</a:t>
            </a:r>
          </a:p>
          <a:p>
            <a:pPr lvl="1" eaLnBrk="1" hangingPunct="1"/>
            <a:r>
              <a:rPr lang="es-ES" dirty="0" smtClean="0"/>
              <a:t>¿Qué normativas se aplican a su producto o servicio?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p:txBody>
          <a:bodyPr/>
          <a:lstStyle/>
          <a:p>
            <a:pPr eaLnBrk="1" hangingPunct="1"/>
            <a:r>
              <a:rPr lang="es-ES" smtClean="0"/>
              <a:t>Investigación y Análisis de Mercados</a:t>
            </a:r>
          </a:p>
        </p:txBody>
      </p:sp>
      <p:sp>
        <p:nvSpPr>
          <p:cNvPr id="12291" name="2 Marcador de contenido"/>
          <p:cNvSpPr>
            <a:spLocks noGrp="1"/>
          </p:cNvSpPr>
          <p:nvPr>
            <p:ph idx="1"/>
          </p:nvPr>
        </p:nvSpPr>
        <p:spPr/>
        <p:txBody>
          <a:bodyPr/>
          <a:lstStyle/>
          <a:p>
            <a:pPr eaLnBrk="1" hangingPunct="1"/>
            <a:r>
              <a:rPr lang="es-ES" smtClean="0"/>
              <a:t>¿Cuál es su mercado objetivo?</a:t>
            </a:r>
            <a:br>
              <a:rPr lang="es-ES" smtClean="0"/>
            </a:br>
            <a:r>
              <a:rPr lang="es-ES" sz="1800" smtClean="0"/>
              <a:t>Identificar y analizar con exactitud su mercado objetivo le permite desarrollar una estrategia general de comercialización eficaz: el tamaño de su empresa (o producción requerida), los canales de distribución, la determinación de sus precios, su estrategia de promoción y otras decisiones de comercialización.</a:t>
            </a:r>
          </a:p>
          <a:p>
            <a:pPr lvl="1" eaLnBrk="1" hangingPunct="1">
              <a:spcBef>
                <a:spcPct val="0"/>
              </a:spcBef>
            </a:pPr>
            <a:r>
              <a:rPr lang="es-ES" smtClean="0"/>
              <a:t>¿Cuál es el tamaño total del mercado? ¿Cuál es el número de posibles clientes? ¿Cuáles son los límites físicos?</a:t>
            </a:r>
          </a:p>
          <a:p>
            <a:pPr lvl="1" eaLnBrk="1" hangingPunct="1">
              <a:spcBef>
                <a:spcPct val="0"/>
              </a:spcBef>
            </a:pPr>
            <a:r>
              <a:rPr lang="es-ES" smtClean="0"/>
              <a:t>¿Qué segmento del mercado es el más atractivo en términos de futuro crecimiento potencial, facilidad de acceso, competencia, posibles rendimientos y riesgo en general?</a:t>
            </a:r>
          </a:p>
          <a:p>
            <a:pPr lvl="1" eaLnBrk="1" hangingPunct="1">
              <a:spcBef>
                <a:spcPct val="0"/>
              </a:spcBef>
            </a:pPr>
            <a:r>
              <a:rPr lang="es-ES" smtClean="0"/>
              <a:t>¿Cómo llegan normalmente los productos al cliente?</a:t>
            </a:r>
          </a:p>
          <a:p>
            <a:pPr lvl="1" eaLnBrk="1" hangingPunct="1">
              <a:spcBef>
                <a:spcPct val="0"/>
              </a:spcBef>
            </a:pPr>
            <a:r>
              <a:rPr lang="es-ES" smtClean="0"/>
              <a:t>¿Cuál es el actual valor en euros o la cantidad de producto o servicio que se está vendiendo en cada segmento del mercado?</a:t>
            </a:r>
          </a:p>
          <a:p>
            <a:pPr lvl="1" eaLnBrk="1" hangingPunct="1">
              <a:spcBef>
                <a:spcPct val="0"/>
              </a:spcBef>
            </a:pPr>
            <a:r>
              <a:rPr lang="es-ES" smtClean="0"/>
              <a:t>¿Cuáles son los cambios sociales, técnicos, ecológicos o económicos que están ocurriendo al interior del mercado y cómo repercutirán sobre las ventas?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pPr eaLnBrk="1" hangingPunct="1"/>
            <a:r>
              <a:rPr lang="es-ES" smtClean="0"/>
              <a:t>Investigación y Análisis de Mercados</a:t>
            </a:r>
          </a:p>
        </p:txBody>
      </p:sp>
      <p:sp>
        <p:nvSpPr>
          <p:cNvPr id="13315" name="2 Marcador de contenido"/>
          <p:cNvSpPr>
            <a:spLocks noGrp="1"/>
          </p:cNvSpPr>
          <p:nvPr>
            <p:ph idx="1"/>
          </p:nvPr>
        </p:nvSpPr>
        <p:spPr>
          <a:xfrm>
            <a:off x="685800" y="990600"/>
            <a:ext cx="7886700" cy="5181600"/>
          </a:xfrm>
        </p:spPr>
        <p:txBody>
          <a:bodyPr/>
          <a:lstStyle/>
          <a:p>
            <a:pPr eaLnBrk="1" hangingPunct="1"/>
            <a:r>
              <a:rPr lang="es-ES" smtClean="0"/>
              <a:t>¿Quiénes son sus competidores y qué hacen?</a:t>
            </a:r>
            <a:br>
              <a:rPr lang="es-ES" smtClean="0"/>
            </a:br>
            <a:r>
              <a:rPr lang="es-ES" sz="1800" smtClean="0"/>
              <a:t>¿Cuáles son sus competidores actuales? ¿Cuáles nuevos competidores entrarán probablemente el mercado? ¿Cómo se comprará su producto o servicio con los de la competencia? ¿Cómo cree que reaccionarán sus competidores cuando usted entre al mercado?</a:t>
            </a:r>
            <a:endParaRPr lang="es-ES" smtClean="0"/>
          </a:p>
          <a:p>
            <a:pPr lvl="1" eaLnBrk="1" hangingPunct="1"/>
            <a:r>
              <a:rPr lang="es-ES" smtClean="0"/>
              <a:t>¿Quiénes son sus principales competidores? ¿Qué parte del mercado tienen?</a:t>
            </a:r>
          </a:p>
          <a:p>
            <a:pPr lvl="1" eaLnBrk="1" hangingPunct="1"/>
            <a:r>
              <a:rPr lang="es-ES" smtClean="0"/>
              <a:t>¿Cuáles son los puntos fuertes y débiles de sus competidores? (calidad, precio, servicio, condiciones de pago, ubicación, prestigio, ...)</a:t>
            </a:r>
          </a:p>
          <a:p>
            <a:pPr lvl="1" eaLnBrk="1" hangingPunct="1"/>
            <a:r>
              <a:rPr lang="es-ES" smtClean="0"/>
              <a:t>¿Cómo se compara con sus competidores y cómo reaccionarán estos últimos cuando usted entre al mercado?</a:t>
            </a:r>
          </a:p>
          <a:p>
            <a:pPr lvl="1" eaLnBrk="1" hangingPunct="1"/>
            <a:r>
              <a:rPr lang="es-ES" smtClean="0"/>
              <a:t>¿Qué factores podrían variar el número de sus competidores?</a:t>
            </a:r>
          </a:p>
          <a:p>
            <a:pPr lvl="1" eaLnBrk="1" hangingPunct="1"/>
            <a:r>
              <a:rPr lang="es-ES" smtClean="0"/>
              <a:t>¿Cómo son sus productos, sus políticas de precios, su publicidad, promoción de ventas y sus canales de distribución?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3525</TotalTime>
  <Words>1558</Words>
  <Application>Microsoft Office PowerPoint</Application>
  <PresentationFormat>Presentació en pantalla (4:3)</PresentationFormat>
  <Paragraphs>316</Paragraphs>
  <Slides>35</Slides>
  <Notes>24</Notes>
  <HiddenSlides>0</HiddenSlides>
  <MMClips>0</MMClips>
  <ScaleCrop>false</ScaleCrop>
  <HeadingPairs>
    <vt:vector size="6" baseType="variant">
      <vt:variant>
        <vt:lpstr>Tema</vt:lpstr>
      </vt:variant>
      <vt:variant>
        <vt:i4>1</vt:i4>
      </vt:variant>
      <vt:variant>
        <vt:lpstr>Servidors OLE incrustats</vt:lpstr>
      </vt:variant>
      <vt:variant>
        <vt:i4>2</vt:i4>
      </vt:variant>
      <vt:variant>
        <vt:lpstr>Títols de les diapositives</vt:lpstr>
      </vt:variant>
      <vt:variant>
        <vt:i4>35</vt:i4>
      </vt:variant>
    </vt:vector>
  </HeadingPairs>
  <TitlesOfParts>
    <vt:vector size="38" baseType="lpstr">
      <vt:lpstr>Diseño predeterminado</vt:lpstr>
      <vt:lpstr>Image</vt:lpstr>
      <vt:lpstr>Gráfico</vt:lpstr>
      <vt:lpstr>Área Comercial</vt:lpstr>
      <vt:lpstr>Índice</vt:lpstr>
      <vt:lpstr>Funciones de la Dirección Comercial</vt:lpstr>
      <vt:lpstr>Investigación y Análisis de Mercados</vt:lpstr>
      <vt:lpstr>Investigación y Análisis de Mercados</vt:lpstr>
      <vt:lpstr>Investigación y Análisis de Mercados</vt:lpstr>
      <vt:lpstr>Investigación y Análisis de Mercados</vt:lpstr>
      <vt:lpstr>Investigación y Análisis de Mercados</vt:lpstr>
      <vt:lpstr>Investigación y Análisis de Mercados</vt:lpstr>
      <vt:lpstr>El plan de marketing</vt:lpstr>
      <vt:lpstr>Estrategias de Marketing</vt:lpstr>
      <vt:lpstr>Dos variables estratégicas de marketing</vt:lpstr>
      <vt:lpstr>Segmentación</vt:lpstr>
      <vt:lpstr>Criterios de segmentación</vt:lpstr>
      <vt:lpstr>Criterios de segmentación</vt:lpstr>
      <vt:lpstr>Ejemplo: Sector alimentación - Gran consumo</vt:lpstr>
      <vt:lpstr>Ejemplo: Sector alimentación - Gran consumo</vt:lpstr>
      <vt:lpstr>Posicionamiento</vt:lpstr>
      <vt:lpstr>Diapositiva 19</vt:lpstr>
      <vt:lpstr>El proceso de adopción: </vt:lpstr>
      <vt:lpstr>Gestión y desarrollo de la cartera de productos</vt:lpstr>
      <vt:lpstr>Es un nombre, término, símbolo que trata de identificar los productos, para diferenciarlos de los de la competencia. </vt:lpstr>
      <vt:lpstr>Extensiones de Línea (profundidad)</vt:lpstr>
      <vt:lpstr>Extensiones de Categoría (amplitud)</vt:lpstr>
      <vt:lpstr>Extensiones de Categoría (amplitud)</vt:lpstr>
      <vt:lpstr>Extensiones de Categoría (amplitud)</vt:lpstr>
      <vt:lpstr> </vt:lpstr>
      <vt:lpstr>Factores condicionantes del Precio</vt:lpstr>
      <vt:lpstr>El mix de comunicaciones: 5 herramientas básicas</vt:lpstr>
      <vt:lpstr> </vt:lpstr>
      <vt:lpstr>Diapositiva 31</vt:lpstr>
      <vt:lpstr>Promoción de ventas</vt:lpstr>
      <vt:lpstr>Relaciones públicas</vt:lpstr>
      <vt:lpstr>El marketing directo</vt:lpstr>
      <vt:lpstr>La distribución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UPCnet</cp:lastModifiedBy>
  <cp:revision>277</cp:revision>
  <dcterms:created xsi:type="dcterms:W3CDTF">1601-01-01T00:00:00Z</dcterms:created>
  <dcterms:modified xsi:type="dcterms:W3CDTF">2013-12-18T13:57:38Z</dcterms:modified>
</cp:coreProperties>
</file>