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media/image2.svg" ContentType="image/svg+xml"/>
  <Override PartName="/ppt/media/image4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18288000" cy="10287000"/>
  <p:notesSz cx="6858000" cy="9144000"/>
  <p:embeddedFontLs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7.png"/><Relationship Id="rId21" Type="http://schemas.openxmlformats.org/officeDocument/2006/relationships/image" Target="../media/image21.png"/><Relationship Id="rId20" Type="http://schemas.openxmlformats.org/officeDocument/2006/relationships/tags" Target="../tags/tag14.xml"/><Relationship Id="rId2" Type="http://schemas.openxmlformats.org/officeDocument/2006/relationships/image" Target="../media/image2.svg"/><Relationship Id="rId19" Type="http://schemas.openxmlformats.org/officeDocument/2006/relationships/tags" Target="../tags/tag13.xml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image" Target="../media/image20.png"/><Relationship Id="rId13" Type="http://schemas.openxmlformats.org/officeDocument/2006/relationships/tags" Target="../tags/tag8.xml"/><Relationship Id="rId12" Type="http://schemas.openxmlformats.org/officeDocument/2006/relationships/image" Target="../media/image19.png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tags" Target="../tags/tag15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850978" y="2868571"/>
            <a:ext cx="7437022" cy="7418429"/>
          </a:xfrm>
          <a:custGeom>
            <a:avLst/>
            <a:gdLst/>
            <a:ahLst/>
            <a:cxnLst/>
            <a:rect l="l" t="t" r="r" b="b"/>
            <a:pathLst>
              <a:path w="7437022" h="7418429">
                <a:moveTo>
                  <a:pt x="7437022" y="0"/>
                </a:moveTo>
                <a:lnTo>
                  <a:pt x="0" y="0"/>
                </a:lnTo>
                <a:lnTo>
                  <a:pt x="0" y="7418429"/>
                </a:lnTo>
                <a:lnTo>
                  <a:pt x="7437022" y="7418429"/>
                </a:lnTo>
                <a:lnTo>
                  <a:pt x="7437022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-418216" y="-64778"/>
            <a:ext cx="3594590" cy="3585604"/>
          </a:xfrm>
          <a:custGeom>
            <a:avLst/>
            <a:gdLst/>
            <a:ahLst/>
            <a:cxnLst/>
            <a:rect l="l" t="t" r="r" b="b"/>
            <a:pathLst>
              <a:path w="3594590" h="3585604">
                <a:moveTo>
                  <a:pt x="3594590" y="0"/>
                </a:moveTo>
                <a:lnTo>
                  <a:pt x="0" y="0"/>
                </a:lnTo>
                <a:lnTo>
                  <a:pt x="0" y="3585604"/>
                </a:lnTo>
                <a:lnTo>
                  <a:pt x="3594590" y="3585604"/>
                </a:lnTo>
                <a:lnTo>
                  <a:pt x="359459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 flipH="1">
            <a:off x="-585509" y="1930863"/>
            <a:ext cx="2741641" cy="2734786"/>
          </a:xfrm>
          <a:custGeom>
            <a:avLst/>
            <a:gdLst/>
            <a:ahLst/>
            <a:cxnLst/>
            <a:rect l="l" t="t" r="r" b="b"/>
            <a:pathLst>
              <a:path w="2741641" h="2734786">
                <a:moveTo>
                  <a:pt x="2741641" y="0"/>
                </a:moveTo>
                <a:lnTo>
                  <a:pt x="0" y="0"/>
                </a:lnTo>
                <a:lnTo>
                  <a:pt x="0" y="2734787"/>
                </a:lnTo>
                <a:lnTo>
                  <a:pt x="2741641" y="2734787"/>
                </a:lnTo>
                <a:lnTo>
                  <a:pt x="274164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782609" y="326570"/>
            <a:ext cx="4111558" cy="4101279"/>
          </a:xfrm>
          <a:custGeom>
            <a:avLst/>
            <a:gdLst/>
            <a:ahLst/>
            <a:cxnLst/>
            <a:rect l="l" t="t" r="r" b="b"/>
            <a:pathLst>
              <a:path w="4111558" h="4101279">
                <a:moveTo>
                  <a:pt x="4111557" y="0"/>
                </a:moveTo>
                <a:lnTo>
                  <a:pt x="0" y="0"/>
                </a:lnTo>
                <a:lnTo>
                  <a:pt x="0" y="4101279"/>
                </a:lnTo>
                <a:lnTo>
                  <a:pt x="4111557" y="4101279"/>
                </a:lnTo>
                <a:lnTo>
                  <a:pt x="411155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700000">
            <a:off x="12782874" y="4595605"/>
            <a:ext cx="6904197" cy="617138"/>
            <a:chOff x="0" y="0"/>
            <a:chExt cx="1818389" cy="1625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18389" cy="162538"/>
            </a:xfrm>
            <a:custGeom>
              <a:avLst/>
              <a:gdLst/>
              <a:ahLst/>
              <a:cxnLst/>
              <a:rect l="l" t="t" r="r" b="b"/>
              <a:pathLst>
                <a:path w="1818389" h="162538">
                  <a:moveTo>
                    <a:pt x="0" y="0"/>
                  </a:moveTo>
                  <a:lnTo>
                    <a:pt x="1818389" y="0"/>
                  </a:lnTo>
                  <a:lnTo>
                    <a:pt x="1818389" y="162538"/>
                  </a:lnTo>
                  <a:lnTo>
                    <a:pt x="0" y="162538"/>
                  </a:lnTo>
                  <a:close/>
                </a:path>
              </a:pathLst>
            </a:custGeom>
            <a:solidFill>
              <a:srgbClr val="DECAB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818389" cy="162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2115124">
            <a:off x="1014033" y="9262467"/>
            <a:ext cx="1422180" cy="1244407"/>
            <a:chOff x="0" y="0"/>
            <a:chExt cx="812800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ECAB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2413714" y="6504530"/>
            <a:ext cx="3374027" cy="645500"/>
            <a:chOff x="0" y="0"/>
            <a:chExt cx="793610" cy="15182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93610" cy="151829"/>
            </a:xfrm>
            <a:custGeom>
              <a:avLst/>
              <a:gdLst/>
              <a:ahLst/>
              <a:cxnLst/>
              <a:rect l="l" t="t" r="r" b="b"/>
              <a:pathLst>
                <a:path w="793610" h="151829">
                  <a:moveTo>
                    <a:pt x="75915" y="0"/>
                  </a:moveTo>
                  <a:lnTo>
                    <a:pt x="717696" y="0"/>
                  </a:lnTo>
                  <a:cubicBezTo>
                    <a:pt x="759622" y="0"/>
                    <a:pt x="793610" y="33988"/>
                    <a:pt x="793610" y="75915"/>
                  </a:cubicBezTo>
                  <a:lnTo>
                    <a:pt x="793610" y="75915"/>
                  </a:lnTo>
                  <a:cubicBezTo>
                    <a:pt x="793610" y="96048"/>
                    <a:pt x="785612" y="115358"/>
                    <a:pt x="771375" y="129594"/>
                  </a:cubicBezTo>
                  <a:cubicBezTo>
                    <a:pt x="757139" y="143831"/>
                    <a:pt x="737830" y="151829"/>
                    <a:pt x="717696" y="151829"/>
                  </a:cubicBezTo>
                  <a:lnTo>
                    <a:pt x="75915" y="151829"/>
                  </a:lnTo>
                  <a:cubicBezTo>
                    <a:pt x="55781" y="151829"/>
                    <a:pt x="36472" y="143831"/>
                    <a:pt x="22235" y="129594"/>
                  </a:cubicBezTo>
                  <a:cubicBezTo>
                    <a:pt x="7998" y="115358"/>
                    <a:pt x="0" y="96048"/>
                    <a:pt x="0" y="75915"/>
                  </a:cubicBezTo>
                  <a:lnTo>
                    <a:pt x="0" y="75915"/>
                  </a:lnTo>
                  <a:cubicBezTo>
                    <a:pt x="0" y="55781"/>
                    <a:pt x="7998" y="36472"/>
                    <a:pt x="22235" y="22235"/>
                  </a:cubicBezTo>
                  <a:cubicBezTo>
                    <a:pt x="36472" y="7998"/>
                    <a:pt x="55781" y="0"/>
                    <a:pt x="75915" y="0"/>
                  </a:cubicBezTo>
                  <a:close/>
                </a:path>
              </a:pathLst>
            </a:custGeom>
            <a:solidFill>
              <a:srgbClr val="697FAE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793610" cy="1994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-6324243">
            <a:off x="12778242" y="1907109"/>
            <a:ext cx="711090" cy="622204"/>
            <a:chOff x="0" y="0"/>
            <a:chExt cx="812800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7656895">
            <a:off x="278788" y="4542156"/>
            <a:ext cx="711090" cy="622204"/>
            <a:chOff x="0" y="0"/>
            <a:chExt cx="812800" cy="7112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 rot="741979">
            <a:off x="11550462" y="7795467"/>
            <a:ext cx="1378590" cy="1206266"/>
            <a:chOff x="0" y="0"/>
            <a:chExt cx="812800" cy="7112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725122" y="3961994"/>
            <a:ext cx="13998448" cy="1980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45"/>
              </a:lnSpc>
            </a:pPr>
            <a:r>
              <a:rPr lang="en-US" sz="12065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点餐app</a:t>
            </a:r>
            <a:r>
              <a:rPr lang="en-US" sz="12065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产品报告</a:t>
            </a:r>
            <a:endParaRPr lang="en-US" sz="12065" b="1">
              <a:solidFill>
                <a:srgbClr val="1E1E1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413714" y="3404274"/>
            <a:ext cx="9191391" cy="57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3200" b="1">
                <a:solidFill>
                  <a:srgbClr val="697FA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Product Report</a:t>
            </a:r>
            <a:endParaRPr lang="en-US" sz="3200" b="1">
              <a:solidFill>
                <a:srgbClr val="697FA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574299" y="6593947"/>
            <a:ext cx="3052856" cy="425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0"/>
              </a:lnSpc>
            </a:pPr>
            <a:r>
              <a:rPr lang="en-US" sz="2765" b="1">
                <a:solidFill>
                  <a:srgbClr val="FFFFFF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主讲人：王嘉成</a:t>
            </a:r>
            <a:endParaRPr lang="en-US" sz="2765" b="1">
              <a:solidFill>
                <a:srgbClr val="FFFFFF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grpSp>
        <p:nvGrpSpPr>
          <p:cNvPr id="27" name="Group 27"/>
          <p:cNvGrpSpPr/>
          <p:nvPr/>
        </p:nvGrpSpPr>
        <p:grpSpPr>
          <a:xfrm rot="4473260">
            <a:off x="1422517" y="907776"/>
            <a:ext cx="791777" cy="692805"/>
            <a:chOff x="0" y="0"/>
            <a:chExt cx="812800" cy="7112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pic>
        <p:nvPicPr>
          <p:cNvPr id="30" name="图片 29" descr="点 餐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49400" y="3695700"/>
            <a:ext cx="3322320" cy="33223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62262" y="0"/>
            <a:ext cx="1961175" cy="1956272"/>
          </a:xfrm>
          <a:custGeom>
            <a:avLst/>
            <a:gdLst/>
            <a:ahLst/>
            <a:cxnLst/>
            <a:rect l="l" t="t" r="r" b="b"/>
            <a:pathLst>
              <a:path w="1961175" h="1956272">
                <a:moveTo>
                  <a:pt x="1961175" y="0"/>
                </a:moveTo>
                <a:lnTo>
                  <a:pt x="0" y="0"/>
                </a:lnTo>
                <a:lnTo>
                  <a:pt x="0" y="1956272"/>
                </a:lnTo>
                <a:lnTo>
                  <a:pt x="1961175" y="1956272"/>
                </a:lnTo>
                <a:lnTo>
                  <a:pt x="1961175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-153535" y="1088803"/>
            <a:ext cx="1495813" cy="1492074"/>
          </a:xfrm>
          <a:custGeom>
            <a:avLst/>
            <a:gdLst/>
            <a:ahLst/>
            <a:cxnLst/>
            <a:rect l="l" t="t" r="r" b="b"/>
            <a:pathLst>
              <a:path w="1495813" h="1492074">
                <a:moveTo>
                  <a:pt x="1495813" y="0"/>
                </a:moveTo>
                <a:lnTo>
                  <a:pt x="0" y="0"/>
                </a:lnTo>
                <a:lnTo>
                  <a:pt x="0" y="1492074"/>
                </a:lnTo>
                <a:lnTo>
                  <a:pt x="1495813" y="1492074"/>
                </a:lnTo>
                <a:lnTo>
                  <a:pt x="149581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7656895">
            <a:off x="471495" y="1687930"/>
            <a:ext cx="387964" cy="339468"/>
            <a:chOff x="0" y="0"/>
            <a:chExt cx="812800" cy="71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-6324243">
            <a:off x="17502902" y="1386405"/>
            <a:ext cx="882045" cy="771789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6579590" y="8582861"/>
            <a:ext cx="1708410" cy="1704139"/>
          </a:xfrm>
          <a:custGeom>
            <a:avLst/>
            <a:gdLst/>
            <a:ahLst/>
            <a:cxnLst/>
            <a:rect l="l" t="t" r="r" b="b"/>
            <a:pathLst>
              <a:path w="1708410" h="1704139">
                <a:moveTo>
                  <a:pt x="1708410" y="0"/>
                </a:moveTo>
                <a:lnTo>
                  <a:pt x="0" y="0"/>
                </a:lnTo>
                <a:lnTo>
                  <a:pt x="0" y="1704139"/>
                </a:lnTo>
                <a:lnTo>
                  <a:pt x="1708410" y="1704139"/>
                </a:lnTo>
                <a:lnTo>
                  <a:pt x="17084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8340919">
            <a:off x="-785859" y="7890534"/>
            <a:ext cx="1378590" cy="1206266"/>
            <a:chOff x="0" y="0"/>
            <a:chExt cx="812800" cy="7112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1287278">
            <a:off x="16903755" y="9089940"/>
            <a:ext cx="711090" cy="622204"/>
            <a:chOff x="0" y="0"/>
            <a:chExt cx="812800" cy="711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2205499" y="2686400"/>
            <a:ext cx="4328391" cy="848321"/>
            <a:chOff x="0" y="0"/>
            <a:chExt cx="1139988" cy="22342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39988" cy="223426"/>
            </a:xfrm>
            <a:custGeom>
              <a:avLst/>
              <a:gdLst/>
              <a:ahLst/>
              <a:cxnLst/>
              <a:rect l="l" t="t" r="r" b="b"/>
              <a:pathLst>
                <a:path w="1139988" h="223426">
                  <a:moveTo>
                    <a:pt x="0" y="0"/>
                  </a:moveTo>
                  <a:lnTo>
                    <a:pt x="1139988" y="0"/>
                  </a:lnTo>
                  <a:lnTo>
                    <a:pt x="1139988" y="223426"/>
                  </a:lnTo>
                  <a:lnTo>
                    <a:pt x="0" y="223426"/>
                  </a:lnTo>
                  <a:close/>
                </a:path>
              </a:pathLst>
            </a:custGeom>
            <a:solidFill>
              <a:srgbClr val="DB9C7F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139988" cy="271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2268349" y="3878988"/>
            <a:ext cx="4202690" cy="5511097"/>
            <a:chOff x="0" y="0"/>
            <a:chExt cx="1106881" cy="145148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06881" cy="1451482"/>
            </a:xfrm>
            <a:custGeom>
              <a:avLst/>
              <a:gdLst/>
              <a:ahLst/>
              <a:cxnLst/>
              <a:rect l="l" t="t" r="r" b="b"/>
              <a:pathLst>
                <a:path w="1106881" h="1451482">
                  <a:moveTo>
                    <a:pt x="0" y="0"/>
                  </a:moveTo>
                  <a:lnTo>
                    <a:pt x="1106881" y="0"/>
                  </a:lnTo>
                  <a:lnTo>
                    <a:pt x="1106881" y="1451482"/>
                  </a:lnTo>
                  <a:lnTo>
                    <a:pt x="0" y="1451482"/>
                  </a:lnTo>
                  <a:close/>
                </a:path>
              </a:pathLst>
            </a:custGeom>
            <a:solidFill>
              <a:srgbClr val="DB9C7F">
                <a:alpha val="1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1106881" cy="1499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3" name="Freeform 23"/>
          <p:cNvSpPr/>
          <p:nvPr/>
        </p:nvSpPr>
        <p:spPr>
          <a:xfrm>
            <a:off x="7539320" y="2843781"/>
            <a:ext cx="9275282" cy="5739081"/>
          </a:xfrm>
          <a:custGeom>
            <a:avLst/>
            <a:gdLst/>
            <a:ahLst/>
            <a:cxnLst/>
            <a:rect l="l" t="t" r="r" b="b"/>
            <a:pathLst>
              <a:path w="9275282" h="5739081">
                <a:moveTo>
                  <a:pt x="0" y="0"/>
                </a:moveTo>
                <a:lnTo>
                  <a:pt x="9275282" y="0"/>
                </a:lnTo>
                <a:lnTo>
                  <a:pt x="9275282" y="5739080"/>
                </a:lnTo>
                <a:lnTo>
                  <a:pt x="0" y="5739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889388" y="987661"/>
            <a:ext cx="652698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100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程序概要设计</a:t>
            </a:r>
            <a:endParaRPr lang="en-US" sz="6100" b="1">
              <a:solidFill>
                <a:srgbClr val="1E1E1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559003" y="4230046"/>
            <a:ext cx="3621383" cy="443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数据库设计使用的是本地的mysql，使用了Navicat Premium软件来进行可视化操作。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这里创建了四个投入使用的表，分别是user(用户表)、merchant_user(商家表)、itemorder(订单表)和item（菜品表），这里以itemorder为例。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order_id:订单号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order_status:订单状态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order_user:订单用户名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order_time:订单时间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order_amount:订单总金额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marL="0" lvl="0" indent="0" algn="l">
              <a:lnSpc>
                <a:spcPts val="2715"/>
              </a:lnSpc>
              <a:spcBef>
                <a:spcPct val="0"/>
              </a:spcBef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order_people:订单总人数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048179" y="2792906"/>
            <a:ext cx="2643031" cy="51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0"/>
              </a:lnSpc>
              <a:spcBef>
                <a:spcPct val="0"/>
              </a:spcBef>
            </a:pPr>
            <a:r>
              <a:rPr lang="en-US" sz="2800" b="1">
                <a:solidFill>
                  <a:srgbClr val="FFFFFF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数据库设计</a:t>
            </a:r>
            <a:endParaRPr lang="en-US" sz="2800" b="1">
              <a:solidFill>
                <a:srgbClr val="FFFFFF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850978" y="2868571"/>
            <a:ext cx="7437022" cy="7418429"/>
          </a:xfrm>
          <a:custGeom>
            <a:avLst/>
            <a:gdLst/>
            <a:ahLst/>
            <a:cxnLst/>
            <a:rect l="l" t="t" r="r" b="b"/>
            <a:pathLst>
              <a:path w="7437022" h="7418429">
                <a:moveTo>
                  <a:pt x="7437022" y="0"/>
                </a:moveTo>
                <a:lnTo>
                  <a:pt x="0" y="0"/>
                </a:lnTo>
                <a:lnTo>
                  <a:pt x="0" y="7418429"/>
                </a:lnTo>
                <a:lnTo>
                  <a:pt x="7437022" y="7418429"/>
                </a:lnTo>
                <a:lnTo>
                  <a:pt x="7437022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-418216" y="-64778"/>
            <a:ext cx="3594590" cy="3585604"/>
          </a:xfrm>
          <a:custGeom>
            <a:avLst/>
            <a:gdLst/>
            <a:ahLst/>
            <a:cxnLst/>
            <a:rect l="l" t="t" r="r" b="b"/>
            <a:pathLst>
              <a:path w="3594590" h="3585604">
                <a:moveTo>
                  <a:pt x="3594590" y="0"/>
                </a:moveTo>
                <a:lnTo>
                  <a:pt x="0" y="0"/>
                </a:lnTo>
                <a:lnTo>
                  <a:pt x="0" y="3585604"/>
                </a:lnTo>
                <a:lnTo>
                  <a:pt x="3594590" y="3585604"/>
                </a:lnTo>
                <a:lnTo>
                  <a:pt x="359459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 flipH="1">
            <a:off x="-585509" y="1930863"/>
            <a:ext cx="2741641" cy="2734786"/>
          </a:xfrm>
          <a:custGeom>
            <a:avLst/>
            <a:gdLst/>
            <a:ahLst/>
            <a:cxnLst/>
            <a:rect l="l" t="t" r="r" b="b"/>
            <a:pathLst>
              <a:path w="2741641" h="2734786">
                <a:moveTo>
                  <a:pt x="2741641" y="0"/>
                </a:moveTo>
                <a:lnTo>
                  <a:pt x="0" y="0"/>
                </a:lnTo>
                <a:lnTo>
                  <a:pt x="0" y="2734787"/>
                </a:lnTo>
                <a:lnTo>
                  <a:pt x="2741641" y="2734787"/>
                </a:lnTo>
                <a:lnTo>
                  <a:pt x="274164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782609" y="326570"/>
            <a:ext cx="4111558" cy="4101279"/>
          </a:xfrm>
          <a:custGeom>
            <a:avLst/>
            <a:gdLst/>
            <a:ahLst/>
            <a:cxnLst/>
            <a:rect l="l" t="t" r="r" b="b"/>
            <a:pathLst>
              <a:path w="4111558" h="4101279">
                <a:moveTo>
                  <a:pt x="4111557" y="0"/>
                </a:moveTo>
                <a:lnTo>
                  <a:pt x="0" y="0"/>
                </a:lnTo>
                <a:lnTo>
                  <a:pt x="0" y="4101279"/>
                </a:lnTo>
                <a:lnTo>
                  <a:pt x="4111557" y="4101279"/>
                </a:lnTo>
                <a:lnTo>
                  <a:pt x="411155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700000">
            <a:off x="12782874" y="4595605"/>
            <a:ext cx="6904197" cy="617138"/>
            <a:chOff x="0" y="0"/>
            <a:chExt cx="1818389" cy="1625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18389" cy="162538"/>
            </a:xfrm>
            <a:custGeom>
              <a:avLst/>
              <a:gdLst/>
              <a:ahLst/>
              <a:cxnLst/>
              <a:rect l="l" t="t" r="r" b="b"/>
              <a:pathLst>
                <a:path w="1818389" h="162538">
                  <a:moveTo>
                    <a:pt x="0" y="0"/>
                  </a:moveTo>
                  <a:lnTo>
                    <a:pt x="1818389" y="0"/>
                  </a:lnTo>
                  <a:lnTo>
                    <a:pt x="1818389" y="162538"/>
                  </a:lnTo>
                  <a:lnTo>
                    <a:pt x="0" y="162538"/>
                  </a:lnTo>
                  <a:close/>
                </a:path>
              </a:pathLst>
            </a:custGeom>
            <a:solidFill>
              <a:srgbClr val="DECAB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818389" cy="162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2115124">
            <a:off x="-189495" y="7602130"/>
            <a:ext cx="1422180" cy="1244407"/>
            <a:chOff x="0" y="0"/>
            <a:chExt cx="812800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ECAB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-6324243">
            <a:off x="12521108" y="5092312"/>
            <a:ext cx="711090" cy="622204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7656895">
            <a:off x="560094" y="3028989"/>
            <a:ext cx="711090" cy="622204"/>
            <a:chOff x="0" y="0"/>
            <a:chExt cx="812800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ECAB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-4932948">
            <a:off x="11496422" y="7890534"/>
            <a:ext cx="1378590" cy="1206266"/>
            <a:chOff x="0" y="0"/>
            <a:chExt cx="812800" cy="7112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 rot="4473260">
            <a:off x="3729173" y="3985437"/>
            <a:ext cx="466312" cy="408023"/>
            <a:chOff x="0" y="0"/>
            <a:chExt cx="812800" cy="7112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67513" y="4806555"/>
            <a:ext cx="8702167" cy="162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sz="9605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软件架构</a:t>
            </a:r>
            <a:endParaRPr lang="en-US" sz="9605" b="1">
              <a:solidFill>
                <a:srgbClr val="1E1E1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962805" y="2548369"/>
            <a:ext cx="3911583" cy="220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30"/>
              </a:lnSpc>
            </a:pPr>
            <a:r>
              <a:rPr lang="en-US" sz="14525" b="1">
                <a:solidFill>
                  <a:srgbClr val="697FA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03</a:t>
            </a:r>
            <a:endParaRPr lang="en-US" sz="14525" b="1">
              <a:solidFill>
                <a:srgbClr val="697FA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324938" y="6669917"/>
            <a:ext cx="7187317" cy="302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0"/>
              </a:lnSpc>
            </a:pPr>
            <a:r>
              <a:rPr lang="en-US" sz="1600">
                <a:solidFill>
                  <a:srgbClr val="1E1E1E"/>
                </a:solidFill>
                <a:latin typeface="思源黑体 1" panose="020B0500000000000000" charset="-122"/>
                <a:ea typeface="思源黑体 1" panose="020B0500000000000000" charset="-122"/>
                <a:cs typeface="思源黑体 1" panose="020B0500000000000000" charset="-122"/>
                <a:sym typeface="思源黑体 1" panose="020B0500000000000000" charset="-122"/>
              </a:rPr>
              <a:t>前端用微信开发者工具开发，后端使用IDEA开发，数据库用的mysql</a:t>
            </a:r>
            <a:endParaRPr lang="en-US" sz="1600">
              <a:solidFill>
                <a:srgbClr val="1E1E1E"/>
              </a:solidFill>
              <a:latin typeface="思源黑体 1" panose="020B0500000000000000" charset="-122"/>
              <a:ea typeface="思源黑体 1" panose="020B0500000000000000" charset="-122"/>
              <a:cs typeface="思源黑体 1" panose="020B0500000000000000" charset="-122"/>
              <a:sym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62262" y="0"/>
            <a:ext cx="1961175" cy="1956272"/>
          </a:xfrm>
          <a:custGeom>
            <a:avLst/>
            <a:gdLst/>
            <a:ahLst/>
            <a:cxnLst/>
            <a:rect l="l" t="t" r="r" b="b"/>
            <a:pathLst>
              <a:path w="1961175" h="1956272">
                <a:moveTo>
                  <a:pt x="1961175" y="0"/>
                </a:moveTo>
                <a:lnTo>
                  <a:pt x="0" y="0"/>
                </a:lnTo>
                <a:lnTo>
                  <a:pt x="0" y="1956272"/>
                </a:lnTo>
                <a:lnTo>
                  <a:pt x="1961175" y="1956272"/>
                </a:lnTo>
                <a:lnTo>
                  <a:pt x="1961175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-153535" y="1088803"/>
            <a:ext cx="1495813" cy="1492074"/>
          </a:xfrm>
          <a:custGeom>
            <a:avLst/>
            <a:gdLst/>
            <a:ahLst/>
            <a:cxnLst/>
            <a:rect l="l" t="t" r="r" b="b"/>
            <a:pathLst>
              <a:path w="1495813" h="1492074">
                <a:moveTo>
                  <a:pt x="1495813" y="0"/>
                </a:moveTo>
                <a:lnTo>
                  <a:pt x="0" y="0"/>
                </a:lnTo>
                <a:lnTo>
                  <a:pt x="0" y="1492074"/>
                </a:lnTo>
                <a:lnTo>
                  <a:pt x="1495813" y="1492074"/>
                </a:lnTo>
                <a:lnTo>
                  <a:pt x="149581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7656895">
            <a:off x="471495" y="1687930"/>
            <a:ext cx="387964" cy="339468"/>
            <a:chOff x="0" y="0"/>
            <a:chExt cx="812800" cy="71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-6324243">
            <a:off x="17502902" y="1386405"/>
            <a:ext cx="882045" cy="771789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6579590" y="8582861"/>
            <a:ext cx="1708410" cy="1704139"/>
          </a:xfrm>
          <a:custGeom>
            <a:avLst/>
            <a:gdLst/>
            <a:ahLst/>
            <a:cxnLst/>
            <a:rect l="l" t="t" r="r" b="b"/>
            <a:pathLst>
              <a:path w="1708410" h="1704139">
                <a:moveTo>
                  <a:pt x="1708410" y="0"/>
                </a:moveTo>
                <a:lnTo>
                  <a:pt x="0" y="0"/>
                </a:lnTo>
                <a:lnTo>
                  <a:pt x="0" y="1704139"/>
                </a:lnTo>
                <a:lnTo>
                  <a:pt x="1708410" y="1704139"/>
                </a:lnTo>
                <a:lnTo>
                  <a:pt x="17084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8340919">
            <a:off x="-785859" y="7890534"/>
            <a:ext cx="1378590" cy="1206266"/>
            <a:chOff x="0" y="0"/>
            <a:chExt cx="812800" cy="7112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1287278">
            <a:off x="16903755" y="9089940"/>
            <a:ext cx="711090" cy="622204"/>
            <a:chOff x="0" y="0"/>
            <a:chExt cx="812800" cy="711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3189600" y="4655872"/>
            <a:ext cx="1917472" cy="191747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889388" y="987661"/>
            <a:ext cx="652698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100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软件架构</a:t>
            </a:r>
            <a:endParaRPr lang="en-US" sz="6100" b="1">
              <a:solidFill>
                <a:srgbClr val="1E1E1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096733" y="5106852"/>
            <a:ext cx="2103206" cy="872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4830" b="1">
                <a:solidFill>
                  <a:srgbClr val="FFFFFF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前端</a:t>
            </a:r>
            <a:endParaRPr lang="en-US" sz="4830" b="1">
              <a:solidFill>
                <a:srgbClr val="FFFFFF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587101" y="7514918"/>
            <a:ext cx="3398128" cy="106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855"/>
              </a:lnSpc>
              <a:spcBef>
                <a:spcPct val="0"/>
              </a:spcBef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前端：负责用户交互界面，发送请求给后端，展示数据（如菜单、订单状态）。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756879" y="7500567"/>
            <a:ext cx="3398128" cy="106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855"/>
              </a:lnSpc>
              <a:spcBef>
                <a:spcPct val="0"/>
              </a:spcBef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后端：提供接口，处理用户请求，管理业务逻辑（如用户登录、订单操作）。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675452" y="7514918"/>
            <a:ext cx="3398128" cy="705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855"/>
              </a:lnSpc>
              <a:spcBef>
                <a:spcPct val="0"/>
              </a:spcBef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数据库：存储菜单、用户、订单数据，提供持久化支持。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25" name="Group 25"/>
          <p:cNvGrpSpPr/>
          <p:nvPr/>
        </p:nvGrpSpPr>
        <p:grpSpPr>
          <a:xfrm rot="0">
            <a:off x="8495719" y="4655872"/>
            <a:ext cx="1917472" cy="1917472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7FAE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8402852" y="5106852"/>
            <a:ext cx="2103206" cy="872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4830" b="1">
                <a:solidFill>
                  <a:srgbClr val="FFFFFF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后端</a:t>
            </a:r>
            <a:endParaRPr lang="en-US" sz="4830" b="1">
              <a:solidFill>
                <a:srgbClr val="FFFFFF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grpSp>
        <p:nvGrpSpPr>
          <p:cNvPr id="29" name="Group 29"/>
          <p:cNvGrpSpPr/>
          <p:nvPr/>
        </p:nvGrpSpPr>
        <p:grpSpPr>
          <a:xfrm rot="0">
            <a:off x="13801837" y="4655872"/>
            <a:ext cx="1917472" cy="1917472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3708970" y="5106852"/>
            <a:ext cx="2103206" cy="872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4830" b="1">
                <a:solidFill>
                  <a:srgbClr val="FFFFFF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数据库</a:t>
            </a:r>
            <a:endParaRPr lang="en-US" sz="4830" b="1">
              <a:solidFill>
                <a:srgbClr val="FFFFFF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grpSp>
        <p:nvGrpSpPr>
          <p:cNvPr id="33" name="Group 33"/>
          <p:cNvGrpSpPr/>
          <p:nvPr/>
        </p:nvGrpSpPr>
        <p:grpSpPr>
          <a:xfrm rot="0">
            <a:off x="2210599" y="2928606"/>
            <a:ext cx="3774630" cy="710246"/>
            <a:chOff x="0" y="0"/>
            <a:chExt cx="994141" cy="187061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94141" cy="187061"/>
            </a:xfrm>
            <a:custGeom>
              <a:avLst/>
              <a:gdLst/>
              <a:ahLst/>
              <a:cxnLst/>
              <a:rect l="l" t="t" r="r" b="b"/>
              <a:pathLst>
                <a:path w="994141" h="187061">
                  <a:moveTo>
                    <a:pt x="93530" y="0"/>
                  </a:moveTo>
                  <a:lnTo>
                    <a:pt x="900611" y="0"/>
                  </a:lnTo>
                  <a:cubicBezTo>
                    <a:pt x="952266" y="0"/>
                    <a:pt x="994141" y="41875"/>
                    <a:pt x="994141" y="93530"/>
                  </a:cubicBezTo>
                  <a:lnTo>
                    <a:pt x="994141" y="93530"/>
                  </a:lnTo>
                  <a:cubicBezTo>
                    <a:pt x="994141" y="145186"/>
                    <a:pt x="952266" y="187061"/>
                    <a:pt x="900611" y="187061"/>
                  </a:cubicBezTo>
                  <a:lnTo>
                    <a:pt x="93530" y="187061"/>
                  </a:lnTo>
                  <a:cubicBezTo>
                    <a:pt x="41875" y="187061"/>
                    <a:pt x="0" y="145186"/>
                    <a:pt x="0" y="93530"/>
                  </a:cubicBezTo>
                  <a:lnTo>
                    <a:pt x="0" y="93530"/>
                  </a:lnTo>
                  <a:cubicBezTo>
                    <a:pt x="0" y="41875"/>
                    <a:pt x="41875" y="0"/>
                    <a:pt x="93530" y="0"/>
                  </a:cubicBezTo>
                  <a:close/>
                </a:path>
              </a:pathLst>
            </a:custGeom>
            <a:solidFill>
              <a:srgbClr val="A4B3D5">
                <a:alpha val="54902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0"/>
              <a:ext cx="994141" cy="187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2544887" y="2935495"/>
            <a:ext cx="3106054" cy="58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5"/>
              </a:lnSpc>
              <a:spcBef>
                <a:spcPct val="0"/>
              </a:spcBef>
            </a:pPr>
            <a:r>
              <a:rPr lang="en-US" sz="3100" b="1">
                <a:solidFill>
                  <a:srgbClr val="100F0D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整体描述</a:t>
            </a:r>
            <a:endParaRPr lang="en-US" sz="3100" b="1">
              <a:solidFill>
                <a:srgbClr val="100F0D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grpSp>
        <p:nvGrpSpPr>
          <p:cNvPr id="37" name="Group 37"/>
          <p:cNvGrpSpPr/>
          <p:nvPr/>
        </p:nvGrpSpPr>
        <p:grpSpPr>
          <a:xfrm rot="0">
            <a:off x="6836068" y="2928606"/>
            <a:ext cx="9862244" cy="710246"/>
            <a:chOff x="0" y="0"/>
            <a:chExt cx="2597463" cy="187061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597463" cy="187061"/>
            </a:xfrm>
            <a:custGeom>
              <a:avLst/>
              <a:gdLst/>
              <a:ahLst/>
              <a:cxnLst/>
              <a:rect l="l" t="t" r="r" b="b"/>
              <a:pathLst>
                <a:path w="2597463" h="187061">
                  <a:moveTo>
                    <a:pt x="40035" y="0"/>
                  </a:moveTo>
                  <a:lnTo>
                    <a:pt x="2557428" y="0"/>
                  </a:lnTo>
                  <a:cubicBezTo>
                    <a:pt x="2568046" y="0"/>
                    <a:pt x="2578229" y="4218"/>
                    <a:pt x="2585737" y="11726"/>
                  </a:cubicBezTo>
                  <a:cubicBezTo>
                    <a:pt x="2593245" y="19234"/>
                    <a:pt x="2597463" y="29417"/>
                    <a:pt x="2597463" y="40035"/>
                  </a:cubicBezTo>
                  <a:lnTo>
                    <a:pt x="2597463" y="147025"/>
                  </a:lnTo>
                  <a:cubicBezTo>
                    <a:pt x="2597463" y="157643"/>
                    <a:pt x="2593245" y="167827"/>
                    <a:pt x="2585737" y="175335"/>
                  </a:cubicBezTo>
                  <a:cubicBezTo>
                    <a:pt x="2578229" y="182843"/>
                    <a:pt x="2568046" y="187061"/>
                    <a:pt x="2557428" y="187061"/>
                  </a:cubicBezTo>
                  <a:lnTo>
                    <a:pt x="40035" y="187061"/>
                  </a:lnTo>
                  <a:cubicBezTo>
                    <a:pt x="29417" y="187061"/>
                    <a:pt x="19234" y="182843"/>
                    <a:pt x="11726" y="175335"/>
                  </a:cubicBezTo>
                  <a:cubicBezTo>
                    <a:pt x="4218" y="167827"/>
                    <a:pt x="0" y="157643"/>
                    <a:pt x="0" y="147025"/>
                  </a:cubicBezTo>
                  <a:lnTo>
                    <a:pt x="0" y="40035"/>
                  </a:lnTo>
                  <a:cubicBezTo>
                    <a:pt x="0" y="29417"/>
                    <a:pt x="4218" y="19234"/>
                    <a:pt x="11726" y="11726"/>
                  </a:cubicBezTo>
                  <a:cubicBezTo>
                    <a:pt x="19234" y="4218"/>
                    <a:pt x="29417" y="0"/>
                    <a:pt x="40035" y="0"/>
                  </a:cubicBezTo>
                  <a:close/>
                </a:path>
              </a:pathLst>
            </a:custGeom>
            <a:solidFill>
              <a:srgbClr val="A4B3D5">
                <a:alpha val="54902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0"/>
              <a:ext cx="2597463" cy="187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7580478" y="3019506"/>
            <a:ext cx="8115408" cy="442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5"/>
              </a:lnSpc>
              <a:spcBef>
                <a:spcPct val="0"/>
              </a:spcBef>
            </a:pPr>
            <a:r>
              <a:rPr lang="en-US" sz="2400">
                <a:solidFill>
                  <a:srgbClr val="100F0D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系统分为 三层架构：前端、后端、数据库。</a:t>
            </a:r>
            <a:endParaRPr lang="en-US" sz="2400">
              <a:solidFill>
                <a:srgbClr val="100F0D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62262" y="0"/>
            <a:ext cx="1961175" cy="1956272"/>
          </a:xfrm>
          <a:custGeom>
            <a:avLst/>
            <a:gdLst/>
            <a:ahLst/>
            <a:cxnLst/>
            <a:rect l="l" t="t" r="r" b="b"/>
            <a:pathLst>
              <a:path w="1961175" h="1956272">
                <a:moveTo>
                  <a:pt x="1961175" y="0"/>
                </a:moveTo>
                <a:lnTo>
                  <a:pt x="0" y="0"/>
                </a:lnTo>
                <a:lnTo>
                  <a:pt x="0" y="1956272"/>
                </a:lnTo>
                <a:lnTo>
                  <a:pt x="1961175" y="1956272"/>
                </a:lnTo>
                <a:lnTo>
                  <a:pt x="1961175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-153535" y="1088803"/>
            <a:ext cx="1495813" cy="1492074"/>
          </a:xfrm>
          <a:custGeom>
            <a:avLst/>
            <a:gdLst/>
            <a:ahLst/>
            <a:cxnLst/>
            <a:rect l="l" t="t" r="r" b="b"/>
            <a:pathLst>
              <a:path w="1495813" h="1492074">
                <a:moveTo>
                  <a:pt x="1495813" y="0"/>
                </a:moveTo>
                <a:lnTo>
                  <a:pt x="0" y="0"/>
                </a:lnTo>
                <a:lnTo>
                  <a:pt x="0" y="1492074"/>
                </a:lnTo>
                <a:lnTo>
                  <a:pt x="1495813" y="1492074"/>
                </a:lnTo>
                <a:lnTo>
                  <a:pt x="149581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7656895">
            <a:off x="471495" y="1687930"/>
            <a:ext cx="387964" cy="339468"/>
            <a:chOff x="0" y="0"/>
            <a:chExt cx="812800" cy="71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-6324243">
            <a:off x="17502902" y="1386405"/>
            <a:ext cx="882045" cy="771789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6579590" y="8582861"/>
            <a:ext cx="1708410" cy="1704139"/>
          </a:xfrm>
          <a:custGeom>
            <a:avLst/>
            <a:gdLst/>
            <a:ahLst/>
            <a:cxnLst/>
            <a:rect l="l" t="t" r="r" b="b"/>
            <a:pathLst>
              <a:path w="1708410" h="1704139">
                <a:moveTo>
                  <a:pt x="1708410" y="0"/>
                </a:moveTo>
                <a:lnTo>
                  <a:pt x="0" y="0"/>
                </a:lnTo>
                <a:lnTo>
                  <a:pt x="0" y="1704139"/>
                </a:lnTo>
                <a:lnTo>
                  <a:pt x="1708410" y="1704139"/>
                </a:lnTo>
                <a:lnTo>
                  <a:pt x="17084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8340919">
            <a:off x="-785859" y="7890534"/>
            <a:ext cx="1378590" cy="1206266"/>
            <a:chOff x="0" y="0"/>
            <a:chExt cx="812800" cy="7112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1287278">
            <a:off x="16903755" y="9089940"/>
            <a:ext cx="711090" cy="622204"/>
            <a:chOff x="0" y="0"/>
            <a:chExt cx="812800" cy="711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7" name="Group 17"/>
          <p:cNvGrpSpPr/>
          <p:nvPr>
            <p:custDataLst>
              <p:tags r:id="rId5"/>
            </p:custDataLst>
          </p:nvPr>
        </p:nvGrpSpPr>
        <p:grpSpPr>
          <a:xfrm rot="0">
            <a:off x="3147385" y="4102312"/>
            <a:ext cx="1917472" cy="1917472"/>
            <a:chOff x="0" y="0"/>
            <a:chExt cx="812800" cy="812800"/>
          </a:xfrm>
        </p:grpSpPr>
        <p:sp>
          <p:nvSpPr>
            <p:cNvPr id="18" name="Freeform 18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20" name="Group 20"/>
          <p:cNvGrpSpPr/>
          <p:nvPr>
            <p:custDataLst>
              <p:tags r:id="rId7"/>
            </p:custDataLst>
          </p:nvPr>
        </p:nvGrpSpPr>
        <p:grpSpPr>
          <a:xfrm rot="0">
            <a:off x="8509239" y="4102312"/>
            <a:ext cx="1917472" cy="1917472"/>
            <a:chOff x="0" y="0"/>
            <a:chExt cx="812800" cy="812800"/>
          </a:xfrm>
        </p:grpSpPr>
        <p:sp>
          <p:nvSpPr>
            <p:cNvPr id="21" name="Freeform 21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7FAE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23" name="Group 23"/>
          <p:cNvGrpSpPr/>
          <p:nvPr>
            <p:custDataLst>
              <p:tags r:id="rId9"/>
            </p:custDataLst>
          </p:nvPr>
        </p:nvGrpSpPr>
        <p:grpSpPr>
          <a:xfrm rot="0">
            <a:off x="13759622" y="4102312"/>
            <a:ext cx="1917472" cy="1917472"/>
            <a:chOff x="0" y="0"/>
            <a:chExt cx="812800" cy="812800"/>
          </a:xfrm>
        </p:grpSpPr>
        <p:sp>
          <p:nvSpPr>
            <p:cNvPr id="24" name="Freeform 24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2218806" y="2651826"/>
            <a:ext cx="3774630" cy="710246"/>
            <a:chOff x="0" y="0"/>
            <a:chExt cx="994141" cy="18706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94141" cy="187061"/>
            </a:xfrm>
            <a:custGeom>
              <a:avLst/>
              <a:gdLst/>
              <a:ahLst/>
              <a:cxnLst/>
              <a:rect l="l" t="t" r="r" b="b"/>
              <a:pathLst>
                <a:path w="994141" h="187061">
                  <a:moveTo>
                    <a:pt x="93530" y="0"/>
                  </a:moveTo>
                  <a:lnTo>
                    <a:pt x="900611" y="0"/>
                  </a:lnTo>
                  <a:cubicBezTo>
                    <a:pt x="952266" y="0"/>
                    <a:pt x="994141" y="41875"/>
                    <a:pt x="994141" y="93530"/>
                  </a:cubicBezTo>
                  <a:lnTo>
                    <a:pt x="994141" y="93530"/>
                  </a:lnTo>
                  <a:cubicBezTo>
                    <a:pt x="994141" y="145186"/>
                    <a:pt x="952266" y="187061"/>
                    <a:pt x="900611" y="187061"/>
                  </a:cubicBezTo>
                  <a:lnTo>
                    <a:pt x="93530" y="187061"/>
                  </a:lnTo>
                  <a:cubicBezTo>
                    <a:pt x="41875" y="187061"/>
                    <a:pt x="0" y="145186"/>
                    <a:pt x="0" y="93530"/>
                  </a:cubicBezTo>
                  <a:lnTo>
                    <a:pt x="0" y="93530"/>
                  </a:lnTo>
                  <a:cubicBezTo>
                    <a:pt x="0" y="41875"/>
                    <a:pt x="41875" y="0"/>
                    <a:pt x="93530" y="0"/>
                  </a:cubicBezTo>
                  <a:close/>
                </a:path>
              </a:pathLst>
            </a:custGeom>
            <a:solidFill>
              <a:srgbClr val="A4B3D5">
                <a:alpha val="54902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0"/>
              <a:ext cx="994141" cy="187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30" name="Freeform 30"/>
          <p:cNvSpPr/>
          <p:nvPr>
            <p:custDataLst>
              <p:tags r:id="rId11"/>
            </p:custDataLst>
          </p:nvPr>
        </p:nvSpPr>
        <p:spPr>
          <a:xfrm>
            <a:off x="8692024" y="8410301"/>
            <a:ext cx="1501068" cy="1577209"/>
          </a:xfrm>
          <a:custGeom>
            <a:avLst/>
            <a:gdLst/>
            <a:ahLst/>
            <a:cxnLst/>
            <a:rect l="l" t="t" r="r" b="b"/>
            <a:pathLst>
              <a:path w="1501068" h="1577209">
                <a:moveTo>
                  <a:pt x="0" y="0"/>
                </a:moveTo>
                <a:lnTo>
                  <a:pt x="1501067" y="0"/>
                </a:lnTo>
                <a:lnTo>
                  <a:pt x="1501067" y="1577208"/>
                </a:lnTo>
                <a:lnTo>
                  <a:pt x="0" y="157720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31" name="Freeform 31"/>
          <p:cNvSpPr/>
          <p:nvPr>
            <p:custDataLst>
              <p:tags r:id="rId13"/>
            </p:custDataLst>
          </p:nvPr>
        </p:nvSpPr>
        <p:spPr>
          <a:xfrm>
            <a:off x="13922509" y="8410301"/>
            <a:ext cx="1348785" cy="1577209"/>
          </a:xfrm>
          <a:custGeom>
            <a:avLst/>
            <a:gdLst/>
            <a:ahLst/>
            <a:cxnLst/>
            <a:rect l="l" t="t" r="r" b="b"/>
            <a:pathLst>
              <a:path w="1348785" h="1577209">
                <a:moveTo>
                  <a:pt x="0" y="0"/>
                </a:moveTo>
                <a:lnTo>
                  <a:pt x="1348785" y="0"/>
                </a:lnTo>
                <a:lnTo>
                  <a:pt x="1348785" y="1577208"/>
                </a:lnTo>
                <a:lnTo>
                  <a:pt x="0" y="157720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889388" y="987661"/>
            <a:ext cx="652698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100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软件架构</a:t>
            </a:r>
            <a:endParaRPr lang="en-US" sz="6100" b="1">
              <a:solidFill>
                <a:srgbClr val="1E1E1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33" name="TextBox 33"/>
          <p:cNvSpPr txBox="1"/>
          <p:nvPr>
            <p:custDataLst>
              <p:tags r:id="rId15"/>
            </p:custDataLst>
          </p:nvPr>
        </p:nvSpPr>
        <p:spPr>
          <a:xfrm>
            <a:off x="3054518" y="4553292"/>
            <a:ext cx="2103206" cy="872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4830" b="1">
                <a:solidFill>
                  <a:srgbClr val="FFFFFF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前端</a:t>
            </a:r>
            <a:endParaRPr lang="en-US" sz="4830" b="1">
              <a:solidFill>
                <a:srgbClr val="FFFFFF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34" name="TextBox 34"/>
          <p:cNvSpPr txBox="1"/>
          <p:nvPr>
            <p:custDataLst>
              <p:tags r:id="rId16"/>
            </p:custDataLst>
          </p:nvPr>
        </p:nvSpPr>
        <p:spPr>
          <a:xfrm>
            <a:off x="2544887" y="6961358"/>
            <a:ext cx="3617694" cy="1097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855"/>
              </a:lnSpc>
              <a:spcBef>
                <a:spcPct val="0"/>
              </a:spcBef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HBuilder X，使用vue3框架，支持高效开发和多平台运行</a:t>
            </a:r>
            <a:r>
              <a:rPr lang="zh-CN" alt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，打包并于蒲公英上发行，</a:t>
            </a:r>
            <a:r>
              <a:rPr lang="en-US" altLang="zh-CN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Android</a:t>
            </a:r>
            <a:r>
              <a:rPr lang="zh-CN" alt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端可以下载。</a:t>
            </a:r>
            <a:endParaRPr lang="en-US" altLang="zh-CN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35" name="TextBox 35"/>
          <p:cNvSpPr txBox="1"/>
          <p:nvPr>
            <p:custDataLst>
              <p:tags r:id="rId17"/>
            </p:custDataLst>
          </p:nvPr>
        </p:nvSpPr>
        <p:spPr>
          <a:xfrm>
            <a:off x="7782091" y="6947006"/>
            <a:ext cx="3721038" cy="106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55"/>
              </a:lnSpc>
              <a:spcBef>
                <a:spcPct val="0"/>
              </a:spcBef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IDEA，使用Spring Boot + MyBatis，可以快速构建API接口服务，简化数据库操作。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36" name="TextBox 36"/>
          <p:cNvSpPr txBox="1"/>
          <p:nvPr>
            <p:custDataLst>
              <p:tags r:id="rId18"/>
            </p:custDataLst>
          </p:nvPr>
        </p:nvSpPr>
        <p:spPr>
          <a:xfrm>
            <a:off x="13019295" y="6961358"/>
            <a:ext cx="3398128" cy="106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55"/>
              </a:lnSpc>
              <a:spcBef>
                <a:spcPct val="0"/>
              </a:spcBef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MySQL，使用Navicat Premium软件可视化操作，支持结构化数据，支持高效查询和事务管理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37" name="TextBox 37"/>
          <p:cNvSpPr txBox="1"/>
          <p:nvPr>
            <p:custDataLst>
              <p:tags r:id="rId19"/>
            </p:custDataLst>
          </p:nvPr>
        </p:nvSpPr>
        <p:spPr>
          <a:xfrm>
            <a:off x="8416372" y="4553292"/>
            <a:ext cx="2103206" cy="872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4830" b="1">
                <a:solidFill>
                  <a:srgbClr val="FFFFFF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后端</a:t>
            </a:r>
            <a:endParaRPr lang="en-US" sz="4830" b="1">
              <a:solidFill>
                <a:srgbClr val="FFFFFF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38" name="TextBox 38"/>
          <p:cNvSpPr txBox="1"/>
          <p:nvPr>
            <p:custDataLst>
              <p:tags r:id="rId20"/>
            </p:custDataLst>
          </p:nvPr>
        </p:nvSpPr>
        <p:spPr>
          <a:xfrm>
            <a:off x="13666755" y="4553292"/>
            <a:ext cx="2103206" cy="872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4830" b="1">
                <a:solidFill>
                  <a:srgbClr val="FFFFFF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数据库</a:t>
            </a:r>
            <a:endParaRPr lang="en-US" sz="4830" b="1">
              <a:solidFill>
                <a:srgbClr val="FFFFFF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2553094" y="2658715"/>
            <a:ext cx="3106054" cy="58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5"/>
              </a:lnSpc>
              <a:spcBef>
                <a:spcPct val="0"/>
              </a:spcBef>
            </a:pPr>
            <a:r>
              <a:rPr lang="en-US" sz="3100" b="1">
                <a:solidFill>
                  <a:srgbClr val="100F0D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技术选型</a:t>
            </a:r>
            <a:endParaRPr lang="en-US" sz="3100" b="1">
              <a:solidFill>
                <a:srgbClr val="100F0D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67000" y="8572500"/>
            <a:ext cx="1144270" cy="1176020"/>
          </a:xfrm>
          <a:prstGeom prst="rect">
            <a:avLst/>
          </a:prstGeom>
        </p:spPr>
      </p:pic>
      <p:pic>
        <p:nvPicPr>
          <p:cNvPr id="41" name="图片 40" descr="点 餐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343400" y="8724900"/>
            <a:ext cx="1135380" cy="11353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62262" y="0"/>
            <a:ext cx="1961175" cy="1956272"/>
          </a:xfrm>
          <a:custGeom>
            <a:avLst/>
            <a:gdLst/>
            <a:ahLst/>
            <a:cxnLst/>
            <a:rect l="l" t="t" r="r" b="b"/>
            <a:pathLst>
              <a:path w="1961175" h="1956272">
                <a:moveTo>
                  <a:pt x="1961175" y="0"/>
                </a:moveTo>
                <a:lnTo>
                  <a:pt x="0" y="0"/>
                </a:lnTo>
                <a:lnTo>
                  <a:pt x="0" y="1956272"/>
                </a:lnTo>
                <a:lnTo>
                  <a:pt x="1961175" y="1956272"/>
                </a:lnTo>
                <a:lnTo>
                  <a:pt x="1961175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-153535" y="1088803"/>
            <a:ext cx="1495813" cy="1492074"/>
          </a:xfrm>
          <a:custGeom>
            <a:avLst/>
            <a:gdLst/>
            <a:ahLst/>
            <a:cxnLst/>
            <a:rect l="l" t="t" r="r" b="b"/>
            <a:pathLst>
              <a:path w="1495813" h="1492074">
                <a:moveTo>
                  <a:pt x="1495813" y="0"/>
                </a:moveTo>
                <a:lnTo>
                  <a:pt x="0" y="0"/>
                </a:lnTo>
                <a:lnTo>
                  <a:pt x="0" y="1492074"/>
                </a:lnTo>
                <a:lnTo>
                  <a:pt x="1495813" y="1492074"/>
                </a:lnTo>
                <a:lnTo>
                  <a:pt x="149581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7656895">
            <a:off x="471495" y="1687930"/>
            <a:ext cx="387964" cy="339468"/>
            <a:chOff x="0" y="0"/>
            <a:chExt cx="812800" cy="71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-6324243">
            <a:off x="17502902" y="1386405"/>
            <a:ext cx="882045" cy="771789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6579590" y="8582861"/>
            <a:ext cx="1708410" cy="1704139"/>
          </a:xfrm>
          <a:custGeom>
            <a:avLst/>
            <a:gdLst/>
            <a:ahLst/>
            <a:cxnLst/>
            <a:rect l="l" t="t" r="r" b="b"/>
            <a:pathLst>
              <a:path w="1708410" h="1704139">
                <a:moveTo>
                  <a:pt x="1708410" y="0"/>
                </a:moveTo>
                <a:lnTo>
                  <a:pt x="0" y="0"/>
                </a:lnTo>
                <a:lnTo>
                  <a:pt x="0" y="1704139"/>
                </a:lnTo>
                <a:lnTo>
                  <a:pt x="1708410" y="1704139"/>
                </a:lnTo>
                <a:lnTo>
                  <a:pt x="17084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8340919">
            <a:off x="-785859" y="7890534"/>
            <a:ext cx="1378590" cy="1206266"/>
            <a:chOff x="0" y="0"/>
            <a:chExt cx="812800" cy="7112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1287278">
            <a:off x="16903755" y="9089940"/>
            <a:ext cx="711090" cy="622204"/>
            <a:chOff x="0" y="0"/>
            <a:chExt cx="812800" cy="711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2103871" y="2393381"/>
            <a:ext cx="3774630" cy="710246"/>
            <a:chOff x="0" y="0"/>
            <a:chExt cx="994141" cy="18706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94141" cy="187061"/>
            </a:xfrm>
            <a:custGeom>
              <a:avLst/>
              <a:gdLst/>
              <a:ahLst/>
              <a:cxnLst/>
              <a:rect l="l" t="t" r="r" b="b"/>
              <a:pathLst>
                <a:path w="994141" h="187061">
                  <a:moveTo>
                    <a:pt x="93530" y="0"/>
                  </a:moveTo>
                  <a:lnTo>
                    <a:pt x="900611" y="0"/>
                  </a:lnTo>
                  <a:cubicBezTo>
                    <a:pt x="952266" y="0"/>
                    <a:pt x="994141" y="41875"/>
                    <a:pt x="994141" y="93530"/>
                  </a:cubicBezTo>
                  <a:lnTo>
                    <a:pt x="994141" y="93530"/>
                  </a:lnTo>
                  <a:cubicBezTo>
                    <a:pt x="994141" y="145186"/>
                    <a:pt x="952266" y="187061"/>
                    <a:pt x="900611" y="187061"/>
                  </a:cubicBezTo>
                  <a:lnTo>
                    <a:pt x="93530" y="187061"/>
                  </a:lnTo>
                  <a:cubicBezTo>
                    <a:pt x="41875" y="187061"/>
                    <a:pt x="0" y="145186"/>
                    <a:pt x="0" y="93530"/>
                  </a:cubicBezTo>
                  <a:lnTo>
                    <a:pt x="0" y="93530"/>
                  </a:lnTo>
                  <a:cubicBezTo>
                    <a:pt x="0" y="41875"/>
                    <a:pt x="41875" y="0"/>
                    <a:pt x="93530" y="0"/>
                  </a:cubicBezTo>
                  <a:close/>
                </a:path>
              </a:pathLst>
            </a:custGeom>
            <a:solidFill>
              <a:srgbClr val="A4B3D5">
                <a:alpha val="54902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0"/>
              <a:ext cx="994141" cy="187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889388" y="987661"/>
            <a:ext cx="652698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100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软件架构</a:t>
            </a:r>
            <a:endParaRPr lang="en-US" sz="6100" b="1">
              <a:solidFill>
                <a:srgbClr val="1E1E1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34" name="TextBox 34"/>
          <p:cNvSpPr txBox="1"/>
          <p:nvPr>
            <p:custDataLst>
              <p:tags r:id="rId5"/>
            </p:custDataLst>
          </p:nvPr>
        </p:nvSpPr>
        <p:spPr>
          <a:xfrm>
            <a:off x="2438400" y="3509010"/>
            <a:ext cx="13337540" cy="31584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0" lvl="0" indent="0" algn="just">
              <a:lnSpc>
                <a:spcPts val="2855"/>
              </a:lnSpc>
              <a:spcBef>
                <a:spcPct val="0"/>
              </a:spcBef>
            </a:pPr>
            <a:r>
              <a:rPr lang="en-US" sz="24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HBuilder X</a:t>
            </a:r>
            <a:r>
              <a:rPr lang="zh-CN" altLang="en-US" sz="24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打包前端并于蒲公英上发行，</a:t>
            </a:r>
            <a:r>
              <a:rPr lang="en-US" altLang="zh-CN" sz="24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Android</a:t>
            </a:r>
            <a:r>
              <a:rPr lang="zh-CN" altLang="en-US" sz="24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端可以扫二维码下载，但由于未注册公网和申请服务器、数据库等资源，只能在同一局域网下，开着后端</a:t>
            </a:r>
            <a:r>
              <a:rPr lang="zh-CN" altLang="en-US" sz="24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使用。</a:t>
            </a:r>
            <a:endParaRPr lang="zh-CN" altLang="en-US" sz="24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2438159" y="2400270"/>
            <a:ext cx="3106054" cy="61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5"/>
              </a:lnSpc>
              <a:spcBef>
                <a:spcPct val="0"/>
              </a:spcBef>
            </a:pPr>
            <a:r>
              <a:rPr lang="zh-CN" altLang="en-US" sz="3100" b="1">
                <a:solidFill>
                  <a:srgbClr val="100F0D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软件</a:t>
            </a:r>
            <a:r>
              <a:rPr lang="zh-CN" altLang="en-US" sz="3100" b="1">
                <a:solidFill>
                  <a:srgbClr val="100F0D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发行</a:t>
            </a:r>
            <a:endParaRPr lang="zh-CN" altLang="en-US" sz="3100" b="1">
              <a:solidFill>
                <a:srgbClr val="100F0D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pic>
        <p:nvPicPr>
          <p:cNvPr id="29" name="图片 28"/>
          <p:cNvPicPr/>
          <p:nvPr/>
        </p:nvPicPr>
        <p:blipFill>
          <a:blip r:embed="rId6"/>
          <a:stretch>
            <a:fillRect/>
          </a:stretch>
        </p:blipFill>
        <p:spPr>
          <a:xfrm>
            <a:off x="11811000" y="5219700"/>
            <a:ext cx="3594100" cy="388112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8690" y="4629150"/>
            <a:ext cx="8072120" cy="4946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850978" y="2868571"/>
            <a:ext cx="7437022" cy="7418429"/>
          </a:xfrm>
          <a:custGeom>
            <a:avLst/>
            <a:gdLst/>
            <a:ahLst/>
            <a:cxnLst/>
            <a:rect l="l" t="t" r="r" b="b"/>
            <a:pathLst>
              <a:path w="7437022" h="7418429">
                <a:moveTo>
                  <a:pt x="7437022" y="0"/>
                </a:moveTo>
                <a:lnTo>
                  <a:pt x="0" y="0"/>
                </a:lnTo>
                <a:lnTo>
                  <a:pt x="0" y="7418429"/>
                </a:lnTo>
                <a:lnTo>
                  <a:pt x="7437022" y="7418429"/>
                </a:lnTo>
                <a:lnTo>
                  <a:pt x="7437022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-418216" y="-64778"/>
            <a:ext cx="3594590" cy="3585604"/>
          </a:xfrm>
          <a:custGeom>
            <a:avLst/>
            <a:gdLst/>
            <a:ahLst/>
            <a:cxnLst/>
            <a:rect l="l" t="t" r="r" b="b"/>
            <a:pathLst>
              <a:path w="3594590" h="3585604">
                <a:moveTo>
                  <a:pt x="3594590" y="0"/>
                </a:moveTo>
                <a:lnTo>
                  <a:pt x="0" y="0"/>
                </a:lnTo>
                <a:lnTo>
                  <a:pt x="0" y="3585604"/>
                </a:lnTo>
                <a:lnTo>
                  <a:pt x="3594590" y="3585604"/>
                </a:lnTo>
                <a:lnTo>
                  <a:pt x="359459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 flipH="1">
            <a:off x="-585509" y="1930863"/>
            <a:ext cx="2741641" cy="2734786"/>
          </a:xfrm>
          <a:custGeom>
            <a:avLst/>
            <a:gdLst/>
            <a:ahLst/>
            <a:cxnLst/>
            <a:rect l="l" t="t" r="r" b="b"/>
            <a:pathLst>
              <a:path w="2741641" h="2734786">
                <a:moveTo>
                  <a:pt x="2741641" y="0"/>
                </a:moveTo>
                <a:lnTo>
                  <a:pt x="0" y="0"/>
                </a:lnTo>
                <a:lnTo>
                  <a:pt x="0" y="2734787"/>
                </a:lnTo>
                <a:lnTo>
                  <a:pt x="2741641" y="2734787"/>
                </a:lnTo>
                <a:lnTo>
                  <a:pt x="274164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782609" y="326570"/>
            <a:ext cx="4111558" cy="4101279"/>
          </a:xfrm>
          <a:custGeom>
            <a:avLst/>
            <a:gdLst/>
            <a:ahLst/>
            <a:cxnLst/>
            <a:rect l="l" t="t" r="r" b="b"/>
            <a:pathLst>
              <a:path w="4111558" h="4101279">
                <a:moveTo>
                  <a:pt x="4111557" y="0"/>
                </a:moveTo>
                <a:lnTo>
                  <a:pt x="0" y="0"/>
                </a:lnTo>
                <a:lnTo>
                  <a:pt x="0" y="4101279"/>
                </a:lnTo>
                <a:lnTo>
                  <a:pt x="4111557" y="4101279"/>
                </a:lnTo>
                <a:lnTo>
                  <a:pt x="411155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700000">
            <a:off x="12782874" y="4595605"/>
            <a:ext cx="6904197" cy="617138"/>
            <a:chOff x="0" y="0"/>
            <a:chExt cx="1818389" cy="1625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18389" cy="162538"/>
            </a:xfrm>
            <a:custGeom>
              <a:avLst/>
              <a:gdLst/>
              <a:ahLst/>
              <a:cxnLst/>
              <a:rect l="l" t="t" r="r" b="b"/>
              <a:pathLst>
                <a:path w="1818389" h="162538">
                  <a:moveTo>
                    <a:pt x="0" y="0"/>
                  </a:moveTo>
                  <a:lnTo>
                    <a:pt x="1818389" y="0"/>
                  </a:lnTo>
                  <a:lnTo>
                    <a:pt x="1818389" y="162538"/>
                  </a:lnTo>
                  <a:lnTo>
                    <a:pt x="0" y="162538"/>
                  </a:lnTo>
                  <a:close/>
                </a:path>
              </a:pathLst>
            </a:custGeom>
            <a:solidFill>
              <a:srgbClr val="DECAB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818389" cy="162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2115124">
            <a:off x="1014033" y="9262467"/>
            <a:ext cx="1422180" cy="1244407"/>
            <a:chOff x="0" y="0"/>
            <a:chExt cx="812800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ECAB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2413714" y="6504530"/>
            <a:ext cx="3374027" cy="645500"/>
            <a:chOff x="0" y="0"/>
            <a:chExt cx="793610" cy="15182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93610" cy="151829"/>
            </a:xfrm>
            <a:custGeom>
              <a:avLst/>
              <a:gdLst/>
              <a:ahLst/>
              <a:cxnLst/>
              <a:rect l="l" t="t" r="r" b="b"/>
              <a:pathLst>
                <a:path w="793610" h="151829">
                  <a:moveTo>
                    <a:pt x="75915" y="0"/>
                  </a:moveTo>
                  <a:lnTo>
                    <a:pt x="717696" y="0"/>
                  </a:lnTo>
                  <a:cubicBezTo>
                    <a:pt x="759622" y="0"/>
                    <a:pt x="793610" y="33988"/>
                    <a:pt x="793610" y="75915"/>
                  </a:cubicBezTo>
                  <a:lnTo>
                    <a:pt x="793610" y="75915"/>
                  </a:lnTo>
                  <a:cubicBezTo>
                    <a:pt x="793610" y="96048"/>
                    <a:pt x="785612" y="115358"/>
                    <a:pt x="771375" y="129594"/>
                  </a:cubicBezTo>
                  <a:cubicBezTo>
                    <a:pt x="757139" y="143831"/>
                    <a:pt x="737830" y="151829"/>
                    <a:pt x="717696" y="151829"/>
                  </a:cubicBezTo>
                  <a:lnTo>
                    <a:pt x="75915" y="151829"/>
                  </a:lnTo>
                  <a:cubicBezTo>
                    <a:pt x="55781" y="151829"/>
                    <a:pt x="36472" y="143831"/>
                    <a:pt x="22235" y="129594"/>
                  </a:cubicBezTo>
                  <a:cubicBezTo>
                    <a:pt x="7998" y="115358"/>
                    <a:pt x="0" y="96048"/>
                    <a:pt x="0" y="75915"/>
                  </a:cubicBezTo>
                  <a:lnTo>
                    <a:pt x="0" y="75915"/>
                  </a:lnTo>
                  <a:cubicBezTo>
                    <a:pt x="0" y="55781"/>
                    <a:pt x="7998" y="36472"/>
                    <a:pt x="22235" y="22235"/>
                  </a:cubicBezTo>
                  <a:cubicBezTo>
                    <a:pt x="36472" y="7998"/>
                    <a:pt x="55781" y="0"/>
                    <a:pt x="75915" y="0"/>
                  </a:cubicBezTo>
                  <a:close/>
                </a:path>
              </a:pathLst>
            </a:custGeom>
            <a:solidFill>
              <a:srgbClr val="697FAE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793610" cy="1994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-6324243">
            <a:off x="12778242" y="1907109"/>
            <a:ext cx="711090" cy="622204"/>
            <a:chOff x="0" y="0"/>
            <a:chExt cx="812800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7656895">
            <a:off x="278788" y="4542156"/>
            <a:ext cx="711090" cy="622204"/>
            <a:chOff x="0" y="0"/>
            <a:chExt cx="812800" cy="7112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 rot="741979">
            <a:off x="11550462" y="7795467"/>
            <a:ext cx="1378590" cy="1206266"/>
            <a:chOff x="0" y="0"/>
            <a:chExt cx="812800" cy="7112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413714" y="3961994"/>
            <a:ext cx="12604534" cy="1924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45"/>
              </a:lnSpc>
            </a:pPr>
            <a:r>
              <a:rPr lang="en-US" sz="12065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感谢您的观看</a:t>
            </a:r>
            <a:endParaRPr lang="en-US" sz="12065" b="1">
              <a:solidFill>
                <a:srgbClr val="1E1E1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413714" y="3404274"/>
            <a:ext cx="9191391" cy="57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3200" b="1">
                <a:solidFill>
                  <a:srgbClr val="697FA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Thank you for watching</a:t>
            </a:r>
            <a:endParaRPr lang="en-US" sz="3200" b="1">
              <a:solidFill>
                <a:srgbClr val="697FA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574299" y="6593947"/>
            <a:ext cx="3052856" cy="425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0"/>
              </a:lnSpc>
            </a:pPr>
            <a:r>
              <a:rPr lang="en-US" sz="2765" b="1">
                <a:solidFill>
                  <a:srgbClr val="FFFFFF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主讲人：王嘉成</a:t>
            </a:r>
            <a:endParaRPr lang="en-US" sz="2765" b="1">
              <a:solidFill>
                <a:srgbClr val="FFFFFF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grpSp>
        <p:nvGrpSpPr>
          <p:cNvPr id="27" name="Group 27"/>
          <p:cNvGrpSpPr/>
          <p:nvPr/>
        </p:nvGrpSpPr>
        <p:grpSpPr>
          <a:xfrm rot="4473260">
            <a:off x="1422517" y="907776"/>
            <a:ext cx="791777" cy="692805"/>
            <a:chOff x="0" y="0"/>
            <a:chExt cx="812800" cy="7112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0" y="-36203"/>
            <a:ext cx="5517411" cy="5503617"/>
          </a:xfrm>
          <a:custGeom>
            <a:avLst/>
            <a:gdLst/>
            <a:ahLst/>
            <a:cxnLst/>
            <a:rect l="l" t="t" r="r" b="b"/>
            <a:pathLst>
              <a:path w="5517411" h="5503617">
                <a:moveTo>
                  <a:pt x="5517411" y="0"/>
                </a:moveTo>
                <a:lnTo>
                  <a:pt x="0" y="0"/>
                </a:lnTo>
                <a:lnTo>
                  <a:pt x="0" y="5503618"/>
                </a:lnTo>
                <a:lnTo>
                  <a:pt x="5517411" y="5503618"/>
                </a:lnTo>
                <a:lnTo>
                  <a:pt x="5517411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2700000">
            <a:off x="-1753032" y="3416533"/>
            <a:ext cx="6904197" cy="617138"/>
            <a:chOff x="0" y="0"/>
            <a:chExt cx="1818389" cy="1625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18389" cy="162538"/>
            </a:xfrm>
            <a:custGeom>
              <a:avLst/>
              <a:gdLst/>
              <a:ahLst/>
              <a:cxnLst/>
              <a:rect l="l" t="t" r="r" b="b"/>
              <a:pathLst>
                <a:path w="1818389" h="162538">
                  <a:moveTo>
                    <a:pt x="0" y="0"/>
                  </a:moveTo>
                  <a:lnTo>
                    <a:pt x="1818389" y="0"/>
                  </a:lnTo>
                  <a:lnTo>
                    <a:pt x="1818389" y="162538"/>
                  </a:lnTo>
                  <a:lnTo>
                    <a:pt x="0" y="162538"/>
                  </a:lnTo>
                  <a:close/>
                </a:path>
              </a:pathLst>
            </a:custGeom>
            <a:solidFill>
              <a:srgbClr val="DECAB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1818389" cy="162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 rot="-10800000" flipH="1">
            <a:off x="-369522" y="4137507"/>
            <a:ext cx="3094914" cy="3087177"/>
          </a:xfrm>
          <a:custGeom>
            <a:avLst/>
            <a:gdLst/>
            <a:ahLst/>
            <a:cxnLst/>
            <a:rect l="l" t="t" r="r" b="b"/>
            <a:pathLst>
              <a:path w="3094914" h="3087177">
                <a:moveTo>
                  <a:pt x="3094915" y="0"/>
                </a:moveTo>
                <a:lnTo>
                  <a:pt x="0" y="0"/>
                </a:lnTo>
                <a:lnTo>
                  <a:pt x="0" y="3087177"/>
                </a:lnTo>
                <a:lnTo>
                  <a:pt x="3094915" y="3087177"/>
                </a:lnTo>
                <a:lnTo>
                  <a:pt x="309491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3866341" y="5827645"/>
            <a:ext cx="4724040" cy="4712230"/>
          </a:xfrm>
          <a:custGeom>
            <a:avLst/>
            <a:gdLst/>
            <a:ahLst/>
            <a:cxnLst/>
            <a:rect l="l" t="t" r="r" b="b"/>
            <a:pathLst>
              <a:path w="4724040" h="4712230">
                <a:moveTo>
                  <a:pt x="4724040" y="0"/>
                </a:moveTo>
                <a:lnTo>
                  <a:pt x="0" y="0"/>
                </a:lnTo>
                <a:lnTo>
                  <a:pt x="0" y="4712230"/>
                </a:lnTo>
                <a:lnTo>
                  <a:pt x="4724040" y="4712230"/>
                </a:lnTo>
                <a:lnTo>
                  <a:pt x="472404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5303057" y="3876293"/>
            <a:ext cx="3912486" cy="3902704"/>
          </a:xfrm>
          <a:custGeom>
            <a:avLst/>
            <a:gdLst/>
            <a:ahLst/>
            <a:cxnLst/>
            <a:rect l="l" t="t" r="r" b="b"/>
            <a:pathLst>
              <a:path w="3912486" h="3902704">
                <a:moveTo>
                  <a:pt x="3912486" y="0"/>
                </a:moveTo>
                <a:lnTo>
                  <a:pt x="0" y="0"/>
                </a:lnTo>
                <a:lnTo>
                  <a:pt x="0" y="3902704"/>
                </a:lnTo>
                <a:lnTo>
                  <a:pt x="3912486" y="3902704"/>
                </a:lnTo>
                <a:lnTo>
                  <a:pt x="391248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-6324243">
            <a:off x="14553145" y="8947198"/>
            <a:ext cx="711090" cy="622204"/>
            <a:chOff x="0" y="0"/>
            <a:chExt cx="812800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85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741979">
            <a:off x="604196" y="5241574"/>
            <a:ext cx="1011807" cy="885331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85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4131987" y="4998767"/>
            <a:ext cx="1055825" cy="1055825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97FAE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435436" y="5069044"/>
            <a:ext cx="3859704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4850" b="1" spc="179">
                <a:solidFill>
                  <a:srgbClr val="100F0D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产品功能介绍</a:t>
            </a:r>
            <a:endParaRPr lang="en-US" sz="4850" b="1" spc="179">
              <a:solidFill>
                <a:srgbClr val="100F0D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10238001" y="4998767"/>
            <a:ext cx="1055825" cy="105582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1541450" y="5069044"/>
            <a:ext cx="3963127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4850" b="1" spc="179">
                <a:solidFill>
                  <a:srgbClr val="100F0D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程序概要设计</a:t>
            </a:r>
            <a:endParaRPr lang="en-US" sz="4850" b="1" spc="179">
              <a:solidFill>
                <a:srgbClr val="100F0D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grpSp>
        <p:nvGrpSpPr>
          <p:cNvPr id="23" name="Group 23"/>
          <p:cNvGrpSpPr/>
          <p:nvPr/>
        </p:nvGrpSpPr>
        <p:grpSpPr>
          <a:xfrm rot="0">
            <a:off x="4102697" y="6981386"/>
            <a:ext cx="1055825" cy="105582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5406147" y="7051662"/>
            <a:ext cx="3398857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4850" b="1" spc="179">
                <a:solidFill>
                  <a:srgbClr val="100F0D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软件架构</a:t>
            </a:r>
            <a:endParaRPr lang="en-US" sz="4850" b="1" spc="179">
              <a:solidFill>
                <a:srgbClr val="100F0D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009082" y="5135719"/>
            <a:ext cx="1301635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sz="4700" b="1">
                <a:solidFill>
                  <a:srgbClr val="FFFFFF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01</a:t>
            </a:r>
            <a:endParaRPr lang="en-US" sz="4700" b="1">
              <a:solidFill>
                <a:srgbClr val="FFFFFF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0115096" y="5135719"/>
            <a:ext cx="1301635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sz="4700" b="1">
                <a:solidFill>
                  <a:srgbClr val="FFFFFF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02</a:t>
            </a:r>
            <a:endParaRPr lang="en-US" sz="4700" b="1">
              <a:solidFill>
                <a:srgbClr val="FFFFFF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979792" y="7118337"/>
            <a:ext cx="1301635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sz="4700" b="1">
                <a:solidFill>
                  <a:srgbClr val="FFFFFF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03</a:t>
            </a:r>
            <a:endParaRPr lang="en-US" sz="4700" b="1">
              <a:solidFill>
                <a:srgbClr val="FFFFFF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786021" y="1793833"/>
            <a:ext cx="4715958" cy="1931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25"/>
              </a:lnSpc>
            </a:pPr>
            <a:r>
              <a:rPr lang="en-US" sz="12685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目录</a:t>
            </a:r>
            <a:endParaRPr lang="en-US" sz="12685" b="1">
              <a:solidFill>
                <a:srgbClr val="1E1E1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grpSp>
        <p:nvGrpSpPr>
          <p:cNvPr id="31" name="Group 31"/>
          <p:cNvGrpSpPr/>
          <p:nvPr/>
        </p:nvGrpSpPr>
        <p:grpSpPr>
          <a:xfrm rot="-6324243">
            <a:off x="15341880" y="2404504"/>
            <a:ext cx="711090" cy="622204"/>
            <a:chOff x="0" y="0"/>
            <a:chExt cx="812800" cy="7112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850978" y="2868571"/>
            <a:ext cx="7437022" cy="7418429"/>
          </a:xfrm>
          <a:custGeom>
            <a:avLst/>
            <a:gdLst/>
            <a:ahLst/>
            <a:cxnLst/>
            <a:rect l="l" t="t" r="r" b="b"/>
            <a:pathLst>
              <a:path w="7437022" h="7418429">
                <a:moveTo>
                  <a:pt x="7437022" y="0"/>
                </a:moveTo>
                <a:lnTo>
                  <a:pt x="0" y="0"/>
                </a:lnTo>
                <a:lnTo>
                  <a:pt x="0" y="7418429"/>
                </a:lnTo>
                <a:lnTo>
                  <a:pt x="7437022" y="7418429"/>
                </a:lnTo>
                <a:lnTo>
                  <a:pt x="7437022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-418216" y="-64778"/>
            <a:ext cx="3594590" cy="3585604"/>
          </a:xfrm>
          <a:custGeom>
            <a:avLst/>
            <a:gdLst/>
            <a:ahLst/>
            <a:cxnLst/>
            <a:rect l="l" t="t" r="r" b="b"/>
            <a:pathLst>
              <a:path w="3594590" h="3585604">
                <a:moveTo>
                  <a:pt x="3594590" y="0"/>
                </a:moveTo>
                <a:lnTo>
                  <a:pt x="0" y="0"/>
                </a:lnTo>
                <a:lnTo>
                  <a:pt x="0" y="3585604"/>
                </a:lnTo>
                <a:lnTo>
                  <a:pt x="3594590" y="3585604"/>
                </a:lnTo>
                <a:lnTo>
                  <a:pt x="359459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 flipH="1">
            <a:off x="-585509" y="1930863"/>
            <a:ext cx="2741641" cy="2734786"/>
          </a:xfrm>
          <a:custGeom>
            <a:avLst/>
            <a:gdLst/>
            <a:ahLst/>
            <a:cxnLst/>
            <a:rect l="l" t="t" r="r" b="b"/>
            <a:pathLst>
              <a:path w="2741641" h="2734786">
                <a:moveTo>
                  <a:pt x="2741641" y="0"/>
                </a:moveTo>
                <a:lnTo>
                  <a:pt x="0" y="0"/>
                </a:lnTo>
                <a:lnTo>
                  <a:pt x="0" y="2734787"/>
                </a:lnTo>
                <a:lnTo>
                  <a:pt x="2741641" y="2734787"/>
                </a:lnTo>
                <a:lnTo>
                  <a:pt x="274164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782609" y="326570"/>
            <a:ext cx="4111558" cy="4101279"/>
          </a:xfrm>
          <a:custGeom>
            <a:avLst/>
            <a:gdLst/>
            <a:ahLst/>
            <a:cxnLst/>
            <a:rect l="l" t="t" r="r" b="b"/>
            <a:pathLst>
              <a:path w="4111558" h="4101279">
                <a:moveTo>
                  <a:pt x="4111557" y="0"/>
                </a:moveTo>
                <a:lnTo>
                  <a:pt x="0" y="0"/>
                </a:lnTo>
                <a:lnTo>
                  <a:pt x="0" y="4101279"/>
                </a:lnTo>
                <a:lnTo>
                  <a:pt x="4111557" y="4101279"/>
                </a:lnTo>
                <a:lnTo>
                  <a:pt x="411155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700000">
            <a:off x="12782874" y="4595605"/>
            <a:ext cx="6904197" cy="617138"/>
            <a:chOff x="0" y="0"/>
            <a:chExt cx="1818389" cy="1625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18389" cy="162538"/>
            </a:xfrm>
            <a:custGeom>
              <a:avLst/>
              <a:gdLst/>
              <a:ahLst/>
              <a:cxnLst/>
              <a:rect l="l" t="t" r="r" b="b"/>
              <a:pathLst>
                <a:path w="1818389" h="162538">
                  <a:moveTo>
                    <a:pt x="0" y="0"/>
                  </a:moveTo>
                  <a:lnTo>
                    <a:pt x="1818389" y="0"/>
                  </a:lnTo>
                  <a:lnTo>
                    <a:pt x="1818389" y="162538"/>
                  </a:lnTo>
                  <a:lnTo>
                    <a:pt x="0" y="162538"/>
                  </a:lnTo>
                  <a:close/>
                </a:path>
              </a:pathLst>
            </a:custGeom>
            <a:solidFill>
              <a:srgbClr val="DECAB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818389" cy="162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2115124">
            <a:off x="-189495" y="7602130"/>
            <a:ext cx="1422180" cy="1244407"/>
            <a:chOff x="0" y="0"/>
            <a:chExt cx="812800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ECAB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-6324243">
            <a:off x="12521108" y="5092312"/>
            <a:ext cx="711090" cy="622204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7656895">
            <a:off x="560094" y="3028989"/>
            <a:ext cx="711090" cy="622204"/>
            <a:chOff x="0" y="0"/>
            <a:chExt cx="812800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ECAB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-4932948">
            <a:off x="11496422" y="7890534"/>
            <a:ext cx="1378590" cy="1206266"/>
            <a:chOff x="0" y="0"/>
            <a:chExt cx="812800" cy="7112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 rot="4473260">
            <a:off x="3729173" y="3985437"/>
            <a:ext cx="466312" cy="408023"/>
            <a:chOff x="0" y="0"/>
            <a:chExt cx="812800" cy="7112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67513" y="4806555"/>
            <a:ext cx="8702167" cy="162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sz="9605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产品功能介绍</a:t>
            </a:r>
            <a:endParaRPr lang="en-US" sz="9605" b="1">
              <a:solidFill>
                <a:srgbClr val="1E1E1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962805" y="2548369"/>
            <a:ext cx="3911583" cy="220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30"/>
              </a:lnSpc>
            </a:pPr>
            <a:r>
              <a:rPr lang="en-US" sz="14525" b="1">
                <a:solidFill>
                  <a:srgbClr val="697FA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01</a:t>
            </a:r>
            <a:endParaRPr lang="en-US" sz="14525" b="1">
              <a:solidFill>
                <a:srgbClr val="697FA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176270" y="6670040"/>
            <a:ext cx="7555230" cy="34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90"/>
              </a:lnSpc>
            </a:pPr>
            <a:r>
              <a:rPr lang="en-US" sz="1600">
                <a:solidFill>
                  <a:srgbClr val="1E1E1E"/>
                </a:solidFill>
                <a:latin typeface="思源黑体 1" panose="020B0500000000000000" charset="-122"/>
                <a:ea typeface="思源黑体 1" panose="020B0500000000000000" charset="-122"/>
                <a:cs typeface="思源黑体 1" panose="020B0500000000000000" charset="-122"/>
                <a:sym typeface="思源黑体 1" panose="020B0500000000000000" charset="-122"/>
              </a:rPr>
              <a:t>该点餐mini app功能分为顾客和商家两部分，顾客可以点餐，而商家可以查看订单</a:t>
            </a:r>
            <a:endParaRPr lang="en-US" sz="1600">
              <a:solidFill>
                <a:srgbClr val="1E1E1E"/>
              </a:solidFill>
              <a:latin typeface="思源黑体 1" panose="020B0500000000000000" charset="-122"/>
              <a:ea typeface="思源黑体 1" panose="020B0500000000000000" charset="-122"/>
              <a:cs typeface="思源黑体 1" panose="020B0500000000000000" charset="-122"/>
              <a:sym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62262" y="0"/>
            <a:ext cx="1961175" cy="1956272"/>
          </a:xfrm>
          <a:custGeom>
            <a:avLst/>
            <a:gdLst/>
            <a:ahLst/>
            <a:cxnLst/>
            <a:rect l="l" t="t" r="r" b="b"/>
            <a:pathLst>
              <a:path w="1961175" h="1956272">
                <a:moveTo>
                  <a:pt x="1961175" y="0"/>
                </a:moveTo>
                <a:lnTo>
                  <a:pt x="0" y="0"/>
                </a:lnTo>
                <a:lnTo>
                  <a:pt x="0" y="1956272"/>
                </a:lnTo>
                <a:lnTo>
                  <a:pt x="1961175" y="1956272"/>
                </a:lnTo>
                <a:lnTo>
                  <a:pt x="1961175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-153535" y="1088803"/>
            <a:ext cx="1495813" cy="1492074"/>
          </a:xfrm>
          <a:custGeom>
            <a:avLst/>
            <a:gdLst/>
            <a:ahLst/>
            <a:cxnLst/>
            <a:rect l="l" t="t" r="r" b="b"/>
            <a:pathLst>
              <a:path w="1495813" h="1492074">
                <a:moveTo>
                  <a:pt x="1495813" y="0"/>
                </a:moveTo>
                <a:lnTo>
                  <a:pt x="0" y="0"/>
                </a:lnTo>
                <a:lnTo>
                  <a:pt x="0" y="1492074"/>
                </a:lnTo>
                <a:lnTo>
                  <a:pt x="1495813" y="1492074"/>
                </a:lnTo>
                <a:lnTo>
                  <a:pt x="149581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7656895">
            <a:off x="471495" y="1687930"/>
            <a:ext cx="387964" cy="339468"/>
            <a:chOff x="0" y="0"/>
            <a:chExt cx="812800" cy="71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-6324243">
            <a:off x="17502902" y="1386405"/>
            <a:ext cx="882045" cy="771789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6579590" y="8582861"/>
            <a:ext cx="1708410" cy="1704139"/>
          </a:xfrm>
          <a:custGeom>
            <a:avLst/>
            <a:gdLst/>
            <a:ahLst/>
            <a:cxnLst/>
            <a:rect l="l" t="t" r="r" b="b"/>
            <a:pathLst>
              <a:path w="1708410" h="1704139">
                <a:moveTo>
                  <a:pt x="1708410" y="0"/>
                </a:moveTo>
                <a:lnTo>
                  <a:pt x="0" y="0"/>
                </a:lnTo>
                <a:lnTo>
                  <a:pt x="0" y="1704139"/>
                </a:lnTo>
                <a:lnTo>
                  <a:pt x="1708410" y="1704139"/>
                </a:lnTo>
                <a:lnTo>
                  <a:pt x="17084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8340919">
            <a:off x="-785859" y="7890534"/>
            <a:ext cx="1378590" cy="1206266"/>
            <a:chOff x="0" y="0"/>
            <a:chExt cx="812800" cy="7112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1287278">
            <a:off x="16903755" y="9089940"/>
            <a:ext cx="711090" cy="622204"/>
            <a:chOff x="0" y="0"/>
            <a:chExt cx="812800" cy="711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1929810" y="3275756"/>
            <a:ext cx="8640085" cy="5533311"/>
            <a:chOff x="0" y="0"/>
            <a:chExt cx="2275578" cy="145733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275578" cy="1457333"/>
            </a:xfrm>
            <a:custGeom>
              <a:avLst/>
              <a:gdLst/>
              <a:ahLst/>
              <a:cxnLst/>
              <a:rect l="l" t="t" r="r" b="b"/>
              <a:pathLst>
                <a:path w="2275578" h="1457333">
                  <a:moveTo>
                    <a:pt x="0" y="0"/>
                  </a:moveTo>
                  <a:lnTo>
                    <a:pt x="2275578" y="0"/>
                  </a:lnTo>
                  <a:lnTo>
                    <a:pt x="2275578" y="1457333"/>
                  </a:lnTo>
                  <a:lnTo>
                    <a:pt x="0" y="1457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697FAE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275578" cy="1514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2806737" y="3975389"/>
            <a:ext cx="3774630" cy="710246"/>
            <a:chOff x="0" y="0"/>
            <a:chExt cx="994141" cy="18706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94141" cy="187061"/>
            </a:xfrm>
            <a:custGeom>
              <a:avLst/>
              <a:gdLst/>
              <a:ahLst/>
              <a:cxnLst/>
              <a:rect l="l" t="t" r="r" b="b"/>
              <a:pathLst>
                <a:path w="994141" h="187061">
                  <a:moveTo>
                    <a:pt x="93530" y="0"/>
                  </a:moveTo>
                  <a:lnTo>
                    <a:pt x="900611" y="0"/>
                  </a:lnTo>
                  <a:cubicBezTo>
                    <a:pt x="952266" y="0"/>
                    <a:pt x="994141" y="41875"/>
                    <a:pt x="994141" y="93530"/>
                  </a:cubicBezTo>
                  <a:lnTo>
                    <a:pt x="994141" y="93530"/>
                  </a:lnTo>
                  <a:cubicBezTo>
                    <a:pt x="994141" y="145186"/>
                    <a:pt x="952266" y="187061"/>
                    <a:pt x="900611" y="187061"/>
                  </a:cubicBezTo>
                  <a:lnTo>
                    <a:pt x="93530" y="187061"/>
                  </a:lnTo>
                  <a:cubicBezTo>
                    <a:pt x="41875" y="187061"/>
                    <a:pt x="0" y="145186"/>
                    <a:pt x="0" y="93530"/>
                  </a:cubicBezTo>
                  <a:lnTo>
                    <a:pt x="0" y="93530"/>
                  </a:lnTo>
                  <a:cubicBezTo>
                    <a:pt x="0" y="41875"/>
                    <a:pt x="41875" y="0"/>
                    <a:pt x="93530" y="0"/>
                  </a:cubicBezTo>
                  <a:close/>
                </a:path>
              </a:pathLst>
            </a:custGeom>
            <a:solidFill>
              <a:srgbClr val="A4B3D5">
                <a:alpha val="54902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994141" cy="187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889388" y="987661"/>
            <a:ext cx="652698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100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产品功能介绍</a:t>
            </a:r>
            <a:endParaRPr lang="en-US" sz="6100" b="1">
              <a:solidFill>
                <a:srgbClr val="1E1E1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141025" y="3982278"/>
            <a:ext cx="3106054" cy="58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35"/>
              </a:lnSpc>
              <a:spcBef>
                <a:spcPct val="0"/>
              </a:spcBef>
            </a:pPr>
            <a:r>
              <a:rPr lang="en-US" sz="3100" b="1">
                <a:solidFill>
                  <a:srgbClr val="100F0D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功能概括</a:t>
            </a:r>
            <a:endParaRPr lang="en-US" sz="3100" b="1">
              <a:solidFill>
                <a:srgbClr val="100F0D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806737" y="4831690"/>
            <a:ext cx="6886232" cy="409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90"/>
              </a:lnSpc>
            </a:pPr>
            <a:r>
              <a:rPr lang="en-US" sz="19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       点餐app的功能实现分为用户和商家两部分依次实现，为了方便用户和商家进入不同的页面，为他们各自提供了注册和登录功能，用户注册登录后进入点餐页面，可以将菜品加入购物车，点击购物车进入购物车页面，可以提交订单。</a:t>
            </a:r>
            <a:endParaRPr lang="en-US" sz="19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3190"/>
              </a:lnSpc>
            </a:pPr>
            <a:r>
              <a:rPr lang="en-US" sz="19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        商家注册登录后进入商家页面，商家页面目前只有一个查看订单按钮可使用，进入会展示订单列表以及对应概括信息，在该页面可以接单也可以删除订单，点击订单详情可以查看每个订单所点的菜品。</a:t>
            </a:r>
            <a:endParaRPr lang="en-US" sz="19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3190"/>
              </a:lnSpc>
            </a:pPr>
          </a:p>
          <a:p>
            <a:pPr marL="0" lvl="0" indent="0" algn="just">
              <a:lnSpc>
                <a:spcPts val="3190"/>
              </a:lnSpc>
              <a:spcBef>
                <a:spcPct val="0"/>
              </a:spcBef>
            </a:p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400" y="3200400"/>
            <a:ext cx="5378450" cy="5467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62262" y="0"/>
            <a:ext cx="1961175" cy="1956272"/>
          </a:xfrm>
          <a:custGeom>
            <a:avLst/>
            <a:gdLst/>
            <a:ahLst/>
            <a:cxnLst/>
            <a:rect l="l" t="t" r="r" b="b"/>
            <a:pathLst>
              <a:path w="1961175" h="1956272">
                <a:moveTo>
                  <a:pt x="1961175" y="0"/>
                </a:moveTo>
                <a:lnTo>
                  <a:pt x="0" y="0"/>
                </a:lnTo>
                <a:lnTo>
                  <a:pt x="0" y="1956272"/>
                </a:lnTo>
                <a:lnTo>
                  <a:pt x="1961175" y="1956272"/>
                </a:lnTo>
                <a:lnTo>
                  <a:pt x="1961175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-153535" y="1088803"/>
            <a:ext cx="1495813" cy="1492074"/>
          </a:xfrm>
          <a:custGeom>
            <a:avLst/>
            <a:gdLst/>
            <a:ahLst/>
            <a:cxnLst/>
            <a:rect l="l" t="t" r="r" b="b"/>
            <a:pathLst>
              <a:path w="1495813" h="1492074">
                <a:moveTo>
                  <a:pt x="1495813" y="0"/>
                </a:moveTo>
                <a:lnTo>
                  <a:pt x="0" y="0"/>
                </a:lnTo>
                <a:lnTo>
                  <a:pt x="0" y="1492074"/>
                </a:lnTo>
                <a:lnTo>
                  <a:pt x="1495813" y="1492074"/>
                </a:lnTo>
                <a:lnTo>
                  <a:pt x="149581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7656895">
            <a:off x="471495" y="1687930"/>
            <a:ext cx="387964" cy="339468"/>
            <a:chOff x="0" y="0"/>
            <a:chExt cx="812800" cy="71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-6324243">
            <a:off x="17502902" y="1386405"/>
            <a:ext cx="882045" cy="771789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6579590" y="8582861"/>
            <a:ext cx="1708410" cy="1704139"/>
          </a:xfrm>
          <a:custGeom>
            <a:avLst/>
            <a:gdLst/>
            <a:ahLst/>
            <a:cxnLst/>
            <a:rect l="l" t="t" r="r" b="b"/>
            <a:pathLst>
              <a:path w="1708410" h="1704139">
                <a:moveTo>
                  <a:pt x="1708410" y="0"/>
                </a:moveTo>
                <a:lnTo>
                  <a:pt x="0" y="0"/>
                </a:lnTo>
                <a:lnTo>
                  <a:pt x="0" y="1704139"/>
                </a:lnTo>
                <a:lnTo>
                  <a:pt x="1708410" y="1704139"/>
                </a:lnTo>
                <a:lnTo>
                  <a:pt x="17084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8340919">
            <a:off x="-785859" y="7890534"/>
            <a:ext cx="1378590" cy="1206266"/>
            <a:chOff x="0" y="0"/>
            <a:chExt cx="812800" cy="7112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1287278">
            <a:off x="16903755" y="9089940"/>
            <a:ext cx="711090" cy="622204"/>
            <a:chOff x="0" y="0"/>
            <a:chExt cx="812800" cy="711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889388" y="987661"/>
            <a:ext cx="652698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100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产品功能介绍</a:t>
            </a:r>
            <a:endParaRPr lang="en-US" sz="6100" b="1">
              <a:solidFill>
                <a:srgbClr val="1E1E1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76495" y="9349206"/>
            <a:ext cx="4384715" cy="38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0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注册页面</a:t>
            </a:r>
            <a:endParaRPr lang="en-US" sz="20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416372" y="9396742"/>
            <a:ext cx="4384715" cy="38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0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点餐页面</a:t>
            </a:r>
            <a:endParaRPr lang="en-US" sz="20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031656" y="9349206"/>
            <a:ext cx="4384715" cy="38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0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登录页面</a:t>
            </a:r>
            <a:endParaRPr lang="en-US" sz="20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3049080" y="9396742"/>
            <a:ext cx="4384715" cy="38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0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购物车页面</a:t>
            </a:r>
            <a:endParaRPr lang="en-US" sz="20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76500"/>
            <a:ext cx="3114040" cy="674433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840" y="2317115"/>
            <a:ext cx="3175000" cy="687451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7325" y="2036445"/>
            <a:ext cx="3307715" cy="716534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39800" y="2019300"/>
            <a:ext cx="3349625" cy="7254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62262" y="0"/>
            <a:ext cx="1961175" cy="1956272"/>
          </a:xfrm>
          <a:custGeom>
            <a:avLst/>
            <a:gdLst/>
            <a:ahLst/>
            <a:cxnLst/>
            <a:rect l="l" t="t" r="r" b="b"/>
            <a:pathLst>
              <a:path w="1961175" h="1956272">
                <a:moveTo>
                  <a:pt x="1961175" y="0"/>
                </a:moveTo>
                <a:lnTo>
                  <a:pt x="0" y="0"/>
                </a:lnTo>
                <a:lnTo>
                  <a:pt x="0" y="1956272"/>
                </a:lnTo>
                <a:lnTo>
                  <a:pt x="1961175" y="1956272"/>
                </a:lnTo>
                <a:lnTo>
                  <a:pt x="1961175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-153535" y="1088803"/>
            <a:ext cx="1495813" cy="1492074"/>
          </a:xfrm>
          <a:custGeom>
            <a:avLst/>
            <a:gdLst/>
            <a:ahLst/>
            <a:cxnLst/>
            <a:rect l="l" t="t" r="r" b="b"/>
            <a:pathLst>
              <a:path w="1495813" h="1492074">
                <a:moveTo>
                  <a:pt x="1495813" y="0"/>
                </a:moveTo>
                <a:lnTo>
                  <a:pt x="0" y="0"/>
                </a:lnTo>
                <a:lnTo>
                  <a:pt x="0" y="1492074"/>
                </a:lnTo>
                <a:lnTo>
                  <a:pt x="1495813" y="1492074"/>
                </a:lnTo>
                <a:lnTo>
                  <a:pt x="149581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7656895">
            <a:off x="471495" y="1687930"/>
            <a:ext cx="387964" cy="339468"/>
            <a:chOff x="0" y="0"/>
            <a:chExt cx="812800" cy="71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-6324243">
            <a:off x="17502902" y="1386405"/>
            <a:ext cx="882045" cy="771789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6579590" y="8582861"/>
            <a:ext cx="1708410" cy="1704139"/>
          </a:xfrm>
          <a:custGeom>
            <a:avLst/>
            <a:gdLst/>
            <a:ahLst/>
            <a:cxnLst/>
            <a:rect l="l" t="t" r="r" b="b"/>
            <a:pathLst>
              <a:path w="1708410" h="1704139">
                <a:moveTo>
                  <a:pt x="1708410" y="0"/>
                </a:moveTo>
                <a:lnTo>
                  <a:pt x="0" y="0"/>
                </a:lnTo>
                <a:lnTo>
                  <a:pt x="0" y="1704139"/>
                </a:lnTo>
                <a:lnTo>
                  <a:pt x="1708410" y="1704139"/>
                </a:lnTo>
                <a:lnTo>
                  <a:pt x="17084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8340919">
            <a:off x="-785859" y="7890534"/>
            <a:ext cx="1378590" cy="1206266"/>
            <a:chOff x="0" y="0"/>
            <a:chExt cx="812800" cy="7112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1287278">
            <a:off x="16903755" y="9089940"/>
            <a:ext cx="711090" cy="622204"/>
            <a:chOff x="0" y="0"/>
            <a:chExt cx="812800" cy="711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889388" y="987661"/>
            <a:ext cx="652698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100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产品功能介绍</a:t>
            </a:r>
            <a:endParaRPr lang="en-US" sz="6100" b="1">
              <a:solidFill>
                <a:srgbClr val="1E1E1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18962" y="9349206"/>
            <a:ext cx="4384715" cy="38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0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商家功能页面</a:t>
            </a:r>
            <a:endParaRPr lang="en-US" sz="20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360283" y="9349206"/>
            <a:ext cx="4384715" cy="38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0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订单列表页面</a:t>
            </a:r>
            <a:endParaRPr lang="en-US" sz="20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726685" y="9349206"/>
            <a:ext cx="4384715" cy="38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0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购物车页面</a:t>
            </a:r>
            <a:endParaRPr lang="en-US" sz="20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2324100"/>
            <a:ext cx="3192780" cy="69151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2241550"/>
            <a:ext cx="3232150" cy="69977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1929765"/>
            <a:ext cx="3322320" cy="7193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850978" y="2868571"/>
            <a:ext cx="7437022" cy="7418429"/>
          </a:xfrm>
          <a:custGeom>
            <a:avLst/>
            <a:gdLst/>
            <a:ahLst/>
            <a:cxnLst/>
            <a:rect l="l" t="t" r="r" b="b"/>
            <a:pathLst>
              <a:path w="7437022" h="7418429">
                <a:moveTo>
                  <a:pt x="7437022" y="0"/>
                </a:moveTo>
                <a:lnTo>
                  <a:pt x="0" y="0"/>
                </a:lnTo>
                <a:lnTo>
                  <a:pt x="0" y="7418429"/>
                </a:lnTo>
                <a:lnTo>
                  <a:pt x="7437022" y="7418429"/>
                </a:lnTo>
                <a:lnTo>
                  <a:pt x="7437022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-418216" y="-64778"/>
            <a:ext cx="3594590" cy="3585604"/>
          </a:xfrm>
          <a:custGeom>
            <a:avLst/>
            <a:gdLst/>
            <a:ahLst/>
            <a:cxnLst/>
            <a:rect l="l" t="t" r="r" b="b"/>
            <a:pathLst>
              <a:path w="3594590" h="3585604">
                <a:moveTo>
                  <a:pt x="3594590" y="0"/>
                </a:moveTo>
                <a:lnTo>
                  <a:pt x="0" y="0"/>
                </a:lnTo>
                <a:lnTo>
                  <a:pt x="0" y="3585604"/>
                </a:lnTo>
                <a:lnTo>
                  <a:pt x="3594590" y="3585604"/>
                </a:lnTo>
                <a:lnTo>
                  <a:pt x="359459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 flipH="1">
            <a:off x="-585509" y="1930863"/>
            <a:ext cx="2741641" cy="2734786"/>
          </a:xfrm>
          <a:custGeom>
            <a:avLst/>
            <a:gdLst/>
            <a:ahLst/>
            <a:cxnLst/>
            <a:rect l="l" t="t" r="r" b="b"/>
            <a:pathLst>
              <a:path w="2741641" h="2734786">
                <a:moveTo>
                  <a:pt x="2741641" y="0"/>
                </a:moveTo>
                <a:lnTo>
                  <a:pt x="0" y="0"/>
                </a:lnTo>
                <a:lnTo>
                  <a:pt x="0" y="2734787"/>
                </a:lnTo>
                <a:lnTo>
                  <a:pt x="2741641" y="2734787"/>
                </a:lnTo>
                <a:lnTo>
                  <a:pt x="274164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782609" y="326570"/>
            <a:ext cx="4111558" cy="4101279"/>
          </a:xfrm>
          <a:custGeom>
            <a:avLst/>
            <a:gdLst/>
            <a:ahLst/>
            <a:cxnLst/>
            <a:rect l="l" t="t" r="r" b="b"/>
            <a:pathLst>
              <a:path w="4111558" h="4101279">
                <a:moveTo>
                  <a:pt x="4111557" y="0"/>
                </a:moveTo>
                <a:lnTo>
                  <a:pt x="0" y="0"/>
                </a:lnTo>
                <a:lnTo>
                  <a:pt x="0" y="4101279"/>
                </a:lnTo>
                <a:lnTo>
                  <a:pt x="4111557" y="4101279"/>
                </a:lnTo>
                <a:lnTo>
                  <a:pt x="411155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700000">
            <a:off x="12782874" y="4595605"/>
            <a:ext cx="6904197" cy="617138"/>
            <a:chOff x="0" y="0"/>
            <a:chExt cx="1818389" cy="1625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18389" cy="162538"/>
            </a:xfrm>
            <a:custGeom>
              <a:avLst/>
              <a:gdLst/>
              <a:ahLst/>
              <a:cxnLst/>
              <a:rect l="l" t="t" r="r" b="b"/>
              <a:pathLst>
                <a:path w="1818389" h="162538">
                  <a:moveTo>
                    <a:pt x="0" y="0"/>
                  </a:moveTo>
                  <a:lnTo>
                    <a:pt x="1818389" y="0"/>
                  </a:lnTo>
                  <a:lnTo>
                    <a:pt x="1818389" y="162538"/>
                  </a:lnTo>
                  <a:lnTo>
                    <a:pt x="0" y="162538"/>
                  </a:lnTo>
                  <a:close/>
                </a:path>
              </a:pathLst>
            </a:custGeom>
            <a:solidFill>
              <a:srgbClr val="DECAB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818389" cy="1625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2115124">
            <a:off x="-189495" y="7602130"/>
            <a:ext cx="1422180" cy="1244407"/>
            <a:chOff x="0" y="0"/>
            <a:chExt cx="812800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ECAB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-6324243">
            <a:off x="12521108" y="5092312"/>
            <a:ext cx="711090" cy="622204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7656895">
            <a:off x="560094" y="3028989"/>
            <a:ext cx="711090" cy="622204"/>
            <a:chOff x="0" y="0"/>
            <a:chExt cx="812800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ECAB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-4932948">
            <a:off x="11496422" y="7890534"/>
            <a:ext cx="1378590" cy="1206266"/>
            <a:chOff x="0" y="0"/>
            <a:chExt cx="812800" cy="7112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 rot="4473260">
            <a:off x="3729173" y="3985437"/>
            <a:ext cx="466312" cy="408023"/>
            <a:chOff x="0" y="0"/>
            <a:chExt cx="812800" cy="7112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67513" y="4806555"/>
            <a:ext cx="8702167" cy="162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sz="9605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程序概要设计</a:t>
            </a:r>
            <a:endParaRPr lang="en-US" sz="9605" b="1">
              <a:solidFill>
                <a:srgbClr val="1E1E1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962805" y="2548369"/>
            <a:ext cx="3911583" cy="220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30"/>
              </a:lnSpc>
            </a:pPr>
            <a:r>
              <a:rPr lang="en-US" sz="14525" b="1">
                <a:solidFill>
                  <a:srgbClr val="697FA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02</a:t>
            </a:r>
            <a:endParaRPr lang="en-US" sz="14525" b="1">
              <a:solidFill>
                <a:srgbClr val="697FA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324938" y="6669917"/>
            <a:ext cx="7187317" cy="302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0"/>
              </a:lnSpc>
            </a:pPr>
            <a:r>
              <a:rPr lang="en-US" sz="1600">
                <a:solidFill>
                  <a:srgbClr val="1E1E1E"/>
                </a:solidFill>
                <a:latin typeface="思源黑体 1" panose="020B0500000000000000" charset="-122"/>
                <a:ea typeface="思源黑体 1" panose="020B0500000000000000" charset="-122"/>
                <a:cs typeface="思源黑体 1" panose="020B0500000000000000" charset="-122"/>
                <a:sym typeface="思源黑体 1" panose="020B0500000000000000" charset="-122"/>
              </a:rPr>
              <a:t>分配功能模块后，先在前端设计版型，后端配合设计接口实现功能</a:t>
            </a:r>
            <a:endParaRPr lang="en-US" sz="1600">
              <a:solidFill>
                <a:srgbClr val="1E1E1E"/>
              </a:solidFill>
              <a:latin typeface="思源黑体 1" panose="020B0500000000000000" charset="-122"/>
              <a:ea typeface="思源黑体 1" panose="020B0500000000000000" charset="-122"/>
              <a:cs typeface="思源黑体 1" panose="020B0500000000000000" charset="-122"/>
              <a:sym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62262" y="0"/>
            <a:ext cx="1961175" cy="1956272"/>
          </a:xfrm>
          <a:custGeom>
            <a:avLst/>
            <a:gdLst/>
            <a:ahLst/>
            <a:cxnLst/>
            <a:rect l="l" t="t" r="r" b="b"/>
            <a:pathLst>
              <a:path w="1961175" h="1956272">
                <a:moveTo>
                  <a:pt x="1961175" y="0"/>
                </a:moveTo>
                <a:lnTo>
                  <a:pt x="0" y="0"/>
                </a:lnTo>
                <a:lnTo>
                  <a:pt x="0" y="1956272"/>
                </a:lnTo>
                <a:lnTo>
                  <a:pt x="1961175" y="1956272"/>
                </a:lnTo>
                <a:lnTo>
                  <a:pt x="1961175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-153535" y="1088803"/>
            <a:ext cx="1495813" cy="1492074"/>
          </a:xfrm>
          <a:custGeom>
            <a:avLst/>
            <a:gdLst/>
            <a:ahLst/>
            <a:cxnLst/>
            <a:rect l="l" t="t" r="r" b="b"/>
            <a:pathLst>
              <a:path w="1495813" h="1492074">
                <a:moveTo>
                  <a:pt x="1495813" y="0"/>
                </a:moveTo>
                <a:lnTo>
                  <a:pt x="0" y="0"/>
                </a:lnTo>
                <a:lnTo>
                  <a:pt x="0" y="1492074"/>
                </a:lnTo>
                <a:lnTo>
                  <a:pt x="1495813" y="1492074"/>
                </a:lnTo>
                <a:lnTo>
                  <a:pt x="149581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7656895">
            <a:off x="471495" y="1687930"/>
            <a:ext cx="387964" cy="339468"/>
            <a:chOff x="0" y="0"/>
            <a:chExt cx="812800" cy="71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-6324243">
            <a:off x="17502902" y="1386405"/>
            <a:ext cx="882045" cy="771789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6579590" y="8582861"/>
            <a:ext cx="1708410" cy="1704139"/>
          </a:xfrm>
          <a:custGeom>
            <a:avLst/>
            <a:gdLst/>
            <a:ahLst/>
            <a:cxnLst/>
            <a:rect l="l" t="t" r="r" b="b"/>
            <a:pathLst>
              <a:path w="1708410" h="1704139">
                <a:moveTo>
                  <a:pt x="1708410" y="0"/>
                </a:moveTo>
                <a:lnTo>
                  <a:pt x="0" y="0"/>
                </a:lnTo>
                <a:lnTo>
                  <a:pt x="0" y="1704139"/>
                </a:lnTo>
                <a:lnTo>
                  <a:pt x="1708410" y="1704139"/>
                </a:lnTo>
                <a:lnTo>
                  <a:pt x="17084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8340919">
            <a:off x="-785859" y="7890534"/>
            <a:ext cx="1378590" cy="1206266"/>
            <a:chOff x="0" y="0"/>
            <a:chExt cx="812800" cy="7112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1287278">
            <a:off x="16903755" y="9089940"/>
            <a:ext cx="711090" cy="622204"/>
            <a:chOff x="0" y="0"/>
            <a:chExt cx="812800" cy="711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2205499" y="2686400"/>
            <a:ext cx="4328391" cy="848321"/>
            <a:chOff x="0" y="0"/>
            <a:chExt cx="1139988" cy="22342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39988" cy="223426"/>
            </a:xfrm>
            <a:custGeom>
              <a:avLst/>
              <a:gdLst/>
              <a:ahLst/>
              <a:cxnLst/>
              <a:rect l="l" t="t" r="r" b="b"/>
              <a:pathLst>
                <a:path w="1139988" h="223426">
                  <a:moveTo>
                    <a:pt x="0" y="0"/>
                  </a:moveTo>
                  <a:lnTo>
                    <a:pt x="1139988" y="0"/>
                  </a:lnTo>
                  <a:lnTo>
                    <a:pt x="1139988" y="223426"/>
                  </a:lnTo>
                  <a:lnTo>
                    <a:pt x="0" y="223426"/>
                  </a:lnTo>
                  <a:close/>
                </a:path>
              </a:pathLst>
            </a:custGeom>
            <a:solidFill>
              <a:srgbClr val="DB9C7F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139988" cy="271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2268349" y="3878988"/>
            <a:ext cx="4202690" cy="5511097"/>
            <a:chOff x="0" y="0"/>
            <a:chExt cx="1106881" cy="145148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06881" cy="1451482"/>
            </a:xfrm>
            <a:custGeom>
              <a:avLst/>
              <a:gdLst/>
              <a:ahLst/>
              <a:cxnLst/>
              <a:rect l="l" t="t" r="r" b="b"/>
              <a:pathLst>
                <a:path w="1106881" h="1451482">
                  <a:moveTo>
                    <a:pt x="0" y="0"/>
                  </a:moveTo>
                  <a:lnTo>
                    <a:pt x="1106881" y="0"/>
                  </a:lnTo>
                  <a:lnTo>
                    <a:pt x="1106881" y="1451482"/>
                  </a:lnTo>
                  <a:lnTo>
                    <a:pt x="0" y="1451482"/>
                  </a:lnTo>
                  <a:close/>
                </a:path>
              </a:pathLst>
            </a:custGeom>
            <a:solidFill>
              <a:srgbClr val="DB9C7F">
                <a:alpha val="1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1106881" cy="1499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889388" y="987661"/>
            <a:ext cx="652698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100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程序概要设计</a:t>
            </a:r>
            <a:endParaRPr lang="en-US" sz="6100" b="1">
              <a:solidFill>
                <a:srgbClr val="1E1E1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559003" y="4230046"/>
            <a:ext cx="3621383" cy="522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前端开发使用</a:t>
            </a:r>
            <a:r>
              <a:rPr lang="en-US" altLang="zh-CN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HBuilder X</a:t>
            </a: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，负责页面设计以及部分数据传输。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语言：vue3。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分层设计：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</a:t>
            </a: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images储存前端要使用的图片。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pages为页面设计板块，vue文件实现功能</a:t>
            </a:r>
            <a:r>
              <a:rPr lang="zh-CN" alt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、</a:t>
            </a: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页面</a:t>
            </a:r>
            <a:r>
              <a:rPr lang="zh-CN" alt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及</a:t>
            </a: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页面样式。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功能实现：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用 </a:t>
            </a: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uni.request 与后端进行数据交互。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数据绑定与双向绑定，使用 setData 更新 UI。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715"/>
              </a:lnSpc>
            </a:pPr>
            <a:r>
              <a:rPr lang="en-US" sz="1615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页面跳转与参数传递通过 navigateTo 或 redirectTo。</a:t>
            </a:r>
            <a:endParaRPr lang="en-US" sz="1615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715"/>
              </a:lnSpc>
            </a:pPr>
          </a:p>
          <a:p>
            <a:pPr marL="0" lvl="0" indent="0" algn="l">
              <a:lnSpc>
                <a:spcPts val="2715"/>
              </a:lnSpc>
              <a:spcBef>
                <a:spcPct val="0"/>
              </a:spcBef>
            </a:pPr>
          </a:p>
        </p:txBody>
      </p:sp>
      <p:sp>
        <p:nvSpPr>
          <p:cNvPr id="26" name="TextBox 26"/>
          <p:cNvSpPr txBox="1"/>
          <p:nvPr/>
        </p:nvSpPr>
        <p:spPr>
          <a:xfrm>
            <a:off x="3048179" y="2792906"/>
            <a:ext cx="2643031" cy="51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0"/>
              </a:lnSpc>
              <a:spcBef>
                <a:spcPct val="0"/>
              </a:spcBef>
            </a:pPr>
            <a:r>
              <a:rPr lang="en-US" sz="2800" b="1">
                <a:solidFill>
                  <a:srgbClr val="FFFFFF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前端开发</a:t>
            </a:r>
            <a:endParaRPr lang="en-US" sz="2800" b="1">
              <a:solidFill>
                <a:srgbClr val="FFFFFF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2705100"/>
            <a:ext cx="9081135" cy="6256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-62262" y="0"/>
            <a:ext cx="1961175" cy="1956272"/>
          </a:xfrm>
          <a:custGeom>
            <a:avLst/>
            <a:gdLst/>
            <a:ahLst/>
            <a:cxnLst/>
            <a:rect l="l" t="t" r="r" b="b"/>
            <a:pathLst>
              <a:path w="1961175" h="1956272">
                <a:moveTo>
                  <a:pt x="1961175" y="0"/>
                </a:moveTo>
                <a:lnTo>
                  <a:pt x="0" y="0"/>
                </a:lnTo>
                <a:lnTo>
                  <a:pt x="0" y="1956272"/>
                </a:lnTo>
                <a:lnTo>
                  <a:pt x="1961175" y="1956272"/>
                </a:lnTo>
                <a:lnTo>
                  <a:pt x="1961175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-153535" y="1088803"/>
            <a:ext cx="1495813" cy="1492074"/>
          </a:xfrm>
          <a:custGeom>
            <a:avLst/>
            <a:gdLst/>
            <a:ahLst/>
            <a:cxnLst/>
            <a:rect l="l" t="t" r="r" b="b"/>
            <a:pathLst>
              <a:path w="1495813" h="1492074">
                <a:moveTo>
                  <a:pt x="1495813" y="0"/>
                </a:moveTo>
                <a:lnTo>
                  <a:pt x="0" y="0"/>
                </a:lnTo>
                <a:lnTo>
                  <a:pt x="0" y="1492074"/>
                </a:lnTo>
                <a:lnTo>
                  <a:pt x="1495813" y="1492074"/>
                </a:lnTo>
                <a:lnTo>
                  <a:pt x="149581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7656895">
            <a:off x="471495" y="1687930"/>
            <a:ext cx="387964" cy="339468"/>
            <a:chOff x="0" y="0"/>
            <a:chExt cx="812800" cy="71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-6324243">
            <a:off x="17502902" y="1386405"/>
            <a:ext cx="882045" cy="771789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6579590" y="8582861"/>
            <a:ext cx="1708410" cy="1704139"/>
          </a:xfrm>
          <a:custGeom>
            <a:avLst/>
            <a:gdLst/>
            <a:ahLst/>
            <a:cxnLst/>
            <a:rect l="l" t="t" r="r" b="b"/>
            <a:pathLst>
              <a:path w="1708410" h="1704139">
                <a:moveTo>
                  <a:pt x="1708410" y="0"/>
                </a:moveTo>
                <a:lnTo>
                  <a:pt x="0" y="0"/>
                </a:lnTo>
                <a:lnTo>
                  <a:pt x="0" y="1704139"/>
                </a:lnTo>
                <a:lnTo>
                  <a:pt x="1708410" y="1704139"/>
                </a:lnTo>
                <a:lnTo>
                  <a:pt x="17084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8340919">
            <a:off x="-785859" y="7890534"/>
            <a:ext cx="1378590" cy="1206266"/>
            <a:chOff x="0" y="0"/>
            <a:chExt cx="812800" cy="7112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B9C7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1287278">
            <a:off x="16903755" y="9089940"/>
            <a:ext cx="711090" cy="622204"/>
            <a:chOff x="0" y="0"/>
            <a:chExt cx="812800" cy="711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4B3D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27000" y="330200"/>
              <a:ext cx="558800" cy="3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85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7140107" y="2646376"/>
            <a:ext cx="9125915" cy="848321"/>
            <a:chOff x="0" y="0"/>
            <a:chExt cx="2403533" cy="22342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403533" cy="223426"/>
            </a:xfrm>
            <a:custGeom>
              <a:avLst/>
              <a:gdLst/>
              <a:ahLst/>
              <a:cxnLst/>
              <a:rect l="l" t="t" r="r" b="b"/>
              <a:pathLst>
                <a:path w="2403533" h="223426">
                  <a:moveTo>
                    <a:pt x="0" y="0"/>
                  </a:moveTo>
                  <a:lnTo>
                    <a:pt x="2403533" y="0"/>
                  </a:lnTo>
                  <a:lnTo>
                    <a:pt x="2403533" y="223426"/>
                  </a:lnTo>
                  <a:lnTo>
                    <a:pt x="0" y="223426"/>
                  </a:lnTo>
                  <a:close/>
                </a:path>
              </a:pathLst>
            </a:custGeom>
            <a:solidFill>
              <a:srgbClr val="697FAE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2403533" cy="271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7140107" y="3815112"/>
            <a:ext cx="9125915" cy="5792417"/>
            <a:chOff x="0" y="0"/>
            <a:chExt cx="2403533" cy="15255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403533" cy="1525575"/>
            </a:xfrm>
            <a:custGeom>
              <a:avLst/>
              <a:gdLst/>
              <a:ahLst/>
              <a:cxnLst/>
              <a:rect l="l" t="t" r="r" b="b"/>
              <a:pathLst>
                <a:path w="2403533" h="1525575">
                  <a:moveTo>
                    <a:pt x="0" y="0"/>
                  </a:moveTo>
                  <a:lnTo>
                    <a:pt x="2403533" y="0"/>
                  </a:lnTo>
                  <a:lnTo>
                    <a:pt x="2403533" y="1525575"/>
                  </a:lnTo>
                  <a:lnTo>
                    <a:pt x="0" y="1525575"/>
                  </a:lnTo>
                  <a:close/>
                </a:path>
              </a:pathLst>
            </a:custGeom>
            <a:solidFill>
              <a:srgbClr val="697FAE">
                <a:alpha val="1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2403533" cy="1573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3" name="Freeform 23"/>
          <p:cNvSpPr/>
          <p:nvPr/>
        </p:nvSpPr>
        <p:spPr>
          <a:xfrm>
            <a:off x="3103564" y="2299982"/>
            <a:ext cx="2364156" cy="7423399"/>
          </a:xfrm>
          <a:custGeom>
            <a:avLst/>
            <a:gdLst/>
            <a:ahLst/>
            <a:cxnLst/>
            <a:rect l="l" t="t" r="r" b="b"/>
            <a:pathLst>
              <a:path w="2364156" h="7423399">
                <a:moveTo>
                  <a:pt x="0" y="0"/>
                </a:moveTo>
                <a:lnTo>
                  <a:pt x="2364156" y="0"/>
                </a:lnTo>
                <a:lnTo>
                  <a:pt x="2364156" y="7423399"/>
                </a:lnTo>
                <a:lnTo>
                  <a:pt x="0" y="74233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9114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889388" y="987661"/>
            <a:ext cx="652698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100" b="1">
                <a:solidFill>
                  <a:srgbClr val="1E1E1E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程序概要设计</a:t>
            </a:r>
            <a:endParaRPr lang="en-US" sz="6100" b="1">
              <a:solidFill>
                <a:srgbClr val="1E1E1E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753720" y="4142397"/>
            <a:ext cx="3354966" cy="5049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后端开发使用IDEA，负责将搜寻并传输数据。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语言：Java + Spring Boot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框架：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Spring MVC：处理请求和响应。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MyBatis：实现数据库操作。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接口设计：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用户登录、注册：验证用户身份并返回角色信息。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菜单接口：提供商品列表、商品详情。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订单接口：处理下单、接单、订单状态更新。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marL="0" lvl="0" indent="0" algn="l">
              <a:lnSpc>
                <a:spcPts val="2855"/>
              </a:lnSpc>
              <a:spcBef>
                <a:spcPct val="0"/>
              </a:spcBef>
            </a:pPr>
          </a:p>
        </p:txBody>
      </p:sp>
      <p:sp>
        <p:nvSpPr>
          <p:cNvPr id="26" name="TextBox 26"/>
          <p:cNvSpPr txBox="1"/>
          <p:nvPr/>
        </p:nvSpPr>
        <p:spPr>
          <a:xfrm>
            <a:off x="10381549" y="2772595"/>
            <a:ext cx="2643031" cy="51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0"/>
              </a:lnSpc>
              <a:spcBef>
                <a:spcPct val="0"/>
              </a:spcBef>
            </a:pPr>
            <a:r>
              <a:rPr lang="en-US" sz="2800" b="1">
                <a:solidFill>
                  <a:srgbClr val="FFFFFF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后端开发</a:t>
            </a:r>
            <a:endParaRPr lang="en-US" sz="2800" b="1">
              <a:solidFill>
                <a:srgbClr val="FFFFFF"/>
              </a:solidFill>
              <a:latin typeface="思源宋体 Bold" panose="02020700000000000000" charset="-122"/>
              <a:ea typeface="思源宋体 Bold" panose="02020700000000000000" charset="-122"/>
              <a:cs typeface="思源宋体 Bold" panose="02020700000000000000" charset="-122"/>
              <a:sym typeface="思源宋体 Bold" panose="02020700000000000000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040473" y="4142397"/>
            <a:ext cx="3354966" cy="5049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分层设计：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entity：实体类是用于表示数据库中的表结构的数据模型；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dao：负责与数据库交互，执行创建、读取、更新、删除操作</a:t>
            </a: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，在 MyBatis 中，DAO 通常由 Mapper 接口代替；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service处理业务逻辑，是整个应用的核心部分；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2855"/>
              </a:lnSpc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controller：是应用的入口，负责处理用户的 HTTP 请求；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marL="0" lvl="0" indent="0" algn="l">
              <a:lnSpc>
                <a:spcPts val="2855"/>
              </a:lnSpc>
              <a:spcBef>
                <a:spcPct val="0"/>
              </a:spcBef>
            </a:pPr>
            <a:r>
              <a:rPr lang="en-US" sz="1700">
                <a:solidFill>
                  <a:srgbClr val="1E1E1E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· mapper：是 MyBatis 提供的接口，用于将 SQL 查询与 DAO 方法绑定。</a:t>
            </a:r>
            <a:endParaRPr lang="en-US" sz="1700">
              <a:solidFill>
                <a:srgbClr val="1E1E1E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63.4014173228346,&quot;left&quot;:200.38480314960626,&quot;top&quot;:323.0166929133858,&quot;width&quot;:1092.3256692913387}"/>
</p:tagLst>
</file>

<file path=ppt/tags/tag10.xml><?xml version="1.0" encoding="utf-8"?>
<p:tagLst xmlns:p="http://schemas.openxmlformats.org/presentationml/2006/main">
  <p:tag name="KSO_WM_DIAGRAM_VIRTUALLY_FRAME" val="{&quot;height&quot;:463.4014173228346,&quot;left&quot;:200.38480314960626,&quot;top&quot;:323.0166929133858,&quot;width&quot;:1092.3256692913387}"/>
</p:tagLst>
</file>

<file path=ppt/tags/tag11.xml><?xml version="1.0" encoding="utf-8"?>
<p:tagLst xmlns:p="http://schemas.openxmlformats.org/presentationml/2006/main">
  <p:tag name="KSO_WM_DIAGRAM_VIRTUALLY_FRAME" val="{&quot;height&quot;:463.4014173228346,&quot;left&quot;:200.38480314960626,&quot;top&quot;:323.0166929133858,&quot;width&quot;:1092.3256692913387}"/>
</p:tagLst>
</file>

<file path=ppt/tags/tag12.xml><?xml version="1.0" encoding="utf-8"?>
<p:tagLst xmlns:p="http://schemas.openxmlformats.org/presentationml/2006/main">
  <p:tag name="KSO_WM_DIAGRAM_VIRTUALLY_FRAME" val="{&quot;height&quot;:463.4014173228346,&quot;left&quot;:200.38480314960626,&quot;top&quot;:323.0166929133858,&quot;width&quot;:1092.3256692913387}"/>
</p:tagLst>
</file>

<file path=ppt/tags/tag13.xml><?xml version="1.0" encoding="utf-8"?>
<p:tagLst xmlns:p="http://schemas.openxmlformats.org/presentationml/2006/main">
  <p:tag name="KSO_WM_DIAGRAM_VIRTUALLY_FRAME" val="{&quot;height&quot;:463.4014173228346,&quot;left&quot;:200.38480314960626,&quot;top&quot;:323.0166929133858,&quot;width&quot;:1092.3256692913387}"/>
</p:tagLst>
</file>

<file path=ppt/tags/tag14.xml><?xml version="1.0" encoding="utf-8"?>
<p:tagLst xmlns:p="http://schemas.openxmlformats.org/presentationml/2006/main">
  <p:tag name="KSO_WM_DIAGRAM_VIRTUALLY_FRAME" val="{&quot;height&quot;:463.4014173228346,&quot;left&quot;:200.38480314960626,&quot;top&quot;:323.0166929133858,&quot;width&quot;:1092.3256692913387}"/>
</p:tagLst>
</file>

<file path=ppt/tags/tag15.xml><?xml version="1.0" encoding="utf-8"?>
<p:tagLst xmlns:p="http://schemas.openxmlformats.org/presentationml/2006/main">
  <p:tag name="KSO_WM_DIAGRAM_VIRTUALLY_FRAME" val="{&quot;height&quot;:463.4014173228346,&quot;left&quot;:200.38480314960626,&quot;top&quot;:323.0166929133858,&quot;width&quot;:1092.3256692913387}"/>
</p:tagLst>
</file>

<file path=ppt/tags/tag2.xml><?xml version="1.0" encoding="utf-8"?>
<p:tagLst xmlns:p="http://schemas.openxmlformats.org/presentationml/2006/main">
  <p:tag name="KSO_WM_DIAGRAM_VIRTUALLY_FRAME" val="{&quot;height&quot;:463.4014173228346,&quot;left&quot;:200.38480314960626,&quot;top&quot;:323.0166929133858,&quot;width&quot;:1092.3256692913387}"/>
</p:tagLst>
</file>

<file path=ppt/tags/tag3.xml><?xml version="1.0" encoding="utf-8"?>
<p:tagLst xmlns:p="http://schemas.openxmlformats.org/presentationml/2006/main">
  <p:tag name="KSO_WM_DIAGRAM_VIRTUALLY_FRAME" val="{&quot;height&quot;:463.4014173228346,&quot;left&quot;:200.38480314960626,&quot;top&quot;:323.0166929133858,&quot;width&quot;:1092.3256692913387}"/>
</p:tagLst>
</file>

<file path=ppt/tags/tag4.xml><?xml version="1.0" encoding="utf-8"?>
<p:tagLst xmlns:p="http://schemas.openxmlformats.org/presentationml/2006/main">
  <p:tag name="KSO_WM_DIAGRAM_VIRTUALLY_FRAME" val="{&quot;height&quot;:463.4014173228346,&quot;left&quot;:200.38480314960626,&quot;top&quot;:323.0166929133858,&quot;width&quot;:1092.3256692913387}"/>
</p:tagLst>
</file>

<file path=ppt/tags/tag5.xml><?xml version="1.0" encoding="utf-8"?>
<p:tagLst xmlns:p="http://schemas.openxmlformats.org/presentationml/2006/main">
  <p:tag name="KSO_WM_DIAGRAM_VIRTUALLY_FRAME" val="{&quot;height&quot;:463.4014173228346,&quot;left&quot;:200.38480314960626,&quot;top&quot;:323.0166929133858,&quot;width&quot;:1092.3256692913387}"/>
</p:tagLst>
</file>

<file path=ppt/tags/tag6.xml><?xml version="1.0" encoding="utf-8"?>
<p:tagLst xmlns:p="http://schemas.openxmlformats.org/presentationml/2006/main">
  <p:tag name="KSO_WM_DIAGRAM_VIRTUALLY_FRAME" val="{&quot;height&quot;:463.4014173228346,&quot;left&quot;:200.38480314960626,&quot;top&quot;:323.0166929133858,&quot;width&quot;:1092.3256692913387}"/>
</p:tagLst>
</file>

<file path=ppt/tags/tag7.xml><?xml version="1.0" encoding="utf-8"?>
<p:tagLst xmlns:p="http://schemas.openxmlformats.org/presentationml/2006/main">
  <p:tag name="KSO_WM_DIAGRAM_VIRTUALLY_FRAME" val="{&quot;height&quot;:463.4014173228346,&quot;left&quot;:200.38480314960628,&quot;top&quot;:323.0166929133858,&quot;width&quot;:1092.3256692913387}"/>
</p:tagLst>
</file>

<file path=ppt/tags/tag8.xml><?xml version="1.0" encoding="utf-8"?>
<p:tagLst xmlns:p="http://schemas.openxmlformats.org/presentationml/2006/main">
  <p:tag name="KSO_WM_DIAGRAM_VIRTUALLY_FRAME" val="{&quot;height&quot;:463.4014173228346,&quot;left&quot;:200.38480314960628,&quot;top&quot;:323.0166929133858,&quot;width&quot;:1092.3256692913387}"/>
</p:tagLst>
</file>

<file path=ppt/tags/tag9.xml><?xml version="1.0" encoding="utf-8"?>
<p:tagLst xmlns:p="http://schemas.openxmlformats.org/presentationml/2006/main">
  <p:tag name="KSO_WM_DIAGRAM_VIRTUALLY_FRAME" val="{&quot;height&quot;:463.4014173228346,&quot;left&quot;:200.38480314960626,&quot;top&quot;:323.0166929133858,&quot;width&quot;:1092.3256692913387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1695</Words>
  <Application>WPS 演示</Application>
  <PresentationFormat>On-screen Show (4:3)</PresentationFormat>
  <Paragraphs>162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思源宋体 Bold</vt:lpstr>
      <vt:lpstr>思源黑体 1</vt:lpstr>
      <vt:lpstr>思源宋体</vt:lpstr>
      <vt:lpstr>Calibri</vt:lpstr>
      <vt:lpstr>微软雅黑</vt:lpstr>
      <vt:lpstr>Arial Unicode MS</vt:lpstr>
      <vt:lpstr>黑体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紫黄色几何简约风大学生职业生涯规划课堂汇报ppt演示文稿</dc:title>
  <dc:creator/>
  <cp:lastModifiedBy>不知该如何取名、</cp:lastModifiedBy>
  <cp:revision>5</cp:revision>
  <dcterms:created xsi:type="dcterms:W3CDTF">2006-08-16T00:00:00Z</dcterms:created>
  <dcterms:modified xsi:type="dcterms:W3CDTF">2025-01-11T11:45:36Z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B83915AD84E443978B8D2350F0BD61A6_12</vt:lpwstr>
  </property>
  <property fmtid="{D5CDD505-2E9C-101B-9397-08002B2CF9AE}" pid="3" name="KSOProductBuildVer">
    <vt:lpwstr>2052-12.1.0.19770</vt:lpwstr>
  </property>
</Properties>
</file>