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Lst>
  <p:notesMasterIdLst>
    <p:notesMasterId r:id="rId173"/>
  </p:notesMasterIdLst>
  <p:sldIdLst>
    <p:sldId id="686" r:id="rId16"/>
    <p:sldId id="687" r:id="rId17"/>
    <p:sldId id="855" r:id="rId18"/>
    <p:sldId id="937" r:id="rId19"/>
    <p:sldId id="613" r:id="rId20"/>
    <p:sldId id="752" r:id="rId21"/>
    <p:sldId id="938" r:id="rId22"/>
    <p:sldId id="753" r:id="rId23"/>
    <p:sldId id="1020" r:id="rId24"/>
    <p:sldId id="696" r:id="rId25"/>
    <p:sldId id="705" r:id="rId26"/>
    <p:sldId id="706" r:id="rId27"/>
    <p:sldId id="707" r:id="rId28"/>
    <p:sldId id="708" r:id="rId29"/>
    <p:sldId id="856" r:id="rId30"/>
    <p:sldId id="709" r:id="rId31"/>
    <p:sldId id="710" r:id="rId32"/>
    <p:sldId id="711" r:id="rId33"/>
    <p:sldId id="857" r:id="rId34"/>
    <p:sldId id="1021" r:id="rId35"/>
    <p:sldId id="712" r:id="rId36"/>
    <p:sldId id="713" r:id="rId37"/>
    <p:sldId id="1022" r:id="rId38"/>
    <p:sldId id="714" r:id="rId39"/>
    <p:sldId id="715" r:id="rId40"/>
    <p:sldId id="1023" r:id="rId41"/>
    <p:sldId id="716" r:id="rId42"/>
    <p:sldId id="1025" r:id="rId43"/>
    <p:sldId id="1490" r:id="rId44"/>
    <p:sldId id="1617" r:id="rId45"/>
    <p:sldId id="1618" r:id="rId46"/>
    <p:sldId id="1024" r:id="rId47"/>
    <p:sldId id="717" r:id="rId48"/>
    <p:sldId id="718" r:id="rId49"/>
    <p:sldId id="719" r:id="rId50"/>
    <p:sldId id="720" r:id="rId51"/>
    <p:sldId id="721" r:id="rId52"/>
    <p:sldId id="1026" r:id="rId53"/>
    <p:sldId id="1027" r:id="rId54"/>
    <p:sldId id="1028" r:id="rId55"/>
    <p:sldId id="1029" r:id="rId56"/>
    <p:sldId id="1030" r:id="rId57"/>
    <p:sldId id="1031" r:id="rId58"/>
    <p:sldId id="1032" r:id="rId59"/>
    <p:sldId id="1033" r:id="rId60"/>
    <p:sldId id="1034" r:id="rId61"/>
    <p:sldId id="1043" r:id="rId62"/>
    <p:sldId id="1035" r:id="rId63"/>
    <p:sldId id="1036" r:id="rId64"/>
    <p:sldId id="1037" r:id="rId65"/>
    <p:sldId id="1038" r:id="rId66"/>
    <p:sldId id="1039" r:id="rId67"/>
    <p:sldId id="1040" r:id="rId68"/>
    <p:sldId id="1041" r:id="rId69"/>
    <p:sldId id="1287" r:id="rId70"/>
    <p:sldId id="1288" r:id="rId71"/>
    <p:sldId id="1291" r:id="rId72"/>
    <p:sldId id="1289" r:id="rId73"/>
    <p:sldId id="1290" r:id="rId74"/>
    <p:sldId id="1042" r:id="rId75"/>
    <p:sldId id="858" r:id="rId76"/>
    <p:sldId id="770" r:id="rId77"/>
    <p:sldId id="722" r:id="rId78"/>
    <p:sldId id="724" r:id="rId79"/>
    <p:sldId id="754" r:id="rId80"/>
    <p:sldId id="725" r:id="rId81"/>
    <p:sldId id="726" r:id="rId82"/>
    <p:sldId id="727" r:id="rId83"/>
    <p:sldId id="758" r:id="rId84"/>
    <p:sldId id="859" r:id="rId85"/>
    <p:sldId id="729" r:id="rId86"/>
    <p:sldId id="826" r:id="rId87"/>
    <p:sldId id="827" r:id="rId88"/>
    <p:sldId id="730" r:id="rId89"/>
    <p:sldId id="731" r:id="rId90"/>
    <p:sldId id="732" r:id="rId91"/>
    <p:sldId id="733" r:id="rId92"/>
    <p:sldId id="828" r:id="rId93"/>
    <p:sldId id="829" r:id="rId94"/>
    <p:sldId id="1045" r:id="rId95"/>
    <p:sldId id="1388" r:id="rId96"/>
    <p:sldId id="1214" r:id="rId97"/>
    <p:sldId id="1215" r:id="rId98"/>
    <p:sldId id="860" r:id="rId99"/>
    <p:sldId id="734" r:id="rId100"/>
    <p:sldId id="737" r:id="rId101"/>
    <p:sldId id="771" r:id="rId102"/>
    <p:sldId id="772" r:id="rId103"/>
    <p:sldId id="861" r:id="rId104"/>
    <p:sldId id="810" r:id="rId105"/>
    <p:sldId id="811" r:id="rId106"/>
    <p:sldId id="1123" r:id="rId107"/>
    <p:sldId id="1145" r:id="rId108"/>
    <p:sldId id="1125" r:id="rId109"/>
    <p:sldId id="1146" r:id="rId110"/>
    <p:sldId id="1147" r:id="rId111"/>
    <p:sldId id="1148" r:id="rId112"/>
    <p:sldId id="1126" r:id="rId113"/>
    <p:sldId id="1127" r:id="rId114"/>
    <p:sldId id="1149" r:id="rId115"/>
    <p:sldId id="1150" r:id="rId116"/>
    <p:sldId id="1151" r:id="rId117"/>
    <p:sldId id="1152" r:id="rId118"/>
    <p:sldId id="1153" r:id="rId119"/>
    <p:sldId id="1154" r:id="rId120"/>
    <p:sldId id="1155" r:id="rId121"/>
    <p:sldId id="1156" r:id="rId122"/>
    <p:sldId id="1157" r:id="rId123"/>
    <p:sldId id="1158" r:id="rId124"/>
    <p:sldId id="1159" r:id="rId125"/>
    <p:sldId id="1160" r:id="rId126"/>
    <p:sldId id="1487" r:id="rId127"/>
    <p:sldId id="1161" r:id="rId128"/>
    <p:sldId id="1162" r:id="rId129"/>
    <p:sldId id="1163" r:id="rId130"/>
    <p:sldId id="1133" r:id="rId131"/>
    <p:sldId id="1165" r:id="rId132"/>
    <p:sldId id="1166" r:id="rId133"/>
    <p:sldId id="1167" r:id="rId134"/>
    <p:sldId id="1168" r:id="rId135"/>
    <p:sldId id="1170" r:id="rId136"/>
    <p:sldId id="1171" r:id="rId137"/>
    <p:sldId id="1169" r:id="rId138"/>
    <p:sldId id="1140" r:id="rId139"/>
    <p:sldId id="1141" r:id="rId140"/>
    <p:sldId id="1488" r:id="rId141"/>
    <p:sldId id="1185" r:id="rId142"/>
    <p:sldId id="1489" r:id="rId143"/>
    <p:sldId id="1186" r:id="rId144"/>
    <p:sldId id="1187" r:id="rId145"/>
    <p:sldId id="1188" r:id="rId146"/>
    <p:sldId id="1189" r:id="rId147"/>
    <p:sldId id="1462" r:id="rId148"/>
    <p:sldId id="1190" r:id="rId149"/>
    <p:sldId id="1191" r:id="rId150"/>
    <p:sldId id="1192" r:id="rId151"/>
    <p:sldId id="1193" r:id="rId152"/>
    <p:sldId id="1194" r:id="rId153"/>
    <p:sldId id="1195" r:id="rId154"/>
    <p:sldId id="1196" r:id="rId155"/>
    <p:sldId id="1197" r:id="rId156"/>
    <p:sldId id="1198" r:id="rId157"/>
    <p:sldId id="1199" r:id="rId158"/>
    <p:sldId id="1200" r:id="rId159"/>
    <p:sldId id="1201" r:id="rId160"/>
    <p:sldId id="1202" r:id="rId161"/>
    <p:sldId id="1203" r:id="rId162"/>
    <p:sldId id="1204" r:id="rId163"/>
    <p:sldId id="1205" r:id="rId164"/>
    <p:sldId id="1206" r:id="rId165"/>
    <p:sldId id="862" r:id="rId166"/>
    <p:sldId id="684" r:id="rId167"/>
    <p:sldId id="798" r:id="rId168"/>
    <p:sldId id="738" r:id="rId169"/>
    <p:sldId id="852" r:id="rId170"/>
    <p:sldId id="853" r:id="rId171"/>
    <p:sldId id="854" r:id="rId172"/>
  </p:sldIdLst>
  <p:sldSz cx="9144000" cy="6858000" type="screen4x3"/>
  <p:notesSz cx="6815455" cy="9942830"/>
  <p:custDataLst>
    <p:tags r:id="rId177"/>
  </p:custDataLst>
  <p:defaultTextStyle>
    <a:defPPr>
      <a:defRPr lang="zh-CN"/>
    </a:defPPr>
    <a:lvl1pPr marL="0" lvl="0"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38FA"/>
    <a:srgbClr val="3399FF"/>
    <a:srgbClr val="FF9900"/>
    <a:srgbClr val="FFCC00"/>
    <a:srgbClr val="000099"/>
    <a:srgbClr val="A50021"/>
    <a:srgbClr val="99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69" d="100"/>
          <a:sy n="69" d="100"/>
        </p:scale>
        <p:origin x="-138" y="-102"/>
      </p:cViewPr>
      <p:guideLst>
        <p:guide orient="horz" pos="2100"/>
        <p:guide pos="2902"/>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4.xml"/><Relationship Id="rId98" Type="http://schemas.openxmlformats.org/officeDocument/2006/relationships/slide" Target="slides/slide83.xml"/><Relationship Id="rId97" Type="http://schemas.openxmlformats.org/officeDocument/2006/relationships/slide" Target="slides/slide82.xml"/><Relationship Id="rId96" Type="http://schemas.openxmlformats.org/officeDocument/2006/relationships/slide" Target="slides/slide81.xml"/><Relationship Id="rId95" Type="http://schemas.openxmlformats.org/officeDocument/2006/relationships/slide" Target="slides/slide80.xml"/><Relationship Id="rId94" Type="http://schemas.openxmlformats.org/officeDocument/2006/relationships/slide" Target="slides/slide79.xml"/><Relationship Id="rId93" Type="http://schemas.openxmlformats.org/officeDocument/2006/relationships/slide" Target="slides/slide78.xml"/><Relationship Id="rId92" Type="http://schemas.openxmlformats.org/officeDocument/2006/relationships/slide" Target="slides/slide77.xml"/><Relationship Id="rId91" Type="http://schemas.openxmlformats.org/officeDocument/2006/relationships/slide" Target="slides/slide76.xml"/><Relationship Id="rId90" Type="http://schemas.openxmlformats.org/officeDocument/2006/relationships/slide" Target="slides/slide75.xml"/><Relationship Id="rId9" Type="http://schemas.openxmlformats.org/officeDocument/2006/relationships/slideMaster" Target="slideMasters/slideMaster8.xml"/><Relationship Id="rId89" Type="http://schemas.openxmlformats.org/officeDocument/2006/relationships/slide" Target="slides/slide74.xml"/><Relationship Id="rId88" Type="http://schemas.openxmlformats.org/officeDocument/2006/relationships/slide" Target="slides/slide73.xml"/><Relationship Id="rId87" Type="http://schemas.openxmlformats.org/officeDocument/2006/relationships/slide" Target="slides/slide72.xml"/><Relationship Id="rId86" Type="http://schemas.openxmlformats.org/officeDocument/2006/relationships/slide" Target="slides/slide71.xml"/><Relationship Id="rId85" Type="http://schemas.openxmlformats.org/officeDocument/2006/relationships/slide" Target="slides/slide70.xml"/><Relationship Id="rId84" Type="http://schemas.openxmlformats.org/officeDocument/2006/relationships/slide" Target="slides/slide69.xml"/><Relationship Id="rId83" Type="http://schemas.openxmlformats.org/officeDocument/2006/relationships/slide" Target="slides/slide68.xml"/><Relationship Id="rId82" Type="http://schemas.openxmlformats.org/officeDocument/2006/relationships/slide" Target="slides/slide67.xml"/><Relationship Id="rId81" Type="http://schemas.openxmlformats.org/officeDocument/2006/relationships/slide" Target="slides/slide66.xml"/><Relationship Id="rId80" Type="http://schemas.openxmlformats.org/officeDocument/2006/relationships/slide" Target="slides/slide65.xml"/><Relationship Id="rId8" Type="http://schemas.openxmlformats.org/officeDocument/2006/relationships/slideMaster" Target="slideMasters/slideMaster7.xml"/><Relationship Id="rId79" Type="http://schemas.openxmlformats.org/officeDocument/2006/relationships/slide" Target="slides/slide64.xml"/><Relationship Id="rId78" Type="http://schemas.openxmlformats.org/officeDocument/2006/relationships/slide" Target="slides/slide63.xml"/><Relationship Id="rId77" Type="http://schemas.openxmlformats.org/officeDocument/2006/relationships/slide" Target="slides/slide62.xml"/><Relationship Id="rId76" Type="http://schemas.openxmlformats.org/officeDocument/2006/relationships/slide" Target="slides/slide61.xml"/><Relationship Id="rId75" Type="http://schemas.openxmlformats.org/officeDocument/2006/relationships/slide" Target="slides/slide60.xml"/><Relationship Id="rId74" Type="http://schemas.openxmlformats.org/officeDocument/2006/relationships/slide" Target="slides/slide59.xml"/><Relationship Id="rId73" Type="http://schemas.openxmlformats.org/officeDocument/2006/relationships/slide" Target="slides/slide58.xml"/><Relationship Id="rId72" Type="http://schemas.openxmlformats.org/officeDocument/2006/relationships/slide" Target="slides/slide57.xml"/><Relationship Id="rId71" Type="http://schemas.openxmlformats.org/officeDocument/2006/relationships/slide" Target="slides/slide56.xml"/><Relationship Id="rId70" Type="http://schemas.openxmlformats.org/officeDocument/2006/relationships/slide" Target="slides/slide55.xml"/><Relationship Id="rId7" Type="http://schemas.openxmlformats.org/officeDocument/2006/relationships/slideMaster" Target="slideMasters/slideMaster6.xml"/><Relationship Id="rId69" Type="http://schemas.openxmlformats.org/officeDocument/2006/relationships/slide" Target="slides/slide54.xml"/><Relationship Id="rId68" Type="http://schemas.openxmlformats.org/officeDocument/2006/relationships/slide" Target="slides/slide53.xml"/><Relationship Id="rId67" Type="http://schemas.openxmlformats.org/officeDocument/2006/relationships/slide" Target="slides/slide52.xml"/><Relationship Id="rId66" Type="http://schemas.openxmlformats.org/officeDocument/2006/relationships/slide" Target="slides/slide51.xml"/><Relationship Id="rId65" Type="http://schemas.openxmlformats.org/officeDocument/2006/relationships/slide" Target="slides/slide50.xml"/><Relationship Id="rId64" Type="http://schemas.openxmlformats.org/officeDocument/2006/relationships/slide" Target="slides/slide49.xml"/><Relationship Id="rId63" Type="http://schemas.openxmlformats.org/officeDocument/2006/relationships/slide" Target="slides/slide48.xml"/><Relationship Id="rId62" Type="http://schemas.openxmlformats.org/officeDocument/2006/relationships/slide" Target="slides/slide47.xml"/><Relationship Id="rId61" Type="http://schemas.openxmlformats.org/officeDocument/2006/relationships/slide" Target="slides/slide46.xml"/><Relationship Id="rId60" Type="http://schemas.openxmlformats.org/officeDocument/2006/relationships/slide" Target="slides/slide45.xml"/><Relationship Id="rId6" Type="http://schemas.openxmlformats.org/officeDocument/2006/relationships/slideMaster" Target="slideMasters/slideMaster5.xml"/><Relationship Id="rId59" Type="http://schemas.openxmlformats.org/officeDocument/2006/relationships/slide" Target="slides/slide44.xml"/><Relationship Id="rId58" Type="http://schemas.openxmlformats.org/officeDocument/2006/relationships/slide" Target="slides/slide43.xml"/><Relationship Id="rId57" Type="http://schemas.openxmlformats.org/officeDocument/2006/relationships/slide" Target="slides/slide42.xml"/><Relationship Id="rId56" Type="http://schemas.openxmlformats.org/officeDocument/2006/relationships/slide" Target="slides/slide41.xml"/><Relationship Id="rId55" Type="http://schemas.openxmlformats.org/officeDocument/2006/relationships/slide" Target="slides/slide40.xml"/><Relationship Id="rId54" Type="http://schemas.openxmlformats.org/officeDocument/2006/relationships/slide" Target="slides/slide39.xml"/><Relationship Id="rId53" Type="http://schemas.openxmlformats.org/officeDocument/2006/relationships/slide" Target="slides/slide38.xml"/><Relationship Id="rId52" Type="http://schemas.openxmlformats.org/officeDocument/2006/relationships/slide" Target="slides/slide37.xml"/><Relationship Id="rId51" Type="http://schemas.openxmlformats.org/officeDocument/2006/relationships/slide" Target="slides/slide36.xml"/><Relationship Id="rId50" Type="http://schemas.openxmlformats.org/officeDocument/2006/relationships/slide" Target="slides/slide35.xml"/><Relationship Id="rId5" Type="http://schemas.openxmlformats.org/officeDocument/2006/relationships/slideMaster" Target="slideMasters/slideMaster4.xml"/><Relationship Id="rId49" Type="http://schemas.openxmlformats.org/officeDocument/2006/relationships/slide" Target="slides/slide34.xml"/><Relationship Id="rId48" Type="http://schemas.openxmlformats.org/officeDocument/2006/relationships/slide" Target="slides/slide33.xml"/><Relationship Id="rId47" Type="http://schemas.openxmlformats.org/officeDocument/2006/relationships/slide" Target="slides/slide32.xml"/><Relationship Id="rId46" Type="http://schemas.openxmlformats.org/officeDocument/2006/relationships/slide" Target="slides/slide31.xml"/><Relationship Id="rId45" Type="http://schemas.openxmlformats.org/officeDocument/2006/relationships/slide" Target="slides/slide30.xml"/><Relationship Id="rId44" Type="http://schemas.openxmlformats.org/officeDocument/2006/relationships/slide" Target="slides/slide29.xml"/><Relationship Id="rId43" Type="http://schemas.openxmlformats.org/officeDocument/2006/relationships/slide" Target="slides/slide28.xml"/><Relationship Id="rId42" Type="http://schemas.openxmlformats.org/officeDocument/2006/relationships/slide" Target="slides/slide27.xml"/><Relationship Id="rId41" Type="http://schemas.openxmlformats.org/officeDocument/2006/relationships/slide" Target="slides/slide26.xml"/><Relationship Id="rId40" Type="http://schemas.openxmlformats.org/officeDocument/2006/relationships/slide" Target="slides/slide25.xml"/><Relationship Id="rId4" Type="http://schemas.openxmlformats.org/officeDocument/2006/relationships/slideMaster" Target="slideMasters/slideMaster3.xml"/><Relationship Id="rId39" Type="http://schemas.openxmlformats.org/officeDocument/2006/relationships/slide" Target="slides/slide24.xml"/><Relationship Id="rId38" Type="http://schemas.openxmlformats.org/officeDocument/2006/relationships/slide" Target="slides/slide23.xml"/><Relationship Id="rId37" Type="http://schemas.openxmlformats.org/officeDocument/2006/relationships/slide" Target="slides/slide22.xml"/><Relationship Id="rId36" Type="http://schemas.openxmlformats.org/officeDocument/2006/relationships/slide" Target="slides/slide21.xml"/><Relationship Id="rId35" Type="http://schemas.openxmlformats.org/officeDocument/2006/relationships/slide" Target="slides/slide20.xml"/><Relationship Id="rId34" Type="http://schemas.openxmlformats.org/officeDocument/2006/relationships/slide" Target="slides/slide19.xml"/><Relationship Id="rId33" Type="http://schemas.openxmlformats.org/officeDocument/2006/relationships/slide" Target="slides/slide18.xml"/><Relationship Id="rId32" Type="http://schemas.openxmlformats.org/officeDocument/2006/relationships/slide" Target="slides/slide17.xml"/><Relationship Id="rId31" Type="http://schemas.openxmlformats.org/officeDocument/2006/relationships/slide" Target="slides/slide16.xml"/><Relationship Id="rId30" Type="http://schemas.openxmlformats.org/officeDocument/2006/relationships/slide" Target="slides/slide15.xml"/><Relationship Id="rId3" Type="http://schemas.openxmlformats.org/officeDocument/2006/relationships/slideMaster" Target="slideMasters/slideMaster2.xml"/><Relationship Id="rId29" Type="http://schemas.openxmlformats.org/officeDocument/2006/relationships/slide" Target="slides/slide14.xml"/><Relationship Id="rId28" Type="http://schemas.openxmlformats.org/officeDocument/2006/relationships/slide" Target="slides/slide13.xml"/><Relationship Id="rId27" Type="http://schemas.openxmlformats.org/officeDocument/2006/relationships/slide" Target="slides/slide12.xml"/><Relationship Id="rId26" Type="http://schemas.openxmlformats.org/officeDocument/2006/relationships/slide" Target="slides/slide11.xml"/><Relationship Id="rId25" Type="http://schemas.openxmlformats.org/officeDocument/2006/relationships/slide" Target="slides/slide10.xml"/><Relationship Id="rId24" Type="http://schemas.openxmlformats.org/officeDocument/2006/relationships/slide" Target="slides/slide9.xml"/><Relationship Id="rId23" Type="http://schemas.openxmlformats.org/officeDocument/2006/relationships/slide" Target="slides/slide8.xml"/><Relationship Id="rId22" Type="http://schemas.openxmlformats.org/officeDocument/2006/relationships/slide" Target="slides/slide7.xml"/><Relationship Id="rId21" Type="http://schemas.openxmlformats.org/officeDocument/2006/relationships/slide" Target="slides/slide6.xml"/><Relationship Id="rId20" Type="http://schemas.openxmlformats.org/officeDocument/2006/relationships/slide" Target="slides/slide5.xml"/><Relationship Id="rId2" Type="http://schemas.openxmlformats.org/officeDocument/2006/relationships/theme" Target="theme/theme1.xml"/><Relationship Id="rId19" Type="http://schemas.openxmlformats.org/officeDocument/2006/relationships/slide" Target="slides/slide4.xml"/><Relationship Id="rId18" Type="http://schemas.openxmlformats.org/officeDocument/2006/relationships/slide" Target="slides/slide3.xml"/><Relationship Id="rId177" Type="http://schemas.openxmlformats.org/officeDocument/2006/relationships/tags" Target="tags/tag1.xml"/><Relationship Id="rId176" Type="http://schemas.openxmlformats.org/officeDocument/2006/relationships/tableStyles" Target="tableStyles.xml"/><Relationship Id="rId175" Type="http://schemas.openxmlformats.org/officeDocument/2006/relationships/viewProps" Target="viewProps.xml"/><Relationship Id="rId174" Type="http://schemas.openxmlformats.org/officeDocument/2006/relationships/presProps" Target="presProps.xml"/><Relationship Id="rId173" Type="http://schemas.openxmlformats.org/officeDocument/2006/relationships/notesMaster" Target="notesMasters/notesMaster1.xml"/><Relationship Id="rId172" Type="http://schemas.openxmlformats.org/officeDocument/2006/relationships/slide" Target="slides/slide157.xml"/><Relationship Id="rId171" Type="http://schemas.openxmlformats.org/officeDocument/2006/relationships/slide" Target="slides/slide156.xml"/><Relationship Id="rId170" Type="http://schemas.openxmlformats.org/officeDocument/2006/relationships/slide" Target="slides/slide155.xml"/><Relationship Id="rId17" Type="http://schemas.openxmlformats.org/officeDocument/2006/relationships/slide" Target="slides/slide2.xml"/><Relationship Id="rId169" Type="http://schemas.openxmlformats.org/officeDocument/2006/relationships/slide" Target="slides/slide154.xml"/><Relationship Id="rId168" Type="http://schemas.openxmlformats.org/officeDocument/2006/relationships/slide" Target="slides/slide153.xml"/><Relationship Id="rId167" Type="http://schemas.openxmlformats.org/officeDocument/2006/relationships/slide" Target="slides/slide152.xml"/><Relationship Id="rId166" Type="http://schemas.openxmlformats.org/officeDocument/2006/relationships/slide" Target="slides/slide151.xml"/><Relationship Id="rId165" Type="http://schemas.openxmlformats.org/officeDocument/2006/relationships/slide" Target="slides/slide150.xml"/><Relationship Id="rId164" Type="http://schemas.openxmlformats.org/officeDocument/2006/relationships/slide" Target="slides/slide149.xml"/><Relationship Id="rId163" Type="http://schemas.openxmlformats.org/officeDocument/2006/relationships/slide" Target="slides/slide148.xml"/><Relationship Id="rId162" Type="http://schemas.openxmlformats.org/officeDocument/2006/relationships/slide" Target="slides/slide147.xml"/><Relationship Id="rId161" Type="http://schemas.openxmlformats.org/officeDocument/2006/relationships/slide" Target="slides/slide146.xml"/><Relationship Id="rId160" Type="http://schemas.openxmlformats.org/officeDocument/2006/relationships/slide" Target="slides/slide145.xml"/><Relationship Id="rId16" Type="http://schemas.openxmlformats.org/officeDocument/2006/relationships/slide" Target="slides/slide1.xml"/><Relationship Id="rId159" Type="http://schemas.openxmlformats.org/officeDocument/2006/relationships/slide" Target="slides/slide144.xml"/><Relationship Id="rId158" Type="http://schemas.openxmlformats.org/officeDocument/2006/relationships/slide" Target="slides/slide143.xml"/><Relationship Id="rId157" Type="http://schemas.openxmlformats.org/officeDocument/2006/relationships/slide" Target="slides/slide142.xml"/><Relationship Id="rId156" Type="http://schemas.openxmlformats.org/officeDocument/2006/relationships/slide" Target="slides/slide141.xml"/><Relationship Id="rId155" Type="http://schemas.openxmlformats.org/officeDocument/2006/relationships/slide" Target="slides/slide140.xml"/><Relationship Id="rId154" Type="http://schemas.openxmlformats.org/officeDocument/2006/relationships/slide" Target="slides/slide139.xml"/><Relationship Id="rId153" Type="http://schemas.openxmlformats.org/officeDocument/2006/relationships/slide" Target="slides/slide138.xml"/><Relationship Id="rId152" Type="http://schemas.openxmlformats.org/officeDocument/2006/relationships/slide" Target="slides/slide137.xml"/><Relationship Id="rId151" Type="http://schemas.openxmlformats.org/officeDocument/2006/relationships/slide" Target="slides/slide136.xml"/><Relationship Id="rId150" Type="http://schemas.openxmlformats.org/officeDocument/2006/relationships/slide" Target="slides/slide135.xml"/><Relationship Id="rId15" Type="http://schemas.openxmlformats.org/officeDocument/2006/relationships/slideMaster" Target="slideMasters/slideMaster14.xml"/><Relationship Id="rId149" Type="http://schemas.openxmlformats.org/officeDocument/2006/relationships/slide" Target="slides/slide134.xml"/><Relationship Id="rId148" Type="http://schemas.openxmlformats.org/officeDocument/2006/relationships/slide" Target="slides/slide133.xml"/><Relationship Id="rId147" Type="http://schemas.openxmlformats.org/officeDocument/2006/relationships/slide" Target="slides/slide132.xml"/><Relationship Id="rId146" Type="http://schemas.openxmlformats.org/officeDocument/2006/relationships/slide" Target="slides/slide131.xml"/><Relationship Id="rId145" Type="http://schemas.openxmlformats.org/officeDocument/2006/relationships/slide" Target="slides/slide130.xml"/><Relationship Id="rId144" Type="http://schemas.openxmlformats.org/officeDocument/2006/relationships/slide" Target="slides/slide129.xml"/><Relationship Id="rId143" Type="http://schemas.openxmlformats.org/officeDocument/2006/relationships/slide" Target="slides/slide128.xml"/><Relationship Id="rId142" Type="http://schemas.openxmlformats.org/officeDocument/2006/relationships/slide" Target="slides/slide127.xml"/><Relationship Id="rId141" Type="http://schemas.openxmlformats.org/officeDocument/2006/relationships/slide" Target="slides/slide126.xml"/><Relationship Id="rId140" Type="http://schemas.openxmlformats.org/officeDocument/2006/relationships/slide" Target="slides/slide125.xml"/><Relationship Id="rId14" Type="http://schemas.openxmlformats.org/officeDocument/2006/relationships/slideMaster" Target="slideMasters/slideMaster13.xml"/><Relationship Id="rId139" Type="http://schemas.openxmlformats.org/officeDocument/2006/relationships/slide" Target="slides/slide124.xml"/><Relationship Id="rId138" Type="http://schemas.openxmlformats.org/officeDocument/2006/relationships/slide" Target="slides/slide123.xml"/><Relationship Id="rId137" Type="http://schemas.openxmlformats.org/officeDocument/2006/relationships/slide" Target="slides/slide122.xml"/><Relationship Id="rId136" Type="http://schemas.openxmlformats.org/officeDocument/2006/relationships/slide" Target="slides/slide121.xml"/><Relationship Id="rId135" Type="http://schemas.openxmlformats.org/officeDocument/2006/relationships/slide" Target="slides/slide120.xml"/><Relationship Id="rId134" Type="http://schemas.openxmlformats.org/officeDocument/2006/relationships/slide" Target="slides/slide119.xml"/><Relationship Id="rId133" Type="http://schemas.openxmlformats.org/officeDocument/2006/relationships/slide" Target="slides/slide118.xml"/><Relationship Id="rId132" Type="http://schemas.openxmlformats.org/officeDocument/2006/relationships/slide" Target="slides/slide117.xml"/><Relationship Id="rId131" Type="http://schemas.openxmlformats.org/officeDocument/2006/relationships/slide" Target="slides/slide116.xml"/><Relationship Id="rId130" Type="http://schemas.openxmlformats.org/officeDocument/2006/relationships/slide" Target="slides/slide115.xml"/><Relationship Id="rId13" Type="http://schemas.openxmlformats.org/officeDocument/2006/relationships/slideMaster" Target="slideMasters/slideMaster12.xml"/><Relationship Id="rId129" Type="http://schemas.openxmlformats.org/officeDocument/2006/relationships/slide" Target="slides/slide114.xml"/><Relationship Id="rId128" Type="http://schemas.openxmlformats.org/officeDocument/2006/relationships/slide" Target="slides/slide113.xml"/><Relationship Id="rId127" Type="http://schemas.openxmlformats.org/officeDocument/2006/relationships/slide" Target="slides/slide112.xml"/><Relationship Id="rId126" Type="http://schemas.openxmlformats.org/officeDocument/2006/relationships/slide" Target="slides/slide111.xml"/><Relationship Id="rId125" Type="http://schemas.openxmlformats.org/officeDocument/2006/relationships/slide" Target="slides/slide110.xml"/><Relationship Id="rId124" Type="http://schemas.openxmlformats.org/officeDocument/2006/relationships/slide" Target="slides/slide109.xml"/><Relationship Id="rId123" Type="http://schemas.openxmlformats.org/officeDocument/2006/relationships/slide" Target="slides/slide108.xml"/><Relationship Id="rId122" Type="http://schemas.openxmlformats.org/officeDocument/2006/relationships/slide" Target="slides/slide107.xml"/><Relationship Id="rId121" Type="http://schemas.openxmlformats.org/officeDocument/2006/relationships/slide" Target="slides/slide106.xml"/><Relationship Id="rId120" Type="http://schemas.openxmlformats.org/officeDocument/2006/relationships/slide" Target="slides/slide105.xml"/><Relationship Id="rId12" Type="http://schemas.openxmlformats.org/officeDocument/2006/relationships/slideMaster" Target="slideMasters/slideMaster11.xml"/><Relationship Id="rId119" Type="http://schemas.openxmlformats.org/officeDocument/2006/relationships/slide" Target="slides/slide104.xml"/><Relationship Id="rId118" Type="http://schemas.openxmlformats.org/officeDocument/2006/relationships/slide" Target="slides/slide103.xml"/><Relationship Id="rId117" Type="http://schemas.openxmlformats.org/officeDocument/2006/relationships/slide" Target="slides/slide102.xml"/><Relationship Id="rId116" Type="http://schemas.openxmlformats.org/officeDocument/2006/relationships/slide" Target="slides/slide101.xml"/><Relationship Id="rId115" Type="http://schemas.openxmlformats.org/officeDocument/2006/relationships/slide" Target="slides/slide100.xml"/><Relationship Id="rId114" Type="http://schemas.openxmlformats.org/officeDocument/2006/relationships/slide" Target="slides/slide99.xml"/><Relationship Id="rId113" Type="http://schemas.openxmlformats.org/officeDocument/2006/relationships/slide" Target="slides/slide98.xml"/><Relationship Id="rId112" Type="http://schemas.openxmlformats.org/officeDocument/2006/relationships/slide" Target="slides/slide97.xml"/><Relationship Id="rId111" Type="http://schemas.openxmlformats.org/officeDocument/2006/relationships/slide" Target="slides/slide96.xml"/><Relationship Id="rId110" Type="http://schemas.openxmlformats.org/officeDocument/2006/relationships/slide" Target="slides/slide95.xml"/><Relationship Id="rId11" Type="http://schemas.openxmlformats.org/officeDocument/2006/relationships/slideMaster" Target="slideMasters/slideMaster10.xml"/><Relationship Id="rId109" Type="http://schemas.openxmlformats.org/officeDocument/2006/relationships/slide" Target="slides/slide94.xml"/><Relationship Id="rId108" Type="http://schemas.openxmlformats.org/officeDocument/2006/relationships/slide" Target="slides/slide93.xml"/><Relationship Id="rId107" Type="http://schemas.openxmlformats.org/officeDocument/2006/relationships/slide" Target="slides/slide92.xml"/><Relationship Id="rId106" Type="http://schemas.openxmlformats.org/officeDocument/2006/relationships/slide" Target="slides/slide91.xml"/><Relationship Id="rId105" Type="http://schemas.openxmlformats.org/officeDocument/2006/relationships/slide" Target="slides/slide90.xml"/><Relationship Id="rId104" Type="http://schemas.openxmlformats.org/officeDocument/2006/relationships/slide" Target="slides/slide89.xml"/><Relationship Id="rId103" Type="http://schemas.openxmlformats.org/officeDocument/2006/relationships/slide" Target="slides/slide88.xml"/><Relationship Id="rId102" Type="http://schemas.openxmlformats.org/officeDocument/2006/relationships/slide" Target="slides/slide87.xml"/><Relationship Id="rId101" Type="http://schemas.openxmlformats.org/officeDocument/2006/relationships/slide" Target="slides/slide86.xml"/><Relationship Id="rId100" Type="http://schemas.openxmlformats.org/officeDocument/2006/relationships/slide" Target="slides/slide85.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362" name="Rectangle 2"/>
          <p:cNvSpPr>
            <a:spLocks noGrp="1"/>
          </p:cNvSpPr>
          <p:nvPr>
            <p:ph type="hdr" sz="quarter"/>
          </p:nvPr>
        </p:nvSpPr>
        <p:spPr>
          <a:xfrm>
            <a:off x="0" y="0"/>
            <a:ext cx="2952750" cy="496888"/>
          </a:xfrm>
          <a:prstGeom prst="rect">
            <a:avLst/>
          </a:prstGeom>
          <a:noFill/>
          <a:ln w="9525">
            <a:noFill/>
          </a:ln>
        </p:spPr>
        <p:txBody>
          <a:bodyPr lIns="91613" tIns="45807" rIns="91613" bIns="45807"/>
          <a:p>
            <a:pPr lvl="0" algn="l" defTabSz="916305" eaLnBrk="1" fontAlgn="base" hangingPunct="1"/>
            <a:endParaRPr lang="zh-CN" sz="1200" b="0" strike="noStrike" noProof="1" dirty="0">
              <a:solidFill>
                <a:schemeClr val="tx1"/>
              </a:solidFill>
            </a:endParaRPr>
          </a:p>
        </p:txBody>
      </p:sp>
      <p:sp>
        <p:nvSpPr>
          <p:cNvPr id="15363" name="Rectangle 3"/>
          <p:cNvSpPr>
            <a:spLocks noGrp="1"/>
          </p:cNvSpPr>
          <p:nvPr>
            <p:ph type="dt" idx="1"/>
          </p:nvPr>
        </p:nvSpPr>
        <p:spPr>
          <a:xfrm>
            <a:off x="3859213" y="0"/>
            <a:ext cx="2952750" cy="496888"/>
          </a:xfrm>
          <a:prstGeom prst="rect">
            <a:avLst/>
          </a:prstGeom>
          <a:noFill/>
          <a:ln w="9525">
            <a:noFill/>
          </a:ln>
        </p:spPr>
        <p:txBody>
          <a:bodyPr lIns="91613" tIns="45807" rIns="91613" bIns="45807"/>
          <a:p>
            <a:pPr lvl="0" algn="r" defTabSz="916305" eaLnBrk="1" fontAlgn="base" hangingPunct="1"/>
            <a:endParaRPr lang="zh-CN" sz="1200" b="0" strike="noStrike" noProof="1" dirty="0">
              <a:solidFill>
                <a:schemeClr val="tx1"/>
              </a:solidFill>
            </a:endParaRPr>
          </a:p>
        </p:txBody>
      </p:sp>
      <p:sp>
        <p:nvSpPr>
          <p:cNvPr id="15364" name="Rectangle 4"/>
          <p:cNvSpPr>
            <a:spLocks noGrp="1" noRot="1"/>
          </p:cNvSpPr>
          <p:nvPr>
            <p:ph type="sldImg"/>
          </p:nvPr>
        </p:nvSpPr>
        <p:spPr>
          <a:xfrm>
            <a:off x="920750" y="744538"/>
            <a:ext cx="4972050" cy="3727450"/>
          </a:xfrm>
          <a:prstGeom prst="rect">
            <a:avLst/>
          </a:prstGeom>
          <a:noFill/>
          <a:ln w="9525">
            <a:noFill/>
          </a:ln>
        </p:spPr>
      </p:sp>
      <p:sp>
        <p:nvSpPr>
          <p:cNvPr id="15365" name="Rectangle 5"/>
          <p:cNvSpPr>
            <a:spLocks noGrp="1" noRot="1"/>
          </p:cNvSpPr>
          <p:nvPr>
            <p:ph type="body" sz="quarter"/>
          </p:nvPr>
        </p:nvSpPr>
        <p:spPr>
          <a:xfrm>
            <a:off x="681038" y="4722813"/>
            <a:ext cx="5453062" cy="4473575"/>
          </a:xfrm>
          <a:prstGeom prst="rect">
            <a:avLst/>
          </a:prstGeom>
          <a:noFill/>
          <a:ln w="9525">
            <a:noFill/>
          </a:ln>
        </p:spPr>
        <p:txBody>
          <a:bodyPr lIns="91613" tIns="45807" rIns="91613" bIns="45807"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15366" name="Rectangle 6"/>
          <p:cNvSpPr>
            <a:spLocks noGrp="1"/>
          </p:cNvSpPr>
          <p:nvPr>
            <p:ph type="ftr" sz="quarter" idx="4"/>
          </p:nvPr>
        </p:nvSpPr>
        <p:spPr>
          <a:xfrm>
            <a:off x="0" y="9442450"/>
            <a:ext cx="2952750" cy="496888"/>
          </a:xfrm>
          <a:prstGeom prst="rect">
            <a:avLst/>
          </a:prstGeom>
          <a:noFill/>
          <a:ln w="9525">
            <a:noFill/>
          </a:ln>
        </p:spPr>
        <p:txBody>
          <a:bodyPr lIns="91613" tIns="45807" rIns="91613" bIns="45807" anchor="b"/>
          <a:p>
            <a:pPr lvl="0" algn="l" defTabSz="916305" eaLnBrk="1" fontAlgn="base" hangingPunct="1"/>
            <a:endParaRPr lang="zh-CN" sz="1200" b="0" strike="noStrike" noProof="1" dirty="0">
              <a:solidFill>
                <a:schemeClr val="tx1"/>
              </a:solidFill>
            </a:endParaRPr>
          </a:p>
        </p:txBody>
      </p:sp>
      <p:sp>
        <p:nvSpPr>
          <p:cNvPr id="15367" name="Rectangle 7"/>
          <p:cNvSpPr>
            <a:spLocks noGrp="1"/>
          </p:cNvSpPr>
          <p:nvPr>
            <p:ph type="sldNum" sz="quarter" idx="5"/>
          </p:nvPr>
        </p:nvSpPr>
        <p:spPr>
          <a:xfrm>
            <a:off x="3859213" y="9442450"/>
            <a:ext cx="2952750" cy="496888"/>
          </a:xfrm>
          <a:prstGeom prst="rect">
            <a:avLst/>
          </a:prstGeom>
          <a:noFill/>
          <a:ln w="9525">
            <a:noFill/>
          </a:ln>
        </p:spPr>
        <p:txBody>
          <a:bodyPr lIns="91613" tIns="45807" rIns="91613" bIns="45807" anchor="b"/>
          <a:p>
            <a:pPr lvl="0" algn="r" defTabSz="916305" eaLnBrk="1" fontAlgn="base" hangingPunct="1"/>
            <a:fld id="{9A0DB2DC-4C9A-4742-B13C-FB6460FD3503}" type="slidenum">
              <a:rPr lang="zh-CN" sz="1200" b="0" strike="noStrike" noProof="1" dirty="0">
                <a:solidFill>
                  <a:schemeClr val="tx1"/>
                </a:solidFill>
                <a:latin typeface="Arial" panose="020B0604020202020204" pitchFamily="34" charset="0"/>
                <a:ea typeface="宋体" panose="02010600030101010101" pitchFamily="2" charset="-122"/>
                <a:cs typeface="+mn-cs"/>
              </a:rPr>
            </a:fld>
            <a:endParaRPr lang="zh-CN" sz="1200" b="0" strike="noStrike" noProof="1"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9059" y="1803400"/>
            <a:ext cx="4110292" cy="2209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897" y="595313"/>
            <a:ext cx="2101453" cy="34178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63538" y="595313"/>
            <a:ext cx="6182536" cy="34178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vmlDrawing" Target="../drawings/vmlDrawing1.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1.bin"/><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4" Type="http://schemas.openxmlformats.org/officeDocument/2006/relationships/theme" Target="../theme/theme10.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4" Type="http://schemas.openxmlformats.org/officeDocument/2006/relationships/theme" Target="../theme/theme11.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4" Type="http://schemas.openxmlformats.org/officeDocument/2006/relationships/theme" Target="../theme/theme12.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4" Type="http://schemas.openxmlformats.org/officeDocument/2006/relationships/theme" Target="../theme/theme13.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4" Type="http://schemas.openxmlformats.org/officeDocument/2006/relationships/theme" Target="../theme/theme14.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vmlDrawing" Target="../drawings/vmlDrawing2.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2.bin"/><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7" Type="http://schemas.openxmlformats.org/officeDocument/2006/relationships/theme" Target="../theme/theme3.xml"/><Relationship Id="rId16" Type="http://schemas.openxmlformats.org/officeDocument/2006/relationships/vmlDrawing" Target="../drawings/vmlDrawing3.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3.bin"/><Relationship Id="rId12" Type="http://schemas.openxmlformats.org/officeDocument/2006/relationships/image" Target="../media/image1.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4.xml"/><Relationship Id="rId16" Type="http://schemas.openxmlformats.org/officeDocument/2006/relationships/vmlDrawing" Target="../drawings/vmlDrawing4.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4.bin"/><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7" Type="http://schemas.openxmlformats.org/officeDocument/2006/relationships/theme" Target="../theme/theme5.xml"/><Relationship Id="rId16" Type="http://schemas.openxmlformats.org/officeDocument/2006/relationships/vmlDrawing" Target="../drawings/vmlDrawing5.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5.bin"/><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7" Type="http://schemas.openxmlformats.org/officeDocument/2006/relationships/theme" Target="../theme/theme6.xml"/><Relationship Id="rId16" Type="http://schemas.openxmlformats.org/officeDocument/2006/relationships/vmlDrawing" Target="../drawings/vmlDrawing6.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6.bin"/><Relationship Id="rId12" Type="http://schemas.openxmlformats.org/officeDocument/2006/relationships/image" Target="../media/image1.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7" Type="http://schemas.openxmlformats.org/officeDocument/2006/relationships/theme" Target="../theme/theme7.xml"/><Relationship Id="rId16" Type="http://schemas.openxmlformats.org/officeDocument/2006/relationships/vmlDrawing" Target="../drawings/vmlDrawing7.v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oleObject" Target="../embeddings/oleObject7.bin"/><Relationship Id="rId12" Type="http://schemas.openxmlformats.org/officeDocument/2006/relationships/image" Target="../media/image1.jpe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4" Type="http://schemas.openxmlformats.org/officeDocument/2006/relationships/theme" Target="../theme/theme8.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4" Type="http://schemas.openxmlformats.org/officeDocument/2006/relationships/theme" Target="../theme/theme9.xml"/><Relationship Id="rId13" Type="http://schemas.openxmlformats.org/officeDocument/2006/relationships/image" Target="../media/image3.png"/><Relationship Id="rId12" Type="http://schemas.openxmlformats.org/officeDocument/2006/relationships/image" Target="../media/image4.jpe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027"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1028"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1029"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3" imgW="838200" imgH="647700" progId="Paint.Picture">
                  <p:embed/>
                </p:oleObj>
              </mc:Choice>
              <mc:Fallback>
                <p:oleObj name="" r:id="rId13" imgW="838200" imgH="647700" progId="Paint.Picture">
                  <p:embed/>
                  <p:pic>
                    <p:nvPicPr>
                      <p:cNvPr id="0" name="图片 3076"/>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42"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0243"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1266"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1267"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2290"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2291"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3314"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3315"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4338"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14339"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2051"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2052"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2053"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3" imgW="838200" imgH="647700" progId="Paint.Picture">
                  <p:embed/>
                </p:oleObj>
              </mc:Choice>
              <mc:Fallback>
                <p:oleObj name="" r:id="rId13" imgW="838200" imgH="647700" progId="Paint.Picture">
                  <p:embed/>
                  <p:pic>
                    <p:nvPicPr>
                      <p:cNvPr id="0" name="图片 3075"/>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3074"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3075"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3076"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3077"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8" name="" r:id="rId13" imgW="838200" imgH="647700" progId="Paint.Picture">
                  <p:embed/>
                </p:oleObj>
              </mc:Choice>
              <mc:Fallback>
                <p:oleObj name="" r:id="rId13" imgW="838200" imgH="647700" progId="Paint.Picture">
                  <p:embed/>
                  <p:pic>
                    <p:nvPicPr>
                      <p:cNvPr id="0" name="图片 3077"/>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4098"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4099"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4100"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4101"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9" name="" r:id="rId13" imgW="838200" imgH="647700" progId="Paint.Picture">
                  <p:embed/>
                </p:oleObj>
              </mc:Choice>
              <mc:Fallback>
                <p:oleObj name="" r:id="rId13" imgW="838200" imgH="647700" progId="Paint.Picture">
                  <p:embed/>
                  <p:pic>
                    <p:nvPicPr>
                      <p:cNvPr id="0" name="图片 3078"/>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5123"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5124" name="Text Box 4"/>
          <p:cNvSpPr txBox="1"/>
          <p:nvPr userDrawn="1"/>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5125"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0" name="" r:id="rId13" imgW="838200" imgH="647700" progId="Paint.Picture">
                  <p:embed/>
                </p:oleObj>
              </mc:Choice>
              <mc:Fallback>
                <p:oleObj name="" r:id="rId13" imgW="838200" imgH="647700" progId="Paint.Picture">
                  <p:embed/>
                  <p:pic>
                    <p:nvPicPr>
                      <p:cNvPr id="0" name="图片 3079"/>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6147"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6148" name="Text Box 4"/>
          <p:cNvSpPr txBox="1"/>
          <p:nvPr/>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6149" name="Object 5"/>
          <p:cNvGraphicFramePr>
            <a:graphicFrameLocks noChangeAspect="1"/>
          </p:cNvGraphicFramePr>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1" name="" r:id="rId13" imgW="838200" imgH="647700" progId="Paint.Picture">
                  <p:embed/>
                </p:oleObj>
              </mc:Choice>
              <mc:Fallback>
                <p:oleObj name="" r:id="rId13" imgW="838200" imgH="647700" progId="Paint.Picture">
                  <p:embed/>
                  <p:pic>
                    <p:nvPicPr>
                      <p:cNvPr id="0" name="图片 3080"/>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170"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7171"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
        <p:nvSpPr>
          <p:cNvPr id="7172" name="Text Box 4"/>
          <p:cNvSpPr txBox="1"/>
          <p:nvPr userDrawn="1"/>
        </p:nvSpPr>
        <p:spPr>
          <a:xfrm>
            <a:off x="2312988" y="4505325"/>
            <a:ext cx="1752600" cy="420688"/>
          </a:xfrm>
          <a:prstGeom prst="rect">
            <a:avLst/>
          </a:prstGeom>
          <a:noFill/>
          <a:ln w="9525">
            <a:noFill/>
          </a:ln>
        </p:spPr>
        <p:txBody>
          <a:bodyPr anchor="t">
            <a:spAutoFit/>
          </a:bodyPr>
          <a:p>
            <a:pPr lvl="2" indent="0" algn="l" eaLnBrk="1" hangingPunct="1">
              <a:lnSpc>
                <a:spcPct val="120000"/>
              </a:lnSpc>
              <a:spcBef>
                <a:spcPct val="50000"/>
              </a:spcBef>
              <a:buClr>
                <a:schemeClr val="tx2"/>
              </a:buClr>
              <a:buSzPct val="95000"/>
              <a:buFont typeface="Wingdings" panose="05000000000000000000" pitchFamily="2" charset="2"/>
            </a:pPr>
            <a:endParaRPr lang="zh-CN" altLang="zh-CN" sz="1800" b="0" dirty="0">
              <a:latin typeface="Arial" panose="020B0604020202020204" pitchFamily="34" charset="0"/>
              <a:ea typeface="宋体" panose="02010600030101010101" pitchFamily="2" charset="-122"/>
            </a:endParaRPr>
          </a:p>
        </p:txBody>
      </p:sp>
      <p:graphicFrame>
        <p:nvGraphicFramePr>
          <p:cNvPr id="7173" name="Object 5"/>
          <p:cNvGraphicFramePr>
            <a:graphicFrameLocks noChangeAspect="1"/>
          </p:cNvGraphicFramePr>
          <p:nvPr userDrawn="1"/>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3" imgW="838200" imgH="647700" progId="Paint.Picture">
                  <p:embed/>
                </p:oleObj>
              </mc:Choice>
              <mc:Fallback>
                <p:oleObj name="" r:id="rId13" imgW="838200" imgH="647700" progId="Paint.Picture">
                  <p:embed/>
                  <p:pic>
                    <p:nvPicPr>
                      <p:cNvPr id="0" name="图片 3081"/>
                      <p:cNvPicPr/>
                      <p:nvPr/>
                    </p:nvPicPr>
                    <p:blipFill>
                      <a:blip r:embed="rId14"/>
                      <a:stretch>
                        <a:fillRect/>
                      </a:stretch>
                    </p:blipFill>
                    <p:spPr>
                      <a:xfrm>
                        <a:off x="0" y="0"/>
                        <a:ext cx="838200" cy="51752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5"/>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8194"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8195"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9218" name="Rectangle 2"/>
          <p:cNvSpPr>
            <a:spLocks noGrp="1"/>
          </p:cNvSpPr>
          <p:nvPr>
            <p:ph type="title"/>
          </p:nvPr>
        </p:nvSpPr>
        <p:spPr>
          <a:xfrm>
            <a:off x="363538" y="595313"/>
            <a:ext cx="8393112" cy="749300"/>
          </a:xfrm>
          <a:prstGeom prst="rect">
            <a:avLst/>
          </a:prstGeom>
          <a:noFill/>
          <a:ln w="9525">
            <a:noFill/>
          </a:ln>
        </p:spPr>
        <p:txBody>
          <a:bodyPr anchor="t">
            <a:spAutoFit/>
          </a:bodyPr>
          <a:p>
            <a:pPr lvl="0"/>
            <a:r>
              <a:rPr lang="en-US" altLang="zh-CN"/>
              <a:t>Click to edit Title Slide</a:t>
            </a:r>
            <a:endParaRPr lang="en-US" altLang="zh-CN"/>
          </a:p>
        </p:txBody>
      </p:sp>
      <p:sp>
        <p:nvSpPr>
          <p:cNvPr id="9219" name="Rectangle 3"/>
          <p:cNvSpPr>
            <a:spLocks noGrp="1"/>
          </p:cNvSpPr>
          <p:nvPr>
            <p:ph type="body"/>
          </p:nvPr>
        </p:nvSpPr>
        <p:spPr>
          <a:xfrm>
            <a:off x="381000" y="1803400"/>
            <a:ext cx="8388350" cy="2209800"/>
          </a:xfrm>
          <a:prstGeom prst="rect">
            <a:avLst/>
          </a:prstGeom>
          <a:noFill/>
          <a:ln w="9525">
            <a:noFill/>
          </a:ln>
        </p:spPr>
        <p:txBody>
          <a:bodyPr anchor="t">
            <a:spAutoFit/>
          </a:bodyPr>
          <a:p>
            <a:pPr lvl="0"/>
            <a:r>
              <a:rPr lang="en-US" altLang="zh-CN"/>
              <a:t>Click to edit Master text styles</a:t>
            </a:r>
            <a:endParaRPr lang="en-US" altLang="zh-CN"/>
          </a:p>
          <a:p>
            <a:pPr lvl="1" indent="-455295"/>
            <a:r>
              <a:rPr lang="en-US" altLang="zh-CN"/>
              <a:t>Second level</a:t>
            </a:r>
            <a:endParaRPr lang="en-US" altLang="zh-CN"/>
          </a:p>
          <a:p>
            <a:pPr lvl="2" indent="-398145"/>
            <a:r>
              <a:rPr lang="en-US" altLang="zh-CN"/>
              <a:t>Third level</a:t>
            </a:r>
            <a:endParaRPr lang="en-US" altLang="zh-CN"/>
          </a:p>
          <a:p>
            <a:pPr lvl="3" indent="-321945"/>
            <a:r>
              <a:rPr lang="en-US" altLang="zh-CN"/>
              <a:t>Fourth level</a:t>
            </a:r>
            <a:endParaRPr lang="en-US" altLang="zh-CN"/>
          </a:p>
          <a:p>
            <a:pPr lvl="4" indent="-337820"/>
            <a:r>
              <a:rPr lang="en-US" altLang="zh-CN"/>
              <a:t>Fifth level</a:t>
            </a:r>
            <a:endParaRPr lang="en-US" altLang="zh-CN"/>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p:fade/>
  </p:transition>
  <p:hf sldNum="0" hdr="0" ftr="0" dt="0"/>
  <p:txStyles>
    <p:titleStyle>
      <a:lvl1pPr marL="0" lvl="0" indent="0" algn="l" defTabSz="914400" eaLnBrk="0" fontAlgn="base" latinLnBrk="0" hangingPunct="0">
        <a:lnSpc>
          <a:spcPct val="90000"/>
        </a:lnSpc>
        <a:spcBef>
          <a:spcPct val="0"/>
        </a:spcBef>
        <a:spcAft>
          <a:spcPct val="0"/>
        </a:spcAft>
        <a:buNone/>
        <a:defRPr sz="4800" b="1" i="0" u="none" kern="1200" baseline="0">
          <a:solidFill>
            <a:schemeClr val="tx2"/>
          </a:solidFill>
          <a:latin typeface="+mj-lt"/>
          <a:ea typeface="+mj-ea"/>
          <a:cs typeface="+mj-cs"/>
        </a:defRPr>
      </a:lvl1pPr>
    </p:titleStyle>
    <p:body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3200" b="0" i="0" u="none" kern="1200" baseline="0">
          <a:solidFill>
            <a:schemeClr val="bg2"/>
          </a:solidFill>
          <a:latin typeface="+mn-lt"/>
          <a:ea typeface="+mn-ea"/>
          <a:cs typeface="+mn-cs"/>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800" b="0" i="0" u="none" kern="1200" baseline="0">
          <a:solidFill>
            <a:schemeClr val="bg2"/>
          </a:solidFill>
          <a:latin typeface="+mn-lt"/>
          <a:ea typeface="+mn-ea"/>
          <a:cs typeface="+mn-cs"/>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400" b="0" i="0" u="none" kern="1200" baseline="0">
          <a:solidFill>
            <a:schemeClr val="bg2"/>
          </a:solidFill>
          <a:latin typeface="+mn-lt"/>
          <a:ea typeface="+mn-ea"/>
          <a:cs typeface="+mn-cs"/>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5pPr>
      <a:lvl6pPr marL="2514600" lvl="5"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6pPr>
      <a:lvl7pPr marL="2971800" lvl="6"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7pPr>
      <a:lvl8pPr marL="3429000" lvl="7"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8pPr>
      <a:lvl9pPr marL="3886200" lvl="8" indent="-2286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3"/>
        </a:buBlip>
        <a:defRPr sz="2000" b="0" i="0" u="none" kern="1200" baseline="0">
          <a:solidFill>
            <a:schemeClr val="bg2"/>
          </a:solidFill>
          <a:latin typeface="+mn-lt"/>
          <a:ea typeface="+mn-ea"/>
          <a:cs typeface="+mn-cs"/>
        </a:defRPr>
      </a:lvl9pPr>
    </p:bodyStyle>
    <p:otherStyle>
      <a:lvl1pPr marL="0" lvl="0" indent="0" algn="ctr" defTabSz="914400" eaLnBrk="0" fontAlgn="base" latinLnBrk="0" hangingPunct="0">
        <a:lnSpc>
          <a:spcPct val="100000"/>
        </a:lnSpc>
        <a:spcBef>
          <a:spcPct val="0"/>
        </a:spcBef>
        <a:spcAft>
          <a:spcPct val="0"/>
        </a:spcAft>
        <a:buNone/>
        <a:defRPr sz="1400" b="1" i="0" u="none" kern="1200" baseline="0">
          <a:solidFill>
            <a:srgbClr val="4138FA"/>
          </a:solidFill>
          <a:latin typeface="+mn-lt"/>
          <a:ea typeface="+mn-ea"/>
          <a:cs typeface="+mn-cs"/>
        </a:defRPr>
      </a:lvl1pPr>
      <a:lvl2pPr marL="457200" lvl="1"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2pPr>
      <a:lvl3pPr marL="914400" lvl="2"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3pPr>
      <a:lvl4pPr marL="1371600" lvl="3"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4pPr>
      <a:lvl5pPr marL="1828800" lvl="4"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5pPr>
      <a:lvl6pPr marL="2286000" lvl="5"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6pPr>
      <a:lvl7pPr marL="2743200" lvl="6"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7pPr>
      <a:lvl8pPr marL="3200400" lvl="7"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8pPr>
      <a:lvl9pPr marL="3657600" lvl="8" indent="0" algn="ctr" defTabSz="914400" eaLnBrk="1" fontAlgn="base" latinLnBrk="0" hangingPunct="1">
        <a:lnSpc>
          <a:spcPct val="100000"/>
        </a:lnSpc>
        <a:spcBef>
          <a:spcPct val="0"/>
        </a:spcBef>
        <a:spcAft>
          <a:spcPct val="0"/>
        </a:spcAft>
        <a:buNone/>
        <a:defRPr sz="1400" b="1" i="0" u="none" kern="1200" baseline="0">
          <a:solidFill>
            <a:srgbClr val="4138FA"/>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8.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19.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30.vml"/><Relationship Id="rId3" Type="http://schemas.openxmlformats.org/officeDocument/2006/relationships/slideLayout" Target="../slideLayouts/slideLayout62.xml"/><Relationship Id="rId2" Type="http://schemas.openxmlformats.org/officeDocument/2006/relationships/image" Target="../media/image2.png"/><Relationship Id="rId1" Type="http://schemas.openxmlformats.org/officeDocument/2006/relationships/oleObject" Target="../embeddings/oleObject30.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23.jpe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2.bin"/></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3.png"/></Relationships>
</file>

<file path=ppt/slides/_rels/slide151.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31.bin"/></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image" Target="../media/image2.png"/><Relationship Id="rId2" Type="http://schemas.openxmlformats.org/officeDocument/2006/relationships/oleObject" Target="../embeddings/oleObject9.bin"/><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oleObject" Target="../embeddings/oleObject1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oleObject" Target="../embeddings/oleObject1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oleObject" Target="../embeddings/oleObject16.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oleObject" Target="../embeddings/oleObject1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oleObject" Target="../embeddings/oleObject18.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oleObject" Target="../embeddings/oleObject19.bin"/></Relationships>
</file>

<file path=ppt/slides/_rels/slide52.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oleObject" Target="../embeddings/oleObject20.bin"/></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oleObject" Target="../embeddings/oleObject21.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7.xml"/><Relationship Id="rId2" Type="http://schemas.openxmlformats.org/officeDocument/2006/relationships/image" Target="../media/image15.emf"/><Relationship Id="rId1" Type="http://schemas.openxmlformats.org/officeDocument/2006/relationships/oleObject" Target="../embeddings/oleObject22.bin"/></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7.xml"/><Relationship Id="rId2" Type="http://schemas.openxmlformats.org/officeDocument/2006/relationships/image" Target="../media/image16.emf"/><Relationship Id="rId1" Type="http://schemas.openxmlformats.org/officeDocument/2006/relationships/oleObject" Target="../embeddings/oleObject2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5.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6.bin"/></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28.vml"/><Relationship Id="rId3" Type="http://schemas.openxmlformats.org/officeDocument/2006/relationships/slideLayout" Target="../slideLayouts/slideLayout29.xml"/><Relationship Id="rId2" Type="http://schemas.openxmlformats.org/officeDocument/2006/relationships/image" Target="../media/image11.png"/><Relationship Id="rId1" Type="http://schemas.openxmlformats.org/officeDocument/2006/relationships/oleObject" Target="../embeddings/oleObject28.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40.xml"/><Relationship Id="rId1" Type="http://schemas.openxmlformats.org/officeDocument/2006/relationships/image" Target="../media/image3.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99.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992188" y="1562100"/>
            <a:ext cx="7129463" cy="2232025"/>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第</a:t>
            </a:r>
            <a:r>
              <a:rPr kumimoji="0" lang="en-US" alt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9</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章</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  文件系统</a:t>
            </a: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rgbClr val="CC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3" name="" r:id="rId1" imgW="838200" imgH="647700" progId="Paint.Picture">
                  <p:embed/>
                </p:oleObj>
              </mc:Choice>
              <mc:Fallback>
                <p:oleObj name="" r:id="rId1" imgW="838200" imgH="647700" progId="Paint.Picture">
                  <p:embed/>
                  <p:pic>
                    <p:nvPicPr>
                      <p:cNvPr id="0" name="图片 3082"/>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6387"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en-US" sz="2400">
                <a:solidFill>
                  <a:schemeClr val="tx2"/>
                </a:solidFill>
                <a:latin typeface="Arial" panose="020B0604020202020204" pitchFamily="34" charset="0"/>
                <a:ea typeface="宋体" panose="02010600030101010101" pitchFamily="2" charset="-122"/>
              </a:rPr>
              <a:t>文件系统</a:t>
            </a:r>
            <a:endParaRPr lang="zh-CN" altLang="en-US" sz="240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6">
                                            <p:txEl>
                                              <p:charRg st="1" end="11"/>
                                            </p:txEl>
                                          </p:spTgt>
                                        </p:tgtEl>
                                        <p:attrNameLst>
                                          <p:attrName>style.visibility</p:attrName>
                                        </p:attrNameLst>
                                      </p:cBhvr>
                                      <p:to>
                                        <p:strVal val="visible"/>
                                      </p:to>
                                    </p:set>
                                    <p:anim calcmode="lin" valueType="num">
                                      <p:cBhvr additive="base">
                                        <p:cTn id="7" dur="1000" fill="hold"/>
                                        <p:tgtEl>
                                          <p:spTgt spid="16386">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6">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5603" name="Rectangle 3"/>
          <p:cNvSpPr/>
          <p:nvPr/>
        </p:nvSpPr>
        <p:spPr>
          <a:xfrm>
            <a:off x="171450" y="501650"/>
            <a:ext cx="8740775" cy="600075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文件系统</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文件系统是操作系统中负责管理和存取文件信息的软件机构。</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文件系统的组成</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管理文件所需的数据结构</a:t>
            </a:r>
            <a:r>
              <a:rPr kumimoji="0" lang="zh-CN" sz="2400" b="0"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如目录表、文件控制块、存储分配表</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管理程序</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一组操作</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文件系统的功能</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 从用户角度看 </a:t>
            </a:r>
            <a:r>
              <a:rPr kumimoji="0" lang="zh-CN" sz="2400" b="1" i="0" u="none" strike="noStrike" kern="1200" cap="none" spc="0" normalizeH="0" baseline="0" noProof="1" dirty="0">
                <a:solidFill>
                  <a:srgbClr val="000099"/>
                </a:solidFill>
                <a:latin typeface="Arial" panose="020B0604020202020204" pitchFamily="34" charset="0"/>
                <a:ea typeface="宋体" panose="02010600030101010101" pitchFamily="2" charset="-122"/>
                <a:cs typeface="+mn-cs"/>
              </a:rPr>
              <a:t>——</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文件系统实现了“按名存取”的功能。</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charRg st="0" end="9"/>
                                            </p:txEl>
                                          </p:spTgt>
                                        </p:tgtEl>
                                        <p:attrNameLst>
                                          <p:attrName>style.visibility</p:attrName>
                                        </p:attrNameLst>
                                      </p:cBhvr>
                                      <p:to>
                                        <p:strVal val="visible"/>
                                      </p:to>
                                    </p:set>
                                    <p:anim calcmode="lin" valueType="num">
                                      <p:cBhvr additive="base">
                                        <p:cTn id="7" dur="1000" fill="hold"/>
                                        <p:tgtEl>
                                          <p:spTgt spid="2560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560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603">
                                            <p:txEl>
                                              <p:charRg st="9" end="27"/>
                                            </p:txEl>
                                          </p:spTgt>
                                        </p:tgtEl>
                                        <p:attrNameLst>
                                          <p:attrName>style.visibility</p:attrName>
                                        </p:attrNameLst>
                                      </p:cBhvr>
                                      <p:to>
                                        <p:strVal val="visible"/>
                                      </p:to>
                                    </p:set>
                                    <p:anim calcmode="lin" valueType="num">
                                      <p:cBhvr additive="base">
                                        <p:cTn id="13" dur="1000" fill="hold"/>
                                        <p:tgtEl>
                                          <p:spTgt spid="25603">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5603">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3">
                                            <p:txEl>
                                              <p:charRg st="27" end="71"/>
                                            </p:txEl>
                                          </p:spTgt>
                                        </p:tgtEl>
                                        <p:attrNameLst>
                                          <p:attrName>style.visibility</p:attrName>
                                        </p:attrNameLst>
                                      </p:cBhvr>
                                      <p:to>
                                        <p:strVal val="visible"/>
                                      </p:to>
                                    </p:set>
                                    <p:anim calcmode="lin" valueType="num">
                                      <p:cBhvr additive="base">
                                        <p:cTn id="19" dur="500" fill="hold"/>
                                        <p:tgtEl>
                                          <p:spTgt spid="25603">
                                            <p:txEl>
                                              <p:charRg st="27" end="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charRg st="27" end="7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5603">
                                            <p:txEl>
                                              <p:charRg st="71" end="89"/>
                                            </p:txEl>
                                          </p:spTgt>
                                        </p:tgtEl>
                                        <p:attrNameLst>
                                          <p:attrName>style.visibility</p:attrName>
                                        </p:attrNameLst>
                                      </p:cBhvr>
                                      <p:to>
                                        <p:strVal val="visible"/>
                                      </p:to>
                                    </p:set>
                                    <p:anim calcmode="lin" valueType="num">
                                      <p:cBhvr additive="base">
                                        <p:cTn id="25" dur="500" fill="hold"/>
                                        <p:tgtEl>
                                          <p:spTgt spid="25603">
                                            <p:txEl>
                                              <p:charRg st="71" end="8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3">
                                            <p:txEl>
                                              <p:charRg st="71" end="8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603">
                                            <p:txEl>
                                              <p:charRg st="89" end="104"/>
                                            </p:txEl>
                                          </p:spTgt>
                                        </p:tgtEl>
                                        <p:attrNameLst>
                                          <p:attrName>style.visibility</p:attrName>
                                        </p:attrNameLst>
                                      </p:cBhvr>
                                      <p:to>
                                        <p:strVal val="visible"/>
                                      </p:to>
                                    </p:set>
                                    <p:anim calcmode="lin" valueType="num">
                                      <p:cBhvr additive="base">
                                        <p:cTn id="31" dur="500" fill="hold"/>
                                        <p:tgtEl>
                                          <p:spTgt spid="25603">
                                            <p:txEl>
                                              <p:charRg st="89" end="10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charRg st="89" end="10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603">
                                            <p:txEl>
                                              <p:charRg st="104" end="128"/>
                                            </p:txEl>
                                          </p:spTgt>
                                        </p:tgtEl>
                                        <p:attrNameLst>
                                          <p:attrName>style.visibility</p:attrName>
                                        </p:attrNameLst>
                                      </p:cBhvr>
                                      <p:to>
                                        <p:strVal val="visible"/>
                                      </p:to>
                                    </p:set>
                                    <p:anim calcmode="lin" valueType="num">
                                      <p:cBhvr additive="base">
                                        <p:cTn id="35" dur="500" fill="hold"/>
                                        <p:tgtEl>
                                          <p:spTgt spid="25603">
                                            <p:txEl>
                                              <p:charRg st="104" end="12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603">
                                            <p:txEl>
                                              <p:charRg st="104" end="12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603">
                                            <p:txEl>
                                              <p:charRg st="128" end="135"/>
                                            </p:txEl>
                                          </p:spTgt>
                                        </p:tgtEl>
                                        <p:attrNameLst>
                                          <p:attrName>style.visibility</p:attrName>
                                        </p:attrNameLst>
                                      </p:cBhvr>
                                      <p:to>
                                        <p:strVal val="visible"/>
                                      </p:to>
                                    </p:set>
                                    <p:anim calcmode="lin" valueType="num">
                                      <p:cBhvr additive="base">
                                        <p:cTn id="39" dur="500" fill="hold"/>
                                        <p:tgtEl>
                                          <p:spTgt spid="25603">
                                            <p:txEl>
                                              <p:charRg st="128" end="13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3">
                                            <p:txEl>
                                              <p:charRg st="128" end="13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603">
                                            <p:txEl>
                                              <p:charRg st="135" end="142"/>
                                            </p:txEl>
                                          </p:spTgt>
                                        </p:tgtEl>
                                        <p:attrNameLst>
                                          <p:attrName>style.visibility</p:attrName>
                                        </p:attrNameLst>
                                      </p:cBhvr>
                                      <p:to>
                                        <p:strVal val="visible"/>
                                      </p:to>
                                    </p:set>
                                    <p:anim calcmode="lin" valueType="num">
                                      <p:cBhvr additive="base">
                                        <p:cTn id="43" dur="500" fill="hold"/>
                                        <p:tgtEl>
                                          <p:spTgt spid="25603">
                                            <p:txEl>
                                              <p:charRg st="135" end="14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603">
                                            <p:txEl>
                                              <p:charRg st="135" end="14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5603">
                                            <p:txEl>
                                              <p:charRg st="142" end="160"/>
                                            </p:txEl>
                                          </p:spTgt>
                                        </p:tgtEl>
                                        <p:attrNameLst>
                                          <p:attrName>style.visibility</p:attrName>
                                        </p:attrNameLst>
                                      </p:cBhvr>
                                      <p:to>
                                        <p:strVal val="visible"/>
                                      </p:to>
                                    </p:set>
                                    <p:anim calcmode="lin" valueType="num">
                                      <p:cBhvr additive="base">
                                        <p:cTn id="49" dur="500" fill="hold"/>
                                        <p:tgtEl>
                                          <p:spTgt spid="25603">
                                            <p:txEl>
                                              <p:charRg st="142" end="16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603">
                                            <p:txEl>
                                              <p:charRg st="142" end="16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5603">
                                            <p:txEl>
                                              <p:charRg st="160" end="190"/>
                                            </p:txEl>
                                          </p:spTgt>
                                        </p:tgtEl>
                                        <p:attrNameLst>
                                          <p:attrName>style.visibility</p:attrName>
                                        </p:attrNameLst>
                                      </p:cBhvr>
                                      <p:to>
                                        <p:strVal val="visible"/>
                                      </p:to>
                                    </p:set>
                                    <p:anim calcmode="lin" valueType="num">
                                      <p:cBhvr additive="base">
                                        <p:cTn id="55" dur="500" fill="hold"/>
                                        <p:tgtEl>
                                          <p:spTgt spid="25603">
                                            <p:txEl>
                                              <p:charRg st="160" end="19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5603">
                                            <p:txEl>
                                              <p:charRg st="160" end="1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7763" name="Rectangle 3"/>
          <p:cNvSpPr/>
          <p:nvPr/>
        </p:nvSpPr>
        <p:spPr>
          <a:xfrm>
            <a:off x="185738" y="615950"/>
            <a:ext cx="8318500"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UNIX系统的索引文件结构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117764" name="Rectangle 4"/>
          <p:cNvSpPr/>
          <p:nvPr/>
        </p:nvSpPr>
        <p:spPr>
          <a:xfrm>
            <a:off x="131763" y="1222375"/>
            <a:ext cx="8983663" cy="362585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文件索引节点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  什么是文件索引节点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UNIX系统把文件目录项中除了名字以外的信息全部存放</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到一个磁盘的数据块上，这种数据块就是文件索引节点</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(indexnode)，简称i节点，又称为磁盘索引节点。</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在目录项中只有文件的名字和对应i节点的编号</a:t>
            </a:r>
            <a:r>
              <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a:t>
            </a:r>
            <a:endPar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3">
                                            <p:txEl>
                                              <p:charRg st="0" end="18"/>
                                            </p:txEl>
                                          </p:spTgt>
                                        </p:tgtEl>
                                        <p:attrNameLst>
                                          <p:attrName>style.visibility</p:attrName>
                                        </p:attrNameLst>
                                      </p:cBhvr>
                                      <p:to>
                                        <p:strVal val="visible"/>
                                      </p:to>
                                    </p:set>
                                    <p:anim calcmode="lin" valueType="num">
                                      <p:cBhvr additive="base">
                                        <p:cTn id="7" dur="1000" fill="hold"/>
                                        <p:tgtEl>
                                          <p:spTgt spid="117763">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776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7764">
                                            <p:txEl>
                                              <p:charRg st="0" end="17"/>
                                            </p:txEl>
                                          </p:spTgt>
                                        </p:tgtEl>
                                        <p:attrNameLst>
                                          <p:attrName>style.visibility</p:attrName>
                                        </p:attrNameLst>
                                      </p:cBhvr>
                                      <p:to>
                                        <p:strVal val="visible"/>
                                      </p:to>
                                    </p:set>
                                    <p:anim calcmode="lin" valueType="num">
                                      <p:cBhvr additive="base">
                                        <p:cTn id="13" dur="500" fill="hold"/>
                                        <p:tgtEl>
                                          <p:spTgt spid="117764">
                                            <p:txEl>
                                              <p:charRg st="0" end="1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764">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7764">
                                            <p:txEl>
                                              <p:charRg st="17" end="35"/>
                                            </p:txEl>
                                          </p:spTgt>
                                        </p:tgtEl>
                                        <p:attrNameLst>
                                          <p:attrName>style.visibility</p:attrName>
                                        </p:attrNameLst>
                                      </p:cBhvr>
                                      <p:to>
                                        <p:strVal val="visible"/>
                                      </p:to>
                                    </p:set>
                                    <p:anim calcmode="lin" valueType="num">
                                      <p:cBhvr additive="base">
                                        <p:cTn id="19" dur="500" fill="hold"/>
                                        <p:tgtEl>
                                          <p:spTgt spid="117764">
                                            <p:txEl>
                                              <p:charRg st="1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7764">
                                            <p:txEl>
                                              <p:charRg st="17" end="3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7764">
                                            <p:txEl>
                                              <p:charRg st="35" end="68"/>
                                            </p:txEl>
                                          </p:spTgt>
                                        </p:tgtEl>
                                        <p:attrNameLst>
                                          <p:attrName>style.visibility</p:attrName>
                                        </p:attrNameLst>
                                      </p:cBhvr>
                                      <p:to>
                                        <p:strVal val="visible"/>
                                      </p:to>
                                    </p:set>
                                    <p:anim calcmode="lin" valueType="num">
                                      <p:cBhvr additive="base">
                                        <p:cTn id="25" dur="500" fill="hold"/>
                                        <p:tgtEl>
                                          <p:spTgt spid="117764">
                                            <p:txEl>
                                              <p:charRg st="35" end="6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7764">
                                            <p:txEl>
                                              <p:charRg st="35" end="68"/>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7764">
                                            <p:txEl>
                                              <p:charRg st="68" end="99"/>
                                            </p:txEl>
                                          </p:spTgt>
                                        </p:tgtEl>
                                        <p:attrNameLst>
                                          <p:attrName>style.visibility</p:attrName>
                                        </p:attrNameLst>
                                      </p:cBhvr>
                                      <p:to>
                                        <p:strVal val="visible"/>
                                      </p:to>
                                    </p:set>
                                    <p:anim calcmode="lin" valueType="num">
                                      <p:cBhvr additive="base">
                                        <p:cTn id="29" dur="500" fill="hold"/>
                                        <p:tgtEl>
                                          <p:spTgt spid="117764">
                                            <p:txEl>
                                              <p:charRg st="68" end="9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7764">
                                            <p:txEl>
                                              <p:charRg st="68" end="9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7764">
                                            <p:txEl>
                                              <p:charRg st="99" end="134"/>
                                            </p:txEl>
                                          </p:spTgt>
                                        </p:tgtEl>
                                        <p:attrNameLst>
                                          <p:attrName>style.visibility</p:attrName>
                                        </p:attrNameLst>
                                      </p:cBhvr>
                                      <p:to>
                                        <p:strVal val="visible"/>
                                      </p:to>
                                    </p:set>
                                    <p:anim calcmode="lin" valueType="num">
                                      <p:cBhvr additive="base">
                                        <p:cTn id="33" dur="500" fill="hold"/>
                                        <p:tgtEl>
                                          <p:spTgt spid="117764">
                                            <p:txEl>
                                              <p:charRg st="99" end="13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7764">
                                            <p:txEl>
                                              <p:charRg st="99" end="134"/>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7764">
                                            <p:txEl>
                                              <p:charRg st="134" end="163"/>
                                            </p:txEl>
                                          </p:spTgt>
                                        </p:tgtEl>
                                        <p:attrNameLst>
                                          <p:attrName>style.visibility</p:attrName>
                                        </p:attrNameLst>
                                      </p:cBhvr>
                                      <p:to>
                                        <p:strVal val="visible"/>
                                      </p:to>
                                    </p:set>
                                    <p:anim calcmode="lin" valueType="num">
                                      <p:cBhvr additive="base">
                                        <p:cTn id="37" dur="500" fill="hold"/>
                                        <p:tgtEl>
                                          <p:spTgt spid="117764">
                                            <p:txEl>
                                              <p:charRg st="134" end="16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7764">
                                            <p:txEl>
                                              <p:charRg st="134" end="16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8787" name="Rectangle 3"/>
          <p:cNvSpPr/>
          <p:nvPr/>
        </p:nvSpPr>
        <p:spPr>
          <a:xfrm>
            <a:off x="660400" y="650875"/>
            <a:ext cx="3340100" cy="530225"/>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磁盘索引节点结构</a:t>
            </a:r>
            <a:endPar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grpSp>
        <p:nvGrpSpPr>
          <p:cNvPr id="118788" name="组合 118787"/>
          <p:cNvGrpSpPr/>
          <p:nvPr/>
        </p:nvGrpSpPr>
        <p:grpSpPr>
          <a:xfrm>
            <a:off x="931863" y="1468438"/>
            <a:ext cx="3105150" cy="2676525"/>
            <a:chOff x="0" y="0"/>
            <a:chExt cx="2203" cy="1859"/>
          </a:xfrm>
        </p:grpSpPr>
        <p:sp>
          <p:nvSpPr>
            <p:cNvPr id="2" name="Text Box 5"/>
            <p:cNvSpPr txBox="1"/>
            <p:nvPr/>
          </p:nvSpPr>
          <p:spPr>
            <a:xfrm>
              <a:off x="4" y="0"/>
              <a:ext cx="2177" cy="1859"/>
            </a:xfrm>
            <a:prstGeom prst="rect">
              <a:avLst/>
            </a:prstGeom>
            <a:noFill/>
            <a:ln w="12700" cap="flat" cmpd="sng">
              <a:solidFill>
                <a:schemeClr val="tx1"/>
              </a:solidFill>
              <a:prstDash val="solid"/>
              <a:miter/>
              <a:headEnd type="none" w="med" len="med"/>
              <a:tailEnd type="none" w="med" len="med"/>
            </a:ln>
          </p:spPr>
          <p:txBody>
            <a:bodyPr anchor="t"/>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89" name="Line 6"/>
            <p:cNvSpPr/>
            <p:nvPr/>
          </p:nvSpPr>
          <p:spPr>
            <a:xfrm>
              <a:off x="5" y="275"/>
              <a:ext cx="2176" cy="0"/>
            </a:xfrm>
            <a:prstGeom prst="line">
              <a:avLst/>
            </a:prstGeom>
            <a:ln w="9525" cap="flat" cmpd="sng">
              <a:solidFill>
                <a:schemeClr val="tx1"/>
              </a:solidFill>
              <a:prstDash val="solid"/>
              <a:round/>
              <a:headEnd type="none" w="med" len="med"/>
              <a:tailEnd type="none" w="med" len="med"/>
            </a:ln>
          </p:spPr>
        </p:sp>
        <p:sp>
          <p:nvSpPr>
            <p:cNvPr id="118790" name="Text Box 7"/>
            <p:cNvSpPr txBox="1"/>
            <p:nvPr/>
          </p:nvSpPr>
          <p:spPr>
            <a:xfrm>
              <a:off x="50" y="22"/>
              <a:ext cx="2130"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文件所有者标识  i_uid，i_gid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1" name="Text Box 8"/>
            <p:cNvSpPr txBox="1"/>
            <p:nvPr/>
          </p:nvSpPr>
          <p:spPr>
            <a:xfrm>
              <a:off x="59" y="1589"/>
              <a:ext cx="2132" cy="233"/>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地址索引表　　  i_addr[13]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2" name="Line 9"/>
            <p:cNvSpPr/>
            <p:nvPr/>
          </p:nvSpPr>
          <p:spPr>
            <a:xfrm>
              <a:off x="8" y="555"/>
              <a:ext cx="2177" cy="0"/>
            </a:xfrm>
            <a:prstGeom prst="line">
              <a:avLst/>
            </a:prstGeom>
            <a:ln w="9525" cap="flat" cmpd="sng">
              <a:solidFill>
                <a:schemeClr val="tx1"/>
              </a:solidFill>
              <a:prstDash val="solid"/>
              <a:round/>
              <a:headEnd type="none" w="med" len="med"/>
              <a:tailEnd type="none" w="med" len="med"/>
            </a:ln>
          </p:spPr>
        </p:sp>
        <p:sp>
          <p:nvSpPr>
            <p:cNvPr id="118793" name="Text Box 10"/>
            <p:cNvSpPr txBox="1"/>
            <p:nvPr/>
          </p:nvSpPr>
          <p:spPr>
            <a:xfrm>
              <a:off x="61" y="307"/>
              <a:ext cx="2132" cy="233"/>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文件类型              i_type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4" name="Line 11"/>
            <p:cNvSpPr/>
            <p:nvPr/>
          </p:nvSpPr>
          <p:spPr>
            <a:xfrm>
              <a:off x="0" y="812"/>
              <a:ext cx="2177" cy="0"/>
            </a:xfrm>
            <a:prstGeom prst="line">
              <a:avLst/>
            </a:prstGeom>
            <a:ln w="9525" cap="flat" cmpd="sng">
              <a:solidFill>
                <a:schemeClr val="tx1"/>
              </a:solidFill>
              <a:prstDash val="solid"/>
              <a:round/>
              <a:headEnd type="none" w="med" len="med"/>
              <a:tailEnd type="none" w="med" len="med"/>
            </a:ln>
          </p:spPr>
        </p:sp>
        <p:sp>
          <p:nvSpPr>
            <p:cNvPr id="118795" name="Text Box 12"/>
            <p:cNvSpPr txBox="1"/>
            <p:nvPr/>
          </p:nvSpPr>
          <p:spPr>
            <a:xfrm>
              <a:off x="50" y="563"/>
              <a:ext cx="2130"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文件存取许可权  i_mode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6" name="Line 13"/>
            <p:cNvSpPr/>
            <p:nvPr/>
          </p:nvSpPr>
          <p:spPr>
            <a:xfrm>
              <a:off x="16" y="1067"/>
              <a:ext cx="2177" cy="0"/>
            </a:xfrm>
            <a:prstGeom prst="line">
              <a:avLst/>
            </a:prstGeom>
            <a:ln w="9525" cap="flat" cmpd="sng">
              <a:solidFill>
                <a:schemeClr val="tx1"/>
              </a:solidFill>
              <a:prstDash val="solid"/>
              <a:round/>
              <a:headEnd type="none" w="med" len="med"/>
              <a:tailEnd type="none" w="med" len="med"/>
            </a:ln>
          </p:spPr>
        </p:sp>
        <p:sp>
          <p:nvSpPr>
            <p:cNvPr id="118797" name="Text Box 14"/>
            <p:cNvSpPr txBox="1"/>
            <p:nvPr/>
          </p:nvSpPr>
          <p:spPr>
            <a:xfrm>
              <a:off x="71" y="817"/>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联接计数　　      i_ilink</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798" name="Line 15"/>
            <p:cNvSpPr/>
            <p:nvPr/>
          </p:nvSpPr>
          <p:spPr>
            <a:xfrm>
              <a:off x="8" y="1323"/>
              <a:ext cx="2177" cy="0"/>
            </a:xfrm>
            <a:prstGeom prst="line">
              <a:avLst/>
            </a:prstGeom>
            <a:ln w="9525" cap="flat" cmpd="sng">
              <a:solidFill>
                <a:schemeClr val="tx1"/>
              </a:solidFill>
              <a:prstDash val="solid"/>
              <a:round/>
              <a:headEnd type="none" w="med" len="med"/>
              <a:tailEnd type="none" w="med" len="med"/>
            </a:ln>
          </p:spPr>
        </p:sp>
        <p:sp>
          <p:nvSpPr>
            <p:cNvPr id="118799" name="Text Box 16"/>
            <p:cNvSpPr txBox="1"/>
            <p:nvPr/>
          </p:nvSpPr>
          <p:spPr>
            <a:xfrm>
              <a:off x="59" y="1068"/>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文件存取时间　  i_time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8800" name="Line 17"/>
            <p:cNvSpPr/>
            <p:nvPr/>
          </p:nvSpPr>
          <p:spPr>
            <a:xfrm>
              <a:off x="0" y="1579"/>
              <a:ext cx="2177" cy="0"/>
            </a:xfrm>
            <a:prstGeom prst="line">
              <a:avLst/>
            </a:prstGeom>
            <a:ln w="9525" cap="flat" cmpd="sng">
              <a:solidFill>
                <a:schemeClr val="tx1"/>
              </a:solidFill>
              <a:prstDash val="solid"/>
              <a:round/>
              <a:headEnd type="none" w="med" len="med"/>
              <a:tailEnd type="none" w="med" len="med"/>
            </a:ln>
          </p:spPr>
        </p:sp>
        <p:sp>
          <p:nvSpPr>
            <p:cNvPr id="118801" name="Text Box 18"/>
            <p:cNvSpPr txBox="1"/>
            <p:nvPr/>
          </p:nvSpPr>
          <p:spPr>
            <a:xfrm>
              <a:off x="59" y="1313"/>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文件长度　　　  i_size</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118803" name="Rectangle 19"/>
          <p:cNvSpPr/>
          <p:nvPr/>
        </p:nvSpPr>
        <p:spPr>
          <a:xfrm>
            <a:off x="4013200" y="1247775"/>
            <a:ext cx="4921250" cy="5186363"/>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ⅰ </a:t>
            </a:r>
            <a:r>
              <a:rPr lang="zh-CN" altLang="zh-CN" sz="2400" dirty="0">
                <a:solidFill>
                  <a:schemeClr val="tx1"/>
                </a:solidFill>
                <a:latin typeface="Times New Roman" panose="02020603050405020304" pitchFamily="2" charset="0"/>
                <a:ea typeface="宋体" panose="02010600030101010101" pitchFamily="2" charset="-122"/>
              </a:rPr>
              <a:t>文件所有者标识</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定义对一个文件具有存取权的用户集合，分为文件所有者、用户组所有者</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ⅱ </a:t>
            </a:r>
            <a:r>
              <a:rPr lang="zh-CN" altLang="zh-CN" sz="2400" dirty="0">
                <a:solidFill>
                  <a:schemeClr val="tx1"/>
                </a:solidFill>
                <a:latin typeface="Times New Roman" panose="02020603050405020304" pitchFamily="2" charset="0"/>
                <a:ea typeface="宋体" panose="02010600030101010101" pitchFamily="2" charset="-122"/>
              </a:rPr>
              <a:t>文件类型</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分为正规文件、目录文件、字符特殊文件或块特殊文件</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ⅲ </a:t>
            </a:r>
            <a:r>
              <a:rPr lang="zh-CN" altLang="zh-CN" sz="2400" dirty="0">
                <a:solidFill>
                  <a:schemeClr val="tx1"/>
                </a:solidFill>
                <a:latin typeface="Times New Roman" panose="02020603050405020304" pitchFamily="2" charset="0"/>
                <a:ea typeface="宋体" panose="02010600030101010101" pitchFamily="2" charset="-122"/>
              </a:rPr>
              <a:t>文件存取许可权</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按文件所有者、文件的用户组所有者及其他用户三个类别对文件施行保护。每类都具有读、写、执行该文件的存取权，并且能分别地设置。</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118804" name="Text Box 20"/>
          <p:cNvSpPr txBox="1"/>
          <p:nvPr/>
        </p:nvSpPr>
        <p:spPr>
          <a:xfrm>
            <a:off x="1473200" y="4446588"/>
            <a:ext cx="2071688"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磁盘索引节点的结构</a:t>
            </a:r>
            <a:endParaRPr lang="zh-CN" altLang="en-US" sz="1600" b="0">
              <a:solidFill>
                <a:schemeClr val="tx1"/>
              </a:solidFill>
              <a:latin typeface="Arial" panose="020B0604020202020204" pitchFamily="34" charset="0"/>
              <a:ea typeface="宋体" panose="02010600030101010101" pitchFamily="2" charset="-122"/>
            </a:endParaRPr>
          </a:p>
        </p:txBody>
      </p:sp>
      <p:sp>
        <p:nvSpPr>
          <p:cNvPr id="3" name="Rectangle 21"/>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8787">
                                            <p:txEl>
                                              <p:charRg st="0" end="11"/>
                                            </p:txEl>
                                          </p:spTgt>
                                        </p:tgtEl>
                                        <p:attrNameLst>
                                          <p:attrName>style.visibility</p:attrName>
                                        </p:attrNameLst>
                                      </p:cBhvr>
                                      <p:to>
                                        <p:strVal val="visible"/>
                                      </p:to>
                                    </p:set>
                                    <p:anim calcmode="lin" valueType="num">
                                      <p:cBhvr additive="base">
                                        <p:cTn id="7" dur="500" fill="hold"/>
                                        <p:tgtEl>
                                          <p:spTgt spid="118787">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8788"/>
                                        </p:tgtEl>
                                        <p:attrNameLst>
                                          <p:attrName>style.visibility</p:attrName>
                                        </p:attrNameLst>
                                      </p:cBhvr>
                                      <p:to>
                                        <p:strVal val="visible"/>
                                      </p:to>
                                    </p:set>
                                    <p:anim calcmode="lin" valueType="num">
                                      <p:cBhvr additive="base">
                                        <p:cTn id="13" dur="500" fill="hold"/>
                                        <p:tgtEl>
                                          <p:spTgt spid="118788"/>
                                        </p:tgtEl>
                                        <p:attrNameLst>
                                          <p:attrName>ppt_x</p:attrName>
                                        </p:attrNameLst>
                                      </p:cBhvr>
                                      <p:tavLst>
                                        <p:tav tm="0">
                                          <p:val>
                                            <p:strVal val="0-#ppt_w/2"/>
                                          </p:val>
                                        </p:tav>
                                        <p:tav tm="100000">
                                          <p:val>
                                            <p:strVal val="#ppt_x"/>
                                          </p:val>
                                        </p:tav>
                                      </p:tavLst>
                                    </p:anim>
                                    <p:anim calcmode="lin" valueType="num">
                                      <p:cBhvr additive="base">
                                        <p:cTn id="14" dur="500" fill="hold"/>
                                        <p:tgtEl>
                                          <p:spTgt spid="1187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88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18803">
                                            <p:txEl>
                                              <p:charRg st="0" end="10"/>
                                            </p:txEl>
                                          </p:spTgt>
                                        </p:tgtEl>
                                        <p:attrNameLst>
                                          <p:attrName>style.visibility</p:attrName>
                                        </p:attrNameLst>
                                      </p:cBhvr>
                                      <p:to>
                                        <p:strVal val="visible"/>
                                      </p:to>
                                    </p:set>
                                    <p:anim calcmode="lin" valueType="num">
                                      <p:cBhvr additive="base">
                                        <p:cTn id="23" dur="500" fill="hold"/>
                                        <p:tgtEl>
                                          <p:spTgt spid="118803">
                                            <p:txEl>
                                              <p:charRg st="0" end="10"/>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8803">
                                            <p:txEl>
                                              <p:charRg st="0" end="10"/>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18803">
                                            <p:txEl>
                                              <p:charRg st="10" end="51"/>
                                            </p:txEl>
                                          </p:spTgt>
                                        </p:tgtEl>
                                        <p:attrNameLst>
                                          <p:attrName>style.visibility</p:attrName>
                                        </p:attrNameLst>
                                      </p:cBhvr>
                                      <p:to>
                                        <p:strVal val="visible"/>
                                      </p:to>
                                    </p:set>
                                    <p:anim calcmode="lin" valueType="num">
                                      <p:cBhvr additive="base">
                                        <p:cTn id="27" dur="500" fill="hold"/>
                                        <p:tgtEl>
                                          <p:spTgt spid="118803">
                                            <p:txEl>
                                              <p:charRg st="10" end="51"/>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8803">
                                            <p:txEl>
                                              <p:charRg st="10" end="5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118803">
                                            <p:txEl>
                                              <p:charRg st="51" end="58"/>
                                            </p:txEl>
                                          </p:spTgt>
                                        </p:tgtEl>
                                        <p:attrNameLst>
                                          <p:attrName>style.visibility</p:attrName>
                                        </p:attrNameLst>
                                      </p:cBhvr>
                                      <p:to>
                                        <p:strVal val="visible"/>
                                      </p:to>
                                    </p:set>
                                    <p:anim calcmode="lin" valueType="num">
                                      <p:cBhvr additive="base">
                                        <p:cTn id="33" dur="500" fill="hold"/>
                                        <p:tgtEl>
                                          <p:spTgt spid="118803">
                                            <p:txEl>
                                              <p:charRg st="51" end="58"/>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8803">
                                            <p:txEl>
                                              <p:charRg st="51" end="58"/>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18803">
                                            <p:txEl>
                                              <p:charRg st="58" end="91"/>
                                            </p:txEl>
                                          </p:spTgt>
                                        </p:tgtEl>
                                        <p:attrNameLst>
                                          <p:attrName>style.visibility</p:attrName>
                                        </p:attrNameLst>
                                      </p:cBhvr>
                                      <p:to>
                                        <p:strVal val="visible"/>
                                      </p:to>
                                    </p:set>
                                    <p:anim calcmode="lin" valueType="num">
                                      <p:cBhvr additive="base">
                                        <p:cTn id="37" dur="500" fill="hold"/>
                                        <p:tgtEl>
                                          <p:spTgt spid="118803">
                                            <p:txEl>
                                              <p:charRg st="58" end="91"/>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8803">
                                            <p:txEl>
                                              <p:charRg st="58" end="9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18803">
                                            <p:txEl>
                                              <p:charRg st="91" end="101"/>
                                            </p:txEl>
                                          </p:spTgt>
                                        </p:tgtEl>
                                        <p:attrNameLst>
                                          <p:attrName>style.visibility</p:attrName>
                                        </p:attrNameLst>
                                      </p:cBhvr>
                                      <p:to>
                                        <p:strVal val="visible"/>
                                      </p:to>
                                    </p:set>
                                    <p:anim calcmode="lin" valueType="num">
                                      <p:cBhvr additive="base">
                                        <p:cTn id="43" dur="500" fill="hold"/>
                                        <p:tgtEl>
                                          <p:spTgt spid="118803">
                                            <p:txEl>
                                              <p:charRg st="91" end="101"/>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8803">
                                            <p:txEl>
                                              <p:charRg st="91" end="101"/>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18803">
                                            <p:txEl>
                                              <p:charRg st="101" end="171"/>
                                            </p:txEl>
                                          </p:spTgt>
                                        </p:tgtEl>
                                        <p:attrNameLst>
                                          <p:attrName>style.visibility</p:attrName>
                                        </p:attrNameLst>
                                      </p:cBhvr>
                                      <p:to>
                                        <p:strVal val="visible"/>
                                      </p:to>
                                    </p:set>
                                    <p:anim calcmode="lin" valueType="num">
                                      <p:cBhvr additive="base">
                                        <p:cTn id="47" dur="500" fill="hold"/>
                                        <p:tgtEl>
                                          <p:spTgt spid="118803">
                                            <p:txEl>
                                              <p:charRg st="101" end="171"/>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8803">
                                            <p:txEl>
                                              <p:charRg st="101" end="17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0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48</a:t>
            </a:r>
            <a:endParaRPr lang="zh-CN" altLang="zh-CN" b="0" dirty="0">
              <a:solidFill>
                <a:schemeClr val="tx2"/>
              </a:solidFill>
              <a:latin typeface="Times New Roman" panose="02020603050405020304" pitchFamily="2" charset="0"/>
              <a:ea typeface="宋体" panose="02010600030101010101" pitchFamily="2" charset="-122"/>
            </a:endParaRPr>
          </a:p>
        </p:txBody>
      </p:sp>
      <p:grpSp>
        <p:nvGrpSpPr>
          <p:cNvPr id="119811" name="组合 119810"/>
          <p:cNvGrpSpPr/>
          <p:nvPr/>
        </p:nvGrpSpPr>
        <p:grpSpPr>
          <a:xfrm>
            <a:off x="660400" y="979488"/>
            <a:ext cx="3105150" cy="2676525"/>
            <a:chOff x="0" y="0"/>
            <a:chExt cx="2203" cy="1859"/>
          </a:xfrm>
        </p:grpSpPr>
        <p:sp>
          <p:nvSpPr>
            <p:cNvPr id="2" name="Text Box 4"/>
            <p:cNvSpPr txBox="1"/>
            <p:nvPr/>
          </p:nvSpPr>
          <p:spPr>
            <a:xfrm>
              <a:off x="4" y="0"/>
              <a:ext cx="2177" cy="1859"/>
            </a:xfrm>
            <a:prstGeom prst="rect">
              <a:avLst/>
            </a:prstGeom>
            <a:noFill/>
            <a:ln w="12700" cap="flat" cmpd="sng">
              <a:solidFill>
                <a:schemeClr val="tx1"/>
              </a:solidFill>
              <a:prstDash val="solid"/>
              <a:miter/>
              <a:headEnd type="none" w="med" len="med"/>
              <a:tailEnd type="none" w="med" len="med"/>
            </a:ln>
          </p:spPr>
          <p:txBody>
            <a:bodyPr anchor="t"/>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2" name="Line 5"/>
            <p:cNvSpPr/>
            <p:nvPr/>
          </p:nvSpPr>
          <p:spPr>
            <a:xfrm>
              <a:off x="5" y="275"/>
              <a:ext cx="2176" cy="0"/>
            </a:xfrm>
            <a:prstGeom prst="line">
              <a:avLst/>
            </a:prstGeom>
            <a:ln w="9525" cap="flat" cmpd="sng">
              <a:solidFill>
                <a:schemeClr val="tx1"/>
              </a:solidFill>
              <a:prstDash val="solid"/>
              <a:round/>
              <a:headEnd type="none" w="med" len="med"/>
              <a:tailEnd type="none" w="med" len="med"/>
            </a:ln>
          </p:spPr>
        </p:sp>
        <p:sp>
          <p:nvSpPr>
            <p:cNvPr id="119813" name="Text Box 6"/>
            <p:cNvSpPr txBox="1"/>
            <p:nvPr/>
          </p:nvSpPr>
          <p:spPr>
            <a:xfrm>
              <a:off x="50" y="22"/>
              <a:ext cx="2130"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文件所有者标识  i_uid，i_gid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4" name="Text Box 7"/>
            <p:cNvSpPr txBox="1"/>
            <p:nvPr/>
          </p:nvSpPr>
          <p:spPr>
            <a:xfrm>
              <a:off x="59" y="1589"/>
              <a:ext cx="2132" cy="233"/>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地址索引表　　  i_addr[13]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5" name="Line 8"/>
            <p:cNvSpPr/>
            <p:nvPr/>
          </p:nvSpPr>
          <p:spPr>
            <a:xfrm>
              <a:off x="8" y="555"/>
              <a:ext cx="2177" cy="0"/>
            </a:xfrm>
            <a:prstGeom prst="line">
              <a:avLst/>
            </a:prstGeom>
            <a:ln w="9525" cap="flat" cmpd="sng">
              <a:solidFill>
                <a:schemeClr val="tx1"/>
              </a:solidFill>
              <a:prstDash val="solid"/>
              <a:round/>
              <a:headEnd type="none" w="med" len="med"/>
              <a:tailEnd type="none" w="med" len="med"/>
            </a:ln>
          </p:spPr>
        </p:sp>
        <p:sp>
          <p:nvSpPr>
            <p:cNvPr id="119816" name="Text Box 9"/>
            <p:cNvSpPr txBox="1"/>
            <p:nvPr/>
          </p:nvSpPr>
          <p:spPr>
            <a:xfrm>
              <a:off x="61" y="307"/>
              <a:ext cx="2132" cy="233"/>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文件类型              i_type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7" name="Line 10"/>
            <p:cNvSpPr/>
            <p:nvPr/>
          </p:nvSpPr>
          <p:spPr>
            <a:xfrm>
              <a:off x="0" y="812"/>
              <a:ext cx="2177" cy="0"/>
            </a:xfrm>
            <a:prstGeom prst="line">
              <a:avLst/>
            </a:prstGeom>
            <a:ln w="9525" cap="flat" cmpd="sng">
              <a:solidFill>
                <a:schemeClr val="tx1"/>
              </a:solidFill>
              <a:prstDash val="solid"/>
              <a:round/>
              <a:headEnd type="none" w="med" len="med"/>
              <a:tailEnd type="none" w="med" len="med"/>
            </a:ln>
          </p:spPr>
        </p:sp>
        <p:sp>
          <p:nvSpPr>
            <p:cNvPr id="119818" name="Text Box 11"/>
            <p:cNvSpPr txBox="1"/>
            <p:nvPr/>
          </p:nvSpPr>
          <p:spPr>
            <a:xfrm>
              <a:off x="50" y="563"/>
              <a:ext cx="2130"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文件存取许可权  i_mode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19" name="Line 12"/>
            <p:cNvSpPr/>
            <p:nvPr/>
          </p:nvSpPr>
          <p:spPr>
            <a:xfrm>
              <a:off x="16" y="1067"/>
              <a:ext cx="2177" cy="0"/>
            </a:xfrm>
            <a:prstGeom prst="line">
              <a:avLst/>
            </a:prstGeom>
            <a:ln w="9525" cap="flat" cmpd="sng">
              <a:solidFill>
                <a:schemeClr val="tx1"/>
              </a:solidFill>
              <a:prstDash val="solid"/>
              <a:round/>
              <a:headEnd type="none" w="med" len="med"/>
              <a:tailEnd type="none" w="med" len="med"/>
            </a:ln>
          </p:spPr>
        </p:sp>
        <p:sp>
          <p:nvSpPr>
            <p:cNvPr id="119820" name="Text Box 13"/>
            <p:cNvSpPr txBox="1"/>
            <p:nvPr/>
          </p:nvSpPr>
          <p:spPr>
            <a:xfrm>
              <a:off x="71" y="817"/>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联接计数　　      i_ilink</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21" name="Line 14"/>
            <p:cNvSpPr/>
            <p:nvPr/>
          </p:nvSpPr>
          <p:spPr>
            <a:xfrm>
              <a:off x="8" y="1323"/>
              <a:ext cx="2177" cy="0"/>
            </a:xfrm>
            <a:prstGeom prst="line">
              <a:avLst/>
            </a:prstGeom>
            <a:ln w="9525" cap="flat" cmpd="sng">
              <a:solidFill>
                <a:schemeClr val="tx1"/>
              </a:solidFill>
              <a:prstDash val="solid"/>
              <a:round/>
              <a:headEnd type="none" w="med" len="med"/>
              <a:tailEnd type="none" w="med" len="med"/>
            </a:ln>
          </p:spPr>
        </p:sp>
        <p:sp>
          <p:nvSpPr>
            <p:cNvPr id="119822" name="Text Box 15"/>
            <p:cNvSpPr txBox="1"/>
            <p:nvPr/>
          </p:nvSpPr>
          <p:spPr>
            <a:xfrm>
              <a:off x="59" y="1068"/>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文件存取时间　  i_time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19823" name="Line 16"/>
            <p:cNvSpPr/>
            <p:nvPr/>
          </p:nvSpPr>
          <p:spPr>
            <a:xfrm>
              <a:off x="0" y="1579"/>
              <a:ext cx="2177" cy="0"/>
            </a:xfrm>
            <a:prstGeom prst="line">
              <a:avLst/>
            </a:prstGeom>
            <a:ln w="9525" cap="flat" cmpd="sng">
              <a:solidFill>
                <a:schemeClr val="tx1"/>
              </a:solidFill>
              <a:prstDash val="solid"/>
              <a:round/>
              <a:headEnd type="none" w="med" len="med"/>
              <a:tailEnd type="none" w="med" len="med"/>
            </a:ln>
          </p:spPr>
        </p:sp>
        <p:sp>
          <p:nvSpPr>
            <p:cNvPr id="119824" name="Text Box 17"/>
            <p:cNvSpPr txBox="1"/>
            <p:nvPr/>
          </p:nvSpPr>
          <p:spPr>
            <a:xfrm>
              <a:off x="59" y="1313"/>
              <a:ext cx="2132" cy="234"/>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文件长度　　　  i_</a:t>
              </a:r>
              <a:r>
                <a:rPr lang="zh-CN" altLang="zh-CN" dirty="0">
                  <a:solidFill>
                    <a:schemeClr val="tx1"/>
                  </a:solidFill>
                  <a:latin typeface="Arial" panose="020B0604020202020204" pitchFamily="34" charset="0"/>
                  <a:ea typeface="宋体" panose="02010600030101010101" pitchFamily="2" charset="-122"/>
                </a:rPr>
                <a:t>size</a:t>
              </a:r>
              <a:endParaRPr lang="zh-CN" altLang="zh-CN" dirty="0">
                <a:solidFill>
                  <a:schemeClr val="tx1"/>
                </a:solidFill>
                <a:latin typeface="Arial" panose="020B0604020202020204" pitchFamily="34" charset="0"/>
                <a:ea typeface="宋体" panose="02010600030101010101" pitchFamily="2" charset="-122"/>
              </a:endParaRPr>
            </a:p>
          </p:txBody>
        </p:sp>
      </p:grpSp>
      <p:sp>
        <p:nvSpPr>
          <p:cNvPr id="119826" name="Rectangle 18"/>
          <p:cNvSpPr/>
          <p:nvPr/>
        </p:nvSpPr>
        <p:spPr>
          <a:xfrm>
            <a:off x="3941763" y="719138"/>
            <a:ext cx="4921250" cy="5551487"/>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ⅳ </a:t>
            </a:r>
            <a:r>
              <a:rPr lang="zh-CN" altLang="zh-CN" sz="2400" dirty="0">
                <a:solidFill>
                  <a:schemeClr val="tx1"/>
                </a:solidFill>
                <a:latin typeface="Times New Roman" panose="02020603050405020304" pitchFamily="2" charset="0"/>
                <a:ea typeface="宋体" panose="02010600030101010101" pitchFamily="2" charset="-122"/>
              </a:rPr>
              <a:t>文件联结数目</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表示在文件目录结构中，有多少个文</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件名指向该文件。每当增加一个名字</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时，i_ilink值加1，减少一个名字时其</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值减1。当其值减为0时，该文件才能</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真正删除。</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ⅴ </a:t>
            </a:r>
            <a:r>
              <a:rPr lang="zh-CN" altLang="zh-CN" sz="2400" dirty="0">
                <a:solidFill>
                  <a:schemeClr val="tx1"/>
                </a:solidFill>
                <a:latin typeface="Times New Roman" panose="02020603050405020304" pitchFamily="2" charset="0"/>
                <a:ea typeface="宋体" panose="02010600030101010101" pitchFamily="2" charset="-122"/>
              </a:rPr>
              <a:t>地址索引表</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pPr>
            <a:r>
              <a:rPr lang="zh-CN" altLang="zh-CN" sz="2000" b="0" dirty="0">
                <a:solidFill>
                  <a:schemeClr val="tx1"/>
                </a:solidFill>
                <a:latin typeface="Times New Roman" panose="02020603050405020304" pitchFamily="2" charset="0"/>
                <a:ea typeface="宋体" panose="02010600030101010101" pitchFamily="2" charset="-122"/>
              </a:rPr>
              <a:t>         文件数据的磁盘地址明细表，即地址</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pPr>
            <a:r>
              <a:rPr lang="zh-CN" altLang="zh-CN" sz="2000" b="0" dirty="0">
                <a:solidFill>
                  <a:schemeClr val="tx1"/>
                </a:solidFill>
                <a:latin typeface="Times New Roman" panose="02020603050405020304" pitchFamily="2" charset="0"/>
                <a:ea typeface="宋体" panose="02010600030101010101" pitchFamily="2" charset="-122"/>
              </a:rPr>
              <a:t>         索引表，在UNIX 第七版本用 i_addr[8]</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pPr>
            <a:r>
              <a:rPr lang="zh-CN" altLang="zh-CN" sz="2000" b="0" dirty="0">
                <a:solidFill>
                  <a:schemeClr val="tx1"/>
                </a:solidFill>
                <a:latin typeface="Times New Roman" panose="02020603050405020304" pitchFamily="2" charset="0"/>
                <a:ea typeface="宋体" panose="02010600030101010101" pitchFamily="2" charset="-122"/>
              </a:rPr>
              <a:t>         来描述。在UNIX systemⅤ中用</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pPr>
            <a:r>
              <a:rPr lang="zh-CN" altLang="zh-CN" sz="2000" b="0" dirty="0">
                <a:solidFill>
                  <a:schemeClr val="tx1"/>
                </a:solidFill>
                <a:latin typeface="Times New Roman" panose="02020603050405020304" pitchFamily="2" charset="0"/>
                <a:ea typeface="宋体" panose="02010600030101010101" pitchFamily="2" charset="-122"/>
              </a:rPr>
              <a:t>          i_addr[13]来描述。</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119827" name="Text Box 19"/>
          <p:cNvSpPr txBox="1"/>
          <p:nvPr/>
        </p:nvSpPr>
        <p:spPr>
          <a:xfrm>
            <a:off x="1082675" y="4054475"/>
            <a:ext cx="2071688"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磁盘索引节点的结构</a:t>
            </a:r>
            <a:endParaRPr lang="zh-CN" altLang="en-US" sz="1600" b="0">
              <a:solidFill>
                <a:schemeClr val="tx1"/>
              </a:solidFill>
              <a:latin typeface="Arial" panose="020B0604020202020204" pitchFamily="34" charset="0"/>
              <a:ea typeface="宋体" panose="02010600030101010101" pitchFamily="2" charset="-122"/>
            </a:endParaRPr>
          </a:p>
        </p:txBody>
      </p:sp>
      <p:sp>
        <p:nvSpPr>
          <p:cNvPr id="3" name="Rectangle 20"/>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9811"/>
                                        </p:tgtEl>
                                        <p:attrNameLst>
                                          <p:attrName>style.visibility</p:attrName>
                                        </p:attrNameLst>
                                      </p:cBhvr>
                                      <p:to>
                                        <p:strVal val="visible"/>
                                      </p:to>
                                    </p:set>
                                    <p:anim calcmode="lin" valueType="num">
                                      <p:cBhvr additive="base">
                                        <p:cTn id="7" dur="500" fill="hold"/>
                                        <p:tgtEl>
                                          <p:spTgt spid="119811"/>
                                        </p:tgtEl>
                                        <p:attrNameLst>
                                          <p:attrName>ppt_x</p:attrName>
                                        </p:attrNameLst>
                                      </p:cBhvr>
                                      <p:tavLst>
                                        <p:tav tm="0">
                                          <p:val>
                                            <p:strVal val="0-#ppt_w/2"/>
                                          </p:val>
                                        </p:tav>
                                        <p:tav tm="100000">
                                          <p:val>
                                            <p:strVal val="#ppt_x"/>
                                          </p:val>
                                        </p:tav>
                                      </p:tavLst>
                                    </p:anim>
                                    <p:anim calcmode="lin" valueType="num">
                                      <p:cBhvr additive="base">
                                        <p:cTn id="8" dur="500" fill="hold"/>
                                        <p:tgtEl>
                                          <p:spTgt spid="1198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98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19826">
                                            <p:txEl>
                                              <p:charRg st="0" end="9"/>
                                            </p:txEl>
                                          </p:spTgt>
                                        </p:tgtEl>
                                        <p:attrNameLst>
                                          <p:attrName>style.visibility</p:attrName>
                                        </p:attrNameLst>
                                      </p:cBhvr>
                                      <p:to>
                                        <p:strVal val="visible"/>
                                      </p:to>
                                    </p:set>
                                    <p:anim calcmode="lin" valueType="num">
                                      <p:cBhvr additive="base">
                                        <p:cTn id="17" dur="500" fill="hold"/>
                                        <p:tgtEl>
                                          <p:spTgt spid="119826">
                                            <p:txEl>
                                              <p:charRg st="0" end="9"/>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9826">
                                            <p:txEl>
                                              <p:charRg st="0" end="9"/>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19826">
                                            <p:txEl>
                                              <p:charRg st="9" end="35"/>
                                            </p:txEl>
                                          </p:spTgt>
                                        </p:tgtEl>
                                        <p:attrNameLst>
                                          <p:attrName>style.visibility</p:attrName>
                                        </p:attrNameLst>
                                      </p:cBhvr>
                                      <p:to>
                                        <p:strVal val="visible"/>
                                      </p:to>
                                    </p:set>
                                    <p:anim calcmode="lin" valueType="num">
                                      <p:cBhvr additive="base">
                                        <p:cTn id="21" dur="500" fill="hold"/>
                                        <p:tgtEl>
                                          <p:spTgt spid="119826">
                                            <p:txEl>
                                              <p:charRg st="9" end="35"/>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19826">
                                            <p:txEl>
                                              <p:charRg st="9" end="35"/>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19826">
                                            <p:txEl>
                                              <p:charRg st="35" end="61"/>
                                            </p:txEl>
                                          </p:spTgt>
                                        </p:tgtEl>
                                        <p:attrNameLst>
                                          <p:attrName>style.visibility</p:attrName>
                                        </p:attrNameLst>
                                      </p:cBhvr>
                                      <p:to>
                                        <p:strVal val="visible"/>
                                      </p:to>
                                    </p:set>
                                    <p:anim calcmode="lin" valueType="num">
                                      <p:cBhvr additive="base">
                                        <p:cTn id="25" dur="500" fill="hold"/>
                                        <p:tgtEl>
                                          <p:spTgt spid="119826">
                                            <p:txEl>
                                              <p:charRg st="35" end="6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19826">
                                            <p:txEl>
                                              <p:charRg st="35" end="61"/>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19826">
                                            <p:txEl>
                                              <p:charRg st="61" end="92"/>
                                            </p:txEl>
                                          </p:spTgt>
                                        </p:tgtEl>
                                        <p:attrNameLst>
                                          <p:attrName>style.visibility</p:attrName>
                                        </p:attrNameLst>
                                      </p:cBhvr>
                                      <p:to>
                                        <p:strVal val="visible"/>
                                      </p:to>
                                    </p:set>
                                    <p:anim calcmode="lin" valueType="num">
                                      <p:cBhvr additive="base">
                                        <p:cTn id="29" dur="500" fill="hold"/>
                                        <p:tgtEl>
                                          <p:spTgt spid="119826">
                                            <p:txEl>
                                              <p:charRg st="61" end="92"/>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19826">
                                            <p:txEl>
                                              <p:charRg st="61" end="92"/>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119826">
                                            <p:txEl>
                                              <p:charRg st="92" end="119"/>
                                            </p:txEl>
                                          </p:spTgt>
                                        </p:tgtEl>
                                        <p:attrNameLst>
                                          <p:attrName>style.visibility</p:attrName>
                                        </p:attrNameLst>
                                      </p:cBhvr>
                                      <p:to>
                                        <p:strVal val="visible"/>
                                      </p:to>
                                    </p:set>
                                    <p:anim calcmode="lin" valueType="num">
                                      <p:cBhvr additive="base">
                                        <p:cTn id="33" dur="500" fill="hold"/>
                                        <p:tgtEl>
                                          <p:spTgt spid="119826">
                                            <p:txEl>
                                              <p:charRg st="92" end="119"/>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19826">
                                            <p:txEl>
                                              <p:charRg st="92" end="119"/>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119826">
                                            <p:txEl>
                                              <p:charRg st="119" end="134"/>
                                            </p:txEl>
                                          </p:spTgt>
                                        </p:tgtEl>
                                        <p:attrNameLst>
                                          <p:attrName>style.visibility</p:attrName>
                                        </p:attrNameLst>
                                      </p:cBhvr>
                                      <p:to>
                                        <p:strVal val="visible"/>
                                      </p:to>
                                    </p:set>
                                    <p:anim calcmode="lin" valueType="num">
                                      <p:cBhvr additive="base">
                                        <p:cTn id="37" dur="500" fill="hold"/>
                                        <p:tgtEl>
                                          <p:spTgt spid="119826">
                                            <p:txEl>
                                              <p:charRg st="119" end="13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119826">
                                            <p:txEl>
                                              <p:charRg st="119" end="13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19826">
                                            <p:txEl>
                                              <p:charRg st="134" end="142"/>
                                            </p:txEl>
                                          </p:spTgt>
                                        </p:tgtEl>
                                        <p:attrNameLst>
                                          <p:attrName>style.visibility</p:attrName>
                                        </p:attrNameLst>
                                      </p:cBhvr>
                                      <p:to>
                                        <p:strVal val="visible"/>
                                      </p:to>
                                    </p:set>
                                    <p:anim calcmode="lin" valueType="num">
                                      <p:cBhvr additive="base">
                                        <p:cTn id="43" dur="500" fill="hold"/>
                                        <p:tgtEl>
                                          <p:spTgt spid="119826">
                                            <p:txEl>
                                              <p:charRg st="134" end="142"/>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119826">
                                            <p:txEl>
                                              <p:charRg st="134" end="142"/>
                                            </p:txEl>
                                          </p:spTgt>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19826">
                                            <p:txEl>
                                              <p:charRg st="142" end="168"/>
                                            </p:txEl>
                                          </p:spTgt>
                                        </p:tgtEl>
                                        <p:attrNameLst>
                                          <p:attrName>style.visibility</p:attrName>
                                        </p:attrNameLst>
                                      </p:cBhvr>
                                      <p:to>
                                        <p:strVal val="visible"/>
                                      </p:to>
                                    </p:set>
                                    <p:anim calcmode="lin" valueType="num">
                                      <p:cBhvr additive="base">
                                        <p:cTn id="47" dur="500" fill="hold"/>
                                        <p:tgtEl>
                                          <p:spTgt spid="119826">
                                            <p:txEl>
                                              <p:charRg st="142" end="16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9826">
                                            <p:txEl>
                                              <p:charRg st="142" end="168"/>
                                            </p:txEl>
                                          </p:spTgt>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19826">
                                            <p:txEl>
                                              <p:charRg st="168" end="203"/>
                                            </p:txEl>
                                          </p:spTgt>
                                        </p:tgtEl>
                                        <p:attrNameLst>
                                          <p:attrName>style.visibility</p:attrName>
                                        </p:attrNameLst>
                                      </p:cBhvr>
                                      <p:to>
                                        <p:strVal val="visible"/>
                                      </p:to>
                                    </p:set>
                                    <p:anim calcmode="lin" valueType="num">
                                      <p:cBhvr additive="base">
                                        <p:cTn id="51" dur="500" fill="hold"/>
                                        <p:tgtEl>
                                          <p:spTgt spid="119826">
                                            <p:txEl>
                                              <p:charRg st="168" end="203"/>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119826">
                                            <p:txEl>
                                              <p:charRg st="168" end="203"/>
                                            </p:txEl>
                                          </p:spTgt>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119826">
                                            <p:txEl>
                                              <p:charRg st="203" end="232"/>
                                            </p:txEl>
                                          </p:spTgt>
                                        </p:tgtEl>
                                        <p:attrNameLst>
                                          <p:attrName>style.visibility</p:attrName>
                                        </p:attrNameLst>
                                      </p:cBhvr>
                                      <p:to>
                                        <p:strVal val="visible"/>
                                      </p:to>
                                    </p:set>
                                    <p:anim calcmode="lin" valueType="num">
                                      <p:cBhvr additive="base">
                                        <p:cTn id="55" dur="500" fill="hold"/>
                                        <p:tgtEl>
                                          <p:spTgt spid="119826">
                                            <p:txEl>
                                              <p:charRg st="203" end="232"/>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119826">
                                            <p:txEl>
                                              <p:charRg st="203" end="232"/>
                                            </p:txEl>
                                          </p:spTgt>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119826">
                                            <p:txEl>
                                              <p:charRg st="232" end="257"/>
                                            </p:txEl>
                                          </p:spTgt>
                                        </p:tgtEl>
                                        <p:attrNameLst>
                                          <p:attrName>style.visibility</p:attrName>
                                        </p:attrNameLst>
                                      </p:cBhvr>
                                      <p:to>
                                        <p:strVal val="visible"/>
                                      </p:to>
                                    </p:set>
                                    <p:anim calcmode="lin" valueType="num">
                                      <p:cBhvr additive="base">
                                        <p:cTn id="59" dur="500" fill="hold"/>
                                        <p:tgtEl>
                                          <p:spTgt spid="119826">
                                            <p:txEl>
                                              <p:charRg st="232" end="257"/>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119826">
                                            <p:txEl>
                                              <p:charRg st="232" end="25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7"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0835" name="Rectangle 3"/>
          <p:cNvSpPr/>
          <p:nvPr/>
        </p:nvSpPr>
        <p:spPr>
          <a:xfrm>
            <a:off x="688975" y="708025"/>
            <a:ext cx="3675063" cy="530225"/>
          </a:xfrm>
          <a:prstGeom prst="rect">
            <a:avLst/>
          </a:prstGeom>
          <a:noFill/>
          <a:ln w="9525">
            <a:noFill/>
          </a:ln>
        </p:spPr>
        <p:txBody>
          <a:bodyPr anchor="t">
            <a:spAutoFit/>
          </a:bodyPr>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磁盘</a:t>
            </a:r>
            <a:r>
              <a:rPr lang="zh-CN" altLang="zh-CN" sz="2400" dirty="0">
                <a:solidFill>
                  <a:srgbClr val="000099"/>
                </a:solidFill>
                <a:latin typeface="Times New Roman" panose="02020603050405020304" pitchFamily="2" charset="0"/>
                <a:ea typeface="宋体" panose="02010600030101010101" pitchFamily="2" charset="-122"/>
              </a:rPr>
              <a:t>索引节点示例</a:t>
            </a:r>
            <a:endParaRPr lang="zh-CN" altLang="zh-CN" sz="2400" dirty="0">
              <a:solidFill>
                <a:srgbClr val="000099"/>
              </a:solidFill>
              <a:latin typeface="Times New Roman" panose="02020603050405020304" pitchFamily="2" charset="0"/>
              <a:ea typeface="宋体" panose="02010600030101010101" pitchFamily="2" charset="-122"/>
            </a:endParaRPr>
          </a:p>
        </p:txBody>
      </p:sp>
      <p:graphicFrame>
        <p:nvGraphicFramePr>
          <p:cNvPr id="120836" name="内容占位符 120835"/>
          <p:cNvGraphicFramePr/>
          <p:nvPr>
            <p:ph idx="1"/>
          </p:nvPr>
        </p:nvGraphicFramePr>
        <p:xfrm>
          <a:off x="1377950" y="1552575"/>
          <a:ext cx="5865813" cy="3394075"/>
        </p:xfrm>
        <a:graphic>
          <a:graphicData uri="http://schemas.openxmlformats.org/drawingml/2006/table">
            <a:tbl>
              <a:tblPr/>
              <a:tblGrid>
                <a:gridCol w="5865813"/>
              </a:tblGrid>
              <a:tr h="3397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所有者                </a:t>
                      </a:r>
                      <a:r>
                        <a:rPr lang="en-US" altLang="zh-CN" sz="1600" b="1">
                          <a:solidFill>
                            <a:schemeClr val="tx1"/>
                          </a:solidFill>
                          <a:latin typeface="Times New Roman" panose="02020603050405020304" pitchFamily="2" charset="0"/>
                          <a:ea typeface="宋体" panose="02010600030101010101" pitchFamily="2" charset="-122"/>
                        </a:rPr>
                        <a:t>mjb</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用户组                </a:t>
                      </a:r>
                      <a:r>
                        <a:rPr lang="en-US" altLang="zh-CN" sz="1600" b="1">
                          <a:solidFill>
                            <a:schemeClr val="tx1"/>
                          </a:solidFill>
                          <a:latin typeface="Times New Roman" panose="02020603050405020304" pitchFamily="2" charset="0"/>
                          <a:ea typeface="宋体" panose="02010600030101010101" pitchFamily="2" charset="-122"/>
                        </a:rPr>
                        <a:t>os</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ea typeface="宋体" panose="02010600030101010101" pitchFamily="2" charset="-122"/>
                        </a:rPr>
                        <a:t>类 型                 正规文件</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ea typeface="宋体" panose="02010600030101010101" pitchFamily="2" charset="-122"/>
                        </a:rPr>
                        <a:t>许可权               </a:t>
                      </a:r>
                      <a:r>
                        <a:rPr lang="en-US" altLang="zh-CN" sz="1600" b="1">
                          <a:solidFill>
                            <a:schemeClr val="tx1"/>
                          </a:solidFill>
                          <a:latin typeface="Times New Roman" panose="02020603050405020304" pitchFamily="2" charset="0"/>
                          <a:ea typeface="宋体" panose="02010600030101010101" pitchFamily="2" charset="-122"/>
                        </a:rPr>
                        <a:t>wrx_rx__x</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最后一次读文件        </a:t>
                      </a:r>
                      <a:r>
                        <a:rPr lang="en-US" altLang="zh-CN" sz="1600" b="1">
                          <a:solidFill>
                            <a:schemeClr val="tx1"/>
                          </a:solidFill>
                          <a:latin typeface="Times New Roman" panose="02020603050405020304" pitchFamily="2" charset="0"/>
                          <a:ea typeface="宋体" panose="02010600030101010101" pitchFamily="2" charset="-122"/>
                        </a:rPr>
                        <a:t>2013</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10</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23</a:t>
                      </a:r>
                      <a:r>
                        <a:rPr lang="zh-CN" altLang="en-US" sz="1600" b="1">
                          <a:solidFill>
                            <a:schemeClr val="tx1"/>
                          </a:solidFill>
                          <a:latin typeface="Times New Roman" panose="02020603050405020304" pitchFamily="2" charset="0"/>
                          <a:ea typeface="宋体" panose="02010600030101010101" pitchFamily="2" charset="-122"/>
                        </a:rPr>
                        <a:t></a:t>
                      </a:r>
                      <a:r>
                        <a:rPr lang="zh-CN" altLang="en-US" sz="1600" b="1">
                          <a:solidFill>
                            <a:schemeClr val="tx1"/>
                          </a:solidFill>
                          <a:latin typeface="Times New Roman" panose="02020603050405020304" pitchFamily="2" charset="0"/>
                          <a:ea typeface="宋体" panose="02010600030101010101" pitchFamily="2" charset="-122"/>
                        </a:rPr>
                        <a:t>下午</a:t>
                      </a:r>
                      <a:r>
                        <a:rPr lang="en-US" altLang="zh-CN" sz="1600" b="1">
                          <a:solidFill>
                            <a:schemeClr val="tx1"/>
                          </a:solidFill>
                          <a:latin typeface="Times New Roman" panose="02020603050405020304" pitchFamily="2" charset="0"/>
                          <a:ea typeface="宋体" panose="02010600030101010101" pitchFamily="2" charset="-122"/>
                        </a:rPr>
                        <a:t>1∶45</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98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最后一次写文件        </a:t>
                      </a:r>
                      <a:r>
                        <a:rPr lang="en-US" altLang="zh-CN" sz="1600" b="1">
                          <a:solidFill>
                            <a:schemeClr val="tx1"/>
                          </a:solidFill>
                          <a:latin typeface="Times New Roman" panose="02020603050405020304" pitchFamily="2" charset="0"/>
                          <a:ea typeface="宋体" panose="02010600030101010101" pitchFamily="2" charset="-122"/>
                        </a:rPr>
                        <a:t>2013</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10</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22   </a:t>
                      </a:r>
                      <a:r>
                        <a:rPr lang="zh-CN" altLang="en-US" sz="1600" b="1">
                          <a:solidFill>
                            <a:schemeClr val="tx1"/>
                          </a:solidFill>
                          <a:latin typeface="Times New Roman" panose="02020603050405020304" pitchFamily="2" charset="0"/>
                          <a:ea typeface="宋体" panose="02010600030101010101" pitchFamily="2" charset="-122"/>
                        </a:rPr>
                        <a:t>上午</a:t>
                      </a:r>
                      <a:r>
                        <a:rPr lang="en-US" altLang="zh-CN" sz="1600" b="1">
                          <a:solidFill>
                            <a:schemeClr val="tx1"/>
                          </a:solidFill>
                          <a:latin typeface="Times New Roman" panose="02020603050405020304" pitchFamily="2" charset="0"/>
                          <a:ea typeface="宋体" panose="02010600030101010101" pitchFamily="2" charset="-122"/>
                        </a:rPr>
                        <a:t>10∶30</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最后一次改变索引节点  </a:t>
                      </a:r>
                      <a:r>
                        <a:rPr lang="en-US" altLang="zh-CN" sz="1600" b="1">
                          <a:solidFill>
                            <a:schemeClr val="tx1"/>
                          </a:solidFill>
                          <a:latin typeface="Times New Roman" panose="02020603050405020304" pitchFamily="2" charset="0"/>
                          <a:ea typeface="宋体" panose="02010600030101010101" pitchFamily="2" charset="-122"/>
                        </a:rPr>
                        <a:t>2013</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10</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23</a:t>
                      </a:r>
                      <a:r>
                        <a:rPr lang="zh-CN" altLang="en-US" sz="1600" b="1">
                          <a:solidFill>
                            <a:schemeClr val="tx1"/>
                          </a:solidFill>
                          <a:latin typeface="Times New Roman" panose="02020603050405020304" pitchFamily="2" charset="0"/>
                          <a:ea typeface="宋体" panose="02010600030101010101" pitchFamily="2" charset="-122"/>
                        </a:rPr>
                        <a:t></a:t>
                      </a:r>
                      <a:r>
                        <a:rPr lang="zh-CN" altLang="en-US" sz="1600" b="1">
                          <a:solidFill>
                            <a:schemeClr val="tx1"/>
                          </a:solidFill>
                          <a:latin typeface="Times New Roman" panose="02020603050405020304" pitchFamily="2" charset="0"/>
                          <a:ea typeface="宋体" panose="02010600030101010101" pitchFamily="2" charset="-122"/>
                        </a:rPr>
                        <a:t>下午</a:t>
                      </a:r>
                      <a:r>
                        <a:rPr lang="en-US" altLang="zh-CN" sz="1600" b="1">
                          <a:solidFill>
                            <a:schemeClr val="tx1"/>
                          </a:solidFill>
                          <a:latin typeface="Times New Roman" panose="02020603050405020304" pitchFamily="2" charset="0"/>
                          <a:ea typeface="宋体" panose="02010600030101010101" pitchFamily="2" charset="-122"/>
                        </a:rPr>
                        <a:t>1∶30</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文件长度              </a:t>
                      </a:r>
                      <a:r>
                        <a:rPr lang="en-US" altLang="zh-CN" sz="1600" b="1">
                          <a:solidFill>
                            <a:schemeClr val="tx1"/>
                          </a:solidFill>
                          <a:latin typeface="Times New Roman" panose="02020603050405020304" pitchFamily="2" charset="0"/>
                          <a:ea typeface="宋体" panose="02010600030101010101" pitchFamily="2" charset="-122"/>
                        </a:rPr>
                        <a:t>6030</a:t>
                      </a:r>
                      <a:r>
                        <a:rPr lang="zh-CN" altLang="en-US" sz="1600" b="1">
                          <a:solidFill>
                            <a:schemeClr val="tx1"/>
                          </a:solidFill>
                          <a:latin typeface="Times New Roman" panose="02020603050405020304" pitchFamily="2" charset="0"/>
                          <a:ea typeface="宋体" panose="02010600030101010101" pitchFamily="2" charset="-122"/>
                        </a:rPr>
                        <a:t>字节</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46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0"/>
                        </a:spcBef>
                        <a:buClrTx/>
                        <a:buSzPct val="95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磁盘地址              </a:t>
                      </a:r>
                      <a:r>
                        <a:rPr lang="en-US" altLang="zh-CN" sz="1600" b="1">
                          <a:solidFill>
                            <a:schemeClr val="tx1"/>
                          </a:solidFill>
                          <a:latin typeface="Times New Roman" panose="02020603050405020304" pitchFamily="2" charset="0"/>
                          <a:ea typeface="宋体" panose="02010600030101010101" pitchFamily="2" charset="-122"/>
                        </a:rPr>
                        <a:t>i_addr[13]</a:t>
                      </a:r>
                      <a:endParaRPr lang="zh-CN" altLang="en-US" sz="1600">
                        <a:solidFill>
                          <a:schemeClr val="tx1"/>
                        </a:solidFill>
                        <a:latin typeface="Times New Roman" panose="02020603050405020304" pitchFamily="2" charset="0"/>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20858" name="Text Box 26"/>
          <p:cNvSpPr txBox="1"/>
          <p:nvPr/>
        </p:nvSpPr>
        <p:spPr>
          <a:xfrm>
            <a:off x="2936875" y="5176838"/>
            <a:ext cx="2043113"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磁盘索引节点示例</a:t>
            </a:r>
            <a:endParaRPr lang="zh-CN" altLang="en-US" sz="1600" b="0">
              <a:solidFill>
                <a:schemeClr val="tx1"/>
              </a:solidFill>
              <a:latin typeface="Arial" panose="020B0604020202020204" pitchFamily="34" charset="0"/>
              <a:ea typeface="宋体" panose="02010600030101010101" pitchFamily="2" charset="-122"/>
            </a:endParaRPr>
          </a:p>
        </p:txBody>
      </p:sp>
      <p:sp>
        <p:nvSpPr>
          <p:cNvPr id="2" name="Rectangle 27"/>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5">
                                            <p:txEl>
                                              <p:charRg st="0" end="11"/>
                                            </p:txEl>
                                          </p:spTgt>
                                        </p:tgtEl>
                                        <p:attrNameLst>
                                          <p:attrName>style.visibility</p:attrName>
                                        </p:attrNameLst>
                                      </p:cBhvr>
                                      <p:to>
                                        <p:strVal val="visible"/>
                                      </p:to>
                                    </p:set>
                                    <p:anim calcmode="lin" valueType="num">
                                      <p:cBhvr additive="base">
                                        <p:cTn id="7" dur="1000" fill="hold"/>
                                        <p:tgtEl>
                                          <p:spTgt spid="12083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083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6"/>
                                        </p:tgtEl>
                                        <p:attrNameLst>
                                          <p:attrName>style.visibility</p:attrName>
                                        </p:attrNameLst>
                                      </p:cBhvr>
                                      <p:to>
                                        <p:strVal val="visible"/>
                                      </p:to>
                                    </p:set>
                                    <p:anim calcmode="lin" valueType="num">
                                      <p:cBhvr additive="base">
                                        <p:cTn id="13" dur="500" fill="hold"/>
                                        <p:tgtEl>
                                          <p:spTgt spid="120836"/>
                                        </p:tgtEl>
                                        <p:attrNameLst>
                                          <p:attrName>ppt_x</p:attrName>
                                        </p:attrNameLst>
                                      </p:cBhvr>
                                      <p:tavLst>
                                        <p:tav tm="0">
                                          <p:val>
                                            <p:strVal val="#ppt_x"/>
                                          </p:val>
                                        </p:tav>
                                        <p:tav tm="100000">
                                          <p:val>
                                            <p:strVal val="#ppt_x"/>
                                          </p:val>
                                        </p:tav>
                                      </p:tavLst>
                                    </p:anim>
                                    <p:anim calcmode="lin" valueType="num">
                                      <p:cBhvr additive="base">
                                        <p:cTn id="14" dur="500" fill="hold"/>
                                        <p:tgtEl>
                                          <p:spTgt spid="12083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8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P spid="12085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1859" name="Rectangle 3"/>
          <p:cNvSpPr/>
          <p:nvPr/>
        </p:nvSpPr>
        <p:spPr>
          <a:xfrm>
            <a:off x="157163" y="730250"/>
            <a:ext cx="8783638" cy="294798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UNIX文件索引结构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UNIX系统采用文件索引结构，文件所在的磁盘物理块号</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可以不连续。</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讨论</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UNIX</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第七版本</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的文件索引结构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UNIX system ⅴ的文件索引结构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9">
                                            <p:txEl>
                                              <p:charRg st="0" end="21"/>
                                            </p:txEl>
                                          </p:spTgt>
                                        </p:tgtEl>
                                        <p:attrNameLst>
                                          <p:attrName>style.visibility</p:attrName>
                                        </p:attrNameLst>
                                      </p:cBhvr>
                                      <p:to>
                                        <p:strVal val="visible"/>
                                      </p:to>
                                    </p:set>
                                    <p:anim calcmode="lin" valueType="num">
                                      <p:cBhvr additive="base">
                                        <p:cTn id="7" dur="1000" fill="hold"/>
                                        <p:tgtEl>
                                          <p:spTgt spid="121859">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185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1859">
                                            <p:txEl>
                                              <p:charRg st="21" end="54"/>
                                            </p:txEl>
                                          </p:spTgt>
                                        </p:tgtEl>
                                        <p:attrNameLst>
                                          <p:attrName>style.visibility</p:attrName>
                                        </p:attrNameLst>
                                      </p:cBhvr>
                                      <p:to>
                                        <p:strVal val="visible"/>
                                      </p:to>
                                    </p:set>
                                    <p:anim calcmode="lin" valueType="num">
                                      <p:cBhvr additive="base">
                                        <p:cTn id="13" dur="500" fill="hold"/>
                                        <p:tgtEl>
                                          <p:spTgt spid="121859">
                                            <p:txEl>
                                              <p:charRg st="21" end="5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1859">
                                            <p:txEl>
                                              <p:charRg st="21" end="5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1859">
                                            <p:txEl>
                                              <p:charRg st="54" end="67"/>
                                            </p:txEl>
                                          </p:spTgt>
                                        </p:tgtEl>
                                        <p:attrNameLst>
                                          <p:attrName>style.visibility</p:attrName>
                                        </p:attrNameLst>
                                      </p:cBhvr>
                                      <p:to>
                                        <p:strVal val="visible"/>
                                      </p:to>
                                    </p:set>
                                    <p:anim calcmode="lin" valueType="num">
                                      <p:cBhvr additive="base">
                                        <p:cTn id="17" dur="500" fill="hold"/>
                                        <p:tgtEl>
                                          <p:spTgt spid="121859">
                                            <p:txEl>
                                              <p:charRg st="54" end="6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1859">
                                            <p:txEl>
                                              <p:charRg st="54" end="6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1859">
                                            <p:txEl>
                                              <p:charRg st="67" end="95"/>
                                            </p:txEl>
                                          </p:spTgt>
                                        </p:tgtEl>
                                        <p:attrNameLst>
                                          <p:attrName>style.visibility</p:attrName>
                                        </p:attrNameLst>
                                      </p:cBhvr>
                                      <p:to>
                                        <p:strVal val="visible"/>
                                      </p:to>
                                    </p:set>
                                    <p:anim calcmode="lin" valueType="num">
                                      <p:cBhvr additive="base">
                                        <p:cTn id="23" dur="500" fill="hold"/>
                                        <p:tgtEl>
                                          <p:spTgt spid="121859">
                                            <p:txEl>
                                              <p:charRg st="67" end="9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1859">
                                            <p:txEl>
                                              <p:charRg st="67" end="9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21859">
                                            <p:txEl>
                                              <p:charRg st="95" end="141"/>
                                            </p:txEl>
                                          </p:spTgt>
                                        </p:tgtEl>
                                        <p:attrNameLst>
                                          <p:attrName>style.visibility</p:attrName>
                                        </p:attrNameLst>
                                      </p:cBhvr>
                                      <p:to>
                                        <p:strVal val="visible"/>
                                      </p:to>
                                    </p:set>
                                    <p:anim calcmode="lin" valueType="num">
                                      <p:cBhvr additive="base">
                                        <p:cTn id="27" dur="500" fill="hold"/>
                                        <p:tgtEl>
                                          <p:spTgt spid="121859">
                                            <p:txEl>
                                              <p:charRg st="95" end="14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1859">
                                            <p:txEl>
                                              <p:charRg st="95" end="1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51</a:t>
            </a:r>
            <a:endParaRPr lang="zh-CN" altLang="zh-CN" b="0" dirty="0">
              <a:solidFill>
                <a:schemeClr val="tx2"/>
              </a:solidFill>
              <a:latin typeface="Times New Roman" panose="02020603050405020304" pitchFamily="2" charset="0"/>
              <a:ea typeface="宋体" panose="02010600030101010101" pitchFamily="2" charset="-122"/>
            </a:endParaRPr>
          </a:p>
        </p:txBody>
      </p:sp>
      <p:grpSp>
        <p:nvGrpSpPr>
          <p:cNvPr id="122883" name="组合 122882"/>
          <p:cNvGrpSpPr/>
          <p:nvPr/>
        </p:nvGrpSpPr>
        <p:grpSpPr>
          <a:xfrm>
            <a:off x="195263" y="1963738"/>
            <a:ext cx="4254500" cy="3551237"/>
            <a:chOff x="0" y="0"/>
            <a:chExt cx="2680" cy="2237"/>
          </a:xfrm>
        </p:grpSpPr>
        <p:sp>
          <p:nvSpPr>
            <p:cNvPr id="2" name="Text Box 4"/>
            <p:cNvSpPr txBox="1"/>
            <p:nvPr/>
          </p:nvSpPr>
          <p:spPr>
            <a:xfrm>
              <a:off x="2054" y="909"/>
              <a:ext cx="280" cy="581"/>
            </a:xfrm>
            <a:prstGeom prst="rect">
              <a:avLst/>
            </a:prstGeom>
            <a:noFill/>
            <a:ln w="9525">
              <a:noFill/>
            </a:ln>
          </p:spPr>
          <p:txBody>
            <a:bodyPr anchor="t"/>
            <a:p>
              <a:pPr algn="just"/>
              <a:r>
                <a:rPr lang="zh-CN" altLang="zh-CN" sz="1600"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2884" name="Text Box 5"/>
            <p:cNvSpPr txBox="1"/>
            <p:nvPr/>
          </p:nvSpPr>
          <p:spPr>
            <a:xfrm>
              <a:off x="594" y="24"/>
              <a:ext cx="781" cy="2213"/>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85" name="Line 6"/>
            <p:cNvSpPr/>
            <p:nvPr/>
          </p:nvSpPr>
          <p:spPr>
            <a:xfrm>
              <a:off x="594" y="274"/>
              <a:ext cx="781" cy="1"/>
            </a:xfrm>
            <a:prstGeom prst="line">
              <a:avLst/>
            </a:prstGeom>
            <a:ln w="9525" cap="flat" cmpd="sng">
              <a:solidFill>
                <a:srgbClr val="000000"/>
              </a:solidFill>
              <a:prstDash val="solid"/>
              <a:round/>
              <a:headEnd type="none" w="med" len="med"/>
              <a:tailEnd type="none" w="med" len="med"/>
            </a:ln>
          </p:spPr>
        </p:sp>
        <p:sp>
          <p:nvSpPr>
            <p:cNvPr id="122886" name="Line 7"/>
            <p:cNvSpPr/>
            <p:nvPr/>
          </p:nvSpPr>
          <p:spPr>
            <a:xfrm>
              <a:off x="594" y="537"/>
              <a:ext cx="781" cy="2"/>
            </a:xfrm>
            <a:prstGeom prst="line">
              <a:avLst/>
            </a:prstGeom>
            <a:ln w="9525" cap="flat" cmpd="sng">
              <a:solidFill>
                <a:srgbClr val="000000"/>
              </a:solidFill>
              <a:prstDash val="solid"/>
              <a:round/>
              <a:headEnd type="none" w="med" len="med"/>
              <a:tailEnd type="none" w="med" len="med"/>
            </a:ln>
          </p:spPr>
        </p:sp>
        <p:sp>
          <p:nvSpPr>
            <p:cNvPr id="122887" name="Line 8"/>
            <p:cNvSpPr/>
            <p:nvPr/>
          </p:nvSpPr>
          <p:spPr>
            <a:xfrm>
              <a:off x="594" y="802"/>
              <a:ext cx="781" cy="1"/>
            </a:xfrm>
            <a:prstGeom prst="line">
              <a:avLst/>
            </a:prstGeom>
            <a:ln w="9525" cap="flat" cmpd="sng">
              <a:solidFill>
                <a:srgbClr val="000000"/>
              </a:solidFill>
              <a:prstDash val="solid"/>
              <a:round/>
              <a:headEnd type="none" w="med" len="med"/>
              <a:tailEnd type="none" w="med" len="med"/>
            </a:ln>
          </p:spPr>
        </p:sp>
        <p:sp>
          <p:nvSpPr>
            <p:cNvPr id="122888" name="Line 9"/>
            <p:cNvSpPr/>
            <p:nvPr/>
          </p:nvSpPr>
          <p:spPr>
            <a:xfrm>
              <a:off x="594" y="1066"/>
              <a:ext cx="781" cy="1"/>
            </a:xfrm>
            <a:prstGeom prst="line">
              <a:avLst/>
            </a:prstGeom>
            <a:ln w="9525" cap="flat" cmpd="sng">
              <a:solidFill>
                <a:srgbClr val="000000"/>
              </a:solidFill>
              <a:prstDash val="solid"/>
              <a:round/>
              <a:headEnd type="none" w="med" len="med"/>
              <a:tailEnd type="none" w="med" len="med"/>
            </a:ln>
          </p:spPr>
        </p:sp>
        <p:sp>
          <p:nvSpPr>
            <p:cNvPr id="122889" name="Line 10"/>
            <p:cNvSpPr/>
            <p:nvPr/>
          </p:nvSpPr>
          <p:spPr>
            <a:xfrm>
              <a:off x="594" y="1383"/>
              <a:ext cx="781" cy="1"/>
            </a:xfrm>
            <a:prstGeom prst="line">
              <a:avLst/>
            </a:prstGeom>
            <a:ln w="9525" cap="flat" cmpd="sng">
              <a:solidFill>
                <a:srgbClr val="000000"/>
              </a:solidFill>
              <a:prstDash val="solid"/>
              <a:round/>
              <a:headEnd type="none" w="med" len="med"/>
              <a:tailEnd type="none" w="med" len="med"/>
            </a:ln>
          </p:spPr>
        </p:sp>
        <p:sp>
          <p:nvSpPr>
            <p:cNvPr id="122890" name="Line 11"/>
            <p:cNvSpPr/>
            <p:nvPr/>
          </p:nvSpPr>
          <p:spPr>
            <a:xfrm>
              <a:off x="594" y="1648"/>
              <a:ext cx="781" cy="1"/>
            </a:xfrm>
            <a:prstGeom prst="line">
              <a:avLst/>
            </a:prstGeom>
            <a:ln w="9525" cap="flat" cmpd="sng">
              <a:solidFill>
                <a:srgbClr val="000000"/>
              </a:solidFill>
              <a:prstDash val="solid"/>
              <a:round/>
              <a:headEnd type="none" w="med" len="med"/>
              <a:tailEnd type="none" w="med" len="med"/>
            </a:ln>
          </p:spPr>
        </p:sp>
        <p:sp>
          <p:nvSpPr>
            <p:cNvPr id="122891" name="Line 12"/>
            <p:cNvSpPr/>
            <p:nvPr/>
          </p:nvSpPr>
          <p:spPr>
            <a:xfrm>
              <a:off x="594" y="1912"/>
              <a:ext cx="781" cy="1"/>
            </a:xfrm>
            <a:prstGeom prst="line">
              <a:avLst/>
            </a:prstGeom>
            <a:ln w="9525" cap="flat" cmpd="sng">
              <a:solidFill>
                <a:srgbClr val="000000"/>
              </a:solidFill>
              <a:prstDash val="solid"/>
              <a:round/>
              <a:headEnd type="none" w="med" len="med"/>
              <a:tailEnd type="none" w="med" len="med"/>
            </a:ln>
          </p:spPr>
        </p:sp>
        <p:sp>
          <p:nvSpPr>
            <p:cNvPr id="122892" name="Text Box 13"/>
            <p:cNvSpPr txBox="1"/>
            <p:nvPr/>
          </p:nvSpPr>
          <p:spPr>
            <a:xfrm>
              <a:off x="0" y="0"/>
              <a:ext cx="659" cy="226"/>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3" name="Text Box 14"/>
            <p:cNvSpPr txBox="1"/>
            <p:nvPr/>
          </p:nvSpPr>
          <p:spPr>
            <a:xfrm>
              <a:off x="9" y="264"/>
              <a:ext cx="696" cy="224"/>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4" name="Text Box 15"/>
            <p:cNvSpPr txBox="1"/>
            <p:nvPr/>
          </p:nvSpPr>
          <p:spPr>
            <a:xfrm>
              <a:off x="9" y="531"/>
              <a:ext cx="631" cy="225"/>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5" name="Text Box 16"/>
            <p:cNvSpPr txBox="1"/>
            <p:nvPr/>
          </p:nvSpPr>
          <p:spPr>
            <a:xfrm>
              <a:off x="0" y="771"/>
              <a:ext cx="649" cy="225"/>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6" name="Text Box 17"/>
            <p:cNvSpPr txBox="1"/>
            <p:nvPr/>
          </p:nvSpPr>
          <p:spPr>
            <a:xfrm>
              <a:off x="10" y="1060"/>
              <a:ext cx="676" cy="226"/>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7" name="Text Box 18"/>
            <p:cNvSpPr txBox="1"/>
            <p:nvPr/>
          </p:nvSpPr>
          <p:spPr>
            <a:xfrm>
              <a:off x="0" y="1358"/>
              <a:ext cx="641" cy="225"/>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8" name="Text Box 19"/>
            <p:cNvSpPr txBox="1"/>
            <p:nvPr/>
          </p:nvSpPr>
          <p:spPr>
            <a:xfrm>
              <a:off x="1" y="1647"/>
              <a:ext cx="668" cy="227"/>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899" name="Text Box 20"/>
            <p:cNvSpPr txBox="1"/>
            <p:nvPr/>
          </p:nvSpPr>
          <p:spPr>
            <a:xfrm>
              <a:off x="0" y="1937"/>
              <a:ext cx="686" cy="224"/>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0" name="Text Box 21"/>
            <p:cNvSpPr txBox="1"/>
            <p:nvPr/>
          </p:nvSpPr>
          <p:spPr>
            <a:xfrm>
              <a:off x="799" y="37"/>
              <a:ext cx="40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1" name="Text Box 22"/>
            <p:cNvSpPr txBox="1"/>
            <p:nvPr/>
          </p:nvSpPr>
          <p:spPr>
            <a:xfrm>
              <a:off x="844" y="292"/>
              <a:ext cx="40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3" name="Rectangle 23"/>
            <p:cNvSpPr/>
            <p:nvPr/>
          </p:nvSpPr>
          <p:spPr>
            <a:xfrm>
              <a:off x="2011" y="10"/>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24"/>
            <p:cNvSpPr txBox="1"/>
            <p:nvPr/>
          </p:nvSpPr>
          <p:spPr>
            <a:xfrm>
              <a:off x="2249" y="11"/>
              <a:ext cx="331"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4" name="Line 25"/>
            <p:cNvSpPr/>
            <p:nvPr/>
          </p:nvSpPr>
          <p:spPr>
            <a:xfrm>
              <a:off x="1324" y="115"/>
              <a:ext cx="687" cy="0"/>
            </a:xfrm>
            <a:prstGeom prst="line">
              <a:avLst/>
            </a:prstGeom>
            <a:ln w="19050" cap="flat" cmpd="sng">
              <a:solidFill>
                <a:schemeClr val="tx1"/>
              </a:solidFill>
              <a:prstDash val="solid"/>
              <a:round/>
              <a:headEnd type="none" w="med" len="med"/>
              <a:tailEnd type="triangle" w="sm" len="med"/>
            </a:ln>
          </p:spPr>
        </p:sp>
        <p:sp>
          <p:nvSpPr>
            <p:cNvPr id="122906" name="Rectangle 26"/>
            <p:cNvSpPr/>
            <p:nvPr/>
          </p:nvSpPr>
          <p:spPr>
            <a:xfrm>
              <a:off x="2011" y="1973"/>
              <a:ext cx="246" cy="21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27"/>
            <p:cNvSpPr txBox="1"/>
            <p:nvPr/>
          </p:nvSpPr>
          <p:spPr>
            <a:xfrm>
              <a:off x="2276" y="1965"/>
              <a:ext cx="40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07" name="Line 28"/>
            <p:cNvSpPr/>
            <p:nvPr/>
          </p:nvSpPr>
          <p:spPr>
            <a:xfrm>
              <a:off x="1324" y="2078"/>
              <a:ext cx="687" cy="0"/>
            </a:xfrm>
            <a:prstGeom prst="line">
              <a:avLst/>
            </a:prstGeom>
            <a:ln w="19050" cap="flat" cmpd="sng">
              <a:solidFill>
                <a:schemeClr val="tx1"/>
              </a:solidFill>
              <a:prstDash val="solid"/>
              <a:round/>
              <a:headEnd type="none" w="med" len="med"/>
              <a:tailEnd type="triangle" w="sm" len="med"/>
            </a:ln>
          </p:spPr>
        </p:sp>
        <p:sp>
          <p:nvSpPr>
            <p:cNvPr id="122909" name="Rectangle 29"/>
            <p:cNvSpPr/>
            <p:nvPr/>
          </p:nvSpPr>
          <p:spPr>
            <a:xfrm>
              <a:off x="2011" y="327"/>
              <a:ext cx="246" cy="21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30"/>
            <p:cNvSpPr txBox="1"/>
            <p:nvPr/>
          </p:nvSpPr>
          <p:spPr>
            <a:xfrm>
              <a:off x="2276" y="337"/>
              <a:ext cx="27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2910" name="Line 31"/>
            <p:cNvSpPr/>
            <p:nvPr/>
          </p:nvSpPr>
          <p:spPr>
            <a:xfrm>
              <a:off x="1324" y="433"/>
              <a:ext cx="687" cy="0"/>
            </a:xfrm>
            <a:prstGeom prst="line">
              <a:avLst/>
            </a:prstGeom>
            <a:ln w="19050" cap="flat" cmpd="sng">
              <a:solidFill>
                <a:schemeClr val="tx1"/>
              </a:solidFill>
              <a:prstDash val="solid"/>
              <a:round/>
              <a:headEnd type="none" w="med" len="med"/>
              <a:tailEnd type="triangle" w="sm" len="med"/>
            </a:ln>
          </p:spPr>
        </p:sp>
        <p:sp>
          <p:nvSpPr>
            <p:cNvPr id="122911" name="Text Box 32"/>
            <p:cNvSpPr txBox="1"/>
            <p:nvPr/>
          </p:nvSpPr>
          <p:spPr>
            <a:xfrm>
              <a:off x="826" y="1948"/>
              <a:ext cx="40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122913" name="Rectangle 33"/>
          <p:cNvSpPr/>
          <p:nvPr/>
        </p:nvSpPr>
        <p:spPr>
          <a:xfrm>
            <a:off x="4222750" y="1884363"/>
            <a:ext cx="4659313" cy="3487737"/>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在文件i节点中使用一个具</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有8个数据项的数组i_addr[]</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来描述文件物理结构</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构造小型文件时，数组</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i_addr[ ]作为直接索引表。</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文件的大小： 8</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512B</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22914" name="Rectangle 34"/>
          <p:cNvSpPr/>
          <p:nvPr/>
        </p:nvSpPr>
        <p:spPr>
          <a:xfrm>
            <a:off x="130175" y="560388"/>
            <a:ext cx="8318500" cy="10414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① UNIX第七版本的文件索引结构</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ⅰ </a:t>
            </a:r>
            <a:r>
              <a:rPr lang="zh-CN" altLang="zh-CN" sz="2400" dirty="0">
                <a:solidFill>
                  <a:schemeClr val="tx1"/>
                </a:solidFill>
                <a:latin typeface="Times New Roman" panose="02020603050405020304" pitchFamily="2" charset="0"/>
                <a:ea typeface="宋体" panose="02010600030101010101" pitchFamily="2" charset="-122"/>
              </a:rPr>
              <a:t>小型文件</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22915" name="Text Box 35"/>
          <p:cNvSpPr txBox="1"/>
          <p:nvPr/>
        </p:nvSpPr>
        <p:spPr>
          <a:xfrm>
            <a:off x="814388" y="5868988"/>
            <a:ext cx="2811462"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UNIX 7</a:t>
            </a:r>
            <a:r>
              <a:rPr lang="zh-CN" altLang="zh-CN" sz="1600" b="0" dirty="0">
                <a:solidFill>
                  <a:schemeClr val="tx1"/>
                </a:solidFill>
                <a:latin typeface="Arial" panose="020B0604020202020204" pitchFamily="34" charset="0"/>
                <a:ea typeface="宋体" panose="02010600030101010101" pitchFamily="2" charset="-122"/>
              </a:rPr>
              <a:t> 版本的小型文件结构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6" name="Rectangle 36"/>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4">
                                            <p:txEl>
                                              <p:charRg st="0" end="18"/>
                                            </p:txEl>
                                          </p:spTgt>
                                        </p:tgtEl>
                                        <p:attrNameLst>
                                          <p:attrName>style.visibility</p:attrName>
                                        </p:attrNameLst>
                                      </p:cBhvr>
                                      <p:to>
                                        <p:strVal val="visible"/>
                                      </p:to>
                                    </p:set>
                                    <p:anim calcmode="lin" valueType="num">
                                      <p:cBhvr additive="base">
                                        <p:cTn id="7" dur="1000" fill="hold"/>
                                        <p:tgtEl>
                                          <p:spTgt spid="122914">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2914">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2914">
                                            <p:txEl>
                                              <p:charRg st="18" end="25"/>
                                            </p:txEl>
                                          </p:spTgt>
                                        </p:tgtEl>
                                        <p:attrNameLst>
                                          <p:attrName>style.visibility</p:attrName>
                                        </p:attrNameLst>
                                      </p:cBhvr>
                                      <p:to>
                                        <p:strVal val="visible"/>
                                      </p:to>
                                    </p:set>
                                    <p:anim calcmode="lin" valueType="num">
                                      <p:cBhvr additive="base">
                                        <p:cTn id="13" dur="500" fill="hold"/>
                                        <p:tgtEl>
                                          <p:spTgt spid="122914">
                                            <p:txEl>
                                              <p:charRg st="18"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914">
                                            <p:txEl>
                                              <p:charRg st="18"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2883"/>
                                        </p:tgtEl>
                                        <p:attrNameLst>
                                          <p:attrName>style.visibility</p:attrName>
                                        </p:attrNameLst>
                                      </p:cBhvr>
                                      <p:to>
                                        <p:strVal val="visible"/>
                                      </p:to>
                                    </p:set>
                                    <p:anim calcmode="lin" valueType="num">
                                      <p:cBhvr additive="base">
                                        <p:cTn id="19" dur="500" fill="hold"/>
                                        <p:tgtEl>
                                          <p:spTgt spid="122883"/>
                                        </p:tgtEl>
                                        <p:attrNameLst>
                                          <p:attrName>ppt_x</p:attrName>
                                        </p:attrNameLst>
                                      </p:cBhvr>
                                      <p:tavLst>
                                        <p:tav tm="0">
                                          <p:val>
                                            <p:strVal val="0-#ppt_w/2"/>
                                          </p:val>
                                        </p:tav>
                                        <p:tav tm="100000">
                                          <p:val>
                                            <p:strVal val="#ppt_x"/>
                                          </p:val>
                                        </p:tav>
                                      </p:tavLst>
                                    </p:anim>
                                    <p:anim calcmode="lin" valueType="num">
                                      <p:cBhvr additive="base">
                                        <p:cTn id="20" dur="500" fill="hold"/>
                                        <p:tgtEl>
                                          <p:spTgt spid="12288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29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22913"/>
                                        </p:tgtEl>
                                        <p:attrNameLst>
                                          <p:attrName>style.visibility</p:attrName>
                                        </p:attrNameLst>
                                      </p:cBhvr>
                                      <p:to>
                                        <p:strVal val="visible"/>
                                      </p:to>
                                    </p:set>
                                    <p:anim calcmode="lin" valueType="num">
                                      <p:cBhvr additive="base">
                                        <p:cTn id="29" dur="500" fill="hold"/>
                                        <p:tgtEl>
                                          <p:spTgt spid="122913"/>
                                        </p:tgtEl>
                                        <p:attrNameLst>
                                          <p:attrName>ppt_x</p:attrName>
                                        </p:attrNameLst>
                                      </p:cBhvr>
                                      <p:tavLst>
                                        <p:tav tm="0">
                                          <p:val>
                                            <p:strVal val="1+#ppt_w/2"/>
                                          </p:val>
                                        </p:tav>
                                        <p:tav tm="100000">
                                          <p:val>
                                            <p:strVal val="#ppt_x"/>
                                          </p:val>
                                        </p:tav>
                                      </p:tavLst>
                                    </p:anim>
                                    <p:anim calcmode="lin" valueType="num">
                                      <p:cBhvr additive="base">
                                        <p:cTn id="30" dur="500" fill="hold"/>
                                        <p:tgtEl>
                                          <p:spTgt spid="1229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3" grpId="0"/>
      <p:bldP spid="122914" grpId="0" build="p"/>
      <p:bldP spid="12291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3907" name="Rectangle 3"/>
          <p:cNvSpPr/>
          <p:nvPr/>
        </p:nvSpPr>
        <p:spPr>
          <a:xfrm>
            <a:off x="558800" y="588963"/>
            <a:ext cx="3817938"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ⅱ </a:t>
            </a:r>
            <a:r>
              <a:rPr lang="zh-CN" altLang="zh-CN" sz="2400" dirty="0">
                <a:solidFill>
                  <a:schemeClr val="tx1"/>
                </a:solidFill>
                <a:latin typeface="Times New Roman" panose="02020603050405020304" pitchFamily="2" charset="0"/>
                <a:ea typeface="宋体" panose="02010600030101010101" pitchFamily="2" charset="-122"/>
              </a:rPr>
              <a:t>大型文件</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123908" name="Rectangle 4"/>
          <p:cNvSpPr/>
          <p:nvPr/>
        </p:nvSpPr>
        <p:spPr>
          <a:xfrm>
            <a:off x="1698625" y="4895850"/>
            <a:ext cx="7024688" cy="1735138"/>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数组i_addr[  ]用于一级间接索引，</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只使用  i_addr[0] - addr[6]</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系统支持的文件最大可为： 7</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256</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512B </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23909" name="组合 123908"/>
          <p:cNvGrpSpPr/>
          <p:nvPr/>
        </p:nvGrpSpPr>
        <p:grpSpPr>
          <a:xfrm>
            <a:off x="3311525" y="782638"/>
            <a:ext cx="5254625" cy="3465512"/>
            <a:chOff x="0" y="0"/>
            <a:chExt cx="3310" cy="2183"/>
          </a:xfrm>
        </p:grpSpPr>
        <p:sp>
          <p:nvSpPr>
            <p:cNvPr id="2" name="Line 6"/>
            <p:cNvSpPr/>
            <p:nvPr/>
          </p:nvSpPr>
          <p:spPr>
            <a:xfrm>
              <a:off x="2206" y="2058"/>
              <a:ext cx="384" cy="0"/>
            </a:xfrm>
            <a:prstGeom prst="line">
              <a:avLst/>
            </a:prstGeom>
            <a:ln w="9525" cap="flat" cmpd="sng">
              <a:solidFill>
                <a:schemeClr val="tx1"/>
              </a:solidFill>
              <a:prstDash val="solid"/>
              <a:round/>
              <a:headEnd type="none" w="med" len="med"/>
              <a:tailEnd type="triangle" w="sm" len="med"/>
            </a:ln>
          </p:spPr>
        </p:sp>
        <p:sp>
          <p:nvSpPr>
            <p:cNvPr id="123910" name="Line 7"/>
            <p:cNvSpPr/>
            <p:nvPr/>
          </p:nvSpPr>
          <p:spPr>
            <a:xfrm>
              <a:off x="2206" y="1695"/>
              <a:ext cx="384" cy="0"/>
            </a:xfrm>
            <a:prstGeom prst="line">
              <a:avLst/>
            </a:prstGeom>
            <a:ln w="9525" cap="flat" cmpd="sng">
              <a:solidFill>
                <a:schemeClr val="tx1"/>
              </a:solidFill>
              <a:prstDash val="solid"/>
              <a:round/>
              <a:headEnd type="none" w="med" len="med"/>
              <a:tailEnd type="triangle" w="sm" len="med"/>
            </a:ln>
          </p:spPr>
        </p:sp>
        <p:sp>
          <p:nvSpPr>
            <p:cNvPr id="123911" name="Text Box 8"/>
            <p:cNvSpPr txBox="1"/>
            <p:nvPr/>
          </p:nvSpPr>
          <p:spPr>
            <a:xfrm>
              <a:off x="1995" y="918"/>
              <a:ext cx="296" cy="500"/>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123912" name="组合 123912"/>
            <p:cNvGrpSpPr/>
            <p:nvPr/>
          </p:nvGrpSpPr>
          <p:grpSpPr>
            <a:xfrm>
              <a:off x="0" y="64"/>
              <a:ext cx="1421" cy="1907"/>
              <a:chOff x="0" y="0"/>
              <a:chExt cx="1421" cy="1907"/>
            </a:xfrm>
          </p:grpSpPr>
          <p:sp>
            <p:nvSpPr>
              <p:cNvPr id="123913" name="Text Box 10"/>
              <p:cNvSpPr txBox="1"/>
              <p:nvPr/>
            </p:nvSpPr>
            <p:spPr>
              <a:xfrm>
                <a:off x="595" y="31"/>
                <a:ext cx="826" cy="187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14" name="Line 11"/>
              <p:cNvSpPr/>
              <p:nvPr/>
            </p:nvSpPr>
            <p:spPr>
              <a:xfrm>
                <a:off x="595" y="246"/>
                <a:ext cx="826" cy="1"/>
              </a:xfrm>
              <a:prstGeom prst="line">
                <a:avLst/>
              </a:prstGeom>
              <a:ln w="9525" cap="flat" cmpd="sng">
                <a:solidFill>
                  <a:srgbClr val="000000"/>
                </a:solidFill>
                <a:prstDash val="solid"/>
                <a:round/>
                <a:headEnd type="none" w="med" len="med"/>
                <a:tailEnd type="none" w="med" len="med"/>
              </a:ln>
            </p:spPr>
          </p:sp>
          <p:sp>
            <p:nvSpPr>
              <p:cNvPr id="123915" name="Line 12"/>
              <p:cNvSpPr/>
              <p:nvPr/>
            </p:nvSpPr>
            <p:spPr>
              <a:xfrm>
                <a:off x="595" y="472"/>
                <a:ext cx="826" cy="1"/>
              </a:xfrm>
              <a:prstGeom prst="line">
                <a:avLst/>
              </a:prstGeom>
              <a:ln w="9525" cap="flat" cmpd="sng">
                <a:solidFill>
                  <a:srgbClr val="000000"/>
                </a:solidFill>
                <a:prstDash val="solid"/>
                <a:round/>
                <a:headEnd type="none" w="med" len="med"/>
                <a:tailEnd type="none" w="med" len="med"/>
              </a:ln>
            </p:spPr>
          </p:sp>
          <p:sp>
            <p:nvSpPr>
              <p:cNvPr id="123916" name="Line 13"/>
              <p:cNvSpPr/>
              <p:nvPr/>
            </p:nvSpPr>
            <p:spPr>
              <a:xfrm>
                <a:off x="595" y="699"/>
                <a:ext cx="826" cy="1"/>
              </a:xfrm>
              <a:prstGeom prst="line">
                <a:avLst/>
              </a:prstGeom>
              <a:ln w="9525" cap="flat" cmpd="sng">
                <a:solidFill>
                  <a:srgbClr val="000000"/>
                </a:solidFill>
                <a:prstDash val="solid"/>
                <a:round/>
                <a:headEnd type="none" w="med" len="med"/>
                <a:tailEnd type="none" w="med" len="med"/>
              </a:ln>
            </p:spPr>
          </p:sp>
          <p:sp>
            <p:nvSpPr>
              <p:cNvPr id="123917" name="Line 14"/>
              <p:cNvSpPr/>
              <p:nvPr/>
            </p:nvSpPr>
            <p:spPr>
              <a:xfrm>
                <a:off x="595" y="927"/>
                <a:ext cx="826" cy="0"/>
              </a:xfrm>
              <a:prstGeom prst="line">
                <a:avLst/>
              </a:prstGeom>
              <a:ln w="9525" cap="flat" cmpd="sng">
                <a:solidFill>
                  <a:srgbClr val="000000"/>
                </a:solidFill>
                <a:prstDash val="solid"/>
                <a:round/>
                <a:headEnd type="none" w="med" len="med"/>
                <a:tailEnd type="none" w="med" len="med"/>
              </a:ln>
            </p:spPr>
          </p:sp>
          <p:sp>
            <p:nvSpPr>
              <p:cNvPr id="123918" name="Line 15"/>
              <p:cNvSpPr/>
              <p:nvPr/>
            </p:nvSpPr>
            <p:spPr>
              <a:xfrm>
                <a:off x="595" y="1199"/>
                <a:ext cx="826" cy="1"/>
              </a:xfrm>
              <a:prstGeom prst="line">
                <a:avLst/>
              </a:prstGeom>
              <a:ln w="9525" cap="flat" cmpd="sng">
                <a:solidFill>
                  <a:srgbClr val="000000"/>
                </a:solidFill>
                <a:prstDash val="solid"/>
                <a:round/>
                <a:headEnd type="none" w="med" len="med"/>
                <a:tailEnd type="none" w="med" len="med"/>
              </a:ln>
            </p:spPr>
          </p:sp>
          <p:sp>
            <p:nvSpPr>
              <p:cNvPr id="123919" name="Line 16"/>
              <p:cNvSpPr/>
              <p:nvPr/>
            </p:nvSpPr>
            <p:spPr>
              <a:xfrm>
                <a:off x="595" y="1426"/>
                <a:ext cx="826" cy="1"/>
              </a:xfrm>
              <a:prstGeom prst="line">
                <a:avLst/>
              </a:prstGeom>
              <a:ln w="9525" cap="flat" cmpd="sng">
                <a:solidFill>
                  <a:srgbClr val="000000"/>
                </a:solidFill>
                <a:prstDash val="solid"/>
                <a:round/>
                <a:headEnd type="none" w="med" len="med"/>
                <a:tailEnd type="none" w="med" len="med"/>
              </a:ln>
            </p:spPr>
          </p:sp>
          <p:sp>
            <p:nvSpPr>
              <p:cNvPr id="123920" name="Line 17"/>
              <p:cNvSpPr/>
              <p:nvPr/>
            </p:nvSpPr>
            <p:spPr>
              <a:xfrm>
                <a:off x="595" y="1653"/>
                <a:ext cx="826" cy="1"/>
              </a:xfrm>
              <a:prstGeom prst="line">
                <a:avLst/>
              </a:prstGeom>
              <a:ln w="9525" cap="flat" cmpd="sng">
                <a:solidFill>
                  <a:srgbClr val="000000"/>
                </a:solidFill>
                <a:prstDash val="solid"/>
                <a:round/>
                <a:headEnd type="none" w="med" len="med"/>
                <a:tailEnd type="none" w="med" len="med"/>
              </a:ln>
            </p:spPr>
          </p:sp>
          <p:sp>
            <p:nvSpPr>
              <p:cNvPr id="123921" name="Text Box 18"/>
              <p:cNvSpPr txBox="1"/>
              <p:nvPr/>
            </p:nvSpPr>
            <p:spPr>
              <a:xfrm>
                <a:off x="7" y="0"/>
                <a:ext cx="663" cy="20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2" name="Text Box 19"/>
              <p:cNvSpPr txBox="1"/>
              <p:nvPr/>
            </p:nvSpPr>
            <p:spPr>
              <a:xfrm>
                <a:off x="7" y="241"/>
                <a:ext cx="635" cy="211"/>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3" name="Text Box 20"/>
              <p:cNvSpPr txBox="1"/>
              <p:nvPr/>
            </p:nvSpPr>
            <p:spPr>
              <a:xfrm>
                <a:off x="7" y="467"/>
                <a:ext cx="671" cy="19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4" name="Text Box 21"/>
              <p:cNvSpPr txBox="1"/>
              <p:nvPr/>
            </p:nvSpPr>
            <p:spPr>
              <a:xfrm>
                <a:off x="16" y="674"/>
                <a:ext cx="617" cy="230"/>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5" name="Text Box 22"/>
              <p:cNvSpPr txBox="1"/>
              <p:nvPr/>
            </p:nvSpPr>
            <p:spPr>
              <a:xfrm>
                <a:off x="0" y="923"/>
                <a:ext cx="634" cy="20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6" name="Text Box 23"/>
              <p:cNvSpPr txBox="1"/>
              <p:nvPr/>
            </p:nvSpPr>
            <p:spPr>
              <a:xfrm>
                <a:off x="7" y="1189"/>
                <a:ext cx="635" cy="230"/>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7" name="Text Box 24"/>
              <p:cNvSpPr txBox="1"/>
              <p:nvPr/>
            </p:nvSpPr>
            <p:spPr>
              <a:xfrm>
                <a:off x="17" y="1410"/>
                <a:ext cx="635" cy="232"/>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8" name="Text Box 25"/>
              <p:cNvSpPr txBox="1"/>
              <p:nvPr/>
            </p:nvSpPr>
            <p:spPr>
              <a:xfrm>
                <a:off x="7" y="1659"/>
                <a:ext cx="645" cy="238"/>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29" name="Text Box 26"/>
              <p:cNvSpPr txBox="1"/>
              <p:nvPr/>
            </p:nvSpPr>
            <p:spPr>
              <a:xfrm>
                <a:off x="812" y="19"/>
                <a:ext cx="427"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30" name="Text Box 27"/>
              <p:cNvSpPr txBox="1"/>
              <p:nvPr/>
            </p:nvSpPr>
            <p:spPr>
              <a:xfrm>
                <a:off x="839" y="245"/>
                <a:ext cx="427"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97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31" name="Text Box 28"/>
              <p:cNvSpPr txBox="1"/>
              <p:nvPr/>
            </p:nvSpPr>
            <p:spPr>
              <a:xfrm>
                <a:off x="823" y="1443"/>
                <a:ext cx="427"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123932" name="Text Box 29"/>
            <p:cNvSpPr txBox="1"/>
            <p:nvPr/>
          </p:nvSpPr>
          <p:spPr>
            <a:xfrm>
              <a:off x="2882" y="101"/>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34" name="Rectangle 30"/>
            <p:cNvSpPr/>
            <p:nvPr/>
          </p:nvSpPr>
          <p:spPr>
            <a:xfrm>
              <a:off x="2644" y="114"/>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31"/>
            <p:cNvSpPr/>
            <p:nvPr/>
          </p:nvSpPr>
          <p:spPr>
            <a:xfrm>
              <a:off x="2260" y="228"/>
              <a:ext cx="384" cy="0"/>
            </a:xfrm>
            <a:prstGeom prst="line">
              <a:avLst/>
            </a:prstGeom>
            <a:ln w="9525" cap="flat" cmpd="sng">
              <a:solidFill>
                <a:schemeClr val="tx1"/>
              </a:solidFill>
              <a:prstDash val="solid"/>
              <a:round/>
              <a:headEnd type="none" w="med" len="med"/>
              <a:tailEnd type="triangle" w="sm" len="med"/>
            </a:ln>
          </p:spPr>
        </p:sp>
        <p:sp>
          <p:nvSpPr>
            <p:cNvPr id="123936" name="Rectangle 32"/>
            <p:cNvSpPr/>
            <p:nvPr/>
          </p:nvSpPr>
          <p:spPr>
            <a:xfrm>
              <a:off x="2644" y="523"/>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33"/>
            <p:cNvSpPr/>
            <p:nvPr/>
          </p:nvSpPr>
          <p:spPr>
            <a:xfrm>
              <a:off x="2260" y="580"/>
              <a:ext cx="384" cy="0"/>
            </a:xfrm>
            <a:prstGeom prst="line">
              <a:avLst/>
            </a:prstGeom>
            <a:ln w="9525" cap="flat" cmpd="sng">
              <a:solidFill>
                <a:schemeClr val="tx1"/>
              </a:solidFill>
              <a:prstDash val="solid"/>
              <a:round/>
              <a:headEnd type="none" w="med" len="med"/>
              <a:tailEnd type="triangle" w="sm" len="med"/>
            </a:ln>
          </p:spPr>
        </p:sp>
        <p:sp>
          <p:nvSpPr>
            <p:cNvPr id="123937" name="Text Box 34"/>
            <p:cNvSpPr txBox="1"/>
            <p:nvPr/>
          </p:nvSpPr>
          <p:spPr>
            <a:xfrm>
              <a:off x="2706" y="296"/>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3938" name="Text Box 35"/>
            <p:cNvSpPr txBox="1"/>
            <p:nvPr/>
          </p:nvSpPr>
          <p:spPr>
            <a:xfrm>
              <a:off x="2864" y="1577"/>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39" name="Line 36"/>
            <p:cNvSpPr/>
            <p:nvPr/>
          </p:nvSpPr>
          <p:spPr>
            <a:xfrm>
              <a:off x="1331" y="1636"/>
              <a:ext cx="480" cy="0"/>
            </a:xfrm>
            <a:prstGeom prst="line">
              <a:avLst/>
            </a:prstGeom>
            <a:ln w="19050" cap="flat" cmpd="sng">
              <a:solidFill>
                <a:schemeClr val="tx1"/>
              </a:solidFill>
              <a:prstDash val="solid"/>
              <a:round/>
              <a:headEnd type="none" w="med" len="med"/>
              <a:tailEnd type="triangle" w="sm" len="med"/>
            </a:ln>
          </p:spPr>
        </p:sp>
        <p:sp>
          <p:nvSpPr>
            <p:cNvPr id="123941" name="Rectangle 37"/>
            <p:cNvSpPr/>
            <p:nvPr/>
          </p:nvSpPr>
          <p:spPr>
            <a:xfrm>
              <a:off x="2590" y="1582"/>
              <a:ext cx="260" cy="181"/>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3942" name="Rectangle 38"/>
            <p:cNvSpPr/>
            <p:nvPr/>
          </p:nvSpPr>
          <p:spPr>
            <a:xfrm>
              <a:off x="2590" y="1990"/>
              <a:ext cx="260" cy="18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39"/>
            <p:cNvSpPr txBox="1"/>
            <p:nvPr/>
          </p:nvSpPr>
          <p:spPr>
            <a:xfrm>
              <a:off x="2637" y="1768"/>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3943" name="Text Box 40"/>
            <p:cNvSpPr txBox="1"/>
            <p:nvPr/>
          </p:nvSpPr>
          <p:spPr>
            <a:xfrm>
              <a:off x="2908"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37</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3944" name="组合 123944"/>
            <p:cNvGrpSpPr/>
            <p:nvPr/>
          </p:nvGrpSpPr>
          <p:grpSpPr>
            <a:xfrm>
              <a:off x="1824" y="0"/>
              <a:ext cx="515" cy="710"/>
              <a:chOff x="0" y="0"/>
              <a:chExt cx="515" cy="710"/>
            </a:xfrm>
          </p:grpSpPr>
          <p:sp>
            <p:nvSpPr>
              <p:cNvPr id="123945" name="Text Box 42"/>
              <p:cNvSpPr txBox="1"/>
              <p:nvPr/>
            </p:nvSpPr>
            <p:spPr>
              <a:xfrm>
                <a:off x="87"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387</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3946" name="组合 123946"/>
              <p:cNvGrpSpPr/>
              <p:nvPr/>
            </p:nvGrpSpPr>
            <p:grpSpPr>
              <a:xfrm>
                <a:off x="0" y="208"/>
                <a:ext cx="478" cy="476"/>
                <a:chOff x="0" y="0"/>
                <a:chExt cx="478" cy="476"/>
              </a:xfrm>
            </p:grpSpPr>
            <p:sp>
              <p:nvSpPr>
                <p:cNvPr id="123948" name="Rectangle 44"/>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45"/>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3949" name="Line 46"/>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3950" name="Text Box 47"/>
              <p:cNvSpPr txBox="1"/>
              <p:nvPr/>
            </p:nvSpPr>
            <p:spPr>
              <a:xfrm>
                <a:off x="97" y="191"/>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51" name="Text Box 48"/>
              <p:cNvSpPr txBox="1"/>
              <p:nvPr/>
            </p:nvSpPr>
            <p:spPr>
              <a:xfrm>
                <a:off x="134"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52" name="Text Box 49"/>
              <p:cNvSpPr txBox="1"/>
              <p:nvPr/>
            </p:nvSpPr>
            <p:spPr>
              <a:xfrm>
                <a:off x="168"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23953" name="Text Box 50"/>
            <p:cNvSpPr txBox="1"/>
            <p:nvPr/>
          </p:nvSpPr>
          <p:spPr>
            <a:xfrm>
              <a:off x="2846" y="1971"/>
              <a:ext cx="35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322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54" name="Text Box 51"/>
            <p:cNvSpPr txBox="1"/>
            <p:nvPr/>
          </p:nvSpPr>
          <p:spPr>
            <a:xfrm>
              <a:off x="873" y="542"/>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123955" name="组合 123955"/>
            <p:cNvGrpSpPr/>
            <p:nvPr/>
          </p:nvGrpSpPr>
          <p:grpSpPr>
            <a:xfrm>
              <a:off x="1803" y="1426"/>
              <a:ext cx="515" cy="710"/>
              <a:chOff x="0" y="0"/>
              <a:chExt cx="515" cy="710"/>
            </a:xfrm>
          </p:grpSpPr>
          <p:sp>
            <p:nvSpPr>
              <p:cNvPr id="123956" name="Text Box 53"/>
              <p:cNvSpPr txBox="1"/>
              <p:nvPr/>
            </p:nvSpPr>
            <p:spPr>
              <a:xfrm>
                <a:off x="87"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3957" name="组合 123957"/>
              <p:cNvGrpSpPr/>
              <p:nvPr/>
            </p:nvGrpSpPr>
            <p:grpSpPr>
              <a:xfrm>
                <a:off x="0" y="208"/>
                <a:ext cx="478" cy="476"/>
                <a:chOff x="0" y="0"/>
                <a:chExt cx="478" cy="476"/>
              </a:xfrm>
            </p:grpSpPr>
            <p:sp>
              <p:nvSpPr>
                <p:cNvPr id="123959" name="Rectangle 55"/>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56"/>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3960" name="Line 57"/>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3961" name="Text Box 58"/>
              <p:cNvSpPr txBox="1"/>
              <p:nvPr/>
            </p:nvSpPr>
            <p:spPr>
              <a:xfrm>
                <a:off x="124" y="190"/>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62" name="Text Box 59"/>
              <p:cNvSpPr txBox="1"/>
              <p:nvPr/>
            </p:nvSpPr>
            <p:spPr>
              <a:xfrm>
                <a:off x="89" y="498"/>
                <a:ext cx="3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322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3963" name="Text Box 60"/>
              <p:cNvSpPr txBox="1"/>
              <p:nvPr/>
            </p:nvSpPr>
            <p:spPr>
              <a:xfrm>
                <a:off x="168"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23964" name="Line 61"/>
            <p:cNvSpPr/>
            <p:nvPr/>
          </p:nvSpPr>
          <p:spPr>
            <a:xfrm>
              <a:off x="1349" y="210"/>
              <a:ext cx="480" cy="0"/>
            </a:xfrm>
            <a:prstGeom prst="line">
              <a:avLst/>
            </a:prstGeom>
            <a:ln w="19050" cap="flat" cmpd="sng">
              <a:solidFill>
                <a:schemeClr val="tx1"/>
              </a:solidFill>
              <a:prstDash val="solid"/>
              <a:round/>
              <a:headEnd type="none" w="med" len="med"/>
              <a:tailEnd type="triangle" w="sm" len="med"/>
            </a:ln>
          </p:spPr>
        </p:sp>
      </p:grpSp>
      <p:sp>
        <p:nvSpPr>
          <p:cNvPr id="123966" name="Text Box 62"/>
          <p:cNvSpPr txBox="1"/>
          <p:nvPr/>
        </p:nvSpPr>
        <p:spPr>
          <a:xfrm>
            <a:off x="4121150" y="4478338"/>
            <a:ext cx="2811463"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UNIX 7</a:t>
            </a:r>
            <a:r>
              <a:rPr lang="zh-CN" altLang="zh-CN" sz="1600" b="0" dirty="0">
                <a:solidFill>
                  <a:schemeClr val="tx1"/>
                </a:solidFill>
                <a:latin typeface="Arial" panose="020B0604020202020204" pitchFamily="34" charset="0"/>
                <a:ea typeface="宋体" panose="02010600030101010101" pitchFamily="2" charset="-122"/>
              </a:rPr>
              <a:t> 版本的大型文件结构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8" name="Rectangle 6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3907">
                                            <p:txEl>
                                              <p:charRg st="0" end="7"/>
                                            </p:txEl>
                                          </p:spTgt>
                                        </p:tgtEl>
                                        <p:attrNameLst>
                                          <p:attrName>style.visibility</p:attrName>
                                        </p:attrNameLst>
                                      </p:cBhvr>
                                      <p:to>
                                        <p:strVal val="visible"/>
                                      </p:to>
                                    </p:set>
                                    <p:anim calcmode="lin" valueType="num">
                                      <p:cBhvr additive="base">
                                        <p:cTn id="7" dur="500" fill="hold"/>
                                        <p:tgtEl>
                                          <p:spTgt spid="123907">
                                            <p:txEl>
                                              <p:charRg st="0" end="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3907">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23909"/>
                                        </p:tgtEl>
                                        <p:attrNameLst>
                                          <p:attrName>style.visibility</p:attrName>
                                        </p:attrNameLst>
                                      </p:cBhvr>
                                      <p:to>
                                        <p:strVal val="visible"/>
                                      </p:to>
                                    </p:set>
                                    <p:anim calcmode="lin" valueType="num">
                                      <p:cBhvr additive="base">
                                        <p:cTn id="13" dur="500" fill="hold"/>
                                        <p:tgtEl>
                                          <p:spTgt spid="123909"/>
                                        </p:tgtEl>
                                        <p:attrNameLst>
                                          <p:attrName>ppt_x</p:attrName>
                                        </p:attrNameLst>
                                      </p:cBhvr>
                                      <p:tavLst>
                                        <p:tav tm="0">
                                          <p:val>
                                            <p:strVal val="1+#ppt_w/2"/>
                                          </p:val>
                                        </p:tav>
                                        <p:tav tm="100000">
                                          <p:val>
                                            <p:strVal val="#ppt_x"/>
                                          </p:val>
                                        </p:tav>
                                      </p:tavLst>
                                    </p:anim>
                                    <p:anim calcmode="lin" valueType="num">
                                      <p:cBhvr additive="base">
                                        <p:cTn id="14" dur="500" fill="hold"/>
                                        <p:tgtEl>
                                          <p:spTgt spid="1239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9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3908"/>
                                        </p:tgtEl>
                                        <p:attrNameLst>
                                          <p:attrName>style.visibility</p:attrName>
                                        </p:attrNameLst>
                                      </p:cBhvr>
                                      <p:to>
                                        <p:strVal val="visible"/>
                                      </p:to>
                                    </p:set>
                                    <p:anim calcmode="lin" valueType="num">
                                      <p:cBhvr additive="base">
                                        <p:cTn id="23" dur="500" fill="hold"/>
                                        <p:tgtEl>
                                          <p:spTgt spid="123908"/>
                                        </p:tgtEl>
                                        <p:attrNameLst>
                                          <p:attrName>ppt_x</p:attrName>
                                        </p:attrNameLst>
                                      </p:cBhvr>
                                      <p:tavLst>
                                        <p:tav tm="0">
                                          <p:val>
                                            <p:strVal val="#ppt_x"/>
                                          </p:val>
                                        </p:tav>
                                        <p:tav tm="100000">
                                          <p:val>
                                            <p:strVal val="#ppt_x"/>
                                          </p:val>
                                        </p:tav>
                                      </p:tavLst>
                                    </p:anim>
                                    <p:anim calcmode="lin" valueType="num">
                                      <p:cBhvr additive="base">
                                        <p:cTn id="24" dur="500" fill="hold"/>
                                        <p:tgtEl>
                                          <p:spTgt spid="123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P spid="12396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4931" name="Rectangle 3"/>
          <p:cNvSpPr/>
          <p:nvPr/>
        </p:nvSpPr>
        <p:spPr>
          <a:xfrm>
            <a:off x="515938" y="488950"/>
            <a:ext cx="3587750"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ⅲ </a:t>
            </a:r>
            <a:r>
              <a:rPr lang="zh-CN" altLang="zh-CN" sz="2400" dirty="0">
                <a:solidFill>
                  <a:schemeClr val="tx1"/>
                </a:solidFill>
                <a:latin typeface="Times New Roman" panose="02020603050405020304" pitchFamily="2" charset="0"/>
                <a:ea typeface="宋体" panose="02010600030101010101" pitchFamily="2" charset="-122"/>
              </a:rPr>
              <a:t>巨型文件</a:t>
            </a:r>
            <a:endParaRPr lang="zh-CN" altLang="zh-CN" sz="2400" dirty="0">
              <a:solidFill>
                <a:schemeClr val="tx1"/>
              </a:solidFill>
              <a:latin typeface="Times New Roman" panose="02020603050405020304" pitchFamily="2" charset="0"/>
              <a:ea typeface="宋体" panose="02010600030101010101" pitchFamily="2" charset="-122"/>
            </a:endParaRPr>
          </a:p>
        </p:txBody>
      </p:sp>
      <p:grpSp>
        <p:nvGrpSpPr>
          <p:cNvPr id="124932" name="组合 124931"/>
          <p:cNvGrpSpPr/>
          <p:nvPr/>
        </p:nvGrpSpPr>
        <p:grpSpPr>
          <a:xfrm>
            <a:off x="1462088" y="912813"/>
            <a:ext cx="7191375" cy="5518150"/>
            <a:chOff x="0" y="0"/>
            <a:chExt cx="4530" cy="3476"/>
          </a:xfrm>
        </p:grpSpPr>
        <p:sp>
          <p:nvSpPr>
            <p:cNvPr id="2" name="Text Box 5"/>
            <p:cNvSpPr txBox="1"/>
            <p:nvPr/>
          </p:nvSpPr>
          <p:spPr>
            <a:xfrm>
              <a:off x="4187" y="2206"/>
              <a:ext cx="3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296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33" name="Text Box 6"/>
            <p:cNvSpPr txBox="1"/>
            <p:nvPr/>
          </p:nvSpPr>
          <p:spPr>
            <a:xfrm>
              <a:off x="4196" y="2935"/>
              <a:ext cx="33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466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34" name="Line 7"/>
            <p:cNvSpPr/>
            <p:nvPr/>
          </p:nvSpPr>
          <p:spPr>
            <a:xfrm>
              <a:off x="3560" y="3347"/>
              <a:ext cx="382" cy="0"/>
            </a:xfrm>
            <a:prstGeom prst="line">
              <a:avLst/>
            </a:prstGeom>
            <a:ln w="9525" cap="flat" cmpd="sng">
              <a:solidFill>
                <a:schemeClr val="tx1"/>
              </a:solidFill>
              <a:prstDash val="solid"/>
              <a:round/>
              <a:headEnd type="none" w="med" len="med"/>
              <a:tailEnd type="triangle" w="sm" len="med"/>
            </a:ln>
          </p:spPr>
        </p:sp>
        <p:sp>
          <p:nvSpPr>
            <p:cNvPr id="124935" name="Line 8"/>
            <p:cNvSpPr/>
            <p:nvPr/>
          </p:nvSpPr>
          <p:spPr>
            <a:xfrm>
              <a:off x="3560" y="2645"/>
              <a:ext cx="382" cy="0"/>
            </a:xfrm>
            <a:prstGeom prst="line">
              <a:avLst/>
            </a:prstGeom>
            <a:ln w="9525" cap="flat" cmpd="sng">
              <a:solidFill>
                <a:schemeClr val="tx1"/>
              </a:solidFill>
              <a:prstDash val="solid"/>
              <a:round/>
              <a:headEnd type="none" w="med" len="med"/>
              <a:tailEnd type="triangle" w="sm" len="med"/>
            </a:ln>
          </p:spPr>
        </p:sp>
        <p:sp>
          <p:nvSpPr>
            <p:cNvPr id="124936" name="Line 9"/>
            <p:cNvSpPr/>
            <p:nvPr/>
          </p:nvSpPr>
          <p:spPr>
            <a:xfrm>
              <a:off x="3560" y="2328"/>
              <a:ext cx="382" cy="0"/>
            </a:xfrm>
            <a:prstGeom prst="line">
              <a:avLst/>
            </a:prstGeom>
            <a:ln w="9525" cap="flat" cmpd="sng">
              <a:solidFill>
                <a:schemeClr val="tx1"/>
              </a:solidFill>
              <a:prstDash val="solid"/>
              <a:round/>
              <a:headEnd type="none" w="med" len="med"/>
              <a:tailEnd type="triangle" w="sm" len="med"/>
            </a:ln>
          </p:spPr>
        </p:sp>
        <p:sp>
          <p:nvSpPr>
            <p:cNvPr id="124937" name="Line 10"/>
            <p:cNvSpPr/>
            <p:nvPr/>
          </p:nvSpPr>
          <p:spPr>
            <a:xfrm>
              <a:off x="2416" y="2708"/>
              <a:ext cx="0" cy="243"/>
            </a:xfrm>
            <a:prstGeom prst="line">
              <a:avLst/>
            </a:prstGeom>
            <a:ln w="9525" cap="flat" cmpd="sng">
              <a:solidFill>
                <a:schemeClr val="tx1"/>
              </a:solidFill>
              <a:prstDash val="solid"/>
              <a:round/>
              <a:headEnd type="none" w="med" len="med"/>
              <a:tailEnd type="none" w="med" len="med"/>
            </a:ln>
          </p:spPr>
        </p:sp>
        <p:sp>
          <p:nvSpPr>
            <p:cNvPr id="124938" name="Line 11"/>
            <p:cNvSpPr/>
            <p:nvPr/>
          </p:nvSpPr>
          <p:spPr>
            <a:xfrm>
              <a:off x="2480" y="2263"/>
              <a:ext cx="657" cy="0"/>
            </a:xfrm>
            <a:prstGeom prst="line">
              <a:avLst/>
            </a:prstGeom>
            <a:ln w="9525" cap="flat" cmpd="sng">
              <a:solidFill>
                <a:schemeClr val="tx1"/>
              </a:solidFill>
              <a:prstDash val="solid"/>
              <a:round/>
              <a:headEnd type="none" w="med" len="med"/>
              <a:tailEnd type="triangle" w="sm" len="med"/>
            </a:ln>
          </p:spPr>
        </p:sp>
        <p:sp>
          <p:nvSpPr>
            <p:cNvPr id="124939" name="Line 12"/>
            <p:cNvSpPr/>
            <p:nvPr/>
          </p:nvSpPr>
          <p:spPr>
            <a:xfrm>
              <a:off x="2458" y="1887"/>
              <a:ext cx="382" cy="0"/>
            </a:xfrm>
            <a:prstGeom prst="line">
              <a:avLst/>
            </a:prstGeom>
            <a:ln w="9525" cap="flat" cmpd="sng">
              <a:solidFill>
                <a:schemeClr val="tx1"/>
              </a:solidFill>
              <a:prstDash val="solid"/>
              <a:round/>
              <a:headEnd type="none" w="med" len="med"/>
              <a:tailEnd type="triangle" w="sm" len="med"/>
            </a:ln>
          </p:spPr>
        </p:sp>
        <p:sp>
          <p:nvSpPr>
            <p:cNvPr id="124940" name="Line 13"/>
            <p:cNvSpPr/>
            <p:nvPr/>
          </p:nvSpPr>
          <p:spPr>
            <a:xfrm>
              <a:off x="2458" y="1558"/>
              <a:ext cx="382" cy="0"/>
            </a:xfrm>
            <a:prstGeom prst="line">
              <a:avLst/>
            </a:prstGeom>
            <a:ln w="9525" cap="flat" cmpd="sng">
              <a:solidFill>
                <a:schemeClr val="tx1"/>
              </a:solidFill>
              <a:prstDash val="solid"/>
              <a:round/>
              <a:headEnd type="none" w="med" len="med"/>
              <a:tailEnd type="triangle" w="sm" len="med"/>
            </a:ln>
          </p:spPr>
        </p:sp>
        <p:sp>
          <p:nvSpPr>
            <p:cNvPr id="124941" name="Line 14"/>
            <p:cNvSpPr/>
            <p:nvPr/>
          </p:nvSpPr>
          <p:spPr>
            <a:xfrm>
              <a:off x="2458" y="571"/>
              <a:ext cx="382" cy="0"/>
            </a:xfrm>
            <a:prstGeom prst="line">
              <a:avLst/>
            </a:prstGeom>
            <a:ln w="9525" cap="flat" cmpd="sng">
              <a:solidFill>
                <a:schemeClr val="tx1"/>
              </a:solidFill>
              <a:prstDash val="solid"/>
              <a:round/>
              <a:headEnd type="none" w="med" len="med"/>
              <a:tailEnd type="triangle" w="sm" len="med"/>
            </a:ln>
          </p:spPr>
        </p:sp>
        <p:sp>
          <p:nvSpPr>
            <p:cNvPr id="124942" name="Line 15"/>
            <p:cNvSpPr/>
            <p:nvPr/>
          </p:nvSpPr>
          <p:spPr>
            <a:xfrm>
              <a:off x="2458" y="242"/>
              <a:ext cx="382" cy="0"/>
            </a:xfrm>
            <a:prstGeom prst="line">
              <a:avLst/>
            </a:prstGeom>
            <a:ln w="9525" cap="flat" cmpd="sng">
              <a:solidFill>
                <a:schemeClr val="tx1"/>
              </a:solidFill>
              <a:prstDash val="solid"/>
              <a:round/>
              <a:headEnd type="none" w="med" len="med"/>
              <a:tailEnd type="triangle" w="sm" len="med"/>
            </a:ln>
          </p:spPr>
        </p:sp>
        <p:sp>
          <p:nvSpPr>
            <p:cNvPr id="124943" name="Text Box 16"/>
            <p:cNvSpPr txBox="1"/>
            <p:nvPr/>
          </p:nvSpPr>
          <p:spPr>
            <a:xfrm>
              <a:off x="2188" y="819"/>
              <a:ext cx="294" cy="45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44" name="Text Box 17"/>
            <p:cNvSpPr txBox="1"/>
            <p:nvPr/>
          </p:nvSpPr>
          <p:spPr>
            <a:xfrm>
              <a:off x="592" y="132"/>
              <a:ext cx="820" cy="170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a:p>
              <a:pPr algn="just">
                <a:spcBef>
                  <a:spcPct val="1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45" name="Line 18"/>
            <p:cNvSpPr/>
            <p:nvPr/>
          </p:nvSpPr>
          <p:spPr>
            <a:xfrm>
              <a:off x="592" y="343"/>
              <a:ext cx="820" cy="1"/>
            </a:xfrm>
            <a:prstGeom prst="line">
              <a:avLst/>
            </a:prstGeom>
            <a:ln w="9525" cap="flat" cmpd="sng">
              <a:solidFill>
                <a:srgbClr val="000000"/>
              </a:solidFill>
              <a:prstDash val="solid"/>
              <a:round/>
              <a:headEnd type="none" w="med" len="med"/>
              <a:tailEnd type="none" w="med" len="med"/>
            </a:ln>
          </p:spPr>
        </p:sp>
        <p:sp>
          <p:nvSpPr>
            <p:cNvPr id="124946" name="Line 19"/>
            <p:cNvSpPr/>
            <p:nvPr/>
          </p:nvSpPr>
          <p:spPr>
            <a:xfrm>
              <a:off x="592" y="564"/>
              <a:ext cx="820" cy="1"/>
            </a:xfrm>
            <a:prstGeom prst="line">
              <a:avLst/>
            </a:prstGeom>
            <a:ln w="9525" cap="flat" cmpd="sng">
              <a:solidFill>
                <a:srgbClr val="000000"/>
              </a:solidFill>
              <a:prstDash val="solid"/>
              <a:round/>
              <a:headEnd type="none" w="med" len="med"/>
              <a:tailEnd type="none" w="med" len="med"/>
            </a:ln>
          </p:spPr>
        </p:sp>
        <p:sp>
          <p:nvSpPr>
            <p:cNvPr id="124947" name="Line 20"/>
            <p:cNvSpPr/>
            <p:nvPr/>
          </p:nvSpPr>
          <p:spPr>
            <a:xfrm>
              <a:off x="592" y="786"/>
              <a:ext cx="820" cy="1"/>
            </a:xfrm>
            <a:prstGeom prst="line">
              <a:avLst/>
            </a:prstGeom>
            <a:ln w="9525" cap="flat" cmpd="sng">
              <a:solidFill>
                <a:srgbClr val="000000"/>
              </a:solidFill>
              <a:prstDash val="solid"/>
              <a:round/>
              <a:headEnd type="none" w="med" len="med"/>
              <a:tailEnd type="none" w="med" len="med"/>
            </a:ln>
          </p:spPr>
        </p:sp>
        <p:sp>
          <p:nvSpPr>
            <p:cNvPr id="124948" name="Line 21"/>
            <p:cNvSpPr/>
            <p:nvPr/>
          </p:nvSpPr>
          <p:spPr>
            <a:xfrm>
              <a:off x="592" y="991"/>
              <a:ext cx="820" cy="1"/>
            </a:xfrm>
            <a:prstGeom prst="line">
              <a:avLst/>
            </a:prstGeom>
            <a:ln w="9525" cap="flat" cmpd="sng">
              <a:solidFill>
                <a:srgbClr val="000000"/>
              </a:solidFill>
              <a:prstDash val="solid"/>
              <a:round/>
              <a:headEnd type="none" w="med" len="med"/>
              <a:tailEnd type="none" w="med" len="med"/>
            </a:ln>
          </p:spPr>
        </p:sp>
        <p:sp>
          <p:nvSpPr>
            <p:cNvPr id="124949" name="Line 22"/>
            <p:cNvSpPr/>
            <p:nvPr/>
          </p:nvSpPr>
          <p:spPr>
            <a:xfrm>
              <a:off x="592" y="1210"/>
              <a:ext cx="820" cy="1"/>
            </a:xfrm>
            <a:prstGeom prst="line">
              <a:avLst/>
            </a:prstGeom>
            <a:ln w="9525" cap="flat" cmpd="sng">
              <a:solidFill>
                <a:srgbClr val="000000"/>
              </a:solidFill>
              <a:prstDash val="solid"/>
              <a:round/>
              <a:headEnd type="none" w="med" len="med"/>
              <a:tailEnd type="none" w="med" len="med"/>
            </a:ln>
          </p:spPr>
        </p:sp>
        <p:sp>
          <p:nvSpPr>
            <p:cNvPr id="124950" name="Line 23"/>
            <p:cNvSpPr/>
            <p:nvPr/>
          </p:nvSpPr>
          <p:spPr>
            <a:xfrm>
              <a:off x="592" y="1406"/>
              <a:ext cx="820" cy="1"/>
            </a:xfrm>
            <a:prstGeom prst="line">
              <a:avLst/>
            </a:prstGeom>
            <a:ln w="9525" cap="flat" cmpd="sng">
              <a:solidFill>
                <a:srgbClr val="000000"/>
              </a:solidFill>
              <a:prstDash val="solid"/>
              <a:round/>
              <a:headEnd type="none" w="med" len="med"/>
              <a:tailEnd type="none" w="med" len="med"/>
            </a:ln>
          </p:spPr>
        </p:sp>
        <p:sp>
          <p:nvSpPr>
            <p:cNvPr id="124951" name="Line 24"/>
            <p:cNvSpPr/>
            <p:nvPr/>
          </p:nvSpPr>
          <p:spPr>
            <a:xfrm>
              <a:off x="592" y="1636"/>
              <a:ext cx="820" cy="1"/>
            </a:xfrm>
            <a:prstGeom prst="line">
              <a:avLst/>
            </a:prstGeom>
            <a:ln w="9525" cap="flat" cmpd="sng">
              <a:solidFill>
                <a:srgbClr val="000000"/>
              </a:solidFill>
              <a:prstDash val="solid"/>
              <a:round/>
              <a:headEnd type="none" w="med" len="med"/>
              <a:tailEnd type="none" w="med" len="med"/>
            </a:ln>
          </p:spPr>
        </p:sp>
        <p:sp>
          <p:nvSpPr>
            <p:cNvPr id="124952" name="Text Box 25"/>
            <p:cNvSpPr txBox="1"/>
            <p:nvPr/>
          </p:nvSpPr>
          <p:spPr>
            <a:xfrm>
              <a:off x="0" y="82"/>
              <a:ext cx="667" cy="21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3" name="Text Box 26"/>
            <p:cNvSpPr txBox="1"/>
            <p:nvPr/>
          </p:nvSpPr>
          <p:spPr>
            <a:xfrm>
              <a:off x="0" y="307"/>
              <a:ext cx="658" cy="20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4" name="Text Box 27"/>
            <p:cNvSpPr txBox="1"/>
            <p:nvPr/>
          </p:nvSpPr>
          <p:spPr>
            <a:xfrm>
              <a:off x="0" y="520"/>
              <a:ext cx="713" cy="220"/>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5" name="Text Box 28"/>
            <p:cNvSpPr txBox="1"/>
            <p:nvPr/>
          </p:nvSpPr>
          <p:spPr>
            <a:xfrm>
              <a:off x="0" y="727"/>
              <a:ext cx="677" cy="21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6" name="Text Box 29"/>
            <p:cNvSpPr txBox="1"/>
            <p:nvPr/>
          </p:nvSpPr>
          <p:spPr>
            <a:xfrm>
              <a:off x="1" y="960"/>
              <a:ext cx="694" cy="22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7" name="Text Box 30"/>
            <p:cNvSpPr txBox="1"/>
            <p:nvPr/>
          </p:nvSpPr>
          <p:spPr>
            <a:xfrm>
              <a:off x="0" y="1184"/>
              <a:ext cx="649" cy="247"/>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8" name="Text Box 31"/>
            <p:cNvSpPr txBox="1"/>
            <p:nvPr/>
          </p:nvSpPr>
          <p:spPr>
            <a:xfrm>
              <a:off x="1" y="1417"/>
              <a:ext cx="649" cy="221"/>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59" name="Text Box 32"/>
            <p:cNvSpPr txBox="1"/>
            <p:nvPr/>
          </p:nvSpPr>
          <p:spPr>
            <a:xfrm>
              <a:off x="0" y="1614"/>
              <a:ext cx="668" cy="258"/>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i_addr[7]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0" name="Text Box 33"/>
            <p:cNvSpPr txBox="1"/>
            <p:nvPr/>
          </p:nvSpPr>
          <p:spPr>
            <a:xfrm>
              <a:off x="808" y="120"/>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1" name="Text Box 34"/>
            <p:cNvSpPr txBox="1"/>
            <p:nvPr/>
          </p:nvSpPr>
          <p:spPr>
            <a:xfrm>
              <a:off x="817" y="352"/>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139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2" name="Text Box 35"/>
            <p:cNvSpPr txBox="1"/>
            <p:nvPr/>
          </p:nvSpPr>
          <p:spPr>
            <a:xfrm>
              <a:off x="871" y="1394"/>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3" name="Text Box 36"/>
            <p:cNvSpPr txBox="1"/>
            <p:nvPr/>
          </p:nvSpPr>
          <p:spPr>
            <a:xfrm>
              <a:off x="3094" y="159"/>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4" name="Line 37"/>
            <p:cNvSpPr/>
            <p:nvPr/>
          </p:nvSpPr>
          <p:spPr>
            <a:xfrm>
              <a:off x="1314" y="209"/>
              <a:ext cx="720" cy="0"/>
            </a:xfrm>
            <a:prstGeom prst="line">
              <a:avLst/>
            </a:prstGeom>
            <a:ln w="19050" cap="flat" cmpd="sng">
              <a:solidFill>
                <a:schemeClr val="tx1"/>
              </a:solidFill>
              <a:prstDash val="solid"/>
              <a:round/>
              <a:headEnd type="none" w="med" len="med"/>
              <a:tailEnd type="triangle" w="sm" len="med"/>
            </a:ln>
          </p:spPr>
        </p:sp>
        <p:sp>
          <p:nvSpPr>
            <p:cNvPr id="124966" name="Rectangle 38"/>
            <p:cNvSpPr/>
            <p:nvPr/>
          </p:nvSpPr>
          <p:spPr>
            <a:xfrm>
              <a:off x="2840" y="154"/>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4967" name="Rectangle 39"/>
            <p:cNvSpPr/>
            <p:nvPr/>
          </p:nvSpPr>
          <p:spPr>
            <a:xfrm>
              <a:off x="2840" y="521"/>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40"/>
            <p:cNvSpPr txBox="1"/>
            <p:nvPr/>
          </p:nvSpPr>
          <p:spPr>
            <a:xfrm>
              <a:off x="2903" y="318"/>
              <a:ext cx="297" cy="247"/>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68" name="Text Box 41"/>
            <p:cNvSpPr txBox="1"/>
            <p:nvPr/>
          </p:nvSpPr>
          <p:spPr>
            <a:xfrm>
              <a:off x="3094" y="1448"/>
              <a:ext cx="33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58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69" name="Line 42"/>
            <p:cNvSpPr/>
            <p:nvPr/>
          </p:nvSpPr>
          <p:spPr>
            <a:xfrm>
              <a:off x="1314" y="1518"/>
              <a:ext cx="720" cy="0"/>
            </a:xfrm>
            <a:prstGeom prst="line">
              <a:avLst/>
            </a:prstGeom>
            <a:ln w="19050" cap="flat" cmpd="sng">
              <a:solidFill>
                <a:schemeClr val="tx1"/>
              </a:solidFill>
              <a:prstDash val="solid"/>
              <a:round/>
              <a:headEnd type="none" w="med" len="med"/>
              <a:tailEnd type="triangle" w="sm" len="med"/>
            </a:ln>
          </p:spPr>
        </p:sp>
        <p:sp>
          <p:nvSpPr>
            <p:cNvPr id="124971" name="Rectangle 43"/>
            <p:cNvSpPr/>
            <p:nvPr/>
          </p:nvSpPr>
          <p:spPr>
            <a:xfrm>
              <a:off x="2840" y="1453"/>
              <a:ext cx="258" cy="165"/>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4972" name="Rectangle 44"/>
            <p:cNvSpPr/>
            <p:nvPr/>
          </p:nvSpPr>
          <p:spPr>
            <a:xfrm>
              <a:off x="2840" y="1826"/>
              <a:ext cx="258" cy="16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45"/>
            <p:cNvSpPr txBox="1"/>
            <p:nvPr/>
          </p:nvSpPr>
          <p:spPr>
            <a:xfrm>
              <a:off x="2886" y="1616"/>
              <a:ext cx="297" cy="247"/>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 </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74" name="Rectangle 46"/>
            <p:cNvSpPr/>
            <p:nvPr/>
          </p:nvSpPr>
          <p:spPr>
            <a:xfrm>
              <a:off x="3942" y="2220"/>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4975" name="Rectangle 47"/>
            <p:cNvSpPr/>
            <p:nvPr/>
          </p:nvSpPr>
          <p:spPr>
            <a:xfrm>
              <a:off x="3942" y="2608"/>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48"/>
            <p:cNvSpPr txBox="1"/>
            <p:nvPr/>
          </p:nvSpPr>
          <p:spPr>
            <a:xfrm>
              <a:off x="3994" y="2382"/>
              <a:ext cx="179" cy="258"/>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76" name="Line 49"/>
            <p:cNvSpPr/>
            <p:nvPr/>
          </p:nvSpPr>
          <p:spPr>
            <a:xfrm>
              <a:off x="1187" y="2238"/>
              <a:ext cx="890" cy="0"/>
            </a:xfrm>
            <a:prstGeom prst="line">
              <a:avLst/>
            </a:prstGeom>
            <a:ln w="19050" cap="flat" cmpd="sng">
              <a:solidFill>
                <a:schemeClr val="tx1"/>
              </a:solidFill>
              <a:prstDash val="solid"/>
              <a:round/>
              <a:headEnd type="none" w="med" len="med"/>
              <a:tailEnd type="triangle" w="sm" len="med"/>
            </a:ln>
          </p:spPr>
        </p:sp>
        <p:sp>
          <p:nvSpPr>
            <p:cNvPr id="124978" name="Rectangle 50"/>
            <p:cNvSpPr/>
            <p:nvPr/>
          </p:nvSpPr>
          <p:spPr>
            <a:xfrm>
              <a:off x="3942" y="2949"/>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51"/>
            <p:cNvSpPr/>
            <p:nvPr/>
          </p:nvSpPr>
          <p:spPr>
            <a:xfrm>
              <a:off x="3560" y="3021"/>
              <a:ext cx="382" cy="0"/>
            </a:xfrm>
            <a:prstGeom prst="line">
              <a:avLst/>
            </a:prstGeom>
            <a:ln w="9525" cap="flat" cmpd="sng">
              <a:solidFill>
                <a:schemeClr val="tx1"/>
              </a:solidFill>
              <a:prstDash val="solid"/>
              <a:round/>
              <a:headEnd type="none" w="med" len="med"/>
              <a:tailEnd type="triangle" w="sm" len="med"/>
            </a:ln>
          </p:spPr>
        </p:sp>
        <p:sp>
          <p:nvSpPr>
            <p:cNvPr id="124980" name="Rectangle 52"/>
            <p:cNvSpPr/>
            <p:nvPr/>
          </p:nvSpPr>
          <p:spPr>
            <a:xfrm>
              <a:off x="3942" y="3292"/>
              <a:ext cx="258" cy="1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53"/>
            <p:cNvSpPr/>
            <p:nvPr/>
          </p:nvSpPr>
          <p:spPr>
            <a:xfrm>
              <a:off x="2416" y="2951"/>
              <a:ext cx="721" cy="0"/>
            </a:xfrm>
            <a:prstGeom prst="line">
              <a:avLst/>
            </a:prstGeom>
            <a:ln w="9525" cap="flat" cmpd="sng">
              <a:solidFill>
                <a:schemeClr val="tx1"/>
              </a:solidFill>
              <a:prstDash val="solid"/>
              <a:round/>
              <a:headEnd type="none" w="med" len="med"/>
              <a:tailEnd type="triangle" w="sm" len="med"/>
            </a:ln>
          </p:spPr>
        </p:sp>
        <p:sp>
          <p:nvSpPr>
            <p:cNvPr id="124981" name="Line 54"/>
            <p:cNvSpPr/>
            <p:nvPr/>
          </p:nvSpPr>
          <p:spPr>
            <a:xfrm>
              <a:off x="1187" y="1765"/>
              <a:ext cx="9" cy="472"/>
            </a:xfrm>
            <a:prstGeom prst="line">
              <a:avLst/>
            </a:prstGeom>
            <a:ln w="19050" cap="flat" cmpd="sng">
              <a:solidFill>
                <a:schemeClr val="tx1"/>
              </a:solidFill>
              <a:prstDash val="solid"/>
              <a:round/>
              <a:headEnd type="none" w="med" len="med"/>
              <a:tailEnd type="none" w="med" len="med"/>
            </a:ln>
          </p:spPr>
        </p:sp>
        <p:sp>
          <p:nvSpPr>
            <p:cNvPr id="124982" name="Text Box 55"/>
            <p:cNvSpPr txBox="1"/>
            <p:nvPr/>
          </p:nvSpPr>
          <p:spPr>
            <a:xfrm>
              <a:off x="864" y="574"/>
              <a:ext cx="297" cy="247"/>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83" name="Text Box 56"/>
            <p:cNvSpPr txBox="1"/>
            <p:nvPr/>
          </p:nvSpPr>
          <p:spPr>
            <a:xfrm>
              <a:off x="3976" y="3094"/>
              <a:ext cx="179" cy="258"/>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4984" name="Text Box 57"/>
            <p:cNvSpPr txBox="1"/>
            <p:nvPr/>
          </p:nvSpPr>
          <p:spPr>
            <a:xfrm>
              <a:off x="2167" y="2021"/>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482</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4985" name="组合 124985"/>
            <p:cNvGrpSpPr/>
            <p:nvPr/>
          </p:nvGrpSpPr>
          <p:grpSpPr>
            <a:xfrm>
              <a:off x="2080" y="2229"/>
              <a:ext cx="478" cy="476"/>
              <a:chOff x="0" y="0"/>
              <a:chExt cx="478" cy="476"/>
            </a:xfrm>
          </p:grpSpPr>
          <p:sp>
            <p:nvSpPr>
              <p:cNvPr id="124987" name="Rectangle 59"/>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60"/>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4988" name="Line 61"/>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4989" name="Text Box 62"/>
            <p:cNvSpPr txBox="1"/>
            <p:nvPr/>
          </p:nvSpPr>
          <p:spPr>
            <a:xfrm>
              <a:off x="2167" y="2202"/>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768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90" name="Text Box 63"/>
            <p:cNvSpPr txBox="1"/>
            <p:nvPr/>
          </p:nvSpPr>
          <p:spPr>
            <a:xfrm>
              <a:off x="2187" y="2519"/>
              <a:ext cx="34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91" name="Text Box 64"/>
            <p:cNvSpPr txBox="1"/>
            <p:nvPr/>
          </p:nvSpPr>
          <p:spPr>
            <a:xfrm>
              <a:off x="2247" y="2371"/>
              <a:ext cx="299" cy="227"/>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124992" name="组合 124992"/>
            <p:cNvGrpSpPr/>
            <p:nvPr/>
          </p:nvGrpSpPr>
          <p:grpSpPr>
            <a:xfrm>
              <a:off x="3130" y="2057"/>
              <a:ext cx="515" cy="710"/>
              <a:chOff x="0" y="0"/>
              <a:chExt cx="515" cy="710"/>
            </a:xfrm>
          </p:grpSpPr>
          <p:sp>
            <p:nvSpPr>
              <p:cNvPr id="124993" name="Text Box 66"/>
              <p:cNvSpPr txBox="1"/>
              <p:nvPr/>
            </p:nvSpPr>
            <p:spPr>
              <a:xfrm>
                <a:off x="87"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768</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4994" name="组合 124994"/>
              <p:cNvGrpSpPr/>
              <p:nvPr/>
            </p:nvGrpSpPr>
            <p:grpSpPr>
              <a:xfrm>
                <a:off x="0" y="208"/>
                <a:ext cx="478" cy="476"/>
                <a:chOff x="0" y="0"/>
                <a:chExt cx="478" cy="476"/>
              </a:xfrm>
            </p:grpSpPr>
            <p:sp>
              <p:nvSpPr>
                <p:cNvPr id="124996" name="Rectangle 68"/>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69"/>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4997" name="Line 70"/>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4998" name="Text Box 71"/>
              <p:cNvSpPr txBox="1"/>
              <p:nvPr/>
            </p:nvSpPr>
            <p:spPr>
              <a:xfrm>
                <a:off x="97" y="191"/>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296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4999" name="Text Box 72"/>
              <p:cNvSpPr txBox="1"/>
              <p:nvPr/>
            </p:nvSpPr>
            <p:spPr>
              <a:xfrm>
                <a:off x="134"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87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00" name="Text Box 73"/>
              <p:cNvSpPr txBox="1"/>
              <p:nvPr/>
            </p:nvSpPr>
            <p:spPr>
              <a:xfrm>
                <a:off x="168"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grpSp>
          <p:nvGrpSpPr>
            <p:cNvPr id="125001" name="组合 125001"/>
            <p:cNvGrpSpPr/>
            <p:nvPr/>
          </p:nvGrpSpPr>
          <p:grpSpPr>
            <a:xfrm>
              <a:off x="2033" y="1307"/>
              <a:ext cx="515" cy="710"/>
              <a:chOff x="0" y="0"/>
              <a:chExt cx="515" cy="710"/>
            </a:xfrm>
          </p:grpSpPr>
          <p:sp>
            <p:nvSpPr>
              <p:cNvPr id="125002" name="Text Box 75"/>
              <p:cNvSpPr txBox="1"/>
              <p:nvPr/>
            </p:nvSpPr>
            <p:spPr>
              <a:xfrm>
                <a:off x="87"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200</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5003" name="组合 125003"/>
              <p:cNvGrpSpPr/>
              <p:nvPr/>
            </p:nvGrpSpPr>
            <p:grpSpPr>
              <a:xfrm>
                <a:off x="0" y="208"/>
                <a:ext cx="478" cy="476"/>
                <a:chOff x="0" y="0"/>
                <a:chExt cx="478" cy="476"/>
              </a:xfrm>
            </p:grpSpPr>
            <p:sp>
              <p:nvSpPr>
                <p:cNvPr id="125005" name="Rectangle 77"/>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78"/>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5006" name="Line 79"/>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5007" name="Text Box 80"/>
              <p:cNvSpPr txBox="1"/>
              <p:nvPr/>
            </p:nvSpPr>
            <p:spPr>
              <a:xfrm>
                <a:off x="97" y="191"/>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 58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08" name="Text Box 81"/>
              <p:cNvSpPr txBox="1"/>
              <p:nvPr/>
            </p:nvSpPr>
            <p:spPr>
              <a:xfrm>
                <a:off x="134"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93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09" name="Text Box 82"/>
              <p:cNvSpPr txBox="1"/>
              <p:nvPr/>
            </p:nvSpPr>
            <p:spPr>
              <a:xfrm>
                <a:off x="168"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25010" name="Text Box 83"/>
            <p:cNvSpPr txBox="1"/>
            <p:nvPr/>
          </p:nvSpPr>
          <p:spPr>
            <a:xfrm>
              <a:off x="3166" y="488"/>
              <a:ext cx="26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11" name="Text Box 84"/>
            <p:cNvSpPr txBox="1"/>
            <p:nvPr/>
          </p:nvSpPr>
          <p:spPr>
            <a:xfrm>
              <a:off x="3112" y="1795"/>
              <a:ext cx="33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93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12" name="Text Box 85"/>
            <p:cNvSpPr txBox="1"/>
            <p:nvPr/>
          </p:nvSpPr>
          <p:spPr>
            <a:xfrm>
              <a:off x="870" y="1632"/>
              <a:ext cx="42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482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13" name="Text Box 86"/>
            <p:cNvSpPr txBox="1"/>
            <p:nvPr/>
          </p:nvSpPr>
          <p:spPr>
            <a:xfrm>
              <a:off x="4241" y="2590"/>
              <a:ext cx="259"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87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14" name="Text Box 87"/>
            <p:cNvSpPr txBox="1"/>
            <p:nvPr/>
          </p:nvSpPr>
          <p:spPr>
            <a:xfrm>
              <a:off x="2120" y="0"/>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387</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5015" name="组合 125015"/>
            <p:cNvGrpSpPr/>
            <p:nvPr/>
          </p:nvGrpSpPr>
          <p:grpSpPr>
            <a:xfrm>
              <a:off x="2033" y="208"/>
              <a:ext cx="478" cy="476"/>
              <a:chOff x="0" y="0"/>
              <a:chExt cx="478" cy="476"/>
            </a:xfrm>
          </p:grpSpPr>
          <p:sp>
            <p:nvSpPr>
              <p:cNvPr id="125017" name="Rectangle 89"/>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90"/>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5018" name="Line 91"/>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5019" name="Text Box 92"/>
            <p:cNvSpPr txBox="1"/>
            <p:nvPr/>
          </p:nvSpPr>
          <p:spPr>
            <a:xfrm>
              <a:off x="2094" y="191"/>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 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20" name="Text Box 93"/>
            <p:cNvSpPr txBox="1"/>
            <p:nvPr/>
          </p:nvSpPr>
          <p:spPr>
            <a:xfrm>
              <a:off x="2167" y="498"/>
              <a:ext cx="28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21" name="Text Box 94"/>
            <p:cNvSpPr txBox="1"/>
            <p:nvPr/>
          </p:nvSpPr>
          <p:spPr>
            <a:xfrm>
              <a:off x="2201" y="350"/>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5022" name="Text Box 95"/>
            <p:cNvSpPr txBox="1"/>
            <p:nvPr/>
          </p:nvSpPr>
          <p:spPr>
            <a:xfrm>
              <a:off x="3217" y="2741"/>
              <a:ext cx="428"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389</a:t>
              </a:r>
              <a:endParaRPr lang="zh-CN" altLang="zh-CN" sz="1600" dirty="0">
                <a:solidFill>
                  <a:schemeClr val="tx1"/>
                </a:solidFill>
                <a:latin typeface="Times New Roman" panose="02020603050405020304" pitchFamily="2" charset="0"/>
                <a:ea typeface="宋体" panose="02010600030101010101" pitchFamily="2" charset="-122"/>
              </a:endParaRPr>
            </a:p>
          </p:txBody>
        </p:sp>
        <p:grpSp>
          <p:nvGrpSpPr>
            <p:cNvPr id="125023" name="组合 125023"/>
            <p:cNvGrpSpPr/>
            <p:nvPr/>
          </p:nvGrpSpPr>
          <p:grpSpPr>
            <a:xfrm>
              <a:off x="3130" y="2949"/>
              <a:ext cx="478" cy="476"/>
              <a:chOff x="0" y="0"/>
              <a:chExt cx="478" cy="476"/>
            </a:xfrm>
          </p:grpSpPr>
          <p:sp>
            <p:nvSpPr>
              <p:cNvPr id="125025" name="Rectangle 97"/>
              <p:cNvSpPr/>
              <p:nvPr/>
            </p:nvSpPr>
            <p:spPr>
              <a:xfrm>
                <a:off x="5" y="0"/>
                <a:ext cx="469" cy="476"/>
              </a:xfrm>
              <a:prstGeom prst="rect">
                <a:avLst/>
              </a:prstGeom>
              <a:solidFill>
                <a:srgbClr val="FFCCFF"/>
              </a:solidFill>
              <a:ln w="9525" cap="flat" cmpd="sng">
                <a:solidFill>
                  <a:schemeClr val="tx1"/>
                </a:solidFill>
                <a:prstDash val="solid"/>
                <a:miter/>
                <a:headEnd type="none" w="med" len="med"/>
                <a:tailEnd type="none" w="med" len="med"/>
              </a:ln>
            </p:spPr>
            <p:txBody>
              <a:bodyPr wrap="none"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98"/>
              <p:cNvSpPr/>
              <p:nvPr/>
            </p:nvSpPr>
            <p:spPr>
              <a:xfrm>
                <a:off x="8" y="332"/>
                <a:ext cx="470" cy="0"/>
              </a:xfrm>
              <a:prstGeom prst="line">
                <a:avLst/>
              </a:prstGeom>
              <a:ln w="9525" cap="flat" cmpd="sng">
                <a:solidFill>
                  <a:schemeClr val="tx1"/>
                </a:solidFill>
                <a:prstDash val="solid"/>
                <a:round/>
                <a:headEnd type="none" w="med" len="med"/>
                <a:tailEnd type="none" w="med" len="med"/>
              </a:ln>
            </p:spPr>
          </p:sp>
          <p:sp>
            <p:nvSpPr>
              <p:cNvPr id="125026" name="Line 99"/>
              <p:cNvSpPr/>
              <p:nvPr/>
            </p:nvSpPr>
            <p:spPr>
              <a:xfrm>
                <a:off x="0" y="183"/>
                <a:ext cx="470" cy="0"/>
              </a:xfrm>
              <a:prstGeom prst="line">
                <a:avLst/>
              </a:prstGeom>
              <a:ln w="9525" cap="flat" cmpd="sng">
                <a:solidFill>
                  <a:schemeClr val="tx1"/>
                </a:solidFill>
                <a:prstDash val="solid"/>
                <a:round/>
                <a:headEnd type="none" w="med" len="med"/>
                <a:tailEnd type="none" w="med" len="med"/>
              </a:ln>
            </p:spPr>
          </p:sp>
        </p:grpSp>
        <p:sp>
          <p:nvSpPr>
            <p:cNvPr id="125027" name="Text Box 100"/>
            <p:cNvSpPr txBox="1"/>
            <p:nvPr/>
          </p:nvSpPr>
          <p:spPr>
            <a:xfrm>
              <a:off x="3191" y="2932"/>
              <a:ext cx="35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 466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28" name="Text Box 101"/>
            <p:cNvSpPr txBox="1"/>
            <p:nvPr/>
          </p:nvSpPr>
          <p:spPr>
            <a:xfrm>
              <a:off x="3237" y="3239"/>
              <a:ext cx="327"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25029" name="Text Box 102"/>
            <p:cNvSpPr txBox="1"/>
            <p:nvPr/>
          </p:nvSpPr>
          <p:spPr>
            <a:xfrm>
              <a:off x="3298" y="3091"/>
              <a:ext cx="299" cy="272"/>
            </a:xfrm>
            <a:prstGeom prst="rect">
              <a:avLst/>
            </a:prstGeom>
            <a:noFill/>
            <a:ln w="9525">
              <a:noFill/>
            </a:ln>
          </p:spPr>
          <p:txBody>
            <a:bodyPr anchor="t"/>
            <a:p>
              <a:pPr algn="just"/>
              <a:r>
                <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5030" name="Text Box 103"/>
            <p:cNvSpPr txBox="1"/>
            <p:nvPr/>
          </p:nvSpPr>
          <p:spPr>
            <a:xfrm>
              <a:off x="4196" y="3264"/>
              <a:ext cx="33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108</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125032" name="Text Box 104"/>
          <p:cNvSpPr txBox="1"/>
          <p:nvPr/>
        </p:nvSpPr>
        <p:spPr>
          <a:xfrm>
            <a:off x="2128838" y="6097588"/>
            <a:ext cx="2811462"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UNIX 7</a:t>
            </a:r>
            <a:r>
              <a:rPr lang="zh-CN" altLang="zh-CN" sz="1600" b="0" dirty="0">
                <a:solidFill>
                  <a:schemeClr val="tx1"/>
                </a:solidFill>
                <a:latin typeface="Arial" panose="020B0604020202020204" pitchFamily="34" charset="0"/>
                <a:ea typeface="宋体" panose="02010600030101010101" pitchFamily="2" charset="-122"/>
              </a:rPr>
              <a:t> 版本的巨型文件结构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13" name="Rectangle 10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31">
                                            <p:txEl>
                                              <p:charRg st="0" end="7"/>
                                            </p:txEl>
                                          </p:spTgt>
                                        </p:tgtEl>
                                        <p:attrNameLst>
                                          <p:attrName>style.visibility</p:attrName>
                                        </p:attrNameLst>
                                      </p:cBhvr>
                                      <p:to>
                                        <p:strVal val="visible"/>
                                      </p:to>
                                    </p:set>
                                    <p:anim calcmode="lin" valueType="num">
                                      <p:cBhvr additive="base">
                                        <p:cTn id="7" dur="1000" fill="hold"/>
                                        <p:tgtEl>
                                          <p:spTgt spid="124931">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4931">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4932"/>
                                        </p:tgtEl>
                                        <p:attrNameLst>
                                          <p:attrName>style.visibility</p:attrName>
                                        </p:attrNameLst>
                                      </p:cBhvr>
                                      <p:to>
                                        <p:strVal val="visible"/>
                                      </p:to>
                                    </p:set>
                                    <p:anim calcmode="lin" valueType="num">
                                      <p:cBhvr additive="base">
                                        <p:cTn id="13" dur="500" fill="hold"/>
                                        <p:tgtEl>
                                          <p:spTgt spid="124932"/>
                                        </p:tgtEl>
                                        <p:attrNameLst>
                                          <p:attrName>ppt_x</p:attrName>
                                        </p:attrNameLst>
                                      </p:cBhvr>
                                      <p:tavLst>
                                        <p:tav tm="0">
                                          <p:val>
                                            <p:strVal val="#ppt_x"/>
                                          </p:val>
                                        </p:tav>
                                        <p:tav tm="100000">
                                          <p:val>
                                            <p:strVal val="#ppt_x"/>
                                          </p:val>
                                        </p:tav>
                                      </p:tavLst>
                                    </p:anim>
                                    <p:anim calcmode="lin" valueType="num">
                                      <p:cBhvr additive="base">
                                        <p:cTn id="14" dur="500" fill="hold"/>
                                        <p:tgtEl>
                                          <p:spTgt spid="1249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5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p:bldP spid="12503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5955" name="Rectangle 3"/>
          <p:cNvSpPr/>
          <p:nvPr/>
        </p:nvSpPr>
        <p:spPr>
          <a:xfrm>
            <a:off x="1101725" y="660400"/>
            <a:ext cx="4733925"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en-US" sz="2400">
                <a:solidFill>
                  <a:schemeClr val="tx1"/>
                </a:solidFill>
                <a:latin typeface="Times New Roman" panose="02020603050405020304" pitchFamily="2" charset="0"/>
                <a:ea typeface="宋体" panose="02010600030101010101" pitchFamily="2" charset="-122"/>
              </a:rPr>
              <a:t>巨型文件支持的文件大小</a:t>
            </a:r>
            <a:endParaRPr lang="zh-CN" altLang="en-US" sz="2400">
              <a:solidFill>
                <a:schemeClr val="tx1"/>
              </a:solidFill>
              <a:latin typeface="Times New Roman" panose="02020603050405020304" pitchFamily="2" charset="0"/>
              <a:ea typeface="宋体" panose="02010600030101010101" pitchFamily="2" charset="-122"/>
            </a:endParaRPr>
          </a:p>
        </p:txBody>
      </p:sp>
      <p:sp>
        <p:nvSpPr>
          <p:cNvPr id="125956" name="Rectangle 4"/>
          <p:cNvSpPr/>
          <p:nvPr/>
        </p:nvSpPr>
        <p:spPr>
          <a:xfrm>
            <a:off x="1905000" y="1309688"/>
            <a:ext cx="6750050" cy="3487737"/>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i_addr[0]——i_addr[6]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用于一级间接索引</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i_addr[7]</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用于二级间接索引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系统支持的文件最大可为</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(7</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256 + 256</a:t>
            </a:r>
            <a:r>
              <a:rPr lang="zh-CN" altLang="zh-CN" sz="2400" b="0" baseline="30000" dirty="0">
                <a:solidFill>
                  <a:schemeClr val="tx1"/>
                </a:solidFill>
                <a:latin typeface="Times New Roman" panose="02020603050405020304" pitchFamily="2" charset="0"/>
                <a:ea typeface="宋体" panose="02010600030101010101" pitchFamily="2" charset="-122"/>
              </a:rPr>
              <a:t>2</a:t>
            </a: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512B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charRg st="0" end="12"/>
                                            </p:txEl>
                                          </p:spTgt>
                                        </p:tgtEl>
                                        <p:attrNameLst>
                                          <p:attrName>style.visibility</p:attrName>
                                        </p:attrNameLst>
                                      </p:cBhvr>
                                      <p:to>
                                        <p:strVal val="visible"/>
                                      </p:to>
                                    </p:set>
                                    <p:anim calcmode="lin" valueType="num">
                                      <p:cBhvr additive="base">
                                        <p:cTn id="7" dur="1000" fill="hold"/>
                                        <p:tgtEl>
                                          <p:spTgt spid="12595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595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5956"/>
                                        </p:tgtEl>
                                        <p:attrNameLst>
                                          <p:attrName>style.visibility</p:attrName>
                                        </p:attrNameLst>
                                      </p:cBhvr>
                                      <p:to>
                                        <p:strVal val="visible"/>
                                      </p:to>
                                    </p:set>
                                    <p:anim calcmode="lin" valueType="num">
                                      <p:cBhvr additive="base">
                                        <p:cTn id="13" dur="500" fill="hold"/>
                                        <p:tgtEl>
                                          <p:spTgt spid="125956"/>
                                        </p:tgtEl>
                                        <p:attrNameLst>
                                          <p:attrName>ppt_x</p:attrName>
                                        </p:attrNameLst>
                                      </p:cBhvr>
                                      <p:tavLst>
                                        <p:tav tm="0">
                                          <p:val>
                                            <p:strVal val="#ppt_x"/>
                                          </p:val>
                                        </p:tav>
                                        <p:tav tm="100000">
                                          <p:val>
                                            <p:strVal val="#ppt_x"/>
                                          </p:val>
                                        </p:tav>
                                      </p:tavLst>
                                    </p:anim>
                                    <p:anim calcmode="lin" valueType="num">
                                      <p:cBhvr additive="base">
                                        <p:cTn id="14" dur="500" fill="hold"/>
                                        <p:tgtEl>
                                          <p:spTgt spid="125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p:bldP spid="125956"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p:nvPr/>
        </p:nvSpPr>
        <p:spPr>
          <a:xfrm>
            <a:off x="915988" y="460375"/>
            <a:ext cx="8039100" cy="987425"/>
          </a:xfrm>
          <a:prstGeom prst="rect">
            <a:avLst/>
          </a:prstGeom>
          <a:noFill/>
          <a:ln w="9525">
            <a:noFill/>
          </a:ln>
        </p:spPr>
        <p:txBody>
          <a:bodyPr anchor="t">
            <a:spAutoFit/>
          </a:bodyPr>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UNIX system ⅴ的文件索引结构</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 system  V 采用 i_addr[13]地址表来构造文件的索引结构。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Text Box 3"/>
          <p:cNvSpPr txBox="1"/>
          <p:nvPr/>
        </p:nvSpPr>
        <p:spPr>
          <a:xfrm>
            <a:off x="8507413" y="6524625"/>
            <a:ext cx="376237" cy="347663"/>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6980" name="Rectangle 4"/>
          <p:cNvSpPr/>
          <p:nvPr/>
        </p:nvSpPr>
        <p:spPr>
          <a:xfrm>
            <a:off x="638175" y="5491163"/>
            <a:ext cx="4570413" cy="1041400"/>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系统支持的文件最大可为：(10+256+256</a:t>
            </a:r>
            <a:r>
              <a:rPr lang="zh-CN" altLang="zh-CN" sz="2400" b="0" baseline="30000" dirty="0">
                <a:solidFill>
                  <a:schemeClr val="tx1"/>
                </a:solidFill>
                <a:latin typeface="Times New Roman" panose="02020603050405020304" pitchFamily="2" charset="0"/>
                <a:ea typeface="宋体" panose="02010600030101010101" pitchFamily="2" charset="-122"/>
              </a:rPr>
              <a:t>2</a:t>
            </a:r>
            <a:r>
              <a:rPr lang="zh-CN" altLang="zh-CN" sz="2400" b="0" dirty="0">
                <a:solidFill>
                  <a:schemeClr val="tx1"/>
                </a:solidFill>
                <a:latin typeface="Times New Roman" panose="02020603050405020304" pitchFamily="2" charset="0"/>
                <a:ea typeface="宋体" panose="02010600030101010101" pitchFamily="2" charset="-122"/>
              </a:rPr>
              <a:t>+256</a:t>
            </a:r>
            <a:r>
              <a:rPr lang="zh-CN" altLang="zh-CN" sz="2400" b="0" baseline="30000" dirty="0">
                <a:solidFill>
                  <a:schemeClr val="tx1"/>
                </a:solidFill>
                <a:latin typeface="Times New Roman" panose="02020603050405020304" pitchFamily="2" charset="0"/>
                <a:ea typeface="宋体" panose="02010600030101010101" pitchFamily="2" charset="-122"/>
              </a:rPr>
              <a:t>3</a:t>
            </a:r>
            <a:r>
              <a:rPr lang="zh-CN" altLang="zh-CN" sz="2400" b="0" dirty="0">
                <a:solidFill>
                  <a:schemeClr val="tx1"/>
                </a:solidFill>
                <a:latin typeface="Times New Roman" panose="02020603050405020304" pitchFamily="2" charset="0"/>
                <a:ea typeface="宋体" panose="02010600030101010101" pitchFamily="2" charset="-122"/>
              </a:rPr>
              <a:t>)</a:t>
            </a:r>
            <a:r>
              <a:rPr lang="zh-CN" altLang="zh-CN" sz="20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1024B</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26981" name="组合 126980"/>
          <p:cNvGrpSpPr/>
          <p:nvPr/>
        </p:nvGrpSpPr>
        <p:grpSpPr>
          <a:xfrm>
            <a:off x="1212850" y="1539875"/>
            <a:ext cx="7332663" cy="4906963"/>
            <a:chOff x="0" y="0"/>
            <a:chExt cx="4619" cy="3091"/>
          </a:xfrm>
        </p:grpSpPr>
        <p:grpSp>
          <p:nvGrpSpPr>
            <p:cNvPr id="3" name="组合 126981"/>
            <p:cNvGrpSpPr/>
            <p:nvPr/>
          </p:nvGrpSpPr>
          <p:grpSpPr>
            <a:xfrm>
              <a:off x="577" y="97"/>
              <a:ext cx="803" cy="1731"/>
              <a:chOff x="0" y="0"/>
              <a:chExt cx="928" cy="1935"/>
            </a:xfrm>
          </p:grpSpPr>
          <p:sp>
            <p:nvSpPr>
              <p:cNvPr id="126982" name="Text Box 7"/>
              <p:cNvSpPr txBox="1"/>
              <p:nvPr/>
            </p:nvSpPr>
            <p:spPr>
              <a:xfrm>
                <a:off x="0" y="0"/>
                <a:ext cx="928" cy="1935"/>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26983" name="Line 8"/>
              <p:cNvSpPr/>
              <p:nvPr/>
            </p:nvSpPr>
            <p:spPr>
              <a:xfrm>
                <a:off x="0" y="170"/>
                <a:ext cx="928" cy="0"/>
              </a:xfrm>
              <a:prstGeom prst="line">
                <a:avLst/>
              </a:prstGeom>
              <a:ln w="9525" cap="flat" cmpd="sng">
                <a:solidFill>
                  <a:srgbClr val="000000"/>
                </a:solidFill>
                <a:prstDash val="solid"/>
                <a:round/>
                <a:headEnd type="none" w="med" len="med"/>
                <a:tailEnd type="none" w="med" len="med"/>
              </a:ln>
            </p:spPr>
          </p:sp>
          <p:sp>
            <p:nvSpPr>
              <p:cNvPr id="126984" name="Line 9"/>
              <p:cNvSpPr/>
              <p:nvPr/>
            </p:nvSpPr>
            <p:spPr>
              <a:xfrm>
                <a:off x="0" y="319"/>
                <a:ext cx="928" cy="0"/>
              </a:xfrm>
              <a:prstGeom prst="line">
                <a:avLst/>
              </a:prstGeom>
              <a:ln w="9525" cap="flat" cmpd="sng">
                <a:solidFill>
                  <a:srgbClr val="000000"/>
                </a:solidFill>
                <a:prstDash val="solid"/>
                <a:round/>
                <a:headEnd type="none" w="med" len="med"/>
                <a:tailEnd type="none" w="med" len="med"/>
              </a:ln>
            </p:spPr>
          </p:sp>
          <p:sp>
            <p:nvSpPr>
              <p:cNvPr id="126985" name="Line 10"/>
              <p:cNvSpPr/>
              <p:nvPr/>
            </p:nvSpPr>
            <p:spPr>
              <a:xfrm>
                <a:off x="0" y="455"/>
                <a:ext cx="928" cy="0"/>
              </a:xfrm>
              <a:prstGeom prst="line">
                <a:avLst/>
              </a:prstGeom>
              <a:ln w="9525" cap="flat" cmpd="sng">
                <a:solidFill>
                  <a:srgbClr val="000000"/>
                </a:solidFill>
                <a:prstDash val="solid"/>
                <a:round/>
                <a:headEnd type="none" w="med" len="med"/>
                <a:tailEnd type="none" w="med" len="med"/>
              </a:ln>
            </p:spPr>
          </p:sp>
          <p:sp>
            <p:nvSpPr>
              <p:cNvPr id="126986" name="Line 11"/>
              <p:cNvSpPr/>
              <p:nvPr/>
            </p:nvSpPr>
            <p:spPr>
              <a:xfrm>
                <a:off x="0" y="611"/>
                <a:ext cx="928" cy="0"/>
              </a:xfrm>
              <a:prstGeom prst="line">
                <a:avLst/>
              </a:prstGeom>
              <a:ln w="9525" cap="flat" cmpd="sng">
                <a:solidFill>
                  <a:srgbClr val="000000"/>
                </a:solidFill>
                <a:prstDash val="solid"/>
                <a:round/>
                <a:headEnd type="none" w="med" len="med"/>
                <a:tailEnd type="none" w="med" len="med"/>
              </a:ln>
            </p:spPr>
          </p:sp>
          <p:sp>
            <p:nvSpPr>
              <p:cNvPr id="126987" name="Line 12"/>
              <p:cNvSpPr/>
              <p:nvPr/>
            </p:nvSpPr>
            <p:spPr>
              <a:xfrm>
                <a:off x="0" y="755"/>
                <a:ext cx="928" cy="0"/>
              </a:xfrm>
              <a:prstGeom prst="line">
                <a:avLst/>
              </a:prstGeom>
              <a:ln w="9525" cap="flat" cmpd="sng">
                <a:solidFill>
                  <a:srgbClr val="000000"/>
                </a:solidFill>
                <a:prstDash val="solid"/>
                <a:round/>
                <a:headEnd type="none" w="med" len="med"/>
                <a:tailEnd type="none" w="med" len="med"/>
              </a:ln>
            </p:spPr>
          </p:sp>
          <p:sp>
            <p:nvSpPr>
              <p:cNvPr id="126988" name="Line 13"/>
              <p:cNvSpPr/>
              <p:nvPr/>
            </p:nvSpPr>
            <p:spPr>
              <a:xfrm>
                <a:off x="0" y="897"/>
                <a:ext cx="928" cy="0"/>
              </a:xfrm>
              <a:prstGeom prst="line">
                <a:avLst/>
              </a:prstGeom>
              <a:ln w="9525" cap="flat" cmpd="sng">
                <a:solidFill>
                  <a:srgbClr val="000000"/>
                </a:solidFill>
                <a:prstDash val="solid"/>
                <a:round/>
                <a:headEnd type="none" w="med" len="med"/>
                <a:tailEnd type="none" w="med" len="med"/>
              </a:ln>
            </p:spPr>
          </p:sp>
          <p:sp>
            <p:nvSpPr>
              <p:cNvPr id="126989" name="Line 14"/>
              <p:cNvSpPr/>
              <p:nvPr/>
            </p:nvSpPr>
            <p:spPr>
              <a:xfrm>
                <a:off x="0" y="1032"/>
                <a:ext cx="928" cy="0"/>
              </a:xfrm>
              <a:prstGeom prst="line">
                <a:avLst/>
              </a:prstGeom>
              <a:ln w="9525" cap="flat" cmpd="sng">
                <a:solidFill>
                  <a:srgbClr val="000000"/>
                </a:solidFill>
                <a:prstDash val="solid"/>
                <a:round/>
                <a:headEnd type="none" w="med" len="med"/>
                <a:tailEnd type="none" w="med" len="med"/>
              </a:ln>
            </p:spPr>
          </p:sp>
          <p:sp>
            <p:nvSpPr>
              <p:cNvPr id="126990" name="Line 15"/>
              <p:cNvSpPr/>
              <p:nvPr/>
            </p:nvSpPr>
            <p:spPr>
              <a:xfrm>
                <a:off x="0" y="1168"/>
                <a:ext cx="928" cy="0"/>
              </a:xfrm>
              <a:prstGeom prst="line">
                <a:avLst/>
              </a:prstGeom>
              <a:ln w="9525" cap="flat" cmpd="sng">
                <a:solidFill>
                  <a:srgbClr val="000000"/>
                </a:solidFill>
                <a:prstDash val="solid"/>
                <a:round/>
                <a:headEnd type="none" w="med" len="med"/>
                <a:tailEnd type="none" w="med" len="med"/>
              </a:ln>
            </p:spPr>
          </p:sp>
          <p:sp>
            <p:nvSpPr>
              <p:cNvPr id="126991" name="Line 16"/>
              <p:cNvSpPr/>
              <p:nvPr/>
            </p:nvSpPr>
            <p:spPr>
              <a:xfrm>
                <a:off x="0" y="1324"/>
                <a:ext cx="928" cy="0"/>
              </a:xfrm>
              <a:prstGeom prst="line">
                <a:avLst/>
              </a:prstGeom>
              <a:ln w="9525" cap="flat" cmpd="sng">
                <a:solidFill>
                  <a:srgbClr val="000000"/>
                </a:solidFill>
                <a:prstDash val="solid"/>
                <a:round/>
                <a:headEnd type="none" w="med" len="med"/>
                <a:tailEnd type="none" w="med" len="med"/>
              </a:ln>
            </p:spPr>
          </p:sp>
          <p:sp>
            <p:nvSpPr>
              <p:cNvPr id="126992" name="Line 17"/>
              <p:cNvSpPr/>
              <p:nvPr/>
            </p:nvSpPr>
            <p:spPr>
              <a:xfrm>
                <a:off x="0" y="1474"/>
                <a:ext cx="928" cy="0"/>
              </a:xfrm>
              <a:prstGeom prst="line">
                <a:avLst/>
              </a:prstGeom>
              <a:ln w="9525" cap="flat" cmpd="sng">
                <a:solidFill>
                  <a:srgbClr val="000000"/>
                </a:solidFill>
                <a:prstDash val="solid"/>
                <a:round/>
                <a:headEnd type="none" w="med" len="med"/>
                <a:tailEnd type="none" w="med" len="med"/>
              </a:ln>
            </p:spPr>
          </p:sp>
          <p:sp>
            <p:nvSpPr>
              <p:cNvPr id="126993" name="Line 18"/>
              <p:cNvSpPr/>
              <p:nvPr/>
            </p:nvSpPr>
            <p:spPr>
              <a:xfrm>
                <a:off x="0" y="1640"/>
                <a:ext cx="928" cy="0"/>
              </a:xfrm>
              <a:prstGeom prst="line">
                <a:avLst/>
              </a:prstGeom>
              <a:ln w="9525" cap="flat" cmpd="sng">
                <a:solidFill>
                  <a:srgbClr val="000000"/>
                </a:solidFill>
                <a:prstDash val="solid"/>
                <a:round/>
                <a:headEnd type="none" w="med" len="med"/>
                <a:tailEnd type="none" w="med" len="med"/>
              </a:ln>
            </p:spPr>
          </p:sp>
          <p:sp>
            <p:nvSpPr>
              <p:cNvPr id="126994" name="Line 19"/>
              <p:cNvSpPr/>
              <p:nvPr/>
            </p:nvSpPr>
            <p:spPr>
              <a:xfrm>
                <a:off x="0" y="1786"/>
                <a:ext cx="928" cy="0"/>
              </a:xfrm>
              <a:prstGeom prst="line">
                <a:avLst/>
              </a:prstGeom>
              <a:ln w="9525" cap="flat" cmpd="sng">
                <a:solidFill>
                  <a:srgbClr val="000000"/>
                </a:solidFill>
                <a:prstDash val="solid"/>
                <a:round/>
                <a:headEnd type="none" w="med" len="med"/>
                <a:tailEnd type="none" w="med" len="med"/>
              </a:ln>
            </p:spPr>
          </p:sp>
        </p:grpSp>
        <p:sp>
          <p:nvSpPr>
            <p:cNvPr id="126996" name="Rectangle 20"/>
            <p:cNvSpPr/>
            <p:nvPr/>
          </p:nvSpPr>
          <p:spPr>
            <a:xfrm>
              <a:off x="1938" y="2155"/>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21"/>
            <p:cNvSpPr/>
            <p:nvPr/>
          </p:nvSpPr>
          <p:spPr>
            <a:xfrm>
              <a:off x="1938" y="2223"/>
              <a:ext cx="411" cy="0"/>
            </a:xfrm>
            <a:prstGeom prst="line">
              <a:avLst/>
            </a:prstGeom>
            <a:ln w="9525" cap="flat" cmpd="sng">
              <a:solidFill>
                <a:srgbClr val="000000"/>
              </a:solidFill>
              <a:prstDash val="solid"/>
              <a:round/>
              <a:headEnd type="none" w="med" len="med"/>
              <a:tailEnd type="none" w="med" len="med"/>
            </a:ln>
          </p:spPr>
        </p:sp>
        <p:sp>
          <p:nvSpPr>
            <p:cNvPr id="126997" name="Line 22"/>
            <p:cNvSpPr/>
            <p:nvPr/>
          </p:nvSpPr>
          <p:spPr>
            <a:xfrm>
              <a:off x="1938" y="2368"/>
              <a:ext cx="411" cy="0"/>
            </a:xfrm>
            <a:prstGeom prst="line">
              <a:avLst/>
            </a:prstGeom>
            <a:ln w="9525" cap="flat" cmpd="sng">
              <a:solidFill>
                <a:srgbClr val="000000"/>
              </a:solidFill>
              <a:prstDash val="solid"/>
              <a:round/>
              <a:headEnd type="none" w="med" len="med"/>
              <a:tailEnd type="none" w="med" len="med"/>
            </a:ln>
          </p:spPr>
        </p:sp>
        <p:sp>
          <p:nvSpPr>
            <p:cNvPr id="126999" name="Rectangle 23"/>
            <p:cNvSpPr/>
            <p:nvPr/>
          </p:nvSpPr>
          <p:spPr>
            <a:xfrm>
              <a:off x="2664" y="1779"/>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24"/>
            <p:cNvSpPr/>
            <p:nvPr/>
          </p:nvSpPr>
          <p:spPr>
            <a:xfrm>
              <a:off x="2664" y="1846"/>
              <a:ext cx="410" cy="0"/>
            </a:xfrm>
            <a:prstGeom prst="line">
              <a:avLst/>
            </a:prstGeom>
            <a:ln w="9525" cap="flat" cmpd="sng">
              <a:solidFill>
                <a:srgbClr val="000000"/>
              </a:solidFill>
              <a:prstDash val="solid"/>
              <a:round/>
              <a:headEnd type="none" w="med" len="med"/>
              <a:tailEnd type="none" w="med" len="med"/>
            </a:ln>
          </p:spPr>
        </p:sp>
        <p:sp>
          <p:nvSpPr>
            <p:cNvPr id="127000" name="Line 25"/>
            <p:cNvSpPr/>
            <p:nvPr/>
          </p:nvSpPr>
          <p:spPr>
            <a:xfrm>
              <a:off x="2664" y="1992"/>
              <a:ext cx="410" cy="0"/>
            </a:xfrm>
            <a:prstGeom prst="line">
              <a:avLst/>
            </a:prstGeom>
            <a:ln w="9525" cap="flat" cmpd="sng">
              <a:solidFill>
                <a:srgbClr val="000000"/>
              </a:solidFill>
              <a:prstDash val="solid"/>
              <a:round/>
              <a:headEnd type="none" w="med" len="med"/>
              <a:tailEnd type="none" w="med" len="med"/>
            </a:ln>
          </p:spPr>
        </p:sp>
        <p:sp>
          <p:nvSpPr>
            <p:cNvPr id="127002" name="Rectangle 26"/>
            <p:cNvSpPr/>
            <p:nvPr/>
          </p:nvSpPr>
          <p:spPr>
            <a:xfrm>
              <a:off x="2664" y="2569"/>
              <a:ext cx="410"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7"/>
            <p:cNvSpPr/>
            <p:nvPr/>
          </p:nvSpPr>
          <p:spPr>
            <a:xfrm>
              <a:off x="2664" y="2636"/>
              <a:ext cx="410" cy="0"/>
            </a:xfrm>
            <a:prstGeom prst="line">
              <a:avLst/>
            </a:prstGeom>
            <a:ln w="9525" cap="flat" cmpd="sng">
              <a:solidFill>
                <a:srgbClr val="000000"/>
              </a:solidFill>
              <a:prstDash val="solid"/>
              <a:round/>
              <a:headEnd type="none" w="med" len="med"/>
              <a:tailEnd type="none" w="med" len="med"/>
            </a:ln>
          </p:spPr>
        </p:sp>
        <p:sp>
          <p:nvSpPr>
            <p:cNvPr id="127003" name="Line 28"/>
            <p:cNvSpPr/>
            <p:nvPr/>
          </p:nvSpPr>
          <p:spPr>
            <a:xfrm>
              <a:off x="2664" y="2842"/>
              <a:ext cx="410" cy="0"/>
            </a:xfrm>
            <a:prstGeom prst="line">
              <a:avLst/>
            </a:prstGeom>
            <a:ln w="9525" cap="flat" cmpd="sng">
              <a:solidFill>
                <a:srgbClr val="000000"/>
              </a:solidFill>
              <a:prstDash val="solid"/>
              <a:round/>
              <a:headEnd type="none" w="med" len="med"/>
              <a:tailEnd type="none" w="med" len="med"/>
            </a:ln>
          </p:spPr>
        </p:sp>
        <p:sp>
          <p:nvSpPr>
            <p:cNvPr id="127005" name="Rectangle 29"/>
            <p:cNvSpPr/>
            <p:nvPr/>
          </p:nvSpPr>
          <p:spPr>
            <a:xfrm>
              <a:off x="3475" y="2417"/>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0"/>
            <p:cNvSpPr/>
            <p:nvPr/>
          </p:nvSpPr>
          <p:spPr>
            <a:xfrm>
              <a:off x="3475" y="2484"/>
              <a:ext cx="411" cy="0"/>
            </a:xfrm>
            <a:prstGeom prst="line">
              <a:avLst/>
            </a:prstGeom>
            <a:ln w="9525" cap="flat" cmpd="sng">
              <a:solidFill>
                <a:srgbClr val="000000"/>
              </a:solidFill>
              <a:prstDash val="solid"/>
              <a:round/>
              <a:headEnd type="none" w="med" len="med"/>
              <a:tailEnd type="none" w="med" len="med"/>
            </a:ln>
          </p:spPr>
        </p:sp>
        <p:sp>
          <p:nvSpPr>
            <p:cNvPr id="127006" name="Line 31"/>
            <p:cNvSpPr/>
            <p:nvPr/>
          </p:nvSpPr>
          <p:spPr>
            <a:xfrm>
              <a:off x="3475" y="2629"/>
              <a:ext cx="411" cy="0"/>
            </a:xfrm>
            <a:prstGeom prst="line">
              <a:avLst/>
            </a:prstGeom>
            <a:ln w="9525" cap="flat" cmpd="sng">
              <a:solidFill>
                <a:srgbClr val="000000"/>
              </a:solidFill>
              <a:prstDash val="solid"/>
              <a:round/>
              <a:headEnd type="none" w="med" len="med"/>
              <a:tailEnd type="none" w="med" len="med"/>
            </a:ln>
          </p:spPr>
        </p:sp>
        <p:sp>
          <p:nvSpPr>
            <p:cNvPr id="127008" name="Rectangle 32"/>
            <p:cNvSpPr/>
            <p:nvPr/>
          </p:nvSpPr>
          <p:spPr>
            <a:xfrm>
              <a:off x="3475" y="2812"/>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3"/>
            <p:cNvSpPr/>
            <p:nvPr/>
          </p:nvSpPr>
          <p:spPr>
            <a:xfrm>
              <a:off x="3475" y="2878"/>
              <a:ext cx="411" cy="0"/>
            </a:xfrm>
            <a:prstGeom prst="line">
              <a:avLst/>
            </a:prstGeom>
            <a:ln w="9525" cap="flat" cmpd="sng">
              <a:solidFill>
                <a:srgbClr val="000000"/>
              </a:solidFill>
              <a:prstDash val="solid"/>
              <a:round/>
              <a:headEnd type="none" w="med" len="med"/>
              <a:tailEnd type="none" w="med" len="med"/>
            </a:ln>
          </p:spPr>
        </p:sp>
        <p:sp>
          <p:nvSpPr>
            <p:cNvPr id="127009" name="Line 34"/>
            <p:cNvSpPr/>
            <p:nvPr/>
          </p:nvSpPr>
          <p:spPr>
            <a:xfrm>
              <a:off x="3475" y="3024"/>
              <a:ext cx="411" cy="0"/>
            </a:xfrm>
            <a:prstGeom prst="line">
              <a:avLst/>
            </a:prstGeom>
            <a:ln w="9525" cap="flat" cmpd="sng">
              <a:solidFill>
                <a:srgbClr val="000000"/>
              </a:solidFill>
              <a:prstDash val="solid"/>
              <a:round/>
              <a:headEnd type="none" w="med" len="med"/>
              <a:tailEnd type="none" w="med" len="med"/>
            </a:ln>
          </p:spPr>
        </p:sp>
        <p:sp>
          <p:nvSpPr>
            <p:cNvPr id="127011" name="Rectangle 35"/>
            <p:cNvSpPr/>
            <p:nvPr/>
          </p:nvSpPr>
          <p:spPr>
            <a:xfrm>
              <a:off x="3475" y="2028"/>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36"/>
            <p:cNvSpPr/>
            <p:nvPr/>
          </p:nvSpPr>
          <p:spPr>
            <a:xfrm>
              <a:off x="3475" y="2095"/>
              <a:ext cx="411" cy="0"/>
            </a:xfrm>
            <a:prstGeom prst="line">
              <a:avLst/>
            </a:prstGeom>
            <a:ln w="9525" cap="flat" cmpd="sng">
              <a:solidFill>
                <a:srgbClr val="000000"/>
              </a:solidFill>
              <a:prstDash val="solid"/>
              <a:round/>
              <a:headEnd type="none" w="med" len="med"/>
              <a:tailEnd type="none" w="med" len="med"/>
            </a:ln>
          </p:spPr>
        </p:sp>
        <p:sp>
          <p:nvSpPr>
            <p:cNvPr id="127012" name="Line 37"/>
            <p:cNvSpPr/>
            <p:nvPr/>
          </p:nvSpPr>
          <p:spPr>
            <a:xfrm>
              <a:off x="3475" y="2240"/>
              <a:ext cx="411" cy="0"/>
            </a:xfrm>
            <a:prstGeom prst="line">
              <a:avLst/>
            </a:prstGeom>
            <a:ln w="9525" cap="flat" cmpd="sng">
              <a:solidFill>
                <a:srgbClr val="000000"/>
              </a:solidFill>
              <a:prstDash val="solid"/>
              <a:round/>
              <a:headEnd type="none" w="med" len="med"/>
              <a:tailEnd type="none" w="med" len="med"/>
            </a:ln>
          </p:spPr>
        </p:sp>
        <p:sp>
          <p:nvSpPr>
            <p:cNvPr id="127014" name="Rectangle 38"/>
            <p:cNvSpPr/>
            <p:nvPr/>
          </p:nvSpPr>
          <p:spPr>
            <a:xfrm>
              <a:off x="3475" y="1622"/>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39"/>
            <p:cNvSpPr/>
            <p:nvPr/>
          </p:nvSpPr>
          <p:spPr>
            <a:xfrm>
              <a:off x="3475" y="1689"/>
              <a:ext cx="411" cy="0"/>
            </a:xfrm>
            <a:prstGeom prst="line">
              <a:avLst/>
            </a:prstGeom>
            <a:ln w="9525" cap="flat" cmpd="sng">
              <a:solidFill>
                <a:srgbClr val="000000"/>
              </a:solidFill>
              <a:prstDash val="solid"/>
              <a:round/>
              <a:headEnd type="none" w="med" len="med"/>
              <a:tailEnd type="none" w="med" len="med"/>
            </a:ln>
          </p:spPr>
        </p:sp>
        <p:sp>
          <p:nvSpPr>
            <p:cNvPr id="127015" name="Line 40"/>
            <p:cNvSpPr/>
            <p:nvPr/>
          </p:nvSpPr>
          <p:spPr>
            <a:xfrm>
              <a:off x="3475" y="1834"/>
              <a:ext cx="411" cy="0"/>
            </a:xfrm>
            <a:prstGeom prst="line">
              <a:avLst/>
            </a:prstGeom>
            <a:ln w="9525" cap="flat" cmpd="sng">
              <a:solidFill>
                <a:srgbClr val="000000"/>
              </a:solidFill>
              <a:prstDash val="solid"/>
              <a:round/>
              <a:headEnd type="none" w="med" len="med"/>
              <a:tailEnd type="none" w="med" len="med"/>
            </a:ln>
          </p:spPr>
        </p:sp>
        <p:sp>
          <p:nvSpPr>
            <p:cNvPr id="127017" name="Rectangle 41"/>
            <p:cNvSpPr/>
            <p:nvPr/>
          </p:nvSpPr>
          <p:spPr>
            <a:xfrm>
              <a:off x="4296" y="162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18" name="Rectangle 42"/>
            <p:cNvSpPr/>
            <p:nvPr/>
          </p:nvSpPr>
          <p:spPr>
            <a:xfrm>
              <a:off x="4296" y="1828"/>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19" name="Rectangle 43"/>
            <p:cNvSpPr/>
            <p:nvPr/>
          </p:nvSpPr>
          <p:spPr>
            <a:xfrm>
              <a:off x="4296" y="2028"/>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0" name="Rectangle 44"/>
            <p:cNvSpPr/>
            <p:nvPr/>
          </p:nvSpPr>
          <p:spPr>
            <a:xfrm>
              <a:off x="4296" y="2235"/>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1" name="Rectangle 45"/>
            <p:cNvSpPr/>
            <p:nvPr/>
          </p:nvSpPr>
          <p:spPr>
            <a:xfrm>
              <a:off x="4296" y="241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2" name="Rectangle 46"/>
            <p:cNvSpPr/>
            <p:nvPr/>
          </p:nvSpPr>
          <p:spPr>
            <a:xfrm>
              <a:off x="4296" y="2623"/>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3" name="Rectangle 47"/>
            <p:cNvSpPr/>
            <p:nvPr/>
          </p:nvSpPr>
          <p:spPr>
            <a:xfrm>
              <a:off x="4296" y="2812"/>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24" name="Rectangle 48"/>
            <p:cNvSpPr/>
            <p:nvPr/>
          </p:nvSpPr>
          <p:spPr>
            <a:xfrm>
              <a:off x="4296" y="3024"/>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49"/>
            <p:cNvSpPr/>
            <p:nvPr/>
          </p:nvSpPr>
          <p:spPr>
            <a:xfrm flipV="1">
              <a:off x="2279" y="1774"/>
              <a:ext cx="385" cy="424"/>
            </a:xfrm>
            <a:prstGeom prst="line">
              <a:avLst/>
            </a:prstGeom>
            <a:ln w="9525" cap="flat" cmpd="sng">
              <a:solidFill>
                <a:srgbClr val="000000"/>
              </a:solidFill>
              <a:prstDash val="solid"/>
              <a:round/>
              <a:headEnd type="none" w="med" len="med"/>
              <a:tailEnd type="triangle" w="sm" len="med"/>
            </a:ln>
          </p:spPr>
        </p:sp>
        <p:sp>
          <p:nvSpPr>
            <p:cNvPr id="127025" name="Line 50"/>
            <p:cNvSpPr/>
            <p:nvPr/>
          </p:nvSpPr>
          <p:spPr>
            <a:xfrm flipV="1">
              <a:off x="3012" y="1628"/>
              <a:ext cx="463" cy="176"/>
            </a:xfrm>
            <a:prstGeom prst="line">
              <a:avLst/>
            </a:prstGeom>
            <a:ln w="9525" cap="flat" cmpd="sng">
              <a:solidFill>
                <a:srgbClr val="000000"/>
              </a:solidFill>
              <a:prstDash val="solid"/>
              <a:round/>
              <a:headEnd type="none" w="med" len="med"/>
              <a:tailEnd type="triangle" w="sm" len="med"/>
            </a:ln>
          </p:spPr>
        </p:sp>
        <p:sp>
          <p:nvSpPr>
            <p:cNvPr id="127026" name="Line 51"/>
            <p:cNvSpPr/>
            <p:nvPr/>
          </p:nvSpPr>
          <p:spPr>
            <a:xfrm>
              <a:off x="3012" y="2028"/>
              <a:ext cx="463" cy="0"/>
            </a:xfrm>
            <a:prstGeom prst="line">
              <a:avLst/>
            </a:prstGeom>
            <a:ln w="9525" cap="flat" cmpd="sng">
              <a:solidFill>
                <a:srgbClr val="000000"/>
              </a:solidFill>
              <a:prstDash val="solid"/>
              <a:round/>
              <a:headEnd type="none" w="med" len="med"/>
              <a:tailEnd type="triangle" w="sm" len="med"/>
            </a:ln>
          </p:spPr>
        </p:sp>
        <p:sp>
          <p:nvSpPr>
            <p:cNvPr id="127027" name="Line 52"/>
            <p:cNvSpPr/>
            <p:nvPr/>
          </p:nvSpPr>
          <p:spPr>
            <a:xfrm flipV="1">
              <a:off x="3012" y="2417"/>
              <a:ext cx="463" cy="176"/>
            </a:xfrm>
            <a:prstGeom prst="line">
              <a:avLst/>
            </a:prstGeom>
            <a:ln w="9525" cap="flat" cmpd="sng">
              <a:solidFill>
                <a:srgbClr val="000000"/>
              </a:solidFill>
              <a:prstDash val="solid"/>
              <a:round/>
              <a:headEnd type="none" w="med" len="med"/>
              <a:tailEnd type="triangle" w="sm" len="med"/>
            </a:ln>
          </p:spPr>
        </p:sp>
        <p:sp>
          <p:nvSpPr>
            <p:cNvPr id="127028" name="Line 53"/>
            <p:cNvSpPr/>
            <p:nvPr/>
          </p:nvSpPr>
          <p:spPr>
            <a:xfrm>
              <a:off x="2664" y="2782"/>
              <a:ext cx="410" cy="0"/>
            </a:xfrm>
            <a:prstGeom prst="line">
              <a:avLst/>
            </a:prstGeom>
            <a:ln w="9525" cap="flat" cmpd="sng">
              <a:solidFill>
                <a:srgbClr val="000000"/>
              </a:solidFill>
              <a:prstDash val="solid"/>
              <a:round/>
              <a:headEnd type="none" w="med" len="med"/>
              <a:tailEnd type="none" w="med" len="med"/>
            </a:ln>
          </p:spPr>
        </p:sp>
        <p:sp>
          <p:nvSpPr>
            <p:cNvPr id="127029" name="Line 54"/>
            <p:cNvSpPr/>
            <p:nvPr/>
          </p:nvSpPr>
          <p:spPr>
            <a:xfrm>
              <a:off x="3012" y="2812"/>
              <a:ext cx="463" cy="0"/>
            </a:xfrm>
            <a:prstGeom prst="line">
              <a:avLst/>
            </a:prstGeom>
            <a:ln w="9525" cap="flat" cmpd="sng">
              <a:solidFill>
                <a:srgbClr val="000000"/>
              </a:solidFill>
              <a:prstDash val="solid"/>
              <a:round/>
              <a:headEnd type="none" w="med" len="med"/>
              <a:tailEnd type="triangle" w="sm" len="med"/>
            </a:ln>
          </p:spPr>
        </p:sp>
        <p:sp>
          <p:nvSpPr>
            <p:cNvPr id="127030" name="Line 55"/>
            <p:cNvSpPr/>
            <p:nvPr/>
          </p:nvSpPr>
          <p:spPr>
            <a:xfrm>
              <a:off x="2279" y="2417"/>
              <a:ext cx="385" cy="152"/>
            </a:xfrm>
            <a:prstGeom prst="line">
              <a:avLst/>
            </a:prstGeom>
            <a:ln w="9525" cap="flat" cmpd="sng">
              <a:solidFill>
                <a:srgbClr val="000000"/>
              </a:solidFill>
              <a:prstDash val="solid"/>
              <a:round/>
              <a:headEnd type="none" w="med" len="med"/>
              <a:tailEnd type="triangle" w="sm" len="med"/>
            </a:ln>
          </p:spPr>
        </p:sp>
        <p:sp>
          <p:nvSpPr>
            <p:cNvPr id="127031" name="Text Box 56"/>
            <p:cNvSpPr txBox="1"/>
            <p:nvPr/>
          </p:nvSpPr>
          <p:spPr>
            <a:xfrm>
              <a:off x="2813" y="2242"/>
              <a:ext cx="288" cy="17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27032" name="Line 57"/>
            <p:cNvSpPr/>
            <p:nvPr/>
          </p:nvSpPr>
          <p:spPr>
            <a:xfrm>
              <a:off x="3859" y="1658"/>
              <a:ext cx="437" cy="0"/>
            </a:xfrm>
            <a:prstGeom prst="line">
              <a:avLst/>
            </a:prstGeom>
            <a:ln w="9525" cap="flat" cmpd="sng">
              <a:solidFill>
                <a:srgbClr val="000000"/>
              </a:solidFill>
              <a:prstDash val="solid"/>
              <a:round/>
              <a:headEnd type="none" w="med" len="med"/>
              <a:tailEnd type="triangle" w="sm" len="med"/>
            </a:ln>
          </p:spPr>
        </p:sp>
        <p:sp>
          <p:nvSpPr>
            <p:cNvPr id="127033" name="Line 58"/>
            <p:cNvSpPr/>
            <p:nvPr/>
          </p:nvSpPr>
          <p:spPr>
            <a:xfrm>
              <a:off x="3859" y="1859"/>
              <a:ext cx="437" cy="0"/>
            </a:xfrm>
            <a:prstGeom prst="line">
              <a:avLst/>
            </a:prstGeom>
            <a:ln w="9525" cap="flat" cmpd="sng">
              <a:solidFill>
                <a:srgbClr val="000000"/>
              </a:solidFill>
              <a:prstDash val="solid"/>
              <a:round/>
              <a:headEnd type="none" w="med" len="med"/>
              <a:tailEnd type="triangle" w="sm" len="med"/>
            </a:ln>
          </p:spPr>
        </p:sp>
        <p:sp>
          <p:nvSpPr>
            <p:cNvPr id="127034" name="Line 59"/>
            <p:cNvSpPr/>
            <p:nvPr/>
          </p:nvSpPr>
          <p:spPr>
            <a:xfrm>
              <a:off x="3859" y="2059"/>
              <a:ext cx="437" cy="0"/>
            </a:xfrm>
            <a:prstGeom prst="line">
              <a:avLst/>
            </a:prstGeom>
            <a:ln w="9525" cap="flat" cmpd="sng">
              <a:solidFill>
                <a:srgbClr val="000000"/>
              </a:solidFill>
              <a:prstDash val="solid"/>
              <a:round/>
              <a:headEnd type="none" w="med" len="med"/>
              <a:tailEnd type="triangle" w="sm" len="med"/>
            </a:ln>
          </p:spPr>
        </p:sp>
        <p:sp>
          <p:nvSpPr>
            <p:cNvPr id="127035" name="Line 60"/>
            <p:cNvSpPr/>
            <p:nvPr/>
          </p:nvSpPr>
          <p:spPr>
            <a:xfrm>
              <a:off x="3859" y="2271"/>
              <a:ext cx="437" cy="0"/>
            </a:xfrm>
            <a:prstGeom prst="line">
              <a:avLst/>
            </a:prstGeom>
            <a:ln w="9525" cap="flat" cmpd="sng">
              <a:solidFill>
                <a:srgbClr val="000000"/>
              </a:solidFill>
              <a:prstDash val="solid"/>
              <a:round/>
              <a:headEnd type="none" w="med" len="med"/>
              <a:tailEnd type="triangle" w="sm" len="med"/>
            </a:ln>
          </p:spPr>
        </p:sp>
        <p:sp>
          <p:nvSpPr>
            <p:cNvPr id="127036" name="Line 61"/>
            <p:cNvSpPr/>
            <p:nvPr/>
          </p:nvSpPr>
          <p:spPr>
            <a:xfrm>
              <a:off x="3859" y="2447"/>
              <a:ext cx="437" cy="0"/>
            </a:xfrm>
            <a:prstGeom prst="line">
              <a:avLst/>
            </a:prstGeom>
            <a:ln w="9525" cap="flat" cmpd="sng">
              <a:solidFill>
                <a:srgbClr val="000000"/>
              </a:solidFill>
              <a:prstDash val="solid"/>
              <a:round/>
              <a:headEnd type="none" w="med" len="med"/>
              <a:tailEnd type="triangle" w="sm" len="med"/>
            </a:ln>
          </p:spPr>
        </p:sp>
        <p:sp>
          <p:nvSpPr>
            <p:cNvPr id="127037" name="Line 62"/>
            <p:cNvSpPr/>
            <p:nvPr/>
          </p:nvSpPr>
          <p:spPr>
            <a:xfrm>
              <a:off x="3859" y="2660"/>
              <a:ext cx="437" cy="0"/>
            </a:xfrm>
            <a:prstGeom prst="line">
              <a:avLst/>
            </a:prstGeom>
            <a:ln w="9525" cap="flat" cmpd="sng">
              <a:solidFill>
                <a:srgbClr val="000000"/>
              </a:solidFill>
              <a:prstDash val="solid"/>
              <a:round/>
              <a:headEnd type="none" w="med" len="med"/>
              <a:tailEnd type="triangle" w="sm" len="med"/>
            </a:ln>
          </p:spPr>
        </p:sp>
        <p:sp>
          <p:nvSpPr>
            <p:cNvPr id="127038" name="Line 63"/>
            <p:cNvSpPr/>
            <p:nvPr/>
          </p:nvSpPr>
          <p:spPr>
            <a:xfrm>
              <a:off x="3859" y="2842"/>
              <a:ext cx="437" cy="0"/>
            </a:xfrm>
            <a:prstGeom prst="line">
              <a:avLst/>
            </a:prstGeom>
            <a:ln w="9525" cap="flat" cmpd="sng">
              <a:solidFill>
                <a:srgbClr val="000000"/>
              </a:solidFill>
              <a:prstDash val="solid"/>
              <a:round/>
              <a:headEnd type="none" w="med" len="med"/>
              <a:tailEnd type="triangle" w="sm" len="med"/>
            </a:ln>
          </p:spPr>
        </p:sp>
        <p:sp>
          <p:nvSpPr>
            <p:cNvPr id="127039" name="Line 64"/>
            <p:cNvSpPr/>
            <p:nvPr/>
          </p:nvSpPr>
          <p:spPr>
            <a:xfrm>
              <a:off x="3859" y="3054"/>
              <a:ext cx="437" cy="0"/>
            </a:xfrm>
            <a:prstGeom prst="line">
              <a:avLst/>
            </a:prstGeom>
            <a:ln w="9525" cap="flat" cmpd="sng">
              <a:solidFill>
                <a:srgbClr val="000000"/>
              </a:solidFill>
              <a:prstDash val="solid"/>
              <a:round/>
              <a:headEnd type="none" w="med" len="med"/>
              <a:tailEnd type="triangle" w="sm" len="med"/>
            </a:ln>
          </p:spPr>
        </p:sp>
        <p:sp>
          <p:nvSpPr>
            <p:cNvPr id="127041" name="Rectangle 65"/>
            <p:cNvSpPr/>
            <p:nvPr/>
          </p:nvSpPr>
          <p:spPr>
            <a:xfrm>
              <a:off x="2664" y="947"/>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66"/>
            <p:cNvSpPr/>
            <p:nvPr/>
          </p:nvSpPr>
          <p:spPr>
            <a:xfrm>
              <a:off x="2664" y="1014"/>
              <a:ext cx="410" cy="0"/>
            </a:xfrm>
            <a:prstGeom prst="line">
              <a:avLst/>
            </a:prstGeom>
            <a:ln w="9525" cap="flat" cmpd="sng">
              <a:solidFill>
                <a:srgbClr val="000000"/>
              </a:solidFill>
              <a:prstDash val="solid"/>
              <a:round/>
              <a:headEnd type="none" w="med" len="med"/>
              <a:tailEnd type="none" w="med" len="med"/>
            </a:ln>
          </p:spPr>
        </p:sp>
        <p:sp>
          <p:nvSpPr>
            <p:cNvPr id="127042" name="Line 67"/>
            <p:cNvSpPr/>
            <p:nvPr/>
          </p:nvSpPr>
          <p:spPr>
            <a:xfrm>
              <a:off x="2664" y="1160"/>
              <a:ext cx="410" cy="0"/>
            </a:xfrm>
            <a:prstGeom prst="line">
              <a:avLst/>
            </a:prstGeom>
            <a:ln w="9525" cap="flat" cmpd="sng">
              <a:solidFill>
                <a:srgbClr val="000000"/>
              </a:solidFill>
              <a:prstDash val="solid"/>
              <a:round/>
              <a:headEnd type="none" w="med" len="med"/>
              <a:tailEnd type="none" w="med" len="med"/>
            </a:ln>
          </p:spPr>
        </p:sp>
        <p:sp>
          <p:nvSpPr>
            <p:cNvPr id="127044" name="Rectangle 68"/>
            <p:cNvSpPr/>
            <p:nvPr/>
          </p:nvSpPr>
          <p:spPr>
            <a:xfrm>
              <a:off x="3475" y="1197"/>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3" name="Line 69"/>
            <p:cNvSpPr/>
            <p:nvPr/>
          </p:nvSpPr>
          <p:spPr>
            <a:xfrm>
              <a:off x="3475" y="1263"/>
              <a:ext cx="411" cy="0"/>
            </a:xfrm>
            <a:prstGeom prst="line">
              <a:avLst/>
            </a:prstGeom>
            <a:ln w="9525" cap="flat" cmpd="sng">
              <a:solidFill>
                <a:srgbClr val="000000"/>
              </a:solidFill>
              <a:prstDash val="solid"/>
              <a:round/>
              <a:headEnd type="none" w="med" len="med"/>
              <a:tailEnd type="none" w="med" len="med"/>
            </a:ln>
          </p:spPr>
        </p:sp>
        <p:sp>
          <p:nvSpPr>
            <p:cNvPr id="127045" name="Line 70"/>
            <p:cNvSpPr/>
            <p:nvPr/>
          </p:nvSpPr>
          <p:spPr>
            <a:xfrm>
              <a:off x="3475" y="1409"/>
              <a:ext cx="411" cy="0"/>
            </a:xfrm>
            <a:prstGeom prst="line">
              <a:avLst/>
            </a:prstGeom>
            <a:ln w="9525" cap="flat" cmpd="sng">
              <a:solidFill>
                <a:srgbClr val="000000"/>
              </a:solidFill>
              <a:prstDash val="solid"/>
              <a:round/>
              <a:headEnd type="none" w="med" len="med"/>
              <a:tailEnd type="none" w="med" len="med"/>
            </a:ln>
          </p:spPr>
        </p:sp>
        <p:sp>
          <p:nvSpPr>
            <p:cNvPr id="127047" name="Rectangle 71"/>
            <p:cNvSpPr/>
            <p:nvPr/>
          </p:nvSpPr>
          <p:spPr>
            <a:xfrm>
              <a:off x="3475" y="790"/>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4" name="Line 72"/>
            <p:cNvSpPr/>
            <p:nvPr/>
          </p:nvSpPr>
          <p:spPr>
            <a:xfrm>
              <a:off x="3475" y="856"/>
              <a:ext cx="411" cy="0"/>
            </a:xfrm>
            <a:prstGeom prst="line">
              <a:avLst/>
            </a:prstGeom>
            <a:ln w="9525" cap="flat" cmpd="sng">
              <a:solidFill>
                <a:srgbClr val="000000"/>
              </a:solidFill>
              <a:prstDash val="solid"/>
              <a:round/>
              <a:headEnd type="none" w="med" len="med"/>
              <a:tailEnd type="none" w="med" len="med"/>
            </a:ln>
          </p:spPr>
        </p:sp>
        <p:sp>
          <p:nvSpPr>
            <p:cNvPr id="127048" name="Line 73"/>
            <p:cNvSpPr/>
            <p:nvPr/>
          </p:nvSpPr>
          <p:spPr>
            <a:xfrm>
              <a:off x="3475" y="1002"/>
              <a:ext cx="411" cy="0"/>
            </a:xfrm>
            <a:prstGeom prst="line">
              <a:avLst/>
            </a:prstGeom>
            <a:ln w="9525" cap="flat" cmpd="sng">
              <a:solidFill>
                <a:srgbClr val="000000"/>
              </a:solidFill>
              <a:prstDash val="solid"/>
              <a:round/>
              <a:headEnd type="none" w="med" len="med"/>
              <a:tailEnd type="none" w="med" len="med"/>
            </a:ln>
          </p:spPr>
        </p:sp>
        <p:sp>
          <p:nvSpPr>
            <p:cNvPr id="127050" name="Rectangle 74"/>
            <p:cNvSpPr/>
            <p:nvPr/>
          </p:nvSpPr>
          <p:spPr>
            <a:xfrm>
              <a:off x="4296" y="790"/>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51" name="Rectangle 75"/>
            <p:cNvSpPr/>
            <p:nvPr/>
          </p:nvSpPr>
          <p:spPr>
            <a:xfrm>
              <a:off x="4296" y="996"/>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52" name="Rectangle 76"/>
            <p:cNvSpPr/>
            <p:nvPr/>
          </p:nvSpPr>
          <p:spPr>
            <a:xfrm>
              <a:off x="4296" y="1197"/>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53" name="Rectangle 77"/>
            <p:cNvSpPr/>
            <p:nvPr/>
          </p:nvSpPr>
          <p:spPr>
            <a:xfrm>
              <a:off x="4296" y="1402"/>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5" name="Line 78"/>
            <p:cNvSpPr/>
            <p:nvPr/>
          </p:nvSpPr>
          <p:spPr>
            <a:xfrm flipV="1">
              <a:off x="3012" y="795"/>
              <a:ext cx="463" cy="176"/>
            </a:xfrm>
            <a:prstGeom prst="line">
              <a:avLst/>
            </a:prstGeom>
            <a:ln w="9525" cap="flat" cmpd="sng">
              <a:solidFill>
                <a:srgbClr val="000000"/>
              </a:solidFill>
              <a:prstDash val="solid"/>
              <a:round/>
              <a:headEnd type="none" w="med" len="med"/>
              <a:tailEnd type="triangle" w="sm" len="med"/>
            </a:ln>
          </p:spPr>
        </p:sp>
        <p:sp>
          <p:nvSpPr>
            <p:cNvPr id="127054" name="Line 79"/>
            <p:cNvSpPr/>
            <p:nvPr/>
          </p:nvSpPr>
          <p:spPr>
            <a:xfrm>
              <a:off x="3012" y="1197"/>
              <a:ext cx="463" cy="0"/>
            </a:xfrm>
            <a:prstGeom prst="line">
              <a:avLst/>
            </a:prstGeom>
            <a:ln w="9525" cap="flat" cmpd="sng">
              <a:solidFill>
                <a:srgbClr val="000000"/>
              </a:solidFill>
              <a:prstDash val="solid"/>
              <a:round/>
              <a:headEnd type="none" w="med" len="med"/>
              <a:tailEnd type="triangle" w="sm" len="med"/>
            </a:ln>
          </p:spPr>
        </p:sp>
        <p:sp>
          <p:nvSpPr>
            <p:cNvPr id="127055" name="Line 80"/>
            <p:cNvSpPr/>
            <p:nvPr/>
          </p:nvSpPr>
          <p:spPr>
            <a:xfrm>
              <a:off x="3859" y="826"/>
              <a:ext cx="437" cy="0"/>
            </a:xfrm>
            <a:prstGeom prst="line">
              <a:avLst/>
            </a:prstGeom>
            <a:ln w="9525" cap="flat" cmpd="sng">
              <a:solidFill>
                <a:srgbClr val="000000"/>
              </a:solidFill>
              <a:prstDash val="solid"/>
              <a:round/>
              <a:headEnd type="none" w="med" len="med"/>
              <a:tailEnd type="triangle" w="sm" len="med"/>
            </a:ln>
          </p:spPr>
        </p:sp>
        <p:sp>
          <p:nvSpPr>
            <p:cNvPr id="127056" name="Line 81"/>
            <p:cNvSpPr/>
            <p:nvPr/>
          </p:nvSpPr>
          <p:spPr>
            <a:xfrm>
              <a:off x="3859" y="1026"/>
              <a:ext cx="437" cy="0"/>
            </a:xfrm>
            <a:prstGeom prst="line">
              <a:avLst/>
            </a:prstGeom>
            <a:ln w="9525" cap="flat" cmpd="sng">
              <a:solidFill>
                <a:srgbClr val="000000"/>
              </a:solidFill>
              <a:prstDash val="solid"/>
              <a:round/>
              <a:headEnd type="none" w="med" len="med"/>
              <a:tailEnd type="triangle" w="sm" len="med"/>
            </a:ln>
          </p:spPr>
        </p:sp>
        <p:sp>
          <p:nvSpPr>
            <p:cNvPr id="127057" name="Line 82"/>
            <p:cNvSpPr/>
            <p:nvPr/>
          </p:nvSpPr>
          <p:spPr>
            <a:xfrm>
              <a:off x="3859" y="1227"/>
              <a:ext cx="437" cy="0"/>
            </a:xfrm>
            <a:prstGeom prst="line">
              <a:avLst/>
            </a:prstGeom>
            <a:ln w="9525" cap="flat" cmpd="sng">
              <a:solidFill>
                <a:srgbClr val="000000"/>
              </a:solidFill>
              <a:prstDash val="solid"/>
              <a:round/>
              <a:headEnd type="none" w="med" len="med"/>
              <a:tailEnd type="triangle" w="sm" len="med"/>
            </a:ln>
          </p:spPr>
        </p:sp>
        <p:sp>
          <p:nvSpPr>
            <p:cNvPr id="127058" name="Line 83"/>
            <p:cNvSpPr/>
            <p:nvPr/>
          </p:nvSpPr>
          <p:spPr>
            <a:xfrm>
              <a:off x="3859" y="1439"/>
              <a:ext cx="437" cy="0"/>
            </a:xfrm>
            <a:prstGeom prst="line">
              <a:avLst/>
            </a:prstGeom>
            <a:ln w="9525" cap="flat" cmpd="sng">
              <a:solidFill>
                <a:srgbClr val="000000"/>
              </a:solidFill>
              <a:prstDash val="solid"/>
              <a:round/>
              <a:headEnd type="none" w="med" len="med"/>
              <a:tailEnd type="triangle" w="sm" len="med"/>
            </a:ln>
          </p:spPr>
        </p:sp>
        <p:sp>
          <p:nvSpPr>
            <p:cNvPr id="127060" name="Rectangle 84"/>
            <p:cNvSpPr/>
            <p:nvPr/>
          </p:nvSpPr>
          <p:spPr>
            <a:xfrm>
              <a:off x="3475" y="370"/>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 name="Line 85"/>
            <p:cNvSpPr/>
            <p:nvPr/>
          </p:nvSpPr>
          <p:spPr>
            <a:xfrm>
              <a:off x="3475" y="437"/>
              <a:ext cx="411" cy="0"/>
            </a:xfrm>
            <a:prstGeom prst="line">
              <a:avLst/>
            </a:prstGeom>
            <a:ln w="9525" cap="flat" cmpd="sng">
              <a:solidFill>
                <a:srgbClr val="000000"/>
              </a:solidFill>
              <a:prstDash val="solid"/>
              <a:round/>
              <a:headEnd type="none" w="med" len="med"/>
              <a:tailEnd type="none" w="med" len="med"/>
            </a:ln>
          </p:spPr>
        </p:sp>
        <p:sp>
          <p:nvSpPr>
            <p:cNvPr id="127061" name="Line 86"/>
            <p:cNvSpPr/>
            <p:nvPr/>
          </p:nvSpPr>
          <p:spPr>
            <a:xfrm>
              <a:off x="3475" y="583"/>
              <a:ext cx="411" cy="0"/>
            </a:xfrm>
            <a:prstGeom prst="line">
              <a:avLst/>
            </a:prstGeom>
            <a:ln w="9525" cap="flat" cmpd="sng">
              <a:solidFill>
                <a:srgbClr val="000000"/>
              </a:solidFill>
              <a:prstDash val="solid"/>
              <a:round/>
              <a:headEnd type="none" w="med" len="med"/>
              <a:tailEnd type="none" w="med" len="med"/>
            </a:ln>
          </p:spPr>
        </p:sp>
        <p:sp>
          <p:nvSpPr>
            <p:cNvPr id="127063" name="Rectangle 87"/>
            <p:cNvSpPr/>
            <p:nvPr/>
          </p:nvSpPr>
          <p:spPr>
            <a:xfrm>
              <a:off x="4296" y="37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64" name="Rectangle 88"/>
            <p:cNvSpPr/>
            <p:nvPr/>
          </p:nvSpPr>
          <p:spPr>
            <a:xfrm>
              <a:off x="4296" y="57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7" name="Line 89"/>
            <p:cNvSpPr/>
            <p:nvPr/>
          </p:nvSpPr>
          <p:spPr>
            <a:xfrm>
              <a:off x="3859" y="407"/>
              <a:ext cx="437" cy="0"/>
            </a:xfrm>
            <a:prstGeom prst="line">
              <a:avLst/>
            </a:prstGeom>
            <a:ln w="9525" cap="flat" cmpd="sng">
              <a:solidFill>
                <a:srgbClr val="000000"/>
              </a:solidFill>
              <a:prstDash val="solid"/>
              <a:round/>
              <a:headEnd type="none" w="med" len="med"/>
              <a:tailEnd type="triangle" w="sm" len="med"/>
            </a:ln>
          </p:spPr>
        </p:sp>
        <p:sp>
          <p:nvSpPr>
            <p:cNvPr id="127065" name="Line 90"/>
            <p:cNvSpPr/>
            <p:nvPr/>
          </p:nvSpPr>
          <p:spPr>
            <a:xfrm>
              <a:off x="3859" y="607"/>
              <a:ext cx="437" cy="0"/>
            </a:xfrm>
            <a:prstGeom prst="line">
              <a:avLst/>
            </a:prstGeom>
            <a:ln w="9525" cap="flat" cmpd="sng">
              <a:solidFill>
                <a:srgbClr val="000000"/>
              </a:solidFill>
              <a:prstDash val="solid"/>
              <a:round/>
              <a:headEnd type="none" w="med" len="med"/>
              <a:tailEnd type="triangle" w="sm" len="med"/>
            </a:ln>
          </p:spPr>
        </p:sp>
        <p:sp>
          <p:nvSpPr>
            <p:cNvPr id="127067" name="Rectangle 91"/>
            <p:cNvSpPr/>
            <p:nvPr/>
          </p:nvSpPr>
          <p:spPr>
            <a:xfrm>
              <a:off x="4304" y="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7068" name="Rectangle 92"/>
            <p:cNvSpPr/>
            <p:nvPr/>
          </p:nvSpPr>
          <p:spPr>
            <a:xfrm>
              <a:off x="4304" y="20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8" name="Text Box 93"/>
            <p:cNvSpPr txBox="1"/>
            <p:nvPr/>
          </p:nvSpPr>
          <p:spPr>
            <a:xfrm>
              <a:off x="4331" y="34"/>
              <a:ext cx="288"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069" name="Line 94"/>
            <p:cNvSpPr/>
            <p:nvPr/>
          </p:nvSpPr>
          <p:spPr>
            <a:xfrm>
              <a:off x="1301" y="1760"/>
              <a:ext cx="323" cy="0"/>
            </a:xfrm>
            <a:prstGeom prst="line">
              <a:avLst/>
            </a:prstGeom>
            <a:ln w="9525" cap="flat" cmpd="sng">
              <a:solidFill>
                <a:srgbClr val="000000"/>
              </a:solidFill>
              <a:prstDash val="solid"/>
              <a:round/>
              <a:headEnd type="none" w="med" len="med"/>
              <a:tailEnd type="none" w="med" len="med"/>
            </a:ln>
          </p:spPr>
        </p:sp>
        <p:sp>
          <p:nvSpPr>
            <p:cNvPr id="127070" name="Line 95"/>
            <p:cNvSpPr/>
            <p:nvPr/>
          </p:nvSpPr>
          <p:spPr>
            <a:xfrm>
              <a:off x="1622" y="2155"/>
              <a:ext cx="315" cy="0"/>
            </a:xfrm>
            <a:prstGeom prst="line">
              <a:avLst/>
            </a:prstGeom>
            <a:ln w="9525" cap="flat" cmpd="sng">
              <a:solidFill>
                <a:srgbClr val="000000"/>
              </a:solidFill>
              <a:prstDash val="solid"/>
              <a:round/>
              <a:headEnd type="none" w="med" len="med"/>
              <a:tailEnd type="triangle" w="sm" len="med"/>
            </a:ln>
          </p:spPr>
        </p:sp>
        <p:sp>
          <p:nvSpPr>
            <p:cNvPr id="127071" name="Line 96"/>
            <p:cNvSpPr/>
            <p:nvPr/>
          </p:nvSpPr>
          <p:spPr>
            <a:xfrm>
              <a:off x="1301" y="1631"/>
              <a:ext cx="1048" cy="0"/>
            </a:xfrm>
            <a:prstGeom prst="line">
              <a:avLst/>
            </a:prstGeom>
            <a:ln w="9525" cap="flat" cmpd="sng">
              <a:solidFill>
                <a:srgbClr val="000000"/>
              </a:solidFill>
              <a:prstDash val="solid"/>
              <a:round/>
              <a:headEnd type="none" w="med" len="med"/>
              <a:tailEnd type="none" w="med" len="med"/>
            </a:ln>
          </p:spPr>
        </p:sp>
        <p:sp>
          <p:nvSpPr>
            <p:cNvPr id="127072" name="Line 97"/>
            <p:cNvSpPr/>
            <p:nvPr/>
          </p:nvSpPr>
          <p:spPr>
            <a:xfrm>
              <a:off x="2349" y="946"/>
              <a:ext cx="315" cy="0"/>
            </a:xfrm>
            <a:prstGeom prst="line">
              <a:avLst/>
            </a:prstGeom>
            <a:ln w="9525" cap="flat" cmpd="sng">
              <a:solidFill>
                <a:srgbClr val="000000"/>
              </a:solidFill>
              <a:prstDash val="solid"/>
              <a:round/>
              <a:headEnd type="none" w="med" len="med"/>
              <a:tailEnd type="triangle" w="sm" len="med"/>
            </a:ln>
          </p:spPr>
        </p:sp>
        <p:sp>
          <p:nvSpPr>
            <p:cNvPr id="127073" name="Line 98"/>
            <p:cNvSpPr/>
            <p:nvPr/>
          </p:nvSpPr>
          <p:spPr>
            <a:xfrm>
              <a:off x="1301" y="1330"/>
              <a:ext cx="636" cy="0"/>
            </a:xfrm>
            <a:prstGeom prst="line">
              <a:avLst/>
            </a:prstGeom>
            <a:ln w="9525" cap="flat" cmpd="sng">
              <a:solidFill>
                <a:srgbClr val="000000"/>
              </a:solidFill>
              <a:prstDash val="solid"/>
              <a:round/>
              <a:headEnd type="none" w="med" len="med"/>
              <a:tailEnd type="none" w="med" len="med"/>
            </a:ln>
          </p:spPr>
        </p:sp>
        <p:sp>
          <p:nvSpPr>
            <p:cNvPr id="127074" name="Line 99"/>
            <p:cNvSpPr/>
            <p:nvPr/>
          </p:nvSpPr>
          <p:spPr>
            <a:xfrm flipV="1">
              <a:off x="1937" y="218"/>
              <a:ext cx="1" cy="1112"/>
            </a:xfrm>
            <a:prstGeom prst="line">
              <a:avLst/>
            </a:prstGeom>
            <a:ln w="9525" cap="flat" cmpd="sng">
              <a:solidFill>
                <a:srgbClr val="000000"/>
              </a:solidFill>
              <a:prstDash val="solid"/>
              <a:round/>
              <a:headEnd type="none" w="med" len="med"/>
              <a:tailEnd type="none" w="med" len="med"/>
            </a:ln>
          </p:spPr>
        </p:sp>
        <p:sp>
          <p:nvSpPr>
            <p:cNvPr id="127075" name="Line 100"/>
            <p:cNvSpPr/>
            <p:nvPr/>
          </p:nvSpPr>
          <p:spPr>
            <a:xfrm>
              <a:off x="1938" y="218"/>
              <a:ext cx="2358" cy="0"/>
            </a:xfrm>
            <a:prstGeom prst="line">
              <a:avLst/>
            </a:prstGeom>
            <a:ln w="9525" cap="flat" cmpd="sng">
              <a:solidFill>
                <a:srgbClr val="000000"/>
              </a:solidFill>
              <a:prstDash val="solid"/>
              <a:round/>
              <a:headEnd type="none" w="med" len="med"/>
              <a:tailEnd type="triangle" w="sm" len="med"/>
            </a:ln>
          </p:spPr>
        </p:sp>
        <p:sp>
          <p:nvSpPr>
            <p:cNvPr id="127076" name="Line 101"/>
            <p:cNvSpPr/>
            <p:nvPr/>
          </p:nvSpPr>
          <p:spPr>
            <a:xfrm>
              <a:off x="1301" y="170"/>
              <a:ext cx="428" cy="0"/>
            </a:xfrm>
            <a:prstGeom prst="line">
              <a:avLst/>
            </a:prstGeom>
            <a:ln w="9525" cap="flat" cmpd="sng">
              <a:solidFill>
                <a:srgbClr val="000000"/>
              </a:solidFill>
              <a:prstDash val="solid"/>
              <a:round/>
              <a:headEnd type="none" w="med" len="med"/>
              <a:tailEnd type="none" w="med" len="med"/>
            </a:ln>
          </p:spPr>
        </p:sp>
        <p:sp>
          <p:nvSpPr>
            <p:cNvPr id="127077" name="Line 102"/>
            <p:cNvSpPr/>
            <p:nvPr/>
          </p:nvSpPr>
          <p:spPr>
            <a:xfrm>
              <a:off x="1738" y="43"/>
              <a:ext cx="0" cy="127"/>
            </a:xfrm>
            <a:prstGeom prst="line">
              <a:avLst/>
            </a:prstGeom>
            <a:ln w="9525" cap="flat" cmpd="sng">
              <a:solidFill>
                <a:srgbClr val="000000"/>
              </a:solidFill>
              <a:prstDash val="solid"/>
              <a:round/>
              <a:headEnd type="none" w="med" len="med"/>
              <a:tailEnd type="none" w="med" len="med"/>
            </a:ln>
          </p:spPr>
        </p:sp>
        <p:sp>
          <p:nvSpPr>
            <p:cNvPr id="127078" name="Text Box 103"/>
            <p:cNvSpPr txBox="1"/>
            <p:nvPr/>
          </p:nvSpPr>
          <p:spPr>
            <a:xfrm>
              <a:off x="3257" y="192"/>
              <a:ext cx="856" cy="200"/>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一级间接索引</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27079" name="Text Box 104"/>
            <p:cNvSpPr txBox="1"/>
            <p:nvPr/>
          </p:nvSpPr>
          <p:spPr>
            <a:xfrm>
              <a:off x="2497" y="738"/>
              <a:ext cx="856" cy="200"/>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二级间接索引</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27080" name="Text Box 105"/>
            <p:cNvSpPr txBox="1"/>
            <p:nvPr/>
          </p:nvSpPr>
          <p:spPr>
            <a:xfrm>
              <a:off x="1668" y="1926"/>
              <a:ext cx="856" cy="200"/>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三级间接索引</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27081" name="Text Box 106"/>
            <p:cNvSpPr txBox="1"/>
            <p:nvPr/>
          </p:nvSpPr>
          <p:spPr>
            <a:xfrm>
              <a:off x="44" y="76"/>
              <a:ext cx="648" cy="17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2" name="Text Box 107"/>
            <p:cNvSpPr txBox="1"/>
            <p:nvPr/>
          </p:nvSpPr>
          <p:spPr>
            <a:xfrm>
              <a:off x="54" y="213"/>
              <a:ext cx="602"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3" name="Text Box 108"/>
            <p:cNvSpPr txBox="1"/>
            <p:nvPr/>
          </p:nvSpPr>
          <p:spPr>
            <a:xfrm>
              <a:off x="55" y="339"/>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4" name="Text Box 109"/>
            <p:cNvSpPr txBox="1"/>
            <p:nvPr/>
          </p:nvSpPr>
          <p:spPr>
            <a:xfrm>
              <a:off x="55" y="465"/>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i_addr[3]</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5" name="Text Box 110"/>
            <p:cNvSpPr txBox="1"/>
            <p:nvPr/>
          </p:nvSpPr>
          <p:spPr>
            <a:xfrm>
              <a:off x="59" y="597"/>
              <a:ext cx="555" cy="168"/>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i_addr[4]</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6" name="Text Box 111"/>
            <p:cNvSpPr txBox="1"/>
            <p:nvPr/>
          </p:nvSpPr>
          <p:spPr>
            <a:xfrm>
              <a:off x="55" y="735"/>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i_addr[5]</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7" name="Text Box 112"/>
            <p:cNvSpPr txBox="1"/>
            <p:nvPr/>
          </p:nvSpPr>
          <p:spPr>
            <a:xfrm>
              <a:off x="55" y="866"/>
              <a:ext cx="556" cy="168"/>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i_addr[6]</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8" name="Text Box 113"/>
            <p:cNvSpPr txBox="1"/>
            <p:nvPr/>
          </p:nvSpPr>
          <p:spPr>
            <a:xfrm>
              <a:off x="55" y="992"/>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i_addr[7]</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89" name="Text Box 114"/>
            <p:cNvSpPr txBox="1"/>
            <p:nvPr/>
          </p:nvSpPr>
          <p:spPr>
            <a:xfrm>
              <a:off x="64" y="1127"/>
              <a:ext cx="556" cy="168"/>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i_addr[8]</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90" name="Text Box 115"/>
            <p:cNvSpPr txBox="1"/>
            <p:nvPr/>
          </p:nvSpPr>
          <p:spPr>
            <a:xfrm>
              <a:off x="64" y="1252"/>
              <a:ext cx="556" cy="167"/>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i_addr[9]</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91" name="Line 116"/>
            <p:cNvSpPr/>
            <p:nvPr/>
          </p:nvSpPr>
          <p:spPr>
            <a:xfrm>
              <a:off x="1619" y="1760"/>
              <a:ext cx="0" cy="386"/>
            </a:xfrm>
            <a:prstGeom prst="line">
              <a:avLst/>
            </a:prstGeom>
            <a:ln w="9525" cap="flat" cmpd="sng">
              <a:solidFill>
                <a:schemeClr val="tx1"/>
              </a:solidFill>
              <a:prstDash val="solid"/>
              <a:round/>
              <a:headEnd type="none" w="med" len="med"/>
              <a:tailEnd type="none" w="med" len="med"/>
            </a:ln>
          </p:spPr>
        </p:sp>
        <p:sp>
          <p:nvSpPr>
            <p:cNvPr id="127092" name="Line 117"/>
            <p:cNvSpPr/>
            <p:nvPr/>
          </p:nvSpPr>
          <p:spPr>
            <a:xfrm>
              <a:off x="2347" y="944"/>
              <a:ext cx="0" cy="687"/>
            </a:xfrm>
            <a:prstGeom prst="line">
              <a:avLst/>
            </a:prstGeom>
            <a:ln w="9525" cap="flat" cmpd="sng">
              <a:solidFill>
                <a:schemeClr val="tx1"/>
              </a:solidFill>
              <a:prstDash val="solid"/>
              <a:round/>
              <a:headEnd type="none" w="med" len="med"/>
              <a:tailEnd type="none" w="med" len="med"/>
            </a:ln>
          </p:spPr>
        </p:sp>
        <p:sp>
          <p:nvSpPr>
            <p:cNvPr id="127093" name="Line 118"/>
            <p:cNvSpPr/>
            <p:nvPr/>
          </p:nvSpPr>
          <p:spPr>
            <a:xfrm>
              <a:off x="2118" y="386"/>
              <a:ext cx="1370" cy="0"/>
            </a:xfrm>
            <a:prstGeom prst="line">
              <a:avLst/>
            </a:prstGeom>
            <a:ln w="9525" cap="flat" cmpd="sng">
              <a:solidFill>
                <a:schemeClr val="tx1"/>
              </a:solidFill>
              <a:prstDash val="solid"/>
              <a:round/>
              <a:headEnd type="none" w="med" len="med"/>
              <a:tailEnd type="triangle" w="sm" len="med"/>
            </a:ln>
          </p:spPr>
        </p:sp>
        <p:sp>
          <p:nvSpPr>
            <p:cNvPr id="127094" name="Line 119"/>
            <p:cNvSpPr/>
            <p:nvPr/>
          </p:nvSpPr>
          <p:spPr>
            <a:xfrm>
              <a:off x="2118" y="386"/>
              <a:ext cx="0" cy="1117"/>
            </a:xfrm>
            <a:prstGeom prst="line">
              <a:avLst/>
            </a:prstGeom>
            <a:ln w="9525" cap="flat" cmpd="sng">
              <a:solidFill>
                <a:schemeClr val="tx1"/>
              </a:solidFill>
              <a:prstDash val="solid"/>
              <a:round/>
              <a:headEnd type="none" w="med" len="med"/>
              <a:tailEnd type="none" w="med" len="med"/>
            </a:ln>
          </p:spPr>
        </p:sp>
        <p:sp>
          <p:nvSpPr>
            <p:cNvPr id="127095" name="Line 120"/>
            <p:cNvSpPr/>
            <p:nvPr/>
          </p:nvSpPr>
          <p:spPr>
            <a:xfrm flipH="1">
              <a:off x="1287" y="1503"/>
              <a:ext cx="831" cy="0"/>
            </a:xfrm>
            <a:prstGeom prst="line">
              <a:avLst/>
            </a:prstGeom>
            <a:ln w="9525" cap="flat" cmpd="sng">
              <a:solidFill>
                <a:schemeClr val="tx1"/>
              </a:solidFill>
              <a:prstDash val="solid"/>
              <a:round/>
              <a:headEnd type="none" w="med" len="med"/>
              <a:tailEnd type="none" w="med" len="med"/>
            </a:ln>
          </p:spPr>
        </p:sp>
        <p:sp>
          <p:nvSpPr>
            <p:cNvPr id="127096" name="Line 121"/>
            <p:cNvSpPr/>
            <p:nvPr/>
          </p:nvSpPr>
          <p:spPr>
            <a:xfrm>
              <a:off x="1744" y="43"/>
              <a:ext cx="2575" cy="0"/>
            </a:xfrm>
            <a:prstGeom prst="line">
              <a:avLst/>
            </a:prstGeom>
            <a:ln w="9525" cap="flat" cmpd="sng">
              <a:solidFill>
                <a:schemeClr val="tx1"/>
              </a:solidFill>
              <a:prstDash val="solid"/>
              <a:round/>
              <a:headEnd type="none" w="med" len="med"/>
              <a:tailEnd type="triangle" w="sm" len="med"/>
            </a:ln>
          </p:spPr>
        </p:sp>
        <p:sp>
          <p:nvSpPr>
            <p:cNvPr id="127097" name="Text Box 122"/>
            <p:cNvSpPr txBox="1"/>
            <p:nvPr/>
          </p:nvSpPr>
          <p:spPr>
            <a:xfrm>
              <a:off x="8" y="1686"/>
              <a:ext cx="666" cy="18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i_addr[12]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98" name="Text Box 123"/>
            <p:cNvSpPr txBox="1"/>
            <p:nvPr/>
          </p:nvSpPr>
          <p:spPr>
            <a:xfrm>
              <a:off x="10" y="1525"/>
              <a:ext cx="638" cy="18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i_addr[11]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099" name="Text Box 124"/>
            <p:cNvSpPr txBox="1"/>
            <p:nvPr/>
          </p:nvSpPr>
          <p:spPr>
            <a:xfrm>
              <a:off x="0" y="1381"/>
              <a:ext cx="620" cy="176"/>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i_addr[10]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7100" name="Text Box 125"/>
            <p:cNvSpPr txBox="1"/>
            <p:nvPr/>
          </p:nvSpPr>
          <p:spPr>
            <a:xfrm>
              <a:off x="4339" y="399"/>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1" name="Text Box 126"/>
            <p:cNvSpPr txBox="1"/>
            <p:nvPr/>
          </p:nvSpPr>
          <p:spPr>
            <a:xfrm>
              <a:off x="4347" y="820"/>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2" name="Text Box 127"/>
            <p:cNvSpPr txBox="1"/>
            <p:nvPr/>
          </p:nvSpPr>
          <p:spPr>
            <a:xfrm>
              <a:off x="4347" y="1232"/>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3" name="Text Box 128"/>
            <p:cNvSpPr txBox="1"/>
            <p:nvPr/>
          </p:nvSpPr>
          <p:spPr>
            <a:xfrm>
              <a:off x="4338" y="1662"/>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4" name="Text Box 129"/>
            <p:cNvSpPr txBox="1"/>
            <p:nvPr/>
          </p:nvSpPr>
          <p:spPr>
            <a:xfrm>
              <a:off x="4337" y="2064"/>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5" name="Text Box 130"/>
            <p:cNvSpPr txBox="1"/>
            <p:nvPr/>
          </p:nvSpPr>
          <p:spPr>
            <a:xfrm>
              <a:off x="4328" y="2458"/>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6" name="Text Box 131"/>
            <p:cNvSpPr txBox="1"/>
            <p:nvPr/>
          </p:nvSpPr>
          <p:spPr>
            <a:xfrm>
              <a:off x="4346" y="2851"/>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7" name="Text Box 132"/>
            <p:cNvSpPr txBox="1"/>
            <p:nvPr/>
          </p:nvSpPr>
          <p:spPr>
            <a:xfrm>
              <a:off x="3598" y="1038"/>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8" name="Text Box 133"/>
            <p:cNvSpPr txBox="1"/>
            <p:nvPr/>
          </p:nvSpPr>
          <p:spPr>
            <a:xfrm>
              <a:off x="3598" y="1869"/>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27109" name="Text Box 134"/>
            <p:cNvSpPr txBox="1"/>
            <p:nvPr/>
          </p:nvSpPr>
          <p:spPr>
            <a:xfrm>
              <a:off x="3589" y="2655"/>
              <a:ext cx="215" cy="175"/>
            </a:xfrm>
            <a:prstGeom prst="rect">
              <a:avLst/>
            </a:prstGeom>
            <a:noFill/>
            <a:ln w="9525">
              <a:noFill/>
            </a:ln>
          </p:spPr>
          <p:txBody>
            <a:bodyPr anchor="t"/>
            <a:p>
              <a:pPr algn="just"/>
              <a:r>
                <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b="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sp>
        <p:nvSpPr>
          <p:cNvPr id="127110" name="Rectangle 13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978">
                                            <p:txEl>
                                              <p:charRg st="0" end="23"/>
                                            </p:txEl>
                                          </p:spTgt>
                                        </p:tgtEl>
                                        <p:attrNameLst>
                                          <p:attrName>style.visibility</p:attrName>
                                        </p:attrNameLst>
                                      </p:cBhvr>
                                      <p:to>
                                        <p:strVal val="visible"/>
                                      </p:to>
                                    </p:set>
                                    <p:anim calcmode="lin" valueType="num">
                                      <p:cBhvr additive="base">
                                        <p:cTn id="7" dur="1000" fill="hold"/>
                                        <p:tgtEl>
                                          <p:spTgt spid="126978">
                                            <p:txEl>
                                              <p:charRg st="0" end="2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6978">
                                            <p:txEl>
                                              <p:charRg st="0" end="2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6978">
                                            <p:txEl>
                                              <p:charRg st="23" end="66"/>
                                            </p:txEl>
                                          </p:spTgt>
                                        </p:tgtEl>
                                        <p:attrNameLst>
                                          <p:attrName>style.visibility</p:attrName>
                                        </p:attrNameLst>
                                      </p:cBhvr>
                                      <p:to>
                                        <p:strVal val="visible"/>
                                      </p:to>
                                    </p:set>
                                    <p:anim calcmode="lin" valueType="num">
                                      <p:cBhvr additive="base">
                                        <p:cTn id="13" dur="500" fill="hold"/>
                                        <p:tgtEl>
                                          <p:spTgt spid="126978">
                                            <p:txEl>
                                              <p:charRg st="23"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6978">
                                            <p:txEl>
                                              <p:charRg st="23" end="6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6981"/>
                                        </p:tgtEl>
                                        <p:attrNameLst>
                                          <p:attrName>style.visibility</p:attrName>
                                        </p:attrNameLst>
                                      </p:cBhvr>
                                      <p:to>
                                        <p:strVal val="visible"/>
                                      </p:to>
                                    </p:set>
                                    <p:anim calcmode="lin" valueType="num">
                                      <p:cBhvr additive="base">
                                        <p:cTn id="19" dur="500" fill="hold"/>
                                        <p:tgtEl>
                                          <p:spTgt spid="126981"/>
                                        </p:tgtEl>
                                        <p:attrNameLst>
                                          <p:attrName>ppt_x</p:attrName>
                                        </p:attrNameLst>
                                      </p:cBhvr>
                                      <p:tavLst>
                                        <p:tav tm="0">
                                          <p:val>
                                            <p:strVal val="#ppt_x"/>
                                          </p:val>
                                        </p:tav>
                                        <p:tav tm="100000">
                                          <p:val>
                                            <p:strVal val="#ppt_x"/>
                                          </p:val>
                                        </p:tav>
                                      </p:tavLst>
                                    </p:anim>
                                    <p:anim calcmode="lin" valueType="num">
                                      <p:cBhvr additive="base">
                                        <p:cTn id="20" dur="500" fill="hold"/>
                                        <p:tgtEl>
                                          <p:spTgt spid="1269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6980"/>
                                        </p:tgtEl>
                                        <p:attrNameLst>
                                          <p:attrName>style.visibility</p:attrName>
                                        </p:attrNameLst>
                                      </p:cBhvr>
                                      <p:to>
                                        <p:strVal val="visible"/>
                                      </p:to>
                                    </p:set>
                                    <p:anim calcmode="lin" valueType="num">
                                      <p:cBhvr additive="base">
                                        <p:cTn id="25" dur="500" fill="hold"/>
                                        <p:tgtEl>
                                          <p:spTgt spid="126980"/>
                                        </p:tgtEl>
                                        <p:attrNameLst>
                                          <p:attrName>ppt_x</p:attrName>
                                        </p:attrNameLst>
                                      </p:cBhvr>
                                      <p:tavLst>
                                        <p:tav tm="0">
                                          <p:val>
                                            <p:strVal val="#ppt_x"/>
                                          </p:val>
                                        </p:tav>
                                        <p:tav tm="100000">
                                          <p:val>
                                            <p:strVal val="#ppt_x"/>
                                          </p:val>
                                        </p:tav>
                                      </p:tavLst>
                                    </p:anim>
                                    <p:anim calcmode="lin" valueType="num">
                                      <p:cBhvr additive="base">
                                        <p:cTn id="26" dur="500" fill="hold"/>
                                        <p:tgtEl>
                                          <p:spTgt spid="1269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p:bldP spid="1269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6627" name="Rectangle 3"/>
          <p:cNvSpPr/>
          <p:nvPr/>
        </p:nvSpPr>
        <p:spPr>
          <a:xfrm>
            <a:off x="684213" y="2446338"/>
            <a:ext cx="8186738" cy="4225925"/>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文件系统的特点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使用简单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使用文件名、一组文件操作命令。</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安全可靠</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Tx/>
              <a:buSzTx/>
              <a:buFontTx/>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       提供防护措施，在文件遭受破坏时，能及时恢复。</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endParaRPr>
          </a:p>
          <a:p>
            <a:pPr marL="533400" marR="0" indent="-533400" algn="l" defTabSz="914400" rtl="0" eaLnBrk="1" fontAlgn="base" latinLnBrk="0" hangingPunct="1">
              <a:lnSpc>
                <a:spcPct val="120000"/>
              </a:lnSpc>
              <a:spcBef>
                <a:spcPct val="20000"/>
              </a:spcBef>
              <a:spcAft>
                <a:spcPct val="0"/>
              </a:spcAft>
              <a:buClrTx/>
              <a:buSzTx/>
              <a:buFontTx/>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       全量备份、增量备份、动态备份、远程备份</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endParaRPr>
          </a:p>
          <a:p>
            <a:pPr marL="533400" marR="0" indent="-533400" algn="l" defTabSz="914400" rtl="0" eaLnBrk="1" fontAlgn="base" latinLnBrk="0" hangingPunct="1">
              <a:lnSpc>
                <a:spcPct val="120000"/>
              </a:lnSpc>
              <a:spcBef>
                <a:spcPct val="20000"/>
              </a:spcBef>
              <a:spcAft>
                <a:spcPct val="0"/>
              </a:spcAft>
              <a:buClrTx/>
              <a:buSzTx/>
              <a:buFontTx/>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既能共享，又能保密</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身份验证、存取权限验证。</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grpSp>
        <p:nvGrpSpPr>
          <p:cNvPr id="26628" name="组合 26627"/>
          <p:cNvGrpSpPr/>
          <p:nvPr/>
        </p:nvGrpSpPr>
        <p:grpSpPr>
          <a:xfrm>
            <a:off x="173038" y="560388"/>
            <a:ext cx="8269287" cy="1901825"/>
            <a:chOff x="0" y="0"/>
            <a:chExt cx="5209" cy="1198"/>
          </a:xfrm>
        </p:grpSpPr>
        <p:sp>
          <p:nvSpPr>
            <p:cNvPr id="2" name="Rectangle 5"/>
            <p:cNvSpPr/>
            <p:nvPr/>
          </p:nvSpPr>
          <p:spPr>
            <a:xfrm>
              <a:off x="0" y="0"/>
              <a:ext cx="2425" cy="1198"/>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② 从系统角度看 </a:t>
              </a:r>
              <a:r>
                <a:rPr lang="zh-CN" altLang="zh-CN" sz="2400" dirty="0">
                  <a:solidFill>
                    <a:srgbClr val="000099"/>
                  </a:solidFill>
                  <a:latin typeface="Arial" panose="020B0604020202020204" pitchFamily="34" charset="0"/>
                  <a:ea typeface="宋体" panose="02010600030101010101" pitchFamily="2" charset="-122"/>
                </a:rPr>
                <a:t>——</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zh-CN" sz="2000" b="0" dirty="0">
                  <a:solidFill>
                    <a:schemeClr val="tx1"/>
                  </a:solidFill>
                  <a:latin typeface="Times New Roman" panose="02020603050405020304" pitchFamily="2" charset="0"/>
                  <a:ea typeface="宋体" panose="02010600030101010101" pitchFamily="2" charset="-122"/>
                </a:rPr>
                <a:t>辅存空间管理</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zh-CN" sz="2000" b="0" dirty="0">
                  <a:solidFill>
                    <a:schemeClr val="tx1"/>
                  </a:solidFill>
                  <a:latin typeface="Times New Roman" panose="02020603050405020304" pitchFamily="2" charset="0"/>
                  <a:ea typeface="宋体" panose="02010600030101010101" pitchFamily="2" charset="-122"/>
                </a:rPr>
                <a:t>构造文件结构</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提供文件共享功能</a:t>
              </a:r>
              <a:endPar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26629" name="Rectangle 6"/>
            <p:cNvSpPr/>
            <p:nvPr/>
          </p:nvSpPr>
          <p:spPr>
            <a:xfrm>
              <a:off x="2291" y="315"/>
              <a:ext cx="2918" cy="864"/>
            </a:xfrm>
            <a:prstGeom prst="rect">
              <a:avLst/>
            </a:prstGeom>
            <a:noFill/>
            <a:ln w="9525">
              <a:noFill/>
            </a:ln>
          </p:spPr>
          <p:txBody>
            <a:bodyPr anchor="t">
              <a:spAutoFit/>
            </a:bodyPr>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en-US" sz="2000" b="0">
                  <a:solidFill>
                    <a:schemeClr val="tx1"/>
                  </a:solidFill>
                  <a:latin typeface="Times New Roman" panose="02020603050405020304" pitchFamily="2" charset="0"/>
                  <a:ea typeface="宋体" panose="02010600030101010101" pitchFamily="2" charset="-122"/>
                </a:rPr>
                <a:t>提供存取文件的方法</a:t>
              </a:r>
              <a:endParaRPr lang="zh-CN" altLang="en-US" sz="2000" b="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en-US" sz="2000" b="0">
                  <a:solidFill>
                    <a:schemeClr val="tx1"/>
                  </a:solidFill>
                  <a:latin typeface="Times New Roman" panose="02020603050405020304" pitchFamily="2" charset="0"/>
                  <a:ea typeface="宋体" panose="02010600030101010101" pitchFamily="2" charset="-122"/>
                  <a:sym typeface="Symbol" panose="05050102010706020507" pitchFamily="2" charset="2"/>
                </a:rPr>
                <a:t>文件保护</a:t>
              </a:r>
              <a:endParaRPr lang="zh-CN" altLang="en-US" sz="2000" b="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1295400" lvl="2" indent="-264795" algn="l" eaLnBrk="1" hangingPunct="1">
                <a:lnSpc>
                  <a:spcPct val="120000"/>
                </a:lnSpc>
                <a:spcBef>
                  <a:spcPct val="30000"/>
                </a:spcBef>
                <a:buClr>
                  <a:schemeClr val="tx2"/>
                </a:buClr>
                <a:buSzPct val="95000"/>
                <a:buFont typeface="Wingdings" panose="05000000000000000000" pitchFamily="2" charset="2"/>
                <a:buChar char="Ø"/>
              </a:pPr>
              <a:r>
                <a:rPr lang="zh-CN" altLang="en-US" sz="2000" b="0">
                  <a:solidFill>
                    <a:schemeClr val="tx1"/>
                  </a:solidFill>
                  <a:latin typeface="Times New Roman" panose="02020603050405020304" pitchFamily="2" charset="0"/>
                  <a:ea typeface="宋体" panose="02010600030101010101" pitchFamily="2" charset="-122"/>
                </a:rPr>
                <a:t>提供一组文件操作命令 </a:t>
              </a:r>
              <a:endParaRPr lang="zh-CN" altLang="en-US" sz="2000" b="0">
                <a:solidFill>
                  <a:schemeClr val="bg2"/>
                </a:solidFill>
                <a:latin typeface="Arial" panose="020B0604020202020204" pitchFamily="34" charset="0"/>
                <a:ea typeface="宋体" panose="02010600030101010101" pitchFamily="2" charset="-122"/>
              </a:endParaRPr>
            </a:p>
          </p:txBody>
        </p:sp>
      </p:grpSp>
      <p:sp>
        <p:nvSpPr>
          <p:cNvPr id="26630" name="Rectangle 7"/>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0-#ppt_w/2"/>
                                          </p:val>
                                        </p:tav>
                                        <p:tav tm="100000">
                                          <p:val>
                                            <p:strVal val="#ppt_x"/>
                                          </p:val>
                                        </p:tav>
                                      </p:tavLst>
                                    </p:anim>
                                    <p:anim calcmode="lin" valueType="num">
                                      <p:cBhvr additive="base">
                                        <p:cTn id="8" dur="500" fill="hold"/>
                                        <p:tgtEl>
                                          <p:spTgt spid="26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27">
                                            <p:txEl>
                                              <p:charRg st="0" end="12"/>
                                            </p:txEl>
                                          </p:spTgt>
                                        </p:tgtEl>
                                        <p:attrNameLst>
                                          <p:attrName>style.visibility</p:attrName>
                                        </p:attrNameLst>
                                      </p:cBhvr>
                                      <p:to>
                                        <p:strVal val="visible"/>
                                      </p:to>
                                    </p:set>
                                    <p:anim calcmode="lin" valueType="num">
                                      <p:cBhvr additive="base">
                                        <p:cTn id="13" dur="500" fill="hold"/>
                                        <p:tgtEl>
                                          <p:spTgt spid="26627">
                                            <p:txEl>
                                              <p:charRg st="0" end="1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62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7">
                                            <p:txEl>
                                              <p:charRg st="12" end="19"/>
                                            </p:txEl>
                                          </p:spTgt>
                                        </p:tgtEl>
                                        <p:attrNameLst>
                                          <p:attrName>style.visibility</p:attrName>
                                        </p:attrNameLst>
                                      </p:cBhvr>
                                      <p:to>
                                        <p:strVal val="visible"/>
                                      </p:to>
                                    </p:set>
                                    <p:anim calcmode="lin" valueType="num">
                                      <p:cBhvr additive="base">
                                        <p:cTn id="19" dur="500" fill="hold"/>
                                        <p:tgtEl>
                                          <p:spTgt spid="26627">
                                            <p:txEl>
                                              <p:charRg st="12" end="1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7">
                                            <p:txEl>
                                              <p:charRg st="12" end="1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627">
                                            <p:txEl>
                                              <p:charRg st="19" end="42"/>
                                            </p:txEl>
                                          </p:spTgt>
                                        </p:tgtEl>
                                        <p:attrNameLst>
                                          <p:attrName>style.visibility</p:attrName>
                                        </p:attrNameLst>
                                      </p:cBhvr>
                                      <p:to>
                                        <p:strVal val="visible"/>
                                      </p:to>
                                    </p:set>
                                    <p:anim calcmode="lin" valueType="num">
                                      <p:cBhvr additive="base">
                                        <p:cTn id="23" dur="500" fill="hold"/>
                                        <p:tgtEl>
                                          <p:spTgt spid="26627">
                                            <p:txEl>
                                              <p:charRg st="19" end="4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627">
                                            <p:txEl>
                                              <p:charRg st="19" end="4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6627">
                                            <p:txEl>
                                              <p:charRg st="42" end="49"/>
                                            </p:txEl>
                                          </p:spTgt>
                                        </p:tgtEl>
                                        <p:attrNameLst>
                                          <p:attrName>style.visibility</p:attrName>
                                        </p:attrNameLst>
                                      </p:cBhvr>
                                      <p:to>
                                        <p:strVal val="visible"/>
                                      </p:to>
                                    </p:set>
                                    <p:anim calcmode="lin" valueType="num">
                                      <p:cBhvr additive="base">
                                        <p:cTn id="27" dur="500" fill="hold"/>
                                        <p:tgtEl>
                                          <p:spTgt spid="26627">
                                            <p:txEl>
                                              <p:charRg st="42" end="4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627">
                                            <p:txEl>
                                              <p:charRg st="42" end="49"/>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627">
                                            <p:txEl>
                                              <p:charRg st="49" end="78"/>
                                            </p:txEl>
                                          </p:spTgt>
                                        </p:tgtEl>
                                        <p:attrNameLst>
                                          <p:attrName>style.visibility</p:attrName>
                                        </p:attrNameLst>
                                      </p:cBhvr>
                                      <p:to>
                                        <p:strVal val="visible"/>
                                      </p:to>
                                    </p:set>
                                    <p:anim calcmode="lin" valueType="num">
                                      <p:cBhvr additive="base">
                                        <p:cTn id="31" dur="500" fill="hold"/>
                                        <p:tgtEl>
                                          <p:spTgt spid="26627">
                                            <p:txEl>
                                              <p:charRg st="49" end="7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7">
                                            <p:txEl>
                                              <p:charRg st="49" end="7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627">
                                            <p:txEl>
                                              <p:charRg st="78" end="105"/>
                                            </p:txEl>
                                          </p:spTgt>
                                        </p:tgtEl>
                                        <p:attrNameLst>
                                          <p:attrName>style.visibility</p:attrName>
                                        </p:attrNameLst>
                                      </p:cBhvr>
                                      <p:to>
                                        <p:strVal val="visible"/>
                                      </p:to>
                                    </p:set>
                                    <p:anim calcmode="lin" valueType="num">
                                      <p:cBhvr additive="base">
                                        <p:cTn id="35" dur="500" fill="hold"/>
                                        <p:tgtEl>
                                          <p:spTgt spid="26627">
                                            <p:txEl>
                                              <p:charRg st="78" end="10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627">
                                            <p:txEl>
                                              <p:charRg st="78" end="10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6627">
                                            <p:txEl>
                                              <p:charRg st="105" end="117"/>
                                            </p:txEl>
                                          </p:spTgt>
                                        </p:tgtEl>
                                        <p:attrNameLst>
                                          <p:attrName>style.visibility</p:attrName>
                                        </p:attrNameLst>
                                      </p:cBhvr>
                                      <p:to>
                                        <p:strVal val="visible"/>
                                      </p:to>
                                    </p:set>
                                    <p:anim calcmode="lin" valueType="num">
                                      <p:cBhvr additive="base">
                                        <p:cTn id="39" dur="500" fill="hold"/>
                                        <p:tgtEl>
                                          <p:spTgt spid="26627">
                                            <p:txEl>
                                              <p:charRg st="105" end="11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627">
                                            <p:txEl>
                                              <p:charRg st="105" end="11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6627">
                                            <p:txEl>
                                              <p:charRg st="117" end="137"/>
                                            </p:txEl>
                                          </p:spTgt>
                                        </p:tgtEl>
                                        <p:attrNameLst>
                                          <p:attrName>style.visibility</p:attrName>
                                        </p:attrNameLst>
                                      </p:cBhvr>
                                      <p:to>
                                        <p:strVal val="visible"/>
                                      </p:to>
                                    </p:set>
                                    <p:anim calcmode="lin" valueType="num">
                                      <p:cBhvr additive="base">
                                        <p:cTn id="43" dur="500" fill="hold"/>
                                        <p:tgtEl>
                                          <p:spTgt spid="26627">
                                            <p:txEl>
                                              <p:charRg st="117" end="13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27">
                                            <p:txEl>
                                              <p:charRg st="117" end="13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8003" name="Rectangle 3"/>
          <p:cNvSpPr/>
          <p:nvPr/>
        </p:nvSpPr>
        <p:spPr>
          <a:xfrm>
            <a:off x="142875" y="515938"/>
            <a:ext cx="8318500"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UNIX系统文件目录结构</a:t>
            </a:r>
            <a:endParaRPr kumimoji="0" lang="zh-CN" sz="3200" b="1" i="0" u="none" strike="noStrike" kern="1200" cap="none" spc="0" normalizeH="0" baseline="0" noProof="1" dirty="0">
              <a:solidFill>
                <a:srgbClr val="990000"/>
              </a:solidFill>
              <a:latin typeface="Times New Roman" panose="02020603050405020304" pitchFamily="2" charset="0"/>
              <a:ea typeface="宋体" panose="02010600030101010101" pitchFamily="2" charset="-122"/>
              <a:cs typeface="+mn-cs"/>
            </a:endParaRPr>
          </a:p>
        </p:txBody>
      </p:sp>
      <p:sp>
        <p:nvSpPr>
          <p:cNvPr id="128004" name="Rectangle 4"/>
          <p:cNvSpPr/>
          <p:nvPr/>
        </p:nvSpPr>
        <p:spPr>
          <a:xfrm>
            <a:off x="660400" y="1179513"/>
            <a:ext cx="618807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目录项与目录文件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128005" name="Rectangle 5"/>
          <p:cNvSpPr/>
          <p:nvPr/>
        </p:nvSpPr>
        <p:spPr>
          <a:xfrm>
            <a:off x="101600" y="1804988"/>
            <a:ext cx="9042400" cy="33782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①</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目录文件</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每个目录表为一个目录文件。目录文件由目录项组成。</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目录项</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每个目录项包含16个字节 (UNIX系统老版本)。在目录项</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中，第1、2字节为相应文件的辅存i节点号；后14个字节</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为文件名。一个辅存磁盘块 (512B)包含32个目录项。</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28006" name="组合 128005"/>
          <p:cNvGrpSpPr/>
          <p:nvPr/>
        </p:nvGrpSpPr>
        <p:grpSpPr>
          <a:xfrm>
            <a:off x="2444750" y="5326063"/>
            <a:ext cx="4224338" cy="1222375"/>
            <a:chOff x="0" y="0"/>
            <a:chExt cx="2661" cy="770"/>
          </a:xfrm>
        </p:grpSpPr>
        <p:sp>
          <p:nvSpPr>
            <p:cNvPr id="2" name="Text Box 7"/>
            <p:cNvSpPr txBox="1"/>
            <p:nvPr/>
          </p:nvSpPr>
          <p:spPr>
            <a:xfrm>
              <a:off x="701" y="558"/>
              <a:ext cx="1158" cy="212"/>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文件目录项结构</a:t>
              </a:r>
              <a:endParaRPr lang="zh-CN" altLang="en-US" sz="1600" b="0">
                <a:solidFill>
                  <a:schemeClr val="tx1"/>
                </a:solidFill>
                <a:latin typeface="Arial" panose="020B0604020202020204" pitchFamily="34" charset="0"/>
                <a:ea typeface="宋体" panose="02010600030101010101" pitchFamily="2" charset="-122"/>
              </a:endParaRPr>
            </a:p>
          </p:txBody>
        </p:sp>
        <p:grpSp>
          <p:nvGrpSpPr>
            <p:cNvPr id="128007" name="组合 128007"/>
            <p:cNvGrpSpPr/>
            <p:nvPr/>
          </p:nvGrpSpPr>
          <p:grpSpPr>
            <a:xfrm>
              <a:off x="0" y="0"/>
              <a:ext cx="2661" cy="528"/>
              <a:chOff x="0" y="0"/>
              <a:chExt cx="2661" cy="528"/>
            </a:xfrm>
          </p:grpSpPr>
          <p:sp>
            <p:nvSpPr>
              <p:cNvPr id="128009" name="Rectangle 9"/>
              <p:cNvSpPr/>
              <p:nvPr/>
            </p:nvSpPr>
            <p:spPr>
              <a:xfrm>
                <a:off x="0" y="24"/>
                <a:ext cx="2597" cy="317"/>
              </a:xfrm>
              <a:prstGeom prst="rect">
                <a:avLst/>
              </a:prstGeom>
              <a:noFill/>
              <a:ln w="19050" cap="flat" cmpd="sng">
                <a:solidFill>
                  <a:schemeClr val="tx1"/>
                </a:solidFill>
                <a:prstDash val="solid"/>
                <a:miter/>
                <a:headEnd type="none" w="med" len="med"/>
                <a:tailEnd type="none" w="med" len="med"/>
              </a:ln>
            </p:spPr>
            <p:txBody>
              <a:bodyPr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10"/>
              <p:cNvSpPr/>
              <p:nvPr/>
            </p:nvSpPr>
            <p:spPr>
              <a:xfrm>
                <a:off x="687" y="26"/>
                <a:ext cx="0" cy="317"/>
              </a:xfrm>
              <a:prstGeom prst="line">
                <a:avLst/>
              </a:prstGeom>
              <a:ln w="19050" cap="flat" cmpd="sng">
                <a:solidFill>
                  <a:schemeClr val="tx1"/>
                </a:solidFill>
                <a:prstDash val="solid"/>
                <a:round/>
                <a:headEnd type="none" w="med" len="med"/>
                <a:tailEnd type="none" w="med" len="med"/>
              </a:ln>
            </p:spPr>
          </p:sp>
          <p:sp>
            <p:nvSpPr>
              <p:cNvPr id="128010" name="Text Box 11"/>
              <p:cNvSpPr txBox="1"/>
              <p:nvPr/>
            </p:nvSpPr>
            <p:spPr>
              <a:xfrm>
                <a:off x="134" y="9"/>
                <a:ext cx="572" cy="288"/>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i节点号</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28011" name="Text Box 12"/>
              <p:cNvSpPr txBox="1"/>
              <p:nvPr/>
            </p:nvSpPr>
            <p:spPr>
              <a:xfrm>
                <a:off x="1215" y="0"/>
                <a:ext cx="672" cy="288"/>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文件名 </a:t>
                </a:r>
                <a:r>
                  <a:rPr lang="zh-CN" altLang="en-US" sz="2400" b="0">
                    <a:solidFill>
                      <a:schemeClr val="tx1"/>
                    </a:solidFill>
                    <a:latin typeface="Times New Roman" panose="02020603050405020304" pitchFamily="2" charset="0"/>
                    <a:ea typeface="宋体" panose="02010600030101010101" pitchFamily="2" charset="-122"/>
                  </a:rPr>
                  <a:t>                 </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128012" name="Text Box 13"/>
              <p:cNvSpPr txBox="1"/>
              <p:nvPr/>
            </p:nvSpPr>
            <p:spPr>
              <a:xfrm>
                <a:off x="32"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8013" name="Text Box 14"/>
              <p:cNvSpPr txBox="1"/>
              <p:nvPr/>
            </p:nvSpPr>
            <p:spPr>
              <a:xfrm>
                <a:off x="461"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8014" name="Text Box 15"/>
              <p:cNvSpPr txBox="1"/>
              <p:nvPr/>
            </p:nvSpPr>
            <p:spPr>
              <a:xfrm>
                <a:off x="735"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3</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28015" name="Text Box 16"/>
              <p:cNvSpPr txBox="1"/>
              <p:nvPr/>
            </p:nvSpPr>
            <p:spPr>
              <a:xfrm>
                <a:off x="2408" y="336"/>
                <a:ext cx="253"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15</a:t>
                </a:r>
                <a:endParaRPr lang="zh-CN" altLang="zh-CN" b="0" dirty="0">
                  <a:solidFill>
                    <a:schemeClr val="tx1"/>
                  </a:solidFill>
                  <a:latin typeface="Times New Roman" panose="02020603050405020304" pitchFamily="2" charset="0"/>
                  <a:ea typeface="宋体" panose="02010600030101010101" pitchFamily="2" charset="-122"/>
                </a:endParaRPr>
              </a:p>
            </p:txBody>
          </p:sp>
        </p:grpSp>
      </p:grpSp>
      <p:sp>
        <p:nvSpPr>
          <p:cNvPr id="128016" name="Rectangle 17"/>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8003">
                                            <p:txEl>
                                              <p:charRg st="0" end="17"/>
                                            </p:txEl>
                                          </p:spTgt>
                                        </p:tgtEl>
                                        <p:attrNameLst>
                                          <p:attrName>style.visibility</p:attrName>
                                        </p:attrNameLst>
                                      </p:cBhvr>
                                      <p:to>
                                        <p:strVal val="visible"/>
                                      </p:to>
                                    </p:set>
                                    <p:anim calcmode="lin" valueType="num">
                                      <p:cBhvr additive="base">
                                        <p:cTn id="7" dur="1000" fill="hold"/>
                                        <p:tgtEl>
                                          <p:spTgt spid="128003">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800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8004">
                                            <p:txEl>
                                              <p:charRg st="0" end="13"/>
                                            </p:txEl>
                                          </p:spTgt>
                                        </p:tgtEl>
                                        <p:attrNameLst>
                                          <p:attrName>style.visibility</p:attrName>
                                        </p:attrNameLst>
                                      </p:cBhvr>
                                      <p:to>
                                        <p:strVal val="visible"/>
                                      </p:to>
                                    </p:set>
                                    <p:anim calcmode="lin" valueType="num">
                                      <p:cBhvr additive="base">
                                        <p:cTn id="13" dur="500" fill="hold"/>
                                        <p:tgtEl>
                                          <p:spTgt spid="128004">
                                            <p:txEl>
                                              <p:charRg st="0" end="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8004">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8005">
                                            <p:txEl>
                                              <p:charRg st="0" end="13"/>
                                            </p:txEl>
                                          </p:spTgt>
                                        </p:tgtEl>
                                        <p:attrNameLst>
                                          <p:attrName>style.visibility</p:attrName>
                                        </p:attrNameLst>
                                      </p:cBhvr>
                                      <p:to>
                                        <p:strVal val="visible"/>
                                      </p:to>
                                    </p:set>
                                    <p:anim calcmode="lin" valueType="num">
                                      <p:cBhvr additive="base">
                                        <p:cTn id="19" dur="500" fill="hold"/>
                                        <p:tgtEl>
                                          <p:spTgt spid="128005">
                                            <p:txEl>
                                              <p:charRg st="0" end="1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8005">
                                            <p:txEl>
                                              <p:charRg st="0" end="1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8005">
                                            <p:txEl>
                                              <p:charRg st="13" end="44"/>
                                            </p:txEl>
                                          </p:spTgt>
                                        </p:tgtEl>
                                        <p:attrNameLst>
                                          <p:attrName>style.visibility</p:attrName>
                                        </p:attrNameLst>
                                      </p:cBhvr>
                                      <p:to>
                                        <p:strVal val="visible"/>
                                      </p:to>
                                    </p:set>
                                    <p:anim calcmode="lin" valueType="num">
                                      <p:cBhvr additive="base">
                                        <p:cTn id="23" dur="500" fill="hold"/>
                                        <p:tgtEl>
                                          <p:spTgt spid="128005">
                                            <p:txEl>
                                              <p:charRg st="13" end="4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8005">
                                            <p:txEl>
                                              <p:charRg st="13" end="4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28005">
                                            <p:txEl>
                                              <p:charRg st="44" end="50"/>
                                            </p:txEl>
                                          </p:spTgt>
                                        </p:tgtEl>
                                        <p:attrNameLst>
                                          <p:attrName>style.visibility</p:attrName>
                                        </p:attrNameLst>
                                      </p:cBhvr>
                                      <p:to>
                                        <p:strVal val="visible"/>
                                      </p:to>
                                    </p:set>
                                    <p:anim calcmode="lin" valueType="num">
                                      <p:cBhvr additive="base">
                                        <p:cTn id="29" dur="500" fill="hold"/>
                                        <p:tgtEl>
                                          <p:spTgt spid="128005">
                                            <p:txEl>
                                              <p:charRg st="44" end="5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8005">
                                            <p:txEl>
                                              <p:charRg st="44" end="5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8005">
                                            <p:txEl>
                                              <p:charRg st="50" end="86"/>
                                            </p:txEl>
                                          </p:spTgt>
                                        </p:tgtEl>
                                        <p:attrNameLst>
                                          <p:attrName>style.visibility</p:attrName>
                                        </p:attrNameLst>
                                      </p:cBhvr>
                                      <p:to>
                                        <p:strVal val="visible"/>
                                      </p:to>
                                    </p:set>
                                    <p:anim calcmode="lin" valueType="num">
                                      <p:cBhvr additive="base">
                                        <p:cTn id="33" dur="500" fill="hold"/>
                                        <p:tgtEl>
                                          <p:spTgt spid="128005">
                                            <p:txEl>
                                              <p:charRg st="50" end="8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8005">
                                            <p:txEl>
                                              <p:charRg st="50" end="8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8005">
                                            <p:txEl>
                                              <p:charRg st="86" end="120"/>
                                            </p:txEl>
                                          </p:spTgt>
                                        </p:tgtEl>
                                        <p:attrNameLst>
                                          <p:attrName>style.visibility</p:attrName>
                                        </p:attrNameLst>
                                      </p:cBhvr>
                                      <p:to>
                                        <p:strVal val="visible"/>
                                      </p:to>
                                    </p:set>
                                    <p:anim calcmode="lin" valueType="num">
                                      <p:cBhvr additive="base">
                                        <p:cTn id="37" dur="500" fill="hold"/>
                                        <p:tgtEl>
                                          <p:spTgt spid="128005">
                                            <p:txEl>
                                              <p:charRg st="86" end="12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8005">
                                            <p:txEl>
                                              <p:charRg st="86" end="12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8005">
                                            <p:txEl>
                                              <p:charRg st="120" end="155"/>
                                            </p:txEl>
                                          </p:spTgt>
                                        </p:tgtEl>
                                        <p:attrNameLst>
                                          <p:attrName>style.visibility</p:attrName>
                                        </p:attrNameLst>
                                      </p:cBhvr>
                                      <p:to>
                                        <p:strVal val="visible"/>
                                      </p:to>
                                    </p:set>
                                    <p:anim calcmode="lin" valueType="num">
                                      <p:cBhvr additive="base">
                                        <p:cTn id="41" dur="500" fill="hold"/>
                                        <p:tgtEl>
                                          <p:spTgt spid="128005">
                                            <p:txEl>
                                              <p:charRg st="120" end="15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8005">
                                            <p:txEl>
                                              <p:charRg st="120" end="15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28006"/>
                                        </p:tgtEl>
                                        <p:attrNameLst>
                                          <p:attrName>style.visibility</p:attrName>
                                        </p:attrNameLst>
                                      </p:cBhvr>
                                      <p:to>
                                        <p:strVal val="visible"/>
                                      </p:to>
                                    </p:set>
                                    <p:anim calcmode="lin" valueType="num">
                                      <p:cBhvr additive="base">
                                        <p:cTn id="47" dur="500" fill="hold"/>
                                        <p:tgtEl>
                                          <p:spTgt spid="128006"/>
                                        </p:tgtEl>
                                        <p:attrNameLst>
                                          <p:attrName>ppt_x</p:attrName>
                                        </p:attrNameLst>
                                      </p:cBhvr>
                                      <p:tavLst>
                                        <p:tav tm="0">
                                          <p:val>
                                            <p:strVal val="#ppt_x"/>
                                          </p:val>
                                        </p:tav>
                                        <p:tav tm="100000">
                                          <p:val>
                                            <p:strVal val="#ppt_x"/>
                                          </p:val>
                                        </p:tav>
                                      </p:tavLst>
                                    </p:anim>
                                    <p:anim calcmode="lin" valueType="num">
                                      <p:cBhvr additive="base">
                                        <p:cTn id="48" dur="500" fill="hold"/>
                                        <p:tgtEl>
                                          <p:spTgt spid="1280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29027" name="Rectangle 3"/>
          <p:cNvSpPr/>
          <p:nvPr/>
        </p:nvSpPr>
        <p:spPr>
          <a:xfrm>
            <a:off x="101600" y="604838"/>
            <a:ext cx="6432550" cy="60483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UNIX系统树型目录结构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129028" name="Rectangle 4"/>
          <p:cNvSpPr/>
          <p:nvPr/>
        </p:nvSpPr>
        <p:spPr>
          <a:xfrm>
            <a:off x="117475" y="1277938"/>
            <a:ext cx="8829675" cy="46561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① </a:t>
            </a:r>
            <a:r>
              <a:rPr lang="zh-CN" altLang="zh-CN" sz="2400" b="0" dirty="0">
                <a:solidFill>
                  <a:schemeClr val="tx1"/>
                </a:solidFill>
                <a:latin typeface="Times New Roman" panose="02020603050405020304" pitchFamily="2" charset="0"/>
                <a:ea typeface="宋体" panose="02010600030101010101" pitchFamily="2" charset="-122"/>
              </a:rPr>
              <a:t>每个文件系统都有一个根目录文件，它的辅存i节点是相</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应文件存储设备上辅存索引区中的第一个。</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a:t>
            </a:r>
            <a:r>
              <a:rPr lang="zh-CN" altLang="zh-CN" sz="2400" b="0" dirty="0">
                <a:solidFill>
                  <a:schemeClr val="tx1"/>
                </a:solidFill>
                <a:latin typeface="宋体" panose="02010600030101010101" pitchFamily="2" charset="-122"/>
                <a:ea typeface="宋体" panose="02010600030101010101" pitchFamily="2" charset="-122"/>
              </a:rPr>
              <a:t> </a:t>
            </a:r>
            <a:r>
              <a:rPr lang="zh-CN" altLang="zh-CN" sz="2400" b="0" dirty="0">
                <a:solidFill>
                  <a:schemeClr val="tx1"/>
                </a:solidFill>
                <a:latin typeface="Times New Roman" panose="02020603050405020304" pitchFamily="2" charset="0"/>
                <a:ea typeface="宋体" panose="02010600030101010101" pitchFamily="2" charset="-122"/>
              </a:rPr>
              <a:t>打开某个文件时，从根目录的i节点可以找到根目录文件</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的索引结构，得到根目录文件的每个数据块。</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a:t>
            </a:r>
            <a:r>
              <a:rPr lang="zh-CN" altLang="zh-CN" sz="2400" b="0" dirty="0">
                <a:solidFill>
                  <a:schemeClr val="tx1"/>
                </a:solidFill>
                <a:latin typeface="宋体" panose="02010600030101010101" pitchFamily="2" charset="-122"/>
                <a:ea typeface="宋体" panose="02010600030101010101" pitchFamily="2" charset="-122"/>
              </a:rPr>
              <a:t> </a:t>
            </a:r>
            <a:r>
              <a:rPr lang="zh-CN" altLang="zh-CN" sz="2400" b="0" dirty="0">
                <a:solidFill>
                  <a:schemeClr val="tx1"/>
                </a:solidFill>
                <a:latin typeface="Times New Roman" panose="02020603050405020304" pitchFamily="2" charset="0"/>
                <a:ea typeface="宋体" panose="02010600030101010101" pitchFamily="2" charset="-122"/>
              </a:rPr>
              <a:t>将待打开文件的路径信息与目录文件中的目录项逐一比</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较，可以得到下级目录的i节点号，并最终得到目标文件</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的i节点号。从i节点号中的索引表，得到数据文件的存储</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块号，实现对目标文件的随机存取。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9027">
                                            <p:txEl>
                                              <p:charRg st="0" end="17"/>
                                            </p:txEl>
                                          </p:spTgt>
                                        </p:tgtEl>
                                        <p:attrNameLst>
                                          <p:attrName>style.visibility</p:attrName>
                                        </p:attrNameLst>
                                      </p:cBhvr>
                                      <p:to>
                                        <p:strVal val="visible"/>
                                      </p:to>
                                    </p:set>
                                    <p:anim calcmode="lin" valueType="num">
                                      <p:cBhvr additive="base">
                                        <p:cTn id="7" dur="1000" fill="hold"/>
                                        <p:tgtEl>
                                          <p:spTgt spid="129027">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29027">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9028">
                                            <p:txEl>
                                              <p:charRg st="0" end="28"/>
                                            </p:txEl>
                                          </p:spTgt>
                                        </p:tgtEl>
                                        <p:attrNameLst>
                                          <p:attrName>style.visibility</p:attrName>
                                        </p:attrNameLst>
                                      </p:cBhvr>
                                      <p:to>
                                        <p:strVal val="visible"/>
                                      </p:to>
                                    </p:set>
                                    <p:anim calcmode="lin" valueType="num">
                                      <p:cBhvr additive="base">
                                        <p:cTn id="13" dur="500" fill="hold"/>
                                        <p:tgtEl>
                                          <p:spTgt spid="129028">
                                            <p:txEl>
                                              <p:charRg st="0" end="2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9028">
                                            <p:txEl>
                                              <p:charRg st="0" end="2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29028">
                                            <p:txEl>
                                              <p:charRg st="28" end="55"/>
                                            </p:txEl>
                                          </p:spTgt>
                                        </p:tgtEl>
                                        <p:attrNameLst>
                                          <p:attrName>style.visibility</p:attrName>
                                        </p:attrNameLst>
                                      </p:cBhvr>
                                      <p:to>
                                        <p:strVal val="visible"/>
                                      </p:to>
                                    </p:set>
                                    <p:anim calcmode="lin" valueType="num">
                                      <p:cBhvr additive="base">
                                        <p:cTn id="17" dur="500" fill="hold"/>
                                        <p:tgtEl>
                                          <p:spTgt spid="129028">
                                            <p:txEl>
                                              <p:charRg st="28" end="5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9028">
                                            <p:txEl>
                                              <p:charRg st="28" end="5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9028">
                                            <p:txEl>
                                              <p:charRg st="55" end="83"/>
                                            </p:txEl>
                                          </p:spTgt>
                                        </p:tgtEl>
                                        <p:attrNameLst>
                                          <p:attrName>style.visibility</p:attrName>
                                        </p:attrNameLst>
                                      </p:cBhvr>
                                      <p:to>
                                        <p:strVal val="visible"/>
                                      </p:to>
                                    </p:set>
                                    <p:anim calcmode="lin" valueType="num">
                                      <p:cBhvr additive="base">
                                        <p:cTn id="21" dur="500" fill="hold"/>
                                        <p:tgtEl>
                                          <p:spTgt spid="129028">
                                            <p:txEl>
                                              <p:charRg st="55" end="8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9028">
                                            <p:txEl>
                                              <p:charRg st="55" end="8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9028">
                                            <p:txEl>
                                              <p:charRg st="83" end="110"/>
                                            </p:txEl>
                                          </p:spTgt>
                                        </p:tgtEl>
                                        <p:attrNameLst>
                                          <p:attrName>style.visibility</p:attrName>
                                        </p:attrNameLst>
                                      </p:cBhvr>
                                      <p:to>
                                        <p:strVal val="visible"/>
                                      </p:to>
                                    </p:set>
                                    <p:anim calcmode="lin" valueType="num">
                                      <p:cBhvr additive="base">
                                        <p:cTn id="25" dur="500" fill="hold"/>
                                        <p:tgtEl>
                                          <p:spTgt spid="129028">
                                            <p:txEl>
                                              <p:charRg st="83" end="11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9028">
                                            <p:txEl>
                                              <p:charRg st="83" end="11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9028">
                                            <p:txEl>
                                              <p:charRg st="110" end="137"/>
                                            </p:txEl>
                                          </p:spTgt>
                                        </p:tgtEl>
                                        <p:attrNameLst>
                                          <p:attrName>style.visibility</p:attrName>
                                        </p:attrNameLst>
                                      </p:cBhvr>
                                      <p:to>
                                        <p:strVal val="visible"/>
                                      </p:to>
                                    </p:set>
                                    <p:anim calcmode="lin" valueType="num">
                                      <p:cBhvr additive="base">
                                        <p:cTn id="29" dur="500" fill="hold"/>
                                        <p:tgtEl>
                                          <p:spTgt spid="129028">
                                            <p:txEl>
                                              <p:charRg st="110" end="13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9028">
                                            <p:txEl>
                                              <p:charRg st="110" end="1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9028">
                                            <p:txEl>
                                              <p:charRg st="137" end="169"/>
                                            </p:txEl>
                                          </p:spTgt>
                                        </p:tgtEl>
                                        <p:attrNameLst>
                                          <p:attrName>style.visibility</p:attrName>
                                        </p:attrNameLst>
                                      </p:cBhvr>
                                      <p:to>
                                        <p:strVal val="visible"/>
                                      </p:to>
                                    </p:set>
                                    <p:anim calcmode="lin" valueType="num">
                                      <p:cBhvr additive="base">
                                        <p:cTn id="33" dur="500" fill="hold"/>
                                        <p:tgtEl>
                                          <p:spTgt spid="129028">
                                            <p:txEl>
                                              <p:charRg st="137" end="16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9028">
                                            <p:txEl>
                                              <p:charRg st="137" end="16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9028">
                                            <p:txEl>
                                              <p:charRg st="169" end="202"/>
                                            </p:txEl>
                                          </p:spTgt>
                                        </p:tgtEl>
                                        <p:attrNameLst>
                                          <p:attrName>style.visibility</p:attrName>
                                        </p:attrNameLst>
                                      </p:cBhvr>
                                      <p:to>
                                        <p:strVal val="visible"/>
                                      </p:to>
                                    </p:set>
                                    <p:anim calcmode="lin" valueType="num">
                                      <p:cBhvr additive="base">
                                        <p:cTn id="37" dur="500" fill="hold"/>
                                        <p:tgtEl>
                                          <p:spTgt spid="129028">
                                            <p:txEl>
                                              <p:charRg st="169" end="20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9028">
                                            <p:txEl>
                                              <p:charRg st="169" end="20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29028">
                                            <p:txEl>
                                              <p:charRg st="202" end="226"/>
                                            </p:txEl>
                                          </p:spTgt>
                                        </p:tgtEl>
                                        <p:attrNameLst>
                                          <p:attrName>style.visibility</p:attrName>
                                        </p:attrNameLst>
                                      </p:cBhvr>
                                      <p:to>
                                        <p:strVal val="visible"/>
                                      </p:to>
                                    </p:set>
                                    <p:anim calcmode="lin" valueType="num">
                                      <p:cBhvr additive="base">
                                        <p:cTn id="41" dur="500" fill="hold"/>
                                        <p:tgtEl>
                                          <p:spTgt spid="129028">
                                            <p:txEl>
                                              <p:charRg st="202" end="22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9028">
                                            <p:txEl>
                                              <p:charRg st="202" end="22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p:cNvSpPr>
          <p:nvPr>
            <p:ph type="title" idx="4294967295"/>
          </p:nvPr>
        </p:nvSpPr>
        <p:spPr>
          <a:xfrm>
            <a:off x="363538" y="595313"/>
            <a:ext cx="8393113" cy="749300"/>
          </a:xfrm>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sp>
        <p:nvSpPr>
          <p:cNvPr id="130051" name="Rectangle 3"/>
          <p:cNvSpPr>
            <a:spLocks noGrp="1"/>
          </p:cNvSpPr>
          <p:nvPr>
            <p:ph type="body" idx="4294967295"/>
          </p:nvPr>
        </p:nvSpPr>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pic>
        <p:nvPicPr>
          <p:cNvPr id="2" name="Picture 4"/>
          <p:cNvPicPr>
            <a:picLocks noChangeAspect="1"/>
          </p:cNvPicPr>
          <p:nvPr/>
        </p:nvPicPr>
        <p:blipFill>
          <a:blip r:embed="rId1"/>
          <a:stretch>
            <a:fillRect/>
          </a:stretch>
        </p:blipFill>
        <p:spPr>
          <a:xfrm>
            <a:off x="0" y="58738"/>
            <a:ext cx="9144000" cy="6799262"/>
          </a:xfrm>
          <a:prstGeom prst="rect">
            <a:avLst/>
          </a:prstGeom>
          <a:noFill/>
          <a:ln w="9525">
            <a:noFill/>
          </a:ln>
        </p:spPr>
      </p:pic>
      <p:sp>
        <p:nvSpPr>
          <p:cNvPr id="130052" name="Text Box 5"/>
          <p:cNvSpPr txBox="1"/>
          <p:nvPr/>
        </p:nvSpPr>
        <p:spPr>
          <a:xfrm>
            <a:off x="0" y="5805488"/>
            <a:ext cx="5076825" cy="457200"/>
          </a:xfrm>
          <a:prstGeom prst="rect">
            <a:avLst/>
          </a:prstGeom>
          <a:noFill/>
          <a:ln w="9525">
            <a:noFill/>
          </a:ln>
        </p:spPr>
        <p:txBody>
          <a:bodyPr anchor="t">
            <a:spAutoFit/>
          </a:bodyPr>
          <a:p>
            <a:pPr>
              <a:spcBef>
                <a:spcPct val="50000"/>
              </a:spcBef>
            </a:pPr>
            <a:r>
              <a:rPr lang="zh-CN" altLang="en-US" sz="1800" b="0">
                <a:solidFill>
                  <a:schemeClr val="tx1"/>
                </a:solidFill>
                <a:latin typeface="Arial" panose="020B0604020202020204" pitchFamily="34" charset="0"/>
                <a:ea typeface="宋体" panose="02010600030101010101" pitchFamily="2" charset="-122"/>
              </a:rPr>
              <a:t>　根文件目录总使用第一个Ｉ节点</a:t>
            </a:r>
            <a:endParaRPr lang="zh-CN" altLang="en-US" sz="18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1075" name="Rectangle 3"/>
          <p:cNvSpPr/>
          <p:nvPr/>
        </p:nvSpPr>
        <p:spPr>
          <a:xfrm>
            <a:off x="846138" y="561975"/>
            <a:ext cx="81121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UNIX系统的目录结构能方便地实现文件的随机存取</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131077" name="组合 131076"/>
          <p:cNvGrpSpPr/>
          <p:nvPr/>
        </p:nvGrpSpPr>
        <p:grpSpPr>
          <a:xfrm>
            <a:off x="1196975" y="1130300"/>
            <a:ext cx="7715250" cy="5232400"/>
            <a:chOff x="0" y="0"/>
            <a:chExt cx="4860" cy="3296"/>
          </a:xfrm>
        </p:grpSpPr>
        <p:sp>
          <p:nvSpPr>
            <p:cNvPr id="131078" name="Rectangle 6"/>
            <p:cNvSpPr/>
            <p:nvPr/>
          </p:nvSpPr>
          <p:spPr>
            <a:xfrm>
              <a:off x="8" y="1314"/>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7"/>
            <p:cNvSpPr txBox="1"/>
            <p:nvPr/>
          </p:nvSpPr>
          <p:spPr>
            <a:xfrm>
              <a:off x="0" y="997"/>
              <a:ext cx="710" cy="324"/>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根目录文件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079" name="Line 8"/>
            <p:cNvSpPr/>
            <p:nvPr/>
          </p:nvSpPr>
          <p:spPr>
            <a:xfrm>
              <a:off x="13" y="1453"/>
              <a:ext cx="603" cy="0"/>
            </a:xfrm>
            <a:prstGeom prst="line">
              <a:avLst/>
            </a:prstGeom>
            <a:ln w="12700" cap="flat" cmpd="sng">
              <a:solidFill>
                <a:srgbClr val="000000"/>
              </a:solidFill>
              <a:prstDash val="solid"/>
              <a:round/>
              <a:headEnd type="none" w="med" len="med"/>
              <a:tailEnd type="none" w="med" len="med"/>
            </a:ln>
          </p:spPr>
        </p:sp>
        <p:sp>
          <p:nvSpPr>
            <p:cNvPr id="131080" name="Line 9"/>
            <p:cNvSpPr/>
            <p:nvPr/>
          </p:nvSpPr>
          <p:spPr>
            <a:xfrm>
              <a:off x="4" y="1618"/>
              <a:ext cx="603" cy="0"/>
            </a:xfrm>
            <a:prstGeom prst="line">
              <a:avLst/>
            </a:prstGeom>
            <a:ln w="12700" cap="flat" cmpd="sng">
              <a:solidFill>
                <a:srgbClr val="000000"/>
              </a:solidFill>
              <a:prstDash val="solid"/>
              <a:round/>
              <a:headEnd type="none" w="med" len="med"/>
              <a:tailEnd type="none" w="med" len="med"/>
            </a:ln>
          </p:spPr>
        </p:sp>
        <p:sp>
          <p:nvSpPr>
            <p:cNvPr id="131081" name="Line 10"/>
            <p:cNvSpPr/>
            <p:nvPr/>
          </p:nvSpPr>
          <p:spPr>
            <a:xfrm>
              <a:off x="13" y="1781"/>
              <a:ext cx="603" cy="0"/>
            </a:xfrm>
            <a:prstGeom prst="line">
              <a:avLst/>
            </a:prstGeom>
            <a:ln w="12700" cap="flat" cmpd="sng">
              <a:solidFill>
                <a:srgbClr val="000000"/>
              </a:solidFill>
              <a:prstDash val="solid"/>
              <a:round/>
              <a:headEnd type="none" w="med" len="med"/>
              <a:tailEnd type="none" w="med" len="med"/>
            </a:ln>
          </p:spPr>
        </p:sp>
        <p:sp>
          <p:nvSpPr>
            <p:cNvPr id="131082" name="Text Box 11"/>
            <p:cNvSpPr txBox="1"/>
            <p:nvPr/>
          </p:nvSpPr>
          <p:spPr>
            <a:xfrm>
              <a:off x="208" y="1255"/>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083" name="Text Box 12"/>
            <p:cNvSpPr txBox="1"/>
            <p:nvPr/>
          </p:nvSpPr>
          <p:spPr>
            <a:xfrm>
              <a:off x="208" y="1739"/>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084" name="Text Box 13"/>
            <p:cNvSpPr txBox="1"/>
            <p:nvPr/>
          </p:nvSpPr>
          <p:spPr>
            <a:xfrm>
              <a:off x="36" y="1403"/>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085" name="Text Box 14"/>
            <p:cNvSpPr txBox="1"/>
            <p:nvPr/>
          </p:nvSpPr>
          <p:spPr>
            <a:xfrm>
              <a:off x="33" y="1567"/>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i_addr[1]</a:t>
              </a:r>
              <a:endParaRPr lang="zh-CN" altLang="zh-CN" b="0" dirty="0">
                <a:solidFill>
                  <a:schemeClr val="tx1"/>
                </a:solidFill>
                <a:latin typeface="Times New Roman" panose="02020603050405020304" pitchFamily="2" charset="0"/>
                <a:ea typeface="宋体" panose="02010600030101010101" pitchFamily="2" charset="-122"/>
              </a:endParaRPr>
            </a:p>
          </p:txBody>
        </p:sp>
        <p:grpSp>
          <p:nvGrpSpPr>
            <p:cNvPr id="131086" name="组合 131086"/>
            <p:cNvGrpSpPr/>
            <p:nvPr/>
          </p:nvGrpSpPr>
          <p:grpSpPr>
            <a:xfrm>
              <a:off x="1836" y="203"/>
              <a:ext cx="710" cy="982"/>
              <a:chOff x="0" y="0"/>
              <a:chExt cx="710" cy="982"/>
            </a:xfrm>
          </p:grpSpPr>
          <p:sp>
            <p:nvSpPr>
              <p:cNvPr id="131088" name="Rectangle 16"/>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17"/>
              <p:cNvSpPr txBox="1"/>
              <p:nvPr/>
            </p:nvSpPr>
            <p:spPr>
              <a:xfrm>
                <a:off x="0" y="0"/>
                <a:ext cx="710" cy="324"/>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A</a:t>
                </a:r>
                <a:r>
                  <a:rPr lang="zh-CN" altLang="zh-CN" baseline="-25000" dirty="0">
                    <a:solidFill>
                      <a:schemeClr val="tx1"/>
                    </a:solidFill>
                    <a:latin typeface="Times New Roman" panose="02020603050405020304" pitchFamily="2" charset="0"/>
                    <a:ea typeface="宋体" panose="02010600030101010101" pitchFamily="2" charset="-122"/>
                  </a:rPr>
                  <a:t>0</a:t>
                </a:r>
                <a:r>
                  <a:rPr lang="zh-CN" altLang="zh-CN" dirty="0">
                    <a:solidFill>
                      <a:schemeClr val="tx1"/>
                    </a:solidFill>
                    <a:latin typeface="Times New Roman" panose="02020603050405020304" pitchFamily="2" charset="0"/>
                    <a:ea typeface="宋体" panose="02010600030101010101" pitchFamily="2" charset="-122"/>
                  </a:rPr>
                  <a:t>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089" name="Line 18"/>
              <p:cNvSpPr/>
              <p:nvPr/>
            </p:nvSpPr>
            <p:spPr>
              <a:xfrm>
                <a:off x="13" y="456"/>
                <a:ext cx="603" cy="0"/>
              </a:xfrm>
              <a:prstGeom prst="line">
                <a:avLst/>
              </a:prstGeom>
              <a:ln w="12700" cap="flat" cmpd="sng">
                <a:solidFill>
                  <a:srgbClr val="000000"/>
                </a:solidFill>
                <a:prstDash val="solid"/>
                <a:round/>
                <a:headEnd type="none" w="med" len="med"/>
                <a:tailEnd type="none" w="med" len="med"/>
              </a:ln>
            </p:spPr>
          </p:sp>
          <p:sp>
            <p:nvSpPr>
              <p:cNvPr id="131090" name="Line 19"/>
              <p:cNvSpPr/>
              <p:nvPr/>
            </p:nvSpPr>
            <p:spPr>
              <a:xfrm>
                <a:off x="4" y="621"/>
                <a:ext cx="603" cy="0"/>
              </a:xfrm>
              <a:prstGeom prst="line">
                <a:avLst/>
              </a:prstGeom>
              <a:ln w="12700" cap="flat" cmpd="sng">
                <a:solidFill>
                  <a:srgbClr val="000000"/>
                </a:solidFill>
                <a:prstDash val="solid"/>
                <a:round/>
                <a:headEnd type="none" w="med" len="med"/>
                <a:tailEnd type="none" w="med" len="med"/>
              </a:ln>
            </p:spPr>
          </p:sp>
          <p:sp>
            <p:nvSpPr>
              <p:cNvPr id="131091" name="Line 20"/>
              <p:cNvSpPr/>
              <p:nvPr/>
            </p:nvSpPr>
            <p:spPr>
              <a:xfrm>
                <a:off x="13" y="784"/>
                <a:ext cx="603" cy="0"/>
              </a:xfrm>
              <a:prstGeom prst="line">
                <a:avLst/>
              </a:prstGeom>
              <a:ln w="12700" cap="flat" cmpd="sng">
                <a:solidFill>
                  <a:srgbClr val="000000"/>
                </a:solidFill>
                <a:prstDash val="solid"/>
                <a:round/>
                <a:headEnd type="none" w="med" len="med"/>
                <a:tailEnd type="none" w="med" len="med"/>
              </a:ln>
            </p:spPr>
          </p:sp>
          <p:sp>
            <p:nvSpPr>
              <p:cNvPr id="131092" name="Text Box 21"/>
              <p:cNvSpPr txBox="1"/>
              <p:nvPr/>
            </p:nvSpPr>
            <p:spPr>
              <a:xfrm>
                <a:off x="208" y="25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093" name="Text Box 22"/>
              <p:cNvSpPr txBox="1"/>
              <p:nvPr/>
            </p:nvSpPr>
            <p:spPr>
              <a:xfrm>
                <a:off x="208" y="742"/>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094" name="Text Box 23"/>
              <p:cNvSpPr txBox="1"/>
              <p:nvPr/>
            </p:nvSpPr>
            <p:spPr>
              <a:xfrm>
                <a:off x="36" y="406"/>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095" name="Text Box 24"/>
              <p:cNvSpPr txBox="1"/>
              <p:nvPr/>
            </p:nvSpPr>
            <p:spPr>
              <a:xfrm>
                <a:off x="33" y="570"/>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i_addr[1]</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1096" name="Line 25"/>
            <p:cNvSpPr/>
            <p:nvPr/>
          </p:nvSpPr>
          <p:spPr>
            <a:xfrm flipV="1">
              <a:off x="611" y="840"/>
              <a:ext cx="302" cy="714"/>
            </a:xfrm>
            <a:prstGeom prst="line">
              <a:avLst/>
            </a:prstGeom>
            <a:ln w="9525" cap="flat" cmpd="sng">
              <a:solidFill>
                <a:schemeClr val="tx1"/>
              </a:solidFill>
              <a:prstDash val="solid"/>
              <a:round/>
              <a:headEnd type="none" w="med" len="med"/>
              <a:tailEnd type="triangle" w="sm" len="med"/>
            </a:ln>
          </p:spPr>
        </p:sp>
        <p:sp>
          <p:nvSpPr>
            <p:cNvPr id="131097" name="Text Box 26"/>
            <p:cNvSpPr txBox="1"/>
            <p:nvPr/>
          </p:nvSpPr>
          <p:spPr>
            <a:xfrm>
              <a:off x="2041" y="1311"/>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nvGrpSpPr>
            <p:cNvPr id="131098" name="组合 131098"/>
            <p:cNvGrpSpPr/>
            <p:nvPr/>
          </p:nvGrpSpPr>
          <p:grpSpPr>
            <a:xfrm>
              <a:off x="1862" y="1538"/>
              <a:ext cx="747" cy="1108"/>
              <a:chOff x="0" y="0"/>
              <a:chExt cx="747" cy="1108"/>
            </a:xfrm>
          </p:grpSpPr>
          <p:sp>
            <p:nvSpPr>
              <p:cNvPr id="131100" name="Rectangle 28"/>
              <p:cNvSpPr/>
              <p:nvPr/>
            </p:nvSpPr>
            <p:spPr>
              <a:xfrm>
                <a:off x="8" y="317"/>
                <a:ext cx="605" cy="791"/>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29"/>
              <p:cNvSpPr txBox="1"/>
              <p:nvPr/>
            </p:nvSpPr>
            <p:spPr>
              <a:xfrm>
                <a:off x="0" y="0"/>
                <a:ext cx="747" cy="324"/>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A</a:t>
                </a:r>
                <a:r>
                  <a:rPr lang="zh-CN" altLang="zh-CN" baseline="-25000" dirty="0">
                    <a:solidFill>
                      <a:schemeClr val="tx1"/>
                    </a:solidFill>
                    <a:latin typeface="Times New Roman" panose="02020603050405020304" pitchFamily="2" charset="0"/>
                    <a:ea typeface="宋体" panose="02010600030101010101" pitchFamily="2" charset="-122"/>
                  </a:rPr>
                  <a:t>31</a:t>
                </a:r>
                <a:r>
                  <a:rPr lang="zh-CN" altLang="zh-CN" dirty="0">
                    <a:solidFill>
                      <a:schemeClr val="tx1"/>
                    </a:solidFill>
                    <a:latin typeface="Times New Roman" panose="02020603050405020304" pitchFamily="2" charset="0"/>
                    <a:ea typeface="宋体" panose="02010600030101010101" pitchFamily="2" charset="-122"/>
                  </a:rPr>
                  <a:t>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101" name="Line 30"/>
              <p:cNvSpPr/>
              <p:nvPr/>
            </p:nvSpPr>
            <p:spPr>
              <a:xfrm>
                <a:off x="4" y="456"/>
                <a:ext cx="603" cy="0"/>
              </a:xfrm>
              <a:prstGeom prst="line">
                <a:avLst/>
              </a:prstGeom>
              <a:ln w="12700" cap="flat" cmpd="sng">
                <a:solidFill>
                  <a:srgbClr val="000000"/>
                </a:solidFill>
                <a:prstDash val="solid"/>
                <a:round/>
                <a:headEnd type="none" w="med" len="med"/>
                <a:tailEnd type="none" w="med" len="med"/>
              </a:ln>
            </p:spPr>
          </p:sp>
          <p:sp>
            <p:nvSpPr>
              <p:cNvPr id="131102" name="Line 31"/>
              <p:cNvSpPr/>
              <p:nvPr/>
            </p:nvSpPr>
            <p:spPr>
              <a:xfrm>
                <a:off x="4" y="621"/>
                <a:ext cx="603" cy="0"/>
              </a:xfrm>
              <a:prstGeom prst="line">
                <a:avLst/>
              </a:prstGeom>
              <a:ln w="12700" cap="flat" cmpd="sng">
                <a:solidFill>
                  <a:srgbClr val="000000"/>
                </a:solidFill>
                <a:prstDash val="solid"/>
                <a:round/>
                <a:headEnd type="none" w="med" len="med"/>
                <a:tailEnd type="none" w="med" len="med"/>
              </a:ln>
            </p:spPr>
          </p:sp>
          <p:sp>
            <p:nvSpPr>
              <p:cNvPr id="131103" name="Line 32"/>
              <p:cNvSpPr/>
              <p:nvPr/>
            </p:nvSpPr>
            <p:spPr>
              <a:xfrm>
                <a:off x="4" y="784"/>
                <a:ext cx="603" cy="0"/>
              </a:xfrm>
              <a:prstGeom prst="line">
                <a:avLst/>
              </a:prstGeom>
              <a:ln w="12700" cap="flat" cmpd="sng">
                <a:solidFill>
                  <a:srgbClr val="000000"/>
                </a:solidFill>
                <a:prstDash val="solid"/>
                <a:round/>
                <a:headEnd type="none" w="med" len="med"/>
                <a:tailEnd type="none" w="med" len="med"/>
              </a:ln>
            </p:spPr>
          </p:sp>
          <p:sp>
            <p:nvSpPr>
              <p:cNvPr id="131104" name="Text Box 33"/>
              <p:cNvSpPr txBox="1"/>
              <p:nvPr/>
            </p:nvSpPr>
            <p:spPr>
              <a:xfrm>
                <a:off x="208" y="25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05" name="Text Box 34"/>
              <p:cNvSpPr txBox="1"/>
              <p:nvPr/>
            </p:nvSpPr>
            <p:spPr>
              <a:xfrm>
                <a:off x="198" y="587"/>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06" name="Text Box 35"/>
              <p:cNvSpPr txBox="1"/>
              <p:nvPr/>
            </p:nvSpPr>
            <p:spPr>
              <a:xfrm>
                <a:off x="45" y="407"/>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07" name="Text Box 36"/>
              <p:cNvSpPr txBox="1"/>
              <p:nvPr/>
            </p:nvSpPr>
            <p:spPr>
              <a:xfrm>
                <a:off x="50" y="743"/>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i_addr[5]</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08" name="Line 37"/>
              <p:cNvSpPr/>
              <p:nvPr/>
            </p:nvSpPr>
            <p:spPr>
              <a:xfrm>
                <a:off x="4" y="949"/>
                <a:ext cx="603" cy="0"/>
              </a:xfrm>
              <a:prstGeom prst="line">
                <a:avLst/>
              </a:prstGeom>
              <a:ln w="12700" cap="flat" cmpd="sng">
                <a:solidFill>
                  <a:srgbClr val="000000"/>
                </a:solidFill>
                <a:prstDash val="solid"/>
                <a:round/>
                <a:headEnd type="none" w="med" len="med"/>
                <a:tailEnd type="none" w="med" len="med"/>
              </a:ln>
            </p:spPr>
          </p:sp>
        </p:grpSp>
        <p:grpSp>
          <p:nvGrpSpPr>
            <p:cNvPr id="131109" name="组合 131109"/>
            <p:cNvGrpSpPr/>
            <p:nvPr/>
          </p:nvGrpSpPr>
          <p:grpSpPr>
            <a:xfrm>
              <a:off x="793" y="521"/>
              <a:ext cx="892" cy="1237"/>
              <a:chOff x="0" y="0"/>
              <a:chExt cx="892" cy="1237"/>
            </a:xfrm>
          </p:grpSpPr>
          <p:sp>
            <p:nvSpPr>
              <p:cNvPr id="131111" name="Rectangle 39"/>
              <p:cNvSpPr/>
              <p:nvPr/>
            </p:nvSpPr>
            <p:spPr>
              <a:xfrm>
                <a:off x="126"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Text Box 40"/>
              <p:cNvSpPr txBox="1"/>
              <p:nvPr/>
            </p:nvSpPr>
            <p:spPr>
              <a:xfrm>
                <a:off x="0" y="0"/>
                <a:ext cx="892"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根目录文件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文件名  i节点号   </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12" name="Line 41"/>
              <p:cNvSpPr/>
              <p:nvPr/>
            </p:nvSpPr>
            <p:spPr>
              <a:xfrm>
                <a:off x="122" y="474"/>
                <a:ext cx="603" cy="0"/>
              </a:xfrm>
              <a:prstGeom prst="line">
                <a:avLst/>
              </a:prstGeom>
              <a:ln w="12700" cap="flat" cmpd="sng">
                <a:solidFill>
                  <a:srgbClr val="000000"/>
                </a:solidFill>
                <a:prstDash val="solid"/>
                <a:round/>
                <a:headEnd type="none" w="med" len="med"/>
                <a:tailEnd type="none" w="med" len="med"/>
              </a:ln>
            </p:spPr>
          </p:sp>
          <p:sp>
            <p:nvSpPr>
              <p:cNvPr id="131113" name="Line 42"/>
              <p:cNvSpPr/>
              <p:nvPr/>
            </p:nvSpPr>
            <p:spPr>
              <a:xfrm>
                <a:off x="122" y="748"/>
                <a:ext cx="603" cy="0"/>
              </a:xfrm>
              <a:prstGeom prst="line">
                <a:avLst/>
              </a:prstGeom>
              <a:ln w="12700" cap="flat" cmpd="sng">
                <a:solidFill>
                  <a:srgbClr val="000000"/>
                </a:solidFill>
                <a:prstDash val="solid"/>
                <a:round/>
                <a:headEnd type="none" w="med" len="med"/>
                <a:tailEnd type="none" w="med" len="med"/>
              </a:ln>
            </p:spPr>
          </p:sp>
          <p:sp>
            <p:nvSpPr>
              <p:cNvPr id="131114" name="Text Box 43"/>
              <p:cNvSpPr txBox="1"/>
              <p:nvPr/>
            </p:nvSpPr>
            <p:spPr>
              <a:xfrm>
                <a:off x="179" y="486"/>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15" name="Text Box 44"/>
              <p:cNvSpPr txBox="1"/>
              <p:nvPr/>
            </p:nvSpPr>
            <p:spPr>
              <a:xfrm>
                <a:off x="160" y="260"/>
                <a:ext cx="275"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A</a:t>
                </a:r>
                <a:r>
                  <a:rPr lang="zh-CN" altLang="zh-CN" b="0" baseline="-25000" dirty="0">
                    <a:solidFill>
                      <a:schemeClr val="tx1"/>
                    </a:solidFill>
                    <a:latin typeface="Times New Roman" panose="02020603050405020304" pitchFamily="2" charset="0"/>
                    <a:ea typeface="宋体" panose="02010600030101010101" pitchFamily="2" charset="-122"/>
                  </a:rPr>
                  <a:t>0</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16" name="Line 45"/>
              <p:cNvSpPr/>
              <p:nvPr/>
            </p:nvSpPr>
            <p:spPr>
              <a:xfrm>
                <a:off x="433" y="319"/>
                <a:ext cx="0" cy="613"/>
              </a:xfrm>
              <a:prstGeom prst="line">
                <a:avLst/>
              </a:prstGeom>
              <a:ln w="9525" cap="flat" cmpd="sng">
                <a:solidFill>
                  <a:schemeClr val="tx1"/>
                </a:solidFill>
                <a:prstDash val="solid"/>
                <a:round/>
                <a:headEnd type="none" w="med" len="med"/>
                <a:tailEnd type="none" w="med" len="med"/>
              </a:ln>
            </p:spPr>
          </p:sp>
          <p:sp>
            <p:nvSpPr>
              <p:cNvPr id="131117" name="Text Box 46"/>
              <p:cNvSpPr txBox="1"/>
              <p:nvPr/>
            </p:nvSpPr>
            <p:spPr>
              <a:xfrm>
                <a:off x="150" y="709"/>
                <a:ext cx="275"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A</a:t>
                </a:r>
                <a:r>
                  <a:rPr lang="zh-CN" altLang="zh-CN" b="0" baseline="-25000" dirty="0">
                    <a:solidFill>
                      <a:schemeClr val="tx1"/>
                    </a:solidFill>
                    <a:latin typeface="Times New Roman" panose="02020603050405020304" pitchFamily="2" charset="0"/>
                    <a:ea typeface="宋体" panose="02010600030101010101" pitchFamily="2" charset="-122"/>
                  </a:rPr>
                  <a:t>31</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18" name="Text Box 47"/>
              <p:cNvSpPr txBox="1"/>
              <p:nvPr/>
            </p:nvSpPr>
            <p:spPr>
              <a:xfrm>
                <a:off x="54" y="1023"/>
                <a:ext cx="810"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根目录文件</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1119" name="Line 48"/>
            <p:cNvSpPr/>
            <p:nvPr/>
          </p:nvSpPr>
          <p:spPr>
            <a:xfrm flipV="1">
              <a:off x="1516" y="511"/>
              <a:ext cx="320" cy="412"/>
            </a:xfrm>
            <a:prstGeom prst="line">
              <a:avLst/>
            </a:prstGeom>
            <a:ln w="9525" cap="flat" cmpd="sng">
              <a:solidFill>
                <a:schemeClr val="tx1"/>
              </a:solidFill>
              <a:prstDash val="solid"/>
              <a:round/>
              <a:headEnd type="none" w="med" len="med"/>
              <a:tailEnd type="triangle" w="sm" len="med"/>
            </a:ln>
          </p:spPr>
        </p:sp>
        <p:sp>
          <p:nvSpPr>
            <p:cNvPr id="131120" name="Line 49"/>
            <p:cNvSpPr/>
            <p:nvPr/>
          </p:nvSpPr>
          <p:spPr>
            <a:xfrm>
              <a:off x="1516" y="1371"/>
              <a:ext cx="357" cy="484"/>
            </a:xfrm>
            <a:prstGeom prst="line">
              <a:avLst/>
            </a:prstGeom>
            <a:ln w="9525" cap="flat" cmpd="sng">
              <a:solidFill>
                <a:schemeClr val="tx1"/>
              </a:solidFill>
              <a:prstDash val="solid"/>
              <a:round/>
              <a:headEnd type="none" w="med" len="med"/>
              <a:tailEnd type="triangle" w="sm" len="med"/>
            </a:ln>
          </p:spPr>
        </p:sp>
        <p:sp>
          <p:nvSpPr>
            <p:cNvPr id="131122" name="Rectangle 50"/>
            <p:cNvSpPr/>
            <p:nvPr/>
          </p:nvSpPr>
          <p:spPr>
            <a:xfrm>
              <a:off x="2767"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Text Box 51"/>
            <p:cNvSpPr txBox="1"/>
            <p:nvPr/>
          </p:nvSpPr>
          <p:spPr>
            <a:xfrm>
              <a:off x="2659" y="0"/>
              <a:ext cx="929"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A</a:t>
              </a:r>
              <a:r>
                <a:rPr lang="zh-CN" altLang="zh-CN" baseline="-25000" dirty="0">
                  <a:solidFill>
                    <a:schemeClr val="tx1"/>
                  </a:solidFill>
                  <a:latin typeface="Times New Roman" panose="02020603050405020304" pitchFamily="2" charset="0"/>
                  <a:ea typeface="宋体" panose="02010600030101010101" pitchFamily="2" charset="-122"/>
                </a:rPr>
                <a:t>0</a:t>
              </a:r>
              <a:r>
                <a:rPr lang="zh-CN" altLang="zh-CN" dirty="0">
                  <a:solidFill>
                    <a:schemeClr val="tx1"/>
                  </a:solidFill>
                  <a:latin typeface="Times New Roman" panose="02020603050405020304" pitchFamily="2" charset="0"/>
                  <a:ea typeface="宋体" panose="02010600030101010101" pitchFamily="2" charset="-122"/>
                </a:rPr>
                <a:t>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文件名  i节点号   </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23" name="Line 52"/>
            <p:cNvSpPr/>
            <p:nvPr/>
          </p:nvSpPr>
          <p:spPr>
            <a:xfrm>
              <a:off x="2763" y="609"/>
              <a:ext cx="603" cy="0"/>
            </a:xfrm>
            <a:prstGeom prst="line">
              <a:avLst/>
            </a:prstGeom>
            <a:ln w="12700" cap="flat" cmpd="sng">
              <a:solidFill>
                <a:srgbClr val="000000"/>
              </a:solidFill>
              <a:prstDash val="solid"/>
              <a:round/>
              <a:headEnd type="none" w="med" len="med"/>
              <a:tailEnd type="none" w="med" len="med"/>
            </a:ln>
          </p:spPr>
        </p:sp>
        <p:sp>
          <p:nvSpPr>
            <p:cNvPr id="131124" name="Line 53"/>
            <p:cNvSpPr/>
            <p:nvPr/>
          </p:nvSpPr>
          <p:spPr>
            <a:xfrm>
              <a:off x="2763" y="748"/>
              <a:ext cx="603" cy="0"/>
            </a:xfrm>
            <a:prstGeom prst="line">
              <a:avLst/>
            </a:prstGeom>
            <a:ln w="12700" cap="flat" cmpd="sng">
              <a:solidFill>
                <a:srgbClr val="000000"/>
              </a:solidFill>
              <a:prstDash val="solid"/>
              <a:round/>
              <a:headEnd type="none" w="med" len="med"/>
              <a:tailEnd type="none" w="med" len="med"/>
            </a:ln>
          </p:spPr>
        </p:sp>
        <p:sp>
          <p:nvSpPr>
            <p:cNvPr id="131125" name="Text Box 54"/>
            <p:cNvSpPr txBox="1"/>
            <p:nvPr/>
          </p:nvSpPr>
          <p:spPr>
            <a:xfrm>
              <a:off x="2838" y="267"/>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26" name="Text Box 55"/>
            <p:cNvSpPr txBox="1"/>
            <p:nvPr/>
          </p:nvSpPr>
          <p:spPr>
            <a:xfrm>
              <a:off x="2819" y="398"/>
              <a:ext cx="275"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B</a:t>
              </a:r>
              <a:r>
                <a:rPr lang="zh-CN" altLang="zh-CN" b="0" baseline="-25000" dirty="0">
                  <a:solidFill>
                    <a:schemeClr val="tx1"/>
                  </a:solidFill>
                  <a:latin typeface="Times New Roman" panose="02020603050405020304" pitchFamily="2" charset="0"/>
                  <a:ea typeface="宋体" panose="02010600030101010101" pitchFamily="2" charset="-122"/>
                </a:rPr>
                <a:t>2</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27" name="Line 56"/>
            <p:cNvSpPr/>
            <p:nvPr/>
          </p:nvSpPr>
          <p:spPr>
            <a:xfrm>
              <a:off x="3074" y="319"/>
              <a:ext cx="0" cy="613"/>
            </a:xfrm>
            <a:prstGeom prst="line">
              <a:avLst/>
            </a:prstGeom>
            <a:ln w="9525" cap="flat" cmpd="sng">
              <a:solidFill>
                <a:schemeClr val="tx1"/>
              </a:solidFill>
              <a:prstDash val="solid"/>
              <a:round/>
              <a:headEnd type="none" w="med" len="med"/>
              <a:tailEnd type="none" w="med" len="med"/>
            </a:ln>
          </p:spPr>
        </p:sp>
        <p:sp>
          <p:nvSpPr>
            <p:cNvPr id="131128" name="Text Box 57"/>
            <p:cNvSpPr txBox="1"/>
            <p:nvPr/>
          </p:nvSpPr>
          <p:spPr>
            <a:xfrm>
              <a:off x="2791" y="709"/>
              <a:ext cx="275"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B</a:t>
              </a:r>
              <a:r>
                <a:rPr lang="zh-CN" altLang="zh-CN" b="0" baseline="-25000" dirty="0">
                  <a:solidFill>
                    <a:schemeClr val="tx1"/>
                  </a:solidFill>
                  <a:latin typeface="Times New Roman" panose="02020603050405020304" pitchFamily="2" charset="0"/>
                  <a:ea typeface="宋体" panose="02010600030101010101" pitchFamily="2" charset="-122"/>
                </a:rPr>
                <a:t>31</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29" name="Line 58"/>
            <p:cNvSpPr/>
            <p:nvPr/>
          </p:nvSpPr>
          <p:spPr>
            <a:xfrm>
              <a:off x="2763" y="445"/>
              <a:ext cx="603" cy="0"/>
            </a:xfrm>
            <a:prstGeom prst="line">
              <a:avLst/>
            </a:prstGeom>
            <a:ln w="12700" cap="flat" cmpd="sng">
              <a:solidFill>
                <a:srgbClr val="000000"/>
              </a:solidFill>
              <a:prstDash val="solid"/>
              <a:round/>
              <a:headEnd type="none" w="med" len="med"/>
              <a:tailEnd type="none" w="med" len="med"/>
            </a:ln>
          </p:spPr>
        </p:sp>
        <p:sp>
          <p:nvSpPr>
            <p:cNvPr id="131130" name="Text Box 59"/>
            <p:cNvSpPr txBox="1"/>
            <p:nvPr/>
          </p:nvSpPr>
          <p:spPr>
            <a:xfrm>
              <a:off x="2847" y="560"/>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31" name="Line 60"/>
            <p:cNvSpPr/>
            <p:nvPr/>
          </p:nvSpPr>
          <p:spPr>
            <a:xfrm flipV="1">
              <a:off x="2440" y="309"/>
              <a:ext cx="320" cy="412"/>
            </a:xfrm>
            <a:prstGeom prst="line">
              <a:avLst/>
            </a:prstGeom>
            <a:ln w="9525" cap="flat" cmpd="sng">
              <a:solidFill>
                <a:schemeClr val="tx1"/>
              </a:solidFill>
              <a:prstDash val="solid"/>
              <a:round/>
              <a:headEnd type="none" w="med" len="med"/>
              <a:tailEnd type="triangle" w="sm" len="med"/>
            </a:ln>
          </p:spPr>
        </p:sp>
        <p:sp>
          <p:nvSpPr>
            <p:cNvPr id="131133" name="Rectangle 61"/>
            <p:cNvSpPr/>
            <p:nvPr/>
          </p:nvSpPr>
          <p:spPr>
            <a:xfrm>
              <a:off x="2776" y="1431"/>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Text Box 62"/>
            <p:cNvSpPr txBox="1"/>
            <p:nvPr/>
          </p:nvSpPr>
          <p:spPr>
            <a:xfrm>
              <a:off x="2668" y="1114"/>
              <a:ext cx="901"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A</a:t>
              </a:r>
              <a:r>
                <a:rPr lang="zh-CN" altLang="zh-CN" baseline="-25000" dirty="0">
                  <a:solidFill>
                    <a:schemeClr val="tx1"/>
                  </a:solidFill>
                  <a:latin typeface="Times New Roman" panose="02020603050405020304" pitchFamily="2" charset="0"/>
                  <a:ea typeface="宋体" panose="02010600030101010101" pitchFamily="2" charset="-122"/>
                </a:rPr>
                <a:t>0</a:t>
              </a:r>
              <a:r>
                <a:rPr lang="zh-CN" altLang="zh-CN" dirty="0">
                  <a:solidFill>
                    <a:schemeClr val="tx1"/>
                  </a:solidFill>
                  <a:latin typeface="Times New Roman" panose="02020603050405020304" pitchFamily="2" charset="0"/>
                  <a:ea typeface="宋体" panose="02010600030101010101" pitchFamily="2" charset="-122"/>
                </a:rPr>
                <a:t>目录文件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文件名  i节点号   </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34" name="Line 63"/>
            <p:cNvSpPr/>
            <p:nvPr/>
          </p:nvSpPr>
          <p:spPr>
            <a:xfrm>
              <a:off x="2772" y="1723"/>
              <a:ext cx="603" cy="0"/>
            </a:xfrm>
            <a:prstGeom prst="line">
              <a:avLst/>
            </a:prstGeom>
            <a:ln w="12700" cap="flat" cmpd="sng">
              <a:solidFill>
                <a:srgbClr val="000000"/>
              </a:solidFill>
              <a:prstDash val="solid"/>
              <a:round/>
              <a:headEnd type="none" w="med" len="med"/>
              <a:tailEnd type="none" w="med" len="med"/>
            </a:ln>
          </p:spPr>
        </p:sp>
        <p:sp>
          <p:nvSpPr>
            <p:cNvPr id="131135" name="Line 64"/>
            <p:cNvSpPr/>
            <p:nvPr/>
          </p:nvSpPr>
          <p:spPr>
            <a:xfrm>
              <a:off x="2772" y="1862"/>
              <a:ext cx="603" cy="0"/>
            </a:xfrm>
            <a:prstGeom prst="line">
              <a:avLst/>
            </a:prstGeom>
            <a:ln w="12700" cap="flat" cmpd="sng">
              <a:solidFill>
                <a:srgbClr val="000000"/>
              </a:solidFill>
              <a:prstDash val="solid"/>
              <a:round/>
              <a:headEnd type="none" w="med" len="med"/>
              <a:tailEnd type="none" w="med" len="med"/>
            </a:ln>
          </p:spPr>
        </p:sp>
        <p:sp>
          <p:nvSpPr>
            <p:cNvPr id="131136" name="Text Box 65"/>
            <p:cNvSpPr txBox="1"/>
            <p:nvPr/>
          </p:nvSpPr>
          <p:spPr>
            <a:xfrm>
              <a:off x="2856" y="152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37" name="Text Box 66"/>
            <p:cNvSpPr txBox="1"/>
            <p:nvPr/>
          </p:nvSpPr>
          <p:spPr>
            <a:xfrm>
              <a:off x="2792" y="1377"/>
              <a:ext cx="348"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BX</a:t>
              </a:r>
              <a:r>
                <a:rPr lang="zh-CN" altLang="zh-CN" b="0" baseline="-25000" dirty="0">
                  <a:solidFill>
                    <a:schemeClr val="tx1"/>
                  </a:solidFill>
                  <a:latin typeface="Times New Roman" panose="02020603050405020304" pitchFamily="2" charset="0"/>
                  <a:ea typeface="宋体" panose="02010600030101010101" pitchFamily="2" charset="-122"/>
                </a:rPr>
                <a:t>0</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38" name="Line 67"/>
            <p:cNvSpPr/>
            <p:nvPr/>
          </p:nvSpPr>
          <p:spPr>
            <a:xfrm>
              <a:off x="3083" y="1433"/>
              <a:ext cx="0" cy="613"/>
            </a:xfrm>
            <a:prstGeom prst="line">
              <a:avLst/>
            </a:prstGeom>
            <a:ln w="9525" cap="flat" cmpd="sng">
              <a:solidFill>
                <a:schemeClr val="tx1"/>
              </a:solidFill>
              <a:prstDash val="solid"/>
              <a:round/>
              <a:headEnd type="none" w="med" len="med"/>
              <a:tailEnd type="none" w="med" len="med"/>
            </a:ln>
          </p:spPr>
        </p:sp>
        <p:sp>
          <p:nvSpPr>
            <p:cNvPr id="131139" name="Text Box 68"/>
            <p:cNvSpPr txBox="1"/>
            <p:nvPr/>
          </p:nvSpPr>
          <p:spPr>
            <a:xfrm>
              <a:off x="2773" y="1823"/>
              <a:ext cx="393"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BX</a:t>
              </a:r>
              <a:r>
                <a:rPr lang="zh-CN" altLang="zh-CN" b="0" baseline="-25000" dirty="0">
                  <a:solidFill>
                    <a:schemeClr val="tx1"/>
                  </a:solidFill>
                  <a:latin typeface="Times New Roman" panose="02020603050405020304" pitchFamily="2" charset="0"/>
                  <a:ea typeface="宋体" panose="02010600030101010101" pitchFamily="2" charset="-122"/>
                </a:rPr>
                <a:t>31</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1140" name="Line 69"/>
            <p:cNvSpPr/>
            <p:nvPr/>
          </p:nvSpPr>
          <p:spPr>
            <a:xfrm>
              <a:off x="2772" y="1559"/>
              <a:ext cx="603" cy="0"/>
            </a:xfrm>
            <a:prstGeom prst="line">
              <a:avLst/>
            </a:prstGeom>
            <a:ln w="12700" cap="flat" cmpd="sng">
              <a:solidFill>
                <a:srgbClr val="000000"/>
              </a:solidFill>
              <a:prstDash val="solid"/>
              <a:round/>
              <a:headEnd type="none" w="med" len="med"/>
              <a:tailEnd type="none" w="med" len="med"/>
            </a:ln>
          </p:spPr>
        </p:sp>
        <p:sp>
          <p:nvSpPr>
            <p:cNvPr id="131141" name="Text Box 70"/>
            <p:cNvSpPr txBox="1"/>
            <p:nvPr/>
          </p:nvSpPr>
          <p:spPr>
            <a:xfrm>
              <a:off x="2856" y="1674"/>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42" name="Text Box 71"/>
            <p:cNvSpPr txBox="1"/>
            <p:nvPr/>
          </p:nvSpPr>
          <p:spPr>
            <a:xfrm>
              <a:off x="2964" y="946"/>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43" name="Line 72"/>
            <p:cNvSpPr/>
            <p:nvPr/>
          </p:nvSpPr>
          <p:spPr>
            <a:xfrm>
              <a:off x="2448" y="923"/>
              <a:ext cx="320" cy="512"/>
            </a:xfrm>
            <a:prstGeom prst="line">
              <a:avLst/>
            </a:prstGeom>
            <a:ln w="9525" cap="flat" cmpd="sng">
              <a:solidFill>
                <a:schemeClr val="tx1"/>
              </a:solidFill>
              <a:prstDash val="solid"/>
              <a:round/>
              <a:headEnd type="none" w="med" len="med"/>
              <a:tailEnd type="triangle" w="sm" len="med"/>
            </a:ln>
          </p:spPr>
        </p:sp>
        <p:sp>
          <p:nvSpPr>
            <p:cNvPr id="131144" name="Line 73"/>
            <p:cNvSpPr/>
            <p:nvPr/>
          </p:nvSpPr>
          <p:spPr>
            <a:xfrm>
              <a:off x="620" y="1728"/>
              <a:ext cx="357" cy="484"/>
            </a:xfrm>
            <a:prstGeom prst="line">
              <a:avLst/>
            </a:prstGeom>
            <a:ln w="9525" cap="flat" cmpd="sng">
              <a:solidFill>
                <a:schemeClr val="tx1"/>
              </a:solidFill>
              <a:prstDash val="solid"/>
              <a:round/>
              <a:headEnd type="none" w="med" len="med"/>
              <a:tailEnd type="triangle" w="sm" len="med"/>
            </a:ln>
          </p:spPr>
        </p:sp>
        <p:sp>
          <p:nvSpPr>
            <p:cNvPr id="131145" name="Text Box 74"/>
            <p:cNvSpPr txBox="1"/>
            <p:nvPr/>
          </p:nvSpPr>
          <p:spPr>
            <a:xfrm>
              <a:off x="2767" y="2246"/>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46" name="Text Box 75"/>
            <p:cNvSpPr txBox="1"/>
            <p:nvPr/>
          </p:nvSpPr>
          <p:spPr>
            <a:xfrm>
              <a:off x="2767" y="2604"/>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47" name="Text Box 76"/>
            <p:cNvSpPr txBox="1"/>
            <p:nvPr/>
          </p:nvSpPr>
          <p:spPr>
            <a:xfrm>
              <a:off x="2854" y="2409"/>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48" name="Line 77"/>
            <p:cNvSpPr/>
            <p:nvPr/>
          </p:nvSpPr>
          <p:spPr>
            <a:xfrm>
              <a:off x="2467" y="2075"/>
              <a:ext cx="301" cy="173"/>
            </a:xfrm>
            <a:prstGeom prst="line">
              <a:avLst/>
            </a:prstGeom>
            <a:ln w="9525" cap="flat" cmpd="sng">
              <a:solidFill>
                <a:schemeClr val="tx1"/>
              </a:solidFill>
              <a:prstDash val="solid"/>
              <a:round/>
              <a:headEnd type="none" w="med" len="med"/>
              <a:tailEnd type="triangle" w="sm" len="med"/>
            </a:ln>
          </p:spPr>
        </p:sp>
        <p:sp>
          <p:nvSpPr>
            <p:cNvPr id="131149" name="Line 78"/>
            <p:cNvSpPr/>
            <p:nvPr/>
          </p:nvSpPr>
          <p:spPr>
            <a:xfrm>
              <a:off x="2467" y="2432"/>
              <a:ext cx="301" cy="173"/>
            </a:xfrm>
            <a:prstGeom prst="line">
              <a:avLst/>
            </a:prstGeom>
            <a:ln w="9525" cap="flat" cmpd="sng">
              <a:solidFill>
                <a:schemeClr val="tx1"/>
              </a:solidFill>
              <a:prstDash val="solid"/>
              <a:round/>
              <a:headEnd type="none" w="med" len="med"/>
              <a:tailEnd type="triangle" w="sm" len="med"/>
            </a:ln>
          </p:spPr>
        </p:sp>
        <p:grpSp>
          <p:nvGrpSpPr>
            <p:cNvPr id="131150" name="组合 131150"/>
            <p:cNvGrpSpPr/>
            <p:nvPr/>
          </p:nvGrpSpPr>
          <p:grpSpPr>
            <a:xfrm>
              <a:off x="3619" y="1"/>
              <a:ext cx="710" cy="982"/>
              <a:chOff x="0" y="0"/>
              <a:chExt cx="710" cy="982"/>
            </a:xfrm>
          </p:grpSpPr>
          <p:sp>
            <p:nvSpPr>
              <p:cNvPr id="131152" name="Rectangle 80"/>
              <p:cNvSpPr/>
              <p:nvPr/>
            </p:nvSpPr>
            <p:spPr>
              <a:xfrm>
                <a:off x="8" y="317"/>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Text Box 81"/>
              <p:cNvSpPr txBox="1"/>
              <p:nvPr/>
            </p:nvSpPr>
            <p:spPr>
              <a:xfrm>
                <a:off x="0" y="0"/>
                <a:ext cx="710" cy="324"/>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B</a:t>
                </a:r>
                <a:r>
                  <a:rPr lang="zh-CN" altLang="zh-CN" baseline="-25000" dirty="0">
                    <a:solidFill>
                      <a:schemeClr val="tx1"/>
                    </a:solidFill>
                    <a:latin typeface="Times New Roman" panose="02020603050405020304" pitchFamily="2" charset="0"/>
                    <a:ea typeface="宋体" panose="02010600030101010101" pitchFamily="2" charset="-122"/>
                  </a:rPr>
                  <a:t>2</a:t>
                </a:r>
                <a:r>
                  <a:rPr lang="zh-CN" altLang="zh-CN" dirty="0">
                    <a:solidFill>
                      <a:schemeClr val="tx1"/>
                    </a:solidFill>
                    <a:latin typeface="Times New Roman" panose="02020603050405020304" pitchFamily="2" charset="0"/>
                    <a:ea typeface="宋体" panose="02010600030101010101" pitchFamily="2" charset="-122"/>
                  </a:rPr>
                  <a:t>数据文件</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153" name="Line 82"/>
              <p:cNvSpPr/>
              <p:nvPr/>
            </p:nvSpPr>
            <p:spPr>
              <a:xfrm>
                <a:off x="13" y="456"/>
                <a:ext cx="603" cy="0"/>
              </a:xfrm>
              <a:prstGeom prst="line">
                <a:avLst/>
              </a:prstGeom>
              <a:ln w="12700" cap="flat" cmpd="sng">
                <a:solidFill>
                  <a:srgbClr val="000000"/>
                </a:solidFill>
                <a:prstDash val="solid"/>
                <a:round/>
                <a:headEnd type="none" w="med" len="med"/>
                <a:tailEnd type="none" w="med" len="med"/>
              </a:ln>
            </p:spPr>
          </p:sp>
          <p:sp>
            <p:nvSpPr>
              <p:cNvPr id="131154" name="Line 83"/>
              <p:cNvSpPr/>
              <p:nvPr/>
            </p:nvSpPr>
            <p:spPr>
              <a:xfrm>
                <a:off x="4" y="621"/>
                <a:ext cx="603" cy="0"/>
              </a:xfrm>
              <a:prstGeom prst="line">
                <a:avLst/>
              </a:prstGeom>
              <a:ln w="12700" cap="flat" cmpd="sng">
                <a:solidFill>
                  <a:srgbClr val="000000"/>
                </a:solidFill>
                <a:prstDash val="solid"/>
                <a:round/>
                <a:headEnd type="none" w="med" len="med"/>
                <a:tailEnd type="none" w="med" len="med"/>
              </a:ln>
            </p:spPr>
          </p:sp>
          <p:sp>
            <p:nvSpPr>
              <p:cNvPr id="131155" name="Line 84"/>
              <p:cNvSpPr/>
              <p:nvPr/>
            </p:nvSpPr>
            <p:spPr>
              <a:xfrm>
                <a:off x="13" y="784"/>
                <a:ext cx="603" cy="0"/>
              </a:xfrm>
              <a:prstGeom prst="line">
                <a:avLst/>
              </a:prstGeom>
              <a:ln w="12700" cap="flat" cmpd="sng">
                <a:solidFill>
                  <a:srgbClr val="000000"/>
                </a:solidFill>
                <a:prstDash val="solid"/>
                <a:round/>
                <a:headEnd type="none" w="med" len="med"/>
                <a:tailEnd type="none" w="med" len="med"/>
              </a:ln>
            </p:spPr>
          </p:sp>
          <p:sp>
            <p:nvSpPr>
              <p:cNvPr id="131156" name="Text Box 85"/>
              <p:cNvSpPr txBox="1"/>
              <p:nvPr/>
            </p:nvSpPr>
            <p:spPr>
              <a:xfrm>
                <a:off x="208" y="25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57" name="Text Box 86"/>
              <p:cNvSpPr txBox="1"/>
              <p:nvPr/>
            </p:nvSpPr>
            <p:spPr>
              <a:xfrm>
                <a:off x="208" y="742"/>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58" name="Text Box 87"/>
              <p:cNvSpPr txBox="1"/>
              <p:nvPr/>
            </p:nvSpPr>
            <p:spPr>
              <a:xfrm>
                <a:off x="36" y="406"/>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59" name="Text Box 88"/>
              <p:cNvSpPr txBox="1"/>
              <p:nvPr/>
            </p:nvSpPr>
            <p:spPr>
              <a:xfrm>
                <a:off x="33" y="570"/>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i_addr[1]</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1160" name="Line 89"/>
            <p:cNvSpPr/>
            <p:nvPr/>
          </p:nvSpPr>
          <p:spPr>
            <a:xfrm flipV="1">
              <a:off x="3372" y="309"/>
              <a:ext cx="256" cy="220"/>
            </a:xfrm>
            <a:prstGeom prst="line">
              <a:avLst/>
            </a:prstGeom>
            <a:ln w="9525" cap="flat" cmpd="sng">
              <a:solidFill>
                <a:schemeClr val="tx1"/>
              </a:solidFill>
              <a:prstDash val="solid"/>
              <a:round/>
              <a:headEnd type="none" w="med" len="med"/>
              <a:tailEnd type="triangle" w="sm" len="med"/>
            </a:ln>
          </p:spPr>
        </p:sp>
        <p:sp>
          <p:nvSpPr>
            <p:cNvPr id="131161" name="Text Box 90"/>
            <p:cNvSpPr txBox="1"/>
            <p:nvPr/>
          </p:nvSpPr>
          <p:spPr>
            <a:xfrm>
              <a:off x="4442" y="390"/>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62" name="Text Box 91"/>
            <p:cNvSpPr txBox="1"/>
            <p:nvPr/>
          </p:nvSpPr>
          <p:spPr>
            <a:xfrm>
              <a:off x="4442" y="710"/>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63" name="Line 92"/>
            <p:cNvSpPr/>
            <p:nvPr/>
          </p:nvSpPr>
          <p:spPr>
            <a:xfrm flipV="1">
              <a:off x="4240" y="391"/>
              <a:ext cx="192" cy="147"/>
            </a:xfrm>
            <a:prstGeom prst="line">
              <a:avLst/>
            </a:prstGeom>
            <a:ln w="9525" cap="flat" cmpd="sng">
              <a:solidFill>
                <a:schemeClr val="tx1"/>
              </a:solidFill>
              <a:prstDash val="solid"/>
              <a:round/>
              <a:headEnd type="none" w="med" len="med"/>
              <a:tailEnd type="triangle" w="sm" len="med"/>
            </a:ln>
          </p:spPr>
        </p:sp>
        <p:sp>
          <p:nvSpPr>
            <p:cNvPr id="131164" name="Line 93"/>
            <p:cNvSpPr/>
            <p:nvPr/>
          </p:nvSpPr>
          <p:spPr>
            <a:xfrm>
              <a:off x="4232" y="712"/>
              <a:ext cx="201" cy="0"/>
            </a:xfrm>
            <a:prstGeom prst="line">
              <a:avLst/>
            </a:prstGeom>
            <a:ln w="9525" cap="flat" cmpd="sng">
              <a:solidFill>
                <a:schemeClr val="tx1"/>
              </a:solidFill>
              <a:prstDash val="solid"/>
              <a:round/>
              <a:headEnd type="none" w="med" len="med"/>
              <a:tailEnd type="triangle" w="sm" len="med"/>
            </a:ln>
          </p:spPr>
        </p:sp>
        <p:sp>
          <p:nvSpPr>
            <p:cNvPr id="131165" name="Line 94"/>
            <p:cNvSpPr/>
            <p:nvPr/>
          </p:nvSpPr>
          <p:spPr>
            <a:xfrm>
              <a:off x="3362" y="831"/>
              <a:ext cx="265" cy="604"/>
            </a:xfrm>
            <a:prstGeom prst="line">
              <a:avLst/>
            </a:prstGeom>
            <a:ln w="9525" cap="flat" cmpd="sng">
              <a:solidFill>
                <a:schemeClr val="tx1"/>
              </a:solidFill>
              <a:prstDash val="solid"/>
              <a:round/>
              <a:headEnd type="none" w="med" len="med"/>
              <a:tailEnd type="triangle" w="sm" len="med"/>
            </a:ln>
          </p:spPr>
        </p:sp>
        <p:sp>
          <p:nvSpPr>
            <p:cNvPr id="131166" name="Line 95"/>
            <p:cNvSpPr/>
            <p:nvPr/>
          </p:nvSpPr>
          <p:spPr>
            <a:xfrm>
              <a:off x="3390" y="1490"/>
              <a:ext cx="227" cy="0"/>
            </a:xfrm>
            <a:prstGeom prst="line">
              <a:avLst/>
            </a:prstGeom>
            <a:ln w="9525" cap="flat" cmpd="sng">
              <a:solidFill>
                <a:schemeClr val="tx1"/>
              </a:solidFill>
              <a:prstDash val="solid"/>
              <a:round/>
              <a:headEnd type="none" w="med" len="med"/>
              <a:tailEnd type="triangle" w="sm" len="med"/>
            </a:ln>
          </p:spPr>
        </p:sp>
        <p:sp>
          <p:nvSpPr>
            <p:cNvPr id="131167" name="Text Box 96"/>
            <p:cNvSpPr txBox="1"/>
            <p:nvPr/>
          </p:nvSpPr>
          <p:spPr>
            <a:xfrm>
              <a:off x="4442" y="1497"/>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68" name="Text Box 97"/>
            <p:cNvSpPr txBox="1"/>
            <p:nvPr/>
          </p:nvSpPr>
          <p:spPr>
            <a:xfrm>
              <a:off x="4442" y="1925"/>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70" name="Rectangle 98"/>
            <p:cNvSpPr/>
            <p:nvPr/>
          </p:nvSpPr>
          <p:spPr>
            <a:xfrm>
              <a:off x="3627" y="1427"/>
              <a:ext cx="605" cy="754"/>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Text Box 99"/>
            <p:cNvSpPr txBox="1"/>
            <p:nvPr/>
          </p:nvSpPr>
          <p:spPr>
            <a:xfrm>
              <a:off x="3565" y="1110"/>
              <a:ext cx="756"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B</a:t>
              </a:r>
              <a:r>
                <a:rPr lang="zh-CN" altLang="zh-CN" baseline="-25000" dirty="0">
                  <a:solidFill>
                    <a:schemeClr val="tx1"/>
                  </a:solidFill>
                  <a:latin typeface="Times New Roman" panose="02020603050405020304" pitchFamily="2" charset="0"/>
                  <a:ea typeface="宋体" panose="02010600030101010101" pitchFamily="2" charset="-122"/>
                </a:rPr>
                <a:t>31</a:t>
              </a:r>
              <a:r>
                <a:rPr lang="zh-CN" altLang="zh-CN" dirty="0">
                  <a:solidFill>
                    <a:schemeClr val="tx1"/>
                  </a:solidFill>
                  <a:latin typeface="Times New Roman" panose="02020603050405020304" pitchFamily="2" charset="0"/>
                  <a:ea typeface="宋体" panose="02010600030101010101" pitchFamily="2" charset="-122"/>
                </a:rPr>
                <a:t>,BX</a:t>
              </a:r>
              <a:r>
                <a:rPr lang="zh-CN" altLang="zh-CN" baseline="-25000" dirty="0">
                  <a:solidFill>
                    <a:schemeClr val="tx1"/>
                  </a:solidFill>
                  <a:latin typeface="Times New Roman" panose="02020603050405020304" pitchFamily="2" charset="0"/>
                  <a:ea typeface="宋体" panose="02010600030101010101" pitchFamily="2" charset="-122"/>
                </a:rPr>
                <a:t>0</a:t>
              </a:r>
              <a:r>
                <a:rPr lang="zh-CN" altLang="zh-CN" dirty="0">
                  <a:solidFill>
                    <a:schemeClr val="tx1"/>
                  </a:solidFill>
                  <a:latin typeface="Times New Roman" panose="02020603050405020304" pitchFamily="2" charset="0"/>
                  <a:ea typeface="宋体" panose="02010600030101010101" pitchFamily="2" charset="-122"/>
                </a:rPr>
                <a:t>数据  </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  文件i节点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171" name="Line 100"/>
            <p:cNvSpPr/>
            <p:nvPr/>
          </p:nvSpPr>
          <p:spPr>
            <a:xfrm>
              <a:off x="3632" y="1566"/>
              <a:ext cx="603" cy="0"/>
            </a:xfrm>
            <a:prstGeom prst="line">
              <a:avLst/>
            </a:prstGeom>
            <a:ln w="12700" cap="flat" cmpd="sng">
              <a:solidFill>
                <a:srgbClr val="000000"/>
              </a:solidFill>
              <a:prstDash val="solid"/>
              <a:round/>
              <a:headEnd type="none" w="med" len="med"/>
              <a:tailEnd type="none" w="med" len="med"/>
            </a:ln>
          </p:spPr>
        </p:sp>
        <p:sp>
          <p:nvSpPr>
            <p:cNvPr id="131172" name="Line 101"/>
            <p:cNvSpPr/>
            <p:nvPr/>
          </p:nvSpPr>
          <p:spPr>
            <a:xfrm>
              <a:off x="3623" y="1731"/>
              <a:ext cx="603" cy="0"/>
            </a:xfrm>
            <a:prstGeom prst="line">
              <a:avLst/>
            </a:prstGeom>
            <a:ln w="12700" cap="flat" cmpd="sng">
              <a:solidFill>
                <a:srgbClr val="000000"/>
              </a:solidFill>
              <a:prstDash val="solid"/>
              <a:round/>
              <a:headEnd type="none" w="med" len="med"/>
              <a:tailEnd type="none" w="med" len="med"/>
            </a:ln>
          </p:spPr>
        </p:sp>
        <p:sp>
          <p:nvSpPr>
            <p:cNvPr id="131173" name="Line 102"/>
            <p:cNvSpPr/>
            <p:nvPr/>
          </p:nvSpPr>
          <p:spPr>
            <a:xfrm>
              <a:off x="3632" y="1876"/>
              <a:ext cx="603" cy="0"/>
            </a:xfrm>
            <a:prstGeom prst="line">
              <a:avLst/>
            </a:prstGeom>
            <a:ln w="12700" cap="flat" cmpd="sng">
              <a:solidFill>
                <a:srgbClr val="000000"/>
              </a:solidFill>
              <a:prstDash val="solid"/>
              <a:round/>
              <a:headEnd type="none" w="med" len="med"/>
              <a:tailEnd type="none" w="med" len="med"/>
            </a:ln>
          </p:spPr>
        </p:sp>
        <p:sp>
          <p:nvSpPr>
            <p:cNvPr id="131174" name="Text Box 103"/>
            <p:cNvSpPr txBox="1"/>
            <p:nvPr/>
          </p:nvSpPr>
          <p:spPr>
            <a:xfrm>
              <a:off x="3827" y="1368"/>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75" name="Text Box 104"/>
            <p:cNvSpPr txBox="1"/>
            <p:nvPr/>
          </p:nvSpPr>
          <p:spPr>
            <a:xfrm>
              <a:off x="3827" y="1681"/>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76" name="Text Box 105"/>
            <p:cNvSpPr txBox="1"/>
            <p:nvPr/>
          </p:nvSpPr>
          <p:spPr>
            <a:xfrm>
              <a:off x="3655" y="1516"/>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77" name="Text Box 106"/>
            <p:cNvSpPr txBox="1"/>
            <p:nvPr/>
          </p:nvSpPr>
          <p:spPr>
            <a:xfrm>
              <a:off x="3671" y="1827"/>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i_addr[6]</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78" name="Text Box 107"/>
            <p:cNvSpPr txBox="1"/>
            <p:nvPr/>
          </p:nvSpPr>
          <p:spPr>
            <a:xfrm>
              <a:off x="3823" y="945"/>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79" name="Line 108"/>
            <p:cNvSpPr/>
            <p:nvPr/>
          </p:nvSpPr>
          <p:spPr>
            <a:xfrm>
              <a:off x="3614" y="2031"/>
              <a:ext cx="603" cy="0"/>
            </a:xfrm>
            <a:prstGeom prst="line">
              <a:avLst/>
            </a:prstGeom>
            <a:ln w="12700" cap="flat" cmpd="sng">
              <a:solidFill>
                <a:srgbClr val="000000"/>
              </a:solidFill>
              <a:prstDash val="solid"/>
              <a:round/>
              <a:headEnd type="none" w="med" len="med"/>
              <a:tailEnd type="none" w="med" len="med"/>
            </a:ln>
          </p:spPr>
        </p:sp>
        <p:sp>
          <p:nvSpPr>
            <p:cNvPr id="131180" name="Line 109"/>
            <p:cNvSpPr/>
            <p:nvPr/>
          </p:nvSpPr>
          <p:spPr>
            <a:xfrm flipV="1">
              <a:off x="4240" y="1488"/>
              <a:ext cx="192" cy="147"/>
            </a:xfrm>
            <a:prstGeom prst="line">
              <a:avLst/>
            </a:prstGeom>
            <a:ln w="9525" cap="flat" cmpd="sng">
              <a:solidFill>
                <a:schemeClr val="tx1"/>
              </a:solidFill>
              <a:prstDash val="solid"/>
              <a:round/>
              <a:headEnd type="none" w="med" len="med"/>
              <a:tailEnd type="triangle" w="sm" len="med"/>
            </a:ln>
          </p:spPr>
        </p:sp>
        <p:sp>
          <p:nvSpPr>
            <p:cNvPr id="131181" name="Line 110"/>
            <p:cNvSpPr/>
            <p:nvPr/>
          </p:nvSpPr>
          <p:spPr>
            <a:xfrm>
              <a:off x="4241" y="1928"/>
              <a:ext cx="201" cy="0"/>
            </a:xfrm>
            <a:prstGeom prst="line">
              <a:avLst/>
            </a:prstGeom>
            <a:ln w="9525" cap="flat" cmpd="sng">
              <a:solidFill>
                <a:schemeClr val="tx1"/>
              </a:solidFill>
              <a:prstDash val="solid"/>
              <a:round/>
              <a:headEnd type="none" w="med" len="med"/>
              <a:tailEnd type="triangle" w="sm" len="med"/>
            </a:ln>
          </p:spPr>
        </p:sp>
        <p:sp>
          <p:nvSpPr>
            <p:cNvPr id="131183" name="Rectangle 111"/>
            <p:cNvSpPr/>
            <p:nvPr/>
          </p:nvSpPr>
          <p:spPr>
            <a:xfrm>
              <a:off x="3618" y="2653"/>
              <a:ext cx="605" cy="480"/>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Text Box 112"/>
            <p:cNvSpPr txBox="1"/>
            <p:nvPr/>
          </p:nvSpPr>
          <p:spPr>
            <a:xfrm>
              <a:off x="3610" y="2336"/>
              <a:ext cx="711"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BX</a:t>
              </a:r>
              <a:r>
                <a:rPr lang="zh-CN" altLang="zh-CN" baseline="-25000" dirty="0">
                  <a:solidFill>
                    <a:schemeClr val="tx1"/>
                  </a:solidFill>
                  <a:latin typeface="Times New Roman" panose="02020603050405020304" pitchFamily="2" charset="0"/>
                  <a:ea typeface="宋体" panose="02010600030101010101" pitchFamily="2" charset="-122"/>
                </a:rPr>
                <a:t>31</a:t>
              </a:r>
              <a:r>
                <a:rPr lang="zh-CN" altLang="zh-CN" dirty="0">
                  <a:solidFill>
                    <a:schemeClr val="tx1"/>
                  </a:solidFill>
                  <a:latin typeface="Times New Roman" panose="02020603050405020304" pitchFamily="2" charset="0"/>
                  <a:ea typeface="宋体" panose="02010600030101010101" pitchFamily="2" charset="-122"/>
                </a:rPr>
                <a:t>数据</a:t>
              </a:r>
              <a:endParaRPr lang="zh-CN" altLang="zh-CN" dirty="0">
                <a:solidFill>
                  <a:schemeClr val="tx1"/>
                </a:solidFill>
                <a:latin typeface="Times New Roman" panose="02020603050405020304" pitchFamily="2" charset="0"/>
                <a:ea typeface="宋体" panose="02010600030101010101" pitchFamily="2" charset="-122"/>
              </a:endParaRPr>
            </a:p>
            <a:p>
              <a:pPr algn="just"/>
              <a:r>
                <a:rPr lang="zh-CN" altLang="zh-CN" dirty="0">
                  <a:solidFill>
                    <a:schemeClr val="tx1"/>
                  </a:solidFill>
                  <a:latin typeface="Times New Roman" panose="02020603050405020304" pitchFamily="2" charset="0"/>
                  <a:ea typeface="宋体" panose="02010600030101010101" pitchFamily="2" charset="-122"/>
                </a:rPr>
                <a:t>文件i节点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1184" name="Line 113"/>
            <p:cNvSpPr/>
            <p:nvPr/>
          </p:nvSpPr>
          <p:spPr>
            <a:xfrm>
              <a:off x="3623" y="2792"/>
              <a:ext cx="603" cy="0"/>
            </a:xfrm>
            <a:prstGeom prst="line">
              <a:avLst/>
            </a:prstGeom>
            <a:ln w="12700" cap="flat" cmpd="sng">
              <a:solidFill>
                <a:srgbClr val="000000"/>
              </a:solidFill>
              <a:prstDash val="solid"/>
              <a:round/>
              <a:headEnd type="none" w="med" len="med"/>
              <a:tailEnd type="none" w="med" len="med"/>
            </a:ln>
          </p:spPr>
        </p:sp>
        <p:sp>
          <p:nvSpPr>
            <p:cNvPr id="131185" name="Line 114"/>
            <p:cNvSpPr/>
            <p:nvPr/>
          </p:nvSpPr>
          <p:spPr>
            <a:xfrm>
              <a:off x="3614" y="2957"/>
              <a:ext cx="603" cy="0"/>
            </a:xfrm>
            <a:prstGeom prst="line">
              <a:avLst/>
            </a:prstGeom>
            <a:ln w="12700" cap="flat" cmpd="sng">
              <a:solidFill>
                <a:srgbClr val="000000"/>
              </a:solidFill>
              <a:prstDash val="solid"/>
              <a:round/>
              <a:headEnd type="none" w="med" len="med"/>
              <a:tailEnd type="none" w="med" len="med"/>
            </a:ln>
          </p:spPr>
        </p:sp>
        <p:sp>
          <p:nvSpPr>
            <p:cNvPr id="131186" name="Text Box 115"/>
            <p:cNvSpPr txBox="1"/>
            <p:nvPr/>
          </p:nvSpPr>
          <p:spPr>
            <a:xfrm>
              <a:off x="3818" y="2594"/>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87" name="Text Box 116"/>
            <p:cNvSpPr txBox="1"/>
            <p:nvPr/>
          </p:nvSpPr>
          <p:spPr>
            <a:xfrm>
              <a:off x="3818" y="2934"/>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88" name="Text Box 117"/>
            <p:cNvSpPr txBox="1"/>
            <p:nvPr/>
          </p:nvSpPr>
          <p:spPr>
            <a:xfrm>
              <a:off x="3646" y="2742"/>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89" name="Text Box 118"/>
            <p:cNvSpPr txBox="1"/>
            <p:nvPr/>
          </p:nvSpPr>
          <p:spPr>
            <a:xfrm>
              <a:off x="3814" y="2171"/>
              <a:ext cx="240"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1190" name="Text Box 119"/>
            <p:cNvSpPr txBox="1"/>
            <p:nvPr/>
          </p:nvSpPr>
          <p:spPr>
            <a:xfrm>
              <a:off x="4442" y="2829"/>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1191" name="Line 120"/>
            <p:cNvSpPr/>
            <p:nvPr/>
          </p:nvSpPr>
          <p:spPr>
            <a:xfrm>
              <a:off x="4232" y="2833"/>
              <a:ext cx="201" cy="0"/>
            </a:xfrm>
            <a:prstGeom prst="line">
              <a:avLst/>
            </a:prstGeom>
            <a:ln w="9525" cap="flat" cmpd="sng">
              <a:solidFill>
                <a:schemeClr val="tx1"/>
              </a:solidFill>
              <a:prstDash val="solid"/>
              <a:round/>
              <a:headEnd type="none" w="med" len="med"/>
              <a:tailEnd type="triangle" w="sm" len="med"/>
            </a:ln>
          </p:spPr>
        </p:sp>
        <p:sp>
          <p:nvSpPr>
            <p:cNvPr id="131192" name="Line 121"/>
            <p:cNvSpPr/>
            <p:nvPr/>
          </p:nvSpPr>
          <p:spPr>
            <a:xfrm>
              <a:off x="3389" y="1956"/>
              <a:ext cx="246" cy="722"/>
            </a:xfrm>
            <a:prstGeom prst="line">
              <a:avLst/>
            </a:prstGeom>
            <a:ln w="9525" cap="flat" cmpd="sng">
              <a:solidFill>
                <a:schemeClr val="tx1"/>
              </a:solidFill>
              <a:prstDash val="solid"/>
              <a:round/>
              <a:headEnd type="none" w="med" len="med"/>
              <a:tailEnd type="triangle" w="sm" len="med"/>
            </a:ln>
          </p:spPr>
        </p:sp>
        <p:sp>
          <p:nvSpPr>
            <p:cNvPr id="131193" name="Text Box 122"/>
            <p:cNvSpPr txBox="1"/>
            <p:nvPr/>
          </p:nvSpPr>
          <p:spPr>
            <a:xfrm>
              <a:off x="1595" y="3084"/>
              <a:ext cx="1314" cy="212"/>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UNIX树型</a:t>
              </a:r>
              <a:r>
                <a:rPr lang="zh-CN" altLang="zh-CN" sz="1600" b="0" dirty="0">
                  <a:solidFill>
                    <a:schemeClr val="tx1"/>
                  </a:solidFill>
                  <a:latin typeface="Arial" panose="020B0604020202020204" pitchFamily="34" charset="0"/>
                  <a:ea typeface="宋体" panose="02010600030101010101" pitchFamily="2" charset="-122"/>
                </a:rPr>
                <a:t>目录结构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131194" name="Text Box 123"/>
            <p:cNvSpPr txBox="1"/>
            <p:nvPr/>
          </p:nvSpPr>
          <p:spPr>
            <a:xfrm>
              <a:off x="4378" y="165"/>
              <a:ext cx="482" cy="232"/>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磁盘块</a:t>
              </a:r>
              <a:endParaRPr lang="zh-CN" altLang="en-US">
                <a:solidFill>
                  <a:schemeClr val="tx1"/>
                </a:solidFill>
                <a:latin typeface="Times New Roman" panose="02020603050405020304" pitchFamily="2" charset="0"/>
                <a:ea typeface="宋体" panose="02010600030101010101" pitchFamily="2" charset="-122"/>
              </a:endParaRPr>
            </a:p>
          </p:txBody>
        </p:sp>
        <p:sp>
          <p:nvSpPr>
            <p:cNvPr id="131195" name="Text Box 124"/>
            <p:cNvSpPr txBox="1"/>
            <p:nvPr/>
          </p:nvSpPr>
          <p:spPr>
            <a:xfrm>
              <a:off x="2723" y="2789"/>
              <a:ext cx="482" cy="232"/>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磁盘块</a:t>
              </a:r>
              <a:endParaRPr lang="zh-CN" altLang="en-US">
                <a:solidFill>
                  <a:schemeClr val="tx1"/>
                </a:solidFill>
                <a:latin typeface="Times New Roman" panose="02020603050405020304" pitchFamily="2"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1075">
                                            <p:txEl>
                                              <p:charRg st="0" end="25"/>
                                            </p:txEl>
                                          </p:spTgt>
                                        </p:tgtEl>
                                        <p:attrNameLst>
                                          <p:attrName>style.visibility</p:attrName>
                                        </p:attrNameLst>
                                      </p:cBhvr>
                                      <p:to>
                                        <p:strVal val="visible"/>
                                      </p:to>
                                    </p:set>
                                    <p:anim calcmode="lin" valueType="num">
                                      <p:cBhvr additive="base">
                                        <p:cTn id="7" dur="500" fill="hold"/>
                                        <p:tgtEl>
                                          <p:spTgt spid="131075">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1075">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7"/>
                                        </p:tgtEl>
                                        <p:attrNameLst>
                                          <p:attrName>style.visibility</p:attrName>
                                        </p:attrNameLst>
                                      </p:cBhvr>
                                      <p:to>
                                        <p:strVal val="visible"/>
                                      </p:to>
                                    </p:set>
                                    <p:anim calcmode="lin" valueType="num">
                                      <p:cBhvr additive="base">
                                        <p:cTn id="13" dur="500" fill="hold"/>
                                        <p:tgtEl>
                                          <p:spTgt spid="131077"/>
                                        </p:tgtEl>
                                        <p:attrNameLst>
                                          <p:attrName>ppt_x</p:attrName>
                                        </p:attrNameLst>
                                      </p:cBhvr>
                                      <p:tavLst>
                                        <p:tav tm="0">
                                          <p:val>
                                            <p:strVal val="#ppt_x"/>
                                          </p:val>
                                        </p:tav>
                                        <p:tav tm="100000">
                                          <p:val>
                                            <p:strVal val="#ppt_x"/>
                                          </p:val>
                                        </p:tav>
                                      </p:tavLst>
                                    </p:anim>
                                    <p:anim calcmode="lin" valueType="num">
                                      <p:cBhvr additive="base">
                                        <p:cTn id="14" dur="500" fill="hold"/>
                                        <p:tgtEl>
                                          <p:spTgt spid="131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59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2099" name="Rectangle 3"/>
          <p:cNvSpPr/>
          <p:nvPr/>
        </p:nvSpPr>
        <p:spPr>
          <a:xfrm>
            <a:off x="101600" y="604838"/>
            <a:ext cx="8566150" cy="60483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文件目录结构中的勾链</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132100" name="Rectangle 4"/>
          <p:cNvSpPr/>
          <p:nvPr/>
        </p:nvSpPr>
        <p:spPr>
          <a:xfrm>
            <a:off x="603250" y="1249363"/>
            <a:ext cx="8540750" cy="34877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UNIX文件目录结构中带有交叉勾链。用户可以用不同的</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文件路径名共享一个文件。</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文件勾链在用户看来是为一个已存在的文件另起一个路径</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名。</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文件勾链的结果表现为一个文件由多个目录项所指向。</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UNIX只允许对非目录文件实行勾链。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xEl>
                                              <p:charRg st="0" end="15"/>
                                            </p:txEl>
                                          </p:spTgt>
                                        </p:tgtEl>
                                        <p:attrNameLst>
                                          <p:attrName>style.visibility</p:attrName>
                                        </p:attrNameLst>
                                      </p:cBhvr>
                                      <p:to>
                                        <p:strVal val="visible"/>
                                      </p:to>
                                    </p:set>
                                    <p:anim calcmode="lin" valueType="num">
                                      <p:cBhvr additive="base">
                                        <p:cTn id="7" dur="1000" fill="hold"/>
                                        <p:tgtEl>
                                          <p:spTgt spid="132099">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2099">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2100"/>
                                        </p:tgtEl>
                                        <p:attrNameLst>
                                          <p:attrName>style.visibility</p:attrName>
                                        </p:attrNameLst>
                                      </p:cBhvr>
                                      <p:to>
                                        <p:strVal val="visible"/>
                                      </p:to>
                                    </p:set>
                                    <p:anim calcmode="lin" valueType="num">
                                      <p:cBhvr additive="base">
                                        <p:cTn id="13" dur="500" fill="hold"/>
                                        <p:tgtEl>
                                          <p:spTgt spid="132100"/>
                                        </p:tgtEl>
                                        <p:attrNameLst>
                                          <p:attrName>ppt_x</p:attrName>
                                        </p:attrNameLst>
                                      </p:cBhvr>
                                      <p:tavLst>
                                        <p:tav tm="0">
                                          <p:val>
                                            <p:strVal val="#ppt_x"/>
                                          </p:val>
                                        </p:tav>
                                        <p:tav tm="100000">
                                          <p:val>
                                            <p:strVal val="#ppt_x"/>
                                          </p:val>
                                        </p:tav>
                                      </p:tavLst>
                                    </p:anim>
                                    <p:anim calcmode="lin" valueType="num">
                                      <p:cBhvr additive="base">
                                        <p:cTn id="14" dur="500" fill="hold"/>
                                        <p:tgtEl>
                                          <p:spTgt spid="132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p:bldP spid="13210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3123" name="Rectangle 3"/>
          <p:cNvSpPr/>
          <p:nvPr/>
        </p:nvSpPr>
        <p:spPr>
          <a:xfrm>
            <a:off x="546100" y="592138"/>
            <a:ext cx="7796213" cy="1881187"/>
          </a:xfrm>
          <a:prstGeom prst="rect">
            <a:avLst/>
          </a:prstGeom>
          <a:noFill/>
          <a:ln w="9525">
            <a:noFill/>
          </a:ln>
        </p:spPr>
        <p:txBody>
          <a:bodyPr anchor="t">
            <a:spAutoFit/>
          </a:bodyPr>
          <a:p>
            <a:pPr marL="914400" lvl="1" indent="-340995" algn="l" eaLnBrk="1" hangingPunct="1">
              <a:lnSpc>
                <a:spcPct val="9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例：一个文件有两个名字</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9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/a/b/file1       /c/d/file2</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两个文件的目录项同时指向一个数据文件i节</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点，如下图所示。</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33124" name="组合 133123"/>
          <p:cNvGrpSpPr/>
          <p:nvPr/>
        </p:nvGrpSpPr>
        <p:grpSpPr>
          <a:xfrm>
            <a:off x="2089150" y="2614613"/>
            <a:ext cx="4970463" cy="3122612"/>
            <a:chOff x="0" y="0"/>
            <a:chExt cx="3131" cy="1967"/>
          </a:xfrm>
        </p:grpSpPr>
        <p:grpSp>
          <p:nvGrpSpPr>
            <p:cNvPr id="2" name="组合 133124"/>
            <p:cNvGrpSpPr/>
            <p:nvPr/>
          </p:nvGrpSpPr>
          <p:grpSpPr>
            <a:xfrm>
              <a:off x="9" y="0"/>
              <a:ext cx="1292" cy="952"/>
              <a:chOff x="0" y="0"/>
              <a:chExt cx="1292" cy="952"/>
            </a:xfrm>
          </p:grpSpPr>
          <p:sp>
            <p:nvSpPr>
              <p:cNvPr id="133126" name="Rectangle 6"/>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7"/>
              <p:cNvSpPr txBox="1"/>
              <p:nvPr/>
            </p:nvSpPr>
            <p:spPr>
              <a:xfrm>
                <a:off x="354" y="0"/>
                <a:ext cx="938"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目录文件</a:t>
                </a:r>
                <a:r>
                  <a:rPr lang="zh-CN" altLang="zh-CN" dirty="0">
                    <a:solidFill>
                      <a:schemeClr val="tx1"/>
                    </a:solidFill>
                    <a:latin typeface="宋体" panose="02010600030101010101" pitchFamily="2" charset="-122"/>
                    <a:ea typeface="宋体" panose="02010600030101010101" pitchFamily="2" charset="-122"/>
                  </a:rPr>
                  <a:t>/a/b</a:t>
                </a:r>
                <a:endParaRPr lang="zh-CN" altLang="zh-CN" dirty="0">
                  <a:solidFill>
                    <a:schemeClr val="tx1"/>
                  </a:solidFill>
                  <a:latin typeface="宋体" panose="02010600030101010101" pitchFamily="2" charset="-122"/>
                  <a:ea typeface="宋体" panose="02010600030101010101" pitchFamily="2" charset="-122"/>
                </a:endParaRPr>
              </a:p>
              <a:p>
                <a:pPr algn="just"/>
                <a:r>
                  <a:rPr lang="zh-CN" altLang="zh-CN" b="0" dirty="0">
                    <a:solidFill>
                      <a:schemeClr val="tx1"/>
                    </a:solidFill>
                    <a:latin typeface="宋体" panose="02010600030101010101" pitchFamily="2" charset="-122"/>
                    <a:ea typeface="宋体" panose="02010600030101010101" pitchFamily="2" charset="-122"/>
                  </a:rPr>
                  <a:t>文件名 i节点号  </a:t>
                </a:r>
                <a:endParaRPr lang="zh-CN" altLang="zh-CN" b="0" dirty="0">
                  <a:solidFill>
                    <a:schemeClr val="tx1"/>
                  </a:solidFill>
                  <a:latin typeface="宋体" panose="02010600030101010101" pitchFamily="2" charset="-122"/>
                  <a:ea typeface="宋体" panose="02010600030101010101" pitchFamily="2" charset="-122"/>
                </a:endParaRPr>
              </a:p>
            </p:txBody>
          </p:sp>
          <p:sp>
            <p:nvSpPr>
              <p:cNvPr id="133127" name="Line 8"/>
              <p:cNvSpPr/>
              <p:nvPr/>
            </p:nvSpPr>
            <p:spPr>
              <a:xfrm>
                <a:off x="488" y="519"/>
                <a:ext cx="603" cy="0"/>
              </a:xfrm>
              <a:prstGeom prst="line">
                <a:avLst/>
              </a:prstGeom>
              <a:ln w="12700" cap="flat" cmpd="sng">
                <a:solidFill>
                  <a:srgbClr val="000000"/>
                </a:solidFill>
                <a:prstDash val="solid"/>
                <a:round/>
                <a:headEnd type="none" w="med" len="med"/>
                <a:tailEnd type="none" w="med" len="med"/>
              </a:ln>
            </p:spPr>
          </p:sp>
          <p:sp>
            <p:nvSpPr>
              <p:cNvPr id="133128" name="Line 9"/>
              <p:cNvSpPr/>
              <p:nvPr/>
            </p:nvSpPr>
            <p:spPr>
              <a:xfrm>
                <a:off x="488" y="712"/>
                <a:ext cx="603" cy="0"/>
              </a:xfrm>
              <a:prstGeom prst="line">
                <a:avLst/>
              </a:prstGeom>
              <a:ln w="12700" cap="flat" cmpd="sng">
                <a:solidFill>
                  <a:srgbClr val="000000"/>
                </a:solidFill>
                <a:prstDash val="solid"/>
                <a:round/>
                <a:headEnd type="none" w="med" len="med"/>
                <a:tailEnd type="none" w="med" len="med"/>
              </a:ln>
            </p:spPr>
          </p:sp>
          <p:sp>
            <p:nvSpPr>
              <p:cNvPr id="133129" name="Text Box 10"/>
              <p:cNvSpPr txBox="1"/>
              <p:nvPr/>
            </p:nvSpPr>
            <p:spPr>
              <a:xfrm>
                <a:off x="516" y="489"/>
                <a:ext cx="348"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file</a:t>
                </a:r>
                <a:r>
                  <a:rPr lang="zh-CN" altLang="zh-CN" b="0" baseline="-25000" dirty="0">
                    <a:solidFill>
                      <a:schemeClr val="tx1"/>
                    </a:solidFill>
                    <a:latin typeface="Times New Roman" panose="02020603050405020304" pitchFamily="2" charset="0"/>
                    <a:ea typeface="宋体" panose="02010600030101010101" pitchFamily="2" charset="-122"/>
                  </a:rPr>
                  <a:t>1</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3130" name="Line 11"/>
              <p:cNvSpPr/>
              <p:nvPr/>
            </p:nvSpPr>
            <p:spPr>
              <a:xfrm>
                <a:off x="799" y="519"/>
                <a:ext cx="0" cy="181"/>
              </a:xfrm>
              <a:prstGeom prst="line">
                <a:avLst/>
              </a:prstGeom>
              <a:ln w="9525" cap="flat" cmpd="sng">
                <a:solidFill>
                  <a:schemeClr val="tx1"/>
                </a:solidFill>
                <a:prstDash val="solid"/>
                <a:round/>
                <a:headEnd type="none" w="med" len="med"/>
                <a:tailEnd type="none" w="med" len="med"/>
              </a:ln>
            </p:spPr>
          </p:sp>
          <p:sp>
            <p:nvSpPr>
              <p:cNvPr id="133131" name="Text Box 12"/>
              <p:cNvSpPr txBox="1"/>
              <p:nvPr/>
            </p:nvSpPr>
            <p:spPr>
              <a:xfrm>
                <a:off x="0" y="528"/>
                <a:ext cx="517"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目录项</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3132" name="Line 13"/>
            <p:cNvSpPr/>
            <p:nvPr/>
          </p:nvSpPr>
          <p:spPr>
            <a:xfrm flipV="1">
              <a:off x="1098" y="343"/>
              <a:ext cx="411" cy="266"/>
            </a:xfrm>
            <a:prstGeom prst="line">
              <a:avLst/>
            </a:prstGeom>
            <a:ln w="9525" cap="flat" cmpd="sng">
              <a:solidFill>
                <a:schemeClr val="tx1"/>
              </a:solidFill>
              <a:prstDash val="solid"/>
              <a:round/>
              <a:headEnd type="none" w="med" len="med"/>
              <a:tailEnd type="triangle" w="sm" len="med"/>
            </a:ln>
          </p:spPr>
        </p:sp>
        <p:sp>
          <p:nvSpPr>
            <p:cNvPr id="133134" name="Rectangle 14"/>
            <p:cNvSpPr/>
            <p:nvPr/>
          </p:nvSpPr>
          <p:spPr>
            <a:xfrm>
              <a:off x="1507" y="341"/>
              <a:ext cx="715" cy="136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15"/>
            <p:cNvSpPr txBox="1"/>
            <p:nvPr/>
          </p:nvSpPr>
          <p:spPr>
            <a:xfrm>
              <a:off x="1617" y="152"/>
              <a:ext cx="436" cy="215"/>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i节点</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33135" name="Text Box 16"/>
            <p:cNvSpPr txBox="1"/>
            <p:nvPr/>
          </p:nvSpPr>
          <p:spPr>
            <a:xfrm>
              <a:off x="1761" y="309"/>
              <a:ext cx="284"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3136" name="Text Box 17"/>
            <p:cNvSpPr txBox="1"/>
            <p:nvPr/>
          </p:nvSpPr>
          <p:spPr>
            <a:xfrm>
              <a:off x="1580" y="459"/>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i_nlink: 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3137" name="Text Box 18"/>
            <p:cNvSpPr txBox="1"/>
            <p:nvPr/>
          </p:nvSpPr>
          <p:spPr>
            <a:xfrm>
              <a:off x="1596" y="1262"/>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i_addr[5]</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3138" name="Line 19"/>
            <p:cNvSpPr/>
            <p:nvPr/>
          </p:nvSpPr>
          <p:spPr>
            <a:xfrm flipV="1">
              <a:off x="2212" y="826"/>
              <a:ext cx="430" cy="137"/>
            </a:xfrm>
            <a:prstGeom prst="line">
              <a:avLst/>
            </a:prstGeom>
            <a:ln w="9525" cap="flat" cmpd="sng">
              <a:solidFill>
                <a:schemeClr val="tx1"/>
              </a:solidFill>
              <a:prstDash val="solid"/>
              <a:round/>
              <a:headEnd type="none" w="med" len="med"/>
              <a:tailEnd type="triangle" w="sm" len="med"/>
            </a:ln>
          </p:spPr>
        </p:sp>
        <p:sp>
          <p:nvSpPr>
            <p:cNvPr id="133139" name="Line 20"/>
            <p:cNvSpPr/>
            <p:nvPr/>
          </p:nvSpPr>
          <p:spPr>
            <a:xfrm>
              <a:off x="2212" y="1365"/>
              <a:ext cx="411" cy="0"/>
            </a:xfrm>
            <a:prstGeom prst="line">
              <a:avLst/>
            </a:prstGeom>
            <a:ln w="9525" cap="flat" cmpd="sng">
              <a:solidFill>
                <a:schemeClr val="tx1"/>
              </a:solidFill>
              <a:prstDash val="solid"/>
              <a:round/>
              <a:headEnd type="none" w="med" len="med"/>
              <a:tailEnd type="triangle" w="sm" len="med"/>
            </a:ln>
          </p:spPr>
        </p:sp>
        <p:sp>
          <p:nvSpPr>
            <p:cNvPr id="133140" name="Line 21"/>
            <p:cNvSpPr/>
            <p:nvPr/>
          </p:nvSpPr>
          <p:spPr>
            <a:xfrm>
              <a:off x="1500" y="1072"/>
              <a:ext cx="713" cy="0"/>
            </a:xfrm>
            <a:prstGeom prst="line">
              <a:avLst/>
            </a:prstGeom>
            <a:ln w="9525" cap="flat" cmpd="sng">
              <a:solidFill>
                <a:schemeClr val="tx1"/>
              </a:solidFill>
              <a:prstDash val="solid"/>
              <a:round/>
              <a:headEnd type="none" w="med" len="med"/>
              <a:tailEnd type="none" w="med" len="med"/>
            </a:ln>
          </p:spPr>
        </p:sp>
        <p:sp>
          <p:nvSpPr>
            <p:cNvPr id="133141" name="Line 22"/>
            <p:cNvSpPr/>
            <p:nvPr/>
          </p:nvSpPr>
          <p:spPr>
            <a:xfrm>
              <a:off x="1500" y="1282"/>
              <a:ext cx="713" cy="0"/>
            </a:xfrm>
            <a:prstGeom prst="line">
              <a:avLst/>
            </a:prstGeom>
            <a:ln w="9525" cap="flat" cmpd="sng">
              <a:solidFill>
                <a:schemeClr val="tx1"/>
              </a:solidFill>
              <a:prstDash val="solid"/>
              <a:round/>
              <a:headEnd type="none" w="med" len="med"/>
              <a:tailEnd type="none" w="med" len="med"/>
            </a:ln>
          </p:spPr>
        </p:sp>
        <p:sp>
          <p:nvSpPr>
            <p:cNvPr id="133142" name="Line 23"/>
            <p:cNvSpPr/>
            <p:nvPr/>
          </p:nvSpPr>
          <p:spPr>
            <a:xfrm>
              <a:off x="1500" y="871"/>
              <a:ext cx="713" cy="0"/>
            </a:xfrm>
            <a:prstGeom prst="line">
              <a:avLst/>
            </a:prstGeom>
            <a:ln w="9525" cap="flat" cmpd="sng">
              <a:solidFill>
                <a:schemeClr val="tx1"/>
              </a:solidFill>
              <a:prstDash val="solid"/>
              <a:round/>
              <a:headEnd type="none" w="med" len="med"/>
              <a:tailEnd type="none" w="med" len="med"/>
            </a:ln>
          </p:spPr>
        </p:sp>
        <p:sp>
          <p:nvSpPr>
            <p:cNvPr id="133143" name="Line 24"/>
            <p:cNvSpPr/>
            <p:nvPr/>
          </p:nvSpPr>
          <p:spPr>
            <a:xfrm>
              <a:off x="1509" y="507"/>
              <a:ext cx="713" cy="0"/>
            </a:xfrm>
            <a:prstGeom prst="line">
              <a:avLst/>
            </a:prstGeom>
            <a:ln w="9525" cap="flat" cmpd="sng">
              <a:solidFill>
                <a:schemeClr val="tx1"/>
              </a:solidFill>
              <a:prstDash val="solid"/>
              <a:round/>
              <a:headEnd type="none" w="med" len="med"/>
              <a:tailEnd type="none" w="med" len="med"/>
            </a:ln>
          </p:spPr>
        </p:sp>
        <p:sp>
          <p:nvSpPr>
            <p:cNvPr id="133144" name="Line 25"/>
            <p:cNvSpPr/>
            <p:nvPr/>
          </p:nvSpPr>
          <p:spPr>
            <a:xfrm>
              <a:off x="1500" y="680"/>
              <a:ext cx="713" cy="0"/>
            </a:xfrm>
            <a:prstGeom prst="line">
              <a:avLst/>
            </a:prstGeom>
            <a:ln w="9525" cap="flat" cmpd="sng">
              <a:solidFill>
                <a:schemeClr val="tx1"/>
              </a:solidFill>
              <a:prstDash val="solid"/>
              <a:round/>
              <a:headEnd type="none" w="med" len="med"/>
              <a:tailEnd type="none" w="med" len="med"/>
            </a:ln>
          </p:spPr>
        </p:sp>
        <p:sp>
          <p:nvSpPr>
            <p:cNvPr id="133145" name="Text Box 26"/>
            <p:cNvSpPr txBox="1"/>
            <p:nvPr/>
          </p:nvSpPr>
          <p:spPr>
            <a:xfrm>
              <a:off x="1760" y="665"/>
              <a:ext cx="284"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3146" name="Text Box 27"/>
            <p:cNvSpPr txBox="1"/>
            <p:nvPr/>
          </p:nvSpPr>
          <p:spPr>
            <a:xfrm>
              <a:off x="1769" y="1067"/>
              <a:ext cx="284"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33147" name="Text Box 28"/>
            <p:cNvSpPr txBox="1"/>
            <p:nvPr/>
          </p:nvSpPr>
          <p:spPr>
            <a:xfrm>
              <a:off x="1588" y="841"/>
              <a:ext cx="567"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i_addr[0]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3148" name="Line 29"/>
            <p:cNvSpPr/>
            <p:nvPr/>
          </p:nvSpPr>
          <p:spPr>
            <a:xfrm>
              <a:off x="1499" y="1492"/>
              <a:ext cx="713" cy="0"/>
            </a:xfrm>
            <a:prstGeom prst="line">
              <a:avLst/>
            </a:prstGeom>
            <a:ln w="9525" cap="flat" cmpd="sng">
              <a:solidFill>
                <a:schemeClr val="tx1"/>
              </a:solidFill>
              <a:prstDash val="solid"/>
              <a:round/>
              <a:headEnd type="none" w="med" len="med"/>
              <a:tailEnd type="none" w="med" len="med"/>
            </a:ln>
          </p:spPr>
        </p:sp>
        <p:sp>
          <p:nvSpPr>
            <p:cNvPr id="133149" name="Text Box 30"/>
            <p:cNvSpPr txBox="1"/>
            <p:nvPr/>
          </p:nvSpPr>
          <p:spPr>
            <a:xfrm>
              <a:off x="2631" y="823"/>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33150" name="Text Box 31"/>
            <p:cNvSpPr txBox="1"/>
            <p:nvPr/>
          </p:nvSpPr>
          <p:spPr>
            <a:xfrm>
              <a:off x="2631" y="1362"/>
              <a:ext cx="375" cy="170"/>
            </a:xfrm>
            <a:prstGeom prst="rect">
              <a:avLst/>
            </a:prstGeom>
            <a:noFill/>
            <a:ln w="12700" cap="flat" cmpd="sng">
              <a:solidFill>
                <a:schemeClr val="tx1"/>
              </a:solidFill>
              <a:prstDash val="solid"/>
              <a:miter/>
              <a:headEnd type="none" w="med" len="med"/>
              <a:tailEnd type="none" w="med" len="med"/>
            </a:ln>
          </p:spPr>
          <p:txBody>
            <a:bodyPr anchor="t"/>
            <a:p>
              <a:pPr algn="just">
                <a:lnSpc>
                  <a:spcPct val="120000"/>
                </a:lnSpc>
              </a:pPr>
              <a:endParaRPr lang="zh-CN" altLang="zh-CN" b="0" dirty="0">
                <a:solidFill>
                  <a:schemeClr val="tx1"/>
                </a:solidFill>
                <a:latin typeface="Times New Roman" panose="02020603050405020304" pitchFamily="2" charset="0"/>
                <a:ea typeface="宋体" panose="02010600030101010101" pitchFamily="2" charset="-122"/>
              </a:endParaRPr>
            </a:p>
          </p:txBody>
        </p:sp>
        <p:grpSp>
          <p:nvGrpSpPr>
            <p:cNvPr id="133151" name="组合 133151"/>
            <p:cNvGrpSpPr/>
            <p:nvPr/>
          </p:nvGrpSpPr>
          <p:grpSpPr>
            <a:xfrm>
              <a:off x="0" y="1015"/>
              <a:ext cx="1292" cy="952"/>
              <a:chOff x="0" y="0"/>
              <a:chExt cx="1292" cy="952"/>
            </a:xfrm>
          </p:grpSpPr>
          <p:sp>
            <p:nvSpPr>
              <p:cNvPr id="133153" name="Rectangle 33"/>
              <p:cNvSpPr/>
              <p:nvPr/>
            </p:nvSpPr>
            <p:spPr>
              <a:xfrm>
                <a:off x="492" y="335"/>
                <a:ext cx="605" cy="617"/>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34"/>
              <p:cNvSpPr txBox="1"/>
              <p:nvPr/>
            </p:nvSpPr>
            <p:spPr>
              <a:xfrm>
                <a:off x="354" y="0"/>
                <a:ext cx="938"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目录文件</a:t>
                </a:r>
                <a:r>
                  <a:rPr lang="zh-CN" altLang="zh-CN" dirty="0">
                    <a:solidFill>
                      <a:schemeClr val="tx1"/>
                    </a:solidFill>
                    <a:latin typeface="宋体" panose="02010600030101010101" pitchFamily="2" charset="-122"/>
                    <a:ea typeface="宋体" panose="02010600030101010101" pitchFamily="2" charset="-122"/>
                  </a:rPr>
                  <a:t>/c/d</a:t>
                </a:r>
                <a:endParaRPr lang="zh-CN" altLang="zh-CN" dirty="0">
                  <a:solidFill>
                    <a:schemeClr val="tx1"/>
                  </a:solidFill>
                  <a:latin typeface="宋体" panose="02010600030101010101" pitchFamily="2" charset="-122"/>
                  <a:ea typeface="宋体" panose="02010600030101010101" pitchFamily="2" charset="-122"/>
                </a:endParaRPr>
              </a:p>
              <a:p>
                <a:pPr algn="just"/>
                <a:r>
                  <a:rPr lang="zh-CN" altLang="zh-CN" b="0" dirty="0">
                    <a:solidFill>
                      <a:schemeClr val="tx1"/>
                    </a:solidFill>
                    <a:latin typeface="宋体" panose="02010600030101010101" pitchFamily="2" charset="-122"/>
                    <a:ea typeface="宋体" panose="02010600030101010101" pitchFamily="2" charset="-122"/>
                  </a:rPr>
                  <a:t>文件名 i节点号  </a:t>
                </a:r>
                <a:endParaRPr lang="zh-CN" altLang="zh-CN" b="0" dirty="0">
                  <a:solidFill>
                    <a:schemeClr val="tx1"/>
                  </a:solidFill>
                  <a:latin typeface="宋体" panose="02010600030101010101" pitchFamily="2" charset="-122"/>
                  <a:ea typeface="宋体" panose="02010600030101010101" pitchFamily="2" charset="-122"/>
                </a:endParaRPr>
              </a:p>
            </p:txBody>
          </p:sp>
          <p:sp>
            <p:nvSpPr>
              <p:cNvPr id="133154" name="Line 35"/>
              <p:cNvSpPr/>
              <p:nvPr/>
            </p:nvSpPr>
            <p:spPr>
              <a:xfrm>
                <a:off x="488" y="519"/>
                <a:ext cx="603" cy="0"/>
              </a:xfrm>
              <a:prstGeom prst="line">
                <a:avLst/>
              </a:prstGeom>
              <a:ln w="12700" cap="flat" cmpd="sng">
                <a:solidFill>
                  <a:srgbClr val="000000"/>
                </a:solidFill>
                <a:prstDash val="solid"/>
                <a:round/>
                <a:headEnd type="none" w="med" len="med"/>
                <a:tailEnd type="none" w="med" len="med"/>
              </a:ln>
            </p:spPr>
          </p:sp>
          <p:sp>
            <p:nvSpPr>
              <p:cNvPr id="133155" name="Line 36"/>
              <p:cNvSpPr/>
              <p:nvPr/>
            </p:nvSpPr>
            <p:spPr>
              <a:xfrm>
                <a:off x="488" y="712"/>
                <a:ext cx="603" cy="0"/>
              </a:xfrm>
              <a:prstGeom prst="line">
                <a:avLst/>
              </a:prstGeom>
              <a:ln w="12700" cap="flat" cmpd="sng">
                <a:solidFill>
                  <a:srgbClr val="000000"/>
                </a:solidFill>
                <a:prstDash val="solid"/>
                <a:round/>
                <a:headEnd type="none" w="med" len="med"/>
                <a:tailEnd type="none" w="med" len="med"/>
              </a:ln>
            </p:spPr>
          </p:sp>
          <p:sp>
            <p:nvSpPr>
              <p:cNvPr id="133156" name="Text Box 37"/>
              <p:cNvSpPr txBox="1"/>
              <p:nvPr/>
            </p:nvSpPr>
            <p:spPr>
              <a:xfrm>
                <a:off x="516" y="489"/>
                <a:ext cx="348" cy="234"/>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file</a:t>
                </a:r>
                <a:r>
                  <a:rPr lang="zh-CN" altLang="zh-CN" b="0" baseline="-25000" dirty="0">
                    <a:solidFill>
                      <a:schemeClr val="tx1"/>
                    </a:solidFill>
                    <a:latin typeface="Times New Roman" panose="02020603050405020304" pitchFamily="2" charset="0"/>
                    <a:ea typeface="宋体" panose="02010600030101010101" pitchFamily="2" charset="-122"/>
                  </a:rPr>
                  <a:t>2</a:t>
                </a:r>
                <a:endParaRPr lang="zh-CN" altLang="zh-CN" b="0" baseline="-25000" dirty="0">
                  <a:solidFill>
                    <a:schemeClr val="tx1"/>
                  </a:solidFill>
                  <a:latin typeface="Times New Roman" panose="02020603050405020304" pitchFamily="2" charset="0"/>
                  <a:ea typeface="宋体" panose="02010600030101010101" pitchFamily="2" charset="-122"/>
                </a:endParaRPr>
              </a:p>
            </p:txBody>
          </p:sp>
          <p:sp>
            <p:nvSpPr>
              <p:cNvPr id="133157" name="Line 38"/>
              <p:cNvSpPr/>
              <p:nvPr/>
            </p:nvSpPr>
            <p:spPr>
              <a:xfrm>
                <a:off x="799" y="519"/>
                <a:ext cx="0" cy="181"/>
              </a:xfrm>
              <a:prstGeom prst="line">
                <a:avLst/>
              </a:prstGeom>
              <a:ln w="9525" cap="flat" cmpd="sng">
                <a:solidFill>
                  <a:schemeClr val="tx1"/>
                </a:solidFill>
                <a:prstDash val="solid"/>
                <a:round/>
                <a:headEnd type="none" w="med" len="med"/>
                <a:tailEnd type="none" w="med" len="med"/>
              </a:ln>
            </p:spPr>
          </p:sp>
          <p:sp>
            <p:nvSpPr>
              <p:cNvPr id="133158" name="Text Box 39"/>
              <p:cNvSpPr txBox="1"/>
              <p:nvPr/>
            </p:nvSpPr>
            <p:spPr>
              <a:xfrm>
                <a:off x="0" y="528"/>
                <a:ext cx="517"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目录项</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33159" name="Line 40"/>
            <p:cNvSpPr/>
            <p:nvPr/>
          </p:nvSpPr>
          <p:spPr>
            <a:xfrm flipV="1">
              <a:off x="1090" y="347"/>
              <a:ext cx="420" cy="1271"/>
            </a:xfrm>
            <a:prstGeom prst="line">
              <a:avLst/>
            </a:prstGeom>
            <a:ln w="9525" cap="flat" cmpd="sng">
              <a:solidFill>
                <a:schemeClr val="tx1"/>
              </a:solidFill>
              <a:prstDash val="dash"/>
              <a:round/>
              <a:headEnd type="none" w="med" len="med"/>
              <a:tailEnd type="triangle" w="med" len="med"/>
            </a:ln>
          </p:spPr>
        </p:sp>
        <p:sp>
          <p:nvSpPr>
            <p:cNvPr id="133160" name="Text Box 41"/>
            <p:cNvSpPr txBox="1"/>
            <p:nvPr/>
          </p:nvSpPr>
          <p:spPr>
            <a:xfrm>
              <a:off x="2430" y="571"/>
              <a:ext cx="701" cy="215"/>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文件存储块</a:t>
              </a:r>
              <a:endParaRPr lang="zh-CN" altLang="en-US">
                <a:solidFill>
                  <a:schemeClr val="tx1"/>
                </a:solidFill>
                <a:latin typeface="Times New Roman" panose="02020603050405020304" pitchFamily="2" charset="0"/>
                <a:ea typeface="宋体" panose="02010600030101010101" pitchFamily="2" charset="-122"/>
              </a:endParaRPr>
            </a:p>
          </p:txBody>
        </p:sp>
      </p:grpSp>
      <p:sp>
        <p:nvSpPr>
          <p:cNvPr id="133162" name="Text Box 42"/>
          <p:cNvSpPr txBox="1"/>
          <p:nvPr/>
        </p:nvSpPr>
        <p:spPr>
          <a:xfrm>
            <a:off x="3757613" y="5969000"/>
            <a:ext cx="2085975"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目录结构中的勾链</a:t>
            </a:r>
            <a:endParaRPr lang="zh-CN" altLang="en-US" sz="1600" b="0">
              <a:solidFill>
                <a:schemeClr val="tx1"/>
              </a:solidFill>
              <a:latin typeface="Arial" panose="020B0604020202020204" pitchFamily="34" charset="0"/>
              <a:ea typeface="宋体" panose="02010600030101010101" pitchFamily="2" charset="-122"/>
            </a:endParaRPr>
          </a:p>
        </p:txBody>
      </p:sp>
      <p:sp>
        <p:nvSpPr>
          <p:cNvPr id="6" name="Rectangle 4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charRg st="0" end="13"/>
                                            </p:txEl>
                                          </p:spTgt>
                                        </p:tgtEl>
                                        <p:attrNameLst>
                                          <p:attrName>style.visibility</p:attrName>
                                        </p:attrNameLst>
                                      </p:cBhvr>
                                      <p:to>
                                        <p:strVal val="visible"/>
                                      </p:to>
                                    </p:set>
                                    <p:anim calcmode="lin" valueType="num">
                                      <p:cBhvr additive="base">
                                        <p:cTn id="7" dur="1000" fill="hold"/>
                                        <p:tgtEl>
                                          <p:spTgt spid="133123">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312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charRg st="13" end="55"/>
                                            </p:txEl>
                                          </p:spTgt>
                                        </p:tgtEl>
                                        <p:attrNameLst>
                                          <p:attrName>style.visibility</p:attrName>
                                        </p:attrNameLst>
                                      </p:cBhvr>
                                      <p:to>
                                        <p:strVal val="visible"/>
                                      </p:to>
                                    </p:set>
                                    <p:anim calcmode="lin" valueType="num">
                                      <p:cBhvr additive="base">
                                        <p:cTn id="13" dur="1000" fill="hold"/>
                                        <p:tgtEl>
                                          <p:spTgt spid="133123">
                                            <p:txEl>
                                              <p:charRg st="13" end="55"/>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33123">
                                            <p:txEl>
                                              <p:charRg st="13" end="55"/>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33123">
                                            <p:txEl>
                                              <p:charRg st="55" end="84"/>
                                            </p:txEl>
                                          </p:spTgt>
                                        </p:tgtEl>
                                        <p:attrNameLst>
                                          <p:attrName>style.visibility</p:attrName>
                                        </p:attrNameLst>
                                      </p:cBhvr>
                                      <p:to>
                                        <p:strVal val="visible"/>
                                      </p:to>
                                    </p:set>
                                    <p:anim calcmode="lin" valueType="num">
                                      <p:cBhvr additive="base">
                                        <p:cTn id="17" dur="1000" fill="hold"/>
                                        <p:tgtEl>
                                          <p:spTgt spid="133123">
                                            <p:txEl>
                                              <p:charRg st="55" end="84"/>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33123">
                                            <p:txEl>
                                              <p:charRg st="55" end="8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3123">
                                            <p:txEl>
                                              <p:charRg st="84" end="101"/>
                                            </p:txEl>
                                          </p:spTgt>
                                        </p:tgtEl>
                                        <p:attrNameLst>
                                          <p:attrName>style.visibility</p:attrName>
                                        </p:attrNameLst>
                                      </p:cBhvr>
                                      <p:to>
                                        <p:strVal val="visible"/>
                                      </p:to>
                                    </p:set>
                                    <p:anim calcmode="lin" valueType="num">
                                      <p:cBhvr additive="base">
                                        <p:cTn id="21" dur="1000" fill="hold"/>
                                        <p:tgtEl>
                                          <p:spTgt spid="133123">
                                            <p:txEl>
                                              <p:charRg st="84" end="101"/>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33123">
                                            <p:txEl>
                                              <p:charRg st="84" end="10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3124"/>
                                        </p:tgtEl>
                                        <p:attrNameLst>
                                          <p:attrName>style.visibility</p:attrName>
                                        </p:attrNameLst>
                                      </p:cBhvr>
                                      <p:to>
                                        <p:strVal val="visible"/>
                                      </p:to>
                                    </p:set>
                                    <p:anim calcmode="lin" valueType="num">
                                      <p:cBhvr additive="base">
                                        <p:cTn id="27" dur="500" fill="hold"/>
                                        <p:tgtEl>
                                          <p:spTgt spid="133124"/>
                                        </p:tgtEl>
                                        <p:attrNameLst>
                                          <p:attrName>ppt_x</p:attrName>
                                        </p:attrNameLst>
                                      </p:cBhvr>
                                      <p:tavLst>
                                        <p:tav tm="0">
                                          <p:val>
                                            <p:strVal val="#ppt_x"/>
                                          </p:val>
                                        </p:tav>
                                        <p:tav tm="100000">
                                          <p:val>
                                            <p:strVal val="#ppt_x"/>
                                          </p:val>
                                        </p:tav>
                                      </p:tavLst>
                                    </p:anim>
                                    <p:anim calcmode="lin" valueType="num">
                                      <p:cBhvr additive="base">
                                        <p:cTn id="28" dur="500" fill="hold"/>
                                        <p:tgtEl>
                                          <p:spTgt spid="13312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3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p:bldP spid="13316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4145" name="Picture 2" descr="ext2_dir"/>
          <p:cNvPicPr>
            <a:picLocks noChangeAspect="1"/>
          </p:cNvPicPr>
          <p:nvPr/>
        </p:nvPicPr>
        <p:blipFill>
          <a:blip r:embed="rId1"/>
          <a:stretch>
            <a:fillRect/>
          </a:stretch>
        </p:blipFill>
        <p:spPr>
          <a:xfrm>
            <a:off x="539750" y="1125538"/>
            <a:ext cx="7920038" cy="5027612"/>
          </a:xfrm>
          <a:prstGeom prst="rect">
            <a:avLst/>
          </a:prstGeom>
          <a:noFill/>
          <a:ln w="9525">
            <a:noFill/>
          </a:ln>
        </p:spPr>
      </p:pic>
      <p:sp>
        <p:nvSpPr>
          <p:cNvPr id="134146" name="Text Box 3"/>
          <p:cNvSpPr txBox="1"/>
          <p:nvPr/>
        </p:nvSpPr>
        <p:spPr>
          <a:xfrm>
            <a:off x="2195513" y="6021388"/>
            <a:ext cx="6121400" cy="457200"/>
          </a:xfrm>
          <a:prstGeom prst="rect">
            <a:avLst/>
          </a:prstGeom>
          <a:noFill/>
          <a:ln w="9525">
            <a:noFill/>
          </a:ln>
        </p:spPr>
        <p:txBody>
          <a:bodyPr anchor="t">
            <a:spAutoFit/>
          </a:bodyPr>
          <a:p>
            <a:pPr>
              <a:spcBef>
                <a:spcPct val="50000"/>
              </a:spcBef>
            </a:pPr>
            <a:r>
              <a:rPr lang="zh-CN" altLang="zh-CN" sz="1800" b="0" dirty="0">
                <a:solidFill>
                  <a:schemeClr val="tx1"/>
                </a:solidFill>
                <a:latin typeface="Arial" panose="020B0604020202020204" pitchFamily="34" charset="0"/>
                <a:ea typeface="宋体" panose="02010600030101010101" pitchFamily="2" charset="-122"/>
              </a:rPr>
              <a:t>i节点号,偏移量,文件名长度,文件名</a:t>
            </a:r>
            <a:endParaRPr lang="zh-CN" altLang="zh-CN" sz="1800" b="0" dirty="0">
              <a:solidFill>
                <a:schemeClr val="tx1"/>
              </a:solidFill>
              <a:latin typeface="Arial" panose="020B0604020202020204" pitchFamily="34" charset="0"/>
              <a:ea typeface="宋体" panose="02010600030101010101" pitchFamily="2" charset="-122"/>
            </a:endParaRPr>
          </a:p>
        </p:txBody>
      </p:sp>
      <p:sp>
        <p:nvSpPr>
          <p:cNvPr id="134148" name="Rectangle 4"/>
          <p:cNvSpPr/>
          <p:nvPr/>
        </p:nvSpPr>
        <p:spPr>
          <a:xfrm>
            <a:off x="101600" y="604838"/>
            <a:ext cx="8566150" cy="603250"/>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EXT文件系统</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8">
                                            <p:txEl>
                                              <p:charRg st="0" end="12"/>
                                            </p:txEl>
                                          </p:spTgt>
                                        </p:tgtEl>
                                        <p:attrNameLst>
                                          <p:attrName>style.visibility</p:attrName>
                                        </p:attrNameLst>
                                      </p:cBhvr>
                                      <p:to>
                                        <p:strVal val="visible"/>
                                      </p:to>
                                    </p:set>
                                    <p:anim calcmode="lin" valueType="num">
                                      <p:cBhvr additive="base">
                                        <p:cTn id="7" dur="1000" fill="hold"/>
                                        <p:tgtEl>
                                          <p:spTgt spid="134148">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4148">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5171" name="Rectangle 3"/>
          <p:cNvSpPr/>
          <p:nvPr/>
        </p:nvSpPr>
        <p:spPr>
          <a:xfrm>
            <a:off x="171450" y="515938"/>
            <a:ext cx="8318500"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5.  UNIX系统的打开文件机构</a:t>
            </a:r>
            <a:endParaRPr kumimoji="0" lang="zh-CN" sz="3200" b="1" i="0" u="none" strike="noStrike" kern="1200" cap="none" spc="0" normalizeH="0" baseline="0" noProof="1" dirty="0">
              <a:solidFill>
                <a:srgbClr val="990000"/>
              </a:solidFill>
              <a:latin typeface="Times New Roman" panose="02020603050405020304" pitchFamily="2" charset="0"/>
              <a:ea typeface="宋体" panose="02010600030101010101" pitchFamily="2" charset="-122"/>
              <a:cs typeface="+mn-cs"/>
            </a:endParaRPr>
          </a:p>
        </p:txBody>
      </p:sp>
      <p:sp>
        <p:nvSpPr>
          <p:cNvPr id="135172" name="Rectangle 4"/>
          <p:cNvSpPr/>
          <p:nvPr/>
        </p:nvSpPr>
        <p:spPr>
          <a:xfrm>
            <a:off x="431800" y="3851275"/>
            <a:ext cx="862647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活动i节点表</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35174" name="Rectangle 6"/>
          <p:cNvSpPr/>
          <p:nvPr/>
        </p:nvSpPr>
        <p:spPr>
          <a:xfrm>
            <a:off x="401638" y="5634038"/>
            <a:ext cx="8566150"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活动i节点 (主存索引节点)的结构如下</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35175" name="Rectangle 7"/>
          <p:cNvSpPr/>
          <p:nvPr/>
        </p:nvSpPr>
        <p:spPr>
          <a:xfrm>
            <a:off x="142875" y="1158875"/>
            <a:ext cx="9001125" cy="25781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为了提高系统效率，减少主存空间的占用，系统设置了打开</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文件和关闭文件操作。当打开一个文件时，建立用户与该文</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件的联系。</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文件系统中管理这一工作的机构称为打开文件机构。打开文</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件机构由</a:t>
            </a:r>
            <a:r>
              <a:rPr lang="zh-CN" altLang="zh-CN" sz="2400" b="0" dirty="0">
                <a:solidFill>
                  <a:srgbClr val="CC0000"/>
                </a:solidFill>
                <a:latin typeface="Times New Roman" panose="02020603050405020304" pitchFamily="2" charset="0"/>
                <a:ea typeface="宋体" panose="02010600030101010101" pitchFamily="2" charset="-122"/>
                <a:sym typeface="Symbol" panose="05050102010706020507" pitchFamily="2" charset="2"/>
              </a:rPr>
              <a:t>活动i节点表、打开文件表和用户文件描述符表</a:t>
            </a: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组成。  </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35176" name="Rectangle 8"/>
          <p:cNvSpPr/>
          <p:nvPr/>
        </p:nvSpPr>
        <p:spPr>
          <a:xfrm>
            <a:off x="514350" y="4541838"/>
            <a:ext cx="8786813" cy="10414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当执行打开文件操作时，将文件辅存i节点的有关信息拷贝</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到主存，形成活动i节点表，他由若干个活动i节点组成。</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xEl>
                                              <p:charRg st="0" end="18"/>
                                            </p:txEl>
                                          </p:spTgt>
                                        </p:tgtEl>
                                        <p:attrNameLst>
                                          <p:attrName>style.visibility</p:attrName>
                                        </p:attrNameLst>
                                      </p:cBhvr>
                                      <p:to>
                                        <p:strVal val="visible"/>
                                      </p:to>
                                    </p:set>
                                    <p:anim calcmode="lin" valueType="num">
                                      <p:cBhvr additive="base">
                                        <p:cTn id="7" dur="1000" fill="hold"/>
                                        <p:tgtEl>
                                          <p:spTgt spid="135171">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35171">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5175"/>
                                        </p:tgtEl>
                                        <p:attrNameLst>
                                          <p:attrName>style.visibility</p:attrName>
                                        </p:attrNameLst>
                                      </p:cBhvr>
                                      <p:to>
                                        <p:strVal val="visible"/>
                                      </p:to>
                                    </p:set>
                                    <p:anim calcmode="lin" valueType="num">
                                      <p:cBhvr additive="base">
                                        <p:cTn id="13" dur="500" fill="hold"/>
                                        <p:tgtEl>
                                          <p:spTgt spid="135175"/>
                                        </p:tgtEl>
                                        <p:attrNameLst>
                                          <p:attrName>ppt_x</p:attrName>
                                        </p:attrNameLst>
                                      </p:cBhvr>
                                      <p:tavLst>
                                        <p:tav tm="0">
                                          <p:val>
                                            <p:strVal val="#ppt_x"/>
                                          </p:val>
                                        </p:tav>
                                        <p:tav tm="100000">
                                          <p:val>
                                            <p:strVal val="#ppt_x"/>
                                          </p:val>
                                        </p:tav>
                                      </p:tavLst>
                                    </p:anim>
                                    <p:anim calcmode="lin" valueType="num">
                                      <p:cBhvr additive="base">
                                        <p:cTn id="14" dur="500" fill="hold"/>
                                        <p:tgtEl>
                                          <p:spTgt spid="1351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5172"/>
                                        </p:tgtEl>
                                        <p:attrNameLst>
                                          <p:attrName>style.visibility</p:attrName>
                                        </p:attrNameLst>
                                      </p:cBhvr>
                                      <p:to>
                                        <p:strVal val="visible"/>
                                      </p:to>
                                    </p:set>
                                    <p:anim calcmode="lin" valueType="num">
                                      <p:cBhvr additive="base">
                                        <p:cTn id="19" dur="500" fill="hold"/>
                                        <p:tgtEl>
                                          <p:spTgt spid="135172"/>
                                        </p:tgtEl>
                                        <p:attrNameLst>
                                          <p:attrName>ppt_x</p:attrName>
                                        </p:attrNameLst>
                                      </p:cBhvr>
                                      <p:tavLst>
                                        <p:tav tm="0">
                                          <p:val>
                                            <p:strVal val="0-#ppt_w/2"/>
                                          </p:val>
                                        </p:tav>
                                        <p:tav tm="100000">
                                          <p:val>
                                            <p:strVal val="#ppt_x"/>
                                          </p:val>
                                        </p:tav>
                                      </p:tavLst>
                                    </p:anim>
                                    <p:anim calcmode="lin" valueType="num">
                                      <p:cBhvr additive="base">
                                        <p:cTn id="20" dur="500" fill="hold"/>
                                        <p:tgtEl>
                                          <p:spTgt spid="13517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5176"/>
                                        </p:tgtEl>
                                        <p:attrNameLst>
                                          <p:attrName>style.visibility</p:attrName>
                                        </p:attrNameLst>
                                      </p:cBhvr>
                                      <p:to>
                                        <p:strVal val="visible"/>
                                      </p:to>
                                    </p:set>
                                    <p:anim calcmode="lin" valueType="num">
                                      <p:cBhvr additive="base">
                                        <p:cTn id="25" dur="500" fill="hold"/>
                                        <p:tgtEl>
                                          <p:spTgt spid="135176"/>
                                        </p:tgtEl>
                                        <p:attrNameLst>
                                          <p:attrName>ppt_x</p:attrName>
                                        </p:attrNameLst>
                                      </p:cBhvr>
                                      <p:tavLst>
                                        <p:tav tm="0">
                                          <p:val>
                                            <p:strVal val="#ppt_x"/>
                                          </p:val>
                                        </p:tav>
                                        <p:tav tm="100000">
                                          <p:val>
                                            <p:strVal val="#ppt_x"/>
                                          </p:val>
                                        </p:tav>
                                      </p:tavLst>
                                    </p:anim>
                                    <p:anim calcmode="lin" valueType="num">
                                      <p:cBhvr additive="base">
                                        <p:cTn id="26" dur="500" fill="hold"/>
                                        <p:tgtEl>
                                          <p:spTgt spid="13517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5174"/>
                                        </p:tgtEl>
                                        <p:attrNameLst>
                                          <p:attrName>style.visibility</p:attrName>
                                        </p:attrNameLst>
                                      </p:cBhvr>
                                      <p:to>
                                        <p:strVal val="visible"/>
                                      </p:to>
                                    </p:set>
                                    <p:anim calcmode="lin" valueType="num">
                                      <p:cBhvr additive="base">
                                        <p:cTn id="31" dur="500" fill="hold"/>
                                        <p:tgtEl>
                                          <p:spTgt spid="135174"/>
                                        </p:tgtEl>
                                        <p:attrNameLst>
                                          <p:attrName>ppt_x</p:attrName>
                                        </p:attrNameLst>
                                      </p:cBhvr>
                                      <p:tavLst>
                                        <p:tav tm="0">
                                          <p:val>
                                            <p:strVal val="#ppt_x"/>
                                          </p:val>
                                        </p:tav>
                                        <p:tav tm="100000">
                                          <p:val>
                                            <p:strVal val="#ppt_x"/>
                                          </p:val>
                                        </p:tav>
                                      </p:tavLst>
                                    </p:anim>
                                    <p:anim calcmode="lin" valueType="num">
                                      <p:cBhvr additive="base">
                                        <p:cTn id="32" dur="500" fill="hold"/>
                                        <p:tgtEl>
                                          <p:spTgt spid="1351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p:bldP spid="135172" grpId="0"/>
      <p:bldP spid="135174" grpId="0"/>
      <p:bldP spid="135175" grpId="0"/>
      <p:bldP spid="13517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6194"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36195" name="Rectangle 4"/>
          <p:cNvSpPr/>
          <p:nvPr/>
        </p:nvSpPr>
        <p:spPr>
          <a:xfrm>
            <a:off x="0" y="2171700"/>
            <a:ext cx="9144000" cy="0"/>
          </a:xfrm>
          <a:prstGeom prst="rect">
            <a:avLst/>
          </a:prstGeom>
          <a:noFill/>
          <a:ln w="9525">
            <a:noFill/>
          </a:ln>
        </p:spPr>
        <p:txBody>
          <a:bodyPr wrap="none" anchor="ctr">
            <a:spAutoFit/>
          </a:bodyPr>
          <a:p>
            <a:endParaRPr lang="zh-CN" altLang="zh-CN" sz="1800" b="0" dirty="0">
              <a:solidFill>
                <a:schemeClr val="tx1"/>
              </a:solidFill>
              <a:latin typeface="Arial" panose="020B0604020202020204" pitchFamily="34" charset="0"/>
              <a:ea typeface="宋体" panose="02010600030101010101" pitchFamily="2" charset="-122"/>
            </a:endParaRPr>
          </a:p>
        </p:txBody>
      </p:sp>
      <p:graphicFrame>
        <p:nvGraphicFramePr>
          <p:cNvPr id="136197" name="表格 136196"/>
          <p:cNvGraphicFramePr/>
          <p:nvPr/>
        </p:nvGraphicFramePr>
        <p:xfrm>
          <a:off x="1500188" y="1474788"/>
          <a:ext cx="5529263" cy="3767138"/>
        </p:xfrm>
        <a:graphic>
          <a:graphicData uri="http://schemas.openxmlformats.org/drawingml/2006/table">
            <a:tbl>
              <a:tblPr/>
              <a:tblGrid>
                <a:gridCol w="5529263"/>
              </a:tblGrid>
              <a:tr h="3762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主存索引节点状态                    </a:t>
                      </a:r>
                      <a:r>
                        <a:rPr lang="en-US" altLang="zh-CN" sz="1600" b="1">
                          <a:solidFill>
                            <a:schemeClr val="tx1"/>
                          </a:solidFill>
                          <a:latin typeface="Times New Roman" panose="02020603050405020304" pitchFamily="2" charset="0"/>
                          <a:ea typeface="宋体" panose="02010600030101010101" pitchFamily="2" charset="-122"/>
                        </a:rPr>
                        <a:t>i_flag</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设备号                                        </a:t>
                      </a:r>
                      <a:r>
                        <a:rPr lang="en-US" altLang="zh-CN" sz="1600" b="1">
                          <a:solidFill>
                            <a:schemeClr val="tx1"/>
                          </a:solidFill>
                          <a:latin typeface="Times New Roman" panose="02020603050405020304" pitchFamily="2" charset="0"/>
                          <a:ea typeface="宋体" panose="02010600030101010101" pitchFamily="2" charset="-122"/>
                        </a:rPr>
                        <a:t>i_dev</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索引节点号                                </a:t>
                      </a:r>
                      <a:r>
                        <a:rPr lang="en-US" altLang="zh-CN" sz="1600" b="1">
                          <a:solidFill>
                            <a:schemeClr val="tx1"/>
                          </a:solidFill>
                          <a:latin typeface="Times New Roman" panose="02020603050405020304" pitchFamily="2" charset="0"/>
                          <a:ea typeface="宋体" panose="02010600030101010101" pitchFamily="2" charset="-122"/>
                        </a:rPr>
                        <a:t>i_number</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引用计数                                    </a:t>
                      </a:r>
                      <a:r>
                        <a:rPr lang="en-US" altLang="zh-CN" sz="1600" b="1">
                          <a:solidFill>
                            <a:schemeClr val="tx1"/>
                          </a:solidFill>
                          <a:latin typeface="Times New Roman" panose="02020603050405020304" pitchFamily="2" charset="0"/>
                          <a:ea typeface="宋体" panose="02010600030101010101" pitchFamily="2" charset="-122"/>
                        </a:rPr>
                        <a:t>i_count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文件所有者标识号                    </a:t>
                      </a:r>
                      <a:r>
                        <a:rPr lang="en-US" altLang="zh-CN" sz="1600" b="1">
                          <a:solidFill>
                            <a:schemeClr val="tx1"/>
                          </a:solidFill>
                          <a:latin typeface="Times New Roman" panose="02020603050405020304" pitchFamily="2" charset="0"/>
                          <a:ea typeface="宋体" panose="02010600030101010101" pitchFamily="2" charset="-122"/>
                        </a:rPr>
                        <a:t>i_uid</a:t>
                      </a:r>
                      <a:r>
                        <a:rPr lang="zh-CN" altLang="en-US" sz="1600" b="1">
                          <a:solidFill>
                            <a:schemeClr val="tx1"/>
                          </a:solidFill>
                          <a:latin typeface="Times New Roman" panose="02020603050405020304" pitchFamily="2" charset="0"/>
                          <a:ea typeface="宋体" panose="02010600030101010101" pitchFamily="2" charset="-122"/>
                        </a:rPr>
                        <a:t>，</a:t>
                      </a:r>
                      <a:r>
                        <a:rPr lang="en-US" altLang="zh-CN" sz="1600" b="1">
                          <a:solidFill>
                            <a:schemeClr val="tx1"/>
                          </a:solidFill>
                          <a:latin typeface="Times New Roman" panose="02020603050405020304" pitchFamily="2" charset="0"/>
                          <a:ea typeface="宋体" panose="02010600030101010101" pitchFamily="2" charset="-122"/>
                        </a:rPr>
                        <a:t>i_gid</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文件类型                                    </a:t>
                      </a:r>
                      <a:r>
                        <a:rPr lang="en-US" altLang="zh-CN" sz="1600" b="1">
                          <a:solidFill>
                            <a:schemeClr val="tx1"/>
                          </a:solidFill>
                          <a:latin typeface="Times New Roman" panose="02020603050405020304" pitchFamily="2" charset="0"/>
                          <a:ea typeface="宋体" panose="02010600030101010101" pitchFamily="2" charset="-122"/>
                        </a:rPr>
                        <a:t>i_type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文件存取许可权                        </a:t>
                      </a:r>
                      <a:r>
                        <a:rPr lang="en-US" altLang="zh-CN" sz="1600" b="1">
                          <a:solidFill>
                            <a:schemeClr val="tx1"/>
                          </a:solidFill>
                          <a:latin typeface="Times New Roman" panose="02020603050405020304" pitchFamily="2" charset="0"/>
                          <a:ea typeface="宋体" panose="02010600030101010101" pitchFamily="2" charset="-122"/>
                        </a:rPr>
                        <a:t>i_mode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文件联结数目                            </a:t>
                      </a:r>
                      <a:r>
                        <a:rPr lang="en-US" altLang="zh-CN" sz="1600" b="1">
                          <a:solidFill>
                            <a:schemeClr val="tx1"/>
                          </a:solidFill>
                          <a:latin typeface="Times New Roman" panose="02020603050405020304" pitchFamily="2" charset="0"/>
                          <a:ea typeface="宋体" panose="02010600030101010101" pitchFamily="2" charset="-122"/>
                        </a:rPr>
                        <a:t>i_nlink</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78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文件长度                                    </a:t>
                      </a:r>
                      <a:r>
                        <a:rPr lang="en-US" altLang="zh-CN" sz="1600" b="1">
                          <a:solidFill>
                            <a:schemeClr val="tx1"/>
                          </a:solidFill>
                          <a:latin typeface="Times New Roman" panose="02020603050405020304" pitchFamily="2" charset="0"/>
                          <a:ea typeface="宋体" panose="02010600030101010101" pitchFamily="2" charset="-122"/>
                        </a:rPr>
                        <a:t>i_size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762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sz="1600" b="1" dirty="0">
                          <a:solidFill>
                            <a:schemeClr val="tx1"/>
                          </a:solidFill>
                          <a:latin typeface="Times New Roman" panose="02020603050405020304" pitchFamily="2" charset="0"/>
                          <a:ea typeface="宋体" panose="02010600030101010101" pitchFamily="2" charset="-122"/>
                        </a:rPr>
                        <a:t>文件地址索引表                        </a:t>
                      </a:r>
                      <a:r>
                        <a:rPr lang="it-IT" sz="1600" b="1" dirty="0">
                          <a:solidFill>
                            <a:schemeClr val="tx1"/>
                          </a:solidFill>
                          <a:latin typeface="Times New Roman" panose="02020603050405020304" pitchFamily="2" charset="0"/>
                          <a:ea typeface="宋体" panose="02010600030101010101" pitchFamily="2" charset="-122"/>
                        </a:rPr>
                        <a:t>i_addr[13]</a:t>
                      </a:r>
                      <a:endParaRPr lang="it-IT" altLang="en-US" sz="1600" b="1" dirty="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6221" name="Rectangle 29"/>
          <p:cNvSpPr/>
          <p:nvPr/>
        </p:nvSpPr>
        <p:spPr>
          <a:xfrm>
            <a:off x="3138488" y="5589588"/>
            <a:ext cx="1460500" cy="336550"/>
          </a:xfrm>
          <a:prstGeom prst="rect">
            <a:avLst/>
          </a:prstGeom>
          <a:noFill/>
          <a:ln w="9525">
            <a:noFill/>
          </a:ln>
        </p:spPr>
        <p:txBody>
          <a:bodyPr wrap="none" anchor="ctr">
            <a:spAutoFit/>
          </a:bodyPr>
          <a:p>
            <a:r>
              <a:rPr lang="zh-CN" altLang="zh-CN" sz="1600" b="0" dirty="0">
                <a:solidFill>
                  <a:schemeClr val="tx1"/>
                </a:solidFill>
                <a:latin typeface="Times New Roman" panose="02020603050405020304" pitchFamily="2" charset="0"/>
                <a:ea typeface="宋体" panose="02010600030101010101" pitchFamily="2" charset="-122"/>
              </a:rPr>
              <a:t>主存i节点结构</a:t>
            </a:r>
            <a:endParaRPr lang="zh-CN" altLang="zh-CN" sz="1600" b="0" dirty="0">
              <a:solidFill>
                <a:schemeClr val="tx1"/>
              </a:solidFill>
              <a:latin typeface="Arial" panose="020B0604020202020204" pitchFamily="34" charset="0"/>
              <a:ea typeface="宋体" panose="02010600030101010101" pitchFamily="2" charset="-122"/>
            </a:endParaRPr>
          </a:p>
        </p:txBody>
      </p:sp>
      <p:sp>
        <p:nvSpPr>
          <p:cNvPr id="136222" name="Rectangle 30"/>
          <p:cNvSpPr/>
          <p:nvPr/>
        </p:nvSpPr>
        <p:spPr>
          <a:xfrm>
            <a:off x="808038" y="690563"/>
            <a:ext cx="6446837"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活动i节点(主存索引节点)的结构</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Line 31"/>
          <p:cNvSpPr/>
          <p:nvPr/>
        </p:nvSpPr>
        <p:spPr>
          <a:xfrm flipH="1">
            <a:off x="7131050" y="2613025"/>
            <a:ext cx="587375" cy="384175"/>
          </a:xfrm>
          <a:prstGeom prst="line">
            <a:avLst/>
          </a:prstGeom>
          <a:ln w="9525" cap="flat" cmpd="sng">
            <a:solidFill>
              <a:schemeClr val="tx1"/>
            </a:solidFill>
            <a:prstDash val="solid"/>
            <a:roun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6222"/>
                                        </p:tgtEl>
                                        <p:attrNameLst>
                                          <p:attrName>style.visibility</p:attrName>
                                        </p:attrNameLst>
                                      </p:cBhvr>
                                      <p:to>
                                        <p:strVal val="visible"/>
                                      </p:to>
                                    </p:set>
                                    <p:anim calcmode="lin" valueType="num">
                                      <p:cBhvr additive="base">
                                        <p:cTn id="7" dur="500" fill="hold"/>
                                        <p:tgtEl>
                                          <p:spTgt spid="136222"/>
                                        </p:tgtEl>
                                        <p:attrNameLst>
                                          <p:attrName>ppt_x</p:attrName>
                                        </p:attrNameLst>
                                      </p:cBhvr>
                                      <p:tavLst>
                                        <p:tav tm="0">
                                          <p:val>
                                            <p:strVal val="#ppt_x"/>
                                          </p:val>
                                        </p:tav>
                                        <p:tav tm="100000">
                                          <p:val>
                                            <p:strVal val="#ppt_x"/>
                                          </p:val>
                                        </p:tav>
                                      </p:tavLst>
                                    </p:anim>
                                    <p:anim calcmode="lin" valueType="num">
                                      <p:cBhvr additive="base">
                                        <p:cTn id="8" dur="500" fill="hold"/>
                                        <p:tgtEl>
                                          <p:spTgt spid="1362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6197"/>
                                        </p:tgtEl>
                                        <p:attrNameLst>
                                          <p:attrName>style.visibility</p:attrName>
                                        </p:attrNameLst>
                                      </p:cBhvr>
                                      <p:to>
                                        <p:strVal val="visible"/>
                                      </p:to>
                                    </p:set>
                                    <p:anim calcmode="lin" valueType="num">
                                      <p:cBhvr additive="base">
                                        <p:cTn id="13" dur="500" fill="hold"/>
                                        <p:tgtEl>
                                          <p:spTgt spid="136197"/>
                                        </p:tgtEl>
                                        <p:attrNameLst>
                                          <p:attrName>ppt_x</p:attrName>
                                        </p:attrNameLst>
                                      </p:cBhvr>
                                      <p:tavLst>
                                        <p:tav tm="0">
                                          <p:val>
                                            <p:strVal val="#ppt_x"/>
                                          </p:val>
                                        </p:tav>
                                        <p:tav tm="100000">
                                          <p:val>
                                            <p:strVal val="#ppt_x"/>
                                          </p:val>
                                        </p:tav>
                                      </p:tavLst>
                                    </p:anim>
                                    <p:anim calcmode="lin" valueType="num">
                                      <p:cBhvr additive="base">
                                        <p:cTn id="14" dur="500" fill="hold"/>
                                        <p:tgtEl>
                                          <p:spTgt spid="13619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6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21" grpId="0"/>
      <p:bldP spid="13622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7219" name="Rectangle 3"/>
          <p:cNvSpPr/>
          <p:nvPr/>
        </p:nvSpPr>
        <p:spPr>
          <a:xfrm>
            <a:off x="674688" y="579438"/>
            <a:ext cx="531653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系统打开文件表</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37221" name="Rectangle 5"/>
          <p:cNvSpPr/>
          <p:nvPr/>
        </p:nvSpPr>
        <p:spPr>
          <a:xfrm>
            <a:off x="830263" y="3190875"/>
            <a:ext cx="601027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en-US" sz="2400">
                <a:solidFill>
                  <a:schemeClr val="tx1"/>
                </a:solidFill>
                <a:latin typeface="宋体" panose="02010600030101010101" pitchFamily="2" charset="-122"/>
                <a:ea typeface="宋体" panose="02010600030101010101" pitchFamily="2" charset="-122"/>
              </a:rPr>
              <a:t>系统打开文件表结构</a:t>
            </a:r>
            <a:endParaRPr lang="zh-CN" altLang="en-US" sz="2400">
              <a:solidFill>
                <a:schemeClr val="tx1"/>
              </a:solidFill>
              <a:latin typeface="宋体" panose="02010600030101010101" pitchFamily="2" charset="-122"/>
              <a:ea typeface="宋体" panose="02010600030101010101" pitchFamily="2" charset="-122"/>
            </a:endParaRPr>
          </a:p>
        </p:txBody>
      </p:sp>
      <p:sp>
        <p:nvSpPr>
          <p:cNvPr id="137222" name="Rectangle 6"/>
          <p:cNvSpPr/>
          <p:nvPr/>
        </p:nvSpPr>
        <p:spPr>
          <a:xfrm>
            <a:off x="371475" y="1112838"/>
            <a:ext cx="8772525" cy="206375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一个文件可以被同一进程或不同进程，用同一或不同路径</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名，相同的或互异的操作要求 (读、写)同时打开。为了记</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录打开文件所需的附加信息，文件系统设置了一个全程核</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心结构—系统打开文件表。  </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graphicFrame>
        <p:nvGraphicFramePr>
          <p:cNvPr id="137223" name="表格 137222"/>
          <p:cNvGraphicFramePr/>
          <p:nvPr/>
        </p:nvGraphicFramePr>
        <p:xfrm>
          <a:off x="1538288" y="3868738"/>
          <a:ext cx="4641850" cy="1938338"/>
        </p:xfrm>
        <a:graphic>
          <a:graphicData uri="http://schemas.openxmlformats.org/drawingml/2006/table">
            <a:tbl>
              <a:tblPr/>
              <a:tblGrid>
                <a:gridCol w="4641850"/>
              </a:tblGrid>
              <a:tr h="50641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30000"/>
                        </a:lnSpc>
                        <a:spcBef>
                          <a:spcPct val="2000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读写标志                                     </a:t>
                      </a:r>
                      <a:r>
                        <a:rPr lang="en-US" altLang="zh-CN" sz="1600" b="1">
                          <a:solidFill>
                            <a:schemeClr val="tx1"/>
                          </a:solidFill>
                          <a:latin typeface="Times New Roman" panose="02020603050405020304" pitchFamily="2" charset="0"/>
                          <a:ea typeface="宋体" panose="02010600030101010101" pitchFamily="2" charset="-122"/>
                        </a:rPr>
                        <a:t>f_flag</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引用计数                                     </a:t>
                      </a:r>
                      <a:r>
                        <a:rPr lang="en-US" altLang="zh-CN" sz="1600" b="1">
                          <a:solidFill>
                            <a:schemeClr val="tx1"/>
                          </a:solidFill>
                          <a:latin typeface="Times New Roman" panose="02020603050405020304" pitchFamily="2" charset="0"/>
                          <a:ea typeface="宋体" panose="02010600030101010101" pitchFamily="2" charset="-122"/>
                        </a:rPr>
                        <a:t>f_count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62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指向主存索引节点的指针         </a:t>
                      </a:r>
                      <a:r>
                        <a:rPr lang="en-US" altLang="zh-CN" sz="1600" b="1">
                          <a:solidFill>
                            <a:schemeClr val="tx1"/>
                          </a:solidFill>
                          <a:latin typeface="Times New Roman" panose="02020603050405020304" pitchFamily="2" charset="0"/>
                          <a:ea typeface="宋体" panose="02010600030101010101" pitchFamily="2" charset="-122"/>
                        </a:rPr>
                        <a:t>f_inode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778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读</a:t>
                      </a:r>
                      <a:r>
                        <a:rPr lang="en-US" altLang="zh-CN" sz="1600" b="1">
                          <a:solidFill>
                            <a:schemeClr val="tx1"/>
                          </a:solidFill>
                          <a:latin typeface="Times New Roman" panose="02020603050405020304" pitchFamily="2" charset="0"/>
                          <a:ea typeface="宋体" panose="02010600030101010101" pitchFamily="2" charset="-122"/>
                        </a:rPr>
                        <a:t>/</a:t>
                      </a:r>
                      <a:r>
                        <a:rPr lang="zh-CN" altLang="en-US" sz="1600" b="1">
                          <a:solidFill>
                            <a:schemeClr val="tx1"/>
                          </a:solidFill>
                          <a:latin typeface="Times New Roman" panose="02020603050405020304" pitchFamily="2" charset="0"/>
                          <a:ea typeface="宋体" panose="02010600030101010101" pitchFamily="2" charset="-122"/>
                        </a:rPr>
                        <a:t>写位置指针                            </a:t>
                      </a:r>
                      <a:r>
                        <a:rPr lang="en-US" altLang="zh-CN" sz="1600" b="1">
                          <a:solidFill>
                            <a:schemeClr val="tx1"/>
                          </a:solidFill>
                          <a:latin typeface="Times New Roman" panose="02020603050405020304" pitchFamily="2" charset="0"/>
                          <a:ea typeface="宋体" panose="02010600030101010101" pitchFamily="2" charset="-122"/>
                        </a:rPr>
                        <a:t>f _offset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7235" name="Rectangle 19"/>
          <p:cNvSpPr/>
          <p:nvPr/>
        </p:nvSpPr>
        <p:spPr>
          <a:xfrm>
            <a:off x="2730500" y="5946775"/>
            <a:ext cx="2401888" cy="336550"/>
          </a:xfrm>
          <a:prstGeom prst="rect">
            <a:avLst/>
          </a:prstGeom>
          <a:noFill/>
          <a:ln w="9525">
            <a:noFill/>
          </a:ln>
        </p:spPr>
        <p:txBody>
          <a:bodyPr anchor="ctr">
            <a:spAutoFit/>
          </a:bodyPr>
          <a:p>
            <a:r>
              <a:rPr lang="zh-CN" altLang="en-US" sz="1600" b="0">
                <a:solidFill>
                  <a:schemeClr val="tx1"/>
                </a:solidFill>
                <a:latin typeface="Times New Roman" panose="02020603050405020304" pitchFamily="2" charset="0"/>
                <a:ea typeface="宋体" panose="02010600030101010101" pitchFamily="2" charset="-122"/>
              </a:rPr>
              <a:t>系统打开文件表结构</a:t>
            </a:r>
            <a:endParaRPr lang="zh-CN" altLang="en-US" sz="16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7219">
                                            <p:txEl>
                                              <p:charRg st="0" end="12"/>
                                            </p:txEl>
                                          </p:spTgt>
                                        </p:tgtEl>
                                        <p:attrNameLst>
                                          <p:attrName>style.visibility</p:attrName>
                                        </p:attrNameLst>
                                      </p:cBhvr>
                                      <p:to>
                                        <p:strVal val="visible"/>
                                      </p:to>
                                    </p:set>
                                    <p:anim calcmode="lin" valueType="num">
                                      <p:cBhvr additive="base">
                                        <p:cTn id="7" dur="500" fill="hold"/>
                                        <p:tgtEl>
                                          <p:spTgt spid="137219">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721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7222"/>
                                        </p:tgtEl>
                                        <p:attrNameLst>
                                          <p:attrName>style.visibility</p:attrName>
                                        </p:attrNameLst>
                                      </p:cBhvr>
                                      <p:to>
                                        <p:strVal val="visible"/>
                                      </p:to>
                                    </p:set>
                                    <p:anim calcmode="lin" valueType="num">
                                      <p:cBhvr additive="base">
                                        <p:cTn id="13" dur="500" fill="hold"/>
                                        <p:tgtEl>
                                          <p:spTgt spid="137222"/>
                                        </p:tgtEl>
                                        <p:attrNameLst>
                                          <p:attrName>ppt_x</p:attrName>
                                        </p:attrNameLst>
                                      </p:cBhvr>
                                      <p:tavLst>
                                        <p:tav tm="0">
                                          <p:val>
                                            <p:strVal val="#ppt_x"/>
                                          </p:val>
                                        </p:tav>
                                        <p:tav tm="100000">
                                          <p:val>
                                            <p:strVal val="#ppt_x"/>
                                          </p:val>
                                        </p:tav>
                                      </p:tavLst>
                                    </p:anim>
                                    <p:anim calcmode="lin" valueType="num">
                                      <p:cBhvr additive="base">
                                        <p:cTn id="14" dur="500" fill="hold"/>
                                        <p:tgtEl>
                                          <p:spTgt spid="1372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7221"/>
                                        </p:tgtEl>
                                        <p:attrNameLst>
                                          <p:attrName>style.visibility</p:attrName>
                                        </p:attrNameLst>
                                      </p:cBhvr>
                                      <p:to>
                                        <p:strVal val="visible"/>
                                      </p:to>
                                    </p:set>
                                    <p:anim calcmode="lin" valueType="num">
                                      <p:cBhvr additive="base">
                                        <p:cTn id="19" dur="500" fill="hold"/>
                                        <p:tgtEl>
                                          <p:spTgt spid="137221"/>
                                        </p:tgtEl>
                                        <p:attrNameLst>
                                          <p:attrName>ppt_x</p:attrName>
                                        </p:attrNameLst>
                                      </p:cBhvr>
                                      <p:tavLst>
                                        <p:tav tm="0">
                                          <p:val>
                                            <p:strVal val="0-#ppt_w/2"/>
                                          </p:val>
                                        </p:tav>
                                        <p:tav tm="100000">
                                          <p:val>
                                            <p:strVal val="#ppt_x"/>
                                          </p:val>
                                        </p:tav>
                                      </p:tavLst>
                                    </p:anim>
                                    <p:anim calcmode="lin" valueType="num">
                                      <p:cBhvr additive="base">
                                        <p:cTn id="20" dur="500" fill="hold"/>
                                        <p:tgtEl>
                                          <p:spTgt spid="13722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72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7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1" grpId="0"/>
      <p:bldP spid="137222" grpId="0"/>
      <p:bldP spid="1372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7651" name="Rectangle 3"/>
          <p:cNvSpPr/>
          <p:nvPr/>
        </p:nvSpPr>
        <p:spPr>
          <a:xfrm>
            <a:off x="157163" y="673100"/>
            <a:ext cx="8783638" cy="541337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文件组织的两种结构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文件的逻辑结构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什么是逻辑文件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从用户角度看到的文件面貌。即用户对信息进行逻辑</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组织形成的文件结构。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研究文件逻辑结构的目的</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为用户提供一种逻辑结构清晰、使用简便的逻辑文件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形式。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用户按文件的逻辑结构形式去存储、检索和加工文件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中的信息。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charRg st="0" end="14"/>
                                            </p:txEl>
                                          </p:spTgt>
                                        </p:tgtEl>
                                        <p:attrNameLst>
                                          <p:attrName>style.visibility</p:attrName>
                                        </p:attrNameLst>
                                      </p:cBhvr>
                                      <p:to>
                                        <p:strVal val="visible"/>
                                      </p:to>
                                    </p:set>
                                    <p:anim calcmode="lin" valueType="num">
                                      <p:cBhvr additive="base">
                                        <p:cTn id="7" dur="1000" fill="hold"/>
                                        <p:tgtEl>
                                          <p:spTgt spid="27651">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765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651">
                                            <p:txEl>
                                              <p:charRg st="14" end="32"/>
                                            </p:txEl>
                                          </p:spTgt>
                                        </p:tgtEl>
                                        <p:attrNameLst>
                                          <p:attrName>style.visibility</p:attrName>
                                        </p:attrNameLst>
                                      </p:cBhvr>
                                      <p:to>
                                        <p:strVal val="visible"/>
                                      </p:to>
                                    </p:set>
                                    <p:anim calcmode="lin" valueType="num">
                                      <p:cBhvr additive="base">
                                        <p:cTn id="13" dur="1000" fill="hold"/>
                                        <p:tgtEl>
                                          <p:spTgt spid="27651">
                                            <p:txEl>
                                              <p:charRg st="14"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7651">
                                            <p:txEl>
                                              <p:charRg st="14"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7651">
                                            <p:txEl>
                                              <p:charRg st="32" end="42"/>
                                            </p:txEl>
                                          </p:spTgt>
                                        </p:tgtEl>
                                        <p:attrNameLst>
                                          <p:attrName>style.visibility</p:attrName>
                                        </p:attrNameLst>
                                      </p:cBhvr>
                                      <p:to>
                                        <p:strVal val="visible"/>
                                      </p:to>
                                    </p:set>
                                    <p:anim calcmode="lin" valueType="num">
                                      <p:cBhvr additive="base">
                                        <p:cTn id="19" dur="500" fill="hold"/>
                                        <p:tgtEl>
                                          <p:spTgt spid="27651">
                                            <p:txEl>
                                              <p:charRg st="32" end="4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1">
                                            <p:txEl>
                                              <p:charRg st="32" end="4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charRg st="42" end="79"/>
                                            </p:txEl>
                                          </p:spTgt>
                                        </p:tgtEl>
                                        <p:attrNameLst>
                                          <p:attrName>style.visibility</p:attrName>
                                        </p:attrNameLst>
                                      </p:cBhvr>
                                      <p:to>
                                        <p:strVal val="visible"/>
                                      </p:to>
                                    </p:set>
                                    <p:anim calcmode="lin" valueType="num">
                                      <p:cBhvr additive="base">
                                        <p:cTn id="25" dur="500" fill="hold"/>
                                        <p:tgtEl>
                                          <p:spTgt spid="27651">
                                            <p:txEl>
                                              <p:charRg st="42" end="7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charRg st="42" end="7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651">
                                            <p:txEl>
                                              <p:charRg st="79" end="103"/>
                                            </p:txEl>
                                          </p:spTgt>
                                        </p:tgtEl>
                                        <p:attrNameLst>
                                          <p:attrName>style.visibility</p:attrName>
                                        </p:attrNameLst>
                                      </p:cBhvr>
                                      <p:to>
                                        <p:strVal val="visible"/>
                                      </p:to>
                                    </p:set>
                                    <p:anim calcmode="lin" valueType="num">
                                      <p:cBhvr additive="base">
                                        <p:cTn id="29" dur="500" fill="hold"/>
                                        <p:tgtEl>
                                          <p:spTgt spid="27651">
                                            <p:txEl>
                                              <p:charRg st="79" end="10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7651">
                                            <p:txEl>
                                              <p:charRg st="79" end="10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27651">
                                            <p:txEl>
                                              <p:charRg st="103" end="117"/>
                                            </p:txEl>
                                          </p:spTgt>
                                        </p:tgtEl>
                                        <p:attrNameLst>
                                          <p:attrName>style.visibility</p:attrName>
                                        </p:attrNameLst>
                                      </p:cBhvr>
                                      <p:to>
                                        <p:strVal val="visible"/>
                                      </p:to>
                                    </p:set>
                                    <p:anim calcmode="lin" valueType="num">
                                      <p:cBhvr additive="base">
                                        <p:cTn id="35" dur="500" fill="hold"/>
                                        <p:tgtEl>
                                          <p:spTgt spid="27651">
                                            <p:txEl>
                                              <p:charRg st="103" end="11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7651">
                                            <p:txEl>
                                              <p:charRg st="103" end="117"/>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7651">
                                            <p:txEl>
                                              <p:charRg st="117" end="143"/>
                                            </p:txEl>
                                          </p:spTgt>
                                        </p:tgtEl>
                                        <p:attrNameLst>
                                          <p:attrName>style.visibility</p:attrName>
                                        </p:attrNameLst>
                                      </p:cBhvr>
                                      <p:to>
                                        <p:strVal val="visible"/>
                                      </p:to>
                                    </p:set>
                                    <p:anim calcmode="lin" valueType="num">
                                      <p:cBhvr additive="base">
                                        <p:cTn id="41" dur="500" fill="hold"/>
                                        <p:tgtEl>
                                          <p:spTgt spid="27651">
                                            <p:txEl>
                                              <p:charRg st="117" end="14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651">
                                            <p:txEl>
                                              <p:charRg st="117" end="14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7651">
                                            <p:txEl>
                                              <p:charRg st="143" end="153"/>
                                            </p:txEl>
                                          </p:spTgt>
                                        </p:tgtEl>
                                        <p:attrNameLst>
                                          <p:attrName>style.visibility</p:attrName>
                                        </p:attrNameLst>
                                      </p:cBhvr>
                                      <p:to>
                                        <p:strVal val="visible"/>
                                      </p:to>
                                    </p:set>
                                    <p:anim calcmode="lin" valueType="num">
                                      <p:cBhvr additive="base">
                                        <p:cTn id="45" dur="500" fill="hold"/>
                                        <p:tgtEl>
                                          <p:spTgt spid="27651">
                                            <p:txEl>
                                              <p:charRg st="143" end="15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7651">
                                            <p:txEl>
                                              <p:charRg st="143" end="15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7651">
                                            <p:txEl>
                                              <p:charRg st="153" end="179"/>
                                            </p:txEl>
                                          </p:spTgt>
                                        </p:tgtEl>
                                        <p:attrNameLst>
                                          <p:attrName>style.visibility</p:attrName>
                                        </p:attrNameLst>
                                      </p:cBhvr>
                                      <p:to>
                                        <p:strVal val="visible"/>
                                      </p:to>
                                    </p:set>
                                    <p:anim calcmode="lin" valueType="num">
                                      <p:cBhvr additive="base">
                                        <p:cTn id="49" dur="500" fill="hold"/>
                                        <p:tgtEl>
                                          <p:spTgt spid="27651">
                                            <p:txEl>
                                              <p:charRg st="153" end="17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51">
                                            <p:txEl>
                                              <p:charRg st="153" end="17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651">
                                            <p:txEl>
                                              <p:charRg st="179" end="191"/>
                                            </p:txEl>
                                          </p:spTgt>
                                        </p:tgtEl>
                                        <p:attrNameLst>
                                          <p:attrName>style.visibility</p:attrName>
                                        </p:attrNameLst>
                                      </p:cBhvr>
                                      <p:to>
                                        <p:strVal val="visible"/>
                                      </p:to>
                                    </p:set>
                                    <p:anim calcmode="lin" valueType="num">
                                      <p:cBhvr additive="base">
                                        <p:cTn id="53" dur="500" fill="hold"/>
                                        <p:tgtEl>
                                          <p:spTgt spid="27651">
                                            <p:txEl>
                                              <p:charRg st="179" end="19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7651">
                                            <p:txEl>
                                              <p:charRg st="179" end="1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38243" name="Rectangle 3"/>
          <p:cNvSpPr/>
          <p:nvPr/>
        </p:nvSpPr>
        <p:spPr>
          <a:xfrm>
            <a:off x="674688" y="550863"/>
            <a:ext cx="653573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用户文件描述符表</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38245" name="Rectangle 5"/>
          <p:cNvSpPr/>
          <p:nvPr/>
        </p:nvSpPr>
        <p:spPr>
          <a:xfrm>
            <a:off x="428625" y="1098550"/>
            <a:ext cx="8715375" cy="30861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用户进程扩充控制块user中的一个数组u_ofile[NOFILE]</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称为用户文件描述符表，其中的每一项 (指针)指向系统打</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开文件表的一个表项。一个打开文件在用户文件描述表中</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所占的位置就是它的文件描述符 (或称打开文件号)。</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进程可以打开不同的文件，也可以对同一文件以不同的操</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作方式打开。</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8243">
                                            <p:txEl>
                                              <p:charRg st="0" end="13"/>
                                            </p:txEl>
                                          </p:spTgt>
                                        </p:tgtEl>
                                        <p:attrNameLst>
                                          <p:attrName>style.visibility</p:attrName>
                                        </p:attrNameLst>
                                      </p:cBhvr>
                                      <p:to>
                                        <p:strVal val="visible"/>
                                      </p:to>
                                    </p:set>
                                    <p:anim calcmode="lin" valueType="num">
                                      <p:cBhvr additive="base">
                                        <p:cTn id="7" dur="500" fill="hold"/>
                                        <p:tgtEl>
                                          <p:spTgt spid="138243">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8243">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8245"/>
                                        </p:tgtEl>
                                        <p:attrNameLst>
                                          <p:attrName>style.visibility</p:attrName>
                                        </p:attrNameLst>
                                      </p:cBhvr>
                                      <p:to>
                                        <p:strVal val="visible"/>
                                      </p:to>
                                    </p:set>
                                    <p:anim calcmode="lin" valueType="num">
                                      <p:cBhvr additive="base">
                                        <p:cTn id="13" dur="500" fill="hold"/>
                                        <p:tgtEl>
                                          <p:spTgt spid="138245"/>
                                        </p:tgtEl>
                                        <p:attrNameLst>
                                          <p:attrName>ppt_x</p:attrName>
                                        </p:attrNameLst>
                                      </p:cBhvr>
                                      <p:tavLst>
                                        <p:tav tm="0">
                                          <p:val>
                                            <p:strVal val="#ppt_x"/>
                                          </p:val>
                                        </p:tav>
                                        <p:tav tm="100000">
                                          <p:val>
                                            <p:strVal val="#ppt_x"/>
                                          </p:val>
                                        </p:tav>
                                      </p:tavLst>
                                    </p:anim>
                                    <p:anim calcmode="lin" valueType="num">
                                      <p:cBhvr additive="base">
                                        <p:cTn id="14" dur="500" fill="hold"/>
                                        <p:tgtEl>
                                          <p:spTgt spid="138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p:cNvSpPr>
          <p:nvPr>
            <p:ph type="title" idx="4294967295"/>
          </p:nvPr>
        </p:nvSpPr>
        <p:spPr>
          <a:xfrm>
            <a:off x="6300788" y="260350"/>
            <a:ext cx="2447925" cy="503238"/>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2400" b="1" i="0" u="none" strike="noStrike" kern="1200" cap="none" spc="0" normalizeH="0" baseline="0" noProof="1">
                <a:solidFill>
                  <a:srgbClr val="800000"/>
                </a:solidFill>
                <a:effectLst>
                  <a:outerShdw blurRad="38100" dist="38100" dir="2700000">
                    <a:srgbClr val="000000"/>
                  </a:outerShdw>
                </a:effectLst>
                <a:latin typeface="+mj-lt"/>
                <a:ea typeface="+mj-ea"/>
                <a:cs typeface="+mj-cs"/>
              </a:rPr>
              <a:t>Open </a:t>
            </a:r>
            <a:r>
              <a:rPr kumimoji="0" lang="zh-CN" altLang="en-US" sz="2400" b="1" i="0" u="none" strike="noStrike" kern="1200" cap="none" spc="0" normalizeH="0" baseline="0" noProof="1">
                <a:solidFill>
                  <a:srgbClr val="800000"/>
                </a:solidFill>
                <a:effectLst>
                  <a:outerShdw blurRad="38100" dist="38100" dir="2700000">
                    <a:srgbClr val="000000"/>
                  </a:outerShdw>
                </a:effectLst>
                <a:latin typeface="+mj-lt"/>
                <a:ea typeface="宋体" panose="02010600030101010101" pitchFamily="2" charset="-122"/>
                <a:cs typeface="+mj-cs"/>
              </a:rPr>
              <a:t>返回值</a:t>
            </a:r>
            <a:endParaRPr kumimoji="0" lang="zh-CN" altLang="en-US" sz="2400" b="1" i="0" u="none" strike="noStrike" kern="1200" cap="none" spc="0" normalizeH="0" baseline="0" noProof="1">
              <a:solidFill>
                <a:srgbClr val="800000"/>
              </a:solidFill>
              <a:effectLst>
                <a:outerShdw blurRad="38100" dist="38100" dir="2700000">
                  <a:srgbClr val="000000"/>
                </a:outerShdw>
              </a:effectLst>
              <a:latin typeface="+mj-lt"/>
              <a:ea typeface="宋体" panose="02010600030101010101" pitchFamily="2" charset="-122"/>
              <a:cs typeface="+mj-cs"/>
            </a:endParaRPr>
          </a:p>
        </p:txBody>
      </p:sp>
      <p:sp>
        <p:nvSpPr>
          <p:cNvPr id="139267" name="Rectangle 3"/>
          <p:cNvSpPr>
            <a:spLocks noGrp="1"/>
          </p:cNvSpPr>
          <p:nvPr>
            <p:ph type="body" idx="4294967295"/>
          </p:nvPr>
        </p:nvSpPr>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pic>
        <p:nvPicPr>
          <p:cNvPr id="2" name="Picture 4"/>
          <p:cNvPicPr>
            <a:picLocks noChangeAspect="1"/>
          </p:cNvPicPr>
          <p:nvPr/>
        </p:nvPicPr>
        <p:blipFill>
          <a:blip r:embed="rId1"/>
          <a:stretch>
            <a:fillRect/>
          </a:stretch>
        </p:blipFill>
        <p:spPr>
          <a:xfrm>
            <a:off x="395288" y="333375"/>
            <a:ext cx="8458200" cy="5545138"/>
          </a:xfrm>
          <a:prstGeom prst="rect">
            <a:avLst/>
          </a:prstGeom>
          <a:noFill/>
          <a:ln w="9525">
            <a:noFill/>
          </a:ln>
        </p:spPr>
      </p:pic>
      <p:sp>
        <p:nvSpPr>
          <p:cNvPr id="139268" name="Line 5"/>
          <p:cNvSpPr/>
          <p:nvPr/>
        </p:nvSpPr>
        <p:spPr>
          <a:xfrm flipH="1">
            <a:off x="4716463" y="620713"/>
            <a:ext cx="1584325" cy="936625"/>
          </a:xfrm>
          <a:prstGeom prst="line">
            <a:avLst/>
          </a:prstGeom>
          <a:ln w="9525" cap="flat" cmpd="sng">
            <a:solidFill>
              <a:schemeClr val="tx1"/>
            </a:solidFill>
            <a:prstDash val="solid"/>
            <a:round/>
            <a:headEnd type="none" w="med" len="med"/>
            <a:tailEnd type="triangle" w="med" len="med"/>
          </a:ln>
        </p:spPr>
      </p:sp>
      <p:sp>
        <p:nvSpPr>
          <p:cNvPr id="139269" name="Text Box 6"/>
          <p:cNvSpPr txBox="1"/>
          <p:nvPr/>
        </p:nvSpPr>
        <p:spPr>
          <a:xfrm>
            <a:off x="476250" y="5778500"/>
            <a:ext cx="8353425" cy="457200"/>
          </a:xfrm>
          <a:prstGeom prst="rect">
            <a:avLst/>
          </a:prstGeom>
          <a:noFill/>
          <a:ln w="9525">
            <a:noFill/>
          </a:ln>
        </p:spPr>
        <p:txBody>
          <a:bodyPr anchor="t">
            <a:spAutoFit/>
          </a:bodyPr>
          <a:p>
            <a:r>
              <a:rPr lang="zh-CN" altLang="zh-CN" sz="1800" b="0" dirty="0">
                <a:solidFill>
                  <a:schemeClr val="tx1"/>
                </a:solidFill>
                <a:latin typeface="Arial" panose="020B0604020202020204" pitchFamily="34" charset="0"/>
                <a:ea typeface="宋体" panose="02010600030101010101" pitchFamily="2" charset="-122"/>
              </a:rPr>
              <a:t>问题：父子进程对同一文件的操作?不同进程打开同一文件？</a:t>
            </a:r>
            <a:endParaRPr lang="zh-CN" altLang="zh-CN" sz="1800"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p:nvPr/>
        </p:nvSpPr>
        <p:spPr>
          <a:xfrm>
            <a:off x="250825" y="935038"/>
            <a:ext cx="6650038" cy="60483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实例</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140291" name="Rectangle 3"/>
          <p:cNvSpPr/>
          <p:nvPr/>
        </p:nvSpPr>
        <p:spPr>
          <a:xfrm>
            <a:off x="744538" y="2054225"/>
            <a:ext cx="6827837" cy="182689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sym typeface="Symbol" panose="05050102010706020507" pitchFamily="2" charset="2"/>
              </a:rPr>
              <a:t>① </a:t>
            </a:r>
            <a:r>
              <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rPr>
              <a:t>假定一个进程执行下列代码</a:t>
            </a:r>
            <a:endParaRPr lang="zh-CN" altLang="zh-CN" sz="2400" dirty="0">
              <a:solidFill>
                <a:srgbClr val="000099"/>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fd1=open (“/etc/passwd”，O_RDONLY)；</a:t>
            </a:r>
            <a:endPar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fd2=open (“loca”，O</a:t>
            </a:r>
            <a:r>
              <a:rPr lang="en-US"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_</a:t>
            </a:r>
            <a:r>
              <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WRONLY)；</a:t>
            </a:r>
            <a:endPar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fd3=open (“/etc/passwd”，O_RDWR)；</a:t>
            </a:r>
            <a:endParaRPr lang="zh-CN" altLang="zh-CN" sz="20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 calcmode="lin" valueType="num">
                                      <p:cBhvr additive="base">
                                        <p:cTn id="7" dur="500" fill="hold"/>
                                        <p:tgtEl>
                                          <p:spTgt spid="140290"/>
                                        </p:tgtEl>
                                        <p:attrNameLst>
                                          <p:attrName>ppt_x</p:attrName>
                                        </p:attrNameLst>
                                      </p:cBhvr>
                                      <p:tavLst>
                                        <p:tav tm="0">
                                          <p:val>
                                            <p:strVal val="0-#ppt_w/2"/>
                                          </p:val>
                                        </p:tav>
                                        <p:tav tm="100000">
                                          <p:val>
                                            <p:strVal val="#ppt_x"/>
                                          </p:val>
                                        </p:tav>
                                      </p:tavLst>
                                    </p:anim>
                                    <p:anim calcmode="lin" valueType="num">
                                      <p:cBhvr additive="base">
                                        <p:cTn id="8" dur="500" fill="hold"/>
                                        <p:tgtEl>
                                          <p:spTgt spid="1402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91"/>
                                        </p:tgtEl>
                                        <p:attrNameLst>
                                          <p:attrName>style.visibility</p:attrName>
                                        </p:attrNameLst>
                                      </p:cBhvr>
                                      <p:to>
                                        <p:strVal val="visible"/>
                                      </p:to>
                                    </p:set>
                                    <p:anim calcmode="lin" valueType="num">
                                      <p:cBhvr additive="base">
                                        <p:cTn id="13" dur="500" fill="hold"/>
                                        <p:tgtEl>
                                          <p:spTgt spid="140291"/>
                                        </p:tgtEl>
                                        <p:attrNameLst>
                                          <p:attrName>ppt_x</p:attrName>
                                        </p:attrNameLst>
                                      </p:cBhvr>
                                      <p:tavLst>
                                        <p:tav tm="0">
                                          <p:val>
                                            <p:strVal val="#ppt_x"/>
                                          </p:val>
                                        </p:tav>
                                        <p:tav tm="100000">
                                          <p:val>
                                            <p:strVal val="#ppt_x"/>
                                          </p:val>
                                        </p:tav>
                                      </p:tavLst>
                                    </p:anim>
                                    <p:anim calcmode="lin" valueType="num">
                                      <p:cBhvr additive="base">
                                        <p:cTn id="14" dur="500" fill="hold"/>
                                        <p:tgtEl>
                                          <p:spTgt spid="140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P spid="140291"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1314"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41316" name="Rectangle 4"/>
          <p:cNvSpPr/>
          <p:nvPr/>
        </p:nvSpPr>
        <p:spPr>
          <a:xfrm>
            <a:off x="114300" y="676275"/>
            <a:ext cx="6373813"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该进程打开文件后的数据结构</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grpSp>
        <p:nvGrpSpPr>
          <p:cNvPr id="141317" name="组合 141316"/>
          <p:cNvGrpSpPr/>
          <p:nvPr/>
        </p:nvGrpSpPr>
        <p:grpSpPr>
          <a:xfrm>
            <a:off x="1077913" y="1355725"/>
            <a:ext cx="6221412" cy="4213225"/>
            <a:chOff x="0" y="0"/>
            <a:chExt cx="3919" cy="2654"/>
          </a:xfrm>
        </p:grpSpPr>
        <p:sp>
          <p:nvSpPr>
            <p:cNvPr id="2" name="Text Box 6"/>
            <p:cNvSpPr txBox="1"/>
            <p:nvPr/>
          </p:nvSpPr>
          <p:spPr>
            <a:xfrm>
              <a:off x="233" y="0"/>
              <a:ext cx="746" cy="324"/>
            </a:xfrm>
            <a:prstGeom prst="rect">
              <a:avLst/>
            </a:prstGeom>
            <a:noFill/>
            <a:ln w="9525">
              <a:noFill/>
            </a:ln>
          </p:spPr>
          <p:txBody>
            <a:bodyPr anchor="t"/>
            <a:p>
              <a:pPr algn="just">
                <a:lnSpc>
                  <a:spcPct val="110000"/>
                </a:lnSpc>
              </a:pPr>
              <a:r>
                <a:rPr lang="zh-CN" altLang="zh-CN" b="0" dirty="0">
                  <a:solidFill>
                    <a:schemeClr val="tx1"/>
                  </a:solidFill>
                  <a:latin typeface="Times New Roman" panose="02020603050405020304" pitchFamily="2" charset="0"/>
                  <a:ea typeface="宋体" panose="02010600030101010101" pitchFamily="2" charset="-122"/>
                </a:rPr>
                <a:t>  用户文件</a:t>
              </a:r>
              <a:endParaRPr lang="zh-CN" altLang="zh-CN" b="0" dirty="0">
                <a:solidFill>
                  <a:schemeClr val="tx1"/>
                </a:solidFill>
                <a:latin typeface="宋体" panose="02010600030101010101" pitchFamily="2" charset="-122"/>
                <a:ea typeface="宋体" panose="02010600030101010101" pitchFamily="2" charset="-122"/>
              </a:endParaRPr>
            </a:p>
            <a:p>
              <a:pPr algn="just">
                <a:lnSpc>
                  <a:spcPct val="110000"/>
                </a:lnSpc>
              </a:pPr>
              <a:r>
                <a:rPr lang="zh-CN" altLang="zh-CN" b="0" dirty="0">
                  <a:solidFill>
                    <a:schemeClr val="tx1"/>
                  </a:solidFill>
                  <a:latin typeface="宋体" panose="02010600030101010101" pitchFamily="2" charset="-122"/>
                  <a:ea typeface="宋体" panose="02010600030101010101" pitchFamily="2" charset="-122"/>
                </a:rPr>
                <a:t> 描述符表  </a:t>
              </a:r>
              <a:endParaRPr lang="zh-CN" altLang="zh-CN" b="0" dirty="0">
                <a:solidFill>
                  <a:schemeClr val="tx1"/>
                </a:solidFill>
                <a:latin typeface="宋体" panose="02010600030101010101" pitchFamily="2" charset="-122"/>
                <a:ea typeface="宋体" panose="02010600030101010101" pitchFamily="2" charset="-122"/>
              </a:endParaRPr>
            </a:p>
          </p:txBody>
        </p:sp>
        <p:sp>
          <p:nvSpPr>
            <p:cNvPr id="141318" name="Line 7"/>
            <p:cNvSpPr/>
            <p:nvPr/>
          </p:nvSpPr>
          <p:spPr>
            <a:xfrm flipV="1">
              <a:off x="878" y="553"/>
              <a:ext cx="421" cy="220"/>
            </a:xfrm>
            <a:prstGeom prst="line">
              <a:avLst/>
            </a:prstGeom>
            <a:ln w="9525" cap="flat" cmpd="sng">
              <a:solidFill>
                <a:schemeClr val="tx1"/>
              </a:solidFill>
              <a:prstDash val="solid"/>
              <a:round/>
              <a:headEnd type="none" w="med" len="med"/>
              <a:tailEnd type="triangle" w="sm" len="med"/>
            </a:ln>
          </p:spPr>
        </p:sp>
        <p:sp>
          <p:nvSpPr>
            <p:cNvPr id="141319" name="Text Box 8"/>
            <p:cNvSpPr txBox="1"/>
            <p:nvPr/>
          </p:nvSpPr>
          <p:spPr>
            <a:xfrm>
              <a:off x="1244" y="55"/>
              <a:ext cx="939" cy="215"/>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系统打开文件表</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41320" name="Line 9"/>
            <p:cNvSpPr/>
            <p:nvPr/>
          </p:nvSpPr>
          <p:spPr>
            <a:xfrm flipV="1">
              <a:off x="2029" y="560"/>
              <a:ext cx="439" cy="82"/>
            </a:xfrm>
            <a:prstGeom prst="line">
              <a:avLst/>
            </a:prstGeom>
            <a:ln w="9525" cap="flat" cmpd="sng">
              <a:solidFill>
                <a:schemeClr val="tx1"/>
              </a:solidFill>
              <a:prstDash val="solid"/>
              <a:round/>
              <a:headEnd type="none" w="med" len="med"/>
              <a:tailEnd type="triangle" w="sm" len="med"/>
            </a:ln>
          </p:spPr>
        </p:sp>
        <p:sp>
          <p:nvSpPr>
            <p:cNvPr id="141321" name="Line 10"/>
            <p:cNvSpPr/>
            <p:nvPr/>
          </p:nvSpPr>
          <p:spPr>
            <a:xfrm>
              <a:off x="2028" y="1310"/>
              <a:ext cx="420" cy="55"/>
            </a:xfrm>
            <a:prstGeom prst="line">
              <a:avLst/>
            </a:prstGeom>
            <a:ln w="9525" cap="flat" cmpd="sng">
              <a:solidFill>
                <a:schemeClr val="tx1"/>
              </a:solidFill>
              <a:prstDash val="solid"/>
              <a:round/>
              <a:headEnd type="none" w="med" len="med"/>
              <a:tailEnd type="triangle" w="sm" len="med"/>
            </a:ln>
          </p:spPr>
        </p:sp>
        <p:grpSp>
          <p:nvGrpSpPr>
            <p:cNvPr id="141322" name="组合 141322"/>
            <p:cNvGrpSpPr/>
            <p:nvPr/>
          </p:nvGrpSpPr>
          <p:grpSpPr>
            <a:xfrm>
              <a:off x="0" y="328"/>
              <a:ext cx="891" cy="1302"/>
              <a:chOff x="0" y="0"/>
              <a:chExt cx="891" cy="1302"/>
            </a:xfrm>
          </p:grpSpPr>
          <p:sp>
            <p:nvSpPr>
              <p:cNvPr id="141324" name="Rectangle 12"/>
              <p:cNvSpPr/>
              <p:nvPr/>
            </p:nvSpPr>
            <p:spPr>
              <a:xfrm>
                <a:off x="281" y="72"/>
                <a:ext cx="605" cy="1193"/>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13"/>
              <p:cNvSpPr/>
              <p:nvPr/>
            </p:nvSpPr>
            <p:spPr>
              <a:xfrm>
                <a:off x="286" y="265"/>
                <a:ext cx="603" cy="0"/>
              </a:xfrm>
              <a:prstGeom prst="line">
                <a:avLst/>
              </a:prstGeom>
              <a:ln w="12700" cap="flat" cmpd="sng">
                <a:solidFill>
                  <a:srgbClr val="000000"/>
                </a:solidFill>
                <a:prstDash val="solid"/>
                <a:round/>
                <a:headEnd type="none" w="med" len="med"/>
                <a:tailEnd type="none" w="med" len="med"/>
              </a:ln>
            </p:spPr>
          </p:sp>
          <p:sp>
            <p:nvSpPr>
              <p:cNvPr id="141325" name="Line 14"/>
              <p:cNvSpPr/>
              <p:nvPr/>
            </p:nvSpPr>
            <p:spPr>
              <a:xfrm>
                <a:off x="286" y="485"/>
                <a:ext cx="603" cy="0"/>
              </a:xfrm>
              <a:prstGeom prst="line">
                <a:avLst/>
              </a:prstGeom>
              <a:ln w="12700" cap="flat" cmpd="sng">
                <a:solidFill>
                  <a:srgbClr val="000000"/>
                </a:solidFill>
                <a:prstDash val="solid"/>
                <a:round/>
                <a:headEnd type="none" w="med" len="med"/>
                <a:tailEnd type="none" w="med" len="med"/>
              </a:ln>
            </p:spPr>
          </p:sp>
          <p:sp>
            <p:nvSpPr>
              <p:cNvPr id="141326" name="Text Box 15"/>
              <p:cNvSpPr txBox="1"/>
              <p:nvPr/>
            </p:nvSpPr>
            <p:spPr>
              <a:xfrm>
                <a:off x="0" y="1088"/>
                <a:ext cx="316"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14</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27" name="Line 16"/>
              <p:cNvSpPr/>
              <p:nvPr/>
            </p:nvSpPr>
            <p:spPr>
              <a:xfrm>
                <a:off x="287" y="165"/>
                <a:ext cx="603" cy="0"/>
              </a:xfrm>
              <a:prstGeom prst="line">
                <a:avLst/>
              </a:prstGeom>
              <a:ln w="12700" cap="flat" cmpd="sng">
                <a:solidFill>
                  <a:srgbClr val="000000"/>
                </a:solidFill>
                <a:prstDash val="solid"/>
                <a:round/>
                <a:headEnd type="none" w="med" len="med"/>
                <a:tailEnd type="none" w="med" len="med"/>
              </a:ln>
            </p:spPr>
          </p:sp>
          <p:sp>
            <p:nvSpPr>
              <p:cNvPr id="141328" name="Line 17"/>
              <p:cNvSpPr/>
              <p:nvPr/>
            </p:nvSpPr>
            <p:spPr>
              <a:xfrm>
                <a:off x="288" y="382"/>
                <a:ext cx="603" cy="0"/>
              </a:xfrm>
              <a:prstGeom prst="line">
                <a:avLst/>
              </a:prstGeom>
              <a:ln w="12700" cap="flat" cmpd="sng">
                <a:solidFill>
                  <a:srgbClr val="000000"/>
                </a:solidFill>
                <a:prstDash val="solid"/>
                <a:round/>
                <a:headEnd type="none" w="med" len="med"/>
                <a:tailEnd type="none" w="med" len="med"/>
              </a:ln>
            </p:spPr>
          </p:sp>
          <p:sp>
            <p:nvSpPr>
              <p:cNvPr id="141329" name="Line 18"/>
              <p:cNvSpPr/>
              <p:nvPr/>
            </p:nvSpPr>
            <p:spPr>
              <a:xfrm>
                <a:off x="287" y="590"/>
                <a:ext cx="603" cy="0"/>
              </a:xfrm>
              <a:prstGeom prst="line">
                <a:avLst/>
              </a:prstGeom>
              <a:ln w="12700" cap="flat" cmpd="sng">
                <a:solidFill>
                  <a:srgbClr val="000000"/>
                </a:solidFill>
                <a:prstDash val="solid"/>
                <a:round/>
                <a:headEnd type="none" w="med" len="med"/>
                <a:tailEnd type="none" w="med" len="med"/>
              </a:ln>
            </p:spPr>
          </p:sp>
          <p:sp>
            <p:nvSpPr>
              <p:cNvPr id="141330" name="Line 19"/>
              <p:cNvSpPr/>
              <p:nvPr/>
            </p:nvSpPr>
            <p:spPr>
              <a:xfrm>
                <a:off x="287" y="702"/>
                <a:ext cx="603" cy="0"/>
              </a:xfrm>
              <a:prstGeom prst="line">
                <a:avLst/>
              </a:prstGeom>
              <a:ln w="12700" cap="flat" cmpd="sng">
                <a:solidFill>
                  <a:srgbClr val="000000"/>
                </a:solidFill>
                <a:prstDash val="solid"/>
                <a:round/>
                <a:headEnd type="none" w="med" len="med"/>
                <a:tailEnd type="none" w="med" len="med"/>
              </a:ln>
            </p:spPr>
          </p:sp>
          <p:sp>
            <p:nvSpPr>
              <p:cNvPr id="141331" name="Line 20"/>
              <p:cNvSpPr/>
              <p:nvPr/>
            </p:nvSpPr>
            <p:spPr>
              <a:xfrm>
                <a:off x="288" y="1144"/>
                <a:ext cx="603" cy="0"/>
              </a:xfrm>
              <a:prstGeom prst="line">
                <a:avLst/>
              </a:prstGeom>
              <a:ln w="12700" cap="flat" cmpd="sng">
                <a:solidFill>
                  <a:srgbClr val="000000"/>
                </a:solidFill>
                <a:prstDash val="solid"/>
                <a:round/>
                <a:headEnd type="none" w="med" len="med"/>
                <a:tailEnd type="none" w="med" len="med"/>
              </a:ln>
            </p:spPr>
          </p:sp>
          <p:sp>
            <p:nvSpPr>
              <p:cNvPr id="141332" name="Text Box 21"/>
              <p:cNvSpPr txBox="1"/>
              <p:nvPr/>
            </p:nvSpPr>
            <p:spPr>
              <a:xfrm>
                <a:off x="64" y="0"/>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0</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3" name="Text Box 22"/>
              <p:cNvSpPr txBox="1"/>
              <p:nvPr/>
            </p:nvSpPr>
            <p:spPr>
              <a:xfrm>
                <a:off x="64" y="109"/>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4" name="Text Box 23"/>
              <p:cNvSpPr txBox="1"/>
              <p:nvPr/>
            </p:nvSpPr>
            <p:spPr>
              <a:xfrm>
                <a:off x="64" y="227"/>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5" name="Text Box 24"/>
              <p:cNvSpPr txBox="1"/>
              <p:nvPr/>
            </p:nvSpPr>
            <p:spPr>
              <a:xfrm>
                <a:off x="64" y="336"/>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3</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6" name="Text Box 25"/>
              <p:cNvSpPr txBox="1"/>
              <p:nvPr/>
            </p:nvSpPr>
            <p:spPr>
              <a:xfrm>
                <a:off x="64" y="436"/>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4</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37" name="Text Box 26"/>
              <p:cNvSpPr txBox="1"/>
              <p:nvPr/>
            </p:nvSpPr>
            <p:spPr>
              <a:xfrm>
                <a:off x="64" y="554"/>
                <a:ext cx="261" cy="21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  5</a:t>
                </a:r>
                <a:endParaRPr lang="zh-CN" altLang="zh-CN" b="0" dirty="0">
                  <a:solidFill>
                    <a:schemeClr val="tx1"/>
                  </a:solidFill>
                  <a:latin typeface="Times New Roman" panose="02020603050405020304" pitchFamily="2" charset="0"/>
                  <a:ea typeface="宋体" panose="02010600030101010101" pitchFamily="2" charset="-122"/>
                </a:endParaRPr>
              </a:p>
            </p:txBody>
          </p:sp>
        </p:grpSp>
        <p:grpSp>
          <p:nvGrpSpPr>
            <p:cNvPr id="141338" name="组合 141338"/>
            <p:cNvGrpSpPr/>
            <p:nvPr/>
          </p:nvGrpSpPr>
          <p:grpSpPr>
            <a:xfrm>
              <a:off x="1287" y="374"/>
              <a:ext cx="838" cy="2280"/>
              <a:chOff x="0" y="0"/>
              <a:chExt cx="838" cy="2280"/>
            </a:xfrm>
          </p:grpSpPr>
          <p:sp>
            <p:nvSpPr>
              <p:cNvPr id="141340" name="Rectangle 28"/>
              <p:cNvSpPr/>
              <p:nvPr/>
            </p:nvSpPr>
            <p:spPr>
              <a:xfrm>
                <a:off x="0" y="31"/>
                <a:ext cx="746" cy="223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29"/>
              <p:cNvSpPr txBox="1"/>
              <p:nvPr/>
            </p:nvSpPr>
            <p:spPr>
              <a:xfrm>
                <a:off x="262" y="0"/>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41" name="Text Box 30"/>
              <p:cNvSpPr txBox="1"/>
              <p:nvPr/>
            </p:nvSpPr>
            <p:spPr>
              <a:xfrm>
                <a:off x="73" y="159"/>
                <a:ext cx="658" cy="5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f_flag: 读</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f_count=1</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inode</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41342" name="Text Box 31"/>
              <p:cNvSpPr txBox="1"/>
              <p:nvPr/>
            </p:nvSpPr>
            <p:spPr>
              <a:xfrm>
                <a:off x="279" y="136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43" name="Text Box 32"/>
              <p:cNvSpPr txBox="1"/>
              <p:nvPr/>
            </p:nvSpPr>
            <p:spPr>
              <a:xfrm>
                <a:off x="262" y="686"/>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44" name="Text Box 33"/>
              <p:cNvSpPr txBox="1"/>
              <p:nvPr/>
            </p:nvSpPr>
            <p:spPr>
              <a:xfrm>
                <a:off x="81" y="843"/>
                <a:ext cx="658" cy="5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f_flag: 写</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f_count=1</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inode</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41345" name="Text Box 34"/>
              <p:cNvSpPr txBox="1"/>
              <p:nvPr/>
            </p:nvSpPr>
            <p:spPr>
              <a:xfrm>
                <a:off x="65" y="1522"/>
                <a:ext cx="773" cy="5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f_flag: 读-写</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f_count=1</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inode</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41346" name="Line 35"/>
              <p:cNvSpPr/>
              <p:nvPr/>
            </p:nvSpPr>
            <p:spPr>
              <a:xfrm>
                <a:off x="9" y="2058"/>
                <a:ext cx="731" cy="0"/>
              </a:xfrm>
              <a:prstGeom prst="line">
                <a:avLst/>
              </a:prstGeom>
              <a:ln w="9525" cap="flat" cmpd="sng">
                <a:solidFill>
                  <a:schemeClr val="tx1"/>
                </a:solidFill>
                <a:prstDash val="solid"/>
                <a:round/>
                <a:headEnd type="none" w="med" len="med"/>
                <a:tailEnd type="none" w="med" len="med"/>
              </a:ln>
            </p:spPr>
          </p:sp>
          <p:sp>
            <p:nvSpPr>
              <p:cNvPr id="141347" name="Line 36"/>
              <p:cNvSpPr/>
              <p:nvPr/>
            </p:nvSpPr>
            <p:spPr>
              <a:xfrm>
                <a:off x="9" y="1546"/>
                <a:ext cx="731" cy="0"/>
              </a:xfrm>
              <a:prstGeom prst="line">
                <a:avLst/>
              </a:prstGeom>
              <a:ln w="9525" cap="flat" cmpd="sng">
                <a:solidFill>
                  <a:schemeClr val="tx1"/>
                </a:solidFill>
                <a:prstDash val="solid"/>
                <a:round/>
                <a:headEnd type="none" w="med" len="med"/>
                <a:tailEnd type="none" w="med" len="med"/>
              </a:ln>
            </p:spPr>
          </p:sp>
          <p:sp>
            <p:nvSpPr>
              <p:cNvPr id="141348" name="Line 37"/>
              <p:cNvSpPr/>
              <p:nvPr/>
            </p:nvSpPr>
            <p:spPr>
              <a:xfrm>
                <a:off x="9" y="1390"/>
                <a:ext cx="731" cy="0"/>
              </a:xfrm>
              <a:prstGeom prst="line">
                <a:avLst/>
              </a:prstGeom>
              <a:ln w="9525" cap="flat" cmpd="sng">
                <a:solidFill>
                  <a:schemeClr val="tx1"/>
                </a:solidFill>
                <a:prstDash val="solid"/>
                <a:round/>
                <a:headEnd type="none" w="med" len="med"/>
                <a:tailEnd type="none" w="med" len="med"/>
              </a:ln>
            </p:spPr>
          </p:sp>
          <p:sp>
            <p:nvSpPr>
              <p:cNvPr id="141349" name="Line 38"/>
              <p:cNvSpPr/>
              <p:nvPr/>
            </p:nvSpPr>
            <p:spPr>
              <a:xfrm>
                <a:off x="9" y="869"/>
                <a:ext cx="731" cy="0"/>
              </a:xfrm>
              <a:prstGeom prst="line">
                <a:avLst/>
              </a:prstGeom>
              <a:ln w="9525" cap="flat" cmpd="sng">
                <a:solidFill>
                  <a:schemeClr val="tx1"/>
                </a:solidFill>
                <a:prstDash val="solid"/>
                <a:round/>
                <a:headEnd type="none" w="med" len="med"/>
                <a:tailEnd type="none" w="med" len="med"/>
              </a:ln>
            </p:spPr>
          </p:sp>
          <p:sp>
            <p:nvSpPr>
              <p:cNvPr id="141350" name="Line 39"/>
              <p:cNvSpPr/>
              <p:nvPr/>
            </p:nvSpPr>
            <p:spPr>
              <a:xfrm>
                <a:off x="18" y="722"/>
                <a:ext cx="731" cy="0"/>
              </a:xfrm>
              <a:prstGeom prst="line">
                <a:avLst/>
              </a:prstGeom>
              <a:ln w="9525" cap="flat" cmpd="sng">
                <a:solidFill>
                  <a:schemeClr val="tx1"/>
                </a:solidFill>
                <a:prstDash val="solid"/>
                <a:round/>
                <a:headEnd type="none" w="med" len="med"/>
                <a:tailEnd type="none" w="med" len="med"/>
              </a:ln>
            </p:spPr>
          </p:sp>
          <p:sp>
            <p:nvSpPr>
              <p:cNvPr id="141351" name="Line 40"/>
              <p:cNvSpPr/>
              <p:nvPr/>
            </p:nvSpPr>
            <p:spPr>
              <a:xfrm>
                <a:off x="18" y="190"/>
                <a:ext cx="731" cy="0"/>
              </a:xfrm>
              <a:prstGeom prst="line">
                <a:avLst/>
              </a:prstGeom>
              <a:ln w="9525" cap="flat" cmpd="sng">
                <a:solidFill>
                  <a:schemeClr val="tx1"/>
                </a:solidFill>
                <a:prstDash val="solid"/>
                <a:round/>
                <a:headEnd type="none" w="med" len="med"/>
                <a:tailEnd type="none" w="med" len="med"/>
              </a:ln>
            </p:spPr>
          </p:sp>
          <p:sp>
            <p:nvSpPr>
              <p:cNvPr id="141352" name="Text Box 41"/>
              <p:cNvSpPr txBox="1"/>
              <p:nvPr/>
            </p:nvSpPr>
            <p:spPr>
              <a:xfrm>
                <a:off x="279" y="2049"/>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41354" name="Rectangle 42"/>
            <p:cNvSpPr/>
            <p:nvPr/>
          </p:nvSpPr>
          <p:spPr>
            <a:xfrm>
              <a:off x="2448" y="395"/>
              <a:ext cx="746" cy="1915"/>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43"/>
            <p:cNvSpPr txBox="1"/>
            <p:nvPr/>
          </p:nvSpPr>
          <p:spPr>
            <a:xfrm>
              <a:off x="2710" y="364"/>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55" name="Text Box 44"/>
            <p:cNvSpPr txBox="1"/>
            <p:nvPr/>
          </p:nvSpPr>
          <p:spPr>
            <a:xfrm>
              <a:off x="2521" y="532"/>
              <a:ext cx="604" cy="4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引用数</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i_count=2</a:t>
              </a:r>
              <a:endParaRPr lang="en-US" altLang="zh-CN" b="0" dirty="0">
                <a:solidFill>
                  <a:schemeClr val="tx1"/>
                </a:solidFill>
                <a:latin typeface="Times New Roman" panose="02020603050405020304" pitchFamily="2" charset="0"/>
                <a:ea typeface="Times New Roman" panose="02020603050405020304" pitchFamily="2" charset="0"/>
              </a:endParaRPr>
            </a:p>
          </p:txBody>
        </p:sp>
        <p:sp>
          <p:nvSpPr>
            <p:cNvPr id="141356" name="Text Box 45"/>
            <p:cNvSpPr txBox="1"/>
            <p:nvPr/>
          </p:nvSpPr>
          <p:spPr>
            <a:xfrm>
              <a:off x="2735" y="1919"/>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57" name="Text Box 46"/>
            <p:cNvSpPr txBox="1"/>
            <p:nvPr/>
          </p:nvSpPr>
          <p:spPr>
            <a:xfrm>
              <a:off x="2710" y="1050"/>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41358" name="Line 47"/>
            <p:cNvSpPr/>
            <p:nvPr/>
          </p:nvSpPr>
          <p:spPr>
            <a:xfrm>
              <a:off x="2457" y="1799"/>
              <a:ext cx="731" cy="0"/>
            </a:xfrm>
            <a:prstGeom prst="line">
              <a:avLst/>
            </a:prstGeom>
            <a:ln w="9525" cap="flat" cmpd="sng">
              <a:solidFill>
                <a:schemeClr val="tx1"/>
              </a:solidFill>
              <a:prstDash val="solid"/>
              <a:round/>
              <a:headEnd type="none" w="med" len="med"/>
              <a:tailEnd type="none" w="med" len="med"/>
            </a:ln>
          </p:spPr>
        </p:sp>
        <p:sp>
          <p:nvSpPr>
            <p:cNvPr id="141359" name="Line 48"/>
            <p:cNvSpPr/>
            <p:nvPr/>
          </p:nvSpPr>
          <p:spPr>
            <a:xfrm>
              <a:off x="2457" y="1368"/>
              <a:ext cx="731" cy="0"/>
            </a:xfrm>
            <a:prstGeom prst="line">
              <a:avLst/>
            </a:prstGeom>
            <a:ln w="9525" cap="flat" cmpd="sng">
              <a:solidFill>
                <a:schemeClr val="tx1"/>
              </a:solidFill>
              <a:prstDash val="solid"/>
              <a:round/>
              <a:headEnd type="none" w="med" len="med"/>
              <a:tailEnd type="none" w="med" len="med"/>
            </a:ln>
          </p:spPr>
        </p:sp>
        <p:sp>
          <p:nvSpPr>
            <p:cNvPr id="141360" name="Line 49"/>
            <p:cNvSpPr/>
            <p:nvPr/>
          </p:nvSpPr>
          <p:spPr>
            <a:xfrm>
              <a:off x="2466" y="951"/>
              <a:ext cx="731" cy="0"/>
            </a:xfrm>
            <a:prstGeom prst="line">
              <a:avLst/>
            </a:prstGeom>
            <a:ln w="9525" cap="flat" cmpd="sng">
              <a:solidFill>
                <a:schemeClr val="tx1"/>
              </a:solidFill>
              <a:prstDash val="solid"/>
              <a:round/>
              <a:headEnd type="none" w="med" len="med"/>
              <a:tailEnd type="none" w="med" len="med"/>
            </a:ln>
          </p:spPr>
        </p:sp>
        <p:sp>
          <p:nvSpPr>
            <p:cNvPr id="141361" name="Line 50"/>
            <p:cNvSpPr/>
            <p:nvPr/>
          </p:nvSpPr>
          <p:spPr>
            <a:xfrm>
              <a:off x="2466" y="554"/>
              <a:ext cx="731" cy="0"/>
            </a:xfrm>
            <a:prstGeom prst="line">
              <a:avLst/>
            </a:prstGeom>
            <a:ln w="9525" cap="flat" cmpd="sng">
              <a:solidFill>
                <a:schemeClr val="tx1"/>
              </a:solidFill>
              <a:prstDash val="solid"/>
              <a:round/>
              <a:headEnd type="none" w="med" len="med"/>
              <a:tailEnd type="none" w="med" len="med"/>
            </a:ln>
          </p:spPr>
        </p:sp>
        <p:sp>
          <p:nvSpPr>
            <p:cNvPr id="141362" name="Line 51"/>
            <p:cNvSpPr/>
            <p:nvPr/>
          </p:nvSpPr>
          <p:spPr>
            <a:xfrm>
              <a:off x="884" y="865"/>
              <a:ext cx="403" cy="384"/>
            </a:xfrm>
            <a:prstGeom prst="line">
              <a:avLst/>
            </a:prstGeom>
            <a:ln w="9525" cap="flat" cmpd="sng">
              <a:solidFill>
                <a:schemeClr val="tx1"/>
              </a:solidFill>
              <a:prstDash val="solid"/>
              <a:round/>
              <a:headEnd type="none" w="med" len="med"/>
              <a:tailEnd type="triangle" w="sm" len="med"/>
            </a:ln>
          </p:spPr>
        </p:sp>
        <p:sp>
          <p:nvSpPr>
            <p:cNvPr id="141363" name="Line 52"/>
            <p:cNvSpPr/>
            <p:nvPr/>
          </p:nvSpPr>
          <p:spPr>
            <a:xfrm>
              <a:off x="884" y="975"/>
              <a:ext cx="403" cy="950"/>
            </a:xfrm>
            <a:prstGeom prst="line">
              <a:avLst/>
            </a:prstGeom>
            <a:ln w="9525" cap="flat" cmpd="sng">
              <a:solidFill>
                <a:schemeClr val="tx1"/>
              </a:solidFill>
              <a:prstDash val="solid"/>
              <a:round/>
              <a:headEnd type="none" w="med" len="med"/>
              <a:tailEnd type="triangle" w="sm" len="med"/>
            </a:ln>
          </p:spPr>
        </p:sp>
        <p:sp>
          <p:nvSpPr>
            <p:cNvPr id="141364" name="Text Box 53"/>
            <p:cNvSpPr txBox="1"/>
            <p:nvPr/>
          </p:nvSpPr>
          <p:spPr>
            <a:xfrm>
              <a:off x="2548" y="1374"/>
              <a:ext cx="604" cy="427"/>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引用数</a:t>
              </a:r>
              <a:endParaRPr lang="zh-CN" altLang="zh-CN" b="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i_count=1</a:t>
              </a:r>
              <a:endParaRPr lang="en-US" altLang="zh-CN" b="0" dirty="0">
                <a:solidFill>
                  <a:schemeClr val="tx1"/>
                </a:solidFill>
                <a:latin typeface="Times New Roman" panose="02020603050405020304" pitchFamily="2" charset="0"/>
                <a:ea typeface="Times New Roman" panose="02020603050405020304" pitchFamily="2" charset="0"/>
              </a:endParaRPr>
            </a:p>
          </p:txBody>
        </p:sp>
        <p:sp>
          <p:nvSpPr>
            <p:cNvPr id="141365" name="Text Box 54"/>
            <p:cNvSpPr txBox="1"/>
            <p:nvPr/>
          </p:nvSpPr>
          <p:spPr>
            <a:xfrm>
              <a:off x="2377" y="55"/>
              <a:ext cx="939" cy="215"/>
            </a:xfrm>
            <a:prstGeom prst="rect">
              <a:avLst/>
            </a:prstGeom>
            <a:noFill/>
            <a:ln w="9525">
              <a:noFill/>
            </a:ln>
          </p:spPr>
          <p:txBody>
            <a:bodyPr anchor="t"/>
            <a:p>
              <a:pPr algn="just"/>
              <a:r>
                <a:rPr lang="zh-CN" altLang="en-US" b="0">
                  <a:solidFill>
                    <a:schemeClr val="tx1"/>
                  </a:solidFill>
                  <a:latin typeface="Times New Roman" panose="02020603050405020304" pitchFamily="2" charset="0"/>
                  <a:ea typeface="宋体" panose="02010600030101010101" pitchFamily="2" charset="-122"/>
                </a:rPr>
                <a:t>主存索引节点表</a:t>
              </a:r>
              <a:endParaRPr lang="zh-CN" altLang="en-US" b="0">
                <a:solidFill>
                  <a:schemeClr val="tx1"/>
                </a:solidFill>
                <a:latin typeface="Times New Roman" panose="02020603050405020304" pitchFamily="2" charset="0"/>
                <a:ea typeface="宋体" panose="02010600030101010101" pitchFamily="2" charset="-122"/>
              </a:endParaRPr>
            </a:p>
          </p:txBody>
        </p:sp>
        <p:sp>
          <p:nvSpPr>
            <p:cNvPr id="141366" name="Line 55"/>
            <p:cNvSpPr/>
            <p:nvPr/>
          </p:nvSpPr>
          <p:spPr>
            <a:xfrm flipV="1">
              <a:off x="2027" y="636"/>
              <a:ext cx="421" cy="1381"/>
            </a:xfrm>
            <a:prstGeom prst="line">
              <a:avLst/>
            </a:prstGeom>
            <a:ln w="9525" cap="flat" cmpd="sng">
              <a:solidFill>
                <a:schemeClr val="tx1"/>
              </a:solidFill>
              <a:prstDash val="solid"/>
              <a:round/>
              <a:headEnd type="none" w="med" len="med"/>
              <a:tailEnd type="triangle" w="sm" len="med"/>
            </a:ln>
          </p:spPr>
        </p:sp>
        <p:sp>
          <p:nvSpPr>
            <p:cNvPr id="141367" name="Text Box 56"/>
            <p:cNvSpPr txBox="1"/>
            <p:nvPr/>
          </p:nvSpPr>
          <p:spPr>
            <a:xfrm>
              <a:off x="3209" y="604"/>
              <a:ext cx="701"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文件</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/edc/passwd</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41368" name="Text Box 57"/>
            <p:cNvSpPr txBox="1"/>
            <p:nvPr/>
          </p:nvSpPr>
          <p:spPr>
            <a:xfrm>
              <a:off x="3218" y="1436"/>
              <a:ext cx="701" cy="32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文件</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lo</a:t>
              </a:r>
              <a:r>
                <a:rPr lang="en-US" altLang="zh-CN" b="0" dirty="0">
                  <a:solidFill>
                    <a:schemeClr val="tx1"/>
                  </a:solidFill>
                  <a:latin typeface="Times New Roman" panose="02020603050405020304" pitchFamily="2" charset="0"/>
                  <a:ea typeface="宋体" panose="02010600030101010101" pitchFamily="2" charset="-122"/>
                </a:rPr>
                <a:t>ca</a:t>
              </a:r>
              <a:endParaRPr lang="zh-CN" altLang="zh-CN" b="0" dirty="0">
                <a:solidFill>
                  <a:schemeClr val="tx1"/>
                </a:solidFill>
                <a:latin typeface="Times New Roman" panose="02020603050405020304" pitchFamily="2" charset="0"/>
                <a:ea typeface="宋体" panose="02010600030101010101" pitchFamily="2" charset="-122"/>
              </a:endParaRPr>
            </a:p>
          </p:txBody>
        </p:sp>
      </p:grpSp>
      <p:sp>
        <p:nvSpPr>
          <p:cNvPr id="141370" name="Rectangle 58"/>
          <p:cNvSpPr/>
          <p:nvPr/>
        </p:nvSpPr>
        <p:spPr>
          <a:xfrm>
            <a:off x="2930525" y="5832475"/>
            <a:ext cx="2401888" cy="336550"/>
          </a:xfrm>
          <a:prstGeom prst="rect">
            <a:avLst/>
          </a:prstGeom>
          <a:noFill/>
          <a:ln w="9525">
            <a:noFill/>
          </a:ln>
        </p:spPr>
        <p:txBody>
          <a:bodyPr anchor="ctr">
            <a:spAutoFit/>
          </a:bodyPr>
          <a:p>
            <a:r>
              <a:rPr lang="zh-CN" altLang="en-US" sz="1600" b="0">
                <a:solidFill>
                  <a:schemeClr val="tx1"/>
                </a:solidFill>
                <a:latin typeface="Times New Roman" panose="02020603050405020304" pitchFamily="2" charset="0"/>
                <a:ea typeface="宋体" panose="02010600030101010101" pitchFamily="2" charset="-122"/>
              </a:rPr>
              <a:t>打开文件后的数据结构</a:t>
            </a:r>
            <a:endParaRPr lang="zh-CN" altLang="en-US" sz="16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1316">
                                            <p:txEl>
                                              <p:charRg st="0" end="21"/>
                                            </p:txEl>
                                          </p:spTgt>
                                        </p:tgtEl>
                                        <p:attrNameLst>
                                          <p:attrName>style.visibility</p:attrName>
                                        </p:attrNameLst>
                                      </p:cBhvr>
                                      <p:to>
                                        <p:strVal val="visible"/>
                                      </p:to>
                                    </p:set>
                                    <p:anim calcmode="lin" valueType="num">
                                      <p:cBhvr additive="base">
                                        <p:cTn id="7" dur="1000" fill="hold"/>
                                        <p:tgtEl>
                                          <p:spTgt spid="141316">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1316">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17"/>
                                        </p:tgtEl>
                                        <p:attrNameLst>
                                          <p:attrName>style.visibility</p:attrName>
                                        </p:attrNameLst>
                                      </p:cBhvr>
                                      <p:to>
                                        <p:strVal val="visible"/>
                                      </p:to>
                                    </p:set>
                                    <p:anim calcmode="lin" valueType="num">
                                      <p:cBhvr additive="base">
                                        <p:cTn id="13" dur="500" fill="hold"/>
                                        <p:tgtEl>
                                          <p:spTgt spid="141317"/>
                                        </p:tgtEl>
                                        <p:attrNameLst>
                                          <p:attrName>ppt_x</p:attrName>
                                        </p:attrNameLst>
                                      </p:cBhvr>
                                      <p:tavLst>
                                        <p:tav tm="0">
                                          <p:val>
                                            <p:strVal val="#ppt_x"/>
                                          </p:val>
                                        </p:tav>
                                        <p:tav tm="100000">
                                          <p:val>
                                            <p:strVal val="#ppt_x"/>
                                          </p:val>
                                        </p:tav>
                                      </p:tavLst>
                                    </p:anim>
                                    <p:anim calcmode="lin" valueType="num">
                                      <p:cBhvr additive="base">
                                        <p:cTn id="14" dur="500" fill="hold"/>
                                        <p:tgtEl>
                                          <p:spTgt spid="1413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1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build="p"/>
      <p:bldP spid="14137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p:cNvSpPr>
          <p:nvPr>
            <p:ph type="body" idx="4294967295"/>
          </p:nvPr>
        </p:nvSpPr>
        <p:spPr>
          <a:xfrm>
            <a:off x="539750" y="1268413"/>
            <a:ext cx="7772400" cy="530225"/>
          </a:xfrm>
        </p:spPr>
        <p:txBody>
          <a:bodyPr vert="horz" wrap="square" anchor="t">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rgbClr val="990000"/>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rgbClr val="990000"/>
                </a:solidFill>
                <a:effectLst>
                  <a:outerShdw blurRad="38100" dist="38100" dir="2700000">
                    <a:srgbClr val="000000"/>
                  </a:outerShdw>
                </a:effectLst>
                <a:latin typeface="+mn-lt"/>
                <a:ea typeface="宋体" panose="02010600030101010101" pitchFamily="2" charset="-122"/>
                <a:cs typeface="+mn-cs"/>
              </a:rPr>
              <a:t>1</a:t>
            </a:r>
            <a:r>
              <a:rPr kumimoji="0" lang="zh-CN" altLang="en-US" sz="3200" b="0" i="0" u="none" strike="noStrike" kern="1200" cap="none" spc="0" normalizeH="0" baseline="0" noProof="1">
                <a:solidFill>
                  <a:srgbClr val="990000"/>
                </a:solidFill>
                <a:effectLst>
                  <a:outerShdw blurRad="38100" dist="38100" dir="2700000">
                    <a:srgbClr val="000000"/>
                  </a:outerShdw>
                </a:effectLst>
                <a:latin typeface="+mn-lt"/>
                <a:ea typeface="宋体" panose="02010600030101010101" pitchFamily="2" charset="-122"/>
                <a:cs typeface="+mn-cs"/>
              </a:rPr>
              <a:t>）文件系统调用与底层算法的关系</a:t>
            </a:r>
            <a:endParaRPr kumimoji="0" lang="zh-CN" altLang="en-US" sz="3200" b="0" i="0" u="none" strike="noStrike" kern="1200" cap="none" spc="0" normalizeH="0" baseline="0" noProof="1">
              <a:solidFill>
                <a:srgbClr val="990000"/>
              </a:solidFill>
              <a:effectLst>
                <a:outerShdw blurRad="38100" dist="38100" dir="2700000">
                  <a:srgbClr val="000000"/>
                </a:outerShdw>
              </a:effectLst>
              <a:latin typeface="+mn-lt"/>
              <a:ea typeface="宋体" panose="02010600030101010101" pitchFamily="2" charset="-122"/>
              <a:cs typeface="+mn-cs"/>
            </a:endParaRPr>
          </a:p>
        </p:txBody>
      </p:sp>
      <p:pic>
        <p:nvPicPr>
          <p:cNvPr id="2" name="Picture 3"/>
          <p:cNvPicPr>
            <a:picLocks noChangeAspect="1"/>
          </p:cNvPicPr>
          <p:nvPr/>
        </p:nvPicPr>
        <p:blipFill>
          <a:blip r:embed="rId1"/>
          <a:stretch>
            <a:fillRect/>
          </a:stretch>
        </p:blipFill>
        <p:spPr>
          <a:xfrm>
            <a:off x="395288" y="2060575"/>
            <a:ext cx="8135937" cy="4267200"/>
          </a:xfrm>
          <a:prstGeom prst="rect">
            <a:avLst/>
          </a:prstGeom>
          <a:noFill/>
          <a:ln w="9525">
            <a:noFill/>
          </a:ln>
        </p:spPr>
      </p:pic>
      <p:sp>
        <p:nvSpPr>
          <p:cNvPr id="142340" name="Rectangle 4"/>
          <p:cNvSpPr/>
          <p:nvPr/>
        </p:nvSpPr>
        <p:spPr>
          <a:xfrm>
            <a:off x="171450" y="515938"/>
            <a:ext cx="8318500" cy="67627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6.  UNIX文件系统调用</a:t>
            </a:r>
            <a:endParaRPr kumimoji="0" lang="en-US" sz="3200" b="1" i="0" u="none" strike="noStrike" kern="1200" cap="none" spc="0" normalizeH="0" baseline="0" noProof="1" dirty="0">
              <a:solidFill>
                <a:srgbClr val="990000"/>
              </a:solidFill>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2340">
                                            <p:txEl>
                                              <p:charRg st="0" end="15"/>
                                            </p:txEl>
                                          </p:spTgt>
                                        </p:tgtEl>
                                        <p:attrNameLst>
                                          <p:attrName>style.visibility</p:attrName>
                                        </p:attrNameLst>
                                      </p:cBhvr>
                                      <p:to>
                                        <p:strVal val="visible"/>
                                      </p:to>
                                    </p:set>
                                    <p:anim calcmode="lin" valueType="num">
                                      <p:cBhvr additive="base">
                                        <p:cTn id="7" dur="1000" fill="hold"/>
                                        <p:tgtEl>
                                          <p:spTgt spid="142340">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2340">
                                            <p:txEl>
                                              <p:charRg st="0"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p:cNvSpPr>
          <p:nvPr>
            <p:ph type="body" idx="4294967295"/>
          </p:nvPr>
        </p:nvSpPr>
        <p:spPr>
          <a:xfrm>
            <a:off x="381000" y="1803400"/>
            <a:ext cx="8388350" cy="4038600"/>
          </a:xfrm>
        </p:spPr>
        <p:txBody>
          <a:bodyPr vert="horz" wrap="square" anchor="t">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rPr>
              <a:t>2</a:t>
            </a:r>
            <a:r>
              <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rPr>
              <a:t>）底层文件系统算法的实现</a:t>
            </a:r>
            <a:endPar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namei</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rPr>
              <a:t>（</a:t>
            </a:r>
            <a:r>
              <a:rPr kumimoji="0" lang="en-US" altLang="zh-CN"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rPr>
              <a:t>3</a:t>
            </a:r>
            <a:r>
              <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rPr>
              <a:t>）系统调用命令的实现</a:t>
            </a:r>
            <a:endParaRPr kumimoji="0" lang="zh-CN" altLang="en-US" sz="3200" b="0" i="0" u="none" strike="noStrike" kern="1200" cap="none" spc="0" normalizeH="0" baseline="0" noProof="1">
              <a:solidFill>
                <a:srgbClr val="A50021"/>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open creat  close  read write</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问题</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:fopen</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与</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open?fread</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与</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read?</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库函数与系统调用</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Linux文件系统</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4" name="" r:id="rId1" imgW="838200" imgH="647700" progId="Paint.Picture">
                  <p:embed/>
                </p:oleObj>
              </mc:Choice>
              <mc:Fallback>
                <p:oleObj name="" r:id="rId1" imgW="838200" imgH="647700" progId="Paint.Picture">
                  <p:embed/>
                  <p:pic>
                    <p:nvPicPr>
                      <p:cNvPr id="0" name="图片 3093"/>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44387"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4386">
                                            <p:txEl>
                                              <p:charRg st="1" end="11"/>
                                            </p:txEl>
                                          </p:spTgt>
                                        </p:tgtEl>
                                        <p:attrNameLst>
                                          <p:attrName>style.visibility</p:attrName>
                                        </p:attrNameLst>
                                      </p:cBhvr>
                                      <p:to>
                                        <p:strVal val="visible"/>
                                      </p:to>
                                    </p:set>
                                    <p:anim calcmode="lin" valueType="num">
                                      <p:cBhvr additive="base">
                                        <p:cTn id="7" dur="500" fill="hold"/>
                                        <p:tgtEl>
                                          <p:spTgt spid="144386">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4386">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5411" name="Rectangle 3"/>
          <p:cNvSpPr/>
          <p:nvPr/>
        </p:nvSpPr>
        <p:spPr>
          <a:xfrm>
            <a:off x="171450" y="644525"/>
            <a:ext cx="8972550" cy="536733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虚拟文件系统VFS概述</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什么是虚拟文件系统VFS</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sym typeface="Arial" panose="020B0604020202020204" pitchFamily="34" charset="0"/>
              </a:rPr>
              <a:t>VFS是应用程序与具体文件系统之间的一个抽象层，它被看作为一个“通用”的文件系统，借助于VFS，用户程序可以利用标准的UNIX文件系统调用对不同介质上的不同文件系统进行读写等操作。</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VFS</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支持的文件系统类型</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l"/>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磁盘文件系统：Ext2、Ext3 、UNIX、Fat 、NTFS等</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l"/>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网络文件系统：NFS等</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Char char="l"/>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特殊文件系统：/proc</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1">
                                            <p:txEl>
                                              <p:charRg st="0" end="16"/>
                                            </p:txEl>
                                          </p:spTgt>
                                        </p:tgtEl>
                                        <p:attrNameLst>
                                          <p:attrName>style.visibility</p:attrName>
                                        </p:attrNameLst>
                                      </p:cBhvr>
                                      <p:to>
                                        <p:strVal val="visible"/>
                                      </p:to>
                                    </p:set>
                                    <p:anim calcmode="lin" valueType="num">
                                      <p:cBhvr additive="base">
                                        <p:cTn id="7" dur="1000" fill="hold"/>
                                        <p:tgtEl>
                                          <p:spTgt spid="145411">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5411">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5411">
                                            <p:txEl>
                                              <p:charRg st="16" end="40"/>
                                            </p:txEl>
                                          </p:spTgt>
                                        </p:tgtEl>
                                        <p:attrNameLst>
                                          <p:attrName>style.visibility</p:attrName>
                                        </p:attrNameLst>
                                      </p:cBhvr>
                                      <p:to>
                                        <p:strVal val="visible"/>
                                      </p:to>
                                    </p:set>
                                    <p:anim calcmode="lin" valueType="num">
                                      <p:cBhvr additive="base">
                                        <p:cTn id="13" dur="500" fill="hold"/>
                                        <p:tgtEl>
                                          <p:spTgt spid="145411">
                                            <p:txEl>
                                              <p:charRg st="16" end="4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5411">
                                            <p:txEl>
                                              <p:charRg st="16" end="4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5411">
                                            <p:txEl>
                                              <p:charRg st="40" end="131"/>
                                            </p:txEl>
                                          </p:spTgt>
                                        </p:tgtEl>
                                        <p:attrNameLst>
                                          <p:attrName>style.visibility</p:attrName>
                                        </p:attrNameLst>
                                      </p:cBhvr>
                                      <p:to>
                                        <p:strVal val="visible"/>
                                      </p:to>
                                    </p:set>
                                    <p:anim calcmode="lin" valueType="num">
                                      <p:cBhvr additive="base">
                                        <p:cTn id="19" dur="500" fill="hold"/>
                                        <p:tgtEl>
                                          <p:spTgt spid="145411">
                                            <p:txEl>
                                              <p:charRg st="40" end="13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charRg st="40" end="13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5411">
                                            <p:txEl>
                                              <p:charRg st="131" end="150"/>
                                            </p:txEl>
                                          </p:spTgt>
                                        </p:tgtEl>
                                        <p:attrNameLst>
                                          <p:attrName>style.visibility</p:attrName>
                                        </p:attrNameLst>
                                      </p:cBhvr>
                                      <p:to>
                                        <p:strVal val="visible"/>
                                      </p:to>
                                    </p:set>
                                    <p:anim calcmode="lin" valueType="num">
                                      <p:cBhvr additive="base">
                                        <p:cTn id="25" dur="500" fill="hold"/>
                                        <p:tgtEl>
                                          <p:spTgt spid="145411">
                                            <p:txEl>
                                              <p:charRg st="131" end="15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411">
                                            <p:txEl>
                                              <p:charRg st="131" end="15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5411">
                                            <p:txEl>
                                              <p:charRg st="150" end="184"/>
                                            </p:txEl>
                                          </p:spTgt>
                                        </p:tgtEl>
                                        <p:attrNameLst>
                                          <p:attrName>style.visibility</p:attrName>
                                        </p:attrNameLst>
                                      </p:cBhvr>
                                      <p:to>
                                        <p:strVal val="visible"/>
                                      </p:to>
                                    </p:set>
                                    <p:anim calcmode="lin" valueType="num">
                                      <p:cBhvr additive="base">
                                        <p:cTn id="31" dur="500" fill="hold"/>
                                        <p:tgtEl>
                                          <p:spTgt spid="145411">
                                            <p:txEl>
                                              <p:charRg st="150" end="18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1">
                                            <p:txEl>
                                              <p:charRg st="150" end="18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5411">
                                            <p:txEl>
                                              <p:charRg st="184" end="196"/>
                                            </p:txEl>
                                          </p:spTgt>
                                        </p:tgtEl>
                                        <p:attrNameLst>
                                          <p:attrName>style.visibility</p:attrName>
                                        </p:attrNameLst>
                                      </p:cBhvr>
                                      <p:to>
                                        <p:strVal val="visible"/>
                                      </p:to>
                                    </p:set>
                                    <p:anim calcmode="lin" valueType="num">
                                      <p:cBhvr additive="base">
                                        <p:cTn id="37" dur="500" fill="hold"/>
                                        <p:tgtEl>
                                          <p:spTgt spid="145411">
                                            <p:txEl>
                                              <p:charRg st="184" end="19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411">
                                            <p:txEl>
                                              <p:charRg st="184" end="19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5411">
                                            <p:txEl>
                                              <p:charRg st="196" end="210"/>
                                            </p:txEl>
                                          </p:spTgt>
                                        </p:tgtEl>
                                        <p:attrNameLst>
                                          <p:attrName>style.visibility</p:attrName>
                                        </p:attrNameLst>
                                      </p:cBhvr>
                                      <p:to>
                                        <p:strVal val="visible"/>
                                      </p:to>
                                    </p:set>
                                    <p:anim calcmode="lin" valueType="num">
                                      <p:cBhvr additive="base">
                                        <p:cTn id="43" dur="500" fill="hold"/>
                                        <p:tgtEl>
                                          <p:spTgt spid="145411">
                                            <p:txEl>
                                              <p:charRg st="196" end="2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5411">
                                            <p:txEl>
                                              <p:charRg st="196" end="2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6435" name="Rectangle 3"/>
          <p:cNvSpPr/>
          <p:nvPr/>
        </p:nvSpPr>
        <p:spPr>
          <a:xfrm>
            <a:off x="171450" y="644525"/>
            <a:ext cx="8972550" cy="498951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VFS通用文件系统模型与VFS对象</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VFS通用文件系统模型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VFS提供了一个通用的文件系统模型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该模型包括了所有不同类型的文件系统常用的功能和操</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作，它定义了所有文件系统都支持的基本的、概念上的</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接口和数据结构。</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VFS提供了一个抽象层</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该抽象层提供的统一接口隐藏了实际文件系统的具体的</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实现细节。</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6435">
                                            <p:txEl>
                                              <p:charRg st="0" end="22"/>
                                            </p:txEl>
                                          </p:spTgt>
                                        </p:tgtEl>
                                        <p:attrNameLst>
                                          <p:attrName>style.visibility</p:attrName>
                                        </p:attrNameLst>
                                      </p:cBhvr>
                                      <p:to>
                                        <p:strVal val="visible"/>
                                      </p:to>
                                    </p:set>
                                    <p:anim calcmode="lin" valueType="num">
                                      <p:cBhvr additive="base">
                                        <p:cTn id="7" dur="1000" fill="hold"/>
                                        <p:tgtEl>
                                          <p:spTgt spid="146435">
                                            <p:txEl>
                                              <p:charRg st="0" end="2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6435">
                                            <p:txEl>
                                              <p:charRg st="0" end="2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6435">
                                            <p:txEl>
                                              <p:charRg st="22" end="44"/>
                                            </p:txEl>
                                          </p:spTgt>
                                        </p:tgtEl>
                                        <p:attrNameLst>
                                          <p:attrName>style.visibility</p:attrName>
                                        </p:attrNameLst>
                                      </p:cBhvr>
                                      <p:to>
                                        <p:strVal val="visible"/>
                                      </p:to>
                                    </p:set>
                                    <p:anim calcmode="lin" valueType="num">
                                      <p:cBhvr additive="base">
                                        <p:cTn id="13" dur="500" fill="hold"/>
                                        <p:tgtEl>
                                          <p:spTgt spid="146435">
                                            <p:txEl>
                                              <p:charRg st="22" end="4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6435">
                                            <p:txEl>
                                              <p:charRg st="22" end="4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435">
                                            <p:txEl>
                                              <p:charRg st="44" end="65"/>
                                            </p:txEl>
                                          </p:spTgt>
                                        </p:tgtEl>
                                        <p:attrNameLst>
                                          <p:attrName>style.visibility</p:attrName>
                                        </p:attrNameLst>
                                      </p:cBhvr>
                                      <p:to>
                                        <p:strVal val="visible"/>
                                      </p:to>
                                    </p:set>
                                    <p:anim calcmode="lin" valueType="num">
                                      <p:cBhvr additive="base">
                                        <p:cTn id="19" dur="500" fill="hold"/>
                                        <p:tgtEl>
                                          <p:spTgt spid="146435">
                                            <p:txEl>
                                              <p:charRg st="44" end="6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6435">
                                            <p:txEl>
                                              <p:charRg st="44" end="6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6435">
                                            <p:txEl>
                                              <p:charRg st="65" end="95"/>
                                            </p:txEl>
                                          </p:spTgt>
                                        </p:tgtEl>
                                        <p:attrNameLst>
                                          <p:attrName>style.visibility</p:attrName>
                                        </p:attrNameLst>
                                      </p:cBhvr>
                                      <p:to>
                                        <p:strVal val="visible"/>
                                      </p:to>
                                    </p:set>
                                    <p:anim calcmode="lin" valueType="num">
                                      <p:cBhvr additive="base">
                                        <p:cTn id="23" dur="500" fill="hold"/>
                                        <p:tgtEl>
                                          <p:spTgt spid="146435">
                                            <p:txEl>
                                              <p:charRg st="65" end="9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6435">
                                            <p:txEl>
                                              <p:charRg st="65" end="9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6435">
                                            <p:txEl>
                                              <p:charRg st="95" end="125"/>
                                            </p:txEl>
                                          </p:spTgt>
                                        </p:tgtEl>
                                        <p:attrNameLst>
                                          <p:attrName>style.visibility</p:attrName>
                                        </p:attrNameLst>
                                      </p:cBhvr>
                                      <p:to>
                                        <p:strVal val="visible"/>
                                      </p:to>
                                    </p:set>
                                    <p:anim calcmode="lin" valueType="num">
                                      <p:cBhvr additive="base">
                                        <p:cTn id="27" dur="500" fill="hold"/>
                                        <p:tgtEl>
                                          <p:spTgt spid="146435">
                                            <p:txEl>
                                              <p:charRg st="95" end="12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6435">
                                            <p:txEl>
                                              <p:charRg st="95" end="12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46435">
                                            <p:txEl>
                                              <p:charRg st="125" end="139"/>
                                            </p:txEl>
                                          </p:spTgt>
                                        </p:tgtEl>
                                        <p:attrNameLst>
                                          <p:attrName>style.visibility</p:attrName>
                                        </p:attrNameLst>
                                      </p:cBhvr>
                                      <p:to>
                                        <p:strVal val="visible"/>
                                      </p:to>
                                    </p:set>
                                    <p:anim calcmode="lin" valueType="num">
                                      <p:cBhvr additive="base">
                                        <p:cTn id="31" dur="500" fill="hold"/>
                                        <p:tgtEl>
                                          <p:spTgt spid="146435">
                                            <p:txEl>
                                              <p:charRg st="125" end="13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6435">
                                            <p:txEl>
                                              <p:charRg st="125" end="13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6435">
                                            <p:txEl>
                                              <p:charRg st="139" end="153"/>
                                            </p:txEl>
                                          </p:spTgt>
                                        </p:tgtEl>
                                        <p:attrNameLst>
                                          <p:attrName>style.visibility</p:attrName>
                                        </p:attrNameLst>
                                      </p:cBhvr>
                                      <p:to>
                                        <p:strVal val="visible"/>
                                      </p:to>
                                    </p:set>
                                    <p:anim calcmode="lin" valueType="num">
                                      <p:cBhvr additive="base">
                                        <p:cTn id="37" dur="500" fill="hold"/>
                                        <p:tgtEl>
                                          <p:spTgt spid="146435">
                                            <p:txEl>
                                              <p:charRg st="139" end="15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6435">
                                            <p:txEl>
                                              <p:charRg st="139" end="15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6435">
                                            <p:txEl>
                                              <p:charRg st="153" end="183"/>
                                            </p:txEl>
                                          </p:spTgt>
                                        </p:tgtEl>
                                        <p:attrNameLst>
                                          <p:attrName>style.visibility</p:attrName>
                                        </p:attrNameLst>
                                      </p:cBhvr>
                                      <p:to>
                                        <p:strVal val="visible"/>
                                      </p:to>
                                    </p:set>
                                    <p:anim calcmode="lin" valueType="num">
                                      <p:cBhvr additive="base">
                                        <p:cTn id="41" dur="500" fill="hold"/>
                                        <p:tgtEl>
                                          <p:spTgt spid="146435">
                                            <p:txEl>
                                              <p:charRg st="153" end="18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6435">
                                            <p:txEl>
                                              <p:charRg st="153" end="18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46435">
                                            <p:txEl>
                                              <p:charRg st="183" end="197"/>
                                            </p:txEl>
                                          </p:spTgt>
                                        </p:tgtEl>
                                        <p:attrNameLst>
                                          <p:attrName>style.visibility</p:attrName>
                                        </p:attrNameLst>
                                      </p:cBhvr>
                                      <p:to>
                                        <p:strVal val="visible"/>
                                      </p:to>
                                    </p:set>
                                    <p:anim calcmode="lin" valueType="num">
                                      <p:cBhvr additive="base">
                                        <p:cTn id="45" dur="500" fill="hold"/>
                                        <p:tgtEl>
                                          <p:spTgt spid="146435">
                                            <p:txEl>
                                              <p:charRg st="183" end="19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46435">
                                            <p:txEl>
                                              <p:charRg st="183" end="19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7459" name="Rectangle 3"/>
          <p:cNvSpPr/>
          <p:nvPr/>
        </p:nvSpPr>
        <p:spPr>
          <a:xfrm>
            <a:off x="114300" y="687388"/>
            <a:ext cx="9029700" cy="2100263"/>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VFS使用的例</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用户程序中的写操作的实施过程</a:t>
            </a:r>
            <a:r>
              <a:rPr kumimoji="0" lang="zh-CN" sz="2400" b="1"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endParaRPr kumimoji="0" lang="zh-CN" sz="2400" b="1"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rPr>
              <a:t>	  一个用户程序中的写操作请求通过</a:t>
            </a:r>
            <a:r>
              <a:rPr kumimoji="0" lang="zh-CN" sz="2400" b="0" i="0" u="none" strike="noStrike" kern="1200" cap="none" spc="0" normalizeH="0" baseline="0" noProof="1" dirty="0">
                <a:solidFill>
                  <a:schemeClr val="bg2"/>
                </a:solidFill>
                <a:latin typeface="Times New Roman" panose="02020603050405020304" pitchFamily="2" charset="0"/>
                <a:ea typeface="宋体" panose="02010600030101010101" pitchFamily="2" charset="-122"/>
                <a:cs typeface="+mn-cs"/>
              </a:rPr>
              <a:t>VFS</a:t>
            </a:r>
            <a:r>
              <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rPr>
              <a:t>的映射、实际文件</a:t>
            </a:r>
            <a:endPar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rPr>
              <a:t>      系统的具体实施，最终将信息写到物理介质上。</a:t>
            </a:r>
            <a:endParaRPr kumimoji="0" lang="zh-CN" sz="24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grpSp>
        <p:nvGrpSpPr>
          <p:cNvPr id="147461" name="组合 147460"/>
          <p:cNvGrpSpPr/>
          <p:nvPr/>
        </p:nvGrpSpPr>
        <p:grpSpPr>
          <a:xfrm>
            <a:off x="1631950" y="3030538"/>
            <a:ext cx="6592888" cy="2252662"/>
            <a:chOff x="0" y="0"/>
            <a:chExt cx="4153" cy="1419"/>
          </a:xfrm>
        </p:grpSpPr>
        <p:sp>
          <p:nvSpPr>
            <p:cNvPr id="147462" name="AutoShape 6"/>
            <p:cNvSpPr/>
            <p:nvPr/>
          </p:nvSpPr>
          <p:spPr>
            <a:xfrm>
              <a:off x="3554" y="369"/>
              <a:ext cx="306" cy="328"/>
            </a:xfrm>
            <a:prstGeom prst="flowChartMagneticDisk">
              <a:avLst/>
            </a:prstGeom>
            <a:solidFill>
              <a:srgbClr val="FFFFFF"/>
            </a:solidFill>
            <a:ln w="9525"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641" y="533"/>
              <a:ext cx="370" cy="0"/>
            </a:xfrm>
            <a:prstGeom prst="line">
              <a:avLst/>
            </a:prstGeom>
            <a:ln w="19050" cap="flat" cmpd="sng">
              <a:solidFill>
                <a:srgbClr val="000000"/>
              </a:solidFill>
              <a:prstDash val="solid"/>
              <a:round/>
              <a:headEnd type="none" w="med" len="med"/>
              <a:tailEnd type="triangle" w="sm" len="med"/>
            </a:ln>
          </p:spPr>
        </p:sp>
        <p:sp>
          <p:nvSpPr>
            <p:cNvPr id="147463" name="Line 8"/>
            <p:cNvSpPr/>
            <p:nvPr/>
          </p:nvSpPr>
          <p:spPr>
            <a:xfrm>
              <a:off x="1784" y="533"/>
              <a:ext cx="371" cy="0"/>
            </a:xfrm>
            <a:prstGeom prst="line">
              <a:avLst/>
            </a:prstGeom>
            <a:ln w="19050" cap="flat" cmpd="sng">
              <a:solidFill>
                <a:srgbClr val="000000"/>
              </a:solidFill>
              <a:prstDash val="solid"/>
              <a:round/>
              <a:headEnd type="none" w="med" len="med"/>
              <a:tailEnd type="triangle" w="sm" len="med"/>
            </a:ln>
          </p:spPr>
        </p:sp>
        <p:sp>
          <p:nvSpPr>
            <p:cNvPr id="147464" name="Line 9"/>
            <p:cNvSpPr/>
            <p:nvPr/>
          </p:nvSpPr>
          <p:spPr>
            <a:xfrm>
              <a:off x="3195" y="533"/>
              <a:ext cx="370" cy="0"/>
            </a:xfrm>
            <a:prstGeom prst="line">
              <a:avLst/>
            </a:prstGeom>
            <a:ln w="19050" cap="flat" cmpd="sng">
              <a:solidFill>
                <a:srgbClr val="000000"/>
              </a:solidFill>
              <a:prstDash val="solid"/>
              <a:round/>
              <a:headEnd type="none" w="med" len="med"/>
              <a:tailEnd type="triangle" w="sm" len="med"/>
            </a:ln>
          </p:spPr>
        </p:sp>
        <p:sp>
          <p:nvSpPr>
            <p:cNvPr id="147465" name="Text Box 10"/>
            <p:cNvSpPr txBox="1"/>
            <p:nvPr/>
          </p:nvSpPr>
          <p:spPr>
            <a:xfrm>
              <a:off x="0" y="0"/>
              <a:ext cx="641" cy="1037"/>
            </a:xfrm>
            <a:prstGeom prst="rect">
              <a:avLst/>
            </a:prstGeom>
            <a:noFill/>
            <a:ln w="9525" cap="flat" cmpd="sng">
              <a:solidFill>
                <a:schemeClr val="tx1"/>
              </a:solidFill>
              <a:prstDash val="solid"/>
              <a:miter/>
              <a:headEnd type="none" w="med" len="med"/>
              <a:tailEnd type="none" w="med" len="med"/>
            </a:ln>
          </p:spPr>
          <p:txBody>
            <a:bodyPr anchor="t"/>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30000"/>
                </a:spcBef>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a:spcBef>
                  <a:spcPct val="30000"/>
                </a:spcBef>
              </a:pPr>
              <a:r>
                <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rPr>
                <a:t>  write();</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a:p>
              <a:pPr>
                <a:spcBef>
                  <a:spcPct val="30000"/>
                </a:spcBef>
              </a:pP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      </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147466" name="Text Box 11"/>
            <p:cNvSpPr txBox="1"/>
            <p:nvPr/>
          </p:nvSpPr>
          <p:spPr>
            <a:xfrm>
              <a:off x="21" y="1114"/>
              <a:ext cx="646"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用户程序</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147467" name="Text Box 12"/>
            <p:cNvSpPr txBox="1"/>
            <p:nvPr/>
          </p:nvSpPr>
          <p:spPr>
            <a:xfrm>
              <a:off x="1016" y="363"/>
              <a:ext cx="767" cy="340"/>
            </a:xfrm>
            <a:prstGeom prst="rect">
              <a:avLst/>
            </a:prstGeom>
            <a:noFill/>
            <a:ln w="9525" cap="flat" cmpd="sng">
              <a:solidFill>
                <a:schemeClr val="tx1"/>
              </a:solidFill>
              <a:prstDash val="solid"/>
              <a:miter/>
              <a:headEnd type="none" w="med" len="med"/>
              <a:tailEnd type="none" w="med" len="med"/>
            </a:ln>
          </p:spPr>
          <p:txBody>
            <a:bodyPr anchor="t"/>
            <a:p>
              <a:pPr>
                <a:lnSpc>
                  <a:spcPct val="130000"/>
                </a:lnSpc>
                <a:spcBef>
                  <a:spcPct val="30000"/>
                </a:spcBef>
              </a:pPr>
              <a:r>
                <a:rPr lang="zh-CN" altLang="zh-CN" sz="1600" dirty="0">
                  <a:solidFill>
                    <a:schemeClr val="tx1"/>
                  </a:solidFill>
                  <a:latin typeface="Times New Roman" panose="02020603050405020304" pitchFamily="2" charset="0"/>
                  <a:ea typeface="宋体" panose="02010600030101010101" pitchFamily="2" charset="-122"/>
                </a:rPr>
                <a:t>sys_write()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47468" name="Text Box 13"/>
            <p:cNvSpPr txBox="1"/>
            <p:nvPr/>
          </p:nvSpPr>
          <p:spPr>
            <a:xfrm>
              <a:off x="2141" y="363"/>
              <a:ext cx="1060" cy="340"/>
            </a:xfrm>
            <a:prstGeom prst="rect">
              <a:avLst/>
            </a:prstGeom>
            <a:noFill/>
            <a:ln w="9525" cap="flat" cmpd="sng">
              <a:solidFill>
                <a:schemeClr val="tx1"/>
              </a:solidFill>
              <a:prstDash val="solid"/>
              <a:miter/>
              <a:headEnd type="none" w="med" len="med"/>
              <a:tailEnd type="none" w="med" len="med"/>
            </a:ln>
          </p:spPr>
          <p:txBody>
            <a:bodyPr anchor="t"/>
            <a:p>
              <a:pPr>
                <a:lnSpc>
                  <a:spcPct val="130000"/>
                </a:lnSpc>
                <a:spcBef>
                  <a:spcPct val="30000"/>
                </a:spcBef>
              </a:pPr>
              <a:r>
                <a:rPr lang="zh-CN" altLang="en-US" sz="1600">
                  <a:solidFill>
                    <a:schemeClr val="tx1"/>
                  </a:solidFill>
                  <a:latin typeface="Times New Roman" panose="02020603050405020304" pitchFamily="2" charset="0"/>
                  <a:ea typeface="宋体" panose="02010600030101010101" pitchFamily="2" charset="-122"/>
                </a:rPr>
                <a:t>文件系统写方法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147469" name="Text Box 14"/>
            <p:cNvSpPr txBox="1"/>
            <p:nvPr/>
          </p:nvSpPr>
          <p:spPr>
            <a:xfrm>
              <a:off x="848" y="1114"/>
              <a:ext cx="118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VFS虚拟文件系统</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47470" name="Text Box 15"/>
            <p:cNvSpPr txBox="1"/>
            <p:nvPr/>
          </p:nvSpPr>
          <p:spPr>
            <a:xfrm>
              <a:off x="2191" y="1022"/>
              <a:ext cx="892" cy="397"/>
            </a:xfrm>
            <a:prstGeom prst="rect">
              <a:avLst/>
            </a:prstGeom>
            <a:noFill/>
            <a:ln w="9525">
              <a:noFill/>
            </a:ln>
          </p:spPr>
          <p:txBody>
            <a:bodyPr anchor="t">
              <a:spAutoFit/>
            </a:bodyPr>
            <a:p>
              <a:pPr>
                <a:spcBef>
                  <a:spcPct val="20000"/>
                </a:spcBef>
              </a:pPr>
              <a:r>
                <a:rPr lang="zh-CN" altLang="zh-CN" sz="1600" dirty="0">
                  <a:solidFill>
                    <a:schemeClr val="tx1"/>
                  </a:solidFill>
                  <a:latin typeface="Times New Roman" panose="02020603050405020304" pitchFamily="2" charset="0"/>
                  <a:ea typeface="宋体" panose="02010600030101010101" pitchFamily="2" charset="-122"/>
                </a:rPr>
                <a:t>具体文件系统</a:t>
              </a: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如Ext2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47471" name="Text Box 16"/>
            <p:cNvSpPr txBox="1"/>
            <p:nvPr/>
          </p:nvSpPr>
          <p:spPr>
            <a:xfrm>
              <a:off x="3242" y="1078"/>
              <a:ext cx="911"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物理存储介质</a:t>
              </a:r>
              <a:endParaRPr lang="zh-CN" altLang="en-US" sz="1600">
                <a:solidFill>
                  <a:schemeClr val="tx1"/>
                </a:solidFill>
                <a:latin typeface="Times New Roman" panose="02020603050405020304" pitchFamily="2" charset="0"/>
                <a:ea typeface="宋体" panose="02010600030101010101" pitchFamily="2" charset="-122"/>
              </a:endParaRPr>
            </a:p>
          </p:txBody>
        </p:sp>
      </p:grpSp>
      <p:sp>
        <p:nvSpPr>
          <p:cNvPr id="147473" name="Text Box 17"/>
          <p:cNvSpPr txBox="1"/>
          <p:nvPr/>
        </p:nvSpPr>
        <p:spPr>
          <a:xfrm>
            <a:off x="2751138" y="5824538"/>
            <a:ext cx="321786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一个用户程序写操作的实现步骤</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7459">
                                            <p:txEl>
                                              <p:charRg st="0" end="10"/>
                                            </p:txEl>
                                          </p:spTgt>
                                        </p:tgtEl>
                                        <p:attrNameLst>
                                          <p:attrName>style.visibility</p:attrName>
                                        </p:attrNameLst>
                                      </p:cBhvr>
                                      <p:to>
                                        <p:strVal val="visible"/>
                                      </p:to>
                                    </p:set>
                                    <p:anim calcmode="lin" valueType="num">
                                      <p:cBhvr additive="base">
                                        <p:cTn id="7" dur="1000" fill="hold"/>
                                        <p:tgtEl>
                                          <p:spTgt spid="147459">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7459">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459">
                                            <p:txEl>
                                              <p:charRg st="10" end="26"/>
                                            </p:txEl>
                                          </p:spTgt>
                                        </p:tgtEl>
                                        <p:attrNameLst>
                                          <p:attrName>style.visibility</p:attrName>
                                        </p:attrNameLst>
                                      </p:cBhvr>
                                      <p:to>
                                        <p:strVal val="visible"/>
                                      </p:to>
                                    </p:set>
                                    <p:anim calcmode="lin" valueType="num">
                                      <p:cBhvr additive="base">
                                        <p:cTn id="13" dur="500" fill="hold"/>
                                        <p:tgtEl>
                                          <p:spTgt spid="147459">
                                            <p:txEl>
                                              <p:charRg st="10" end="2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charRg st="10" end="2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7459">
                                            <p:txEl>
                                              <p:charRg st="26" end="56"/>
                                            </p:txEl>
                                          </p:spTgt>
                                        </p:tgtEl>
                                        <p:attrNameLst>
                                          <p:attrName>style.visibility</p:attrName>
                                        </p:attrNameLst>
                                      </p:cBhvr>
                                      <p:to>
                                        <p:strVal val="visible"/>
                                      </p:to>
                                    </p:set>
                                    <p:anim calcmode="lin" valueType="num">
                                      <p:cBhvr additive="base">
                                        <p:cTn id="17" dur="500" fill="hold"/>
                                        <p:tgtEl>
                                          <p:spTgt spid="147459">
                                            <p:txEl>
                                              <p:charRg st="26" end="5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7459">
                                            <p:txEl>
                                              <p:charRg st="26" end="5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7459">
                                            <p:txEl>
                                              <p:charRg st="56" end="84"/>
                                            </p:txEl>
                                          </p:spTgt>
                                        </p:tgtEl>
                                        <p:attrNameLst>
                                          <p:attrName>style.visibility</p:attrName>
                                        </p:attrNameLst>
                                      </p:cBhvr>
                                      <p:to>
                                        <p:strVal val="visible"/>
                                      </p:to>
                                    </p:set>
                                    <p:anim calcmode="lin" valueType="num">
                                      <p:cBhvr additive="base">
                                        <p:cTn id="21" dur="500" fill="hold"/>
                                        <p:tgtEl>
                                          <p:spTgt spid="147459">
                                            <p:txEl>
                                              <p:charRg st="56" end="8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7459">
                                            <p:txEl>
                                              <p:charRg st="56" end="8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7461"/>
                                        </p:tgtEl>
                                        <p:attrNameLst>
                                          <p:attrName>style.visibility</p:attrName>
                                        </p:attrNameLst>
                                      </p:cBhvr>
                                      <p:to>
                                        <p:strVal val="visible"/>
                                      </p:to>
                                    </p:set>
                                    <p:anim calcmode="lin" valueType="num">
                                      <p:cBhvr additive="base">
                                        <p:cTn id="27" dur="500" fill="hold"/>
                                        <p:tgtEl>
                                          <p:spTgt spid="147461"/>
                                        </p:tgtEl>
                                        <p:attrNameLst>
                                          <p:attrName>ppt_x</p:attrName>
                                        </p:attrNameLst>
                                      </p:cBhvr>
                                      <p:tavLst>
                                        <p:tav tm="0">
                                          <p:val>
                                            <p:strVal val="#ppt_x"/>
                                          </p:val>
                                        </p:tav>
                                        <p:tav tm="100000">
                                          <p:val>
                                            <p:strVal val="#ppt_x"/>
                                          </p:val>
                                        </p:tav>
                                      </p:tavLst>
                                    </p:anim>
                                    <p:anim calcmode="lin" valueType="num">
                                      <p:cBhvr additive="base">
                                        <p:cTn id="28" dur="500" fill="hold"/>
                                        <p:tgtEl>
                                          <p:spTgt spid="14746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74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P spid="1474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8675" name="Rectangle 3"/>
          <p:cNvSpPr/>
          <p:nvPr/>
        </p:nvSpPr>
        <p:spPr>
          <a:xfrm>
            <a:off x="671513" y="787400"/>
            <a:ext cx="8318500" cy="437197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文件的物理结构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什么是物理文件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文件的物理结构是信息在物理存储器上的存储方式，是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数据的物理表示和组织。</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研究文件物理结构的目的</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ⅰ</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选择工作性能良好、设备利用率高的物理文件形式。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ⅱ  系统按照文件的物理结构形式和外部设备打交道，控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制信息的传输。</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charRg st="0" end="12"/>
                                            </p:txEl>
                                          </p:spTgt>
                                        </p:tgtEl>
                                        <p:attrNameLst>
                                          <p:attrName>style.visibility</p:attrName>
                                        </p:attrNameLst>
                                      </p:cBhvr>
                                      <p:to>
                                        <p:strVal val="visible"/>
                                      </p:to>
                                    </p:set>
                                    <p:anim calcmode="lin" valueType="num">
                                      <p:cBhvr additive="base">
                                        <p:cTn id="7" dur="1000" fill="hold"/>
                                        <p:tgtEl>
                                          <p:spTgt spid="2867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867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charRg st="12" end="22"/>
                                            </p:txEl>
                                          </p:spTgt>
                                        </p:tgtEl>
                                        <p:attrNameLst>
                                          <p:attrName>style.visibility</p:attrName>
                                        </p:attrNameLst>
                                      </p:cBhvr>
                                      <p:to>
                                        <p:strVal val="visible"/>
                                      </p:to>
                                    </p:set>
                                    <p:anim calcmode="lin" valueType="num">
                                      <p:cBhvr additive="base">
                                        <p:cTn id="13" dur="1000" fill="hold"/>
                                        <p:tgtEl>
                                          <p:spTgt spid="28675">
                                            <p:txEl>
                                              <p:charRg st="12" end="2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8675">
                                            <p:txEl>
                                              <p:charRg st="12" end="2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charRg st="22" end="54"/>
                                            </p:txEl>
                                          </p:spTgt>
                                        </p:tgtEl>
                                        <p:attrNameLst>
                                          <p:attrName>style.visibility</p:attrName>
                                        </p:attrNameLst>
                                      </p:cBhvr>
                                      <p:to>
                                        <p:strVal val="visible"/>
                                      </p:to>
                                    </p:set>
                                    <p:anim calcmode="lin" valueType="num">
                                      <p:cBhvr additive="base">
                                        <p:cTn id="19" dur="500" fill="hold"/>
                                        <p:tgtEl>
                                          <p:spTgt spid="28675">
                                            <p:txEl>
                                              <p:charRg st="22" end="5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charRg st="22" end="5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675">
                                            <p:txEl>
                                              <p:charRg st="54" end="73"/>
                                            </p:txEl>
                                          </p:spTgt>
                                        </p:tgtEl>
                                        <p:attrNameLst>
                                          <p:attrName>style.visibility</p:attrName>
                                        </p:attrNameLst>
                                      </p:cBhvr>
                                      <p:to>
                                        <p:strVal val="visible"/>
                                      </p:to>
                                    </p:set>
                                    <p:anim calcmode="lin" valueType="num">
                                      <p:cBhvr additive="base">
                                        <p:cTn id="23" dur="500" fill="hold"/>
                                        <p:tgtEl>
                                          <p:spTgt spid="28675">
                                            <p:txEl>
                                              <p:charRg st="54" end="7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8675">
                                            <p:txEl>
                                              <p:charRg st="54" end="7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8675">
                                            <p:txEl>
                                              <p:charRg st="73" end="87"/>
                                            </p:txEl>
                                          </p:spTgt>
                                        </p:tgtEl>
                                        <p:attrNameLst>
                                          <p:attrName>style.visibility</p:attrName>
                                        </p:attrNameLst>
                                      </p:cBhvr>
                                      <p:to>
                                        <p:strVal val="visible"/>
                                      </p:to>
                                    </p:set>
                                    <p:anim calcmode="lin" valueType="num">
                                      <p:cBhvr additive="base">
                                        <p:cTn id="29" dur="500" fill="hold"/>
                                        <p:tgtEl>
                                          <p:spTgt spid="28675">
                                            <p:txEl>
                                              <p:charRg st="73" end="8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8675">
                                            <p:txEl>
                                              <p:charRg st="73" end="8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8675">
                                            <p:txEl>
                                              <p:charRg st="87" end="120"/>
                                            </p:txEl>
                                          </p:spTgt>
                                        </p:tgtEl>
                                        <p:attrNameLst>
                                          <p:attrName>style.visibility</p:attrName>
                                        </p:attrNameLst>
                                      </p:cBhvr>
                                      <p:to>
                                        <p:strVal val="visible"/>
                                      </p:to>
                                    </p:set>
                                    <p:anim calcmode="lin" valueType="num">
                                      <p:cBhvr additive="base">
                                        <p:cTn id="35" dur="500" fill="hold"/>
                                        <p:tgtEl>
                                          <p:spTgt spid="28675">
                                            <p:txEl>
                                              <p:charRg st="87" end="12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8675">
                                            <p:txEl>
                                              <p:charRg st="87" end="12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8675">
                                            <p:txEl>
                                              <p:charRg st="120" end="155"/>
                                            </p:txEl>
                                          </p:spTgt>
                                        </p:tgtEl>
                                        <p:attrNameLst>
                                          <p:attrName>style.visibility</p:attrName>
                                        </p:attrNameLst>
                                      </p:cBhvr>
                                      <p:to>
                                        <p:strVal val="visible"/>
                                      </p:to>
                                    </p:set>
                                    <p:anim calcmode="lin" valueType="num">
                                      <p:cBhvr additive="base">
                                        <p:cTn id="39" dur="500" fill="hold"/>
                                        <p:tgtEl>
                                          <p:spTgt spid="28675">
                                            <p:txEl>
                                              <p:charRg st="120" end="15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8675">
                                            <p:txEl>
                                              <p:charRg st="120" end="15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8675">
                                            <p:txEl>
                                              <p:charRg st="155" end="176"/>
                                            </p:txEl>
                                          </p:spTgt>
                                        </p:tgtEl>
                                        <p:attrNameLst>
                                          <p:attrName>style.visibility</p:attrName>
                                        </p:attrNameLst>
                                      </p:cBhvr>
                                      <p:to>
                                        <p:strVal val="visible"/>
                                      </p:to>
                                    </p:set>
                                    <p:anim calcmode="lin" valueType="num">
                                      <p:cBhvr additive="base">
                                        <p:cTn id="43" dur="500" fill="hold"/>
                                        <p:tgtEl>
                                          <p:spTgt spid="28675">
                                            <p:txEl>
                                              <p:charRg st="155" end="17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8675">
                                            <p:txEl>
                                              <p:charRg st="155" end="1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8483" name="Rectangle 3"/>
          <p:cNvSpPr/>
          <p:nvPr/>
        </p:nvSpPr>
        <p:spPr>
          <a:xfrm>
            <a:off x="157163" y="644525"/>
            <a:ext cx="8802688" cy="53213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VFS对象类型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 超级块对象 (superblock object)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代表已安装的文件系统，存放已安装文件系统的所有信息。</a:t>
            </a:r>
            <a:r>
              <a:rPr kumimoji="0" lang="zh-CN" sz="24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 索引节点对象 (inode object)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代表一个文件，描述一个具体文件的所有信息。</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 目录项对象 (dentry object)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代表一个目录项，是路径名的一个组成部分 。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④ 文件对象 (file object)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它代表由进程打开的文件。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8483">
                                            <p:txEl>
                                              <p:charRg st="0" end="18"/>
                                            </p:txEl>
                                          </p:spTgt>
                                        </p:tgtEl>
                                        <p:attrNameLst>
                                          <p:attrName>style.visibility</p:attrName>
                                        </p:attrNameLst>
                                      </p:cBhvr>
                                      <p:to>
                                        <p:strVal val="visible"/>
                                      </p:to>
                                    </p:set>
                                    <p:anim calcmode="lin" valueType="num">
                                      <p:cBhvr additive="base">
                                        <p:cTn id="7" dur="1000" fill="hold"/>
                                        <p:tgtEl>
                                          <p:spTgt spid="148483">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848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3">
                                            <p:txEl>
                                              <p:charRg st="18" end="48"/>
                                            </p:txEl>
                                          </p:spTgt>
                                        </p:tgtEl>
                                        <p:attrNameLst>
                                          <p:attrName>style.visibility</p:attrName>
                                        </p:attrNameLst>
                                      </p:cBhvr>
                                      <p:to>
                                        <p:strVal val="visible"/>
                                      </p:to>
                                    </p:set>
                                    <p:anim calcmode="lin" valueType="num">
                                      <p:cBhvr additive="base">
                                        <p:cTn id="13" dur="500" fill="hold"/>
                                        <p:tgtEl>
                                          <p:spTgt spid="148483">
                                            <p:txEl>
                                              <p:charRg st="18"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charRg st="18" end="4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8483">
                                            <p:txEl>
                                              <p:charRg st="48" end="80"/>
                                            </p:txEl>
                                          </p:spTgt>
                                        </p:tgtEl>
                                        <p:attrNameLst>
                                          <p:attrName>style.visibility</p:attrName>
                                        </p:attrNameLst>
                                      </p:cBhvr>
                                      <p:to>
                                        <p:strVal val="visible"/>
                                      </p:to>
                                    </p:set>
                                    <p:anim calcmode="lin" valueType="num">
                                      <p:cBhvr additive="base">
                                        <p:cTn id="17" dur="500" fill="hold"/>
                                        <p:tgtEl>
                                          <p:spTgt spid="148483">
                                            <p:txEl>
                                              <p:charRg st="48"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8483">
                                            <p:txEl>
                                              <p:charRg st="48" end="8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48483">
                                            <p:txEl>
                                              <p:charRg st="80" end="105"/>
                                            </p:txEl>
                                          </p:spTgt>
                                        </p:tgtEl>
                                        <p:attrNameLst>
                                          <p:attrName>style.visibility</p:attrName>
                                        </p:attrNameLst>
                                      </p:cBhvr>
                                      <p:to>
                                        <p:strVal val="visible"/>
                                      </p:to>
                                    </p:set>
                                    <p:anim calcmode="lin" valueType="num">
                                      <p:cBhvr additive="base">
                                        <p:cTn id="21" dur="500" fill="hold"/>
                                        <p:tgtEl>
                                          <p:spTgt spid="148483">
                                            <p:txEl>
                                              <p:charRg st="80" end="10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48483">
                                            <p:txEl>
                                              <p:charRg st="80" end="10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8483">
                                            <p:txEl>
                                              <p:charRg st="105" end="135"/>
                                            </p:txEl>
                                          </p:spTgt>
                                        </p:tgtEl>
                                        <p:attrNameLst>
                                          <p:attrName>style.visibility</p:attrName>
                                        </p:attrNameLst>
                                      </p:cBhvr>
                                      <p:to>
                                        <p:strVal val="visible"/>
                                      </p:to>
                                    </p:set>
                                    <p:anim calcmode="lin" valueType="num">
                                      <p:cBhvr additive="base">
                                        <p:cTn id="25" dur="500" fill="hold"/>
                                        <p:tgtEl>
                                          <p:spTgt spid="148483">
                                            <p:txEl>
                                              <p:charRg st="105" end="13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8483">
                                            <p:txEl>
                                              <p:charRg st="105" end="13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48483">
                                            <p:txEl>
                                              <p:charRg st="135" end="162"/>
                                            </p:txEl>
                                          </p:spTgt>
                                        </p:tgtEl>
                                        <p:attrNameLst>
                                          <p:attrName>style.visibility</p:attrName>
                                        </p:attrNameLst>
                                      </p:cBhvr>
                                      <p:to>
                                        <p:strVal val="visible"/>
                                      </p:to>
                                    </p:set>
                                    <p:anim calcmode="lin" valueType="num">
                                      <p:cBhvr additive="base">
                                        <p:cTn id="29" dur="500" fill="hold"/>
                                        <p:tgtEl>
                                          <p:spTgt spid="148483">
                                            <p:txEl>
                                              <p:charRg st="135" end="16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8483">
                                            <p:txEl>
                                              <p:charRg st="135" end="16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8483">
                                            <p:txEl>
                                              <p:charRg st="162" end="190"/>
                                            </p:txEl>
                                          </p:spTgt>
                                        </p:tgtEl>
                                        <p:attrNameLst>
                                          <p:attrName>style.visibility</p:attrName>
                                        </p:attrNameLst>
                                      </p:cBhvr>
                                      <p:to>
                                        <p:strVal val="visible"/>
                                      </p:to>
                                    </p:set>
                                    <p:anim calcmode="lin" valueType="num">
                                      <p:cBhvr additive="base">
                                        <p:cTn id="33" dur="500" fill="hold"/>
                                        <p:tgtEl>
                                          <p:spTgt spid="148483">
                                            <p:txEl>
                                              <p:charRg st="162" end="19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8483">
                                            <p:txEl>
                                              <p:charRg st="162" end="19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8483">
                                            <p:txEl>
                                              <p:charRg st="190" end="213"/>
                                            </p:txEl>
                                          </p:spTgt>
                                        </p:tgtEl>
                                        <p:attrNameLst>
                                          <p:attrName>style.visibility</p:attrName>
                                        </p:attrNameLst>
                                      </p:cBhvr>
                                      <p:to>
                                        <p:strVal val="visible"/>
                                      </p:to>
                                    </p:set>
                                    <p:anim calcmode="lin" valueType="num">
                                      <p:cBhvr additive="base">
                                        <p:cTn id="37" dur="500" fill="hold"/>
                                        <p:tgtEl>
                                          <p:spTgt spid="148483">
                                            <p:txEl>
                                              <p:charRg st="190" end="21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8483">
                                            <p:txEl>
                                              <p:charRg st="190" end="21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8483">
                                            <p:txEl>
                                              <p:charRg st="213" end="231"/>
                                            </p:txEl>
                                          </p:spTgt>
                                        </p:tgtEl>
                                        <p:attrNameLst>
                                          <p:attrName>style.visibility</p:attrName>
                                        </p:attrNameLst>
                                      </p:cBhvr>
                                      <p:to>
                                        <p:strVal val="visible"/>
                                      </p:to>
                                    </p:set>
                                    <p:anim calcmode="lin" valueType="num">
                                      <p:cBhvr additive="base">
                                        <p:cTn id="41" dur="500" fill="hold"/>
                                        <p:tgtEl>
                                          <p:spTgt spid="148483">
                                            <p:txEl>
                                              <p:charRg st="213" end="23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48483">
                                            <p:txEl>
                                              <p:charRg st="213" end="23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49507" name="Rectangle 3"/>
          <p:cNvSpPr/>
          <p:nvPr/>
        </p:nvSpPr>
        <p:spPr>
          <a:xfrm>
            <a:off x="158750" y="415925"/>
            <a:ext cx="8972550" cy="3703638"/>
          </a:xfrm>
          <a:prstGeom prst="rect">
            <a:avLst/>
          </a:prstGeom>
          <a:noFill/>
          <a:ln w="9525">
            <a:noFill/>
          </a:ln>
        </p:spPr>
        <p:txBody>
          <a:bodyPr>
            <a:spAutoFit/>
          </a:bodyPr>
          <a:p>
            <a:pPr marL="533400" marR="0" indent="-533400" algn="l" defTabSz="914400" rtl="0" eaLnBrk="1" fontAlgn="base" latinLnBrk="0" hangingPunct="1">
              <a:lnSpc>
                <a:spcPct val="130000"/>
              </a:lnSpc>
              <a:spcBef>
                <a:spcPct val="2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与进程相关的数据结构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每个进程都有当前目录 (或根目录)，进程活动期间都要打开各种文件。</a:t>
            </a:r>
            <a:endPar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Linux系统使用fs_struct和file_struct结构体描述以上信息。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fs_struct结构体</a:t>
            </a: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:与文件系统和进程有关的，带有全局性</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的信息</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描述进程的当前目录 (或根目录)的信息；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每个进程描述符的fs字段就指向该进程的fs_struct结构体</a:t>
            </a:r>
            <a:r>
              <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p:txBody>
      </p:sp>
      <p:sp>
        <p:nvSpPr>
          <p:cNvPr id="2" name="Rectangle 4"/>
          <p:cNvSpPr/>
          <p:nvPr/>
        </p:nvSpPr>
        <p:spPr>
          <a:xfrm>
            <a:off x="611188" y="236538"/>
            <a:ext cx="8393112"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49509" name="Rectangle 5"/>
          <p:cNvSpPr/>
          <p:nvPr/>
        </p:nvSpPr>
        <p:spPr>
          <a:xfrm>
            <a:off x="84138" y="4922838"/>
            <a:ext cx="2309812" cy="336550"/>
          </a:xfrm>
          <a:prstGeom prst="rect">
            <a:avLst/>
          </a:prstGeom>
          <a:noFill/>
          <a:ln w="9525">
            <a:noFill/>
          </a:ln>
        </p:spPr>
        <p:txBody>
          <a:bodyPr wrap="none" anchor="ctr">
            <a:spAutoFit/>
          </a:bodyPr>
          <a:p>
            <a:r>
              <a:rPr lang="zh-CN" altLang="zh-CN" sz="1600" b="0" dirty="0">
                <a:solidFill>
                  <a:schemeClr val="tx1"/>
                </a:solidFill>
                <a:latin typeface="Times New Roman" panose="02020603050405020304" pitchFamily="2" charset="0"/>
                <a:ea typeface="宋体" panose="02010600030101010101" pitchFamily="2" charset="-122"/>
              </a:rPr>
              <a:t>fs_struct结构的主要字段</a:t>
            </a:r>
            <a:endParaRPr lang="zh-CN" altLang="zh-CN" sz="1600" b="0" dirty="0">
              <a:solidFill>
                <a:schemeClr val="tx1"/>
              </a:solidFill>
              <a:latin typeface="Arial" panose="020B0604020202020204" pitchFamily="34" charset="0"/>
              <a:ea typeface="宋体" panose="02010600030101010101" pitchFamily="2" charset="-122"/>
            </a:endParaRPr>
          </a:p>
        </p:txBody>
      </p:sp>
      <p:graphicFrame>
        <p:nvGraphicFramePr>
          <p:cNvPr id="149510" name="表格 149509"/>
          <p:cNvGraphicFramePr/>
          <p:nvPr/>
        </p:nvGraphicFramePr>
        <p:xfrm>
          <a:off x="2586038" y="4111625"/>
          <a:ext cx="5440363" cy="2355850"/>
        </p:xfrm>
        <a:graphic>
          <a:graphicData uri="http://schemas.openxmlformats.org/drawingml/2006/table">
            <a:tbl>
              <a:tblPr/>
              <a:tblGrid>
                <a:gridCol w="1585913"/>
                <a:gridCol w="3854450"/>
              </a:tblGrid>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b="1">
                          <a:solidFill>
                            <a:schemeClr val="tx1"/>
                          </a:solidFill>
                          <a:latin typeface="Times New Roman" panose="02020603050405020304" pitchFamily="2" charset="0"/>
                          <a:ea typeface="宋体" panose="02010600030101010101" pitchFamily="2" charset="-122"/>
                        </a:rPr>
                        <a:t>字    段</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说                 明</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count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共享此结构的进程个数</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*root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根目录的目录项对象</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*pwd</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当前工作目录的目录项对象</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*rootmut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根目录所安装的文件系统对象</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81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*pwdmut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当前工作目录所安装的文件系统对象</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en-US" altLang="zh-CN" sz="1600" b="1">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en-US" sz="1600" b="1">
                        <a:solidFill>
                          <a:schemeClr val="tx1"/>
                        </a:solidFill>
                        <a:latin typeface="Times New Roman" panose="02020603050405020304" pitchFamily="2" charset="0"/>
                        <a:sym typeface="MT Extra" panose="05050102010205020202" pitchFamily="2" charset="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en-US" altLang="zh-CN" sz="1600" b="1">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en-US" sz="1600" b="1">
                        <a:solidFill>
                          <a:schemeClr val="tx1"/>
                        </a:solidFill>
                        <a:latin typeface="Times New Roman" panose="02020603050405020304" pitchFamily="2" charset="0"/>
                        <a:sym typeface="MT Extra" panose="05050102010205020202" pitchFamily="2" charset="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9507">
                                            <p:txEl>
                                              <p:charRg st="0" end="15"/>
                                            </p:txEl>
                                          </p:spTgt>
                                        </p:tgtEl>
                                        <p:attrNameLst>
                                          <p:attrName>style.visibility</p:attrName>
                                        </p:attrNameLst>
                                      </p:cBhvr>
                                      <p:to>
                                        <p:strVal val="visible"/>
                                      </p:to>
                                    </p:set>
                                    <p:anim calcmode="lin" valueType="num">
                                      <p:cBhvr additive="base">
                                        <p:cTn id="7" dur="1000" fill="hold"/>
                                        <p:tgtEl>
                                          <p:spTgt spid="149507">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9507">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07">
                                            <p:txEl>
                                              <p:charRg st="15" end="56"/>
                                            </p:txEl>
                                          </p:spTgt>
                                        </p:tgtEl>
                                        <p:attrNameLst>
                                          <p:attrName>style.visibility</p:attrName>
                                        </p:attrNameLst>
                                      </p:cBhvr>
                                      <p:to>
                                        <p:strVal val="visible"/>
                                      </p:to>
                                    </p:set>
                                    <p:anim calcmode="lin" valueType="num">
                                      <p:cBhvr additive="base">
                                        <p:cTn id="13" dur="500" fill="hold"/>
                                        <p:tgtEl>
                                          <p:spTgt spid="149507">
                                            <p:txEl>
                                              <p:charRg st="15" end="5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9507">
                                            <p:txEl>
                                              <p:charRg st="15" end="5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9507">
                                            <p:txEl>
                                              <p:charRg st="56" end="108"/>
                                            </p:txEl>
                                          </p:spTgt>
                                        </p:tgtEl>
                                        <p:attrNameLst>
                                          <p:attrName>style.visibility</p:attrName>
                                        </p:attrNameLst>
                                      </p:cBhvr>
                                      <p:to>
                                        <p:strVal val="visible"/>
                                      </p:to>
                                    </p:set>
                                    <p:anim calcmode="lin" valueType="num">
                                      <p:cBhvr additive="base">
                                        <p:cTn id="17" dur="500" fill="hold"/>
                                        <p:tgtEl>
                                          <p:spTgt spid="149507">
                                            <p:txEl>
                                              <p:charRg st="56" end="10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9507">
                                            <p:txEl>
                                              <p:charRg st="56" end="108"/>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49507">
                                            <p:txEl>
                                              <p:charRg st="108" end="152"/>
                                            </p:txEl>
                                          </p:spTgt>
                                        </p:tgtEl>
                                        <p:attrNameLst>
                                          <p:attrName>style.visibility</p:attrName>
                                        </p:attrNameLst>
                                      </p:cBhvr>
                                      <p:to>
                                        <p:strVal val="visible"/>
                                      </p:to>
                                    </p:set>
                                    <p:anim calcmode="lin" valueType="num">
                                      <p:cBhvr additive="base">
                                        <p:cTn id="23" dur="500" fill="hold"/>
                                        <p:tgtEl>
                                          <p:spTgt spid="149507">
                                            <p:txEl>
                                              <p:charRg st="108" end="15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9507">
                                            <p:txEl>
                                              <p:charRg st="108" end="15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49507">
                                            <p:txEl>
                                              <p:charRg st="152" end="178"/>
                                            </p:txEl>
                                          </p:spTgt>
                                        </p:tgtEl>
                                        <p:attrNameLst>
                                          <p:attrName>style.visibility</p:attrName>
                                        </p:attrNameLst>
                                      </p:cBhvr>
                                      <p:to>
                                        <p:strVal val="visible"/>
                                      </p:to>
                                    </p:set>
                                    <p:anim calcmode="lin" valueType="num">
                                      <p:cBhvr additive="base">
                                        <p:cTn id="29" dur="500" fill="hold"/>
                                        <p:tgtEl>
                                          <p:spTgt spid="149507">
                                            <p:txEl>
                                              <p:charRg st="152" end="17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9507">
                                            <p:txEl>
                                              <p:charRg st="152" end="178"/>
                                            </p:txEl>
                                          </p:spTgt>
                                        </p:tgtEl>
                                        <p:attrNameLst>
                                          <p:attrName>ppt_y</p:attrName>
                                        </p:attrNameLst>
                                      </p:cBhvr>
                                      <p:tavLst>
                                        <p:tav tm="0">
                                          <p:val>
                                            <p:strVal val="#ppt_y"/>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9507">
                                            <p:txEl>
                                              <p:charRg st="178" end="216"/>
                                            </p:txEl>
                                          </p:spTgt>
                                        </p:tgtEl>
                                        <p:attrNameLst>
                                          <p:attrName>style.visibility</p:attrName>
                                        </p:attrNameLst>
                                      </p:cBhvr>
                                      <p:to>
                                        <p:strVal val="visible"/>
                                      </p:to>
                                    </p:set>
                                    <p:anim calcmode="lin" valueType="num">
                                      <p:cBhvr additive="base">
                                        <p:cTn id="33" dur="500" fill="hold"/>
                                        <p:tgtEl>
                                          <p:spTgt spid="149507">
                                            <p:txEl>
                                              <p:charRg st="178" end="21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49507">
                                            <p:txEl>
                                              <p:charRg st="178" end="21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49509"/>
                                        </p:tgtEl>
                                        <p:attrNameLst>
                                          <p:attrName>style.visibility</p:attrName>
                                        </p:attrNameLst>
                                      </p:cBhvr>
                                      <p:to>
                                        <p:strVal val="visible"/>
                                      </p:to>
                                    </p:set>
                                    <p:anim calcmode="lin" valueType="num">
                                      <p:cBhvr additive="base">
                                        <p:cTn id="39" dur="500" fill="hold"/>
                                        <p:tgtEl>
                                          <p:spTgt spid="149509"/>
                                        </p:tgtEl>
                                        <p:attrNameLst>
                                          <p:attrName>ppt_x</p:attrName>
                                        </p:attrNameLst>
                                      </p:cBhvr>
                                      <p:tavLst>
                                        <p:tav tm="0">
                                          <p:val>
                                            <p:strVal val="0-#ppt_w/2"/>
                                          </p:val>
                                        </p:tav>
                                        <p:tav tm="100000">
                                          <p:val>
                                            <p:strVal val="#ppt_x"/>
                                          </p:val>
                                        </p:tav>
                                      </p:tavLst>
                                    </p:anim>
                                    <p:anim calcmode="lin" valueType="num">
                                      <p:cBhvr additive="base">
                                        <p:cTn id="40" dur="500" fill="hold"/>
                                        <p:tgtEl>
                                          <p:spTgt spid="14950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49510"/>
                                        </p:tgtEl>
                                        <p:attrNameLst>
                                          <p:attrName>style.visibility</p:attrName>
                                        </p:attrNameLst>
                                      </p:cBhvr>
                                      <p:to>
                                        <p:strVal val="visible"/>
                                      </p:to>
                                    </p:set>
                                    <p:anim calcmode="lin" valueType="num">
                                      <p:cBhvr additive="base">
                                        <p:cTn id="45" dur="500" fill="hold"/>
                                        <p:tgtEl>
                                          <p:spTgt spid="149510"/>
                                        </p:tgtEl>
                                        <p:attrNameLst>
                                          <p:attrName>ppt_x</p:attrName>
                                        </p:attrNameLst>
                                      </p:cBhvr>
                                      <p:tavLst>
                                        <p:tav tm="0">
                                          <p:val>
                                            <p:strVal val="#ppt_x"/>
                                          </p:val>
                                        </p:tav>
                                        <p:tav tm="100000">
                                          <p:val>
                                            <p:strVal val="#ppt_x"/>
                                          </p:val>
                                        </p:tav>
                                      </p:tavLst>
                                    </p:anim>
                                    <p:anim calcmode="lin" valueType="num">
                                      <p:cBhvr additive="base">
                                        <p:cTn id="46" dur="500" fill="hold"/>
                                        <p:tgtEl>
                                          <p:spTgt spid="1495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P spid="149509"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Text Box 2"/>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50531" name="Rectangle 3"/>
          <p:cNvSpPr/>
          <p:nvPr/>
        </p:nvSpPr>
        <p:spPr>
          <a:xfrm>
            <a:off x="171450" y="573088"/>
            <a:ext cx="8972550" cy="21812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file_struct结构体</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描述与每个进程所有相关的信息，如打开的文件及文件描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述符等；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该结构的地址存放在进程描述符的file字段中。</a:t>
            </a:r>
            <a:r>
              <a:rPr kumimoji="0" lang="zh-CN" sz="24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0533" name="Rectangle 5"/>
          <p:cNvSpPr/>
          <p:nvPr/>
        </p:nvSpPr>
        <p:spPr>
          <a:xfrm>
            <a:off x="1584325" y="2944813"/>
            <a:ext cx="2309813" cy="336550"/>
          </a:xfrm>
          <a:prstGeom prst="rect">
            <a:avLst/>
          </a:prstGeom>
          <a:noFill/>
          <a:ln w="9525">
            <a:noFill/>
          </a:ln>
        </p:spPr>
        <p:txBody>
          <a:bodyPr wrap="none" anchor="ctr">
            <a:spAutoFit/>
          </a:bodyPr>
          <a:p>
            <a:r>
              <a:rPr lang="zh-CN" altLang="zh-CN" sz="1600" b="0" dirty="0">
                <a:solidFill>
                  <a:schemeClr val="tx1"/>
                </a:solidFill>
                <a:latin typeface="Times New Roman" panose="02020603050405020304" pitchFamily="2" charset="0"/>
                <a:ea typeface="宋体" panose="02010600030101010101" pitchFamily="2" charset="-122"/>
              </a:rPr>
              <a:t>fs_struct结构的主要字段</a:t>
            </a:r>
            <a:endParaRPr lang="zh-CN" altLang="zh-CN" sz="1600" b="0" dirty="0">
              <a:solidFill>
                <a:schemeClr val="tx1"/>
              </a:solidFill>
              <a:latin typeface="Arial" panose="020B0604020202020204" pitchFamily="34" charset="0"/>
              <a:ea typeface="宋体" panose="02010600030101010101" pitchFamily="2" charset="-122"/>
            </a:endParaRPr>
          </a:p>
        </p:txBody>
      </p:sp>
      <p:graphicFrame>
        <p:nvGraphicFramePr>
          <p:cNvPr id="150534" name="表格 150533"/>
          <p:cNvGraphicFramePr/>
          <p:nvPr/>
        </p:nvGraphicFramePr>
        <p:xfrm>
          <a:off x="1582738" y="3430588"/>
          <a:ext cx="6351588" cy="2692400"/>
        </p:xfrm>
        <a:graphic>
          <a:graphicData uri="http://schemas.openxmlformats.org/drawingml/2006/table">
            <a:tbl>
              <a:tblPr/>
              <a:tblGrid>
                <a:gridCol w="1852613"/>
                <a:gridCol w="4498975"/>
              </a:tblGrid>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b="1">
                          <a:solidFill>
                            <a:schemeClr val="tx1"/>
                          </a:solidFill>
                          <a:latin typeface="Times New Roman" panose="02020603050405020304" pitchFamily="2" charset="0"/>
                          <a:ea typeface="宋体" panose="02010600030101010101" pitchFamily="2" charset="-122"/>
                        </a:rPr>
                        <a:t>字    段</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说                 明</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count</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共享此结构的进程个数</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81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max_fds</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文件对象当前的最大数目</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**fd</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指向文件对象指针数组的指针</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*close_on_exec</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指向执行</a:t>
                      </a:r>
                      <a:r>
                        <a:rPr lang="en-US" altLang="zh-CN" sz="1600" b="1">
                          <a:solidFill>
                            <a:schemeClr val="tx1"/>
                          </a:solidFill>
                          <a:latin typeface="Times New Roman" panose="02020603050405020304" pitchFamily="2" charset="0"/>
                          <a:ea typeface="宋体" panose="02010600030101010101" pitchFamily="2" charset="-122"/>
                        </a:rPr>
                        <a:t>exec()</a:t>
                      </a:r>
                      <a:r>
                        <a:rPr lang="zh-CN" altLang="en-US" sz="1600" b="1">
                          <a:solidFill>
                            <a:schemeClr val="tx1"/>
                          </a:solidFill>
                          <a:latin typeface="Times New Roman" panose="02020603050405020304" pitchFamily="2" charset="0"/>
                          <a:ea typeface="宋体" panose="02010600030101010101" pitchFamily="2" charset="-122"/>
                        </a:rPr>
                        <a:t>时需要关闭的文件描述符的指针</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*open_fds</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指向打开文件描述符的指针</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*fd_array</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文件对象指针的初始化数组</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en-US" altLang="zh-CN" sz="1600" b="1">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en-US" sz="1600" b="1">
                        <a:solidFill>
                          <a:schemeClr val="tx1"/>
                        </a:solidFill>
                        <a:latin typeface="Times New Roman" panose="02020603050405020304" pitchFamily="2" charset="0"/>
                        <a:sym typeface="MT Extra" panose="05050102010205020202" pitchFamily="2" charset="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                 </a:t>
                      </a:r>
                      <a:r>
                        <a:rPr lang="en-US" altLang="zh-CN" sz="1600" b="1">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en-US" sz="1600" b="1">
                        <a:solidFill>
                          <a:schemeClr val="tx1"/>
                        </a:solidFill>
                        <a:latin typeface="Times New Roman" panose="02020603050405020304" pitchFamily="2" charset="0"/>
                        <a:sym typeface="MT Extra" panose="05050102010205020202" pitchFamily="2" charset="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0531">
                                            <p:txEl>
                                              <p:charRg st="0" end="25"/>
                                            </p:txEl>
                                          </p:spTgt>
                                        </p:tgtEl>
                                        <p:attrNameLst>
                                          <p:attrName>style.visibility</p:attrName>
                                        </p:attrNameLst>
                                      </p:cBhvr>
                                      <p:to>
                                        <p:strVal val="visible"/>
                                      </p:to>
                                    </p:set>
                                    <p:anim calcmode="lin" valueType="num">
                                      <p:cBhvr additive="base">
                                        <p:cTn id="7" dur="500" fill="hold"/>
                                        <p:tgtEl>
                                          <p:spTgt spid="150531">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0531">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0531">
                                            <p:txEl>
                                              <p:charRg st="25" end="53"/>
                                            </p:txEl>
                                          </p:spTgt>
                                        </p:tgtEl>
                                        <p:attrNameLst>
                                          <p:attrName>style.visibility</p:attrName>
                                        </p:attrNameLst>
                                      </p:cBhvr>
                                      <p:to>
                                        <p:strVal val="visible"/>
                                      </p:to>
                                    </p:set>
                                    <p:anim calcmode="lin" valueType="num">
                                      <p:cBhvr additive="base">
                                        <p:cTn id="13" dur="500" fill="hold"/>
                                        <p:tgtEl>
                                          <p:spTgt spid="150531">
                                            <p:txEl>
                                              <p:charRg st="25" end="5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0531">
                                            <p:txEl>
                                              <p:charRg st="25" end="5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0531">
                                            <p:txEl>
                                              <p:charRg st="53" end="68"/>
                                            </p:txEl>
                                          </p:spTgt>
                                        </p:tgtEl>
                                        <p:attrNameLst>
                                          <p:attrName>style.visibility</p:attrName>
                                        </p:attrNameLst>
                                      </p:cBhvr>
                                      <p:to>
                                        <p:strVal val="visible"/>
                                      </p:to>
                                    </p:set>
                                    <p:anim calcmode="lin" valueType="num">
                                      <p:cBhvr additive="base">
                                        <p:cTn id="17" dur="500" fill="hold"/>
                                        <p:tgtEl>
                                          <p:spTgt spid="150531">
                                            <p:txEl>
                                              <p:charRg st="53" end="6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0531">
                                            <p:txEl>
                                              <p:charRg st="53" end="6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0531">
                                            <p:txEl>
                                              <p:charRg st="68" end="99"/>
                                            </p:txEl>
                                          </p:spTgt>
                                        </p:tgtEl>
                                        <p:attrNameLst>
                                          <p:attrName>style.visibility</p:attrName>
                                        </p:attrNameLst>
                                      </p:cBhvr>
                                      <p:to>
                                        <p:strVal val="visible"/>
                                      </p:to>
                                    </p:set>
                                    <p:anim calcmode="lin" valueType="num">
                                      <p:cBhvr additive="base">
                                        <p:cTn id="21" dur="500" fill="hold"/>
                                        <p:tgtEl>
                                          <p:spTgt spid="150531">
                                            <p:txEl>
                                              <p:charRg st="68" end="9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0531">
                                            <p:txEl>
                                              <p:charRg st="68" end="99"/>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05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0534"/>
                                        </p:tgtEl>
                                        <p:attrNameLst>
                                          <p:attrName>style.visibility</p:attrName>
                                        </p:attrNameLst>
                                      </p:cBhvr>
                                      <p:to>
                                        <p:strVal val="visible"/>
                                      </p:to>
                                    </p:set>
                                    <p:anim calcmode="lin" valueType="num">
                                      <p:cBhvr additive="base">
                                        <p:cTn id="31" dur="500" fill="hold"/>
                                        <p:tgtEl>
                                          <p:spTgt spid="150534"/>
                                        </p:tgtEl>
                                        <p:attrNameLst>
                                          <p:attrName>ppt_x</p:attrName>
                                        </p:attrNameLst>
                                      </p:cBhvr>
                                      <p:tavLst>
                                        <p:tav tm="0">
                                          <p:val>
                                            <p:strVal val="#ppt_x"/>
                                          </p:val>
                                        </p:tav>
                                        <p:tav tm="100000">
                                          <p:val>
                                            <p:strVal val="#ppt_x"/>
                                          </p:val>
                                        </p:tav>
                                      </p:tavLst>
                                    </p:anim>
                                    <p:anim calcmode="lin" valueType="num">
                                      <p:cBhvr additive="base">
                                        <p:cTn id="32" dur="500" fill="hold"/>
                                        <p:tgtEl>
                                          <p:spTgt spid="1505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1553" name="Picture 2" descr="1355020537902971889"/>
          <p:cNvPicPr>
            <a:picLocks noGrp="1" noChangeAspect="1"/>
          </p:cNvPicPr>
          <p:nvPr>
            <p:ph idx="4294967295"/>
          </p:nvPr>
        </p:nvPicPr>
        <p:blipFill>
          <a:blip r:embed="rId1"/>
          <a:stretch>
            <a:fillRect/>
          </a:stretch>
        </p:blipFill>
        <p:spPr>
          <a:xfrm>
            <a:off x="404813" y="776288"/>
            <a:ext cx="8504237" cy="5124450"/>
          </a:xfrm>
        </p:spPr>
      </p:pic>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Rectangle 2"/>
          <p:cNvSpPr/>
          <p:nvPr/>
        </p:nvSpPr>
        <p:spPr>
          <a:xfrm>
            <a:off x="500063" y="630238"/>
            <a:ext cx="8643938" cy="59182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VFS系统调用的实现</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路径名的查找</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路径名查找的实质是从文件路径名查找相应的索引节点。</a:t>
            </a:r>
            <a:r>
              <a:rPr kumimoji="0" lang="zh-CN" sz="2000" b="0" i="0" u="none" strike="noStrike" kern="1200" cap="none" spc="0" normalizeH="0" baseline="0" noProof="1" dirty="0">
                <a:solidFill>
                  <a:schemeClr val="bg2"/>
                </a:solidFill>
                <a:latin typeface="Arial" panose="020B0604020202020204" pitchFamily="34" charset="0"/>
                <a:ea typeface="宋体" panose="02010600030101010101" pitchFamily="2" charset="-122"/>
                <a:cs typeface="+mn-cs"/>
              </a:rPr>
              <a:t> </a:t>
            </a:r>
            <a:endParaRPr kumimoji="0" lang="zh-CN" sz="20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若路径名的第一个字符是“/”，那么这个路径名是绝对路径，因此从current→fs→root (进程的根目录)所标识的目录开始搜寻；否则路径名是相对路径，因此应从current→fs→pwd (进程的当前目录)所标识的目录开始搜寻；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内核检查与第一个名字匹配的目录项，以获得相应的索引节点，然后从磁盘中读出索引节点的目录文件；</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然后，检查与与第二个名字匹配的目录项，以获得相应的索引节点。对于包含在路径名中的每一个名字，这个过程反复执行。</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④</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Linux系统使用了目录项高速缓存，以加快路径名查找的速度。</a:t>
            </a:r>
            <a:r>
              <a:rPr kumimoji="0" lang="zh-CN" sz="20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2579"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101</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2578">
                                            <p:txEl>
                                              <p:charRg st="0" end="15"/>
                                            </p:txEl>
                                          </p:spTgt>
                                        </p:tgtEl>
                                        <p:attrNameLst>
                                          <p:attrName>style.visibility</p:attrName>
                                        </p:attrNameLst>
                                      </p:cBhvr>
                                      <p:to>
                                        <p:strVal val="visible"/>
                                      </p:to>
                                    </p:set>
                                    <p:anim calcmode="lin" valueType="num">
                                      <p:cBhvr additive="base">
                                        <p:cTn id="7" dur="1000" fill="hold"/>
                                        <p:tgtEl>
                                          <p:spTgt spid="152578">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2578">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2578">
                                            <p:txEl>
                                              <p:charRg st="15" end="32"/>
                                            </p:txEl>
                                          </p:spTgt>
                                        </p:tgtEl>
                                        <p:attrNameLst>
                                          <p:attrName>style.visibility</p:attrName>
                                        </p:attrNameLst>
                                      </p:cBhvr>
                                      <p:to>
                                        <p:strVal val="visible"/>
                                      </p:to>
                                    </p:set>
                                    <p:anim calcmode="lin" valueType="num">
                                      <p:cBhvr additive="base">
                                        <p:cTn id="13" dur="1000" fill="hold"/>
                                        <p:tgtEl>
                                          <p:spTgt spid="152578">
                                            <p:txEl>
                                              <p:charRg st="15"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52578">
                                            <p:txEl>
                                              <p:charRg st="15"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578">
                                            <p:txEl>
                                              <p:charRg st="32" end="73"/>
                                            </p:txEl>
                                          </p:spTgt>
                                        </p:tgtEl>
                                        <p:attrNameLst>
                                          <p:attrName>style.visibility</p:attrName>
                                        </p:attrNameLst>
                                      </p:cBhvr>
                                      <p:to>
                                        <p:strVal val="visible"/>
                                      </p:to>
                                    </p:set>
                                    <p:anim calcmode="lin" valueType="num">
                                      <p:cBhvr additive="base">
                                        <p:cTn id="19" dur="1000" fill="hold"/>
                                        <p:tgtEl>
                                          <p:spTgt spid="152578">
                                            <p:txEl>
                                              <p:charRg st="32" end="73"/>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52578">
                                            <p:txEl>
                                              <p:charRg st="32" end="7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2578">
                                            <p:txEl>
                                              <p:charRg st="73" end="195"/>
                                            </p:txEl>
                                          </p:spTgt>
                                        </p:tgtEl>
                                        <p:attrNameLst>
                                          <p:attrName>style.visibility</p:attrName>
                                        </p:attrNameLst>
                                      </p:cBhvr>
                                      <p:to>
                                        <p:strVal val="visible"/>
                                      </p:to>
                                    </p:set>
                                    <p:anim calcmode="lin" valueType="num">
                                      <p:cBhvr additive="base">
                                        <p:cTn id="23" dur="1000" fill="hold"/>
                                        <p:tgtEl>
                                          <p:spTgt spid="152578">
                                            <p:txEl>
                                              <p:charRg st="73" end="19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52578">
                                            <p:txEl>
                                              <p:charRg st="73" end="195"/>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52578">
                                            <p:txEl>
                                              <p:charRg st="195" end="244"/>
                                            </p:txEl>
                                          </p:spTgt>
                                        </p:tgtEl>
                                        <p:attrNameLst>
                                          <p:attrName>style.visibility</p:attrName>
                                        </p:attrNameLst>
                                      </p:cBhvr>
                                      <p:to>
                                        <p:strVal val="visible"/>
                                      </p:to>
                                    </p:set>
                                    <p:anim calcmode="lin" valueType="num">
                                      <p:cBhvr additive="base">
                                        <p:cTn id="27" dur="1000" fill="hold"/>
                                        <p:tgtEl>
                                          <p:spTgt spid="152578">
                                            <p:txEl>
                                              <p:charRg st="195" end="244"/>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52578">
                                            <p:txEl>
                                              <p:charRg st="195" end="24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2578">
                                            <p:txEl>
                                              <p:charRg st="244" end="302"/>
                                            </p:txEl>
                                          </p:spTgt>
                                        </p:tgtEl>
                                        <p:attrNameLst>
                                          <p:attrName>style.visibility</p:attrName>
                                        </p:attrNameLst>
                                      </p:cBhvr>
                                      <p:to>
                                        <p:strVal val="visible"/>
                                      </p:to>
                                    </p:set>
                                    <p:anim calcmode="lin" valueType="num">
                                      <p:cBhvr additive="base">
                                        <p:cTn id="31" dur="1000" fill="hold"/>
                                        <p:tgtEl>
                                          <p:spTgt spid="152578">
                                            <p:txEl>
                                              <p:charRg st="244" end="302"/>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52578">
                                            <p:txEl>
                                              <p:charRg st="244" end="302"/>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52578">
                                            <p:txEl>
                                              <p:charRg st="302" end="343"/>
                                            </p:txEl>
                                          </p:spTgt>
                                        </p:tgtEl>
                                        <p:attrNameLst>
                                          <p:attrName>style.visibility</p:attrName>
                                        </p:attrNameLst>
                                      </p:cBhvr>
                                      <p:to>
                                        <p:strVal val="visible"/>
                                      </p:to>
                                    </p:set>
                                    <p:anim calcmode="lin" valueType="num">
                                      <p:cBhvr additive="base">
                                        <p:cTn id="35" dur="1000" fill="hold"/>
                                        <p:tgtEl>
                                          <p:spTgt spid="152578">
                                            <p:txEl>
                                              <p:charRg st="302" end="343"/>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52578">
                                            <p:txEl>
                                              <p:charRg st="302" end="34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p:nvPr/>
        </p:nvSpPr>
        <p:spPr>
          <a:xfrm>
            <a:off x="128588" y="801688"/>
            <a:ext cx="9015413" cy="484505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open( )系统调用的实现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调用形式</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open()系统调用的服务例程为sys_open()函数，该函数接受</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的参数：</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filename：要打开的文件路径名</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fiags   ：访问模式的标志</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mode   ：该文件被创建时所需要的许可权</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若该系统调用成功，返回文件描述符 (即为fd表中的索引号)；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否则返回−1。</a:t>
            </a:r>
            <a:r>
              <a:rPr kumimoji="0" lang="zh-CN" sz="20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3603"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102</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2">
                                            <p:txEl>
                                              <p:charRg st="0" end="26"/>
                                            </p:txEl>
                                          </p:spTgt>
                                        </p:tgtEl>
                                        <p:attrNameLst>
                                          <p:attrName>style.visibility</p:attrName>
                                        </p:attrNameLst>
                                      </p:cBhvr>
                                      <p:to>
                                        <p:strVal val="visible"/>
                                      </p:to>
                                    </p:set>
                                    <p:anim calcmode="lin" valueType="num">
                                      <p:cBhvr additive="base">
                                        <p:cTn id="7" dur="1000" fill="hold"/>
                                        <p:tgtEl>
                                          <p:spTgt spid="153602">
                                            <p:txEl>
                                              <p:charRg st="0" end="2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3602">
                                            <p:txEl>
                                              <p:charRg st="0" end="2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3602">
                                            <p:txEl>
                                              <p:charRg st="26" end="33"/>
                                            </p:txEl>
                                          </p:spTgt>
                                        </p:tgtEl>
                                        <p:attrNameLst>
                                          <p:attrName>style.visibility</p:attrName>
                                        </p:attrNameLst>
                                      </p:cBhvr>
                                      <p:to>
                                        <p:strVal val="visible"/>
                                      </p:to>
                                    </p:set>
                                    <p:anim calcmode="lin" valueType="num">
                                      <p:cBhvr additive="base">
                                        <p:cTn id="13" dur="500" fill="hold"/>
                                        <p:tgtEl>
                                          <p:spTgt spid="153602">
                                            <p:txEl>
                                              <p:charRg st="26"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02">
                                            <p:txEl>
                                              <p:charRg st="26" end="3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3602">
                                            <p:txEl>
                                              <p:charRg st="33" end="74"/>
                                            </p:txEl>
                                          </p:spTgt>
                                        </p:tgtEl>
                                        <p:attrNameLst>
                                          <p:attrName>style.visibility</p:attrName>
                                        </p:attrNameLst>
                                      </p:cBhvr>
                                      <p:to>
                                        <p:strVal val="visible"/>
                                      </p:to>
                                    </p:set>
                                    <p:anim calcmode="lin" valueType="num">
                                      <p:cBhvr additive="base">
                                        <p:cTn id="17" dur="500" fill="hold"/>
                                        <p:tgtEl>
                                          <p:spTgt spid="153602">
                                            <p:txEl>
                                              <p:charRg st="33" end="7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02">
                                            <p:txEl>
                                              <p:charRg st="33" end="7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602">
                                            <p:txEl>
                                              <p:charRg st="74" end="84"/>
                                            </p:txEl>
                                          </p:spTgt>
                                        </p:tgtEl>
                                        <p:attrNameLst>
                                          <p:attrName>style.visibility</p:attrName>
                                        </p:attrNameLst>
                                      </p:cBhvr>
                                      <p:to>
                                        <p:strVal val="visible"/>
                                      </p:to>
                                    </p:set>
                                    <p:anim calcmode="lin" valueType="num">
                                      <p:cBhvr additive="base">
                                        <p:cTn id="21" dur="500" fill="hold"/>
                                        <p:tgtEl>
                                          <p:spTgt spid="153602">
                                            <p:txEl>
                                              <p:charRg st="74" end="8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02">
                                            <p:txEl>
                                              <p:charRg st="74" end="8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3602">
                                            <p:txEl>
                                              <p:charRg st="84" end="109"/>
                                            </p:txEl>
                                          </p:spTgt>
                                        </p:tgtEl>
                                        <p:attrNameLst>
                                          <p:attrName>style.visibility</p:attrName>
                                        </p:attrNameLst>
                                      </p:cBhvr>
                                      <p:to>
                                        <p:strVal val="visible"/>
                                      </p:to>
                                    </p:set>
                                    <p:anim calcmode="lin" valueType="num">
                                      <p:cBhvr additive="base">
                                        <p:cTn id="25" dur="500" fill="hold"/>
                                        <p:tgtEl>
                                          <p:spTgt spid="153602">
                                            <p:txEl>
                                              <p:charRg st="84" end="10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02">
                                            <p:txEl>
                                              <p:charRg st="84" end="10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3602">
                                            <p:txEl>
                                              <p:charRg st="109" end="132"/>
                                            </p:txEl>
                                          </p:spTgt>
                                        </p:tgtEl>
                                        <p:attrNameLst>
                                          <p:attrName>style.visibility</p:attrName>
                                        </p:attrNameLst>
                                      </p:cBhvr>
                                      <p:to>
                                        <p:strVal val="visible"/>
                                      </p:to>
                                    </p:set>
                                    <p:anim calcmode="lin" valueType="num">
                                      <p:cBhvr additive="base">
                                        <p:cTn id="29" dur="500" fill="hold"/>
                                        <p:tgtEl>
                                          <p:spTgt spid="153602">
                                            <p:txEl>
                                              <p:charRg st="109" end="13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02">
                                            <p:txEl>
                                              <p:charRg st="109" end="132"/>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3602">
                                            <p:txEl>
                                              <p:charRg st="132" end="161"/>
                                            </p:txEl>
                                          </p:spTgt>
                                        </p:tgtEl>
                                        <p:attrNameLst>
                                          <p:attrName>style.visibility</p:attrName>
                                        </p:attrNameLst>
                                      </p:cBhvr>
                                      <p:to>
                                        <p:strVal val="visible"/>
                                      </p:to>
                                    </p:set>
                                    <p:anim calcmode="lin" valueType="num">
                                      <p:cBhvr additive="base">
                                        <p:cTn id="33" dur="500" fill="hold"/>
                                        <p:tgtEl>
                                          <p:spTgt spid="153602">
                                            <p:txEl>
                                              <p:charRg st="132" end="16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3602">
                                            <p:txEl>
                                              <p:charRg st="132" end="16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3602">
                                            <p:txEl>
                                              <p:charRg st="161" end="198"/>
                                            </p:txEl>
                                          </p:spTgt>
                                        </p:tgtEl>
                                        <p:attrNameLst>
                                          <p:attrName>style.visibility</p:attrName>
                                        </p:attrNameLst>
                                      </p:cBhvr>
                                      <p:to>
                                        <p:strVal val="visible"/>
                                      </p:to>
                                    </p:set>
                                    <p:anim calcmode="lin" valueType="num">
                                      <p:cBhvr additive="base">
                                        <p:cTn id="37" dur="500" fill="hold"/>
                                        <p:tgtEl>
                                          <p:spTgt spid="153602">
                                            <p:txEl>
                                              <p:charRg st="161" end="19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3602">
                                            <p:txEl>
                                              <p:charRg st="161" end="19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3602">
                                            <p:txEl>
                                              <p:charRg st="198" end="213"/>
                                            </p:txEl>
                                          </p:spTgt>
                                        </p:tgtEl>
                                        <p:attrNameLst>
                                          <p:attrName>style.visibility</p:attrName>
                                        </p:attrNameLst>
                                      </p:cBhvr>
                                      <p:to>
                                        <p:strVal val="visible"/>
                                      </p:to>
                                    </p:set>
                                    <p:anim calcmode="lin" valueType="num">
                                      <p:cBhvr additive="base">
                                        <p:cTn id="41" dur="500" fill="hold"/>
                                        <p:tgtEl>
                                          <p:spTgt spid="153602">
                                            <p:txEl>
                                              <p:charRg st="198" end="2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3602">
                                            <p:txEl>
                                              <p:charRg st="198" end="2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Rectangle 2"/>
          <p:cNvSpPr/>
          <p:nvPr/>
        </p:nvSpPr>
        <p:spPr>
          <a:xfrm>
            <a:off x="485775" y="673100"/>
            <a:ext cx="8643938" cy="5611813"/>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   </a:t>
            </a:r>
            <a:r>
              <a:rPr lang="zh-CN" altLang="zh-CN" sz="2400" dirty="0">
                <a:solidFill>
                  <a:srgbClr val="000099"/>
                </a:solidFill>
                <a:latin typeface="宋体" panose="02010600030101010101" pitchFamily="2" charset="-122"/>
                <a:ea typeface="宋体" panose="02010600030101010101" pitchFamily="2" charset="-122"/>
              </a:rPr>
              <a:t>② sys_open()函数的主要工作 </a:t>
            </a:r>
            <a:endParaRPr lang="zh-CN" altLang="zh-CN" sz="2400" dirty="0">
              <a:solidFill>
                <a:srgbClr val="000099"/>
              </a:solidFill>
              <a:latin typeface="宋体" panose="02010600030101010101" pitchFamily="2" charset="-122"/>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ⅰ </a:t>
            </a:r>
            <a:r>
              <a:rPr lang="zh-CN" altLang="zh-CN" sz="2000" b="0" dirty="0">
                <a:solidFill>
                  <a:schemeClr val="tx1"/>
                </a:solidFill>
                <a:latin typeface="Times New Roman" panose="02020603050405020304" pitchFamily="2" charset="0"/>
                <a:ea typeface="宋体" panose="02010600030101010101" pitchFamily="2" charset="-122"/>
              </a:rPr>
              <a:t>调用getname()函数，从进程地址空间中读取文件路径名；</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ⅱ</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在current→file→fd中查找一个空位置，获得在fd表中的索引号，即</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为该打开文件的描述符；</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dirty="0">
                <a:solidFill>
                  <a:schemeClr val="tx1"/>
                </a:solidFill>
                <a:latin typeface="宋体" panose="02010600030101010101" pitchFamily="2" charset="-122"/>
                <a:ea typeface="宋体" panose="02010600030101010101" pitchFamily="2" charset="-122"/>
              </a:rPr>
              <a:t> ⅲ</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调用file_open()函数，传递参数，包括路径名、访问模式标志、许</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可权位掩码，检查操作的合法性，并设置相应的标志；</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 分配一个新的文件对象，设置相应的f_flags和f_mode字段；</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 将f_op字段设置为相应索引节点对象i_fop字段的内容，为进一步的文件操作建立所有的方法；</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 返回文件对象地址；   </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ⅳ</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调用getname()函数，从进程地址空间中读取文件路径名；</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ⅴ</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将current→file→fd[fd]置为返回的文件对象的地址；</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dirty="0">
                <a:solidFill>
                  <a:schemeClr val="tx1"/>
                </a:solidFill>
                <a:latin typeface="宋体" panose="02010600030101010101" pitchFamily="2" charset="-122"/>
                <a:ea typeface="宋体" panose="02010600030101010101" pitchFamily="2" charset="-122"/>
              </a:rPr>
              <a:t>ⅵ</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返回fd (文件描述符)。  </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4627"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103</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26">
                                            <p:txEl>
                                              <p:charRg st="0" end="24"/>
                                            </p:txEl>
                                          </p:spTgt>
                                        </p:tgtEl>
                                        <p:attrNameLst>
                                          <p:attrName>style.visibility</p:attrName>
                                        </p:attrNameLst>
                                      </p:cBhvr>
                                      <p:to>
                                        <p:strVal val="visible"/>
                                      </p:to>
                                    </p:set>
                                    <p:anim calcmode="lin" valueType="num">
                                      <p:cBhvr additive="base">
                                        <p:cTn id="7" dur="1000" fill="hold"/>
                                        <p:tgtEl>
                                          <p:spTgt spid="154626">
                                            <p:txEl>
                                              <p:charRg st="0" end="2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4626">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4626">
                                            <p:txEl>
                                              <p:charRg st="24" end="58"/>
                                            </p:txEl>
                                          </p:spTgt>
                                        </p:tgtEl>
                                        <p:attrNameLst>
                                          <p:attrName>style.visibility</p:attrName>
                                        </p:attrNameLst>
                                      </p:cBhvr>
                                      <p:to>
                                        <p:strVal val="visible"/>
                                      </p:to>
                                    </p:set>
                                    <p:anim calcmode="lin" valueType="num">
                                      <p:cBhvr additive="base">
                                        <p:cTn id="13" dur="500" fill="hold"/>
                                        <p:tgtEl>
                                          <p:spTgt spid="154626">
                                            <p:txEl>
                                              <p:charRg st="24" end="5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4626">
                                            <p:txEl>
                                              <p:charRg st="24" end="58"/>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4626">
                                            <p:txEl>
                                              <p:charRg st="58" end="101"/>
                                            </p:txEl>
                                          </p:spTgt>
                                        </p:tgtEl>
                                        <p:attrNameLst>
                                          <p:attrName>style.visibility</p:attrName>
                                        </p:attrNameLst>
                                      </p:cBhvr>
                                      <p:to>
                                        <p:strVal val="visible"/>
                                      </p:to>
                                    </p:set>
                                    <p:anim calcmode="lin" valueType="num">
                                      <p:cBhvr additive="base">
                                        <p:cTn id="17" dur="500" fill="hold"/>
                                        <p:tgtEl>
                                          <p:spTgt spid="154626">
                                            <p:txEl>
                                              <p:charRg st="58" end="10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4626">
                                            <p:txEl>
                                              <p:charRg st="58" end="10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4626">
                                            <p:txEl>
                                              <p:charRg st="101" end="121"/>
                                            </p:txEl>
                                          </p:spTgt>
                                        </p:tgtEl>
                                        <p:attrNameLst>
                                          <p:attrName>style.visibility</p:attrName>
                                        </p:attrNameLst>
                                      </p:cBhvr>
                                      <p:to>
                                        <p:strVal val="visible"/>
                                      </p:to>
                                    </p:set>
                                    <p:anim calcmode="lin" valueType="num">
                                      <p:cBhvr additive="base">
                                        <p:cTn id="21" dur="500" fill="hold"/>
                                        <p:tgtEl>
                                          <p:spTgt spid="154626">
                                            <p:txEl>
                                              <p:charRg st="101" end="12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4626">
                                            <p:txEl>
                                              <p:charRg st="101" end="12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4626">
                                            <p:txEl>
                                              <p:charRg st="121" end="160"/>
                                            </p:txEl>
                                          </p:spTgt>
                                        </p:tgtEl>
                                        <p:attrNameLst>
                                          <p:attrName>style.visibility</p:attrName>
                                        </p:attrNameLst>
                                      </p:cBhvr>
                                      <p:to>
                                        <p:strVal val="visible"/>
                                      </p:to>
                                    </p:set>
                                    <p:anim calcmode="lin" valueType="num">
                                      <p:cBhvr additive="base">
                                        <p:cTn id="25" dur="500" fill="hold"/>
                                        <p:tgtEl>
                                          <p:spTgt spid="154626">
                                            <p:txEl>
                                              <p:charRg st="121" end="16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4626">
                                            <p:txEl>
                                              <p:charRg st="121" end="16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4626">
                                            <p:txEl>
                                              <p:charRg st="160" end="194"/>
                                            </p:txEl>
                                          </p:spTgt>
                                        </p:tgtEl>
                                        <p:attrNameLst>
                                          <p:attrName>style.visibility</p:attrName>
                                        </p:attrNameLst>
                                      </p:cBhvr>
                                      <p:to>
                                        <p:strVal val="visible"/>
                                      </p:to>
                                    </p:set>
                                    <p:anim calcmode="lin" valueType="num">
                                      <p:cBhvr additive="base">
                                        <p:cTn id="29" dur="500" fill="hold"/>
                                        <p:tgtEl>
                                          <p:spTgt spid="154626">
                                            <p:txEl>
                                              <p:charRg st="160" end="19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4626">
                                            <p:txEl>
                                              <p:charRg st="160" end="19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4626">
                                            <p:txEl>
                                              <p:charRg st="194" end="229"/>
                                            </p:txEl>
                                          </p:spTgt>
                                        </p:tgtEl>
                                        <p:attrNameLst>
                                          <p:attrName>style.visibility</p:attrName>
                                        </p:attrNameLst>
                                      </p:cBhvr>
                                      <p:to>
                                        <p:strVal val="visible"/>
                                      </p:to>
                                    </p:set>
                                    <p:anim calcmode="lin" valueType="num">
                                      <p:cBhvr additive="base">
                                        <p:cTn id="33" dur="500" fill="hold"/>
                                        <p:tgtEl>
                                          <p:spTgt spid="154626">
                                            <p:txEl>
                                              <p:charRg st="194" end="22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4626">
                                            <p:txEl>
                                              <p:charRg st="194" end="22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4626">
                                            <p:txEl>
                                              <p:charRg st="229" end="277"/>
                                            </p:txEl>
                                          </p:spTgt>
                                        </p:tgtEl>
                                        <p:attrNameLst>
                                          <p:attrName>style.visibility</p:attrName>
                                        </p:attrNameLst>
                                      </p:cBhvr>
                                      <p:to>
                                        <p:strVal val="visible"/>
                                      </p:to>
                                    </p:set>
                                    <p:anim calcmode="lin" valueType="num">
                                      <p:cBhvr additive="base">
                                        <p:cTn id="37" dur="500" fill="hold"/>
                                        <p:tgtEl>
                                          <p:spTgt spid="154626">
                                            <p:txEl>
                                              <p:charRg st="229" end="27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4626">
                                            <p:txEl>
                                              <p:charRg st="229" end="27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4626">
                                            <p:txEl>
                                              <p:charRg st="277" end="291"/>
                                            </p:txEl>
                                          </p:spTgt>
                                        </p:tgtEl>
                                        <p:attrNameLst>
                                          <p:attrName>style.visibility</p:attrName>
                                        </p:attrNameLst>
                                      </p:cBhvr>
                                      <p:to>
                                        <p:strVal val="visible"/>
                                      </p:to>
                                    </p:set>
                                    <p:anim calcmode="lin" valueType="num">
                                      <p:cBhvr additive="base">
                                        <p:cTn id="41" dur="500" fill="hold"/>
                                        <p:tgtEl>
                                          <p:spTgt spid="154626">
                                            <p:txEl>
                                              <p:charRg st="277" end="29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4626">
                                            <p:txEl>
                                              <p:charRg st="277" end="29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4626">
                                            <p:txEl>
                                              <p:charRg st="291" end="327"/>
                                            </p:txEl>
                                          </p:spTgt>
                                        </p:tgtEl>
                                        <p:attrNameLst>
                                          <p:attrName>style.visibility</p:attrName>
                                        </p:attrNameLst>
                                      </p:cBhvr>
                                      <p:to>
                                        <p:strVal val="visible"/>
                                      </p:to>
                                    </p:set>
                                    <p:anim calcmode="lin" valueType="num">
                                      <p:cBhvr additive="base">
                                        <p:cTn id="45" dur="500" fill="hold"/>
                                        <p:tgtEl>
                                          <p:spTgt spid="154626">
                                            <p:txEl>
                                              <p:charRg st="291" end="32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54626">
                                            <p:txEl>
                                              <p:charRg st="291" end="32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4626">
                                            <p:txEl>
                                              <p:charRg st="327" end="365"/>
                                            </p:txEl>
                                          </p:spTgt>
                                        </p:tgtEl>
                                        <p:attrNameLst>
                                          <p:attrName>style.visibility</p:attrName>
                                        </p:attrNameLst>
                                      </p:cBhvr>
                                      <p:to>
                                        <p:strVal val="visible"/>
                                      </p:to>
                                    </p:set>
                                    <p:anim calcmode="lin" valueType="num">
                                      <p:cBhvr additive="base">
                                        <p:cTn id="49" dur="500" fill="hold"/>
                                        <p:tgtEl>
                                          <p:spTgt spid="154626">
                                            <p:txEl>
                                              <p:charRg st="327" end="36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54626">
                                            <p:txEl>
                                              <p:charRg st="327" end="36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4626">
                                            <p:txEl>
                                              <p:charRg st="365" end="385"/>
                                            </p:txEl>
                                          </p:spTgt>
                                        </p:tgtEl>
                                        <p:attrNameLst>
                                          <p:attrName>style.visibility</p:attrName>
                                        </p:attrNameLst>
                                      </p:cBhvr>
                                      <p:to>
                                        <p:strVal val="visible"/>
                                      </p:to>
                                    </p:set>
                                    <p:anim calcmode="lin" valueType="num">
                                      <p:cBhvr additive="base">
                                        <p:cTn id="53" dur="500" fill="hold"/>
                                        <p:tgtEl>
                                          <p:spTgt spid="154626">
                                            <p:txEl>
                                              <p:charRg st="365" end="38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4626">
                                            <p:txEl>
                                              <p:charRg st="365" end="3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p:nvPr/>
        </p:nvSpPr>
        <p:spPr>
          <a:xfrm>
            <a:off x="128588" y="644525"/>
            <a:ext cx="8426450" cy="55245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read( )和write()系统调用的实现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调用形式</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read( )和write()系统调用非常相似，所需参数都为3：</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fd：   文件描述符；</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buf：  主存区地址，该缓存区包含要传送的数据；</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count：指定的应传送的字节数。</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返回：成功传送的字节数；或发送一个错误条件的信号并返回−1。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 read( )系统调用的访问例程称为sys_read()</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 write()系统调用的访问例程称为sys_write()</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这两个系统调用几乎执行相同的步骤</a:t>
            </a:r>
            <a:r>
              <a:rPr kumimoji="0" lang="zh-CN" sz="2400" b="0"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5651"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104</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0">
                                            <p:txEl>
                                              <p:charRg st="0" end="34"/>
                                            </p:txEl>
                                          </p:spTgt>
                                        </p:tgtEl>
                                        <p:attrNameLst>
                                          <p:attrName>style.visibility</p:attrName>
                                        </p:attrNameLst>
                                      </p:cBhvr>
                                      <p:to>
                                        <p:strVal val="visible"/>
                                      </p:to>
                                    </p:set>
                                    <p:anim calcmode="lin" valueType="num">
                                      <p:cBhvr additive="base">
                                        <p:cTn id="7" dur="1000" fill="hold"/>
                                        <p:tgtEl>
                                          <p:spTgt spid="155650">
                                            <p:txEl>
                                              <p:charRg st="0" end="3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5650">
                                            <p:txEl>
                                              <p:charRg st="0" end="3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5650">
                                            <p:txEl>
                                              <p:charRg st="34" end="41"/>
                                            </p:txEl>
                                          </p:spTgt>
                                        </p:tgtEl>
                                        <p:attrNameLst>
                                          <p:attrName>style.visibility</p:attrName>
                                        </p:attrNameLst>
                                      </p:cBhvr>
                                      <p:to>
                                        <p:strVal val="visible"/>
                                      </p:to>
                                    </p:set>
                                    <p:anim calcmode="lin" valueType="num">
                                      <p:cBhvr additive="base">
                                        <p:cTn id="13" dur="500" fill="hold"/>
                                        <p:tgtEl>
                                          <p:spTgt spid="155650">
                                            <p:txEl>
                                              <p:charRg st="34"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650">
                                            <p:txEl>
                                              <p:charRg st="34"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5650">
                                            <p:txEl>
                                              <p:charRg st="41" end="79"/>
                                            </p:txEl>
                                          </p:spTgt>
                                        </p:tgtEl>
                                        <p:attrNameLst>
                                          <p:attrName>style.visibility</p:attrName>
                                        </p:attrNameLst>
                                      </p:cBhvr>
                                      <p:to>
                                        <p:strVal val="visible"/>
                                      </p:to>
                                    </p:set>
                                    <p:anim calcmode="lin" valueType="num">
                                      <p:cBhvr additive="base">
                                        <p:cTn id="17" dur="500" fill="hold"/>
                                        <p:tgtEl>
                                          <p:spTgt spid="155650">
                                            <p:txEl>
                                              <p:charRg st="41" end="7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5650">
                                            <p:txEl>
                                              <p:charRg st="41" end="79"/>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5650">
                                            <p:txEl>
                                              <p:charRg st="79" end="98"/>
                                            </p:txEl>
                                          </p:spTgt>
                                        </p:tgtEl>
                                        <p:attrNameLst>
                                          <p:attrName>style.visibility</p:attrName>
                                        </p:attrNameLst>
                                      </p:cBhvr>
                                      <p:to>
                                        <p:strVal val="visible"/>
                                      </p:to>
                                    </p:set>
                                    <p:anim calcmode="lin" valueType="num">
                                      <p:cBhvr additive="base">
                                        <p:cTn id="21" dur="500" fill="hold"/>
                                        <p:tgtEl>
                                          <p:spTgt spid="155650">
                                            <p:txEl>
                                              <p:charRg st="79" end="9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5650">
                                            <p:txEl>
                                              <p:charRg st="79" end="9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5650">
                                            <p:txEl>
                                              <p:charRg st="98" end="130"/>
                                            </p:txEl>
                                          </p:spTgt>
                                        </p:tgtEl>
                                        <p:attrNameLst>
                                          <p:attrName>style.visibility</p:attrName>
                                        </p:attrNameLst>
                                      </p:cBhvr>
                                      <p:to>
                                        <p:strVal val="visible"/>
                                      </p:to>
                                    </p:set>
                                    <p:anim calcmode="lin" valueType="num">
                                      <p:cBhvr additive="base">
                                        <p:cTn id="25" dur="500" fill="hold"/>
                                        <p:tgtEl>
                                          <p:spTgt spid="155650">
                                            <p:txEl>
                                              <p:charRg st="98" end="13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5650">
                                            <p:txEl>
                                              <p:charRg st="98" end="13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5650">
                                            <p:txEl>
                                              <p:charRg st="130" end="154"/>
                                            </p:txEl>
                                          </p:spTgt>
                                        </p:tgtEl>
                                        <p:attrNameLst>
                                          <p:attrName>style.visibility</p:attrName>
                                        </p:attrNameLst>
                                      </p:cBhvr>
                                      <p:to>
                                        <p:strVal val="visible"/>
                                      </p:to>
                                    </p:set>
                                    <p:anim calcmode="lin" valueType="num">
                                      <p:cBhvr additive="base">
                                        <p:cTn id="29" dur="500" fill="hold"/>
                                        <p:tgtEl>
                                          <p:spTgt spid="155650">
                                            <p:txEl>
                                              <p:charRg st="130" end="15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5650">
                                            <p:txEl>
                                              <p:charRg st="130" end="15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5650">
                                            <p:txEl>
                                              <p:charRg st="154" end="192"/>
                                            </p:txEl>
                                          </p:spTgt>
                                        </p:tgtEl>
                                        <p:attrNameLst>
                                          <p:attrName>style.visibility</p:attrName>
                                        </p:attrNameLst>
                                      </p:cBhvr>
                                      <p:to>
                                        <p:strVal val="visible"/>
                                      </p:to>
                                    </p:set>
                                    <p:anim calcmode="lin" valueType="num">
                                      <p:cBhvr additive="base">
                                        <p:cTn id="33" dur="500" fill="hold"/>
                                        <p:tgtEl>
                                          <p:spTgt spid="155650">
                                            <p:txEl>
                                              <p:charRg st="154" end="19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5650">
                                            <p:txEl>
                                              <p:charRg st="154" end="19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55650">
                                            <p:txEl>
                                              <p:charRg st="192" end="223"/>
                                            </p:txEl>
                                          </p:spTgt>
                                        </p:tgtEl>
                                        <p:attrNameLst>
                                          <p:attrName>style.visibility</p:attrName>
                                        </p:attrNameLst>
                                      </p:cBhvr>
                                      <p:to>
                                        <p:strVal val="visible"/>
                                      </p:to>
                                    </p:set>
                                    <p:anim calcmode="lin" valueType="num">
                                      <p:cBhvr additive="base">
                                        <p:cTn id="39" dur="500" fill="hold"/>
                                        <p:tgtEl>
                                          <p:spTgt spid="155650">
                                            <p:txEl>
                                              <p:charRg st="192" end="22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55650">
                                            <p:txEl>
                                              <p:charRg st="192" end="22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5650">
                                            <p:txEl>
                                              <p:charRg st="223" end="256"/>
                                            </p:txEl>
                                          </p:spTgt>
                                        </p:tgtEl>
                                        <p:attrNameLst>
                                          <p:attrName>style.visibility</p:attrName>
                                        </p:attrNameLst>
                                      </p:cBhvr>
                                      <p:to>
                                        <p:strVal val="visible"/>
                                      </p:to>
                                    </p:set>
                                    <p:anim calcmode="lin" valueType="num">
                                      <p:cBhvr additive="base">
                                        <p:cTn id="43" dur="500" fill="hold"/>
                                        <p:tgtEl>
                                          <p:spTgt spid="155650">
                                            <p:txEl>
                                              <p:charRg st="223" end="25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5650">
                                            <p:txEl>
                                              <p:charRg st="223" end="25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55650">
                                            <p:txEl>
                                              <p:charRg st="256" end="285"/>
                                            </p:txEl>
                                          </p:spTgt>
                                        </p:tgtEl>
                                        <p:attrNameLst>
                                          <p:attrName>style.visibility</p:attrName>
                                        </p:attrNameLst>
                                      </p:cBhvr>
                                      <p:to>
                                        <p:strVal val="visible"/>
                                      </p:to>
                                    </p:set>
                                    <p:anim calcmode="lin" valueType="num">
                                      <p:cBhvr additive="base">
                                        <p:cTn id="47" dur="500" fill="hold"/>
                                        <p:tgtEl>
                                          <p:spTgt spid="155650">
                                            <p:txEl>
                                              <p:charRg st="256" end="28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5650">
                                            <p:txEl>
                                              <p:charRg st="256" end="2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2"/>
          <p:cNvSpPr/>
          <p:nvPr/>
        </p:nvSpPr>
        <p:spPr>
          <a:xfrm>
            <a:off x="114300" y="715963"/>
            <a:ext cx="8832850" cy="432911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5.   Ext2文件系统概述</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Ext2是Linux系统所固有的，它运行稳定且高效。</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Ext2文件系统的特征</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可选择最佳块大小，提高系统性能</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块大小可以从1024B到4096B字节之间选择；</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根据预测的文件平均长度来选择最佳块大小，可以减</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少磁盘传送次数，从而减轻系统开销。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6675"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105</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74">
                                            <p:txEl>
                                              <p:charRg st="0" end="16"/>
                                            </p:txEl>
                                          </p:spTgt>
                                        </p:tgtEl>
                                        <p:attrNameLst>
                                          <p:attrName>style.visibility</p:attrName>
                                        </p:attrNameLst>
                                      </p:cBhvr>
                                      <p:to>
                                        <p:strVal val="visible"/>
                                      </p:to>
                                    </p:set>
                                    <p:anim calcmode="lin" valueType="num">
                                      <p:cBhvr additive="base">
                                        <p:cTn id="7" dur="1000" fill="hold"/>
                                        <p:tgtEl>
                                          <p:spTgt spid="156674">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6674">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6674">
                                            <p:txEl>
                                              <p:charRg st="16" end="52"/>
                                            </p:txEl>
                                          </p:spTgt>
                                        </p:tgtEl>
                                        <p:attrNameLst>
                                          <p:attrName>style.visibility</p:attrName>
                                        </p:attrNameLst>
                                      </p:cBhvr>
                                      <p:to>
                                        <p:strVal val="visible"/>
                                      </p:to>
                                    </p:set>
                                    <p:anim calcmode="lin" valueType="num">
                                      <p:cBhvr additive="base">
                                        <p:cTn id="13" dur="1000" fill="hold"/>
                                        <p:tgtEl>
                                          <p:spTgt spid="156674">
                                            <p:txEl>
                                              <p:charRg st="16" end="5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56674">
                                            <p:txEl>
                                              <p:charRg st="16" end="5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74">
                                            <p:txEl>
                                              <p:charRg st="52" end="74"/>
                                            </p:txEl>
                                          </p:spTgt>
                                        </p:tgtEl>
                                        <p:attrNameLst>
                                          <p:attrName>style.visibility</p:attrName>
                                        </p:attrNameLst>
                                      </p:cBhvr>
                                      <p:to>
                                        <p:strVal val="visible"/>
                                      </p:to>
                                    </p:set>
                                    <p:anim calcmode="lin" valueType="num">
                                      <p:cBhvr additive="base">
                                        <p:cTn id="19" dur="1000" fill="hold"/>
                                        <p:tgtEl>
                                          <p:spTgt spid="156674">
                                            <p:txEl>
                                              <p:charRg st="52" end="7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56674">
                                            <p:txEl>
                                              <p:charRg st="52" end="7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6674">
                                            <p:txEl>
                                              <p:charRg st="74" end="92"/>
                                            </p:txEl>
                                          </p:spTgt>
                                        </p:tgtEl>
                                        <p:attrNameLst>
                                          <p:attrName>style.visibility</p:attrName>
                                        </p:attrNameLst>
                                      </p:cBhvr>
                                      <p:to>
                                        <p:strVal val="visible"/>
                                      </p:to>
                                    </p:set>
                                    <p:anim calcmode="lin" valueType="num">
                                      <p:cBhvr additive="base">
                                        <p:cTn id="25" dur="500" fill="hold"/>
                                        <p:tgtEl>
                                          <p:spTgt spid="156674">
                                            <p:txEl>
                                              <p:charRg st="74" end="9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6674">
                                            <p:txEl>
                                              <p:charRg st="74" end="9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6674">
                                            <p:txEl>
                                              <p:charRg st="92" end="119"/>
                                            </p:txEl>
                                          </p:spTgt>
                                        </p:tgtEl>
                                        <p:attrNameLst>
                                          <p:attrName>style.visibility</p:attrName>
                                        </p:attrNameLst>
                                      </p:cBhvr>
                                      <p:to>
                                        <p:strVal val="visible"/>
                                      </p:to>
                                    </p:set>
                                    <p:anim calcmode="lin" valueType="num">
                                      <p:cBhvr additive="base">
                                        <p:cTn id="29" dur="500" fill="hold"/>
                                        <p:tgtEl>
                                          <p:spTgt spid="156674">
                                            <p:txEl>
                                              <p:charRg st="92" end="11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6674">
                                            <p:txEl>
                                              <p:charRg st="92" end="11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6674">
                                            <p:txEl>
                                              <p:charRg st="119" end="145"/>
                                            </p:txEl>
                                          </p:spTgt>
                                        </p:tgtEl>
                                        <p:attrNameLst>
                                          <p:attrName>style.visibility</p:attrName>
                                        </p:attrNameLst>
                                      </p:cBhvr>
                                      <p:to>
                                        <p:strVal val="visible"/>
                                      </p:to>
                                    </p:set>
                                    <p:anim calcmode="lin" valueType="num">
                                      <p:cBhvr additive="base">
                                        <p:cTn id="33" dur="500" fill="hold"/>
                                        <p:tgtEl>
                                          <p:spTgt spid="156674">
                                            <p:txEl>
                                              <p:charRg st="119" end="14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6674">
                                            <p:txEl>
                                              <p:charRg st="119" end="14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6674">
                                            <p:txEl>
                                              <p:charRg st="145" end="172"/>
                                            </p:txEl>
                                          </p:spTgt>
                                        </p:tgtEl>
                                        <p:attrNameLst>
                                          <p:attrName>style.visibility</p:attrName>
                                        </p:attrNameLst>
                                      </p:cBhvr>
                                      <p:to>
                                        <p:strVal val="visible"/>
                                      </p:to>
                                    </p:set>
                                    <p:anim calcmode="lin" valueType="num">
                                      <p:cBhvr additive="base">
                                        <p:cTn id="37" dur="500" fill="hold"/>
                                        <p:tgtEl>
                                          <p:spTgt spid="156674">
                                            <p:txEl>
                                              <p:charRg st="145" end="17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6674">
                                            <p:txEl>
                                              <p:charRg st="145" end="1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p:nvPr/>
        </p:nvSpPr>
        <p:spPr>
          <a:xfrm>
            <a:off x="128588" y="744538"/>
            <a:ext cx="9015412" cy="46561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可选择分区上的索引节点数，有效地利用磁盘空间</a:t>
            </a:r>
            <a:endParaRPr lang="zh-CN" altLang="zh-CN" sz="2400" dirty="0">
              <a:solidFill>
                <a:srgbClr val="000099"/>
              </a:solidFill>
              <a:latin typeface="宋体" panose="02010600030101010101" pitchFamily="2" charset="-122"/>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根据给定的分区大小来预测可存放的文件数，以此来确定</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该分区上可分配的索引节点数。这样可以有效地利用磁盘</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空间 。</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以块组结构减少磁盘的平均寻道时间</a:t>
            </a:r>
            <a:endParaRPr lang="zh-CN" altLang="zh-CN" sz="2400" dirty="0">
              <a:solidFill>
                <a:srgbClr val="000099"/>
              </a:solidFill>
              <a:latin typeface="宋体" panose="02010600030101010101" pitchFamily="2" charset="-122"/>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Ext2文件系统将磁盘块分组，每组包含存放在相邻磁道上</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的数据块和索引节点。这种块组结构使得对存放在一个单</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独块组中的文件进行访问时，减少了磁盘的平均寻道时间。</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7699"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106</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7698">
                                            <p:txEl>
                                              <p:charRg st="0" end="25"/>
                                            </p:txEl>
                                          </p:spTgt>
                                        </p:tgtEl>
                                        <p:attrNameLst>
                                          <p:attrName>style.visibility</p:attrName>
                                        </p:attrNameLst>
                                      </p:cBhvr>
                                      <p:to>
                                        <p:strVal val="visible"/>
                                      </p:to>
                                    </p:set>
                                    <p:anim calcmode="lin" valueType="num">
                                      <p:cBhvr additive="base">
                                        <p:cTn id="7" dur="500" fill="hold"/>
                                        <p:tgtEl>
                                          <p:spTgt spid="157698">
                                            <p:txEl>
                                              <p:charRg st="0" end="2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7698">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7698">
                                            <p:txEl>
                                              <p:charRg st="25" end="51"/>
                                            </p:txEl>
                                          </p:spTgt>
                                        </p:tgtEl>
                                        <p:attrNameLst>
                                          <p:attrName>style.visibility</p:attrName>
                                        </p:attrNameLst>
                                      </p:cBhvr>
                                      <p:to>
                                        <p:strVal val="visible"/>
                                      </p:to>
                                    </p:set>
                                    <p:anim calcmode="lin" valueType="num">
                                      <p:cBhvr additive="base">
                                        <p:cTn id="13" dur="500" fill="hold"/>
                                        <p:tgtEl>
                                          <p:spTgt spid="157698">
                                            <p:txEl>
                                              <p:charRg st="25" end="5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8">
                                            <p:txEl>
                                              <p:charRg st="25" end="5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7698">
                                            <p:txEl>
                                              <p:charRg st="51" end="77"/>
                                            </p:txEl>
                                          </p:spTgt>
                                        </p:tgtEl>
                                        <p:attrNameLst>
                                          <p:attrName>style.visibility</p:attrName>
                                        </p:attrNameLst>
                                      </p:cBhvr>
                                      <p:to>
                                        <p:strVal val="visible"/>
                                      </p:to>
                                    </p:set>
                                    <p:anim calcmode="lin" valueType="num">
                                      <p:cBhvr additive="base">
                                        <p:cTn id="17" dur="500" fill="hold"/>
                                        <p:tgtEl>
                                          <p:spTgt spid="157698">
                                            <p:txEl>
                                              <p:charRg st="51" end="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7698">
                                            <p:txEl>
                                              <p:charRg st="51" end="7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7698">
                                            <p:txEl>
                                              <p:charRg st="77" end="82"/>
                                            </p:txEl>
                                          </p:spTgt>
                                        </p:tgtEl>
                                        <p:attrNameLst>
                                          <p:attrName>style.visibility</p:attrName>
                                        </p:attrNameLst>
                                      </p:cBhvr>
                                      <p:to>
                                        <p:strVal val="visible"/>
                                      </p:to>
                                    </p:set>
                                    <p:anim calcmode="lin" valueType="num">
                                      <p:cBhvr additive="base">
                                        <p:cTn id="21" dur="500" fill="hold"/>
                                        <p:tgtEl>
                                          <p:spTgt spid="157698">
                                            <p:txEl>
                                              <p:charRg st="77" end="8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7698">
                                            <p:txEl>
                                              <p:charRg st="77" end="8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57698">
                                            <p:txEl>
                                              <p:charRg st="82" end="101"/>
                                            </p:txEl>
                                          </p:spTgt>
                                        </p:tgtEl>
                                        <p:attrNameLst>
                                          <p:attrName>style.visibility</p:attrName>
                                        </p:attrNameLst>
                                      </p:cBhvr>
                                      <p:to>
                                        <p:strVal val="visible"/>
                                      </p:to>
                                    </p:set>
                                    <p:anim calcmode="lin" valueType="num">
                                      <p:cBhvr additive="base">
                                        <p:cTn id="27" dur="500" fill="hold"/>
                                        <p:tgtEl>
                                          <p:spTgt spid="157698">
                                            <p:txEl>
                                              <p:charRg st="82" end="10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7698">
                                            <p:txEl>
                                              <p:charRg st="82" end="101"/>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57698">
                                            <p:txEl>
                                              <p:charRg st="101" end="129"/>
                                            </p:txEl>
                                          </p:spTgt>
                                        </p:tgtEl>
                                        <p:attrNameLst>
                                          <p:attrName>style.visibility</p:attrName>
                                        </p:attrNameLst>
                                      </p:cBhvr>
                                      <p:to>
                                        <p:strVal val="visible"/>
                                      </p:to>
                                    </p:set>
                                    <p:anim calcmode="lin" valueType="num">
                                      <p:cBhvr additive="base">
                                        <p:cTn id="33" dur="500" fill="hold"/>
                                        <p:tgtEl>
                                          <p:spTgt spid="157698">
                                            <p:txEl>
                                              <p:charRg st="101" end="12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7698">
                                            <p:txEl>
                                              <p:charRg st="101" end="12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7698">
                                            <p:txEl>
                                              <p:charRg st="129" end="155"/>
                                            </p:txEl>
                                          </p:spTgt>
                                        </p:tgtEl>
                                        <p:attrNameLst>
                                          <p:attrName>style.visibility</p:attrName>
                                        </p:attrNameLst>
                                      </p:cBhvr>
                                      <p:to>
                                        <p:strVal val="visible"/>
                                      </p:to>
                                    </p:set>
                                    <p:anim calcmode="lin" valueType="num">
                                      <p:cBhvr additive="base">
                                        <p:cTn id="37" dur="500" fill="hold"/>
                                        <p:tgtEl>
                                          <p:spTgt spid="157698">
                                            <p:txEl>
                                              <p:charRg st="129" end="15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7698">
                                            <p:txEl>
                                              <p:charRg st="129" end="155"/>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57698">
                                            <p:txEl>
                                              <p:charRg st="155" end="182"/>
                                            </p:txEl>
                                          </p:spTgt>
                                        </p:tgtEl>
                                        <p:attrNameLst>
                                          <p:attrName>style.visibility</p:attrName>
                                        </p:attrNameLst>
                                      </p:cBhvr>
                                      <p:to>
                                        <p:strVal val="visible"/>
                                      </p:to>
                                    </p:set>
                                    <p:anim calcmode="lin" valueType="num">
                                      <p:cBhvr additive="base">
                                        <p:cTn id="41" dur="500" fill="hold"/>
                                        <p:tgtEl>
                                          <p:spTgt spid="157698">
                                            <p:txEl>
                                              <p:charRg st="155" end="18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7698">
                                            <p:txEl>
                                              <p:charRg st="155" end="18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9699" name="Rectangle 3"/>
          <p:cNvSpPr/>
          <p:nvPr/>
        </p:nvSpPr>
        <p:spPr>
          <a:xfrm>
            <a:off x="671513" y="658813"/>
            <a:ext cx="8435975" cy="546735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逻辑记录与物理记录 (磁盘块)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逻辑记录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文件中按信息在逻辑上的独立含义来划分的信息单位，逻</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辑记录是对文件进行存取操作的基本单位。</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物理记录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在存储介质上，由连续信息所组成的一个区域称为块，也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叫物理记录。</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逻辑记录与物理记录的区别与联系</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一个是逻辑的概念，一个是物理的概念。</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逻辑记录最终要存放到物理记录上。</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xEl>
                                              <p:charRg st="0" end="21"/>
                                            </p:txEl>
                                          </p:spTgt>
                                        </p:tgtEl>
                                        <p:attrNameLst>
                                          <p:attrName>style.visibility</p:attrName>
                                        </p:attrNameLst>
                                      </p:cBhvr>
                                      <p:to>
                                        <p:strVal val="visible"/>
                                      </p:to>
                                    </p:set>
                                    <p:anim calcmode="lin" valueType="num">
                                      <p:cBhvr additive="base">
                                        <p:cTn id="7" dur="500" fill="hold"/>
                                        <p:tgtEl>
                                          <p:spTgt spid="29699">
                                            <p:txEl>
                                              <p:charRg st="0" end="2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xEl>
                                              <p:charRg st="21" end="28"/>
                                            </p:txEl>
                                          </p:spTgt>
                                        </p:tgtEl>
                                        <p:attrNameLst>
                                          <p:attrName>style.visibility</p:attrName>
                                        </p:attrNameLst>
                                      </p:cBhvr>
                                      <p:to>
                                        <p:strVal val="visible"/>
                                      </p:to>
                                    </p:set>
                                    <p:anim calcmode="lin" valueType="num">
                                      <p:cBhvr additive="base">
                                        <p:cTn id="13" dur="500" fill="hold"/>
                                        <p:tgtEl>
                                          <p:spTgt spid="29699">
                                            <p:txEl>
                                              <p:charRg st="21"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charRg st="21"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699">
                                            <p:txEl>
                                              <p:charRg st="28" end="61"/>
                                            </p:txEl>
                                          </p:spTgt>
                                        </p:tgtEl>
                                        <p:attrNameLst>
                                          <p:attrName>style.visibility</p:attrName>
                                        </p:attrNameLst>
                                      </p:cBhvr>
                                      <p:to>
                                        <p:strVal val="visible"/>
                                      </p:to>
                                    </p:set>
                                    <p:anim calcmode="lin" valueType="num">
                                      <p:cBhvr additive="base">
                                        <p:cTn id="19" dur="500" fill="hold"/>
                                        <p:tgtEl>
                                          <p:spTgt spid="29699">
                                            <p:txEl>
                                              <p:charRg st="28"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charRg st="28" end="6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699">
                                            <p:txEl>
                                              <p:charRg st="61" end="88"/>
                                            </p:txEl>
                                          </p:spTgt>
                                        </p:tgtEl>
                                        <p:attrNameLst>
                                          <p:attrName>style.visibility</p:attrName>
                                        </p:attrNameLst>
                                      </p:cBhvr>
                                      <p:to>
                                        <p:strVal val="visible"/>
                                      </p:to>
                                    </p:set>
                                    <p:anim calcmode="lin" valueType="num">
                                      <p:cBhvr additive="base">
                                        <p:cTn id="23" dur="500" fill="hold"/>
                                        <p:tgtEl>
                                          <p:spTgt spid="29699">
                                            <p:txEl>
                                              <p:charRg st="61" end="8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699">
                                            <p:txEl>
                                              <p:charRg st="61" end="8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9699">
                                            <p:txEl>
                                              <p:charRg st="88" end="95"/>
                                            </p:txEl>
                                          </p:spTgt>
                                        </p:tgtEl>
                                        <p:attrNameLst>
                                          <p:attrName>style.visibility</p:attrName>
                                        </p:attrNameLst>
                                      </p:cBhvr>
                                      <p:to>
                                        <p:strVal val="visible"/>
                                      </p:to>
                                    </p:set>
                                    <p:anim calcmode="lin" valueType="num">
                                      <p:cBhvr additive="base">
                                        <p:cTn id="29" dur="500" fill="hold"/>
                                        <p:tgtEl>
                                          <p:spTgt spid="29699">
                                            <p:txEl>
                                              <p:charRg st="88" end="9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9699">
                                            <p:txEl>
                                              <p:charRg st="88" end="9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699">
                                            <p:txEl>
                                              <p:charRg st="95" end="128"/>
                                            </p:txEl>
                                          </p:spTgt>
                                        </p:tgtEl>
                                        <p:attrNameLst>
                                          <p:attrName>style.visibility</p:attrName>
                                        </p:attrNameLst>
                                      </p:cBhvr>
                                      <p:to>
                                        <p:strVal val="visible"/>
                                      </p:to>
                                    </p:set>
                                    <p:anim calcmode="lin" valueType="num">
                                      <p:cBhvr additive="base">
                                        <p:cTn id="35" dur="500" fill="hold"/>
                                        <p:tgtEl>
                                          <p:spTgt spid="29699">
                                            <p:txEl>
                                              <p:charRg st="95" end="12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9699">
                                            <p:txEl>
                                              <p:charRg st="95" end="12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699">
                                            <p:txEl>
                                              <p:charRg st="128" end="142"/>
                                            </p:txEl>
                                          </p:spTgt>
                                        </p:tgtEl>
                                        <p:attrNameLst>
                                          <p:attrName>style.visibility</p:attrName>
                                        </p:attrNameLst>
                                      </p:cBhvr>
                                      <p:to>
                                        <p:strVal val="visible"/>
                                      </p:to>
                                    </p:set>
                                    <p:anim calcmode="lin" valueType="num">
                                      <p:cBhvr additive="base">
                                        <p:cTn id="39" dur="500" fill="hold"/>
                                        <p:tgtEl>
                                          <p:spTgt spid="29699">
                                            <p:txEl>
                                              <p:charRg st="128" end="14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9699">
                                            <p:txEl>
                                              <p:charRg st="128" end="14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29699">
                                            <p:txEl>
                                              <p:charRg st="142" end="160"/>
                                            </p:txEl>
                                          </p:spTgt>
                                        </p:tgtEl>
                                        <p:attrNameLst>
                                          <p:attrName>style.visibility</p:attrName>
                                        </p:attrNameLst>
                                      </p:cBhvr>
                                      <p:to>
                                        <p:strVal val="visible"/>
                                      </p:to>
                                    </p:set>
                                    <p:anim calcmode="lin" valueType="num">
                                      <p:cBhvr additive="base">
                                        <p:cTn id="45" dur="500" fill="hold"/>
                                        <p:tgtEl>
                                          <p:spTgt spid="29699">
                                            <p:txEl>
                                              <p:charRg st="142" end="16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9699">
                                            <p:txEl>
                                              <p:charRg st="142" end="16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9699">
                                            <p:txEl>
                                              <p:charRg st="160" end="188"/>
                                            </p:txEl>
                                          </p:spTgt>
                                        </p:tgtEl>
                                        <p:attrNameLst>
                                          <p:attrName>style.visibility</p:attrName>
                                        </p:attrNameLst>
                                      </p:cBhvr>
                                      <p:to>
                                        <p:strVal val="visible"/>
                                      </p:to>
                                    </p:set>
                                    <p:anim calcmode="lin" valueType="num">
                                      <p:cBhvr additive="base">
                                        <p:cTn id="51" dur="500" fill="hold"/>
                                        <p:tgtEl>
                                          <p:spTgt spid="29699">
                                            <p:txEl>
                                              <p:charRg st="160" end="18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9699">
                                            <p:txEl>
                                              <p:charRg st="160" end="18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9699">
                                            <p:txEl>
                                              <p:charRg st="188" end="228"/>
                                            </p:txEl>
                                          </p:spTgt>
                                        </p:tgtEl>
                                        <p:attrNameLst>
                                          <p:attrName>style.visibility</p:attrName>
                                        </p:attrNameLst>
                                      </p:cBhvr>
                                      <p:to>
                                        <p:strVal val="visible"/>
                                      </p:to>
                                    </p:set>
                                    <p:anim calcmode="lin" valueType="num">
                                      <p:cBhvr additive="base">
                                        <p:cTn id="55" dur="500" fill="hold"/>
                                        <p:tgtEl>
                                          <p:spTgt spid="29699">
                                            <p:txEl>
                                              <p:charRg st="188" end="22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9699">
                                            <p:txEl>
                                              <p:charRg st="188" end="2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p:nvPr/>
        </p:nvSpPr>
        <p:spPr>
          <a:xfrm>
            <a:off x="171450" y="715963"/>
            <a:ext cx="8121650" cy="12319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Ext2文件类型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Ext2文件类型如下表所示</a:t>
            </a:r>
            <a:endPar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58724" name="Rectangle 4"/>
          <p:cNvSpPr/>
          <p:nvPr/>
        </p:nvSpPr>
        <p:spPr>
          <a:xfrm>
            <a:off x="1568450" y="2009775"/>
            <a:ext cx="1787525" cy="336550"/>
          </a:xfrm>
          <a:prstGeom prst="rect">
            <a:avLst/>
          </a:prstGeom>
          <a:noFill/>
          <a:ln w="9525">
            <a:noFill/>
          </a:ln>
        </p:spPr>
        <p:txBody>
          <a:bodyPr anchor="ctr">
            <a:spAutoFit/>
          </a:bodyPr>
          <a:p>
            <a:r>
              <a:rPr lang="zh-CN" altLang="zh-CN" sz="1600" b="0" dirty="0">
                <a:solidFill>
                  <a:schemeClr val="tx1"/>
                </a:solidFill>
                <a:latin typeface="Times New Roman" panose="02020603050405020304" pitchFamily="2" charset="0"/>
                <a:ea typeface="宋体" panose="02010600030101010101" pitchFamily="2" charset="-122"/>
              </a:rPr>
              <a:t>Ext2文件类型</a:t>
            </a:r>
            <a:endParaRPr lang="zh-CN" altLang="zh-CN" sz="1600" b="0" dirty="0">
              <a:solidFill>
                <a:schemeClr val="tx1"/>
              </a:solidFill>
              <a:latin typeface="Arial" panose="020B0604020202020204" pitchFamily="34" charset="0"/>
              <a:ea typeface="宋体" panose="02010600030101010101" pitchFamily="2" charset="-122"/>
            </a:endParaRPr>
          </a:p>
        </p:txBody>
      </p:sp>
      <p:graphicFrame>
        <p:nvGraphicFramePr>
          <p:cNvPr id="158725" name="表格 158724"/>
          <p:cNvGraphicFramePr/>
          <p:nvPr/>
        </p:nvGraphicFramePr>
        <p:xfrm>
          <a:off x="1524000" y="2497138"/>
          <a:ext cx="4784725" cy="3117850"/>
        </p:xfrm>
        <a:graphic>
          <a:graphicData uri="http://schemas.openxmlformats.org/drawingml/2006/table">
            <a:tbl>
              <a:tblPr/>
              <a:tblGrid>
                <a:gridCol w="1395413"/>
                <a:gridCol w="3389312"/>
              </a:tblGrid>
              <a:tr h="42703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defTabSz="914400" eaLnBrk="1" hangingPunct="1">
                        <a:lnSpc>
                          <a:spcPct val="100000"/>
                        </a:lnSpc>
                        <a:spcBef>
                          <a:spcPct val="0"/>
                        </a:spcBef>
                        <a:buClrTx/>
                        <a:buSzPct val="100000"/>
                        <a:buFont typeface="Arial" panose="020B0604020202020204" pitchFamily="34" charset="0"/>
                        <a:buNone/>
                        <a:tabLst>
                          <a:tab pos="1076325" algn="l"/>
                        </a:tabLst>
                      </a:pPr>
                      <a:r>
                        <a:rPr lang="en-US" altLang="zh-CN" sz="1600" b="1">
                          <a:solidFill>
                            <a:schemeClr val="tx1"/>
                          </a:solidFill>
                          <a:latin typeface="Times New Roman" panose="02020603050405020304" pitchFamily="2" charset="0"/>
                          <a:ea typeface="宋体" panose="02010600030101010101" pitchFamily="2" charset="-122"/>
                        </a:rPr>
                        <a:t>   </a:t>
                      </a:r>
                      <a:r>
                        <a:rPr lang="zh-CN" altLang="en-US" sz="1600" b="1">
                          <a:solidFill>
                            <a:schemeClr val="tx1"/>
                          </a:solidFill>
                          <a:latin typeface="Times New Roman" panose="02020603050405020304" pitchFamily="2" charset="0"/>
                          <a:ea typeface="宋体" panose="02010600030101010101" pitchFamily="2" charset="-122"/>
                        </a:rPr>
                        <a:t>文件类型	</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说                 明</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0</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未知</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1</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普通文件</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2</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目录</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3</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字符设备文件</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4</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块设备文件</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5</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命名管道</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6</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套接字</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7</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符号链接</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58756" name="Text Box 37"/>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107</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2">
                                            <p:txEl>
                                              <p:charRg st="0" end="19"/>
                                            </p:txEl>
                                          </p:spTgt>
                                        </p:tgtEl>
                                        <p:attrNameLst>
                                          <p:attrName>style.visibility</p:attrName>
                                        </p:attrNameLst>
                                      </p:cBhvr>
                                      <p:to>
                                        <p:strVal val="visible"/>
                                      </p:to>
                                    </p:set>
                                    <p:anim calcmode="lin" valueType="num">
                                      <p:cBhvr additive="base">
                                        <p:cTn id="7" dur="1000" fill="hold"/>
                                        <p:tgtEl>
                                          <p:spTgt spid="158722">
                                            <p:txEl>
                                              <p:charRg st="0" end="1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8722">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8722">
                                            <p:txEl>
                                              <p:charRg st="19" end="39"/>
                                            </p:txEl>
                                          </p:spTgt>
                                        </p:tgtEl>
                                        <p:attrNameLst>
                                          <p:attrName>style.visibility</p:attrName>
                                        </p:attrNameLst>
                                      </p:cBhvr>
                                      <p:to>
                                        <p:strVal val="visible"/>
                                      </p:to>
                                    </p:set>
                                    <p:anim calcmode="lin" valueType="num">
                                      <p:cBhvr additive="base">
                                        <p:cTn id="13" dur="500" fill="hold"/>
                                        <p:tgtEl>
                                          <p:spTgt spid="158722">
                                            <p:txEl>
                                              <p:charRg st="19" end="3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8722">
                                            <p:txEl>
                                              <p:charRg st="19" end="3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4"/>
                                        </p:tgtEl>
                                        <p:attrNameLst>
                                          <p:attrName>style.visibility</p:attrName>
                                        </p:attrNameLst>
                                      </p:cBhvr>
                                      <p:to>
                                        <p:strVal val="visible"/>
                                      </p:to>
                                    </p:set>
                                    <p:anim calcmode="lin" valueType="num">
                                      <p:cBhvr additive="base">
                                        <p:cTn id="19" dur="500" fill="hold"/>
                                        <p:tgtEl>
                                          <p:spTgt spid="158724"/>
                                        </p:tgtEl>
                                        <p:attrNameLst>
                                          <p:attrName>ppt_x</p:attrName>
                                        </p:attrNameLst>
                                      </p:cBhvr>
                                      <p:tavLst>
                                        <p:tav tm="0">
                                          <p:val>
                                            <p:strVal val="0-#ppt_w/2"/>
                                          </p:val>
                                        </p:tav>
                                        <p:tav tm="100000">
                                          <p:val>
                                            <p:strVal val="#ppt_x"/>
                                          </p:val>
                                        </p:tav>
                                      </p:tavLst>
                                    </p:anim>
                                    <p:anim calcmode="lin" valueType="num">
                                      <p:cBhvr additive="base">
                                        <p:cTn id="20" dur="500" fill="hold"/>
                                        <p:tgtEl>
                                          <p:spTgt spid="15872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8725"/>
                                        </p:tgtEl>
                                        <p:attrNameLst>
                                          <p:attrName>style.visibility</p:attrName>
                                        </p:attrNameLst>
                                      </p:cBhvr>
                                      <p:to>
                                        <p:strVal val="visible"/>
                                      </p:to>
                                    </p:set>
                                    <p:anim calcmode="lin" valueType="num">
                                      <p:cBhvr additive="base">
                                        <p:cTn id="25" dur="500" fill="hold"/>
                                        <p:tgtEl>
                                          <p:spTgt spid="158725"/>
                                        </p:tgtEl>
                                        <p:attrNameLst>
                                          <p:attrName>ppt_x</p:attrName>
                                        </p:attrNameLst>
                                      </p:cBhvr>
                                      <p:tavLst>
                                        <p:tav tm="0">
                                          <p:val>
                                            <p:strVal val="#ppt_x"/>
                                          </p:val>
                                        </p:tav>
                                        <p:tav tm="100000">
                                          <p:val>
                                            <p:strVal val="#ppt_x"/>
                                          </p:val>
                                        </p:tav>
                                      </p:tavLst>
                                    </p:anim>
                                    <p:anim calcmode="lin" valueType="num">
                                      <p:cBhvr additive="base">
                                        <p:cTn id="26" dur="500" fill="hold"/>
                                        <p:tgtEl>
                                          <p:spTgt spid="158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uild="p"/>
      <p:bldP spid="15872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Text Box 2"/>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59747" name="Rectangle 3"/>
          <p:cNvSpPr/>
          <p:nvPr/>
        </p:nvSpPr>
        <p:spPr>
          <a:xfrm>
            <a:off x="128588" y="715963"/>
            <a:ext cx="8820150" cy="4656138"/>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普通文件</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普通文件是最常见的，它在刚创建时是空白的，并不需</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要磁盘数据块，只有在开始有数据时才分配数据块。</a:t>
            </a:r>
            <a:r>
              <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目录文件</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目录文件是一种特殊文件，它由Ext2目录项组成；</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Ext2目录项是一个类型为ext2_dir_extry_2的结构，它</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将文件名和索引节点号存放在一起。</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ⅲ</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ext2_dir_extry_2结构的主要字段和说明如下表所示。</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47">
                                            <p:txEl>
                                              <p:charRg st="0" end="7"/>
                                            </p:txEl>
                                          </p:spTgt>
                                        </p:tgtEl>
                                        <p:attrNameLst>
                                          <p:attrName>style.visibility</p:attrName>
                                        </p:attrNameLst>
                                      </p:cBhvr>
                                      <p:to>
                                        <p:strVal val="visible"/>
                                      </p:to>
                                    </p:set>
                                    <p:anim calcmode="lin" valueType="num">
                                      <p:cBhvr additive="base">
                                        <p:cTn id="7" dur="1000" fill="hold"/>
                                        <p:tgtEl>
                                          <p:spTgt spid="159747">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59747">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9747">
                                            <p:txEl>
                                              <p:charRg st="7" end="32"/>
                                            </p:txEl>
                                          </p:spTgt>
                                        </p:tgtEl>
                                        <p:attrNameLst>
                                          <p:attrName>style.visibility</p:attrName>
                                        </p:attrNameLst>
                                      </p:cBhvr>
                                      <p:to>
                                        <p:strVal val="visible"/>
                                      </p:to>
                                    </p:set>
                                    <p:anim calcmode="lin" valueType="num">
                                      <p:cBhvr additive="base">
                                        <p:cTn id="11" dur="1000" fill="hold"/>
                                        <p:tgtEl>
                                          <p:spTgt spid="159747">
                                            <p:txEl>
                                              <p:charRg st="7" end="3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59747">
                                            <p:txEl>
                                              <p:charRg st="7" end="3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9747">
                                            <p:txEl>
                                              <p:charRg st="32" end="57"/>
                                            </p:txEl>
                                          </p:spTgt>
                                        </p:tgtEl>
                                        <p:attrNameLst>
                                          <p:attrName>style.visibility</p:attrName>
                                        </p:attrNameLst>
                                      </p:cBhvr>
                                      <p:to>
                                        <p:strVal val="visible"/>
                                      </p:to>
                                    </p:set>
                                    <p:anim calcmode="lin" valueType="num">
                                      <p:cBhvr additive="base">
                                        <p:cTn id="15" dur="1000" fill="hold"/>
                                        <p:tgtEl>
                                          <p:spTgt spid="159747">
                                            <p:txEl>
                                              <p:charRg st="32" end="57"/>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59747">
                                            <p:txEl>
                                              <p:charRg st="32" end="57"/>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59747">
                                            <p:txEl>
                                              <p:charRg st="57" end="64"/>
                                            </p:txEl>
                                          </p:spTgt>
                                        </p:tgtEl>
                                        <p:attrNameLst>
                                          <p:attrName>style.visibility</p:attrName>
                                        </p:attrNameLst>
                                      </p:cBhvr>
                                      <p:to>
                                        <p:strVal val="visible"/>
                                      </p:to>
                                    </p:set>
                                    <p:anim calcmode="lin" valueType="num">
                                      <p:cBhvr additive="base">
                                        <p:cTn id="21" dur="500" fill="hold"/>
                                        <p:tgtEl>
                                          <p:spTgt spid="159747">
                                            <p:txEl>
                                              <p:charRg st="57" end="6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9747">
                                            <p:txEl>
                                              <p:charRg st="57" end="6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59747">
                                            <p:txEl>
                                              <p:charRg st="64" end="91"/>
                                            </p:txEl>
                                          </p:spTgt>
                                        </p:tgtEl>
                                        <p:attrNameLst>
                                          <p:attrName>style.visibility</p:attrName>
                                        </p:attrNameLst>
                                      </p:cBhvr>
                                      <p:to>
                                        <p:strVal val="visible"/>
                                      </p:to>
                                    </p:set>
                                    <p:anim calcmode="lin" valueType="num">
                                      <p:cBhvr additive="base">
                                        <p:cTn id="25" dur="500" fill="hold"/>
                                        <p:tgtEl>
                                          <p:spTgt spid="159747">
                                            <p:txEl>
                                              <p:charRg st="64" end="9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9747">
                                            <p:txEl>
                                              <p:charRg st="64" end="9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9747">
                                            <p:txEl>
                                              <p:charRg st="91" end="128"/>
                                            </p:txEl>
                                          </p:spTgt>
                                        </p:tgtEl>
                                        <p:attrNameLst>
                                          <p:attrName>style.visibility</p:attrName>
                                        </p:attrNameLst>
                                      </p:cBhvr>
                                      <p:to>
                                        <p:strVal val="visible"/>
                                      </p:to>
                                    </p:set>
                                    <p:anim calcmode="lin" valueType="num">
                                      <p:cBhvr additive="base">
                                        <p:cTn id="29" dur="500" fill="hold"/>
                                        <p:tgtEl>
                                          <p:spTgt spid="159747">
                                            <p:txEl>
                                              <p:charRg st="91" end="12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9747">
                                            <p:txEl>
                                              <p:charRg st="91" end="12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59747">
                                            <p:txEl>
                                              <p:charRg st="128" end="151"/>
                                            </p:txEl>
                                          </p:spTgt>
                                        </p:tgtEl>
                                        <p:attrNameLst>
                                          <p:attrName>style.visibility</p:attrName>
                                        </p:attrNameLst>
                                      </p:cBhvr>
                                      <p:to>
                                        <p:strVal val="visible"/>
                                      </p:to>
                                    </p:set>
                                    <p:anim calcmode="lin" valueType="num">
                                      <p:cBhvr additive="base">
                                        <p:cTn id="33" dur="500" fill="hold"/>
                                        <p:tgtEl>
                                          <p:spTgt spid="159747">
                                            <p:txEl>
                                              <p:charRg st="128" end="15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59747">
                                            <p:txEl>
                                              <p:charRg st="128" end="15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59747">
                                            <p:txEl>
                                              <p:charRg st="151" end="186"/>
                                            </p:txEl>
                                          </p:spTgt>
                                        </p:tgtEl>
                                        <p:attrNameLst>
                                          <p:attrName>style.visibility</p:attrName>
                                        </p:attrNameLst>
                                      </p:cBhvr>
                                      <p:to>
                                        <p:strVal val="visible"/>
                                      </p:to>
                                    </p:set>
                                    <p:anim calcmode="lin" valueType="num">
                                      <p:cBhvr additive="base">
                                        <p:cTn id="37" dur="500" fill="hold"/>
                                        <p:tgtEl>
                                          <p:spTgt spid="159747">
                                            <p:txEl>
                                              <p:charRg st="151" end="18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9747">
                                            <p:txEl>
                                              <p:charRg st="151" end="18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2"/>
          <p:cNvSpPr/>
          <p:nvPr/>
        </p:nvSpPr>
        <p:spPr>
          <a:xfrm>
            <a:off x="128588" y="3259138"/>
            <a:ext cx="8818562" cy="30861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设备文件、命名管道文件和套接字 </a:t>
            </a:r>
            <a:endParaRPr lang="zh-CN" altLang="zh-CN" sz="2400" dirty="0">
              <a:solidFill>
                <a:srgbClr val="000099"/>
              </a:solidFill>
              <a:latin typeface="宋体" panose="02010600030101010101" pitchFamily="2" charset="-122"/>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这类文件不需要数据块，所有必要的信息都存放在索</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引节点中。</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④ 符号链接</a:t>
            </a:r>
            <a:r>
              <a:rPr lang="zh-CN" altLang="zh-CN" sz="2400" dirty="0">
                <a:solidFill>
                  <a:schemeClr val="tx1"/>
                </a:solidFill>
                <a:latin typeface="Times New Roman" panose="02020603050405020304" pitchFamily="2" charset="0"/>
                <a:ea typeface="宋体" panose="02010600030101010101" pitchFamily="2" charset="-122"/>
              </a:rPr>
              <a:t>  </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当符号链接的路径名小于60个字符时，它就存放在索引</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节点上的i_blocks字段中，这样就不需要数据块。</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0772" name="Rectangle 4"/>
          <p:cNvSpPr/>
          <p:nvPr/>
        </p:nvSpPr>
        <p:spPr>
          <a:xfrm>
            <a:off x="1662113" y="639763"/>
            <a:ext cx="2482850" cy="336550"/>
          </a:xfrm>
          <a:prstGeom prst="rect">
            <a:avLst/>
          </a:prstGeom>
          <a:noFill/>
          <a:ln w="9525">
            <a:noFill/>
          </a:ln>
        </p:spPr>
        <p:txBody>
          <a:bodyPr anchor="ctr">
            <a:spAutoFit/>
          </a:bodyPr>
          <a:p>
            <a:r>
              <a:rPr lang="zh-CN" altLang="zh-CN" sz="1600" b="0" dirty="0">
                <a:solidFill>
                  <a:schemeClr val="tx1"/>
                </a:solidFill>
                <a:latin typeface="Times New Roman" panose="02020603050405020304" pitchFamily="2" charset="0"/>
                <a:ea typeface="宋体" panose="02010600030101010101" pitchFamily="2" charset="-122"/>
              </a:rPr>
              <a:t>ext2_dir_extry_2的结构</a:t>
            </a:r>
            <a:endParaRPr lang="zh-CN" altLang="zh-CN" sz="1600" b="0" dirty="0">
              <a:solidFill>
                <a:schemeClr val="tx1"/>
              </a:solidFill>
              <a:latin typeface="Arial" panose="020B0604020202020204" pitchFamily="34" charset="0"/>
              <a:ea typeface="宋体" panose="02010600030101010101" pitchFamily="2" charset="-122"/>
            </a:endParaRPr>
          </a:p>
        </p:txBody>
      </p:sp>
      <p:graphicFrame>
        <p:nvGraphicFramePr>
          <p:cNvPr id="160773" name="表格 160772"/>
          <p:cNvGraphicFramePr/>
          <p:nvPr/>
        </p:nvGraphicFramePr>
        <p:xfrm>
          <a:off x="1639888" y="1103313"/>
          <a:ext cx="4583113" cy="2035175"/>
        </p:xfrm>
        <a:graphic>
          <a:graphicData uri="http://schemas.openxmlformats.org/drawingml/2006/table">
            <a:tbl>
              <a:tblPr/>
              <a:tblGrid>
                <a:gridCol w="1336675"/>
                <a:gridCol w="3246438"/>
              </a:tblGrid>
              <a:tr h="35401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文件类型</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说                 明</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inode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索引节点号</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rec_len</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目录项长度</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name_len</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文件名长度</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file_type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文件类型</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name</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文件名</a:t>
                      </a:r>
                      <a:endParaRPr lang="zh-CN" altLang="en-US" sz="1600" b="1">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60795" name="Text Box 28"/>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109</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anim calcmode="lin" valueType="num">
                                      <p:cBhvr additive="base">
                                        <p:cTn id="7" dur="500" fill="hold"/>
                                        <p:tgtEl>
                                          <p:spTgt spid="160772"/>
                                        </p:tgtEl>
                                        <p:attrNameLst>
                                          <p:attrName>ppt_x</p:attrName>
                                        </p:attrNameLst>
                                      </p:cBhvr>
                                      <p:tavLst>
                                        <p:tav tm="0">
                                          <p:val>
                                            <p:strVal val="0-#ppt_w/2"/>
                                          </p:val>
                                        </p:tav>
                                        <p:tav tm="100000">
                                          <p:val>
                                            <p:strVal val="#ppt_x"/>
                                          </p:val>
                                        </p:tav>
                                      </p:tavLst>
                                    </p:anim>
                                    <p:anim calcmode="lin" valueType="num">
                                      <p:cBhvr additive="base">
                                        <p:cTn id="8" dur="500" fill="hold"/>
                                        <p:tgtEl>
                                          <p:spTgt spid="1607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0773"/>
                                        </p:tgtEl>
                                        <p:attrNameLst>
                                          <p:attrName>style.visibility</p:attrName>
                                        </p:attrNameLst>
                                      </p:cBhvr>
                                      <p:to>
                                        <p:strVal val="visible"/>
                                      </p:to>
                                    </p:set>
                                    <p:anim calcmode="lin" valueType="num">
                                      <p:cBhvr additive="base">
                                        <p:cTn id="13" dur="500" fill="hold"/>
                                        <p:tgtEl>
                                          <p:spTgt spid="160773"/>
                                        </p:tgtEl>
                                        <p:attrNameLst>
                                          <p:attrName>ppt_x</p:attrName>
                                        </p:attrNameLst>
                                      </p:cBhvr>
                                      <p:tavLst>
                                        <p:tav tm="0">
                                          <p:val>
                                            <p:strVal val="0-#ppt_w/2"/>
                                          </p:val>
                                        </p:tav>
                                        <p:tav tm="100000">
                                          <p:val>
                                            <p:strVal val="#ppt_x"/>
                                          </p:val>
                                        </p:tav>
                                      </p:tavLst>
                                    </p:anim>
                                    <p:anim calcmode="lin" valueType="num">
                                      <p:cBhvr additive="base">
                                        <p:cTn id="14" dur="500" fill="hold"/>
                                        <p:tgtEl>
                                          <p:spTgt spid="16077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0770">
                                            <p:txEl>
                                              <p:charRg st="0" end="19"/>
                                            </p:txEl>
                                          </p:spTgt>
                                        </p:tgtEl>
                                        <p:attrNameLst>
                                          <p:attrName>style.visibility</p:attrName>
                                        </p:attrNameLst>
                                      </p:cBhvr>
                                      <p:to>
                                        <p:strVal val="visible"/>
                                      </p:to>
                                    </p:set>
                                    <p:anim calcmode="lin" valueType="num">
                                      <p:cBhvr additive="base">
                                        <p:cTn id="19" dur="500" fill="hold"/>
                                        <p:tgtEl>
                                          <p:spTgt spid="160770">
                                            <p:txEl>
                                              <p:charRg st="0" end="1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0">
                                            <p:txEl>
                                              <p:charRg st="0" end="1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0770">
                                            <p:txEl>
                                              <p:charRg st="19" end="43"/>
                                            </p:txEl>
                                          </p:spTgt>
                                        </p:tgtEl>
                                        <p:attrNameLst>
                                          <p:attrName>style.visibility</p:attrName>
                                        </p:attrNameLst>
                                      </p:cBhvr>
                                      <p:to>
                                        <p:strVal val="visible"/>
                                      </p:to>
                                    </p:set>
                                    <p:anim calcmode="lin" valueType="num">
                                      <p:cBhvr additive="base">
                                        <p:cTn id="23" dur="500" fill="hold"/>
                                        <p:tgtEl>
                                          <p:spTgt spid="160770">
                                            <p:txEl>
                                              <p:charRg st="19" end="4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0770">
                                            <p:txEl>
                                              <p:charRg st="19" end="4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0770">
                                            <p:txEl>
                                              <p:charRg st="43" end="49"/>
                                            </p:txEl>
                                          </p:spTgt>
                                        </p:tgtEl>
                                        <p:attrNameLst>
                                          <p:attrName>style.visibility</p:attrName>
                                        </p:attrNameLst>
                                      </p:cBhvr>
                                      <p:to>
                                        <p:strVal val="visible"/>
                                      </p:to>
                                    </p:set>
                                    <p:anim calcmode="lin" valueType="num">
                                      <p:cBhvr additive="base">
                                        <p:cTn id="27" dur="500" fill="hold"/>
                                        <p:tgtEl>
                                          <p:spTgt spid="160770">
                                            <p:txEl>
                                              <p:charRg st="43" end="4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0770">
                                            <p:txEl>
                                              <p:charRg st="43" end="4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0770">
                                            <p:txEl>
                                              <p:charRg st="49" end="58"/>
                                            </p:txEl>
                                          </p:spTgt>
                                        </p:tgtEl>
                                        <p:attrNameLst>
                                          <p:attrName>style.visibility</p:attrName>
                                        </p:attrNameLst>
                                      </p:cBhvr>
                                      <p:to>
                                        <p:strVal val="visible"/>
                                      </p:to>
                                    </p:set>
                                    <p:anim calcmode="lin" valueType="num">
                                      <p:cBhvr additive="base">
                                        <p:cTn id="33" dur="500" fill="hold"/>
                                        <p:tgtEl>
                                          <p:spTgt spid="160770">
                                            <p:txEl>
                                              <p:charRg st="49" end="5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0770">
                                            <p:txEl>
                                              <p:charRg st="49" end="5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0770">
                                            <p:txEl>
                                              <p:charRg st="58" end="84"/>
                                            </p:txEl>
                                          </p:spTgt>
                                        </p:tgtEl>
                                        <p:attrNameLst>
                                          <p:attrName>style.visibility</p:attrName>
                                        </p:attrNameLst>
                                      </p:cBhvr>
                                      <p:to>
                                        <p:strVal val="visible"/>
                                      </p:to>
                                    </p:set>
                                    <p:anim calcmode="lin" valueType="num">
                                      <p:cBhvr additive="base">
                                        <p:cTn id="37" dur="500" fill="hold"/>
                                        <p:tgtEl>
                                          <p:spTgt spid="160770">
                                            <p:txEl>
                                              <p:charRg st="58" end="8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0770">
                                            <p:txEl>
                                              <p:charRg st="58" end="84"/>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0770">
                                            <p:txEl>
                                              <p:charRg st="84" end="111"/>
                                            </p:txEl>
                                          </p:spTgt>
                                        </p:tgtEl>
                                        <p:attrNameLst>
                                          <p:attrName>style.visibility</p:attrName>
                                        </p:attrNameLst>
                                      </p:cBhvr>
                                      <p:to>
                                        <p:strVal val="visible"/>
                                      </p:to>
                                    </p:set>
                                    <p:anim calcmode="lin" valueType="num">
                                      <p:cBhvr additive="base">
                                        <p:cTn id="41" dur="500" fill="hold"/>
                                        <p:tgtEl>
                                          <p:spTgt spid="160770">
                                            <p:txEl>
                                              <p:charRg st="84" end="1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0770">
                                            <p:txEl>
                                              <p:charRg st="84" end="1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2"/>
          <p:cNvSpPr/>
          <p:nvPr/>
        </p:nvSpPr>
        <p:spPr>
          <a:xfrm>
            <a:off x="100013" y="715963"/>
            <a:ext cx="9043988" cy="432911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6.  Ext2磁盘数据结构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Ext2文件系统在磁盘上的分布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磁盘的第一块为引导扇区，包括一个分区表和初始引导程</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序，用来引导操作系统；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磁盘的其余部分分成为块组，从块组0到块组n，所有块组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大小相同并顺序存放。</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Ext2文件系统在磁盘上的分布如下图所示。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1795"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110</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4">
                                            <p:txEl>
                                              <p:charRg st="0" end="15"/>
                                            </p:txEl>
                                          </p:spTgt>
                                        </p:tgtEl>
                                        <p:attrNameLst>
                                          <p:attrName>style.visibility</p:attrName>
                                        </p:attrNameLst>
                                      </p:cBhvr>
                                      <p:to>
                                        <p:strVal val="visible"/>
                                      </p:to>
                                    </p:set>
                                    <p:anim calcmode="lin" valueType="num">
                                      <p:cBhvr additive="base">
                                        <p:cTn id="7" dur="1000" fill="hold"/>
                                        <p:tgtEl>
                                          <p:spTgt spid="161794">
                                            <p:txEl>
                                              <p:charRg st="0" end="15"/>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1794">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1794">
                                            <p:txEl>
                                              <p:charRg st="15" end="43"/>
                                            </p:txEl>
                                          </p:spTgt>
                                        </p:tgtEl>
                                        <p:attrNameLst>
                                          <p:attrName>style.visibility</p:attrName>
                                        </p:attrNameLst>
                                      </p:cBhvr>
                                      <p:to>
                                        <p:strVal val="visible"/>
                                      </p:to>
                                    </p:set>
                                    <p:anim calcmode="lin" valueType="num">
                                      <p:cBhvr additive="base">
                                        <p:cTn id="13" dur="1000" fill="hold"/>
                                        <p:tgtEl>
                                          <p:spTgt spid="161794">
                                            <p:txEl>
                                              <p:charRg st="15" end="4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61794">
                                            <p:txEl>
                                              <p:charRg st="15" end="4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1794">
                                            <p:txEl>
                                              <p:charRg st="43" end="71"/>
                                            </p:txEl>
                                          </p:spTgt>
                                        </p:tgtEl>
                                        <p:attrNameLst>
                                          <p:attrName>style.visibility</p:attrName>
                                        </p:attrNameLst>
                                      </p:cBhvr>
                                      <p:to>
                                        <p:strVal val="visible"/>
                                      </p:to>
                                    </p:set>
                                    <p:anim calcmode="lin" valueType="num">
                                      <p:cBhvr additive="base">
                                        <p:cTn id="19" dur="500" fill="hold"/>
                                        <p:tgtEl>
                                          <p:spTgt spid="161794">
                                            <p:txEl>
                                              <p:charRg st="43" end="7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794">
                                            <p:txEl>
                                              <p:charRg st="43" end="7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794">
                                            <p:txEl>
                                              <p:charRg st="71" end="89"/>
                                            </p:txEl>
                                          </p:spTgt>
                                        </p:tgtEl>
                                        <p:attrNameLst>
                                          <p:attrName>style.visibility</p:attrName>
                                        </p:attrNameLst>
                                      </p:cBhvr>
                                      <p:to>
                                        <p:strVal val="visible"/>
                                      </p:to>
                                    </p:set>
                                    <p:anim calcmode="lin" valueType="num">
                                      <p:cBhvr additive="base">
                                        <p:cTn id="23" dur="500" fill="hold"/>
                                        <p:tgtEl>
                                          <p:spTgt spid="161794">
                                            <p:txEl>
                                              <p:charRg st="71" end="8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1794">
                                            <p:txEl>
                                              <p:charRg st="71" end="8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1794">
                                            <p:txEl>
                                              <p:charRg st="89" end="118"/>
                                            </p:txEl>
                                          </p:spTgt>
                                        </p:tgtEl>
                                        <p:attrNameLst>
                                          <p:attrName>style.visibility</p:attrName>
                                        </p:attrNameLst>
                                      </p:cBhvr>
                                      <p:to>
                                        <p:strVal val="visible"/>
                                      </p:to>
                                    </p:set>
                                    <p:anim calcmode="lin" valueType="num">
                                      <p:cBhvr additive="base">
                                        <p:cTn id="27" dur="500" fill="hold"/>
                                        <p:tgtEl>
                                          <p:spTgt spid="161794">
                                            <p:txEl>
                                              <p:charRg st="89" end="11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1794">
                                            <p:txEl>
                                              <p:charRg st="89" end="11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1794">
                                            <p:txEl>
                                              <p:charRg st="118" end="135"/>
                                            </p:txEl>
                                          </p:spTgt>
                                        </p:tgtEl>
                                        <p:attrNameLst>
                                          <p:attrName>style.visibility</p:attrName>
                                        </p:attrNameLst>
                                      </p:cBhvr>
                                      <p:to>
                                        <p:strVal val="visible"/>
                                      </p:to>
                                    </p:set>
                                    <p:anim calcmode="lin" valueType="num">
                                      <p:cBhvr additive="base">
                                        <p:cTn id="31" dur="500" fill="hold"/>
                                        <p:tgtEl>
                                          <p:spTgt spid="161794">
                                            <p:txEl>
                                              <p:charRg st="118" end="13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1794">
                                            <p:txEl>
                                              <p:charRg st="118" end="13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1794">
                                            <p:txEl>
                                              <p:charRg st="135" end="161"/>
                                            </p:txEl>
                                          </p:spTgt>
                                        </p:tgtEl>
                                        <p:attrNameLst>
                                          <p:attrName>style.visibility</p:attrName>
                                        </p:attrNameLst>
                                      </p:cBhvr>
                                      <p:to>
                                        <p:strVal val="visible"/>
                                      </p:to>
                                    </p:set>
                                    <p:anim calcmode="lin" valueType="num">
                                      <p:cBhvr additive="base">
                                        <p:cTn id="35" dur="500" fill="hold"/>
                                        <p:tgtEl>
                                          <p:spTgt spid="161794">
                                            <p:txEl>
                                              <p:charRg st="135" end="16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1794">
                                            <p:txEl>
                                              <p:charRg st="135" end="1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Rectangle 2"/>
          <p:cNvSpPr/>
          <p:nvPr/>
        </p:nvSpPr>
        <p:spPr>
          <a:xfrm>
            <a:off x="500063" y="601663"/>
            <a:ext cx="8121650" cy="5667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Ext2文件系统在磁盘上的分布</a:t>
            </a: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grpSp>
        <p:nvGrpSpPr>
          <p:cNvPr id="162820" name="组合 162819"/>
          <p:cNvGrpSpPr/>
          <p:nvPr/>
        </p:nvGrpSpPr>
        <p:grpSpPr>
          <a:xfrm>
            <a:off x="1117600" y="1231900"/>
            <a:ext cx="6499225" cy="2354263"/>
            <a:chOff x="0" y="0"/>
            <a:chExt cx="4094" cy="1483"/>
          </a:xfrm>
        </p:grpSpPr>
        <p:sp>
          <p:nvSpPr>
            <p:cNvPr id="162821" name="Text Box 5"/>
            <p:cNvSpPr txBox="1"/>
            <p:nvPr/>
          </p:nvSpPr>
          <p:spPr>
            <a:xfrm>
              <a:off x="201" y="80"/>
              <a:ext cx="3887" cy="283"/>
            </a:xfrm>
            <a:prstGeom prst="rect">
              <a:avLst/>
            </a:prstGeom>
            <a:solidFill>
              <a:srgbClr val="FFFFFF"/>
            </a:solidFill>
            <a:ln w="9525" cap="flat" cmpd="sng">
              <a:solidFill>
                <a:srgbClr val="000000"/>
              </a:solidFill>
              <a:prstDash val="solid"/>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lang="zh-CN" sz="1600" b="0" noProof="1" dirty="0">
                <a:effectLst>
                  <a:outerShdw blurRad="38100" dist="38100" dir="2700000">
                    <a:srgbClr val="000000"/>
                  </a:outerShdw>
                </a:effectLst>
                <a:latin typeface="Arial" panose="020B0604020202020204" pitchFamily="34" charset="0"/>
              </a:endParaRPr>
            </a:p>
          </p:txBody>
        </p:sp>
        <p:sp>
          <p:nvSpPr>
            <p:cNvPr id="3" name="Line 6"/>
            <p:cNvSpPr/>
            <p:nvPr/>
          </p:nvSpPr>
          <p:spPr>
            <a:xfrm>
              <a:off x="660" y="80"/>
              <a:ext cx="0" cy="283"/>
            </a:xfrm>
            <a:prstGeom prst="line">
              <a:avLst/>
            </a:prstGeom>
            <a:ln w="9525" cap="flat" cmpd="sng">
              <a:solidFill>
                <a:srgbClr val="000000"/>
              </a:solidFill>
              <a:prstDash val="solid"/>
              <a:round/>
              <a:headEnd type="none" w="med" len="med"/>
              <a:tailEnd type="none" w="med" len="med"/>
            </a:ln>
          </p:spPr>
        </p:sp>
        <p:sp>
          <p:nvSpPr>
            <p:cNvPr id="162822" name="Line 7"/>
            <p:cNvSpPr/>
            <p:nvPr/>
          </p:nvSpPr>
          <p:spPr>
            <a:xfrm>
              <a:off x="1329" y="80"/>
              <a:ext cx="0" cy="283"/>
            </a:xfrm>
            <a:prstGeom prst="line">
              <a:avLst/>
            </a:prstGeom>
            <a:ln w="9525" cap="flat" cmpd="sng">
              <a:solidFill>
                <a:srgbClr val="000000"/>
              </a:solidFill>
              <a:prstDash val="solid"/>
              <a:round/>
              <a:headEnd type="none" w="med" len="med"/>
              <a:tailEnd type="none" w="med" len="med"/>
            </a:ln>
          </p:spPr>
        </p:sp>
        <p:sp>
          <p:nvSpPr>
            <p:cNvPr id="162823" name="Line 8"/>
            <p:cNvSpPr/>
            <p:nvPr/>
          </p:nvSpPr>
          <p:spPr>
            <a:xfrm>
              <a:off x="1983" y="80"/>
              <a:ext cx="0" cy="283"/>
            </a:xfrm>
            <a:prstGeom prst="line">
              <a:avLst/>
            </a:prstGeom>
            <a:ln w="9525" cap="flat" cmpd="sng">
              <a:solidFill>
                <a:srgbClr val="000000"/>
              </a:solidFill>
              <a:prstDash val="solid"/>
              <a:round/>
              <a:headEnd type="none" w="med" len="med"/>
              <a:tailEnd type="none" w="med" len="med"/>
            </a:ln>
          </p:spPr>
        </p:sp>
        <p:sp>
          <p:nvSpPr>
            <p:cNvPr id="162824" name="Line 9"/>
            <p:cNvSpPr/>
            <p:nvPr/>
          </p:nvSpPr>
          <p:spPr>
            <a:xfrm>
              <a:off x="3497" y="80"/>
              <a:ext cx="0" cy="283"/>
            </a:xfrm>
            <a:prstGeom prst="line">
              <a:avLst/>
            </a:prstGeom>
            <a:ln w="9525" cap="flat" cmpd="sng">
              <a:solidFill>
                <a:srgbClr val="000000"/>
              </a:solidFill>
              <a:prstDash val="solid"/>
              <a:round/>
              <a:headEnd type="none" w="med" len="med"/>
              <a:tailEnd type="none" w="med" len="med"/>
            </a:ln>
          </p:spPr>
        </p:sp>
        <p:sp>
          <p:nvSpPr>
            <p:cNvPr id="162826" name="Text Box 10"/>
            <p:cNvSpPr txBox="1"/>
            <p:nvPr/>
          </p:nvSpPr>
          <p:spPr>
            <a:xfrm>
              <a:off x="0" y="830"/>
              <a:ext cx="3686" cy="353"/>
            </a:xfrm>
            <a:prstGeom prst="rect">
              <a:avLst/>
            </a:prstGeom>
            <a:solidFill>
              <a:srgbClr val="FFFFFF"/>
            </a:solidFill>
            <a:ln w="9525" cap="flat" cmpd="sng">
              <a:solidFill>
                <a:srgbClr val="000000"/>
              </a:solidFill>
              <a:prstDash val="solid"/>
              <a:miter/>
              <a:headEnd type="none" w="med" len="med"/>
              <a:tailEnd type="none" w="med" len="med"/>
            </a:ln>
          </p:spPr>
          <p:txBody>
            <a:bodyPr/>
            <a:p>
              <a:pPr marL="914400" indent="-340995">
                <a:lnSpc>
                  <a:spcPct val="120000"/>
                </a:lnSpc>
                <a:buClr>
                  <a:schemeClr val="tx2"/>
                </a:buClr>
                <a:buSzPct val="95000"/>
                <a:buFont typeface="Wingdings" panose="05000000000000000000" pitchFamily="2" charset="2"/>
                <a:buBlip>
                  <a:blip r:embed="rId1"/>
                </a:buBlip>
              </a:pPr>
              <a:endParaRPr lang="zh-CN" sz="1600" b="0" noProof="1" dirty="0">
                <a:effectLst>
                  <a:outerShdw blurRad="38100" dist="38100" dir="2700000">
                    <a:srgbClr val="000000"/>
                  </a:outerShdw>
                </a:effectLst>
                <a:latin typeface="Arial" panose="020B0604020202020204" pitchFamily="34" charset="0"/>
              </a:endParaRPr>
            </a:p>
          </p:txBody>
        </p:sp>
        <p:sp>
          <p:nvSpPr>
            <p:cNvPr id="4" name="Line 11"/>
            <p:cNvSpPr/>
            <p:nvPr/>
          </p:nvSpPr>
          <p:spPr>
            <a:xfrm>
              <a:off x="523" y="828"/>
              <a:ext cx="0" cy="352"/>
            </a:xfrm>
            <a:prstGeom prst="line">
              <a:avLst/>
            </a:prstGeom>
            <a:ln w="9525" cap="flat" cmpd="sng">
              <a:solidFill>
                <a:srgbClr val="000000"/>
              </a:solidFill>
              <a:prstDash val="solid"/>
              <a:round/>
              <a:headEnd type="none" w="med" len="med"/>
              <a:tailEnd type="none" w="med" len="med"/>
            </a:ln>
          </p:spPr>
        </p:sp>
        <p:sp>
          <p:nvSpPr>
            <p:cNvPr id="162827" name="Line 12"/>
            <p:cNvSpPr/>
            <p:nvPr/>
          </p:nvSpPr>
          <p:spPr>
            <a:xfrm>
              <a:off x="1109" y="834"/>
              <a:ext cx="0" cy="352"/>
            </a:xfrm>
            <a:prstGeom prst="line">
              <a:avLst/>
            </a:prstGeom>
            <a:ln w="9525" cap="flat" cmpd="sng">
              <a:solidFill>
                <a:srgbClr val="000000"/>
              </a:solidFill>
              <a:prstDash val="solid"/>
              <a:round/>
              <a:headEnd type="none" w="med" len="med"/>
              <a:tailEnd type="none" w="med" len="med"/>
            </a:ln>
          </p:spPr>
        </p:sp>
        <p:sp>
          <p:nvSpPr>
            <p:cNvPr id="162828" name="Line 13"/>
            <p:cNvSpPr/>
            <p:nvPr/>
          </p:nvSpPr>
          <p:spPr>
            <a:xfrm>
              <a:off x="1675" y="834"/>
              <a:ext cx="0" cy="352"/>
            </a:xfrm>
            <a:prstGeom prst="line">
              <a:avLst/>
            </a:prstGeom>
            <a:ln w="9525" cap="flat" cmpd="sng">
              <a:solidFill>
                <a:srgbClr val="000000"/>
              </a:solidFill>
              <a:prstDash val="solid"/>
              <a:round/>
              <a:headEnd type="none" w="med" len="med"/>
              <a:tailEnd type="none" w="med" len="med"/>
            </a:ln>
          </p:spPr>
        </p:sp>
        <p:sp>
          <p:nvSpPr>
            <p:cNvPr id="162829" name="Line 14"/>
            <p:cNvSpPr/>
            <p:nvPr/>
          </p:nvSpPr>
          <p:spPr>
            <a:xfrm>
              <a:off x="2277" y="834"/>
              <a:ext cx="0" cy="352"/>
            </a:xfrm>
            <a:prstGeom prst="line">
              <a:avLst/>
            </a:prstGeom>
            <a:ln w="9525" cap="flat" cmpd="sng">
              <a:solidFill>
                <a:srgbClr val="000000"/>
              </a:solidFill>
              <a:prstDash val="solid"/>
              <a:round/>
              <a:headEnd type="none" w="med" len="med"/>
              <a:tailEnd type="none" w="med" len="med"/>
            </a:ln>
          </p:spPr>
        </p:sp>
        <p:sp>
          <p:nvSpPr>
            <p:cNvPr id="162830" name="Line 15"/>
            <p:cNvSpPr/>
            <p:nvPr/>
          </p:nvSpPr>
          <p:spPr>
            <a:xfrm>
              <a:off x="2881" y="834"/>
              <a:ext cx="0" cy="352"/>
            </a:xfrm>
            <a:prstGeom prst="line">
              <a:avLst/>
            </a:prstGeom>
            <a:ln w="9525" cap="flat" cmpd="sng">
              <a:solidFill>
                <a:srgbClr val="000000"/>
              </a:solidFill>
              <a:prstDash val="solid"/>
              <a:round/>
              <a:headEnd type="none" w="med" len="med"/>
              <a:tailEnd type="none" w="med" len="med"/>
            </a:ln>
          </p:spPr>
        </p:sp>
        <p:sp>
          <p:nvSpPr>
            <p:cNvPr id="162831" name="Line 16"/>
            <p:cNvSpPr/>
            <p:nvPr/>
          </p:nvSpPr>
          <p:spPr>
            <a:xfrm flipH="1">
              <a:off x="0" y="372"/>
              <a:ext cx="667" cy="462"/>
            </a:xfrm>
            <a:prstGeom prst="line">
              <a:avLst/>
            </a:prstGeom>
            <a:ln w="9525" cap="flat" cmpd="sng">
              <a:solidFill>
                <a:srgbClr val="000000"/>
              </a:solidFill>
              <a:prstDash val="solid"/>
              <a:round/>
              <a:headEnd type="none" w="med" len="med"/>
              <a:tailEnd type="none" w="med" len="med"/>
            </a:ln>
          </p:spPr>
        </p:sp>
        <p:sp>
          <p:nvSpPr>
            <p:cNvPr id="162832" name="Line 17"/>
            <p:cNvSpPr/>
            <p:nvPr/>
          </p:nvSpPr>
          <p:spPr>
            <a:xfrm>
              <a:off x="1328" y="363"/>
              <a:ext cx="2345" cy="471"/>
            </a:xfrm>
            <a:prstGeom prst="line">
              <a:avLst/>
            </a:prstGeom>
            <a:ln w="9525" cap="flat" cmpd="sng">
              <a:solidFill>
                <a:srgbClr val="000000"/>
              </a:solidFill>
              <a:prstDash val="solid"/>
              <a:round/>
              <a:headEnd type="none" w="med" len="med"/>
              <a:tailEnd type="none" w="med" len="med"/>
            </a:ln>
          </p:spPr>
        </p:sp>
        <p:sp>
          <p:nvSpPr>
            <p:cNvPr id="162833" name="Text Box 18"/>
            <p:cNvSpPr txBox="1"/>
            <p:nvPr/>
          </p:nvSpPr>
          <p:spPr>
            <a:xfrm>
              <a:off x="1127" y="828"/>
              <a:ext cx="536" cy="367"/>
            </a:xfrm>
            <a:prstGeom prst="rect">
              <a:avLst/>
            </a:prstGeom>
            <a:noFill/>
            <a:ln w="9525">
              <a:noFill/>
            </a:ln>
          </p:spPr>
          <p:txBody>
            <a:bodyPr anchor="t">
              <a:spAutoFit/>
            </a:bodyPr>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数据块</a:t>
              </a:r>
              <a:endParaRPr lang="zh-CN" altLang="en-US" sz="1600" b="0">
                <a:solidFill>
                  <a:schemeClr val="tx1"/>
                </a:solidFill>
                <a:latin typeface="Times New Roman" panose="02020603050405020304" pitchFamily="2" charset="0"/>
                <a:ea typeface="宋体" panose="02010600030101010101" pitchFamily="2" charset="-122"/>
              </a:endParaRPr>
            </a:p>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位图</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34" name="Text Box 19"/>
            <p:cNvSpPr txBox="1"/>
            <p:nvPr/>
          </p:nvSpPr>
          <p:spPr>
            <a:xfrm>
              <a:off x="31" y="127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一个块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35" name="Text Box 20"/>
            <p:cNvSpPr txBox="1"/>
            <p:nvPr/>
          </p:nvSpPr>
          <p:spPr>
            <a:xfrm>
              <a:off x="178" y="79"/>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引导块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36" name="Text Box 21"/>
            <p:cNvSpPr txBox="1"/>
            <p:nvPr/>
          </p:nvSpPr>
          <p:spPr>
            <a:xfrm>
              <a:off x="727" y="97"/>
              <a:ext cx="52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块号0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162837" name="Text Box 22"/>
            <p:cNvSpPr txBox="1"/>
            <p:nvPr/>
          </p:nvSpPr>
          <p:spPr>
            <a:xfrm>
              <a:off x="1429" y="88"/>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块号1</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162838" name="Line 23"/>
            <p:cNvSpPr/>
            <p:nvPr/>
          </p:nvSpPr>
          <p:spPr>
            <a:xfrm flipH="1">
              <a:off x="2523" y="0"/>
              <a:ext cx="83" cy="119"/>
            </a:xfrm>
            <a:prstGeom prst="line">
              <a:avLst/>
            </a:prstGeom>
            <a:ln w="19050" cap="flat" cmpd="sng">
              <a:solidFill>
                <a:schemeClr val="tx1"/>
              </a:solidFill>
              <a:prstDash val="solid"/>
              <a:round/>
              <a:headEnd type="none" w="med" len="med"/>
              <a:tailEnd type="none" w="med" len="med"/>
            </a:ln>
          </p:spPr>
        </p:sp>
        <p:sp>
          <p:nvSpPr>
            <p:cNvPr id="162839" name="Line 24"/>
            <p:cNvSpPr/>
            <p:nvPr/>
          </p:nvSpPr>
          <p:spPr>
            <a:xfrm flipH="1">
              <a:off x="2605" y="1"/>
              <a:ext cx="83" cy="119"/>
            </a:xfrm>
            <a:prstGeom prst="line">
              <a:avLst/>
            </a:prstGeom>
            <a:ln w="19050" cap="flat" cmpd="sng">
              <a:solidFill>
                <a:schemeClr val="tx1"/>
              </a:solidFill>
              <a:prstDash val="solid"/>
              <a:round/>
              <a:headEnd type="none" w="med" len="med"/>
              <a:tailEnd type="none" w="med" len="med"/>
            </a:ln>
          </p:spPr>
        </p:sp>
        <p:sp>
          <p:nvSpPr>
            <p:cNvPr id="162840" name="Line 25"/>
            <p:cNvSpPr/>
            <p:nvPr/>
          </p:nvSpPr>
          <p:spPr>
            <a:xfrm flipH="1">
              <a:off x="2496" y="301"/>
              <a:ext cx="83" cy="119"/>
            </a:xfrm>
            <a:prstGeom prst="line">
              <a:avLst/>
            </a:prstGeom>
            <a:ln w="19050" cap="flat" cmpd="sng">
              <a:solidFill>
                <a:schemeClr val="tx1"/>
              </a:solidFill>
              <a:prstDash val="solid"/>
              <a:round/>
              <a:headEnd type="none" w="med" len="med"/>
              <a:tailEnd type="none" w="med" len="med"/>
            </a:ln>
          </p:spPr>
        </p:sp>
        <p:sp>
          <p:nvSpPr>
            <p:cNvPr id="162841" name="Line 26"/>
            <p:cNvSpPr/>
            <p:nvPr/>
          </p:nvSpPr>
          <p:spPr>
            <a:xfrm flipH="1">
              <a:off x="2588" y="300"/>
              <a:ext cx="83" cy="119"/>
            </a:xfrm>
            <a:prstGeom prst="line">
              <a:avLst/>
            </a:prstGeom>
            <a:ln w="19050" cap="flat" cmpd="sng">
              <a:solidFill>
                <a:schemeClr val="tx1"/>
              </a:solidFill>
              <a:prstDash val="solid"/>
              <a:round/>
              <a:headEnd type="none" w="med" len="med"/>
              <a:tailEnd type="none" w="med" len="med"/>
            </a:ln>
          </p:spPr>
        </p:sp>
        <p:sp>
          <p:nvSpPr>
            <p:cNvPr id="162842" name="Text Box 27"/>
            <p:cNvSpPr txBox="1"/>
            <p:nvPr/>
          </p:nvSpPr>
          <p:spPr>
            <a:xfrm>
              <a:off x="3568" y="115"/>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块号n</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162843" name="Text Box 28"/>
            <p:cNvSpPr txBox="1"/>
            <p:nvPr/>
          </p:nvSpPr>
          <p:spPr>
            <a:xfrm>
              <a:off x="12" y="90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超级块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4" name="Text Box 29"/>
            <p:cNvSpPr txBox="1"/>
            <p:nvPr/>
          </p:nvSpPr>
          <p:spPr>
            <a:xfrm>
              <a:off x="505" y="900"/>
              <a:ext cx="64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组描述符</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5" name="Text Box 30"/>
            <p:cNvSpPr txBox="1"/>
            <p:nvPr/>
          </p:nvSpPr>
          <p:spPr>
            <a:xfrm>
              <a:off x="1685" y="827"/>
              <a:ext cx="536" cy="367"/>
            </a:xfrm>
            <a:prstGeom prst="rect">
              <a:avLst/>
            </a:prstGeom>
            <a:noFill/>
            <a:ln w="9525">
              <a:noFill/>
            </a:ln>
          </p:spPr>
          <p:txBody>
            <a:bodyPr anchor="t">
              <a:spAutoFit/>
            </a:bodyPr>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索引节</a:t>
              </a:r>
              <a:endParaRPr lang="zh-CN" altLang="en-US" sz="1600" b="0">
                <a:solidFill>
                  <a:schemeClr val="tx1"/>
                </a:solidFill>
                <a:latin typeface="Times New Roman" panose="02020603050405020304" pitchFamily="2" charset="0"/>
                <a:ea typeface="宋体" panose="02010600030101010101" pitchFamily="2" charset="-122"/>
              </a:endParaRPr>
            </a:p>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点位图</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6" name="Text Box 31"/>
            <p:cNvSpPr txBox="1"/>
            <p:nvPr/>
          </p:nvSpPr>
          <p:spPr>
            <a:xfrm>
              <a:off x="2270" y="828"/>
              <a:ext cx="536" cy="367"/>
            </a:xfrm>
            <a:prstGeom prst="rect">
              <a:avLst/>
            </a:prstGeom>
            <a:noFill/>
            <a:ln w="9525">
              <a:noFill/>
            </a:ln>
          </p:spPr>
          <p:txBody>
            <a:bodyPr anchor="t">
              <a:spAutoFit/>
            </a:bodyPr>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索引节</a:t>
              </a:r>
              <a:endParaRPr lang="zh-CN" altLang="en-US" sz="1600" b="0">
                <a:solidFill>
                  <a:schemeClr val="tx1"/>
                </a:solidFill>
                <a:latin typeface="Times New Roman" panose="02020603050405020304" pitchFamily="2" charset="0"/>
                <a:ea typeface="宋体" panose="02010600030101010101" pitchFamily="2" charset="-122"/>
              </a:endParaRPr>
            </a:p>
            <a:p>
              <a:pPr algn="ctr">
                <a:lnSpc>
                  <a:spcPct val="90000"/>
                </a:lnSpc>
                <a:spcBef>
                  <a:spcPct val="20000"/>
                </a:spcBef>
              </a:pPr>
              <a:r>
                <a:rPr lang="zh-CN" altLang="en-US" sz="1600" b="0">
                  <a:solidFill>
                    <a:schemeClr val="tx1"/>
                  </a:solidFill>
                  <a:latin typeface="Times New Roman" panose="02020603050405020304" pitchFamily="2" charset="0"/>
                  <a:ea typeface="宋体" panose="02010600030101010101" pitchFamily="2" charset="-122"/>
                </a:rPr>
                <a:t>点表</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7" name="Text Box 32"/>
            <p:cNvSpPr txBox="1"/>
            <p:nvPr/>
          </p:nvSpPr>
          <p:spPr>
            <a:xfrm>
              <a:off x="3047" y="90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数据块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48" name="Text Box 33"/>
            <p:cNvSpPr txBox="1"/>
            <p:nvPr/>
          </p:nvSpPr>
          <p:spPr>
            <a:xfrm>
              <a:off x="605" y="1271"/>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n个块</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162849" name="Text Box 34"/>
            <p:cNvSpPr txBox="1"/>
            <p:nvPr/>
          </p:nvSpPr>
          <p:spPr>
            <a:xfrm>
              <a:off x="1101" y="127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一个块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50" name="Text Box 35"/>
            <p:cNvSpPr txBox="1"/>
            <p:nvPr/>
          </p:nvSpPr>
          <p:spPr>
            <a:xfrm>
              <a:off x="1722" y="1271"/>
              <a:ext cx="526" cy="212"/>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一个块</a:t>
              </a:r>
              <a:endParaRPr lang="zh-CN" altLang="en-US" sz="1600" b="0">
                <a:solidFill>
                  <a:schemeClr val="tx1"/>
                </a:solidFill>
                <a:latin typeface="Times New Roman" panose="02020603050405020304" pitchFamily="2" charset="0"/>
                <a:ea typeface="宋体" panose="02010600030101010101" pitchFamily="2" charset="-122"/>
              </a:endParaRPr>
            </a:p>
          </p:txBody>
        </p:sp>
        <p:sp>
          <p:nvSpPr>
            <p:cNvPr id="162851" name="Text Box 36"/>
            <p:cNvSpPr txBox="1"/>
            <p:nvPr/>
          </p:nvSpPr>
          <p:spPr>
            <a:xfrm>
              <a:off x="2377" y="1271"/>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n个块</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162852" name="Text Box 37"/>
            <p:cNvSpPr txBox="1"/>
            <p:nvPr/>
          </p:nvSpPr>
          <p:spPr>
            <a:xfrm>
              <a:off x="3100" y="1271"/>
              <a:ext cx="526" cy="212"/>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n个块</a:t>
              </a:r>
              <a:endParaRPr lang="zh-CN" altLang="zh-CN" sz="1600" b="0" dirty="0">
                <a:solidFill>
                  <a:schemeClr val="tx1"/>
                </a:solidFill>
                <a:latin typeface="Times New Roman" panose="02020603050405020304" pitchFamily="2" charset="0"/>
                <a:ea typeface="宋体" panose="02010600030101010101" pitchFamily="2" charset="-122"/>
              </a:endParaRPr>
            </a:p>
          </p:txBody>
        </p:sp>
      </p:grpSp>
      <p:sp>
        <p:nvSpPr>
          <p:cNvPr id="162854" name="Rectangle 38"/>
          <p:cNvSpPr/>
          <p:nvPr/>
        </p:nvSpPr>
        <p:spPr>
          <a:xfrm>
            <a:off x="500063" y="4302125"/>
            <a:ext cx="8643937" cy="206375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400" b="0" dirty="0">
                <a:solidFill>
                  <a:schemeClr val="bg2"/>
                </a:solidFill>
                <a:latin typeface="Arial" panose="020B0604020202020204" pitchFamily="34" charset="0"/>
                <a:ea typeface="宋体" panose="02010600030101010101" pitchFamily="2" charset="-122"/>
              </a:rPr>
              <a:t>一</a:t>
            </a:r>
            <a:r>
              <a:rPr lang="zh-CN" altLang="zh-CN" sz="2400" b="0" dirty="0">
                <a:solidFill>
                  <a:schemeClr val="tx1"/>
                </a:solidFill>
                <a:latin typeface="Times New Roman" panose="02020603050405020304" pitchFamily="2" charset="0"/>
                <a:ea typeface="宋体" panose="02010600030101010101" pitchFamily="2" charset="-122"/>
              </a:rPr>
              <a:t>个磁盘上可建立多少个块组决定于分区的大小和块的</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400" b="0" dirty="0">
                <a:solidFill>
                  <a:schemeClr val="tx1"/>
                </a:solidFill>
                <a:latin typeface="Times New Roman" panose="02020603050405020304" pitchFamily="2" charset="0"/>
                <a:ea typeface="宋体" panose="02010600030101010101" pitchFamily="2" charset="-122"/>
              </a:rPr>
              <a:t>     大小，主要限制在于数据块位图。</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buBlip>
                <a:blip r:embed="rId1"/>
              </a:buBlip>
            </a:pPr>
            <a:r>
              <a:rPr lang="zh-CN" altLang="zh-CN" sz="2400" b="0" dirty="0">
                <a:solidFill>
                  <a:schemeClr val="tx1"/>
                </a:solidFill>
                <a:latin typeface="Times New Roman" panose="02020603050405020304" pitchFamily="2" charset="0"/>
                <a:ea typeface="宋体" panose="02010600030101010101" pitchFamily="2" charset="-122"/>
              </a:rPr>
              <a:t>数据块位图用来标识一个组中块的占用</a:t>
            </a:r>
            <a:r>
              <a:rPr lang="zh-CN" altLang="zh-CN" sz="240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空闲状况，并存</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None/>
            </a:pPr>
            <a:r>
              <a:rPr lang="zh-CN" altLang="zh-CN" sz="2400" b="0" dirty="0">
                <a:solidFill>
                  <a:schemeClr val="tx1"/>
                </a:solidFill>
                <a:latin typeface="Times New Roman" panose="02020603050405020304" pitchFamily="2" charset="0"/>
                <a:ea typeface="宋体" panose="02010600030101010101" pitchFamily="2" charset="-122"/>
              </a:rPr>
              <a:t>     放在一个单独的块中。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62855" name="Text Box 39"/>
          <p:cNvSpPr txBox="1"/>
          <p:nvPr/>
        </p:nvSpPr>
        <p:spPr>
          <a:xfrm>
            <a:off x="2595563" y="3719513"/>
            <a:ext cx="2520950"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Ext2分区和块组的分布图</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5" name="Text Box 40"/>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112</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8">
                                            <p:txEl>
                                              <p:charRg st="0" end="16"/>
                                            </p:txEl>
                                          </p:spTgt>
                                        </p:tgtEl>
                                        <p:attrNameLst>
                                          <p:attrName>style.visibility</p:attrName>
                                        </p:attrNameLst>
                                      </p:cBhvr>
                                      <p:to>
                                        <p:strVal val="visible"/>
                                      </p:to>
                                    </p:set>
                                    <p:anim calcmode="lin" valueType="num">
                                      <p:cBhvr additive="base">
                                        <p:cTn id="7" dur="1000" fill="hold"/>
                                        <p:tgtEl>
                                          <p:spTgt spid="162818">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2818">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2820"/>
                                        </p:tgtEl>
                                        <p:attrNameLst>
                                          <p:attrName>style.visibility</p:attrName>
                                        </p:attrNameLst>
                                      </p:cBhvr>
                                      <p:to>
                                        <p:strVal val="visible"/>
                                      </p:to>
                                    </p:set>
                                    <p:anim calcmode="lin" valueType="num">
                                      <p:cBhvr additive="base">
                                        <p:cTn id="13" dur="500" fill="hold"/>
                                        <p:tgtEl>
                                          <p:spTgt spid="162820"/>
                                        </p:tgtEl>
                                        <p:attrNameLst>
                                          <p:attrName>ppt_x</p:attrName>
                                        </p:attrNameLst>
                                      </p:cBhvr>
                                      <p:tavLst>
                                        <p:tav tm="0">
                                          <p:val>
                                            <p:strVal val="#ppt_x"/>
                                          </p:val>
                                        </p:tav>
                                        <p:tav tm="100000">
                                          <p:val>
                                            <p:strVal val="#ppt_x"/>
                                          </p:val>
                                        </p:tav>
                                      </p:tavLst>
                                    </p:anim>
                                    <p:anim calcmode="lin" valueType="num">
                                      <p:cBhvr additive="base">
                                        <p:cTn id="14" dur="500" fill="hold"/>
                                        <p:tgtEl>
                                          <p:spTgt spid="1628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8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62854"/>
                                        </p:tgtEl>
                                        <p:attrNameLst>
                                          <p:attrName>style.visibility</p:attrName>
                                        </p:attrNameLst>
                                      </p:cBhvr>
                                      <p:to>
                                        <p:strVal val="visible"/>
                                      </p:to>
                                    </p:set>
                                    <p:anim calcmode="lin" valueType="num">
                                      <p:cBhvr additive="base">
                                        <p:cTn id="23" dur="500" fill="hold"/>
                                        <p:tgtEl>
                                          <p:spTgt spid="162854"/>
                                        </p:tgtEl>
                                        <p:attrNameLst>
                                          <p:attrName>ppt_x</p:attrName>
                                        </p:attrNameLst>
                                      </p:cBhvr>
                                      <p:tavLst>
                                        <p:tav tm="0">
                                          <p:val>
                                            <p:strVal val="#ppt_x"/>
                                          </p:val>
                                        </p:tav>
                                        <p:tav tm="100000">
                                          <p:val>
                                            <p:strVal val="#ppt_x"/>
                                          </p:val>
                                        </p:tav>
                                      </p:tavLst>
                                    </p:anim>
                                    <p:anim calcmode="lin" valueType="num">
                                      <p:cBhvr additive="base">
                                        <p:cTn id="24" dur="500" fill="hold"/>
                                        <p:tgtEl>
                                          <p:spTgt spid="1628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p:bldP spid="162854" grpId="0"/>
      <p:bldP spid="16285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Rectangle 2"/>
          <p:cNvSpPr/>
          <p:nvPr/>
        </p:nvSpPr>
        <p:spPr>
          <a:xfrm>
            <a:off x="157163" y="715963"/>
            <a:ext cx="8643938" cy="538638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Ext2磁盘块组结构</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Ext2磁盘块组包括超级块、组描述符、数据块位图、索引节点位</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图、索引节点表和数据块。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超级块</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每个块组中的超级块存放在一个称为ext2_super_block的结构中。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组描述符</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每个块组都包含一个组描述符，它是一个ext2_group_desc结构。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索引节点表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索引节点表由若干个连续的块组成，索引节点表的第一块的块号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存放在组描述符的bg_inode_table字段中。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3843"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113</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2">
                                            <p:txEl>
                                              <p:charRg st="0" end="21"/>
                                            </p:txEl>
                                          </p:spTgt>
                                        </p:tgtEl>
                                        <p:attrNameLst>
                                          <p:attrName>style.visibility</p:attrName>
                                        </p:attrNameLst>
                                      </p:cBhvr>
                                      <p:to>
                                        <p:strVal val="visible"/>
                                      </p:to>
                                    </p:set>
                                    <p:anim calcmode="lin" valueType="num">
                                      <p:cBhvr additive="base">
                                        <p:cTn id="7" dur="1000" fill="hold"/>
                                        <p:tgtEl>
                                          <p:spTgt spid="163842">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3842">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42">
                                            <p:txEl>
                                              <p:charRg st="21" end="66"/>
                                            </p:txEl>
                                          </p:spTgt>
                                        </p:tgtEl>
                                        <p:attrNameLst>
                                          <p:attrName>style.visibility</p:attrName>
                                        </p:attrNameLst>
                                      </p:cBhvr>
                                      <p:to>
                                        <p:strVal val="visible"/>
                                      </p:to>
                                    </p:set>
                                    <p:anim calcmode="lin" valueType="num">
                                      <p:cBhvr additive="base">
                                        <p:cTn id="13" dur="500" fill="hold"/>
                                        <p:tgtEl>
                                          <p:spTgt spid="163842">
                                            <p:txEl>
                                              <p:charRg st="21" end="6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42">
                                            <p:txEl>
                                              <p:charRg st="21" end="6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3842">
                                            <p:txEl>
                                              <p:charRg st="66" end="97"/>
                                            </p:txEl>
                                          </p:spTgt>
                                        </p:tgtEl>
                                        <p:attrNameLst>
                                          <p:attrName>style.visibility</p:attrName>
                                        </p:attrNameLst>
                                      </p:cBhvr>
                                      <p:to>
                                        <p:strVal val="visible"/>
                                      </p:to>
                                    </p:set>
                                    <p:anim calcmode="lin" valueType="num">
                                      <p:cBhvr additive="base">
                                        <p:cTn id="17" dur="500" fill="hold"/>
                                        <p:tgtEl>
                                          <p:spTgt spid="163842">
                                            <p:txEl>
                                              <p:charRg st="66" end="9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42">
                                            <p:txEl>
                                              <p:charRg st="66" end="9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3842">
                                            <p:txEl>
                                              <p:charRg st="97" end="103"/>
                                            </p:txEl>
                                          </p:spTgt>
                                        </p:tgtEl>
                                        <p:attrNameLst>
                                          <p:attrName>style.visibility</p:attrName>
                                        </p:attrNameLst>
                                      </p:cBhvr>
                                      <p:to>
                                        <p:strVal val="visible"/>
                                      </p:to>
                                    </p:set>
                                    <p:anim calcmode="lin" valueType="num">
                                      <p:cBhvr additive="base">
                                        <p:cTn id="23" dur="500" fill="hold"/>
                                        <p:tgtEl>
                                          <p:spTgt spid="163842">
                                            <p:txEl>
                                              <p:charRg st="97" end="10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3842">
                                            <p:txEl>
                                              <p:charRg st="97" end="10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3842">
                                            <p:txEl>
                                              <p:charRg st="103" end="142"/>
                                            </p:txEl>
                                          </p:spTgt>
                                        </p:tgtEl>
                                        <p:attrNameLst>
                                          <p:attrName>style.visibility</p:attrName>
                                        </p:attrNameLst>
                                      </p:cBhvr>
                                      <p:to>
                                        <p:strVal val="visible"/>
                                      </p:to>
                                    </p:set>
                                    <p:anim calcmode="lin" valueType="num">
                                      <p:cBhvr additive="base">
                                        <p:cTn id="27" dur="500" fill="hold"/>
                                        <p:tgtEl>
                                          <p:spTgt spid="163842">
                                            <p:txEl>
                                              <p:charRg st="103" end="14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42">
                                            <p:txEl>
                                              <p:charRg st="103" end="14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3842">
                                            <p:txEl>
                                              <p:charRg st="142" end="149"/>
                                            </p:txEl>
                                          </p:spTgt>
                                        </p:tgtEl>
                                        <p:attrNameLst>
                                          <p:attrName>style.visibility</p:attrName>
                                        </p:attrNameLst>
                                      </p:cBhvr>
                                      <p:to>
                                        <p:strVal val="visible"/>
                                      </p:to>
                                    </p:set>
                                    <p:anim calcmode="lin" valueType="num">
                                      <p:cBhvr additive="base">
                                        <p:cTn id="31" dur="500" fill="hold"/>
                                        <p:tgtEl>
                                          <p:spTgt spid="163842">
                                            <p:txEl>
                                              <p:charRg st="142" end="14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42">
                                            <p:txEl>
                                              <p:charRg st="142" end="14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3842">
                                            <p:txEl>
                                              <p:charRg st="149" end="187"/>
                                            </p:txEl>
                                          </p:spTgt>
                                        </p:tgtEl>
                                        <p:attrNameLst>
                                          <p:attrName>style.visibility</p:attrName>
                                        </p:attrNameLst>
                                      </p:cBhvr>
                                      <p:to>
                                        <p:strVal val="visible"/>
                                      </p:to>
                                    </p:set>
                                    <p:anim calcmode="lin" valueType="num">
                                      <p:cBhvr additive="base">
                                        <p:cTn id="35" dur="500" fill="hold"/>
                                        <p:tgtEl>
                                          <p:spTgt spid="163842">
                                            <p:txEl>
                                              <p:charRg st="149" end="18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3842">
                                            <p:txEl>
                                              <p:charRg st="149" end="18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3842">
                                            <p:txEl>
                                              <p:charRg st="187" end="196"/>
                                            </p:txEl>
                                          </p:spTgt>
                                        </p:tgtEl>
                                        <p:attrNameLst>
                                          <p:attrName>style.visibility</p:attrName>
                                        </p:attrNameLst>
                                      </p:cBhvr>
                                      <p:to>
                                        <p:strVal val="visible"/>
                                      </p:to>
                                    </p:set>
                                    <p:anim calcmode="lin" valueType="num">
                                      <p:cBhvr additive="base">
                                        <p:cTn id="39" dur="500" fill="hold"/>
                                        <p:tgtEl>
                                          <p:spTgt spid="163842">
                                            <p:txEl>
                                              <p:charRg st="187" end="19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3842">
                                            <p:txEl>
                                              <p:charRg st="187" end="19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3842">
                                            <p:txEl>
                                              <p:charRg st="196" end="225"/>
                                            </p:txEl>
                                          </p:spTgt>
                                        </p:tgtEl>
                                        <p:attrNameLst>
                                          <p:attrName>style.visibility</p:attrName>
                                        </p:attrNameLst>
                                      </p:cBhvr>
                                      <p:to>
                                        <p:strVal val="visible"/>
                                      </p:to>
                                    </p:set>
                                    <p:anim calcmode="lin" valueType="num">
                                      <p:cBhvr additive="base">
                                        <p:cTn id="43" dur="500" fill="hold"/>
                                        <p:tgtEl>
                                          <p:spTgt spid="163842">
                                            <p:txEl>
                                              <p:charRg st="196" end="22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42">
                                            <p:txEl>
                                              <p:charRg st="196" end="22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3842">
                                            <p:txEl>
                                              <p:charRg st="225" end="253"/>
                                            </p:txEl>
                                          </p:spTgt>
                                        </p:tgtEl>
                                        <p:attrNameLst>
                                          <p:attrName>style.visibility</p:attrName>
                                        </p:attrNameLst>
                                      </p:cBhvr>
                                      <p:to>
                                        <p:strVal val="visible"/>
                                      </p:to>
                                    </p:set>
                                    <p:anim calcmode="lin" valueType="num">
                                      <p:cBhvr additive="base">
                                        <p:cTn id="47" dur="500" fill="hold"/>
                                        <p:tgtEl>
                                          <p:spTgt spid="163842">
                                            <p:txEl>
                                              <p:charRg st="225" end="25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3842">
                                            <p:txEl>
                                              <p:charRg st="225" end="2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Rectangle 2"/>
          <p:cNvSpPr/>
          <p:nvPr/>
        </p:nvSpPr>
        <p:spPr>
          <a:xfrm>
            <a:off x="100013" y="401638"/>
            <a:ext cx="8861425" cy="618013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7.   Ext2磁盘空间管理</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从文件的偏移量f 确定相应数据块在磁盘上的块</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号需要的操作</a:t>
            </a:r>
            <a:r>
              <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从偏移量f导出文件的逻辑块号 (逻辑记录)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f/文件系统的逻辑块大小(结果取整)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将文件的逻辑块号 (逻辑记录)转化为相应的磁盘块号</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磁盘索引节点上的i_block字段包含Ext2_n_blocks (通常为15)个指</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针元素，这些元素中包含已分配给文件的磁盘块号。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在 Linux系统中，这15个元素组成的数组按如下方式使用</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0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11用作直接索引；12用作一级间接索引；</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13用作二级间接索引；14用作三级间接索引。</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4867"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114</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66">
                                            <p:txEl>
                                              <p:charRg st="0" end="16"/>
                                            </p:txEl>
                                          </p:spTgt>
                                        </p:tgtEl>
                                        <p:attrNameLst>
                                          <p:attrName>style.visibility</p:attrName>
                                        </p:attrNameLst>
                                      </p:cBhvr>
                                      <p:to>
                                        <p:strVal val="visible"/>
                                      </p:to>
                                    </p:set>
                                    <p:anim calcmode="lin" valueType="num">
                                      <p:cBhvr additive="base">
                                        <p:cTn id="7" dur="1000" fill="hold"/>
                                        <p:tgtEl>
                                          <p:spTgt spid="164866">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4866">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4866">
                                            <p:txEl>
                                              <p:charRg st="16" end="49"/>
                                            </p:txEl>
                                          </p:spTgt>
                                        </p:tgtEl>
                                        <p:attrNameLst>
                                          <p:attrName>style.visibility</p:attrName>
                                        </p:attrNameLst>
                                      </p:cBhvr>
                                      <p:to>
                                        <p:strVal val="visible"/>
                                      </p:to>
                                    </p:set>
                                    <p:anim calcmode="lin" valueType="num">
                                      <p:cBhvr additive="base">
                                        <p:cTn id="13" dur="500" fill="hold"/>
                                        <p:tgtEl>
                                          <p:spTgt spid="164866">
                                            <p:txEl>
                                              <p:charRg st="16" end="4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4866">
                                            <p:txEl>
                                              <p:charRg st="16" end="49"/>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64866">
                                            <p:txEl>
                                              <p:charRg st="49" end="70"/>
                                            </p:txEl>
                                          </p:spTgt>
                                        </p:tgtEl>
                                        <p:attrNameLst>
                                          <p:attrName>style.visibility</p:attrName>
                                        </p:attrNameLst>
                                      </p:cBhvr>
                                      <p:to>
                                        <p:strVal val="visible"/>
                                      </p:to>
                                    </p:set>
                                    <p:anim calcmode="lin" valueType="num">
                                      <p:cBhvr additive="base">
                                        <p:cTn id="17" dur="500" fill="hold"/>
                                        <p:tgtEl>
                                          <p:spTgt spid="164866">
                                            <p:txEl>
                                              <p:charRg st="49" end="7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4866">
                                            <p:txEl>
                                              <p:charRg st="49" end="7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64866">
                                            <p:txEl>
                                              <p:charRg st="70" end="94"/>
                                            </p:txEl>
                                          </p:spTgt>
                                        </p:tgtEl>
                                        <p:attrNameLst>
                                          <p:attrName>style.visibility</p:attrName>
                                        </p:attrNameLst>
                                      </p:cBhvr>
                                      <p:to>
                                        <p:strVal val="visible"/>
                                      </p:to>
                                    </p:set>
                                    <p:anim calcmode="lin" valueType="num">
                                      <p:cBhvr additive="base">
                                        <p:cTn id="23" dur="500" fill="hold"/>
                                        <p:tgtEl>
                                          <p:spTgt spid="164866">
                                            <p:txEl>
                                              <p:charRg st="70" end="9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64866">
                                            <p:txEl>
                                              <p:charRg st="70" end="9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64866">
                                            <p:txEl>
                                              <p:charRg st="94" end="114"/>
                                            </p:txEl>
                                          </p:spTgt>
                                        </p:tgtEl>
                                        <p:attrNameLst>
                                          <p:attrName>style.visibility</p:attrName>
                                        </p:attrNameLst>
                                      </p:cBhvr>
                                      <p:to>
                                        <p:strVal val="visible"/>
                                      </p:to>
                                    </p:set>
                                    <p:anim calcmode="lin" valueType="num">
                                      <p:cBhvr additive="base">
                                        <p:cTn id="27" dur="500" fill="hold"/>
                                        <p:tgtEl>
                                          <p:spTgt spid="164866">
                                            <p:txEl>
                                              <p:charRg st="94" end="11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64866">
                                            <p:txEl>
                                              <p:charRg st="94" end="11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64866">
                                            <p:txEl>
                                              <p:charRg st="114" end="142"/>
                                            </p:txEl>
                                          </p:spTgt>
                                        </p:tgtEl>
                                        <p:attrNameLst>
                                          <p:attrName>style.visibility</p:attrName>
                                        </p:attrNameLst>
                                      </p:cBhvr>
                                      <p:to>
                                        <p:strVal val="visible"/>
                                      </p:to>
                                    </p:set>
                                    <p:anim calcmode="lin" valueType="num">
                                      <p:cBhvr additive="base">
                                        <p:cTn id="33" dur="500" fill="hold"/>
                                        <p:tgtEl>
                                          <p:spTgt spid="164866">
                                            <p:txEl>
                                              <p:charRg st="114" end="14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4866">
                                            <p:txEl>
                                              <p:charRg st="114" end="14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4866">
                                            <p:txEl>
                                              <p:charRg st="142" end="187"/>
                                            </p:txEl>
                                          </p:spTgt>
                                        </p:tgtEl>
                                        <p:attrNameLst>
                                          <p:attrName>style.visibility</p:attrName>
                                        </p:attrNameLst>
                                      </p:cBhvr>
                                      <p:to>
                                        <p:strVal val="visible"/>
                                      </p:to>
                                    </p:set>
                                    <p:anim calcmode="lin" valueType="num">
                                      <p:cBhvr additive="base">
                                        <p:cTn id="37" dur="500" fill="hold"/>
                                        <p:tgtEl>
                                          <p:spTgt spid="164866">
                                            <p:txEl>
                                              <p:charRg st="142" end="18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4866">
                                            <p:txEl>
                                              <p:charRg st="142" end="18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4866">
                                            <p:txEl>
                                              <p:charRg st="187" end="217"/>
                                            </p:txEl>
                                          </p:spTgt>
                                        </p:tgtEl>
                                        <p:attrNameLst>
                                          <p:attrName>style.visibility</p:attrName>
                                        </p:attrNameLst>
                                      </p:cBhvr>
                                      <p:to>
                                        <p:strVal val="visible"/>
                                      </p:to>
                                    </p:set>
                                    <p:anim calcmode="lin" valueType="num">
                                      <p:cBhvr additive="base">
                                        <p:cTn id="41" dur="500" fill="hold"/>
                                        <p:tgtEl>
                                          <p:spTgt spid="164866">
                                            <p:txEl>
                                              <p:charRg st="187" end="21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4866">
                                            <p:txEl>
                                              <p:charRg st="187" end="21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4866">
                                            <p:txEl>
                                              <p:charRg st="217" end="249"/>
                                            </p:txEl>
                                          </p:spTgt>
                                        </p:tgtEl>
                                        <p:attrNameLst>
                                          <p:attrName>style.visibility</p:attrName>
                                        </p:attrNameLst>
                                      </p:cBhvr>
                                      <p:to>
                                        <p:strVal val="visible"/>
                                      </p:to>
                                    </p:set>
                                    <p:anim calcmode="lin" valueType="num">
                                      <p:cBhvr additive="base">
                                        <p:cTn id="45" dur="500" fill="hold"/>
                                        <p:tgtEl>
                                          <p:spTgt spid="164866">
                                            <p:txEl>
                                              <p:charRg st="217" end="24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4866">
                                            <p:txEl>
                                              <p:charRg st="217" end="24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64866">
                                            <p:txEl>
                                              <p:charRg st="249" end="284"/>
                                            </p:txEl>
                                          </p:spTgt>
                                        </p:tgtEl>
                                        <p:attrNameLst>
                                          <p:attrName>style.visibility</p:attrName>
                                        </p:attrNameLst>
                                      </p:cBhvr>
                                      <p:to>
                                        <p:strVal val="visible"/>
                                      </p:to>
                                    </p:set>
                                    <p:anim calcmode="lin" valueType="num">
                                      <p:cBhvr additive="base">
                                        <p:cTn id="49" dur="500" fill="hold"/>
                                        <p:tgtEl>
                                          <p:spTgt spid="164866">
                                            <p:txEl>
                                              <p:charRg st="249" end="28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4866">
                                            <p:txEl>
                                              <p:charRg st="249" end="28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64866">
                                            <p:txEl>
                                              <p:charRg st="284" end="316"/>
                                            </p:txEl>
                                          </p:spTgt>
                                        </p:tgtEl>
                                        <p:attrNameLst>
                                          <p:attrName>style.visibility</p:attrName>
                                        </p:attrNameLst>
                                      </p:cBhvr>
                                      <p:to>
                                        <p:strVal val="visible"/>
                                      </p:to>
                                    </p:set>
                                    <p:anim calcmode="lin" valueType="num">
                                      <p:cBhvr additive="base">
                                        <p:cTn id="53" dur="500" fill="hold"/>
                                        <p:tgtEl>
                                          <p:spTgt spid="164866">
                                            <p:txEl>
                                              <p:charRg st="284" end="3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64866">
                                            <p:txEl>
                                              <p:charRg st="284" end="3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Rectangle 2"/>
          <p:cNvSpPr/>
          <p:nvPr/>
        </p:nvSpPr>
        <p:spPr>
          <a:xfrm>
            <a:off x="157163" y="558800"/>
            <a:ext cx="8986838" cy="59182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Ext2文件系统的索引结构    </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直接索引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0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11个数组单元内存放的是文件的逻辑记录所在的磁盘块号；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a:t>
            </a:r>
            <a:r>
              <a:rPr kumimoji="0" lang="zh-CN" sz="20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直接索引可登记逻辑记录号从0到11范围内的映射关系。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一级间接索引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第12个数组单元内存放的是一级间接索引表所占用的磁盘块号；</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一级间接索引表中每一个表项的内容是文件的逻辑记录所在的磁盘</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块号。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ⅲ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设 b = 4KB (磁盘块的大小)，每个逻辑记录号占4B字节，这样一个</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磁盘块用作索引表时，可有n个表项：n = b/4 = 1K个；</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ⅳ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可登记逻辑记录号从12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(b/4+11) 范围内的映射关系。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5891"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115</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5890">
                                            <p:txEl>
                                              <p:charRg st="0" end="28"/>
                                            </p:txEl>
                                          </p:spTgt>
                                        </p:tgtEl>
                                        <p:attrNameLst>
                                          <p:attrName>style.visibility</p:attrName>
                                        </p:attrNameLst>
                                      </p:cBhvr>
                                      <p:to>
                                        <p:strVal val="visible"/>
                                      </p:to>
                                    </p:set>
                                    <p:anim calcmode="lin" valueType="num">
                                      <p:cBhvr additive="base">
                                        <p:cTn id="7" dur="1000" fill="hold"/>
                                        <p:tgtEl>
                                          <p:spTgt spid="165890">
                                            <p:txEl>
                                              <p:charRg st="0" end="2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5890">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5890">
                                            <p:txEl>
                                              <p:charRg st="28" end="36"/>
                                            </p:txEl>
                                          </p:spTgt>
                                        </p:tgtEl>
                                        <p:attrNameLst>
                                          <p:attrName>style.visibility</p:attrName>
                                        </p:attrNameLst>
                                      </p:cBhvr>
                                      <p:to>
                                        <p:strVal val="visible"/>
                                      </p:to>
                                    </p:set>
                                    <p:anim calcmode="lin" valueType="num">
                                      <p:cBhvr additive="base">
                                        <p:cTn id="13" dur="500" fill="hold"/>
                                        <p:tgtEl>
                                          <p:spTgt spid="165890">
                                            <p:txEl>
                                              <p:charRg st="28" end="3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5890">
                                            <p:txEl>
                                              <p:charRg st="28" end="36"/>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65890">
                                            <p:txEl>
                                              <p:charRg st="36" end="70"/>
                                            </p:txEl>
                                          </p:spTgt>
                                        </p:tgtEl>
                                        <p:attrNameLst>
                                          <p:attrName>style.visibility</p:attrName>
                                        </p:attrNameLst>
                                      </p:cBhvr>
                                      <p:to>
                                        <p:strVal val="visible"/>
                                      </p:to>
                                    </p:set>
                                    <p:anim calcmode="lin" valueType="num">
                                      <p:cBhvr additive="base">
                                        <p:cTn id="17" dur="500" fill="hold"/>
                                        <p:tgtEl>
                                          <p:spTgt spid="165890">
                                            <p:txEl>
                                              <p:charRg st="36" end="7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5890">
                                            <p:txEl>
                                              <p:charRg st="36" end="70"/>
                                            </p:txEl>
                                          </p:spTgt>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65890">
                                            <p:txEl>
                                              <p:charRg st="70" end="101"/>
                                            </p:txEl>
                                          </p:spTgt>
                                        </p:tgtEl>
                                        <p:attrNameLst>
                                          <p:attrName>style.visibility</p:attrName>
                                        </p:attrNameLst>
                                      </p:cBhvr>
                                      <p:to>
                                        <p:strVal val="visible"/>
                                      </p:to>
                                    </p:set>
                                    <p:anim calcmode="lin" valueType="num">
                                      <p:cBhvr additive="base">
                                        <p:cTn id="21" dur="500" fill="hold"/>
                                        <p:tgtEl>
                                          <p:spTgt spid="165890">
                                            <p:txEl>
                                              <p:charRg st="70" end="10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5890">
                                            <p:txEl>
                                              <p:charRg st="70" end="10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5890">
                                            <p:txEl>
                                              <p:charRg st="101" end="111"/>
                                            </p:txEl>
                                          </p:spTgt>
                                        </p:tgtEl>
                                        <p:attrNameLst>
                                          <p:attrName>style.visibility</p:attrName>
                                        </p:attrNameLst>
                                      </p:cBhvr>
                                      <p:to>
                                        <p:strVal val="visible"/>
                                      </p:to>
                                    </p:set>
                                    <p:anim calcmode="lin" valueType="num">
                                      <p:cBhvr additive="base">
                                        <p:cTn id="27" dur="500" fill="hold"/>
                                        <p:tgtEl>
                                          <p:spTgt spid="165890">
                                            <p:txEl>
                                              <p:charRg st="101" end="1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5890">
                                            <p:txEl>
                                              <p:charRg st="101" end="111"/>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5890">
                                            <p:txEl>
                                              <p:charRg st="111" end="143"/>
                                            </p:txEl>
                                          </p:spTgt>
                                        </p:tgtEl>
                                        <p:attrNameLst>
                                          <p:attrName>style.visibility</p:attrName>
                                        </p:attrNameLst>
                                      </p:cBhvr>
                                      <p:to>
                                        <p:strVal val="visible"/>
                                      </p:to>
                                    </p:set>
                                    <p:anim calcmode="lin" valueType="num">
                                      <p:cBhvr additive="base">
                                        <p:cTn id="31" dur="500" fill="hold"/>
                                        <p:tgtEl>
                                          <p:spTgt spid="165890">
                                            <p:txEl>
                                              <p:charRg st="111" end="14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5890">
                                            <p:txEl>
                                              <p:charRg st="111" end="14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65890">
                                            <p:txEl>
                                              <p:charRg st="143" end="175"/>
                                            </p:txEl>
                                          </p:spTgt>
                                        </p:tgtEl>
                                        <p:attrNameLst>
                                          <p:attrName>style.visibility</p:attrName>
                                        </p:attrNameLst>
                                      </p:cBhvr>
                                      <p:to>
                                        <p:strVal val="visible"/>
                                      </p:to>
                                    </p:set>
                                    <p:anim calcmode="lin" valueType="num">
                                      <p:cBhvr additive="base">
                                        <p:cTn id="35" dur="500" fill="hold"/>
                                        <p:tgtEl>
                                          <p:spTgt spid="165890">
                                            <p:txEl>
                                              <p:charRg st="143" end="17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5890">
                                            <p:txEl>
                                              <p:charRg st="143" end="17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65890">
                                            <p:txEl>
                                              <p:charRg st="175" end="187"/>
                                            </p:txEl>
                                          </p:spTgt>
                                        </p:tgtEl>
                                        <p:attrNameLst>
                                          <p:attrName>style.visibility</p:attrName>
                                        </p:attrNameLst>
                                      </p:cBhvr>
                                      <p:to>
                                        <p:strVal val="visible"/>
                                      </p:to>
                                    </p:set>
                                    <p:anim calcmode="lin" valueType="num">
                                      <p:cBhvr additive="base">
                                        <p:cTn id="39" dur="500" fill="hold"/>
                                        <p:tgtEl>
                                          <p:spTgt spid="165890">
                                            <p:txEl>
                                              <p:charRg st="175" end="18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5890">
                                            <p:txEl>
                                              <p:charRg st="175" end="18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65890">
                                            <p:txEl>
                                              <p:charRg st="187" end="226"/>
                                            </p:txEl>
                                          </p:spTgt>
                                        </p:tgtEl>
                                        <p:attrNameLst>
                                          <p:attrName>style.visibility</p:attrName>
                                        </p:attrNameLst>
                                      </p:cBhvr>
                                      <p:to>
                                        <p:strVal val="visible"/>
                                      </p:to>
                                    </p:set>
                                    <p:anim calcmode="lin" valueType="num">
                                      <p:cBhvr additive="base">
                                        <p:cTn id="43" dur="500" fill="hold"/>
                                        <p:tgtEl>
                                          <p:spTgt spid="165890">
                                            <p:txEl>
                                              <p:charRg st="187" end="22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5890">
                                            <p:txEl>
                                              <p:charRg st="187" end="22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5890">
                                            <p:txEl>
                                              <p:charRg st="226" end="264"/>
                                            </p:txEl>
                                          </p:spTgt>
                                        </p:tgtEl>
                                        <p:attrNameLst>
                                          <p:attrName>style.visibility</p:attrName>
                                        </p:attrNameLst>
                                      </p:cBhvr>
                                      <p:to>
                                        <p:strVal val="visible"/>
                                      </p:to>
                                    </p:set>
                                    <p:anim calcmode="lin" valueType="num">
                                      <p:cBhvr additive="base">
                                        <p:cTn id="47" dur="500" fill="hold"/>
                                        <p:tgtEl>
                                          <p:spTgt spid="165890">
                                            <p:txEl>
                                              <p:charRg st="226" end="26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65890">
                                            <p:txEl>
                                              <p:charRg st="226" end="264"/>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5890">
                                            <p:txEl>
                                              <p:charRg st="264" end="300"/>
                                            </p:txEl>
                                          </p:spTgt>
                                        </p:tgtEl>
                                        <p:attrNameLst>
                                          <p:attrName>style.visibility</p:attrName>
                                        </p:attrNameLst>
                                      </p:cBhvr>
                                      <p:to>
                                        <p:strVal val="visible"/>
                                      </p:to>
                                    </p:set>
                                    <p:anim calcmode="lin" valueType="num">
                                      <p:cBhvr additive="base">
                                        <p:cTn id="51" dur="500" fill="hold"/>
                                        <p:tgtEl>
                                          <p:spTgt spid="165890">
                                            <p:txEl>
                                              <p:charRg st="264" end="30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5890">
                                            <p:txEl>
                                              <p:charRg st="264" end="30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Rectangle 2"/>
          <p:cNvSpPr/>
          <p:nvPr/>
        </p:nvSpPr>
        <p:spPr>
          <a:xfrm>
            <a:off x="128588" y="744538"/>
            <a:ext cx="9015412" cy="50625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a:t>
            </a:r>
            <a:r>
              <a:rPr lang="zh-CN" altLang="zh-CN" sz="2400" dirty="0">
                <a:solidFill>
                  <a:srgbClr val="000099"/>
                </a:solidFill>
                <a:latin typeface="Times New Roman" panose="02020603050405020304" pitchFamily="2" charset="0"/>
                <a:ea typeface="宋体" panose="02010600030101010101" pitchFamily="2" charset="-122"/>
              </a:rPr>
              <a:t>二级间接索引 </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ⅰ</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第13个数组单元内存放的是二级间接索引表所占用的磁盘块号；</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ⅱ</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二级间接索引表共有n个表项，每一个表项都分别指向一个一级间</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接索引表，即每一个表项的内容分别是各一级间接索引表所在的磁</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盘块号；</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ⅲ</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在每个一级间接索引表中的每一个表项中存放的是逻辑记录所在的</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磁盘块号。  </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ⅳ</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二级间接索引表可有(b/4)</a:t>
            </a:r>
            <a:r>
              <a:rPr lang="zh-CN" altLang="zh-CN" sz="2000" b="0" baseline="30000" dirty="0">
                <a:solidFill>
                  <a:schemeClr val="tx1"/>
                </a:solidFill>
                <a:latin typeface="Times New Roman" panose="02020603050405020304" pitchFamily="2" charset="0"/>
                <a:ea typeface="宋体" panose="02010600030101010101" pitchFamily="2" charset="-122"/>
              </a:rPr>
              <a:t>2</a:t>
            </a:r>
            <a:r>
              <a:rPr lang="zh-CN" altLang="zh-CN" sz="2000" b="0" dirty="0">
                <a:solidFill>
                  <a:schemeClr val="tx1"/>
                </a:solidFill>
                <a:latin typeface="Times New Roman" panose="02020603050405020304" pitchFamily="2" charset="0"/>
                <a:ea typeface="宋体" panose="02010600030101010101" pitchFamily="2" charset="-122"/>
              </a:rPr>
              <a:t>个表项；</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dirty="0">
                <a:solidFill>
                  <a:schemeClr val="tx1"/>
                </a:solidFill>
                <a:latin typeface="宋体" panose="02010600030101010101" pitchFamily="2" charset="-122"/>
                <a:ea typeface="宋体" panose="02010600030101010101" pitchFamily="2" charset="-122"/>
              </a:rPr>
              <a:t>ⅴ</a:t>
            </a:r>
            <a:r>
              <a:rPr lang="zh-CN" altLang="zh-CN" sz="2000" b="0" dirty="0">
                <a:solidFill>
                  <a:schemeClr val="tx1"/>
                </a:solidFill>
                <a:latin typeface="宋体" panose="02010600030101010101" pitchFamily="2" charset="-122"/>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可登记逻辑记录号从(12+1024) </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 </a:t>
            </a:r>
            <a:r>
              <a:rPr lang="zh-CN" altLang="zh-CN" sz="2000" b="0" dirty="0">
                <a:solidFill>
                  <a:schemeClr val="tx1"/>
                </a:solidFill>
                <a:latin typeface="Times New Roman" panose="02020603050405020304" pitchFamily="2" charset="0"/>
                <a:ea typeface="宋体" panose="02010600030101010101" pitchFamily="2" charset="-122"/>
              </a:rPr>
              <a:t>(12+1024) +(1024</a:t>
            </a:r>
            <a:r>
              <a:rPr lang="zh-CN" altLang="zh-CN" sz="2000" b="0" baseline="30000" dirty="0">
                <a:solidFill>
                  <a:schemeClr val="tx1"/>
                </a:solidFill>
                <a:latin typeface="Times New Roman" panose="02020603050405020304" pitchFamily="2" charset="0"/>
                <a:ea typeface="宋体" panose="02010600030101010101" pitchFamily="2" charset="-122"/>
              </a:rPr>
              <a:t>2</a:t>
            </a:r>
            <a:r>
              <a:rPr lang="zh-CN" altLang="zh-CN" sz="2000" b="0" dirty="0">
                <a:solidFill>
                  <a:schemeClr val="tx1"/>
                </a:solidFill>
                <a:latin typeface="Times New Roman" panose="02020603050405020304" pitchFamily="2" charset="0"/>
                <a:ea typeface="宋体" panose="02010600030101010101" pitchFamily="2" charset="-122"/>
              </a:rPr>
              <a:t>−1)范围内的映</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射关系。  </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6915"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116</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14">
                                            <p:txEl>
                                              <p:charRg st="0" end="10"/>
                                            </p:txEl>
                                          </p:spTgt>
                                        </p:tgtEl>
                                        <p:attrNameLst>
                                          <p:attrName>style.visibility</p:attrName>
                                        </p:attrNameLst>
                                      </p:cBhvr>
                                      <p:to>
                                        <p:strVal val="visible"/>
                                      </p:to>
                                    </p:set>
                                    <p:anim calcmode="lin" valueType="num">
                                      <p:cBhvr additive="base">
                                        <p:cTn id="7" dur="1000" fill="hold"/>
                                        <p:tgtEl>
                                          <p:spTgt spid="166914">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6914">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6914">
                                            <p:txEl>
                                              <p:charRg st="10" end="42"/>
                                            </p:txEl>
                                          </p:spTgt>
                                        </p:tgtEl>
                                        <p:attrNameLst>
                                          <p:attrName>style.visibility</p:attrName>
                                        </p:attrNameLst>
                                      </p:cBhvr>
                                      <p:to>
                                        <p:strVal val="visible"/>
                                      </p:to>
                                    </p:set>
                                    <p:anim calcmode="lin" valueType="num">
                                      <p:cBhvr additive="base">
                                        <p:cTn id="11" dur="1000" fill="hold"/>
                                        <p:tgtEl>
                                          <p:spTgt spid="166914">
                                            <p:txEl>
                                              <p:charRg st="10" end="42"/>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66914">
                                            <p:txEl>
                                              <p:charRg st="10" end="4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6914">
                                            <p:txEl>
                                              <p:charRg st="42" end="74"/>
                                            </p:txEl>
                                          </p:spTgt>
                                        </p:tgtEl>
                                        <p:attrNameLst>
                                          <p:attrName>style.visibility</p:attrName>
                                        </p:attrNameLst>
                                      </p:cBhvr>
                                      <p:to>
                                        <p:strVal val="visible"/>
                                      </p:to>
                                    </p:set>
                                    <p:anim calcmode="lin" valueType="num">
                                      <p:cBhvr additive="base">
                                        <p:cTn id="15" dur="1000" fill="hold"/>
                                        <p:tgtEl>
                                          <p:spTgt spid="166914">
                                            <p:txEl>
                                              <p:charRg st="42" end="74"/>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66914">
                                            <p:txEl>
                                              <p:charRg st="42" end="74"/>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6914">
                                            <p:txEl>
                                              <p:charRg st="74" end="110"/>
                                            </p:txEl>
                                          </p:spTgt>
                                        </p:tgtEl>
                                        <p:attrNameLst>
                                          <p:attrName>style.visibility</p:attrName>
                                        </p:attrNameLst>
                                      </p:cBhvr>
                                      <p:to>
                                        <p:strVal val="visible"/>
                                      </p:to>
                                    </p:set>
                                    <p:anim calcmode="lin" valueType="num">
                                      <p:cBhvr additive="base">
                                        <p:cTn id="19" dur="1000" fill="hold"/>
                                        <p:tgtEl>
                                          <p:spTgt spid="166914">
                                            <p:txEl>
                                              <p:charRg st="74" end="11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66914">
                                            <p:txEl>
                                              <p:charRg st="74" end="11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6914">
                                            <p:txEl>
                                              <p:charRg st="110" end="121"/>
                                            </p:txEl>
                                          </p:spTgt>
                                        </p:tgtEl>
                                        <p:attrNameLst>
                                          <p:attrName>style.visibility</p:attrName>
                                        </p:attrNameLst>
                                      </p:cBhvr>
                                      <p:to>
                                        <p:strVal val="visible"/>
                                      </p:to>
                                    </p:set>
                                    <p:anim calcmode="lin" valueType="num">
                                      <p:cBhvr additive="base">
                                        <p:cTn id="23" dur="1000" fill="hold"/>
                                        <p:tgtEl>
                                          <p:spTgt spid="166914">
                                            <p:txEl>
                                              <p:charRg st="110" end="121"/>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66914">
                                            <p:txEl>
                                              <p:charRg st="110" end="121"/>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6914">
                                            <p:txEl>
                                              <p:charRg st="121" end="153"/>
                                            </p:txEl>
                                          </p:spTgt>
                                        </p:tgtEl>
                                        <p:attrNameLst>
                                          <p:attrName>style.visibility</p:attrName>
                                        </p:attrNameLst>
                                      </p:cBhvr>
                                      <p:to>
                                        <p:strVal val="visible"/>
                                      </p:to>
                                    </p:set>
                                    <p:anim calcmode="lin" valueType="num">
                                      <p:cBhvr additive="base">
                                        <p:cTn id="27" dur="1000" fill="hold"/>
                                        <p:tgtEl>
                                          <p:spTgt spid="166914">
                                            <p:txEl>
                                              <p:charRg st="121" end="153"/>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66914">
                                            <p:txEl>
                                              <p:charRg st="121" end="15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6914">
                                            <p:txEl>
                                              <p:charRg st="153" end="167"/>
                                            </p:txEl>
                                          </p:spTgt>
                                        </p:tgtEl>
                                        <p:attrNameLst>
                                          <p:attrName>style.visibility</p:attrName>
                                        </p:attrNameLst>
                                      </p:cBhvr>
                                      <p:to>
                                        <p:strVal val="visible"/>
                                      </p:to>
                                    </p:set>
                                    <p:anim calcmode="lin" valueType="num">
                                      <p:cBhvr additive="base">
                                        <p:cTn id="31" dur="1000" fill="hold"/>
                                        <p:tgtEl>
                                          <p:spTgt spid="166914">
                                            <p:txEl>
                                              <p:charRg st="153" end="167"/>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66914">
                                            <p:txEl>
                                              <p:charRg st="153" end="167"/>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6914">
                                            <p:txEl>
                                              <p:charRg st="167" end="189"/>
                                            </p:txEl>
                                          </p:spTgt>
                                        </p:tgtEl>
                                        <p:attrNameLst>
                                          <p:attrName>style.visibility</p:attrName>
                                        </p:attrNameLst>
                                      </p:cBhvr>
                                      <p:to>
                                        <p:strVal val="visible"/>
                                      </p:to>
                                    </p:set>
                                    <p:anim calcmode="lin" valueType="num">
                                      <p:cBhvr additive="base">
                                        <p:cTn id="35" dur="1000" fill="hold"/>
                                        <p:tgtEl>
                                          <p:spTgt spid="166914">
                                            <p:txEl>
                                              <p:charRg st="167" end="189"/>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66914">
                                            <p:txEl>
                                              <p:charRg st="167" end="189"/>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66914">
                                            <p:txEl>
                                              <p:charRg st="189" end="238"/>
                                            </p:txEl>
                                          </p:spTgt>
                                        </p:tgtEl>
                                        <p:attrNameLst>
                                          <p:attrName>style.visibility</p:attrName>
                                        </p:attrNameLst>
                                      </p:cBhvr>
                                      <p:to>
                                        <p:strVal val="visible"/>
                                      </p:to>
                                    </p:set>
                                    <p:anim calcmode="lin" valueType="num">
                                      <p:cBhvr additive="base">
                                        <p:cTn id="39" dur="1000" fill="hold"/>
                                        <p:tgtEl>
                                          <p:spTgt spid="166914">
                                            <p:txEl>
                                              <p:charRg st="189" end="238"/>
                                            </p:txEl>
                                          </p:spTgt>
                                        </p:tgtEl>
                                        <p:attrNameLst>
                                          <p:attrName>ppt_x</p:attrName>
                                        </p:attrNameLst>
                                      </p:cBhvr>
                                      <p:tavLst>
                                        <p:tav tm="0">
                                          <p:val>
                                            <p:strVal val="0-#ppt_w/2"/>
                                          </p:val>
                                        </p:tav>
                                        <p:tav tm="100000">
                                          <p:val>
                                            <p:strVal val="#ppt_x"/>
                                          </p:val>
                                        </p:tav>
                                      </p:tavLst>
                                    </p:anim>
                                    <p:anim calcmode="lin" valueType="num">
                                      <p:cBhvr additive="base">
                                        <p:cTn id="40" dur="1000" fill="hold"/>
                                        <p:tgtEl>
                                          <p:spTgt spid="166914">
                                            <p:txEl>
                                              <p:charRg st="189" end="238"/>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66914">
                                            <p:txEl>
                                              <p:charRg st="238" end="251"/>
                                            </p:txEl>
                                          </p:spTgt>
                                        </p:tgtEl>
                                        <p:attrNameLst>
                                          <p:attrName>style.visibility</p:attrName>
                                        </p:attrNameLst>
                                      </p:cBhvr>
                                      <p:to>
                                        <p:strVal val="visible"/>
                                      </p:to>
                                    </p:set>
                                    <p:anim calcmode="lin" valueType="num">
                                      <p:cBhvr additive="base">
                                        <p:cTn id="43" dur="1000" fill="hold"/>
                                        <p:tgtEl>
                                          <p:spTgt spid="166914">
                                            <p:txEl>
                                              <p:charRg st="238" end="251"/>
                                            </p:txEl>
                                          </p:spTgt>
                                        </p:tgtEl>
                                        <p:attrNameLst>
                                          <p:attrName>ppt_x</p:attrName>
                                        </p:attrNameLst>
                                      </p:cBhvr>
                                      <p:tavLst>
                                        <p:tav tm="0">
                                          <p:val>
                                            <p:strVal val="0-#ppt_w/2"/>
                                          </p:val>
                                        </p:tav>
                                        <p:tav tm="100000">
                                          <p:val>
                                            <p:strVal val="#ppt_x"/>
                                          </p:val>
                                        </p:tav>
                                      </p:tavLst>
                                    </p:anim>
                                    <p:anim calcmode="lin" valueType="num">
                                      <p:cBhvr additive="base">
                                        <p:cTn id="44" dur="1000" fill="hold"/>
                                        <p:tgtEl>
                                          <p:spTgt spid="166914">
                                            <p:txEl>
                                              <p:charRg st="238" end="25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4"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Rectangle 2"/>
          <p:cNvSpPr/>
          <p:nvPr/>
        </p:nvSpPr>
        <p:spPr>
          <a:xfrm>
            <a:off x="114300" y="744538"/>
            <a:ext cx="9029700" cy="46561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④ </a:t>
            </a:r>
            <a:r>
              <a:rPr lang="zh-CN" altLang="zh-CN" sz="2400" dirty="0">
                <a:solidFill>
                  <a:srgbClr val="000099"/>
                </a:solidFill>
                <a:latin typeface="Times New Roman" panose="02020603050405020304" pitchFamily="2" charset="0"/>
                <a:ea typeface="宋体" panose="02010600030101010101" pitchFamily="2" charset="-122"/>
              </a:rPr>
              <a:t>三级间接索引 </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ⅰ </a:t>
            </a:r>
            <a:r>
              <a:rPr lang="zh-CN" altLang="zh-CN" sz="2400" b="0" dirty="0">
                <a:solidFill>
                  <a:schemeClr val="tx1"/>
                </a:solidFill>
                <a:latin typeface="Times New Roman" panose="02020603050405020304" pitchFamily="2" charset="0"/>
                <a:ea typeface="宋体" panose="02010600030101010101" pitchFamily="2" charset="-122"/>
              </a:rPr>
              <a:t>第14个数组单元内存放的是三级间接索引表所占用的磁</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盘块号；</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ⅱ </a:t>
            </a:r>
            <a:r>
              <a:rPr lang="zh-CN" altLang="zh-CN" sz="2400" b="0" dirty="0">
                <a:solidFill>
                  <a:schemeClr val="tx1"/>
                </a:solidFill>
                <a:latin typeface="Times New Roman" panose="02020603050405020304" pitchFamily="2" charset="0"/>
                <a:ea typeface="宋体" panose="02010600030101010101" pitchFamily="2" charset="-122"/>
              </a:rPr>
              <a:t>按以上方法类推。  </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ⅲ </a:t>
            </a:r>
            <a:r>
              <a:rPr lang="zh-CN" altLang="zh-CN" sz="2400" b="0" dirty="0">
                <a:solidFill>
                  <a:schemeClr val="tx1"/>
                </a:solidFill>
                <a:latin typeface="Times New Roman" panose="02020603050405020304" pitchFamily="2" charset="0"/>
                <a:ea typeface="宋体" panose="02010600030101010101" pitchFamily="2" charset="-122"/>
              </a:rPr>
              <a:t>三级间接索引表可有(b/4)</a:t>
            </a:r>
            <a:r>
              <a:rPr lang="zh-CN" altLang="zh-CN" sz="2400" b="0" baseline="30000" dirty="0">
                <a:solidFill>
                  <a:schemeClr val="tx1"/>
                </a:solidFill>
                <a:latin typeface="Times New Roman" panose="02020603050405020304" pitchFamily="2" charset="0"/>
                <a:ea typeface="宋体" panose="02010600030101010101" pitchFamily="2" charset="-122"/>
              </a:rPr>
              <a:t>3</a:t>
            </a:r>
            <a:r>
              <a:rPr lang="zh-CN" altLang="zh-CN" sz="2400" b="0" dirty="0">
                <a:solidFill>
                  <a:schemeClr val="tx1"/>
                </a:solidFill>
                <a:latin typeface="Times New Roman" panose="02020603050405020304" pitchFamily="2" charset="0"/>
                <a:ea typeface="宋体" panose="02010600030101010101" pitchFamily="2" charset="-122"/>
              </a:rPr>
              <a:t>个表项；</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ⅳ </a:t>
            </a:r>
            <a:r>
              <a:rPr lang="zh-CN" altLang="zh-CN" sz="2400" b="0" dirty="0">
                <a:solidFill>
                  <a:schemeClr val="tx1"/>
                </a:solidFill>
                <a:latin typeface="Times New Roman" panose="02020603050405020304" pitchFamily="2" charset="0"/>
                <a:ea typeface="宋体" panose="02010600030101010101" pitchFamily="2" charset="-122"/>
              </a:rPr>
              <a:t>可登记逻辑记录号</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(12+1024+1024</a:t>
            </a:r>
            <a:r>
              <a:rPr lang="zh-CN" altLang="zh-CN" sz="2400" b="0" baseline="30000" dirty="0">
                <a:solidFill>
                  <a:schemeClr val="tx1"/>
                </a:solidFill>
                <a:latin typeface="Times New Roman" panose="02020603050405020304" pitchFamily="2" charset="0"/>
                <a:ea typeface="宋体" panose="02010600030101010101" pitchFamily="2" charset="-122"/>
              </a:rPr>
              <a:t>2</a:t>
            </a:r>
            <a:r>
              <a:rPr lang="zh-CN" altLang="zh-CN" sz="24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bg2"/>
                </a:solidFill>
                <a:latin typeface="Times New Roman" panose="02020603050405020304" pitchFamily="2" charset="0"/>
                <a:ea typeface="宋体" panose="02010600030101010101" pitchFamily="2" charset="-122"/>
              </a:rPr>
              <a:t>  </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 </a:t>
            </a:r>
            <a:r>
              <a:rPr lang="zh-CN" altLang="zh-CN" sz="2400" b="0" dirty="0">
                <a:solidFill>
                  <a:schemeClr val="tx1"/>
                </a:solidFill>
                <a:latin typeface="Times New Roman" panose="02020603050405020304" pitchFamily="2" charset="0"/>
                <a:ea typeface="宋体" panose="02010600030101010101" pitchFamily="2" charset="-122"/>
              </a:rPr>
              <a:t>(12+1024+1024</a:t>
            </a:r>
            <a:r>
              <a:rPr lang="zh-CN" altLang="zh-CN" sz="2400" b="0" baseline="30000" dirty="0">
                <a:solidFill>
                  <a:schemeClr val="tx1"/>
                </a:solidFill>
                <a:latin typeface="Times New Roman" panose="02020603050405020304" pitchFamily="2" charset="0"/>
                <a:ea typeface="宋体" panose="02010600030101010101" pitchFamily="2" charset="-122"/>
              </a:rPr>
              <a:t>2</a:t>
            </a:r>
            <a:r>
              <a:rPr lang="zh-CN" altLang="zh-CN" sz="2400" b="0" dirty="0">
                <a:solidFill>
                  <a:schemeClr val="tx1"/>
                </a:solidFill>
                <a:latin typeface="Times New Roman" panose="02020603050405020304" pitchFamily="2" charset="0"/>
                <a:ea typeface="宋体" panose="02010600030101010101" pitchFamily="2" charset="-122"/>
              </a:rPr>
              <a:t>)+(1024</a:t>
            </a:r>
            <a:r>
              <a:rPr lang="zh-CN" altLang="zh-CN" sz="2400" b="0" baseline="30000" dirty="0">
                <a:solidFill>
                  <a:schemeClr val="tx1"/>
                </a:solidFill>
                <a:latin typeface="Times New Roman" panose="02020603050405020304" pitchFamily="2" charset="0"/>
                <a:ea typeface="宋体" panose="02010600030101010101" pitchFamily="2" charset="-122"/>
              </a:rPr>
              <a:t>3</a:t>
            </a:r>
            <a:r>
              <a:rPr lang="zh-CN" altLang="zh-CN" sz="2400" b="0" dirty="0">
                <a:solidFill>
                  <a:schemeClr val="tx1"/>
                </a:solidFill>
                <a:latin typeface="Times New Roman" panose="02020603050405020304" pitchFamily="2" charset="0"/>
                <a:ea typeface="宋体" panose="02010600030101010101" pitchFamily="2" charset="-122"/>
              </a:rPr>
              <a:t>−1)</a:t>
            </a:r>
            <a:endParaRPr lang="zh-CN" altLang="zh-CN" sz="24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范围内的映射关系。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sp>
        <p:nvSpPr>
          <p:cNvPr id="167939" name="Text Box 4"/>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117</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8">
                                            <p:txEl>
                                              <p:charRg st="0" end="10"/>
                                            </p:txEl>
                                          </p:spTgt>
                                        </p:tgtEl>
                                        <p:attrNameLst>
                                          <p:attrName>style.visibility</p:attrName>
                                        </p:attrNameLst>
                                      </p:cBhvr>
                                      <p:to>
                                        <p:strVal val="visible"/>
                                      </p:to>
                                    </p:set>
                                    <p:anim calcmode="lin" valueType="num">
                                      <p:cBhvr additive="base">
                                        <p:cTn id="7" dur="1000" fill="hold"/>
                                        <p:tgtEl>
                                          <p:spTgt spid="167938">
                                            <p:txEl>
                                              <p:charRg st="0"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7938">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7938">
                                            <p:txEl>
                                              <p:charRg st="10" end="38"/>
                                            </p:txEl>
                                          </p:spTgt>
                                        </p:tgtEl>
                                        <p:attrNameLst>
                                          <p:attrName>style.visibility</p:attrName>
                                        </p:attrNameLst>
                                      </p:cBhvr>
                                      <p:to>
                                        <p:strVal val="visible"/>
                                      </p:to>
                                    </p:set>
                                    <p:anim calcmode="lin" valueType="num">
                                      <p:cBhvr additive="base">
                                        <p:cTn id="11" dur="1000" fill="hold"/>
                                        <p:tgtEl>
                                          <p:spTgt spid="167938">
                                            <p:txEl>
                                              <p:charRg st="10" end="38"/>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67938">
                                            <p:txEl>
                                              <p:charRg st="10" end="38"/>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7938">
                                            <p:txEl>
                                              <p:charRg st="38" end="49"/>
                                            </p:txEl>
                                          </p:spTgt>
                                        </p:tgtEl>
                                        <p:attrNameLst>
                                          <p:attrName>style.visibility</p:attrName>
                                        </p:attrNameLst>
                                      </p:cBhvr>
                                      <p:to>
                                        <p:strVal val="visible"/>
                                      </p:to>
                                    </p:set>
                                    <p:anim calcmode="lin" valueType="num">
                                      <p:cBhvr additive="base">
                                        <p:cTn id="15" dur="1000" fill="hold"/>
                                        <p:tgtEl>
                                          <p:spTgt spid="167938">
                                            <p:txEl>
                                              <p:charRg st="38" end="49"/>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67938">
                                            <p:txEl>
                                              <p:charRg st="38" end="49"/>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67938">
                                            <p:txEl>
                                              <p:charRg st="49" end="62"/>
                                            </p:txEl>
                                          </p:spTgt>
                                        </p:tgtEl>
                                        <p:attrNameLst>
                                          <p:attrName>style.visibility</p:attrName>
                                        </p:attrNameLst>
                                      </p:cBhvr>
                                      <p:to>
                                        <p:strVal val="visible"/>
                                      </p:to>
                                    </p:set>
                                    <p:anim calcmode="lin" valueType="num">
                                      <p:cBhvr additive="base">
                                        <p:cTn id="19" dur="1000" fill="hold"/>
                                        <p:tgtEl>
                                          <p:spTgt spid="167938">
                                            <p:txEl>
                                              <p:charRg st="49" end="6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67938">
                                            <p:txEl>
                                              <p:charRg st="49" end="6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7938">
                                            <p:txEl>
                                              <p:charRg st="62" end="84"/>
                                            </p:txEl>
                                          </p:spTgt>
                                        </p:tgtEl>
                                        <p:attrNameLst>
                                          <p:attrName>style.visibility</p:attrName>
                                        </p:attrNameLst>
                                      </p:cBhvr>
                                      <p:to>
                                        <p:strVal val="visible"/>
                                      </p:to>
                                    </p:set>
                                    <p:anim calcmode="lin" valueType="num">
                                      <p:cBhvr additive="base">
                                        <p:cTn id="23" dur="1000" fill="hold"/>
                                        <p:tgtEl>
                                          <p:spTgt spid="167938">
                                            <p:txEl>
                                              <p:charRg st="62" end="8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67938">
                                            <p:txEl>
                                              <p:charRg st="62" end="8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7938">
                                            <p:txEl>
                                              <p:charRg st="84" end="95"/>
                                            </p:txEl>
                                          </p:spTgt>
                                        </p:tgtEl>
                                        <p:attrNameLst>
                                          <p:attrName>style.visibility</p:attrName>
                                        </p:attrNameLst>
                                      </p:cBhvr>
                                      <p:to>
                                        <p:strVal val="visible"/>
                                      </p:to>
                                    </p:set>
                                    <p:anim calcmode="lin" valueType="num">
                                      <p:cBhvr additive="base">
                                        <p:cTn id="27" dur="1000" fill="hold"/>
                                        <p:tgtEl>
                                          <p:spTgt spid="167938">
                                            <p:txEl>
                                              <p:charRg st="84" end="95"/>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67938">
                                            <p:txEl>
                                              <p:charRg st="84" end="95"/>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7938">
                                            <p:txEl>
                                              <p:charRg st="95" end="146"/>
                                            </p:txEl>
                                          </p:spTgt>
                                        </p:tgtEl>
                                        <p:attrNameLst>
                                          <p:attrName>style.visibility</p:attrName>
                                        </p:attrNameLst>
                                      </p:cBhvr>
                                      <p:to>
                                        <p:strVal val="visible"/>
                                      </p:to>
                                    </p:set>
                                    <p:anim calcmode="lin" valueType="num">
                                      <p:cBhvr additive="base">
                                        <p:cTn id="31" dur="1000" fill="hold"/>
                                        <p:tgtEl>
                                          <p:spTgt spid="167938">
                                            <p:txEl>
                                              <p:charRg st="95" end="146"/>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67938">
                                            <p:txEl>
                                              <p:charRg st="95" end="146"/>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7938">
                                            <p:txEl>
                                              <p:charRg st="146" end="164"/>
                                            </p:txEl>
                                          </p:spTgt>
                                        </p:tgtEl>
                                        <p:attrNameLst>
                                          <p:attrName>style.visibility</p:attrName>
                                        </p:attrNameLst>
                                      </p:cBhvr>
                                      <p:to>
                                        <p:strVal val="visible"/>
                                      </p:to>
                                    </p:set>
                                    <p:anim calcmode="lin" valueType="num">
                                      <p:cBhvr additive="base">
                                        <p:cTn id="35" dur="1000" fill="hold"/>
                                        <p:tgtEl>
                                          <p:spTgt spid="167938">
                                            <p:txEl>
                                              <p:charRg st="146" end="164"/>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167938">
                                            <p:txEl>
                                              <p:charRg st="146" end="16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文件的逻辑结构与存取方法</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6" name="" r:id="rId1" imgW="838200" imgH="647700" progId="Paint.Picture">
                  <p:embed/>
                </p:oleObj>
              </mc:Choice>
              <mc:Fallback>
                <p:oleObj name="" r:id="rId1" imgW="838200" imgH="647700" progId="Paint.Picture">
                  <p:embed/>
                  <p:pic>
                    <p:nvPicPr>
                      <p:cNvPr id="0" name="图片 3075"/>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0723"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文件系统——文件的逻辑结构与存取方法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2">
                                            <p:txEl>
                                              <p:charRg st="1" end="14"/>
                                            </p:txEl>
                                          </p:spTgt>
                                        </p:tgtEl>
                                        <p:attrNameLst>
                                          <p:attrName>style.visibility</p:attrName>
                                        </p:attrNameLst>
                                      </p:cBhvr>
                                      <p:to>
                                        <p:strVal val="visible"/>
                                      </p:to>
                                    </p:set>
                                    <p:anim calcmode="lin" valueType="num">
                                      <p:cBhvr additive="base">
                                        <p:cTn id="7" dur="1000" fill="hold"/>
                                        <p:tgtEl>
                                          <p:spTgt spid="30722">
                                            <p:txEl>
                                              <p:charRg st="1"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0722">
                                            <p:txEl>
                                              <p:charRg st="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2"/>
          <p:cNvSpPr/>
          <p:nvPr/>
        </p:nvSpPr>
        <p:spPr>
          <a:xfrm>
            <a:off x="128588" y="544513"/>
            <a:ext cx="6596062" cy="5667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⑤ </a:t>
            </a:r>
            <a:r>
              <a:rPr lang="zh-CN" altLang="zh-CN" sz="2400" dirty="0">
                <a:solidFill>
                  <a:srgbClr val="000099"/>
                </a:solidFill>
                <a:latin typeface="Times New Roman" panose="02020603050405020304" pitchFamily="2" charset="0"/>
                <a:ea typeface="宋体" panose="02010600030101010101" pitchFamily="2" charset="-122"/>
              </a:rPr>
              <a:t>Ext2文件系统的索引结构图示  </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Times New Roman" panose="02020603050405020304" pitchFamily="2" charset="0"/>
                <a:ea typeface="宋体" panose="02010600030101010101" pitchFamily="2" charset="-122"/>
              </a:rPr>
              <a:t>文件系统——Linux文件系统</a:t>
            </a:r>
            <a:endParaRPr lang="zh-CN" altLang="zh-CN" sz="2400" dirty="0">
              <a:solidFill>
                <a:schemeClr val="tx2"/>
              </a:solidFill>
              <a:latin typeface="Times New Roman" panose="02020603050405020304" pitchFamily="2" charset="0"/>
              <a:ea typeface="宋体" panose="02010600030101010101" pitchFamily="2" charset="-122"/>
            </a:endParaRPr>
          </a:p>
        </p:txBody>
      </p:sp>
      <p:grpSp>
        <p:nvGrpSpPr>
          <p:cNvPr id="168964" name="组合 168963"/>
          <p:cNvGrpSpPr/>
          <p:nvPr/>
        </p:nvGrpSpPr>
        <p:grpSpPr>
          <a:xfrm>
            <a:off x="1389063" y="1158875"/>
            <a:ext cx="6683375" cy="5259388"/>
            <a:chOff x="0" y="0"/>
            <a:chExt cx="4210" cy="3313"/>
          </a:xfrm>
        </p:grpSpPr>
        <p:sp>
          <p:nvSpPr>
            <p:cNvPr id="3" name="Line 5"/>
            <p:cNvSpPr/>
            <p:nvPr/>
          </p:nvSpPr>
          <p:spPr>
            <a:xfrm>
              <a:off x="981" y="113"/>
              <a:ext cx="2970" cy="0"/>
            </a:xfrm>
            <a:prstGeom prst="line">
              <a:avLst/>
            </a:prstGeom>
            <a:ln w="9525" cap="flat" cmpd="sng">
              <a:solidFill>
                <a:srgbClr val="000000"/>
              </a:solidFill>
              <a:prstDash val="solid"/>
              <a:round/>
              <a:headEnd type="none" w="med" len="med"/>
              <a:tailEnd type="triangle" w="sm" len="med"/>
            </a:ln>
          </p:spPr>
        </p:sp>
        <p:sp>
          <p:nvSpPr>
            <p:cNvPr id="168965" name="Line 6"/>
            <p:cNvSpPr/>
            <p:nvPr/>
          </p:nvSpPr>
          <p:spPr>
            <a:xfrm>
              <a:off x="817" y="2223"/>
              <a:ext cx="0" cy="147"/>
            </a:xfrm>
            <a:prstGeom prst="line">
              <a:avLst/>
            </a:prstGeom>
            <a:ln w="9525" cap="flat" cmpd="sng">
              <a:solidFill>
                <a:schemeClr val="tx1"/>
              </a:solidFill>
              <a:prstDash val="solid"/>
              <a:round/>
              <a:headEnd type="none" w="med" len="med"/>
              <a:tailEnd type="none" w="med" len="med"/>
            </a:ln>
          </p:spPr>
        </p:sp>
        <p:sp>
          <p:nvSpPr>
            <p:cNvPr id="168966" name="Line 7"/>
            <p:cNvSpPr/>
            <p:nvPr/>
          </p:nvSpPr>
          <p:spPr>
            <a:xfrm>
              <a:off x="782" y="2092"/>
              <a:ext cx="1048" cy="0"/>
            </a:xfrm>
            <a:prstGeom prst="line">
              <a:avLst/>
            </a:prstGeom>
            <a:ln w="9525" cap="flat" cmpd="sng">
              <a:solidFill>
                <a:srgbClr val="000000"/>
              </a:solidFill>
              <a:prstDash val="solid"/>
              <a:round/>
              <a:headEnd type="none" w="med" len="med"/>
              <a:tailEnd type="none" w="med" len="med"/>
            </a:ln>
          </p:spPr>
        </p:sp>
        <p:sp>
          <p:nvSpPr>
            <p:cNvPr id="168967" name="Line 8"/>
            <p:cNvSpPr/>
            <p:nvPr/>
          </p:nvSpPr>
          <p:spPr>
            <a:xfrm>
              <a:off x="794" y="1803"/>
              <a:ext cx="636" cy="0"/>
            </a:xfrm>
            <a:prstGeom prst="line">
              <a:avLst/>
            </a:prstGeom>
            <a:ln w="9525" cap="flat" cmpd="sng">
              <a:solidFill>
                <a:srgbClr val="000000"/>
              </a:solidFill>
              <a:prstDash val="solid"/>
              <a:round/>
              <a:headEnd type="none" w="med" len="med"/>
              <a:tailEnd type="none" w="med" len="med"/>
            </a:ln>
          </p:spPr>
        </p:sp>
        <p:sp>
          <p:nvSpPr>
            <p:cNvPr id="168968" name="Line 9"/>
            <p:cNvSpPr/>
            <p:nvPr/>
          </p:nvSpPr>
          <p:spPr>
            <a:xfrm flipV="1">
              <a:off x="1627" y="505"/>
              <a:ext cx="1" cy="1430"/>
            </a:xfrm>
            <a:prstGeom prst="line">
              <a:avLst/>
            </a:prstGeom>
            <a:ln w="9525" cap="flat" cmpd="sng">
              <a:solidFill>
                <a:srgbClr val="000000"/>
              </a:solidFill>
              <a:prstDash val="solid"/>
              <a:round/>
              <a:headEnd type="none" w="med" len="med"/>
              <a:tailEnd type="none" w="med" len="med"/>
            </a:ln>
          </p:spPr>
        </p:sp>
        <p:sp>
          <p:nvSpPr>
            <p:cNvPr id="168969" name="Line 10"/>
            <p:cNvSpPr/>
            <p:nvPr/>
          </p:nvSpPr>
          <p:spPr>
            <a:xfrm>
              <a:off x="1440" y="296"/>
              <a:ext cx="2516" cy="0"/>
            </a:xfrm>
            <a:prstGeom prst="line">
              <a:avLst/>
            </a:prstGeom>
            <a:ln w="9525" cap="flat" cmpd="sng">
              <a:solidFill>
                <a:srgbClr val="000000"/>
              </a:solidFill>
              <a:prstDash val="solid"/>
              <a:round/>
              <a:headEnd type="none" w="med" len="med"/>
              <a:tailEnd type="triangle" w="sm" len="med"/>
            </a:ln>
          </p:spPr>
        </p:sp>
        <p:sp>
          <p:nvSpPr>
            <p:cNvPr id="168970" name="Line 11"/>
            <p:cNvSpPr/>
            <p:nvPr/>
          </p:nvSpPr>
          <p:spPr>
            <a:xfrm flipH="1">
              <a:off x="796" y="1939"/>
              <a:ext cx="831" cy="0"/>
            </a:xfrm>
            <a:prstGeom prst="line">
              <a:avLst/>
            </a:prstGeom>
            <a:ln w="9525" cap="flat" cmpd="sng">
              <a:solidFill>
                <a:schemeClr val="tx1"/>
              </a:solidFill>
              <a:prstDash val="solid"/>
              <a:round/>
              <a:headEnd type="none" w="med" len="med"/>
              <a:tailEnd type="none" w="med" len="med"/>
            </a:ln>
          </p:spPr>
        </p:sp>
        <p:sp>
          <p:nvSpPr>
            <p:cNvPr id="168972" name="Rectangle 12"/>
            <p:cNvSpPr/>
            <p:nvPr/>
          </p:nvSpPr>
          <p:spPr>
            <a:xfrm>
              <a:off x="3121" y="511"/>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3"/>
            <p:cNvSpPr/>
            <p:nvPr/>
          </p:nvSpPr>
          <p:spPr>
            <a:xfrm>
              <a:off x="3121" y="578"/>
              <a:ext cx="411" cy="0"/>
            </a:xfrm>
            <a:prstGeom prst="line">
              <a:avLst/>
            </a:prstGeom>
            <a:ln w="9525" cap="flat" cmpd="sng">
              <a:solidFill>
                <a:srgbClr val="000000"/>
              </a:solidFill>
              <a:prstDash val="solid"/>
              <a:round/>
              <a:headEnd type="none" w="med" len="med"/>
              <a:tailEnd type="none" w="med" len="med"/>
            </a:ln>
          </p:spPr>
        </p:sp>
        <p:sp>
          <p:nvSpPr>
            <p:cNvPr id="168973" name="Line 14"/>
            <p:cNvSpPr/>
            <p:nvPr/>
          </p:nvSpPr>
          <p:spPr>
            <a:xfrm>
              <a:off x="3121" y="724"/>
              <a:ext cx="411" cy="0"/>
            </a:xfrm>
            <a:prstGeom prst="line">
              <a:avLst/>
            </a:prstGeom>
            <a:ln w="9525" cap="flat" cmpd="sng">
              <a:solidFill>
                <a:srgbClr val="000000"/>
              </a:solidFill>
              <a:prstDash val="solid"/>
              <a:round/>
              <a:headEnd type="none" w="med" len="med"/>
              <a:tailEnd type="none" w="med" len="med"/>
            </a:ln>
          </p:spPr>
        </p:sp>
        <p:sp>
          <p:nvSpPr>
            <p:cNvPr id="168975" name="Rectangle 15"/>
            <p:cNvSpPr/>
            <p:nvPr/>
          </p:nvSpPr>
          <p:spPr>
            <a:xfrm>
              <a:off x="3942" y="511"/>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8976" name="Rectangle 16"/>
            <p:cNvSpPr/>
            <p:nvPr/>
          </p:nvSpPr>
          <p:spPr>
            <a:xfrm>
              <a:off x="3942" y="718"/>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17"/>
            <p:cNvSpPr/>
            <p:nvPr/>
          </p:nvSpPr>
          <p:spPr>
            <a:xfrm>
              <a:off x="3505" y="548"/>
              <a:ext cx="437" cy="0"/>
            </a:xfrm>
            <a:prstGeom prst="line">
              <a:avLst/>
            </a:prstGeom>
            <a:ln w="9525" cap="flat" cmpd="sng">
              <a:solidFill>
                <a:srgbClr val="000000"/>
              </a:solidFill>
              <a:prstDash val="solid"/>
              <a:round/>
              <a:headEnd type="none" w="med" len="med"/>
              <a:tailEnd type="triangle" w="sm" len="med"/>
            </a:ln>
          </p:spPr>
        </p:sp>
        <p:sp>
          <p:nvSpPr>
            <p:cNvPr id="168977" name="Line 18"/>
            <p:cNvSpPr/>
            <p:nvPr/>
          </p:nvSpPr>
          <p:spPr>
            <a:xfrm>
              <a:off x="3505" y="748"/>
              <a:ext cx="437" cy="0"/>
            </a:xfrm>
            <a:prstGeom prst="line">
              <a:avLst/>
            </a:prstGeom>
            <a:ln w="9525" cap="flat" cmpd="sng">
              <a:solidFill>
                <a:srgbClr val="000000"/>
              </a:solidFill>
              <a:prstDash val="solid"/>
              <a:round/>
              <a:headEnd type="none" w="med" len="med"/>
              <a:tailEnd type="triangle" w="sm" len="med"/>
            </a:ln>
          </p:spPr>
        </p:sp>
        <p:sp>
          <p:nvSpPr>
            <p:cNvPr id="168979" name="Rectangle 19"/>
            <p:cNvSpPr/>
            <p:nvPr/>
          </p:nvSpPr>
          <p:spPr>
            <a:xfrm>
              <a:off x="3950" y="96"/>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8980" name="Rectangle 20"/>
            <p:cNvSpPr/>
            <p:nvPr/>
          </p:nvSpPr>
          <p:spPr>
            <a:xfrm>
              <a:off x="3950" y="314"/>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Text Box 21"/>
            <p:cNvSpPr txBox="1"/>
            <p:nvPr/>
          </p:nvSpPr>
          <p:spPr>
            <a:xfrm>
              <a:off x="3995" y="139"/>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8981" name="Text Box 22"/>
            <p:cNvSpPr txBox="1"/>
            <p:nvPr/>
          </p:nvSpPr>
          <p:spPr>
            <a:xfrm>
              <a:off x="2903" y="333"/>
              <a:ext cx="856" cy="200"/>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一级间接索引</a:t>
              </a:r>
              <a:endParaRPr lang="zh-CN" altLang="en-US">
                <a:solidFill>
                  <a:schemeClr val="tx1"/>
                </a:solidFill>
                <a:latin typeface="Times New Roman" panose="02020603050405020304" pitchFamily="2" charset="0"/>
                <a:ea typeface="宋体" panose="02010600030101010101" pitchFamily="2" charset="-122"/>
              </a:endParaRPr>
            </a:p>
          </p:txBody>
        </p:sp>
        <p:sp>
          <p:nvSpPr>
            <p:cNvPr id="168982" name="Text Box 23"/>
            <p:cNvSpPr txBox="1"/>
            <p:nvPr/>
          </p:nvSpPr>
          <p:spPr>
            <a:xfrm>
              <a:off x="3985" y="540"/>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8984" name="Rectangle 24"/>
            <p:cNvSpPr/>
            <p:nvPr/>
          </p:nvSpPr>
          <p:spPr>
            <a:xfrm>
              <a:off x="2310" y="1088"/>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25"/>
            <p:cNvSpPr/>
            <p:nvPr/>
          </p:nvSpPr>
          <p:spPr>
            <a:xfrm>
              <a:off x="2310" y="1155"/>
              <a:ext cx="410" cy="0"/>
            </a:xfrm>
            <a:prstGeom prst="line">
              <a:avLst/>
            </a:prstGeom>
            <a:ln w="9525" cap="flat" cmpd="sng">
              <a:solidFill>
                <a:srgbClr val="000000"/>
              </a:solidFill>
              <a:prstDash val="solid"/>
              <a:round/>
              <a:headEnd type="none" w="med" len="med"/>
              <a:tailEnd type="none" w="med" len="med"/>
            </a:ln>
          </p:spPr>
        </p:sp>
        <p:sp>
          <p:nvSpPr>
            <p:cNvPr id="168985" name="Line 26"/>
            <p:cNvSpPr/>
            <p:nvPr/>
          </p:nvSpPr>
          <p:spPr>
            <a:xfrm>
              <a:off x="2310" y="1301"/>
              <a:ext cx="410" cy="0"/>
            </a:xfrm>
            <a:prstGeom prst="line">
              <a:avLst/>
            </a:prstGeom>
            <a:ln w="9525" cap="flat" cmpd="sng">
              <a:solidFill>
                <a:srgbClr val="000000"/>
              </a:solidFill>
              <a:prstDash val="solid"/>
              <a:round/>
              <a:headEnd type="none" w="med" len="med"/>
              <a:tailEnd type="none" w="med" len="med"/>
            </a:ln>
          </p:spPr>
        </p:sp>
        <p:sp>
          <p:nvSpPr>
            <p:cNvPr id="168987" name="Rectangle 27"/>
            <p:cNvSpPr/>
            <p:nvPr/>
          </p:nvSpPr>
          <p:spPr>
            <a:xfrm>
              <a:off x="3121" y="1338"/>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28"/>
            <p:cNvSpPr/>
            <p:nvPr/>
          </p:nvSpPr>
          <p:spPr>
            <a:xfrm>
              <a:off x="3121" y="1404"/>
              <a:ext cx="411" cy="0"/>
            </a:xfrm>
            <a:prstGeom prst="line">
              <a:avLst/>
            </a:prstGeom>
            <a:ln w="9525" cap="flat" cmpd="sng">
              <a:solidFill>
                <a:srgbClr val="000000"/>
              </a:solidFill>
              <a:prstDash val="solid"/>
              <a:round/>
              <a:headEnd type="none" w="med" len="med"/>
              <a:tailEnd type="none" w="med" len="med"/>
            </a:ln>
          </p:spPr>
        </p:sp>
        <p:sp>
          <p:nvSpPr>
            <p:cNvPr id="168989" name="Rectangle 29"/>
            <p:cNvSpPr/>
            <p:nvPr/>
          </p:nvSpPr>
          <p:spPr>
            <a:xfrm>
              <a:off x="3121" y="931"/>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30"/>
            <p:cNvSpPr/>
            <p:nvPr/>
          </p:nvSpPr>
          <p:spPr>
            <a:xfrm>
              <a:off x="3121" y="997"/>
              <a:ext cx="411" cy="0"/>
            </a:xfrm>
            <a:prstGeom prst="line">
              <a:avLst/>
            </a:prstGeom>
            <a:ln w="9525" cap="flat" cmpd="sng">
              <a:solidFill>
                <a:srgbClr val="000000"/>
              </a:solidFill>
              <a:prstDash val="solid"/>
              <a:round/>
              <a:headEnd type="none" w="med" len="med"/>
              <a:tailEnd type="none" w="med" len="med"/>
            </a:ln>
          </p:spPr>
        </p:sp>
        <p:sp>
          <p:nvSpPr>
            <p:cNvPr id="168990" name="Line 31"/>
            <p:cNvSpPr/>
            <p:nvPr/>
          </p:nvSpPr>
          <p:spPr>
            <a:xfrm>
              <a:off x="3121" y="1143"/>
              <a:ext cx="411" cy="0"/>
            </a:xfrm>
            <a:prstGeom prst="line">
              <a:avLst/>
            </a:prstGeom>
            <a:ln w="9525" cap="flat" cmpd="sng">
              <a:solidFill>
                <a:srgbClr val="000000"/>
              </a:solidFill>
              <a:prstDash val="solid"/>
              <a:round/>
              <a:headEnd type="none" w="med" len="med"/>
              <a:tailEnd type="none" w="med" len="med"/>
            </a:ln>
          </p:spPr>
        </p:sp>
        <p:sp>
          <p:nvSpPr>
            <p:cNvPr id="168992" name="Rectangle 32"/>
            <p:cNvSpPr/>
            <p:nvPr/>
          </p:nvSpPr>
          <p:spPr>
            <a:xfrm>
              <a:off x="3942" y="931"/>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8993" name="Rectangle 33"/>
            <p:cNvSpPr/>
            <p:nvPr/>
          </p:nvSpPr>
          <p:spPr>
            <a:xfrm>
              <a:off x="3942" y="1137"/>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8994" name="Rectangle 34"/>
            <p:cNvSpPr/>
            <p:nvPr/>
          </p:nvSpPr>
          <p:spPr>
            <a:xfrm>
              <a:off x="3942" y="1338"/>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35"/>
            <p:cNvSpPr/>
            <p:nvPr/>
          </p:nvSpPr>
          <p:spPr>
            <a:xfrm flipV="1">
              <a:off x="2658" y="936"/>
              <a:ext cx="463" cy="176"/>
            </a:xfrm>
            <a:prstGeom prst="line">
              <a:avLst/>
            </a:prstGeom>
            <a:ln w="9525" cap="flat" cmpd="sng">
              <a:solidFill>
                <a:srgbClr val="000000"/>
              </a:solidFill>
              <a:prstDash val="solid"/>
              <a:round/>
              <a:headEnd type="none" w="med" len="med"/>
              <a:tailEnd type="triangle" w="sm" len="med"/>
            </a:ln>
          </p:spPr>
        </p:sp>
        <p:sp>
          <p:nvSpPr>
            <p:cNvPr id="168995" name="Line 36"/>
            <p:cNvSpPr/>
            <p:nvPr/>
          </p:nvSpPr>
          <p:spPr>
            <a:xfrm>
              <a:off x="2658" y="1338"/>
              <a:ext cx="463" cy="0"/>
            </a:xfrm>
            <a:prstGeom prst="line">
              <a:avLst/>
            </a:prstGeom>
            <a:ln w="9525" cap="flat" cmpd="sng">
              <a:solidFill>
                <a:srgbClr val="000000"/>
              </a:solidFill>
              <a:prstDash val="solid"/>
              <a:round/>
              <a:headEnd type="none" w="med" len="med"/>
              <a:tailEnd type="triangle" w="sm" len="med"/>
            </a:ln>
          </p:spPr>
        </p:sp>
        <p:sp>
          <p:nvSpPr>
            <p:cNvPr id="168996" name="Line 37"/>
            <p:cNvSpPr/>
            <p:nvPr/>
          </p:nvSpPr>
          <p:spPr>
            <a:xfrm>
              <a:off x="3505" y="967"/>
              <a:ext cx="437" cy="0"/>
            </a:xfrm>
            <a:prstGeom prst="line">
              <a:avLst/>
            </a:prstGeom>
            <a:ln w="9525" cap="flat" cmpd="sng">
              <a:solidFill>
                <a:srgbClr val="000000"/>
              </a:solidFill>
              <a:prstDash val="solid"/>
              <a:round/>
              <a:headEnd type="none" w="med" len="med"/>
              <a:tailEnd type="triangle" w="sm" len="med"/>
            </a:ln>
          </p:spPr>
        </p:sp>
        <p:sp>
          <p:nvSpPr>
            <p:cNvPr id="168997" name="Line 38"/>
            <p:cNvSpPr/>
            <p:nvPr/>
          </p:nvSpPr>
          <p:spPr>
            <a:xfrm>
              <a:off x="3505" y="1167"/>
              <a:ext cx="437" cy="0"/>
            </a:xfrm>
            <a:prstGeom prst="line">
              <a:avLst/>
            </a:prstGeom>
            <a:ln w="9525" cap="flat" cmpd="sng">
              <a:solidFill>
                <a:srgbClr val="000000"/>
              </a:solidFill>
              <a:prstDash val="solid"/>
              <a:round/>
              <a:headEnd type="none" w="med" len="med"/>
              <a:tailEnd type="triangle" w="sm" len="med"/>
            </a:ln>
          </p:spPr>
        </p:sp>
        <p:sp>
          <p:nvSpPr>
            <p:cNvPr id="168998" name="Line 39"/>
            <p:cNvSpPr/>
            <p:nvPr/>
          </p:nvSpPr>
          <p:spPr>
            <a:xfrm>
              <a:off x="3505" y="1368"/>
              <a:ext cx="437" cy="0"/>
            </a:xfrm>
            <a:prstGeom prst="line">
              <a:avLst/>
            </a:prstGeom>
            <a:ln w="9525" cap="flat" cmpd="sng">
              <a:solidFill>
                <a:srgbClr val="000000"/>
              </a:solidFill>
              <a:prstDash val="solid"/>
              <a:round/>
              <a:headEnd type="none" w="med" len="med"/>
              <a:tailEnd type="triangle" w="sm" len="med"/>
            </a:ln>
          </p:spPr>
        </p:sp>
        <p:sp>
          <p:nvSpPr>
            <p:cNvPr id="168999" name="Line 40"/>
            <p:cNvSpPr/>
            <p:nvPr/>
          </p:nvSpPr>
          <p:spPr>
            <a:xfrm>
              <a:off x="1833" y="1087"/>
              <a:ext cx="474" cy="0"/>
            </a:xfrm>
            <a:prstGeom prst="line">
              <a:avLst/>
            </a:prstGeom>
            <a:ln w="9525" cap="flat" cmpd="sng">
              <a:solidFill>
                <a:srgbClr val="000000"/>
              </a:solidFill>
              <a:prstDash val="solid"/>
              <a:round/>
              <a:headEnd type="none" w="med" len="med"/>
              <a:tailEnd type="triangle" w="sm" len="med"/>
            </a:ln>
          </p:spPr>
        </p:sp>
        <p:sp>
          <p:nvSpPr>
            <p:cNvPr id="169000" name="Text Box 41"/>
            <p:cNvSpPr txBox="1"/>
            <p:nvPr/>
          </p:nvSpPr>
          <p:spPr>
            <a:xfrm>
              <a:off x="2143" y="879"/>
              <a:ext cx="856" cy="200"/>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二级间接索引</a:t>
              </a:r>
              <a:endParaRPr lang="zh-CN" altLang="en-US">
                <a:solidFill>
                  <a:schemeClr val="tx1"/>
                </a:solidFill>
                <a:latin typeface="Times New Roman" panose="02020603050405020304" pitchFamily="2" charset="0"/>
                <a:ea typeface="宋体" panose="02010600030101010101" pitchFamily="2" charset="-122"/>
              </a:endParaRPr>
            </a:p>
          </p:txBody>
        </p:sp>
        <p:sp>
          <p:nvSpPr>
            <p:cNvPr id="169001" name="Text Box 42"/>
            <p:cNvSpPr txBox="1"/>
            <p:nvPr/>
          </p:nvSpPr>
          <p:spPr>
            <a:xfrm>
              <a:off x="3993" y="961"/>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02" name="Text Box 43"/>
            <p:cNvSpPr txBox="1"/>
            <p:nvPr/>
          </p:nvSpPr>
          <p:spPr>
            <a:xfrm>
              <a:off x="3993" y="1373"/>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03" name="Text Box 44"/>
            <p:cNvSpPr txBox="1"/>
            <p:nvPr/>
          </p:nvSpPr>
          <p:spPr>
            <a:xfrm>
              <a:off x="3244" y="1179"/>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05" name="Rectangle 45"/>
            <p:cNvSpPr/>
            <p:nvPr/>
          </p:nvSpPr>
          <p:spPr>
            <a:xfrm>
              <a:off x="1584" y="2377"/>
              <a:ext cx="411"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46"/>
            <p:cNvSpPr/>
            <p:nvPr/>
          </p:nvSpPr>
          <p:spPr>
            <a:xfrm>
              <a:off x="1584" y="2445"/>
              <a:ext cx="411" cy="0"/>
            </a:xfrm>
            <a:prstGeom prst="line">
              <a:avLst/>
            </a:prstGeom>
            <a:ln w="9525" cap="flat" cmpd="sng">
              <a:solidFill>
                <a:srgbClr val="000000"/>
              </a:solidFill>
              <a:prstDash val="solid"/>
              <a:round/>
              <a:headEnd type="none" w="med" len="med"/>
              <a:tailEnd type="none" w="med" len="med"/>
            </a:ln>
          </p:spPr>
        </p:sp>
        <p:sp>
          <p:nvSpPr>
            <p:cNvPr id="169006" name="Line 47"/>
            <p:cNvSpPr/>
            <p:nvPr/>
          </p:nvSpPr>
          <p:spPr>
            <a:xfrm>
              <a:off x="1584" y="2590"/>
              <a:ext cx="411" cy="0"/>
            </a:xfrm>
            <a:prstGeom prst="line">
              <a:avLst/>
            </a:prstGeom>
            <a:ln w="9525" cap="flat" cmpd="sng">
              <a:solidFill>
                <a:srgbClr val="000000"/>
              </a:solidFill>
              <a:prstDash val="solid"/>
              <a:round/>
              <a:headEnd type="none" w="med" len="med"/>
              <a:tailEnd type="none" w="med" len="med"/>
            </a:ln>
          </p:spPr>
        </p:sp>
        <p:sp>
          <p:nvSpPr>
            <p:cNvPr id="169008" name="Rectangle 48"/>
            <p:cNvSpPr/>
            <p:nvPr/>
          </p:nvSpPr>
          <p:spPr>
            <a:xfrm>
              <a:off x="2310" y="2001"/>
              <a:ext cx="410" cy="274"/>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49"/>
            <p:cNvSpPr/>
            <p:nvPr/>
          </p:nvSpPr>
          <p:spPr>
            <a:xfrm>
              <a:off x="2310" y="2068"/>
              <a:ext cx="410" cy="0"/>
            </a:xfrm>
            <a:prstGeom prst="line">
              <a:avLst/>
            </a:prstGeom>
            <a:ln w="9525" cap="flat" cmpd="sng">
              <a:solidFill>
                <a:srgbClr val="000000"/>
              </a:solidFill>
              <a:prstDash val="solid"/>
              <a:round/>
              <a:headEnd type="none" w="med" len="med"/>
              <a:tailEnd type="none" w="med" len="med"/>
            </a:ln>
          </p:spPr>
        </p:sp>
        <p:sp>
          <p:nvSpPr>
            <p:cNvPr id="169009" name="Line 50"/>
            <p:cNvSpPr/>
            <p:nvPr/>
          </p:nvSpPr>
          <p:spPr>
            <a:xfrm>
              <a:off x="2310" y="2214"/>
              <a:ext cx="410" cy="0"/>
            </a:xfrm>
            <a:prstGeom prst="line">
              <a:avLst/>
            </a:prstGeom>
            <a:ln w="9525" cap="flat" cmpd="sng">
              <a:solidFill>
                <a:srgbClr val="000000"/>
              </a:solidFill>
              <a:prstDash val="solid"/>
              <a:round/>
              <a:headEnd type="none" w="med" len="med"/>
              <a:tailEnd type="none" w="med" len="med"/>
            </a:ln>
          </p:spPr>
        </p:sp>
        <p:sp>
          <p:nvSpPr>
            <p:cNvPr id="169011" name="Rectangle 51"/>
            <p:cNvSpPr/>
            <p:nvPr/>
          </p:nvSpPr>
          <p:spPr>
            <a:xfrm>
              <a:off x="2310" y="2791"/>
              <a:ext cx="410"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3" name="Line 52"/>
            <p:cNvSpPr/>
            <p:nvPr/>
          </p:nvSpPr>
          <p:spPr>
            <a:xfrm>
              <a:off x="2310" y="2858"/>
              <a:ext cx="410" cy="0"/>
            </a:xfrm>
            <a:prstGeom prst="line">
              <a:avLst/>
            </a:prstGeom>
            <a:ln w="9525" cap="flat" cmpd="sng">
              <a:solidFill>
                <a:srgbClr val="000000"/>
              </a:solidFill>
              <a:prstDash val="solid"/>
              <a:round/>
              <a:headEnd type="none" w="med" len="med"/>
              <a:tailEnd type="none" w="med" len="med"/>
            </a:ln>
          </p:spPr>
        </p:sp>
        <p:sp>
          <p:nvSpPr>
            <p:cNvPr id="169012" name="Line 53"/>
            <p:cNvSpPr/>
            <p:nvPr/>
          </p:nvSpPr>
          <p:spPr>
            <a:xfrm>
              <a:off x="2310" y="3064"/>
              <a:ext cx="410" cy="0"/>
            </a:xfrm>
            <a:prstGeom prst="line">
              <a:avLst/>
            </a:prstGeom>
            <a:ln w="9525" cap="flat" cmpd="sng">
              <a:solidFill>
                <a:srgbClr val="000000"/>
              </a:solidFill>
              <a:prstDash val="solid"/>
              <a:round/>
              <a:headEnd type="none" w="med" len="med"/>
              <a:tailEnd type="none" w="med" len="med"/>
            </a:ln>
          </p:spPr>
        </p:sp>
        <p:sp>
          <p:nvSpPr>
            <p:cNvPr id="169014" name="Rectangle 54"/>
            <p:cNvSpPr/>
            <p:nvPr/>
          </p:nvSpPr>
          <p:spPr>
            <a:xfrm>
              <a:off x="3121" y="2639"/>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4" name="Line 55"/>
            <p:cNvSpPr/>
            <p:nvPr/>
          </p:nvSpPr>
          <p:spPr>
            <a:xfrm>
              <a:off x="3121" y="2706"/>
              <a:ext cx="411" cy="0"/>
            </a:xfrm>
            <a:prstGeom prst="line">
              <a:avLst/>
            </a:prstGeom>
            <a:ln w="9525" cap="flat" cmpd="sng">
              <a:solidFill>
                <a:srgbClr val="000000"/>
              </a:solidFill>
              <a:prstDash val="solid"/>
              <a:round/>
              <a:headEnd type="none" w="med" len="med"/>
              <a:tailEnd type="none" w="med" len="med"/>
            </a:ln>
          </p:spPr>
        </p:sp>
        <p:sp>
          <p:nvSpPr>
            <p:cNvPr id="169015" name="Line 56"/>
            <p:cNvSpPr/>
            <p:nvPr/>
          </p:nvSpPr>
          <p:spPr>
            <a:xfrm>
              <a:off x="3121" y="2851"/>
              <a:ext cx="411" cy="0"/>
            </a:xfrm>
            <a:prstGeom prst="line">
              <a:avLst/>
            </a:prstGeom>
            <a:ln w="9525" cap="flat" cmpd="sng">
              <a:solidFill>
                <a:srgbClr val="000000"/>
              </a:solidFill>
              <a:prstDash val="solid"/>
              <a:round/>
              <a:headEnd type="none" w="med" len="med"/>
              <a:tailEnd type="none" w="med" len="med"/>
            </a:ln>
          </p:spPr>
        </p:sp>
        <p:sp>
          <p:nvSpPr>
            <p:cNvPr id="169017" name="Rectangle 57"/>
            <p:cNvSpPr/>
            <p:nvPr/>
          </p:nvSpPr>
          <p:spPr>
            <a:xfrm>
              <a:off x="3121" y="3034"/>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5" name="Line 58"/>
            <p:cNvSpPr/>
            <p:nvPr/>
          </p:nvSpPr>
          <p:spPr>
            <a:xfrm>
              <a:off x="3121" y="3100"/>
              <a:ext cx="411" cy="0"/>
            </a:xfrm>
            <a:prstGeom prst="line">
              <a:avLst/>
            </a:prstGeom>
            <a:ln w="9525" cap="flat" cmpd="sng">
              <a:solidFill>
                <a:srgbClr val="000000"/>
              </a:solidFill>
              <a:prstDash val="solid"/>
              <a:round/>
              <a:headEnd type="none" w="med" len="med"/>
              <a:tailEnd type="none" w="med" len="med"/>
            </a:ln>
          </p:spPr>
        </p:sp>
        <p:sp>
          <p:nvSpPr>
            <p:cNvPr id="169018" name="Line 59"/>
            <p:cNvSpPr/>
            <p:nvPr/>
          </p:nvSpPr>
          <p:spPr>
            <a:xfrm>
              <a:off x="3121" y="3246"/>
              <a:ext cx="411" cy="0"/>
            </a:xfrm>
            <a:prstGeom prst="line">
              <a:avLst/>
            </a:prstGeom>
            <a:ln w="9525" cap="flat" cmpd="sng">
              <a:solidFill>
                <a:srgbClr val="000000"/>
              </a:solidFill>
              <a:prstDash val="solid"/>
              <a:round/>
              <a:headEnd type="none" w="med" len="med"/>
              <a:tailEnd type="none" w="med" len="med"/>
            </a:ln>
          </p:spPr>
        </p:sp>
        <p:sp>
          <p:nvSpPr>
            <p:cNvPr id="169020" name="Rectangle 60"/>
            <p:cNvSpPr/>
            <p:nvPr/>
          </p:nvSpPr>
          <p:spPr>
            <a:xfrm>
              <a:off x="3121" y="2250"/>
              <a:ext cx="411" cy="273"/>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 name="Line 61"/>
            <p:cNvSpPr/>
            <p:nvPr/>
          </p:nvSpPr>
          <p:spPr>
            <a:xfrm>
              <a:off x="3121" y="2317"/>
              <a:ext cx="411" cy="0"/>
            </a:xfrm>
            <a:prstGeom prst="line">
              <a:avLst/>
            </a:prstGeom>
            <a:ln w="9525" cap="flat" cmpd="sng">
              <a:solidFill>
                <a:srgbClr val="000000"/>
              </a:solidFill>
              <a:prstDash val="solid"/>
              <a:round/>
              <a:headEnd type="none" w="med" len="med"/>
              <a:tailEnd type="none" w="med" len="med"/>
            </a:ln>
          </p:spPr>
        </p:sp>
        <p:sp>
          <p:nvSpPr>
            <p:cNvPr id="169021" name="Line 62"/>
            <p:cNvSpPr/>
            <p:nvPr/>
          </p:nvSpPr>
          <p:spPr>
            <a:xfrm>
              <a:off x="3121" y="2462"/>
              <a:ext cx="411" cy="0"/>
            </a:xfrm>
            <a:prstGeom prst="line">
              <a:avLst/>
            </a:prstGeom>
            <a:ln w="9525" cap="flat" cmpd="sng">
              <a:solidFill>
                <a:srgbClr val="000000"/>
              </a:solidFill>
              <a:prstDash val="solid"/>
              <a:round/>
              <a:headEnd type="none" w="med" len="med"/>
              <a:tailEnd type="none" w="med" len="med"/>
            </a:ln>
          </p:spPr>
        </p:sp>
        <p:sp>
          <p:nvSpPr>
            <p:cNvPr id="169023" name="Rectangle 63"/>
            <p:cNvSpPr/>
            <p:nvPr/>
          </p:nvSpPr>
          <p:spPr>
            <a:xfrm>
              <a:off x="3121" y="1844"/>
              <a:ext cx="411" cy="272"/>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7" name="Line 64"/>
            <p:cNvSpPr/>
            <p:nvPr/>
          </p:nvSpPr>
          <p:spPr>
            <a:xfrm>
              <a:off x="3121" y="1911"/>
              <a:ext cx="411" cy="0"/>
            </a:xfrm>
            <a:prstGeom prst="line">
              <a:avLst/>
            </a:prstGeom>
            <a:ln w="9525" cap="flat" cmpd="sng">
              <a:solidFill>
                <a:srgbClr val="000000"/>
              </a:solidFill>
              <a:prstDash val="solid"/>
              <a:round/>
              <a:headEnd type="none" w="med" len="med"/>
              <a:tailEnd type="none" w="med" len="med"/>
            </a:ln>
          </p:spPr>
        </p:sp>
        <p:sp>
          <p:nvSpPr>
            <p:cNvPr id="169024" name="Line 65"/>
            <p:cNvSpPr/>
            <p:nvPr/>
          </p:nvSpPr>
          <p:spPr>
            <a:xfrm>
              <a:off x="3121" y="2056"/>
              <a:ext cx="411" cy="0"/>
            </a:xfrm>
            <a:prstGeom prst="line">
              <a:avLst/>
            </a:prstGeom>
            <a:ln w="9525" cap="flat" cmpd="sng">
              <a:solidFill>
                <a:srgbClr val="000000"/>
              </a:solidFill>
              <a:prstDash val="solid"/>
              <a:round/>
              <a:headEnd type="none" w="med" len="med"/>
              <a:tailEnd type="none" w="med" len="med"/>
            </a:ln>
          </p:spPr>
        </p:sp>
        <p:sp>
          <p:nvSpPr>
            <p:cNvPr id="169026" name="Rectangle 66"/>
            <p:cNvSpPr/>
            <p:nvPr/>
          </p:nvSpPr>
          <p:spPr>
            <a:xfrm>
              <a:off x="3942" y="1844"/>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27" name="Rectangle 67"/>
            <p:cNvSpPr/>
            <p:nvPr/>
          </p:nvSpPr>
          <p:spPr>
            <a:xfrm>
              <a:off x="3942" y="2050"/>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28" name="Rectangle 68"/>
            <p:cNvSpPr/>
            <p:nvPr/>
          </p:nvSpPr>
          <p:spPr>
            <a:xfrm>
              <a:off x="3942" y="2250"/>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29" name="Rectangle 69"/>
            <p:cNvSpPr/>
            <p:nvPr/>
          </p:nvSpPr>
          <p:spPr>
            <a:xfrm>
              <a:off x="3942" y="2457"/>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30" name="Rectangle 70"/>
            <p:cNvSpPr/>
            <p:nvPr/>
          </p:nvSpPr>
          <p:spPr>
            <a:xfrm>
              <a:off x="3942" y="2639"/>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31" name="Rectangle 71"/>
            <p:cNvSpPr/>
            <p:nvPr/>
          </p:nvSpPr>
          <p:spPr>
            <a:xfrm>
              <a:off x="3942" y="2845"/>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32" name="Rectangle 72"/>
            <p:cNvSpPr/>
            <p:nvPr/>
          </p:nvSpPr>
          <p:spPr>
            <a:xfrm>
              <a:off x="3942" y="3034"/>
              <a:ext cx="253" cy="66"/>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69033" name="Rectangle 73"/>
            <p:cNvSpPr/>
            <p:nvPr/>
          </p:nvSpPr>
          <p:spPr>
            <a:xfrm>
              <a:off x="3942" y="3246"/>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8" name="Line 74"/>
            <p:cNvSpPr/>
            <p:nvPr/>
          </p:nvSpPr>
          <p:spPr>
            <a:xfrm flipV="1">
              <a:off x="1925" y="1996"/>
              <a:ext cx="385" cy="424"/>
            </a:xfrm>
            <a:prstGeom prst="line">
              <a:avLst/>
            </a:prstGeom>
            <a:ln w="9525" cap="flat" cmpd="sng">
              <a:solidFill>
                <a:srgbClr val="000000"/>
              </a:solidFill>
              <a:prstDash val="solid"/>
              <a:round/>
              <a:headEnd type="none" w="med" len="med"/>
              <a:tailEnd type="triangle" w="sm" len="med"/>
            </a:ln>
          </p:spPr>
        </p:sp>
        <p:sp>
          <p:nvSpPr>
            <p:cNvPr id="169034" name="Line 75"/>
            <p:cNvSpPr/>
            <p:nvPr/>
          </p:nvSpPr>
          <p:spPr>
            <a:xfrm flipV="1">
              <a:off x="2658" y="1850"/>
              <a:ext cx="463" cy="176"/>
            </a:xfrm>
            <a:prstGeom prst="line">
              <a:avLst/>
            </a:prstGeom>
            <a:ln w="9525" cap="flat" cmpd="sng">
              <a:solidFill>
                <a:srgbClr val="000000"/>
              </a:solidFill>
              <a:prstDash val="solid"/>
              <a:round/>
              <a:headEnd type="none" w="med" len="med"/>
              <a:tailEnd type="triangle" w="sm" len="med"/>
            </a:ln>
          </p:spPr>
        </p:sp>
        <p:sp>
          <p:nvSpPr>
            <p:cNvPr id="169035" name="Line 76"/>
            <p:cNvSpPr/>
            <p:nvPr/>
          </p:nvSpPr>
          <p:spPr>
            <a:xfrm>
              <a:off x="2658" y="2250"/>
              <a:ext cx="463" cy="0"/>
            </a:xfrm>
            <a:prstGeom prst="line">
              <a:avLst/>
            </a:prstGeom>
            <a:ln w="9525" cap="flat" cmpd="sng">
              <a:solidFill>
                <a:srgbClr val="000000"/>
              </a:solidFill>
              <a:prstDash val="solid"/>
              <a:round/>
              <a:headEnd type="none" w="med" len="med"/>
              <a:tailEnd type="triangle" w="sm" len="med"/>
            </a:ln>
          </p:spPr>
        </p:sp>
        <p:sp>
          <p:nvSpPr>
            <p:cNvPr id="169036" name="Line 77"/>
            <p:cNvSpPr/>
            <p:nvPr/>
          </p:nvSpPr>
          <p:spPr>
            <a:xfrm flipV="1">
              <a:off x="2658" y="2639"/>
              <a:ext cx="463" cy="176"/>
            </a:xfrm>
            <a:prstGeom prst="line">
              <a:avLst/>
            </a:prstGeom>
            <a:ln w="9525" cap="flat" cmpd="sng">
              <a:solidFill>
                <a:srgbClr val="000000"/>
              </a:solidFill>
              <a:prstDash val="solid"/>
              <a:round/>
              <a:headEnd type="none" w="med" len="med"/>
              <a:tailEnd type="triangle" w="sm" len="med"/>
            </a:ln>
          </p:spPr>
        </p:sp>
        <p:sp>
          <p:nvSpPr>
            <p:cNvPr id="169037" name="Line 78"/>
            <p:cNvSpPr/>
            <p:nvPr/>
          </p:nvSpPr>
          <p:spPr>
            <a:xfrm>
              <a:off x="2310" y="3004"/>
              <a:ext cx="410" cy="0"/>
            </a:xfrm>
            <a:prstGeom prst="line">
              <a:avLst/>
            </a:prstGeom>
            <a:ln w="9525" cap="flat" cmpd="sng">
              <a:solidFill>
                <a:srgbClr val="000000"/>
              </a:solidFill>
              <a:prstDash val="solid"/>
              <a:round/>
              <a:headEnd type="none" w="med" len="med"/>
              <a:tailEnd type="none" w="med" len="med"/>
            </a:ln>
          </p:spPr>
        </p:sp>
        <p:sp>
          <p:nvSpPr>
            <p:cNvPr id="169038" name="Line 79"/>
            <p:cNvSpPr/>
            <p:nvPr/>
          </p:nvSpPr>
          <p:spPr>
            <a:xfrm>
              <a:off x="2658" y="3034"/>
              <a:ext cx="463" cy="0"/>
            </a:xfrm>
            <a:prstGeom prst="line">
              <a:avLst/>
            </a:prstGeom>
            <a:ln w="9525" cap="flat" cmpd="sng">
              <a:solidFill>
                <a:srgbClr val="000000"/>
              </a:solidFill>
              <a:prstDash val="solid"/>
              <a:round/>
              <a:headEnd type="none" w="med" len="med"/>
              <a:tailEnd type="triangle" w="sm" len="med"/>
            </a:ln>
          </p:spPr>
        </p:sp>
        <p:sp>
          <p:nvSpPr>
            <p:cNvPr id="169039" name="Line 80"/>
            <p:cNvSpPr/>
            <p:nvPr/>
          </p:nvSpPr>
          <p:spPr>
            <a:xfrm>
              <a:off x="1925" y="2639"/>
              <a:ext cx="385" cy="152"/>
            </a:xfrm>
            <a:prstGeom prst="line">
              <a:avLst/>
            </a:prstGeom>
            <a:ln w="9525" cap="flat" cmpd="sng">
              <a:solidFill>
                <a:srgbClr val="000000"/>
              </a:solidFill>
              <a:prstDash val="solid"/>
              <a:round/>
              <a:headEnd type="none" w="med" len="med"/>
              <a:tailEnd type="triangle" w="sm" len="med"/>
            </a:ln>
          </p:spPr>
        </p:sp>
        <p:sp>
          <p:nvSpPr>
            <p:cNvPr id="169040" name="Text Box 81"/>
            <p:cNvSpPr txBox="1"/>
            <p:nvPr/>
          </p:nvSpPr>
          <p:spPr>
            <a:xfrm>
              <a:off x="2459" y="2464"/>
              <a:ext cx="288" cy="176"/>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69041" name="Line 82"/>
            <p:cNvSpPr/>
            <p:nvPr/>
          </p:nvSpPr>
          <p:spPr>
            <a:xfrm>
              <a:off x="3505" y="1880"/>
              <a:ext cx="437" cy="0"/>
            </a:xfrm>
            <a:prstGeom prst="line">
              <a:avLst/>
            </a:prstGeom>
            <a:ln w="9525" cap="flat" cmpd="sng">
              <a:solidFill>
                <a:srgbClr val="000000"/>
              </a:solidFill>
              <a:prstDash val="solid"/>
              <a:round/>
              <a:headEnd type="none" w="med" len="med"/>
              <a:tailEnd type="triangle" w="sm" len="med"/>
            </a:ln>
          </p:spPr>
        </p:sp>
        <p:sp>
          <p:nvSpPr>
            <p:cNvPr id="169042" name="Line 83"/>
            <p:cNvSpPr/>
            <p:nvPr/>
          </p:nvSpPr>
          <p:spPr>
            <a:xfrm>
              <a:off x="3505" y="2081"/>
              <a:ext cx="437" cy="0"/>
            </a:xfrm>
            <a:prstGeom prst="line">
              <a:avLst/>
            </a:prstGeom>
            <a:ln w="9525" cap="flat" cmpd="sng">
              <a:solidFill>
                <a:srgbClr val="000000"/>
              </a:solidFill>
              <a:prstDash val="solid"/>
              <a:round/>
              <a:headEnd type="none" w="med" len="med"/>
              <a:tailEnd type="triangle" w="sm" len="med"/>
            </a:ln>
          </p:spPr>
        </p:sp>
        <p:sp>
          <p:nvSpPr>
            <p:cNvPr id="169043" name="Line 84"/>
            <p:cNvSpPr/>
            <p:nvPr/>
          </p:nvSpPr>
          <p:spPr>
            <a:xfrm>
              <a:off x="3505" y="2281"/>
              <a:ext cx="437" cy="0"/>
            </a:xfrm>
            <a:prstGeom prst="line">
              <a:avLst/>
            </a:prstGeom>
            <a:ln w="9525" cap="flat" cmpd="sng">
              <a:solidFill>
                <a:srgbClr val="000000"/>
              </a:solidFill>
              <a:prstDash val="solid"/>
              <a:round/>
              <a:headEnd type="none" w="med" len="med"/>
              <a:tailEnd type="triangle" w="sm" len="med"/>
            </a:ln>
          </p:spPr>
        </p:sp>
        <p:sp>
          <p:nvSpPr>
            <p:cNvPr id="169044" name="Line 85"/>
            <p:cNvSpPr/>
            <p:nvPr/>
          </p:nvSpPr>
          <p:spPr>
            <a:xfrm>
              <a:off x="3505" y="2493"/>
              <a:ext cx="437" cy="0"/>
            </a:xfrm>
            <a:prstGeom prst="line">
              <a:avLst/>
            </a:prstGeom>
            <a:ln w="9525" cap="flat" cmpd="sng">
              <a:solidFill>
                <a:srgbClr val="000000"/>
              </a:solidFill>
              <a:prstDash val="solid"/>
              <a:round/>
              <a:headEnd type="none" w="med" len="med"/>
              <a:tailEnd type="triangle" w="sm" len="med"/>
            </a:ln>
          </p:spPr>
        </p:sp>
        <p:sp>
          <p:nvSpPr>
            <p:cNvPr id="169045" name="Line 86"/>
            <p:cNvSpPr/>
            <p:nvPr/>
          </p:nvSpPr>
          <p:spPr>
            <a:xfrm>
              <a:off x="3505" y="2669"/>
              <a:ext cx="437" cy="0"/>
            </a:xfrm>
            <a:prstGeom prst="line">
              <a:avLst/>
            </a:prstGeom>
            <a:ln w="9525" cap="flat" cmpd="sng">
              <a:solidFill>
                <a:srgbClr val="000000"/>
              </a:solidFill>
              <a:prstDash val="solid"/>
              <a:round/>
              <a:headEnd type="none" w="med" len="med"/>
              <a:tailEnd type="triangle" w="sm" len="med"/>
            </a:ln>
          </p:spPr>
        </p:sp>
        <p:sp>
          <p:nvSpPr>
            <p:cNvPr id="169046" name="Line 87"/>
            <p:cNvSpPr/>
            <p:nvPr/>
          </p:nvSpPr>
          <p:spPr>
            <a:xfrm>
              <a:off x="3505" y="2882"/>
              <a:ext cx="437" cy="0"/>
            </a:xfrm>
            <a:prstGeom prst="line">
              <a:avLst/>
            </a:prstGeom>
            <a:ln w="9525" cap="flat" cmpd="sng">
              <a:solidFill>
                <a:srgbClr val="000000"/>
              </a:solidFill>
              <a:prstDash val="solid"/>
              <a:round/>
              <a:headEnd type="none" w="med" len="med"/>
              <a:tailEnd type="triangle" w="sm" len="med"/>
            </a:ln>
          </p:spPr>
        </p:sp>
        <p:sp>
          <p:nvSpPr>
            <p:cNvPr id="169047" name="Line 88"/>
            <p:cNvSpPr/>
            <p:nvPr/>
          </p:nvSpPr>
          <p:spPr>
            <a:xfrm>
              <a:off x="3505" y="3064"/>
              <a:ext cx="437" cy="0"/>
            </a:xfrm>
            <a:prstGeom prst="line">
              <a:avLst/>
            </a:prstGeom>
            <a:ln w="9525" cap="flat" cmpd="sng">
              <a:solidFill>
                <a:srgbClr val="000000"/>
              </a:solidFill>
              <a:prstDash val="solid"/>
              <a:round/>
              <a:headEnd type="none" w="med" len="med"/>
              <a:tailEnd type="triangle" w="sm" len="med"/>
            </a:ln>
          </p:spPr>
        </p:sp>
        <p:sp>
          <p:nvSpPr>
            <p:cNvPr id="169048" name="Line 89"/>
            <p:cNvSpPr/>
            <p:nvPr/>
          </p:nvSpPr>
          <p:spPr>
            <a:xfrm>
              <a:off x="3505" y="3276"/>
              <a:ext cx="437" cy="0"/>
            </a:xfrm>
            <a:prstGeom prst="line">
              <a:avLst/>
            </a:prstGeom>
            <a:ln w="9525" cap="flat" cmpd="sng">
              <a:solidFill>
                <a:srgbClr val="000000"/>
              </a:solidFill>
              <a:prstDash val="solid"/>
              <a:round/>
              <a:headEnd type="none" w="med" len="med"/>
              <a:tailEnd type="triangle" w="sm" len="med"/>
            </a:ln>
          </p:spPr>
        </p:sp>
        <p:sp>
          <p:nvSpPr>
            <p:cNvPr id="169049" name="Line 90"/>
            <p:cNvSpPr/>
            <p:nvPr/>
          </p:nvSpPr>
          <p:spPr>
            <a:xfrm>
              <a:off x="3121" y="1532"/>
              <a:ext cx="411" cy="0"/>
            </a:xfrm>
            <a:prstGeom prst="line">
              <a:avLst/>
            </a:prstGeom>
            <a:ln w="9525" cap="flat" cmpd="sng">
              <a:solidFill>
                <a:srgbClr val="000000"/>
              </a:solidFill>
              <a:prstDash val="solid"/>
              <a:round/>
              <a:headEnd type="none" w="med" len="med"/>
              <a:tailEnd type="none" w="med" len="med"/>
            </a:ln>
          </p:spPr>
        </p:sp>
        <p:sp>
          <p:nvSpPr>
            <p:cNvPr id="169051" name="Rectangle 91"/>
            <p:cNvSpPr/>
            <p:nvPr/>
          </p:nvSpPr>
          <p:spPr>
            <a:xfrm>
              <a:off x="3942" y="1543"/>
              <a:ext cx="253" cy="67"/>
            </a:xfrm>
            <a:prstGeom prst="rect">
              <a:avLst/>
            </a:prstGeom>
            <a:solidFill>
              <a:srgbClr val="99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9" name="Line 92"/>
            <p:cNvSpPr/>
            <p:nvPr/>
          </p:nvSpPr>
          <p:spPr>
            <a:xfrm>
              <a:off x="3505" y="1571"/>
              <a:ext cx="437" cy="0"/>
            </a:xfrm>
            <a:prstGeom prst="line">
              <a:avLst/>
            </a:prstGeom>
            <a:ln w="9525" cap="flat" cmpd="sng">
              <a:solidFill>
                <a:srgbClr val="000000"/>
              </a:solidFill>
              <a:prstDash val="solid"/>
              <a:round/>
              <a:headEnd type="none" w="med" len="med"/>
              <a:tailEnd type="triangle" w="sm" len="med"/>
            </a:ln>
          </p:spPr>
        </p:sp>
        <p:sp>
          <p:nvSpPr>
            <p:cNvPr id="169052" name="Line 93"/>
            <p:cNvSpPr/>
            <p:nvPr/>
          </p:nvSpPr>
          <p:spPr>
            <a:xfrm>
              <a:off x="818" y="2377"/>
              <a:ext cx="769" cy="0"/>
            </a:xfrm>
            <a:prstGeom prst="line">
              <a:avLst/>
            </a:prstGeom>
            <a:ln w="9525" cap="flat" cmpd="sng">
              <a:solidFill>
                <a:srgbClr val="000000"/>
              </a:solidFill>
              <a:prstDash val="solid"/>
              <a:round/>
              <a:headEnd type="none" w="med" len="med"/>
              <a:tailEnd type="triangle" w="sm" len="med"/>
            </a:ln>
          </p:spPr>
        </p:sp>
        <p:sp>
          <p:nvSpPr>
            <p:cNvPr id="169053" name="Text Box 94"/>
            <p:cNvSpPr txBox="1"/>
            <p:nvPr/>
          </p:nvSpPr>
          <p:spPr>
            <a:xfrm>
              <a:off x="1314" y="2085"/>
              <a:ext cx="856" cy="200"/>
            </a:xfrm>
            <a:prstGeom prst="rect">
              <a:avLst/>
            </a:prstGeom>
            <a:noFill/>
            <a:ln w="9525">
              <a:noFill/>
            </a:ln>
          </p:spPr>
          <p:txBody>
            <a:bodyPr anchor="t"/>
            <a:p>
              <a:pPr algn="just"/>
              <a:r>
                <a:rPr lang="zh-CN" altLang="en-US">
                  <a:solidFill>
                    <a:schemeClr val="tx1"/>
                  </a:solidFill>
                  <a:latin typeface="Times New Roman" panose="02020603050405020304" pitchFamily="2" charset="0"/>
                  <a:ea typeface="宋体" panose="02010600030101010101" pitchFamily="2" charset="-122"/>
                </a:rPr>
                <a:t>三级间接索引</a:t>
              </a:r>
              <a:endParaRPr lang="zh-CN" altLang="en-US">
                <a:solidFill>
                  <a:schemeClr val="tx1"/>
                </a:solidFill>
                <a:latin typeface="Times New Roman" panose="02020603050405020304" pitchFamily="2" charset="0"/>
                <a:ea typeface="宋体" panose="02010600030101010101" pitchFamily="2" charset="-122"/>
              </a:endParaRPr>
            </a:p>
          </p:txBody>
        </p:sp>
        <p:sp>
          <p:nvSpPr>
            <p:cNvPr id="169054" name="Text Box 95"/>
            <p:cNvSpPr txBox="1"/>
            <p:nvPr/>
          </p:nvSpPr>
          <p:spPr>
            <a:xfrm>
              <a:off x="3984" y="1884"/>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5" name="Text Box 96"/>
            <p:cNvSpPr txBox="1"/>
            <p:nvPr/>
          </p:nvSpPr>
          <p:spPr>
            <a:xfrm>
              <a:off x="3983" y="2286"/>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6" name="Text Box 97"/>
            <p:cNvSpPr txBox="1"/>
            <p:nvPr/>
          </p:nvSpPr>
          <p:spPr>
            <a:xfrm>
              <a:off x="3974" y="2680"/>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7" name="Text Box 98"/>
            <p:cNvSpPr txBox="1"/>
            <p:nvPr/>
          </p:nvSpPr>
          <p:spPr>
            <a:xfrm>
              <a:off x="3992" y="3073"/>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8" name="Text Box 99"/>
            <p:cNvSpPr txBox="1"/>
            <p:nvPr/>
          </p:nvSpPr>
          <p:spPr>
            <a:xfrm>
              <a:off x="3244" y="2091"/>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59" name="Text Box 100"/>
            <p:cNvSpPr txBox="1"/>
            <p:nvPr/>
          </p:nvSpPr>
          <p:spPr>
            <a:xfrm>
              <a:off x="3235" y="2877"/>
              <a:ext cx="215" cy="175"/>
            </a:xfrm>
            <a:prstGeom prst="rect">
              <a:avLst/>
            </a:prstGeom>
            <a:noFill/>
            <a:ln w="9525">
              <a:noFill/>
            </a:ln>
          </p:spPr>
          <p:txBody>
            <a:bodyPr anchor="t"/>
            <a:p>
              <a:pPr algn="just"/>
              <a:r>
                <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169060" name="Text Box 101"/>
            <p:cNvSpPr txBox="1"/>
            <p:nvPr/>
          </p:nvSpPr>
          <p:spPr>
            <a:xfrm>
              <a:off x="223" y="76"/>
              <a:ext cx="803" cy="2206"/>
            </a:xfrm>
            <a:prstGeom prst="rect">
              <a:avLst/>
            </a:prstGeom>
            <a:solidFill>
              <a:srgbClr val="99CCFF"/>
            </a:solidFill>
            <a:ln w="9525" cap="flat" cmpd="sng">
              <a:solidFill>
                <a:srgbClr val="000000"/>
              </a:solidFill>
              <a:prstDash val="solid"/>
              <a:miter/>
              <a:headEnd type="none" w="med" len="med"/>
              <a:tailEnd type="none" w="med" len="med"/>
            </a:ln>
          </p:spPr>
          <p:txBody>
            <a:bodyPr anchor="t"/>
            <a:p>
              <a:pPr algn="just">
                <a:spcBef>
                  <a:spcPct val="10000"/>
                </a:spcBef>
              </a:pP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61" name="Line 102"/>
            <p:cNvSpPr/>
            <p:nvPr/>
          </p:nvSpPr>
          <p:spPr>
            <a:xfrm>
              <a:off x="223" y="195"/>
              <a:ext cx="803" cy="0"/>
            </a:xfrm>
            <a:prstGeom prst="line">
              <a:avLst/>
            </a:prstGeom>
            <a:ln w="9525" cap="flat" cmpd="sng">
              <a:solidFill>
                <a:srgbClr val="000000"/>
              </a:solidFill>
              <a:prstDash val="solid"/>
              <a:round/>
              <a:headEnd type="none" w="med" len="med"/>
              <a:tailEnd type="none" w="med" len="med"/>
            </a:ln>
          </p:spPr>
        </p:sp>
        <p:sp>
          <p:nvSpPr>
            <p:cNvPr id="169062" name="Line 103"/>
            <p:cNvSpPr/>
            <p:nvPr/>
          </p:nvSpPr>
          <p:spPr>
            <a:xfrm>
              <a:off x="223" y="336"/>
              <a:ext cx="803" cy="0"/>
            </a:xfrm>
            <a:prstGeom prst="line">
              <a:avLst/>
            </a:prstGeom>
            <a:ln w="9525" cap="flat" cmpd="sng">
              <a:solidFill>
                <a:srgbClr val="000000"/>
              </a:solidFill>
              <a:prstDash val="solid"/>
              <a:round/>
              <a:headEnd type="none" w="med" len="med"/>
              <a:tailEnd type="none" w="med" len="med"/>
            </a:ln>
          </p:spPr>
        </p:sp>
        <p:sp>
          <p:nvSpPr>
            <p:cNvPr id="169063" name="Line 104"/>
            <p:cNvSpPr/>
            <p:nvPr/>
          </p:nvSpPr>
          <p:spPr>
            <a:xfrm>
              <a:off x="223" y="491"/>
              <a:ext cx="803" cy="0"/>
            </a:xfrm>
            <a:prstGeom prst="line">
              <a:avLst/>
            </a:prstGeom>
            <a:ln w="9525" cap="flat" cmpd="sng">
              <a:solidFill>
                <a:srgbClr val="000000"/>
              </a:solidFill>
              <a:prstDash val="solid"/>
              <a:round/>
              <a:headEnd type="none" w="med" len="med"/>
              <a:tailEnd type="none" w="med" len="med"/>
            </a:ln>
          </p:spPr>
        </p:sp>
        <p:sp>
          <p:nvSpPr>
            <p:cNvPr id="169064" name="Line 105"/>
            <p:cNvSpPr/>
            <p:nvPr/>
          </p:nvSpPr>
          <p:spPr>
            <a:xfrm>
              <a:off x="223" y="657"/>
              <a:ext cx="803" cy="0"/>
            </a:xfrm>
            <a:prstGeom prst="line">
              <a:avLst/>
            </a:prstGeom>
            <a:ln w="9525" cap="flat" cmpd="sng">
              <a:solidFill>
                <a:srgbClr val="000000"/>
              </a:solidFill>
              <a:prstDash val="solid"/>
              <a:round/>
              <a:headEnd type="none" w="med" len="med"/>
              <a:tailEnd type="none" w="med" len="med"/>
            </a:ln>
          </p:spPr>
        </p:sp>
        <p:sp>
          <p:nvSpPr>
            <p:cNvPr id="169065" name="Line 106"/>
            <p:cNvSpPr/>
            <p:nvPr/>
          </p:nvSpPr>
          <p:spPr>
            <a:xfrm>
              <a:off x="223" y="801"/>
              <a:ext cx="803" cy="0"/>
            </a:xfrm>
            <a:prstGeom prst="line">
              <a:avLst/>
            </a:prstGeom>
            <a:ln w="9525" cap="flat" cmpd="sng">
              <a:solidFill>
                <a:srgbClr val="000000"/>
              </a:solidFill>
              <a:prstDash val="solid"/>
              <a:round/>
              <a:headEnd type="none" w="med" len="med"/>
              <a:tailEnd type="none" w="med" len="med"/>
            </a:ln>
          </p:spPr>
        </p:sp>
        <p:sp>
          <p:nvSpPr>
            <p:cNvPr id="169066" name="Line 107"/>
            <p:cNvSpPr/>
            <p:nvPr/>
          </p:nvSpPr>
          <p:spPr>
            <a:xfrm>
              <a:off x="223" y="971"/>
              <a:ext cx="803" cy="0"/>
            </a:xfrm>
            <a:prstGeom prst="line">
              <a:avLst/>
            </a:prstGeom>
            <a:ln w="9525" cap="flat" cmpd="sng">
              <a:solidFill>
                <a:srgbClr val="000000"/>
              </a:solidFill>
              <a:prstDash val="solid"/>
              <a:round/>
              <a:headEnd type="none" w="med" len="med"/>
              <a:tailEnd type="none" w="med" len="med"/>
            </a:ln>
          </p:spPr>
        </p:sp>
        <p:sp>
          <p:nvSpPr>
            <p:cNvPr id="169067" name="Line 108"/>
            <p:cNvSpPr/>
            <p:nvPr/>
          </p:nvSpPr>
          <p:spPr>
            <a:xfrm>
              <a:off x="223" y="1125"/>
              <a:ext cx="803" cy="0"/>
            </a:xfrm>
            <a:prstGeom prst="line">
              <a:avLst/>
            </a:prstGeom>
            <a:ln w="9525" cap="flat" cmpd="sng">
              <a:solidFill>
                <a:srgbClr val="000000"/>
              </a:solidFill>
              <a:prstDash val="solid"/>
              <a:round/>
              <a:headEnd type="none" w="med" len="med"/>
              <a:tailEnd type="none" w="med" len="med"/>
            </a:ln>
          </p:spPr>
        </p:sp>
        <p:sp>
          <p:nvSpPr>
            <p:cNvPr id="169068" name="Line 109"/>
            <p:cNvSpPr/>
            <p:nvPr/>
          </p:nvSpPr>
          <p:spPr>
            <a:xfrm>
              <a:off x="223" y="1280"/>
              <a:ext cx="803" cy="0"/>
            </a:xfrm>
            <a:prstGeom prst="line">
              <a:avLst/>
            </a:prstGeom>
            <a:ln w="9525" cap="flat" cmpd="sng">
              <a:solidFill>
                <a:srgbClr val="000000"/>
              </a:solidFill>
              <a:prstDash val="solid"/>
              <a:round/>
              <a:headEnd type="none" w="med" len="med"/>
              <a:tailEnd type="none" w="med" len="med"/>
            </a:ln>
          </p:spPr>
        </p:sp>
        <p:sp>
          <p:nvSpPr>
            <p:cNvPr id="169069" name="Line 110"/>
            <p:cNvSpPr/>
            <p:nvPr/>
          </p:nvSpPr>
          <p:spPr>
            <a:xfrm>
              <a:off x="223" y="1438"/>
              <a:ext cx="803" cy="0"/>
            </a:xfrm>
            <a:prstGeom prst="line">
              <a:avLst/>
            </a:prstGeom>
            <a:ln w="9525" cap="flat" cmpd="sng">
              <a:solidFill>
                <a:srgbClr val="000000"/>
              </a:solidFill>
              <a:prstDash val="solid"/>
              <a:round/>
              <a:headEnd type="none" w="med" len="med"/>
              <a:tailEnd type="none" w="med" len="med"/>
            </a:ln>
          </p:spPr>
        </p:sp>
        <p:sp>
          <p:nvSpPr>
            <p:cNvPr id="169070" name="Line 111"/>
            <p:cNvSpPr/>
            <p:nvPr/>
          </p:nvSpPr>
          <p:spPr>
            <a:xfrm>
              <a:off x="223" y="1590"/>
              <a:ext cx="803" cy="0"/>
            </a:xfrm>
            <a:prstGeom prst="line">
              <a:avLst/>
            </a:prstGeom>
            <a:ln w="9525" cap="flat" cmpd="sng">
              <a:solidFill>
                <a:srgbClr val="000000"/>
              </a:solidFill>
              <a:prstDash val="solid"/>
              <a:round/>
              <a:headEnd type="none" w="med" len="med"/>
              <a:tailEnd type="none" w="med" len="med"/>
            </a:ln>
          </p:spPr>
        </p:sp>
        <p:sp>
          <p:nvSpPr>
            <p:cNvPr id="169071" name="Line 112"/>
            <p:cNvSpPr/>
            <p:nvPr/>
          </p:nvSpPr>
          <p:spPr>
            <a:xfrm>
              <a:off x="223" y="1740"/>
              <a:ext cx="803" cy="0"/>
            </a:xfrm>
            <a:prstGeom prst="line">
              <a:avLst/>
            </a:prstGeom>
            <a:ln w="9525" cap="flat" cmpd="sng">
              <a:solidFill>
                <a:srgbClr val="000000"/>
              </a:solidFill>
              <a:prstDash val="solid"/>
              <a:round/>
              <a:headEnd type="none" w="med" len="med"/>
              <a:tailEnd type="none" w="med" len="med"/>
            </a:ln>
          </p:spPr>
        </p:sp>
        <p:sp>
          <p:nvSpPr>
            <p:cNvPr id="169072" name="Line 113"/>
            <p:cNvSpPr/>
            <p:nvPr/>
          </p:nvSpPr>
          <p:spPr>
            <a:xfrm>
              <a:off x="223" y="2031"/>
              <a:ext cx="803" cy="0"/>
            </a:xfrm>
            <a:prstGeom prst="line">
              <a:avLst/>
            </a:prstGeom>
            <a:ln w="9525" cap="flat" cmpd="sng">
              <a:solidFill>
                <a:srgbClr val="000000"/>
              </a:solidFill>
              <a:prstDash val="solid"/>
              <a:round/>
              <a:headEnd type="none" w="med" len="med"/>
              <a:tailEnd type="none" w="med" len="med"/>
            </a:ln>
          </p:spPr>
        </p:sp>
        <p:sp>
          <p:nvSpPr>
            <p:cNvPr id="169073" name="Text Box 114"/>
            <p:cNvSpPr txBox="1"/>
            <p:nvPr/>
          </p:nvSpPr>
          <p:spPr>
            <a:xfrm>
              <a:off x="41" y="0"/>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4" name="Text Box 115"/>
            <p:cNvSpPr txBox="1"/>
            <p:nvPr/>
          </p:nvSpPr>
          <p:spPr>
            <a:xfrm>
              <a:off x="41" y="165"/>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5" name="Line 116"/>
            <p:cNvSpPr/>
            <p:nvPr/>
          </p:nvSpPr>
          <p:spPr>
            <a:xfrm>
              <a:off x="223" y="1886"/>
              <a:ext cx="803" cy="0"/>
            </a:xfrm>
            <a:prstGeom prst="line">
              <a:avLst/>
            </a:prstGeom>
            <a:ln w="9525" cap="flat" cmpd="sng">
              <a:solidFill>
                <a:srgbClr val="000000"/>
              </a:solidFill>
              <a:prstDash val="solid"/>
              <a:round/>
              <a:headEnd type="none" w="med" len="med"/>
              <a:tailEnd type="none" w="med" len="med"/>
            </a:ln>
          </p:spPr>
        </p:sp>
        <p:sp>
          <p:nvSpPr>
            <p:cNvPr id="169076" name="Text Box 117"/>
            <p:cNvSpPr txBox="1"/>
            <p:nvPr/>
          </p:nvSpPr>
          <p:spPr>
            <a:xfrm>
              <a:off x="41" y="311"/>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7" name="Text Box 118"/>
            <p:cNvSpPr txBox="1"/>
            <p:nvPr/>
          </p:nvSpPr>
          <p:spPr>
            <a:xfrm>
              <a:off x="41" y="484"/>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8" name="Text Box 119"/>
            <p:cNvSpPr txBox="1"/>
            <p:nvPr/>
          </p:nvSpPr>
          <p:spPr>
            <a:xfrm>
              <a:off x="41" y="621"/>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79" name="Text Box 120"/>
            <p:cNvSpPr txBox="1"/>
            <p:nvPr/>
          </p:nvSpPr>
          <p:spPr>
            <a:xfrm>
              <a:off x="41" y="777"/>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0" name="Text Box 121"/>
            <p:cNvSpPr txBox="1"/>
            <p:nvPr/>
          </p:nvSpPr>
          <p:spPr>
            <a:xfrm>
              <a:off x="41" y="942"/>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1" name="Text Box 122"/>
            <p:cNvSpPr txBox="1"/>
            <p:nvPr/>
          </p:nvSpPr>
          <p:spPr>
            <a:xfrm>
              <a:off x="41" y="1097"/>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2" name="Text Box 123"/>
            <p:cNvSpPr txBox="1"/>
            <p:nvPr/>
          </p:nvSpPr>
          <p:spPr>
            <a:xfrm>
              <a:off x="41" y="1253"/>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3" name="Text Box 124"/>
            <p:cNvSpPr txBox="1"/>
            <p:nvPr/>
          </p:nvSpPr>
          <p:spPr>
            <a:xfrm>
              <a:off x="41" y="1417"/>
              <a:ext cx="190"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4" name="Text Box 125"/>
            <p:cNvSpPr txBox="1"/>
            <p:nvPr/>
          </p:nvSpPr>
          <p:spPr>
            <a:xfrm>
              <a:off x="1" y="1573"/>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5" name="Text Box 126"/>
            <p:cNvSpPr txBox="1"/>
            <p:nvPr/>
          </p:nvSpPr>
          <p:spPr>
            <a:xfrm>
              <a:off x="1" y="1728"/>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6" name="Text Box 127"/>
            <p:cNvSpPr txBox="1"/>
            <p:nvPr/>
          </p:nvSpPr>
          <p:spPr>
            <a:xfrm>
              <a:off x="1" y="1866"/>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7" name="Text Box 128"/>
            <p:cNvSpPr txBox="1"/>
            <p:nvPr/>
          </p:nvSpPr>
          <p:spPr>
            <a:xfrm>
              <a:off x="1" y="1995"/>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88" name="Line 129"/>
            <p:cNvSpPr/>
            <p:nvPr/>
          </p:nvSpPr>
          <p:spPr>
            <a:xfrm>
              <a:off x="223" y="2177"/>
              <a:ext cx="803" cy="0"/>
            </a:xfrm>
            <a:prstGeom prst="line">
              <a:avLst/>
            </a:prstGeom>
            <a:ln w="9525" cap="flat" cmpd="sng">
              <a:solidFill>
                <a:srgbClr val="000000"/>
              </a:solidFill>
              <a:prstDash val="solid"/>
              <a:round/>
              <a:headEnd type="none" w="med" len="med"/>
              <a:tailEnd type="none" w="med" len="med"/>
            </a:ln>
          </p:spPr>
        </p:sp>
        <p:sp>
          <p:nvSpPr>
            <p:cNvPr id="169089" name="Text Box 130"/>
            <p:cNvSpPr txBox="1"/>
            <p:nvPr/>
          </p:nvSpPr>
          <p:spPr>
            <a:xfrm>
              <a:off x="0" y="2124"/>
              <a:ext cx="235" cy="163"/>
            </a:xfrm>
            <a:prstGeom prst="rect">
              <a:avLst/>
            </a:prstGeom>
            <a:noFill/>
            <a:ln w="9525">
              <a:noFill/>
            </a:ln>
          </p:spPr>
          <p:txBody>
            <a:bodyPr anchor="t"/>
            <a:p>
              <a:pPr algn="just"/>
              <a:r>
                <a:rPr lang="zh-CN" altLang="zh-CN" dirty="0">
                  <a:solidFill>
                    <a:schemeClr val="tx1"/>
                  </a:solidFill>
                  <a:latin typeface="Times New Roman" panose="02020603050405020304" pitchFamily="2" charset="0"/>
                  <a:ea typeface="宋体" panose="02010600030101010101" pitchFamily="2" charset="-122"/>
                </a:rPr>
                <a:t>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169090" name="Line 131"/>
            <p:cNvSpPr/>
            <p:nvPr/>
          </p:nvSpPr>
          <p:spPr>
            <a:xfrm>
              <a:off x="1634" y="513"/>
              <a:ext cx="1496" cy="0"/>
            </a:xfrm>
            <a:prstGeom prst="line">
              <a:avLst/>
            </a:prstGeom>
            <a:ln w="9525" cap="flat" cmpd="sng">
              <a:solidFill>
                <a:srgbClr val="000000"/>
              </a:solidFill>
              <a:prstDash val="solid"/>
              <a:round/>
              <a:headEnd type="none" w="med" len="med"/>
              <a:tailEnd type="triangle" w="sm" len="med"/>
            </a:ln>
          </p:spPr>
        </p:sp>
        <p:sp>
          <p:nvSpPr>
            <p:cNvPr id="169091" name="Line 132"/>
            <p:cNvSpPr/>
            <p:nvPr/>
          </p:nvSpPr>
          <p:spPr>
            <a:xfrm flipV="1">
              <a:off x="1434" y="305"/>
              <a:ext cx="1" cy="1498"/>
            </a:xfrm>
            <a:prstGeom prst="line">
              <a:avLst/>
            </a:prstGeom>
            <a:ln w="9525" cap="flat" cmpd="sng">
              <a:solidFill>
                <a:srgbClr val="000000"/>
              </a:solidFill>
              <a:prstDash val="solid"/>
              <a:round/>
              <a:headEnd type="none" w="med" len="med"/>
              <a:tailEnd type="none" w="med" len="med"/>
            </a:ln>
          </p:spPr>
        </p:sp>
        <p:sp>
          <p:nvSpPr>
            <p:cNvPr id="169092" name="Line 133"/>
            <p:cNvSpPr/>
            <p:nvPr/>
          </p:nvSpPr>
          <p:spPr>
            <a:xfrm flipV="1">
              <a:off x="1829" y="1083"/>
              <a:ext cx="1" cy="1011"/>
            </a:xfrm>
            <a:prstGeom prst="line">
              <a:avLst/>
            </a:prstGeom>
            <a:ln w="9525" cap="flat" cmpd="sng">
              <a:solidFill>
                <a:srgbClr val="000000"/>
              </a:solidFill>
              <a:prstDash val="solid"/>
              <a:round/>
              <a:headEnd type="none" w="med" len="med"/>
              <a:tailEnd type="none" w="med" len="med"/>
            </a:ln>
          </p:spPr>
        </p:sp>
      </p:grpSp>
      <p:sp>
        <p:nvSpPr>
          <p:cNvPr id="169094" name="Text Box 134"/>
          <p:cNvSpPr txBox="1"/>
          <p:nvPr/>
        </p:nvSpPr>
        <p:spPr>
          <a:xfrm>
            <a:off x="2165350" y="6081713"/>
            <a:ext cx="2563813" cy="336550"/>
          </a:xfrm>
          <a:prstGeom prst="rect">
            <a:avLst/>
          </a:prstGeom>
          <a:noFill/>
          <a:ln w="9525">
            <a:noFill/>
          </a:ln>
        </p:spPr>
        <p:txBody>
          <a:bodyPr anchor="t">
            <a:spAutoFit/>
          </a:bodyPr>
          <a:p>
            <a:pPr>
              <a:spcBef>
                <a:spcPct val="30000"/>
              </a:spcBef>
            </a:pPr>
            <a:r>
              <a:rPr lang="zh-CN" altLang="zh-CN" sz="1600" b="0" dirty="0">
                <a:solidFill>
                  <a:schemeClr val="tx1"/>
                </a:solidFill>
                <a:latin typeface="Times New Roman" panose="02020603050405020304" pitchFamily="2" charset="0"/>
                <a:ea typeface="宋体" panose="02010600030101010101" pitchFamily="2" charset="-122"/>
              </a:rPr>
              <a:t>Ext2文件系统的索引结构</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20" name="Text Box 135"/>
          <p:cNvSpPr txBox="1"/>
          <p:nvPr/>
        </p:nvSpPr>
        <p:spPr>
          <a:xfrm>
            <a:off x="8493125" y="6510338"/>
            <a:ext cx="650875"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118</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2">
                                            <p:txEl>
                                              <p:charRg st="0" end="20"/>
                                            </p:txEl>
                                          </p:spTgt>
                                        </p:tgtEl>
                                        <p:attrNameLst>
                                          <p:attrName>style.visibility</p:attrName>
                                        </p:attrNameLst>
                                      </p:cBhvr>
                                      <p:to>
                                        <p:strVal val="visible"/>
                                      </p:to>
                                    </p:set>
                                    <p:anim calcmode="lin" valueType="num">
                                      <p:cBhvr additive="base">
                                        <p:cTn id="7" dur="1000" fill="hold"/>
                                        <p:tgtEl>
                                          <p:spTgt spid="168962">
                                            <p:txEl>
                                              <p:charRg st="0" end="2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68962">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8964"/>
                                        </p:tgtEl>
                                        <p:attrNameLst>
                                          <p:attrName>style.visibility</p:attrName>
                                        </p:attrNameLst>
                                      </p:cBhvr>
                                      <p:to>
                                        <p:strVal val="visible"/>
                                      </p:to>
                                    </p:set>
                                    <p:anim calcmode="lin" valueType="num">
                                      <p:cBhvr additive="base">
                                        <p:cTn id="13" dur="500" fill="hold"/>
                                        <p:tgtEl>
                                          <p:spTgt spid="168964"/>
                                        </p:tgtEl>
                                        <p:attrNameLst>
                                          <p:attrName>ppt_x</p:attrName>
                                        </p:attrNameLst>
                                      </p:cBhvr>
                                      <p:tavLst>
                                        <p:tav tm="0">
                                          <p:val>
                                            <p:strVal val="0-#ppt_w/2"/>
                                          </p:val>
                                        </p:tav>
                                        <p:tav tm="100000">
                                          <p:val>
                                            <p:strVal val="#ppt_x"/>
                                          </p:val>
                                        </p:tav>
                                      </p:tavLst>
                                    </p:anim>
                                    <p:anim calcmode="lin" valueType="num">
                                      <p:cBhvr additive="base">
                                        <p:cTn id="14" dur="500" fill="hold"/>
                                        <p:tgtEl>
                                          <p:spTgt spid="1689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2" grpId="0" build="p"/>
      <p:bldP spid="169094"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Rectangle 2"/>
          <p:cNvSpPr/>
          <p:nvPr/>
        </p:nvSpPr>
        <p:spPr>
          <a:xfrm>
            <a:off x="1006475" y="1562100"/>
            <a:ext cx="7129463" cy="3014663"/>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第</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8</a:t>
            </a: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章  文件系统</a:t>
            </a: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小结</a:t>
            </a:r>
            <a:endParaRPr kumimoji="0" lang="zh-CN" sz="44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5" name="" r:id="rId1" imgW="838200" imgH="647700" progId="Paint.Picture">
                  <p:embed/>
                </p:oleObj>
              </mc:Choice>
              <mc:Fallback>
                <p:oleObj name="" r:id="rId1" imgW="838200" imgH="647700" progId="Paint.Picture">
                  <p:embed/>
                  <p:pic>
                    <p:nvPicPr>
                      <p:cNvPr id="0" name="图片 3094"/>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69987"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9986">
                                            <p:txEl>
                                              <p:charRg st="1" end="11"/>
                                            </p:txEl>
                                          </p:spTgt>
                                        </p:tgtEl>
                                        <p:attrNameLst>
                                          <p:attrName>style.visibility</p:attrName>
                                        </p:attrNameLst>
                                      </p:cBhvr>
                                      <p:to>
                                        <p:strVal val="visible"/>
                                      </p:to>
                                    </p:set>
                                    <p:anim calcmode="lin" valueType="num">
                                      <p:cBhvr additive="base">
                                        <p:cTn id="7" dur="500" fill="hold"/>
                                        <p:tgtEl>
                                          <p:spTgt spid="169986">
                                            <p:txEl>
                                              <p:charRg st="1"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86">
                                            <p:txEl>
                                              <p:charRg st="1" end="11"/>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69986">
                                            <p:txEl>
                                              <p:charRg st="11" end="14"/>
                                            </p:txEl>
                                          </p:spTgt>
                                        </p:tgtEl>
                                        <p:attrNameLst>
                                          <p:attrName>style.visibility</p:attrName>
                                        </p:attrNameLst>
                                      </p:cBhvr>
                                      <p:to>
                                        <p:strVal val="visible"/>
                                      </p:to>
                                    </p:set>
                                    <p:anim calcmode="lin" valueType="num">
                                      <p:cBhvr additive="base">
                                        <p:cTn id="11" dur="500" fill="hold"/>
                                        <p:tgtEl>
                                          <p:spTgt spid="169986">
                                            <p:txEl>
                                              <p:charRg st="11" end="1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9986">
                                            <p:txEl>
                                              <p:charRg st="11"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1011" name="Rectangle 3"/>
          <p:cNvSpPr/>
          <p:nvPr/>
        </p:nvSpPr>
        <p:spPr>
          <a:xfrm>
            <a:off x="533400" y="655638"/>
            <a:ext cx="8262938" cy="3992562"/>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en-US" sz="2400">
                <a:solidFill>
                  <a:srgbClr val="000099"/>
                </a:solidFill>
                <a:latin typeface="Times New Roman" panose="02020603050405020304" pitchFamily="2" charset="0"/>
                <a:ea typeface="宋体" panose="02010600030101010101" pitchFamily="2" charset="-122"/>
              </a:rPr>
              <a:t>文件系统基本概念</a:t>
            </a:r>
            <a:endParaRPr lang="zh-CN" altLang="en-US" sz="240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en-US" sz="2000">
                <a:solidFill>
                  <a:schemeClr val="tx1"/>
                </a:solidFill>
                <a:latin typeface="Times New Roman" panose="02020603050405020304" pitchFamily="2" charset="0"/>
                <a:ea typeface="宋体" panose="02010600030101010101" pitchFamily="2" charset="-122"/>
              </a:rPr>
              <a:t>文件、文件系统   定义</a:t>
            </a:r>
            <a:endParaRPr lang="zh-CN" altLang="en-US" sz="200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en-US" sz="2400">
                <a:solidFill>
                  <a:srgbClr val="000099"/>
                </a:solidFill>
                <a:latin typeface="Times New Roman" panose="02020603050405020304" pitchFamily="2" charset="0"/>
                <a:ea typeface="宋体" panose="02010600030101010101" pitchFamily="2" charset="-122"/>
              </a:rPr>
              <a:t>文件结构</a:t>
            </a:r>
            <a:endParaRPr lang="zh-CN" altLang="en-US" sz="240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文件的逻辑结构</a:t>
            </a:r>
            <a:endParaRPr lang="zh-CN" altLang="en-US" sz="240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000" b="0">
                <a:solidFill>
                  <a:schemeClr val="tx1"/>
                </a:solidFill>
                <a:latin typeface="Times New Roman" panose="02020603050405020304" pitchFamily="2" charset="0"/>
                <a:ea typeface="宋体" panose="02010600030101010101" pitchFamily="2" charset="-122"/>
              </a:rPr>
              <a:t>流式文件  记录式文件</a:t>
            </a:r>
            <a:endParaRPr lang="zh-CN" altLang="en-US" sz="2000" b="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文件的存取方法</a:t>
            </a:r>
            <a:endParaRPr lang="zh-CN" altLang="en-US" sz="240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000" b="0">
                <a:solidFill>
                  <a:schemeClr val="tx1"/>
                </a:solidFill>
                <a:latin typeface="Times New Roman" panose="02020603050405020304" pitchFamily="2" charset="0"/>
                <a:ea typeface="宋体" panose="02010600030101010101" pitchFamily="2" charset="-122"/>
              </a:rPr>
              <a:t>顺序存取   随机存取</a:t>
            </a:r>
            <a:endParaRPr lang="zh-CN" altLang="en-US" sz="2000" b="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011">
                                            <p:txEl>
                                              <p:charRg st="0" end="9"/>
                                            </p:txEl>
                                          </p:spTgt>
                                        </p:tgtEl>
                                        <p:attrNameLst>
                                          <p:attrName>style.visibility</p:attrName>
                                        </p:attrNameLst>
                                      </p:cBhvr>
                                      <p:to>
                                        <p:strVal val="visible"/>
                                      </p:to>
                                    </p:set>
                                    <p:anim calcmode="lin" valueType="num">
                                      <p:cBhvr additive="base">
                                        <p:cTn id="7" dur="500" fill="hold"/>
                                        <p:tgtEl>
                                          <p:spTgt spid="171011">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charRg st="0"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1011">
                                            <p:txEl>
                                              <p:charRg st="9" end="22"/>
                                            </p:txEl>
                                          </p:spTgt>
                                        </p:tgtEl>
                                        <p:attrNameLst>
                                          <p:attrName>style.visibility</p:attrName>
                                        </p:attrNameLst>
                                      </p:cBhvr>
                                      <p:to>
                                        <p:strVal val="visible"/>
                                      </p:to>
                                    </p:set>
                                    <p:anim calcmode="lin" valueType="num">
                                      <p:cBhvr additive="base">
                                        <p:cTn id="11" dur="500" fill="hold"/>
                                        <p:tgtEl>
                                          <p:spTgt spid="171011">
                                            <p:txEl>
                                              <p:charRg st="9" end="2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1011">
                                            <p:txEl>
                                              <p:charRg st="9" end="2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1011">
                                            <p:txEl>
                                              <p:charRg st="22" end="27"/>
                                            </p:txEl>
                                          </p:spTgt>
                                        </p:tgtEl>
                                        <p:attrNameLst>
                                          <p:attrName>style.visibility</p:attrName>
                                        </p:attrNameLst>
                                      </p:cBhvr>
                                      <p:to>
                                        <p:strVal val="visible"/>
                                      </p:to>
                                    </p:set>
                                    <p:anim calcmode="lin" valueType="num">
                                      <p:cBhvr additive="base">
                                        <p:cTn id="15" dur="500" fill="hold"/>
                                        <p:tgtEl>
                                          <p:spTgt spid="171011">
                                            <p:txEl>
                                              <p:charRg st="22" end="2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1011">
                                            <p:txEl>
                                              <p:charRg st="22" end="2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1011">
                                            <p:txEl>
                                              <p:charRg st="27" end="35"/>
                                            </p:txEl>
                                          </p:spTgt>
                                        </p:tgtEl>
                                        <p:attrNameLst>
                                          <p:attrName>style.visibility</p:attrName>
                                        </p:attrNameLst>
                                      </p:cBhvr>
                                      <p:to>
                                        <p:strVal val="visible"/>
                                      </p:to>
                                    </p:set>
                                    <p:anim calcmode="lin" valueType="num">
                                      <p:cBhvr additive="base">
                                        <p:cTn id="19" dur="500" fill="hold"/>
                                        <p:tgtEl>
                                          <p:spTgt spid="171011">
                                            <p:txEl>
                                              <p:charRg st="27" end="3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1">
                                            <p:txEl>
                                              <p:charRg st="27" end="3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1011">
                                            <p:txEl>
                                              <p:charRg st="35" end="47"/>
                                            </p:txEl>
                                          </p:spTgt>
                                        </p:tgtEl>
                                        <p:attrNameLst>
                                          <p:attrName>style.visibility</p:attrName>
                                        </p:attrNameLst>
                                      </p:cBhvr>
                                      <p:to>
                                        <p:strVal val="visible"/>
                                      </p:to>
                                    </p:set>
                                    <p:anim calcmode="lin" valueType="num">
                                      <p:cBhvr additive="base">
                                        <p:cTn id="23" dur="500" fill="hold"/>
                                        <p:tgtEl>
                                          <p:spTgt spid="171011">
                                            <p:txEl>
                                              <p:charRg st="35" end="4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1011">
                                            <p:txEl>
                                              <p:charRg st="35" end="4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1011">
                                            <p:txEl>
                                              <p:charRg st="47" end="55"/>
                                            </p:txEl>
                                          </p:spTgt>
                                        </p:tgtEl>
                                        <p:attrNameLst>
                                          <p:attrName>style.visibility</p:attrName>
                                        </p:attrNameLst>
                                      </p:cBhvr>
                                      <p:to>
                                        <p:strVal val="visible"/>
                                      </p:to>
                                    </p:set>
                                    <p:anim calcmode="lin" valueType="num">
                                      <p:cBhvr additive="base">
                                        <p:cTn id="27" dur="500" fill="hold"/>
                                        <p:tgtEl>
                                          <p:spTgt spid="171011">
                                            <p:txEl>
                                              <p:charRg st="47" end="5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1011">
                                            <p:txEl>
                                              <p:charRg st="47" end="5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1011">
                                            <p:txEl>
                                              <p:charRg st="55" end="67"/>
                                            </p:txEl>
                                          </p:spTgt>
                                        </p:tgtEl>
                                        <p:attrNameLst>
                                          <p:attrName>style.visibility</p:attrName>
                                        </p:attrNameLst>
                                      </p:cBhvr>
                                      <p:to>
                                        <p:strVal val="visible"/>
                                      </p:to>
                                    </p:set>
                                    <p:anim calcmode="lin" valueType="num">
                                      <p:cBhvr additive="base">
                                        <p:cTn id="31" dur="500" fill="hold"/>
                                        <p:tgtEl>
                                          <p:spTgt spid="171011">
                                            <p:txEl>
                                              <p:charRg st="55" end="6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011">
                                            <p:txEl>
                                              <p:charRg st="55" end="6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2035" name="Rectangle 3"/>
          <p:cNvSpPr/>
          <p:nvPr/>
        </p:nvSpPr>
        <p:spPr>
          <a:xfrm>
            <a:off x="533400" y="655638"/>
            <a:ext cx="8262938" cy="25225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文件的物理结构</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连续文件定义、结构、特点</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串联文件定义、结构、特点</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索引文件定义、结构、特点、</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一级间接索引结构、二级间接索引结构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72037" name="Rectangle 5"/>
          <p:cNvSpPr/>
          <p:nvPr/>
        </p:nvSpPr>
        <p:spPr>
          <a:xfrm>
            <a:off x="533400" y="3227388"/>
            <a:ext cx="8262938" cy="2976562"/>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en-US" sz="2400">
                <a:solidFill>
                  <a:srgbClr val="000099"/>
                </a:solidFill>
                <a:latin typeface="Times New Roman" panose="02020603050405020304" pitchFamily="2" charset="0"/>
                <a:ea typeface="宋体" panose="02010600030101010101" pitchFamily="2" charset="-122"/>
              </a:rPr>
              <a:t>文件目录</a:t>
            </a:r>
            <a:endParaRPr lang="zh-CN" altLang="en-US" sz="240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文件目录项内容</a:t>
            </a:r>
            <a:endParaRPr lang="zh-CN" altLang="en-US" sz="240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重名问题，解决办法</a:t>
            </a:r>
            <a:endParaRPr lang="zh-CN" altLang="en-US" sz="240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树型文件目录</a:t>
            </a:r>
            <a:endParaRPr lang="zh-CN" altLang="en-US" sz="240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文件路径名，当前目录</a:t>
            </a:r>
            <a:endParaRPr lang="zh-CN" altLang="en-US" sz="240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2035">
                                            <p:txEl>
                                              <p:charRg st="0" end="8"/>
                                            </p:txEl>
                                          </p:spTgt>
                                        </p:tgtEl>
                                        <p:attrNameLst>
                                          <p:attrName>style.visibility</p:attrName>
                                        </p:attrNameLst>
                                      </p:cBhvr>
                                      <p:to>
                                        <p:strVal val="visible"/>
                                      </p:to>
                                    </p:set>
                                    <p:anim calcmode="lin" valueType="num">
                                      <p:cBhvr additive="base">
                                        <p:cTn id="7" dur="500" fill="hold"/>
                                        <p:tgtEl>
                                          <p:spTgt spid="172035">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2035">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2035">
                                            <p:txEl>
                                              <p:charRg st="8" end="21"/>
                                            </p:txEl>
                                          </p:spTgt>
                                        </p:tgtEl>
                                        <p:attrNameLst>
                                          <p:attrName>style.visibility</p:attrName>
                                        </p:attrNameLst>
                                      </p:cBhvr>
                                      <p:to>
                                        <p:strVal val="visible"/>
                                      </p:to>
                                    </p:set>
                                    <p:anim calcmode="lin" valueType="num">
                                      <p:cBhvr additive="base">
                                        <p:cTn id="11" dur="500" fill="hold"/>
                                        <p:tgtEl>
                                          <p:spTgt spid="172035">
                                            <p:txEl>
                                              <p:charRg st="8"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2035">
                                            <p:txEl>
                                              <p:charRg st="8" end="2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2035">
                                            <p:txEl>
                                              <p:charRg st="21" end="34"/>
                                            </p:txEl>
                                          </p:spTgt>
                                        </p:tgtEl>
                                        <p:attrNameLst>
                                          <p:attrName>style.visibility</p:attrName>
                                        </p:attrNameLst>
                                      </p:cBhvr>
                                      <p:to>
                                        <p:strVal val="visible"/>
                                      </p:to>
                                    </p:set>
                                    <p:anim calcmode="lin" valueType="num">
                                      <p:cBhvr additive="base">
                                        <p:cTn id="15" dur="500" fill="hold"/>
                                        <p:tgtEl>
                                          <p:spTgt spid="172035">
                                            <p:txEl>
                                              <p:charRg st="21" end="3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2035">
                                            <p:txEl>
                                              <p:charRg st="21" end="3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2035">
                                            <p:txEl>
                                              <p:charRg st="34" end="48"/>
                                            </p:txEl>
                                          </p:spTgt>
                                        </p:tgtEl>
                                        <p:attrNameLst>
                                          <p:attrName>style.visibility</p:attrName>
                                        </p:attrNameLst>
                                      </p:cBhvr>
                                      <p:to>
                                        <p:strVal val="visible"/>
                                      </p:to>
                                    </p:set>
                                    <p:anim calcmode="lin" valueType="num">
                                      <p:cBhvr additive="base">
                                        <p:cTn id="19" dur="500" fill="hold"/>
                                        <p:tgtEl>
                                          <p:spTgt spid="172035">
                                            <p:txEl>
                                              <p:charRg st="34" end="4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5">
                                            <p:txEl>
                                              <p:charRg st="34" end="48"/>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2035">
                                            <p:txEl>
                                              <p:charRg st="48" end="70"/>
                                            </p:txEl>
                                          </p:spTgt>
                                        </p:tgtEl>
                                        <p:attrNameLst>
                                          <p:attrName>style.visibility</p:attrName>
                                        </p:attrNameLst>
                                      </p:cBhvr>
                                      <p:to>
                                        <p:strVal val="visible"/>
                                      </p:to>
                                    </p:set>
                                    <p:anim calcmode="lin" valueType="num">
                                      <p:cBhvr additive="base">
                                        <p:cTn id="23" dur="500" fill="hold"/>
                                        <p:tgtEl>
                                          <p:spTgt spid="172035">
                                            <p:txEl>
                                              <p:charRg st="48" end="7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2035">
                                            <p:txEl>
                                              <p:charRg st="48" end="7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72037">
                                            <p:txEl>
                                              <p:charRg st="0" end="5"/>
                                            </p:txEl>
                                          </p:spTgt>
                                        </p:tgtEl>
                                        <p:attrNameLst>
                                          <p:attrName>style.visibility</p:attrName>
                                        </p:attrNameLst>
                                      </p:cBhvr>
                                      <p:to>
                                        <p:strVal val="visible"/>
                                      </p:to>
                                    </p:set>
                                    <p:anim calcmode="lin" valueType="num">
                                      <p:cBhvr additive="base">
                                        <p:cTn id="29" dur="500" fill="hold"/>
                                        <p:tgtEl>
                                          <p:spTgt spid="172037">
                                            <p:txEl>
                                              <p:charRg st="0"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72037">
                                            <p:txEl>
                                              <p:charRg st="0"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72037">
                                            <p:txEl>
                                              <p:charRg st="5" end="13"/>
                                            </p:txEl>
                                          </p:spTgt>
                                        </p:tgtEl>
                                        <p:attrNameLst>
                                          <p:attrName>style.visibility</p:attrName>
                                        </p:attrNameLst>
                                      </p:cBhvr>
                                      <p:to>
                                        <p:strVal val="visible"/>
                                      </p:to>
                                    </p:set>
                                    <p:anim calcmode="lin" valueType="num">
                                      <p:cBhvr additive="base">
                                        <p:cTn id="33" dur="500" fill="hold"/>
                                        <p:tgtEl>
                                          <p:spTgt spid="172037">
                                            <p:txEl>
                                              <p:charRg st="5" end="1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72037">
                                            <p:txEl>
                                              <p:charRg st="5" end="13"/>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72037">
                                            <p:txEl>
                                              <p:charRg st="13" end="23"/>
                                            </p:txEl>
                                          </p:spTgt>
                                        </p:tgtEl>
                                        <p:attrNameLst>
                                          <p:attrName>style.visibility</p:attrName>
                                        </p:attrNameLst>
                                      </p:cBhvr>
                                      <p:to>
                                        <p:strVal val="visible"/>
                                      </p:to>
                                    </p:set>
                                    <p:anim calcmode="lin" valueType="num">
                                      <p:cBhvr additive="base">
                                        <p:cTn id="37" dur="500" fill="hold"/>
                                        <p:tgtEl>
                                          <p:spTgt spid="172037">
                                            <p:txEl>
                                              <p:charRg st="13" end="2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7">
                                            <p:txEl>
                                              <p:charRg st="13" end="23"/>
                                            </p:txEl>
                                          </p:spTgt>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72037">
                                            <p:txEl>
                                              <p:charRg st="23" end="30"/>
                                            </p:txEl>
                                          </p:spTgt>
                                        </p:tgtEl>
                                        <p:attrNameLst>
                                          <p:attrName>style.visibility</p:attrName>
                                        </p:attrNameLst>
                                      </p:cBhvr>
                                      <p:to>
                                        <p:strVal val="visible"/>
                                      </p:to>
                                    </p:set>
                                    <p:anim calcmode="lin" valueType="num">
                                      <p:cBhvr additive="base">
                                        <p:cTn id="41" dur="500" fill="hold"/>
                                        <p:tgtEl>
                                          <p:spTgt spid="172037">
                                            <p:txEl>
                                              <p:charRg st="23" end="3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72037">
                                            <p:txEl>
                                              <p:charRg st="23" end="30"/>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172037">
                                            <p:txEl>
                                              <p:charRg st="30" end="41"/>
                                            </p:txEl>
                                          </p:spTgt>
                                        </p:tgtEl>
                                        <p:attrNameLst>
                                          <p:attrName>style.visibility</p:attrName>
                                        </p:attrNameLst>
                                      </p:cBhvr>
                                      <p:to>
                                        <p:strVal val="visible"/>
                                      </p:to>
                                    </p:set>
                                    <p:anim calcmode="lin" valueType="num">
                                      <p:cBhvr additive="base">
                                        <p:cTn id="45" dur="500" fill="hold"/>
                                        <p:tgtEl>
                                          <p:spTgt spid="172037">
                                            <p:txEl>
                                              <p:charRg st="30" end="4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72037">
                                            <p:txEl>
                                              <p:charRg st="30" end="4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3059" name="Rectangle 3"/>
          <p:cNvSpPr/>
          <p:nvPr/>
        </p:nvSpPr>
        <p:spPr>
          <a:xfrm>
            <a:off x="533400" y="627063"/>
            <a:ext cx="8262938" cy="5516562"/>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rPr>
              <a:t>文件共享与安全</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文件共享</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文件共享定义</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存取权限验证方法</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文件安全的定义</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用文件名加快文件的查找</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建立当前目录</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链接技术</a:t>
            </a: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None/>
            </a:pP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endParaRPr lang="zh-CN" altLang="zh-CN" sz="240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3059">
                                            <p:txEl>
                                              <p:charRg st="0" end="8"/>
                                            </p:txEl>
                                          </p:spTgt>
                                        </p:tgtEl>
                                        <p:attrNameLst>
                                          <p:attrName>style.visibility</p:attrName>
                                        </p:attrNameLst>
                                      </p:cBhvr>
                                      <p:to>
                                        <p:strVal val="visible"/>
                                      </p:to>
                                    </p:set>
                                    <p:anim calcmode="lin" valueType="num">
                                      <p:cBhvr additive="base">
                                        <p:cTn id="7" dur="500" fill="hold"/>
                                        <p:tgtEl>
                                          <p:spTgt spid="173059">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3059">
                                            <p:txEl>
                                              <p:charRg st="8" end="13"/>
                                            </p:txEl>
                                          </p:spTgt>
                                        </p:tgtEl>
                                        <p:attrNameLst>
                                          <p:attrName>style.visibility</p:attrName>
                                        </p:attrNameLst>
                                      </p:cBhvr>
                                      <p:to>
                                        <p:strVal val="visible"/>
                                      </p:to>
                                    </p:set>
                                    <p:anim calcmode="lin" valueType="num">
                                      <p:cBhvr additive="base">
                                        <p:cTn id="11" dur="500" fill="hold"/>
                                        <p:tgtEl>
                                          <p:spTgt spid="173059">
                                            <p:txEl>
                                              <p:charRg st="8" end="1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3059">
                                            <p:txEl>
                                              <p:charRg st="8" end="1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3059">
                                            <p:txEl>
                                              <p:charRg st="13" end="20"/>
                                            </p:txEl>
                                          </p:spTgt>
                                        </p:tgtEl>
                                        <p:attrNameLst>
                                          <p:attrName>style.visibility</p:attrName>
                                        </p:attrNameLst>
                                      </p:cBhvr>
                                      <p:to>
                                        <p:strVal val="visible"/>
                                      </p:to>
                                    </p:set>
                                    <p:anim calcmode="lin" valueType="num">
                                      <p:cBhvr additive="base">
                                        <p:cTn id="15" dur="500" fill="hold"/>
                                        <p:tgtEl>
                                          <p:spTgt spid="173059">
                                            <p:txEl>
                                              <p:charRg st="13" end="2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3059">
                                            <p:txEl>
                                              <p:charRg st="13" end="2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3059">
                                            <p:txEl>
                                              <p:charRg st="20" end="29"/>
                                            </p:txEl>
                                          </p:spTgt>
                                        </p:tgtEl>
                                        <p:attrNameLst>
                                          <p:attrName>style.visibility</p:attrName>
                                        </p:attrNameLst>
                                      </p:cBhvr>
                                      <p:to>
                                        <p:strVal val="visible"/>
                                      </p:to>
                                    </p:set>
                                    <p:anim calcmode="lin" valueType="num">
                                      <p:cBhvr additive="base">
                                        <p:cTn id="19" dur="500" fill="hold"/>
                                        <p:tgtEl>
                                          <p:spTgt spid="173059">
                                            <p:txEl>
                                              <p:charRg st="20" end="2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charRg st="20" end="2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3059">
                                            <p:txEl>
                                              <p:charRg st="29" end="37"/>
                                            </p:txEl>
                                          </p:spTgt>
                                        </p:tgtEl>
                                        <p:attrNameLst>
                                          <p:attrName>style.visibility</p:attrName>
                                        </p:attrNameLst>
                                      </p:cBhvr>
                                      <p:to>
                                        <p:strVal val="visible"/>
                                      </p:to>
                                    </p:set>
                                    <p:anim calcmode="lin" valueType="num">
                                      <p:cBhvr additive="base">
                                        <p:cTn id="23" dur="500" fill="hold"/>
                                        <p:tgtEl>
                                          <p:spTgt spid="173059">
                                            <p:txEl>
                                              <p:charRg st="29" end="37"/>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3059">
                                            <p:txEl>
                                              <p:charRg st="29" end="37"/>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3059">
                                            <p:txEl>
                                              <p:charRg st="37" end="49"/>
                                            </p:txEl>
                                          </p:spTgt>
                                        </p:tgtEl>
                                        <p:attrNameLst>
                                          <p:attrName>style.visibility</p:attrName>
                                        </p:attrNameLst>
                                      </p:cBhvr>
                                      <p:to>
                                        <p:strVal val="visible"/>
                                      </p:to>
                                    </p:set>
                                    <p:anim calcmode="lin" valueType="num">
                                      <p:cBhvr additive="base">
                                        <p:cTn id="27" dur="500" fill="hold"/>
                                        <p:tgtEl>
                                          <p:spTgt spid="173059">
                                            <p:txEl>
                                              <p:charRg st="37" end="49"/>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3059">
                                            <p:txEl>
                                              <p:charRg st="37" end="49"/>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3059">
                                            <p:txEl>
                                              <p:charRg st="49" end="56"/>
                                            </p:txEl>
                                          </p:spTgt>
                                        </p:tgtEl>
                                        <p:attrNameLst>
                                          <p:attrName>style.visibility</p:attrName>
                                        </p:attrNameLst>
                                      </p:cBhvr>
                                      <p:to>
                                        <p:strVal val="visible"/>
                                      </p:to>
                                    </p:set>
                                    <p:anim calcmode="lin" valueType="num">
                                      <p:cBhvr additive="base">
                                        <p:cTn id="31" dur="500" fill="hold"/>
                                        <p:tgtEl>
                                          <p:spTgt spid="173059">
                                            <p:txEl>
                                              <p:charRg st="49" end="5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3059">
                                            <p:txEl>
                                              <p:charRg st="49" end="56"/>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73059">
                                            <p:txEl>
                                              <p:charRg st="56" end="61"/>
                                            </p:txEl>
                                          </p:spTgt>
                                        </p:tgtEl>
                                        <p:attrNameLst>
                                          <p:attrName>style.visibility</p:attrName>
                                        </p:attrNameLst>
                                      </p:cBhvr>
                                      <p:to>
                                        <p:strVal val="visible"/>
                                      </p:to>
                                    </p:set>
                                    <p:anim calcmode="lin" valueType="num">
                                      <p:cBhvr additive="base">
                                        <p:cTn id="35" dur="500" fill="hold"/>
                                        <p:tgtEl>
                                          <p:spTgt spid="173059">
                                            <p:txEl>
                                              <p:charRg st="56" end="6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3059">
                                            <p:txEl>
                                              <p:charRg st="56" end="6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4083" name="Rectangle 3"/>
          <p:cNvSpPr/>
          <p:nvPr/>
        </p:nvSpPr>
        <p:spPr>
          <a:xfrm>
            <a:off x="533400" y="627063"/>
            <a:ext cx="8262938" cy="3665537"/>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rPr>
              <a:t>文件操作与文件备份</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文件操作</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常用的文件操作命令</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1800" b="0" dirty="0">
                <a:solidFill>
                  <a:schemeClr val="tx1"/>
                </a:solidFill>
                <a:latin typeface="Times New Roman" panose="02020603050405020304" pitchFamily="2" charset="0"/>
                <a:ea typeface="宋体" panose="02010600030101010101" pitchFamily="2" charset="-122"/>
              </a:rPr>
              <a:t>“打开文件”与“关闭文件”  定义、目的</a:t>
            </a:r>
            <a:endParaRPr lang="zh-CN" altLang="zh-CN" sz="18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文件备份</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文件备份的必要性</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1800" b="0" dirty="0">
                <a:solidFill>
                  <a:schemeClr val="tx1"/>
                </a:solidFill>
                <a:latin typeface="Times New Roman" panose="02020603050405020304" pitchFamily="2" charset="0"/>
                <a:ea typeface="宋体" panose="02010600030101010101" pitchFamily="2" charset="-122"/>
              </a:rPr>
              <a:t>常用的两种文件备份方法：周期性备份、增量转储</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4083">
                                            <p:txEl>
                                              <p:charRg st="0" end="10"/>
                                            </p:txEl>
                                          </p:spTgt>
                                        </p:tgtEl>
                                        <p:attrNameLst>
                                          <p:attrName>style.visibility</p:attrName>
                                        </p:attrNameLst>
                                      </p:cBhvr>
                                      <p:to>
                                        <p:strVal val="visible"/>
                                      </p:to>
                                    </p:set>
                                    <p:anim calcmode="lin" valueType="num">
                                      <p:cBhvr additive="base">
                                        <p:cTn id="7" dur="500" fill="hold"/>
                                        <p:tgtEl>
                                          <p:spTgt spid="174083">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083">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4083">
                                            <p:txEl>
                                              <p:charRg st="10" end="15"/>
                                            </p:txEl>
                                          </p:spTgt>
                                        </p:tgtEl>
                                        <p:attrNameLst>
                                          <p:attrName>style.visibility</p:attrName>
                                        </p:attrNameLst>
                                      </p:cBhvr>
                                      <p:to>
                                        <p:strVal val="visible"/>
                                      </p:to>
                                    </p:set>
                                    <p:anim calcmode="lin" valueType="num">
                                      <p:cBhvr additive="base">
                                        <p:cTn id="11" dur="500" fill="hold"/>
                                        <p:tgtEl>
                                          <p:spTgt spid="174083">
                                            <p:txEl>
                                              <p:charRg st="10" end="1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4083">
                                            <p:txEl>
                                              <p:charRg st="10" end="1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4083">
                                            <p:txEl>
                                              <p:charRg st="15" end="25"/>
                                            </p:txEl>
                                          </p:spTgt>
                                        </p:tgtEl>
                                        <p:attrNameLst>
                                          <p:attrName>style.visibility</p:attrName>
                                        </p:attrNameLst>
                                      </p:cBhvr>
                                      <p:to>
                                        <p:strVal val="visible"/>
                                      </p:to>
                                    </p:set>
                                    <p:anim calcmode="lin" valueType="num">
                                      <p:cBhvr additive="base">
                                        <p:cTn id="15" dur="500" fill="hold"/>
                                        <p:tgtEl>
                                          <p:spTgt spid="174083">
                                            <p:txEl>
                                              <p:charRg st="15" end="2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4083">
                                            <p:txEl>
                                              <p:charRg st="15" end="25"/>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4083">
                                            <p:txEl>
                                              <p:charRg st="25" end="46"/>
                                            </p:txEl>
                                          </p:spTgt>
                                        </p:tgtEl>
                                        <p:attrNameLst>
                                          <p:attrName>style.visibility</p:attrName>
                                        </p:attrNameLst>
                                      </p:cBhvr>
                                      <p:to>
                                        <p:strVal val="visible"/>
                                      </p:to>
                                    </p:set>
                                    <p:anim calcmode="lin" valueType="num">
                                      <p:cBhvr additive="base">
                                        <p:cTn id="19" dur="500" fill="hold"/>
                                        <p:tgtEl>
                                          <p:spTgt spid="174083">
                                            <p:txEl>
                                              <p:charRg st="25"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083">
                                            <p:txEl>
                                              <p:charRg st="25" end="4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4083">
                                            <p:txEl>
                                              <p:charRg st="46" end="51"/>
                                            </p:txEl>
                                          </p:spTgt>
                                        </p:tgtEl>
                                        <p:attrNameLst>
                                          <p:attrName>style.visibility</p:attrName>
                                        </p:attrNameLst>
                                      </p:cBhvr>
                                      <p:to>
                                        <p:strVal val="visible"/>
                                      </p:to>
                                    </p:set>
                                    <p:anim calcmode="lin" valueType="num">
                                      <p:cBhvr additive="base">
                                        <p:cTn id="23" dur="500" fill="hold"/>
                                        <p:tgtEl>
                                          <p:spTgt spid="174083">
                                            <p:txEl>
                                              <p:charRg st="46" end="5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4083">
                                            <p:txEl>
                                              <p:charRg st="46" end="51"/>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4083">
                                            <p:txEl>
                                              <p:charRg st="51" end="60"/>
                                            </p:txEl>
                                          </p:spTgt>
                                        </p:tgtEl>
                                        <p:attrNameLst>
                                          <p:attrName>style.visibility</p:attrName>
                                        </p:attrNameLst>
                                      </p:cBhvr>
                                      <p:to>
                                        <p:strVal val="visible"/>
                                      </p:to>
                                    </p:set>
                                    <p:anim calcmode="lin" valueType="num">
                                      <p:cBhvr additive="base">
                                        <p:cTn id="27" dur="500" fill="hold"/>
                                        <p:tgtEl>
                                          <p:spTgt spid="174083">
                                            <p:txEl>
                                              <p:charRg st="51" end="6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4083">
                                            <p:txEl>
                                              <p:charRg st="51" end="60"/>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4083">
                                            <p:txEl>
                                              <p:charRg st="60" end="83"/>
                                            </p:txEl>
                                          </p:spTgt>
                                        </p:tgtEl>
                                        <p:attrNameLst>
                                          <p:attrName>style.visibility</p:attrName>
                                        </p:attrNameLst>
                                      </p:cBhvr>
                                      <p:to>
                                        <p:strVal val="visible"/>
                                      </p:to>
                                    </p:set>
                                    <p:anim calcmode="lin" valueType="num">
                                      <p:cBhvr additive="base">
                                        <p:cTn id="31" dur="500" fill="hold"/>
                                        <p:tgtEl>
                                          <p:spTgt spid="174083">
                                            <p:txEl>
                                              <p:charRg st="60" end="8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083">
                                            <p:txEl>
                                              <p:charRg st="60" end="8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5107" name="Rectangle 3"/>
          <p:cNvSpPr/>
          <p:nvPr/>
        </p:nvSpPr>
        <p:spPr>
          <a:xfrm>
            <a:off x="533400" y="627063"/>
            <a:ext cx="8262938" cy="3275012"/>
          </a:xfrm>
          <a:prstGeom prst="rect">
            <a:avLst/>
          </a:prstGeom>
          <a:noFill/>
          <a:ln w="9525">
            <a:noFill/>
          </a:ln>
        </p:spPr>
        <p:txBody>
          <a:bodyPr anchor="t">
            <a:spAutoFit/>
          </a:bodyPr>
          <a:p>
            <a:pPr marL="533400" indent="-533400">
              <a:lnSpc>
                <a:spcPct val="130000"/>
              </a:lnSpc>
              <a:spcBef>
                <a:spcPct val="30000"/>
              </a:spcBef>
              <a:spcAft>
                <a:spcPct val="20000"/>
              </a:spcAft>
              <a:buClr>
                <a:schemeClr val="tx2"/>
              </a:buClr>
              <a:buSzPct val="95000"/>
              <a:buFont typeface="Wingdings" panose="05000000000000000000" pitchFamily="2" charset="2"/>
              <a:buBlip>
                <a:blip r:embed="rId1"/>
              </a:buBlip>
            </a:pPr>
            <a:r>
              <a:rPr lang="zh-CN" altLang="zh-CN" sz="2400" dirty="0">
                <a:solidFill>
                  <a:srgbClr val="000099"/>
                </a:solidFill>
                <a:latin typeface="Times New Roman" panose="02020603050405020304" pitchFamily="2" charset="0"/>
                <a:ea typeface="宋体" panose="02010600030101010101" pitchFamily="2" charset="-122"/>
              </a:rPr>
              <a:t>UNIX文件系统的主要结构及实现</a:t>
            </a:r>
            <a:endParaRPr lang="zh-CN" altLang="zh-CN" sz="2400" dirty="0">
              <a:solidFill>
                <a:srgbClr val="000099"/>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UNIX文件系统的特点</a:t>
            </a:r>
            <a:endParaRPr lang="zh-CN" altLang="zh-CN" sz="240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UNIX系统的索引文件结构</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文件目录项组成</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文件索引节点(磁盘索引节点)的结构</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 7 版本文件索引结构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75109" name="Rectangle 5"/>
          <p:cNvSpPr/>
          <p:nvPr/>
        </p:nvSpPr>
        <p:spPr>
          <a:xfrm>
            <a:off x="1225550" y="3851275"/>
            <a:ext cx="7205663" cy="977900"/>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ea typeface="宋体" panose="02010600030101010101" pitchFamily="2" charset="-122"/>
              </a:rPr>
              <a:t>小型文件结构、大型文件结构、巨型文件结构</a:t>
            </a:r>
            <a:endParaRPr lang="zh-CN" altLang="en-US" sz="2000" b="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ea typeface="宋体" panose="02010600030101010101" pitchFamily="2" charset="-122"/>
              </a:rPr>
              <a:t>在此三种结构下，系统能支持的文件最大的字节数的计算</a:t>
            </a:r>
            <a:endParaRPr lang="zh-CN" altLang="en-US" sz="2000" b="0">
              <a:solidFill>
                <a:schemeClr val="tx1"/>
              </a:solidFill>
              <a:latin typeface="Times New Roman" panose="02020603050405020304" pitchFamily="2" charset="0"/>
              <a:ea typeface="宋体" panose="02010600030101010101" pitchFamily="2" charset="-122"/>
            </a:endParaRPr>
          </a:p>
        </p:txBody>
      </p:sp>
      <p:sp>
        <p:nvSpPr>
          <p:cNvPr id="175110" name="Rectangle 6"/>
          <p:cNvSpPr/>
          <p:nvPr/>
        </p:nvSpPr>
        <p:spPr>
          <a:xfrm>
            <a:off x="519113" y="4835525"/>
            <a:ext cx="7785100" cy="488950"/>
          </a:xfrm>
          <a:prstGeom prst="rect">
            <a:avLst/>
          </a:prstGeom>
          <a:noFill/>
          <a:ln w="9525">
            <a:noFill/>
          </a:ln>
        </p:spPr>
        <p:txBody>
          <a:bodyPr anchor="t">
            <a:spAutoFit/>
          </a:bodyPr>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 system V的文件索引结构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5107">
                                            <p:txEl>
                                              <p:charRg st="0" end="17"/>
                                            </p:txEl>
                                          </p:spTgt>
                                        </p:tgtEl>
                                        <p:attrNameLst>
                                          <p:attrName>style.visibility</p:attrName>
                                        </p:attrNameLst>
                                      </p:cBhvr>
                                      <p:to>
                                        <p:strVal val="visible"/>
                                      </p:to>
                                    </p:set>
                                    <p:anim calcmode="lin" valueType="num">
                                      <p:cBhvr additive="base">
                                        <p:cTn id="7" dur="500" fill="hold"/>
                                        <p:tgtEl>
                                          <p:spTgt spid="175107">
                                            <p:txEl>
                                              <p:charRg st="0" end="1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5107">
                                            <p:txEl>
                                              <p:charRg st="0" end="1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5107">
                                            <p:txEl>
                                              <p:charRg st="17" end="29"/>
                                            </p:txEl>
                                          </p:spTgt>
                                        </p:tgtEl>
                                        <p:attrNameLst>
                                          <p:attrName>style.visibility</p:attrName>
                                        </p:attrNameLst>
                                      </p:cBhvr>
                                      <p:to>
                                        <p:strVal val="visible"/>
                                      </p:to>
                                    </p:set>
                                    <p:anim calcmode="lin" valueType="num">
                                      <p:cBhvr additive="base">
                                        <p:cTn id="11" dur="500" fill="hold"/>
                                        <p:tgtEl>
                                          <p:spTgt spid="175107">
                                            <p:txEl>
                                              <p:charRg st="17" end="29"/>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5107">
                                            <p:txEl>
                                              <p:charRg st="17" end="29"/>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5107">
                                            <p:txEl>
                                              <p:charRg st="29" end="43"/>
                                            </p:txEl>
                                          </p:spTgt>
                                        </p:tgtEl>
                                        <p:attrNameLst>
                                          <p:attrName>style.visibility</p:attrName>
                                        </p:attrNameLst>
                                      </p:cBhvr>
                                      <p:to>
                                        <p:strVal val="visible"/>
                                      </p:to>
                                    </p:set>
                                    <p:anim calcmode="lin" valueType="num">
                                      <p:cBhvr additive="base">
                                        <p:cTn id="15" dur="500" fill="hold"/>
                                        <p:tgtEl>
                                          <p:spTgt spid="175107">
                                            <p:txEl>
                                              <p:charRg st="29" end="4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5107">
                                            <p:txEl>
                                              <p:charRg st="29" end="43"/>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5107">
                                            <p:txEl>
                                              <p:charRg st="43" end="51"/>
                                            </p:txEl>
                                          </p:spTgt>
                                        </p:tgtEl>
                                        <p:attrNameLst>
                                          <p:attrName>style.visibility</p:attrName>
                                        </p:attrNameLst>
                                      </p:cBhvr>
                                      <p:to>
                                        <p:strVal val="visible"/>
                                      </p:to>
                                    </p:set>
                                    <p:anim calcmode="lin" valueType="num">
                                      <p:cBhvr additive="base">
                                        <p:cTn id="19" dur="500" fill="hold"/>
                                        <p:tgtEl>
                                          <p:spTgt spid="175107">
                                            <p:txEl>
                                              <p:charRg st="43" end="5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5107">
                                            <p:txEl>
                                              <p:charRg st="43" end="51"/>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5107">
                                            <p:txEl>
                                              <p:charRg st="51" end="69"/>
                                            </p:txEl>
                                          </p:spTgt>
                                        </p:tgtEl>
                                        <p:attrNameLst>
                                          <p:attrName>style.visibility</p:attrName>
                                        </p:attrNameLst>
                                      </p:cBhvr>
                                      <p:to>
                                        <p:strVal val="visible"/>
                                      </p:to>
                                    </p:set>
                                    <p:anim calcmode="lin" valueType="num">
                                      <p:cBhvr additive="base">
                                        <p:cTn id="23" dur="500" fill="hold"/>
                                        <p:tgtEl>
                                          <p:spTgt spid="175107">
                                            <p:txEl>
                                              <p:charRg st="51" end="69"/>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5107">
                                            <p:txEl>
                                              <p:charRg st="51" end="69"/>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5107">
                                            <p:txEl>
                                              <p:charRg st="69" end="85"/>
                                            </p:txEl>
                                          </p:spTgt>
                                        </p:tgtEl>
                                        <p:attrNameLst>
                                          <p:attrName>style.visibility</p:attrName>
                                        </p:attrNameLst>
                                      </p:cBhvr>
                                      <p:to>
                                        <p:strVal val="visible"/>
                                      </p:to>
                                    </p:set>
                                    <p:anim calcmode="lin" valueType="num">
                                      <p:cBhvr additive="base">
                                        <p:cTn id="27" dur="500" fill="hold"/>
                                        <p:tgtEl>
                                          <p:spTgt spid="175107">
                                            <p:txEl>
                                              <p:charRg st="69" end="8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5107">
                                            <p:txEl>
                                              <p:charRg st="69" end="8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5109">
                                            <p:txEl>
                                              <p:charRg st="0" end="21"/>
                                            </p:txEl>
                                          </p:spTgt>
                                        </p:tgtEl>
                                        <p:attrNameLst>
                                          <p:attrName>style.visibility</p:attrName>
                                        </p:attrNameLst>
                                      </p:cBhvr>
                                      <p:to>
                                        <p:strVal val="visible"/>
                                      </p:to>
                                    </p:set>
                                    <p:anim calcmode="lin" valueType="num">
                                      <p:cBhvr additive="base">
                                        <p:cTn id="31" dur="500" fill="hold"/>
                                        <p:tgtEl>
                                          <p:spTgt spid="175109">
                                            <p:txEl>
                                              <p:charRg st="0" end="2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5109">
                                            <p:txEl>
                                              <p:charRg st="0" end="21"/>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75109">
                                            <p:txEl>
                                              <p:charRg st="21" end="47"/>
                                            </p:txEl>
                                          </p:spTgt>
                                        </p:tgtEl>
                                        <p:attrNameLst>
                                          <p:attrName>style.visibility</p:attrName>
                                        </p:attrNameLst>
                                      </p:cBhvr>
                                      <p:to>
                                        <p:strVal val="visible"/>
                                      </p:to>
                                    </p:set>
                                    <p:anim calcmode="lin" valueType="num">
                                      <p:cBhvr additive="base">
                                        <p:cTn id="35" dur="500" fill="hold"/>
                                        <p:tgtEl>
                                          <p:spTgt spid="175109">
                                            <p:txEl>
                                              <p:charRg st="21" end="4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5109">
                                            <p:txEl>
                                              <p:charRg st="21" end="47"/>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5110">
                                            <p:txEl>
                                              <p:charRg st="0" end="21"/>
                                            </p:txEl>
                                          </p:spTgt>
                                        </p:tgtEl>
                                        <p:attrNameLst>
                                          <p:attrName>style.visibility</p:attrName>
                                        </p:attrNameLst>
                                      </p:cBhvr>
                                      <p:to>
                                        <p:strVal val="visible"/>
                                      </p:to>
                                    </p:set>
                                    <p:anim calcmode="lin" valueType="num">
                                      <p:cBhvr additive="base">
                                        <p:cTn id="39" dur="500" fill="hold"/>
                                        <p:tgtEl>
                                          <p:spTgt spid="175110">
                                            <p:txEl>
                                              <p:charRg st="0" end="21"/>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75110">
                                            <p:txEl>
                                              <p:charRg st="0"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Text Box 2"/>
          <p:cNvSpPr txBox="1"/>
          <p:nvPr/>
        </p:nvSpPr>
        <p:spPr>
          <a:xfrm>
            <a:off x="8420100" y="6510338"/>
            <a:ext cx="723900"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75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6131" name="Rectangle 3"/>
          <p:cNvSpPr/>
          <p:nvPr/>
        </p:nvSpPr>
        <p:spPr>
          <a:xfrm>
            <a:off x="533400" y="627063"/>
            <a:ext cx="8262938" cy="105568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UNIX系统文件目录结构</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UNIX树型目录结构</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文件系统——小结</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76133" name="Rectangle 5"/>
          <p:cNvSpPr/>
          <p:nvPr/>
        </p:nvSpPr>
        <p:spPr>
          <a:xfrm>
            <a:off x="1227138" y="1646238"/>
            <a:ext cx="7205662" cy="977900"/>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ea typeface="宋体" panose="02010600030101010101" pitchFamily="2" charset="-122"/>
              </a:rPr>
              <a:t>便于随机存取的文件目录结构</a:t>
            </a:r>
            <a:endParaRPr lang="zh-CN" altLang="en-US" sz="2000" b="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en-US" sz="2000" b="0">
                <a:solidFill>
                  <a:schemeClr val="tx1"/>
                </a:solidFill>
                <a:latin typeface="Times New Roman" panose="02020603050405020304" pitchFamily="2" charset="0"/>
                <a:ea typeface="宋体" panose="02010600030101010101" pitchFamily="2" charset="-122"/>
              </a:rPr>
              <a:t>目录结构中的勾链，支持不同文件路径名共享一个文件</a:t>
            </a:r>
            <a:endParaRPr lang="zh-CN" altLang="en-US" sz="2000" b="0">
              <a:solidFill>
                <a:schemeClr val="tx1"/>
              </a:solidFill>
              <a:latin typeface="Times New Roman" panose="02020603050405020304" pitchFamily="2" charset="0"/>
              <a:ea typeface="宋体" panose="02010600030101010101" pitchFamily="2" charset="-122"/>
            </a:endParaRPr>
          </a:p>
        </p:txBody>
      </p:sp>
      <p:sp>
        <p:nvSpPr>
          <p:cNvPr id="3" name="Rectangle 6"/>
          <p:cNvSpPr/>
          <p:nvPr/>
        </p:nvSpPr>
        <p:spPr>
          <a:xfrm>
            <a:off x="1228725" y="4462463"/>
            <a:ext cx="7205663" cy="977900"/>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endParaRPr lang="zh-CN" altLang="zh-CN" sz="20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176135" name="Rectangle 7"/>
          <p:cNvSpPr/>
          <p:nvPr/>
        </p:nvSpPr>
        <p:spPr>
          <a:xfrm>
            <a:off x="534988" y="2571750"/>
            <a:ext cx="8262937" cy="2033588"/>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UNIX系统的打开文件结构</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设置打开文件机构的必要性</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打开文件机构的组成：</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None/>
            </a:pPr>
            <a:r>
              <a:rPr lang="zh-CN" altLang="zh-CN" sz="2000" b="0" dirty="0">
                <a:solidFill>
                  <a:schemeClr val="tx1"/>
                </a:solidFill>
                <a:latin typeface="Times New Roman" panose="02020603050405020304" pitchFamily="2" charset="0"/>
                <a:ea typeface="宋体" panose="02010600030101010101" pitchFamily="2" charset="-122"/>
              </a:rPr>
              <a:t>    活动i节点表、系统打开文件表、用户文件描述符表</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176136" name="Rectangle 8"/>
          <p:cNvSpPr/>
          <p:nvPr/>
        </p:nvSpPr>
        <p:spPr>
          <a:xfrm>
            <a:off x="536575" y="4545013"/>
            <a:ext cx="8262938" cy="15446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文件存储器空闲块的管理</a:t>
            </a:r>
            <a:endParaRPr lang="zh-CN" altLang="zh-CN" sz="240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UNIX文件系统磁盘存储区(文件卷)的结构</a:t>
            </a:r>
            <a:endParaRPr lang="zh-CN" altLang="zh-CN" sz="2000" b="0" dirty="0">
              <a:solidFill>
                <a:schemeClr val="tx1"/>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空闲磁盘块的管理：成组链接法    </a:t>
            </a:r>
            <a:endParaRPr lang="zh-CN" altLang="zh-CN" sz="20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6131">
                                            <p:txEl>
                                              <p:charRg st="0" end="13"/>
                                            </p:txEl>
                                          </p:spTgt>
                                        </p:tgtEl>
                                        <p:attrNameLst>
                                          <p:attrName>style.visibility</p:attrName>
                                        </p:attrNameLst>
                                      </p:cBhvr>
                                      <p:to>
                                        <p:strVal val="visible"/>
                                      </p:to>
                                    </p:set>
                                    <p:anim calcmode="lin" valueType="num">
                                      <p:cBhvr additive="base">
                                        <p:cTn id="7" dur="500" fill="hold"/>
                                        <p:tgtEl>
                                          <p:spTgt spid="176131">
                                            <p:txEl>
                                              <p:charRg st="0" end="1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1">
                                            <p:txEl>
                                              <p:charRg st="0" end="1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6131">
                                            <p:txEl>
                                              <p:charRg st="13" end="24"/>
                                            </p:txEl>
                                          </p:spTgt>
                                        </p:tgtEl>
                                        <p:attrNameLst>
                                          <p:attrName>style.visibility</p:attrName>
                                        </p:attrNameLst>
                                      </p:cBhvr>
                                      <p:to>
                                        <p:strVal val="visible"/>
                                      </p:to>
                                    </p:set>
                                    <p:anim calcmode="lin" valueType="num">
                                      <p:cBhvr additive="base">
                                        <p:cTn id="11" dur="500" fill="hold"/>
                                        <p:tgtEl>
                                          <p:spTgt spid="176131">
                                            <p:txEl>
                                              <p:charRg st="13" end="2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6131">
                                            <p:txEl>
                                              <p:charRg st="13" end="2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6133">
                                            <p:txEl>
                                              <p:charRg st="0" end="14"/>
                                            </p:txEl>
                                          </p:spTgt>
                                        </p:tgtEl>
                                        <p:attrNameLst>
                                          <p:attrName>style.visibility</p:attrName>
                                        </p:attrNameLst>
                                      </p:cBhvr>
                                      <p:to>
                                        <p:strVal val="visible"/>
                                      </p:to>
                                    </p:set>
                                    <p:anim calcmode="lin" valueType="num">
                                      <p:cBhvr additive="base">
                                        <p:cTn id="15" dur="500" fill="hold"/>
                                        <p:tgtEl>
                                          <p:spTgt spid="176133">
                                            <p:txEl>
                                              <p:charRg st="0" end="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6133">
                                            <p:txEl>
                                              <p:charRg st="0" end="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6133">
                                            <p:txEl>
                                              <p:charRg st="14" end="39"/>
                                            </p:txEl>
                                          </p:spTgt>
                                        </p:tgtEl>
                                        <p:attrNameLst>
                                          <p:attrName>style.visibility</p:attrName>
                                        </p:attrNameLst>
                                      </p:cBhvr>
                                      <p:to>
                                        <p:strVal val="visible"/>
                                      </p:to>
                                    </p:set>
                                    <p:anim calcmode="lin" valueType="num">
                                      <p:cBhvr additive="base">
                                        <p:cTn id="19" dur="500" fill="hold"/>
                                        <p:tgtEl>
                                          <p:spTgt spid="176133">
                                            <p:txEl>
                                              <p:charRg st="14" end="3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6133">
                                            <p:txEl>
                                              <p:charRg st="14" end="39"/>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6135">
                                            <p:txEl>
                                              <p:charRg st="0" end="14"/>
                                            </p:txEl>
                                          </p:spTgt>
                                        </p:tgtEl>
                                        <p:attrNameLst>
                                          <p:attrName>style.visibility</p:attrName>
                                        </p:attrNameLst>
                                      </p:cBhvr>
                                      <p:to>
                                        <p:strVal val="visible"/>
                                      </p:to>
                                    </p:set>
                                    <p:anim calcmode="lin" valueType="num">
                                      <p:cBhvr additive="base">
                                        <p:cTn id="23" dur="500" fill="hold"/>
                                        <p:tgtEl>
                                          <p:spTgt spid="176135">
                                            <p:txEl>
                                              <p:charRg st="0" end="1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6135">
                                            <p:txEl>
                                              <p:charRg st="0" end="14"/>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6135">
                                            <p:txEl>
                                              <p:charRg st="14" end="27"/>
                                            </p:txEl>
                                          </p:spTgt>
                                        </p:tgtEl>
                                        <p:attrNameLst>
                                          <p:attrName>style.visibility</p:attrName>
                                        </p:attrNameLst>
                                      </p:cBhvr>
                                      <p:to>
                                        <p:strVal val="visible"/>
                                      </p:to>
                                    </p:set>
                                    <p:anim calcmode="lin" valueType="num">
                                      <p:cBhvr additive="base">
                                        <p:cTn id="27" dur="500" fill="hold"/>
                                        <p:tgtEl>
                                          <p:spTgt spid="176135">
                                            <p:txEl>
                                              <p:charRg st="14" end="27"/>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6135">
                                            <p:txEl>
                                              <p:charRg st="14" end="27"/>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76135">
                                            <p:txEl>
                                              <p:charRg st="27" end="38"/>
                                            </p:txEl>
                                          </p:spTgt>
                                        </p:tgtEl>
                                        <p:attrNameLst>
                                          <p:attrName>style.visibility</p:attrName>
                                        </p:attrNameLst>
                                      </p:cBhvr>
                                      <p:to>
                                        <p:strVal val="visible"/>
                                      </p:to>
                                    </p:set>
                                    <p:anim calcmode="lin" valueType="num">
                                      <p:cBhvr additive="base">
                                        <p:cTn id="31" dur="500" fill="hold"/>
                                        <p:tgtEl>
                                          <p:spTgt spid="176135">
                                            <p:txEl>
                                              <p:charRg st="27" end="3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6135">
                                            <p:txEl>
                                              <p:charRg st="27" end="38"/>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176135">
                                            <p:txEl>
                                              <p:charRg st="38" end="66"/>
                                            </p:txEl>
                                          </p:spTgt>
                                        </p:tgtEl>
                                        <p:attrNameLst>
                                          <p:attrName>style.visibility</p:attrName>
                                        </p:attrNameLst>
                                      </p:cBhvr>
                                      <p:to>
                                        <p:strVal val="visible"/>
                                      </p:to>
                                    </p:set>
                                    <p:anim calcmode="lin" valueType="num">
                                      <p:cBhvr additive="base">
                                        <p:cTn id="35" dur="500" fill="hold"/>
                                        <p:tgtEl>
                                          <p:spTgt spid="176135">
                                            <p:txEl>
                                              <p:charRg st="38" end="6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76135">
                                            <p:txEl>
                                              <p:charRg st="38" end="66"/>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76136">
                                            <p:txEl>
                                              <p:charRg st="0" end="12"/>
                                            </p:txEl>
                                          </p:spTgt>
                                        </p:tgtEl>
                                        <p:attrNameLst>
                                          <p:attrName>style.visibility</p:attrName>
                                        </p:attrNameLst>
                                      </p:cBhvr>
                                      <p:to>
                                        <p:strVal val="visible"/>
                                      </p:to>
                                    </p:set>
                                    <p:anim calcmode="lin" valueType="num">
                                      <p:cBhvr additive="base">
                                        <p:cTn id="39" dur="500" fill="hold"/>
                                        <p:tgtEl>
                                          <p:spTgt spid="176136">
                                            <p:txEl>
                                              <p:charRg st="0" end="1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76136">
                                            <p:txEl>
                                              <p:charRg st="0" end="12"/>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76136">
                                            <p:txEl>
                                              <p:charRg st="12" end="34"/>
                                            </p:txEl>
                                          </p:spTgt>
                                        </p:tgtEl>
                                        <p:attrNameLst>
                                          <p:attrName>style.visibility</p:attrName>
                                        </p:attrNameLst>
                                      </p:cBhvr>
                                      <p:to>
                                        <p:strVal val="visible"/>
                                      </p:to>
                                    </p:set>
                                    <p:anim calcmode="lin" valueType="num">
                                      <p:cBhvr additive="base">
                                        <p:cTn id="43" dur="500" fill="hold"/>
                                        <p:tgtEl>
                                          <p:spTgt spid="176136">
                                            <p:txEl>
                                              <p:charRg st="12" end="3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6136">
                                            <p:txEl>
                                              <p:charRg st="12" end="34"/>
                                            </p:txEl>
                                          </p:spTgt>
                                        </p:tgtEl>
                                        <p:attrNameLst>
                                          <p:attrName>ppt_y</p:attrName>
                                        </p:attrNameLst>
                                      </p:cBhvr>
                                      <p:tavLst>
                                        <p:tav tm="0">
                                          <p:val>
                                            <p:strVal val="#ppt_y"/>
                                          </p:val>
                                        </p:tav>
                                        <p:tav tm="100000">
                                          <p:val>
                                            <p:strVal val="#ppt_y"/>
                                          </p:val>
                                        </p:tav>
                                      </p:tavLst>
                                    </p:anim>
                                  </p:childTnLst>
                                </p:cTn>
                              </p:par>
                              <p:par>
                                <p:cTn id="45" presetID="2" presetClass="entr" presetSubtype="8" fill="hold" nodeType="withEffect">
                                  <p:stCondLst>
                                    <p:cond delay="0"/>
                                  </p:stCondLst>
                                  <p:childTnLst>
                                    <p:set>
                                      <p:cBhvr>
                                        <p:cTn id="46" dur="1" fill="hold">
                                          <p:stCondLst>
                                            <p:cond delay="0"/>
                                          </p:stCondLst>
                                        </p:cTn>
                                        <p:tgtEl>
                                          <p:spTgt spid="176136">
                                            <p:txEl>
                                              <p:charRg st="34" end="53"/>
                                            </p:txEl>
                                          </p:spTgt>
                                        </p:tgtEl>
                                        <p:attrNameLst>
                                          <p:attrName>style.visibility</p:attrName>
                                        </p:attrNameLst>
                                      </p:cBhvr>
                                      <p:to>
                                        <p:strVal val="visible"/>
                                      </p:to>
                                    </p:set>
                                    <p:anim calcmode="lin" valueType="num">
                                      <p:cBhvr additive="base">
                                        <p:cTn id="47" dur="500" fill="hold"/>
                                        <p:tgtEl>
                                          <p:spTgt spid="176136">
                                            <p:txEl>
                                              <p:charRg st="34" end="53"/>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76136">
                                            <p:txEl>
                                              <p:charRg st="34" end="5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1747" name="Rectangle 3"/>
          <p:cNvSpPr/>
          <p:nvPr/>
        </p:nvSpPr>
        <p:spPr>
          <a:xfrm>
            <a:off x="171450" y="701675"/>
            <a:ext cx="8972550" cy="5500688"/>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文件的逻辑结构</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流式文件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什么是流式文件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流式文件是相关的有序字符的集合，是无结构的。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流式文件的存取</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流式文件是按信息的个数或以特殊字符为界进行存取的。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记录式文件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什么是记录式文件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记录式文件是一种有结构的文件。这种文件在逻辑上总是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被看成一组连续顺序的记录的集合。</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文件系统——文件的逻辑结构与存取方法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charRg st="0" end="12"/>
                                            </p:txEl>
                                          </p:spTgt>
                                        </p:tgtEl>
                                        <p:attrNameLst>
                                          <p:attrName>style.visibility</p:attrName>
                                        </p:attrNameLst>
                                      </p:cBhvr>
                                      <p:to>
                                        <p:strVal val="visible"/>
                                      </p:to>
                                    </p:set>
                                    <p:anim calcmode="lin" valueType="num">
                                      <p:cBhvr additive="base">
                                        <p:cTn id="7" dur="1000" fill="hold"/>
                                        <p:tgtEl>
                                          <p:spTgt spid="3174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174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charRg st="12" end="27"/>
                                            </p:txEl>
                                          </p:spTgt>
                                        </p:tgtEl>
                                        <p:attrNameLst>
                                          <p:attrName>style.visibility</p:attrName>
                                        </p:attrNameLst>
                                      </p:cBhvr>
                                      <p:to>
                                        <p:strVal val="visible"/>
                                      </p:to>
                                    </p:set>
                                    <p:anim calcmode="lin" valueType="num">
                                      <p:cBhvr additive="base">
                                        <p:cTn id="13" dur="1000" fill="hold"/>
                                        <p:tgtEl>
                                          <p:spTgt spid="31747">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1747">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1747">
                                            <p:txEl>
                                              <p:charRg st="27" end="37"/>
                                            </p:txEl>
                                          </p:spTgt>
                                        </p:tgtEl>
                                        <p:attrNameLst>
                                          <p:attrName>style.visibility</p:attrName>
                                        </p:attrNameLst>
                                      </p:cBhvr>
                                      <p:to>
                                        <p:strVal val="visible"/>
                                      </p:to>
                                    </p:set>
                                    <p:anim calcmode="lin" valueType="num">
                                      <p:cBhvr additive="base">
                                        <p:cTn id="19" dur="500" fill="hold"/>
                                        <p:tgtEl>
                                          <p:spTgt spid="31747">
                                            <p:txEl>
                                              <p:charRg st="27" end="3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charRg st="27" end="37"/>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1747">
                                            <p:txEl>
                                              <p:charRg st="37" end="74"/>
                                            </p:txEl>
                                          </p:spTgt>
                                        </p:tgtEl>
                                        <p:attrNameLst>
                                          <p:attrName>style.visibility</p:attrName>
                                        </p:attrNameLst>
                                      </p:cBhvr>
                                      <p:to>
                                        <p:strVal val="visible"/>
                                      </p:to>
                                    </p:set>
                                    <p:anim calcmode="lin" valueType="num">
                                      <p:cBhvr additive="base">
                                        <p:cTn id="23" dur="500" fill="hold"/>
                                        <p:tgtEl>
                                          <p:spTgt spid="31747">
                                            <p:txEl>
                                              <p:charRg st="37" end="7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747">
                                            <p:txEl>
                                              <p:charRg st="37" end="7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1747">
                                            <p:txEl>
                                              <p:charRg st="74" end="84"/>
                                            </p:txEl>
                                          </p:spTgt>
                                        </p:tgtEl>
                                        <p:attrNameLst>
                                          <p:attrName>style.visibility</p:attrName>
                                        </p:attrNameLst>
                                      </p:cBhvr>
                                      <p:to>
                                        <p:strVal val="visible"/>
                                      </p:to>
                                    </p:set>
                                    <p:anim calcmode="lin" valueType="num">
                                      <p:cBhvr additive="base">
                                        <p:cTn id="29" dur="500" fill="hold"/>
                                        <p:tgtEl>
                                          <p:spTgt spid="31747">
                                            <p:txEl>
                                              <p:charRg st="74" end="8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1747">
                                            <p:txEl>
                                              <p:charRg st="74" end="8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1747">
                                            <p:txEl>
                                              <p:charRg st="84" end="124"/>
                                            </p:txEl>
                                          </p:spTgt>
                                        </p:tgtEl>
                                        <p:attrNameLst>
                                          <p:attrName>style.visibility</p:attrName>
                                        </p:attrNameLst>
                                      </p:cBhvr>
                                      <p:to>
                                        <p:strVal val="visible"/>
                                      </p:to>
                                    </p:set>
                                    <p:anim calcmode="lin" valueType="num">
                                      <p:cBhvr additive="base">
                                        <p:cTn id="33" dur="500" fill="hold"/>
                                        <p:tgtEl>
                                          <p:spTgt spid="31747">
                                            <p:txEl>
                                              <p:charRg st="84" end="12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1747">
                                            <p:txEl>
                                              <p:charRg st="84" end="12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31747">
                                            <p:txEl>
                                              <p:charRg st="124" end="140"/>
                                            </p:txEl>
                                          </p:spTgt>
                                        </p:tgtEl>
                                        <p:attrNameLst>
                                          <p:attrName>style.visibility</p:attrName>
                                        </p:attrNameLst>
                                      </p:cBhvr>
                                      <p:to>
                                        <p:strVal val="visible"/>
                                      </p:to>
                                    </p:set>
                                    <p:anim calcmode="lin" valueType="num">
                                      <p:cBhvr additive="base">
                                        <p:cTn id="39" dur="500" fill="hold"/>
                                        <p:tgtEl>
                                          <p:spTgt spid="31747">
                                            <p:txEl>
                                              <p:charRg st="124" end="14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1747">
                                            <p:txEl>
                                              <p:charRg st="124" end="14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1747">
                                            <p:txEl>
                                              <p:charRg st="140" end="151"/>
                                            </p:txEl>
                                          </p:spTgt>
                                        </p:tgtEl>
                                        <p:attrNameLst>
                                          <p:attrName>style.visibility</p:attrName>
                                        </p:attrNameLst>
                                      </p:cBhvr>
                                      <p:to>
                                        <p:strVal val="visible"/>
                                      </p:to>
                                    </p:set>
                                    <p:anim calcmode="lin" valueType="num">
                                      <p:cBhvr additive="base">
                                        <p:cTn id="45" dur="500" fill="hold"/>
                                        <p:tgtEl>
                                          <p:spTgt spid="31747">
                                            <p:txEl>
                                              <p:charRg st="140" end="15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1747">
                                            <p:txEl>
                                              <p:charRg st="140" end="15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1747">
                                            <p:txEl>
                                              <p:charRg st="151" end="191"/>
                                            </p:txEl>
                                          </p:spTgt>
                                        </p:tgtEl>
                                        <p:attrNameLst>
                                          <p:attrName>style.visibility</p:attrName>
                                        </p:attrNameLst>
                                      </p:cBhvr>
                                      <p:to>
                                        <p:strVal val="visible"/>
                                      </p:to>
                                    </p:set>
                                    <p:anim calcmode="lin" valueType="num">
                                      <p:cBhvr additive="base">
                                        <p:cTn id="49" dur="500" fill="hold"/>
                                        <p:tgtEl>
                                          <p:spTgt spid="31747">
                                            <p:txEl>
                                              <p:charRg st="151" end="19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1747">
                                            <p:txEl>
                                              <p:charRg st="151" end="19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1747">
                                            <p:txEl>
                                              <p:charRg st="191" end="222"/>
                                            </p:txEl>
                                          </p:spTgt>
                                        </p:tgtEl>
                                        <p:attrNameLst>
                                          <p:attrName>style.visibility</p:attrName>
                                        </p:attrNameLst>
                                      </p:cBhvr>
                                      <p:to>
                                        <p:strVal val="visible"/>
                                      </p:to>
                                    </p:set>
                                    <p:anim calcmode="lin" valueType="num">
                                      <p:cBhvr additive="base">
                                        <p:cTn id="53" dur="500" fill="hold"/>
                                        <p:tgtEl>
                                          <p:spTgt spid="31747">
                                            <p:txEl>
                                              <p:charRg st="191" end="22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1747">
                                            <p:txEl>
                                              <p:charRg st="191" end="22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2771" name="Rectangle 3"/>
          <p:cNvSpPr/>
          <p:nvPr/>
        </p:nvSpPr>
        <p:spPr>
          <a:xfrm>
            <a:off x="142875" y="673100"/>
            <a:ext cx="4065588" cy="11144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None/>
            </a:pPr>
            <a:r>
              <a:rPr lang="zh-CN" altLang="zh-CN" sz="2400" dirty="0">
                <a:solidFill>
                  <a:srgbClr val="000099"/>
                </a:solidFill>
                <a:latin typeface="宋体" panose="02010600030101010101" pitchFamily="2" charset="-122"/>
                <a:ea typeface="宋体" panose="02010600030101010101" pitchFamily="2" charset="-122"/>
              </a:rPr>
              <a:t>② </a:t>
            </a:r>
            <a:r>
              <a:rPr lang="zh-CN" altLang="zh-CN" sz="2400" dirty="0">
                <a:solidFill>
                  <a:srgbClr val="000099"/>
                </a:solidFill>
                <a:latin typeface="Times New Roman" panose="02020603050405020304" pitchFamily="2" charset="0"/>
                <a:ea typeface="宋体" panose="02010600030101010101" pitchFamily="2" charset="-122"/>
              </a:rPr>
              <a:t>定长记录与变长记录</a:t>
            </a:r>
            <a:endParaRPr lang="zh-CN" altLang="zh-CN" sz="2400" dirty="0">
              <a:solidFill>
                <a:srgbClr val="000099"/>
              </a:solidFill>
              <a:latin typeface="Times New Roman" panose="02020603050405020304" pitchFamily="2" charset="0"/>
              <a:ea typeface="宋体" panose="02010600030101010101" pitchFamily="2" charset="-122"/>
            </a:endParaRPr>
          </a:p>
          <a:p>
            <a:pPr marL="1295400" lvl="2" indent="-264795" algn="l" eaLnBrk="1" hangingPunct="1">
              <a:lnSpc>
                <a:spcPct val="130000"/>
              </a:lnSpc>
              <a:spcBef>
                <a:spcPct val="30000"/>
              </a:spcBef>
              <a:buClr>
                <a:schemeClr val="tx2"/>
              </a:buClr>
              <a:buSzPct val="95000"/>
              <a:buFont typeface="Wingdings" panose="05000000000000000000" pitchFamily="2" charset="2"/>
              <a:buBlip>
                <a:blip r:embed="rId1"/>
              </a:buBlip>
            </a:pPr>
            <a:r>
              <a:rPr lang="zh-CN" altLang="zh-CN" sz="2400" dirty="0">
                <a:solidFill>
                  <a:schemeClr val="tx1"/>
                </a:solidFill>
                <a:latin typeface="Times New Roman" panose="02020603050405020304" pitchFamily="2" charset="0"/>
                <a:ea typeface="宋体" panose="02010600030101010101" pitchFamily="2" charset="-122"/>
              </a:rPr>
              <a:t>定长记录     </a:t>
            </a:r>
            <a:r>
              <a:rPr lang="zh-CN" altLang="zh-CN" sz="2000" dirty="0">
                <a:solidFill>
                  <a:schemeClr val="tx1"/>
                </a:solidFill>
                <a:latin typeface="Times New Roman" panose="02020603050405020304" pitchFamily="2" charset="0"/>
                <a:ea typeface="宋体" panose="02010600030101010101" pitchFamily="2" charset="-122"/>
              </a:rPr>
              <a:t> </a:t>
            </a:r>
            <a:r>
              <a:rPr lang="zh-CN" altLang="zh-CN" sz="1600" b="0" dirty="0">
                <a:solidFill>
                  <a:schemeClr val="tx1"/>
                </a:solidFill>
                <a:latin typeface="Times New Roman" panose="02020603050405020304" pitchFamily="2" charset="0"/>
                <a:ea typeface="宋体" panose="02010600030101010101" pitchFamily="2" charset="-122"/>
              </a:rPr>
              <a:t>        </a:t>
            </a:r>
            <a:endParaRPr lang="zh-CN" altLang="zh-CN" sz="16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文件系统——文件的逻辑结构与存取方法</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2773" name="Rectangle 5"/>
          <p:cNvSpPr/>
          <p:nvPr/>
        </p:nvSpPr>
        <p:spPr>
          <a:xfrm>
            <a:off x="3717925" y="1303338"/>
            <a:ext cx="2744788" cy="530225"/>
          </a:xfrm>
          <a:prstGeom prst="rect">
            <a:avLst/>
          </a:prstGeom>
          <a:noFill/>
          <a:ln w="9525">
            <a:noFill/>
          </a:ln>
        </p:spPr>
        <p:txBody>
          <a:bodyPr anchor="t">
            <a:spAutoFit/>
          </a:bodyPr>
          <a:p>
            <a:pPr marL="1295400" lvl="2" indent="-264795" algn="l" eaLnBrk="1" hangingPunct="1">
              <a:lnSpc>
                <a:spcPct val="120000"/>
              </a:lnSpc>
              <a:spcBef>
                <a:spcPct val="30000"/>
              </a:spcBef>
              <a:buClr>
                <a:schemeClr val="tx2"/>
              </a:buClr>
              <a:buSzPct val="95000"/>
              <a:buFont typeface="Wingdings" panose="05000000000000000000" pitchFamily="2" charset="2"/>
              <a:buBlip>
                <a:blip r:embed="rId1"/>
              </a:buBlip>
            </a:pPr>
            <a:r>
              <a:rPr lang="zh-CN" altLang="en-US" sz="2400">
                <a:solidFill>
                  <a:schemeClr val="tx1"/>
                </a:solidFill>
                <a:latin typeface="Times New Roman" panose="02020603050405020304" pitchFamily="2" charset="0"/>
                <a:ea typeface="宋体" panose="02010600030101010101" pitchFamily="2" charset="-122"/>
              </a:rPr>
              <a:t>变长记录</a:t>
            </a:r>
            <a:r>
              <a:rPr lang="zh-CN" altLang="en-US" sz="2400" b="0">
                <a:solidFill>
                  <a:schemeClr val="tx1"/>
                </a:solidFill>
                <a:latin typeface="Times New Roman" panose="02020603050405020304" pitchFamily="2" charset="0"/>
                <a:ea typeface="宋体" panose="02010600030101010101" pitchFamily="2" charset="-122"/>
              </a:rPr>
              <a:t>     </a:t>
            </a:r>
            <a:endParaRPr lang="zh-CN" altLang="en-US" sz="2400" b="0">
              <a:solidFill>
                <a:schemeClr val="tx1"/>
              </a:solidFill>
              <a:latin typeface="Times New Roman" panose="02020603050405020304" pitchFamily="2" charset="0"/>
              <a:ea typeface="宋体" panose="02010600030101010101" pitchFamily="2" charset="-122"/>
            </a:endParaRPr>
          </a:p>
        </p:txBody>
      </p:sp>
      <p:grpSp>
        <p:nvGrpSpPr>
          <p:cNvPr id="32774" name="组合 32773"/>
          <p:cNvGrpSpPr/>
          <p:nvPr/>
        </p:nvGrpSpPr>
        <p:grpSpPr>
          <a:xfrm>
            <a:off x="1001713" y="1935163"/>
            <a:ext cx="2203450" cy="2860675"/>
            <a:chOff x="0" y="0"/>
            <a:chExt cx="1388" cy="1802"/>
          </a:xfrm>
        </p:grpSpPr>
        <p:sp>
          <p:nvSpPr>
            <p:cNvPr id="3" name="Text Box 7"/>
            <p:cNvSpPr txBox="1"/>
            <p:nvPr/>
          </p:nvSpPr>
          <p:spPr>
            <a:xfrm>
              <a:off x="499" y="148"/>
              <a:ext cx="820" cy="1379"/>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2775" name="Line 8"/>
            <p:cNvSpPr/>
            <p:nvPr/>
          </p:nvSpPr>
          <p:spPr>
            <a:xfrm>
              <a:off x="499" y="364"/>
              <a:ext cx="820" cy="0"/>
            </a:xfrm>
            <a:prstGeom prst="line">
              <a:avLst/>
            </a:prstGeom>
            <a:ln w="9525" cap="flat" cmpd="sng">
              <a:solidFill>
                <a:schemeClr val="tx1"/>
              </a:solidFill>
              <a:prstDash val="solid"/>
              <a:round/>
              <a:headEnd type="none" w="med" len="med"/>
              <a:tailEnd type="none" w="med" len="med"/>
            </a:ln>
          </p:spPr>
        </p:sp>
        <p:sp>
          <p:nvSpPr>
            <p:cNvPr id="32776" name="Text Box 9"/>
            <p:cNvSpPr txBox="1"/>
            <p:nvPr/>
          </p:nvSpPr>
          <p:spPr>
            <a:xfrm>
              <a:off x="763" y="103"/>
              <a:ext cx="23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77" name="Line 10"/>
            <p:cNvSpPr/>
            <p:nvPr/>
          </p:nvSpPr>
          <p:spPr>
            <a:xfrm>
              <a:off x="499" y="597"/>
              <a:ext cx="820" cy="0"/>
            </a:xfrm>
            <a:prstGeom prst="line">
              <a:avLst/>
            </a:prstGeom>
            <a:ln w="9525" cap="flat" cmpd="sng">
              <a:solidFill>
                <a:schemeClr val="tx1"/>
              </a:solidFill>
              <a:prstDash val="solid"/>
              <a:round/>
              <a:headEnd type="none" w="med" len="med"/>
              <a:tailEnd type="none" w="med" len="med"/>
            </a:ln>
          </p:spPr>
        </p:sp>
        <p:sp>
          <p:nvSpPr>
            <p:cNvPr id="32778" name="Text Box 11"/>
            <p:cNvSpPr txBox="1"/>
            <p:nvPr/>
          </p:nvSpPr>
          <p:spPr>
            <a:xfrm>
              <a:off x="777" y="324"/>
              <a:ext cx="23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79" name="Text Box 12"/>
            <p:cNvSpPr txBox="1"/>
            <p:nvPr/>
          </p:nvSpPr>
          <p:spPr>
            <a:xfrm>
              <a:off x="810" y="642"/>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aseline="-2500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2780" name="Line 13"/>
            <p:cNvSpPr/>
            <p:nvPr/>
          </p:nvSpPr>
          <p:spPr>
            <a:xfrm>
              <a:off x="497" y="947"/>
              <a:ext cx="820" cy="0"/>
            </a:xfrm>
            <a:prstGeom prst="line">
              <a:avLst/>
            </a:prstGeom>
            <a:ln w="9525" cap="flat" cmpd="sng">
              <a:solidFill>
                <a:schemeClr val="tx1"/>
              </a:solidFill>
              <a:prstDash val="solid"/>
              <a:round/>
              <a:headEnd type="none" w="med" len="med"/>
              <a:tailEnd type="none" w="med" len="med"/>
            </a:ln>
          </p:spPr>
        </p:sp>
        <p:sp>
          <p:nvSpPr>
            <p:cNvPr id="32781" name="Line 14"/>
            <p:cNvSpPr/>
            <p:nvPr/>
          </p:nvSpPr>
          <p:spPr>
            <a:xfrm>
              <a:off x="492" y="1144"/>
              <a:ext cx="820" cy="0"/>
            </a:xfrm>
            <a:prstGeom prst="line">
              <a:avLst/>
            </a:prstGeom>
            <a:ln w="9525" cap="flat" cmpd="sng">
              <a:solidFill>
                <a:schemeClr val="tx1"/>
              </a:solidFill>
              <a:prstDash val="solid"/>
              <a:round/>
              <a:headEnd type="none" w="med" len="med"/>
              <a:tailEnd type="none" w="med" len="med"/>
            </a:ln>
          </p:spPr>
        </p:sp>
        <p:sp>
          <p:nvSpPr>
            <p:cNvPr id="32782" name="Text Box 15"/>
            <p:cNvSpPr txBox="1"/>
            <p:nvPr/>
          </p:nvSpPr>
          <p:spPr>
            <a:xfrm>
              <a:off x="781" y="897"/>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i</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3" name="Line 16"/>
            <p:cNvSpPr/>
            <p:nvPr/>
          </p:nvSpPr>
          <p:spPr>
            <a:xfrm>
              <a:off x="0" y="950"/>
              <a:ext cx="499" cy="0"/>
            </a:xfrm>
            <a:prstGeom prst="line">
              <a:avLst/>
            </a:prstGeom>
            <a:ln w="19050" cap="flat" cmpd="sng">
              <a:solidFill>
                <a:schemeClr val="tx1"/>
              </a:solidFill>
              <a:prstDash val="solid"/>
              <a:round/>
              <a:headEnd type="none" w="med" len="med"/>
              <a:tailEnd type="triangle" w="sm" len="med"/>
            </a:ln>
          </p:spPr>
        </p:sp>
        <p:sp>
          <p:nvSpPr>
            <p:cNvPr id="32784" name="Text Box 17"/>
            <p:cNvSpPr txBox="1"/>
            <p:nvPr/>
          </p:nvSpPr>
          <p:spPr>
            <a:xfrm>
              <a:off x="44" y="756"/>
              <a:ext cx="53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RPTR</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5" name="Text Box 18"/>
            <p:cNvSpPr txBox="1"/>
            <p:nvPr/>
          </p:nvSpPr>
          <p:spPr>
            <a:xfrm>
              <a:off x="491" y="1590"/>
              <a:ext cx="897"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定长记录文件</a:t>
              </a:r>
              <a:endParaRPr lang="zh-CN" altLang="en-US" sz="1600" baseline="-25000">
                <a:solidFill>
                  <a:schemeClr val="tx1"/>
                </a:solidFill>
                <a:latin typeface="Times New Roman" panose="02020603050405020304" pitchFamily="2" charset="0"/>
                <a:ea typeface="宋体" panose="02010600030101010101" pitchFamily="2" charset="-122"/>
              </a:endParaRPr>
            </a:p>
          </p:txBody>
        </p:sp>
        <p:sp>
          <p:nvSpPr>
            <p:cNvPr id="32786" name="Text Box 19"/>
            <p:cNvSpPr txBox="1"/>
            <p:nvPr/>
          </p:nvSpPr>
          <p:spPr>
            <a:xfrm>
              <a:off x="347" y="0"/>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7" name="Text Box 20"/>
            <p:cNvSpPr txBox="1"/>
            <p:nvPr/>
          </p:nvSpPr>
          <p:spPr>
            <a:xfrm>
              <a:off x="261" y="253"/>
              <a:ext cx="28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1L</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8" name="Text Box 21"/>
            <p:cNvSpPr txBox="1"/>
            <p:nvPr/>
          </p:nvSpPr>
          <p:spPr>
            <a:xfrm>
              <a:off x="266" y="477"/>
              <a:ext cx="286"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2L</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89" name="Text Box 22"/>
            <p:cNvSpPr txBox="1"/>
            <p:nvPr/>
          </p:nvSpPr>
          <p:spPr>
            <a:xfrm>
              <a:off x="793" y="1210"/>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aseline="-2500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grpSp>
      <p:grpSp>
        <p:nvGrpSpPr>
          <p:cNvPr id="32791" name="组合 32790"/>
          <p:cNvGrpSpPr/>
          <p:nvPr/>
        </p:nvGrpSpPr>
        <p:grpSpPr>
          <a:xfrm>
            <a:off x="4316413" y="1935163"/>
            <a:ext cx="2279650" cy="2860675"/>
            <a:chOff x="0" y="0"/>
            <a:chExt cx="1436" cy="1802"/>
          </a:xfrm>
        </p:grpSpPr>
        <p:sp>
          <p:nvSpPr>
            <p:cNvPr id="4" name="Text Box 24"/>
            <p:cNvSpPr txBox="1"/>
            <p:nvPr/>
          </p:nvSpPr>
          <p:spPr>
            <a:xfrm>
              <a:off x="499" y="148"/>
              <a:ext cx="820" cy="1379"/>
            </a:xfrm>
            <a:prstGeom prst="rect">
              <a:avLst/>
            </a:prstGeom>
            <a:noFill/>
            <a:ln w="19050" cap="flat" cmpd="sng">
              <a:solidFill>
                <a:schemeClr val="tx1"/>
              </a:solidFill>
              <a:prstDash val="solid"/>
              <a:miter/>
              <a:headEnd type="none" w="med" len="med"/>
              <a:tailEnd type="none" w="med" len="med"/>
            </a:ln>
          </p:spPr>
          <p:txBody>
            <a:bodyPr anchor="t">
              <a:spAutoFit/>
            </a:bodyPr>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50000"/>
                </a:spcBef>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2792" name="Line 25"/>
            <p:cNvSpPr/>
            <p:nvPr/>
          </p:nvSpPr>
          <p:spPr>
            <a:xfrm>
              <a:off x="499" y="319"/>
              <a:ext cx="820" cy="0"/>
            </a:xfrm>
            <a:prstGeom prst="line">
              <a:avLst/>
            </a:prstGeom>
            <a:ln w="9525" cap="flat" cmpd="sng">
              <a:solidFill>
                <a:schemeClr val="tx1"/>
              </a:solidFill>
              <a:prstDash val="solid"/>
              <a:round/>
              <a:headEnd type="none" w="med" len="med"/>
              <a:tailEnd type="none" w="med" len="med"/>
            </a:ln>
          </p:spPr>
        </p:sp>
        <p:sp>
          <p:nvSpPr>
            <p:cNvPr id="32793" name="Text Box 26"/>
            <p:cNvSpPr txBox="1"/>
            <p:nvPr/>
          </p:nvSpPr>
          <p:spPr>
            <a:xfrm>
              <a:off x="790" y="103"/>
              <a:ext cx="261"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l</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94" name="Line 27"/>
            <p:cNvSpPr/>
            <p:nvPr/>
          </p:nvSpPr>
          <p:spPr>
            <a:xfrm>
              <a:off x="499" y="597"/>
              <a:ext cx="820" cy="0"/>
            </a:xfrm>
            <a:prstGeom prst="line">
              <a:avLst/>
            </a:prstGeom>
            <a:ln w="9525" cap="flat" cmpd="sng">
              <a:solidFill>
                <a:schemeClr val="tx1"/>
              </a:solidFill>
              <a:prstDash val="solid"/>
              <a:round/>
              <a:headEnd type="none" w="med" len="med"/>
              <a:tailEnd type="none" w="med" len="med"/>
            </a:ln>
          </p:spPr>
        </p:sp>
        <p:sp>
          <p:nvSpPr>
            <p:cNvPr id="32795" name="Text Box 28"/>
            <p:cNvSpPr txBox="1"/>
            <p:nvPr/>
          </p:nvSpPr>
          <p:spPr>
            <a:xfrm>
              <a:off x="795" y="333"/>
              <a:ext cx="234"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796" name="Text Box 29"/>
            <p:cNvSpPr txBox="1"/>
            <p:nvPr/>
          </p:nvSpPr>
          <p:spPr>
            <a:xfrm>
              <a:off x="810" y="642"/>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aseline="-2500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2797" name="Line 30"/>
            <p:cNvSpPr/>
            <p:nvPr/>
          </p:nvSpPr>
          <p:spPr>
            <a:xfrm>
              <a:off x="497" y="1064"/>
              <a:ext cx="820" cy="0"/>
            </a:xfrm>
            <a:prstGeom prst="line">
              <a:avLst/>
            </a:prstGeom>
            <a:ln w="9525" cap="flat" cmpd="sng">
              <a:solidFill>
                <a:schemeClr val="tx1"/>
              </a:solidFill>
              <a:prstDash val="solid"/>
              <a:round/>
              <a:headEnd type="none" w="med" len="med"/>
              <a:tailEnd type="none" w="med" len="med"/>
            </a:ln>
          </p:spPr>
        </p:sp>
        <p:sp>
          <p:nvSpPr>
            <p:cNvPr id="32798" name="Line 31"/>
            <p:cNvSpPr/>
            <p:nvPr/>
          </p:nvSpPr>
          <p:spPr>
            <a:xfrm>
              <a:off x="492" y="1288"/>
              <a:ext cx="820" cy="0"/>
            </a:xfrm>
            <a:prstGeom prst="line">
              <a:avLst/>
            </a:prstGeom>
            <a:ln w="9525" cap="flat" cmpd="sng">
              <a:solidFill>
                <a:schemeClr val="tx1"/>
              </a:solidFill>
              <a:prstDash val="solid"/>
              <a:round/>
              <a:headEnd type="none" w="med" len="med"/>
              <a:tailEnd type="none" w="med" len="med"/>
            </a:ln>
          </p:spPr>
        </p:sp>
        <p:sp>
          <p:nvSpPr>
            <p:cNvPr id="32799" name="Text Box 32"/>
            <p:cNvSpPr txBox="1"/>
            <p:nvPr/>
          </p:nvSpPr>
          <p:spPr>
            <a:xfrm>
              <a:off x="781" y="1032"/>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i</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800" name="Line 33"/>
            <p:cNvSpPr/>
            <p:nvPr/>
          </p:nvSpPr>
          <p:spPr>
            <a:xfrm>
              <a:off x="0" y="887"/>
              <a:ext cx="499" cy="0"/>
            </a:xfrm>
            <a:prstGeom prst="line">
              <a:avLst/>
            </a:prstGeom>
            <a:ln w="19050" cap="flat" cmpd="sng">
              <a:solidFill>
                <a:schemeClr val="tx1"/>
              </a:solidFill>
              <a:prstDash val="solid"/>
              <a:round/>
              <a:headEnd type="none" w="med" len="med"/>
              <a:tailEnd type="triangle" w="sm" len="med"/>
            </a:ln>
          </p:spPr>
        </p:sp>
        <p:sp>
          <p:nvSpPr>
            <p:cNvPr id="32801" name="Text Box 34"/>
            <p:cNvSpPr txBox="1"/>
            <p:nvPr/>
          </p:nvSpPr>
          <p:spPr>
            <a:xfrm>
              <a:off x="35" y="706"/>
              <a:ext cx="53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RPTR</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802" name="Text Box 35"/>
            <p:cNvSpPr txBox="1"/>
            <p:nvPr/>
          </p:nvSpPr>
          <p:spPr>
            <a:xfrm>
              <a:off x="439" y="1590"/>
              <a:ext cx="997"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变长记录文件</a:t>
              </a:r>
              <a:endParaRPr lang="zh-CN" altLang="en-US" sz="1600" baseline="-25000">
                <a:solidFill>
                  <a:schemeClr val="tx1"/>
                </a:solidFill>
                <a:latin typeface="Times New Roman" panose="02020603050405020304" pitchFamily="2" charset="0"/>
                <a:ea typeface="宋体" panose="02010600030101010101" pitchFamily="2" charset="-122"/>
              </a:endParaRPr>
            </a:p>
          </p:txBody>
        </p:sp>
        <p:sp>
          <p:nvSpPr>
            <p:cNvPr id="32803" name="Text Box 36"/>
            <p:cNvSpPr txBox="1"/>
            <p:nvPr/>
          </p:nvSpPr>
          <p:spPr>
            <a:xfrm>
              <a:off x="347" y="0"/>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804" name="Text Box 37"/>
            <p:cNvSpPr txBox="1"/>
            <p:nvPr/>
          </p:nvSpPr>
          <p:spPr>
            <a:xfrm>
              <a:off x="149" y="477"/>
              <a:ext cx="43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L</a:t>
              </a:r>
              <a:r>
                <a:rPr lang="zh-CN" altLang="zh-CN" sz="1600" baseline="-25000" dirty="0">
                  <a:solidFill>
                    <a:schemeClr val="tx1"/>
                  </a:solidFill>
                  <a:latin typeface="Times New Roman" panose="02020603050405020304" pitchFamily="2" charset="0"/>
                  <a:ea typeface="宋体" panose="02010600030101010101" pitchFamily="2" charset="-122"/>
                </a:rPr>
                <a:t>0</a:t>
              </a:r>
              <a:r>
                <a:rPr lang="zh-CN" altLang="zh-CN" sz="1600" dirty="0">
                  <a:solidFill>
                    <a:schemeClr val="tx1"/>
                  </a:solidFill>
                  <a:latin typeface="Times New Roman" panose="02020603050405020304" pitchFamily="2" charset="0"/>
                  <a:ea typeface="宋体" panose="02010600030101010101" pitchFamily="2" charset="-122"/>
                </a:rPr>
                <a:t>+1</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32805" name="Text Box 38"/>
            <p:cNvSpPr txBox="1"/>
            <p:nvPr/>
          </p:nvSpPr>
          <p:spPr>
            <a:xfrm>
              <a:off x="802" y="1300"/>
              <a:ext cx="235" cy="212"/>
            </a:xfrm>
            <a:prstGeom prst="rect">
              <a:avLst/>
            </a:prstGeom>
            <a:noFill/>
            <a:ln w="9525">
              <a:noFill/>
            </a:ln>
          </p:spPr>
          <p:txBody>
            <a:bodyPr anchor="t">
              <a:spAutoFit/>
            </a:bodyPr>
            <a:p>
              <a:pPr>
                <a:spcBef>
                  <a:spcPct val="50000"/>
                </a:spcBef>
              </a:pP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baseline="-25000" dirty="0">
                <a:solidFill>
                  <a:schemeClr val="tx1"/>
                </a:solidFill>
                <a:latin typeface="宋体" panose="02010600030101010101" pitchFamily="2" charset="-122"/>
                <a:ea typeface="宋体" panose="02010600030101010101" pitchFamily="2" charset="-122"/>
                <a:sym typeface="MT Extra" panose="05050102010205020202" pitchFamily="2" charset="2"/>
              </a:endParaRPr>
            </a:p>
          </p:txBody>
        </p:sp>
        <p:sp>
          <p:nvSpPr>
            <p:cNvPr id="32806" name="Line 39"/>
            <p:cNvSpPr/>
            <p:nvPr/>
          </p:nvSpPr>
          <p:spPr>
            <a:xfrm>
              <a:off x="489" y="885"/>
              <a:ext cx="820" cy="0"/>
            </a:xfrm>
            <a:prstGeom prst="line">
              <a:avLst/>
            </a:prstGeom>
            <a:ln w="9525" cap="flat" cmpd="sng">
              <a:solidFill>
                <a:schemeClr val="tx1"/>
              </a:solidFill>
              <a:prstDash val="solid"/>
              <a:round/>
              <a:headEnd type="none" w="med" len="med"/>
              <a:tailEnd type="none" w="med" len="med"/>
            </a:ln>
          </p:spPr>
        </p:sp>
        <p:sp>
          <p:nvSpPr>
            <p:cNvPr id="32807" name="Text Box 40"/>
            <p:cNvSpPr txBox="1"/>
            <p:nvPr/>
          </p:nvSpPr>
          <p:spPr>
            <a:xfrm>
              <a:off x="772" y="853"/>
              <a:ext cx="261"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l</a:t>
              </a:r>
              <a:r>
                <a:rPr lang="zh-CN" altLang="zh-CN" sz="1600" baseline="-25000" dirty="0">
                  <a:solidFill>
                    <a:schemeClr val="tx1"/>
                  </a:solidFill>
                  <a:latin typeface="Times New Roman" panose="02020603050405020304" pitchFamily="2" charset="0"/>
                  <a:ea typeface="宋体" panose="02010600030101010101" pitchFamily="2" charset="-122"/>
                </a:rPr>
                <a:t>i</a:t>
              </a: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grpSp>
      <p:sp>
        <p:nvSpPr>
          <p:cNvPr id="32809" name="Text Box 41"/>
          <p:cNvSpPr txBox="1"/>
          <p:nvPr/>
        </p:nvSpPr>
        <p:spPr>
          <a:xfrm>
            <a:off x="2665413" y="5224463"/>
            <a:ext cx="3000375"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定长记录文件和变长记录文件</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xEl>
                                              <p:charRg st="0" end="12"/>
                                            </p:txEl>
                                          </p:spTgt>
                                        </p:tgtEl>
                                        <p:attrNameLst>
                                          <p:attrName>style.visibility</p:attrName>
                                        </p:attrNameLst>
                                      </p:cBhvr>
                                      <p:to>
                                        <p:strVal val="visible"/>
                                      </p:to>
                                    </p:set>
                                    <p:anim calcmode="lin" valueType="num">
                                      <p:cBhvr additive="base">
                                        <p:cTn id="7" dur="1000" fill="hold"/>
                                        <p:tgtEl>
                                          <p:spTgt spid="32771">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2771">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771">
                                            <p:txEl>
                                              <p:charRg st="12" end="31"/>
                                            </p:txEl>
                                          </p:spTgt>
                                        </p:tgtEl>
                                        <p:attrNameLst>
                                          <p:attrName>style.visibility</p:attrName>
                                        </p:attrNameLst>
                                      </p:cBhvr>
                                      <p:to>
                                        <p:strVal val="visible"/>
                                      </p:to>
                                    </p:set>
                                    <p:anim calcmode="lin" valueType="num">
                                      <p:cBhvr additive="base">
                                        <p:cTn id="13" dur="500" fill="hold"/>
                                        <p:tgtEl>
                                          <p:spTgt spid="32771">
                                            <p:txEl>
                                              <p:charRg st="12" end="3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2771">
                                            <p:txEl>
                                              <p:charRg st="12"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2774"/>
                                        </p:tgtEl>
                                        <p:attrNameLst>
                                          <p:attrName>style.visibility</p:attrName>
                                        </p:attrNameLst>
                                      </p:cBhvr>
                                      <p:to>
                                        <p:strVal val="visible"/>
                                      </p:to>
                                    </p:set>
                                    <p:anim calcmode="lin" valueType="num">
                                      <p:cBhvr additive="base">
                                        <p:cTn id="19" dur="500" fill="hold"/>
                                        <p:tgtEl>
                                          <p:spTgt spid="32774"/>
                                        </p:tgtEl>
                                        <p:attrNameLst>
                                          <p:attrName>ppt_x</p:attrName>
                                        </p:attrNameLst>
                                      </p:cBhvr>
                                      <p:tavLst>
                                        <p:tav tm="0">
                                          <p:val>
                                            <p:strVal val="#ppt_x"/>
                                          </p:val>
                                        </p:tav>
                                        <p:tav tm="100000">
                                          <p:val>
                                            <p:strVal val="#ppt_x"/>
                                          </p:val>
                                        </p:tav>
                                      </p:tavLst>
                                    </p:anim>
                                    <p:anim calcmode="lin" valueType="num">
                                      <p:cBhvr additive="base">
                                        <p:cTn id="20"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2773"/>
                                        </p:tgtEl>
                                        <p:attrNameLst>
                                          <p:attrName>style.visibility</p:attrName>
                                        </p:attrNameLst>
                                      </p:cBhvr>
                                      <p:to>
                                        <p:strVal val="visible"/>
                                      </p:to>
                                    </p:set>
                                    <p:anim calcmode="lin" valueType="num">
                                      <p:cBhvr additive="base">
                                        <p:cTn id="25" dur="500" fill="hold"/>
                                        <p:tgtEl>
                                          <p:spTgt spid="32773"/>
                                        </p:tgtEl>
                                        <p:attrNameLst>
                                          <p:attrName>ppt_x</p:attrName>
                                        </p:attrNameLst>
                                      </p:cBhvr>
                                      <p:tavLst>
                                        <p:tav tm="0">
                                          <p:val>
                                            <p:strVal val="1+#ppt_w/2"/>
                                          </p:val>
                                        </p:tav>
                                        <p:tav tm="100000">
                                          <p:val>
                                            <p:strVal val="#ppt_x"/>
                                          </p:val>
                                        </p:tav>
                                      </p:tavLst>
                                    </p:anim>
                                    <p:anim calcmode="lin" valueType="num">
                                      <p:cBhvr additive="base">
                                        <p:cTn id="26"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2791"/>
                                        </p:tgtEl>
                                        <p:attrNameLst>
                                          <p:attrName>style.visibility</p:attrName>
                                        </p:attrNameLst>
                                      </p:cBhvr>
                                      <p:to>
                                        <p:strVal val="visible"/>
                                      </p:to>
                                    </p:set>
                                    <p:anim calcmode="lin" valueType="num">
                                      <p:cBhvr additive="base">
                                        <p:cTn id="31" dur="500" fill="hold"/>
                                        <p:tgtEl>
                                          <p:spTgt spid="32791"/>
                                        </p:tgtEl>
                                        <p:attrNameLst>
                                          <p:attrName>ppt_x</p:attrName>
                                        </p:attrNameLst>
                                      </p:cBhvr>
                                      <p:tavLst>
                                        <p:tav tm="0">
                                          <p:val>
                                            <p:strVal val="#ppt_x"/>
                                          </p:val>
                                        </p:tav>
                                        <p:tav tm="100000">
                                          <p:val>
                                            <p:strVal val="#ppt_x"/>
                                          </p:val>
                                        </p:tav>
                                      </p:tavLst>
                                    </p:anim>
                                    <p:anim calcmode="lin" valueType="num">
                                      <p:cBhvr additive="base">
                                        <p:cTn id="32" dur="500" fill="hold"/>
                                        <p:tgtEl>
                                          <p:spTgt spid="3279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8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73" grpId="0"/>
      <p:bldP spid="3280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3795" name="Rectangle 3"/>
          <p:cNvSpPr/>
          <p:nvPr/>
        </p:nvSpPr>
        <p:spPr>
          <a:xfrm>
            <a:off x="171450" y="673100"/>
            <a:ext cx="8682038" cy="443071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文件存取方法</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顺序存取</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后一次存取总是在前一次存取的基础上进行的。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顺序存取时不必给出具体的存取位置。</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随机存取</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用户以任意次序请求某个记录。</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随机存取时要指出起始存取位置 (例如记录号)。</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文件系统——文件的逻辑结构与存取方法</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charRg st="0" end="11"/>
                                            </p:txEl>
                                          </p:spTgt>
                                        </p:tgtEl>
                                        <p:attrNameLst>
                                          <p:attrName>style.visibility</p:attrName>
                                        </p:attrNameLst>
                                      </p:cBhvr>
                                      <p:to>
                                        <p:strVal val="visible"/>
                                      </p:to>
                                    </p:set>
                                    <p:anim calcmode="lin" valueType="num">
                                      <p:cBhvr additive="base">
                                        <p:cTn id="7" dur="1000" fill="hold"/>
                                        <p:tgtEl>
                                          <p:spTgt spid="3379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379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5">
                                            <p:txEl>
                                              <p:charRg st="11" end="26"/>
                                            </p:txEl>
                                          </p:spTgt>
                                        </p:tgtEl>
                                        <p:attrNameLst>
                                          <p:attrName>style.visibility</p:attrName>
                                        </p:attrNameLst>
                                      </p:cBhvr>
                                      <p:to>
                                        <p:strVal val="visible"/>
                                      </p:to>
                                    </p:set>
                                    <p:anim calcmode="lin" valueType="num">
                                      <p:cBhvr additive="base">
                                        <p:cTn id="13" dur="1000" fill="hold"/>
                                        <p:tgtEl>
                                          <p:spTgt spid="33795">
                                            <p:txEl>
                                              <p:charRg st="11" end="2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3795">
                                            <p:txEl>
                                              <p:charRg st="11" end="2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charRg st="26" end="61"/>
                                            </p:txEl>
                                          </p:spTgt>
                                        </p:tgtEl>
                                        <p:attrNameLst>
                                          <p:attrName>style.visibility</p:attrName>
                                        </p:attrNameLst>
                                      </p:cBhvr>
                                      <p:to>
                                        <p:strVal val="visible"/>
                                      </p:to>
                                    </p:set>
                                    <p:anim calcmode="lin" valueType="num">
                                      <p:cBhvr additive="base">
                                        <p:cTn id="19" dur="500" fill="hold"/>
                                        <p:tgtEl>
                                          <p:spTgt spid="33795">
                                            <p:txEl>
                                              <p:charRg st="26" end="6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charRg st="26" end="61"/>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3795">
                                            <p:txEl>
                                              <p:charRg st="61" end="92"/>
                                            </p:txEl>
                                          </p:spTgt>
                                        </p:tgtEl>
                                        <p:attrNameLst>
                                          <p:attrName>style.visibility</p:attrName>
                                        </p:attrNameLst>
                                      </p:cBhvr>
                                      <p:to>
                                        <p:strVal val="visible"/>
                                      </p:to>
                                    </p:set>
                                    <p:anim calcmode="lin" valueType="num">
                                      <p:cBhvr additive="base">
                                        <p:cTn id="23" dur="500" fill="hold"/>
                                        <p:tgtEl>
                                          <p:spTgt spid="33795">
                                            <p:txEl>
                                              <p:charRg st="61" end="9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charRg st="61" end="9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33795">
                                            <p:txEl>
                                              <p:charRg st="92" end="107"/>
                                            </p:txEl>
                                          </p:spTgt>
                                        </p:tgtEl>
                                        <p:attrNameLst>
                                          <p:attrName>style.visibility</p:attrName>
                                        </p:attrNameLst>
                                      </p:cBhvr>
                                      <p:to>
                                        <p:strVal val="visible"/>
                                      </p:to>
                                    </p:set>
                                    <p:anim calcmode="lin" valueType="num">
                                      <p:cBhvr additive="base">
                                        <p:cTn id="29" dur="500" fill="hold"/>
                                        <p:tgtEl>
                                          <p:spTgt spid="33795">
                                            <p:txEl>
                                              <p:charRg st="92" end="10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3795">
                                            <p:txEl>
                                              <p:charRg st="92" end="10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3795">
                                            <p:txEl>
                                              <p:charRg st="107" end="135"/>
                                            </p:txEl>
                                          </p:spTgt>
                                        </p:tgtEl>
                                        <p:attrNameLst>
                                          <p:attrName>style.visibility</p:attrName>
                                        </p:attrNameLst>
                                      </p:cBhvr>
                                      <p:to>
                                        <p:strVal val="visible"/>
                                      </p:to>
                                    </p:set>
                                    <p:anim calcmode="lin" valueType="num">
                                      <p:cBhvr additive="base">
                                        <p:cTn id="35" dur="500" fill="hold"/>
                                        <p:tgtEl>
                                          <p:spTgt spid="33795">
                                            <p:txEl>
                                              <p:charRg st="107" end="13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3795">
                                            <p:txEl>
                                              <p:charRg st="107" end="135"/>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3795">
                                            <p:txEl>
                                              <p:charRg st="135" end="172"/>
                                            </p:txEl>
                                          </p:spTgt>
                                        </p:tgtEl>
                                        <p:attrNameLst>
                                          <p:attrName>style.visibility</p:attrName>
                                        </p:attrNameLst>
                                      </p:cBhvr>
                                      <p:to>
                                        <p:strVal val="visible"/>
                                      </p:to>
                                    </p:set>
                                    <p:anim calcmode="lin" valueType="num">
                                      <p:cBhvr additive="base">
                                        <p:cTn id="39" dur="500" fill="hold"/>
                                        <p:tgtEl>
                                          <p:spTgt spid="33795">
                                            <p:txEl>
                                              <p:charRg st="135" end="17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795">
                                            <p:txEl>
                                              <p:charRg st="135" end="1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文件的物理结构</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77" name="" r:id="rId1" imgW="838200" imgH="647700" progId="Paint.Picture">
                  <p:embed/>
                </p:oleObj>
              </mc:Choice>
              <mc:Fallback>
                <p:oleObj name="" r:id="rId1" imgW="838200" imgH="647700" progId="Paint.Picture">
                  <p:embed/>
                  <p:pic>
                    <p:nvPicPr>
                      <p:cNvPr id="0" name="图片 3076"/>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34819"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8">
                                            <p:txEl>
                                              <p:charRg st="1" end="9"/>
                                            </p:txEl>
                                          </p:spTgt>
                                        </p:tgtEl>
                                        <p:attrNameLst>
                                          <p:attrName>style.visibility</p:attrName>
                                        </p:attrNameLst>
                                      </p:cBhvr>
                                      <p:to>
                                        <p:strVal val="visible"/>
                                      </p:to>
                                    </p:set>
                                    <p:anim calcmode="lin" valueType="num">
                                      <p:cBhvr additive="base">
                                        <p:cTn id="7" dur="1000" fill="hold"/>
                                        <p:tgtEl>
                                          <p:spTgt spid="34818">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4818">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p:nvPr/>
        </p:nvSpPr>
        <p:spPr>
          <a:xfrm>
            <a:off x="820738" y="1062038"/>
            <a:ext cx="7129463" cy="406876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文件系统的基本概念</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文件的逻辑结构与存取方法</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文件的物理结构</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文件目录</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文件的共享与安全</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文件操作与文件备份</a:t>
            </a:r>
            <a:endParaRPr kumimoji="0" lang="zh-CN" altLang="en-US" sz="2800" b="1" i="0" u="none" strike="noStrike" kern="1200" cap="none" spc="0" normalizeH="0" baseline="0" noProof="1">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4" name="" r:id="rId2" imgW="838200" imgH="647700" progId="Paint.Picture">
                  <p:embed/>
                </p:oleObj>
              </mc:Choice>
              <mc:Fallback>
                <p:oleObj name="" r:id="rId2" imgW="838200" imgH="647700" progId="Paint.Picture">
                  <p:embed/>
                  <p:pic>
                    <p:nvPicPr>
                      <p:cNvPr id="0" name="图片 3083"/>
                      <p:cNvPicPr/>
                      <p:nvPr/>
                    </p:nvPicPr>
                    <p:blipFill>
                      <a:blip r:embed="rId3"/>
                      <a:stretch>
                        <a:fillRect/>
                      </a:stretch>
                    </p:blipFill>
                    <p:spPr>
                      <a:xfrm>
                        <a:off x="0" y="0"/>
                        <a:ext cx="838200" cy="517525"/>
                      </a:xfrm>
                      <a:prstGeom prst="rect">
                        <a:avLst/>
                      </a:prstGeom>
                      <a:noFill/>
                      <a:ln w="38100">
                        <a:miter/>
                      </a:ln>
                    </p:spPr>
                  </p:pic>
                </p:oleObj>
              </mc:Fallback>
            </mc:AlternateContent>
          </a:graphicData>
        </a:graphic>
      </p:graphicFrame>
      <p:sp>
        <p:nvSpPr>
          <p:cNvPr id="17411" name="Text Box 4"/>
          <p:cNvSpPr txBox="1"/>
          <p:nvPr/>
        </p:nvSpPr>
        <p:spPr>
          <a:xfrm>
            <a:off x="8521700"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7412" name="Rectangle 5"/>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文件系统——主要内容</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10">
                                            <p:txEl>
                                              <p:charRg st="0" end="10"/>
                                            </p:txEl>
                                          </p:spTgt>
                                        </p:tgtEl>
                                        <p:attrNameLst>
                                          <p:attrName>style.visibility</p:attrName>
                                        </p:attrNameLst>
                                      </p:cBhvr>
                                      <p:to>
                                        <p:strVal val="visible"/>
                                      </p:to>
                                    </p:set>
                                    <p:anim calcmode="lin" valueType="num">
                                      <p:cBhvr additive="base">
                                        <p:cTn id="7" dur="500" fill="hold"/>
                                        <p:tgtEl>
                                          <p:spTgt spid="17410">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0">
                                            <p:txEl>
                                              <p:charRg st="0" end="1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410">
                                            <p:txEl>
                                              <p:charRg st="10" end="23"/>
                                            </p:txEl>
                                          </p:spTgt>
                                        </p:tgtEl>
                                        <p:attrNameLst>
                                          <p:attrName>style.visibility</p:attrName>
                                        </p:attrNameLst>
                                      </p:cBhvr>
                                      <p:to>
                                        <p:strVal val="visible"/>
                                      </p:to>
                                    </p:set>
                                    <p:anim calcmode="lin" valueType="num">
                                      <p:cBhvr additive="base">
                                        <p:cTn id="11" dur="500" fill="hold"/>
                                        <p:tgtEl>
                                          <p:spTgt spid="17410">
                                            <p:txEl>
                                              <p:charRg st="10" end="2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410">
                                            <p:txEl>
                                              <p:charRg st="10" end="23"/>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410">
                                            <p:txEl>
                                              <p:charRg st="23" end="31"/>
                                            </p:txEl>
                                          </p:spTgt>
                                        </p:tgtEl>
                                        <p:attrNameLst>
                                          <p:attrName>style.visibility</p:attrName>
                                        </p:attrNameLst>
                                      </p:cBhvr>
                                      <p:to>
                                        <p:strVal val="visible"/>
                                      </p:to>
                                    </p:set>
                                    <p:anim calcmode="lin" valueType="num">
                                      <p:cBhvr additive="base">
                                        <p:cTn id="15" dur="500" fill="hold"/>
                                        <p:tgtEl>
                                          <p:spTgt spid="17410">
                                            <p:txEl>
                                              <p:charRg st="23" end="3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7410">
                                            <p:txEl>
                                              <p:charRg st="23" end="31"/>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7410">
                                            <p:txEl>
                                              <p:charRg st="31" end="36"/>
                                            </p:txEl>
                                          </p:spTgt>
                                        </p:tgtEl>
                                        <p:attrNameLst>
                                          <p:attrName>style.visibility</p:attrName>
                                        </p:attrNameLst>
                                      </p:cBhvr>
                                      <p:to>
                                        <p:strVal val="visible"/>
                                      </p:to>
                                    </p:set>
                                    <p:anim calcmode="lin" valueType="num">
                                      <p:cBhvr additive="base">
                                        <p:cTn id="19" dur="500" fill="hold"/>
                                        <p:tgtEl>
                                          <p:spTgt spid="17410">
                                            <p:txEl>
                                              <p:charRg st="31" end="3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0">
                                            <p:txEl>
                                              <p:charRg st="31" end="36"/>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7410">
                                            <p:txEl>
                                              <p:charRg st="36" end="45"/>
                                            </p:txEl>
                                          </p:spTgt>
                                        </p:tgtEl>
                                        <p:attrNameLst>
                                          <p:attrName>style.visibility</p:attrName>
                                        </p:attrNameLst>
                                      </p:cBhvr>
                                      <p:to>
                                        <p:strVal val="visible"/>
                                      </p:to>
                                    </p:set>
                                    <p:anim calcmode="lin" valueType="num">
                                      <p:cBhvr additive="base">
                                        <p:cTn id="23" dur="500" fill="hold"/>
                                        <p:tgtEl>
                                          <p:spTgt spid="17410">
                                            <p:txEl>
                                              <p:charRg st="36" end="4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7410">
                                            <p:txEl>
                                              <p:charRg st="36" end="45"/>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7410">
                                            <p:txEl>
                                              <p:charRg st="45" end="55"/>
                                            </p:txEl>
                                          </p:spTgt>
                                        </p:tgtEl>
                                        <p:attrNameLst>
                                          <p:attrName>style.visibility</p:attrName>
                                        </p:attrNameLst>
                                      </p:cBhvr>
                                      <p:to>
                                        <p:strVal val="visible"/>
                                      </p:to>
                                    </p:set>
                                    <p:anim calcmode="lin" valueType="num">
                                      <p:cBhvr additive="base">
                                        <p:cTn id="27" dur="500" fill="hold"/>
                                        <p:tgtEl>
                                          <p:spTgt spid="17410">
                                            <p:txEl>
                                              <p:charRg st="45" end="5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410">
                                            <p:txEl>
                                              <p:charRg st="45" end="5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磁盘的结构</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graphicFrame>
        <p:nvGraphicFramePr>
          <p:cNvPr id="2" name="Object 3"/>
          <p:cNvGraphicFramePr>
            <a:graphicFrameLocks noGrp="1" noChangeAspect="1"/>
          </p:cNvGraphicFramePr>
          <p:nvPr>
            <p:ph idx="4294967295"/>
          </p:nvPr>
        </p:nvGraphicFramePr>
        <p:xfrm>
          <a:off x="395288" y="1393825"/>
          <a:ext cx="7964487" cy="5146675"/>
        </p:xfrm>
        <a:graphic>
          <a:graphicData uri="http://schemas.openxmlformats.org/presentationml/2006/ole">
            <mc:AlternateContent xmlns:mc="http://schemas.openxmlformats.org/markup-compatibility/2006">
              <mc:Choice xmlns:v="urn:schemas-microsoft-com:vml" Requires="v">
                <p:oleObj spid="_x0000_s3078" name="" r:id="rId1" imgW="4831715" imgH="3307715" progId="Paint.Picture">
                  <p:embed/>
                </p:oleObj>
              </mc:Choice>
              <mc:Fallback>
                <p:oleObj name="" r:id="rId1" imgW="4831715" imgH="3307715" progId="Paint.Picture">
                  <p:embed/>
                  <p:pic>
                    <p:nvPicPr>
                      <p:cNvPr id="0" name="图片 3077"/>
                      <p:cNvPicPr/>
                      <p:nvPr/>
                    </p:nvPicPr>
                    <p:blipFill>
                      <a:blip r:embed="rId2"/>
                      <a:stretch>
                        <a:fillRect/>
                      </a:stretch>
                    </p:blipFill>
                    <p:spPr>
                      <a:xfrm>
                        <a:off x="395288" y="1393825"/>
                        <a:ext cx="7964487" cy="5146675"/>
                      </a:xfrm>
                      <a:prstGeom prst="rect">
                        <a:avLst/>
                      </a:prstGeom>
                      <a:noFill/>
                      <a:ln w="38100">
                        <a:miter/>
                      </a:ln>
                    </p:spPr>
                  </p:pic>
                </p:oleObj>
              </mc:Fallback>
            </mc:AlternateContent>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6867" name="Rectangle 3"/>
          <p:cNvSpPr/>
          <p:nvPr/>
        </p:nvSpPr>
        <p:spPr>
          <a:xfrm>
            <a:off x="185738" y="673100"/>
            <a:ext cx="8958263" cy="35274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文件的物理结构描述了文件在辅存上的安置、链接和编目的方法。</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常用的文件物理结构：</a:t>
            </a:r>
            <a:r>
              <a:rPr kumimoji="0" lang="zh-CN" sz="2400" b="1"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连续文件、串联文件、索引结构</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连续文件</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什么是连续文件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连续文件结构是由一组分配在磁盘连续区域的物理块组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成的。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6869" name="Rectangle 5"/>
          <p:cNvSpPr/>
          <p:nvPr/>
        </p:nvSpPr>
        <p:spPr>
          <a:xfrm>
            <a:off x="673100" y="4130675"/>
            <a:ext cx="8126413" cy="21812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连续文件结构例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文件Ａ有三个记录 (逻辑记录与物理块大小相等，都为</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512Ｂ)，采用连续文件结构，r</a:t>
            </a:r>
            <a:r>
              <a:rPr kumimoji="0" lang="zh-CN" sz="2400" b="0" i="0" u="none" strike="noStrike" kern="1200" cap="none" spc="0" normalizeH="0" baseline="-25000" noProof="1" dirty="0">
                <a:solidFill>
                  <a:schemeClr val="tx1"/>
                </a:solidFill>
                <a:latin typeface="Times New Roman" panose="02020603050405020304" pitchFamily="2" charset="0"/>
                <a:ea typeface="宋体" panose="02010600030101010101" pitchFamily="2" charset="-122"/>
                <a:cs typeface="+mn-cs"/>
              </a:rPr>
              <a:t>0</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存放在块号为100的磁盘</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块上。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6867">
                                            <p:txEl>
                                              <p:charRg st="0" end="61"/>
                                            </p:txEl>
                                          </p:spTgt>
                                        </p:tgtEl>
                                        <p:attrNameLst>
                                          <p:attrName>style.visibility</p:attrName>
                                        </p:attrNameLst>
                                      </p:cBhvr>
                                      <p:to>
                                        <p:strVal val="visible"/>
                                      </p:to>
                                    </p:set>
                                    <p:anim calcmode="lin" valueType="num">
                                      <p:cBhvr additive="base">
                                        <p:cTn id="7" dur="500" fill="hold"/>
                                        <p:tgtEl>
                                          <p:spTgt spid="36867">
                                            <p:txEl>
                                              <p:charRg st="0" end="6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charRg st="0" end="61"/>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867">
                                            <p:txEl>
                                              <p:charRg st="61" end="70"/>
                                            </p:txEl>
                                          </p:spTgt>
                                        </p:tgtEl>
                                        <p:attrNameLst>
                                          <p:attrName>style.visibility</p:attrName>
                                        </p:attrNameLst>
                                      </p:cBhvr>
                                      <p:to>
                                        <p:strVal val="visible"/>
                                      </p:to>
                                    </p:set>
                                    <p:anim calcmode="lin" valueType="num">
                                      <p:cBhvr additive="base">
                                        <p:cTn id="13" dur="500" fill="hold"/>
                                        <p:tgtEl>
                                          <p:spTgt spid="36867">
                                            <p:txEl>
                                              <p:charRg st="61" end="7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7">
                                            <p:txEl>
                                              <p:charRg st="61" end="7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charRg st="70" end="88"/>
                                            </p:txEl>
                                          </p:spTgt>
                                        </p:tgtEl>
                                        <p:attrNameLst>
                                          <p:attrName>style.visibility</p:attrName>
                                        </p:attrNameLst>
                                      </p:cBhvr>
                                      <p:to>
                                        <p:strVal val="visible"/>
                                      </p:to>
                                    </p:set>
                                    <p:anim calcmode="lin" valueType="num">
                                      <p:cBhvr additive="base">
                                        <p:cTn id="19" dur="500" fill="hold"/>
                                        <p:tgtEl>
                                          <p:spTgt spid="36867">
                                            <p:txEl>
                                              <p:charRg st="70" end="8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charRg st="70" end="8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867">
                                            <p:txEl>
                                              <p:charRg st="88" end="119"/>
                                            </p:txEl>
                                          </p:spTgt>
                                        </p:tgtEl>
                                        <p:attrNameLst>
                                          <p:attrName>style.visibility</p:attrName>
                                        </p:attrNameLst>
                                      </p:cBhvr>
                                      <p:to>
                                        <p:strVal val="visible"/>
                                      </p:to>
                                    </p:set>
                                    <p:anim calcmode="lin" valueType="num">
                                      <p:cBhvr additive="base">
                                        <p:cTn id="23" dur="500" fill="hold"/>
                                        <p:tgtEl>
                                          <p:spTgt spid="36867">
                                            <p:txEl>
                                              <p:charRg st="88" end="11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charRg st="88" end="11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6867">
                                            <p:txEl>
                                              <p:charRg st="119" end="129"/>
                                            </p:txEl>
                                          </p:spTgt>
                                        </p:tgtEl>
                                        <p:attrNameLst>
                                          <p:attrName>style.visibility</p:attrName>
                                        </p:attrNameLst>
                                      </p:cBhvr>
                                      <p:to>
                                        <p:strVal val="visible"/>
                                      </p:to>
                                    </p:set>
                                    <p:anim calcmode="lin" valueType="num">
                                      <p:cBhvr additive="base">
                                        <p:cTn id="27" dur="500" fill="hold"/>
                                        <p:tgtEl>
                                          <p:spTgt spid="36867">
                                            <p:txEl>
                                              <p:charRg st="119" end="12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charRg st="119" end="12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6869">
                                            <p:txEl>
                                              <p:charRg st="0" end="12"/>
                                            </p:txEl>
                                          </p:spTgt>
                                        </p:tgtEl>
                                        <p:attrNameLst>
                                          <p:attrName>style.visibility</p:attrName>
                                        </p:attrNameLst>
                                      </p:cBhvr>
                                      <p:to>
                                        <p:strVal val="visible"/>
                                      </p:to>
                                    </p:set>
                                    <p:anim calcmode="lin" valueType="num">
                                      <p:cBhvr additive="base">
                                        <p:cTn id="33" dur="1000" fill="hold"/>
                                        <p:tgtEl>
                                          <p:spTgt spid="36869">
                                            <p:txEl>
                                              <p:charRg st="0" end="12"/>
                                            </p:txEl>
                                          </p:spTgt>
                                        </p:tgtEl>
                                        <p:attrNameLst>
                                          <p:attrName>ppt_x</p:attrName>
                                        </p:attrNameLst>
                                      </p:cBhvr>
                                      <p:tavLst>
                                        <p:tav tm="0">
                                          <p:val>
                                            <p:strVal val="0-#ppt_w/2"/>
                                          </p:val>
                                        </p:tav>
                                        <p:tav tm="100000">
                                          <p:val>
                                            <p:strVal val="#ppt_x"/>
                                          </p:val>
                                        </p:tav>
                                      </p:tavLst>
                                    </p:anim>
                                    <p:anim calcmode="lin" valueType="num">
                                      <p:cBhvr additive="base">
                                        <p:cTn id="34" dur="1000" fill="hold"/>
                                        <p:tgtEl>
                                          <p:spTgt spid="3686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6869">
                                            <p:txEl>
                                              <p:charRg st="12" end="45"/>
                                            </p:txEl>
                                          </p:spTgt>
                                        </p:tgtEl>
                                        <p:attrNameLst>
                                          <p:attrName>style.visibility</p:attrName>
                                        </p:attrNameLst>
                                      </p:cBhvr>
                                      <p:to>
                                        <p:strVal val="visible"/>
                                      </p:to>
                                    </p:set>
                                    <p:anim calcmode="lin" valueType="num">
                                      <p:cBhvr additive="base">
                                        <p:cTn id="39" dur="500" fill="hold"/>
                                        <p:tgtEl>
                                          <p:spTgt spid="36869">
                                            <p:txEl>
                                              <p:charRg st="12" end="4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9">
                                            <p:txEl>
                                              <p:charRg st="12" end="45"/>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6869">
                                            <p:txEl>
                                              <p:charRg st="45" end="82"/>
                                            </p:txEl>
                                          </p:spTgt>
                                        </p:tgtEl>
                                        <p:attrNameLst>
                                          <p:attrName>style.visibility</p:attrName>
                                        </p:attrNameLst>
                                      </p:cBhvr>
                                      <p:to>
                                        <p:strVal val="visible"/>
                                      </p:to>
                                    </p:set>
                                    <p:anim calcmode="lin" valueType="num">
                                      <p:cBhvr additive="base">
                                        <p:cTn id="43" dur="500" fill="hold"/>
                                        <p:tgtEl>
                                          <p:spTgt spid="36869">
                                            <p:txEl>
                                              <p:charRg st="45" end="8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9">
                                            <p:txEl>
                                              <p:charRg st="45" end="8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6869">
                                            <p:txEl>
                                              <p:charRg st="82" end="94"/>
                                            </p:txEl>
                                          </p:spTgt>
                                        </p:tgtEl>
                                        <p:attrNameLst>
                                          <p:attrName>style.visibility</p:attrName>
                                        </p:attrNameLst>
                                      </p:cBhvr>
                                      <p:to>
                                        <p:strVal val="visible"/>
                                      </p:to>
                                    </p:set>
                                    <p:anim calcmode="lin" valueType="num">
                                      <p:cBhvr additive="base">
                                        <p:cTn id="47" dur="500" fill="hold"/>
                                        <p:tgtEl>
                                          <p:spTgt spid="36869">
                                            <p:txEl>
                                              <p:charRg st="82" end="94"/>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869">
                                            <p:txEl>
                                              <p:charRg st="82" end="9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7890"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37892" name="组合 37891"/>
          <p:cNvGrpSpPr/>
          <p:nvPr/>
        </p:nvGrpSpPr>
        <p:grpSpPr>
          <a:xfrm>
            <a:off x="1187450" y="620713"/>
            <a:ext cx="5816600" cy="2827337"/>
            <a:chOff x="0" y="0"/>
            <a:chExt cx="3664" cy="1781"/>
          </a:xfrm>
        </p:grpSpPr>
        <p:sp>
          <p:nvSpPr>
            <p:cNvPr id="2" name="Text Box 5"/>
            <p:cNvSpPr txBox="1"/>
            <p:nvPr/>
          </p:nvSpPr>
          <p:spPr>
            <a:xfrm>
              <a:off x="551" y="49"/>
              <a:ext cx="978" cy="1478"/>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文件A   3   100</a:t>
              </a:r>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893" name="Line 6"/>
            <p:cNvSpPr/>
            <p:nvPr/>
          </p:nvSpPr>
          <p:spPr>
            <a:xfrm>
              <a:off x="551" y="499"/>
              <a:ext cx="978" cy="1"/>
            </a:xfrm>
            <a:prstGeom prst="line">
              <a:avLst/>
            </a:prstGeom>
            <a:ln w="19050" cap="flat" cmpd="sng">
              <a:solidFill>
                <a:srgbClr val="000000"/>
              </a:solidFill>
              <a:prstDash val="solid"/>
              <a:round/>
              <a:headEnd type="none" w="med" len="med"/>
              <a:tailEnd type="none" w="med" len="med"/>
            </a:ln>
          </p:spPr>
        </p:sp>
        <p:sp>
          <p:nvSpPr>
            <p:cNvPr id="37894" name="Line 7"/>
            <p:cNvSpPr/>
            <p:nvPr/>
          </p:nvSpPr>
          <p:spPr>
            <a:xfrm>
              <a:off x="551" y="762"/>
              <a:ext cx="978" cy="1"/>
            </a:xfrm>
            <a:prstGeom prst="line">
              <a:avLst/>
            </a:prstGeom>
            <a:ln w="19050" cap="flat" cmpd="sng">
              <a:solidFill>
                <a:srgbClr val="000000"/>
              </a:solidFill>
              <a:prstDash val="solid"/>
              <a:round/>
              <a:headEnd type="none" w="med" len="med"/>
              <a:tailEnd type="none" w="med" len="med"/>
            </a:ln>
          </p:spPr>
        </p:sp>
        <p:sp>
          <p:nvSpPr>
            <p:cNvPr id="37895" name="Line 8"/>
            <p:cNvSpPr/>
            <p:nvPr/>
          </p:nvSpPr>
          <p:spPr>
            <a:xfrm>
              <a:off x="1014" y="499"/>
              <a:ext cx="0" cy="263"/>
            </a:xfrm>
            <a:prstGeom prst="line">
              <a:avLst/>
            </a:prstGeom>
            <a:ln w="19050" cap="flat" cmpd="sng">
              <a:solidFill>
                <a:srgbClr val="000000"/>
              </a:solidFill>
              <a:prstDash val="solid"/>
              <a:round/>
              <a:headEnd type="none" w="med" len="med"/>
              <a:tailEnd type="none" w="med" len="med"/>
            </a:ln>
          </p:spPr>
        </p:sp>
        <p:sp>
          <p:nvSpPr>
            <p:cNvPr id="37896" name="Line 9"/>
            <p:cNvSpPr/>
            <p:nvPr/>
          </p:nvSpPr>
          <p:spPr>
            <a:xfrm>
              <a:off x="1175" y="499"/>
              <a:ext cx="0" cy="263"/>
            </a:xfrm>
            <a:prstGeom prst="line">
              <a:avLst/>
            </a:prstGeom>
            <a:ln w="19050" cap="flat" cmpd="sng">
              <a:solidFill>
                <a:srgbClr val="000000"/>
              </a:solidFill>
              <a:prstDash val="solid"/>
              <a:round/>
              <a:headEnd type="none" w="med" len="med"/>
              <a:tailEnd type="none" w="med" len="med"/>
            </a:ln>
          </p:spPr>
        </p:sp>
        <p:sp>
          <p:nvSpPr>
            <p:cNvPr id="37897" name="Text Box 10"/>
            <p:cNvSpPr txBox="1"/>
            <p:nvPr/>
          </p:nvSpPr>
          <p:spPr>
            <a:xfrm>
              <a:off x="2203" y="416"/>
              <a:ext cx="1461" cy="377"/>
            </a:xfrm>
            <a:prstGeom prst="rect">
              <a:avLst/>
            </a:prstGeom>
            <a:solidFill>
              <a:srgbClr val="FFCCFF"/>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                  </a:t>
              </a: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1                 </a:t>
              </a: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2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898" name="Line 11"/>
            <p:cNvSpPr/>
            <p:nvPr/>
          </p:nvSpPr>
          <p:spPr>
            <a:xfrm>
              <a:off x="2686" y="416"/>
              <a:ext cx="0" cy="377"/>
            </a:xfrm>
            <a:prstGeom prst="line">
              <a:avLst/>
            </a:prstGeom>
            <a:ln w="19050" cap="flat" cmpd="sng">
              <a:solidFill>
                <a:srgbClr val="000000"/>
              </a:solidFill>
              <a:prstDash val="solid"/>
              <a:round/>
              <a:headEnd type="none" w="med" len="med"/>
              <a:tailEnd type="none" w="med" len="med"/>
            </a:ln>
          </p:spPr>
        </p:sp>
        <p:sp>
          <p:nvSpPr>
            <p:cNvPr id="37899" name="Line 12"/>
            <p:cNvSpPr/>
            <p:nvPr/>
          </p:nvSpPr>
          <p:spPr>
            <a:xfrm>
              <a:off x="3169" y="416"/>
              <a:ext cx="0" cy="377"/>
            </a:xfrm>
            <a:prstGeom prst="line">
              <a:avLst/>
            </a:prstGeom>
            <a:ln w="19050" cap="flat" cmpd="sng">
              <a:solidFill>
                <a:srgbClr val="000000"/>
              </a:solidFill>
              <a:prstDash val="solid"/>
              <a:round/>
              <a:headEnd type="none" w="med" len="med"/>
              <a:tailEnd type="none" w="med" len="med"/>
            </a:ln>
          </p:spPr>
        </p:sp>
        <p:sp>
          <p:nvSpPr>
            <p:cNvPr id="37900" name="Line 13"/>
            <p:cNvSpPr/>
            <p:nvPr/>
          </p:nvSpPr>
          <p:spPr>
            <a:xfrm>
              <a:off x="1472" y="656"/>
              <a:ext cx="304" cy="1"/>
            </a:xfrm>
            <a:prstGeom prst="line">
              <a:avLst/>
            </a:prstGeom>
            <a:ln w="19050" cap="flat" cmpd="sng">
              <a:solidFill>
                <a:srgbClr val="000000"/>
              </a:solidFill>
              <a:prstDash val="solid"/>
              <a:round/>
              <a:headEnd type="none" w="med" len="med"/>
              <a:tailEnd type="none" w="med" len="med"/>
            </a:ln>
          </p:spPr>
        </p:sp>
        <p:sp>
          <p:nvSpPr>
            <p:cNvPr id="37901" name="Line 14"/>
            <p:cNvSpPr/>
            <p:nvPr/>
          </p:nvSpPr>
          <p:spPr>
            <a:xfrm flipV="1">
              <a:off x="1776" y="413"/>
              <a:ext cx="0" cy="235"/>
            </a:xfrm>
            <a:prstGeom prst="line">
              <a:avLst/>
            </a:prstGeom>
            <a:ln w="19050" cap="flat" cmpd="sng">
              <a:solidFill>
                <a:srgbClr val="000000"/>
              </a:solidFill>
              <a:prstDash val="solid"/>
              <a:round/>
              <a:headEnd type="none" w="med" len="med"/>
              <a:tailEnd type="none" w="med" len="med"/>
            </a:ln>
          </p:spPr>
        </p:sp>
        <p:sp>
          <p:nvSpPr>
            <p:cNvPr id="37902" name="Line 15"/>
            <p:cNvSpPr/>
            <p:nvPr/>
          </p:nvSpPr>
          <p:spPr>
            <a:xfrm>
              <a:off x="1776" y="415"/>
              <a:ext cx="427" cy="1"/>
            </a:xfrm>
            <a:prstGeom prst="line">
              <a:avLst/>
            </a:prstGeom>
            <a:ln w="12700" cap="flat" cmpd="sng">
              <a:solidFill>
                <a:srgbClr val="000000"/>
              </a:solidFill>
              <a:prstDash val="solid"/>
              <a:round/>
              <a:headEnd type="none" w="med" len="med"/>
              <a:tailEnd type="triangle" w="sm" len="med"/>
            </a:ln>
          </p:spPr>
        </p:sp>
        <p:sp>
          <p:nvSpPr>
            <p:cNvPr id="37903" name="Text Box 16"/>
            <p:cNvSpPr txBox="1"/>
            <p:nvPr/>
          </p:nvSpPr>
          <p:spPr>
            <a:xfrm>
              <a:off x="2573" y="0"/>
              <a:ext cx="763"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磁盘块号</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37904" name="Text Box 17"/>
            <p:cNvSpPr txBox="1"/>
            <p:nvPr/>
          </p:nvSpPr>
          <p:spPr>
            <a:xfrm>
              <a:off x="2315" y="205"/>
              <a:ext cx="322"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905" name="Text Box 18"/>
            <p:cNvSpPr txBox="1"/>
            <p:nvPr/>
          </p:nvSpPr>
          <p:spPr>
            <a:xfrm>
              <a:off x="2765" y="205"/>
              <a:ext cx="331"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906" name="Text Box 19"/>
            <p:cNvSpPr txBox="1"/>
            <p:nvPr/>
          </p:nvSpPr>
          <p:spPr>
            <a:xfrm>
              <a:off x="3249" y="205"/>
              <a:ext cx="323" cy="212"/>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102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37907" name="Text Box 20"/>
            <p:cNvSpPr txBox="1"/>
            <p:nvPr/>
          </p:nvSpPr>
          <p:spPr>
            <a:xfrm>
              <a:off x="758" y="1569"/>
              <a:ext cx="636"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37908" name="Text Box 21"/>
            <p:cNvSpPr txBox="1"/>
            <p:nvPr/>
          </p:nvSpPr>
          <p:spPr>
            <a:xfrm>
              <a:off x="0" y="442"/>
              <a:ext cx="597" cy="381"/>
            </a:xfrm>
            <a:prstGeom prst="rect">
              <a:avLst/>
            </a:prstGeom>
            <a:noFill/>
            <a:ln w="9525">
              <a:noFill/>
            </a:ln>
          </p:spPr>
          <p:txBody>
            <a:bodyPr anchor="t">
              <a:spAutoFit/>
            </a:bodyPr>
            <a:p>
              <a:pPr>
                <a:spcBef>
                  <a:spcPct val="10000"/>
                </a:spcBef>
              </a:pPr>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10000"/>
                </a:spcBef>
              </a:pPr>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37910" name="Rectangle 22"/>
          <p:cNvSpPr/>
          <p:nvPr/>
        </p:nvSpPr>
        <p:spPr>
          <a:xfrm>
            <a:off x="415925" y="4246563"/>
            <a:ext cx="5721350" cy="21812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连续文件的特点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连续存取时速度较快</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文件长度一经固定便不易改变</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文件的增生和扩充不易</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sp>
        <p:nvSpPr>
          <p:cNvPr id="37911" name="Rectangle 23"/>
          <p:cNvSpPr/>
          <p:nvPr/>
        </p:nvSpPr>
        <p:spPr>
          <a:xfrm>
            <a:off x="508000" y="3646488"/>
            <a:ext cx="8169275" cy="530225"/>
          </a:xfrm>
          <a:prstGeom prst="rect">
            <a:avLst/>
          </a:prstGeom>
          <a:noFill/>
          <a:ln w="9525">
            <a:noFill/>
          </a:ln>
        </p:spPr>
        <p:txBody>
          <a:bodyPr anchor="t">
            <a:spAutoFit/>
          </a:bodyPr>
          <a:p>
            <a:pPr marL="533400" indent="-533400">
              <a:lnSpc>
                <a:spcPct val="120000"/>
              </a:lnSpc>
              <a:spcBef>
                <a:spcPct val="30000"/>
              </a:spcBef>
            </a:pPr>
            <a:r>
              <a:rPr lang="zh-CN" altLang="zh-CN" sz="2000" b="0" dirty="0">
                <a:solidFill>
                  <a:srgbClr val="CC0000"/>
                </a:solidFill>
                <a:latin typeface="Times New Roman" panose="02020603050405020304" pitchFamily="2" charset="0"/>
                <a:ea typeface="宋体" panose="02010600030101010101" pitchFamily="2" charset="-122"/>
              </a:rPr>
              <a:t>  </a:t>
            </a:r>
            <a:r>
              <a:rPr lang="zh-CN" altLang="zh-CN" sz="2400" dirty="0">
                <a:solidFill>
                  <a:srgbClr val="CC0000"/>
                </a:solidFill>
                <a:latin typeface="Times New Roman" panose="02020603050405020304" pitchFamily="2" charset="0"/>
                <a:ea typeface="宋体" panose="02010600030101010101" pitchFamily="2" charset="-122"/>
              </a:rPr>
              <a:t>问题：在连续文件结构下，存取 r </a:t>
            </a:r>
            <a:r>
              <a:rPr lang="zh-CN" altLang="zh-CN" sz="2400" baseline="-25000" dirty="0">
                <a:solidFill>
                  <a:srgbClr val="CC0000"/>
                </a:solidFill>
                <a:latin typeface="Times New Roman" panose="02020603050405020304" pitchFamily="2" charset="0"/>
                <a:ea typeface="宋体" panose="02010600030101010101" pitchFamily="2" charset="-122"/>
              </a:rPr>
              <a:t>i </a:t>
            </a:r>
            <a:r>
              <a:rPr lang="zh-CN" altLang="zh-CN" sz="2400" dirty="0">
                <a:solidFill>
                  <a:srgbClr val="CC0000"/>
                </a:solidFill>
                <a:latin typeface="Times New Roman" panose="02020603050405020304" pitchFamily="2" charset="0"/>
                <a:ea typeface="宋体" panose="02010600030101010101" pitchFamily="2" charset="-122"/>
              </a:rPr>
              <a:t>记录时，应如何操作 ？</a:t>
            </a:r>
            <a:endParaRPr lang="zh-CN" altLang="zh-CN" sz="2400" dirty="0">
              <a:solidFill>
                <a:srgbClr val="CC0000"/>
              </a:solidFill>
              <a:latin typeface="Times New Roman" panose="02020603050405020304" pitchFamily="2" charset="0"/>
              <a:ea typeface="宋体" panose="02010600030101010101" pitchFamily="2" charset="-122"/>
            </a:endParaRPr>
          </a:p>
        </p:txBody>
      </p:sp>
      <p:sp>
        <p:nvSpPr>
          <p:cNvPr id="37912" name="Text Box 24"/>
          <p:cNvSpPr txBox="1"/>
          <p:nvPr/>
        </p:nvSpPr>
        <p:spPr>
          <a:xfrm>
            <a:off x="4186238" y="3138488"/>
            <a:ext cx="169386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串联文件结构</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9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7911"/>
                                        </p:tgtEl>
                                        <p:attrNameLst>
                                          <p:attrName>style.visibility</p:attrName>
                                        </p:attrNameLst>
                                      </p:cBhvr>
                                      <p:to>
                                        <p:strVal val="visible"/>
                                      </p:to>
                                    </p:set>
                                    <p:anim calcmode="lin" valueType="num">
                                      <p:cBhvr additive="base">
                                        <p:cTn id="17" dur="500" fill="hold"/>
                                        <p:tgtEl>
                                          <p:spTgt spid="37911"/>
                                        </p:tgtEl>
                                        <p:attrNameLst>
                                          <p:attrName>ppt_x</p:attrName>
                                        </p:attrNameLst>
                                      </p:cBhvr>
                                      <p:tavLst>
                                        <p:tav tm="0">
                                          <p:val>
                                            <p:strVal val="#ppt_x"/>
                                          </p:val>
                                        </p:tav>
                                        <p:tav tm="100000">
                                          <p:val>
                                            <p:strVal val="#ppt_x"/>
                                          </p:val>
                                        </p:tav>
                                      </p:tavLst>
                                    </p:anim>
                                    <p:anim calcmode="lin" valueType="num">
                                      <p:cBhvr additive="base">
                                        <p:cTn id="18" dur="500" fill="hold"/>
                                        <p:tgtEl>
                                          <p:spTgt spid="379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7910">
                                            <p:txEl>
                                              <p:charRg st="0" end="15"/>
                                            </p:txEl>
                                          </p:spTgt>
                                        </p:tgtEl>
                                        <p:attrNameLst>
                                          <p:attrName>style.visibility</p:attrName>
                                        </p:attrNameLst>
                                      </p:cBhvr>
                                      <p:to>
                                        <p:strVal val="visible"/>
                                      </p:to>
                                    </p:set>
                                    <p:anim calcmode="lin" valueType="num">
                                      <p:cBhvr additive="base">
                                        <p:cTn id="23" dur="1000" fill="hold"/>
                                        <p:tgtEl>
                                          <p:spTgt spid="37910">
                                            <p:txEl>
                                              <p:charRg st="0" end="15"/>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7910">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910">
                                            <p:txEl>
                                              <p:charRg st="15" end="31"/>
                                            </p:txEl>
                                          </p:spTgt>
                                        </p:tgtEl>
                                        <p:attrNameLst>
                                          <p:attrName>style.visibility</p:attrName>
                                        </p:attrNameLst>
                                      </p:cBhvr>
                                      <p:to>
                                        <p:strVal val="visible"/>
                                      </p:to>
                                    </p:set>
                                    <p:anim calcmode="lin" valueType="num">
                                      <p:cBhvr additive="base">
                                        <p:cTn id="29" dur="500" fill="hold"/>
                                        <p:tgtEl>
                                          <p:spTgt spid="37910">
                                            <p:txEl>
                                              <p:charRg st="15" end="3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910">
                                            <p:txEl>
                                              <p:charRg st="15" end="3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7910">
                                            <p:txEl>
                                              <p:charRg st="31" end="51"/>
                                            </p:txEl>
                                          </p:spTgt>
                                        </p:tgtEl>
                                        <p:attrNameLst>
                                          <p:attrName>style.visibility</p:attrName>
                                        </p:attrNameLst>
                                      </p:cBhvr>
                                      <p:to>
                                        <p:strVal val="visible"/>
                                      </p:to>
                                    </p:set>
                                    <p:anim calcmode="lin" valueType="num">
                                      <p:cBhvr additive="base">
                                        <p:cTn id="33" dur="500" fill="hold"/>
                                        <p:tgtEl>
                                          <p:spTgt spid="37910">
                                            <p:txEl>
                                              <p:charRg st="31" end="5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7910">
                                            <p:txEl>
                                              <p:charRg st="31" end="5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7910">
                                            <p:txEl>
                                              <p:charRg st="51" end="68"/>
                                            </p:txEl>
                                          </p:spTgt>
                                        </p:tgtEl>
                                        <p:attrNameLst>
                                          <p:attrName>style.visibility</p:attrName>
                                        </p:attrNameLst>
                                      </p:cBhvr>
                                      <p:to>
                                        <p:strVal val="visible"/>
                                      </p:to>
                                    </p:set>
                                    <p:anim calcmode="lin" valueType="num">
                                      <p:cBhvr additive="base">
                                        <p:cTn id="37" dur="500" fill="hold"/>
                                        <p:tgtEl>
                                          <p:spTgt spid="37910">
                                            <p:txEl>
                                              <p:charRg st="51" end="6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910">
                                            <p:txEl>
                                              <p:charRg st="51" end="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0" grpId="0" build="p"/>
      <p:bldP spid="37911" grpId="0"/>
      <p:bldP spid="379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body" idx="4294967295"/>
          </p:nvPr>
        </p:nvSpPr>
        <p:spPr>
          <a:xfrm>
            <a:off x="304800" y="1274763"/>
            <a:ext cx="8388350" cy="4367213"/>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3200" b="0" i="0" u="none" strike="noStrike" kern="1200" cap="none" spc="0" normalizeH="0" baseline="0" noProof="1">
                <a:solidFill>
                  <a:srgbClr val="CC3300"/>
                </a:solidFill>
                <a:effectLst>
                  <a:outerShdw blurRad="38100" dist="38100" dir="2700000">
                    <a:srgbClr val="000000"/>
                  </a:outerShdw>
                </a:effectLst>
                <a:latin typeface="+mn-lt"/>
                <a:ea typeface="+mn-ea"/>
                <a:cs typeface="+mn-cs"/>
              </a:rPr>
              <a:t>   </a:t>
            </a:r>
            <a:r>
              <a:rPr kumimoji="0" lang="en-US" altLang="zh-CN" sz="3200" b="0" i="0" u="none" strike="noStrike" kern="1200" cap="none" spc="0" normalizeH="0" baseline="0" noProof="1">
                <a:solidFill>
                  <a:srgbClr val="CC3300"/>
                </a:solidFill>
                <a:effectLst>
                  <a:outerShdw blurRad="38100" dist="38100" dir="2700000">
                    <a:srgbClr val="000000"/>
                  </a:outerShdw>
                </a:effectLst>
                <a:latin typeface="+mn-lt"/>
                <a:ea typeface="宋体" panose="02010600030101010101" pitchFamily="2" charset="-122"/>
                <a:cs typeface="+mn-cs"/>
              </a:rPr>
              <a:t>  </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问题</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2:</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设某连续文件由</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10</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个逻辑记录组成</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每个记录大小为</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250</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个字节</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试画出此连续文件的结构</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存取第</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7</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个逻辑记录需要作多少次</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IO?</a:t>
            </a:r>
            <a:endPar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endPar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endPar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39939" name="Rectangle 3"/>
          <p:cNvSpPr/>
          <p:nvPr/>
        </p:nvSpPr>
        <p:spPr>
          <a:xfrm>
            <a:off x="157163" y="644525"/>
            <a:ext cx="8788400" cy="331946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串联文件</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什么是串联文件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串联文件结构是按顺序由串联的块组成的，即文件的信</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息存于若干块物理块中，每个物理块的最末一个字作为</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链接字，它指出后继块的物理地址。文件的最后一块的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链接字为结束标记“</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Symbol" panose="05050102010706020507" pitchFamily="2" charset="2"/>
              </a:rPr>
              <a:t></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”，它表示文件至本块结束。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39941" name="Rectangle 5"/>
          <p:cNvSpPr/>
          <p:nvPr/>
        </p:nvSpPr>
        <p:spPr>
          <a:xfrm>
            <a:off x="657225" y="4059238"/>
            <a:ext cx="3629025"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串联文件结构例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charRg st="0" end="9"/>
                                            </p:txEl>
                                          </p:spTgt>
                                        </p:tgtEl>
                                        <p:attrNameLst>
                                          <p:attrName>style.visibility</p:attrName>
                                        </p:attrNameLst>
                                      </p:cBhvr>
                                      <p:to>
                                        <p:strVal val="visible"/>
                                      </p:to>
                                    </p:set>
                                    <p:anim calcmode="lin" valueType="num">
                                      <p:cBhvr additive="base">
                                        <p:cTn id="7" dur="1000" fill="hold"/>
                                        <p:tgtEl>
                                          <p:spTgt spid="39939">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3993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xEl>
                                              <p:charRg st="9" end="27"/>
                                            </p:txEl>
                                          </p:spTgt>
                                        </p:tgtEl>
                                        <p:attrNameLst>
                                          <p:attrName>style.visibility</p:attrName>
                                        </p:attrNameLst>
                                      </p:cBhvr>
                                      <p:to>
                                        <p:strVal val="visible"/>
                                      </p:to>
                                    </p:set>
                                    <p:anim calcmode="lin" valueType="num">
                                      <p:cBhvr additive="base">
                                        <p:cTn id="13" dur="1000" fill="hold"/>
                                        <p:tgtEl>
                                          <p:spTgt spid="39939">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39939">
                                            <p:txEl>
                                              <p:charRg st="9" end="27"/>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9939">
                                            <p:txEl>
                                              <p:charRg st="27" end="58"/>
                                            </p:txEl>
                                          </p:spTgt>
                                        </p:tgtEl>
                                        <p:attrNameLst>
                                          <p:attrName>style.visibility</p:attrName>
                                        </p:attrNameLst>
                                      </p:cBhvr>
                                      <p:to>
                                        <p:strVal val="visible"/>
                                      </p:to>
                                    </p:set>
                                    <p:anim calcmode="lin" valueType="num">
                                      <p:cBhvr additive="base">
                                        <p:cTn id="17" dur="1000" fill="hold"/>
                                        <p:tgtEl>
                                          <p:spTgt spid="39939">
                                            <p:txEl>
                                              <p:charRg st="27" end="58"/>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39939">
                                            <p:txEl>
                                              <p:charRg st="27" end="58"/>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9939">
                                            <p:txEl>
                                              <p:charRg st="58" end="89"/>
                                            </p:txEl>
                                          </p:spTgt>
                                        </p:tgtEl>
                                        <p:attrNameLst>
                                          <p:attrName>style.visibility</p:attrName>
                                        </p:attrNameLst>
                                      </p:cBhvr>
                                      <p:to>
                                        <p:strVal val="visible"/>
                                      </p:to>
                                    </p:set>
                                    <p:anim calcmode="lin" valueType="num">
                                      <p:cBhvr additive="base">
                                        <p:cTn id="21" dur="1000" fill="hold"/>
                                        <p:tgtEl>
                                          <p:spTgt spid="39939">
                                            <p:txEl>
                                              <p:charRg st="58" end="89"/>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39939">
                                            <p:txEl>
                                              <p:charRg st="58" end="89"/>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9939">
                                            <p:txEl>
                                              <p:charRg st="89" end="120"/>
                                            </p:txEl>
                                          </p:spTgt>
                                        </p:tgtEl>
                                        <p:attrNameLst>
                                          <p:attrName>style.visibility</p:attrName>
                                        </p:attrNameLst>
                                      </p:cBhvr>
                                      <p:to>
                                        <p:strVal val="visible"/>
                                      </p:to>
                                    </p:set>
                                    <p:anim calcmode="lin" valueType="num">
                                      <p:cBhvr additive="base">
                                        <p:cTn id="25" dur="1000" fill="hold"/>
                                        <p:tgtEl>
                                          <p:spTgt spid="39939">
                                            <p:txEl>
                                              <p:charRg st="89" end="12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39939">
                                            <p:txEl>
                                              <p:charRg st="89" end="120"/>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39939">
                                            <p:txEl>
                                              <p:charRg st="120" end="150"/>
                                            </p:txEl>
                                          </p:spTgt>
                                        </p:tgtEl>
                                        <p:attrNameLst>
                                          <p:attrName>style.visibility</p:attrName>
                                        </p:attrNameLst>
                                      </p:cBhvr>
                                      <p:to>
                                        <p:strVal val="visible"/>
                                      </p:to>
                                    </p:set>
                                    <p:anim calcmode="lin" valueType="num">
                                      <p:cBhvr additive="base">
                                        <p:cTn id="29" dur="1000" fill="hold"/>
                                        <p:tgtEl>
                                          <p:spTgt spid="39939">
                                            <p:txEl>
                                              <p:charRg st="120" end="150"/>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39939">
                                            <p:txEl>
                                              <p:charRg st="120" end="15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9941">
                                            <p:txEl>
                                              <p:charRg st="0" end="12"/>
                                            </p:txEl>
                                          </p:spTgt>
                                        </p:tgtEl>
                                        <p:attrNameLst>
                                          <p:attrName>style.visibility</p:attrName>
                                        </p:attrNameLst>
                                      </p:cBhvr>
                                      <p:to>
                                        <p:strVal val="visible"/>
                                      </p:to>
                                    </p:set>
                                    <p:anim calcmode="lin" valueType="num">
                                      <p:cBhvr additive="base">
                                        <p:cTn id="35" dur="1000" fill="hold"/>
                                        <p:tgtEl>
                                          <p:spTgt spid="39941">
                                            <p:txEl>
                                              <p:charRg st="0" end="12"/>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39941">
                                            <p:txEl>
                                              <p:charRg st="0"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4096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40964" name="Rectangle 4"/>
          <p:cNvSpPr/>
          <p:nvPr/>
        </p:nvSpPr>
        <p:spPr>
          <a:xfrm>
            <a:off x="673100" y="4403725"/>
            <a:ext cx="5446713" cy="2138363"/>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串联文件的特点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能较好地利用辅存空间</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易于对文件进行增生和扩充</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连续存取时速度较快</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grpSp>
        <p:nvGrpSpPr>
          <p:cNvPr id="40965" name="组合 40964"/>
          <p:cNvGrpSpPr/>
          <p:nvPr/>
        </p:nvGrpSpPr>
        <p:grpSpPr>
          <a:xfrm>
            <a:off x="611188" y="622300"/>
            <a:ext cx="7297737" cy="2762250"/>
            <a:chOff x="0" y="0"/>
            <a:chExt cx="4597" cy="1740"/>
          </a:xfrm>
        </p:grpSpPr>
        <p:sp>
          <p:nvSpPr>
            <p:cNvPr id="2" name="Text Box 6"/>
            <p:cNvSpPr txBox="1"/>
            <p:nvPr/>
          </p:nvSpPr>
          <p:spPr>
            <a:xfrm>
              <a:off x="503" y="108"/>
              <a:ext cx="829" cy="1376"/>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文件A    100</a:t>
              </a:r>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66" name="Line 7"/>
            <p:cNvSpPr/>
            <p:nvPr/>
          </p:nvSpPr>
          <p:spPr>
            <a:xfrm>
              <a:off x="503" y="507"/>
              <a:ext cx="830" cy="0"/>
            </a:xfrm>
            <a:prstGeom prst="line">
              <a:avLst/>
            </a:prstGeom>
            <a:ln w="9525" cap="flat" cmpd="sng">
              <a:solidFill>
                <a:srgbClr val="000000"/>
              </a:solidFill>
              <a:prstDash val="solid"/>
              <a:round/>
              <a:headEnd type="none" w="med" len="med"/>
              <a:tailEnd type="none" w="med" len="med"/>
            </a:ln>
          </p:spPr>
        </p:sp>
        <p:sp>
          <p:nvSpPr>
            <p:cNvPr id="40967" name="Line 8"/>
            <p:cNvSpPr/>
            <p:nvPr/>
          </p:nvSpPr>
          <p:spPr>
            <a:xfrm>
              <a:off x="503" y="812"/>
              <a:ext cx="830" cy="0"/>
            </a:xfrm>
            <a:prstGeom prst="line">
              <a:avLst/>
            </a:prstGeom>
            <a:ln w="9525" cap="flat" cmpd="sng">
              <a:solidFill>
                <a:srgbClr val="000000"/>
              </a:solidFill>
              <a:prstDash val="solid"/>
              <a:round/>
              <a:headEnd type="none" w="med" len="med"/>
              <a:tailEnd type="none" w="med" len="med"/>
            </a:ln>
          </p:spPr>
        </p:sp>
        <p:sp>
          <p:nvSpPr>
            <p:cNvPr id="40968" name="Line 9"/>
            <p:cNvSpPr/>
            <p:nvPr/>
          </p:nvSpPr>
          <p:spPr>
            <a:xfrm>
              <a:off x="995" y="507"/>
              <a:ext cx="0" cy="305"/>
            </a:xfrm>
            <a:prstGeom prst="line">
              <a:avLst/>
            </a:prstGeom>
            <a:ln w="9525" cap="flat" cmpd="sng">
              <a:solidFill>
                <a:srgbClr val="000000"/>
              </a:solidFill>
              <a:prstDash val="solid"/>
              <a:round/>
              <a:headEnd type="none" w="med" len="med"/>
              <a:tailEnd type="none" w="med" len="med"/>
            </a:ln>
          </p:spPr>
        </p:sp>
        <p:sp>
          <p:nvSpPr>
            <p:cNvPr id="40969" name="Text Box 10"/>
            <p:cNvSpPr txBox="1"/>
            <p:nvPr/>
          </p:nvSpPr>
          <p:spPr>
            <a:xfrm>
              <a:off x="2937"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57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70" name="Line 11"/>
            <p:cNvSpPr/>
            <p:nvPr/>
          </p:nvSpPr>
          <p:spPr>
            <a:xfrm>
              <a:off x="2937" y="727"/>
              <a:ext cx="620" cy="0"/>
            </a:xfrm>
            <a:prstGeom prst="line">
              <a:avLst/>
            </a:prstGeom>
            <a:ln w="9525" cap="flat" cmpd="sng">
              <a:solidFill>
                <a:srgbClr val="000000"/>
              </a:solidFill>
              <a:prstDash val="solid"/>
              <a:round/>
              <a:headEnd type="none" w="med" len="med"/>
              <a:tailEnd type="none" w="med" len="med"/>
            </a:ln>
          </p:spPr>
        </p:sp>
        <p:sp>
          <p:nvSpPr>
            <p:cNvPr id="40971" name="Text Box 12"/>
            <p:cNvSpPr txBox="1"/>
            <p:nvPr/>
          </p:nvSpPr>
          <p:spPr>
            <a:xfrm>
              <a:off x="3977" y="360"/>
              <a:ext cx="619"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2</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sym typeface="Symbol" panose="05050102010706020507" pitchFamily="2" charset="2"/>
                </a:rPr>
                <a:t></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72" name="Line 13"/>
            <p:cNvSpPr/>
            <p:nvPr/>
          </p:nvSpPr>
          <p:spPr>
            <a:xfrm>
              <a:off x="3977" y="727"/>
              <a:ext cx="619" cy="0"/>
            </a:xfrm>
            <a:prstGeom prst="line">
              <a:avLst/>
            </a:prstGeom>
            <a:ln w="9525" cap="flat" cmpd="sng">
              <a:solidFill>
                <a:srgbClr val="000000"/>
              </a:solidFill>
              <a:prstDash val="solid"/>
              <a:round/>
              <a:headEnd type="none" w="med" len="med"/>
              <a:tailEnd type="none" w="med" len="med"/>
            </a:ln>
          </p:spPr>
        </p:sp>
        <p:sp>
          <p:nvSpPr>
            <p:cNvPr id="40973" name="Line 14"/>
            <p:cNvSpPr/>
            <p:nvPr/>
          </p:nvSpPr>
          <p:spPr>
            <a:xfrm>
              <a:off x="1260" y="687"/>
              <a:ext cx="328" cy="0"/>
            </a:xfrm>
            <a:prstGeom prst="line">
              <a:avLst/>
            </a:prstGeom>
            <a:ln w="9525" cap="flat" cmpd="sng">
              <a:solidFill>
                <a:srgbClr val="000000"/>
              </a:solidFill>
              <a:prstDash val="solid"/>
              <a:round/>
              <a:headEnd type="none" w="med" len="med"/>
              <a:tailEnd type="none" w="med" len="med"/>
            </a:ln>
          </p:spPr>
        </p:sp>
        <p:sp>
          <p:nvSpPr>
            <p:cNvPr id="40974" name="Line 15"/>
            <p:cNvSpPr/>
            <p:nvPr/>
          </p:nvSpPr>
          <p:spPr>
            <a:xfrm flipV="1">
              <a:off x="1588" y="369"/>
              <a:ext cx="0" cy="318"/>
            </a:xfrm>
            <a:prstGeom prst="line">
              <a:avLst/>
            </a:prstGeom>
            <a:ln w="9525" cap="flat" cmpd="sng">
              <a:solidFill>
                <a:srgbClr val="000000"/>
              </a:solidFill>
              <a:prstDash val="solid"/>
              <a:round/>
              <a:headEnd type="none" w="med" len="med"/>
              <a:tailEnd type="none" w="med" len="med"/>
            </a:ln>
          </p:spPr>
        </p:sp>
        <p:sp>
          <p:nvSpPr>
            <p:cNvPr id="40975" name="Line 16"/>
            <p:cNvSpPr/>
            <p:nvPr/>
          </p:nvSpPr>
          <p:spPr>
            <a:xfrm>
              <a:off x="1588" y="369"/>
              <a:ext cx="318" cy="0"/>
            </a:xfrm>
            <a:prstGeom prst="line">
              <a:avLst/>
            </a:prstGeom>
            <a:ln w="9525" cap="flat" cmpd="sng">
              <a:solidFill>
                <a:srgbClr val="000000"/>
              </a:solidFill>
              <a:prstDash val="solid"/>
              <a:round/>
              <a:headEnd type="none" w="med" len="med"/>
              <a:tailEnd type="triangle" w="sm" len="med"/>
            </a:ln>
          </p:spPr>
        </p:sp>
        <p:sp>
          <p:nvSpPr>
            <p:cNvPr id="40976" name="Line 17"/>
            <p:cNvSpPr/>
            <p:nvPr/>
          </p:nvSpPr>
          <p:spPr>
            <a:xfrm>
              <a:off x="2436" y="812"/>
              <a:ext cx="255" cy="0"/>
            </a:xfrm>
            <a:prstGeom prst="line">
              <a:avLst/>
            </a:prstGeom>
            <a:ln w="9525" cap="flat" cmpd="sng">
              <a:solidFill>
                <a:srgbClr val="000000"/>
              </a:solidFill>
              <a:prstDash val="solid"/>
              <a:round/>
              <a:headEnd type="none" w="med" len="med"/>
              <a:tailEnd type="none" w="med" len="med"/>
            </a:ln>
          </p:spPr>
        </p:sp>
        <p:sp>
          <p:nvSpPr>
            <p:cNvPr id="40977" name="Line 18"/>
            <p:cNvSpPr/>
            <p:nvPr/>
          </p:nvSpPr>
          <p:spPr>
            <a:xfrm>
              <a:off x="2691" y="370"/>
              <a:ext cx="246" cy="0"/>
            </a:xfrm>
            <a:prstGeom prst="line">
              <a:avLst/>
            </a:prstGeom>
            <a:ln w="9525" cap="flat" cmpd="sng">
              <a:solidFill>
                <a:srgbClr val="000000"/>
              </a:solidFill>
              <a:prstDash val="solid"/>
              <a:round/>
              <a:headEnd type="none" w="med" len="med"/>
              <a:tailEnd type="triangle" w="sm" len="med"/>
            </a:ln>
          </p:spPr>
        </p:sp>
        <p:sp>
          <p:nvSpPr>
            <p:cNvPr id="40978" name="Line 19"/>
            <p:cNvSpPr/>
            <p:nvPr/>
          </p:nvSpPr>
          <p:spPr>
            <a:xfrm>
              <a:off x="3474" y="812"/>
              <a:ext cx="256" cy="0"/>
            </a:xfrm>
            <a:prstGeom prst="line">
              <a:avLst/>
            </a:prstGeom>
            <a:ln w="9525" cap="flat" cmpd="sng">
              <a:solidFill>
                <a:srgbClr val="000000"/>
              </a:solidFill>
              <a:prstDash val="solid"/>
              <a:round/>
              <a:headEnd type="none" w="med" len="med"/>
              <a:tailEnd type="none" w="med" len="med"/>
            </a:ln>
          </p:spPr>
        </p:sp>
        <p:sp>
          <p:nvSpPr>
            <p:cNvPr id="40979" name="Line 20"/>
            <p:cNvSpPr/>
            <p:nvPr/>
          </p:nvSpPr>
          <p:spPr>
            <a:xfrm flipV="1">
              <a:off x="3730" y="360"/>
              <a:ext cx="0" cy="452"/>
            </a:xfrm>
            <a:prstGeom prst="line">
              <a:avLst/>
            </a:prstGeom>
            <a:ln w="9525" cap="flat" cmpd="sng">
              <a:solidFill>
                <a:srgbClr val="000000"/>
              </a:solidFill>
              <a:prstDash val="solid"/>
              <a:round/>
              <a:headEnd type="none" w="med" len="med"/>
              <a:tailEnd type="none" w="med" len="med"/>
            </a:ln>
          </p:spPr>
        </p:sp>
        <p:sp>
          <p:nvSpPr>
            <p:cNvPr id="40980" name="Line 21"/>
            <p:cNvSpPr/>
            <p:nvPr/>
          </p:nvSpPr>
          <p:spPr>
            <a:xfrm>
              <a:off x="3730" y="361"/>
              <a:ext cx="247" cy="0"/>
            </a:xfrm>
            <a:prstGeom prst="line">
              <a:avLst/>
            </a:prstGeom>
            <a:ln w="9525" cap="flat" cmpd="sng">
              <a:solidFill>
                <a:srgbClr val="000000"/>
              </a:solidFill>
              <a:prstDash val="solid"/>
              <a:round/>
              <a:headEnd type="none" w="med" len="med"/>
              <a:tailEnd type="triangle" w="sm" len="med"/>
            </a:ln>
          </p:spPr>
        </p:sp>
        <p:sp>
          <p:nvSpPr>
            <p:cNvPr id="40981" name="Text Box 22"/>
            <p:cNvSpPr txBox="1"/>
            <p:nvPr/>
          </p:nvSpPr>
          <p:spPr>
            <a:xfrm>
              <a:off x="1916" y="360"/>
              <a:ext cx="620"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150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82" name="Line 23"/>
            <p:cNvSpPr/>
            <p:nvPr/>
          </p:nvSpPr>
          <p:spPr>
            <a:xfrm>
              <a:off x="1916" y="727"/>
              <a:ext cx="620" cy="0"/>
            </a:xfrm>
            <a:prstGeom prst="line">
              <a:avLst/>
            </a:prstGeom>
            <a:ln w="9525" cap="flat" cmpd="sng">
              <a:solidFill>
                <a:srgbClr val="000000"/>
              </a:solidFill>
              <a:prstDash val="solid"/>
              <a:round/>
              <a:headEnd type="none" w="med" len="med"/>
              <a:tailEnd type="none" w="med" len="med"/>
            </a:ln>
          </p:spPr>
        </p:sp>
        <p:sp>
          <p:nvSpPr>
            <p:cNvPr id="40983" name="Line 24"/>
            <p:cNvSpPr/>
            <p:nvPr/>
          </p:nvSpPr>
          <p:spPr>
            <a:xfrm flipV="1">
              <a:off x="2693" y="362"/>
              <a:ext cx="0" cy="452"/>
            </a:xfrm>
            <a:prstGeom prst="line">
              <a:avLst/>
            </a:prstGeom>
            <a:ln w="9525" cap="flat" cmpd="sng">
              <a:solidFill>
                <a:srgbClr val="000000"/>
              </a:solidFill>
              <a:prstDash val="solid"/>
              <a:round/>
              <a:headEnd type="none" w="med" len="med"/>
              <a:tailEnd type="none" w="med" len="med"/>
            </a:ln>
          </p:spPr>
        </p:sp>
        <p:sp>
          <p:nvSpPr>
            <p:cNvPr id="40984" name="Text Box 25"/>
            <p:cNvSpPr txBox="1"/>
            <p:nvPr/>
          </p:nvSpPr>
          <p:spPr>
            <a:xfrm>
              <a:off x="1900" y="0"/>
              <a:ext cx="669" cy="366"/>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r>
                <a:rPr lang="zh-CN" altLang="zh-CN" sz="1600" dirty="0">
                  <a:solidFill>
                    <a:schemeClr val="tx1"/>
                  </a:solidFill>
                  <a:latin typeface="Times New Roman" panose="02020603050405020304" pitchFamily="2" charset="0"/>
                  <a:ea typeface="宋体" panose="02010600030101010101" pitchFamily="2" charset="-122"/>
                </a:rPr>
                <a:t>     100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85" name="Text Box 26"/>
            <p:cNvSpPr txBox="1"/>
            <p:nvPr/>
          </p:nvSpPr>
          <p:spPr>
            <a:xfrm>
              <a:off x="2857" y="0"/>
              <a:ext cx="668" cy="366"/>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r>
                <a:rPr lang="zh-CN" altLang="zh-CN" sz="1600" dirty="0">
                  <a:solidFill>
                    <a:schemeClr val="tx1"/>
                  </a:solidFill>
                  <a:latin typeface="Times New Roman" panose="02020603050405020304" pitchFamily="2" charset="0"/>
                  <a:ea typeface="宋体" panose="02010600030101010101" pitchFamily="2" charset="-122"/>
                </a:rPr>
                <a:t>     150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86" name="Text Box 27"/>
            <p:cNvSpPr txBox="1"/>
            <p:nvPr/>
          </p:nvSpPr>
          <p:spPr>
            <a:xfrm>
              <a:off x="3929" y="0"/>
              <a:ext cx="668" cy="366"/>
            </a:xfrm>
            <a:prstGeom prst="rect">
              <a:avLst/>
            </a:prstGeom>
            <a:noFill/>
            <a:ln w="9525">
              <a:noFill/>
            </a:ln>
          </p:spPr>
          <p:txBody>
            <a:bodyPr anchor="t">
              <a:spAutoFit/>
            </a:bodyPr>
            <a:p>
              <a:pPr>
                <a:spcBef>
                  <a:spcPct val="50000"/>
                </a:spcBef>
              </a:pPr>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r>
                <a:rPr lang="zh-CN" altLang="zh-CN" sz="1600" dirty="0">
                  <a:solidFill>
                    <a:schemeClr val="tx1"/>
                  </a:solidFill>
                  <a:latin typeface="Times New Roman" panose="02020603050405020304" pitchFamily="2" charset="0"/>
                  <a:ea typeface="宋体" panose="02010600030101010101" pitchFamily="2" charset="-122"/>
                </a:rPr>
                <a:t>     57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0987" name="Text Box 28"/>
            <p:cNvSpPr txBox="1"/>
            <p:nvPr/>
          </p:nvSpPr>
          <p:spPr>
            <a:xfrm>
              <a:off x="590" y="1528"/>
              <a:ext cx="668" cy="212"/>
            </a:xfrm>
            <a:prstGeom prst="rect">
              <a:avLst/>
            </a:prstGeom>
            <a:noFill/>
            <a:ln w="9525">
              <a:noFill/>
            </a:ln>
          </p:spPr>
          <p:txBody>
            <a:bodyPr anchor="t">
              <a:spAutoFit/>
            </a:bodyPr>
            <a:p>
              <a:pPr>
                <a:spcBef>
                  <a:spcPct val="50000"/>
                </a:spcBef>
              </a:pPr>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40988" name="Text Box 29"/>
            <p:cNvSpPr txBox="1"/>
            <p:nvPr/>
          </p:nvSpPr>
          <p:spPr>
            <a:xfrm>
              <a:off x="0" y="453"/>
              <a:ext cx="644" cy="381"/>
            </a:xfrm>
            <a:prstGeom prst="rect">
              <a:avLst/>
            </a:prstGeom>
            <a:noFill/>
            <a:ln w="9525">
              <a:noFill/>
            </a:ln>
          </p:spPr>
          <p:txBody>
            <a:bodyPr anchor="t">
              <a:spAutoFit/>
            </a:bodyPr>
            <a:p>
              <a:pPr>
                <a:spcBef>
                  <a:spcPct val="10000"/>
                </a:spcBef>
              </a:pPr>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spcBef>
                  <a:spcPct val="10000"/>
                </a:spcBef>
              </a:pPr>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grpSp>
      <p:sp>
        <p:nvSpPr>
          <p:cNvPr id="40990" name="Rectangle 30"/>
          <p:cNvSpPr/>
          <p:nvPr/>
        </p:nvSpPr>
        <p:spPr>
          <a:xfrm>
            <a:off x="593725" y="3817938"/>
            <a:ext cx="8169275" cy="530225"/>
          </a:xfrm>
          <a:prstGeom prst="rect">
            <a:avLst/>
          </a:prstGeom>
          <a:noFill/>
          <a:ln w="9525">
            <a:noFill/>
          </a:ln>
        </p:spPr>
        <p:txBody>
          <a:bodyPr anchor="t">
            <a:spAutoFit/>
          </a:bodyPr>
          <a:p>
            <a:pPr marL="533400" indent="-533400">
              <a:lnSpc>
                <a:spcPct val="120000"/>
              </a:lnSpc>
              <a:spcBef>
                <a:spcPct val="30000"/>
              </a:spcBef>
            </a:pPr>
            <a:r>
              <a:rPr lang="zh-CN" altLang="zh-CN" sz="2000" b="0" dirty="0">
                <a:solidFill>
                  <a:srgbClr val="CC0000"/>
                </a:solidFill>
                <a:latin typeface="Times New Roman" panose="02020603050405020304" pitchFamily="2" charset="0"/>
                <a:ea typeface="宋体" panose="02010600030101010101" pitchFamily="2" charset="-122"/>
              </a:rPr>
              <a:t>  </a:t>
            </a:r>
            <a:r>
              <a:rPr lang="zh-CN" altLang="zh-CN" sz="2400" dirty="0">
                <a:solidFill>
                  <a:srgbClr val="CC0000"/>
                </a:solidFill>
                <a:latin typeface="Times New Roman" panose="02020603050405020304" pitchFamily="2" charset="0"/>
                <a:ea typeface="宋体" panose="02010600030101010101" pitchFamily="2" charset="-122"/>
              </a:rPr>
              <a:t>问题：在串联文件结构下，存取 r </a:t>
            </a:r>
            <a:r>
              <a:rPr lang="zh-CN" altLang="zh-CN" sz="2400" baseline="-25000" dirty="0">
                <a:solidFill>
                  <a:srgbClr val="CC0000"/>
                </a:solidFill>
                <a:latin typeface="Times New Roman" panose="02020603050405020304" pitchFamily="2" charset="0"/>
                <a:ea typeface="宋体" panose="02010600030101010101" pitchFamily="2" charset="-122"/>
              </a:rPr>
              <a:t>i </a:t>
            </a:r>
            <a:r>
              <a:rPr lang="zh-CN" altLang="zh-CN" sz="2400" dirty="0">
                <a:solidFill>
                  <a:srgbClr val="CC0000"/>
                </a:solidFill>
                <a:latin typeface="Times New Roman" panose="02020603050405020304" pitchFamily="2" charset="0"/>
                <a:ea typeface="宋体" panose="02010600030101010101" pitchFamily="2" charset="-122"/>
              </a:rPr>
              <a:t>记录时，应如何操作 ？</a:t>
            </a:r>
            <a:endParaRPr lang="zh-CN" altLang="zh-CN" sz="2400" dirty="0">
              <a:solidFill>
                <a:srgbClr val="CC0000"/>
              </a:solidFill>
              <a:latin typeface="Times New Roman" panose="02020603050405020304" pitchFamily="2" charset="0"/>
              <a:ea typeface="宋体" panose="02010600030101010101" pitchFamily="2" charset="-122"/>
            </a:endParaRPr>
          </a:p>
        </p:txBody>
      </p:sp>
      <p:sp>
        <p:nvSpPr>
          <p:cNvPr id="40991" name="Text Box 31"/>
          <p:cNvSpPr txBox="1"/>
          <p:nvPr/>
        </p:nvSpPr>
        <p:spPr>
          <a:xfrm>
            <a:off x="3786188" y="3367088"/>
            <a:ext cx="169386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串联文件结构例</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965"/>
                                        </p:tgtEl>
                                        <p:attrNameLst>
                                          <p:attrName>style.visibility</p:attrName>
                                        </p:attrNameLst>
                                      </p:cBhvr>
                                      <p:to>
                                        <p:strVal val="visible"/>
                                      </p:to>
                                    </p:set>
                                    <p:anim calcmode="lin" valueType="num">
                                      <p:cBhvr additive="base">
                                        <p:cTn id="7" dur="500" fill="hold"/>
                                        <p:tgtEl>
                                          <p:spTgt spid="40965"/>
                                        </p:tgtEl>
                                        <p:attrNameLst>
                                          <p:attrName>ppt_x</p:attrName>
                                        </p:attrNameLst>
                                      </p:cBhvr>
                                      <p:tavLst>
                                        <p:tav tm="0">
                                          <p:val>
                                            <p:strVal val="#ppt_x"/>
                                          </p:val>
                                        </p:tav>
                                        <p:tav tm="100000">
                                          <p:val>
                                            <p:strVal val="#ppt_x"/>
                                          </p:val>
                                        </p:tav>
                                      </p:tavLst>
                                    </p:anim>
                                    <p:anim calcmode="lin" valueType="num">
                                      <p:cBhvr additive="base">
                                        <p:cTn id="8" dur="500" fill="hold"/>
                                        <p:tgtEl>
                                          <p:spTgt spid="4096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9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0990"/>
                                        </p:tgtEl>
                                        <p:attrNameLst>
                                          <p:attrName>style.visibility</p:attrName>
                                        </p:attrNameLst>
                                      </p:cBhvr>
                                      <p:to>
                                        <p:strVal val="visible"/>
                                      </p:to>
                                    </p:set>
                                    <p:anim calcmode="lin" valueType="num">
                                      <p:cBhvr additive="base">
                                        <p:cTn id="17" dur="500" fill="hold"/>
                                        <p:tgtEl>
                                          <p:spTgt spid="40990"/>
                                        </p:tgtEl>
                                        <p:attrNameLst>
                                          <p:attrName>ppt_x</p:attrName>
                                        </p:attrNameLst>
                                      </p:cBhvr>
                                      <p:tavLst>
                                        <p:tav tm="0">
                                          <p:val>
                                            <p:strVal val="#ppt_x"/>
                                          </p:val>
                                        </p:tav>
                                        <p:tav tm="100000">
                                          <p:val>
                                            <p:strVal val="#ppt_x"/>
                                          </p:val>
                                        </p:tav>
                                      </p:tavLst>
                                    </p:anim>
                                    <p:anim calcmode="lin" valueType="num">
                                      <p:cBhvr additive="base">
                                        <p:cTn id="18" dur="500" fill="hold"/>
                                        <p:tgtEl>
                                          <p:spTgt spid="4099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0964">
                                            <p:txEl>
                                              <p:charRg st="0" end="12"/>
                                            </p:txEl>
                                          </p:spTgt>
                                        </p:tgtEl>
                                        <p:attrNameLst>
                                          <p:attrName>style.visibility</p:attrName>
                                        </p:attrNameLst>
                                      </p:cBhvr>
                                      <p:to>
                                        <p:strVal val="visible"/>
                                      </p:to>
                                    </p:set>
                                    <p:anim calcmode="lin" valueType="num">
                                      <p:cBhvr additive="base">
                                        <p:cTn id="23" dur="1000" fill="hold"/>
                                        <p:tgtEl>
                                          <p:spTgt spid="40964">
                                            <p:txEl>
                                              <p:charRg st="0" end="1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40964">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0964">
                                            <p:txEl>
                                              <p:charRg st="12" end="25"/>
                                            </p:txEl>
                                          </p:spTgt>
                                        </p:tgtEl>
                                        <p:attrNameLst>
                                          <p:attrName>style.visibility</p:attrName>
                                        </p:attrNameLst>
                                      </p:cBhvr>
                                      <p:to>
                                        <p:strVal val="visible"/>
                                      </p:to>
                                    </p:set>
                                    <p:anim calcmode="lin" valueType="num">
                                      <p:cBhvr additive="base">
                                        <p:cTn id="29" dur="500" fill="hold"/>
                                        <p:tgtEl>
                                          <p:spTgt spid="40964">
                                            <p:txEl>
                                              <p:charRg st="12" end="2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64">
                                            <p:txEl>
                                              <p:charRg st="12" end="2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0964">
                                            <p:txEl>
                                              <p:charRg st="25" end="40"/>
                                            </p:txEl>
                                          </p:spTgt>
                                        </p:tgtEl>
                                        <p:attrNameLst>
                                          <p:attrName>style.visibility</p:attrName>
                                        </p:attrNameLst>
                                      </p:cBhvr>
                                      <p:to>
                                        <p:strVal val="visible"/>
                                      </p:to>
                                    </p:set>
                                    <p:anim calcmode="lin" valueType="num">
                                      <p:cBhvr additive="base">
                                        <p:cTn id="33" dur="500" fill="hold"/>
                                        <p:tgtEl>
                                          <p:spTgt spid="40964">
                                            <p:txEl>
                                              <p:charRg st="25" end="4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964">
                                            <p:txEl>
                                              <p:charRg st="25" end="4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0964">
                                            <p:txEl>
                                              <p:charRg st="40" end="52"/>
                                            </p:txEl>
                                          </p:spTgt>
                                        </p:tgtEl>
                                        <p:attrNameLst>
                                          <p:attrName>style.visibility</p:attrName>
                                        </p:attrNameLst>
                                      </p:cBhvr>
                                      <p:to>
                                        <p:strVal val="visible"/>
                                      </p:to>
                                    </p:set>
                                    <p:anim calcmode="lin" valueType="num">
                                      <p:cBhvr additive="base">
                                        <p:cTn id="37" dur="500" fill="hold"/>
                                        <p:tgtEl>
                                          <p:spTgt spid="40964">
                                            <p:txEl>
                                              <p:charRg st="40" end="5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4">
                                            <p:txEl>
                                              <p:charRg st="40" end="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build="p"/>
      <p:bldP spid="40990" grpId="0"/>
      <p:bldP spid="409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body" idx="4294967295"/>
          </p:nvPr>
        </p:nvSpPr>
        <p:spPr>
          <a:xfrm>
            <a:off x="304800" y="1274763"/>
            <a:ext cx="8388350" cy="2870200"/>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4400" b="0" i="0" u="none" strike="noStrike" kern="1200" cap="none" spc="0" normalizeH="0" baseline="0" noProof="1">
                <a:solidFill>
                  <a:srgbClr val="CC3300"/>
                </a:solidFill>
                <a:effectLst>
                  <a:outerShdw blurRad="38100" dist="38100" dir="2700000">
                    <a:srgbClr val="000000"/>
                  </a:outerShdw>
                </a:effectLst>
                <a:latin typeface="+mn-lt"/>
                <a:ea typeface="+mn-ea"/>
                <a:cs typeface="+mn-cs"/>
              </a:rPr>
              <a:t>   </a:t>
            </a:r>
            <a:r>
              <a:rPr kumimoji="0" lang="en-US" altLang="zh-CN" sz="4400" b="0" i="0" u="none" strike="noStrike" kern="1200" cap="none" spc="0" normalizeH="0" baseline="0" noProof="1">
                <a:solidFill>
                  <a:srgbClr val="CC3300"/>
                </a:solidFill>
                <a:effectLst>
                  <a:outerShdw blurRad="38100" dist="38100" dir="2700000">
                    <a:srgbClr val="000000"/>
                  </a:outerShdw>
                </a:effectLst>
                <a:latin typeface="+mn-lt"/>
                <a:ea typeface="宋体" panose="02010600030101010101" pitchFamily="2" charset="-122"/>
                <a:cs typeface="+mn-cs"/>
              </a:rPr>
              <a:t>  </a:t>
            </a:r>
            <a:r>
              <a:rPr kumimoji="0" lang="zh-CN" altLang="en-US" sz="3600" b="0" i="0" u="none" strike="noStrike" kern="1200" cap="none" spc="0" normalizeH="0" baseline="0" noProof="1">
                <a:solidFill>
                  <a:srgbClr val="CC0000"/>
                </a:solidFill>
                <a:latin typeface="Times New Roman" panose="02020603050405020304" pitchFamily="2" charset="0"/>
                <a:ea typeface="宋体" panose="02010600030101010101" pitchFamily="2" charset="-122"/>
                <a:cs typeface="+mn-cs"/>
                <a:sym typeface="Arial" panose="020B0604020202020204" pitchFamily="34" charset="0"/>
              </a:rPr>
              <a:t>问题</a:t>
            </a:r>
            <a:r>
              <a:rPr kumimoji="0" lang="en-US" altLang="zh-CN" sz="3600" b="0" i="0" u="none" strike="noStrike" kern="1200" cap="none" spc="0" normalizeH="0" baseline="0" noProof="1">
                <a:solidFill>
                  <a:srgbClr val="CC0000"/>
                </a:solidFill>
                <a:latin typeface="Times New Roman" panose="02020603050405020304" pitchFamily="2" charset="0"/>
                <a:ea typeface="宋体" panose="02010600030101010101" pitchFamily="2" charset="-122"/>
                <a:cs typeface="+mn-cs"/>
                <a:sym typeface="Arial" panose="020B0604020202020204" pitchFamily="34" charset="0"/>
              </a:rPr>
              <a:t>2</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设某串联文件由</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10</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个逻辑记录组成</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每个记录大小为</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250</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个字节</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试画出此串联文件的结构</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存取第</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7</a:t>
            </a:r>
            <a:r>
              <a:rPr kumimoji="0" lang="zh-CN" altLang="en-US"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个逻辑记录需要作多少次</a:t>
            </a:r>
            <a:r>
              <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IO?</a:t>
            </a:r>
            <a:endParaRPr kumimoji="0" lang="en-US" altLang="zh-CN" sz="3600" b="0" i="0" u="none" strike="noStrike" kern="1200" cap="none" spc="0" normalizeH="0" baseline="0" noProof="1">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43011" name="Rectangle 3"/>
          <p:cNvSpPr/>
          <p:nvPr/>
        </p:nvSpPr>
        <p:spPr>
          <a:xfrm>
            <a:off x="171450" y="644525"/>
            <a:ext cx="8745538" cy="3136900"/>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文件映照</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什么是文件映照</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为了克服链接文件的存取效率太低的问题，人们提出文件映照的技术，即把链接文件中的链接字集中在一结构中，这样既保持了链接文件的优点，也克服了其缺点，DOS、WINDOWS系统就采用了这样结构。</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charRg st="0" end="9"/>
                                            </p:txEl>
                                          </p:spTgt>
                                        </p:tgtEl>
                                        <p:attrNameLst>
                                          <p:attrName>style.visibility</p:attrName>
                                        </p:attrNameLst>
                                      </p:cBhvr>
                                      <p:to>
                                        <p:strVal val="visible"/>
                                      </p:to>
                                    </p:set>
                                    <p:anim calcmode="lin" valueType="num">
                                      <p:cBhvr additive="base">
                                        <p:cTn id="7" dur="1000" fill="hold"/>
                                        <p:tgtEl>
                                          <p:spTgt spid="4301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301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1">
                                            <p:txEl>
                                              <p:charRg st="9" end="27"/>
                                            </p:txEl>
                                          </p:spTgt>
                                        </p:tgtEl>
                                        <p:attrNameLst>
                                          <p:attrName>style.visibility</p:attrName>
                                        </p:attrNameLst>
                                      </p:cBhvr>
                                      <p:to>
                                        <p:strVal val="visible"/>
                                      </p:to>
                                    </p:set>
                                    <p:anim calcmode="lin" valueType="num">
                                      <p:cBhvr additive="base">
                                        <p:cTn id="13" dur="1000" fill="hold"/>
                                        <p:tgtEl>
                                          <p:spTgt spid="43011">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3011">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charRg st="27" end="144"/>
                                            </p:txEl>
                                          </p:spTgt>
                                        </p:tgtEl>
                                        <p:attrNameLst>
                                          <p:attrName>style.visibility</p:attrName>
                                        </p:attrNameLst>
                                      </p:cBhvr>
                                      <p:to>
                                        <p:strVal val="visible"/>
                                      </p:to>
                                    </p:set>
                                    <p:anim calcmode="lin" valueType="num">
                                      <p:cBhvr additive="base">
                                        <p:cTn id="19" dur="500" fill="hold"/>
                                        <p:tgtEl>
                                          <p:spTgt spid="43011">
                                            <p:txEl>
                                              <p:charRg st="27" end="14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charRg st="27" end="14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3" name="Object 2"/>
          <p:cNvGraphicFramePr>
            <a:graphicFrameLocks noGrp="1" noChangeAspect="1"/>
          </p:cNvGraphicFramePr>
          <p:nvPr>
            <p:ph idx="4294967295"/>
          </p:nvPr>
        </p:nvGraphicFramePr>
        <p:xfrm>
          <a:off x="4716463" y="95250"/>
          <a:ext cx="4313237" cy="6743700"/>
        </p:xfrm>
        <a:graphic>
          <a:graphicData uri="http://schemas.openxmlformats.org/presentationml/2006/ole">
            <mc:AlternateContent xmlns:mc="http://schemas.openxmlformats.org/markup-compatibility/2006">
              <mc:Choice xmlns:v="urn:schemas-microsoft-com:vml" Requires="v">
                <p:oleObj spid="_x0000_s3079" name="" r:id="rId1" imgW="3686175" imgH="3781425" progId="Paint.Picture">
                  <p:embed/>
                </p:oleObj>
              </mc:Choice>
              <mc:Fallback>
                <p:oleObj name="" r:id="rId1" imgW="3686175" imgH="3781425" progId="Paint.Picture">
                  <p:embed/>
                  <p:pic>
                    <p:nvPicPr>
                      <p:cNvPr id="0" name="图片 3078"/>
                      <p:cNvPicPr/>
                      <p:nvPr/>
                    </p:nvPicPr>
                    <p:blipFill>
                      <a:blip r:embed="rId2"/>
                      <a:stretch>
                        <a:fillRect/>
                      </a:stretch>
                    </p:blipFill>
                    <p:spPr>
                      <a:xfrm>
                        <a:off x="4716463" y="95250"/>
                        <a:ext cx="4313237" cy="6743700"/>
                      </a:xfrm>
                      <a:prstGeom prst="rect">
                        <a:avLst/>
                      </a:prstGeom>
                      <a:noFill/>
                      <a:ln w="38100">
                        <a:miter/>
                      </a:ln>
                    </p:spPr>
                  </p:pic>
                </p:oleObj>
              </mc:Fallback>
            </mc:AlternateContent>
          </a:graphicData>
        </a:graphic>
      </p:graphicFrame>
      <p:sp>
        <p:nvSpPr>
          <p:cNvPr id="44034" name="Rectangle 3"/>
          <p:cNvSpPr/>
          <p:nvPr/>
        </p:nvSpPr>
        <p:spPr>
          <a:xfrm>
            <a:off x="228600" y="762000"/>
            <a:ext cx="4267200" cy="5410200"/>
          </a:xfrm>
          <a:prstGeom prst="rect">
            <a:avLst/>
          </a:prstGeom>
          <a:noFill/>
          <a:ln w="9525">
            <a:noFill/>
          </a:ln>
        </p:spPr>
        <p:txBody>
          <a:bodyPr anchor="t"/>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FAT：文件分配表，磁盘格式化后建立，从磁盘的第二个扇区开始。</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磁盘的类型 ： </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FDF，双面，</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FCH，单面（9扇区/磁道）</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F8H，硬盘</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000H：空闲簇</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FFFH：文件的结尾簇</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marL="533400" indent="-533400" algn="just">
              <a:lnSpc>
                <a:spcPct val="120000"/>
              </a:lnSpc>
              <a:spcBef>
                <a:spcPct val="20000"/>
              </a:spcBef>
              <a:buClr>
                <a:schemeClr val="bg2"/>
              </a:buClr>
              <a:buFont typeface="Monotype Sorts" pitchFamily="2" charset="2"/>
            </a:pPr>
            <a:r>
              <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rPr>
              <a:t>XXXH：文件的下一簇</a:t>
            </a:r>
            <a:endParaRPr lang="zh-CN" altLang="zh-CN" sz="2400" b="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idx="4294967295"/>
          </p:nvPr>
        </p:nvSpPr>
        <p:spPr>
          <a:xfrm>
            <a:off x="363538" y="595313"/>
            <a:ext cx="8393113" cy="749300"/>
          </a:xfrm>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sp>
        <p:nvSpPr>
          <p:cNvPr id="2" name="内容占位符 2"/>
          <p:cNvSpPr>
            <a:spLocks noGrp="1"/>
          </p:cNvSpPr>
          <p:nvPr>
            <p:ph idx="4294967295"/>
          </p:nvPr>
        </p:nvSpPr>
        <p:spPr>
          <a:xfrm>
            <a:off x="381000" y="1803400"/>
            <a:ext cx="8388350" cy="3084513"/>
          </a:xfrm>
        </p:spPr>
        <p:txBody>
          <a:bodyPr vert="horz" wrap="square" anchor="t">
            <a:spAutoFit/>
          </a:bodyPr>
          <a:p>
            <a:pPr eaLnBrk="1" hangingPunct="1">
              <a:buNone/>
            </a:pP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例题： 假定磁盘块的大小是</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1KB</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，对于</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64M</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的磁盘，总共有多少个磁盘块？如果采用文件分配表（</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FAT16</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）来管理磁盘块的分配，文件分配表（</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FAT16</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）各需要占用多少个磁盘块的存储空间？简要给出计算过程。</a:t>
            </a:r>
            <a:endPar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buNone/>
            </a:pP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解答：</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64M=64x1024K,</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磁盘块个数为</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    		  64x1024=65536</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块</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 </a:t>
            </a:r>
            <a:endPar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a:p>
            <a:pPr eaLnBrk="1" hangingPunct="1">
              <a:buNone/>
            </a:pP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     FAT16</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：每个磁盘块号需</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2</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个字节表示，</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 </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需要的空间为</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64x1024x2 (</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字节</a:t>
            </a:r>
            <a:r>
              <a:rPr lang="en-US"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)=128</a:t>
            </a:r>
            <a:r>
              <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rPr>
              <a:t>个磁盘块。</a:t>
            </a:r>
            <a:endParaRPr lang="zh-CN" altLang="zh-CN" sz="2400" dirty="0">
              <a:solidFill>
                <a:schemeClr val="tx1"/>
              </a:solidFill>
              <a:latin typeface="宋体" panose="02010600030101010101" pitchFamily="2" charset="-122"/>
              <a:ea typeface="宋体" panose="02010600030101010101" pitchFamily="2" charset="-122"/>
              <a:sym typeface="Arial" panose="020B0604020202020204" pitchFamily="34" charset="0"/>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文件系统概述</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5" name="" r:id="rId1" imgW="838200" imgH="647700" progId="Paint.Picture">
                  <p:embed/>
                </p:oleObj>
              </mc:Choice>
              <mc:Fallback>
                <p:oleObj name="" r:id="rId1" imgW="838200" imgH="647700" progId="Paint.Picture">
                  <p:embed/>
                  <p:pic>
                    <p:nvPicPr>
                      <p:cNvPr id="0" name="图片 3084"/>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8435"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4">
                                            <p:txEl>
                                              <p:charRg st="1" end="8"/>
                                            </p:txEl>
                                          </p:spTgt>
                                        </p:tgtEl>
                                        <p:attrNameLst>
                                          <p:attrName>style.visibility</p:attrName>
                                        </p:attrNameLst>
                                      </p:cBhvr>
                                      <p:to>
                                        <p:strVal val="visible"/>
                                      </p:to>
                                    </p:set>
                                    <p:anim calcmode="lin" valueType="num">
                                      <p:cBhvr additive="base">
                                        <p:cTn id="7" dur="1000" fill="hold"/>
                                        <p:tgtEl>
                                          <p:spTgt spid="18434">
                                            <p:txEl>
                                              <p:charRg st="1" end="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8434">
                                            <p:txEl>
                                              <p:charRg st="1"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6081"/>
          <p:cNvSpPr>
            <a:spLocks noGrp="1"/>
          </p:cNvSpPr>
          <p:nvPr>
            <p:ph type="title"/>
          </p:nvPr>
        </p:nvSpPr>
        <p:spPr/>
        <p:txBody>
          <a:bodyPr anchor="t">
            <a:spAutoFit/>
          </a:bodyPr>
          <a:p>
            <a:r>
              <a:rPr lang="zh-CN" altLang="en-US"/>
              <a:t>例题</a:t>
            </a:r>
            <a:endParaRPr lang="zh-CN" altLang="en-US"/>
          </a:p>
        </p:txBody>
      </p:sp>
      <p:sp>
        <p:nvSpPr>
          <p:cNvPr id="46082" name="文本占位符 46082"/>
          <p:cNvSpPr>
            <a:spLocks noGrp="1"/>
          </p:cNvSpPr>
          <p:nvPr>
            <p:ph idx="1"/>
          </p:nvPr>
        </p:nvSpPr>
        <p:spPr>
          <a:xfrm>
            <a:off x="346075" y="1371600"/>
            <a:ext cx="8388350" cy="5035550"/>
          </a:xfrm>
        </p:spPr>
        <p:txBody>
          <a:bodyPr anchor="t">
            <a:spAutoFit/>
          </a:bodyPr>
          <a:p>
            <a:pPr>
              <a:lnSpc>
                <a:spcPct val="80000"/>
              </a:lnSpc>
              <a:buNone/>
            </a:pPr>
            <a:r>
              <a:rPr lang="zh-CN" altLang="zh-CN" sz="2800" dirty="0"/>
              <a:t>	某操作系统采用FAT16文件系统管理磁盘，每个磁盘块大小为1K字节，系统提供一个FAT表来管理磁盘空间，FFFF表示结束。试回答以下问题：</a:t>
            </a:r>
            <a:endParaRPr lang="zh-CN" altLang="zh-CN" sz="2800" dirty="0"/>
          </a:p>
          <a:p>
            <a:pPr>
              <a:lnSpc>
                <a:spcPct val="80000"/>
              </a:lnSpc>
              <a:buNone/>
            </a:pPr>
            <a:r>
              <a:rPr lang="en-US" altLang="zh-CN" sz="2800" dirty="0"/>
              <a:t>     </a:t>
            </a:r>
            <a:r>
              <a:rPr lang="zh-CN" altLang="zh-CN" sz="2800" dirty="0">
                <a:ea typeface="宋体" panose="02010600030101010101" pitchFamily="2" charset="-122"/>
              </a:rPr>
              <a:t>（1）</a:t>
            </a:r>
            <a:r>
              <a:rPr lang="zh-CN" altLang="zh-CN" sz="2800" dirty="0"/>
              <a:t>该文件系统能管理的磁盘空间最大块数是多少？简要说明理由。 </a:t>
            </a:r>
            <a:endParaRPr lang="zh-CN" altLang="zh-CN" sz="2800" dirty="0"/>
          </a:p>
          <a:p>
            <a:pPr>
              <a:lnSpc>
                <a:spcPct val="80000"/>
              </a:lnSpc>
              <a:buNone/>
            </a:pPr>
            <a:r>
              <a:rPr lang="en-US" altLang="zh-CN" sz="2800" dirty="0"/>
              <a:t>     </a:t>
            </a:r>
            <a:r>
              <a:rPr lang="zh-CN" altLang="zh-CN" sz="2800" dirty="0">
                <a:ea typeface="宋体" panose="02010600030101010101" pitchFamily="2" charset="-122"/>
              </a:rPr>
              <a:t>（2）</a:t>
            </a:r>
            <a:r>
              <a:rPr lang="zh-CN" altLang="zh-CN" sz="2800" dirty="0"/>
              <a:t>FAT表需要占用多少个磁盘块，给出计算过程。</a:t>
            </a:r>
            <a:endParaRPr lang="zh-CN" altLang="zh-CN" sz="2800" dirty="0"/>
          </a:p>
          <a:p>
            <a:pPr>
              <a:lnSpc>
                <a:spcPct val="80000"/>
              </a:lnSpc>
              <a:buNone/>
            </a:pPr>
            <a:r>
              <a:rPr lang="en-US" altLang="zh-CN" sz="2800" dirty="0"/>
              <a:t>    </a:t>
            </a:r>
            <a:r>
              <a:rPr lang="zh-CN" altLang="zh-CN" sz="2800" dirty="0">
                <a:ea typeface="宋体" panose="02010600030101010101" pitchFamily="2" charset="-122"/>
              </a:rPr>
              <a:t>（3）</a:t>
            </a:r>
            <a:r>
              <a:rPr lang="zh-CN" altLang="zh-CN" sz="2800" dirty="0"/>
              <a:t>假设某时刻FAT表的部分内容如图1所示，文件F的目录项内容如图2所示。试说明F依次占用的磁盘块号。</a:t>
            </a:r>
            <a:endParaRPr lang="zh-CN" altLang="zh-CN" sz="2800" dirty="0"/>
          </a:p>
          <a:p>
            <a:pPr>
              <a:lnSpc>
                <a:spcPct val="80000"/>
              </a:lnSpc>
              <a:buNone/>
            </a:pPr>
            <a:r>
              <a:rPr lang="en-US" altLang="zh-CN" sz="2800" dirty="0"/>
              <a:t>    </a:t>
            </a:r>
            <a:r>
              <a:rPr lang="zh-CN" altLang="zh-CN" sz="2800" dirty="0">
                <a:ea typeface="宋体" panose="02010600030101010101" pitchFamily="2" charset="-122"/>
              </a:rPr>
              <a:t>（4）</a:t>
            </a:r>
            <a:r>
              <a:rPr lang="zh-CN" altLang="zh-CN" sz="2800" dirty="0"/>
              <a:t>假设FAT表已读入内存，文件F已经打开，读取文件F末尾的1024个字节需要读哪些磁盘块？</a:t>
            </a:r>
            <a:endParaRPr lang="zh-CN" altLang="zh-CN" sz="2800"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7106" name="内容占位符 47105"/>
          <p:cNvGraphicFramePr/>
          <p:nvPr>
            <p:ph sz="half" idx="1"/>
          </p:nvPr>
        </p:nvGraphicFramePr>
        <p:xfrm>
          <a:off x="1104900" y="211138"/>
          <a:ext cx="1900238" cy="6751638"/>
        </p:xfrm>
        <a:graphic>
          <a:graphicData uri="http://schemas.openxmlformats.org/drawingml/2006/table">
            <a:tbl>
              <a:tblPr/>
              <a:tblGrid>
                <a:gridCol w="809625"/>
                <a:gridCol w="1090613"/>
              </a:tblGrid>
              <a:tr h="103822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200" b="1" u="none">
                          <a:latin typeface="宋体" panose="02010600030101010101" pitchFamily="2" charset="-122"/>
                          <a:ea typeface="宋体" panose="02010600030101010101" pitchFamily="2" charset="-122"/>
                          <a:sym typeface="宋体" panose="02010600030101010101" pitchFamily="2" charset="-122"/>
                        </a:rPr>
                        <a:t>序号 </a:t>
                      </a:r>
                      <a:endParaRPr lang="zh-CN" altLang="en-US"/>
                    </a:p>
                  </a:txBody>
                  <a:tcPr vert="horz" anchor="ctr">
                    <a:lnL cap="flat">
                      <a:noFill/>
                    </a:lnL>
                    <a:lnR cap="flat">
                      <a:noFill/>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FAT</a:t>
                      </a:r>
                      <a:r>
                        <a:rPr lang="zh-CN" altLang="en-US" sz="1200" b="1" u="none">
                          <a:latin typeface="宋体" panose="02010600030101010101" pitchFamily="2" charset="-122"/>
                          <a:ea typeface="宋体" panose="02010600030101010101" pitchFamily="2" charset="-122"/>
                          <a:sym typeface="宋体" panose="02010600030101010101" pitchFamily="2" charset="-122"/>
                        </a:rPr>
                        <a:t>表</a:t>
                      </a:r>
                      <a:endParaRPr lang="zh-CN" altLang="en-US"/>
                    </a:p>
                  </a:txBody>
                  <a:tcPr vert="horz" anchor="ctr">
                    <a:lnL cap="flat">
                      <a:noFill/>
                    </a:lnL>
                    <a:lnR cap="flat">
                      <a:noFill/>
                    </a:lnR>
                    <a:lnT cap="flat">
                      <a:noFill/>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0</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宋体" panose="02010600030101010101" pitchFamily="2" charset="-122"/>
                          <a:sym typeface="宋体" panose="02010600030101010101" pitchFamily="2" charset="-122"/>
                        </a:rPr>
                        <a:t>…</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宋体" panose="02010600030101010101" pitchFamily="2" charset="-122"/>
                          <a:sym typeface="宋体" panose="02010600030101010101" pitchFamily="2" charset="-122"/>
                        </a:rPr>
                        <a:t>…</a:t>
                      </a:r>
                      <a:r>
                        <a:rPr lang="en-US" altLang="zh-CN" sz="1200" b="1" u="none">
                          <a:latin typeface="宋体" panose="02010600030101010101" pitchFamily="2" charset="-122"/>
                          <a:ea typeface="宋体" panose="02010600030101010101" pitchFamily="2" charset="-122"/>
                          <a:sym typeface="宋体" panose="02010600030101010101" pitchFamily="2" charset="-122"/>
                        </a:rPr>
                        <a:t> </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2</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3E9</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3EC</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7175">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4</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FFFF</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5</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FFFF</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841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6</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3EA</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Arial" panose="020B0604020202020204" pitchFamily="34" charset="0"/>
                          <a:sym typeface="Arial" panose="020B0604020202020204" pitchFamily="34" charset="0"/>
                        </a:rPr>
                        <a:t>…</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1000</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3ED</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1001</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4</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1002</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3EB</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1910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1003</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3</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1004</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FFFF</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1005</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2</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420688">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1006</a:t>
                      </a: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0000</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endParaRPr lang="zh-CN" altLang="en-US"/>
                    </a:p>
                  </a:txBody>
                  <a:tcPr vert="horz" anchor="ctr">
                    <a:lnL cap="flat">
                      <a:noFill/>
                    </a:lnL>
                    <a:lnR w="19050" cap="flat" cmpd="sng">
                      <a:solidFill>
                        <a:srgbClr val="000000"/>
                      </a:solidFill>
                      <a:prstDash val="solid"/>
                      <a:headEnd type="none" w="med" len="med"/>
                      <a:tailEnd type="none" w="med" len="med"/>
                    </a:lnR>
                    <a:lnT cap="flat">
                      <a:noFill/>
                    </a:lnT>
                    <a:lnB cap="flat">
                      <a:noFill/>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Arial" panose="020B0604020202020204" pitchFamily="34" charset="0"/>
                          <a:sym typeface="Arial" panose="020B0604020202020204" pitchFamily="34" charset="0"/>
                        </a:rPr>
                        <a:t>…</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bl>
          </a:graphicData>
        </a:graphic>
      </p:graphicFrame>
      <p:graphicFrame>
        <p:nvGraphicFramePr>
          <p:cNvPr id="47228" name="内容占位符 47227"/>
          <p:cNvGraphicFramePr/>
          <p:nvPr>
            <p:ph sz="half" idx="2"/>
          </p:nvPr>
        </p:nvGraphicFramePr>
        <p:xfrm>
          <a:off x="3998913" y="1016000"/>
          <a:ext cx="4117975" cy="736600"/>
        </p:xfrm>
        <a:graphic>
          <a:graphicData uri="http://schemas.openxmlformats.org/drawingml/2006/table">
            <a:tbl>
              <a:tblPr/>
              <a:tblGrid>
                <a:gridCol w="1101725"/>
                <a:gridCol w="1082675"/>
                <a:gridCol w="1019175"/>
                <a:gridCol w="914400"/>
              </a:tblGrid>
              <a:tr h="48101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200" b="1" u="none">
                          <a:latin typeface="宋体" panose="02010600030101010101" pitchFamily="2" charset="-122"/>
                          <a:ea typeface="宋体" panose="02010600030101010101" pitchFamily="2" charset="-122"/>
                          <a:sym typeface="宋体" panose="02010600030101010101" pitchFamily="2" charset="-122"/>
                        </a:rPr>
                        <a:t>文件名</a:t>
                      </a:r>
                      <a:endParaRPr lang="zh-CN" altLang="en-US"/>
                    </a:p>
                  </a:txBody>
                  <a:tcPr vert="horz" anchor="ctr">
                    <a:lnL cap="flat">
                      <a:noFill/>
                    </a:lnL>
                    <a:lnR w="190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200" b="1" u="none">
                          <a:latin typeface="宋体" panose="02010600030101010101" pitchFamily="2" charset="-122"/>
                          <a:ea typeface="宋体" panose="02010600030101010101" pitchFamily="2" charset="-122"/>
                          <a:sym typeface="宋体" panose="02010600030101010101" pitchFamily="2" charset="-122"/>
                        </a:rPr>
                        <a:t>大小</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zh-CN" altLang="en-US" sz="1200" b="1" u="none">
                          <a:latin typeface="宋体" panose="02010600030101010101" pitchFamily="2" charset="-122"/>
                          <a:ea typeface="宋体" panose="02010600030101010101" pitchFamily="2" charset="-122"/>
                          <a:sym typeface="宋体" panose="02010600030101010101" pitchFamily="2" charset="-122"/>
                        </a:rPr>
                        <a:t>首块号</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endParaRPr lang="zh-CN" altLang="en-US"/>
                    </a:p>
                  </a:txBody>
                  <a:tcPr vert="horz" anchor="ctr">
                    <a:lnL w="190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r h="255587">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F</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5000</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宋体" panose="02010600030101010101" pitchFamily="2" charset="-122"/>
                          <a:ea typeface="宋体" panose="02010600030101010101" pitchFamily="2" charset="-122"/>
                          <a:sym typeface="宋体" panose="02010600030101010101" pitchFamily="2" charset="-122"/>
                        </a:rPr>
                        <a:t>6</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a:buNone/>
                      </a:pPr>
                      <a:r>
                        <a:rPr lang="en-US" altLang="zh-CN" sz="1200" b="1" u="none">
                          <a:latin typeface="Arial" panose="020B0604020202020204" pitchFamily="34" charset="0"/>
                          <a:ea typeface="宋体" panose="02010600030101010101" pitchFamily="2" charset="-122"/>
                          <a:sym typeface="宋体" panose="02010600030101010101" pitchFamily="2" charset="-122"/>
                        </a:rPr>
                        <a:t>…</a:t>
                      </a:r>
                      <a:endParaRPr lang="zh-CN" altLang="en-US"/>
                    </a:p>
                  </a:txBody>
                  <a:tcPr vert="horz" anchor="ctr">
                    <a:lnL w="190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FF">
                        <a:alpha val="100000"/>
                      </a:srgbClr>
                    </a:solidFill>
                  </a:tcPr>
                </a:tc>
              </a:tr>
            </a:tbl>
          </a:graphicData>
        </a:graphic>
      </p:graphicFrame>
      <p:sp>
        <p:nvSpPr>
          <p:cNvPr id="47199" name="文本框 47258"/>
          <p:cNvSpPr txBox="1"/>
          <p:nvPr/>
        </p:nvSpPr>
        <p:spPr>
          <a:xfrm>
            <a:off x="3598863" y="2218532"/>
            <a:ext cx="5213350" cy="3784600"/>
          </a:xfrm>
          <a:prstGeom prst="rect">
            <a:avLst/>
          </a:prstGeom>
          <a:noFill/>
          <a:ln w="9525">
            <a:noFill/>
          </a:ln>
        </p:spPr>
        <p:txBody>
          <a:bodyPr wrap="square" anchor="ctr">
            <a:spAutoFit/>
          </a:bodyPr>
          <a:p>
            <a:r>
              <a:rPr lang="zh-CN" altLang="zh-CN" sz="2400" dirty="0">
                <a:latin typeface="Arial" panose="020B0604020202020204" pitchFamily="34" charset="0"/>
                <a:ea typeface="宋体" panose="02010600030101010101" pitchFamily="2" charset="-122"/>
              </a:rPr>
              <a:t>解答：1）FAT16使用16位表示磁盘块号，磁盘块个数为2</a:t>
            </a:r>
            <a:r>
              <a:rPr lang="zh-CN" altLang="zh-CN" sz="2400" baseline="30000" dirty="0">
                <a:solidFill>
                  <a:srgbClr val="4138FA"/>
                </a:solidFill>
                <a:uFillTx/>
                <a:latin typeface="Arial" panose="020B0604020202020204" pitchFamily="34" charset="0"/>
                <a:ea typeface="宋体" panose="02010600030101010101" pitchFamily="2" charset="-122"/>
              </a:rPr>
              <a:t>16</a:t>
            </a:r>
            <a:r>
              <a:rPr lang="zh-CN" altLang="zh-CN" sz="2400" dirty="0">
                <a:latin typeface="Arial" panose="020B0604020202020204" pitchFamily="34" charset="0"/>
                <a:ea typeface="宋体" panose="02010600030101010101" pitchFamily="2" charset="-122"/>
              </a:rPr>
              <a:t>=65536 </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 2）FAT表共65536项，所以磁盘块个数为为65536x2/1024 = 128</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3）文件F依次占用磁盘块号为6 ,3EA(1002),3EB(1003)，3,3EC(1004)。</a:t>
            </a:r>
            <a:endParaRPr lang="zh-CN" altLang="zh-CN" sz="2400" dirty="0">
              <a:latin typeface="Arial" panose="020B0604020202020204" pitchFamily="34" charset="0"/>
              <a:ea typeface="宋体" panose="02010600030101010101" pitchFamily="2" charset="-122"/>
            </a:endParaRPr>
          </a:p>
          <a:p>
            <a:r>
              <a:rPr lang="zh-CN" altLang="zh-CN" sz="2400" dirty="0">
                <a:latin typeface="Arial" panose="020B0604020202020204" pitchFamily="34" charset="0"/>
                <a:ea typeface="宋体" panose="02010600030101010101" pitchFamily="2" charset="-122"/>
              </a:rPr>
              <a:t>4）5000-4*1024 = 904，需要读末尾两块，从3EC号中取904字节，从3号块取</a:t>
            </a:r>
            <a:r>
              <a:rPr lang="en-US" altLang="zh-CN" sz="2400" dirty="0">
                <a:latin typeface="Arial" panose="020B0604020202020204" pitchFamily="34" charset="0"/>
                <a:ea typeface="宋体" panose="02010600030101010101" pitchFamily="2" charset="-122"/>
              </a:rPr>
              <a:t>1</a:t>
            </a:r>
            <a:r>
              <a:rPr lang="zh-CN" altLang="zh-CN" sz="2400" dirty="0">
                <a:latin typeface="Arial" panose="020B0604020202020204" pitchFamily="34" charset="0"/>
                <a:ea typeface="宋体" panose="02010600030101010101" pitchFamily="2" charset="-122"/>
              </a:rPr>
              <a:t>20字节。</a:t>
            </a:r>
            <a:endParaRPr lang="zh-CN" altLang="zh-CN" sz="2400" dirty="0">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48131" name="Rectangle 3"/>
          <p:cNvSpPr/>
          <p:nvPr/>
        </p:nvSpPr>
        <p:spPr>
          <a:xfrm>
            <a:off x="171450" y="644525"/>
            <a:ext cx="8745538" cy="2917825"/>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索引文件</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什么是索引文件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系统为每个文件建立逻辑块号与物理块号的对照表。这</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张表称为该文件的索引表。文件由数据文件和索引表构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成。这种文件称为索引文件。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xEl>
                                              <p:charRg st="0" end="9"/>
                                            </p:txEl>
                                          </p:spTgt>
                                        </p:tgtEl>
                                        <p:attrNameLst>
                                          <p:attrName>style.visibility</p:attrName>
                                        </p:attrNameLst>
                                      </p:cBhvr>
                                      <p:to>
                                        <p:strVal val="visible"/>
                                      </p:to>
                                    </p:set>
                                    <p:anim calcmode="lin" valueType="num">
                                      <p:cBhvr additive="base">
                                        <p:cTn id="7" dur="1000" fill="hold"/>
                                        <p:tgtEl>
                                          <p:spTgt spid="48131">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813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8131">
                                            <p:txEl>
                                              <p:charRg st="9" end="27"/>
                                            </p:txEl>
                                          </p:spTgt>
                                        </p:tgtEl>
                                        <p:attrNameLst>
                                          <p:attrName>style.visibility</p:attrName>
                                        </p:attrNameLst>
                                      </p:cBhvr>
                                      <p:to>
                                        <p:strVal val="visible"/>
                                      </p:to>
                                    </p:set>
                                    <p:anim calcmode="lin" valueType="num">
                                      <p:cBhvr additive="base">
                                        <p:cTn id="13" dur="1000" fill="hold"/>
                                        <p:tgtEl>
                                          <p:spTgt spid="48131">
                                            <p:txEl>
                                              <p:charRg st="9"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48131">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8131">
                                            <p:txEl>
                                              <p:charRg st="27" end="58"/>
                                            </p:txEl>
                                          </p:spTgt>
                                        </p:tgtEl>
                                        <p:attrNameLst>
                                          <p:attrName>style.visibility</p:attrName>
                                        </p:attrNameLst>
                                      </p:cBhvr>
                                      <p:to>
                                        <p:strVal val="visible"/>
                                      </p:to>
                                    </p:set>
                                    <p:anim calcmode="lin" valueType="num">
                                      <p:cBhvr additive="base">
                                        <p:cTn id="19" dur="500" fill="hold"/>
                                        <p:tgtEl>
                                          <p:spTgt spid="48131">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charRg st="27"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8131">
                                            <p:txEl>
                                              <p:charRg st="58" end="89"/>
                                            </p:txEl>
                                          </p:spTgt>
                                        </p:tgtEl>
                                        <p:attrNameLst>
                                          <p:attrName>style.visibility</p:attrName>
                                        </p:attrNameLst>
                                      </p:cBhvr>
                                      <p:to>
                                        <p:strVal val="visible"/>
                                      </p:to>
                                    </p:set>
                                    <p:anim calcmode="lin" valueType="num">
                                      <p:cBhvr additive="base">
                                        <p:cTn id="23" dur="500" fill="hold"/>
                                        <p:tgtEl>
                                          <p:spTgt spid="48131">
                                            <p:txEl>
                                              <p:charRg st="58" end="8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1">
                                            <p:txEl>
                                              <p:charRg st="58" end="8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8131">
                                            <p:txEl>
                                              <p:charRg st="89" end="123"/>
                                            </p:txEl>
                                          </p:spTgt>
                                        </p:tgtEl>
                                        <p:attrNameLst>
                                          <p:attrName>style.visibility</p:attrName>
                                        </p:attrNameLst>
                                      </p:cBhvr>
                                      <p:to>
                                        <p:strVal val="visible"/>
                                      </p:to>
                                    </p:set>
                                    <p:anim calcmode="lin" valueType="num">
                                      <p:cBhvr additive="base">
                                        <p:cTn id="27" dur="500" fill="hold"/>
                                        <p:tgtEl>
                                          <p:spTgt spid="48131">
                                            <p:txEl>
                                              <p:charRg st="89" end="12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8131">
                                            <p:txEl>
                                              <p:charRg st="89" end="1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49155" name="Rectangle 3"/>
          <p:cNvSpPr/>
          <p:nvPr/>
        </p:nvSpPr>
        <p:spPr>
          <a:xfrm>
            <a:off x="657225" y="587375"/>
            <a:ext cx="699770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索引文件结构例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49157" name="组合 49156"/>
          <p:cNvGrpSpPr/>
          <p:nvPr/>
        </p:nvGrpSpPr>
        <p:grpSpPr>
          <a:xfrm>
            <a:off x="619125" y="1357313"/>
            <a:ext cx="7739063" cy="4400550"/>
            <a:chOff x="0" y="0"/>
            <a:chExt cx="4875" cy="2772"/>
          </a:xfrm>
        </p:grpSpPr>
        <p:sp>
          <p:nvSpPr>
            <p:cNvPr id="3" name="Text Box 6"/>
            <p:cNvSpPr txBox="1"/>
            <p:nvPr/>
          </p:nvSpPr>
          <p:spPr>
            <a:xfrm>
              <a:off x="527" y="406"/>
              <a:ext cx="878" cy="2051"/>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索引表指针</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58" name="Text Box 7"/>
            <p:cNvSpPr txBox="1"/>
            <p:nvPr/>
          </p:nvSpPr>
          <p:spPr>
            <a:xfrm>
              <a:off x="0" y="898"/>
              <a:ext cx="600" cy="396"/>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59" name="Text Box 8"/>
            <p:cNvSpPr txBox="1"/>
            <p:nvPr/>
          </p:nvSpPr>
          <p:spPr>
            <a:xfrm>
              <a:off x="3721" y="406"/>
              <a:ext cx="407" cy="289"/>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60" name="Text Box 9"/>
            <p:cNvSpPr txBox="1"/>
            <p:nvPr/>
          </p:nvSpPr>
          <p:spPr>
            <a:xfrm>
              <a:off x="3721" y="810"/>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61" name="Line 10"/>
            <p:cNvSpPr/>
            <p:nvPr/>
          </p:nvSpPr>
          <p:spPr>
            <a:xfrm>
              <a:off x="1280" y="1239"/>
              <a:ext cx="272" cy="0"/>
            </a:xfrm>
            <a:prstGeom prst="line">
              <a:avLst/>
            </a:prstGeom>
            <a:ln w="12700" cap="flat" cmpd="sng">
              <a:solidFill>
                <a:srgbClr val="000000"/>
              </a:solidFill>
              <a:prstDash val="solid"/>
              <a:round/>
              <a:headEnd type="none" w="med" len="med"/>
              <a:tailEnd type="none" w="med" len="med"/>
            </a:ln>
          </p:spPr>
        </p:sp>
        <p:sp>
          <p:nvSpPr>
            <p:cNvPr id="49162" name="Line 11"/>
            <p:cNvSpPr/>
            <p:nvPr/>
          </p:nvSpPr>
          <p:spPr>
            <a:xfrm flipV="1">
              <a:off x="1561" y="480"/>
              <a:ext cx="0" cy="759"/>
            </a:xfrm>
            <a:prstGeom prst="line">
              <a:avLst/>
            </a:prstGeom>
            <a:ln w="12700" cap="flat" cmpd="sng">
              <a:solidFill>
                <a:srgbClr val="000000"/>
              </a:solidFill>
              <a:prstDash val="solid"/>
              <a:round/>
              <a:headEnd type="none" w="med" len="med"/>
              <a:tailEnd type="none" w="med" len="med"/>
            </a:ln>
          </p:spPr>
        </p:sp>
        <p:sp>
          <p:nvSpPr>
            <p:cNvPr id="49163" name="Line 12"/>
            <p:cNvSpPr/>
            <p:nvPr/>
          </p:nvSpPr>
          <p:spPr>
            <a:xfrm>
              <a:off x="1570" y="480"/>
              <a:ext cx="335" cy="0"/>
            </a:xfrm>
            <a:prstGeom prst="line">
              <a:avLst/>
            </a:prstGeom>
            <a:ln w="12700" cap="flat" cmpd="sng">
              <a:solidFill>
                <a:srgbClr val="000000"/>
              </a:solidFill>
              <a:prstDash val="solid"/>
              <a:round/>
              <a:headEnd type="none" w="med" len="med"/>
              <a:tailEnd type="triangle" w="sm" len="med"/>
            </a:ln>
          </p:spPr>
        </p:sp>
        <p:sp>
          <p:nvSpPr>
            <p:cNvPr id="49164" name="Line 13"/>
            <p:cNvSpPr/>
            <p:nvPr/>
          </p:nvSpPr>
          <p:spPr>
            <a:xfrm>
              <a:off x="527" y="903"/>
              <a:ext cx="878" cy="0"/>
            </a:xfrm>
            <a:prstGeom prst="line">
              <a:avLst/>
            </a:prstGeom>
            <a:ln w="12700" cap="flat" cmpd="sng">
              <a:solidFill>
                <a:schemeClr val="tx1"/>
              </a:solidFill>
              <a:prstDash val="solid"/>
              <a:round/>
              <a:headEnd type="none" w="med" len="med"/>
              <a:tailEnd type="none" w="med" len="med"/>
            </a:ln>
          </p:spPr>
        </p:sp>
        <p:sp>
          <p:nvSpPr>
            <p:cNvPr id="49165" name="Line 14"/>
            <p:cNvSpPr/>
            <p:nvPr/>
          </p:nvSpPr>
          <p:spPr>
            <a:xfrm>
              <a:off x="527" y="1335"/>
              <a:ext cx="878" cy="0"/>
            </a:xfrm>
            <a:prstGeom prst="line">
              <a:avLst/>
            </a:prstGeom>
            <a:ln w="12700" cap="flat" cmpd="sng">
              <a:solidFill>
                <a:schemeClr val="tx1"/>
              </a:solidFill>
              <a:prstDash val="solid"/>
              <a:round/>
              <a:headEnd type="none" w="med" len="med"/>
              <a:tailEnd type="none" w="med" len="med"/>
            </a:ln>
          </p:spPr>
        </p:sp>
        <p:sp>
          <p:nvSpPr>
            <p:cNvPr id="49166" name="Line 15"/>
            <p:cNvSpPr/>
            <p:nvPr/>
          </p:nvSpPr>
          <p:spPr>
            <a:xfrm>
              <a:off x="527" y="1128"/>
              <a:ext cx="878" cy="0"/>
            </a:xfrm>
            <a:prstGeom prst="line">
              <a:avLst/>
            </a:prstGeom>
            <a:ln w="12700" cap="flat" cmpd="sng">
              <a:solidFill>
                <a:schemeClr val="tx1"/>
              </a:solidFill>
              <a:prstDash val="solid"/>
              <a:round/>
              <a:headEnd type="none" w="med" len="med"/>
              <a:tailEnd type="none" w="med" len="med"/>
            </a:ln>
          </p:spPr>
        </p:sp>
        <p:sp>
          <p:nvSpPr>
            <p:cNvPr id="49167" name="Text Box 16"/>
            <p:cNvSpPr txBox="1"/>
            <p:nvPr/>
          </p:nvSpPr>
          <p:spPr>
            <a:xfrm>
              <a:off x="667" y="2522"/>
              <a:ext cx="739" cy="250"/>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49168" name="Text Box 17"/>
            <p:cNvSpPr txBox="1"/>
            <p:nvPr/>
          </p:nvSpPr>
          <p:spPr>
            <a:xfrm>
              <a:off x="1913" y="487"/>
              <a:ext cx="1215" cy="875"/>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lnSpc>
                  <a:spcPct val="120000"/>
                </a:lnSpc>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0                23</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1                19</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2                26</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spcBef>
                  <a:spcPct val="20000"/>
                </a:spcBef>
              </a:pPr>
              <a:r>
                <a:rPr lang="zh-CN" altLang="zh-CN" sz="1600" dirty="0">
                  <a:solidFill>
                    <a:schemeClr val="tx1"/>
                  </a:solidFill>
                  <a:latin typeface="Times New Roman" panose="02020603050405020304" pitchFamily="2" charset="0"/>
                  <a:ea typeface="宋体" panose="02010600030101010101" pitchFamily="2" charset="-122"/>
                </a:rPr>
                <a:t>       3                29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69" name="Line 18"/>
            <p:cNvSpPr/>
            <p:nvPr/>
          </p:nvSpPr>
          <p:spPr>
            <a:xfrm>
              <a:off x="1913" y="714"/>
              <a:ext cx="1215" cy="0"/>
            </a:xfrm>
            <a:prstGeom prst="line">
              <a:avLst/>
            </a:prstGeom>
            <a:ln w="12700" cap="flat" cmpd="sng">
              <a:solidFill>
                <a:srgbClr val="000000"/>
              </a:solidFill>
              <a:prstDash val="solid"/>
              <a:round/>
              <a:headEnd type="none" w="med" len="med"/>
              <a:tailEnd type="none" w="med" len="med"/>
            </a:ln>
          </p:spPr>
        </p:sp>
        <p:sp>
          <p:nvSpPr>
            <p:cNvPr id="49170" name="Line 19"/>
            <p:cNvSpPr/>
            <p:nvPr/>
          </p:nvSpPr>
          <p:spPr>
            <a:xfrm>
              <a:off x="1913" y="919"/>
              <a:ext cx="1215" cy="0"/>
            </a:xfrm>
            <a:prstGeom prst="line">
              <a:avLst/>
            </a:prstGeom>
            <a:ln w="12700" cap="flat" cmpd="sng">
              <a:solidFill>
                <a:srgbClr val="000000"/>
              </a:solidFill>
              <a:prstDash val="solid"/>
              <a:round/>
              <a:headEnd type="none" w="med" len="med"/>
              <a:tailEnd type="none" w="med" len="med"/>
            </a:ln>
          </p:spPr>
        </p:sp>
        <p:sp>
          <p:nvSpPr>
            <p:cNvPr id="49171" name="Line 20"/>
            <p:cNvSpPr/>
            <p:nvPr/>
          </p:nvSpPr>
          <p:spPr>
            <a:xfrm>
              <a:off x="1913" y="1128"/>
              <a:ext cx="1215" cy="0"/>
            </a:xfrm>
            <a:prstGeom prst="line">
              <a:avLst/>
            </a:prstGeom>
            <a:ln w="12700" cap="flat" cmpd="sng">
              <a:solidFill>
                <a:srgbClr val="000000"/>
              </a:solidFill>
              <a:prstDash val="solid"/>
              <a:round/>
              <a:headEnd type="none" w="med" len="med"/>
              <a:tailEnd type="none" w="med" len="med"/>
            </a:ln>
          </p:spPr>
        </p:sp>
        <p:sp>
          <p:nvSpPr>
            <p:cNvPr id="49172" name="Line 21"/>
            <p:cNvSpPr/>
            <p:nvPr/>
          </p:nvSpPr>
          <p:spPr>
            <a:xfrm>
              <a:off x="2502" y="487"/>
              <a:ext cx="0" cy="875"/>
            </a:xfrm>
            <a:prstGeom prst="line">
              <a:avLst/>
            </a:prstGeom>
            <a:ln w="12700" cap="flat" cmpd="sng">
              <a:solidFill>
                <a:schemeClr val="tx1"/>
              </a:solidFill>
              <a:prstDash val="solid"/>
              <a:round/>
              <a:headEnd type="none" w="med" len="med"/>
              <a:tailEnd type="none" w="med" len="med"/>
            </a:ln>
          </p:spPr>
        </p:sp>
        <p:sp>
          <p:nvSpPr>
            <p:cNvPr id="49173" name="Text Box 22"/>
            <p:cNvSpPr txBox="1"/>
            <p:nvPr/>
          </p:nvSpPr>
          <p:spPr>
            <a:xfrm>
              <a:off x="3721" y="1256"/>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4" name="Text Box 23"/>
            <p:cNvSpPr txBox="1"/>
            <p:nvPr/>
          </p:nvSpPr>
          <p:spPr>
            <a:xfrm>
              <a:off x="3721" y="1705"/>
              <a:ext cx="407" cy="266"/>
            </a:xfrm>
            <a:prstGeom prst="rect">
              <a:avLst/>
            </a:prstGeom>
            <a:solidFill>
              <a:srgbClr val="FFCCCC"/>
            </a:solidFill>
            <a:ln w="1270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5" name="Text Box 24"/>
            <p:cNvSpPr txBox="1"/>
            <p:nvPr/>
          </p:nvSpPr>
          <p:spPr>
            <a:xfrm>
              <a:off x="4136" y="353"/>
              <a:ext cx="739" cy="33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6" name="Text Box 25"/>
            <p:cNvSpPr txBox="1"/>
            <p:nvPr/>
          </p:nvSpPr>
          <p:spPr>
            <a:xfrm>
              <a:off x="4136" y="768"/>
              <a:ext cx="732" cy="33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19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7" name="Text Box 26"/>
            <p:cNvSpPr txBox="1"/>
            <p:nvPr/>
          </p:nvSpPr>
          <p:spPr>
            <a:xfrm>
              <a:off x="4136" y="1213"/>
              <a:ext cx="642" cy="33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8" name="Text Box 27"/>
            <p:cNvSpPr txBox="1"/>
            <p:nvPr/>
          </p:nvSpPr>
          <p:spPr>
            <a:xfrm>
              <a:off x="4136" y="1680"/>
              <a:ext cx="632" cy="334"/>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49179" name="Line 28"/>
            <p:cNvSpPr/>
            <p:nvPr/>
          </p:nvSpPr>
          <p:spPr>
            <a:xfrm flipV="1">
              <a:off x="3040" y="413"/>
              <a:ext cx="684" cy="192"/>
            </a:xfrm>
            <a:prstGeom prst="line">
              <a:avLst/>
            </a:prstGeom>
            <a:ln w="12700" cap="flat" cmpd="sng">
              <a:solidFill>
                <a:schemeClr val="tx1"/>
              </a:solidFill>
              <a:prstDash val="solid"/>
              <a:round/>
              <a:headEnd type="none" w="med" len="med"/>
              <a:tailEnd type="triangle" w="sm" len="med"/>
            </a:ln>
          </p:spPr>
        </p:sp>
        <p:sp>
          <p:nvSpPr>
            <p:cNvPr id="49180" name="Line 29"/>
            <p:cNvSpPr/>
            <p:nvPr/>
          </p:nvSpPr>
          <p:spPr>
            <a:xfrm>
              <a:off x="3041" y="820"/>
              <a:ext cx="692" cy="0"/>
            </a:xfrm>
            <a:prstGeom prst="line">
              <a:avLst/>
            </a:prstGeom>
            <a:ln w="12700" cap="flat" cmpd="sng">
              <a:solidFill>
                <a:schemeClr val="tx1"/>
              </a:solidFill>
              <a:prstDash val="solid"/>
              <a:round/>
              <a:headEnd type="none" w="med" len="med"/>
              <a:tailEnd type="triangle" w="sm" len="med"/>
            </a:ln>
          </p:spPr>
        </p:sp>
        <p:sp>
          <p:nvSpPr>
            <p:cNvPr id="49181" name="Line 30"/>
            <p:cNvSpPr/>
            <p:nvPr/>
          </p:nvSpPr>
          <p:spPr>
            <a:xfrm>
              <a:off x="3022" y="998"/>
              <a:ext cx="692" cy="258"/>
            </a:xfrm>
            <a:prstGeom prst="line">
              <a:avLst/>
            </a:prstGeom>
            <a:ln w="12700" cap="flat" cmpd="sng">
              <a:solidFill>
                <a:schemeClr val="tx1"/>
              </a:solidFill>
              <a:prstDash val="solid"/>
              <a:round/>
              <a:headEnd type="none" w="med" len="med"/>
              <a:tailEnd type="triangle" w="sm" len="med"/>
            </a:ln>
          </p:spPr>
        </p:sp>
        <p:sp>
          <p:nvSpPr>
            <p:cNvPr id="49182" name="Line 31"/>
            <p:cNvSpPr/>
            <p:nvPr/>
          </p:nvSpPr>
          <p:spPr>
            <a:xfrm>
              <a:off x="3051" y="1250"/>
              <a:ext cx="663" cy="469"/>
            </a:xfrm>
            <a:prstGeom prst="line">
              <a:avLst/>
            </a:prstGeom>
            <a:ln w="12700" cap="flat" cmpd="sng">
              <a:solidFill>
                <a:schemeClr val="tx1"/>
              </a:solidFill>
              <a:prstDash val="solid"/>
              <a:round/>
              <a:headEnd type="none" w="med" len="med"/>
              <a:tailEnd type="triangle" w="sm" len="med"/>
            </a:ln>
          </p:spPr>
        </p:sp>
        <p:sp>
          <p:nvSpPr>
            <p:cNvPr id="49183" name="Text Box 32"/>
            <p:cNvSpPr txBox="1"/>
            <p:nvPr/>
          </p:nvSpPr>
          <p:spPr>
            <a:xfrm>
              <a:off x="2128" y="0"/>
              <a:ext cx="924" cy="250"/>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文件索引表</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49184" name="Text Box 33"/>
            <p:cNvSpPr txBox="1"/>
            <p:nvPr/>
          </p:nvSpPr>
          <p:spPr>
            <a:xfrm>
              <a:off x="1918" y="232"/>
              <a:ext cx="664" cy="250"/>
            </a:xfrm>
            <a:prstGeom prst="rect">
              <a:avLst/>
            </a:prstGeom>
            <a:noFill/>
            <a:ln w="9525">
              <a:noFill/>
            </a:ln>
          </p:spPr>
          <p:txBody>
            <a:bodyPr anchor="t"/>
            <a:p>
              <a:pPr algn="just"/>
              <a:r>
                <a:rPr lang="zh-CN" altLang="en-US" sz="1600">
                  <a:solidFill>
                    <a:schemeClr val="tx1"/>
                  </a:solidFill>
                  <a:latin typeface="Arial" panose="020B0604020202020204" pitchFamily="34" charset="0"/>
                  <a:ea typeface="宋体" panose="02010600030101010101" pitchFamily="2" charset="-122"/>
                </a:rPr>
                <a:t>逻辑块号</a:t>
              </a:r>
              <a:endParaRPr lang="zh-CN" altLang="en-US" sz="1600">
                <a:solidFill>
                  <a:schemeClr val="tx1"/>
                </a:solidFill>
                <a:latin typeface="Arial" panose="020B0604020202020204" pitchFamily="34" charset="0"/>
                <a:ea typeface="宋体" panose="02010600030101010101" pitchFamily="2" charset="-122"/>
              </a:endParaRPr>
            </a:p>
          </p:txBody>
        </p:sp>
        <p:sp>
          <p:nvSpPr>
            <p:cNvPr id="49185" name="Text Box 34"/>
            <p:cNvSpPr txBox="1"/>
            <p:nvPr/>
          </p:nvSpPr>
          <p:spPr>
            <a:xfrm>
              <a:off x="2548" y="242"/>
              <a:ext cx="664" cy="250"/>
            </a:xfrm>
            <a:prstGeom prst="rect">
              <a:avLst/>
            </a:prstGeom>
            <a:noFill/>
            <a:ln w="9525">
              <a:noFill/>
            </a:ln>
          </p:spPr>
          <p:txBody>
            <a:bodyPr anchor="t"/>
            <a:p>
              <a:pPr algn="just"/>
              <a:r>
                <a:rPr lang="zh-CN" altLang="en-US" sz="1600">
                  <a:solidFill>
                    <a:schemeClr val="tx1"/>
                  </a:solidFill>
                  <a:latin typeface="Arial" panose="020B0604020202020204" pitchFamily="34" charset="0"/>
                  <a:ea typeface="宋体" panose="02010600030101010101" pitchFamily="2" charset="-122"/>
                </a:rPr>
                <a:t>物理块号</a:t>
              </a:r>
              <a:endParaRPr lang="zh-CN" altLang="en-US" sz="1600">
                <a:solidFill>
                  <a:schemeClr val="tx1"/>
                </a:solidFill>
                <a:latin typeface="Arial" panose="020B0604020202020204" pitchFamily="34" charset="0"/>
                <a:ea typeface="宋体" panose="02010600030101010101" pitchFamily="2" charset="-122"/>
              </a:endParaRPr>
            </a:p>
          </p:txBody>
        </p:sp>
      </p:grpSp>
      <p:sp>
        <p:nvSpPr>
          <p:cNvPr id="49187" name="Text Box 35"/>
          <p:cNvSpPr txBox="1"/>
          <p:nvPr/>
        </p:nvSpPr>
        <p:spPr>
          <a:xfrm>
            <a:off x="3786188" y="5667375"/>
            <a:ext cx="169386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索引文件结构例</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155">
                                            <p:txEl>
                                              <p:charRg st="0" end="12"/>
                                            </p:txEl>
                                          </p:spTgt>
                                        </p:tgtEl>
                                        <p:attrNameLst>
                                          <p:attrName>style.visibility</p:attrName>
                                        </p:attrNameLst>
                                      </p:cBhvr>
                                      <p:to>
                                        <p:strVal val="visible"/>
                                      </p:to>
                                    </p:set>
                                    <p:anim calcmode="lin" valueType="num">
                                      <p:cBhvr additive="base">
                                        <p:cTn id="7" dur="1000" fill="hold"/>
                                        <p:tgtEl>
                                          <p:spTgt spid="49155">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915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ppt_x"/>
                                          </p:val>
                                        </p:tav>
                                        <p:tav tm="100000">
                                          <p:val>
                                            <p:strVal val="#ppt_x"/>
                                          </p:val>
                                        </p:tav>
                                      </p:tavLst>
                                    </p:anim>
                                    <p:anim calcmode="lin" valueType="num">
                                      <p:cBhvr additive="base">
                                        <p:cTn id="14"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8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19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50179" name="Rectangle 3"/>
          <p:cNvSpPr/>
          <p:nvPr/>
        </p:nvSpPr>
        <p:spPr>
          <a:xfrm>
            <a:off x="671513" y="687388"/>
            <a:ext cx="8318500" cy="567055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索引文件的操作</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索引文件在存储区中占两个区</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索引区：存放索引表</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数据区：存放数据文件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访问索引文件的操作</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查文件索引，由逻辑块号查得物理块号</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ⅱ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由此磁盘物理块号而获得所要求的信息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索引文件的特点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易于文件的增删</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直接读写任意记录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79">
                                            <p:txEl>
                                              <p:charRg st="0" end="12"/>
                                            </p:txEl>
                                          </p:spTgt>
                                        </p:tgtEl>
                                        <p:attrNameLst>
                                          <p:attrName>style.visibility</p:attrName>
                                        </p:attrNameLst>
                                      </p:cBhvr>
                                      <p:to>
                                        <p:strVal val="visible"/>
                                      </p:to>
                                    </p:set>
                                    <p:anim calcmode="lin" valueType="num">
                                      <p:cBhvr additive="base">
                                        <p:cTn id="7" dur="1000" fill="hold"/>
                                        <p:tgtEl>
                                          <p:spTgt spid="50179">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0179">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79">
                                            <p:txEl>
                                              <p:charRg st="12" end="28"/>
                                            </p:txEl>
                                          </p:spTgt>
                                        </p:tgtEl>
                                        <p:attrNameLst>
                                          <p:attrName>style.visibility</p:attrName>
                                        </p:attrNameLst>
                                      </p:cBhvr>
                                      <p:to>
                                        <p:strVal val="visible"/>
                                      </p:to>
                                    </p:set>
                                    <p:anim calcmode="lin" valueType="num">
                                      <p:cBhvr additive="base">
                                        <p:cTn id="13" dur="1000" fill="hold"/>
                                        <p:tgtEl>
                                          <p:spTgt spid="50179">
                                            <p:txEl>
                                              <p:charRg st="12" end="28"/>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0179">
                                            <p:txEl>
                                              <p:charRg st="12"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0179">
                                            <p:txEl>
                                              <p:charRg st="28" end="47"/>
                                            </p:txEl>
                                          </p:spTgt>
                                        </p:tgtEl>
                                        <p:attrNameLst>
                                          <p:attrName>style.visibility</p:attrName>
                                        </p:attrNameLst>
                                      </p:cBhvr>
                                      <p:to>
                                        <p:strVal val="visible"/>
                                      </p:to>
                                    </p:set>
                                    <p:anim calcmode="lin" valueType="num">
                                      <p:cBhvr additive="base">
                                        <p:cTn id="19" dur="500" fill="hold"/>
                                        <p:tgtEl>
                                          <p:spTgt spid="50179">
                                            <p:txEl>
                                              <p:charRg st="28" end="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charRg st="28" end="4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0179">
                                            <p:txEl>
                                              <p:charRg st="47" end="67"/>
                                            </p:txEl>
                                          </p:spTgt>
                                        </p:tgtEl>
                                        <p:attrNameLst>
                                          <p:attrName>style.visibility</p:attrName>
                                        </p:attrNameLst>
                                      </p:cBhvr>
                                      <p:to>
                                        <p:strVal val="visible"/>
                                      </p:to>
                                    </p:set>
                                    <p:anim calcmode="lin" valueType="num">
                                      <p:cBhvr additive="base">
                                        <p:cTn id="23" dur="500" fill="hold"/>
                                        <p:tgtEl>
                                          <p:spTgt spid="50179">
                                            <p:txEl>
                                              <p:charRg st="47" end="6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0179">
                                            <p:txEl>
                                              <p:charRg st="47" end="6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50179">
                                            <p:txEl>
                                              <p:charRg st="67" end="79"/>
                                            </p:txEl>
                                          </p:spTgt>
                                        </p:tgtEl>
                                        <p:attrNameLst>
                                          <p:attrName>style.visibility</p:attrName>
                                        </p:attrNameLst>
                                      </p:cBhvr>
                                      <p:to>
                                        <p:strVal val="visible"/>
                                      </p:to>
                                    </p:set>
                                    <p:anim calcmode="lin" valueType="num">
                                      <p:cBhvr additive="base">
                                        <p:cTn id="29" dur="500" fill="hold"/>
                                        <p:tgtEl>
                                          <p:spTgt spid="50179">
                                            <p:txEl>
                                              <p:charRg st="67" end="79"/>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50179">
                                            <p:txEl>
                                              <p:charRg st="67" end="7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0179">
                                            <p:txEl>
                                              <p:charRg st="79" end="99"/>
                                            </p:txEl>
                                          </p:spTgt>
                                        </p:tgtEl>
                                        <p:attrNameLst>
                                          <p:attrName>style.visibility</p:attrName>
                                        </p:attrNameLst>
                                      </p:cBhvr>
                                      <p:to>
                                        <p:strVal val="visible"/>
                                      </p:to>
                                    </p:set>
                                    <p:anim calcmode="lin" valueType="num">
                                      <p:cBhvr additive="base">
                                        <p:cTn id="35" dur="500" fill="hold"/>
                                        <p:tgtEl>
                                          <p:spTgt spid="50179">
                                            <p:txEl>
                                              <p:charRg st="79" end="9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0179">
                                            <p:txEl>
                                              <p:charRg st="79" end="9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0179">
                                            <p:txEl>
                                              <p:charRg st="99" end="119"/>
                                            </p:txEl>
                                          </p:spTgt>
                                        </p:tgtEl>
                                        <p:attrNameLst>
                                          <p:attrName>style.visibility</p:attrName>
                                        </p:attrNameLst>
                                      </p:cBhvr>
                                      <p:to>
                                        <p:strVal val="visible"/>
                                      </p:to>
                                    </p:set>
                                    <p:anim calcmode="lin" valueType="num">
                                      <p:cBhvr additive="base">
                                        <p:cTn id="39" dur="500" fill="hold"/>
                                        <p:tgtEl>
                                          <p:spTgt spid="50179">
                                            <p:txEl>
                                              <p:charRg st="99" end="11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0179">
                                            <p:txEl>
                                              <p:charRg st="99" end="11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nodeType="clickEffect">
                                  <p:stCondLst>
                                    <p:cond delay="0"/>
                                  </p:stCondLst>
                                  <p:childTnLst>
                                    <p:set>
                                      <p:cBhvr>
                                        <p:cTn id="44" dur="1" fill="hold">
                                          <p:stCondLst>
                                            <p:cond delay="0"/>
                                          </p:stCondLst>
                                        </p:cTn>
                                        <p:tgtEl>
                                          <p:spTgt spid="50179">
                                            <p:txEl>
                                              <p:charRg st="119" end="131"/>
                                            </p:txEl>
                                          </p:spTgt>
                                        </p:tgtEl>
                                        <p:attrNameLst>
                                          <p:attrName>style.visibility</p:attrName>
                                        </p:attrNameLst>
                                      </p:cBhvr>
                                      <p:to>
                                        <p:strVal val="visible"/>
                                      </p:to>
                                    </p:set>
                                    <p:anim calcmode="lin" valueType="num">
                                      <p:cBhvr additive="base">
                                        <p:cTn id="45" dur="500" fill="hold"/>
                                        <p:tgtEl>
                                          <p:spTgt spid="50179">
                                            <p:txEl>
                                              <p:charRg st="119" end="131"/>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50179">
                                            <p:txEl>
                                              <p:charRg st="119" end="131"/>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0179">
                                            <p:txEl>
                                              <p:charRg st="131" end="141"/>
                                            </p:txEl>
                                          </p:spTgt>
                                        </p:tgtEl>
                                        <p:attrNameLst>
                                          <p:attrName>style.visibility</p:attrName>
                                        </p:attrNameLst>
                                      </p:cBhvr>
                                      <p:to>
                                        <p:strVal val="visible"/>
                                      </p:to>
                                    </p:set>
                                    <p:anim calcmode="lin" valueType="num">
                                      <p:cBhvr additive="base">
                                        <p:cTn id="51" dur="500" fill="hold"/>
                                        <p:tgtEl>
                                          <p:spTgt spid="50179">
                                            <p:txEl>
                                              <p:charRg st="131" end="14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0179">
                                            <p:txEl>
                                              <p:charRg st="131" end="14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0179">
                                            <p:txEl>
                                              <p:charRg st="141" end="152"/>
                                            </p:txEl>
                                          </p:spTgt>
                                        </p:tgtEl>
                                        <p:attrNameLst>
                                          <p:attrName>style.visibility</p:attrName>
                                        </p:attrNameLst>
                                      </p:cBhvr>
                                      <p:to>
                                        <p:strVal val="visible"/>
                                      </p:to>
                                    </p:set>
                                    <p:anim calcmode="lin" valueType="num">
                                      <p:cBhvr additive="base">
                                        <p:cTn id="55" dur="500" fill="hold"/>
                                        <p:tgtEl>
                                          <p:spTgt spid="50179">
                                            <p:txEl>
                                              <p:charRg st="141" end="15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0179">
                                            <p:txEl>
                                              <p:charRg st="141" end="15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51203" name="Rectangle 3"/>
          <p:cNvSpPr/>
          <p:nvPr/>
        </p:nvSpPr>
        <p:spPr>
          <a:xfrm>
            <a:off x="185738" y="530225"/>
            <a:ext cx="8318500" cy="127476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索引表的组织——多级索引</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直接索引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51205" name="Rectangle 5"/>
          <p:cNvSpPr/>
          <p:nvPr/>
        </p:nvSpPr>
        <p:spPr>
          <a:xfrm>
            <a:off x="449263" y="5510213"/>
            <a:ext cx="8694738" cy="104140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bg2"/>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文件目录项中有一组表项用于索引。每一个表项登记的是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逻辑记录所在的磁盘块号。</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endParaRPr>
          </a:p>
        </p:txBody>
      </p:sp>
      <p:grpSp>
        <p:nvGrpSpPr>
          <p:cNvPr id="51206" name="组合 51205"/>
          <p:cNvGrpSpPr/>
          <p:nvPr/>
        </p:nvGrpSpPr>
        <p:grpSpPr>
          <a:xfrm>
            <a:off x="3119438" y="1420813"/>
            <a:ext cx="5116512" cy="3689350"/>
            <a:chOff x="0" y="0"/>
            <a:chExt cx="3223" cy="2324"/>
          </a:xfrm>
        </p:grpSpPr>
        <p:sp>
          <p:nvSpPr>
            <p:cNvPr id="3" name="Text Box 7"/>
            <p:cNvSpPr txBox="1"/>
            <p:nvPr/>
          </p:nvSpPr>
          <p:spPr>
            <a:xfrm>
              <a:off x="541" y="0"/>
              <a:ext cx="1003" cy="202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07" name="Text Box 8"/>
            <p:cNvSpPr txBox="1"/>
            <p:nvPr/>
          </p:nvSpPr>
          <p:spPr>
            <a:xfrm>
              <a:off x="0" y="450"/>
              <a:ext cx="586" cy="393"/>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08" name="Text Box 9"/>
            <p:cNvSpPr txBox="1"/>
            <p:nvPr/>
          </p:nvSpPr>
          <p:spPr>
            <a:xfrm>
              <a:off x="2096" y="267"/>
              <a:ext cx="398" cy="28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09" name="Text Box 10"/>
            <p:cNvSpPr txBox="1"/>
            <p:nvPr/>
          </p:nvSpPr>
          <p:spPr>
            <a:xfrm>
              <a:off x="2096" y="801"/>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0" name="Text Box 11"/>
            <p:cNvSpPr txBox="1"/>
            <p:nvPr/>
          </p:nvSpPr>
          <p:spPr>
            <a:xfrm>
              <a:off x="721" y="2078"/>
              <a:ext cx="722" cy="246"/>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1211" name="Text Box 12"/>
            <p:cNvSpPr txBox="1"/>
            <p:nvPr/>
          </p:nvSpPr>
          <p:spPr>
            <a:xfrm>
              <a:off x="2096" y="1337"/>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2" name="Text Box 13"/>
            <p:cNvSpPr txBox="1"/>
            <p:nvPr/>
          </p:nvSpPr>
          <p:spPr>
            <a:xfrm>
              <a:off x="2096" y="1913"/>
              <a:ext cx="398" cy="263"/>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3" name="Text Box 14"/>
            <p:cNvSpPr txBox="1"/>
            <p:nvPr/>
          </p:nvSpPr>
          <p:spPr>
            <a:xfrm>
              <a:off x="2502" y="225"/>
              <a:ext cx="721" cy="32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4" name="Text Box 15"/>
            <p:cNvSpPr txBox="1"/>
            <p:nvPr/>
          </p:nvSpPr>
          <p:spPr>
            <a:xfrm>
              <a:off x="2502" y="759"/>
              <a:ext cx="721" cy="32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5" name="Text Box 16"/>
            <p:cNvSpPr txBox="1"/>
            <p:nvPr/>
          </p:nvSpPr>
          <p:spPr>
            <a:xfrm>
              <a:off x="2502" y="1295"/>
              <a:ext cx="721" cy="330"/>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126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6" name="Text Box 17"/>
            <p:cNvSpPr txBox="1"/>
            <p:nvPr/>
          </p:nvSpPr>
          <p:spPr>
            <a:xfrm>
              <a:off x="2502" y="1871"/>
              <a:ext cx="721" cy="331"/>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磁盘块号</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     229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17" name="Line 18"/>
            <p:cNvSpPr/>
            <p:nvPr/>
          </p:nvSpPr>
          <p:spPr>
            <a:xfrm flipV="1">
              <a:off x="1471" y="266"/>
              <a:ext cx="630" cy="375"/>
            </a:xfrm>
            <a:prstGeom prst="line">
              <a:avLst/>
            </a:prstGeom>
            <a:ln w="19050" cap="flat" cmpd="sng">
              <a:solidFill>
                <a:schemeClr val="tx1"/>
              </a:solidFill>
              <a:prstDash val="solid"/>
              <a:round/>
              <a:headEnd type="none" w="med" len="med"/>
              <a:tailEnd type="triangle" w="sm" len="med"/>
            </a:ln>
          </p:spPr>
        </p:sp>
        <p:sp>
          <p:nvSpPr>
            <p:cNvPr id="51218" name="Line 19"/>
            <p:cNvSpPr/>
            <p:nvPr/>
          </p:nvSpPr>
          <p:spPr>
            <a:xfrm>
              <a:off x="1425" y="801"/>
              <a:ext cx="676" cy="0"/>
            </a:xfrm>
            <a:prstGeom prst="line">
              <a:avLst/>
            </a:prstGeom>
            <a:ln w="19050" cap="flat" cmpd="sng">
              <a:solidFill>
                <a:schemeClr val="tx1"/>
              </a:solidFill>
              <a:prstDash val="solid"/>
              <a:round/>
              <a:headEnd type="none" w="med" len="med"/>
              <a:tailEnd type="triangle" w="sm" len="med"/>
            </a:ln>
          </p:spPr>
        </p:sp>
        <p:sp>
          <p:nvSpPr>
            <p:cNvPr id="51219" name="Line 20"/>
            <p:cNvSpPr/>
            <p:nvPr/>
          </p:nvSpPr>
          <p:spPr>
            <a:xfrm>
              <a:off x="1425" y="966"/>
              <a:ext cx="676" cy="371"/>
            </a:xfrm>
            <a:prstGeom prst="line">
              <a:avLst/>
            </a:prstGeom>
            <a:ln w="19050" cap="flat" cmpd="sng">
              <a:solidFill>
                <a:schemeClr val="tx1"/>
              </a:solidFill>
              <a:prstDash val="solid"/>
              <a:round/>
              <a:headEnd type="none" w="med" len="med"/>
              <a:tailEnd type="triangle" w="sm" len="med"/>
            </a:ln>
          </p:spPr>
        </p:sp>
        <p:sp>
          <p:nvSpPr>
            <p:cNvPr id="51220" name="Line 21"/>
            <p:cNvSpPr/>
            <p:nvPr/>
          </p:nvSpPr>
          <p:spPr>
            <a:xfrm>
              <a:off x="1416" y="1139"/>
              <a:ext cx="676" cy="783"/>
            </a:xfrm>
            <a:prstGeom prst="line">
              <a:avLst/>
            </a:prstGeom>
            <a:ln w="19050" cap="flat" cmpd="sng">
              <a:solidFill>
                <a:schemeClr val="tx1"/>
              </a:solidFill>
              <a:prstDash val="solid"/>
              <a:round/>
              <a:headEnd type="none" w="med" len="med"/>
              <a:tailEnd type="triangle" w="sm" len="med"/>
            </a:ln>
          </p:spPr>
        </p:sp>
        <p:sp>
          <p:nvSpPr>
            <p:cNvPr id="51221" name="Line 22"/>
            <p:cNvSpPr/>
            <p:nvPr/>
          </p:nvSpPr>
          <p:spPr>
            <a:xfrm>
              <a:off x="543" y="368"/>
              <a:ext cx="1002" cy="0"/>
            </a:xfrm>
            <a:prstGeom prst="line">
              <a:avLst/>
            </a:prstGeom>
            <a:ln w="25400" cap="flat" cmpd="sng">
              <a:solidFill>
                <a:schemeClr val="tx1"/>
              </a:solidFill>
              <a:prstDash val="solid"/>
              <a:round/>
              <a:headEnd type="none" w="med" len="med"/>
              <a:tailEnd type="none" w="med" len="med"/>
            </a:ln>
          </p:spPr>
        </p:sp>
        <p:sp>
          <p:nvSpPr>
            <p:cNvPr id="51222" name="Line 23"/>
            <p:cNvSpPr/>
            <p:nvPr/>
          </p:nvSpPr>
          <p:spPr>
            <a:xfrm>
              <a:off x="557" y="567"/>
              <a:ext cx="980" cy="0"/>
            </a:xfrm>
            <a:prstGeom prst="line">
              <a:avLst/>
            </a:prstGeom>
            <a:ln w="9525" cap="flat" cmpd="sng">
              <a:solidFill>
                <a:schemeClr val="tx1"/>
              </a:solidFill>
              <a:prstDash val="solid"/>
              <a:round/>
              <a:headEnd type="none" w="med" len="med"/>
              <a:tailEnd type="none" w="med" len="med"/>
            </a:ln>
          </p:spPr>
        </p:sp>
        <p:sp>
          <p:nvSpPr>
            <p:cNvPr id="51223" name="Line 24"/>
            <p:cNvSpPr/>
            <p:nvPr/>
          </p:nvSpPr>
          <p:spPr>
            <a:xfrm>
              <a:off x="550" y="726"/>
              <a:ext cx="979" cy="0"/>
            </a:xfrm>
            <a:prstGeom prst="line">
              <a:avLst/>
            </a:prstGeom>
            <a:ln w="9525" cap="flat" cmpd="sng">
              <a:solidFill>
                <a:schemeClr val="tx1"/>
              </a:solidFill>
              <a:prstDash val="solid"/>
              <a:round/>
              <a:headEnd type="none" w="med" len="med"/>
              <a:tailEnd type="none" w="med" len="med"/>
            </a:ln>
          </p:spPr>
        </p:sp>
        <p:sp>
          <p:nvSpPr>
            <p:cNvPr id="51224" name="Line 25"/>
            <p:cNvSpPr/>
            <p:nvPr/>
          </p:nvSpPr>
          <p:spPr>
            <a:xfrm>
              <a:off x="553" y="884"/>
              <a:ext cx="981" cy="0"/>
            </a:xfrm>
            <a:prstGeom prst="line">
              <a:avLst/>
            </a:prstGeom>
            <a:ln w="9525" cap="flat" cmpd="sng">
              <a:solidFill>
                <a:schemeClr val="tx1"/>
              </a:solidFill>
              <a:prstDash val="solid"/>
              <a:round/>
              <a:headEnd type="none" w="med" len="med"/>
              <a:tailEnd type="none" w="med" len="med"/>
            </a:ln>
          </p:spPr>
        </p:sp>
        <p:sp>
          <p:nvSpPr>
            <p:cNvPr id="51225" name="Line 26"/>
            <p:cNvSpPr/>
            <p:nvPr/>
          </p:nvSpPr>
          <p:spPr>
            <a:xfrm>
              <a:off x="557" y="1072"/>
              <a:ext cx="980" cy="0"/>
            </a:xfrm>
            <a:prstGeom prst="line">
              <a:avLst/>
            </a:prstGeom>
            <a:ln w="9525" cap="flat" cmpd="sng">
              <a:solidFill>
                <a:schemeClr val="tx1"/>
              </a:solidFill>
              <a:prstDash val="solid"/>
              <a:round/>
              <a:headEnd type="none" w="med" len="med"/>
              <a:tailEnd type="none" w="med" len="med"/>
            </a:ln>
          </p:spPr>
        </p:sp>
        <p:sp>
          <p:nvSpPr>
            <p:cNvPr id="51226" name="Line 27"/>
            <p:cNvSpPr/>
            <p:nvPr/>
          </p:nvSpPr>
          <p:spPr>
            <a:xfrm>
              <a:off x="550" y="1240"/>
              <a:ext cx="979" cy="0"/>
            </a:xfrm>
            <a:prstGeom prst="line">
              <a:avLst/>
            </a:prstGeom>
            <a:ln w="9525" cap="flat" cmpd="sng">
              <a:solidFill>
                <a:schemeClr val="tx1"/>
              </a:solidFill>
              <a:prstDash val="solid"/>
              <a:round/>
              <a:headEnd type="none" w="med" len="med"/>
              <a:tailEnd type="none" w="med" len="med"/>
            </a:ln>
          </p:spPr>
        </p:sp>
        <p:sp>
          <p:nvSpPr>
            <p:cNvPr id="51227" name="Text Box 28"/>
            <p:cNvSpPr txBox="1"/>
            <p:nvPr/>
          </p:nvSpPr>
          <p:spPr>
            <a:xfrm>
              <a:off x="864" y="566"/>
              <a:ext cx="425" cy="142"/>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28" name="Text Box 29"/>
            <p:cNvSpPr txBox="1"/>
            <p:nvPr/>
          </p:nvSpPr>
          <p:spPr>
            <a:xfrm>
              <a:off x="864" y="727"/>
              <a:ext cx="425" cy="142"/>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29" name="Text Box 30"/>
            <p:cNvSpPr txBox="1"/>
            <p:nvPr/>
          </p:nvSpPr>
          <p:spPr>
            <a:xfrm>
              <a:off x="815" y="913"/>
              <a:ext cx="425" cy="14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126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30" name="Text Box 31"/>
            <p:cNvSpPr txBox="1"/>
            <p:nvPr/>
          </p:nvSpPr>
          <p:spPr>
            <a:xfrm>
              <a:off x="819" y="1077"/>
              <a:ext cx="425" cy="142"/>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229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1231" name="Line 32"/>
            <p:cNvSpPr/>
            <p:nvPr/>
          </p:nvSpPr>
          <p:spPr>
            <a:xfrm>
              <a:off x="554" y="1454"/>
              <a:ext cx="1002" cy="0"/>
            </a:xfrm>
            <a:prstGeom prst="line">
              <a:avLst/>
            </a:prstGeom>
            <a:ln w="25400" cap="flat" cmpd="sng">
              <a:solidFill>
                <a:schemeClr val="tx1"/>
              </a:solidFill>
              <a:prstDash val="solid"/>
              <a:round/>
              <a:headEnd type="none" w="med" len="med"/>
              <a:tailEnd type="none" w="med" len="med"/>
            </a:ln>
          </p:spPr>
        </p:sp>
        <p:sp>
          <p:nvSpPr>
            <p:cNvPr id="51232" name="Text Box 33"/>
            <p:cNvSpPr txBox="1"/>
            <p:nvPr/>
          </p:nvSpPr>
          <p:spPr>
            <a:xfrm>
              <a:off x="924" y="393"/>
              <a:ext cx="298" cy="19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51233" name="Text Box 34"/>
            <p:cNvSpPr txBox="1"/>
            <p:nvPr/>
          </p:nvSpPr>
          <p:spPr>
            <a:xfrm>
              <a:off x="924" y="1278"/>
              <a:ext cx="298" cy="193"/>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grpSp>
      <p:sp>
        <p:nvSpPr>
          <p:cNvPr id="51235" name="Text Box 35"/>
          <p:cNvSpPr txBox="1"/>
          <p:nvPr/>
        </p:nvSpPr>
        <p:spPr>
          <a:xfrm>
            <a:off x="3786188" y="5110163"/>
            <a:ext cx="1954212"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直接索引文件结构</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xEl>
                                              <p:charRg st="0" end="17"/>
                                            </p:txEl>
                                          </p:spTgt>
                                        </p:tgtEl>
                                        <p:attrNameLst>
                                          <p:attrName>style.visibility</p:attrName>
                                        </p:attrNameLst>
                                      </p:cBhvr>
                                      <p:to>
                                        <p:strVal val="visible"/>
                                      </p:to>
                                    </p:set>
                                    <p:anim calcmode="lin" valueType="num">
                                      <p:cBhvr additive="base">
                                        <p:cTn id="7" dur="1000" fill="hold"/>
                                        <p:tgtEl>
                                          <p:spTgt spid="51203">
                                            <p:txEl>
                                              <p:charRg st="0" end="1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1203">
                                            <p:txEl>
                                              <p:charRg st="0" end="1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03">
                                            <p:txEl>
                                              <p:charRg st="17" end="32"/>
                                            </p:txEl>
                                          </p:spTgt>
                                        </p:tgtEl>
                                        <p:attrNameLst>
                                          <p:attrName>style.visibility</p:attrName>
                                        </p:attrNameLst>
                                      </p:cBhvr>
                                      <p:to>
                                        <p:strVal val="visible"/>
                                      </p:to>
                                    </p:set>
                                    <p:anim calcmode="lin" valueType="num">
                                      <p:cBhvr additive="base">
                                        <p:cTn id="13" dur="1000" fill="hold"/>
                                        <p:tgtEl>
                                          <p:spTgt spid="51203">
                                            <p:txEl>
                                              <p:charRg st="17"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51203">
                                            <p:txEl>
                                              <p:charRg st="17"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1206"/>
                                        </p:tgtEl>
                                        <p:attrNameLst>
                                          <p:attrName>style.visibility</p:attrName>
                                        </p:attrNameLst>
                                      </p:cBhvr>
                                      <p:to>
                                        <p:strVal val="visible"/>
                                      </p:to>
                                    </p:set>
                                    <p:anim calcmode="lin" valueType="num">
                                      <p:cBhvr additive="base">
                                        <p:cTn id="19" dur="500" fill="hold"/>
                                        <p:tgtEl>
                                          <p:spTgt spid="51206"/>
                                        </p:tgtEl>
                                        <p:attrNameLst>
                                          <p:attrName>ppt_x</p:attrName>
                                        </p:attrNameLst>
                                      </p:cBhvr>
                                      <p:tavLst>
                                        <p:tav tm="0">
                                          <p:val>
                                            <p:strVal val="1+#ppt_w/2"/>
                                          </p:val>
                                        </p:tav>
                                        <p:tav tm="100000">
                                          <p:val>
                                            <p:strVal val="#ppt_x"/>
                                          </p:val>
                                        </p:tav>
                                      </p:tavLst>
                                    </p:anim>
                                    <p:anim calcmode="lin" valueType="num">
                                      <p:cBhvr additive="base">
                                        <p:cTn id="20" dur="500" fill="hold"/>
                                        <p:tgtEl>
                                          <p:spTgt spid="5120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1205">
                                            <p:txEl>
                                              <p:charRg st="0" end="37"/>
                                            </p:txEl>
                                          </p:spTgt>
                                        </p:tgtEl>
                                        <p:attrNameLst>
                                          <p:attrName>style.visibility</p:attrName>
                                        </p:attrNameLst>
                                      </p:cBhvr>
                                      <p:to>
                                        <p:strVal val="visible"/>
                                      </p:to>
                                    </p:set>
                                    <p:anim calcmode="lin" valueType="num">
                                      <p:cBhvr additive="base">
                                        <p:cTn id="29" dur="500" fill="hold"/>
                                        <p:tgtEl>
                                          <p:spTgt spid="51205">
                                            <p:txEl>
                                              <p:charRg st="0" end="3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1205">
                                            <p:txEl>
                                              <p:charRg st="0" end="3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1205">
                                            <p:txEl>
                                              <p:charRg st="37" end="59"/>
                                            </p:txEl>
                                          </p:spTgt>
                                        </p:tgtEl>
                                        <p:attrNameLst>
                                          <p:attrName>style.visibility</p:attrName>
                                        </p:attrNameLst>
                                      </p:cBhvr>
                                      <p:to>
                                        <p:strVal val="visible"/>
                                      </p:to>
                                    </p:set>
                                    <p:anim calcmode="lin" valueType="num">
                                      <p:cBhvr additive="base">
                                        <p:cTn id="33" dur="500" fill="hold"/>
                                        <p:tgtEl>
                                          <p:spTgt spid="51205">
                                            <p:txEl>
                                              <p:charRg st="37" end="5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1205">
                                            <p:txEl>
                                              <p:charRg st="37" end="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P spid="5123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52227" name="Rectangle 3"/>
          <p:cNvSpPr/>
          <p:nvPr/>
        </p:nvSpPr>
        <p:spPr>
          <a:xfrm>
            <a:off x="642938" y="530225"/>
            <a:ext cx="675163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一级间接索引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52229" name="Rectangle 5"/>
          <p:cNvSpPr/>
          <p:nvPr/>
        </p:nvSpPr>
        <p:spPr>
          <a:xfrm>
            <a:off x="552450" y="4991100"/>
            <a:ext cx="8448675" cy="151606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bg2"/>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文件目录项中有一组表项，其内容登记的是第一级索引表块的块号。第一级索引表块中的索引表项登记的是文件逻辑记录所在的磁盘块号。</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endParaRPr>
          </a:p>
        </p:txBody>
      </p:sp>
      <p:grpSp>
        <p:nvGrpSpPr>
          <p:cNvPr id="52230" name="组合 52229"/>
          <p:cNvGrpSpPr/>
          <p:nvPr/>
        </p:nvGrpSpPr>
        <p:grpSpPr>
          <a:xfrm>
            <a:off x="3149600" y="784225"/>
            <a:ext cx="5672138" cy="4210050"/>
            <a:chOff x="0" y="0"/>
            <a:chExt cx="3573" cy="2652"/>
          </a:xfrm>
        </p:grpSpPr>
        <p:sp>
          <p:nvSpPr>
            <p:cNvPr id="3" name="Text Box 7"/>
            <p:cNvSpPr txBox="1"/>
            <p:nvPr/>
          </p:nvSpPr>
          <p:spPr>
            <a:xfrm>
              <a:off x="503" y="89"/>
              <a:ext cx="932" cy="2194"/>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31" name="Text Box 8"/>
            <p:cNvSpPr txBox="1"/>
            <p:nvPr/>
          </p:nvSpPr>
          <p:spPr>
            <a:xfrm>
              <a:off x="0" y="576"/>
              <a:ext cx="544" cy="425"/>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32" name="Text Box 9"/>
            <p:cNvSpPr txBox="1"/>
            <p:nvPr/>
          </p:nvSpPr>
          <p:spPr>
            <a:xfrm>
              <a:off x="649" y="2350"/>
              <a:ext cx="671" cy="267"/>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2233" name="Line 10"/>
            <p:cNvSpPr/>
            <p:nvPr/>
          </p:nvSpPr>
          <p:spPr>
            <a:xfrm>
              <a:off x="505" y="487"/>
              <a:ext cx="920" cy="0"/>
            </a:xfrm>
            <a:prstGeom prst="line">
              <a:avLst/>
            </a:prstGeom>
            <a:ln w="22225" cap="flat" cmpd="sng">
              <a:solidFill>
                <a:schemeClr val="tx1"/>
              </a:solidFill>
              <a:prstDash val="solid"/>
              <a:round/>
              <a:headEnd type="none" w="med" len="med"/>
              <a:tailEnd type="none" w="med" len="med"/>
            </a:ln>
          </p:spPr>
        </p:sp>
        <p:sp>
          <p:nvSpPr>
            <p:cNvPr id="52234" name="Line 11"/>
            <p:cNvSpPr/>
            <p:nvPr/>
          </p:nvSpPr>
          <p:spPr>
            <a:xfrm>
              <a:off x="517" y="703"/>
              <a:ext cx="911" cy="0"/>
            </a:xfrm>
            <a:prstGeom prst="line">
              <a:avLst/>
            </a:prstGeom>
            <a:ln w="9525" cap="flat" cmpd="sng">
              <a:solidFill>
                <a:schemeClr val="tx1"/>
              </a:solidFill>
              <a:prstDash val="solid"/>
              <a:round/>
              <a:headEnd type="none" w="med" len="med"/>
              <a:tailEnd type="none" w="med" len="med"/>
            </a:ln>
          </p:spPr>
        </p:sp>
        <p:sp>
          <p:nvSpPr>
            <p:cNvPr id="52235" name="Line 12"/>
            <p:cNvSpPr/>
            <p:nvPr/>
          </p:nvSpPr>
          <p:spPr>
            <a:xfrm>
              <a:off x="510" y="873"/>
              <a:ext cx="912" cy="0"/>
            </a:xfrm>
            <a:prstGeom prst="line">
              <a:avLst/>
            </a:prstGeom>
            <a:ln w="9525" cap="flat" cmpd="sng">
              <a:solidFill>
                <a:schemeClr val="tx1"/>
              </a:solidFill>
              <a:prstDash val="solid"/>
              <a:round/>
              <a:headEnd type="none" w="med" len="med"/>
              <a:tailEnd type="none" w="med" len="med"/>
            </a:ln>
          </p:spPr>
        </p:sp>
        <p:sp>
          <p:nvSpPr>
            <p:cNvPr id="52236" name="Line 13"/>
            <p:cNvSpPr/>
            <p:nvPr/>
          </p:nvSpPr>
          <p:spPr>
            <a:xfrm>
              <a:off x="514" y="1045"/>
              <a:ext cx="911" cy="0"/>
            </a:xfrm>
            <a:prstGeom prst="line">
              <a:avLst/>
            </a:prstGeom>
            <a:ln w="9525" cap="flat" cmpd="sng">
              <a:solidFill>
                <a:schemeClr val="tx1"/>
              </a:solidFill>
              <a:prstDash val="solid"/>
              <a:round/>
              <a:headEnd type="none" w="med" len="med"/>
              <a:tailEnd type="none" w="med" len="med"/>
            </a:ln>
          </p:spPr>
        </p:sp>
        <p:sp>
          <p:nvSpPr>
            <p:cNvPr id="52237" name="Line 14"/>
            <p:cNvSpPr/>
            <p:nvPr/>
          </p:nvSpPr>
          <p:spPr>
            <a:xfrm>
              <a:off x="517" y="1248"/>
              <a:ext cx="911" cy="0"/>
            </a:xfrm>
            <a:prstGeom prst="line">
              <a:avLst/>
            </a:prstGeom>
            <a:ln w="9525" cap="flat" cmpd="sng">
              <a:solidFill>
                <a:schemeClr val="tx1"/>
              </a:solidFill>
              <a:prstDash val="solid"/>
              <a:round/>
              <a:headEnd type="none" w="med" len="med"/>
              <a:tailEnd type="none" w="med" len="med"/>
            </a:ln>
          </p:spPr>
        </p:sp>
        <p:sp>
          <p:nvSpPr>
            <p:cNvPr id="52238" name="Line 15"/>
            <p:cNvSpPr/>
            <p:nvPr/>
          </p:nvSpPr>
          <p:spPr>
            <a:xfrm>
              <a:off x="510" y="1431"/>
              <a:ext cx="912" cy="0"/>
            </a:xfrm>
            <a:prstGeom prst="line">
              <a:avLst/>
            </a:prstGeom>
            <a:ln w="9525" cap="flat" cmpd="sng">
              <a:solidFill>
                <a:schemeClr val="tx1"/>
              </a:solidFill>
              <a:prstDash val="solid"/>
              <a:round/>
              <a:headEnd type="none" w="med" len="med"/>
              <a:tailEnd type="none" w="med" len="med"/>
            </a:ln>
          </p:spPr>
        </p:sp>
        <p:sp>
          <p:nvSpPr>
            <p:cNvPr id="52239" name="Text Box 16"/>
            <p:cNvSpPr txBox="1"/>
            <p:nvPr/>
          </p:nvSpPr>
          <p:spPr>
            <a:xfrm>
              <a:off x="764" y="721"/>
              <a:ext cx="395" cy="15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52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0" name="Text Box 17"/>
            <p:cNvSpPr txBox="1"/>
            <p:nvPr/>
          </p:nvSpPr>
          <p:spPr>
            <a:xfrm>
              <a:off x="775" y="874"/>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66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1" name="Text Box 18"/>
            <p:cNvSpPr txBox="1"/>
            <p:nvPr/>
          </p:nvSpPr>
          <p:spPr>
            <a:xfrm>
              <a:off x="739" y="1077"/>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126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2" name="Text Box 19"/>
            <p:cNvSpPr txBox="1"/>
            <p:nvPr/>
          </p:nvSpPr>
          <p:spPr>
            <a:xfrm>
              <a:off x="751" y="1253"/>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229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3" name="Text Box 20"/>
            <p:cNvSpPr txBox="1"/>
            <p:nvPr/>
          </p:nvSpPr>
          <p:spPr>
            <a:xfrm>
              <a:off x="2536" y="372"/>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4" name="Text Box 21"/>
            <p:cNvSpPr txBox="1"/>
            <p:nvPr/>
          </p:nvSpPr>
          <p:spPr>
            <a:xfrm>
              <a:off x="2912" y="358"/>
              <a:ext cx="581" cy="258"/>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块号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5" name="Text Box 22"/>
            <p:cNvSpPr txBox="1"/>
            <p:nvPr/>
          </p:nvSpPr>
          <p:spPr>
            <a:xfrm>
              <a:off x="1793" y="448"/>
              <a:ext cx="555" cy="588"/>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46" name="Line 23"/>
            <p:cNvSpPr/>
            <p:nvPr/>
          </p:nvSpPr>
          <p:spPr>
            <a:xfrm>
              <a:off x="1793" y="585"/>
              <a:ext cx="555" cy="0"/>
            </a:xfrm>
            <a:prstGeom prst="line">
              <a:avLst/>
            </a:prstGeom>
            <a:ln w="9525" cap="flat" cmpd="sng">
              <a:solidFill>
                <a:schemeClr val="tx1"/>
              </a:solidFill>
              <a:prstDash val="solid"/>
              <a:round/>
              <a:headEnd type="none" w="med" len="med"/>
              <a:tailEnd type="none" w="med" len="med"/>
            </a:ln>
          </p:spPr>
        </p:sp>
        <p:sp>
          <p:nvSpPr>
            <p:cNvPr id="52247" name="Line 24"/>
            <p:cNvSpPr/>
            <p:nvPr/>
          </p:nvSpPr>
          <p:spPr>
            <a:xfrm>
              <a:off x="1798" y="711"/>
              <a:ext cx="553" cy="0"/>
            </a:xfrm>
            <a:prstGeom prst="line">
              <a:avLst/>
            </a:prstGeom>
            <a:ln w="9525" cap="flat" cmpd="sng">
              <a:solidFill>
                <a:schemeClr val="tx1"/>
              </a:solidFill>
              <a:prstDash val="solid"/>
              <a:round/>
              <a:headEnd type="none" w="med" len="med"/>
              <a:tailEnd type="none" w="med" len="med"/>
            </a:ln>
          </p:spPr>
        </p:sp>
        <p:sp>
          <p:nvSpPr>
            <p:cNvPr id="52248" name="Line 25"/>
            <p:cNvSpPr/>
            <p:nvPr/>
          </p:nvSpPr>
          <p:spPr>
            <a:xfrm>
              <a:off x="1801" y="915"/>
              <a:ext cx="554" cy="0"/>
            </a:xfrm>
            <a:prstGeom prst="line">
              <a:avLst/>
            </a:prstGeom>
            <a:ln w="9525" cap="flat" cmpd="sng">
              <a:solidFill>
                <a:schemeClr val="tx1"/>
              </a:solidFill>
              <a:prstDash val="solid"/>
              <a:round/>
              <a:headEnd type="none" w="med" len="med"/>
              <a:tailEnd type="none" w="med" len="med"/>
            </a:ln>
          </p:spPr>
        </p:sp>
        <p:sp>
          <p:nvSpPr>
            <p:cNvPr id="52249" name="Text Box 26"/>
            <p:cNvSpPr txBox="1"/>
            <p:nvPr/>
          </p:nvSpPr>
          <p:spPr>
            <a:xfrm>
              <a:off x="1946" y="734"/>
              <a:ext cx="276" cy="211"/>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2250" name="Text Box 27"/>
            <p:cNvSpPr txBox="1"/>
            <p:nvPr/>
          </p:nvSpPr>
          <p:spPr>
            <a:xfrm>
              <a:off x="1873" y="428"/>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23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1" name="Text Box 28"/>
            <p:cNvSpPr txBox="1"/>
            <p:nvPr/>
          </p:nvSpPr>
          <p:spPr>
            <a:xfrm>
              <a:off x="1876" y="561"/>
              <a:ext cx="396"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2" name="Text Box 29"/>
            <p:cNvSpPr txBox="1"/>
            <p:nvPr/>
          </p:nvSpPr>
          <p:spPr>
            <a:xfrm>
              <a:off x="2536" y="650"/>
              <a:ext cx="370"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3" name="Text Box 30"/>
            <p:cNvSpPr txBox="1"/>
            <p:nvPr/>
          </p:nvSpPr>
          <p:spPr>
            <a:xfrm>
              <a:off x="2912" y="636"/>
              <a:ext cx="581" cy="258"/>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块号 89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4" name="Line 31"/>
            <p:cNvSpPr/>
            <p:nvPr/>
          </p:nvSpPr>
          <p:spPr>
            <a:xfrm flipV="1">
              <a:off x="2269" y="379"/>
              <a:ext cx="277" cy="111"/>
            </a:xfrm>
            <a:prstGeom prst="line">
              <a:avLst/>
            </a:prstGeom>
            <a:ln w="12700" cap="flat" cmpd="sng">
              <a:solidFill>
                <a:schemeClr val="tx1"/>
              </a:solidFill>
              <a:prstDash val="solid"/>
              <a:round/>
              <a:headEnd type="none" w="med" len="med"/>
              <a:tailEnd type="triangle" w="sm" len="med"/>
            </a:ln>
          </p:spPr>
        </p:sp>
        <p:sp>
          <p:nvSpPr>
            <p:cNvPr id="52255" name="Line 32"/>
            <p:cNvSpPr/>
            <p:nvPr/>
          </p:nvSpPr>
          <p:spPr>
            <a:xfrm>
              <a:off x="2269" y="658"/>
              <a:ext cx="277" cy="0"/>
            </a:xfrm>
            <a:prstGeom prst="line">
              <a:avLst/>
            </a:prstGeom>
            <a:ln w="12700" cap="flat" cmpd="sng">
              <a:solidFill>
                <a:schemeClr val="tx1"/>
              </a:solidFill>
              <a:prstDash val="solid"/>
              <a:round/>
              <a:headEnd type="none" w="med" len="med"/>
              <a:tailEnd type="triangle" w="sm" len="med"/>
            </a:ln>
          </p:spPr>
        </p:sp>
        <p:sp>
          <p:nvSpPr>
            <p:cNvPr id="52256" name="Text Box 33"/>
            <p:cNvSpPr txBox="1"/>
            <p:nvPr/>
          </p:nvSpPr>
          <p:spPr>
            <a:xfrm>
              <a:off x="2545" y="1269"/>
              <a:ext cx="369" cy="197"/>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r</a:t>
              </a:r>
              <a:r>
                <a:rPr lang="zh-CN" altLang="zh-CN" sz="1600" baseline="-25000" dirty="0">
                  <a:solidFill>
                    <a:schemeClr val="tx1"/>
                  </a:solidFill>
                  <a:latin typeface="Times New Roman" panose="02020603050405020304" pitchFamily="2" charset="0"/>
                  <a:ea typeface="宋体" panose="02010600030101010101" pitchFamily="2" charset="-122"/>
                </a:rPr>
                <a:t>256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7" name="Text Box 34"/>
            <p:cNvSpPr txBox="1"/>
            <p:nvPr/>
          </p:nvSpPr>
          <p:spPr>
            <a:xfrm>
              <a:off x="2922" y="1256"/>
              <a:ext cx="651" cy="257"/>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块号 178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8" name="Text Box 35"/>
            <p:cNvSpPr txBox="1"/>
            <p:nvPr/>
          </p:nvSpPr>
          <p:spPr>
            <a:xfrm>
              <a:off x="1803" y="1344"/>
              <a:ext cx="554" cy="59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59" name="Line 36"/>
            <p:cNvSpPr/>
            <p:nvPr/>
          </p:nvSpPr>
          <p:spPr>
            <a:xfrm>
              <a:off x="1803" y="1482"/>
              <a:ext cx="554" cy="0"/>
            </a:xfrm>
            <a:prstGeom prst="line">
              <a:avLst/>
            </a:prstGeom>
            <a:ln w="9525" cap="flat" cmpd="sng">
              <a:solidFill>
                <a:schemeClr val="tx1"/>
              </a:solidFill>
              <a:prstDash val="solid"/>
              <a:round/>
              <a:headEnd type="none" w="med" len="med"/>
              <a:tailEnd type="none" w="med" len="med"/>
            </a:ln>
          </p:spPr>
        </p:sp>
        <p:sp>
          <p:nvSpPr>
            <p:cNvPr id="52260" name="Line 37"/>
            <p:cNvSpPr/>
            <p:nvPr/>
          </p:nvSpPr>
          <p:spPr>
            <a:xfrm>
              <a:off x="1806" y="1608"/>
              <a:ext cx="554" cy="0"/>
            </a:xfrm>
            <a:prstGeom prst="line">
              <a:avLst/>
            </a:prstGeom>
            <a:ln w="9525" cap="flat" cmpd="sng">
              <a:solidFill>
                <a:schemeClr val="tx1"/>
              </a:solidFill>
              <a:prstDash val="solid"/>
              <a:round/>
              <a:headEnd type="none" w="med" len="med"/>
              <a:tailEnd type="none" w="med" len="med"/>
            </a:ln>
          </p:spPr>
        </p:sp>
        <p:sp>
          <p:nvSpPr>
            <p:cNvPr id="52261" name="Line 38"/>
            <p:cNvSpPr/>
            <p:nvPr/>
          </p:nvSpPr>
          <p:spPr>
            <a:xfrm>
              <a:off x="1809" y="1812"/>
              <a:ext cx="555" cy="0"/>
            </a:xfrm>
            <a:prstGeom prst="line">
              <a:avLst/>
            </a:prstGeom>
            <a:ln w="9525" cap="flat" cmpd="sng">
              <a:solidFill>
                <a:schemeClr val="tx1"/>
              </a:solidFill>
              <a:prstDash val="solid"/>
              <a:round/>
              <a:headEnd type="none" w="med" len="med"/>
              <a:tailEnd type="none" w="med" len="med"/>
            </a:ln>
          </p:spPr>
        </p:sp>
        <p:sp>
          <p:nvSpPr>
            <p:cNvPr id="52262" name="Text Box 39"/>
            <p:cNvSpPr txBox="1"/>
            <p:nvPr/>
          </p:nvSpPr>
          <p:spPr>
            <a:xfrm>
              <a:off x="1981" y="1631"/>
              <a:ext cx="277" cy="211"/>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2263" name="Text Box 40"/>
            <p:cNvSpPr txBox="1"/>
            <p:nvPr/>
          </p:nvSpPr>
          <p:spPr>
            <a:xfrm>
              <a:off x="1882" y="1325"/>
              <a:ext cx="395" cy="155"/>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178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64" name="Text Box 41"/>
            <p:cNvSpPr txBox="1"/>
            <p:nvPr/>
          </p:nvSpPr>
          <p:spPr>
            <a:xfrm>
              <a:off x="1890" y="1791"/>
              <a:ext cx="395" cy="156"/>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49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65" name="Text Box 42"/>
            <p:cNvSpPr txBox="1"/>
            <p:nvPr/>
          </p:nvSpPr>
          <p:spPr>
            <a:xfrm>
              <a:off x="2555" y="1777"/>
              <a:ext cx="369" cy="211"/>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70000"/>
                </a:lnSpc>
              </a:pPr>
              <a:r>
                <a:rPr lang="zh-CN" altLang="zh-CN"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rPr>
                <a:t>r</a:t>
              </a:r>
              <a:r>
                <a:rPr lang="zh-CN" altLang="zh-CN" sz="1600" baseline="-25000" dirty="0">
                  <a:solidFill>
                    <a:schemeClr val="tx1"/>
                  </a:solidFill>
                  <a:latin typeface="Times New Roman" panose="02020603050405020304" pitchFamily="2" charset="0"/>
                  <a:ea typeface="宋体" panose="02010600030101010101" pitchFamily="2" charset="-122"/>
                </a:rPr>
                <a:t>511</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6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p:txBody>
        </p:sp>
        <p:sp>
          <p:nvSpPr>
            <p:cNvPr id="52266" name="Text Box 43"/>
            <p:cNvSpPr txBox="1"/>
            <p:nvPr/>
          </p:nvSpPr>
          <p:spPr>
            <a:xfrm>
              <a:off x="2922" y="1799"/>
              <a:ext cx="571" cy="259"/>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块号 49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67" name="Line 44"/>
            <p:cNvSpPr/>
            <p:nvPr/>
          </p:nvSpPr>
          <p:spPr>
            <a:xfrm flipV="1">
              <a:off x="2278" y="1266"/>
              <a:ext cx="277" cy="130"/>
            </a:xfrm>
            <a:prstGeom prst="line">
              <a:avLst/>
            </a:prstGeom>
            <a:ln w="12700" cap="flat" cmpd="sng">
              <a:solidFill>
                <a:schemeClr val="tx1"/>
              </a:solidFill>
              <a:prstDash val="solid"/>
              <a:round/>
              <a:headEnd type="none" w="med" len="med"/>
              <a:tailEnd type="triangle" w="sm" len="med"/>
            </a:ln>
          </p:spPr>
        </p:sp>
        <p:sp>
          <p:nvSpPr>
            <p:cNvPr id="52268" name="Line 45"/>
            <p:cNvSpPr/>
            <p:nvPr/>
          </p:nvSpPr>
          <p:spPr>
            <a:xfrm>
              <a:off x="2278" y="1867"/>
              <a:ext cx="277" cy="0"/>
            </a:xfrm>
            <a:prstGeom prst="line">
              <a:avLst/>
            </a:prstGeom>
            <a:ln w="12700" cap="flat" cmpd="sng">
              <a:solidFill>
                <a:schemeClr val="tx1"/>
              </a:solidFill>
              <a:prstDash val="solid"/>
              <a:round/>
              <a:headEnd type="none" w="med" len="med"/>
              <a:tailEnd type="triangle" w="sm" len="med"/>
            </a:ln>
          </p:spPr>
        </p:sp>
        <p:sp>
          <p:nvSpPr>
            <p:cNvPr id="52269" name="Line 46"/>
            <p:cNvSpPr/>
            <p:nvPr/>
          </p:nvSpPr>
          <p:spPr>
            <a:xfrm flipV="1">
              <a:off x="1385" y="449"/>
              <a:ext cx="397" cy="338"/>
            </a:xfrm>
            <a:prstGeom prst="line">
              <a:avLst/>
            </a:prstGeom>
            <a:ln w="12700" cap="flat" cmpd="sng">
              <a:solidFill>
                <a:schemeClr val="tx1"/>
              </a:solidFill>
              <a:prstDash val="solid"/>
              <a:round/>
              <a:headEnd type="none" w="med" len="med"/>
              <a:tailEnd type="triangle" w="sm" len="med"/>
            </a:ln>
          </p:spPr>
        </p:sp>
        <p:sp>
          <p:nvSpPr>
            <p:cNvPr id="52270" name="Line 47"/>
            <p:cNvSpPr/>
            <p:nvPr/>
          </p:nvSpPr>
          <p:spPr>
            <a:xfrm>
              <a:off x="1382" y="955"/>
              <a:ext cx="412" cy="388"/>
            </a:xfrm>
            <a:prstGeom prst="line">
              <a:avLst/>
            </a:prstGeom>
            <a:ln w="12700" cap="flat" cmpd="sng">
              <a:solidFill>
                <a:schemeClr val="tx1"/>
              </a:solidFill>
              <a:prstDash val="solid"/>
              <a:round/>
              <a:headEnd type="none" w="med" len="med"/>
              <a:tailEnd type="triangle" w="sm" len="med"/>
            </a:ln>
          </p:spPr>
        </p:sp>
        <p:sp>
          <p:nvSpPr>
            <p:cNvPr id="52271" name="Text Box 48"/>
            <p:cNvSpPr txBox="1"/>
            <p:nvPr/>
          </p:nvSpPr>
          <p:spPr>
            <a:xfrm>
              <a:off x="2609" y="929"/>
              <a:ext cx="276" cy="192"/>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2272" name="Text Box 49"/>
            <p:cNvSpPr txBox="1"/>
            <p:nvPr/>
          </p:nvSpPr>
          <p:spPr>
            <a:xfrm>
              <a:off x="1502" y="0"/>
              <a:ext cx="1058" cy="436"/>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一级间接索引表</a:t>
              </a: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    磁盘块号 52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2273" name="Text Box 50"/>
            <p:cNvSpPr txBox="1"/>
            <p:nvPr/>
          </p:nvSpPr>
          <p:spPr>
            <a:xfrm>
              <a:off x="2504" y="63"/>
              <a:ext cx="585" cy="252"/>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磁盘块</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2274" name="Line 51"/>
            <p:cNvSpPr/>
            <p:nvPr/>
          </p:nvSpPr>
          <p:spPr>
            <a:xfrm>
              <a:off x="515" y="1703"/>
              <a:ext cx="911" cy="0"/>
            </a:xfrm>
            <a:prstGeom prst="line">
              <a:avLst/>
            </a:prstGeom>
            <a:ln w="22225" cap="flat" cmpd="sng">
              <a:solidFill>
                <a:schemeClr val="tx1"/>
              </a:solidFill>
              <a:prstDash val="solid"/>
              <a:round/>
              <a:headEnd type="none" w="med" len="med"/>
              <a:tailEnd type="none" w="med" len="med"/>
            </a:ln>
          </p:spPr>
        </p:sp>
        <p:sp>
          <p:nvSpPr>
            <p:cNvPr id="52275" name="Text Box 52"/>
            <p:cNvSpPr txBox="1"/>
            <p:nvPr/>
          </p:nvSpPr>
          <p:spPr>
            <a:xfrm>
              <a:off x="846" y="514"/>
              <a:ext cx="282" cy="193"/>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52276" name="Text Box 53"/>
            <p:cNvSpPr txBox="1"/>
            <p:nvPr/>
          </p:nvSpPr>
          <p:spPr>
            <a:xfrm>
              <a:off x="871" y="1492"/>
              <a:ext cx="282" cy="193"/>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52277" name="Text Box 54"/>
            <p:cNvSpPr txBox="1"/>
            <p:nvPr/>
          </p:nvSpPr>
          <p:spPr>
            <a:xfrm>
              <a:off x="2612" y="1557"/>
              <a:ext cx="277" cy="211"/>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2278" name="Text Box 55"/>
            <p:cNvSpPr txBox="1"/>
            <p:nvPr/>
          </p:nvSpPr>
          <p:spPr>
            <a:xfrm>
              <a:off x="1224" y="2440"/>
              <a:ext cx="1406" cy="212"/>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一级间接索引文件结构</a:t>
              </a:r>
              <a:endParaRPr lang="zh-CN" altLang="en-US" sz="1600" b="0">
                <a:solidFill>
                  <a:schemeClr val="tx1"/>
                </a:solidFill>
                <a:latin typeface="Times New Roman" panose="02020603050405020304" pitchFamily="2" charset="0"/>
                <a:ea typeface="宋体" panose="02010600030101010101" pitchFamily="2"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2227">
                                            <p:txEl>
                                              <p:charRg st="0" end="11"/>
                                            </p:txEl>
                                          </p:spTgt>
                                        </p:tgtEl>
                                        <p:attrNameLst>
                                          <p:attrName>style.visibility</p:attrName>
                                        </p:attrNameLst>
                                      </p:cBhvr>
                                      <p:to>
                                        <p:strVal val="visible"/>
                                      </p:to>
                                    </p:set>
                                    <p:anim calcmode="lin" valueType="num">
                                      <p:cBhvr additive="base">
                                        <p:cTn id="7" dur="1000" fill="hold"/>
                                        <p:tgtEl>
                                          <p:spTgt spid="5222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222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2230"/>
                                        </p:tgtEl>
                                        <p:attrNameLst>
                                          <p:attrName>style.visibility</p:attrName>
                                        </p:attrNameLst>
                                      </p:cBhvr>
                                      <p:to>
                                        <p:strVal val="visible"/>
                                      </p:to>
                                    </p:set>
                                    <p:anim calcmode="lin" valueType="num">
                                      <p:cBhvr additive="base">
                                        <p:cTn id="13" dur="500" fill="hold"/>
                                        <p:tgtEl>
                                          <p:spTgt spid="52230"/>
                                        </p:tgtEl>
                                        <p:attrNameLst>
                                          <p:attrName>ppt_x</p:attrName>
                                        </p:attrNameLst>
                                      </p:cBhvr>
                                      <p:tavLst>
                                        <p:tav tm="0">
                                          <p:val>
                                            <p:strVal val="1+#ppt_w/2"/>
                                          </p:val>
                                        </p:tav>
                                        <p:tav tm="100000">
                                          <p:val>
                                            <p:strVal val="#ppt_x"/>
                                          </p:val>
                                        </p:tav>
                                      </p:tavLst>
                                    </p:anim>
                                    <p:anim calcmode="lin" valueType="num">
                                      <p:cBhvr additive="base">
                                        <p:cTn id="14" dur="500" fill="hold"/>
                                        <p:tgtEl>
                                          <p:spTgt spid="522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229">
                                            <p:txEl>
                                              <p:charRg st="0" end="70"/>
                                            </p:txEl>
                                          </p:spTgt>
                                        </p:tgtEl>
                                        <p:attrNameLst>
                                          <p:attrName>style.visibility</p:attrName>
                                        </p:attrNameLst>
                                      </p:cBhvr>
                                      <p:to>
                                        <p:strVal val="visible"/>
                                      </p:to>
                                    </p:set>
                                    <p:anim calcmode="lin" valueType="num">
                                      <p:cBhvr additive="base">
                                        <p:cTn id="19" dur="1000" fill="hold"/>
                                        <p:tgtEl>
                                          <p:spTgt spid="52229">
                                            <p:txEl>
                                              <p:charRg st="0" end="7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52229">
                                            <p:txEl>
                                              <p:charRg st="0" end="7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53251" name="Rectangle 3"/>
          <p:cNvSpPr/>
          <p:nvPr/>
        </p:nvSpPr>
        <p:spPr>
          <a:xfrm>
            <a:off x="657225" y="530225"/>
            <a:ext cx="831850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二级间接索引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文件系统——文件的物理结构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53253" name="Rectangle 5"/>
          <p:cNvSpPr/>
          <p:nvPr/>
        </p:nvSpPr>
        <p:spPr>
          <a:xfrm>
            <a:off x="539750" y="5226050"/>
            <a:ext cx="8448675" cy="1282700"/>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bg2"/>
                </a:solidFill>
                <a:latin typeface="Times New Roman" panose="02020603050405020304" pitchFamily="2" charset="0"/>
                <a:ea typeface="宋体" panose="02010600030101010101" pitchFamily="2" charset="-122"/>
              </a:rPr>
              <a:t>        </a:t>
            </a:r>
            <a:r>
              <a:rPr lang="zh-CN" altLang="zh-CN" sz="2000" b="0" dirty="0">
                <a:solidFill>
                  <a:schemeClr val="tx1"/>
                </a:solidFill>
                <a:latin typeface="Times New Roman" panose="02020603050405020304" pitchFamily="2" charset="0"/>
                <a:ea typeface="宋体" panose="02010600030101010101" pitchFamily="2" charset="-122"/>
              </a:rPr>
              <a:t>文件目录项中有一组表项，其内容登记的是第二级索引表块的块号。第二级索引表块中的索引表项登记的第一级索引表块的块号，第一级索引表项中登记的是文件逻辑记录所在的磁盘块号。</a:t>
            </a:r>
            <a:endParaRPr lang="zh-CN" altLang="zh-CN" sz="2000" b="0" dirty="0">
              <a:solidFill>
                <a:schemeClr val="tx1"/>
              </a:solidFill>
              <a:latin typeface="Times New Roman" panose="02020603050405020304" pitchFamily="2" charset="0"/>
              <a:ea typeface="宋体" panose="02010600030101010101" pitchFamily="2" charset="-122"/>
            </a:endParaRPr>
          </a:p>
        </p:txBody>
      </p:sp>
      <p:grpSp>
        <p:nvGrpSpPr>
          <p:cNvPr id="53254" name="组合 53253"/>
          <p:cNvGrpSpPr/>
          <p:nvPr/>
        </p:nvGrpSpPr>
        <p:grpSpPr>
          <a:xfrm>
            <a:off x="1220788" y="698500"/>
            <a:ext cx="6588125" cy="4441825"/>
            <a:chOff x="0" y="0"/>
            <a:chExt cx="4150" cy="2798"/>
          </a:xfrm>
        </p:grpSpPr>
        <p:sp>
          <p:nvSpPr>
            <p:cNvPr id="3" name="Text Box 7"/>
            <p:cNvSpPr txBox="1"/>
            <p:nvPr/>
          </p:nvSpPr>
          <p:spPr>
            <a:xfrm>
              <a:off x="0" y="760"/>
              <a:ext cx="571" cy="302"/>
            </a:xfrm>
            <a:prstGeom prst="rect">
              <a:avLst/>
            </a:prstGeom>
            <a:noFill/>
            <a:ln w="9525">
              <a:noFill/>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文件A</a:t>
              </a:r>
              <a:endParaRPr lang="zh-CN" altLang="zh-CN" sz="1600" dirty="0">
                <a:solidFill>
                  <a:schemeClr val="tx1"/>
                </a:solidFill>
                <a:latin typeface="Times New Roman" panose="02020603050405020304" pitchFamily="2" charset="0"/>
                <a:ea typeface="宋体" panose="02010600030101010101" pitchFamily="2" charset="-122"/>
              </a:endParaRPr>
            </a:p>
            <a:p>
              <a:pPr algn="just"/>
              <a:r>
                <a:rPr lang="zh-CN" altLang="zh-CN" sz="1600" dirty="0">
                  <a:solidFill>
                    <a:schemeClr val="tx1"/>
                  </a:solidFill>
                  <a:latin typeface="Times New Roman" panose="02020603050405020304" pitchFamily="2" charset="0"/>
                  <a:ea typeface="宋体" panose="02010600030101010101" pitchFamily="2" charset="-122"/>
                </a:rPr>
                <a:t>目录项</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55" name="Text Box 8"/>
            <p:cNvSpPr txBox="1"/>
            <p:nvPr/>
          </p:nvSpPr>
          <p:spPr>
            <a:xfrm>
              <a:off x="527" y="414"/>
              <a:ext cx="979" cy="156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a:p>
              <a:pPr algn="just"/>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56" name="Text Box 9"/>
            <p:cNvSpPr txBox="1"/>
            <p:nvPr/>
          </p:nvSpPr>
          <p:spPr>
            <a:xfrm>
              <a:off x="615" y="2060"/>
              <a:ext cx="703" cy="190"/>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文件目录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3257" name="Line 10"/>
            <p:cNvSpPr/>
            <p:nvPr/>
          </p:nvSpPr>
          <p:spPr>
            <a:xfrm>
              <a:off x="530" y="650"/>
              <a:ext cx="955" cy="0"/>
            </a:xfrm>
            <a:prstGeom prst="line">
              <a:avLst/>
            </a:prstGeom>
            <a:ln w="22225" cap="flat" cmpd="sng">
              <a:solidFill>
                <a:schemeClr val="tx1"/>
              </a:solidFill>
              <a:prstDash val="solid"/>
              <a:round/>
              <a:headEnd type="none" w="med" len="med"/>
              <a:tailEnd type="none" w="med" len="med"/>
            </a:ln>
          </p:spPr>
        </p:sp>
        <p:sp>
          <p:nvSpPr>
            <p:cNvPr id="53258" name="Line 11"/>
            <p:cNvSpPr/>
            <p:nvPr/>
          </p:nvSpPr>
          <p:spPr>
            <a:xfrm>
              <a:off x="543" y="850"/>
              <a:ext cx="955" cy="0"/>
            </a:xfrm>
            <a:prstGeom prst="line">
              <a:avLst/>
            </a:prstGeom>
            <a:ln w="9525" cap="flat" cmpd="sng">
              <a:solidFill>
                <a:schemeClr val="tx1"/>
              </a:solidFill>
              <a:prstDash val="solid"/>
              <a:round/>
              <a:headEnd type="none" w="med" len="med"/>
              <a:tailEnd type="none" w="med" len="med"/>
            </a:ln>
          </p:spPr>
        </p:sp>
        <p:sp>
          <p:nvSpPr>
            <p:cNvPr id="53259" name="Line 12"/>
            <p:cNvSpPr/>
            <p:nvPr/>
          </p:nvSpPr>
          <p:spPr>
            <a:xfrm>
              <a:off x="536" y="972"/>
              <a:ext cx="955" cy="0"/>
            </a:xfrm>
            <a:prstGeom prst="line">
              <a:avLst/>
            </a:prstGeom>
            <a:ln w="9525" cap="flat" cmpd="sng">
              <a:solidFill>
                <a:schemeClr val="tx1"/>
              </a:solidFill>
              <a:prstDash val="solid"/>
              <a:round/>
              <a:headEnd type="none" w="med" len="med"/>
              <a:tailEnd type="none" w="med" len="med"/>
            </a:ln>
          </p:spPr>
        </p:sp>
        <p:sp>
          <p:nvSpPr>
            <p:cNvPr id="53260" name="Line 13"/>
            <p:cNvSpPr/>
            <p:nvPr/>
          </p:nvSpPr>
          <p:spPr>
            <a:xfrm>
              <a:off x="539" y="1093"/>
              <a:ext cx="955" cy="0"/>
            </a:xfrm>
            <a:prstGeom prst="line">
              <a:avLst/>
            </a:prstGeom>
            <a:ln w="9525" cap="flat" cmpd="sng">
              <a:solidFill>
                <a:schemeClr val="tx1"/>
              </a:solidFill>
              <a:prstDash val="solid"/>
              <a:round/>
              <a:headEnd type="none" w="med" len="med"/>
              <a:tailEnd type="none" w="med" len="med"/>
            </a:ln>
          </p:spPr>
        </p:sp>
        <p:sp>
          <p:nvSpPr>
            <p:cNvPr id="53261" name="Line 14"/>
            <p:cNvSpPr/>
            <p:nvPr/>
          </p:nvSpPr>
          <p:spPr>
            <a:xfrm>
              <a:off x="543" y="1239"/>
              <a:ext cx="955" cy="0"/>
            </a:xfrm>
            <a:prstGeom prst="line">
              <a:avLst/>
            </a:prstGeom>
            <a:ln w="9525" cap="flat" cmpd="sng">
              <a:solidFill>
                <a:schemeClr val="tx1"/>
              </a:solidFill>
              <a:prstDash val="solid"/>
              <a:round/>
              <a:headEnd type="none" w="med" len="med"/>
              <a:tailEnd type="none" w="med" len="med"/>
            </a:ln>
          </p:spPr>
        </p:sp>
        <p:sp>
          <p:nvSpPr>
            <p:cNvPr id="53262" name="Line 15"/>
            <p:cNvSpPr/>
            <p:nvPr/>
          </p:nvSpPr>
          <p:spPr>
            <a:xfrm>
              <a:off x="536" y="1368"/>
              <a:ext cx="955" cy="0"/>
            </a:xfrm>
            <a:prstGeom prst="line">
              <a:avLst/>
            </a:prstGeom>
            <a:ln w="9525" cap="flat" cmpd="sng">
              <a:solidFill>
                <a:schemeClr val="tx1"/>
              </a:solidFill>
              <a:prstDash val="solid"/>
              <a:round/>
              <a:headEnd type="none" w="med" len="med"/>
              <a:tailEnd type="none" w="med" len="med"/>
            </a:ln>
          </p:spPr>
        </p:sp>
        <p:sp>
          <p:nvSpPr>
            <p:cNvPr id="53263" name="Text Box 16"/>
            <p:cNvSpPr txBox="1"/>
            <p:nvPr/>
          </p:nvSpPr>
          <p:spPr>
            <a:xfrm>
              <a:off x="1881" y="52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64" name="Line 17"/>
            <p:cNvSpPr/>
            <p:nvPr/>
          </p:nvSpPr>
          <p:spPr>
            <a:xfrm>
              <a:off x="1881" y="624"/>
              <a:ext cx="581" cy="0"/>
            </a:xfrm>
            <a:prstGeom prst="line">
              <a:avLst/>
            </a:prstGeom>
            <a:ln w="9525" cap="flat" cmpd="sng">
              <a:solidFill>
                <a:schemeClr val="tx1"/>
              </a:solidFill>
              <a:prstDash val="solid"/>
              <a:round/>
              <a:headEnd type="none" w="med" len="med"/>
              <a:tailEnd type="none" w="med" len="med"/>
            </a:ln>
          </p:spPr>
        </p:sp>
        <p:sp>
          <p:nvSpPr>
            <p:cNvPr id="53265" name="Line 18"/>
            <p:cNvSpPr/>
            <p:nvPr/>
          </p:nvSpPr>
          <p:spPr>
            <a:xfrm>
              <a:off x="1885" y="713"/>
              <a:ext cx="580" cy="0"/>
            </a:xfrm>
            <a:prstGeom prst="line">
              <a:avLst/>
            </a:prstGeom>
            <a:ln w="9525" cap="flat" cmpd="sng">
              <a:solidFill>
                <a:schemeClr val="tx1"/>
              </a:solidFill>
              <a:prstDash val="solid"/>
              <a:round/>
              <a:headEnd type="none" w="med" len="med"/>
              <a:tailEnd type="none" w="med" len="med"/>
            </a:ln>
          </p:spPr>
        </p:sp>
        <p:sp>
          <p:nvSpPr>
            <p:cNvPr id="53266" name="Line 19"/>
            <p:cNvSpPr/>
            <p:nvPr/>
          </p:nvSpPr>
          <p:spPr>
            <a:xfrm>
              <a:off x="1888" y="859"/>
              <a:ext cx="581" cy="0"/>
            </a:xfrm>
            <a:prstGeom prst="line">
              <a:avLst/>
            </a:prstGeom>
            <a:ln w="9525" cap="flat" cmpd="sng">
              <a:solidFill>
                <a:schemeClr val="tx1"/>
              </a:solidFill>
              <a:prstDash val="solid"/>
              <a:round/>
              <a:headEnd type="none" w="med" len="med"/>
              <a:tailEnd type="none" w="med" len="med"/>
            </a:ln>
          </p:spPr>
        </p:sp>
        <p:sp>
          <p:nvSpPr>
            <p:cNvPr id="53267" name="Text Box 20"/>
            <p:cNvSpPr txBox="1"/>
            <p:nvPr/>
          </p:nvSpPr>
          <p:spPr>
            <a:xfrm>
              <a:off x="2039" y="703"/>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68" name="Text Box 21"/>
            <p:cNvSpPr txBox="1"/>
            <p:nvPr/>
          </p:nvSpPr>
          <p:spPr>
            <a:xfrm>
              <a:off x="1891" y="1886"/>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69" name="Line 22"/>
            <p:cNvSpPr/>
            <p:nvPr/>
          </p:nvSpPr>
          <p:spPr>
            <a:xfrm>
              <a:off x="1891" y="1984"/>
              <a:ext cx="581" cy="0"/>
            </a:xfrm>
            <a:prstGeom prst="line">
              <a:avLst/>
            </a:prstGeom>
            <a:ln w="9525" cap="flat" cmpd="sng">
              <a:solidFill>
                <a:schemeClr val="tx1"/>
              </a:solidFill>
              <a:prstDash val="solid"/>
              <a:round/>
              <a:headEnd type="none" w="med" len="med"/>
              <a:tailEnd type="none" w="med" len="med"/>
            </a:ln>
          </p:spPr>
        </p:sp>
        <p:sp>
          <p:nvSpPr>
            <p:cNvPr id="53270" name="Line 23"/>
            <p:cNvSpPr/>
            <p:nvPr/>
          </p:nvSpPr>
          <p:spPr>
            <a:xfrm>
              <a:off x="1895" y="2073"/>
              <a:ext cx="580" cy="0"/>
            </a:xfrm>
            <a:prstGeom prst="line">
              <a:avLst/>
            </a:prstGeom>
            <a:ln w="9525" cap="flat" cmpd="sng">
              <a:solidFill>
                <a:schemeClr val="tx1"/>
              </a:solidFill>
              <a:prstDash val="solid"/>
              <a:round/>
              <a:headEnd type="none" w="med" len="med"/>
              <a:tailEnd type="none" w="med" len="med"/>
            </a:ln>
          </p:spPr>
        </p:sp>
        <p:sp>
          <p:nvSpPr>
            <p:cNvPr id="53271" name="Line 24"/>
            <p:cNvSpPr/>
            <p:nvPr/>
          </p:nvSpPr>
          <p:spPr>
            <a:xfrm>
              <a:off x="1898" y="2219"/>
              <a:ext cx="581" cy="0"/>
            </a:xfrm>
            <a:prstGeom prst="line">
              <a:avLst/>
            </a:prstGeom>
            <a:ln w="9525" cap="flat" cmpd="sng">
              <a:solidFill>
                <a:schemeClr val="tx1"/>
              </a:solidFill>
              <a:prstDash val="solid"/>
              <a:round/>
              <a:headEnd type="none" w="med" len="med"/>
              <a:tailEnd type="none" w="med" len="med"/>
            </a:ln>
          </p:spPr>
        </p:sp>
        <p:sp>
          <p:nvSpPr>
            <p:cNvPr id="53272" name="Text Box 25"/>
            <p:cNvSpPr txBox="1"/>
            <p:nvPr/>
          </p:nvSpPr>
          <p:spPr>
            <a:xfrm>
              <a:off x="2049" y="2063"/>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73" name="Line 26"/>
            <p:cNvSpPr/>
            <p:nvPr/>
          </p:nvSpPr>
          <p:spPr>
            <a:xfrm flipV="1">
              <a:off x="1462" y="509"/>
              <a:ext cx="415" cy="405"/>
            </a:xfrm>
            <a:prstGeom prst="line">
              <a:avLst/>
            </a:prstGeom>
            <a:ln w="12700" cap="flat" cmpd="sng">
              <a:solidFill>
                <a:schemeClr val="tx1"/>
              </a:solidFill>
              <a:prstDash val="solid"/>
              <a:round/>
              <a:headEnd type="none" w="med" len="med"/>
              <a:tailEnd type="triangle" w="sm" len="med"/>
            </a:ln>
          </p:spPr>
        </p:sp>
        <p:sp>
          <p:nvSpPr>
            <p:cNvPr id="53274" name="Text Box 27"/>
            <p:cNvSpPr txBox="1"/>
            <p:nvPr/>
          </p:nvSpPr>
          <p:spPr>
            <a:xfrm>
              <a:off x="2046" y="1271"/>
              <a:ext cx="289" cy="149"/>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75" name="Text Box 28"/>
            <p:cNvSpPr txBox="1"/>
            <p:nvPr/>
          </p:nvSpPr>
          <p:spPr>
            <a:xfrm>
              <a:off x="1680" y="269"/>
              <a:ext cx="966" cy="262"/>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二级间接索引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3276" name="Text Box 29"/>
            <p:cNvSpPr txBox="1"/>
            <p:nvPr/>
          </p:nvSpPr>
          <p:spPr>
            <a:xfrm>
              <a:off x="3639" y="235"/>
              <a:ext cx="387"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77" name="Text Box 30"/>
            <p:cNvSpPr txBox="1"/>
            <p:nvPr/>
          </p:nvSpPr>
          <p:spPr>
            <a:xfrm>
              <a:off x="3640" y="62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78" name="Line 31"/>
            <p:cNvSpPr/>
            <p:nvPr/>
          </p:nvSpPr>
          <p:spPr>
            <a:xfrm flipV="1">
              <a:off x="3368" y="237"/>
              <a:ext cx="290" cy="60"/>
            </a:xfrm>
            <a:prstGeom prst="line">
              <a:avLst/>
            </a:prstGeom>
            <a:ln w="12700" cap="flat" cmpd="sng">
              <a:solidFill>
                <a:schemeClr val="tx1"/>
              </a:solidFill>
              <a:prstDash val="solid"/>
              <a:round/>
              <a:headEnd type="none" w="med" len="med"/>
              <a:tailEnd type="triangle" w="sm" len="med"/>
            </a:ln>
          </p:spPr>
        </p:sp>
        <p:sp>
          <p:nvSpPr>
            <p:cNvPr id="53279" name="Line 32"/>
            <p:cNvSpPr/>
            <p:nvPr/>
          </p:nvSpPr>
          <p:spPr>
            <a:xfrm>
              <a:off x="3361" y="630"/>
              <a:ext cx="290" cy="0"/>
            </a:xfrm>
            <a:prstGeom prst="line">
              <a:avLst/>
            </a:prstGeom>
            <a:ln w="12700" cap="flat" cmpd="sng">
              <a:solidFill>
                <a:schemeClr val="tx1"/>
              </a:solidFill>
              <a:prstDash val="solid"/>
              <a:round/>
              <a:headEnd type="none" w="med" len="med"/>
              <a:tailEnd type="triangle" w="sm" len="med"/>
            </a:ln>
          </p:spPr>
        </p:sp>
        <p:sp>
          <p:nvSpPr>
            <p:cNvPr id="53280" name="Text Box 33"/>
            <p:cNvSpPr txBox="1"/>
            <p:nvPr/>
          </p:nvSpPr>
          <p:spPr>
            <a:xfrm>
              <a:off x="3712" y="44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81" name="Text Box 34"/>
            <p:cNvSpPr txBox="1"/>
            <p:nvPr/>
          </p:nvSpPr>
          <p:spPr>
            <a:xfrm>
              <a:off x="2828" y="258"/>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82" name="Line 35"/>
            <p:cNvSpPr/>
            <p:nvPr/>
          </p:nvSpPr>
          <p:spPr>
            <a:xfrm>
              <a:off x="2828" y="356"/>
              <a:ext cx="581" cy="0"/>
            </a:xfrm>
            <a:prstGeom prst="line">
              <a:avLst/>
            </a:prstGeom>
            <a:ln w="9525" cap="flat" cmpd="sng">
              <a:solidFill>
                <a:schemeClr val="tx1"/>
              </a:solidFill>
              <a:prstDash val="solid"/>
              <a:round/>
              <a:headEnd type="none" w="med" len="med"/>
              <a:tailEnd type="none" w="med" len="med"/>
            </a:ln>
          </p:spPr>
        </p:sp>
        <p:sp>
          <p:nvSpPr>
            <p:cNvPr id="53283" name="Line 36"/>
            <p:cNvSpPr/>
            <p:nvPr/>
          </p:nvSpPr>
          <p:spPr>
            <a:xfrm>
              <a:off x="2832" y="445"/>
              <a:ext cx="580" cy="0"/>
            </a:xfrm>
            <a:prstGeom prst="line">
              <a:avLst/>
            </a:prstGeom>
            <a:ln w="9525" cap="flat" cmpd="sng">
              <a:solidFill>
                <a:schemeClr val="tx1"/>
              </a:solidFill>
              <a:prstDash val="solid"/>
              <a:round/>
              <a:headEnd type="none" w="med" len="med"/>
              <a:tailEnd type="none" w="med" len="med"/>
            </a:ln>
          </p:spPr>
        </p:sp>
        <p:sp>
          <p:nvSpPr>
            <p:cNvPr id="53284" name="Line 37"/>
            <p:cNvSpPr/>
            <p:nvPr/>
          </p:nvSpPr>
          <p:spPr>
            <a:xfrm>
              <a:off x="2835" y="591"/>
              <a:ext cx="581" cy="0"/>
            </a:xfrm>
            <a:prstGeom prst="line">
              <a:avLst/>
            </a:prstGeom>
            <a:ln w="9525" cap="flat" cmpd="sng">
              <a:solidFill>
                <a:schemeClr val="tx1"/>
              </a:solidFill>
              <a:prstDash val="solid"/>
              <a:round/>
              <a:headEnd type="none" w="med" len="med"/>
              <a:tailEnd type="none" w="med" len="med"/>
            </a:ln>
          </p:spPr>
        </p:sp>
        <p:sp>
          <p:nvSpPr>
            <p:cNvPr id="53285" name="Text Box 38"/>
            <p:cNvSpPr txBox="1"/>
            <p:nvPr/>
          </p:nvSpPr>
          <p:spPr>
            <a:xfrm>
              <a:off x="3013" y="444"/>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86" name="Text Box 39"/>
            <p:cNvSpPr txBox="1"/>
            <p:nvPr/>
          </p:nvSpPr>
          <p:spPr>
            <a:xfrm>
              <a:off x="3008" y="741"/>
              <a:ext cx="290" cy="149"/>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87" name="Line 40"/>
            <p:cNvSpPr/>
            <p:nvPr/>
          </p:nvSpPr>
          <p:spPr>
            <a:xfrm flipV="1">
              <a:off x="2371" y="267"/>
              <a:ext cx="457" cy="300"/>
            </a:xfrm>
            <a:prstGeom prst="line">
              <a:avLst/>
            </a:prstGeom>
            <a:ln w="12700" cap="flat" cmpd="sng">
              <a:solidFill>
                <a:schemeClr val="tx1"/>
              </a:solidFill>
              <a:prstDash val="solid"/>
              <a:round/>
              <a:headEnd type="none" w="med" len="med"/>
              <a:tailEnd type="triangle" w="sm" len="med"/>
            </a:ln>
          </p:spPr>
        </p:sp>
        <p:sp>
          <p:nvSpPr>
            <p:cNvPr id="53288" name="Text Box 41"/>
            <p:cNvSpPr txBox="1"/>
            <p:nvPr/>
          </p:nvSpPr>
          <p:spPr>
            <a:xfrm>
              <a:off x="3569" y="0"/>
              <a:ext cx="581" cy="184"/>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磁盘块</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3289" name="Text Box 42"/>
            <p:cNvSpPr txBox="1"/>
            <p:nvPr/>
          </p:nvSpPr>
          <p:spPr>
            <a:xfrm>
              <a:off x="3636" y="129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90" name="Text Box 43"/>
            <p:cNvSpPr txBox="1"/>
            <p:nvPr/>
          </p:nvSpPr>
          <p:spPr>
            <a:xfrm>
              <a:off x="3714" y="1134"/>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91" name="Text Box 44"/>
            <p:cNvSpPr txBox="1"/>
            <p:nvPr/>
          </p:nvSpPr>
          <p:spPr>
            <a:xfrm>
              <a:off x="2826" y="92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92" name="Line 45"/>
            <p:cNvSpPr/>
            <p:nvPr/>
          </p:nvSpPr>
          <p:spPr>
            <a:xfrm>
              <a:off x="2826" y="1023"/>
              <a:ext cx="581" cy="0"/>
            </a:xfrm>
            <a:prstGeom prst="line">
              <a:avLst/>
            </a:prstGeom>
            <a:ln w="9525" cap="flat" cmpd="sng">
              <a:solidFill>
                <a:schemeClr val="tx1"/>
              </a:solidFill>
              <a:prstDash val="solid"/>
              <a:round/>
              <a:headEnd type="none" w="med" len="med"/>
              <a:tailEnd type="none" w="med" len="med"/>
            </a:ln>
          </p:spPr>
        </p:sp>
        <p:sp>
          <p:nvSpPr>
            <p:cNvPr id="53293" name="Line 46"/>
            <p:cNvSpPr/>
            <p:nvPr/>
          </p:nvSpPr>
          <p:spPr>
            <a:xfrm>
              <a:off x="2830" y="1112"/>
              <a:ext cx="580" cy="0"/>
            </a:xfrm>
            <a:prstGeom prst="line">
              <a:avLst/>
            </a:prstGeom>
            <a:ln w="9525" cap="flat" cmpd="sng">
              <a:solidFill>
                <a:schemeClr val="tx1"/>
              </a:solidFill>
              <a:prstDash val="solid"/>
              <a:round/>
              <a:headEnd type="none" w="med" len="med"/>
              <a:tailEnd type="none" w="med" len="med"/>
            </a:ln>
          </p:spPr>
        </p:sp>
        <p:sp>
          <p:nvSpPr>
            <p:cNvPr id="53294" name="Line 47"/>
            <p:cNvSpPr/>
            <p:nvPr/>
          </p:nvSpPr>
          <p:spPr>
            <a:xfrm>
              <a:off x="2833" y="1258"/>
              <a:ext cx="581" cy="0"/>
            </a:xfrm>
            <a:prstGeom prst="line">
              <a:avLst/>
            </a:prstGeom>
            <a:ln w="9525" cap="flat" cmpd="sng">
              <a:solidFill>
                <a:schemeClr val="tx1"/>
              </a:solidFill>
              <a:prstDash val="solid"/>
              <a:round/>
              <a:headEnd type="none" w="med" len="med"/>
              <a:tailEnd type="none" w="med" len="med"/>
            </a:ln>
          </p:spPr>
        </p:sp>
        <p:sp>
          <p:nvSpPr>
            <p:cNvPr id="53295" name="Text Box 48"/>
            <p:cNvSpPr txBox="1"/>
            <p:nvPr/>
          </p:nvSpPr>
          <p:spPr>
            <a:xfrm>
              <a:off x="2993" y="111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296" name="Line 49"/>
            <p:cNvSpPr/>
            <p:nvPr/>
          </p:nvSpPr>
          <p:spPr>
            <a:xfrm>
              <a:off x="3346" y="961"/>
              <a:ext cx="290" cy="0"/>
            </a:xfrm>
            <a:prstGeom prst="line">
              <a:avLst/>
            </a:prstGeom>
            <a:ln w="12700" cap="flat" cmpd="sng">
              <a:solidFill>
                <a:schemeClr val="tx1"/>
              </a:solidFill>
              <a:prstDash val="solid"/>
              <a:round/>
              <a:headEnd type="none" w="med" len="med"/>
              <a:tailEnd type="triangle" w="sm" len="med"/>
            </a:ln>
          </p:spPr>
        </p:sp>
        <p:sp>
          <p:nvSpPr>
            <p:cNvPr id="53297" name="Text Box 50"/>
            <p:cNvSpPr txBox="1"/>
            <p:nvPr/>
          </p:nvSpPr>
          <p:spPr>
            <a:xfrm>
              <a:off x="3625" y="95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298" name="Line 51"/>
            <p:cNvSpPr/>
            <p:nvPr/>
          </p:nvSpPr>
          <p:spPr>
            <a:xfrm>
              <a:off x="3346" y="1300"/>
              <a:ext cx="290" cy="0"/>
            </a:xfrm>
            <a:prstGeom prst="line">
              <a:avLst/>
            </a:prstGeom>
            <a:ln w="12700" cap="flat" cmpd="sng">
              <a:solidFill>
                <a:schemeClr val="tx1"/>
              </a:solidFill>
              <a:prstDash val="solid"/>
              <a:round/>
              <a:headEnd type="none" w="med" len="med"/>
              <a:tailEnd type="triangle" w="sm" len="med"/>
            </a:ln>
          </p:spPr>
        </p:sp>
        <p:sp>
          <p:nvSpPr>
            <p:cNvPr id="53299" name="Line 52"/>
            <p:cNvSpPr/>
            <p:nvPr/>
          </p:nvSpPr>
          <p:spPr>
            <a:xfrm>
              <a:off x="2288" y="926"/>
              <a:ext cx="540" cy="0"/>
            </a:xfrm>
            <a:prstGeom prst="line">
              <a:avLst/>
            </a:prstGeom>
            <a:ln w="12700" cap="flat" cmpd="sng">
              <a:solidFill>
                <a:schemeClr val="tx1"/>
              </a:solidFill>
              <a:prstDash val="solid"/>
              <a:round/>
              <a:headEnd type="none" w="med" len="med"/>
              <a:tailEnd type="triangle" w="sm" len="med"/>
            </a:ln>
          </p:spPr>
        </p:sp>
        <p:sp>
          <p:nvSpPr>
            <p:cNvPr id="53300" name="Text Box 53"/>
            <p:cNvSpPr txBox="1"/>
            <p:nvPr/>
          </p:nvSpPr>
          <p:spPr>
            <a:xfrm>
              <a:off x="3642" y="158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01" name="Text Box 54"/>
            <p:cNvSpPr txBox="1"/>
            <p:nvPr/>
          </p:nvSpPr>
          <p:spPr>
            <a:xfrm>
              <a:off x="3644" y="1974"/>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02" name="Line 55"/>
            <p:cNvSpPr/>
            <p:nvPr/>
          </p:nvSpPr>
          <p:spPr>
            <a:xfrm flipV="1">
              <a:off x="3371" y="1588"/>
              <a:ext cx="290" cy="60"/>
            </a:xfrm>
            <a:prstGeom prst="line">
              <a:avLst/>
            </a:prstGeom>
            <a:ln w="12700" cap="flat" cmpd="sng">
              <a:solidFill>
                <a:schemeClr val="tx1"/>
              </a:solidFill>
              <a:prstDash val="solid"/>
              <a:round/>
              <a:headEnd type="none" w="med" len="med"/>
              <a:tailEnd type="triangle" w="sm" len="med"/>
            </a:ln>
          </p:spPr>
        </p:sp>
        <p:sp>
          <p:nvSpPr>
            <p:cNvPr id="53303" name="Line 56"/>
            <p:cNvSpPr/>
            <p:nvPr/>
          </p:nvSpPr>
          <p:spPr>
            <a:xfrm>
              <a:off x="3365" y="1980"/>
              <a:ext cx="290" cy="0"/>
            </a:xfrm>
            <a:prstGeom prst="line">
              <a:avLst/>
            </a:prstGeom>
            <a:ln w="12700" cap="flat" cmpd="sng">
              <a:solidFill>
                <a:schemeClr val="tx1"/>
              </a:solidFill>
              <a:prstDash val="solid"/>
              <a:round/>
              <a:headEnd type="none" w="med" len="med"/>
              <a:tailEnd type="triangle" w="sm" len="med"/>
            </a:ln>
          </p:spPr>
        </p:sp>
        <p:sp>
          <p:nvSpPr>
            <p:cNvPr id="53304" name="Text Box 57"/>
            <p:cNvSpPr txBox="1"/>
            <p:nvPr/>
          </p:nvSpPr>
          <p:spPr>
            <a:xfrm>
              <a:off x="3724" y="179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05" name="Text Box 58"/>
            <p:cNvSpPr txBox="1"/>
            <p:nvPr/>
          </p:nvSpPr>
          <p:spPr>
            <a:xfrm>
              <a:off x="2831" y="1608"/>
              <a:ext cx="582"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06" name="Line 59"/>
            <p:cNvSpPr/>
            <p:nvPr/>
          </p:nvSpPr>
          <p:spPr>
            <a:xfrm>
              <a:off x="2831" y="1706"/>
              <a:ext cx="582" cy="0"/>
            </a:xfrm>
            <a:prstGeom prst="line">
              <a:avLst/>
            </a:prstGeom>
            <a:ln w="9525" cap="flat" cmpd="sng">
              <a:solidFill>
                <a:schemeClr val="tx1"/>
              </a:solidFill>
              <a:prstDash val="solid"/>
              <a:round/>
              <a:headEnd type="none" w="med" len="med"/>
              <a:tailEnd type="none" w="med" len="med"/>
            </a:ln>
          </p:spPr>
        </p:sp>
        <p:sp>
          <p:nvSpPr>
            <p:cNvPr id="53307" name="Line 60"/>
            <p:cNvSpPr/>
            <p:nvPr/>
          </p:nvSpPr>
          <p:spPr>
            <a:xfrm>
              <a:off x="2835" y="1795"/>
              <a:ext cx="581" cy="0"/>
            </a:xfrm>
            <a:prstGeom prst="line">
              <a:avLst/>
            </a:prstGeom>
            <a:ln w="9525" cap="flat" cmpd="sng">
              <a:solidFill>
                <a:schemeClr val="tx1"/>
              </a:solidFill>
              <a:prstDash val="solid"/>
              <a:round/>
              <a:headEnd type="none" w="med" len="med"/>
              <a:tailEnd type="none" w="med" len="med"/>
            </a:ln>
          </p:spPr>
        </p:sp>
        <p:sp>
          <p:nvSpPr>
            <p:cNvPr id="53308" name="Line 61"/>
            <p:cNvSpPr/>
            <p:nvPr/>
          </p:nvSpPr>
          <p:spPr>
            <a:xfrm>
              <a:off x="2838" y="1941"/>
              <a:ext cx="582" cy="0"/>
            </a:xfrm>
            <a:prstGeom prst="line">
              <a:avLst/>
            </a:prstGeom>
            <a:ln w="9525" cap="flat" cmpd="sng">
              <a:solidFill>
                <a:schemeClr val="tx1"/>
              </a:solidFill>
              <a:prstDash val="solid"/>
              <a:round/>
              <a:headEnd type="none" w="med" len="med"/>
              <a:tailEnd type="none" w="med" len="med"/>
            </a:ln>
          </p:spPr>
        </p:sp>
        <p:sp>
          <p:nvSpPr>
            <p:cNvPr id="53309" name="Text Box 62"/>
            <p:cNvSpPr txBox="1"/>
            <p:nvPr/>
          </p:nvSpPr>
          <p:spPr>
            <a:xfrm>
              <a:off x="3016" y="1794"/>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10" name="Text Box 63"/>
            <p:cNvSpPr txBox="1"/>
            <p:nvPr/>
          </p:nvSpPr>
          <p:spPr>
            <a:xfrm>
              <a:off x="3012" y="209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11" name="Line 64"/>
            <p:cNvSpPr/>
            <p:nvPr/>
          </p:nvSpPr>
          <p:spPr>
            <a:xfrm flipV="1">
              <a:off x="2374" y="1617"/>
              <a:ext cx="457" cy="300"/>
            </a:xfrm>
            <a:prstGeom prst="line">
              <a:avLst/>
            </a:prstGeom>
            <a:ln w="12700" cap="flat" cmpd="sng">
              <a:solidFill>
                <a:schemeClr val="tx1"/>
              </a:solidFill>
              <a:prstDash val="solid"/>
              <a:round/>
              <a:headEnd type="none" w="med" len="med"/>
              <a:tailEnd type="triangle" w="sm" len="med"/>
            </a:ln>
          </p:spPr>
        </p:sp>
        <p:sp>
          <p:nvSpPr>
            <p:cNvPr id="53312" name="Text Box 65"/>
            <p:cNvSpPr txBox="1"/>
            <p:nvPr/>
          </p:nvSpPr>
          <p:spPr>
            <a:xfrm>
              <a:off x="3639" y="2648"/>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13" name="Text Box 66"/>
            <p:cNvSpPr txBox="1"/>
            <p:nvPr/>
          </p:nvSpPr>
          <p:spPr>
            <a:xfrm>
              <a:off x="3726" y="2484"/>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14" name="Text Box 67"/>
            <p:cNvSpPr txBox="1"/>
            <p:nvPr/>
          </p:nvSpPr>
          <p:spPr>
            <a:xfrm>
              <a:off x="2829" y="2275"/>
              <a:ext cx="581" cy="419"/>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15" name="Line 68"/>
            <p:cNvSpPr/>
            <p:nvPr/>
          </p:nvSpPr>
          <p:spPr>
            <a:xfrm>
              <a:off x="2829" y="2373"/>
              <a:ext cx="581" cy="0"/>
            </a:xfrm>
            <a:prstGeom prst="line">
              <a:avLst/>
            </a:prstGeom>
            <a:ln w="9525" cap="flat" cmpd="sng">
              <a:solidFill>
                <a:schemeClr val="tx1"/>
              </a:solidFill>
              <a:prstDash val="solid"/>
              <a:round/>
              <a:headEnd type="none" w="med" len="med"/>
              <a:tailEnd type="none" w="med" len="med"/>
            </a:ln>
          </p:spPr>
        </p:sp>
        <p:sp>
          <p:nvSpPr>
            <p:cNvPr id="53316" name="Line 69"/>
            <p:cNvSpPr/>
            <p:nvPr/>
          </p:nvSpPr>
          <p:spPr>
            <a:xfrm>
              <a:off x="2833" y="2462"/>
              <a:ext cx="580" cy="0"/>
            </a:xfrm>
            <a:prstGeom prst="line">
              <a:avLst/>
            </a:prstGeom>
            <a:ln w="9525" cap="flat" cmpd="sng">
              <a:solidFill>
                <a:schemeClr val="tx1"/>
              </a:solidFill>
              <a:prstDash val="solid"/>
              <a:round/>
              <a:headEnd type="none" w="med" len="med"/>
              <a:tailEnd type="none" w="med" len="med"/>
            </a:ln>
          </p:spPr>
        </p:sp>
        <p:sp>
          <p:nvSpPr>
            <p:cNvPr id="53317" name="Line 70"/>
            <p:cNvSpPr/>
            <p:nvPr/>
          </p:nvSpPr>
          <p:spPr>
            <a:xfrm>
              <a:off x="2836" y="2608"/>
              <a:ext cx="581" cy="0"/>
            </a:xfrm>
            <a:prstGeom prst="line">
              <a:avLst/>
            </a:prstGeom>
            <a:ln w="9525" cap="flat" cmpd="sng">
              <a:solidFill>
                <a:schemeClr val="tx1"/>
              </a:solidFill>
              <a:prstDash val="solid"/>
              <a:round/>
              <a:headEnd type="none" w="med" len="med"/>
              <a:tailEnd type="none" w="med" len="med"/>
            </a:ln>
          </p:spPr>
        </p:sp>
        <p:sp>
          <p:nvSpPr>
            <p:cNvPr id="53318" name="Text Box 71"/>
            <p:cNvSpPr txBox="1"/>
            <p:nvPr/>
          </p:nvSpPr>
          <p:spPr>
            <a:xfrm>
              <a:off x="3014" y="2461"/>
              <a:ext cx="290" cy="150"/>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宋体" panose="02010600030101010101" pitchFamily="2" charset="-122"/>
                  <a:ea typeface="宋体" panose="02010600030101010101" pitchFamily="2" charset="-122"/>
                  <a:sym typeface="MT Extra" panose="05050102010205020202" pitchFamily="2" charset="2"/>
                </a:rPr>
                <a:t></a:t>
              </a:r>
              <a:endParaRPr lang="zh-CN" altLang="zh-CN" sz="160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53319" name="Line 72"/>
            <p:cNvSpPr/>
            <p:nvPr/>
          </p:nvSpPr>
          <p:spPr>
            <a:xfrm>
              <a:off x="3349" y="2311"/>
              <a:ext cx="290" cy="0"/>
            </a:xfrm>
            <a:prstGeom prst="line">
              <a:avLst/>
            </a:prstGeom>
            <a:ln w="12700" cap="flat" cmpd="sng">
              <a:solidFill>
                <a:schemeClr val="tx1"/>
              </a:solidFill>
              <a:prstDash val="solid"/>
              <a:round/>
              <a:headEnd type="none" w="med" len="med"/>
              <a:tailEnd type="triangle" w="sm" len="med"/>
            </a:ln>
          </p:spPr>
        </p:sp>
        <p:sp>
          <p:nvSpPr>
            <p:cNvPr id="53320" name="Text Box 73"/>
            <p:cNvSpPr txBox="1"/>
            <p:nvPr/>
          </p:nvSpPr>
          <p:spPr>
            <a:xfrm>
              <a:off x="3628" y="2305"/>
              <a:ext cx="388" cy="150"/>
            </a:xfrm>
            <a:prstGeom prst="rect">
              <a:avLst/>
            </a:prstGeom>
            <a:solidFill>
              <a:srgbClr val="FFCCCC"/>
            </a:solidFill>
            <a:ln w="19050" cap="flat" cmpd="sng">
              <a:solidFill>
                <a:srgbClr val="000000"/>
              </a:solidFill>
              <a:prstDash val="solid"/>
              <a:miter/>
              <a:headEnd type="none" w="med" len="med"/>
              <a:tailEnd type="none" w="med" len="med"/>
            </a:ln>
          </p:spPr>
          <p:txBody>
            <a:bodyPr anchor="t"/>
            <a:p>
              <a:pPr algn="just">
                <a:lnSpc>
                  <a:spcPct val="6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53321" name="Line 74"/>
            <p:cNvSpPr/>
            <p:nvPr/>
          </p:nvSpPr>
          <p:spPr>
            <a:xfrm>
              <a:off x="3349" y="2650"/>
              <a:ext cx="290" cy="0"/>
            </a:xfrm>
            <a:prstGeom prst="line">
              <a:avLst/>
            </a:prstGeom>
            <a:ln w="12700" cap="flat" cmpd="sng">
              <a:solidFill>
                <a:schemeClr val="tx1"/>
              </a:solidFill>
              <a:prstDash val="solid"/>
              <a:round/>
              <a:headEnd type="none" w="med" len="med"/>
              <a:tailEnd type="triangle" w="sm" len="med"/>
            </a:ln>
          </p:spPr>
        </p:sp>
        <p:sp>
          <p:nvSpPr>
            <p:cNvPr id="53322" name="Line 75"/>
            <p:cNvSpPr/>
            <p:nvPr/>
          </p:nvSpPr>
          <p:spPr>
            <a:xfrm>
              <a:off x="2291" y="2276"/>
              <a:ext cx="540" cy="0"/>
            </a:xfrm>
            <a:prstGeom prst="line">
              <a:avLst/>
            </a:prstGeom>
            <a:ln w="12700" cap="flat" cmpd="sng">
              <a:solidFill>
                <a:schemeClr val="tx1"/>
              </a:solidFill>
              <a:prstDash val="solid"/>
              <a:round/>
              <a:headEnd type="none" w="med" len="med"/>
              <a:tailEnd type="triangle" w="sm" len="med"/>
            </a:ln>
          </p:spPr>
        </p:sp>
        <p:sp>
          <p:nvSpPr>
            <p:cNvPr id="53323" name="Line 76"/>
            <p:cNvSpPr/>
            <p:nvPr/>
          </p:nvSpPr>
          <p:spPr>
            <a:xfrm>
              <a:off x="1367" y="1300"/>
              <a:ext cx="517" cy="588"/>
            </a:xfrm>
            <a:prstGeom prst="line">
              <a:avLst/>
            </a:prstGeom>
            <a:ln w="12700" cap="flat" cmpd="sng">
              <a:solidFill>
                <a:schemeClr val="tx1"/>
              </a:solidFill>
              <a:prstDash val="solid"/>
              <a:round/>
              <a:headEnd type="none" w="med" len="med"/>
              <a:tailEnd type="triangle" w="sm" len="med"/>
            </a:ln>
          </p:spPr>
        </p:sp>
        <p:sp>
          <p:nvSpPr>
            <p:cNvPr id="53324" name="Text Box 77"/>
            <p:cNvSpPr txBox="1"/>
            <p:nvPr/>
          </p:nvSpPr>
          <p:spPr>
            <a:xfrm>
              <a:off x="2640" y="18"/>
              <a:ext cx="923" cy="237"/>
            </a:xfrm>
            <a:prstGeom prst="rect">
              <a:avLst/>
            </a:prstGeom>
            <a:noFill/>
            <a:ln w="9525">
              <a:noFill/>
            </a:ln>
          </p:spPr>
          <p:txBody>
            <a:bodyPr anchor="t"/>
            <a:p>
              <a:pPr algn="just"/>
              <a:r>
                <a:rPr lang="zh-CN" altLang="en-US" sz="1600">
                  <a:solidFill>
                    <a:schemeClr val="tx1"/>
                  </a:solidFill>
                  <a:latin typeface="Times New Roman" panose="02020603050405020304" pitchFamily="2" charset="0"/>
                  <a:ea typeface="宋体" panose="02010600030101010101" pitchFamily="2" charset="-122"/>
                </a:rPr>
                <a:t>一级间接索引</a:t>
              </a:r>
              <a:endParaRPr lang="zh-CN" altLang="en-US" sz="1600">
                <a:solidFill>
                  <a:schemeClr val="tx1"/>
                </a:solidFill>
                <a:latin typeface="Times New Roman" panose="02020603050405020304" pitchFamily="2" charset="0"/>
                <a:ea typeface="宋体" panose="02010600030101010101" pitchFamily="2" charset="-122"/>
              </a:endParaRPr>
            </a:p>
          </p:txBody>
        </p:sp>
        <p:sp>
          <p:nvSpPr>
            <p:cNvPr id="53325" name="Line 78"/>
            <p:cNvSpPr/>
            <p:nvPr/>
          </p:nvSpPr>
          <p:spPr>
            <a:xfrm>
              <a:off x="540" y="1582"/>
              <a:ext cx="955" cy="0"/>
            </a:xfrm>
            <a:prstGeom prst="line">
              <a:avLst/>
            </a:prstGeom>
            <a:ln w="22225" cap="flat" cmpd="sng">
              <a:solidFill>
                <a:schemeClr val="tx1"/>
              </a:solidFill>
              <a:prstDash val="solid"/>
              <a:round/>
              <a:headEnd type="none" w="med" len="med"/>
              <a:tailEnd type="none" w="med" len="med"/>
            </a:ln>
          </p:spPr>
        </p:sp>
        <p:sp>
          <p:nvSpPr>
            <p:cNvPr id="53326" name="Text Box 79"/>
            <p:cNvSpPr txBox="1"/>
            <p:nvPr/>
          </p:nvSpPr>
          <p:spPr>
            <a:xfrm>
              <a:off x="872" y="666"/>
              <a:ext cx="285" cy="19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sp>
          <p:nvSpPr>
            <p:cNvPr id="53327" name="Text Box 80"/>
            <p:cNvSpPr txBox="1"/>
            <p:nvPr/>
          </p:nvSpPr>
          <p:spPr>
            <a:xfrm>
              <a:off x="872" y="1402"/>
              <a:ext cx="285" cy="194"/>
            </a:xfrm>
            <a:prstGeom prst="rect">
              <a:avLst/>
            </a:prstGeom>
            <a:noFill/>
            <a:ln w="9525">
              <a:noFill/>
            </a:ln>
          </p:spPr>
          <p:txBody>
            <a:bodyPr anchor="t"/>
            <a:p>
              <a:pPr algn="just">
                <a:lnSpc>
                  <a:spcPct val="80000"/>
                </a:lnSpc>
              </a:pPr>
              <a:r>
                <a:rPr lang="zh-CN" altLang="zh-CN" sz="1600" dirty="0">
                  <a:solidFill>
                    <a:schemeClr val="tx1"/>
                  </a:solidFill>
                  <a:latin typeface="Times New Roman" panose="02020603050405020304" pitchFamily="2" charset="0"/>
                  <a:ea typeface="宋体" panose="02010600030101010101" pitchFamily="2" charset="-122"/>
                </a:rPr>
                <a:t> </a:t>
              </a:r>
              <a:r>
                <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rPr>
                <a:t></a:t>
              </a:r>
              <a:endParaRPr lang="zh-CN" altLang="zh-CN" sz="1600" dirty="0">
                <a:solidFill>
                  <a:schemeClr val="tx1"/>
                </a:solidFill>
                <a:latin typeface="Arial" panose="020B0604020202020204" pitchFamily="34" charset="0"/>
                <a:ea typeface="宋体" panose="02010600030101010101" pitchFamily="2" charset="-122"/>
                <a:sym typeface="MT Extra" panose="05050102010205020202" pitchFamily="2" charset="2"/>
              </a:endParaRPr>
            </a:p>
          </p:txBody>
        </p:sp>
      </p:grpSp>
      <p:sp>
        <p:nvSpPr>
          <p:cNvPr id="53329" name="Text Box 81"/>
          <p:cNvSpPr txBox="1"/>
          <p:nvPr/>
        </p:nvSpPr>
        <p:spPr>
          <a:xfrm>
            <a:off x="2422525" y="4787900"/>
            <a:ext cx="2232025"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二级间接索引文件结构</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1">
                                            <p:txEl>
                                              <p:charRg st="0" end="11"/>
                                            </p:txEl>
                                          </p:spTgt>
                                        </p:tgtEl>
                                        <p:attrNameLst>
                                          <p:attrName>style.visibility</p:attrName>
                                        </p:attrNameLst>
                                      </p:cBhvr>
                                      <p:to>
                                        <p:strVal val="visible"/>
                                      </p:to>
                                    </p:set>
                                    <p:anim calcmode="lin" valueType="num">
                                      <p:cBhvr additive="base">
                                        <p:cTn id="7" dur="1000" fill="hold"/>
                                        <p:tgtEl>
                                          <p:spTgt spid="53251">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5325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3254"/>
                                        </p:tgtEl>
                                        <p:attrNameLst>
                                          <p:attrName>style.visibility</p:attrName>
                                        </p:attrNameLst>
                                      </p:cBhvr>
                                      <p:to>
                                        <p:strVal val="visible"/>
                                      </p:to>
                                    </p:set>
                                    <p:anim calcmode="lin" valueType="num">
                                      <p:cBhvr additive="base">
                                        <p:cTn id="13" dur="500" fill="hold"/>
                                        <p:tgtEl>
                                          <p:spTgt spid="53254"/>
                                        </p:tgtEl>
                                        <p:attrNameLst>
                                          <p:attrName>ppt_x</p:attrName>
                                        </p:attrNameLst>
                                      </p:cBhvr>
                                      <p:tavLst>
                                        <p:tav tm="0">
                                          <p:val>
                                            <p:strVal val="1+#ppt_w/2"/>
                                          </p:val>
                                        </p:tav>
                                        <p:tav tm="100000">
                                          <p:val>
                                            <p:strVal val="#ppt_x"/>
                                          </p:val>
                                        </p:tav>
                                      </p:tavLst>
                                    </p:anim>
                                    <p:anim calcmode="lin" valueType="num">
                                      <p:cBhvr additive="base">
                                        <p:cTn id="14" dur="500" fill="hold"/>
                                        <p:tgtEl>
                                          <p:spTgt spid="5325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3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3253">
                                            <p:txEl>
                                              <p:charRg st="0" end="92"/>
                                            </p:txEl>
                                          </p:spTgt>
                                        </p:tgtEl>
                                        <p:attrNameLst>
                                          <p:attrName>style.visibility</p:attrName>
                                        </p:attrNameLst>
                                      </p:cBhvr>
                                      <p:to>
                                        <p:strVal val="visible"/>
                                      </p:to>
                                    </p:set>
                                    <p:anim calcmode="lin" valueType="num">
                                      <p:cBhvr additive="base">
                                        <p:cTn id="23" dur="1000" fill="hold"/>
                                        <p:tgtEl>
                                          <p:spTgt spid="53253">
                                            <p:txEl>
                                              <p:charRg st="0" end="92"/>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53253">
                                            <p:txEl>
                                              <p:charRg st="0" end="9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3" grpId="0" build="p"/>
      <p:bldP spid="533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idx="4294967295"/>
          </p:nvPr>
        </p:nvSpPr>
        <p:spPr>
          <a:xfrm>
            <a:off x="363538" y="595313"/>
            <a:ext cx="8393113" cy="420688"/>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24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rPr>
              <a:t>(4) UNIX</a:t>
            </a:r>
            <a:r>
              <a:rPr kumimoji="0" lang="zh-CN" altLang="en-US" sz="24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rPr>
              <a:t>文件系统的结构</a:t>
            </a:r>
            <a:endParaRPr kumimoji="0" lang="zh-CN" altLang="en-US" sz="24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sym typeface="Arial" panose="020B0604020202020204" pitchFamily="34" charset="0"/>
            </a:endParaRPr>
          </a:p>
        </p:txBody>
      </p:sp>
      <p:graphicFrame>
        <p:nvGraphicFramePr>
          <p:cNvPr id="2" name="Object 3"/>
          <p:cNvGraphicFramePr>
            <a:graphicFrameLocks noGrp="1" noChangeAspect="1"/>
          </p:cNvGraphicFramePr>
          <p:nvPr>
            <p:ph idx="4294967295"/>
          </p:nvPr>
        </p:nvGraphicFramePr>
        <p:xfrm>
          <a:off x="171450" y="1135063"/>
          <a:ext cx="8818563" cy="5557837"/>
        </p:xfrm>
        <a:graphic>
          <a:graphicData uri="http://schemas.openxmlformats.org/presentationml/2006/ole">
            <mc:AlternateContent xmlns:mc="http://schemas.openxmlformats.org/markup-compatibility/2006">
              <mc:Choice xmlns:v="urn:schemas-microsoft-com:vml" Requires="v">
                <p:oleObj spid="_x0000_s3080" name="" r:id="rId1" imgW="4791075" imgH="3562350" progId="Paint.Picture">
                  <p:embed/>
                </p:oleObj>
              </mc:Choice>
              <mc:Fallback>
                <p:oleObj name="" r:id="rId1" imgW="4791075" imgH="3562350" progId="Paint.Picture">
                  <p:embed/>
                  <p:pic>
                    <p:nvPicPr>
                      <p:cNvPr id="0" name="图片 3079"/>
                      <p:cNvPicPr/>
                      <p:nvPr/>
                    </p:nvPicPr>
                    <p:blipFill>
                      <a:blip r:embed="rId2"/>
                      <a:stretch>
                        <a:fillRect/>
                      </a:stretch>
                    </p:blipFill>
                    <p:spPr>
                      <a:xfrm>
                        <a:off x="171450" y="1135063"/>
                        <a:ext cx="8818563" cy="5557837"/>
                      </a:xfrm>
                      <a:prstGeom prst="rect">
                        <a:avLst/>
                      </a:prstGeom>
                      <a:noFill/>
                      <a:ln w="38100">
                        <a:miter/>
                      </a:ln>
                    </p:spPr>
                  </p:pic>
                </p:oleObj>
              </mc:Fallback>
            </mc:AlternateContent>
          </a:graphicData>
        </a:graphic>
      </p:graphicFrame>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5297" name="Object 2"/>
          <p:cNvGraphicFramePr>
            <a:graphicFrameLocks noChangeAspect="1"/>
          </p:cNvGraphicFramePr>
          <p:nvPr/>
        </p:nvGraphicFramePr>
        <p:xfrm>
          <a:off x="228600" y="0"/>
          <a:ext cx="8534400" cy="6477000"/>
        </p:xfrm>
        <a:graphic>
          <a:graphicData uri="http://schemas.openxmlformats.org/presentationml/2006/ole">
            <mc:AlternateContent xmlns:mc="http://schemas.openxmlformats.org/markup-compatibility/2006">
              <mc:Choice xmlns:v="urn:schemas-microsoft-com:vml" Requires="v">
                <p:oleObj spid="_x0000_s3081" name="" r:id="rId1" imgW="3943350" imgH="3276600" progId="Paint.Picture">
                  <p:embed/>
                </p:oleObj>
              </mc:Choice>
              <mc:Fallback>
                <p:oleObj name="" r:id="rId1" imgW="3943350" imgH="3276600" progId="Paint.Picture">
                  <p:embed/>
                  <p:pic>
                    <p:nvPicPr>
                      <p:cNvPr id="0" name="图片 3080"/>
                      <p:cNvPicPr/>
                      <p:nvPr/>
                    </p:nvPicPr>
                    <p:blipFill>
                      <a:blip r:embed="rId2"/>
                      <a:stretch>
                        <a:fillRect/>
                      </a:stretch>
                    </p:blipFill>
                    <p:spPr>
                      <a:xfrm>
                        <a:off x="228600" y="0"/>
                        <a:ext cx="8534400" cy="64770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7" name="Object 2"/>
          <p:cNvGraphicFramePr>
            <a:graphicFrameLocks noGrp="1" noChangeAspect="1"/>
          </p:cNvGraphicFramePr>
          <p:nvPr>
            <p:ph idx="4294967295"/>
          </p:nvPr>
        </p:nvGraphicFramePr>
        <p:xfrm>
          <a:off x="1327150" y="1470025"/>
          <a:ext cx="5962650" cy="3111500"/>
        </p:xfrm>
        <a:graphic>
          <a:graphicData uri="http://schemas.openxmlformats.org/presentationml/2006/ole">
            <mc:AlternateContent xmlns:mc="http://schemas.openxmlformats.org/markup-compatibility/2006">
              <mc:Choice xmlns:v="urn:schemas-microsoft-com:vml" Requires="v">
                <p:oleObj spid="_x0000_s3086" name="" r:id="rId1" imgW="4860925" imgH="1416685" progId="Paint.Picture">
                  <p:embed/>
                </p:oleObj>
              </mc:Choice>
              <mc:Fallback>
                <p:oleObj name="" r:id="rId1" imgW="4860925" imgH="1416685" progId="Paint.Picture">
                  <p:embed/>
                  <p:pic>
                    <p:nvPicPr>
                      <p:cNvPr id="0" name="图片 3085"/>
                      <p:cNvPicPr/>
                      <p:nvPr/>
                    </p:nvPicPr>
                    <p:blipFill>
                      <a:blip r:embed="rId2"/>
                      <a:stretch>
                        <a:fillRect/>
                      </a:stretch>
                    </p:blipFill>
                    <p:spPr>
                      <a:xfrm>
                        <a:off x="1327150" y="1470025"/>
                        <a:ext cx="5962650" cy="3111500"/>
                      </a:xfrm>
                      <a:prstGeom prst="rect">
                        <a:avLst/>
                      </a:prstGeom>
                      <a:noFill/>
                      <a:ln w="38100">
                        <a:miter/>
                      </a:ln>
                    </p:spPr>
                  </p:pic>
                </p:oleObj>
              </mc:Fallback>
            </mc:AlternateContent>
          </a:graphicData>
        </a:graphic>
      </p:graphicFrame>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body" idx="4294967295"/>
          </p:nvPr>
        </p:nvSpPr>
        <p:spPr>
          <a:xfrm>
            <a:off x="550863" y="511175"/>
            <a:ext cx="7772400" cy="5133975"/>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例：一个</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UNIX/Linux</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文件系统中，如果一个盘块的大小为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1KB,</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每个盘块号占</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4</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个字节，若进程欲访问偏移为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263170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字节处的数据，须经过几次间址？</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答案：</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UNIX/Linux</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文件系统中，直接寻址为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块；一次间址为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块，二次简址为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a:t>
            </a:r>
            <a:r>
              <a:rPr kumimoji="0" lang="en-US" altLang="zh-CN" sz="2400" b="0" i="0" u="none" strike="noStrike" kern="1200" cap="none" spc="0" normalizeH="0" baseline="3000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块；三次间址为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a:t>
            </a:r>
            <a:r>
              <a:rPr kumimoji="0" lang="en-US" altLang="zh-CN" sz="2400" b="0" i="0" u="none" strike="noStrike" kern="1200" cap="none" spc="0" normalizeH="0" baseline="3000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偏移</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263170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字节的逻辑块号：</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263170/1024=257</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，块内偏移为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由于</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257</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256+10</a:t>
            </a:r>
            <a:endPar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故，一次间址</a:t>
            </a:r>
            <a:endParaRPr kumimoji="0" lang="zh-CN" altLang="en-US" sz="3200" b="1"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body" idx="4294967295"/>
          </p:nvPr>
        </p:nvSpPr>
        <p:spPr>
          <a:xfrm>
            <a:off x="685800" y="679450"/>
            <a:ext cx="7772400" cy="5540375"/>
          </a:xfrm>
        </p:spPr>
        <p:txBody>
          <a:bodyPr vert="horz" wrap="square" anchor="t">
            <a:spAutoFit/>
          </a:bodyPr>
          <a:p>
            <a:pPr marL="571500" marR="0" indent="-571500" algn="l" defTabSz="914400" rtl="0" eaLnBrk="1" fontAlgn="base" latinLnBrk="0" hangingPunct="1">
              <a:lnSpc>
                <a:spcPct val="100000"/>
              </a:lnSpc>
              <a:spcBef>
                <a:spcPct val="30000"/>
              </a:spcBef>
              <a:spcAft>
                <a:spcPct val="0"/>
              </a:spcAft>
              <a:buClr>
                <a:schemeClr val="tx2"/>
              </a:buClr>
              <a:buSzPct val="95000"/>
              <a:buFont typeface="Wingdings" panose="05000000000000000000" pitchFamily="2" charset="2"/>
              <a:buNone/>
            </a:pPr>
            <a:r>
              <a:rPr kumimoji="0" lang="en-US" altLang="zh-CN" sz="24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en-US" altLang="zh-CN" sz="2400" b="0" i="0" u="none" strike="noStrike" kern="1200" cap="none" spc="0" normalizeH="0" baseline="0" noProof="1">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   </a:t>
            </a:r>
            <a:r>
              <a:rPr kumimoji="0" lang="zh-CN" altLang="en-US" sz="2400" b="0" i="0" u="none" strike="noStrike" kern="1200" cap="none" spc="0" normalizeH="0" baseline="0" noProof="1">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例：</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设一个文件由</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1000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个逻辑记录组成（</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至</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r999</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），逻辑记录大小与物理块大小都为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512B</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（串联文件中，勾连字所占字节数忽略不计）。该文件已经打开，试问若执行以下操作，分别需要启动多少次磁盘读操作？多少次磁盘写操作？简要说明理由。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0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．读连续文件的第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300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r300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0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．将一块信息插入串联文件的第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至第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r351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之间。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10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系统</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V</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的索引文件结构中，删除其中的第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800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r800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系统</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V</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中，使用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i_addr[13]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作为地址索引表，其中</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i_addr[0]~i_addr[9]</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为直接索引，</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i_addr[10]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为一级间接索引，</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i_addr[11]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为二级间接索引，</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i_addr[12]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为三级间接索引。设登记磁盘块的表项占</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字节） </a:t>
            </a:r>
            <a:r>
              <a:rPr kumimoji="0" lang="zh-CN" altLang="en-US"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endParaRPr kumimoji="0" lang="zh-CN" altLang="en-US"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idx="4294967295"/>
          </p:nvPr>
        </p:nvSpPr>
        <p:spPr>
          <a:xfrm>
            <a:off x="325438" y="471488"/>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解答</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sp>
        <p:nvSpPr>
          <p:cNvPr id="58371" name="Rectangle 3"/>
          <p:cNvSpPr>
            <a:spLocks noGrp="1"/>
          </p:cNvSpPr>
          <p:nvPr>
            <p:ph type="body" idx="4294967295"/>
          </p:nvPr>
        </p:nvSpPr>
        <p:spPr>
          <a:xfrm>
            <a:off x="352425" y="1150938"/>
            <a:ext cx="8388350" cy="5346700"/>
          </a:xfrm>
        </p:spPr>
        <p:txBody>
          <a:bodyPr vert="horz" wrap="square" anchor="t">
            <a:spAutoFit/>
          </a:bodyPr>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en-US" altLang="zh-CN"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次读操作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由文件目录项得到首块地址</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块的物理地址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次读操作，读第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到第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次写操作：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①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从第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块勾连字得到第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块的物理块号，送新插入块的勾连字，写新插入块；</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②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修改第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块的勾链指针，写第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350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．分析：</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UNIX systemⅤ</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的索引文件结构：</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（直接），</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一级</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256*256(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二级</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(800-10-256)/256 = 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，余数</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，即第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800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块在二级索引表的第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个一级索引表中。</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次读操作：读两次磁盘，分别为二级索引表块、一级索引表块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8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次写操作：修改第</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个一级索引表所在的磁盘，需写磁盘一次。 </a:t>
            </a:r>
            <a:r>
              <a:rPr kumimoji="0" lang="zh-CN" altLang="en-US"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endParaRPr kumimoji="0" lang="zh-CN" altLang="en-US" sz="2000" b="0" i="0" u="none" strike="noStrike" kern="1200" cap="none" spc="0" normalizeH="0" baseline="0" noProof="1">
              <a:solidFill>
                <a:schemeClr val="bg2"/>
              </a:solidFill>
              <a:effectLst>
                <a:outerShdw blurRad="38100" dist="38100" dir="2700000">
                  <a:srgbClr val="000000"/>
                </a:outerShdw>
              </a:effectLst>
              <a:latin typeface="+mn-lt"/>
              <a:ea typeface="+mn-ea"/>
              <a:cs typeface="+mn-cs"/>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idx="4294967295"/>
          </p:nvPr>
        </p:nvSpPr>
        <p:spPr>
          <a:xfrm>
            <a:off x="363538" y="595313"/>
            <a:ext cx="8393113" cy="749300"/>
          </a:xfrm>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sp>
        <p:nvSpPr>
          <p:cNvPr id="59395" name="Rectangle 3"/>
          <p:cNvSpPr>
            <a:spLocks noGrp="1"/>
          </p:cNvSpPr>
          <p:nvPr>
            <p:ph type="body" idx="4294967295"/>
          </p:nvPr>
        </p:nvSpPr>
        <p:spPr>
          <a:xfrm>
            <a:off x="381000" y="1803400"/>
            <a:ext cx="8388350" cy="3783013"/>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effectLst>
                  <a:outerShdw blurRad="38100" dist="38100" dir="2700000">
                    <a:srgbClr val="FFFFFF"/>
                  </a:outerShdw>
                </a:effectLst>
                <a:latin typeface="+mn-lt"/>
                <a:ea typeface="宋体" panose="02010600030101010101" pitchFamily="2" charset="-122"/>
                <a:cs typeface="+mn-cs"/>
              </a:rPr>
              <a:t>块大小:1K~4K</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mn-lt"/>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Blip>
                <a:blip r:embed="rId1"/>
              </a:buBlip>
            </a:pPr>
            <a:r>
              <a:rPr kumimoji="0" lang="en-US" sz="2400" b="0" i="0" u="none" strike="noStrike" kern="1200" cap="none" spc="0" normalizeH="0" baseline="0" noProof="1" dirty="0">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rPr>
              <a:t>ＵＮＩＸ系统中采用这种方法主要是照顾小型文件，保证对小型文件的存取高效快速，同时又兼顾大型文件和巨型文件。 在ＵＮＩＸ系统的环境下，小于１０个物理块的文件约占所有使用文件的８０％，其它文件约占２０％，其中巨型文件不到１％。在实际应用中的文件大小的分布情况与这个统计结果是相符的。</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宋体" panose="02010600030101010101" pitchFamily="2" charset="-122"/>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1"/>
              </a:buBlip>
            </a:pPr>
            <a:endParaRPr kumimoji="0" lang="zh-CN" sz="2800" b="0" i="0" u="none" strike="noStrike" kern="1200" cap="none" spc="0" normalizeH="0" baseline="0" noProof="1" dirty="0">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p:nvPr/>
        </p:nvSpPr>
        <p:spPr>
          <a:xfrm>
            <a:off x="485775" y="1406525"/>
            <a:ext cx="8229600" cy="4897438"/>
          </a:xfrm>
          <a:prstGeom prst="rect">
            <a:avLst/>
          </a:prstGeom>
          <a:noFill/>
          <a:ln w="9525">
            <a:noFill/>
          </a:ln>
        </p:spPr>
        <p:txBody>
          <a:bodyPr anchor="t"/>
          <a:p>
            <a:pPr marL="342900" indent="-342900" algn="just">
              <a:lnSpc>
                <a:spcPct val="120000"/>
              </a:lnSpc>
              <a:spcBef>
                <a:spcPct val="20000"/>
              </a:spcBef>
              <a:buClr>
                <a:schemeClr val="bg2"/>
              </a:buClr>
              <a:buFont typeface="Monotype Sorts" pitchFamily="2" charset="2"/>
              <a:buChar char="§"/>
            </a:pPr>
            <a:r>
              <a:rPr lang="zh-CN" altLang="zh-CN" sz="2400" b="0" dirty="0">
                <a:solidFill>
                  <a:schemeClr val="tx1"/>
                </a:solidFill>
                <a:latin typeface="宋体" panose="02010600030101010101" pitchFamily="2" charset="-122"/>
                <a:ea typeface="宋体" panose="02010600030101010101" pitchFamily="2" charset="-122"/>
              </a:rPr>
              <a:t>连续文件的优点是不需要额外的空间开销，只要在文件目录中指出文件的大小和首块的块号即可，对顺序的访问效率很高。适应于顺序存取。缺点是动态地增长和缩小系统开销很大；文件创建时要求用户提供文件的大小；存储空间浪费较大。</a:t>
            </a:r>
            <a:endParaRPr lang="zh-CN" altLang="zh-CN" sz="2400" b="0" dirty="0">
              <a:solidFill>
                <a:schemeClr val="tx1"/>
              </a:solidFill>
              <a:latin typeface="宋体" panose="02010600030101010101" pitchFamily="2" charset="-122"/>
              <a:ea typeface="宋体" panose="02010600030101010101" pitchFamily="2" charset="-122"/>
            </a:endParaRPr>
          </a:p>
          <a:p>
            <a:pPr marL="342900" indent="-342900" algn="just">
              <a:lnSpc>
                <a:spcPct val="120000"/>
              </a:lnSpc>
              <a:spcBef>
                <a:spcPct val="20000"/>
              </a:spcBef>
              <a:buClr>
                <a:schemeClr val="bg2"/>
              </a:buClr>
              <a:buFont typeface="Monotype Sorts" pitchFamily="2" charset="2"/>
              <a:buChar char="§"/>
            </a:pPr>
            <a:r>
              <a:rPr lang="zh-CN" altLang="zh-CN" sz="2400" b="0" dirty="0">
                <a:solidFill>
                  <a:schemeClr val="tx1"/>
                </a:solidFill>
                <a:latin typeface="宋体" panose="02010600030101010101" pitchFamily="2" charset="-122"/>
                <a:ea typeface="宋体" panose="02010600030101010101" pitchFamily="2" charset="-122"/>
              </a:rPr>
              <a:t>串联文件克服了连续文件的不足之处，但文件的随机访问系统开销较大。适应于顺序访问的文件。DOS系统中改造了串联文件的结构，使其克服了串联文件的不足，但增加了系统的危险性。</a:t>
            </a:r>
            <a:endParaRPr lang="zh-CN" altLang="zh-CN" sz="3200" b="0" dirty="0">
              <a:solidFill>
                <a:schemeClr val="tx1"/>
              </a:solidFill>
              <a:latin typeface="Arial" panose="020B0604020202020204" pitchFamily="34" charset="0"/>
              <a:ea typeface="宋体" panose="02010600030101010101" pitchFamily="2" charset="-122"/>
            </a:endParaRPr>
          </a:p>
        </p:txBody>
      </p:sp>
      <p:sp>
        <p:nvSpPr>
          <p:cNvPr id="60419" name="Rectangle 3"/>
          <p:cNvSpPr>
            <a:spLocks noGrp="1"/>
          </p:cNvSpPr>
          <p:nvPr>
            <p:ph type="title" idx="4294967295"/>
          </p:nvPr>
        </p:nvSpPr>
        <p:spPr>
          <a:xfrm>
            <a:off x="227013" y="682625"/>
            <a:ext cx="7772400" cy="530225"/>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j-cs"/>
                <a:sym typeface="Arial" panose="020B0604020202020204" pitchFamily="34" charset="0"/>
              </a:rPr>
              <a:t>5</a:t>
            </a:r>
            <a:r>
              <a:rPr kumimoji="0" lang="zh-CN" altLang="en-US"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j-cs"/>
                <a:sym typeface="Arial" panose="020B0604020202020204" pitchFamily="34" charset="0"/>
              </a:rPr>
              <a:t>、文件物理结构的比较</a:t>
            </a:r>
            <a:endParaRPr kumimoji="0" lang="zh-CN" altLang="en-US"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j-cs"/>
              <a:sym typeface="Arial" panose="020B0604020202020204" pitchFamily="34"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p:nvPr/>
        </p:nvSpPr>
        <p:spPr>
          <a:xfrm>
            <a:off x="990600" y="1219200"/>
            <a:ext cx="7467600" cy="4478338"/>
          </a:xfrm>
          <a:prstGeom prst="rect">
            <a:avLst/>
          </a:prstGeom>
          <a:noFill/>
          <a:ln w="9525">
            <a:noFill/>
          </a:ln>
        </p:spPr>
        <p:txBody>
          <a:bodyPr anchor="t">
            <a:spAutoFit/>
          </a:bodyPr>
          <a:p>
            <a:pPr>
              <a:buFont typeface="Wingdings" panose="05000000000000000000" pitchFamily="2" charset="2"/>
              <a:buChar char="§"/>
            </a:pPr>
            <a:r>
              <a:rPr lang="zh-CN" altLang="zh-CN" sz="3200" b="0" dirty="0">
                <a:solidFill>
                  <a:schemeClr val="tx1"/>
                </a:solidFill>
                <a:latin typeface="Arial" panose="020B0604020202020204" pitchFamily="34" charset="0"/>
                <a:ea typeface="宋体" panose="02010600030101010101" pitchFamily="2" charset="-122"/>
              </a:rPr>
              <a:t>索引文件既适应于顺序存访问，也适应于随机访问，是一种比较 好的文件物理结构，但要有用于索引表的空间开销和文件索引的时间开销。UNIX系统是使用索引结构成功的例子,</a:t>
            </a:r>
            <a:r>
              <a:rPr lang="zh-CN" altLang="zh-CN" sz="3200" b="0" dirty="0">
                <a:solidFill>
                  <a:schemeClr val="tx1"/>
                </a:solidFill>
                <a:latin typeface="宋体" panose="02010600030101010101" pitchFamily="2" charset="-122"/>
                <a:ea typeface="宋体" panose="02010600030101010101" pitchFamily="2" charset="-122"/>
              </a:rPr>
              <a:t>在当前流行的一些UNIX操作系统的版本中，同时支持连续文件结构和索引文件结构。DOS、WINDOWS系统支撑类似于文件映照结构</a:t>
            </a:r>
            <a:endParaRPr lang="zh-CN" altLang="zh-CN" sz="3200" b="0" dirty="0">
              <a:solidFill>
                <a:schemeClr val="tx1"/>
              </a:solidFill>
              <a:latin typeface="宋体" panose="02010600030101010101" pitchFamily="2" charset="-122"/>
              <a:ea typeface="宋体" panose="02010600030101010101" pitchFamily="2" charset="-122"/>
            </a:endParaRPr>
          </a:p>
          <a:p>
            <a:pPr>
              <a:buFont typeface="Wingdings" panose="05000000000000000000" pitchFamily="2" charset="2"/>
              <a:buChar char="§"/>
            </a:pPr>
            <a:endParaRPr lang="zh-CN" altLang="zh-CN" sz="3200"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descr="瓦形"/>
          <p:cNvSpPr/>
          <p:nvPr/>
        </p:nvSpPr>
        <p:spPr>
          <a:xfrm>
            <a:off x="533400" y="1219200"/>
            <a:ext cx="19050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r>
              <a:rPr lang="zh-CN" altLang="en-US" sz="3600">
                <a:solidFill>
                  <a:srgbClr val="FFFF00"/>
                </a:solidFill>
                <a:latin typeface="Arial" panose="020B0604020202020204" pitchFamily="34" charset="0"/>
                <a:ea typeface="楷体_GB2312" pitchFamily="1" charset="-122"/>
              </a:rPr>
              <a:t>存储介质</a:t>
            </a:r>
            <a:endParaRPr lang="zh-CN" altLang="en-US" sz="3600">
              <a:solidFill>
                <a:srgbClr val="FFFF00"/>
              </a:solidFill>
              <a:latin typeface="Arial" panose="020B0604020202020204" pitchFamily="34" charset="0"/>
              <a:ea typeface="楷体_GB2312" pitchFamily="1" charset="-122"/>
            </a:endParaRPr>
          </a:p>
        </p:txBody>
      </p:sp>
      <p:sp>
        <p:nvSpPr>
          <p:cNvPr id="62466" name="Rectangle 3" descr="瓦形"/>
          <p:cNvSpPr/>
          <p:nvPr/>
        </p:nvSpPr>
        <p:spPr>
          <a:xfrm>
            <a:off x="533400" y="1905000"/>
            <a:ext cx="19050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r>
              <a:rPr lang="zh-CN" altLang="en-US" sz="3600">
                <a:solidFill>
                  <a:srgbClr val="FFFF00"/>
                </a:solidFill>
                <a:latin typeface="Arial" panose="020B0604020202020204" pitchFamily="34" charset="0"/>
                <a:ea typeface="楷体_GB2312" pitchFamily="1" charset="-122"/>
              </a:rPr>
              <a:t>物理结构</a:t>
            </a:r>
            <a:endParaRPr lang="zh-CN" altLang="en-US" sz="3600">
              <a:solidFill>
                <a:srgbClr val="FFFF00"/>
              </a:solidFill>
              <a:latin typeface="Arial" panose="020B0604020202020204" pitchFamily="34" charset="0"/>
              <a:ea typeface="楷体_GB2312" pitchFamily="1" charset="-122"/>
            </a:endParaRPr>
          </a:p>
        </p:txBody>
      </p:sp>
      <p:sp>
        <p:nvSpPr>
          <p:cNvPr id="62467" name="Rectangle 4" descr="瓦形"/>
          <p:cNvSpPr/>
          <p:nvPr/>
        </p:nvSpPr>
        <p:spPr>
          <a:xfrm>
            <a:off x="533400" y="2590800"/>
            <a:ext cx="1905000" cy="13716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r>
              <a:rPr lang="zh-CN" altLang="en-US" sz="3600">
                <a:solidFill>
                  <a:srgbClr val="FFFF00"/>
                </a:solidFill>
                <a:latin typeface="Arial" panose="020B0604020202020204" pitchFamily="34" charset="0"/>
                <a:ea typeface="楷体_GB2312" pitchFamily="1" charset="-122"/>
              </a:rPr>
              <a:t>存取方式</a:t>
            </a:r>
            <a:endParaRPr lang="zh-CN" altLang="en-US" sz="3600">
              <a:solidFill>
                <a:srgbClr val="FFFF00"/>
              </a:solidFill>
              <a:latin typeface="Arial" panose="020B0604020202020204" pitchFamily="34" charset="0"/>
              <a:ea typeface="楷体_GB2312" pitchFamily="1" charset="-122"/>
            </a:endParaRPr>
          </a:p>
        </p:txBody>
      </p:sp>
      <p:sp>
        <p:nvSpPr>
          <p:cNvPr id="62468" name="Rectangle 5" descr="瓦形"/>
          <p:cNvSpPr/>
          <p:nvPr/>
        </p:nvSpPr>
        <p:spPr>
          <a:xfrm>
            <a:off x="2438400" y="1219200"/>
            <a:ext cx="19050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磁带</a:t>
            </a:r>
            <a:endParaRPr lang="zh-CN" altLang="en-US" sz="3600">
              <a:solidFill>
                <a:srgbClr val="FFFF00"/>
              </a:solidFill>
              <a:latin typeface="Arial" panose="020B0604020202020204" pitchFamily="34" charset="0"/>
              <a:ea typeface="楷体_GB2312" pitchFamily="1" charset="-122"/>
            </a:endParaRPr>
          </a:p>
        </p:txBody>
      </p:sp>
      <p:sp>
        <p:nvSpPr>
          <p:cNvPr id="62469" name="Rectangle 6" descr="瓦形"/>
          <p:cNvSpPr/>
          <p:nvPr/>
        </p:nvSpPr>
        <p:spPr>
          <a:xfrm>
            <a:off x="2438400" y="1905000"/>
            <a:ext cx="19050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连续结构</a:t>
            </a:r>
            <a:endParaRPr lang="zh-CN" altLang="en-US" sz="3600">
              <a:solidFill>
                <a:srgbClr val="FFFF00"/>
              </a:solidFill>
              <a:latin typeface="Arial" panose="020B0604020202020204" pitchFamily="34" charset="0"/>
              <a:ea typeface="楷体_GB2312" pitchFamily="1" charset="-122"/>
            </a:endParaRPr>
          </a:p>
        </p:txBody>
      </p:sp>
      <p:sp>
        <p:nvSpPr>
          <p:cNvPr id="62470" name="Rectangle 7" descr="瓦形"/>
          <p:cNvSpPr/>
          <p:nvPr/>
        </p:nvSpPr>
        <p:spPr>
          <a:xfrm>
            <a:off x="2438400" y="2590800"/>
            <a:ext cx="1905000" cy="13716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r>
              <a:rPr lang="zh-CN" altLang="en-US" sz="3600">
                <a:solidFill>
                  <a:srgbClr val="FFFF00"/>
                </a:solidFill>
                <a:latin typeface="Arial" panose="020B0604020202020204" pitchFamily="34" charset="0"/>
                <a:ea typeface="楷体_GB2312" pitchFamily="1" charset="-122"/>
              </a:rPr>
              <a:t>顺序存取</a:t>
            </a:r>
            <a:endParaRPr lang="zh-CN" altLang="en-US" sz="3600">
              <a:solidFill>
                <a:srgbClr val="FFFF00"/>
              </a:solidFill>
              <a:latin typeface="Arial" panose="020B0604020202020204" pitchFamily="34" charset="0"/>
              <a:ea typeface="楷体_GB2312" pitchFamily="1" charset="-122"/>
            </a:endParaRPr>
          </a:p>
        </p:txBody>
      </p:sp>
      <p:sp>
        <p:nvSpPr>
          <p:cNvPr id="62471" name="Rectangle 8" descr="瓦形"/>
          <p:cNvSpPr/>
          <p:nvPr/>
        </p:nvSpPr>
        <p:spPr>
          <a:xfrm>
            <a:off x="4343400" y="1219200"/>
            <a:ext cx="41148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磁盘</a:t>
            </a:r>
            <a:endParaRPr lang="zh-CN" altLang="en-US" sz="3600">
              <a:solidFill>
                <a:srgbClr val="FFFF00"/>
              </a:solidFill>
              <a:latin typeface="Arial" panose="020B0604020202020204" pitchFamily="34" charset="0"/>
              <a:ea typeface="楷体_GB2312" pitchFamily="1" charset="-122"/>
            </a:endParaRPr>
          </a:p>
        </p:txBody>
      </p:sp>
      <p:sp>
        <p:nvSpPr>
          <p:cNvPr id="62472" name="Rectangle 9" descr="瓦形"/>
          <p:cNvSpPr/>
          <p:nvPr/>
        </p:nvSpPr>
        <p:spPr>
          <a:xfrm>
            <a:off x="4343400" y="19050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连续</a:t>
            </a:r>
            <a:endParaRPr lang="zh-CN" altLang="en-US" sz="3600">
              <a:solidFill>
                <a:srgbClr val="FFFF00"/>
              </a:solidFill>
              <a:latin typeface="Arial" panose="020B0604020202020204" pitchFamily="34" charset="0"/>
              <a:ea typeface="楷体_GB2312" pitchFamily="1" charset="-122"/>
            </a:endParaRPr>
          </a:p>
        </p:txBody>
      </p:sp>
      <p:sp>
        <p:nvSpPr>
          <p:cNvPr id="62473" name="Rectangle 10" descr="瓦形"/>
          <p:cNvSpPr/>
          <p:nvPr/>
        </p:nvSpPr>
        <p:spPr>
          <a:xfrm>
            <a:off x="5715000" y="19050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链接</a:t>
            </a:r>
            <a:endParaRPr lang="zh-CN" altLang="en-US" sz="3600">
              <a:solidFill>
                <a:srgbClr val="FFFF00"/>
              </a:solidFill>
              <a:latin typeface="Arial" panose="020B0604020202020204" pitchFamily="34" charset="0"/>
              <a:ea typeface="楷体_GB2312" pitchFamily="1" charset="-122"/>
            </a:endParaRPr>
          </a:p>
        </p:txBody>
      </p:sp>
      <p:sp>
        <p:nvSpPr>
          <p:cNvPr id="62474" name="Rectangle 11" descr="瓦形"/>
          <p:cNvSpPr/>
          <p:nvPr/>
        </p:nvSpPr>
        <p:spPr>
          <a:xfrm>
            <a:off x="7086600" y="19050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索引</a:t>
            </a:r>
            <a:endParaRPr lang="zh-CN" altLang="en-US" sz="3600">
              <a:solidFill>
                <a:srgbClr val="FFFF00"/>
              </a:solidFill>
              <a:latin typeface="Arial" panose="020B0604020202020204" pitchFamily="34" charset="0"/>
              <a:ea typeface="楷体_GB2312" pitchFamily="1" charset="-122"/>
            </a:endParaRPr>
          </a:p>
        </p:txBody>
      </p:sp>
      <p:sp>
        <p:nvSpPr>
          <p:cNvPr id="62475" name="Rectangle 12" descr="瓦形"/>
          <p:cNvSpPr/>
          <p:nvPr/>
        </p:nvSpPr>
        <p:spPr>
          <a:xfrm>
            <a:off x="4343400" y="25908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顺序</a:t>
            </a:r>
            <a:endParaRPr lang="zh-CN" altLang="en-US" sz="3600">
              <a:solidFill>
                <a:srgbClr val="FFFF00"/>
              </a:solidFill>
              <a:latin typeface="Arial" panose="020B0604020202020204" pitchFamily="34" charset="0"/>
              <a:ea typeface="楷体_GB2312" pitchFamily="1" charset="-122"/>
            </a:endParaRPr>
          </a:p>
        </p:txBody>
      </p:sp>
      <p:sp>
        <p:nvSpPr>
          <p:cNvPr id="62476" name="Rectangle 13" descr="瓦形"/>
          <p:cNvSpPr/>
          <p:nvPr/>
        </p:nvSpPr>
        <p:spPr>
          <a:xfrm>
            <a:off x="5715000" y="25908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顺序</a:t>
            </a:r>
            <a:endParaRPr lang="zh-CN" altLang="en-US" sz="3600">
              <a:solidFill>
                <a:srgbClr val="FFFF00"/>
              </a:solidFill>
              <a:latin typeface="Arial" panose="020B0604020202020204" pitchFamily="34" charset="0"/>
              <a:ea typeface="楷体_GB2312" pitchFamily="1" charset="-122"/>
            </a:endParaRPr>
          </a:p>
        </p:txBody>
      </p:sp>
      <p:sp>
        <p:nvSpPr>
          <p:cNvPr id="62477" name="Rectangle 14" descr="瓦形"/>
          <p:cNvSpPr/>
          <p:nvPr/>
        </p:nvSpPr>
        <p:spPr>
          <a:xfrm>
            <a:off x="7086600" y="25908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顺序</a:t>
            </a:r>
            <a:endParaRPr lang="zh-CN" altLang="en-US" sz="3600">
              <a:solidFill>
                <a:srgbClr val="FFFF00"/>
              </a:solidFill>
              <a:latin typeface="Arial" panose="020B0604020202020204" pitchFamily="34" charset="0"/>
              <a:ea typeface="楷体_GB2312" pitchFamily="1" charset="-122"/>
            </a:endParaRPr>
          </a:p>
        </p:txBody>
      </p:sp>
      <p:sp>
        <p:nvSpPr>
          <p:cNvPr id="62478" name="Rectangle 15" descr="瓦形"/>
          <p:cNvSpPr/>
          <p:nvPr/>
        </p:nvSpPr>
        <p:spPr>
          <a:xfrm>
            <a:off x="4343400" y="32766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随机</a:t>
            </a:r>
            <a:endParaRPr lang="zh-CN" altLang="en-US" sz="3600">
              <a:solidFill>
                <a:srgbClr val="FFFF00"/>
              </a:solidFill>
              <a:latin typeface="Arial" panose="020B0604020202020204" pitchFamily="34" charset="0"/>
              <a:ea typeface="楷体_GB2312" pitchFamily="1" charset="-122"/>
            </a:endParaRPr>
          </a:p>
        </p:txBody>
      </p:sp>
      <p:sp>
        <p:nvSpPr>
          <p:cNvPr id="62479" name="Rectangle 16" descr="瓦形"/>
          <p:cNvSpPr/>
          <p:nvPr/>
        </p:nvSpPr>
        <p:spPr>
          <a:xfrm>
            <a:off x="5715000" y="32766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zh-CN" sz="3600" dirty="0">
                <a:solidFill>
                  <a:srgbClr val="FFFF00"/>
                </a:solidFill>
                <a:latin typeface="Arial" panose="020B0604020202020204" pitchFamily="34" charset="0"/>
                <a:ea typeface="楷体_GB2312" pitchFamily="1" charset="-122"/>
              </a:rPr>
              <a:t> </a:t>
            </a:r>
            <a:endParaRPr lang="zh-CN" altLang="zh-CN" sz="3600" dirty="0">
              <a:solidFill>
                <a:srgbClr val="FFFF00"/>
              </a:solidFill>
              <a:latin typeface="Arial" panose="020B0604020202020204" pitchFamily="34" charset="0"/>
              <a:ea typeface="楷体_GB2312" pitchFamily="1" charset="-122"/>
            </a:endParaRPr>
          </a:p>
        </p:txBody>
      </p:sp>
      <p:sp>
        <p:nvSpPr>
          <p:cNvPr id="62480" name="Rectangle 17" descr="瓦形"/>
          <p:cNvSpPr/>
          <p:nvPr/>
        </p:nvSpPr>
        <p:spPr>
          <a:xfrm>
            <a:off x="7086600" y="3276600"/>
            <a:ext cx="1371600" cy="685800"/>
          </a:xfrm>
          <a:prstGeom prst="rect">
            <a:avLst/>
          </a:prstGeom>
          <a:blipFill rotWithShape="0">
            <a:blip r:embed="rId1"/>
          </a:blipFill>
          <a:ln w="38100" cap="flat" cmpd="sng">
            <a:solidFill>
              <a:srgbClr val="FFFF00"/>
            </a:solidFill>
            <a:prstDash val="solid"/>
            <a:miter/>
            <a:headEnd type="none" w="med" len="med"/>
            <a:tailEnd type="none" w="med" len="med"/>
          </a:ln>
        </p:spPr>
        <p:txBody>
          <a:bodyPr wrap="none" anchor="ctr"/>
          <a:p>
            <a:pPr algn="ctr"/>
            <a:r>
              <a:rPr lang="zh-CN" altLang="en-US" sz="3600">
                <a:solidFill>
                  <a:srgbClr val="FFFF00"/>
                </a:solidFill>
                <a:latin typeface="Arial" panose="020B0604020202020204" pitchFamily="34" charset="0"/>
                <a:ea typeface="楷体_GB2312" pitchFamily="1" charset="-122"/>
              </a:rPr>
              <a:t>随机</a:t>
            </a:r>
            <a:endParaRPr lang="zh-CN" altLang="en-US" sz="3600">
              <a:solidFill>
                <a:srgbClr val="FFFF00"/>
              </a:solidFill>
              <a:latin typeface="Arial" panose="020B0604020202020204" pitchFamily="34" charset="0"/>
              <a:ea typeface="楷体_GB2312" pitchFamily="1" charset="-122"/>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文件存储空间的管理</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2" name="" r:id="rId1" imgW="838200" imgH="647700" progId="Paint.Picture">
                  <p:embed/>
                </p:oleObj>
              </mc:Choice>
              <mc:Fallback>
                <p:oleObj name="" r:id="rId1" imgW="838200" imgH="647700" progId="Paint.Picture">
                  <p:embed/>
                  <p:pic>
                    <p:nvPicPr>
                      <p:cNvPr id="0" name="图片 3081"/>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63491"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文件系统——文件存储空间的管理</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0">
                                            <p:txEl>
                                              <p:charRg st="1" end="11"/>
                                            </p:txEl>
                                          </p:spTgt>
                                        </p:tgtEl>
                                        <p:attrNameLst>
                                          <p:attrName>style.visibility</p:attrName>
                                        </p:attrNameLst>
                                      </p:cBhvr>
                                      <p:to>
                                        <p:strVal val="visible"/>
                                      </p:to>
                                    </p:set>
                                    <p:anim calcmode="lin" valueType="num">
                                      <p:cBhvr additive="base">
                                        <p:cTn id="7" dur="1000" fill="hold"/>
                                        <p:tgtEl>
                                          <p:spTgt spid="63490">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0">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p:nvPr/>
        </p:nvSpPr>
        <p:spPr>
          <a:xfrm>
            <a:off x="265113" y="758825"/>
            <a:ext cx="8153400" cy="5241925"/>
          </a:xfrm>
          <a:prstGeom prst="rect">
            <a:avLst/>
          </a:prstGeom>
          <a:noFill/>
          <a:ln w="9525">
            <a:noFill/>
          </a:ln>
        </p:spPr>
        <p:txBody>
          <a:bodyPr>
            <a:spAutoFit/>
          </a:bodyPr>
          <a:p>
            <a:pPr marL="0" marR="0" indent="0" algn="l" defTabSz="914400" rtl="0" eaLnBrk="1" fontAlgn="base" latinLnBrk="0" hangingPunct="1">
              <a:lnSpc>
                <a:spcPct val="100000"/>
              </a:lnSpc>
              <a:spcBef>
                <a:spcPct val="50000"/>
              </a:spcBef>
              <a:spcAft>
                <a:spcPts val="600"/>
              </a:spcAft>
              <a:buClrTx/>
              <a:buSzTx/>
              <a:buFontTx/>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1. 空闲文件目录 </a:t>
            </a:r>
            <a:r>
              <a:rPr kumimoji="0" lang="zh-CN" sz="3600" b="1" i="0" u="none" strike="noStrike" kern="1200" cap="none" spc="0" normalizeH="0" baseline="0" noProof="1" dirty="0">
                <a:solidFill>
                  <a:schemeClr val="tx1"/>
                </a:solidFill>
                <a:latin typeface="楷体_GB2312" pitchFamily="1" charset="-122"/>
                <a:ea typeface="楷体_GB2312" pitchFamily="1" charset="-122"/>
                <a:cs typeface="+mn-cs"/>
              </a:rPr>
              <a:t> </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Tx/>
              <a:buSzTx/>
              <a:buFontTx/>
              <a:buNone/>
            </a:pPr>
            <a:r>
              <a:rPr kumimoji="0" lang="zh-CN" sz="3600" b="1" i="0" u="none" strike="noStrike" kern="1200" cap="none" spc="0" normalizeH="0" baseline="0" noProof="1" dirty="0">
                <a:solidFill>
                  <a:schemeClr val="tx1"/>
                </a:solidFill>
                <a:latin typeface="楷体_GB2312" pitchFamily="1" charset="-122"/>
                <a:ea typeface="楷体_GB2312" pitchFamily="1" charset="-122"/>
                <a:cs typeface="+mn-cs"/>
              </a:rPr>
              <a:t>   将所有空闲块记录在一个表中，即空闲块表，有两项：起始块号，空闲块个数</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Tx/>
              <a:buSzTx/>
              <a:buFontTx/>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2. 空闲块链</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0" marR="0" indent="0" algn="l" defTabSz="914400" rtl="0" eaLnBrk="1" fontAlgn="base" latinLnBrk="0" hangingPunct="1">
              <a:lnSpc>
                <a:spcPct val="100000"/>
              </a:lnSpc>
              <a:spcBef>
                <a:spcPct val="50000"/>
              </a:spcBef>
              <a:spcAft>
                <a:spcPts val="600"/>
              </a:spcAft>
              <a:buClrTx/>
              <a:buSzTx/>
              <a:buFontTx/>
              <a:buNone/>
            </a:pPr>
            <a:r>
              <a:rPr kumimoji="0" lang="zh-CN" sz="3600" b="1" i="0" u="none" strike="noStrike" kern="1200" cap="none" spc="0" normalizeH="0" baseline="0" noProof="1" dirty="0">
                <a:solidFill>
                  <a:schemeClr val="tx1"/>
                </a:solidFill>
                <a:latin typeface="楷体_GB2312" pitchFamily="1" charset="-122"/>
                <a:ea typeface="楷体_GB2312" pitchFamily="1" charset="-122"/>
                <a:cs typeface="+mn-cs"/>
              </a:rPr>
              <a:t>   把所有空闲块链成一个链</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Tx/>
              <a:buSzTx/>
              <a:buFontTx/>
              <a:buNone/>
            </a:pPr>
            <a:r>
              <a:rPr kumimoji="0" lang="zh-CN" sz="3600" b="1" i="0" u="none" strike="noStrike" kern="1200" cap="none" spc="0" normalizeH="0" baseline="0" noProof="1" dirty="0">
                <a:solidFill>
                  <a:schemeClr val="tx1"/>
                </a:solidFill>
                <a:latin typeface="楷体_GB2312" pitchFamily="1" charset="-122"/>
                <a:ea typeface="楷体_GB2312" pitchFamily="1" charset="-122"/>
                <a:cs typeface="+mn-cs"/>
              </a:rPr>
              <a:t>   </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p:nvPr/>
        </p:nvSpPr>
        <p:spPr>
          <a:xfrm>
            <a:off x="266700" y="641350"/>
            <a:ext cx="8458200" cy="5821363"/>
          </a:xfrm>
          <a:prstGeom prst="rect">
            <a:avLst/>
          </a:prstGeom>
          <a:noFill/>
          <a:ln w="9525">
            <a:noFill/>
          </a:ln>
        </p:spPr>
        <p:txBody>
          <a:bodyPr>
            <a:spAutoFit/>
          </a:bodyPr>
          <a:p>
            <a:pPr marL="0" marR="0" indent="0" algn="l" defTabSz="914400" rtl="0" eaLnBrk="1" fontAlgn="base" latinLnBrk="0" hangingPunct="1">
              <a:lnSpc>
                <a:spcPct val="100000"/>
              </a:lnSpc>
              <a:spcBef>
                <a:spcPct val="50000"/>
              </a:spcBef>
              <a:spcAft>
                <a:spcPts val="600"/>
              </a:spcAft>
              <a:buClrTx/>
              <a:buSzTx/>
              <a:buFontTx/>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3. 位示图</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0" marR="0" indent="0" algn="l" defTabSz="914400" rtl="0" eaLnBrk="1" fontAlgn="base" latinLnBrk="0" hangingPunct="1">
              <a:lnSpc>
                <a:spcPct val="100000"/>
              </a:lnSpc>
              <a:spcBef>
                <a:spcPct val="50000"/>
              </a:spcBef>
              <a:spcAft>
                <a:spcPts val="600"/>
              </a:spcAft>
              <a:buClr>
                <a:srgbClr val="FF3300"/>
              </a:buClr>
              <a:buSzTx/>
              <a:buFont typeface="Wingdings" panose="05000000000000000000" pitchFamily="2" charset="2"/>
              <a:buChar char="Ø"/>
            </a:pPr>
            <a:r>
              <a:rPr kumimoji="0" lang="en-US" sz="3600" b="1" i="0" u="none" strike="noStrike" kern="1200" cap="none" spc="0" normalizeH="0" baseline="0" noProof="1" dirty="0">
                <a:solidFill>
                  <a:schemeClr val="tx1"/>
                </a:solidFill>
                <a:latin typeface="楷体_GB2312" pitchFamily="1" charset="-122"/>
                <a:ea typeface="楷体_GB2312" pitchFamily="1" charset="-122"/>
                <a:cs typeface="+mn-cs"/>
              </a:rPr>
              <a:t> 用一串二进制位反映磁盘空间中分配使用情况, 每个物理块对应一位, 分配物理块为1，否则为0</a:t>
            </a:r>
            <a:endParaRPr kumimoji="0" lang="en-US"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
                <a:srgbClr val="FF3300"/>
              </a:buClr>
              <a:buSzTx/>
              <a:buFont typeface="Wingdings" panose="05000000000000000000" pitchFamily="2" charset="2"/>
              <a:buChar char="Ø"/>
            </a:pPr>
            <a:r>
              <a:rPr kumimoji="0" lang="en-US" sz="3600" b="1" i="0" u="none" strike="noStrike" kern="1200" cap="none" spc="0" normalizeH="0" baseline="0" noProof="1" dirty="0">
                <a:solidFill>
                  <a:schemeClr val="tx1"/>
                </a:solidFill>
                <a:latin typeface="楷体_GB2312" pitchFamily="1" charset="-122"/>
                <a:ea typeface="楷体_GB2312" pitchFamily="1" charset="-122"/>
                <a:cs typeface="+mn-cs"/>
              </a:rPr>
              <a:t> 申请物理块时，可以在位示图中查找为0的位，返回对应物理块号；</a:t>
            </a:r>
            <a:endParaRPr kumimoji="0" lang="en-US"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
                <a:srgbClr val="FF3300"/>
              </a:buClr>
              <a:buSzTx/>
              <a:buFont typeface="Wingdings" panose="05000000000000000000" pitchFamily="2" charset="2"/>
              <a:buChar char="Ø"/>
            </a:pPr>
            <a:r>
              <a:rPr kumimoji="0" lang="en-US" sz="3600" b="1" i="0" u="none" strike="noStrike" kern="1200" cap="none" spc="0" normalizeH="0" baseline="0" noProof="1" dirty="0">
                <a:solidFill>
                  <a:schemeClr val="tx1"/>
                </a:solidFill>
                <a:latin typeface="楷体_GB2312" pitchFamily="1" charset="-122"/>
                <a:ea typeface="楷体_GB2312" pitchFamily="1" charset="-122"/>
                <a:cs typeface="+mn-cs"/>
              </a:rPr>
              <a:t> 归还时；将对应位转置0</a:t>
            </a:r>
            <a:endParaRPr kumimoji="0" lang="en-US" sz="3600" b="1" i="0" u="none" strike="noStrike" kern="1200" cap="none" spc="0" normalizeH="0" baseline="0" noProof="1" dirty="0">
              <a:solidFill>
                <a:schemeClr val="tx1"/>
              </a:solidFill>
              <a:latin typeface="楷体_GB2312" pitchFamily="1" charset="-122"/>
              <a:ea typeface="楷体_GB2312" pitchFamily="1" charset="-122"/>
              <a:cs typeface="+mn-cs"/>
            </a:endParaRPr>
          </a:p>
          <a:p>
            <a:pPr marL="0" marR="0" indent="0" algn="l" defTabSz="914400" rtl="0" eaLnBrk="1" fontAlgn="base" latinLnBrk="0" hangingPunct="1">
              <a:lnSpc>
                <a:spcPct val="100000"/>
              </a:lnSpc>
              <a:spcBef>
                <a:spcPct val="50000"/>
              </a:spcBef>
              <a:spcAft>
                <a:spcPts val="600"/>
              </a:spcAft>
              <a:buClr>
                <a:srgbClr val="FF3300"/>
              </a:buClr>
              <a:buSzTx/>
              <a:buFont typeface="Wingdings" panose="05000000000000000000" pitchFamily="2" charset="2"/>
              <a:buChar char="Ø"/>
            </a:pPr>
            <a:r>
              <a:rPr kumimoji="0" lang="en-US" sz="3600" b="1" i="0" u="none" strike="noStrike" kern="1200" cap="none" spc="0" normalizeH="0" baseline="0" noProof="1" dirty="0">
                <a:solidFill>
                  <a:schemeClr val="tx1"/>
                </a:solidFill>
                <a:latin typeface="楷体_GB2312" pitchFamily="1" charset="-122"/>
                <a:ea typeface="楷体_GB2312" pitchFamily="1" charset="-122"/>
                <a:cs typeface="+mn-cs"/>
              </a:rPr>
              <a:t> 描述能力强，适合各种物理结构</a:t>
            </a:r>
            <a:endParaRPr kumimoji="0" lang="zh-CN" sz="3600" b="1" i="0" u="none" strike="noStrike" kern="1200" cap="none" spc="0" normalizeH="0" baseline="0" noProof="1" dirty="0">
              <a:solidFill>
                <a:schemeClr val="tx1"/>
              </a:solidFill>
              <a:latin typeface="楷体_GB2312" pitchFamily="1" charset="-122"/>
              <a:ea typeface="楷体_GB2312" pitchFamily="1" charset="-122"/>
              <a:cs typeface="+mn-c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0483" name="Rectangle 3"/>
          <p:cNvSpPr/>
          <p:nvPr/>
        </p:nvSpPr>
        <p:spPr>
          <a:xfrm>
            <a:off x="185738" y="687388"/>
            <a:ext cx="8710613" cy="555307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文件是在逻辑上具有完整意义的信息集合，它有一个名</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字以供标识，文件名是以字母开头的字母数字串。</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构成文件的基本单位</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信息项、记录</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文件的其他描述</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文件是具有符号名的信息(数据)项的集合</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文件是具有符号名的记录的集合</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3">
                                            <p:txEl>
                                              <p:charRg st="0" end="7"/>
                                            </p:txEl>
                                          </p:spTgt>
                                        </p:tgtEl>
                                        <p:attrNameLst>
                                          <p:attrName>style.visibility</p:attrName>
                                        </p:attrNameLst>
                                      </p:cBhvr>
                                      <p:to>
                                        <p:strVal val="visible"/>
                                      </p:to>
                                    </p:set>
                                    <p:anim calcmode="lin" valueType="num">
                                      <p:cBhvr additive="base">
                                        <p:cTn id="7" dur="1000" fill="hold"/>
                                        <p:tgtEl>
                                          <p:spTgt spid="20483">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0483">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483">
                                            <p:txEl>
                                              <p:charRg st="7" end="23"/>
                                            </p:txEl>
                                          </p:spTgt>
                                        </p:tgtEl>
                                        <p:attrNameLst>
                                          <p:attrName>style.visibility</p:attrName>
                                        </p:attrNameLst>
                                      </p:cBhvr>
                                      <p:to>
                                        <p:strVal val="visible"/>
                                      </p:to>
                                    </p:set>
                                    <p:anim calcmode="lin" valueType="num">
                                      <p:cBhvr additive="base">
                                        <p:cTn id="13" dur="1000" fill="hold"/>
                                        <p:tgtEl>
                                          <p:spTgt spid="20483">
                                            <p:txEl>
                                              <p:charRg st="7" end="23"/>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0483">
                                            <p:txEl>
                                              <p:charRg st="7" end="2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charRg st="23" end="62"/>
                                            </p:txEl>
                                          </p:spTgt>
                                        </p:tgtEl>
                                        <p:attrNameLst>
                                          <p:attrName>style.visibility</p:attrName>
                                        </p:attrNameLst>
                                      </p:cBhvr>
                                      <p:to>
                                        <p:strVal val="visible"/>
                                      </p:to>
                                    </p:set>
                                    <p:anim calcmode="lin" valueType="num">
                                      <p:cBhvr additive="base">
                                        <p:cTn id="19" dur="500" fill="hold"/>
                                        <p:tgtEl>
                                          <p:spTgt spid="20483">
                                            <p:txEl>
                                              <p:charRg st="23" end="6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charRg st="23" end="6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0483">
                                            <p:txEl>
                                              <p:charRg st="62" end="99"/>
                                            </p:txEl>
                                          </p:spTgt>
                                        </p:tgtEl>
                                        <p:attrNameLst>
                                          <p:attrName>style.visibility</p:attrName>
                                        </p:attrNameLst>
                                      </p:cBhvr>
                                      <p:to>
                                        <p:strVal val="visible"/>
                                      </p:to>
                                    </p:set>
                                    <p:anim calcmode="lin" valueType="num">
                                      <p:cBhvr additive="base">
                                        <p:cTn id="23" dur="500" fill="hold"/>
                                        <p:tgtEl>
                                          <p:spTgt spid="20483">
                                            <p:txEl>
                                              <p:charRg st="62" end="9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3">
                                            <p:txEl>
                                              <p:charRg st="62" end="99"/>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0483">
                                            <p:txEl>
                                              <p:charRg st="99" end="119"/>
                                            </p:txEl>
                                          </p:spTgt>
                                        </p:tgtEl>
                                        <p:attrNameLst>
                                          <p:attrName>style.visibility</p:attrName>
                                        </p:attrNameLst>
                                      </p:cBhvr>
                                      <p:to>
                                        <p:strVal val="visible"/>
                                      </p:to>
                                    </p:set>
                                    <p:anim calcmode="lin" valueType="num">
                                      <p:cBhvr additive="base">
                                        <p:cTn id="29" dur="1000" fill="hold"/>
                                        <p:tgtEl>
                                          <p:spTgt spid="20483">
                                            <p:txEl>
                                              <p:charRg st="99" end="119"/>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20483">
                                            <p:txEl>
                                              <p:charRg st="99" end="11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0483">
                                            <p:txEl>
                                              <p:charRg st="119" end="133"/>
                                            </p:txEl>
                                          </p:spTgt>
                                        </p:tgtEl>
                                        <p:attrNameLst>
                                          <p:attrName>style.visibility</p:attrName>
                                        </p:attrNameLst>
                                      </p:cBhvr>
                                      <p:to>
                                        <p:strVal val="visible"/>
                                      </p:to>
                                    </p:set>
                                    <p:anim calcmode="lin" valueType="num">
                                      <p:cBhvr additive="base">
                                        <p:cTn id="35" dur="500" fill="hold"/>
                                        <p:tgtEl>
                                          <p:spTgt spid="20483">
                                            <p:txEl>
                                              <p:charRg st="119" end="13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483">
                                            <p:txEl>
                                              <p:charRg st="119" end="13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0483">
                                            <p:txEl>
                                              <p:charRg st="133" end="151"/>
                                            </p:txEl>
                                          </p:spTgt>
                                        </p:tgtEl>
                                        <p:attrNameLst>
                                          <p:attrName>style.visibility</p:attrName>
                                        </p:attrNameLst>
                                      </p:cBhvr>
                                      <p:to>
                                        <p:strVal val="visible"/>
                                      </p:to>
                                    </p:set>
                                    <p:anim calcmode="lin" valueType="num">
                                      <p:cBhvr additive="base">
                                        <p:cTn id="41" dur="500" fill="hold"/>
                                        <p:tgtEl>
                                          <p:spTgt spid="20483">
                                            <p:txEl>
                                              <p:charRg st="133" end="151"/>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0483">
                                            <p:txEl>
                                              <p:charRg st="133" end="151"/>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0483">
                                            <p:txEl>
                                              <p:charRg st="151" end="173"/>
                                            </p:txEl>
                                          </p:spTgt>
                                        </p:tgtEl>
                                        <p:attrNameLst>
                                          <p:attrName>style.visibility</p:attrName>
                                        </p:attrNameLst>
                                      </p:cBhvr>
                                      <p:to>
                                        <p:strVal val="visible"/>
                                      </p:to>
                                    </p:set>
                                    <p:anim calcmode="lin" valueType="num">
                                      <p:cBhvr additive="base">
                                        <p:cTn id="47" dur="500" fill="hold"/>
                                        <p:tgtEl>
                                          <p:spTgt spid="20483">
                                            <p:txEl>
                                              <p:charRg st="151" end="17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3">
                                            <p:txEl>
                                              <p:charRg st="151" end="17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0483">
                                            <p:txEl>
                                              <p:charRg st="173" end="198"/>
                                            </p:txEl>
                                          </p:spTgt>
                                        </p:tgtEl>
                                        <p:attrNameLst>
                                          <p:attrName>style.visibility</p:attrName>
                                        </p:attrNameLst>
                                      </p:cBhvr>
                                      <p:to>
                                        <p:strVal val="visible"/>
                                      </p:to>
                                    </p:set>
                                    <p:anim calcmode="lin" valueType="num">
                                      <p:cBhvr additive="base">
                                        <p:cTn id="51" dur="500" fill="hold"/>
                                        <p:tgtEl>
                                          <p:spTgt spid="20483">
                                            <p:txEl>
                                              <p:charRg st="173" end="19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83">
                                            <p:txEl>
                                              <p:charRg st="173" end="19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idx="4294967295"/>
          </p:nvPr>
        </p:nvSpPr>
        <p:spPr>
          <a:xfrm>
            <a:off x="363538" y="595313"/>
            <a:ext cx="8393113" cy="749300"/>
          </a:xfrm>
        </p:spPr>
        <p:txBody>
          <a:bodyPr vert="horz" wrap="square" anchor="t">
            <a:spAutoFit/>
          </a:bodyPr>
          <a:p>
            <a:pPr eaLnBrk="1" fontAlgn="base" hangingPunct="1"/>
            <a:endParaRPr strike="noStrike" noProof="1">
              <a:effectLst>
                <a:outerShdw blurRad="38100" dist="38100" dir="2700000">
                  <a:srgbClr val="000000"/>
                </a:outerShdw>
              </a:effectLst>
              <a:ea typeface="宋体" panose="02010600030101010101" pitchFamily="2" charset="-122"/>
            </a:endParaRPr>
          </a:p>
        </p:txBody>
      </p:sp>
      <p:sp>
        <p:nvSpPr>
          <p:cNvPr id="66563" name="Rectangle 3"/>
          <p:cNvSpPr>
            <a:spLocks noGrp="1"/>
          </p:cNvSpPr>
          <p:nvPr>
            <p:ph type="body" idx="4294967295"/>
          </p:nvPr>
        </p:nvSpPr>
        <p:spPr>
          <a:xfrm>
            <a:off x="381000" y="1803400"/>
            <a:ext cx="8388350" cy="3600450"/>
          </a:xfrm>
        </p:spPr>
        <p:txBody>
          <a:bodyPr vert="horz" wrap="square" anchor="t">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例：</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某操作系统的磁盘文件空间共有</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500</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块，若用字长为</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32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位的位示图管理磁盘空间，试问：（</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）位示图需要多少个字？（</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）第</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i</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字第</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j</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位对应的块号是多少？</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en-US" altLang="zh-CN"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4.</a:t>
            </a:r>
            <a:r>
              <a:rPr kumimoji="0" lang="en-US" altLang="zh-CN"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mn-ea"/>
                <a:cs typeface="+mn-cs"/>
                <a:sym typeface="Arial" panose="020B0604020202020204" pitchFamily="34" charset="0"/>
              </a:rPr>
              <a:t> </a:t>
            </a:r>
            <a:r>
              <a:rPr kumimoji="0" lang="en-US" altLang="zh-CN"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UNIX</a:t>
            </a:r>
            <a:r>
              <a:rPr kumimoji="0" lang="zh-CN" altLang="en-US"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的成组链接法</a:t>
            </a:r>
            <a:endParaRPr kumimoji="0" lang="zh-CN" altLang="en-US" sz="3200" b="1" i="0" u="none" strike="noStrike" kern="1200" cap="none" spc="0" normalizeH="0" baseline="0" noProof="1">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7585" name="Object 2"/>
          <p:cNvGraphicFramePr>
            <a:graphicFrameLocks noChangeAspect="1"/>
          </p:cNvGraphicFramePr>
          <p:nvPr/>
        </p:nvGraphicFramePr>
        <p:xfrm>
          <a:off x="85725" y="563563"/>
          <a:ext cx="9144000" cy="5867400"/>
        </p:xfrm>
        <a:graphic>
          <a:graphicData uri="http://schemas.openxmlformats.org/presentationml/2006/ole">
            <mc:AlternateContent xmlns:mc="http://schemas.openxmlformats.org/markup-compatibility/2006">
              <mc:Choice xmlns:v="urn:schemas-microsoft-com:vml" Requires="v">
                <p:oleObj spid="_x0000_s3084" name="" r:id="rId1" imgW="7096125" imgH="3676650" progId="Paint.Picture">
                  <p:embed/>
                </p:oleObj>
              </mc:Choice>
              <mc:Fallback>
                <p:oleObj name="" r:id="rId1" imgW="7096125" imgH="3676650" progId="Paint.Picture">
                  <p:embed/>
                  <p:pic>
                    <p:nvPicPr>
                      <p:cNvPr id="0" name="图片 3083"/>
                      <p:cNvPicPr/>
                      <p:nvPr/>
                    </p:nvPicPr>
                    <p:blipFill>
                      <a:blip r:embed="rId2"/>
                      <a:stretch>
                        <a:fillRect/>
                      </a:stretch>
                    </p:blipFill>
                    <p:spPr>
                      <a:xfrm>
                        <a:off x="85725" y="563563"/>
                        <a:ext cx="9144000" cy="58674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特别块的结构</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graphicFrame>
        <p:nvGraphicFramePr>
          <p:cNvPr id="2" name="Object 3"/>
          <p:cNvGraphicFramePr>
            <a:graphicFrameLocks noGrp="1" noChangeAspect="1"/>
          </p:cNvGraphicFramePr>
          <p:nvPr>
            <p:ph idx="4294967295"/>
          </p:nvPr>
        </p:nvGraphicFramePr>
        <p:xfrm>
          <a:off x="4859338" y="1773238"/>
          <a:ext cx="4035425" cy="4032250"/>
        </p:xfrm>
        <a:graphic>
          <a:graphicData uri="http://schemas.openxmlformats.org/presentationml/2006/ole">
            <mc:AlternateContent xmlns:mc="http://schemas.openxmlformats.org/markup-compatibility/2006">
              <mc:Choice xmlns:v="urn:schemas-microsoft-com:vml" Requires="v">
                <p:oleObj spid="_x0000_s3083" name="" r:id="rId1" imgW="4467225" imgH="2962275" progId="Paint.Picture">
                  <p:embed/>
                </p:oleObj>
              </mc:Choice>
              <mc:Fallback>
                <p:oleObj name="" r:id="rId1" imgW="4467225" imgH="2962275" progId="Paint.Picture">
                  <p:embed/>
                  <p:pic>
                    <p:nvPicPr>
                      <p:cNvPr id="0" name="图片 3082"/>
                      <p:cNvPicPr/>
                      <p:nvPr/>
                    </p:nvPicPr>
                    <p:blipFill>
                      <a:blip r:embed="rId2"/>
                      <a:stretch>
                        <a:fillRect/>
                      </a:stretch>
                    </p:blipFill>
                    <p:spPr>
                      <a:xfrm>
                        <a:off x="4859338" y="1773238"/>
                        <a:ext cx="4035425" cy="4032250"/>
                      </a:xfrm>
                      <a:prstGeom prst="rect">
                        <a:avLst/>
                      </a:prstGeom>
                      <a:noFill/>
                      <a:ln w="38100">
                        <a:miter/>
                      </a:ln>
                    </p:spPr>
                  </p:pic>
                </p:oleObj>
              </mc:Fallback>
            </mc:AlternateContent>
          </a:graphicData>
        </a:graphic>
      </p:graphicFrame>
      <p:sp>
        <p:nvSpPr>
          <p:cNvPr id="68612" name="Rectangle 4"/>
          <p:cNvSpPr/>
          <p:nvPr/>
        </p:nvSpPr>
        <p:spPr>
          <a:xfrm>
            <a:off x="468313" y="1844675"/>
            <a:ext cx="4248150" cy="4114800"/>
          </a:xfrm>
          <a:prstGeom prst="rect">
            <a:avLst/>
          </a:prstGeom>
          <a:noFill/>
          <a:ln w="9525">
            <a:noFill/>
          </a:ln>
        </p:spPr>
        <p:txBody>
          <a:bodyPr/>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Blip>
                <a:blip r:embed="rId3"/>
              </a:buBlip>
            </a:pP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特别块(管理块)结构：</a:t>
            </a:r>
            <a:endPar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  特别块是在磁盘格式化时建立的，当一个文件子系统安装到系统中时，系统将申请一个内存缓冲区来存放特别块。</a:t>
            </a:r>
            <a:endPar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4800" b="1" i="0" u="none" strike="noStrike" kern="1200" cap="none" spc="0" normalizeH="0" baseline="0" noProof="1">
                <a:solidFill>
                  <a:schemeClr val="tx2"/>
                </a:solidFill>
                <a:effectLst>
                  <a:outerShdw blurRad="38100" dist="38100" dir="2700000">
                    <a:srgbClr val="000000"/>
                  </a:outerShdw>
                </a:effectLst>
                <a:latin typeface="+mj-lt"/>
                <a:ea typeface="+mj-ea"/>
                <a:cs typeface="+mj-cs"/>
              </a:rPr>
              <a:t>UNIX</a:t>
            </a: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的成组链接法</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pic>
        <p:nvPicPr>
          <p:cNvPr id="2" name="Picture 3" descr="10"/>
          <p:cNvPicPr>
            <a:picLocks noGrp="1" noChangeAspect="1"/>
          </p:cNvPicPr>
          <p:nvPr>
            <p:ph type="body" idx="4294967295"/>
          </p:nvPr>
        </p:nvPicPr>
        <p:blipFill>
          <a:blip r:embed="rId1"/>
          <a:stretch>
            <a:fillRect/>
          </a:stretch>
        </p:blipFill>
        <p:spPr>
          <a:xfrm>
            <a:off x="395288" y="1916113"/>
            <a:ext cx="8281987" cy="4529137"/>
          </a:xfrm>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idx="4294967295"/>
          </p:nvPr>
        </p:nvSpPr>
        <p:spPr>
          <a:xfrm>
            <a:off x="539750" y="333375"/>
            <a:ext cx="7772400" cy="1223963"/>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4800" b="1" i="0" u="none" strike="noStrike" kern="1200" cap="none" spc="0" normalizeH="0" baseline="0" noProof="1">
                <a:solidFill>
                  <a:schemeClr val="tx2"/>
                </a:solidFill>
                <a:effectLst>
                  <a:outerShdw blurRad="38100" dist="38100" dir="2700000">
                    <a:srgbClr val="000000"/>
                  </a:outerShdw>
                </a:effectLst>
                <a:latin typeface="+mj-lt"/>
                <a:ea typeface="+mj-ea"/>
                <a:cs typeface="+mj-cs"/>
              </a:rPr>
              <a:t>UNIX</a:t>
            </a: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系统的空闲块管理</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graphicFrame>
        <p:nvGraphicFramePr>
          <p:cNvPr id="2" name="Object 3"/>
          <p:cNvGraphicFramePr>
            <a:graphicFrameLocks noGrp="1" noChangeAspect="1"/>
          </p:cNvGraphicFramePr>
          <p:nvPr>
            <p:ph idx="4294967295"/>
          </p:nvPr>
        </p:nvGraphicFramePr>
        <p:xfrm>
          <a:off x="395288" y="1484313"/>
          <a:ext cx="8208962" cy="4824412"/>
        </p:xfrm>
        <a:graphic>
          <a:graphicData uri="http://schemas.openxmlformats.org/presentationml/2006/ole">
            <mc:AlternateContent xmlns:mc="http://schemas.openxmlformats.org/markup-compatibility/2006">
              <mc:Choice xmlns:v="urn:schemas-microsoft-com:vml" Requires="v">
                <p:oleObj spid="_x0000_s3085" name="" r:id="rId1" imgW="6429375" imgH="3733800" progId="Paint.Picture">
                  <p:embed/>
                </p:oleObj>
              </mc:Choice>
              <mc:Fallback>
                <p:oleObj name="" r:id="rId1" imgW="6429375" imgH="3733800" progId="Paint.Picture">
                  <p:embed/>
                  <p:pic>
                    <p:nvPicPr>
                      <p:cNvPr id="0" name="图片 3084"/>
                      <p:cNvPicPr/>
                      <p:nvPr/>
                    </p:nvPicPr>
                    <p:blipFill>
                      <a:blip r:embed="rId2"/>
                      <a:stretch>
                        <a:fillRect/>
                      </a:stretch>
                    </p:blipFill>
                    <p:spPr>
                      <a:xfrm>
                        <a:off x="395288" y="1484313"/>
                        <a:ext cx="8208962" cy="4824412"/>
                      </a:xfrm>
                      <a:prstGeom prst="rect">
                        <a:avLst/>
                      </a:prstGeom>
                      <a:noFill/>
                      <a:ln w="38100">
                        <a:miter/>
                      </a:ln>
                    </p:spPr>
                  </p:pic>
                </p:oleObj>
              </mc:Fallback>
            </mc:AlternateContent>
          </a:graphicData>
        </a:graphic>
      </p:graphicFrame>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body" idx="4294967295"/>
          </p:nvPr>
        </p:nvSpPr>
        <p:spPr>
          <a:xfrm>
            <a:off x="388938" y="741363"/>
            <a:ext cx="8388350" cy="5135563"/>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36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r>
              <a:rPr kumimoji="0" lang="en-US" altLang="zh-CN" sz="36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zh-CN" altLang="en-US" sz="3600" b="0" i="0" u="none" strike="noStrike" kern="1200" cap="none" spc="0" normalizeH="0" baseline="0" noProof="1">
                <a:solidFill>
                  <a:schemeClr val="tx2"/>
                </a:solidFill>
                <a:effectLst>
                  <a:outerShdw blurRad="38100" dist="38100" dir="2700000">
                    <a:srgbClr val="000000"/>
                  </a:outerShdw>
                </a:effectLst>
                <a:latin typeface="+mn-lt"/>
                <a:ea typeface="宋体" panose="02010600030101010101" pitchFamily="2" charset="-122"/>
                <a:cs typeface="+mn-cs"/>
              </a:rPr>
              <a:t>例题</a:t>
            </a:r>
            <a:r>
              <a:rPr kumimoji="0" lang="zh-CN" altLang="en-US" sz="36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假定磁盘块的大小是</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1KB</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，对于</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64M</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的磁盘，共有多少个磁盘块？如果分别采用位示图和文件分配表（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FAT16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）来管理磁盘块的分配，位示图和文件分配表（</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FAT16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）各需要占用多少个磁盘块的存储空间？简要给出计算过程。</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解答：</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64M=64x1024K,</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磁盘块个数为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64x1024=65536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          位示图表示：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64x1024/8=8x1024=8192(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字节</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)=8</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个磁盘块；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         </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FAT16</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：磁盘块号需</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个字节表示，</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          需要的空间为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64x1024x2=131072(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字节</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)=128</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个磁盘块。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2"/>
          <p:cNvSpPr>
            <a:spLocks noGrp="1"/>
          </p:cNvSpPr>
          <p:nvPr>
            <p:ph type="body" idx="4294967295"/>
          </p:nvPr>
        </p:nvSpPr>
        <p:spPr>
          <a:xfrm>
            <a:off x="314325" y="900113"/>
            <a:ext cx="8388350" cy="4075113"/>
          </a:xfrm>
        </p:spPr>
        <p:txBody>
          <a:bodyPr vert="horz" wrap="square" anchor="t">
            <a:spAutoFit/>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mn-ea"/>
                <a:cs typeface="+mn-cs"/>
              </a:rPr>
              <a:t>	</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例</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：某系统采用成组链接法来管理系统盘的空闲存储空间，目前，磁盘的状态如图所示。试回答：		</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）该磁盘中目前还有多少个空闲盘块？</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2</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）系统需要给文件</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分配</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个磁盘块，试给出将被分配出去的磁盘块号。</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）接着（在创建文件</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F</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之后），系统要删除另一个文件，并回收它所占的</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5</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个盘块，它们的盘块号依次为</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700</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711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703</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788</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a:t>
            </a:r>
            <a:r>
              <a:rPr kumimoji="0" lang="en-US" altLang="zh-CN"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701</a:t>
            </a:r>
            <a:r>
              <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rPr>
              <a:t>，试给出回收后的盘块链接情况。</a:t>
            </a:r>
            <a:endParaRPr kumimoji="0" lang="zh-CN" altLang="en-US" sz="24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3729" name="Object 2"/>
          <p:cNvGraphicFramePr>
            <a:graphicFrameLocks noGrp="1" noChangeAspect="1"/>
          </p:cNvGraphicFramePr>
          <p:nvPr>
            <p:ph idx="4294967295"/>
          </p:nvPr>
        </p:nvGraphicFramePr>
        <p:xfrm>
          <a:off x="850900" y="1276350"/>
          <a:ext cx="7645400" cy="4621213"/>
        </p:xfrm>
        <a:graphic>
          <a:graphicData uri="http://schemas.openxmlformats.org/presentationml/2006/ole">
            <mc:AlternateContent xmlns:mc="http://schemas.openxmlformats.org/markup-compatibility/2006">
              <mc:Choice xmlns:v="urn:schemas-microsoft-com:vml" Requires="v">
                <p:oleObj spid="_x0000_s3086" name="" r:id="rId1" imgW="4648200" imgH="2400300" progId="">
                  <p:embed/>
                </p:oleObj>
              </mc:Choice>
              <mc:Fallback>
                <p:oleObj name="" r:id="rId1" imgW="4648200" imgH="2400300" progId="">
                  <p:embed/>
                  <p:pic>
                    <p:nvPicPr>
                      <p:cNvPr id="0" name="图片 3085"/>
                      <p:cNvPicPr/>
                      <p:nvPr/>
                    </p:nvPicPr>
                    <p:blipFill>
                      <a:blip r:embed="rId2"/>
                      <a:stretch>
                        <a:fillRect/>
                      </a:stretch>
                    </p:blipFill>
                    <p:spPr>
                      <a:xfrm>
                        <a:off x="850900" y="1276350"/>
                        <a:ext cx="7645400" cy="4621213"/>
                      </a:xfrm>
                      <a:prstGeom prst="rect">
                        <a:avLst/>
                      </a:prstGeom>
                      <a:noFill/>
                      <a:ln w="38100">
                        <a:miter/>
                      </a:ln>
                    </p:spPr>
                  </p:pic>
                </p:oleObj>
              </mc:Fallback>
            </mc:AlternateContent>
          </a:graphicData>
        </a:graphic>
      </p:graphicFrame>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body" sz="half" idx="4294967295"/>
          </p:nvPr>
        </p:nvSpPr>
        <p:spPr>
          <a:xfrm>
            <a:off x="441325" y="739775"/>
            <a:ext cx="8066088" cy="2138363"/>
          </a:xfrm>
        </p:spPr>
        <p:txBody>
          <a:bodyPr vert="horz" wrap="square" anchor="t">
            <a:spAutoFit/>
          </a:bodyPr>
          <a:lstStyle>
            <a:lvl1pPr lvl="0">
              <a:buClr>
                <a:schemeClr val="tx2"/>
              </a:buClr>
              <a:buSzPct val="95000"/>
              <a:buFont typeface="Wingdings" panose="05000000000000000000" pitchFamily="2" charset="2"/>
              <a:buBlip>
                <a:blip r:embed="rId1"/>
              </a:buBlip>
              <a:defRPr sz="2800"/>
            </a:lvl1pPr>
            <a:lvl2pPr lvl="1">
              <a:buClr>
                <a:schemeClr val="tx2"/>
              </a:buClr>
              <a:buSzPct val="95000"/>
              <a:buFont typeface="Wingdings" panose="05000000000000000000" pitchFamily="2" charset="2"/>
              <a:buBlip>
                <a:blip r:embed="rId1"/>
              </a:buBlip>
              <a:defRPr sz="2400"/>
            </a:lvl2pPr>
            <a:lvl3pPr lvl="2">
              <a:buClr>
                <a:schemeClr val="tx2"/>
              </a:buClr>
              <a:buSzPct val="95000"/>
              <a:buFont typeface="Wingdings" panose="05000000000000000000" pitchFamily="2" charset="2"/>
              <a:buBlip>
                <a:blip r:embed="rId1"/>
              </a:buBlip>
              <a:defRPr sz="2000"/>
            </a:lvl3pPr>
            <a:lvl4pPr lvl="3">
              <a:buClr>
                <a:schemeClr val="tx2"/>
              </a:buClr>
              <a:buSzPct val="95000"/>
              <a:buFont typeface="Wingdings" panose="05000000000000000000" pitchFamily="2" charset="2"/>
              <a:buBlip>
                <a:blip r:embed="rId1"/>
              </a:buBlip>
              <a:defRPr sz="1800"/>
            </a:lvl4pPr>
            <a:lvl5pPr lvl="4">
              <a:buClr>
                <a:schemeClr val="tx2"/>
              </a:buClr>
              <a:buSzPct val="95000"/>
              <a:buFont typeface="Wingdings" panose="05000000000000000000" pitchFamily="2" charset="2"/>
              <a:buBlip>
                <a:blip r:embed="rId1"/>
              </a:buBlip>
              <a:defRPr sz="1800"/>
            </a:lvl5pPr>
          </a:lstStyle>
          <a:p>
            <a:pPr marL="571500" marR="0" lvl="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解答：该磁盘中目前还有</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301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个空闲盘块。</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lvl="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）将被分配出去的盘块号为：</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100</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200</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299</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lvl="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3</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）回收后的盘块链接情况为：</a:t>
            </a:r>
            <a:endPar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5777" name="Object 2"/>
          <p:cNvGraphicFramePr>
            <a:graphicFrameLocks noGrp="1" noChangeAspect="1"/>
          </p:cNvGraphicFramePr>
          <p:nvPr>
            <p:ph idx="4294967295"/>
          </p:nvPr>
        </p:nvGraphicFramePr>
        <p:xfrm>
          <a:off x="573088" y="787400"/>
          <a:ext cx="8212137" cy="5456238"/>
        </p:xfrm>
        <a:graphic>
          <a:graphicData uri="http://schemas.openxmlformats.org/presentationml/2006/ole">
            <mc:AlternateContent xmlns:mc="http://schemas.openxmlformats.org/markup-compatibility/2006">
              <mc:Choice xmlns:v="urn:schemas-microsoft-com:vml" Requires="v">
                <p:oleObj spid="_x0000_s3087" name="" r:id="rId1" imgW="4648200" imgH="2527300" progId="">
                  <p:embed/>
                </p:oleObj>
              </mc:Choice>
              <mc:Fallback>
                <p:oleObj name="" r:id="rId1" imgW="4648200" imgH="2527300" progId="">
                  <p:embed/>
                  <p:pic>
                    <p:nvPicPr>
                      <p:cNvPr id="0" name="图片 3086"/>
                      <p:cNvPicPr/>
                      <p:nvPr/>
                    </p:nvPicPr>
                    <p:blipFill>
                      <a:blip r:embed="rId2"/>
                      <a:stretch>
                        <a:fillRect/>
                      </a:stretch>
                    </p:blipFill>
                    <p:spPr>
                      <a:xfrm>
                        <a:off x="573088" y="787400"/>
                        <a:ext cx="8212137" cy="5456238"/>
                      </a:xfrm>
                      <a:prstGeom prst="rect">
                        <a:avLst/>
                      </a:prstGeom>
                      <a:noFill/>
                      <a:ln w="38100">
                        <a:miter/>
                      </a:ln>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1507" name="Rectangle 3"/>
          <p:cNvSpPr/>
          <p:nvPr/>
        </p:nvSpPr>
        <p:spPr>
          <a:xfrm>
            <a:off x="671513" y="615950"/>
            <a:ext cx="8318500" cy="3838575"/>
          </a:xfrm>
          <a:prstGeom prst="rect">
            <a:avLst/>
          </a:prstGeom>
          <a:noFill/>
          <a:ln w="9525">
            <a:noFill/>
          </a:ln>
        </p:spPr>
        <p:txBody>
          <a:bodyPr>
            <a:spAutoFit/>
          </a:bodyPr>
          <a:p>
            <a:pPr marL="533400" marR="0" indent="-533400" algn="l" defTabSz="914400" rtl="0" eaLnBrk="1" fontAlgn="base" latinLnBrk="0" hangingPunct="1">
              <a:lnSpc>
                <a:spcPct val="13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文件分类</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按文件的性质和用途分类</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系统文件        程序库文件        用户文件</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按文件保护级别分类</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不保护文件       执行文件       只读文件       读写文件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分类按文件流向分类</a:t>
            </a:r>
            <a:endParaRPr kumimoji="0" lang="zh-CN" sz="28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输入文件        输出文件        输入输出文件</a:t>
            </a:r>
            <a:r>
              <a:rPr kumimoji="0" lang="zh-CN" sz="28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8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xEl>
                                              <p:charRg st="0" end="9"/>
                                            </p:txEl>
                                          </p:spTgt>
                                        </p:tgtEl>
                                        <p:attrNameLst>
                                          <p:attrName>style.visibility</p:attrName>
                                        </p:attrNameLst>
                                      </p:cBhvr>
                                      <p:to>
                                        <p:strVal val="visible"/>
                                      </p:to>
                                    </p:set>
                                    <p:anim calcmode="lin" valueType="num">
                                      <p:cBhvr additive="base">
                                        <p:cTn id="7" dur="1000" fill="hold"/>
                                        <p:tgtEl>
                                          <p:spTgt spid="21507">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1507">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charRg st="9" end="23"/>
                                            </p:txEl>
                                          </p:spTgt>
                                        </p:tgtEl>
                                        <p:attrNameLst>
                                          <p:attrName>style.visibility</p:attrName>
                                        </p:attrNameLst>
                                      </p:cBhvr>
                                      <p:to>
                                        <p:strVal val="visible"/>
                                      </p:to>
                                    </p:set>
                                    <p:anim calcmode="lin" valueType="num">
                                      <p:cBhvr additive="base">
                                        <p:cTn id="13" dur="500" fill="hold"/>
                                        <p:tgtEl>
                                          <p:spTgt spid="21507">
                                            <p:txEl>
                                              <p:charRg st="9" end="2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charRg st="9" end="2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507">
                                            <p:txEl>
                                              <p:charRg st="23" end="60"/>
                                            </p:txEl>
                                          </p:spTgt>
                                        </p:tgtEl>
                                        <p:attrNameLst>
                                          <p:attrName>style.visibility</p:attrName>
                                        </p:attrNameLst>
                                      </p:cBhvr>
                                      <p:to>
                                        <p:strVal val="visible"/>
                                      </p:to>
                                    </p:set>
                                    <p:anim calcmode="lin" valueType="num">
                                      <p:cBhvr additive="base">
                                        <p:cTn id="17" dur="500" fill="hold"/>
                                        <p:tgtEl>
                                          <p:spTgt spid="21507">
                                            <p:txEl>
                                              <p:charRg st="23" end="6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charRg st="23" end="6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1507">
                                            <p:txEl>
                                              <p:charRg st="60" end="72"/>
                                            </p:txEl>
                                          </p:spTgt>
                                        </p:tgtEl>
                                        <p:attrNameLst>
                                          <p:attrName>style.visibility</p:attrName>
                                        </p:attrNameLst>
                                      </p:cBhvr>
                                      <p:to>
                                        <p:strVal val="visible"/>
                                      </p:to>
                                    </p:set>
                                    <p:anim calcmode="lin" valueType="num">
                                      <p:cBhvr additive="base">
                                        <p:cTn id="21" dur="500" fill="hold"/>
                                        <p:tgtEl>
                                          <p:spTgt spid="21507">
                                            <p:txEl>
                                              <p:charRg st="60" end="7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1507">
                                            <p:txEl>
                                              <p:charRg st="60" end="7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1507">
                                            <p:txEl>
                                              <p:charRg st="72" end="117"/>
                                            </p:txEl>
                                          </p:spTgt>
                                        </p:tgtEl>
                                        <p:attrNameLst>
                                          <p:attrName>style.visibility</p:attrName>
                                        </p:attrNameLst>
                                      </p:cBhvr>
                                      <p:to>
                                        <p:strVal val="visible"/>
                                      </p:to>
                                    </p:set>
                                    <p:anim calcmode="lin" valueType="num">
                                      <p:cBhvr additive="base">
                                        <p:cTn id="25" dur="500" fill="hold"/>
                                        <p:tgtEl>
                                          <p:spTgt spid="21507">
                                            <p:txEl>
                                              <p:charRg st="72" end="11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7">
                                            <p:txEl>
                                              <p:charRg st="72" end="11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1507">
                                            <p:txEl>
                                              <p:charRg st="117" end="129"/>
                                            </p:txEl>
                                          </p:spTgt>
                                        </p:tgtEl>
                                        <p:attrNameLst>
                                          <p:attrName>style.visibility</p:attrName>
                                        </p:attrNameLst>
                                      </p:cBhvr>
                                      <p:to>
                                        <p:strVal val="visible"/>
                                      </p:to>
                                    </p:set>
                                    <p:anim calcmode="lin" valueType="num">
                                      <p:cBhvr additive="base">
                                        <p:cTn id="29" dur="500" fill="hold"/>
                                        <p:tgtEl>
                                          <p:spTgt spid="21507">
                                            <p:txEl>
                                              <p:charRg st="117" end="12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07">
                                            <p:txEl>
                                              <p:charRg st="117" end="129"/>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1507">
                                            <p:txEl>
                                              <p:charRg st="129" end="176"/>
                                            </p:txEl>
                                          </p:spTgt>
                                        </p:tgtEl>
                                        <p:attrNameLst>
                                          <p:attrName>style.visibility</p:attrName>
                                        </p:attrNameLst>
                                      </p:cBhvr>
                                      <p:to>
                                        <p:strVal val="visible"/>
                                      </p:to>
                                    </p:set>
                                    <p:anim calcmode="lin" valueType="num">
                                      <p:cBhvr additive="base">
                                        <p:cTn id="33" dur="500" fill="hold"/>
                                        <p:tgtEl>
                                          <p:spTgt spid="21507">
                                            <p:txEl>
                                              <p:charRg st="129" end="17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1507">
                                            <p:txEl>
                                              <p:charRg st="129" end="1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4800" b="1" i="0" u="none" strike="noStrike" kern="1200" cap="none" spc="0" normalizeH="0" baseline="0" noProof="1">
                <a:solidFill>
                  <a:schemeClr val="tx2"/>
                </a:solidFill>
                <a:effectLst>
                  <a:outerShdw blurRad="38100" dist="38100" dir="2700000">
                    <a:srgbClr val="000000"/>
                  </a:outerShdw>
                </a:effectLst>
                <a:latin typeface="华文新魏" pitchFamily="2" charset="-122"/>
                <a:ea typeface="华文新魏" pitchFamily="2" charset="-122"/>
                <a:cs typeface="+mj-cs"/>
              </a:rPr>
              <a:t>5.EXT2</a:t>
            </a: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华文新魏" pitchFamily="2" charset="-122"/>
                <a:ea typeface="华文新魏" pitchFamily="2" charset="-122"/>
                <a:cs typeface="+mj-cs"/>
              </a:rPr>
              <a:t>文件系统的空闲块管理</a:t>
            </a:r>
            <a:endParaRPr kumimoji="0" lang="zh-CN" altLang="en-US" sz="3600" b="1" i="0" u="none" strike="noStrike" kern="1200" cap="none" spc="0" normalizeH="0" baseline="0" noProof="1">
              <a:solidFill>
                <a:schemeClr val="accent2"/>
              </a:solidFill>
              <a:effectLst>
                <a:outerShdw blurRad="38100" dist="38100" dir="2700000">
                  <a:srgbClr val="000000"/>
                </a:outerShdw>
              </a:effectLst>
              <a:latin typeface="华文新魏" pitchFamily="2" charset="-122"/>
              <a:ea typeface="华文新魏" pitchFamily="2" charset="-122"/>
              <a:cs typeface="+mj-cs"/>
            </a:endParaRPr>
          </a:p>
        </p:txBody>
      </p:sp>
      <p:pic>
        <p:nvPicPr>
          <p:cNvPr id="2" name="Picture 3" descr="ext2"/>
          <p:cNvPicPr>
            <a:picLocks noChangeAspect="1"/>
          </p:cNvPicPr>
          <p:nvPr/>
        </p:nvPicPr>
        <p:blipFill>
          <a:blip r:embed="rId1"/>
          <a:stretch>
            <a:fillRect/>
          </a:stretch>
        </p:blipFill>
        <p:spPr>
          <a:xfrm>
            <a:off x="827088" y="1844675"/>
            <a:ext cx="7632700" cy="4248150"/>
          </a:xfrm>
          <a:prstGeom prst="rect">
            <a:avLst/>
          </a:prstGeom>
          <a:noFill/>
          <a:ln w="9525">
            <a:noFill/>
          </a:ln>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文件目录及其结构</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8" name="" r:id="rId1" imgW="838200" imgH="647700" progId="Paint.Picture">
                  <p:embed/>
                </p:oleObj>
              </mc:Choice>
              <mc:Fallback>
                <p:oleObj name="" r:id="rId1" imgW="838200" imgH="647700" progId="Paint.Picture">
                  <p:embed/>
                  <p:pic>
                    <p:nvPicPr>
                      <p:cNvPr id="0" name="图片 3087"/>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77827"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826">
                                            <p:txEl>
                                              <p:charRg st="1" end="10"/>
                                            </p:txEl>
                                          </p:spTgt>
                                        </p:tgtEl>
                                        <p:attrNameLst>
                                          <p:attrName>style.visibility</p:attrName>
                                        </p:attrNameLst>
                                      </p:cBhvr>
                                      <p:to>
                                        <p:strVal val="visible"/>
                                      </p:to>
                                    </p:set>
                                    <p:anim calcmode="lin" valueType="num">
                                      <p:cBhvr additive="base">
                                        <p:cTn id="7" dur="1000" fill="hold"/>
                                        <p:tgtEl>
                                          <p:spTgt spid="77826">
                                            <p:txEl>
                                              <p:charRg st="1" end="1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7826">
                                            <p:txEl>
                                              <p:charRg st="1"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78851" name="Rectangle 3"/>
          <p:cNvSpPr/>
          <p:nvPr/>
        </p:nvSpPr>
        <p:spPr>
          <a:xfrm>
            <a:off x="200025" y="673100"/>
            <a:ext cx="8943975" cy="48339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文件目录有关概念</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什么是文件目录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文件目录是记录文件的名字、存放地址及其他有关文件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的说明信息和控制信息的数据结构。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文件目录项的内容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文件名</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文件逻辑结构</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说明该文件的记录是否定长、记录长度及记录个数等。</a:t>
            </a:r>
            <a:r>
              <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8851">
                                            <p:txEl>
                                              <p:charRg st="0" end="13"/>
                                            </p:txEl>
                                          </p:spTgt>
                                        </p:tgtEl>
                                        <p:attrNameLst>
                                          <p:attrName>style.visibility</p:attrName>
                                        </p:attrNameLst>
                                      </p:cBhvr>
                                      <p:to>
                                        <p:strVal val="visible"/>
                                      </p:to>
                                    </p:set>
                                    <p:anim calcmode="lin" valueType="num">
                                      <p:cBhvr additive="base">
                                        <p:cTn id="7" dur="1000" fill="hold"/>
                                        <p:tgtEl>
                                          <p:spTgt spid="78851">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8851">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8851">
                                            <p:txEl>
                                              <p:charRg st="13" end="31"/>
                                            </p:txEl>
                                          </p:spTgt>
                                        </p:tgtEl>
                                        <p:attrNameLst>
                                          <p:attrName>style.visibility</p:attrName>
                                        </p:attrNameLst>
                                      </p:cBhvr>
                                      <p:to>
                                        <p:strVal val="visible"/>
                                      </p:to>
                                    </p:set>
                                    <p:anim calcmode="lin" valueType="num">
                                      <p:cBhvr additive="base">
                                        <p:cTn id="13" dur="1000" fill="hold"/>
                                        <p:tgtEl>
                                          <p:spTgt spid="78851">
                                            <p:txEl>
                                              <p:charRg st="13" end="3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78851">
                                            <p:txEl>
                                              <p:charRg st="13"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8851">
                                            <p:txEl>
                                              <p:charRg st="31" end="70"/>
                                            </p:txEl>
                                          </p:spTgt>
                                        </p:tgtEl>
                                        <p:attrNameLst>
                                          <p:attrName>style.visibility</p:attrName>
                                        </p:attrNameLst>
                                      </p:cBhvr>
                                      <p:to>
                                        <p:strVal val="visible"/>
                                      </p:to>
                                    </p:set>
                                    <p:anim calcmode="lin" valueType="num">
                                      <p:cBhvr additive="base">
                                        <p:cTn id="19" dur="500" fill="hold"/>
                                        <p:tgtEl>
                                          <p:spTgt spid="78851">
                                            <p:txEl>
                                              <p:charRg st="31"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851">
                                            <p:txEl>
                                              <p:charRg st="31" end="7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8851">
                                            <p:txEl>
                                              <p:charRg st="70" end="101"/>
                                            </p:txEl>
                                          </p:spTgt>
                                        </p:tgtEl>
                                        <p:attrNameLst>
                                          <p:attrName>style.visibility</p:attrName>
                                        </p:attrNameLst>
                                      </p:cBhvr>
                                      <p:to>
                                        <p:strVal val="visible"/>
                                      </p:to>
                                    </p:set>
                                    <p:anim calcmode="lin" valueType="num">
                                      <p:cBhvr additive="base">
                                        <p:cTn id="23" dur="500" fill="hold"/>
                                        <p:tgtEl>
                                          <p:spTgt spid="78851">
                                            <p:txEl>
                                              <p:charRg st="70" end="10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8851">
                                            <p:txEl>
                                              <p:charRg st="70" end="10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78851">
                                            <p:txEl>
                                              <p:charRg st="101" end="120"/>
                                            </p:txEl>
                                          </p:spTgt>
                                        </p:tgtEl>
                                        <p:attrNameLst>
                                          <p:attrName>style.visibility</p:attrName>
                                        </p:attrNameLst>
                                      </p:cBhvr>
                                      <p:to>
                                        <p:strVal val="visible"/>
                                      </p:to>
                                    </p:set>
                                    <p:anim calcmode="lin" valueType="num">
                                      <p:cBhvr additive="base">
                                        <p:cTn id="29" dur="500" fill="hold"/>
                                        <p:tgtEl>
                                          <p:spTgt spid="78851">
                                            <p:txEl>
                                              <p:charRg st="101" end="12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78851">
                                            <p:txEl>
                                              <p:charRg st="101" end="12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78851">
                                            <p:txEl>
                                              <p:charRg st="120" end="133"/>
                                            </p:txEl>
                                          </p:spTgt>
                                        </p:tgtEl>
                                        <p:attrNameLst>
                                          <p:attrName>style.visibility</p:attrName>
                                        </p:attrNameLst>
                                      </p:cBhvr>
                                      <p:to>
                                        <p:strVal val="visible"/>
                                      </p:to>
                                    </p:set>
                                    <p:anim calcmode="lin" valueType="num">
                                      <p:cBhvr additive="base">
                                        <p:cTn id="35" dur="500" fill="hold"/>
                                        <p:tgtEl>
                                          <p:spTgt spid="78851">
                                            <p:txEl>
                                              <p:charRg st="120" end="13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78851">
                                            <p:txEl>
                                              <p:charRg st="120" end="133"/>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78851">
                                            <p:txEl>
                                              <p:charRg st="133" end="149"/>
                                            </p:txEl>
                                          </p:spTgt>
                                        </p:tgtEl>
                                        <p:attrNameLst>
                                          <p:attrName>style.visibility</p:attrName>
                                        </p:attrNameLst>
                                      </p:cBhvr>
                                      <p:to>
                                        <p:strVal val="visible"/>
                                      </p:to>
                                    </p:set>
                                    <p:anim calcmode="lin" valueType="num">
                                      <p:cBhvr additive="base">
                                        <p:cTn id="41" dur="500" fill="hold"/>
                                        <p:tgtEl>
                                          <p:spTgt spid="78851">
                                            <p:txEl>
                                              <p:charRg st="133" end="149"/>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78851">
                                            <p:txEl>
                                              <p:charRg st="133" end="149"/>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78851">
                                            <p:txEl>
                                              <p:charRg st="149" end="188"/>
                                            </p:txEl>
                                          </p:spTgt>
                                        </p:tgtEl>
                                        <p:attrNameLst>
                                          <p:attrName>style.visibility</p:attrName>
                                        </p:attrNameLst>
                                      </p:cBhvr>
                                      <p:to>
                                        <p:strVal val="visible"/>
                                      </p:to>
                                    </p:set>
                                    <p:anim calcmode="lin" valueType="num">
                                      <p:cBhvr additive="base">
                                        <p:cTn id="47" dur="500" fill="hold"/>
                                        <p:tgtEl>
                                          <p:spTgt spid="78851">
                                            <p:txEl>
                                              <p:charRg st="149" end="18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78851">
                                            <p:txEl>
                                              <p:charRg st="149" end="18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79875" name="Rectangle 3"/>
          <p:cNvSpPr/>
          <p:nvPr/>
        </p:nvSpPr>
        <p:spPr>
          <a:xfrm>
            <a:off x="128588" y="701675"/>
            <a:ext cx="8643938" cy="5741988"/>
          </a:xfrm>
          <a:prstGeom prst="rect">
            <a:avLst/>
          </a:prstGeom>
          <a:noFill/>
          <a:ln w="9525">
            <a:noFill/>
          </a:ln>
        </p:spPr>
        <p:txBody>
          <a:bodyPr>
            <a:spAutoFit/>
          </a:bodyPr>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文件物理结构：记录文件的物理结构形式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连续文件——</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指出文件第一块的物理地址、文件所占块数</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串联文件——</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指出该文件第一块的物理地址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索引文件——</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指出索引表地址</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④</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存取控制信息</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文件主具有的存取权限、核准的其他用户及其相应的存取权限</a:t>
            </a:r>
            <a:r>
              <a:rPr kumimoji="0" lang="zh-CN" sz="2000" b="1"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endParaRPr kumimoji="0" lang="zh-CN" sz="2000" b="1"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⑤</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管理信息</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文件建立日期、时间，上一次存取时间、要求文件保留的时间等</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⑥</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文件类型</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文件的类型，例如可分为数据文件、目录文件、块存储设备文件、</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字符设备文件</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71438"/>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9875">
                                            <p:txEl>
                                              <p:charRg st="0" end="22"/>
                                            </p:txEl>
                                          </p:spTgt>
                                        </p:tgtEl>
                                        <p:attrNameLst>
                                          <p:attrName>style.visibility</p:attrName>
                                        </p:attrNameLst>
                                      </p:cBhvr>
                                      <p:to>
                                        <p:strVal val="visible"/>
                                      </p:to>
                                    </p:set>
                                    <p:anim calcmode="lin" valueType="num">
                                      <p:cBhvr additive="base">
                                        <p:cTn id="7" dur="500" fill="hold"/>
                                        <p:tgtEl>
                                          <p:spTgt spid="79875">
                                            <p:txEl>
                                              <p:charRg st="0" end="2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charRg st="0" end="2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9875">
                                            <p:txEl>
                                              <p:charRg st="22" end="70"/>
                                            </p:txEl>
                                          </p:spTgt>
                                        </p:tgtEl>
                                        <p:attrNameLst>
                                          <p:attrName>style.visibility</p:attrName>
                                        </p:attrNameLst>
                                      </p:cBhvr>
                                      <p:to>
                                        <p:strVal val="visible"/>
                                      </p:to>
                                    </p:set>
                                    <p:anim calcmode="lin" valueType="num">
                                      <p:cBhvr additive="base">
                                        <p:cTn id="11" dur="500" fill="hold"/>
                                        <p:tgtEl>
                                          <p:spTgt spid="79875">
                                            <p:txEl>
                                              <p:charRg st="22" end="7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5">
                                            <p:txEl>
                                              <p:charRg st="22" end="7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79875">
                                            <p:txEl>
                                              <p:charRg st="70" end="114"/>
                                            </p:txEl>
                                          </p:spTgt>
                                        </p:tgtEl>
                                        <p:attrNameLst>
                                          <p:attrName>style.visibility</p:attrName>
                                        </p:attrNameLst>
                                      </p:cBhvr>
                                      <p:to>
                                        <p:strVal val="visible"/>
                                      </p:to>
                                    </p:set>
                                    <p:anim calcmode="lin" valueType="num">
                                      <p:cBhvr additive="base">
                                        <p:cTn id="15" dur="500" fill="hold"/>
                                        <p:tgtEl>
                                          <p:spTgt spid="79875">
                                            <p:txEl>
                                              <p:charRg st="70" end="11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9875">
                                            <p:txEl>
                                              <p:charRg st="70" end="114"/>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79875">
                                            <p:txEl>
                                              <p:charRg st="114" end="150"/>
                                            </p:txEl>
                                          </p:spTgt>
                                        </p:tgtEl>
                                        <p:attrNameLst>
                                          <p:attrName>style.visibility</p:attrName>
                                        </p:attrNameLst>
                                      </p:cBhvr>
                                      <p:to>
                                        <p:strVal val="visible"/>
                                      </p:to>
                                    </p:set>
                                    <p:anim calcmode="lin" valueType="num">
                                      <p:cBhvr additive="base">
                                        <p:cTn id="19" dur="500" fill="hold"/>
                                        <p:tgtEl>
                                          <p:spTgt spid="79875">
                                            <p:txEl>
                                              <p:charRg st="114" end="15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charRg st="114" end="15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875">
                                            <p:txEl>
                                              <p:charRg st="150" end="159"/>
                                            </p:txEl>
                                          </p:spTgt>
                                        </p:tgtEl>
                                        <p:attrNameLst>
                                          <p:attrName>style.visibility</p:attrName>
                                        </p:attrNameLst>
                                      </p:cBhvr>
                                      <p:to>
                                        <p:strVal val="visible"/>
                                      </p:to>
                                    </p:set>
                                    <p:anim calcmode="lin" valueType="num">
                                      <p:cBhvr additive="base">
                                        <p:cTn id="25" dur="500" fill="hold"/>
                                        <p:tgtEl>
                                          <p:spTgt spid="79875">
                                            <p:txEl>
                                              <p:charRg st="150" end="15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9875">
                                            <p:txEl>
                                              <p:charRg st="150" end="15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9875">
                                            <p:txEl>
                                              <p:charRg st="159" end="195"/>
                                            </p:txEl>
                                          </p:spTgt>
                                        </p:tgtEl>
                                        <p:attrNameLst>
                                          <p:attrName>style.visibility</p:attrName>
                                        </p:attrNameLst>
                                      </p:cBhvr>
                                      <p:to>
                                        <p:strVal val="visible"/>
                                      </p:to>
                                    </p:set>
                                    <p:anim calcmode="lin" valueType="num">
                                      <p:cBhvr additive="base">
                                        <p:cTn id="29" dur="500" fill="hold"/>
                                        <p:tgtEl>
                                          <p:spTgt spid="79875">
                                            <p:txEl>
                                              <p:charRg st="159" end="1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9875">
                                            <p:txEl>
                                              <p:charRg st="159" end="19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9875">
                                            <p:txEl>
                                              <p:charRg st="195" end="202"/>
                                            </p:txEl>
                                          </p:spTgt>
                                        </p:tgtEl>
                                        <p:attrNameLst>
                                          <p:attrName>style.visibility</p:attrName>
                                        </p:attrNameLst>
                                      </p:cBhvr>
                                      <p:to>
                                        <p:strVal val="visible"/>
                                      </p:to>
                                    </p:set>
                                    <p:anim calcmode="lin" valueType="num">
                                      <p:cBhvr additive="base">
                                        <p:cTn id="33" dur="500" fill="hold"/>
                                        <p:tgtEl>
                                          <p:spTgt spid="79875">
                                            <p:txEl>
                                              <p:charRg st="195" end="20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9875">
                                            <p:txEl>
                                              <p:charRg st="195" end="202"/>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9875">
                                            <p:txEl>
                                              <p:charRg st="202" end="238"/>
                                            </p:txEl>
                                          </p:spTgt>
                                        </p:tgtEl>
                                        <p:attrNameLst>
                                          <p:attrName>style.visibility</p:attrName>
                                        </p:attrNameLst>
                                      </p:cBhvr>
                                      <p:to>
                                        <p:strVal val="visible"/>
                                      </p:to>
                                    </p:set>
                                    <p:anim calcmode="lin" valueType="num">
                                      <p:cBhvr additive="base">
                                        <p:cTn id="37" dur="500" fill="hold"/>
                                        <p:tgtEl>
                                          <p:spTgt spid="79875">
                                            <p:txEl>
                                              <p:charRg st="202" end="23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9875">
                                            <p:txEl>
                                              <p:charRg st="202" end="23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9875">
                                            <p:txEl>
                                              <p:charRg st="238" end="245"/>
                                            </p:txEl>
                                          </p:spTgt>
                                        </p:tgtEl>
                                        <p:attrNameLst>
                                          <p:attrName>style.visibility</p:attrName>
                                        </p:attrNameLst>
                                      </p:cBhvr>
                                      <p:to>
                                        <p:strVal val="visible"/>
                                      </p:to>
                                    </p:set>
                                    <p:anim calcmode="lin" valueType="num">
                                      <p:cBhvr additive="base">
                                        <p:cTn id="41" dur="500" fill="hold"/>
                                        <p:tgtEl>
                                          <p:spTgt spid="79875">
                                            <p:txEl>
                                              <p:charRg st="238" end="24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9875">
                                            <p:txEl>
                                              <p:charRg st="238" end="24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9875">
                                            <p:txEl>
                                              <p:charRg st="245" end="282"/>
                                            </p:txEl>
                                          </p:spTgt>
                                        </p:tgtEl>
                                        <p:attrNameLst>
                                          <p:attrName>style.visibility</p:attrName>
                                        </p:attrNameLst>
                                      </p:cBhvr>
                                      <p:to>
                                        <p:strVal val="visible"/>
                                      </p:to>
                                    </p:set>
                                    <p:anim calcmode="lin" valueType="num">
                                      <p:cBhvr additive="base">
                                        <p:cTn id="45" dur="500" fill="hold"/>
                                        <p:tgtEl>
                                          <p:spTgt spid="79875">
                                            <p:txEl>
                                              <p:charRg st="245" end="28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9875">
                                            <p:txEl>
                                              <p:charRg st="245" end="28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9875">
                                            <p:txEl>
                                              <p:charRg st="282" end="296"/>
                                            </p:txEl>
                                          </p:spTgt>
                                        </p:tgtEl>
                                        <p:attrNameLst>
                                          <p:attrName>style.visibility</p:attrName>
                                        </p:attrNameLst>
                                      </p:cBhvr>
                                      <p:to>
                                        <p:strVal val="visible"/>
                                      </p:to>
                                    </p:set>
                                    <p:anim calcmode="lin" valueType="num">
                                      <p:cBhvr additive="base">
                                        <p:cTn id="49" dur="500" fill="hold"/>
                                        <p:tgtEl>
                                          <p:spTgt spid="79875">
                                            <p:txEl>
                                              <p:charRg st="282" end="29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9875">
                                            <p:txEl>
                                              <p:charRg st="282" end="29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0899" name="Rectangle 3"/>
          <p:cNvSpPr/>
          <p:nvPr/>
        </p:nvSpPr>
        <p:spPr>
          <a:xfrm>
            <a:off x="171450" y="673100"/>
            <a:ext cx="8972550" cy="2370138"/>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一级文件目录</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什么是一级文件目录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系统将已建立的所有文件的文件名、存放地址及有关的说</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明信息放在一张表中，这张表称为一级文件目录。</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graphicFrame>
        <p:nvGraphicFramePr>
          <p:cNvPr id="80901" name="表格 80900"/>
          <p:cNvGraphicFramePr/>
          <p:nvPr/>
        </p:nvGraphicFramePr>
        <p:xfrm>
          <a:off x="1552575" y="3556000"/>
          <a:ext cx="3998913" cy="2352675"/>
        </p:xfrm>
        <a:graphic>
          <a:graphicData uri="http://schemas.openxmlformats.org/drawingml/2006/table">
            <a:tbl>
              <a:tblPr/>
              <a:tblGrid>
                <a:gridCol w="1333500"/>
                <a:gridCol w="1331913"/>
                <a:gridCol w="1333500"/>
              </a:tblGrid>
              <a:tr h="334963">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文 件 名</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物 理 地 址</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ctr" eaLnBrk="1" hangingPunct="1">
                        <a:lnSpc>
                          <a:spcPct val="100000"/>
                        </a:lnSpc>
                        <a:spcBef>
                          <a:spcPct val="0"/>
                        </a:spcBef>
                        <a:buClrTx/>
                        <a:buSzPct val="100000"/>
                        <a:buFont typeface="Arial" panose="020B0604020202020204" pitchFamily="34" charset="0"/>
                        <a:buNone/>
                      </a:pPr>
                      <a:r>
                        <a:rPr lang="zh-CN" altLang="en-US" sz="1600" b="1">
                          <a:solidFill>
                            <a:schemeClr val="tx1"/>
                          </a:solidFill>
                          <a:latin typeface="Times New Roman" panose="02020603050405020304" pitchFamily="2" charset="0"/>
                          <a:ea typeface="宋体" panose="02010600030101010101" pitchFamily="2" charset="-122"/>
                        </a:rPr>
                        <a:t>其 他 信 息</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4962">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pa</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test</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compiler</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assembler</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abc</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36550">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100000"/>
                        </a:lnSpc>
                        <a:spcBef>
                          <a:spcPct val="0"/>
                        </a:spcBef>
                        <a:buClrTx/>
                        <a:buSzPct val="100000"/>
                        <a:buFont typeface="Arial" panose="020B0604020202020204" pitchFamily="34" charset="0"/>
                        <a:buNone/>
                      </a:pPr>
                      <a:r>
                        <a:rPr lang="en-US" altLang="zh-CN" sz="1600" b="1">
                          <a:solidFill>
                            <a:schemeClr val="tx1"/>
                          </a:solidFill>
                          <a:latin typeface="Times New Roman" panose="02020603050405020304" pitchFamily="2" charset="0"/>
                          <a:ea typeface="宋体" panose="02010600030101010101" pitchFamily="2" charset="-122"/>
                        </a:rPr>
                        <a:t>wang</a:t>
                      </a:r>
                      <a:endParaRPr lang="zh-CN" altLang="en-US" sz="1600">
                        <a:solidFill>
                          <a:schemeClr val="tx1"/>
                        </a:solidFill>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571500" lvl="0" indent="-57150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800" b="0" u="none" kern="1200" baseline="0">
                          <a:solidFill>
                            <a:schemeClr val="bg2"/>
                          </a:solidFill>
                          <a:latin typeface="Arial" panose="020B0604020202020204" pitchFamily="34" charset="0"/>
                        </a:defRPr>
                      </a:lvl1pPr>
                      <a:lvl2pPr marL="1028700" lvl="1" indent="-45529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400" b="0" i="0" u="none" kern="1200" baseline="0">
                          <a:solidFill>
                            <a:schemeClr val="bg2"/>
                          </a:solidFill>
                          <a:latin typeface="Arial" panose="020B0604020202020204" pitchFamily="34" charset="0"/>
                        </a:defRPr>
                      </a:lvl2pPr>
                      <a:lvl3pPr marL="1428750" lvl="2" indent="-3981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2000" b="0" i="0" u="none" kern="1200" baseline="0">
                          <a:solidFill>
                            <a:schemeClr val="bg2"/>
                          </a:solidFill>
                          <a:latin typeface="Arial" panose="020B0604020202020204" pitchFamily="34" charset="0"/>
                        </a:defRPr>
                      </a:lvl3pPr>
                      <a:lvl4pPr marL="1752600" lvl="3" indent="-321945"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4pPr>
                      <a:lvl5pPr marL="2092325" lvl="4" indent="-337820" algn="l" defTabSz="914400" eaLnBrk="0" fontAlgn="base" latinLnBrk="0" hangingPunct="0">
                        <a:lnSpc>
                          <a:spcPct val="90000"/>
                        </a:lnSpc>
                        <a:spcBef>
                          <a:spcPct val="30000"/>
                        </a:spcBef>
                        <a:spcAft>
                          <a:spcPct val="0"/>
                        </a:spcAft>
                        <a:buClr>
                          <a:schemeClr val="tx2"/>
                        </a:buClr>
                        <a:buSzPct val="95000"/>
                        <a:buFont typeface="Wingdings" panose="05000000000000000000" pitchFamily="2" charset="2"/>
                        <a:buBlip>
                          <a:blip r:embed="rId1"/>
                        </a:buBlip>
                        <a:defRPr sz="1800" b="0" i="0" u="none" kern="1200" baseline="0">
                          <a:solidFill>
                            <a:schemeClr val="bg2"/>
                          </a:solidFill>
                          <a:latin typeface="Arial" panose="020B0604020202020204" pitchFamily="34" charset="0"/>
                        </a:defRPr>
                      </a:lvl5pPr>
                    </a:lstStyle>
                    <a:p>
                      <a:pPr marL="0" lvl="0" indent="0" algn="l" eaLnBrk="1" hangingPunct="1">
                        <a:lnSpc>
                          <a:spcPct val="90000"/>
                        </a:lnSpc>
                        <a:spcBef>
                          <a:spcPct val="30000"/>
                        </a:spcBef>
                        <a:buClr>
                          <a:schemeClr val="tx2"/>
                        </a:buClr>
                        <a:buSzPct val="95000"/>
                        <a:buFont typeface="Wingdings" panose="05000000000000000000" pitchFamily="2" charset="2"/>
                        <a:buNone/>
                      </a:pPr>
                      <a:endParaRPr lang="zh-CN" altLang="en-US" sz="1600">
                        <a:solidFill>
                          <a:schemeClr val="bg2"/>
                        </a:solidFill>
                        <a:effectLst>
                          <a:outerShdw blurRad="38100" dist="38100" dir="2700000">
                            <a:srgbClr val="000000"/>
                          </a:outerShdw>
                        </a:effectLst>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80935" name="Text Box 39"/>
          <p:cNvSpPr txBox="1"/>
          <p:nvPr/>
        </p:nvSpPr>
        <p:spPr>
          <a:xfrm>
            <a:off x="1565275" y="3103563"/>
            <a:ext cx="1462088"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一级文件目录</a:t>
            </a:r>
            <a:endParaRPr lang="zh-CN" altLang="en-US" sz="16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0899">
                                            <p:txEl>
                                              <p:charRg st="0" end="11"/>
                                            </p:txEl>
                                          </p:spTgt>
                                        </p:tgtEl>
                                        <p:attrNameLst>
                                          <p:attrName>style.visibility</p:attrName>
                                        </p:attrNameLst>
                                      </p:cBhvr>
                                      <p:to>
                                        <p:strVal val="visible"/>
                                      </p:to>
                                    </p:set>
                                    <p:anim calcmode="lin" valueType="num">
                                      <p:cBhvr additive="base">
                                        <p:cTn id="7" dur="1000" fill="hold"/>
                                        <p:tgtEl>
                                          <p:spTgt spid="80899">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0899">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0899">
                                            <p:txEl>
                                              <p:charRg st="11" end="31"/>
                                            </p:txEl>
                                          </p:spTgt>
                                        </p:tgtEl>
                                        <p:attrNameLst>
                                          <p:attrName>style.visibility</p:attrName>
                                        </p:attrNameLst>
                                      </p:cBhvr>
                                      <p:to>
                                        <p:strVal val="visible"/>
                                      </p:to>
                                    </p:set>
                                    <p:anim calcmode="lin" valueType="num">
                                      <p:cBhvr additive="base">
                                        <p:cTn id="13" dur="500" fill="hold"/>
                                        <p:tgtEl>
                                          <p:spTgt spid="80899">
                                            <p:txEl>
                                              <p:charRg st="11" end="3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0899">
                                            <p:txEl>
                                              <p:charRg st="11"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0899">
                                            <p:txEl>
                                              <p:charRg st="31" end="72"/>
                                            </p:txEl>
                                          </p:spTgt>
                                        </p:tgtEl>
                                        <p:attrNameLst>
                                          <p:attrName>style.visibility</p:attrName>
                                        </p:attrNameLst>
                                      </p:cBhvr>
                                      <p:to>
                                        <p:strVal val="visible"/>
                                      </p:to>
                                    </p:set>
                                    <p:anim calcmode="lin" valueType="num">
                                      <p:cBhvr additive="base">
                                        <p:cTn id="19" dur="500" fill="hold"/>
                                        <p:tgtEl>
                                          <p:spTgt spid="80899">
                                            <p:txEl>
                                              <p:charRg st="31"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9">
                                            <p:txEl>
                                              <p:charRg st="31" end="7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899">
                                            <p:txEl>
                                              <p:charRg st="72" end="115"/>
                                            </p:txEl>
                                          </p:spTgt>
                                        </p:tgtEl>
                                        <p:attrNameLst>
                                          <p:attrName>style.visibility</p:attrName>
                                        </p:attrNameLst>
                                      </p:cBhvr>
                                      <p:to>
                                        <p:strVal val="visible"/>
                                      </p:to>
                                    </p:set>
                                    <p:anim calcmode="lin" valueType="num">
                                      <p:cBhvr additive="base">
                                        <p:cTn id="23" dur="500" fill="hold"/>
                                        <p:tgtEl>
                                          <p:spTgt spid="80899">
                                            <p:txEl>
                                              <p:charRg st="72" end="11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0899">
                                            <p:txEl>
                                              <p:charRg st="72" end="11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09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0901"/>
                                        </p:tgtEl>
                                        <p:attrNameLst>
                                          <p:attrName>style.visibility</p:attrName>
                                        </p:attrNameLst>
                                      </p:cBhvr>
                                      <p:to>
                                        <p:strVal val="visible"/>
                                      </p:to>
                                    </p:set>
                                    <p:anim calcmode="lin" valueType="num">
                                      <p:cBhvr additive="base">
                                        <p:cTn id="33" dur="500" fill="hold"/>
                                        <p:tgtEl>
                                          <p:spTgt spid="80901"/>
                                        </p:tgtEl>
                                        <p:attrNameLst>
                                          <p:attrName>ppt_x</p:attrName>
                                        </p:attrNameLst>
                                      </p:cBhvr>
                                      <p:tavLst>
                                        <p:tav tm="0">
                                          <p:val>
                                            <p:strVal val="#ppt_x"/>
                                          </p:val>
                                        </p:tav>
                                        <p:tav tm="100000">
                                          <p:val>
                                            <p:strVal val="#ppt_x"/>
                                          </p:val>
                                        </p:tav>
                                      </p:tavLst>
                                    </p:anim>
                                    <p:anim calcmode="lin" valueType="num">
                                      <p:cBhvr additive="base">
                                        <p:cTn id="34" dur="500" fill="hold"/>
                                        <p:tgtEl>
                                          <p:spTgt spid="809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P spid="8093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1923" name="Rectangle 3"/>
          <p:cNvSpPr/>
          <p:nvPr/>
        </p:nvSpPr>
        <p:spPr>
          <a:xfrm>
            <a:off x="500063" y="530225"/>
            <a:ext cx="8643938" cy="585946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一级文件目录的特点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实现了按名存取的功能，比较简单；</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要求文件名和文件之间有一一对应的关系，即：不允许两个文件有相同的名字。</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Tx/>
              <a:buSzTx/>
              <a:buFontTx/>
              <a:buNone/>
            </a:pPr>
            <a:r>
              <a:rPr kumimoji="0" lang="zh-CN" sz="2000" b="1" i="0" u="none" strike="noStrike" kern="1200" cap="none" spc="0" normalizeH="0" baseline="0" noProof="1" dirty="0">
                <a:solidFill>
                  <a:srgbClr val="CC3300"/>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rPr>
              <a:t>在多用户环境中，出现了重名问题，或称为命名冲突</a:t>
            </a:r>
            <a:endParaRPr kumimoji="0" lang="zh-CN" sz="2400" b="1" i="0" u="none" strike="noStrike" kern="1200" cap="none" spc="0" normalizeH="0" baseline="0" noProof="1" dirty="0">
              <a:solidFill>
                <a:srgbClr val="CC0000"/>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重名问题</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所谓“重名”，是指不同用户对不同文件起了相同的名字，</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即两个或多个文件只有一个相同的符号名。又称为命名冲</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突。</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rPr>
              <a:t>         为了解决命名冲突、获得更灵活的命名能力，文件系统</a:t>
            </a:r>
            <a:endPar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rPr>
              <a:t>         必须采用多级目录结构</a:t>
            </a:r>
            <a:endParaRPr kumimoji="0" lang="zh-CN" sz="2400" b="1" i="0" u="none" strike="noStrike" kern="1200" cap="none" spc="0" normalizeH="0" baseline="0" noProof="1" dirty="0">
              <a:solidFill>
                <a:srgbClr val="CC0000"/>
              </a:solidFill>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charRg st="0" end="16"/>
                                            </p:txEl>
                                          </p:spTgt>
                                        </p:tgtEl>
                                        <p:attrNameLst>
                                          <p:attrName>style.visibility</p:attrName>
                                        </p:attrNameLst>
                                      </p:cBhvr>
                                      <p:to>
                                        <p:strVal val="visible"/>
                                      </p:to>
                                    </p:set>
                                    <p:anim calcmode="lin" valueType="num">
                                      <p:cBhvr additive="base">
                                        <p:cTn id="7" dur="1000" fill="hold"/>
                                        <p:tgtEl>
                                          <p:spTgt spid="8192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192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xEl>
                                              <p:charRg st="16" end="33"/>
                                            </p:txEl>
                                          </p:spTgt>
                                        </p:tgtEl>
                                        <p:attrNameLst>
                                          <p:attrName>style.visibility</p:attrName>
                                        </p:attrNameLst>
                                      </p:cBhvr>
                                      <p:to>
                                        <p:strVal val="visible"/>
                                      </p:to>
                                    </p:set>
                                    <p:anim calcmode="lin" valueType="num">
                                      <p:cBhvr additive="base">
                                        <p:cTn id="13" dur="500" fill="hold"/>
                                        <p:tgtEl>
                                          <p:spTgt spid="81923">
                                            <p:txEl>
                                              <p:charRg st="16" end="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23">
                                            <p:txEl>
                                              <p:charRg st="16" end="3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1923">
                                            <p:txEl>
                                              <p:charRg st="33" end="69"/>
                                            </p:txEl>
                                          </p:spTgt>
                                        </p:tgtEl>
                                        <p:attrNameLst>
                                          <p:attrName>style.visibility</p:attrName>
                                        </p:attrNameLst>
                                      </p:cBhvr>
                                      <p:to>
                                        <p:strVal val="visible"/>
                                      </p:to>
                                    </p:set>
                                    <p:anim calcmode="lin" valueType="num">
                                      <p:cBhvr additive="base">
                                        <p:cTn id="17" dur="500" fill="hold"/>
                                        <p:tgtEl>
                                          <p:spTgt spid="81923">
                                            <p:txEl>
                                              <p:charRg st="33" end="6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23">
                                            <p:txEl>
                                              <p:charRg st="33" end="69"/>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1923">
                                            <p:txEl>
                                              <p:charRg st="69" end="102"/>
                                            </p:txEl>
                                          </p:spTgt>
                                        </p:tgtEl>
                                        <p:attrNameLst>
                                          <p:attrName>style.visibility</p:attrName>
                                        </p:attrNameLst>
                                      </p:cBhvr>
                                      <p:to>
                                        <p:strVal val="visible"/>
                                      </p:to>
                                    </p:set>
                                    <p:anim calcmode="lin" valueType="num">
                                      <p:cBhvr additive="base">
                                        <p:cTn id="23" dur="500" fill="hold"/>
                                        <p:tgtEl>
                                          <p:spTgt spid="81923">
                                            <p:txEl>
                                              <p:charRg st="69" end="10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1923">
                                            <p:txEl>
                                              <p:charRg st="69" end="10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81923">
                                            <p:txEl>
                                              <p:charRg st="102" end="114"/>
                                            </p:txEl>
                                          </p:spTgt>
                                        </p:tgtEl>
                                        <p:attrNameLst>
                                          <p:attrName>style.visibility</p:attrName>
                                        </p:attrNameLst>
                                      </p:cBhvr>
                                      <p:to>
                                        <p:strVal val="visible"/>
                                      </p:to>
                                    </p:set>
                                    <p:anim calcmode="lin" valueType="num">
                                      <p:cBhvr additive="base">
                                        <p:cTn id="29" dur="500" fill="hold"/>
                                        <p:tgtEl>
                                          <p:spTgt spid="81923">
                                            <p:txEl>
                                              <p:charRg st="102" end="11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1923">
                                            <p:txEl>
                                              <p:charRg st="102" end="11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23">
                                            <p:txEl>
                                              <p:charRg st="114" end="144"/>
                                            </p:txEl>
                                          </p:spTgt>
                                        </p:tgtEl>
                                        <p:attrNameLst>
                                          <p:attrName>style.visibility</p:attrName>
                                        </p:attrNameLst>
                                      </p:cBhvr>
                                      <p:to>
                                        <p:strVal val="visible"/>
                                      </p:to>
                                    </p:set>
                                    <p:anim calcmode="lin" valueType="num">
                                      <p:cBhvr additive="base">
                                        <p:cTn id="35" dur="500" fill="hold"/>
                                        <p:tgtEl>
                                          <p:spTgt spid="81923">
                                            <p:txEl>
                                              <p:charRg st="114" end="14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23">
                                            <p:txEl>
                                              <p:charRg st="114" end="14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1923">
                                            <p:txEl>
                                              <p:charRg st="144" end="173"/>
                                            </p:txEl>
                                          </p:spTgt>
                                        </p:tgtEl>
                                        <p:attrNameLst>
                                          <p:attrName>style.visibility</p:attrName>
                                        </p:attrNameLst>
                                      </p:cBhvr>
                                      <p:to>
                                        <p:strVal val="visible"/>
                                      </p:to>
                                    </p:set>
                                    <p:anim calcmode="lin" valueType="num">
                                      <p:cBhvr additive="base">
                                        <p:cTn id="39" dur="500" fill="hold"/>
                                        <p:tgtEl>
                                          <p:spTgt spid="81923">
                                            <p:txEl>
                                              <p:charRg st="144" end="17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23">
                                            <p:txEl>
                                              <p:charRg st="144" end="17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1923">
                                            <p:txEl>
                                              <p:charRg st="173" end="179"/>
                                            </p:txEl>
                                          </p:spTgt>
                                        </p:tgtEl>
                                        <p:attrNameLst>
                                          <p:attrName>style.visibility</p:attrName>
                                        </p:attrNameLst>
                                      </p:cBhvr>
                                      <p:to>
                                        <p:strVal val="visible"/>
                                      </p:to>
                                    </p:set>
                                    <p:anim calcmode="lin" valueType="num">
                                      <p:cBhvr additive="base">
                                        <p:cTn id="43" dur="500" fill="hold"/>
                                        <p:tgtEl>
                                          <p:spTgt spid="81923">
                                            <p:txEl>
                                              <p:charRg st="173" end="17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23">
                                            <p:txEl>
                                              <p:charRg st="173" end="17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1923">
                                            <p:txEl>
                                              <p:charRg st="179" end="213"/>
                                            </p:txEl>
                                          </p:spTgt>
                                        </p:tgtEl>
                                        <p:attrNameLst>
                                          <p:attrName>style.visibility</p:attrName>
                                        </p:attrNameLst>
                                      </p:cBhvr>
                                      <p:to>
                                        <p:strVal val="visible"/>
                                      </p:to>
                                    </p:set>
                                    <p:anim calcmode="lin" valueType="num">
                                      <p:cBhvr additive="base">
                                        <p:cTn id="49" dur="500" fill="hold"/>
                                        <p:tgtEl>
                                          <p:spTgt spid="81923">
                                            <p:txEl>
                                              <p:charRg st="179" end="2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23">
                                            <p:txEl>
                                              <p:charRg st="179" end="2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1923">
                                            <p:txEl>
                                              <p:charRg st="213" end="233"/>
                                            </p:txEl>
                                          </p:spTgt>
                                        </p:tgtEl>
                                        <p:attrNameLst>
                                          <p:attrName>style.visibility</p:attrName>
                                        </p:attrNameLst>
                                      </p:cBhvr>
                                      <p:to>
                                        <p:strVal val="visible"/>
                                      </p:to>
                                    </p:set>
                                    <p:anim calcmode="lin" valueType="num">
                                      <p:cBhvr additive="base">
                                        <p:cTn id="53" dur="500" fill="hold"/>
                                        <p:tgtEl>
                                          <p:spTgt spid="81923">
                                            <p:txEl>
                                              <p:charRg st="213" end="23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1923">
                                            <p:txEl>
                                              <p:charRg st="213" end="23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2947" name="Rectangle 3"/>
          <p:cNvSpPr/>
          <p:nvPr/>
        </p:nvSpPr>
        <p:spPr>
          <a:xfrm>
            <a:off x="185738" y="658813"/>
            <a:ext cx="8696325" cy="5492750"/>
          </a:xfrm>
          <a:prstGeom prst="rect">
            <a:avLst/>
          </a:prstGeom>
          <a:noFill/>
          <a:ln w="9525">
            <a:noFill/>
          </a:ln>
        </p:spPr>
        <p:txBody>
          <a:bodyPr>
            <a:spAutoFit/>
          </a:bodyPr>
          <a:p>
            <a:pPr marL="533400" marR="0" indent="-533400" algn="l" defTabSz="914400" rtl="0" eaLnBrk="1" fontAlgn="base" latinLnBrk="0" hangingPunct="1">
              <a:lnSpc>
                <a:spcPct val="90000"/>
              </a:lnSpc>
              <a:spcBef>
                <a:spcPct val="1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（4） 什么是别名？</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3200" b="0" i="0" u="none" strike="noStrike" kern="1200" cap="none" spc="0" normalizeH="0" baseline="0" noProof="1" dirty="0">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用户以不同的文件名来访问同一个文件。</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1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rPr>
              <a:t>		通过链接技术来解决别名问题。</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树型文件目录</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什么是树型文件目录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Tx/>
              <a:buSzTx/>
              <a:buFontTx/>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在多级目录系统中 (除最末一级外)，任何一级目录的目 </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Tx/>
              <a:buSzTx/>
              <a:buFontTx/>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录项可以描述一个目录文件，也可以描述一个非目录文</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Tx/>
              <a:buSzTx/>
              <a:buFontTx/>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件 (数据文件)，而数据文件一定在树叶上。这样，就构</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Tx/>
              <a:buSzTx/>
              <a:buFontTx/>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成了一个树形层次结构。</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7">
                                            <p:txEl>
                                              <p:charRg st="0" end="11"/>
                                            </p:txEl>
                                          </p:spTgt>
                                        </p:tgtEl>
                                        <p:attrNameLst>
                                          <p:attrName>style.visibility</p:attrName>
                                        </p:attrNameLst>
                                      </p:cBhvr>
                                      <p:to>
                                        <p:strVal val="visible"/>
                                      </p:to>
                                    </p:set>
                                    <p:anim calcmode="lin" valueType="num">
                                      <p:cBhvr additive="base">
                                        <p:cTn id="7" dur="1000" fill="hold"/>
                                        <p:tgtEl>
                                          <p:spTgt spid="82947">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294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7">
                                            <p:txEl>
                                              <p:charRg st="11" end="32"/>
                                            </p:txEl>
                                          </p:spTgt>
                                        </p:tgtEl>
                                        <p:attrNameLst>
                                          <p:attrName>style.visibility</p:attrName>
                                        </p:attrNameLst>
                                      </p:cBhvr>
                                      <p:to>
                                        <p:strVal val="visible"/>
                                      </p:to>
                                    </p:set>
                                    <p:anim calcmode="lin" valueType="num">
                                      <p:cBhvr additive="base">
                                        <p:cTn id="13" dur="1000" fill="hold"/>
                                        <p:tgtEl>
                                          <p:spTgt spid="82947">
                                            <p:txEl>
                                              <p:charRg st="11" end="32"/>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2947">
                                            <p:txEl>
                                              <p:charRg st="11"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2947">
                                            <p:txEl>
                                              <p:charRg st="32" end="49"/>
                                            </p:txEl>
                                          </p:spTgt>
                                        </p:tgtEl>
                                        <p:attrNameLst>
                                          <p:attrName>style.visibility</p:attrName>
                                        </p:attrNameLst>
                                      </p:cBhvr>
                                      <p:to>
                                        <p:strVal val="visible"/>
                                      </p:to>
                                    </p:set>
                                    <p:anim calcmode="lin" valueType="num">
                                      <p:cBhvr additive="base">
                                        <p:cTn id="19" dur="1000" fill="hold"/>
                                        <p:tgtEl>
                                          <p:spTgt spid="82947">
                                            <p:txEl>
                                              <p:charRg st="32" end="49"/>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82947">
                                            <p:txEl>
                                              <p:charRg st="32" end="4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2947">
                                            <p:txEl>
                                              <p:charRg st="49" end="60"/>
                                            </p:txEl>
                                          </p:spTgt>
                                        </p:tgtEl>
                                        <p:attrNameLst>
                                          <p:attrName>style.visibility</p:attrName>
                                        </p:attrNameLst>
                                      </p:cBhvr>
                                      <p:to>
                                        <p:strVal val="visible"/>
                                      </p:to>
                                    </p:set>
                                    <p:anim calcmode="lin" valueType="num">
                                      <p:cBhvr additive="base">
                                        <p:cTn id="25" dur="1000" fill="hold"/>
                                        <p:tgtEl>
                                          <p:spTgt spid="82947">
                                            <p:txEl>
                                              <p:charRg st="49" end="60"/>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82947">
                                            <p:txEl>
                                              <p:charRg st="49" end="6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2947">
                                            <p:txEl>
                                              <p:charRg st="60" end="80"/>
                                            </p:txEl>
                                          </p:spTgt>
                                        </p:tgtEl>
                                        <p:attrNameLst>
                                          <p:attrName>style.visibility</p:attrName>
                                        </p:attrNameLst>
                                      </p:cBhvr>
                                      <p:to>
                                        <p:strVal val="visible"/>
                                      </p:to>
                                    </p:set>
                                    <p:anim calcmode="lin" valueType="num">
                                      <p:cBhvr additive="base">
                                        <p:cTn id="31" dur="1000" fill="hold"/>
                                        <p:tgtEl>
                                          <p:spTgt spid="82947">
                                            <p:txEl>
                                              <p:charRg st="60" end="80"/>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82947">
                                            <p:txEl>
                                              <p:charRg st="60" end="8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2947">
                                            <p:txEl>
                                              <p:charRg st="80" end="121"/>
                                            </p:txEl>
                                          </p:spTgt>
                                        </p:tgtEl>
                                        <p:attrNameLst>
                                          <p:attrName>style.visibility</p:attrName>
                                        </p:attrNameLst>
                                      </p:cBhvr>
                                      <p:to>
                                        <p:strVal val="visible"/>
                                      </p:to>
                                    </p:set>
                                    <p:anim calcmode="lin" valueType="num">
                                      <p:cBhvr additive="base">
                                        <p:cTn id="37" dur="500" fill="hold"/>
                                        <p:tgtEl>
                                          <p:spTgt spid="82947">
                                            <p:txEl>
                                              <p:charRg st="80" end="12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2947">
                                            <p:txEl>
                                              <p:charRg st="80" end="12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82947">
                                            <p:txEl>
                                              <p:charRg st="121" end="159"/>
                                            </p:txEl>
                                          </p:spTgt>
                                        </p:tgtEl>
                                        <p:attrNameLst>
                                          <p:attrName>style.visibility</p:attrName>
                                        </p:attrNameLst>
                                      </p:cBhvr>
                                      <p:to>
                                        <p:strVal val="visible"/>
                                      </p:to>
                                    </p:set>
                                    <p:anim calcmode="lin" valueType="num">
                                      <p:cBhvr additive="base">
                                        <p:cTn id="41" dur="500" fill="hold"/>
                                        <p:tgtEl>
                                          <p:spTgt spid="82947">
                                            <p:txEl>
                                              <p:charRg st="121" end="15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2947">
                                            <p:txEl>
                                              <p:charRg st="121" end="15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2947">
                                            <p:txEl>
                                              <p:charRg st="159" end="199"/>
                                            </p:txEl>
                                          </p:spTgt>
                                        </p:tgtEl>
                                        <p:attrNameLst>
                                          <p:attrName>style.visibility</p:attrName>
                                        </p:attrNameLst>
                                      </p:cBhvr>
                                      <p:to>
                                        <p:strVal val="visible"/>
                                      </p:to>
                                    </p:set>
                                    <p:anim calcmode="lin" valueType="num">
                                      <p:cBhvr additive="base">
                                        <p:cTn id="45" dur="500" fill="hold"/>
                                        <p:tgtEl>
                                          <p:spTgt spid="82947">
                                            <p:txEl>
                                              <p:charRg st="159" end="19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2947">
                                            <p:txEl>
                                              <p:charRg st="159" end="19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2947">
                                            <p:txEl>
                                              <p:charRg st="199" end="224"/>
                                            </p:txEl>
                                          </p:spTgt>
                                        </p:tgtEl>
                                        <p:attrNameLst>
                                          <p:attrName>style.visibility</p:attrName>
                                        </p:attrNameLst>
                                      </p:cBhvr>
                                      <p:to>
                                        <p:strVal val="visible"/>
                                      </p:to>
                                    </p:set>
                                    <p:anim calcmode="lin" valueType="num">
                                      <p:cBhvr additive="base">
                                        <p:cTn id="49" dur="500" fill="hold"/>
                                        <p:tgtEl>
                                          <p:spTgt spid="82947">
                                            <p:txEl>
                                              <p:charRg st="199" end="22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2947">
                                            <p:txEl>
                                              <p:charRg st="199" end="2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3971" name="Rectangle 3"/>
          <p:cNvSpPr/>
          <p:nvPr/>
        </p:nvSpPr>
        <p:spPr>
          <a:xfrm>
            <a:off x="657225" y="573088"/>
            <a:ext cx="4211638"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树型文件目录结构</a:t>
            </a:r>
            <a:r>
              <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8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83973" name="组合 83972"/>
          <p:cNvGrpSpPr/>
          <p:nvPr/>
        </p:nvGrpSpPr>
        <p:grpSpPr>
          <a:xfrm>
            <a:off x="328613" y="771525"/>
            <a:ext cx="8077200" cy="5235575"/>
            <a:chOff x="0" y="0"/>
            <a:chExt cx="5088" cy="3298"/>
          </a:xfrm>
        </p:grpSpPr>
        <p:sp>
          <p:nvSpPr>
            <p:cNvPr id="83974" name="Rectangle 6"/>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83975" name="Line 8"/>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83976" name="Line 9"/>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83977" name="Text Box 10"/>
            <p:cNvSpPr txBox="1"/>
            <p:nvPr/>
          </p:nvSpPr>
          <p:spPr>
            <a:xfrm>
              <a:off x="2437" y="193"/>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78" name="Text Box 11"/>
            <p:cNvSpPr txBox="1"/>
            <p:nvPr/>
          </p:nvSpPr>
          <p:spPr>
            <a:xfrm>
              <a:off x="2660" y="19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79" name="Text Box 12"/>
            <p:cNvSpPr txBox="1"/>
            <p:nvPr/>
          </p:nvSpPr>
          <p:spPr>
            <a:xfrm>
              <a:off x="2871" y="193"/>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81" name="Rectangle 13"/>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4" name="Line 14"/>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83982" name="Line 15"/>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83983" name="Text Box 16"/>
            <p:cNvSpPr txBox="1"/>
            <p:nvPr/>
          </p:nvSpPr>
          <p:spPr>
            <a:xfrm>
              <a:off x="2456" y="11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f</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84" name="Text Box 17"/>
            <p:cNvSpPr txBox="1"/>
            <p:nvPr/>
          </p:nvSpPr>
          <p:spPr>
            <a:xfrm>
              <a:off x="2668" y="1158"/>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85" name="Text Box 18"/>
            <p:cNvSpPr txBox="1"/>
            <p:nvPr/>
          </p:nvSpPr>
          <p:spPr>
            <a:xfrm>
              <a:off x="2874" y="11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87" name="Rectangle 19"/>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5" name="Line 20"/>
            <p:cNvSpPr/>
            <p:nvPr/>
          </p:nvSpPr>
          <p:spPr>
            <a:xfrm>
              <a:off x="837" y="1370"/>
              <a:ext cx="657" cy="0"/>
            </a:xfrm>
            <a:prstGeom prst="line">
              <a:avLst/>
            </a:prstGeom>
            <a:ln w="12700" cap="flat" cmpd="sng">
              <a:solidFill>
                <a:srgbClr val="000000"/>
              </a:solidFill>
              <a:prstDash val="solid"/>
              <a:round/>
              <a:headEnd type="none" w="med" len="med"/>
              <a:tailEnd type="none" w="med" len="med"/>
            </a:ln>
          </p:spPr>
        </p:sp>
        <p:sp>
          <p:nvSpPr>
            <p:cNvPr id="83988" name="Line 21"/>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83989" name="Line 22"/>
            <p:cNvSpPr/>
            <p:nvPr/>
          </p:nvSpPr>
          <p:spPr>
            <a:xfrm>
              <a:off x="1272" y="1174"/>
              <a:ext cx="0" cy="402"/>
            </a:xfrm>
            <a:prstGeom prst="line">
              <a:avLst/>
            </a:prstGeom>
            <a:ln w="12700" cap="flat" cmpd="sng">
              <a:solidFill>
                <a:srgbClr val="000000"/>
              </a:solidFill>
              <a:prstDash val="solid"/>
              <a:round/>
              <a:headEnd type="none" w="med" len="med"/>
              <a:tailEnd type="none" w="med" len="med"/>
            </a:ln>
          </p:spPr>
        </p:sp>
        <p:sp>
          <p:nvSpPr>
            <p:cNvPr id="83990" name="Text Box 23"/>
            <p:cNvSpPr txBox="1"/>
            <p:nvPr/>
          </p:nvSpPr>
          <p:spPr>
            <a:xfrm>
              <a:off x="854" y="1116"/>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1" name="Text Box 24"/>
            <p:cNvSpPr txBox="1"/>
            <p:nvPr/>
          </p:nvSpPr>
          <p:spPr>
            <a:xfrm>
              <a:off x="1076" y="1120"/>
              <a:ext cx="262"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2" name="Text Box 25"/>
            <p:cNvSpPr txBox="1"/>
            <p:nvPr/>
          </p:nvSpPr>
          <p:spPr>
            <a:xfrm>
              <a:off x="1299" y="1125"/>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4" name="Rectangle 26"/>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6" name="Line 27"/>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83995" name="Text Box 28"/>
            <p:cNvSpPr txBox="1"/>
            <p:nvPr/>
          </p:nvSpPr>
          <p:spPr>
            <a:xfrm>
              <a:off x="3395" y="20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6" name="Text Box 29"/>
            <p:cNvSpPr txBox="1"/>
            <p:nvPr/>
          </p:nvSpPr>
          <p:spPr>
            <a:xfrm>
              <a:off x="3610" y="2072"/>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h</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3998" name="Rectangle 30"/>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7" name="Line 31"/>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83999" name="Text Box 32"/>
            <p:cNvSpPr txBox="1"/>
            <p:nvPr/>
          </p:nvSpPr>
          <p:spPr>
            <a:xfrm>
              <a:off x="1518" y="20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j</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0" name="Text Box 33"/>
            <p:cNvSpPr txBox="1"/>
            <p:nvPr/>
          </p:nvSpPr>
          <p:spPr>
            <a:xfrm>
              <a:off x="1724" y="2072"/>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h</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2" name="Rectangle 34"/>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 name="Line 35"/>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84003" name="Line 36"/>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84004" name="Text Box 37"/>
            <p:cNvSpPr txBox="1"/>
            <p:nvPr/>
          </p:nvSpPr>
          <p:spPr>
            <a:xfrm>
              <a:off x="2456"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j</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5" name="Text Box 38"/>
            <p:cNvSpPr txBox="1"/>
            <p:nvPr/>
          </p:nvSpPr>
          <p:spPr>
            <a:xfrm>
              <a:off x="2654"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m</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6" name="Text Box 39"/>
            <p:cNvSpPr txBox="1"/>
            <p:nvPr/>
          </p:nvSpPr>
          <p:spPr>
            <a:xfrm>
              <a:off x="2902"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r</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07" name="Line 40"/>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84009" name="Rectangle 41"/>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 name="Line 42"/>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84010" name="Line 43"/>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84011" name="Text Box 44"/>
            <p:cNvSpPr txBox="1"/>
            <p:nvPr/>
          </p:nvSpPr>
          <p:spPr>
            <a:xfrm>
              <a:off x="4376" y="1126"/>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g</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12" name="Text Box 45"/>
            <p:cNvSpPr txBox="1"/>
            <p:nvPr/>
          </p:nvSpPr>
          <p:spPr>
            <a:xfrm>
              <a:off x="4580" y="1130"/>
              <a:ext cx="261"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13" name="Line 46"/>
            <p:cNvSpPr/>
            <p:nvPr/>
          </p:nvSpPr>
          <p:spPr>
            <a:xfrm>
              <a:off x="4368" y="1381"/>
              <a:ext cx="435" cy="0"/>
            </a:xfrm>
            <a:prstGeom prst="line">
              <a:avLst/>
            </a:prstGeom>
            <a:ln w="12700" cap="flat" cmpd="sng">
              <a:solidFill>
                <a:srgbClr val="000000"/>
              </a:solidFill>
              <a:prstDash val="solid"/>
              <a:round/>
              <a:headEnd type="none" w="med" len="med"/>
              <a:tailEnd type="none" w="med" len="med"/>
            </a:ln>
          </p:spPr>
        </p:sp>
        <p:sp>
          <p:nvSpPr>
            <p:cNvPr id="84015" name="Rectangle 47"/>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10" name="Line 48"/>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84016" name="Line 49"/>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84017" name="Text Box 50"/>
            <p:cNvSpPr txBox="1"/>
            <p:nvPr/>
          </p:nvSpPr>
          <p:spPr>
            <a:xfrm>
              <a:off x="373" y="2048"/>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18" name="Text Box 51"/>
            <p:cNvSpPr txBox="1"/>
            <p:nvPr/>
          </p:nvSpPr>
          <p:spPr>
            <a:xfrm>
              <a:off x="577" y="2043"/>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19" name="Line 52"/>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84020" name="Line 53"/>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84021" name="Line 54"/>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84022" name="Line 55"/>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sp>
        <p:sp>
          <p:nvSpPr>
            <p:cNvPr id="84023" name="Line 56"/>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84024" name="Line 57"/>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sp>
        <p:sp>
          <p:nvSpPr>
            <p:cNvPr id="84025" name="Line 58"/>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sp>
        <p:sp>
          <p:nvSpPr>
            <p:cNvPr id="84027" name="Oval 59"/>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28" name="Oval 60"/>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29" name="Oval 61"/>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0" name="Oval 62"/>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1" name="Oval 63"/>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2" name="Oval 64"/>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3" name="Oval 65"/>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4" name="Oval 66"/>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5" name="Oval 67"/>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6" name="Oval 68"/>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7" name="Oval 69"/>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8" name="Oval 70"/>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4039" name="Oval 71"/>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11" name="Line 72"/>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sp>
        <p:sp>
          <p:nvSpPr>
            <p:cNvPr id="84040" name="Line 73"/>
            <p:cNvSpPr/>
            <p:nvPr/>
          </p:nvSpPr>
          <p:spPr>
            <a:xfrm flipH="1">
              <a:off x="1272" y="1489"/>
              <a:ext cx="125" cy="717"/>
            </a:xfrm>
            <a:prstGeom prst="line">
              <a:avLst/>
            </a:prstGeom>
            <a:ln w="12700" cap="flat" cmpd="sng">
              <a:solidFill>
                <a:srgbClr val="000000"/>
              </a:solidFill>
              <a:prstDash val="solid"/>
              <a:round/>
              <a:headEnd type="none" w="med" len="med"/>
              <a:tailEnd type="triangle" w="sm" len="med"/>
            </a:ln>
          </p:spPr>
        </p:sp>
        <p:sp>
          <p:nvSpPr>
            <p:cNvPr id="84041" name="Line 74"/>
            <p:cNvSpPr/>
            <p:nvPr/>
          </p:nvSpPr>
          <p:spPr>
            <a:xfrm>
              <a:off x="461" y="2379"/>
              <a:ext cx="0" cy="445"/>
            </a:xfrm>
            <a:prstGeom prst="line">
              <a:avLst/>
            </a:prstGeom>
            <a:ln w="12700" cap="flat" cmpd="sng">
              <a:solidFill>
                <a:srgbClr val="000000"/>
              </a:solidFill>
              <a:prstDash val="solid"/>
              <a:round/>
              <a:headEnd type="none" w="med" len="med"/>
              <a:tailEnd type="triangle" w="sm" len="med"/>
            </a:ln>
          </p:spPr>
        </p:sp>
        <p:sp>
          <p:nvSpPr>
            <p:cNvPr id="84042" name="Line 75"/>
            <p:cNvSpPr/>
            <p:nvPr/>
          </p:nvSpPr>
          <p:spPr>
            <a:xfrm>
              <a:off x="675" y="2379"/>
              <a:ext cx="125" cy="445"/>
            </a:xfrm>
            <a:prstGeom prst="line">
              <a:avLst/>
            </a:prstGeom>
            <a:ln w="12700" cap="flat" cmpd="sng">
              <a:solidFill>
                <a:srgbClr val="000000"/>
              </a:solidFill>
              <a:prstDash val="solid"/>
              <a:round/>
              <a:headEnd type="none" w="med" len="med"/>
              <a:tailEnd type="triangle" w="sm" len="med"/>
            </a:ln>
          </p:spPr>
        </p:sp>
        <p:sp>
          <p:nvSpPr>
            <p:cNvPr id="84043" name="Line 76"/>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84044" name="Line 77"/>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84045" name="Line 78"/>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84046" name="Line 79"/>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sp>
        <p:sp>
          <p:nvSpPr>
            <p:cNvPr id="84047" name="Line 80"/>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84048" name="Line 81"/>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84049" name="Line 82"/>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84050" name="Line 83"/>
            <p:cNvSpPr/>
            <p:nvPr/>
          </p:nvSpPr>
          <p:spPr>
            <a:xfrm>
              <a:off x="4474" y="1489"/>
              <a:ext cx="0" cy="717"/>
            </a:xfrm>
            <a:prstGeom prst="line">
              <a:avLst/>
            </a:prstGeom>
            <a:ln w="12700" cap="flat" cmpd="sng">
              <a:solidFill>
                <a:srgbClr val="000000"/>
              </a:solidFill>
              <a:prstDash val="solid"/>
              <a:round/>
              <a:headEnd type="none" w="med" len="med"/>
              <a:tailEnd type="triangle" w="sm" len="med"/>
            </a:ln>
          </p:spPr>
        </p:sp>
        <p:sp>
          <p:nvSpPr>
            <p:cNvPr id="84051" name="Line 84"/>
            <p:cNvSpPr/>
            <p:nvPr/>
          </p:nvSpPr>
          <p:spPr>
            <a:xfrm>
              <a:off x="4667" y="1489"/>
              <a:ext cx="77" cy="717"/>
            </a:xfrm>
            <a:prstGeom prst="line">
              <a:avLst/>
            </a:prstGeom>
            <a:ln w="12700" cap="flat" cmpd="sng">
              <a:solidFill>
                <a:srgbClr val="000000"/>
              </a:solidFill>
              <a:prstDash val="solid"/>
              <a:round/>
              <a:headEnd type="none" w="med" len="med"/>
              <a:tailEnd type="triangle" w="sm" len="med"/>
            </a:ln>
          </p:spPr>
        </p:sp>
        <p:sp>
          <p:nvSpPr>
            <p:cNvPr id="84052" name="Line 85"/>
            <p:cNvSpPr/>
            <p:nvPr/>
          </p:nvSpPr>
          <p:spPr>
            <a:xfrm>
              <a:off x="2456" y="1399"/>
              <a:ext cx="657" cy="0"/>
            </a:xfrm>
            <a:prstGeom prst="line">
              <a:avLst/>
            </a:prstGeom>
            <a:ln w="12700" cap="flat" cmpd="sng">
              <a:solidFill>
                <a:srgbClr val="000000"/>
              </a:solidFill>
              <a:prstDash val="solid"/>
              <a:round/>
              <a:headEnd type="none" w="med" len="med"/>
              <a:tailEnd type="none" w="med" len="med"/>
            </a:ln>
          </p:spPr>
        </p:sp>
        <p:sp>
          <p:nvSpPr>
            <p:cNvPr id="84053" name="Text Box 86"/>
            <p:cNvSpPr txBox="1"/>
            <p:nvPr/>
          </p:nvSpPr>
          <p:spPr>
            <a:xfrm>
              <a:off x="198"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4" name="Text Box 87"/>
            <p:cNvSpPr txBox="1"/>
            <p:nvPr/>
          </p:nvSpPr>
          <p:spPr>
            <a:xfrm>
              <a:off x="3717" y="3048"/>
              <a:ext cx="482" cy="2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5" name="Text Box 88"/>
            <p:cNvSpPr txBox="1"/>
            <p:nvPr/>
          </p:nvSpPr>
          <p:spPr>
            <a:xfrm>
              <a:off x="593"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6" name="Text Box 89"/>
            <p:cNvSpPr txBox="1"/>
            <p:nvPr/>
          </p:nvSpPr>
          <p:spPr>
            <a:xfrm>
              <a:off x="1185"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7" name="Text Box 90"/>
            <p:cNvSpPr txBox="1"/>
            <p:nvPr/>
          </p:nvSpPr>
          <p:spPr>
            <a:xfrm>
              <a:off x="1630"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8" name="Text Box 91"/>
            <p:cNvSpPr txBox="1"/>
            <p:nvPr/>
          </p:nvSpPr>
          <p:spPr>
            <a:xfrm>
              <a:off x="2075"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59" name="Text Box 92"/>
            <p:cNvSpPr txBox="1"/>
            <p:nvPr/>
          </p:nvSpPr>
          <p:spPr>
            <a:xfrm>
              <a:off x="2470"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0" name="Text Box 93"/>
            <p:cNvSpPr txBox="1"/>
            <p:nvPr/>
          </p:nvSpPr>
          <p:spPr>
            <a:xfrm>
              <a:off x="2865"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1" name="Text Box 94"/>
            <p:cNvSpPr txBox="1"/>
            <p:nvPr/>
          </p:nvSpPr>
          <p:spPr>
            <a:xfrm>
              <a:off x="3310" y="3048"/>
              <a:ext cx="481" cy="2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2" name="Text Box 95"/>
            <p:cNvSpPr txBox="1"/>
            <p:nvPr/>
          </p:nvSpPr>
          <p:spPr>
            <a:xfrm>
              <a:off x="2026" y="300"/>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3" name="Text Box 96"/>
            <p:cNvSpPr txBox="1"/>
            <p:nvPr/>
          </p:nvSpPr>
          <p:spPr>
            <a:xfrm>
              <a:off x="444" y="1199"/>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4" name="Text Box 97"/>
            <p:cNvSpPr txBox="1"/>
            <p:nvPr/>
          </p:nvSpPr>
          <p:spPr>
            <a:xfrm>
              <a:off x="2075" y="125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5" name="Text Box 98"/>
            <p:cNvSpPr txBox="1"/>
            <p:nvPr/>
          </p:nvSpPr>
          <p:spPr>
            <a:xfrm>
              <a:off x="3952" y="125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6" name="Text Box 99"/>
            <p:cNvSpPr txBox="1"/>
            <p:nvPr/>
          </p:nvSpPr>
          <p:spPr>
            <a:xfrm>
              <a:off x="4199" y="2449"/>
              <a:ext cx="445"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7" name="Text Box 100"/>
            <p:cNvSpPr txBox="1"/>
            <p:nvPr/>
          </p:nvSpPr>
          <p:spPr>
            <a:xfrm>
              <a:off x="4644" y="2449"/>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8" name="Text Box 101"/>
            <p:cNvSpPr txBox="1"/>
            <p:nvPr/>
          </p:nvSpPr>
          <p:spPr>
            <a:xfrm>
              <a:off x="0" y="21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69" name="Text Box 102"/>
            <p:cNvSpPr txBox="1"/>
            <p:nvPr/>
          </p:nvSpPr>
          <p:spPr>
            <a:xfrm>
              <a:off x="1473" y="1863"/>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0" name="Text Box 103"/>
            <p:cNvSpPr txBox="1"/>
            <p:nvPr/>
          </p:nvSpPr>
          <p:spPr>
            <a:xfrm>
              <a:off x="2272" y="1881"/>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1" name="Text Box 104"/>
            <p:cNvSpPr txBox="1"/>
            <p:nvPr/>
          </p:nvSpPr>
          <p:spPr>
            <a:xfrm>
              <a:off x="3705" y="189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2" name="Text Box 105"/>
            <p:cNvSpPr txBox="1"/>
            <p:nvPr/>
          </p:nvSpPr>
          <p:spPr>
            <a:xfrm>
              <a:off x="790" y="2349"/>
              <a:ext cx="445"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3" name="Text Box 106"/>
            <p:cNvSpPr txBox="1"/>
            <p:nvPr/>
          </p:nvSpPr>
          <p:spPr>
            <a:xfrm>
              <a:off x="1136" y="2349"/>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4" name="Text Box 107"/>
            <p:cNvSpPr txBox="1"/>
            <p:nvPr/>
          </p:nvSpPr>
          <p:spPr>
            <a:xfrm>
              <a:off x="2424" y="0"/>
              <a:ext cx="735" cy="3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根目录 </a:t>
              </a:r>
              <a:r>
                <a:rPr lang="zh-CN" altLang="zh-CN" sz="1600" dirty="0">
                  <a:solidFill>
                    <a:schemeClr val="tx1"/>
                  </a:solidFill>
                  <a:latin typeface="Arial" panose="020B0604020202020204" pitchFamily="34"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5" name="Text Box 108"/>
            <p:cNvSpPr txBox="1"/>
            <p:nvPr/>
          </p:nvSpPr>
          <p:spPr>
            <a:xfrm>
              <a:off x="692" y="900"/>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6" name="Text Box 109"/>
            <p:cNvSpPr txBox="1"/>
            <p:nvPr/>
          </p:nvSpPr>
          <p:spPr>
            <a:xfrm>
              <a:off x="2124" y="900"/>
              <a:ext cx="643"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7" name="Text Box 110"/>
            <p:cNvSpPr txBox="1"/>
            <p:nvPr/>
          </p:nvSpPr>
          <p:spPr>
            <a:xfrm>
              <a:off x="4347" y="900"/>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8" name="Text Box 111"/>
            <p:cNvSpPr txBox="1"/>
            <p:nvPr/>
          </p:nvSpPr>
          <p:spPr>
            <a:xfrm>
              <a:off x="0" y="1849"/>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79" name="Text Box 112"/>
            <p:cNvSpPr txBox="1"/>
            <p:nvPr/>
          </p:nvSpPr>
          <p:spPr>
            <a:xfrm>
              <a:off x="1433" y="1713"/>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f</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80" name="Text Box 113"/>
            <p:cNvSpPr txBox="1"/>
            <p:nvPr/>
          </p:nvSpPr>
          <p:spPr>
            <a:xfrm>
              <a:off x="2174" y="1731"/>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81" name="Text Box 114"/>
            <p:cNvSpPr txBox="1"/>
            <p:nvPr/>
          </p:nvSpPr>
          <p:spPr>
            <a:xfrm>
              <a:off x="3485" y="1731"/>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84082" name="Line 115"/>
            <p:cNvSpPr/>
            <p:nvPr/>
          </p:nvSpPr>
          <p:spPr>
            <a:xfrm>
              <a:off x="1482" y="2299"/>
              <a:ext cx="493" cy="0"/>
            </a:xfrm>
            <a:prstGeom prst="line">
              <a:avLst/>
            </a:prstGeom>
            <a:ln w="12700" cap="flat" cmpd="sng">
              <a:solidFill>
                <a:schemeClr val="tx1"/>
              </a:solidFill>
              <a:prstDash val="solid"/>
              <a:round/>
              <a:headEnd type="none" w="med" len="med"/>
              <a:tailEnd type="none" w="med" len="med"/>
            </a:ln>
          </p:spPr>
        </p:sp>
        <p:sp>
          <p:nvSpPr>
            <p:cNvPr id="84083" name="Line 116"/>
            <p:cNvSpPr/>
            <p:nvPr/>
          </p:nvSpPr>
          <p:spPr>
            <a:xfrm>
              <a:off x="3359" y="2299"/>
              <a:ext cx="494" cy="0"/>
            </a:xfrm>
            <a:prstGeom prst="line">
              <a:avLst/>
            </a:prstGeom>
            <a:ln w="12700" cap="flat" cmpd="sng">
              <a:solidFill>
                <a:schemeClr val="tx1"/>
              </a:solidFill>
              <a:prstDash val="solid"/>
              <a:round/>
              <a:headEnd type="none" w="med" len="med"/>
              <a:tailEnd type="none" w="med" len="med"/>
            </a:ln>
          </p:spPr>
        </p:sp>
        <p:sp>
          <p:nvSpPr>
            <p:cNvPr id="84084" name="Line 117"/>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sp>
        <p:nvSpPr>
          <p:cNvPr id="84086" name="Text Box 118"/>
          <p:cNvSpPr txBox="1"/>
          <p:nvPr/>
        </p:nvSpPr>
        <p:spPr>
          <a:xfrm>
            <a:off x="3736975" y="6102350"/>
            <a:ext cx="2043113" cy="336550"/>
          </a:xfrm>
          <a:prstGeom prst="rect">
            <a:avLst/>
          </a:prstGeom>
          <a:noFill/>
          <a:ln w="9525">
            <a:noFill/>
          </a:ln>
        </p:spPr>
        <p:txBody>
          <a:bodyPr anchor="t">
            <a:spAutoFit/>
          </a:bodyPr>
          <a:p>
            <a:pPr>
              <a:spcBef>
                <a:spcPct val="30000"/>
              </a:spcBef>
            </a:pPr>
            <a:r>
              <a:rPr lang="zh-CN" altLang="en-US" sz="1600" b="0">
                <a:solidFill>
                  <a:schemeClr val="tx1"/>
                </a:solidFill>
                <a:latin typeface="Times New Roman" panose="02020603050405020304" pitchFamily="2" charset="0"/>
                <a:ea typeface="宋体" panose="02010600030101010101" pitchFamily="2" charset="-122"/>
              </a:rPr>
              <a:t>多级文件目录结构</a:t>
            </a:r>
            <a:endParaRPr lang="zh-CN" altLang="en-US" sz="1600" b="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charRg st="0" end="21"/>
                                            </p:txEl>
                                          </p:spTgt>
                                        </p:tgtEl>
                                        <p:attrNameLst>
                                          <p:attrName>style.visibility</p:attrName>
                                        </p:attrNameLst>
                                      </p:cBhvr>
                                      <p:to>
                                        <p:strVal val="visible"/>
                                      </p:to>
                                    </p:set>
                                    <p:anim calcmode="lin" valueType="num">
                                      <p:cBhvr additive="base">
                                        <p:cTn id="7" dur="1000" fill="hold"/>
                                        <p:tgtEl>
                                          <p:spTgt spid="83971">
                                            <p:txEl>
                                              <p:charRg st="0" end="2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3971">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ppt_x"/>
                                          </p:val>
                                        </p:tav>
                                        <p:tav tm="100000">
                                          <p:val>
                                            <p:strVal val="#ppt_x"/>
                                          </p:val>
                                        </p:tav>
                                      </p:tavLst>
                                    </p:anim>
                                    <p:anim calcmode="lin" valueType="num">
                                      <p:cBhvr additive="base">
                                        <p:cTn id="14"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4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P spid="8408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29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4995" name="Rectangle 3"/>
          <p:cNvSpPr/>
          <p:nvPr/>
        </p:nvSpPr>
        <p:spPr>
          <a:xfrm>
            <a:off x="400050" y="458788"/>
            <a:ext cx="8743950" cy="14557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文件路径名</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多级目录中，文件的路径名是由根目录到该文件的通路上所有目录文</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件符号名和该文件的符号名组成的字符串，相互之间用分隔符分隔。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84997" name="Rectangle 5"/>
          <p:cNvSpPr/>
          <p:nvPr/>
        </p:nvSpPr>
        <p:spPr>
          <a:xfrm>
            <a:off x="974725" y="6135688"/>
            <a:ext cx="5232400" cy="457200"/>
          </a:xfrm>
          <a:prstGeom prst="rect">
            <a:avLst/>
          </a:prstGeom>
          <a:noFill/>
          <a:ln w="9525">
            <a:noFill/>
          </a:ln>
        </p:spPr>
        <p:txBody>
          <a:bodyPr anchor="t">
            <a:spAutoFit/>
          </a:bodyPr>
          <a:p>
            <a:pPr marL="533400" indent="-533400">
              <a:lnSpc>
                <a:spcPct val="120000"/>
              </a:lnSpc>
              <a:spcBef>
                <a:spcPct val="30000"/>
              </a:spcBef>
              <a:buClr>
                <a:schemeClr val="tx2"/>
              </a:buClr>
              <a:buSzPct val="95000"/>
              <a:buFont typeface="Wingdings" panose="05000000000000000000" pitchFamily="2" charset="2"/>
              <a:buBlip>
                <a:blip r:embed="rId1"/>
              </a:buBlip>
            </a:pPr>
            <a:r>
              <a:rPr lang="zh-CN" altLang="zh-CN" sz="2000" dirty="0">
                <a:solidFill>
                  <a:schemeClr val="tx1"/>
                </a:solidFill>
                <a:latin typeface="Times New Roman" panose="02020603050405020304" pitchFamily="2" charset="0"/>
                <a:ea typeface="宋体" panose="02010600030101010101" pitchFamily="2" charset="-122"/>
              </a:rPr>
              <a:t>图中id为15的文件的文件路径名为  /b/f/J</a:t>
            </a:r>
            <a:endParaRPr lang="zh-CN" altLang="zh-CN" sz="2000" dirty="0">
              <a:solidFill>
                <a:schemeClr val="tx1"/>
              </a:solidFill>
              <a:latin typeface="Times New Roman" panose="02020603050405020304" pitchFamily="2" charset="0"/>
              <a:ea typeface="宋体" panose="02010600030101010101" pitchFamily="2" charset="-122"/>
            </a:endParaRPr>
          </a:p>
        </p:txBody>
      </p:sp>
      <p:grpSp>
        <p:nvGrpSpPr>
          <p:cNvPr id="84998" name="组合 84997"/>
          <p:cNvGrpSpPr/>
          <p:nvPr/>
        </p:nvGrpSpPr>
        <p:grpSpPr>
          <a:xfrm>
            <a:off x="1243013" y="1800225"/>
            <a:ext cx="7292975" cy="4321175"/>
            <a:chOff x="0" y="0"/>
            <a:chExt cx="5088" cy="3298"/>
          </a:xfrm>
        </p:grpSpPr>
        <p:sp>
          <p:nvSpPr>
            <p:cNvPr id="84999" name="Rectangle 7"/>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8"/>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85000" name="Line 9"/>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85001" name="Line 10"/>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85002" name="Text Box 11"/>
            <p:cNvSpPr txBox="1"/>
            <p:nvPr/>
          </p:nvSpPr>
          <p:spPr>
            <a:xfrm>
              <a:off x="2437"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03" name="Text Box 12"/>
            <p:cNvSpPr txBox="1"/>
            <p:nvPr/>
          </p:nvSpPr>
          <p:spPr>
            <a:xfrm>
              <a:off x="2660" y="19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04" name="Text Box 13"/>
            <p:cNvSpPr txBox="1"/>
            <p:nvPr/>
          </p:nvSpPr>
          <p:spPr>
            <a:xfrm>
              <a:off x="2871"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06" name="Rectangle 14"/>
            <p:cNvSpPr/>
            <p:nvPr/>
          </p:nvSpPr>
          <p:spPr>
            <a:xfrm>
              <a:off x="2439" y="1185"/>
              <a:ext cx="656"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5"/>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85007" name="Line 16"/>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85008" name="Text Box 17"/>
            <p:cNvSpPr txBox="1"/>
            <p:nvPr/>
          </p:nvSpPr>
          <p:spPr>
            <a:xfrm>
              <a:off x="2456"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09" name="Text Box 18"/>
            <p:cNvSpPr txBox="1"/>
            <p:nvPr/>
          </p:nvSpPr>
          <p:spPr>
            <a:xfrm>
              <a:off x="2668" y="115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0" name="Text Box 19"/>
            <p:cNvSpPr txBox="1"/>
            <p:nvPr/>
          </p:nvSpPr>
          <p:spPr>
            <a:xfrm>
              <a:off x="2874"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2" name="Rectangle 20"/>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21"/>
            <p:cNvSpPr/>
            <p:nvPr/>
          </p:nvSpPr>
          <p:spPr>
            <a:xfrm>
              <a:off x="837" y="1370"/>
              <a:ext cx="657" cy="0"/>
            </a:xfrm>
            <a:prstGeom prst="line">
              <a:avLst/>
            </a:prstGeom>
            <a:ln w="12700" cap="flat" cmpd="sng">
              <a:solidFill>
                <a:srgbClr val="000000"/>
              </a:solidFill>
              <a:prstDash val="solid"/>
              <a:round/>
              <a:headEnd type="none" w="med" len="med"/>
              <a:tailEnd type="none" w="med" len="med"/>
            </a:ln>
          </p:spPr>
        </p:sp>
        <p:sp>
          <p:nvSpPr>
            <p:cNvPr id="85013" name="Line 22"/>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85014" name="Line 23"/>
            <p:cNvSpPr/>
            <p:nvPr/>
          </p:nvSpPr>
          <p:spPr>
            <a:xfrm>
              <a:off x="1273" y="1174"/>
              <a:ext cx="0" cy="402"/>
            </a:xfrm>
            <a:prstGeom prst="line">
              <a:avLst/>
            </a:prstGeom>
            <a:ln w="12700" cap="flat" cmpd="sng">
              <a:solidFill>
                <a:srgbClr val="000000"/>
              </a:solidFill>
              <a:prstDash val="solid"/>
              <a:round/>
              <a:headEnd type="none" w="med" len="med"/>
              <a:tailEnd type="none" w="med" len="med"/>
            </a:ln>
          </p:spPr>
        </p:sp>
        <p:sp>
          <p:nvSpPr>
            <p:cNvPr id="85015" name="Text Box 24"/>
            <p:cNvSpPr txBox="1"/>
            <p:nvPr/>
          </p:nvSpPr>
          <p:spPr>
            <a:xfrm>
              <a:off x="854" y="111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6" name="Text Box 25"/>
            <p:cNvSpPr txBox="1"/>
            <p:nvPr/>
          </p:nvSpPr>
          <p:spPr>
            <a:xfrm>
              <a:off x="1076" y="1120"/>
              <a:ext cx="262"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7" name="Text Box 26"/>
            <p:cNvSpPr txBox="1"/>
            <p:nvPr/>
          </p:nvSpPr>
          <p:spPr>
            <a:xfrm>
              <a:off x="1299" y="1125"/>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19" name="Rectangle 27"/>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8"/>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85020" name="Text Box 29"/>
            <p:cNvSpPr txBox="1"/>
            <p:nvPr/>
          </p:nvSpPr>
          <p:spPr>
            <a:xfrm>
              <a:off x="3395"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21" name="Text Box 30"/>
            <p:cNvSpPr txBox="1"/>
            <p:nvPr/>
          </p:nvSpPr>
          <p:spPr>
            <a:xfrm>
              <a:off x="3610" y="2072"/>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23" name="Rectangle 31"/>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2"/>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85024" name="Text Box 33"/>
            <p:cNvSpPr txBox="1"/>
            <p:nvPr/>
          </p:nvSpPr>
          <p:spPr>
            <a:xfrm>
              <a:off x="1518"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25" name="Text Box 34"/>
            <p:cNvSpPr txBox="1"/>
            <p:nvPr/>
          </p:nvSpPr>
          <p:spPr>
            <a:xfrm>
              <a:off x="1724" y="2072"/>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27" name="Rectangle 35"/>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6"/>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85028" name="Line 37"/>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85029" name="Text Box 38"/>
            <p:cNvSpPr txBox="1"/>
            <p:nvPr/>
          </p:nvSpPr>
          <p:spPr>
            <a:xfrm>
              <a:off x="2456"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0" name="Text Box 39"/>
            <p:cNvSpPr txBox="1"/>
            <p:nvPr/>
          </p:nvSpPr>
          <p:spPr>
            <a:xfrm>
              <a:off x="2654"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m</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1" name="Text Box 40"/>
            <p:cNvSpPr txBox="1"/>
            <p:nvPr/>
          </p:nvSpPr>
          <p:spPr>
            <a:xfrm>
              <a:off x="2902"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r</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2" name="Line 41"/>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85034" name="Rectangle 42"/>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43"/>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85035" name="Line 44"/>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85036" name="Text Box 45"/>
            <p:cNvSpPr txBox="1"/>
            <p:nvPr/>
          </p:nvSpPr>
          <p:spPr>
            <a:xfrm>
              <a:off x="4376" y="112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g</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7" name="Text Box 46"/>
            <p:cNvSpPr txBox="1"/>
            <p:nvPr/>
          </p:nvSpPr>
          <p:spPr>
            <a:xfrm>
              <a:off x="4580" y="1130"/>
              <a:ext cx="261"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38" name="Line 47"/>
            <p:cNvSpPr/>
            <p:nvPr/>
          </p:nvSpPr>
          <p:spPr>
            <a:xfrm>
              <a:off x="4368" y="1381"/>
              <a:ext cx="435" cy="0"/>
            </a:xfrm>
            <a:prstGeom prst="line">
              <a:avLst/>
            </a:prstGeom>
            <a:ln w="12700" cap="flat" cmpd="sng">
              <a:solidFill>
                <a:srgbClr val="000000"/>
              </a:solidFill>
              <a:prstDash val="solid"/>
              <a:round/>
              <a:headEnd type="none" w="med" len="med"/>
              <a:tailEnd type="none" w="med" len="med"/>
            </a:ln>
          </p:spPr>
        </p:sp>
        <p:sp>
          <p:nvSpPr>
            <p:cNvPr id="85040" name="Rectangle 48"/>
            <p:cNvSpPr/>
            <p:nvPr/>
          </p:nvSpPr>
          <p:spPr>
            <a:xfrm>
              <a:off x="365" y="2097"/>
              <a:ext cx="434"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49"/>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85041" name="Line 50"/>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85042" name="Text Box 51"/>
            <p:cNvSpPr txBox="1"/>
            <p:nvPr/>
          </p:nvSpPr>
          <p:spPr>
            <a:xfrm>
              <a:off x="373" y="204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43" name="Text Box 52"/>
            <p:cNvSpPr txBox="1"/>
            <p:nvPr/>
          </p:nvSpPr>
          <p:spPr>
            <a:xfrm>
              <a:off x="577" y="2043"/>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44" name="Line 53"/>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85045" name="Line 54"/>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85046" name="Line 55"/>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85047" name="Line 56"/>
            <p:cNvSpPr/>
            <p:nvPr/>
          </p:nvSpPr>
          <p:spPr>
            <a:xfrm flipH="1">
              <a:off x="577" y="1489"/>
              <a:ext cx="365" cy="608"/>
            </a:xfrm>
            <a:prstGeom prst="line">
              <a:avLst/>
            </a:prstGeom>
            <a:ln w="12700" cap="flat" cmpd="sng">
              <a:solidFill>
                <a:srgbClr val="000000"/>
              </a:solidFill>
              <a:prstDash val="solid"/>
              <a:round/>
              <a:headEnd type="none" w="med" len="med"/>
              <a:tailEnd type="triangle" w="sm" len="med"/>
            </a:ln>
          </p:spPr>
        </p:sp>
        <p:sp>
          <p:nvSpPr>
            <p:cNvPr id="85048" name="Line 57"/>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85049" name="Line 58"/>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sp>
        <p:sp>
          <p:nvSpPr>
            <p:cNvPr id="85050" name="Line 59"/>
            <p:cNvSpPr/>
            <p:nvPr/>
          </p:nvSpPr>
          <p:spPr>
            <a:xfrm>
              <a:off x="2988" y="1489"/>
              <a:ext cx="694" cy="619"/>
            </a:xfrm>
            <a:prstGeom prst="line">
              <a:avLst/>
            </a:prstGeom>
            <a:ln w="12700" cap="flat" cmpd="sng">
              <a:solidFill>
                <a:srgbClr val="000000"/>
              </a:solidFill>
              <a:prstDash val="solid"/>
              <a:round/>
              <a:headEnd type="none" w="med" len="med"/>
              <a:tailEnd type="triangle" w="sm" len="med"/>
            </a:ln>
          </p:spPr>
        </p:sp>
        <p:sp>
          <p:nvSpPr>
            <p:cNvPr id="85052" name="Oval 60"/>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3" name="Oval 61"/>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4" name="Oval 62"/>
            <p:cNvSpPr/>
            <p:nvPr/>
          </p:nvSpPr>
          <p:spPr>
            <a:xfrm>
              <a:off x="375"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5" name="Oval 63"/>
            <p:cNvSpPr/>
            <p:nvPr/>
          </p:nvSpPr>
          <p:spPr>
            <a:xfrm>
              <a:off x="702"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6" name="Oval 64"/>
            <p:cNvSpPr/>
            <p:nvPr/>
          </p:nvSpPr>
          <p:spPr>
            <a:xfrm>
              <a:off x="1465"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7" name="Oval 65"/>
            <p:cNvSpPr/>
            <p:nvPr/>
          </p:nvSpPr>
          <p:spPr>
            <a:xfrm>
              <a:off x="1714"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8" name="Oval 66"/>
            <p:cNvSpPr/>
            <p:nvPr/>
          </p:nvSpPr>
          <p:spPr>
            <a:xfrm>
              <a:off x="2352"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59" name="Oval 67"/>
            <p:cNvSpPr/>
            <p:nvPr/>
          </p:nvSpPr>
          <p:spPr>
            <a:xfrm>
              <a:off x="2663" y="2824"/>
              <a:ext cx="163"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0" name="Oval 68"/>
            <p:cNvSpPr/>
            <p:nvPr/>
          </p:nvSpPr>
          <p:spPr>
            <a:xfrm>
              <a:off x="2911"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1" name="Oval 69"/>
            <p:cNvSpPr/>
            <p:nvPr/>
          </p:nvSpPr>
          <p:spPr>
            <a:xfrm>
              <a:off x="3393"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2" name="Oval 70"/>
            <p:cNvSpPr/>
            <p:nvPr/>
          </p:nvSpPr>
          <p:spPr>
            <a:xfrm>
              <a:off x="3712"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3" name="Oval 71"/>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5064" name="Oval 72"/>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73"/>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sp>
        <p:sp>
          <p:nvSpPr>
            <p:cNvPr id="85065" name="Line 74"/>
            <p:cNvSpPr/>
            <p:nvPr/>
          </p:nvSpPr>
          <p:spPr>
            <a:xfrm flipH="1">
              <a:off x="1273" y="1489"/>
              <a:ext cx="124" cy="717"/>
            </a:xfrm>
            <a:prstGeom prst="line">
              <a:avLst/>
            </a:prstGeom>
            <a:ln w="12700" cap="flat" cmpd="sng">
              <a:solidFill>
                <a:srgbClr val="000000"/>
              </a:solidFill>
              <a:prstDash val="solid"/>
              <a:round/>
              <a:headEnd type="none" w="med" len="med"/>
              <a:tailEnd type="triangle" w="sm" len="med"/>
            </a:ln>
          </p:spPr>
        </p:sp>
        <p:sp>
          <p:nvSpPr>
            <p:cNvPr id="85066" name="Line 75"/>
            <p:cNvSpPr/>
            <p:nvPr/>
          </p:nvSpPr>
          <p:spPr>
            <a:xfrm>
              <a:off x="461" y="2380"/>
              <a:ext cx="0" cy="445"/>
            </a:xfrm>
            <a:prstGeom prst="line">
              <a:avLst/>
            </a:prstGeom>
            <a:ln w="12700" cap="flat" cmpd="sng">
              <a:solidFill>
                <a:srgbClr val="000000"/>
              </a:solidFill>
              <a:prstDash val="solid"/>
              <a:round/>
              <a:headEnd type="none" w="med" len="med"/>
              <a:tailEnd type="triangle" w="sm" len="med"/>
            </a:ln>
          </p:spPr>
        </p:sp>
        <p:sp>
          <p:nvSpPr>
            <p:cNvPr id="85067" name="Line 76"/>
            <p:cNvSpPr/>
            <p:nvPr/>
          </p:nvSpPr>
          <p:spPr>
            <a:xfrm>
              <a:off x="674" y="2380"/>
              <a:ext cx="125" cy="445"/>
            </a:xfrm>
            <a:prstGeom prst="line">
              <a:avLst/>
            </a:prstGeom>
            <a:ln w="12700" cap="flat" cmpd="sng">
              <a:solidFill>
                <a:srgbClr val="000000"/>
              </a:solidFill>
              <a:prstDash val="solid"/>
              <a:round/>
              <a:headEnd type="none" w="med" len="med"/>
              <a:tailEnd type="triangle" w="sm" len="med"/>
            </a:ln>
          </p:spPr>
        </p:sp>
        <p:sp>
          <p:nvSpPr>
            <p:cNvPr id="85068" name="Line 77"/>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85069" name="Line 78"/>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85070" name="Line 79"/>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85071" name="Line 80"/>
            <p:cNvSpPr/>
            <p:nvPr/>
          </p:nvSpPr>
          <p:spPr>
            <a:xfrm flipH="1">
              <a:off x="2439" y="2434"/>
              <a:ext cx="78" cy="390"/>
            </a:xfrm>
            <a:prstGeom prst="line">
              <a:avLst/>
            </a:prstGeom>
            <a:ln w="12700" cap="flat" cmpd="sng">
              <a:solidFill>
                <a:srgbClr val="000000"/>
              </a:solidFill>
              <a:prstDash val="solid"/>
              <a:round/>
              <a:headEnd type="none" w="med" len="med"/>
              <a:tailEnd type="triangle" w="sm" len="med"/>
            </a:ln>
          </p:spPr>
        </p:sp>
        <p:sp>
          <p:nvSpPr>
            <p:cNvPr id="85072" name="Line 81"/>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85073" name="Line 82"/>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85074" name="Line 83"/>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85075" name="Line 84"/>
            <p:cNvSpPr/>
            <p:nvPr/>
          </p:nvSpPr>
          <p:spPr>
            <a:xfrm>
              <a:off x="4474" y="1489"/>
              <a:ext cx="0" cy="717"/>
            </a:xfrm>
            <a:prstGeom prst="line">
              <a:avLst/>
            </a:prstGeom>
            <a:ln w="12700" cap="flat" cmpd="sng">
              <a:solidFill>
                <a:srgbClr val="000000"/>
              </a:solidFill>
              <a:prstDash val="solid"/>
              <a:round/>
              <a:headEnd type="none" w="med" len="med"/>
              <a:tailEnd type="triangle" w="sm" len="med"/>
            </a:ln>
          </p:spPr>
        </p:sp>
        <p:sp>
          <p:nvSpPr>
            <p:cNvPr id="85076" name="Line 85"/>
            <p:cNvSpPr/>
            <p:nvPr/>
          </p:nvSpPr>
          <p:spPr>
            <a:xfrm>
              <a:off x="4667" y="1489"/>
              <a:ext cx="76" cy="717"/>
            </a:xfrm>
            <a:prstGeom prst="line">
              <a:avLst/>
            </a:prstGeom>
            <a:ln w="12700" cap="flat" cmpd="sng">
              <a:solidFill>
                <a:srgbClr val="000000"/>
              </a:solidFill>
              <a:prstDash val="solid"/>
              <a:round/>
              <a:headEnd type="none" w="med" len="med"/>
              <a:tailEnd type="triangle" w="sm" len="med"/>
            </a:ln>
          </p:spPr>
        </p:sp>
        <p:sp>
          <p:nvSpPr>
            <p:cNvPr id="85077" name="Line 86"/>
            <p:cNvSpPr/>
            <p:nvPr/>
          </p:nvSpPr>
          <p:spPr>
            <a:xfrm>
              <a:off x="2457" y="1399"/>
              <a:ext cx="657" cy="0"/>
            </a:xfrm>
            <a:prstGeom prst="line">
              <a:avLst/>
            </a:prstGeom>
            <a:ln w="12700" cap="flat" cmpd="sng">
              <a:solidFill>
                <a:srgbClr val="000000"/>
              </a:solidFill>
              <a:prstDash val="solid"/>
              <a:round/>
              <a:headEnd type="none" w="med" len="med"/>
              <a:tailEnd type="none" w="med" len="med"/>
            </a:ln>
          </p:spPr>
        </p:sp>
        <p:sp>
          <p:nvSpPr>
            <p:cNvPr id="85078" name="Text Box 87"/>
            <p:cNvSpPr txBox="1"/>
            <p:nvPr/>
          </p:nvSpPr>
          <p:spPr>
            <a:xfrm>
              <a:off x="198"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79" name="Text Box 88"/>
            <p:cNvSpPr txBox="1"/>
            <p:nvPr/>
          </p:nvSpPr>
          <p:spPr>
            <a:xfrm>
              <a:off x="3717" y="3048"/>
              <a:ext cx="482"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0" name="Text Box 89"/>
            <p:cNvSpPr txBox="1"/>
            <p:nvPr/>
          </p:nvSpPr>
          <p:spPr>
            <a:xfrm>
              <a:off x="593"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1" name="Text Box 90"/>
            <p:cNvSpPr txBox="1"/>
            <p:nvPr/>
          </p:nvSpPr>
          <p:spPr>
            <a:xfrm>
              <a:off x="118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2" name="Text Box 91"/>
            <p:cNvSpPr txBox="1"/>
            <p:nvPr/>
          </p:nvSpPr>
          <p:spPr>
            <a:xfrm>
              <a:off x="1630"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3" name="Text Box 92"/>
            <p:cNvSpPr txBox="1"/>
            <p:nvPr/>
          </p:nvSpPr>
          <p:spPr>
            <a:xfrm>
              <a:off x="2075"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4" name="Text Box 93"/>
            <p:cNvSpPr txBox="1"/>
            <p:nvPr/>
          </p:nvSpPr>
          <p:spPr>
            <a:xfrm>
              <a:off x="2470"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5" name="Text Box 94"/>
            <p:cNvSpPr txBox="1"/>
            <p:nvPr/>
          </p:nvSpPr>
          <p:spPr>
            <a:xfrm>
              <a:off x="286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6" name="Text Box 95"/>
            <p:cNvSpPr txBox="1"/>
            <p:nvPr/>
          </p:nvSpPr>
          <p:spPr>
            <a:xfrm>
              <a:off x="3310" y="3048"/>
              <a:ext cx="481"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7" name="Text Box 96"/>
            <p:cNvSpPr txBox="1"/>
            <p:nvPr/>
          </p:nvSpPr>
          <p:spPr>
            <a:xfrm>
              <a:off x="2026" y="300"/>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8" name="Text Box 97"/>
            <p:cNvSpPr txBox="1"/>
            <p:nvPr/>
          </p:nvSpPr>
          <p:spPr>
            <a:xfrm>
              <a:off x="444" y="1199"/>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89" name="Text Box 98"/>
            <p:cNvSpPr txBox="1"/>
            <p:nvPr/>
          </p:nvSpPr>
          <p:spPr>
            <a:xfrm>
              <a:off x="2075"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0" name="Text Box 99"/>
            <p:cNvSpPr txBox="1"/>
            <p:nvPr/>
          </p:nvSpPr>
          <p:spPr>
            <a:xfrm>
              <a:off x="3952"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1" name="Text Box 100"/>
            <p:cNvSpPr txBox="1"/>
            <p:nvPr/>
          </p:nvSpPr>
          <p:spPr>
            <a:xfrm>
              <a:off x="4199" y="24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2" name="Text Box 101"/>
            <p:cNvSpPr txBox="1"/>
            <p:nvPr/>
          </p:nvSpPr>
          <p:spPr>
            <a:xfrm>
              <a:off x="4644" y="24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3" name="Text Box 102"/>
            <p:cNvSpPr txBox="1"/>
            <p:nvPr/>
          </p:nvSpPr>
          <p:spPr>
            <a:xfrm>
              <a:off x="0" y="21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4" name="Text Box 103"/>
            <p:cNvSpPr txBox="1"/>
            <p:nvPr/>
          </p:nvSpPr>
          <p:spPr>
            <a:xfrm>
              <a:off x="1473" y="1863"/>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5" name="Text Box 104"/>
            <p:cNvSpPr txBox="1"/>
            <p:nvPr/>
          </p:nvSpPr>
          <p:spPr>
            <a:xfrm>
              <a:off x="2272" y="1881"/>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6" name="Text Box 105"/>
            <p:cNvSpPr txBox="1"/>
            <p:nvPr/>
          </p:nvSpPr>
          <p:spPr>
            <a:xfrm>
              <a:off x="3705" y="189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7" name="Text Box 106"/>
            <p:cNvSpPr txBox="1"/>
            <p:nvPr/>
          </p:nvSpPr>
          <p:spPr>
            <a:xfrm>
              <a:off x="790" y="23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8" name="Text Box 107"/>
            <p:cNvSpPr txBox="1"/>
            <p:nvPr/>
          </p:nvSpPr>
          <p:spPr>
            <a:xfrm>
              <a:off x="1136" y="23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099" name="Text Box 108"/>
            <p:cNvSpPr txBox="1"/>
            <p:nvPr/>
          </p:nvSpPr>
          <p:spPr>
            <a:xfrm>
              <a:off x="2424" y="0"/>
              <a:ext cx="735" cy="3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根目录 </a:t>
              </a:r>
              <a:r>
                <a:rPr lang="zh-CN"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0" name="Text Box 109"/>
            <p:cNvSpPr txBox="1"/>
            <p:nvPr/>
          </p:nvSpPr>
          <p:spPr>
            <a:xfrm>
              <a:off x="692"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1" name="Text Box 110"/>
            <p:cNvSpPr txBox="1"/>
            <p:nvPr/>
          </p:nvSpPr>
          <p:spPr>
            <a:xfrm>
              <a:off x="2124" y="900"/>
              <a:ext cx="643"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2" name="Text Box 111"/>
            <p:cNvSpPr txBox="1"/>
            <p:nvPr/>
          </p:nvSpPr>
          <p:spPr>
            <a:xfrm>
              <a:off x="4347"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3" name="Text Box 112"/>
            <p:cNvSpPr txBox="1"/>
            <p:nvPr/>
          </p:nvSpPr>
          <p:spPr>
            <a:xfrm>
              <a:off x="0" y="1849"/>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4" name="Text Box 113"/>
            <p:cNvSpPr txBox="1"/>
            <p:nvPr/>
          </p:nvSpPr>
          <p:spPr>
            <a:xfrm>
              <a:off x="1433" y="1713"/>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5" name="Text Box 114"/>
            <p:cNvSpPr txBox="1"/>
            <p:nvPr/>
          </p:nvSpPr>
          <p:spPr>
            <a:xfrm>
              <a:off x="2174"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6" name="Text Box 115"/>
            <p:cNvSpPr txBox="1"/>
            <p:nvPr/>
          </p:nvSpPr>
          <p:spPr>
            <a:xfrm>
              <a:off x="3485"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5107" name="Line 116"/>
            <p:cNvSpPr/>
            <p:nvPr/>
          </p:nvSpPr>
          <p:spPr>
            <a:xfrm>
              <a:off x="1482" y="2298"/>
              <a:ext cx="493" cy="0"/>
            </a:xfrm>
            <a:prstGeom prst="line">
              <a:avLst/>
            </a:prstGeom>
            <a:ln w="12700" cap="flat" cmpd="sng">
              <a:solidFill>
                <a:schemeClr val="tx1"/>
              </a:solidFill>
              <a:prstDash val="solid"/>
              <a:round/>
              <a:headEnd type="none" w="med" len="med"/>
              <a:tailEnd type="none" w="med" len="med"/>
            </a:ln>
          </p:spPr>
        </p:sp>
        <p:sp>
          <p:nvSpPr>
            <p:cNvPr id="85108" name="Line 117"/>
            <p:cNvSpPr/>
            <p:nvPr/>
          </p:nvSpPr>
          <p:spPr>
            <a:xfrm>
              <a:off x="3359" y="2298"/>
              <a:ext cx="494" cy="0"/>
            </a:xfrm>
            <a:prstGeom prst="line">
              <a:avLst/>
            </a:prstGeom>
            <a:ln w="12700" cap="flat" cmpd="sng">
              <a:solidFill>
                <a:schemeClr val="tx1"/>
              </a:solidFill>
              <a:prstDash val="solid"/>
              <a:round/>
              <a:headEnd type="none" w="med" len="med"/>
              <a:tailEnd type="none" w="med" len="med"/>
            </a:ln>
          </p:spPr>
        </p:sp>
        <p:sp>
          <p:nvSpPr>
            <p:cNvPr id="85109" name="Line 118"/>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charRg st="0" end="13"/>
                                            </p:txEl>
                                          </p:spTgt>
                                        </p:tgtEl>
                                        <p:attrNameLst>
                                          <p:attrName>style.visibility</p:attrName>
                                        </p:attrNameLst>
                                      </p:cBhvr>
                                      <p:to>
                                        <p:strVal val="visible"/>
                                      </p:to>
                                    </p:set>
                                    <p:anim calcmode="lin" valueType="num">
                                      <p:cBhvr additive="base">
                                        <p:cTn id="7" dur="1000" fill="hold"/>
                                        <p:tgtEl>
                                          <p:spTgt spid="84995">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4995">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5">
                                            <p:txEl>
                                              <p:charRg st="13" end="47"/>
                                            </p:txEl>
                                          </p:spTgt>
                                        </p:tgtEl>
                                        <p:attrNameLst>
                                          <p:attrName>style.visibility</p:attrName>
                                        </p:attrNameLst>
                                      </p:cBhvr>
                                      <p:to>
                                        <p:strVal val="visible"/>
                                      </p:to>
                                    </p:set>
                                    <p:anim calcmode="lin" valueType="num">
                                      <p:cBhvr additive="base">
                                        <p:cTn id="13" dur="500" fill="hold"/>
                                        <p:tgtEl>
                                          <p:spTgt spid="84995">
                                            <p:txEl>
                                              <p:charRg st="13"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4995">
                                            <p:txEl>
                                              <p:charRg st="13" end="47"/>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4995">
                                            <p:txEl>
                                              <p:charRg st="47" end="82"/>
                                            </p:txEl>
                                          </p:spTgt>
                                        </p:tgtEl>
                                        <p:attrNameLst>
                                          <p:attrName>style.visibility</p:attrName>
                                        </p:attrNameLst>
                                      </p:cBhvr>
                                      <p:to>
                                        <p:strVal val="visible"/>
                                      </p:to>
                                    </p:set>
                                    <p:anim calcmode="lin" valueType="num">
                                      <p:cBhvr additive="base">
                                        <p:cTn id="17" dur="500" fill="hold"/>
                                        <p:tgtEl>
                                          <p:spTgt spid="84995">
                                            <p:txEl>
                                              <p:charRg st="47" end="8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4995">
                                            <p:txEl>
                                              <p:charRg st="47" end="8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4998"/>
                                        </p:tgtEl>
                                        <p:attrNameLst>
                                          <p:attrName>style.visibility</p:attrName>
                                        </p:attrNameLst>
                                      </p:cBhvr>
                                      <p:to>
                                        <p:strVal val="visible"/>
                                      </p:to>
                                    </p:set>
                                    <p:anim calcmode="lin" valueType="num">
                                      <p:cBhvr additive="base">
                                        <p:cTn id="23" dur="500" fill="hold"/>
                                        <p:tgtEl>
                                          <p:spTgt spid="84998"/>
                                        </p:tgtEl>
                                        <p:attrNameLst>
                                          <p:attrName>ppt_x</p:attrName>
                                        </p:attrNameLst>
                                      </p:cBhvr>
                                      <p:tavLst>
                                        <p:tav tm="0">
                                          <p:val>
                                            <p:strVal val="#ppt_x"/>
                                          </p:val>
                                        </p:tav>
                                        <p:tav tm="100000">
                                          <p:val>
                                            <p:strVal val="#ppt_x"/>
                                          </p:val>
                                        </p:tav>
                                      </p:tavLst>
                                    </p:anim>
                                    <p:anim calcmode="lin" valueType="num">
                                      <p:cBhvr additive="base">
                                        <p:cTn id="24" dur="500" fill="hold"/>
                                        <p:tgtEl>
                                          <p:spTgt spid="8499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4997"/>
                                        </p:tgtEl>
                                        <p:attrNameLst>
                                          <p:attrName>style.visibility</p:attrName>
                                        </p:attrNameLst>
                                      </p:cBhvr>
                                      <p:to>
                                        <p:strVal val="visible"/>
                                      </p:to>
                                    </p:set>
                                    <p:anim calcmode="lin" valueType="num">
                                      <p:cBhvr additive="base">
                                        <p:cTn id="29" dur="500" fill="hold"/>
                                        <p:tgtEl>
                                          <p:spTgt spid="84997"/>
                                        </p:tgtEl>
                                        <p:attrNameLst>
                                          <p:attrName>ppt_x</p:attrName>
                                        </p:attrNameLst>
                                      </p:cBhvr>
                                      <p:tavLst>
                                        <p:tav tm="0">
                                          <p:val>
                                            <p:strVal val="#ppt_x"/>
                                          </p:val>
                                        </p:tav>
                                        <p:tav tm="100000">
                                          <p:val>
                                            <p:strVal val="#ppt_x"/>
                                          </p:val>
                                        </p:tav>
                                      </p:tavLst>
                                    </p:anim>
                                    <p:anim calcmode="lin" valueType="num">
                                      <p:cBhvr additive="base">
                                        <p:cTn id="30" dur="500" fill="hold"/>
                                        <p:tgtEl>
                                          <p:spTgt spid="84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P spid="8499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6019" name="Rectangle 3"/>
          <p:cNvSpPr/>
          <p:nvPr/>
        </p:nvSpPr>
        <p:spPr>
          <a:xfrm>
            <a:off x="642938" y="573088"/>
            <a:ext cx="4360863"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如何解决重名问题</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文件系统——文件目录及其结构</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86021" name="Rectangle 5"/>
          <p:cNvSpPr/>
          <p:nvPr/>
        </p:nvSpPr>
        <p:spPr>
          <a:xfrm>
            <a:off x="989013" y="5135563"/>
            <a:ext cx="7742237" cy="1466850"/>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buBlip>
                <a:blip r:embed="rId1"/>
              </a:buBlip>
            </a:pPr>
            <a:r>
              <a:rPr lang="zh-CN" altLang="zh-CN" sz="2000" b="0" dirty="0">
                <a:solidFill>
                  <a:schemeClr val="tx1"/>
                </a:solidFill>
                <a:latin typeface="Times New Roman" panose="02020603050405020304" pitchFamily="2" charset="0"/>
                <a:ea typeface="宋体" panose="02010600030101010101" pitchFamily="2" charset="-122"/>
              </a:rPr>
              <a:t>图中id为13的文件与id为20的文件有相同的文件名，都为a。</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id为13的文件的文件路径名</a:t>
            </a:r>
            <a:endParaRPr lang="zh-CN" altLang="zh-CN" sz="20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id为20的文件的文件路径名</a:t>
            </a:r>
            <a:endParaRPr lang="zh-CN" altLang="zh-CN" sz="2000" b="0" dirty="0">
              <a:solidFill>
                <a:schemeClr val="tx1"/>
              </a:solidFill>
              <a:latin typeface="Times New Roman" panose="02020603050405020304" pitchFamily="2" charset="0"/>
              <a:ea typeface="宋体" panose="02010600030101010101" pitchFamily="2" charset="-122"/>
            </a:endParaRPr>
          </a:p>
        </p:txBody>
      </p:sp>
      <p:sp>
        <p:nvSpPr>
          <p:cNvPr id="86022" name="Rectangle 6"/>
          <p:cNvSpPr>
            <a:spLocks noRot="1"/>
          </p:cNvSpPr>
          <p:nvPr/>
        </p:nvSpPr>
        <p:spPr>
          <a:xfrm>
            <a:off x="4965700" y="5484813"/>
            <a:ext cx="928688" cy="1143000"/>
          </a:xfrm>
          <a:prstGeom prst="rect">
            <a:avLst/>
          </a:prstGeom>
          <a:noFill/>
          <a:ln w="9525">
            <a:noFill/>
          </a:ln>
        </p:spPr>
        <p:txBody>
          <a:bodyPr/>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8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a:t>
            </a: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/a/a/a</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71500" marR="0" indent="-5715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/b/d/a </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grpSp>
        <p:nvGrpSpPr>
          <p:cNvPr id="86023" name="组合 86022"/>
          <p:cNvGrpSpPr/>
          <p:nvPr/>
        </p:nvGrpSpPr>
        <p:grpSpPr>
          <a:xfrm>
            <a:off x="1243013" y="671513"/>
            <a:ext cx="7292975" cy="4321175"/>
            <a:chOff x="0" y="0"/>
            <a:chExt cx="5088" cy="3298"/>
          </a:xfrm>
        </p:grpSpPr>
        <p:sp>
          <p:nvSpPr>
            <p:cNvPr id="86024" name="Rectangle 8"/>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9"/>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86025" name="Line 10"/>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86026" name="Line 11"/>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86027" name="Text Box 12"/>
            <p:cNvSpPr txBox="1"/>
            <p:nvPr/>
          </p:nvSpPr>
          <p:spPr>
            <a:xfrm>
              <a:off x="2437"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28" name="Text Box 13"/>
            <p:cNvSpPr txBox="1"/>
            <p:nvPr/>
          </p:nvSpPr>
          <p:spPr>
            <a:xfrm>
              <a:off x="2660" y="19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29" name="Text Box 14"/>
            <p:cNvSpPr txBox="1"/>
            <p:nvPr/>
          </p:nvSpPr>
          <p:spPr>
            <a:xfrm>
              <a:off x="2871"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31" name="Rectangle 15"/>
            <p:cNvSpPr/>
            <p:nvPr/>
          </p:nvSpPr>
          <p:spPr>
            <a:xfrm>
              <a:off x="2439" y="1185"/>
              <a:ext cx="656"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6"/>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86032" name="Line 17"/>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86033" name="Text Box 18"/>
            <p:cNvSpPr txBox="1"/>
            <p:nvPr/>
          </p:nvSpPr>
          <p:spPr>
            <a:xfrm>
              <a:off x="2456"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34" name="Text Box 19"/>
            <p:cNvSpPr txBox="1"/>
            <p:nvPr/>
          </p:nvSpPr>
          <p:spPr>
            <a:xfrm>
              <a:off x="2668" y="115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35" name="Text Box 20"/>
            <p:cNvSpPr txBox="1"/>
            <p:nvPr/>
          </p:nvSpPr>
          <p:spPr>
            <a:xfrm>
              <a:off x="2874"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37" name="Rectangle 21"/>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22"/>
            <p:cNvSpPr/>
            <p:nvPr/>
          </p:nvSpPr>
          <p:spPr>
            <a:xfrm>
              <a:off x="837" y="1370"/>
              <a:ext cx="657" cy="0"/>
            </a:xfrm>
            <a:prstGeom prst="line">
              <a:avLst/>
            </a:prstGeom>
            <a:ln w="12700" cap="flat" cmpd="sng">
              <a:solidFill>
                <a:srgbClr val="000000"/>
              </a:solidFill>
              <a:prstDash val="solid"/>
              <a:round/>
              <a:headEnd type="none" w="med" len="med"/>
              <a:tailEnd type="none" w="med" len="med"/>
            </a:ln>
          </p:spPr>
        </p:sp>
        <p:sp>
          <p:nvSpPr>
            <p:cNvPr id="86038" name="Line 23"/>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86039" name="Line 24"/>
            <p:cNvSpPr/>
            <p:nvPr/>
          </p:nvSpPr>
          <p:spPr>
            <a:xfrm>
              <a:off x="1273" y="1174"/>
              <a:ext cx="0" cy="402"/>
            </a:xfrm>
            <a:prstGeom prst="line">
              <a:avLst/>
            </a:prstGeom>
            <a:ln w="12700" cap="flat" cmpd="sng">
              <a:solidFill>
                <a:srgbClr val="000000"/>
              </a:solidFill>
              <a:prstDash val="solid"/>
              <a:round/>
              <a:headEnd type="none" w="med" len="med"/>
              <a:tailEnd type="none" w="med" len="med"/>
            </a:ln>
          </p:spPr>
        </p:sp>
        <p:sp>
          <p:nvSpPr>
            <p:cNvPr id="86040" name="Text Box 25"/>
            <p:cNvSpPr txBox="1"/>
            <p:nvPr/>
          </p:nvSpPr>
          <p:spPr>
            <a:xfrm>
              <a:off x="854" y="111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1" name="Text Box 26"/>
            <p:cNvSpPr txBox="1"/>
            <p:nvPr/>
          </p:nvSpPr>
          <p:spPr>
            <a:xfrm>
              <a:off x="1076" y="1120"/>
              <a:ext cx="262"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2" name="Text Box 27"/>
            <p:cNvSpPr txBox="1"/>
            <p:nvPr/>
          </p:nvSpPr>
          <p:spPr>
            <a:xfrm>
              <a:off x="1299" y="1125"/>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4" name="Rectangle 28"/>
            <p:cNvSpPr/>
            <p:nvPr/>
          </p:nvSpPr>
          <p:spPr>
            <a:xfrm>
              <a:off x="3365" y="2108"/>
              <a:ext cx="488"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9"/>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86045" name="Text Box 30"/>
            <p:cNvSpPr txBox="1"/>
            <p:nvPr/>
          </p:nvSpPr>
          <p:spPr>
            <a:xfrm>
              <a:off x="3395"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6" name="Text Box 31"/>
            <p:cNvSpPr txBox="1"/>
            <p:nvPr/>
          </p:nvSpPr>
          <p:spPr>
            <a:xfrm>
              <a:off x="3610" y="2072"/>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48" name="Rectangle 32"/>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3"/>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86049" name="Text Box 34"/>
            <p:cNvSpPr txBox="1"/>
            <p:nvPr/>
          </p:nvSpPr>
          <p:spPr>
            <a:xfrm>
              <a:off x="1518"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0" name="Text Box 35"/>
            <p:cNvSpPr txBox="1"/>
            <p:nvPr/>
          </p:nvSpPr>
          <p:spPr>
            <a:xfrm>
              <a:off x="1724" y="2072"/>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2" name="Rectangle 36"/>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7"/>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86053" name="Line 38"/>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86054" name="Text Box 39"/>
            <p:cNvSpPr txBox="1"/>
            <p:nvPr/>
          </p:nvSpPr>
          <p:spPr>
            <a:xfrm>
              <a:off x="2456"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5" name="Text Box 40"/>
            <p:cNvSpPr txBox="1"/>
            <p:nvPr/>
          </p:nvSpPr>
          <p:spPr>
            <a:xfrm>
              <a:off x="2654"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m</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6" name="Text Box 41"/>
            <p:cNvSpPr txBox="1"/>
            <p:nvPr/>
          </p:nvSpPr>
          <p:spPr>
            <a:xfrm>
              <a:off x="2902"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r</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57" name="Line 42"/>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86059" name="Rectangle 43"/>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44"/>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86060" name="Line 45"/>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86061" name="Text Box 46"/>
            <p:cNvSpPr txBox="1"/>
            <p:nvPr/>
          </p:nvSpPr>
          <p:spPr>
            <a:xfrm>
              <a:off x="4376" y="112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g</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62" name="Text Box 47"/>
            <p:cNvSpPr txBox="1"/>
            <p:nvPr/>
          </p:nvSpPr>
          <p:spPr>
            <a:xfrm>
              <a:off x="4580" y="1130"/>
              <a:ext cx="261"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63" name="Line 48"/>
            <p:cNvSpPr/>
            <p:nvPr/>
          </p:nvSpPr>
          <p:spPr>
            <a:xfrm>
              <a:off x="4368" y="1381"/>
              <a:ext cx="435" cy="0"/>
            </a:xfrm>
            <a:prstGeom prst="line">
              <a:avLst/>
            </a:prstGeom>
            <a:ln w="12700" cap="flat" cmpd="sng">
              <a:solidFill>
                <a:srgbClr val="000000"/>
              </a:solidFill>
              <a:prstDash val="solid"/>
              <a:round/>
              <a:headEnd type="none" w="med" len="med"/>
              <a:tailEnd type="none" w="med" len="med"/>
            </a:ln>
          </p:spPr>
        </p:sp>
        <p:sp>
          <p:nvSpPr>
            <p:cNvPr id="86065" name="Rectangle 49"/>
            <p:cNvSpPr/>
            <p:nvPr/>
          </p:nvSpPr>
          <p:spPr>
            <a:xfrm>
              <a:off x="365" y="2097"/>
              <a:ext cx="434"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50"/>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86066" name="Line 51"/>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86067" name="Text Box 52"/>
            <p:cNvSpPr txBox="1"/>
            <p:nvPr/>
          </p:nvSpPr>
          <p:spPr>
            <a:xfrm>
              <a:off x="373" y="204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68" name="Text Box 53"/>
            <p:cNvSpPr txBox="1"/>
            <p:nvPr/>
          </p:nvSpPr>
          <p:spPr>
            <a:xfrm>
              <a:off x="577" y="2043"/>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069" name="Line 54"/>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86070" name="Line 55"/>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86071" name="Line 56"/>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86072" name="Line 57"/>
            <p:cNvSpPr/>
            <p:nvPr/>
          </p:nvSpPr>
          <p:spPr>
            <a:xfrm flipH="1">
              <a:off x="577" y="1489"/>
              <a:ext cx="365" cy="608"/>
            </a:xfrm>
            <a:prstGeom prst="line">
              <a:avLst/>
            </a:prstGeom>
            <a:ln w="12700" cap="flat" cmpd="sng">
              <a:solidFill>
                <a:srgbClr val="000000"/>
              </a:solidFill>
              <a:prstDash val="solid"/>
              <a:round/>
              <a:headEnd type="none" w="med" len="med"/>
              <a:tailEnd type="triangle" w="sm" len="med"/>
            </a:ln>
          </p:spPr>
        </p:sp>
        <p:sp>
          <p:nvSpPr>
            <p:cNvPr id="86073" name="Line 58"/>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86074" name="Line 59"/>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sp>
        <p:sp>
          <p:nvSpPr>
            <p:cNvPr id="86075" name="Line 60"/>
            <p:cNvSpPr/>
            <p:nvPr/>
          </p:nvSpPr>
          <p:spPr>
            <a:xfrm>
              <a:off x="2988" y="1489"/>
              <a:ext cx="694" cy="619"/>
            </a:xfrm>
            <a:prstGeom prst="line">
              <a:avLst/>
            </a:prstGeom>
            <a:ln w="12700" cap="flat" cmpd="sng">
              <a:solidFill>
                <a:srgbClr val="000000"/>
              </a:solidFill>
              <a:prstDash val="solid"/>
              <a:round/>
              <a:headEnd type="none" w="med" len="med"/>
              <a:tailEnd type="triangle" w="sm" len="med"/>
            </a:ln>
          </p:spPr>
        </p:sp>
        <p:sp>
          <p:nvSpPr>
            <p:cNvPr id="86077" name="Oval 61"/>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78" name="Oval 62"/>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79" name="Oval 63"/>
            <p:cNvSpPr/>
            <p:nvPr/>
          </p:nvSpPr>
          <p:spPr>
            <a:xfrm>
              <a:off x="375"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0" name="Oval 64"/>
            <p:cNvSpPr/>
            <p:nvPr/>
          </p:nvSpPr>
          <p:spPr>
            <a:xfrm>
              <a:off x="702"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1" name="Oval 65"/>
            <p:cNvSpPr/>
            <p:nvPr/>
          </p:nvSpPr>
          <p:spPr>
            <a:xfrm>
              <a:off x="1465"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2" name="Oval 66"/>
            <p:cNvSpPr/>
            <p:nvPr/>
          </p:nvSpPr>
          <p:spPr>
            <a:xfrm>
              <a:off x="1714"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3" name="Oval 67"/>
            <p:cNvSpPr/>
            <p:nvPr/>
          </p:nvSpPr>
          <p:spPr>
            <a:xfrm>
              <a:off x="2352" y="2824"/>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4" name="Oval 68"/>
            <p:cNvSpPr/>
            <p:nvPr/>
          </p:nvSpPr>
          <p:spPr>
            <a:xfrm>
              <a:off x="2663" y="2824"/>
              <a:ext cx="163"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5" name="Oval 69"/>
            <p:cNvSpPr/>
            <p:nvPr/>
          </p:nvSpPr>
          <p:spPr>
            <a:xfrm>
              <a:off x="2911"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6" name="Oval 70"/>
            <p:cNvSpPr/>
            <p:nvPr/>
          </p:nvSpPr>
          <p:spPr>
            <a:xfrm>
              <a:off x="3393"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7" name="Oval 71"/>
            <p:cNvSpPr/>
            <p:nvPr/>
          </p:nvSpPr>
          <p:spPr>
            <a:xfrm>
              <a:off x="3712" y="2824"/>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8" name="Oval 72"/>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6089" name="Oval 73"/>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74"/>
            <p:cNvSpPr/>
            <p:nvPr/>
          </p:nvSpPr>
          <p:spPr>
            <a:xfrm flipH="1">
              <a:off x="1001" y="1489"/>
              <a:ext cx="146" cy="717"/>
            </a:xfrm>
            <a:prstGeom prst="line">
              <a:avLst/>
            </a:prstGeom>
            <a:ln w="12700" cap="flat" cmpd="sng">
              <a:solidFill>
                <a:srgbClr val="000000"/>
              </a:solidFill>
              <a:prstDash val="solid"/>
              <a:round/>
              <a:headEnd type="none" w="med" len="med"/>
              <a:tailEnd type="triangle" w="sm" len="med"/>
            </a:ln>
          </p:spPr>
        </p:sp>
        <p:sp>
          <p:nvSpPr>
            <p:cNvPr id="86090" name="Line 75"/>
            <p:cNvSpPr/>
            <p:nvPr/>
          </p:nvSpPr>
          <p:spPr>
            <a:xfrm flipH="1">
              <a:off x="1273" y="1489"/>
              <a:ext cx="124" cy="717"/>
            </a:xfrm>
            <a:prstGeom prst="line">
              <a:avLst/>
            </a:prstGeom>
            <a:ln w="12700" cap="flat" cmpd="sng">
              <a:solidFill>
                <a:srgbClr val="000000"/>
              </a:solidFill>
              <a:prstDash val="solid"/>
              <a:round/>
              <a:headEnd type="none" w="med" len="med"/>
              <a:tailEnd type="triangle" w="sm" len="med"/>
            </a:ln>
          </p:spPr>
        </p:sp>
        <p:sp>
          <p:nvSpPr>
            <p:cNvPr id="86091" name="Line 76"/>
            <p:cNvSpPr/>
            <p:nvPr/>
          </p:nvSpPr>
          <p:spPr>
            <a:xfrm>
              <a:off x="461" y="2380"/>
              <a:ext cx="0" cy="445"/>
            </a:xfrm>
            <a:prstGeom prst="line">
              <a:avLst/>
            </a:prstGeom>
            <a:ln w="12700" cap="flat" cmpd="sng">
              <a:solidFill>
                <a:srgbClr val="000000"/>
              </a:solidFill>
              <a:prstDash val="solid"/>
              <a:round/>
              <a:headEnd type="none" w="med" len="med"/>
              <a:tailEnd type="triangle" w="sm" len="med"/>
            </a:ln>
          </p:spPr>
        </p:sp>
        <p:sp>
          <p:nvSpPr>
            <p:cNvPr id="86092" name="Line 77"/>
            <p:cNvSpPr/>
            <p:nvPr/>
          </p:nvSpPr>
          <p:spPr>
            <a:xfrm>
              <a:off x="674" y="2380"/>
              <a:ext cx="125" cy="445"/>
            </a:xfrm>
            <a:prstGeom prst="line">
              <a:avLst/>
            </a:prstGeom>
            <a:ln w="12700" cap="flat" cmpd="sng">
              <a:solidFill>
                <a:srgbClr val="000000"/>
              </a:solidFill>
              <a:prstDash val="solid"/>
              <a:round/>
              <a:headEnd type="none" w="med" len="med"/>
              <a:tailEnd type="triangle" w="sm" len="med"/>
            </a:ln>
          </p:spPr>
        </p:sp>
        <p:sp>
          <p:nvSpPr>
            <p:cNvPr id="86093" name="Line 78"/>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86094" name="Line 79"/>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86095" name="Line 80"/>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86096" name="Line 81"/>
            <p:cNvSpPr/>
            <p:nvPr/>
          </p:nvSpPr>
          <p:spPr>
            <a:xfrm flipH="1">
              <a:off x="2439" y="2434"/>
              <a:ext cx="78" cy="390"/>
            </a:xfrm>
            <a:prstGeom prst="line">
              <a:avLst/>
            </a:prstGeom>
            <a:ln w="12700" cap="flat" cmpd="sng">
              <a:solidFill>
                <a:srgbClr val="000000"/>
              </a:solidFill>
              <a:prstDash val="solid"/>
              <a:round/>
              <a:headEnd type="none" w="med" len="med"/>
              <a:tailEnd type="triangle" w="sm" len="med"/>
            </a:ln>
          </p:spPr>
        </p:sp>
        <p:sp>
          <p:nvSpPr>
            <p:cNvPr id="86097" name="Line 82"/>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86098" name="Line 83"/>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86099" name="Line 84"/>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86100" name="Line 85"/>
            <p:cNvSpPr/>
            <p:nvPr/>
          </p:nvSpPr>
          <p:spPr>
            <a:xfrm>
              <a:off x="4474" y="1489"/>
              <a:ext cx="0" cy="717"/>
            </a:xfrm>
            <a:prstGeom prst="line">
              <a:avLst/>
            </a:prstGeom>
            <a:ln w="12700" cap="flat" cmpd="sng">
              <a:solidFill>
                <a:srgbClr val="000000"/>
              </a:solidFill>
              <a:prstDash val="solid"/>
              <a:round/>
              <a:headEnd type="none" w="med" len="med"/>
              <a:tailEnd type="triangle" w="sm" len="med"/>
            </a:ln>
          </p:spPr>
        </p:sp>
        <p:sp>
          <p:nvSpPr>
            <p:cNvPr id="86101" name="Line 86"/>
            <p:cNvSpPr/>
            <p:nvPr/>
          </p:nvSpPr>
          <p:spPr>
            <a:xfrm>
              <a:off x="4667" y="1489"/>
              <a:ext cx="76" cy="717"/>
            </a:xfrm>
            <a:prstGeom prst="line">
              <a:avLst/>
            </a:prstGeom>
            <a:ln w="12700" cap="flat" cmpd="sng">
              <a:solidFill>
                <a:srgbClr val="000000"/>
              </a:solidFill>
              <a:prstDash val="solid"/>
              <a:round/>
              <a:headEnd type="none" w="med" len="med"/>
              <a:tailEnd type="triangle" w="sm" len="med"/>
            </a:ln>
          </p:spPr>
        </p:sp>
        <p:sp>
          <p:nvSpPr>
            <p:cNvPr id="86102" name="Line 87"/>
            <p:cNvSpPr/>
            <p:nvPr/>
          </p:nvSpPr>
          <p:spPr>
            <a:xfrm>
              <a:off x="2457" y="1399"/>
              <a:ext cx="657" cy="0"/>
            </a:xfrm>
            <a:prstGeom prst="line">
              <a:avLst/>
            </a:prstGeom>
            <a:ln w="12700" cap="flat" cmpd="sng">
              <a:solidFill>
                <a:srgbClr val="000000"/>
              </a:solidFill>
              <a:prstDash val="solid"/>
              <a:round/>
              <a:headEnd type="none" w="med" len="med"/>
              <a:tailEnd type="none" w="med" len="med"/>
            </a:ln>
          </p:spPr>
        </p:sp>
        <p:sp>
          <p:nvSpPr>
            <p:cNvPr id="86103" name="Text Box 88"/>
            <p:cNvSpPr txBox="1"/>
            <p:nvPr/>
          </p:nvSpPr>
          <p:spPr>
            <a:xfrm>
              <a:off x="198"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4" name="Text Box 89"/>
            <p:cNvSpPr txBox="1"/>
            <p:nvPr/>
          </p:nvSpPr>
          <p:spPr>
            <a:xfrm>
              <a:off x="3717" y="3048"/>
              <a:ext cx="482"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5" name="Text Box 90"/>
            <p:cNvSpPr txBox="1"/>
            <p:nvPr/>
          </p:nvSpPr>
          <p:spPr>
            <a:xfrm>
              <a:off x="593"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6" name="Text Box 91"/>
            <p:cNvSpPr txBox="1"/>
            <p:nvPr/>
          </p:nvSpPr>
          <p:spPr>
            <a:xfrm>
              <a:off x="118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7" name="Text Box 92"/>
            <p:cNvSpPr txBox="1"/>
            <p:nvPr/>
          </p:nvSpPr>
          <p:spPr>
            <a:xfrm>
              <a:off x="1630"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8" name="Text Box 93"/>
            <p:cNvSpPr txBox="1"/>
            <p:nvPr/>
          </p:nvSpPr>
          <p:spPr>
            <a:xfrm>
              <a:off x="2075"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09" name="Text Box 94"/>
            <p:cNvSpPr txBox="1"/>
            <p:nvPr/>
          </p:nvSpPr>
          <p:spPr>
            <a:xfrm>
              <a:off x="2470"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0" name="Text Box 95"/>
            <p:cNvSpPr txBox="1"/>
            <p:nvPr/>
          </p:nvSpPr>
          <p:spPr>
            <a:xfrm>
              <a:off x="286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1" name="Text Box 96"/>
            <p:cNvSpPr txBox="1"/>
            <p:nvPr/>
          </p:nvSpPr>
          <p:spPr>
            <a:xfrm>
              <a:off x="3310" y="3048"/>
              <a:ext cx="481"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2" name="Text Box 97"/>
            <p:cNvSpPr txBox="1"/>
            <p:nvPr/>
          </p:nvSpPr>
          <p:spPr>
            <a:xfrm>
              <a:off x="2026" y="300"/>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3" name="Text Box 98"/>
            <p:cNvSpPr txBox="1"/>
            <p:nvPr/>
          </p:nvSpPr>
          <p:spPr>
            <a:xfrm>
              <a:off x="444" y="1199"/>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4" name="Text Box 99"/>
            <p:cNvSpPr txBox="1"/>
            <p:nvPr/>
          </p:nvSpPr>
          <p:spPr>
            <a:xfrm>
              <a:off x="2075"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5" name="Text Box 100"/>
            <p:cNvSpPr txBox="1"/>
            <p:nvPr/>
          </p:nvSpPr>
          <p:spPr>
            <a:xfrm>
              <a:off x="3952"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6" name="Text Box 101"/>
            <p:cNvSpPr txBox="1"/>
            <p:nvPr/>
          </p:nvSpPr>
          <p:spPr>
            <a:xfrm>
              <a:off x="4199" y="24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7" name="Text Box 102"/>
            <p:cNvSpPr txBox="1"/>
            <p:nvPr/>
          </p:nvSpPr>
          <p:spPr>
            <a:xfrm>
              <a:off x="4644" y="24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8" name="Text Box 103"/>
            <p:cNvSpPr txBox="1"/>
            <p:nvPr/>
          </p:nvSpPr>
          <p:spPr>
            <a:xfrm>
              <a:off x="0" y="21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19" name="Text Box 104"/>
            <p:cNvSpPr txBox="1"/>
            <p:nvPr/>
          </p:nvSpPr>
          <p:spPr>
            <a:xfrm>
              <a:off x="1473" y="1863"/>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0" name="Text Box 105"/>
            <p:cNvSpPr txBox="1"/>
            <p:nvPr/>
          </p:nvSpPr>
          <p:spPr>
            <a:xfrm>
              <a:off x="2272" y="1881"/>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1" name="Text Box 106"/>
            <p:cNvSpPr txBox="1"/>
            <p:nvPr/>
          </p:nvSpPr>
          <p:spPr>
            <a:xfrm>
              <a:off x="3705" y="189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2" name="Text Box 107"/>
            <p:cNvSpPr txBox="1"/>
            <p:nvPr/>
          </p:nvSpPr>
          <p:spPr>
            <a:xfrm>
              <a:off x="790" y="23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3" name="Text Box 108"/>
            <p:cNvSpPr txBox="1"/>
            <p:nvPr/>
          </p:nvSpPr>
          <p:spPr>
            <a:xfrm>
              <a:off x="1136" y="23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4" name="Text Box 109"/>
            <p:cNvSpPr txBox="1"/>
            <p:nvPr/>
          </p:nvSpPr>
          <p:spPr>
            <a:xfrm>
              <a:off x="2424" y="0"/>
              <a:ext cx="735" cy="3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根目录 </a:t>
              </a:r>
              <a:r>
                <a:rPr lang="zh-CN"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5" name="Text Box 110"/>
            <p:cNvSpPr txBox="1"/>
            <p:nvPr/>
          </p:nvSpPr>
          <p:spPr>
            <a:xfrm>
              <a:off x="692"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6" name="Text Box 111"/>
            <p:cNvSpPr txBox="1"/>
            <p:nvPr/>
          </p:nvSpPr>
          <p:spPr>
            <a:xfrm>
              <a:off x="2124" y="900"/>
              <a:ext cx="643"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7" name="Text Box 112"/>
            <p:cNvSpPr txBox="1"/>
            <p:nvPr/>
          </p:nvSpPr>
          <p:spPr>
            <a:xfrm>
              <a:off x="4347"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8" name="Text Box 113"/>
            <p:cNvSpPr txBox="1"/>
            <p:nvPr/>
          </p:nvSpPr>
          <p:spPr>
            <a:xfrm>
              <a:off x="0" y="1849"/>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29" name="Text Box 114"/>
            <p:cNvSpPr txBox="1"/>
            <p:nvPr/>
          </p:nvSpPr>
          <p:spPr>
            <a:xfrm>
              <a:off x="1433" y="1713"/>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30" name="Text Box 115"/>
            <p:cNvSpPr txBox="1"/>
            <p:nvPr/>
          </p:nvSpPr>
          <p:spPr>
            <a:xfrm>
              <a:off x="2174"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31" name="Text Box 116"/>
            <p:cNvSpPr txBox="1"/>
            <p:nvPr/>
          </p:nvSpPr>
          <p:spPr>
            <a:xfrm>
              <a:off x="3485"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86132" name="Line 117"/>
            <p:cNvSpPr/>
            <p:nvPr/>
          </p:nvSpPr>
          <p:spPr>
            <a:xfrm>
              <a:off x="1482" y="2298"/>
              <a:ext cx="493" cy="0"/>
            </a:xfrm>
            <a:prstGeom prst="line">
              <a:avLst/>
            </a:prstGeom>
            <a:ln w="12700" cap="flat" cmpd="sng">
              <a:solidFill>
                <a:schemeClr val="tx1"/>
              </a:solidFill>
              <a:prstDash val="solid"/>
              <a:round/>
              <a:headEnd type="none" w="med" len="med"/>
              <a:tailEnd type="none" w="med" len="med"/>
            </a:ln>
          </p:spPr>
        </p:sp>
        <p:sp>
          <p:nvSpPr>
            <p:cNvPr id="86133" name="Line 118"/>
            <p:cNvSpPr/>
            <p:nvPr/>
          </p:nvSpPr>
          <p:spPr>
            <a:xfrm>
              <a:off x="3359" y="2298"/>
              <a:ext cx="494" cy="0"/>
            </a:xfrm>
            <a:prstGeom prst="line">
              <a:avLst/>
            </a:prstGeom>
            <a:ln w="12700" cap="flat" cmpd="sng">
              <a:solidFill>
                <a:schemeClr val="tx1"/>
              </a:solidFill>
              <a:prstDash val="solid"/>
              <a:round/>
              <a:headEnd type="none" w="med" len="med"/>
              <a:tailEnd type="none" w="med" len="med"/>
            </a:ln>
          </p:spPr>
        </p:sp>
        <p:sp>
          <p:nvSpPr>
            <p:cNvPr id="86134" name="Line 119"/>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6019">
                                            <p:txEl>
                                              <p:charRg st="0" end="13"/>
                                            </p:txEl>
                                          </p:spTgt>
                                        </p:tgtEl>
                                        <p:attrNameLst>
                                          <p:attrName>style.visibility</p:attrName>
                                        </p:attrNameLst>
                                      </p:cBhvr>
                                      <p:to>
                                        <p:strVal val="visible"/>
                                      </p:to>
                                    </p:set>
                                    <p:anim calcmode="lin" valueType="num">
                                      <p:cBhvr additive="base">
                                        <p:cTn id="7" dur="1000" fill="hold"/>
                                        <p:tgtEl>
                                          <p:spTgt spid="86019">
                                            <p:txEl>
                                              <p:charRg st="0" end="13"/>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6019">
                                            <p:txEl>
                                              <p:charRg st="0" end="1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6023"/>
                                        </p:tgtEl>
                                        <p:attrNameLst>
                                          <p:attrName>style.visibility</p:attrName>
                                        </p:attrNameLst>
                                      </p:cBhvr>
                                      <p:to>
                                        <p:strVal val="visible"/>
                                      </p:to>
                                    </p:set>
                                    <p:anim calcmode="lin" valueType="num">
                                      <p:cBhvr additive="base">
                                        <p:cTn id="13" dur="500" fill="hold"/>
                                        <p:tgtEl>
                                          <p:spTgt spid="86023"/>
                                        </p:tgtEl>
                                        <p:attrNameLst>
                                          <p:attrName>ppt_x</p:attrName>
                                        </p:attrNameLst>
                                      </p:cBhvr>
                                      <p:tavLst>
                                        <p:tav tm="0">
                                          <p:val>
                                            <p:strVal val="#ppt_x"/>
                                          </p:val>
                                        </p:tav>
                                        <p:tav tm="100000">
                                          <p:val>
                                            <p:strVal val="#ppt_x"/>
                                          </p:val>
                                        </p:tav>
                                      </p:tavLst>
                                    </p:anim>
                                    <p:anim calcmode="lin" valueType="num">
                                      <p:cBhvr additive="base">
                                        <p:cTn id="14" dur="500" fill="hold"/>
                                        <p:tgtEl>
                                          <p:spTgt spid="860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6021"/>
                                        </p:tgtEl>
                                        <p:attrNameLst>
                                          <p:attrName>style.visibility</p:attrName>
                                        </p:attrNameLst>
                                      </p:cBhvr>
                                      <p:to>
                                        <p:strVal val="visible"/>
                                      </p:to>
                                    </p:set>
                                    <p:anim calcmode="lin" valueType="num">
                                      <p:cBhvr additive="base">
                                        <p:cTn id="19" dur="500" fill="hold"/>
                                        <p:tgtEl>
                                          <p:spTgt spid="86021"/>
                                        </p:tgtEl>
                                        <p:attrNameLst>
                                          <p:attrName>ppt_x</p:attrName>
                                        </p:attrNameLst>
                                      </p:cBhvr>
                                      <p:tavLst>
                                        <p:tav tm="0">
                                          <p:val>
                                            <p:strVal val="#ppt_x"/>
                                          </p:val>
                                        </p:tav>
                                        <p:tav tm="100000">
                                          <p:val>
                                            <p:strVal val="#ppt_x"/>
                                          </p:val>
                                        </p:tav>
                                      </p:tavLst>
                                    </p:anim>
                                    <p:anim calcmode="lin" valueType="num">
                                      <p:cBhvr additive="base">
                                        <p:cTn id="20" dur="500" fill="hold"/>
                                        <p:tgtEl>
                                          <p:spTgt spid="860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6022"/>
                                        </p:tgtEl>
                                        <p:attrNameLst>
                                          <p:attrName>style.visibility</p:attrName>
                                        </p:attrNameLst>
                                      </p:cBhvr>
                                      <p:to>
                                        <p:strVal val="visible"/>
                                      </p:to>
                                    </p:set>
                                    <p:anim calcmode="lin" valueType="num">
                                      <p:cBhvr additive="base">
                                        <p:cTn id="25" dur="500" fill="hold"/>
                                        <p:tgtEl>
                                          <p:spTgt spid="86022"/>
                                        </p:tgtEl>
                                        <p:attrNameLst>
                                          <p:attrName>ppt_x</p:attrName>
                                        </p:attrNameLst>
                                      </p:cBhvr>
                                      <p:tavLst>
                                        <p:tav tm="0">
                                          <p:val>
                                            <p:strVal val="#ppt_x"/>
                                          </p:val>
                                        </p:tav>
                                        <p:tav tm="100000">
                                          <p:val>
                                            <p:strVal val="#ppt_x"/>
                                          </p:val>
                                        </p:tav>
                                      </p:tavLst>
                                    </p:anim>
                                    <p:anim calcmode="lin" valueType="num">
                                      <p:cBhvr additive="base">
                                        <p:cTn id="26" dur="500" fill="hold"/>
                                        <p:tgtEl>
                                          <p:spTgt spid="860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P spid="86021" grpId="0"/>
      <p:bldP spid="860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idx="1"/>
          </p:nvPr>
        </p:nvSpPr>
        <p:spPr>
          <a:xfrm>
            <a:off x="363538" y="595313"/>
            <a:ext cx="8405813" cy="4348163"/>
          </a:xfrm>
        </p:spPr>
        <p:txBody>
          <a:bodyPr vert="horz" wrap="square" anchor="t">
            <a:spAutoFit/>
          </a:bodyPr>
          <a:p>
            <a:pPr marL="533400" marR="0" indent="-5334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a:t>
            </a: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5</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UNIX系统文件分类方法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rgbClr val="FF3300"/>
              </a:buClr>
              <a:buSzPct val="95000"/>
              <a:buFont typeface="Wingdings" panose="05000000000000000000" pitchFamily="2" charset="2"/>
              <a:buChar char="Ø"/>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普通文件</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普通文件是无结构的字符的集合。</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rgbClr val="FF3300"/>
              </a:buClr>
              <a:buSzPct val="95000"/>
              <a:buFont typeface="Wingdings" panose="05000000000000000000" pitchFamily="2" charset="2"/>
              <a:buChar char="Ø"/>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目录文件</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目录文件是由文件的目录项组成的文件。</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rgbClr val="FF3300"/>
              </a:buClr>
              <a:buSzPct val="95000"/>
              <a:buFont typeface="Wingdings" panose="05000000000000000000" pitchFamily="2" charset="2"/>
              <a:buChar char="Ø"/>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特别文件</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特别文件就是设备。</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endParaRPr kumimoji="0" lang="zh-CN" sz="3200" b="0" i="0" u="none" strike="noStrike" kern="1200" cap="none" spc="0" normalizeH="0" baseline="0" noProof="1" dirty="0">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文件共享与安全</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89" name="" r:id="rId1" imgW="838200" imgH="647700" progId="Paint.Picture">
                  <p:embed/>
                </p:oleObj>
              </mc:Choice>
              <mc:Fallback>
                <p:oleObj name="" r:id="rId1" imgW="838200" imgH="647700" progId="Paint.Picture">
                  <p:embed/>
                  <p:pic>
                    <p:nvPicPr>
                      <p:cNvPr id="0" name="图片 3088"/>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87043"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042">
                                            <p:txEl>
                                              <p:charRg st="1" end="9"/>
                                            </p:txEl>
                                          </p:spTgt>
                                        </p:tgtEl>
                                        <p:attrNameLst>
                                          <p:attrName>style.visibility</p:attrName>
                                        </p:attrNameLst>
                                      </p:cBhvr>
                                      <p:to>
                                        <p:strVal val="visible"/>
                                      </p:to>
                                    </p:set>
                                    <p:anim calcmode="lin" valueType="num">
                                      <p:cBhvr additive="base">
                                        <p:cTn id="7" dur="1000" fill="hold"/>
                                        <p:tgtEl>
                                          <p:spTgt spid="87042">
                                            <p:txEl>
                                              <p:charRg st="1"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7042">
                                            <p:txEl>
                                              <p:charRg st="1"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8067" name="Rectangle 3"/>
          <p:cNvSpPr/>
          <p:nvPr/>
        </p:nvSpPr>
        <p:spPr>
          <a:xfrm>
            <a:off x="171450" y="458788"/>
            <a:ext cx="8745538" cy="229711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4.  文件共享与安全</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文件共享</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文件共享是指某一个或某一部分文件可以让事先规定的</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某些用户共同使用。</a:t>
            </a:r>
            <a:endPar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88069" name="Rectangle 5"/>
          <p:cNvSpPr/>
          <p:nvPr/>
        </p:nvSpPr>
        <p:spPr>
          <a:xfrm>
            <a:off x="671513" y="2816225"/>
            <a:ext cx="8464550" cy="3160713"/>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文件安全</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什么是文件安全</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所谓文件安全，就是文件的保护问题。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文件的保护是指文件本身不得被未经文件主授权的任何用</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户存取，而对于授权用户也只能在允许的存取权限内使用</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067">
                                            <p:txEl>
                                              <p:charRg st="0" end="12"/>
                                            </p:txEl>
                                          </p:spTgt>
                                        </p:tgtEl>
                                        <p:attrNameLst>
                                          <p:attrName>style.visibility</p:attrName>
                                        </p:attrNameLst>
                                      </p:cBhvr>
                                      <p:to>
                                        <p:strVal val="visible"/>
                                      </p:to>
                                    </p:set>
                                    <p:anim calcmode="lin" valueType="num">
                                      <p:cBhvr additive="base">
                                        <p:cTn id="7" dur="1000" fill="hold"/>
                                        <p:tgtEl>
                                          <p:spTgt spid="88067">
                                            <p:txEl>
                                              <p:charRg st="0" end="12"/>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88067">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8067">
                                            <p:txEl>
                                              <p:charRg st="12" end="27"/>
                                            </p:txEl>
                                          </p:spTgt>
                                        </p:tgtEl>
                                        <p:attrNameLst>
                                          <p:attrName>style.visibility</p:attrName>
                                        </p:attrNameLst>
                                      </p:cBhvr>
                                      <p:to>
                                        <p:strVal val="visible"/>
                                      </p:to>
                                    </p:set>
                                    <p:anim calcmode="lin" valueType="num">
                                      <p:cBhvr additive="base">
                                        <p:cTn id="13" dur="1000" fill="hold"/>
                                        <p:tgtEl>
                                          <p:spTgt spid="88067">
                                            <p:txEl>
                                              <p:charRg st="12" end="2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88067">
                                            <p:txEl>
                                              <p:charRg st="12"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8067">
                                            <p:txEl>
                                              <p:charRg st="27" end="58"/>
                                            </p:txEl>
                                          </p:spTgt>
                                        </p:tgtEl>
                                        <p:attrNameLst>
                                          <p:attrName>style.visibility</p:attrName>
                                        </p:attrNameLst>
                                      </p:cBhvr>
                                      <p:to>
                                        <p:strVal val="visible"/>
                                      </p:to>
                                    </p:set>
                                    <p:anim calcmode="lin" valueType="num">
                                      <p:cBhvr additive="base">
                                        <p:cTn id="19" dur="500" fill="hold"/>
                                        <p:tgtEl>
                                          <p:spTgt spid="88067">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8067">
                                            <p:txEl>
                                              <p:charRg st="27"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8067">
                                            <p:txEl>
                                              <p:charRg st="58" end="74"/>
                                            </p:txEl>
                                          </p:spTgt>
                                        </p:tgtEl>
                                        <p:attrNameLst>
                                          <p:attrName>style.visibility</p:attrName>
                                        </p:attrNameLst>
                                      </p:cBhvr>
                                      <p:to>
                                        <p:strVal val="visible"/>
                                      </p:to>
                                    </p:set>
                                    <p:anim calcmode="lin" valueType="num">
                                      <p:cBhvr additive="base">
                                        <p:cTn id="23" dur="500" fill="hold"/>
                                        <p:tgtEl>
                                          <p:spTgt spid="88067">
                                            <p:txEl>
                                              <p:charRg st="58" end="7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8067">
                                            <p:txEl>
                                              <p:charRg st="58" end="7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8069">
                                            <p:txEl>
                                              <p:charRg st="0" end="9"/>
                                            </p:txEl>
                                          </p:spTgt>
                                        </p:tgtEl>
                                        <p:attrNameLst>
                                          <p:attrName>style.visibility</p:attrName>
                                        </p:attrNameLst>
                                      </p:cBhvr>
                                      <p:to>
                                        <p:strVal val="visible"/>
                                      </p:to>
                                    </p:set>
                                    <p:anim calcmode="lin" valueType="num">
                                      <p:cBhvr additive="base">
                                        <p:cTn id="29" dur="1000" fill="hold"/>
                                        <p:tgtEl>
                                          <p:spTgt spid="88069">
                                            <p:txEl>
                                              <p:charRg st="0" end="9"/>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88069">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88069">
                                            <p:txEl>
                                              <p:charRg st="9" end="19"/>
                                            </p:txEl>
                                          </p:spTgt>
                                        </p:tgtEl>
                                        <p:attrNameLst>
                                          <p:attrName>style.visibility</p:attrName>
                                        </p:attrNameLst>
                                      </p:cBhvr>
                                      <p:to>
                                        <p:strVal val="visible"/>
                                      </p:to>
                                    </p:set>
                                    <p:anim calcmode="lin" valueType="num">
                                      <p:cBhvr additive="base">
                                        <p:cTn id="35" dur="1000" fill="hold"/>
                                        <p:tgtEl>
                                          <p:spTgt spid="88069">
                                            <p:txEl>
                                              <p:charRg st="9" end="19"/>
                                            </p:txEl>
                                          </p:spTgt>
                                        </p:tgtEl>
                                        <p:attrNameLst>
                                          <p:attrName>ppt_x</p:attrName>
                                        </p:attrNameLst>
                                      </p:cBhvr>
                                      <p:tavLst>
                                        <p:tav tm="0">
                                          <p:val>
                                            <p:strVal val="0-#ppt_w/2"/>
                                          </p:val>
                                        </p:tav>
                                        <p:tav tm="100000">
                                          <p:val>
                                            <p:strVal val="#ppt_x"/>
                                          </p:val>
                                        </p:tav>
                                      </p:tavLst>
                                    </p:anim>
                                    <p:anim calcmode="lin" valueType="num">
                                      <p:cBhvr additive="base">
                                        <p:cTn id="36" dur="1000" fill="hold"/>
                                        <p:tgtEl>
                                          <p:spTgt spid="88069">
                                            <p:txEl>
                                              <p:charRg st="9" end="19"/>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88069">
                                            <p:txEl>
                                              <p:charRg st="19" end="44"/>
                                            </p:txEl>
                                          </p:spTgt>
                                        </p:tgtEl>
                                        <p:attrNameLst>
                                          <p:attrName>style.visibility</p:attrName>
                                        </p:attrNameLst>
                                      </p:cBhvr>
                                      <p:to>
                                        <p:strVal val="visible"/>
                                      </p:to>
                                    </p:set>
                                    <p:anim calcmode="lin" valueType="num">
                                      <p:cBhvr additive="base">
                                        <p:cTn id="41" dur="500" fill="hold"/>
                                        <p:tgtEl>
                                          <p:spTgt spid="88069">
                                            <p:txEl>
                                              <p:charRg st="19" end="44"/>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88069">
                                            <p:txEl>
                                              <p:charRg st="19" end="44"/>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88069">
                                            <p:txEl>
                                              <p:charRg st="44" end="76"/>
                                            </p:txEl>
                                          </p:spTgt>
                                        </p:tgtEl>
                                        <p:attrNameLst>
                                          <p:attrName>style.visibility</p:attrName>
                                        </p:attrNameLst>
                                      </p:cBhvr>
                                      <p:to>
                                        <p:strVal val="visible"/>
                                      </p:to>
                                    </p:set>
                                    <p:anim calcmode="lin" valueType="num">
                                      <p:cBhvr additive="base">
                                        <p:cTn id="45" dur="500" fill="hold"/>
                                        <p:tgtEl>
                                          <p:spTgt spid="88069">
                                            <p:txEl>
                                              <p:charRg st="44" end="7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8069">
                                            <p:txEl>
                                              <p:charRg st="44" end="7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8069">
                                            <p:txEl>
                                              <p:charRg st="76" end="108"/>
                                            </p:txEl>
                                          </p:spTgt>
                                        </p:tgtEl>
                                        <p:attrNameLst>
                                          <p:attrName>style.visibility</p:attrName>
                                        </p:attrNameLst>
                                      </p:cBhvr>
                                      <p:to>
                                        <p:strVal val="visible"/>
                                      </p:to>
                                    </p:set>
                                    <p:anim calcmode="lin" valueType="num">
                                      <p:cBhvr additive="base">
                                        <p:cTn id="49" dur="500" fill="hold"/>
                                        <p:tgtEl>
                                          <p:spTgt spid="88069">
                                            <p:txEl>
                                              <p:charRg st="76" end="10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8069">
                                            <p:txEl>
                                              <p:charRg st="76" end="108"/>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8069">
                                            <p:txEl>
                                              <p:charRg st="108" end="118"/>
                                            </p:txEl>
                                          </p:spTgt>
                                        </p:tgtEl>
                                        <p:attrNameLst>
                                          <p:attrName>style.visibility</p:attrName>
                                        </p:attrNameLst>
                                      </p:cBhvr>
                                      <p:to>
                                        <p:strVal val="visible"/>
                                      </p:to>
                                    </p:set>
                                    <p:anim calcmode="lin" valueType="num">
                                      <p:cBhvr additive="base">
                                        <p:cTn id="53" dur="500" fill="hold"/>
                                        <p:tgtEl>
                                          <p:spTgt spid="88069">
                                            <p:txEl>
                                              <p:charRg st="108" end="11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8069">
                                            <p:txEl>
                                              <p:charRg st="10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069"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89091" name="Rectangle 3"/>
          <p:cNvSpPr/>
          <p:nvPr/>
        </p:nvSpPr>
        <p:spPr>
          <a:xfrm>
            <a:off x="128588" y="644525"/>
            <a:ext cx="8840788" cy="2574925"/>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如何进文件的保护</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需要对用户的权限进行验证。</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所谓存取权限的验证，是指用户存取文件之前，需要检</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查用户的存取权限是否符合规定，符合者允许使用，否</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则拒绝。</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89093" name="Rectangle 5"/>
          <p:cNvSpPr/>
          <p:nvPr/>
        </p:nvSpPr>
        <p:spPr>
          <a:xfrm>
            <a:off x="115888" y="3360738"/>
            <a:ext cx="8464550" cy="530225"/>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③ 验证用户存取权限的方法</a:t>
            </a:r>
            <a:r>
              <a:rPr kumimoji="0" lang="zh-CN" sz="1800" b="0" i="0" u="none" strike="noStrike" kern="1200" cap="none" spc="0" normalizeH="0" baseline="0" noProof="1" dirty="0">
                <a:solidFill>
                  <a:schemeClr val="tx1"/>
                </a:solidFill>
                <a:effectLst>
                  <a:outerShdw blurRad="38100" dist="38100" dir="2700000">
                    <a:srgbClr val="FFFFFF"/>
                  </a:outerShdw>
                </a:effectLst>
                <a:latin typeface="Times New Roman" panose="02020603050405020304" pitchFamily="2"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89094" name="Rectangle 6"/>
          <p:cNvSpPr/>
          <p:nvPr/>
        </p:nvSpPr>
        <p:spPr>
          <a:xfrm>
            <a:off x="735013" y="3949700"/>
            <a:ext cx="6134100" cy="2576513"/>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ⅰ </a:t>
            </a:r>
            <a:r>
              <a:rPr lang="zh-CN" altLang="zh-CN" sz="2400" b="0" dirty="0">
                <a:solidFill>
                  <a:schemeClr val="tx1"/>
                </a:solidFill>
                <a:latin typeface="Times New Roman" panose="02020603050405020304" pitchFamily="2" charset="0"/>
                <a:ea typeface="宋体" panose="02010600030101010101" pitchFamily="2" charset="-122"/>
              </a:rPr>
              <a:t>访问控制矩阵</a:t>
            </a:r>
            <a:r>
              <a:rPr lang="en-US" altLang="zh-CN" sz="2400" b="0" dirty="0">
                <a:solidFill>
                  <a:schemeClr val="tx1"/>
                </a:solidFill>
                <a:latin typeface="Times New Roman" panose="02020603050405020304" pitchFamily="2" charset="0"/>
                <a:ea typeface="宋体" panose="02010600030101010101" pitchFamily="2" charset="-122"/>
              </a:rPr>
              <a:t>:</a:t>
            </a:r>
            <a:r>
              <a:rPr lang="zh-CN" altLang="zh-CN" sz="2400" b="0" dirty="0">
                <a:solidFill>
                  <a:schemeClr val="tx1"/>
                </a:solidFill>
                <a:latin typeface="Times New Roman" panose="02020603050405020304" pitchFamily="2" charset="0"/>
                <a:ea typeface="宋体" panose="02010600030101010101" pitchFamily="2" charset="-122"/>
              </a:rPr>
              <a:t>整个系统一张表</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ⅱ </a:t>
            </a:r>
            <a:r>
              <a:rPr lang="zh-CN" altLang="zh-CN" sz="2400" b="0" dirty="0">
                <a:solidFill>
                  <a:schemeClr val="tx1"/>
                </a:solidFill>
                <a:latin typeface="Times New Roman" panose="02020603050405020304" pitchFamily="2" charset="0"/>
                <a:ea typeface="宋体" panose="02010600030101010101" pitchFamily="2" charset="-122"/>
              </a:rPr>
              <a:t>存取控制表：每个文件一张表</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ⅲ </a:t>
            </a:r>
            <a:r>
              <a:rPr lang="zh-CN" altLang="zh-CN" sz="2400" b="0" dirty="0">
                <a:solidFill>
                  <a:schemeClr val="tx1"/>
                </a:solidFill>
                <a:latin typeface="Times New Roman" panose="02020603050405020304" pitchFamily="2" charset="0"/>
                <a:ea typeface="宋体" panose="02010600030101010101" pitchFamily="2" charset="-122"/>
              </a:rPr>
              <a:t>用户权限表：每个用户一张表</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ⅳ </a:t>
            </a:r>
            <a:r>
              <a:rPr lang="zh-CN" altLang="zh-CN" sz="2400" b="0" dirty="0">
                <a:solidFill>
                  <a:schemeClr val="tx1"/>
                </a:solidFill>
                <a:latin typeface="Times New Roman" panose="02020603050405020304" pitchFamily="2" charset="0"/>
                <a:ea typeface="宋体" panose="02010600030101010101" pitchFamily="2" charset="-122"/>
              </a:rPr>
              <a:t>口令</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宋体" panose="02010600030101010101" pitchFamily="2" charset="-122"/>
                <a:ea typeface="宋体" panose="02010600030101010101" pitchFamily="2" charset="-122"/>
              </a:rPr>
              <a:t>ⅴ </a:t>
            </a:r>
            <a:r>
              <a:rPr lang="zh-CN" altLang="zh-CN" sz="2400" b="0" dirty="0">
                <a:solidFill>
                  <a:schemeClr val="tx1"/>
                </a:solidFill>
                <a:latin typeface="Times New Roman" panose="02020603050405020304" pitchFamily="2" charset="0"/>
                <a:ea typeface="宋体" panose="02010600030101010101" pitchFamily="2" charset="-122"/>
              </a:rPr>
              <a:t>密码</a:t>
            </a:r>
            <a:endParaRPr lang="zh-CN" altLang="zh-CN" sz="24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9091">
                                            <p:txEl>
                                              <p:charRg st="0" end="11"/>
                                            </p:txEl>
                                          </p:spTgt>
                                        </p:tgtEl>
                                        <p:attrNameLst>
                                          <p:attrName>style.visibility</p:attrName>
                                        </p:attrNameLst>
                                      </p:cBhvr>
                                      <p:to>
                                        <p:strVal val="visible"/>
                                      </p:to>
                                    </p:set>
                                    <p:anim calcmode="lin" valueType="num">
                                      <p:cBhvr additive="base">
                                        <p:cTn id="7" dur="500" fill="hold"/>
                                        <p:tgtEl>
                                          <p:spTgt spid="8909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909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091">
                                            <p:txEl>
                                              <p:charRg st="11" end="41"/>
                                            </p:txEl>
                                          </p:spTgt>
                                        </p:tgtEl>
                                        <p:attrNameLst>
                                          <p:attrName>style.visibility</p:attrName>
                                        </p:attrNameLst>
                                      </p:cBhvr>
                                      <p:to>
                                        <p:strVal val="visible"/>
                                      </p:to>
                                    </p:set>
                                    <p:anim calcmode="lin" valueType="num">
                                      <p:cBhvr additive="base">
                                        <p:cTn id="13" dur="500" fill="hold"/>
                                        <p:tgtEl>
                                          <p:spTgt spid="89091">
                                            <p:txEl>
                                              <p:charRg st="11" end="4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091">
                                            <p:txEl>
                                              <p:charRg st="11" end="4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9091">
                                            <p:txEl>
                                              <p:charRg st="41" end="80"/>
                                            </p:txEl>
                                          </p:spTgt>
                                        </p:tgtEl>
                                        <p:attrNameLst>
                                          <p:attrName>style.visibility</p:attrName>
                                        </p:attrNameLst>
                                      </p:cBhvr>
                                      <p:to>
                                        <p:strVal val="visible"/>
                                      </p:to>
                                    </p:set>
                                    <p:anim calcmode="lin" valueType="num">
                                      <p:cBhvr additive="base">
                                        <p:cTn id="17" dur="500" fill="hold"/>
                                        <p:tgtEl>
                                          <p:spTgt spid="89091">
                                            <p:txEl>
                                              <p:charRg st="41" end="8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9091">
                                            <p:txEl>
                                              <p:charRg st="41" end="80"/>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9091">
                                            <p:txEl>
                                              <p:charRg st="80" end="119"/>
                                            </p:txEl>
                                          </p:spTgt>
                                        </p:tgtEl>
                                        <p:attrNameLst>
                                          <p:attrName>style.visibility</p:attrName>
                                        </p:attrNameLst>
                                      </p:cBhvr>
                                      <p:to>
                                        <p:strVal val="visible"/>
                                      </p:to>
                                    </p:set>
                                    <p:anim calcmode="lin" valueType="num">
                                      <p:cBhvr additive="base">
                                        <p:cTn id="21" dur="500" fill="hold"/>
                                        <p:tgtEl>
                                          <p:spTgt spid="89091">
                                            <p:txEl>
                                              <p:charRg st="80" end="11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9091">
                                            <p:txEl>
                                              <p:charRg st="80" end="119"/>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9091">
                                            <p:txEl>
                                              <p:charRg st="119" end="138"/>
                                            </p:txEl>
                                          </p:spTgt>
                                        </p:tgtEl>
                                        <p:attrNameLst>
                                          <p:attrName>style.visibility</p:attrName>
                                        </p:attrNameLst>
                                      </p:cBhvr>
                                      <p:to>
                                        <p:strVal val="visible"/>
                                      </p:to>
                                    </p:set>
                                    <p:anim calcmode="lin" valueType="num">
                                      <p:cBhvr additive="base">
                                        <p:cTn id="25" dur="500" fill="hold"/>
                                        <p:tgtEl>
                                          <p:spTgt spid="89091">
                                            <p:txEl>
                                              <p:charRg st="119" end="13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9091">
                                            <p:txEl>
                                              <p:charRg st="119" end="13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89093">
                                            <p:txEl>
                                              <p:charRg st="0" end="28"/>
                                            </p:txEl>
                                          </p:spTgt>
                                        </p:tgtEl>
                                        <p:attrNameLst>
                                          <p:attrName>style.visibility</p:attrName>
                                        </p:attrNameLst>
                                      </p:cBhvr>
                                      <p:to>
                                        <p:strVal val="visible"/>
                                      </p:to>
                                    </p:set>
                                    <p:anim calcmode="lin" valueType="num">
                                      <p:cBhvr additive="base">
                                        <p:cTn id="31" dur="500" fill="hold"/>
                                        <p:tgtEl>
                                          <p:spTgt spid="89093">
                                            <p:txEl>
                                              <p:charRg st="0" end="2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9093">
                                            <p:txEl>
                                              <p:charRg st="0" end="2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9094"/>
                                        </p:tgtEl>
                                        <p:attrNameLst>
                                          <p:attrName>style.visibility</p:attrName>
                                        </p:attrNameLst>
                                      </p:cBhvr>
                                      <p:to>
                                        <p:strVal val="visible"/>
                                      </p:to>
                                    </p:set>
                                    <p:anim calcmode="lin" valueType="num">
                                      <p:cBhvr additive="base">
                                        <p:cTn id="37" dur="500" fill="hold"/>
                                        <p:tgtEl>
                                          <p:spTgt spid="89094"/>
                                        </p:tgtEl>
                                        <p:attrNameLst>
                                          <p:attrName>ppt_x</p:attrName>
                                        </p:attrNameLst>
                                      </p:cBhvr>
                                      <p:tavLst>
                                        <p:tav tm="0">
                                          <p:val>
                                            <p:strVal val="#ppt_x"/>
                                          </p:val>
                                        </p:tav>
                                        <p:tav tm="100000">
                                          <p:val>
                                            <p:strVal val="#ppt_x"/>
                                          </p:val>
                                        </p:tav>
                                      </p:tavLst>
                                    </p:anim>
                                    <p:anim calcmode="lin" valueType="num">
                                      <p:cBhvr additive="base">
                                        <p:cTn id="38" dur="500" fill="hold"/>
                                        <p:tgtEl>
                                          <p:spTgt spid="890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0115" name="Rectangle 3"/>
          <p:cNvSpPr/>
          <p:nvPr/>
        </p:nvSpPr>
        <p:spPr>
          <a:xfrm>
            <a:off x="671513" y="1201738"/>
            <a:ext cx="8472488" cy="367030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① 当前目录</a:t>
            </a:r>
            <a:endPar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rPr>
              <a:t>ⅰ </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什么是当前目录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又称值班目录</a:t>
            </a: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a:t>
            </a:r>
            <a:endParaRPr kumimoji="0" lang="zh-CN" sz="2400" b="1" i="0" u="none" strike="noStrike" kern="1200" cap="none" spc="0" normalizeH="0" baseline="0" noProof="1" dirty="0">
              <a:solidFill>
                <a:srgbClr val="000099"/>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当前目录是当前用户正在使用的文件所在的目录。</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当指定当前目录后，用户对文件的所有访问都是相对</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于  “当前目录”进行的。</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这时，文件路径名是由“当前目录”到信息文件的通路</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上所有各级目录的符号名加上该信息文件的符号名组成。</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90116" name="Rectangle 4"/>
          <p:cNvSpPr/>
          <p:nvPr/>
        </p:nvSpPr>
        <p:spPr>
          <a:xfrm>
            <a:off x="1112838" y="5013325"/>
            <a:ext cx="8031162" cy="1041400"/>
          </a:xfrm>
          <a:prstGeom prst="rect">
            <a:avLst/>
          </a:prstGeom>
          <a:noFill/>
          <a:ln w="9525">
            <a:noFill/>
          </a:ln>
        </p:spPr>
        <p:txBody>
          <a:bodyPr anchor="t">
            <a:spAutoFit/>
          </a:bodyPr>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ⅱ </a:t>
            </a:r>
            <a:r>
              <a:rPr lang="zh-CN" altLang="zh-CN" sz="2400" dirty="0">
                <a:solidFill>
                  <a:schemeClr val="tx1"/>
                </a:solidFill>
                <a:latin typeface="Times New Roman" panose="02020603050405020304" pitchFamily="2" charset="0"/>
                <a:ea typeface="宋体" panose="02010600030101010101" pitchFamily="2" charset="-122"/>
              </a:rPr>
              <a:t>例1：</a:t>
            </a:r>
            <a:r>
              <a:rPr lang="zh-CN" altLang="zh-CN" sz="2400" b="0" dirty="0">
                <a:solidFill>
                  <a:schemeClr val="tx1"/>
                </a:solidFill>
                <a:latin typeface="Times New Roman" panose="02020603050405020304" pitchFamily="2" charset="0"/>
                <a:ea typeface="宋体" panose="02010600030101010101" pitchFamily="2" charset="-122"/>
              </a:rPr>
              <a:t>当指定当前目录为id=3 时，id为20的文件，其文</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件路径名为 d/a</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90117" name="Rectangle 5"/>
          <p:cNvSpPr/>
          <p:nvPr/>
        </p:nvSpPr>
        <p:spPr>
          <a:xfrm>
            <a:off x="685800" y="558800"/>
            <a:ext cx="84645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(3) 用文件路径名加快文件的查找</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Rectangle 6"/>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0117">
                                            <p:txEl>
                                              <p:charRg st="0" end="18"/>
                                            </p:txEl>
                                          </p:spTgt>
                                        </p:tgtEl>
                                        <p:attrNameLst>
                                          <p:attrName>style.visibility</p:attrName>
                                        </p:attrNameLst>
                                      </p:cBhvr>
                                      <p:to>
                                        <p:strVal val="visible"/>
                                      </p:to>
                                    </p:set>
                                    <p:anim calcmode="lin" valueType="num">
                                      <p:cBhvr additive="base">
                                        <p:cTn id="7" dur="1000" fill="hold"/>
                                        <p:tgtEl>
                                          <p:spTgt spid="90117">
                                            <p:txEl>
                                              <p:charRg st="0" end="18"/>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011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0115">
                                            <p:txEl>
                                              <p:charRg st="0" end="7"/>
                                            </p:txEl>
                                          </p:spTgt>
                                        </p:tgtEl>
                                        <p:attrNameLst>
                                          <p:attrName>style.visibility</p:attrName>
                                        </p:attrNameLst>
                                      </p:cBhvr>
                                      <p:to>
                                        <p:strVal val="visible"/>
                                      </p:to>
                                    </p:set>
                                    <p:anim calcmode="lin" valueType="num">
                                      <p:cBhvr additive="base">
                                        <p:cTn id="13" dur="1000" fill="hold"/>
                                        <p:tgtEl>
                                          <p:spTgt spid="90115">
                                            <p:txEl>
                                              <p:charRg st="0" end="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90115">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0115">
                                            <p:txEl>
                                              <p:charRg st="7" end="29"/>
                                            </p:txEl>
                                          </p:spTgt>
                                        </p:tgtEl>
                                        <p:attrNameLst>
                                          <p:attrName>style.visibility</p:attrName>
                                        </p:attrNameLst>
                                      </p:cBhvr>
                                      <p:to>
                                        <p:strVal val="visible"/>
                                      </p:to>
                                    </p:set>
                                    <p:anim calcmode="lin" valueType="num">
                                      <p:cBhvr additive="base">
                                        <p:cTn id="19" dur="1000" fill="hold"/>
                                        <p:tgtEl>
                                          <p:spTgt spid="90115">
                                            <p:txEl>
                                              <p:charRg st="7" end="29"/>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90115">
                                            <p:txEl>
                                              <p:charRg st="7" end="29"/>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0115">
                                            <p:txEl>
                                              <p:charRg st="29" end="64"/>
                                            </p:txEl>
                                          </p:spTgt>
                                        </p:tgtEl>
                                        <p:attrNameLst>
                                          <p:attrName>style.visibility</p:attrName>
                                        </p:attrNameLst>
                                      </p:cBhvr>
                                      <p:to>
                                        <p:strVal val="visible"/>
                                      </p:to>
                                    </p:set>
                                    <p:anim calcmode="lin" valueType="num">
                                      <p:cBhvr additive="base">
                                        <p:cTn id="25" dur="500" fill="hold"/>
                                        <p:tgtEl>
                                          <p:spTgt spid="90115">
                                            <p:txEl>
                                              <p:charRg st="29" end="6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0115">
                                            <p:txEl>
                                              <p:charRg st="29" end="6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0115">
                                            <p:txEl>
                                              <p:charRg st="64" end="100"/>
                                            </p:txEl>
                                          </p:spTgt>
                                        </p:tgtEl>
                                        <p:attrNameLst>
                                          <p:attrName>style.visibility</p:attrName>
                                        </p:attrNameLst>
                                      </p:cBhvr>
                                      <p:to>
                                        <p:strVal val="visible"/>
                                      </p:to>
                                    </p:set>
                                    <p:anim calcmode="lin" valueType="num">
                                      <p:cBhvr additive="base">
                                        <p:cTn id="29" dur="500" fill="hold"/>
                                        <p:tgtEl>
                                          <p:spTgt spid="90115">
                                            <p:txEl>
                                              <p:charRg st="64" end="10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0115">
                                            <p:txEl>
                                              <p:charRg st="64" end="10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0115">
                                            <p:txEl>
                                              <p:charRg st="100" end="126"/>
                                            </p:txEl>
                                          </p:spTgt>
                                        </p:tgtEl>
                                        <p:attrNameLst>
                                          <p:attrName>style.visibility</p:attrName>
                                        </p:attrNameLst>
                                      </p:cBhvr>
                                      <p:to>
                                        <p:strVal val="visible"/>
                                      </p:to>
                                    </p:set>
                                    <p:anim calcmode="lin" valueType="num">
                                      <p:cBhvr additive="base">
                                        <p:cTn id="33" dur="500" fill="hold"/>
                                        <p:tgtEl>
                                          <p:spTgt spid="90115">
                                            <p:txEl>
                                              <p:charRg st="100" end="12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0115">
                                            <p:txEl>
                                              <p:charRg st="100" end="12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0115">
                                            <p:txEl>
                                              <p:charRg st="126" end="163"/>
                                            </p:txEl>
                                          </p:spTgt>
                                        </p:tgtEl>
                                        <p:attrNameLst>
                                          <p:attrName>style.visibility</p:attrName>
                                        </p:attrNameLst>
                                      </p:cBhvr>
                                      <p:to>
                                        <p:strVal val="visible"/>
                                      </p:to>
                                    </p:set>
                                    <p:anim calcmode="lin" valueType="num">
                                      <p:cBhvr additive="base">
                                        <p:cTn id="37" dur="500" fill="hold"/>
                                        <p:tgtEl>
                                          <p:spTgt spid="90115">
                                            <p:txEl>
                                              <p:charRg st="126" end="16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0115">
                                            <p:txEl>
                                              <p:charRg st="126" end="163"/>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0115">
                                            <p:txEl>
                                              <p:charRg st="163" end="201"/>
                                            </p:txEl>
                                          </p:spTgt>
                                        </p:tgtEl>
                                        <p:attrNameLst>
                                          <p:attrName>style.visibility</p:attrName>
                                        </p:attrNameLst>
                                      </p:cBhvr>
                                      <p:to>
                                        <p:strVal val="visible"/>
                                      </p:to>
                                    </p:set>
                                    <p:anim calcmode="lin" valueType="num">
                                      <p:cBhvr additive="base">
                                        <p:cTn id="41" dur="500" fill="hold"/>
                                        <p:tgtEl>
                                          <p:spTgt spid="90115">
                                            <p:txEl>
                                              <p:charRg st="163" end="20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0115">
                                            <p:txEl>
                                              <p:charRg st="163" end="20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0116"/>
                                        </p:tgtEl>
                                        <p:attrNameLst>
                                          <p:attrName>style.visibility</p:attrName>
                                        </p:attrNameLst>
                                      </p:cBhvr>
                                      <p:to>
                                        <p:strVal val="visible"/>
                                      </p:to>
                                    </p:set>
                                    <p:anim calcmode="lin" valueType="num">
                                      <p:cBhvr additive="base">
                                        <p:cTn id="47" dur="500" fill="hold"/>
                                        <p:tgtEl>
                                          <p:spTgt spid="90116"/>
                                        </p:tgtEl>
                                        <p:attrNameLst>
                                          <p:attrName>ppt_x</p:attrName>
                                        </p:attrNameLst>
                                      </p:cBhvr>
                                      <p:tavLst>
                                        <p:tav tm="0">
                                          <p:val>
                                            <p:strVal val="#ppt_x"/>
                                          </p:val>
                                        </p:tav>
                                        <p:tav tm="100000">
                                          <p:val>
                                            <p:strVal val="#ppt_x"/>
                                          </p:val>
                                        </p:tav>
                                      </p:tavLst>
                                    </p:anim>
                                    <p:anim calcmode="lin" valueType="num">
                                      <p:cBhvr additive="base">
                                        <p:cTn id="48"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p:bldP spid="90116" grpId="0"/>
      <p:bldP spid="9011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1138"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91140" name="Rectangle 4"/>
          <p:cNvSpPr/>
          <p:nvPr/>
        </p:nvSpPr>
        <p:spPr>
          <a:xfrm>
            <a:off x="2501900" y="6103938"/>
            <a:ext cx="5621338" cy="457200"/>
          </a:xfrm>
          <a:prstGeom prst="rect">
            <a:avLst/>
          </a:prstGeom>
          <a:noFill/>
          <a:ln w="9525">
            <a:noFill/>
          </a:ln>
        </p:spPr>
        <p:txBody>
          <a:bodyPr anchor="t">
            <a:spAutoFit/>
          </a:bodyPr>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rPr>
              <a:t>使用文件路径名 </a:t>
            </a: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a:t>
            </a:r>
            <a:r>
              <a:rPr lang="zh-CN" altLang="zh-CN" sz="2000" dirty="0">
                <a:solidFill>
                  <a:schemeClr val="tx1"/>
                </a:solidFill>
                <a:latin typeface="Times New Roman" panose="02020603050405020304" pitchFamily="2" charset="0"/>
                <a:ea typeface="宋体" panose="02010600030101010101" pitchFamily="2" charset="-122"/>
              </a:rPr>
              <a:t>/</a:t>
            </a: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a:t>
            </a:r>
            <a:r>
              <a:rPr lang="zh-CN" altLang="zh-CN" sz="2000" dirty="0">
                <a:solidFill>
                  <a:schemeClr val="tx1"/>
                </a:solidFill>
                <a:latin typeface="Times New Roman" panose="02020603050405020304" pitchFamily="2" charset="0"/>
                <a:ea typeface="宋体" panose="02010600030101010101" pitchFamily="2" charset="-122"/>
              </a:rPr>
              <a:t>/c/a 访问id=12的文件</a:t>
            </a:r>
            <a:endParaRPr lang="zh-CN" altLang="zh-CN" sz="2000" dirty="0">
              <a:solidFill>
                <a:schemeClr val="tx1"/>
              </a:solidFill>
              <a:latin typeface="Times New Roman" panose="02020603050405020304" pitchFamily="2" charset="0"/>
              <a:ea typeface="宋体" panose="02010600030101010101" pitchFamily="2" charset="-122"/>
            </a:endParaRPr>
          </a:p>
        </p:txBody>
      </p:sp>
      <p:grpSp>
        <p:nvGrpSpPr>
          <p:cNvPr id="91141" name="组合 91140"/>
          <p:cNvGrpSpPr/>
          <p:nvPr/>
        </p:nvGrpSpPr>
        <p:grpSpPr>
          <a:xfrm>
            <a:off x="1185863" y="1031875"/>
            <a:ext cx="7916862" cy="5103813"/>
            <a:chOff x="0" y="0"/>
            <a:chExt cx="5088" cy="3298"/>
          </a:xfrm>
        </p:grpSpPr>
        <p:sp>
          <p:nvSpPr>
            <p:cNvPr id="91142" name="Rectangle 6"/>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2" name="Line 7"/>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91143" name="Line 8"/>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91144" name="Line 9"/>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91145" name="Text Box 10"/>
            <p:cNvSpPr txBox="1"/>
            <p:nvPr/>
          </p:nvSpPr>
          <p:spPr>
            <a:xfrm>
              <a:off x="2437" y="193"/>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46" name="Text Box 11"/>
            <p:cNvSpPr txBox="1"/>
            <p:nvPr/>
          </p:nvSpPr>
          <p:spPr>
            <a:xfrm>
              <a:off x="2660" y="19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47" name="Text Box 12"/>
            <p:cNvSpPr txBox="1"/>
            <p:nvPr/>
          </p:nvSpPr>
          <p:spPr>
            <a:xfrm>
              <a:off x="2871" y="193"/>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49" name="Rectangle 13"/>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3" name="Line 14"/>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91150" name="Line 15"/>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91151" name="Text Box 16"/>
            <p:cNvSpPr txBox="1"/>
            <p:nvPr/>
          </p:nvSpPr>
          <p:spPr>
            <a:xfrm>
              <a:off x="2456" y="11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f</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52" name="Text Box 17"/>
            <p:cNvSpPr txBox="1"/>
            <p:nvPr/>
          </p:nvSpPr>
          <p:spPr>
            <a:xfrm>
              <a:off x="2668" y="1158"/>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53" name="Text Box 18"/>
            <p:cNvSpPr txBox="1"/>
            <p:nvPr/>
          </p:nvSpPr>
          <p:spPr>
            <a:xfrm>
              <a:off x="2874" y="11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55" name="Rectangle 19"/>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4" name="Line 20"/>
            <p:cNvSpPr/>
            <p:nvPr/>
          </p:nvSpPr>
          <p:spPr>
            <a:xfrm>
              <a:off x="837" y="1370"/>
              <a:ext cx="657" cy="0"/>
            </a:xfrm>
            <a:prstGeom prst="line">
              <a:avLst/>
            </a:prstGeom>
            <a:ln w="12700" cap="flat" cmpd="sng">
              <a:solidFill>
                <a:srgbClr val="000000"/>
              </a:solidFill>
              <a:prstDash val="solid"/>
              <a:round/>
              <a:headEnd type="none" w="med" len="med"/>
              <a:tailEnd type="none" w="med" len="med"/>
            </a:ln>
          </p:spPr>
        </p:sp>
        <p:sp>
          <p:nvSpPr>
            <p:cNvPr id="91156" name="Line 21"/>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91157" name="Line 22"/>
            <p:cNvSpPr/>
            <p:nvPr/>
          </p:nvSpPr>
          <p:spPr>
            <a:xfrm>
              <a:off x="1272" y="1174"/>
              <a:ext cx="0" cy="402"/>
            </a:xfrm>
            <a:prstGeom prst="line">
              <a:avLst/>
            </a:prstGeom>
            <a:ln w="12700" cap="flat" cmpd="sng">
              <a:solidFill>
                <a:srgbClr val="000000"/>
              </a:solidFill>
              <a:prstDash val="solid"/>
              <a:round/>
              <a:headEnd type="none" w="med" len="med"/>
              <a:tailEnd type="none" w="med" len="med"/>
            </a:ln>
          </p:spPr>
        </p:sp>
        <p:sp>
          <p:nvSpPr>
            <p:cNvPr id="91158" name="Text Box 23"/>
            <p:cNvSpPr txBox="1"/>
            <p:nvPr/>
          </p:nvSpPr>
          <p:spPr>
            <a:xfrm>
              <a:off x="854" y="1116"/>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59" name="Text Box 24"/>
            <p:cNvSpPr txBox="1"/>
            <p:nvPr/>
          </p:nvSpPr>
          <p:spPr>
            <a:xfrm>
              <a:off x="1076" y="1120"/>
              <a:ext cx="262"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0" name="Text Box 25"/>
            <p:cNvSpPr txBox="1"/>
            <p:nvPr/>
          </p:nvSpPr>
          <p:spPr>
            <a:xfrm>
              <a:off x="1299" y="1125"/>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2" name="Rectangle 26"/>
            <p:cNvSpPr/>
            <p:nvPr/>
          </p:nvSpPr>
          <p:spPr>
            <a:xfrm>
              <a:off x="3365" y="2108"/>
              <a:ext cx="489"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5" name="Line 27"/>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91163" name="Text Box 28"/>
            <p:cNvSpPr txBox="1"/>
            <p:nvPr/>
          </p:nvSpPr>
          <p:spPr>
            <a:xfrm>
              <a:off x="3395" y="20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4" name="Text Box 29"/>
            <p:cNvSpPr txBox="1"/>
            <p:nvPr/>
          </p:nvSpPr>
          <p:spPr>
            <a:xfrm>
              <a:off x="3610" y="2072"/>
              <a:ext cx="261"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h</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6" name="Rectangle 30"/>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6" name="Line 31"/>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91167" name="Text Box 32"/>
            <p:cNvSpPr txBox="1"/>
            <p:nvPr/>
          </p:nvSpPr>
          <p:spPr>
            <a:xfrm>
              <a:off x="1518" y="2067"/>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j</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68" name="Text Box 33"/>
            <p:cNvSpPr txBox="1"/>
            <p:nvPr/>
          </p:nvSpPr>
          <p:spPr>
            <a:xfrm>
              <a:off x="1724" y="2072"/>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h</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70" name="Rectangle 34"/>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7" name="Line 35"/>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91171" name="Line 36"/>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91172" name="Text Box 37"/>
            <p:cNvSpPr txBox="1"/>
            <p:nvPr/>
          </p:nvSpPr>
          <p:spPr>
            <a:xfrm>
              <a:off x="2456"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j</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73" name="Text Box 38"/>
            <p:cNvSpPr txBox="1"/>
            <p:nvPr/>
          </p:nvSpPr>
          <p:spPr>
            <a:xfrm>
              <a:off x="2654"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m</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74" name="Text Box 39"/>
            <p:cNvSpPr txBox="1"/>
            <p:nvPr/>
          </p:nvSpPr>
          <p:spPr>
            <a:xfrm>
              <a:off x="2902" y="2099"/>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r</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75" name="Line 40"/>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91177" name="Rectangle 41"/>
            <p:cNvSpPr/>
            <p:nvPr/>
          </p:nvSpPr>
          <p:spPr>
            <a:xfrm>
              <a:off x="4368" y="1185"/>
              <a:ext cx="436"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8" name="Line 42"/>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91178" name="Line 43"/>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91179" name="Text Box 44"/>
            <p:cNvSpPr txBox="1"/>
            <p:nvPr/>
          </p:nvSpPr>
          <p:spPr>
            <a:xfrm>
              <a:off x="4376" y="1126"/>
              <a:ext cx="260"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g</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80" name="Text Box 45"/>
            <p:cNvSpPr txBox="1"/>
            <p:nvPr/>
          </p:nvSpPr>
          <p:spPr>
            <a:xfrm>
              <a:off x="4580" y="1130"/>
              <a:ext cx="261" cy="283"/>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81" name="Line 46"/>
            <p:cNvSpPr/>
            <p:nvPr/>
          </p:nvSpPr>
          <p:spPr>
            <a:xfrm>
              <a:off x="4368" y="1381"/>
              <a:ext cx="436" cy="0"/>
            </a:xfrm>
            <a:prstGeom prst="line">
              <a:avLst/>
            </a:prstGeom>
            <a:ln w="12700" cap="flat" cmpd="sng">
              <a:solidFill>
                <a:srgbClr val="000000"/>
              </a:solidFill>
              <a:prstDash val="solid"/>
              <a:round/>
              <a:headEnd type="none" w="med" len="med"/>
              <a:tailEnd type="none" w="med" len="med"/>
            </a:ln>
          </p:spPr>
        </p:sp>
        <p:sp>
          <p:nvSpPr>
            <p:cNvPr id="91183" name="Rectangle 47"/>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 name="Line 48"/>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91184" name="Line 49"/>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91185" name="Text Box 50"/>
            <p:cNvSpPr txBox="1"/>
            <p:nvPr/>
          </p:nvSpPr>
          <p:spPr>
            <a:xfrm>
              <a:off x="373" y="2048"/>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86" name="Text Box 51"/>
            <p:cNvSpPr txBox="1"/>
            <p:nvPr/>
          </p:nvSpPr>
          <p:spPr>
            <a:xfrm>
              <a:off x="577" y="2043"/>
              <a:ext cx="260" cy="282"/>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187" name="Line 52"/>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91188" name="Line 53"/>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91189" name="Line 54"/>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91190" name="Line 55"/>
            <p:cNvSpPr/>
            <p:nvPr/>
          </p:nvSpPr>
          <p:spPr>
            <a:xfrm flipH="1">
              <a:off x="577" y="1489"/>
              <a:ext cx="365" cy="607"/>
            </a:xfrm>
            <a:prstGeom prst="line">
              <a:avLst/>
            </a:prstGeom>
            <a:ln w="12700" cap="flat" cmpd="sng">
              <a:solidFill>
                <a:srgbClr val="000000"/>
              </a:solidFill>
              <a:prstDash val="solid"/>
              <a:round/>
              <a:headEnd type="none" w="med" len="med"/>
              <a:tailEnd type="triangle" w="sm" len="med"/>
            </a:ln>
          </p:spPr>
        </p:sp>
        <p:sp>
          <p:nvSpPr>
            <p:cNvPr id="91191" name="Line 56"/>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91192" name="Line 57"/>
            <p:cNvSpPr/>
            <p:nvPr/>
          </p:nvSpPr>
          <p:spPr>
            <a:xfrm flipH="1">
              <a:off x="1802" y="1489"/>
              <a:ext cx="714" cy="619"/>
            </a:xfrm>
            <a:prstGeom prst="line">
              <a:avLst/>
            </a:prstGeom>
            <a:ln w="12700" cap="flat" cmpd="sng">
              <a:solidFill>
                <a:srgbClr val="000000"/>
              </a:solidFill>
              <a:prstDash val="solid"/>
              <a:round/>
              <a:headEnd type="none" w="med" len="med"/>
              <a:tailEnd type="triangle" w="med" len="med"/>
            </a:ln>
          </p:spPr>
        </p:sp>
        <p:sp>
          <p:nvSpPr>
            <p:cNvPr id="91193" name="Line 58"/>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sp>
        <p:sp>
          <p:nvSpPr>
            <p:cNvPr id="91195" name="Oval 59"/>
            <p:cNvSpPr/>
            <p:nvPr/>
          </p:nvSpPr>
          <p:spPr>
            <a:xfrm>
              <a:off x="887" y="2206"/>
              <a:ext cx="162"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196" name="Oval 60"/>
            <p:cNvSpPr/>
            <p:nvPr/>
          </p:nvSpPr>
          <p:spPr>
            <a:xfrm>
              <a:off x="1147"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197" name="Oval 61"/>
            <p:cNvSpPr/>
            <p:nvPr/>
          </p:nvSpPr>
          <p:spPr>
            <a:xfrm>
              <a:off x="375"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198" name="Oval 62"/>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199" name="Oval 63"/>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0" name="Oval 64"/>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1" name="Oval 65"/>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2" name="Oval 66"/>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3" name="Oval 67"/>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4" name="Oval 68"/>
            <p:cNvSpPr/>
            <p:nvPr/>
          </p:nvSpPr>
          <p:spPr>
            <a:xfrm>
              <a:off x="3394"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5" name="Oval 69"/>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6" name="Oval 70"/>
            <p:cNvSpPr/>
            <p:nvPr/>
          </p:nvSpPr>
          <p:spPr>
            <a:xfrm>
              <a:off x="4378" y="2206"/>
              <a:ext cx="164"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91207" name="Oval 71"/>
            <p:cNvSpPr/>
            <p:nvPr/>
          </p:nvSpPr>
          <p:spPr>
            <a:xfrm>
              <a:off x="4667" y="2206"/>
              <a:ext cx="165" cy="173"/>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z="1600" strike="noStrike" noProof="1" dirty="0">
                <a:effectLst>
                  <a:outerShdw blurRad="38100" dist="38100" dir="2700000">
                    <a:srgbClr val="000000"/>
                  </a:outerShdw>
                </a:effectLst>
                <a:latin typeface="Arial" panose="020B0604020202020204" pitchFamily="34" charset="0"/>
              </a:endParaRPr>
            </a:p>
          </p:txBody>
        </p:sp>
        <p:sp>
          <p:nvSpPr>
            <p:cNvPr id="10" name="Line 72"/>
            <p:cNvSpPr/>
            <p:nvPr/>
          </p:nvSpPr>
          <p:spPr>
            <a:xfrm flipH="1">
              <a:off x="1001" y="1489"/>
              <a:ext cx="146" cy="716"/>
            </a:xfrm>
            <a:prstGeom prst="line">
              <a:avLst/>
            </a:prstGeom>
            <a:ln w="12700" cap="flat" cmpd="sng">
              <a:solidFill>
                <a:srgbClr val="000000"/>
              </a:solidFill>
              <a:prstDash val="solid"/>
              <a:round/>
              <a:headEnd type="none" w="med" len="med"/>
              <a:tailEnd type="triangle" w="sm" len="med"/>
            </a:ln>
          </p:spPr>
        </p:sp>
        <p:sp>
          <p:nvSpPr>
            <p:cNvPr id="91208" name="Line 73"/>
            <p:cNvSpPr/>
            <p:nvPr/>
          </p:nvSpPr>
          <p:spPr>
            <a:xfrm flipH="1">
              <a:off x="1272" y="1489"/>
              <a:ext cx="124" cy="716"/>
            </a:xfrm>
            <a:prstGeom prst="line">
              <a:avLst/>
            </a:prstGeom>
            <a:ln w="12700" cap="flat" cmpd="sng">
              <a:solidFill>
                <a:srgbClr val="000000"/>
              </a:solidFill>
              <a:prstDash val="solid"/>
              <a:round/>
              <a:headEnd type="none" w="med" len="med"/>
              <a:tailEnd type="triangle" w="sm" len="med"/>
            </a:ln>
          </p:spPr>
        </p:sp>
        <p:sp>
          <p:nvSpPr>
            <p:cNvPr id="91209" name="Line 74"/>
            <p:cNvSpPr/>
            <p:nvPr/>
          </p:nvSpPr>
          <p:spPr>
            <a:xfrm>
              <a:off x="461" y="2379"/>
              <a:ext cx="0" cy="445"/>
            </a:xfrm>
            <a:prstGeom prst="line">
              <a:avLst/>
            </a:prstGeom>
            <a:ln w="12700" cap="flat" cmpd="sng">
              <a:solidFill>
                <a:srgbClr val="000000"/>
              </a:solidFill>
              <a:prstDash val="solid"/>
              <a:round/>
              <a:headEnd type="none" w="med" len="med"/>
              <a:tailEnd type="triangle" w="sm" len="med"/>
            </a:ln>
          </p:spPr>
        </p:sp>
        <p:sp>
          <p:nvSpPr>
            <p:cNvPr id="91210" name="Line 75"/>
            <p:cNvSpPr/>
            <p:nvPr/>
          </p:nvSpPr>
          <p:spPr>
            <a:xfrm>
              <a:off x="675" y="2379"/>
              <a:ext cx="124" cy="445"/>
            </a:xfrm>
            <a:prstGeom prst="line">
              <a:avLst/>
            </a:prstGeom>
            <a:ln w="12700" cap="flat" cmpd="sng">
              <a:solidFill>
                <a:srgbClr val="000000"/>
              </a:solidFill>
              <a:prstDash val="solid"/>
              <a:round/>
              <a:headEnd type="none" w="med" len="med"/>
              <a:tailEnd type="triangle" w="sm" len="med"/>
            </a:ln>
          </p:spPr>
        </p:sp>
        <p:sp>
          <p:nvSpPr>
            <p:cNvPr id="91211" name="Line 76"/>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91212" name="Line 77"/>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91213" name="Line 78"/>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91214" name="Line 79"/>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sp>
        <p:sp>
          <p:nvSpPr>
            <p:cNvPr id="91215" name="Line 80"/>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91216" name="Line 81"/>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91217" name="Line 82"/>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91218" name="Line 83"/>
            <p:cNvSpPr/>
            <p:nvPr/>
          </p:nvSpPr>
          <p:spPr>
            <a:xfrm>
              <a:off x="4474" y="1489"/>
              <a:ext cx="0" cy="716"/>
            </a:xfrm>
            <a:prstGeom prst="line">
              <a:avLst/>
            </a:prstGeom>
            <a:ln w="12700" cap="flat" cmpd="sng">
              <a:solidFill>
                <a:srgbClr val="000000"/>
              </a:solidFill>
              <a:prstDash val="solid"/>
              <a:round/>
              <a:headEnd type="none" w="med" len="med"/>
              <a:tailEnd type="triangle" w="sm" len="med"/>
            </a:ln>
          </p:spPr>
        </p:sp>
        <p:sp>
          <p:nvSpPr>
            <p:cNvPr id="91219" name="Line 84"/>
            <p:cNvSpPr/>
            <p:nvPr/>
          </p:nvSpPr>
          <p:spPr>
            <a:xfrm>
              <a:off x="4667" y="1489"/>
              <a:ext cx="78" cy="716"/>
            </a:xfrm>
            <a:prstGeom prst="line">
              <a:avLst/>
            </a:prstGeom>
            <a:ln w="12700" cap="flat" cmpd="sng">
              <a:solidFill>
                <a:srgbClr val="000000"/>
              </a:solidFill>
              <a:prstDash val="solid"/>
              <a:round/>
              <a:headEnd type="none" w="med" len="med"/>
              <a:tailEnd type="triangle" w="sm" len="med"/>
            </a:ln>
          </p:spPr>
        </p:sp>
        <p:sp>
          <p:nvSpPr>
            <p:cNvPr id="91220" name="Line 85"/>
            <p:cNvSpPr/>
            <p:nvPr/>
          </p:nvSpPr>
          <p:spPr>
            <a:xfrm>
              <a:off x="2456" y="1399"/>
              <a:ext cx="657" cy="0"/>
            </a:xfrm>
            <a:prstGeom prst="line">
              <a:avLst/>
            </a:prstGeom>
            <a:ln w="12700" cap="flat" cmpd="sng">
              <a:solidFill>
                <a:srgbClr val="000000"/>
              </a:solidFill>
              <a:prstDash val="solid"/>
              <a:round/>
              <a:headEnd type="none" w="med" len="med"/>
              <a:tailEnd type="none" w="med" len="med"/>
            </a:ln>
          </p:spPr>
        </p:sp>
        <p:sp>
          <p:nvSpPr>
            <p:cNvPr id="91221" name="Text Box 86"/>
            <p:cNvSpPr txBox="1"/>
            <p:nvPr/>
          </p:nvSpPr>
          <p:spPr>
            <a:xfrm>
              <a:off x="198"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2" name="Text Box 87"/>
            <p:cNvSpPr txBox="1"/>
            <p:nvPr/>
          </p:nvSpPr>
          <p:spPr>
            <a:xfrm>
              <a:off x="3717" y="3048"/>
              <a:ext cx="482" cy="2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3" name="Text Box 88"/>
            <p:cNvSpPr txBox="1"/>
            <p:nvPr/>
          </p:nvSpPr>
          <p:spPr>
            <a:xfrm>
              <a:off x="593"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4" name="Text Box 89"/>
            <p:cNvSpPr txBox="1"/>
            <p:nvPr/>
          </p:nvSpPr>
          <p:spPr>
            <a:xfrm>
              <a:off x="1185"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5" name="Text Box 90"/>
            <p:cNvSpPr txBox="1"/>
            <p:nvPr/>
          </p:nvSpPr>
          <p:spPr>
            <a:xfrm>
              <a:off x="1630"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6" name="Text Box 91"/>
            <p:cNvSpPr txBox="1"/>
            <p:nvPr/>
          </p:nvSpPr>
          <p:spPr>
            <a:xfrm>
              <a:off x="2075"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7" name="Text Box 92"/>
            <p:cNvSpPr txBox="1"/>
            <p:nvPr/>
          </p:nvSpPr>
          <p:spPr>
            <a:xfrm>
              <a:off x="2470" y="30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8" name="Text Box 93"/>
            <p:cNvSpPr txBox="1"/>
            <p:nvPr/>
          </p:nvSpPr>
          <p:spPr>
            <a:xfrm>
              <a:off x="2865" y="3048"/>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29" name="Text Box 94"/>
            <p:cNvSpPr txBox="1"/>
            <p:nvPr/>
          </p:nvSpPr>
          <p:spPr>
            <a:xfrm>
              <a:off x="3310" y="3048"/>
              <a:ext cx="481" cy="2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0" name="Text Box 95"/>
            <p:cNvSpPr txBox="1"/>
            <p:nvPr/>
          </p:nvSpPr>
          <p:spPr>
            <a:xfrm>
              <a:off x="2026" y="300"/>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1" name="Text Box 96"/>
            <p:cNvSpPr txBox="1"/>
            <p:nvPr/>
          </p:nvSpPr>
          <p:spPr>
            <a:xfrm>
              <a:off x="444" y="1199"/>
              <a:ext cx="445"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2" name="Text Box 97"/>
            <p:cNvSpPr txBox="1"/>
            <p:nvPr/>
          </p:nvSpPr>
          <p:spPr>
            <a:xfrm>
              <a:off x="2075" y="125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id=3</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3" name="Text Box 98"/>
            <p:cNvSpPr txBox="1"/>
            <p:nvPr/>
          </p:nvSpPr>
          <p:spPr>
            <a:xfrm>
              <a:off x="3952" y="125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id=4</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4" name="Text Box 99"/>
            <p:cNvSpPr txBox="1"/>
            <p:nvPr/>
          </p:nvSpPr>
          <p:spPr>
            <a:xfrm>
              <a:off x="4199" y="2449"/>
              <a:ext cx="445"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id=11</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5" name="Text Box 100"/>
            <p:cNvSpPr txBox="1"/>
            <p:nvPr/>
          </p:nvSpPr>
          <p:spPr>
            <a:xfrm>
              <a:off x="4644" y="2449"/>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id=12</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6" name="Text Box 101"/>
            <p:cNvSpPr txBox="1"/>
            <p:nvPr/>
          </p:nvSpPr>
          <p:spPr>
            <a:xfrm>
              <a:off x="0" y="2148"/>
              <a:ext cx="444" cy="25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id=5</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7" name="Text Box 102"/>
            <p:cNvSpPr txBox="1"/>
            <p:nvPr/>
          </p:nvSpPr>
          <p:spPr>
            <a:xfrm>
              <a:off x="1473" y="1863"/>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id=8</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8" name="Text Box 103"/>
            <p:cNvSpPr txBox="1"/>
            <p:nvPr/>
          </p:nvSpPr>
          <p:spPr>
            <a:xfrm>
              <a:off x="2272" y="1881"/>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id=9</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39" name="Text Box 104"/>
            <p:cNvSpPr txBox="1"/>
            <p:nvPr/>
          </p:nvSpPr>
          <p:spPr>
            <a:xfrm>
              <a:off x="3705" y="1890"/>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id=10</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0" name="Text Box 105"/>
            <p:cNvSpPr txBox="1"/>
            <p:nvPr/>
          </p:nvSpPr>
          <p:spPr>
            <a:xfrm>
              <a:off x="790" y="2349"/>
              <a:ext cx="445"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id=6</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1" name="Text Box 106"/>
            <p:cNvSpPr txBox="1"/>
            <p:nvPr/>
          </p:nvSpPr>
          <p:spPr>
            <a:xfrm>
              <a:off x="1136" y="2349"/>
              <a:ext cx="444" cy="24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id=7</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2" name="Text Box 107"/>
            <p:cNvSpPr txBox="1"/>
            <p:nvPr/>
          </p:nvSpPr>
          <p:spPr>
            <a:xfrm>
              <a:off x="2424" y="0"/>
              <a:ext cx="735" cy="300"/>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根目录 </a:t>
              </a:r>
              <a:r>
                <a:rPr lang="zh-CN" altLang="zh-CN" sz="1600" dirty="0">
                  <a:solidFill>
                    <a:schemeClr val="tx1"/>
                  </a:solidFill>
                  <a:latin typeface="Arial" panose="020B0604020202020204" pitchFamily="34" charset="0"/>
                  <a:ea typeface="宋体" panose="02010600030101010101" pitchFamily="2" charset="-122"/>
                </a:rPr>
                <a:t>/ </a:t>
              </a: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3" name="Text Box 108"/>
            <p:cNvSpPr txBox="1"/>
            <p:nvPr/>
          </p:nvSpPr>
          <p:spPr>
            <a:xfrm>
              <a:off x="692" y="900"/>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4" name="Text Box 109"/>
            <p:cNvSpPr txBox="1"/>
            <p:nvPr/>
          </p:nvSpPr>
          <p:spPr>
            <a:xfrm>
              <a:off x="2124" y="900"/>
              <a:ext cx="643"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b</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5" name="Text Box 110"/>
            <p:cNvSpPr txBox="1"/>
            <p:nvPr/>
          </p:nvSpPr>
          <p:spPr>
            <a:xfrm>
              <a:off x="4347" y="900"/>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6" name="Text Box 111"/>
            <p:cNvSpPr txBox="1"/>
            <p:nvPr/>
          </p:nvSpPr>
          <p:spPr>
            <a:xfrm>
              <a:off x="0" y="1849"/>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a</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7" name="Text Box 112"/>
            <p:cNvSpPr txBox="1"/>
            <p:nvPr/>
          </p:nvSpPr>
          <p:spPr>
            <a:xfrm>
              <a:off x="1433" y="1713"/>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f</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8" name="Text Box 113"/>
            <p:cNvSpPr txBox="1"/>
            <p:nvPr/>
          </p:nvSpPr>
          <p:spPr>
            <a:xfrm>
              <a:off x="2174" y="1731"/>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49" name="Text Box 114"/>
            <p:cNvSpPr txBox="1"/>
            <p:nvPr/>
          </p:nvSpPr>
          <p:spPr>
            <a:xfrm>
              <a:off x="3485" y="1731"/>
              <a:ext cx="642" cy="299"/>
            </a:xfrm>
            <a:prstGeom prst="rect">
              <a:avLst/>
            </a:prstGeom>
            <a:noFill/>
            <a:ln w="9525">
              <a:noFill/>
            </a:ln>
          </p:spPr>
          <p:txBody>
            <a:bodyPr anchor="t"/>
            <a:p>
              <a:pPr algn="just">
                <a:lnSpc>
                  <a:spcPct val="120000"/>
                </a:lnSpc>
              </a:pPr>
              <a:r>
                <a:rPr lang="zh-CN" altLang="zh-CN" sz="1600" dirty="0">
                  <a:solidFill>
                    <a:schemeClr val="tx1"/>
                  </a:solidFill>
                  <a:latin typeface="Times New Roman" panose="02020603050405020304" pitchFamily="2" charset="0"/>
                  <a:ea typeface="宋体" panose="02010600030101010101" pitchFamily="2" charset="-122"/>
                </a:rPr>
                <a:t>子目录 d</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1250" name="Line 115"/>
            <p:cNvSpPr/>
            <p:nvPr/>
          </p:nvSpPr>
          <p:spPr>
            <a:xfrm>
              <a:off x="1482" y="2299"/>
              <a:ext cx="493" cy="0"/>
            </a:xfrm>
            <a:prstGeom prst="line">
              <a:avLst/>
            </a:prstGeom>
            <a:ln w="12700" cap="flat" cmpd="sng">
              <a:solidFill>
                <a:schemeClr val="tx1"/>
              </a:solidFill>
              <a:prstDash val="solid"/>
              <a:round/>
              <a:headEnd type="none" w="med" len="med"/>
              <a:tailEnd type="none" w="med" len="med"/>
            </a:ln>
          </p:spPr>
        </p:sp>
        <p:sp>
          <p:nvSpPr>
            <p:cNvPr id="91251" name="Line 116"/>
            <p:cNvSpPr/>
            <p:nvPr/>
          </p:nvSpPr>
          <p:spPr>
            <a:xfrm>
              <a:off x="3359" y="2299"/>
              <a:ext cx="495" cy="0"/>
            </a:xfrm>
            <a:prstGeom prst="line">
              <a:avLst/>
            </a:prstGeom>
            <a:ln w="12700" cap="flat" cmpd="sng">
              <a:solidFill>
                <a:schemeClr val="tx1"/>
              </a:solidFill>
              <a:prstDash val="solid"/>
              <a:round/>
              <a:headEnd type="none" w="med" len="med"/>
              <a:tailEnd type="none" w="med" len="med"/>
            </a:ln>
          </p:spPr>
        </p:sp>
        <p:sp>
          <p:nvSpPr>
            <p:cNvPr id="91252" name="Line 117"/>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sp>
        <p:nvSpPr>
          <p:cNvPr id="91254" name="Rectangle 118"/>
          <p:cNvSpPr/>
          <p:nvPr/>
        </p:nvSpPr>
        <p:spPr>
          <a:xfrm>
            <a:off x="546100" y="533400"/>
            <a:ext cx="7854950"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ⅲ </a:t>
            </a:r>
            <a:r>
              <a:rPr lang="zh-CN" altLang="zh-CN" sz="2400" dirty="0">
                <a:solidFill>
                  <a:schemeClr val="tx1"/>
                </a:solidFill>
                <a:latin typeface="Times New Roman" panose="02020603050405020304" pitchFamily="2" charset="0"/>
                <a:ea typeface="宋体" panose="02010600030101010101" pitchFamily="2" charset="-122"/>
              </a:rPr>
              <a:t>例2：</a:t>
            </a:r>
            <a:r>
              <a:rPr lang="zh-CN" altLang="zh-CN" sz="2400" b="0" dirty="0">
                <a:solidFill>
                  <a:schemeClr val="tx1"/>
                </a:solidFill>
                <a:latin typeface="Times New Roman" panose="02020603050405020304" pitchFamily="2" charset="0"/>
                <a:ea typeface="宋体" panose="02010600030101010101" pitchFamily="2" charset="-122"/>
              </a:rPr>
              <a:t>当前目录id=8，共享子目录c的文件a(id=12)</a:t>
            </a:r>
            <a:endParaRPr lang="zh-CN" altLang="zh-CN" sz="24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254">
                                            <p:txEl>
                                              <p:charRg st="0" end="32"/>
                                            </p:txEl>
                                          </p:spTgt>
                                        </p:tgtEl>
                                        <p:attrNameLst>
                                          <p:attrName>style.visibility</p:attrName>
                                        </p:attrNameLst>
                                      </p:cBhvr>
                                      <p:to>
                                        <p:strVal val="visible"/>
                                      </p:to>
                                    </p:set>
                                    <p:anim calcmode="lin" valueType="num">
                                      <p:cBhvr additive="base">
                                        <p:cTn id="7" dur="500" fill="hold"/>
                                        <p:tgtEl>
                                          <p:spTgt spid="91254">
                                            <p:txEl>
                                              <p:charRg st="0" end="3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1254">
                                            <p:txEl>
                                              <p:charRg st="0" end="3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1141"/>
                                        </p:tgtEl>
                                        <p:attrNameLst>
                                          <p:attrName>style.visibility</p:attrName>
                                        </p:attrNameLst>
                                      </p:cBhvr>
                                      <p:to>
                                        <p:strVal val="visible"/>
                                      </p:to>
                                    </p:set>
                                    <p:anim calcmode="lin" valueType="num">
                                      <p:cBhvr additive="base">
                                        <p:cTn id="13" dur="500" fill="hold"/>
                                        <p:tgtEl>
                                          <p:spTgt spid="91141"/>
                                        </p:tgtEl>
                                        <p:attrNameLst>
                                          <p:attrName>ppt_x</p:attrName>
                                        </p:attrNameLst>
                                      </p:cBhvr>
                                      <p:tavLst>
                                        <p:tav tm="0">
                                          <p:val>
                                            <p:strVal val="#ppt_x"/>
                                          </p:val>
                                        </p:tav>
                                        <p:tav tm="100000">
                                          <p:val>
                                            <p:strVal val="#ppt_x"/>
                                          </p:val>
                                        </p:tav>
                                      </p:tavLst>
                                    </p:anim>
                                    <p:anim calcmode="lin" valueType="num">
                                      <p:cBhvr additive="base">
                                        <p:cTn id="14" dur="500" fill="hold"/>
                                        <p:tgtEl>
                                          <p:spTgt spid="911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1140"/>
                                        </p:tgtEl>
                                        <p:attrNameLst>
                                          <p:attrName>style.visibility</p:attrName>
                                        </p:attrNameLst>
                                      </p:cBhvr>
                                      <p:to>
                                        <p:strVal val="visible"/>
                                      </p:to>
                                    </p:set>
                                    <p:anim calcmode="lin" valueType="num">
                                      <p:cBhvr additive="base">
                                        <p:cTn id="19" dur="500" fill="hold"/>
                                        <p:tgtEl>
                                          <p:spTgt spid="91140"/>
                                        </p:tgtEl>
                                        <p:attrNameLst>
                                          <p:attrName>ppt_x</p:attrName>
                                        </p:attrNameLst>
                                      </p:cBhvr>
                                      <p:tavLst>
                                        <p:tav tm="0">
                                          <p:val>
                                            <p:strVal val="#ppt_x"/>
                                          </p:val>
                                        </p:tav>
                                        <p:tav tm="100000">
                                          <p:val>
                                            <p:strVal val="#ppt_x"/>
                                          </p:val>
                                        </p:tav>
                                      </p:tavLst>
                                    </p:anim>
                                    <p:anim calcmode="lin" valueType="num">
                                      <p:cBhvr additive="base">
                                        <p:cTn id="20" dur="500" fill="hold"/>
                                        <p:tgtEl>
                                          <p:spTgt spid="911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2163" name="Rectangle 3"/>
          <p:cNvSpPr/>
          <p:nvPr/>
        </p:nvSpPr>
        <p:spPr>
          <a:xfrm>
            <a:off x="114300" y="758825"/>
            <a:ext cx="8855075" cy="359727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② 链接技术</a:t>
            </a:r>
            <a:endParaRPr lang="zh-CN" altLang="zh-CN" sz="2400" dirty="0">
              <a:solidFill>
                <a:srgbClr val="000099"/>
              </a:solidFill>
              <a:latin typeface="宋体" panose="02010600030101010101" pitchFamily="2" charset="-122"/>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a:t>
            </a:r>
            <a:r>
              <a:rPr lang="zh-CN" altLang="zh-CN" sz="2400" dirty="0">
                <a:solidFill>
                  <a:schemeClr val="tx1"/>
                </a:solidFill>
                <a:latin typeface="Times New Roman" panose="02020603050405020304" pitchFamily="2" charset="0"/>
                <a:ea typeface="宋体" panose="02010600030101010101" pitchFamily="2" charset="-122"/>
              </a:rPr>
              <a:t>所谓“链接”，就是在相应目录表目之间进行链接，即一  </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              个目录中的表目直接指向另一个目录表目所在的物理位</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Times New Roman" panose="02020603050405020304" pitchFamily="2" charset="0"/>
                <a:ea typeface="宋体" panose="02010600030101010101" pitchFamily="2" charset="-122"/>
              </a:rPr>
              <a:t>              置。</a:t>
            </a:r>
            <a:endParaRPr lang="zh-CN" altLang="zh-CN" sz="24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注意，这种链接不是直接指向文件，而是指向相应的目</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录表目。这种办法也称为连访，被共享的文件称为连访</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文件。</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charRg st="0" end="7"/>
                                            </p:txEl>
                                          </p:spTgt>
                                        </p:tgtEl>
                                        <p:attrNameLst>
                                          <p:attrName>style.visibility</p:attrName>
                                        </p:attrNameLst>
                                      </p:cBhvr>
                                      <p:to>
                                        <p:strVal val="visible"/>
                                      </p:to>
                                    </p:set>
                                    <p:anim calcmode="lin" valueType="num">
                                      <p:cBhvr additive="base">
                                        <p:cTn id="7" dur="1000" fill="hold"/>
                                        <p:tgtEl>
                                          <p:spTgt spid="92163">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92163">
                                            <p:txEl>
                                              <p:charRg st="0" end="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163">
                                            <p:txEl>
                                              <p:charRg st="7" end="49"/>
                                            </p:txEl>
                                          </p:spTgt>
                                        </p:tgtEl>
                                        <p:attrNameLst>
                                          <p:attrName>style.visibility</p:attrName>
                                        </p:attrNameLst>
                                      </p:cBhvr>
                                      <p:to>
                                        <p:strVal val="visible"/>
                                      </p:to>
                                    </p:set>
                                    <p:anim calcmode="lin" valueType="num">
                                      <p:cBhvr additive="base">
                                        <p:cTn id="13" dur="500" fill="hold"/>
                                        <p:tgtEl>
                                          <p:spTgt spid="92163">
                                            <p:txEl>
                                              <p:charRg st="7" end="4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63">
                                            <p:txEl>
                                              <p:charRg st="7" end="4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2163">
                                            <p:txEl>
                                              <p:charRg st="49" end="88"/>
                                            </p:txEl>
                                          </p:spTgt>
                                        </p:tgtEl>
                                        <p:attrNameLst>
                                          <p:attrName>style.visibility</p:attrName>
                                        </p:attrNameLst>
                                      </p:cBhvr>
                                      <p:to>
                                        <p:strVal val="visible"/>
                                      </p:to>
                                    </p:set>
                                    <p:anim calcmode="lin" valueType="num">
                                      <p:cBhvr additive="base">
                                        <p:cTn id="17" dur="500" fill="hold"/>
                                        <p:tgtEl>
                                          <p:spTgt spid="92163">
                                            <p:txEl>
                                              <p:charRg st="49" end="8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3">
                                            <p:txEl>
                                              <p:charRg st="49" end="8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63">
                                            <p:txEl>
                                              <p:charRg st="88" end="105"/>
                                            </p:txEl>
                                          </p:spTgt>
                                        </p:tgtEl>
                                        <p:attrNameLst>
                                          <p:attrName>style.visibility</p:attrName>
                                        </p:attrNameLst>
                                      </p:cBhvr>
                                      <p:to>
                                        <p:strVal val="visible"/>
                                      </p:to>
                                    </p:set>
                                    <p:anim calcmode="lin" valueType="num">
                                      <p:cBhvr additive="base">
                                        <p:cTn id="21" dur="500" fill="hold"/>
                                        <p:tgtEl>
                                          <p:spTgt spid="92163">
                                            <p:txEl>
                                              <p:charRg st="88" end="10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3">
                                            <p:txEl>
                                              <p:charRg st="88" end="10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2163">
                                            <p:txEl>
                                              <p:charRg st="105" end="144"/>
                                            </p:txEl>
                                          </p:spTgt>
                                        </p:tgtEl>
                                        <p:attrNameLst>
                                          <p:attrName>style.visibility</p:attrName>
                                        </p:attrNameLst>
                                      </p:cBhvr>
                                      <p:to>
                                        <p:strVal val="visible"/>
                                      </p:to>
                                    </p:set>
                                    <p:anim calcmode="lin" valueType="num">
                                      <p:cBhvr additive="base">
                                        <p:cTn id="27" dur="500" fill="hold"/>
                                        <p:tgtEl>
                                          <p:spTgt spid="92163">
                                            <p:txEl>
                                              <p:charRg st="105" end="14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2163">
                                            <p:txEl>
                                              <p:charRg st="105" end="14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2163">
                                            <p:txEl>
                                              <p:charRg st="144" end="183"/>
                                            </p:txEl>
                                          </p:spTgt>
                                        </p:tgtEl>
                                        <p:attrNameLst>
                                          <p:attrName>style.visibility</p:attrName>
                                        </p:attrNameLst>
                                      </p:cBhvr>
                                      <p:to>
                                        <p:strVal val="visible"/>
                                      </p:to>
                                    </p:set>
                                    <p:anim calcmode="lin" valueType="num">
                                      <p:cBhvr additive="base">
                                        <p:cTn id="31" dur="500" fill="hold"/>
                                        <p:tgtEl>
                                          <p:spTgt spid="92163">
                                            <p:txEl>
                                              <p:charRg st="144" end="18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63">
                                            <p:txEl>
                                              <p:charRg st="144" end="18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2163">
                                            <p:txEl>
                                              <p:charRg st="183" end="201"/>
                                            </p:txEl>
                                          </p:spTgt>
                                        </p:tgtEl>
                                        <p:attrNameLst>
                                          <p:attrName>style.visibility</p:attrName>
                                        </p:attrNameLst>
                                      </p:cBhvr>
                                      <p:to>
                                        <p:strVal val="visible"/>
                                      </p:to>
                                    </p:set>
                                    <p:anim calcmode="lin" valueType="num">
                                      <p:cBhvr additive="base">
                                        <p:cTn id="35" dur="500" fill="hold"/>
                                        <p:tgtEl>
                                          <p:spTgt spid="92163">
                                            <p:txEl>
                                              <p:charRg st="183" end="20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2163">
                                            <p:txEl>
                                              <p:charRg st="183" end="2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36</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3187" name="Rectangle 3"/>
          <p:cNvSpPr/>
          <p:nvPr/>
        </p:nvSpPr>
        <p:spPr>
          <a:xfrm>
            <a:off x="2159000" y="5675313"/>
            <a:ext cx="6665913" cy="914400"/>
          </a:xfrm>
          <a:prstGeom prst="rect">
            <a:avLst/>
          </a:prstGeom>
          <a:noFill/>
          <a:ln w="9525">
            <a:noFill/>
          </a:ln>
        </p:spPr>
        <p:txBody>
          <a:bodyPr anchor="t">
            <a:spAutoFit/>
          </a:bodyPr>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rPr>
              <a:t>假定当前目录为id=8，</a:t>
            </a: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子目录 f </a:t>
            </a:r>
            <a:r>
              <a:rPr lang="zh-CN" altLang="zh-CN" sz="2000" dirty="0">
                <a:solidFill>
                  <a:schemeClr val="tx1"/>
                </a:solidFill>
                <a:latin typeface="Times New Roman" panose="02020603050405020304" pitchFamily="2" charset="0"/>
                <a:ea typeface="宋体" panose="02010600030101010101" pitchFamily="2" charset="-122"/>
              </a:rPr>
              <a:t>共享子目录e中的文件 j</a:t>
            </a:r>
            <a:endParaRPr lang="zh-CN" altLang="zh-CN" sz="20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用文件</a:t>
            </a:r>
            <a:r>
              <a:rPr lang="zh-CN" altLang="zh-CN" sz="2000" dirty="0">
                <a:solidFill>
                  <a:schemeClr val="tx1"/>
                </a:solidFill>
                <a:latin typeface="Times New Roman" panose="02020603050405020304" pitchFamily="2" charset="0"/>
                <a:ea typeface="宋体" panose="02010600030101010101" pitchFamily="2" charset="-122"/>
              </a:rPr>
              <a:t>路径名   k直接存取文件j，id =17</a:t>
            </a:r>
            <a:endParaRPr lang="zh-CN" altLang="zh-CN" sz="200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93189" name="组合 93188"/>
          <p:cNvGrpSpPr/>
          <p:nvPr/>
        </p:nvGrpSpPr>
        <p:grpSpPr>
          <a:xfrm>
            <a:off x="1528763" y="1084263"/>
            <a:ext cx="7437437" cy="4465637"/>
            <a:chOff x="0" y="0"/>
            <a:chExt cx="4685" cy="2813"/>
          </a:xfrm>
        </p:grpSpPr>
        <p:sp>
          <p:nvSpPr>
            <p:cNvPr id="93190" name="Rectangle 6"/>
            <p:cNvSpPr/>
            <p:nvPr/>
          </p:nvSpPr>
          <p:spPr>
            <a:xfrm>
              <a:off x="2229" y="214"/>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2229" y="381"/>
              <a:ext cx="603" cy="0"/>
            </a:xfrm>
            <a:prstGeom prst="line">
              <a:avLst/>
            </a:prstGeom>
            <a:ln w="12700" cap="flat" cmpd="sng">
              <a:solidFill>
                <a:srgbClr val="000000"/>
              </a:solidFill>
              <a:prstDash val="solid"/>
              <a:round/>
              <a:headEnd type="none" w="med" len="med"/>
              <a:tailEnd type="none" w="med" len="med"/>
            </a:ln>
          </p:spPr>
        </p:sp>
        <p:sp>
          <p:nvSpPr>
            <p:cNvPr id="93191" name="Line 8"/>
            <p:cNvSpPr/>
            <p:nvPr/>
          </p:nvSpPr>
          <p:spPr>
            <a:xfrm>
              <a:off x="2424" y="214"/>
              <a:ext cx="0" cy="343"/>
            </a:xfrm>
            <a:prstGeom prst="line">
              <a:avLst/>
            </a:prstGeom>
            <a:ln w="12700" cap="flat" cmpd="sng">
              <a:solidFill>
                <a:srgbClr val="000000"/>
              </a:solidFill>
              <a:prstDash val="solid"/>
              <a:round/>
              <a:headEnd type="none" w="med" len="med"/>
              <a:tailEnd type="none" w="med" len="med"/>
            </a:ln>
          </p:spPr>
        </p:sp>
        <p:sp>
          <p:nvSpPr>
            <p:cNvPr id="93192" name="Line 9"/>
            <p:cNvSpPr/>
            <p:nvPr/>
          </p:nvSpPr>
          <p:spPr>
            <a:xfrm>
              <a:off x="2627" y="214"/>
              <a:ext cx="0" cy="343"/>
            </a:xfrm>
            <a:prstGeom prst="line">
              <a:avLst/>
            </a:prstGeom>
            <a:ln w="12700" cap="flat" cmpd="sng">
              <a:solidFill>
                <a:srgbClr val="000000"/>
              </a:solidFill>
              <a:prstDash val="solid"/>
              <a:round/>
              <a:headEnd type="none" w="med" len="med"/>
              <a:tailEnd type="none" w="med" len="med"/>
            </a:ln>
          </p:spPr>
        </p:sp>
        <p:sp>
          <p:nvSpPr>
            <p:cNvPr id="93193" name="Text Box 10"/>
            <p:cNvSpPr txBox="1"/>
            <p:nvPr/>
          </p:nvSpPr>
          <p:spPr>
            <a:xfrm>
              <a:off x="2244" y="165"/>
              <a:ext cx="240"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194" name="Text Box 11"/>
            <p:cNvSpPr txBox="1"/>
            <p:nvPr/>
          </p:nvSpPr>
          <p:spPr>
            <a:xfrm>
              <a:off x="2449" y="168"/>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195" name="Text Box 12"/>
            <p:cNvSpPr txBox="1"/>
            <p:nvPr/>
          </p:nvSpPr>
          <p:spPr>
            <a:xfrm>
              <a:off x="2644" y="165"/>
              <a:ext cx="240"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197" name="Rectangle 13"/>
            <p:cNvSpPr/>
            <p:nvPr/>
          </p:nvSpPr>
          <p:spPr>
            <a:xfrm>
              <a:off x="2246" y="1011"/>
              <a:ext cx="603"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4"/>
            <p:cNvSpPr/>
            <p:nvPr/>
          </p:nvSpPr>
          <p:spPr>
            <a:xfrm>
              <a:off x="2441" y="1011"/>
              <a:ext cx="0" cy="343"/>
            </a:xfrm>
            <a:prstGeom prst="line">
              <a:avLst/>
            </a:prstGeom>
            <a:ln w="12700" cap="flat" cmpd="sng">
              <a:solidFill>
                <a:srgbClr val="000000"/>
              </a:solidFill>
              <a:prstDash val="solid"/>
              <a:round/>
              <a:headEnd type="none" w="med" len="med"/>
              <a:tailEnd type="none" w="med" len="med"/>
            </a:ln>
          </p:spPr>
        </p:sp>
        <p:sp>
          <p:nvSpPr>
            <p:cNvPr id="93198" name="Line 15"/>
            <p:cNvSpPr/>
            <p:nvPr/>
          </p:nvSpPr>
          <p:spPr>
            <a:xfrm>
              <a:off x="2646" y="1011"/>
              <a:ext cx="0" cy="343"/>
            </a:xfrm>
            <a:prstGeom prst="line">
              <a:avLst/>
            </a:prstGeom>
            <a:ln w="12700" cap="flat" cmpd="sng">
              <a:solidFill>
                <a:srgbClr val="000000"/>
              </a:solidFill>
              <a:prstDash val="solid"/>
              <a:round/>
              <a:headEnd type="none" w="med" len="med"/>
              <a:tailEnd type="none" w="med" len="med"/>
            </a:ln>
          </p:spPr>
        </p:sp>
        <p:sp>
          <p:nvSpPr>
            <p:cNvPr id="93199" name="Text Box 16"/>
            <p:cNvSpPr txBox="1"/>
            <p:nvPr/>
          </p:nvSpPr>
          <p:spPr>
            <a:xfrm>
              <a:off x="2261" y="995"/>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0" name="Text Box 17"/>
            <p:cNvSpPr txBox="1"/>
            <p:nvPr/>
          </p:nvSpPr>
          <p:spPr>
            <a:xfrm>
              <a:off x="2457" y="988"/>
              <a:ext cx="239"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1" name="Text Box 18"/>
            <p:cNvSpPr txBox="1"/>
            <p:nvPr/>
          </p:nvSpPr>
          <p:spPr>
            <a:xfrm>
              <a:off x="2646" y="995"/>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3" name="Rectangle 19"/>
            <p:cNvSpPr/>
            <p:nvPr/>
          </p:nvSpPr>
          <p:spPr>
            <a:xfrm>
              <a:off x="771" y="1001"/>
              <a:ext cx="605"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20"/>
            <p:cNvSpPr/>
            <p:nvPr/>
          </p:nvSpPr>
          <p:spPr>
            <a:xfrm>
              <a:off x="771" y="1169"/>
              <a:ext cx="605" cy="0"/>
            </a:xfrm>
            <a:prstGeom prst="line">
              <a:avLst/>
            </a:prstGeom>
            <a:ln w="12700" cap="flat" cmpd="sng">
              <a:solidFill>
                <a:srgbClr val="000000"/>
              </a:solidFill>
              <a:prstDash val="solid"/>
              <a:round/>
              <a:headEnd type="none" w="med" len="med"/>
              <a:tailEnd type="none" w="med" len="med"/>
            </a:ln>
          </p:spPr>
        </p:sp>
        <p:sp>
          <p:nvSpPr>
            <p:cNvPr id="93204" name="Line 21"/>
            <p:cNvSpPr/>
            <p:nvPr/>
          </p:nvSpPr>
          <p:spPr>
            <a:xfrm>
              <a:off x="966" y="1001"/>
              <a:ext cx="0" cy="343"/>
            </a:xfrm>
            <a:prstGeom prst="line">
              <a:avLst/>
            </a:prstGeom>
            <a:ln w="12700" cap="flat" cmpd="sng">
              <a:solidFill>
                <a:srgbClr val="000000"/>
              </a:solidFill>
              <a:prstDash val="solid"/>
              <a:round/>
              <a:headEnd type="none" w="med" len="med"/>
              <a:tailEnd type="none" w="med" len="med"/>
            </a:ln>
          </p:spPr>
        </p:sp>
        <p:sp>
          <p:nvSpPr>
            <p:cNvPr id="93205" name="Line 22"/>
            <p:cNvSpPr/>
            <p:nvPr/>
          </p:nvSpPr>
          <p:spPr>
            <a:xfrm>
              <a:off x="1171" y="1001"/>
              <a:ext cx="0" cy="343"/>
            </a:xfrm>
            <a:prstGeom prst="line">
              <a:avLst/>
            </a:prstGeom>
            <a:ln w="12700" cap="flat" cmpd="sng">
              <a:solidFill>
                <a:srgbClr val="000000"/>
              </a:solidFill>
              <a:prstDash val="solid"/>
              <a:round/>
              <a:headEnd type="none" w="med" len="med"/>
              <a:tailEnd type="none" w="med" len="med"/>
            </a:ln>
          </p:spPr>
        </p:sp>
        <p:sp>
          <p:nvSpPr>
            <p:cNvPr id="93206" name="Text Box 23"/>
            <p:cNvSpPr txBox="1"/>
            <p:nvPr/>
          </p:nvSpPr>
          <p:spPr>
            <a:xfrm>
              <a:off x="786" y="952"/>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7" name="Text Box 24"/>
            <p:cNvSpPr txBox="1"/>
            <p:nvPr/>
          </p:nvSpPr>
          <p:spPr>
            <a:xfrm>
              <a:off x="991" y="955"/>
              <a:ext cx="241" cy="24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08" name="Text Box 25"/>
            <p:cNvSpPr txBox="1"/>
            <p:nvPr/>
          </p:nvSpPr>
          <p:spPr>
            <a:xfrm>
              <a:off x="1196" y="960"/>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0" name="Rectangle 26"/>
            <p:cNvSpPr/>
            <p:nvPr/>
          </p:nvSpPr>
          <p:spPr>
            <a:xfrm>
              <a:off x="3098" y="1798"/>
              <a:ext cx="450"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7"/>
            <p:cNvSpPr/>
            <p:nvPr/>
          </p:nvSpPr>
          <p:spPr>
            <a:xfrm>
              <a:off x="3294" y="1798"/>
              <a:ext cx="0" cy="343"/>
            </a:xfrm>
            <a:prstGeom prst="line">
              <a:avLst/>
            </a:prstGeom>
            <a:ln w="12700" cap="flat" cmpd="sng">
              <a:solidFill>
                <a:srgbClr val="000000"/>
              </a:solidFill>
              <a:prstDash val="solid"/>
              <a:round/>
              <a:headEnd type="none" w="med" len="med"/>
              <a:tailEnd type="none" w="med" len="med"/>
            </a:ln>
          </p:spPr>
        </p:sp>
        <p:sp>
          <p:nvSpPr>
            <p:cNvPr id="93211" name="Text Box 28"/>
            <p:cNvSpPr txBox="1"/>
            <p:nvPr/>
          </p:nvSpPr>
          <p:spPr>
            <a:xfrm>
              <a:off x="3126" y="1763"/>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2" name="Text Box 29"/>
            <p:cNvSpPr txBox="1"/>
            <p:nvPr/>
          </p:nvSpPr>
          <p:spPr>
            <a:xfrm>
              <a:off x="3324" y="1767"/>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4" name="Rectangle 30"/>
            <p:cNvSpPr/>
            <p:nvPr/>
          </p:nvSpPr>
          <p:spPr>
            <a:xfrm>
              <a:off x="1356" y="1800"/>
              <a:ext cx="454"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1"/>
            <p:cNvSpPr/>
            <p:nvPr/>
          </p:nvSpPr>
          <p:spPr>
            <a:xfrm>
              <a:off x="1562" y="1798"/>
              <a:ext cx="0" cy="343"/>
            </a:xfrm>
            <a:prstGeom prst="line">
              <a:avLst/>
            </a:prstGeom>
            <a:ln w="12700" cap="flat" cmpd="sng">
              <a:solidFill>
                <a:srgbClr val="000000"/>
              </a:solidFill>
              <a:prstDash val="solid"/>
              <a:round/>
              <a:headEnd type="none" w="med" len="med"/>
              <a:tailEnd type="none" w="med" len="med"/>
            </a:ln>
          </p:spPr>
        </p:sp>
        <p:sp>
          <p:nvSpPr>
            <p:cNvPr id="93215" name="Text Box 32"/>
            <p:cNvSpPr txBox="1"/>
            <p:nvPr/>
          </p:nvSpPr>
          <p:spPr>
            <a:xfrm>
              <a:off x="1388" y="1753"/>
              <a:ext cx="239"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6" name="Text Box 33"/>
            <p:cNvSpPr txBox="1"/>
            <p:nvPr/>
          </p:nvSpPr>
          <p:spPr>
            <a:xfrm>
              <a:off x="1605" y="1758"/>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18" name="Rectangle 34"/>
            <p:cNvSpPr/>
            <p:nvPr/>
          </p:nvSpPr>
          <p:spPr>
            <a:xfrm>
              <a:off x="2229" y="1807"/>
              <a:ext cx="603"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5"/>
            <p:cNvSpPr/>
            <p:nvPr/>
          </p:nvSpPr>
          <p:spPr>
            <a:xfrm>
              <a:off x="2229" y="1974"/>
              <a:ext cx="603" cy="0"/>
            </a:xfrm>
            <a:prstGeom prst="line">
              <a:avLst/>
            </a:prstGeom>
            <a:ln w="12700" cap="flat" cmpd="sng">
              <a:solidFill>
                <a:srgbClr val="000000"/>
              </a:solidFill>
              <a:prstDash val="solid"/>
              <a:round/>
              <a:headEnd type="none" w="med" len="med"/>
              <a:tailEnd type="none" w="med" len="med"/>
            </a:ln>
          </p:spPr>
        </p:sp>
        <p:sp>
          <p:nvSpPr>
            <p:cNvPr id="93219" name="Line 36"/>
            <p:cNvSpPr/>
            <p:nvPr/>
          </p:nvSpPr>
          <p:spPr>
            <a:xfrm>
              <a:off x="2424" y="1807"/>
              <a:ext cx="0" cy="342"/>
            </a:xfrm>
            <a:prstGeom prst="line">
              <a:avLst/>
            </a:prstGeom>
            <a:ln w="12700" cap="flat" cmpd="sng">
              <a:solidFill>
                <a:srgbClr val="000000"/>
              </a:solidFill>
              <a:prstDash val="solid"/>
              <a:round/>
              <a:headEnd type="none" w="med" len="med"/>
              <a:tailEnd type="none" w="med" len="med"/>
            </a:ln>
          </p:spPr>
        </p:sp>
        <p:sp>
          <p:nvSpPr>
            <p:cNvPr id="93220" name="Text Box 37"/>
            <p:cNvSpPr txBox="1"/>
            <p:nvPr/>
          </p:nvSpPr>
          <p:spPr>
            <a:xfrm>
              <a:off x="2261" y="1790"/>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1" name="Text Box 38"/>
            <p:cNvSpPr txBox="1"/>
            <p:nvPr/>
          </p:nvSpPr>
          <p:spPr>
            <a:xfrm>
              <a:off x="2444" y="1790"/>
              <a:ext cx="239"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m</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2" name="Text Box 39"/>
            <p:cNvSpPr txBox="1"/>
            <p:nvPr/>
          </p:nvSpPr>
          <p:spPr>
            <a:xfrm>
              <a:off x="2672" y="1790"/>
              <a:ext cx="240"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r</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3" name="Line 40"/>
            <p:cNvSpPr/>
            <p:nvPr/>
          </p:nvSpPr>
          <p:spPr>
            <a:xfrm>
              <a:off x="2627" y="1807"/>
              <a:ext cx="0" cy="342"/>
            </a:xfrm>
            <a:prstGeom prst="line">
              <a:avLst/>
            </a:prstGeom>
            <a:ln w="12700" cap="flat" cmpd="sng">
              <a:solidFill>
                <a:srgbClr val="000000"/>
              </a:solidFill>
              <a:prstDash val="solid"/>
              <a:round/>
              <a:headEnd type="none" w="med" len="med"/>
              <a:tailEnd type="none" w="med" len="med"/>
            </a:ln>
          </p:spPr>
        </p:sp>
        <p:sp>
          <p:nvSpPr>
            <p:cNvPr id="93225" name="Rectangle 41"/>
            <p:cNvSpPr/>
            <p:nvPr/>
          </p:nvSpPr>
          <p:spPr>
            <a:xfrm>
              <a:off x="4022" y="1011"/>
              <a:ext cx="401" cy="343"/>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42"/>
            <p:cNvSpPr/>
            <p:nvPr/>
          </p:nvSpPr>
          <p:spPr>
            <a:xfrm>
              <a:off x="4217" y="1011"/>
              <a:ext cx="0" cy="343"/>
            </a:xfrm>
            <a:prstGeom prst="line">
              <a:avLst/>
            </a:prstGeom>
            <a:ln w="12700" cap="flat" cmpd="sng">
              <a:solidFill>
                <a:srgbClr val="000000"/>
              </a:solidFill>
              <a:prstDash val="solid"/>
              <a:round/>
              <a:headEnd type="none" w="med" len="med"/>
              <a:tailEnd type="none" w="med" len="med"/>
            </a:ln>
          </p:spPr>
        </p:sp>
        <p:sp>
          <p:nvSpPr>
            <p:cNvPr id="93226" name="Line 43"/>
            <p:cNvSpPr/>
            <p:nvPr/>
          </p:nvSpPr>
          <p:spPr>
            <a:xfrm>
              <a:off x="4423" y="1011"/>
              <a:ext cx="0" cy="343"/>
            </a:xfrm>
            <a:prstGeom prst="line">
              <a:avLst/>
            </a:prstGeom>
            <a:ln w="12700" cap="flat" cmpd="sng">
              <a:solidFill>
                <a:srgbClr val="000000"/>
              </a:solidFill>
              <a:prstDash val="solid"/>
              <a:round/>
              <a:headEnd type="none" w="med" len="med"/>
              <a:tailEnd type="none" w="med" len="med"/>
            </a:ln>
          </p:spPr>
        </p:sp>
        <p:sp>
          <p:nvSpPr>
            <p:cNvPr id="93227" name="Text Box 44"/>
            <p:cNvSpPr txBox="1"/>
            <p:nvPr/>
          </p:nvSpPr>
          <p:spPr>
            <a:xfrm>
              <a:off x="4029" y="960"/>
              <a:ext cx="240" cy="24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g</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8" name="Text Box 45"/>
            <p:cNvSpPr txBox="1"/>
            <p:nvPr/>
          </p:nvSpPr>
          <p:spPr>
            <a:xfrm>
              <a:off x="4217" y="964"/>
              <a:ext cx="241" cy="241"/>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29" name="Line 46"/>
            <p:cNvSpPr/>
            <p:nvPr/>
          </p:nvSpPr>
          <p:spPr>
            <a:xfrm>
              <a:off x="4022" y="1178"/>
              <a:ext cx="401" cy="0"/>
            </a:xfrm>
            <a:prstGeom prst="line">
              <a:avLst/>
            </a:prstGeom>
            <a:ln w="12700" cap="flat" cmpd="sng">
              <a:solidFill>
                <a:srgbClr val="000000"/>
              </a:solidFill>
              <a:prstDash val="solid"/>
              <a:round/>
              <a:headEnd type="none" w="med" len="med"/>
              <a:tailEnd type="none" w="med" len="med"/>
            </a:ln>
          </p:spPr>
        </p:sp>
        <p:sp>
          <p:nvSpPr>
            <p:cNvPr id="93231" name="Rectangle 47"/>
            <p:cNvSpPr/>
            <p:nvPr/>
          </p:nvSpPr>
          <p:spPr>
            <a:xfrm>
              <a:off x="336" y="1789"/>
              <a:ext cx="401" cy="34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48"/>
            <p:cNvSpPr/>
            <p:nvPr/>
          </p:nvSpPr>
          <p:spPr>
            <a:xfrm>
              <a:off x="531" y="1789"/>
              <a:ext cx="0" cy="342"/>
            </a:xfrm>
            <a:prstGeom prst="line">
              <a:avLst/>
            </a:prstGeom>
            <a:ln w="12700" cap="flat" cmpd="sng">
              <a:solidFill>
                <a:srgbClr val="000000"/>
              </a:solidFill>
              <a:prstDash val="solid"/>
              <a:round/>
              <a:headEnd type="none" w="med" len="med"/>
              <a:tailEnd type="none" w="med" len="med"/>
            </a:ln>
          </p:spPr>
        </p:sp>
        <p:sp>
          <p:nvSpPr>
            <p:cNvPr id="93232" name="Line 49"/>
            <p:cNvSpPr/>
            <p:nvPr/>
          </p:nvSpPr>
          <p:spPr>
            <a:xfrm>
              <a:off x="737" y="1789"/>
              <a:ext cx="0" cy="342"/>
            </a:xfrm>
            <a:prstGeom prst="line">
              <a:avLst/>
            </a:prstGeom>
            <a:ln w="12700" cap="flat" cmpd="sng">
              <a:solidFill>
                <a:srgbClr val="000000"/>
              </a:solidFill>
              <a:prstDash val="solid"/>
              <a:round/>
              <a:headEnd type="none" w="med" len="med"/>
              <a:tailEnd type="none" w="med" len="med"/>
            </a:ln>
          </p:spPr>
        </p:sp>
        <p:sp>
          <p:nvSpPr>
            <p:cNvPr id="93233" name="Text Box 50"/>
            <p:cNvSpPr txBox="1"/>
            <p:nvPr/>
          </p:nvSpPr>
          <p:spPr>
            <a:xfrm>
              <a:off x="343" y="1747"/>
              <a:ext cx="240"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34" name="Text Box 51"/>
            <p:cNvSpPr txBox="1"/>
            <p:nvPr/>
          </p:nvSpPr>
          <p:spPr>
            <a:xfrm>
              <a:off x="531" y="1743"/>
              <a:ext cx="240" cy="24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35" name="Line 52"/>
            <p:cNvSpPr/>
            <p:nvPr/>
          </p:nvSpPr>
          <p:spPr>
            <a:xfrm>
              <a:off x="2539" y="492"/>
              <a:ext cx="0" cy="519"/>
            </a:xfrm>
            <a:prstGeom prst="line">
              <a:avLst/>
            </a:prstGeom>
            <a:ln w="12700" cap="flat" cmpd="sng">
              <a:solidFill>
                <a:srgbClr val="000000"/>
              </a:solidFill>
              <a:prstDash val="solid"/>
              <a:round/>
              <a:headEnd type="none" w="med" len="med"/>
              <a:tailEnd type="triangle" w="sm" len="med"/>
            </a:ln>
          </p:spPr>
        </p:sp>
        <p:sp>
          <p:nvSpPr>
            <p:cNvPr id="93236" name="Line 53"/>
            <p:cNvSpPr/>
            <p:nvPr/>
          </p:nvSpPr>
          <p:spPr>
            <a:xfrm flipH="1">
              <a:off x="1056" y="492"/>
              <a:ext cx="1261" cy="509"/>
            </a:xfrm>
            <a:prstGeom prst="line">
              <a:avLst/>
            </a:prstGeom>
            <a:ln w="12700" cap="flat" cmpd="sng">
              <a:solidFill>
                <a:srgbClr val="000000"/>
              </a:solidFill>
              <a:prstDash val="solid"/>
              <a:round/>
              <a:headEnd type="none" w="med" len="med"/>
              <a:tailEnd type="triangle" w="sm" len="med"/>
            </a:ln>
          </p:spPr>
        </p:sp>
        <p:sp>
          <p:nvSpPr>
            <p:cNvPr id="93237" name="Line 54"/>
            <p:cNvSpPr/>
            <p:nvPr/>
          </p:nvSpPr>
          <p:spPr>
            <a:xfrm>
              <a:off x="2751" y="492"/>
              <a:ext cx="1466" cy="509"/>
            </a:xfrm>
            <a:prstGeom prst="line">
              <a:avLst/>
            </a:prstGeom>
            <a:ln w="12700" cap="flat" cmpd="sng">
              <a:solidFill>
                <a:srgbClr val="000000"/>
              </a:solidFill>
              <a:prstDash val="solid"/>
              <a:round/>
              <a:headEnd type="none" w="med" len="med"/>
              <a:tailEnd type="triangle" w="sm" len="med"/>
            </a:ln>
          </p:spPr>
        </p:sp>
        <p:sp>
          <p:nvSpPr>
            <p:cNvPr id="93238" name="Line 55"/>
            <p:cNvSpPr/>
            <p:nvPr/>
          </p:nvSpPr>
          <p:spPr>
            <a:xfrm flipH="1">
              <a:off x="531" y="1270"/>
              <a:ext cx="337" cy="519"/>
            </a:xfrm>
            <a:prstGeom prst="line">
              <a:avLst/>
            </a:prstGeom>
            <a:ln w="12700" cap="flat" cmpd="sng">
              <a:solidFill>
                <a:srgbClr val="000000"/>
              </a:solidFill>
              <a:prstDash val="solid"/>
              <a:round/>
              <a:headEnd type="none" w="med" len="med"/>
              <a:tailEnd type="triangle" w="sm" len="med"/>
            </a:ln>
          </p:spPr>
        </p:sp>
        <p:sp>
          <p:nvSpPr>
            <p:cNvPr id="93239" name="Line 56"/>
            <p:cNvSpPr/>
            <p:nvPr/>
          </p:nvSpPr>
          <p:spPr>
            <a:xfrm>
              <a:off x="2539" y="1270"/>
              <a:ext cx="0" cy="537"/>
            </a:xfrm>
            <a:prstGeom prst="line">
              <a:avLst/>
            </a:prstGeom>
            <a:ln w="12700" cap="flat" cmpd="sng">
              <a:solidFill>
                <a:srgbClr val="000000"/>
              </a:solidFill>
              <a:prstDash val="solid"/>
              <a:round/>
              <a:headEnd type="none" w="med" len="med"/>
              <a:tailEnd type="triangle" w="sm" len="med"/>
            </a:ln>
          </p:spPr>
        </p:sp>
        <p:sp>
          <p:nvSpPr>
            <p:cNvPr id="93240" name="Line 57"/>
            <p:cNvSpPr/>
            <p:nvPr/>
          </p:nvSpPr>
          <p:spPr>
            <a:xfrm flipH="1">
              <a:off x="1659" y="1270"/>
              <a:ext cx="658" cy="528"/>
            </a:xfrm>
            <a:prstGeom prst="line">
              <a:avLst/>
            </a:prstGeom>
            <a:ln w="12700" cap="flat" cmpd="sng">
              <a:solidFill>
                <a:srgbClr val="000000"/>
              </a:solidFill>
              <a:prstDash val="solid"/>
              <a:round/>
              <a:headEnd type="none" w="med" len="med"/>
              <a:tailEnd type="triangle" w="med" len="med"/>
            </a:ln>
          </p:spPr>
        </p:sp>
        <p:sp>
          <p:nvSpPr>
            <p:cNvPr id="93241" name="Line 58"/>
            <p:cNvSpPr/>
            <p:nvPr/>
          </p:nvSpPr>
          <p:spPr>
            <a:xfrm>
              <a:off x="2751" y="1270"/>
              <a:ext cx="640" cy="528"/>
            </a:xfrm>
            <a:prstGeom prst="line">
              <a:avLst/>
            </a:prstGeom>
            <a:ln w="12700" cap="flat" cmpd="sng">
              <a:solidFill>
                <a:srgbClr val="000000"/>
              </a:solidFill>
              <a:prstDash val="solid"/>
              <a:round/>
              <a:headEnd type="none" w="med" len="med"/>
              <a:tailEnd type="triangle" w="sm" len="med"/>
            </a:ln>
          </p:spPr>
        </p:sp>
        <p:sp>
          <p:nvSpPr>
            <p:cNvPr id="93243" name="Oval 59"/>
            <p:cNvSpPr/>
            <p:nvPr/>
          </p:nvSpPr>
          <p:spPr>
            <a:xfrm>
              <a:off x="817" y="1882"/>
              <a:ext cx="149"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4" name="Oval 60"/>
            <p:cNvSpPr/>
            <p:nvPr/>
          </p:nvSpPr>
          <p:spPr>
            <a:xfrm>
              <a:off x="1056"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5" name="Oval 61"/>
            <p:cNvSpPr/>
            <p:nvPr/>
          </p:nvSpPr>
          <p:spPr>
            <a:xfrm>
              <a:off x="34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6" name="Oval 62"/>
            <p:cNvSpPr/>
            <p:nvPr/>
          </p:nvSpPr>
          <p:spPr>
            <a:xfrm>
              <a:off x="64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7" name="Oval 63"/>
            <p:cNvSpPr/>
            <p:nvPr/>
          </p:nvSpPr>
          <p:spPr>
            <a:xfrm>
              <a:off x="1349"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8" name="Oval 64"/>
            <p:cNvSpPr/>
            <p:nvPr/>
          </p:nvSpPr>
          <p:spPr>
            <a:xfrm>
              <a:off x="1579"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49" name="Oval 65"/>
            <p:cNvSpPr/>
            <p:nvPr/>
          </p:nvSpPr>
          <p:spPr>
            <a:xfrm>
              <a:off x="2166"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0" name="Oval 66"/>
            <p:cNvSpPr/>
            <p:nvPr/>
          </p:nvSpPr>
          <p:spPr>
            <a:xfrm>
              <a:off x="2451" y="2409"/>
              <a:ext cx="150"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1" name="Oval 67"/>
            <p:cNvSpPr/>
            <p:nvPr/>
          </p:nvSpPr>
          <p:spPr>
            <a:xfrm>
              <a:off x="2680"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2" name="Oval 68"/>
            <p:cNvSpPr/>
            <p:nvPr/>
          </p:nvSpPr>
          <p:spPr>
            <a:xfrm>
              <a:off x="3125" y="2409"/>
              <a:ext cx="151"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3" name="Oval 69"/>
            <p:cNvSpPr/>
            <p:nvPr/>
          </p:nvSpPr>
          <p:spPr>
            <a:xfrm>
              <a:off x="3418" y="2409"/>
              <a:ext cx="152" cy="148"/>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4" name="Oval 70"/>
            <p:cNvSpPr/>
            <p:nvPr/>
          </p:nvSpPr>
          <p:spPr>
            <a:xfrm>
              <a:off x="4031" y="1882"/>
              <a:ext cx="151"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3255" name="Oval 71"/>
            <p:cNvSpPr/>
            <p:nvPr/>
          </p:nvSpPr>
          <p:spPr>
            <a:xfrm>
              <a:off x="4297" y="1882"/>
              <a:ext cx="152" cy="147"/>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72"/>
            <p:cNvSpPr/>
            <p:nvPr/>
          </p:nvSpPr>
          <p:spPr>
            <a:xfrm flipH="1">
              <a:off x="922" y="1270"/>
              <a:ext cx="134" cy="612"/>
            </a:xfrm>
            <a:prstGeom prst="line">
              <a:avLst/>
            </a:prstGeom>
            <a:ln w="12700" cap="flat" cmpd="sng">
              <a:solidFill>
                <a:srgbClr val="000000"/>
              </a:solidFill>
              <a:prstDash val="solid"/>
              <a:round/>
              <a:headEnd type="none" w="med" len="med"/>
              <a:tailEnd type="triangle" w="sm" len="med"/>
            </a:ln>
          </p:spPr>
        </p:sp>
        <p:sp>
          <p:nvSpPr>
            <p:cNvPr id="93256" name="Line 73"/>
            <p:cNvSpPr/>
            <p:nvPr/>
          </p:nvSpPr>
          <p:spPr>
            <a:xfrm flipH="1">
              <a:off x="1171" y="1270"/>
              <a:ext cx="115" cy="612"/>
            </a:xfrm>
            <a:prstGeom prst="line">
              <a:avLst/>
            </a:prstGeom>
            <a:ln w="12700" cap="flat" cmpd="sng">
              <a:solidFill>
                <a:srgbClr val="000000"/>
              </a:solidFill>
              <a:prstDash val="solid"/>
              <a:round/>
              <a:headEnd type="none" w="med" len="med"/>
              <a:tailEnd type="triangle" w="sm" len="med"/>
            </a:ln>
          </p:spPr>
        </p:sp>
        <p:sp>
          <p:nvSpPr>
            <p:cNvPr id="93257" name="Line 74"/>
            <p:cNvSpPr/>
            <p:nvPr/>
          </p:nvSpPr>
          <p:spPr>
            <a:xfrm>
              <a:off x="424" y="2029"/>
              <a:ext cx="0" cy="380"/>
            </a:xfrm>
            <a:prstGeom prst="line">
              <a:avLst/>
            </a:prstGeom>
            <a:ln w="12700" cap="flat" cmpd="sng">
              <a:solidFill>
                <a:srgbClr val="000000"/>
              </a:solidFill>
              <a:prstDash val="solid"/>
              <a:round/>
              <a:headEnd type="none" w="med" len="med"/>
              <a:tailEnd type="triangle" w="sm" len="med"/>
            </a:ln>
          </p:spPr>
        </p:sp>
        <p:sp>
          <p:nvSpPr>
            <p:cNvPr id="93258" name="Line 75"/>
            <p:cNvSpPr/>
            <p:nvPr/>
          </p:nvSpPr>
          <p:spPr>
            <a:xfrm>
              <a:off x="622" y="2029"/>
              <a:ext cx="115" cy="380"/>
            </a:xfrm>
            <a:prstGeom prst="line">
              <a:avLst/>
            </a:prstGeom>
            <a:ln w="12700" cap="flat" cmpd="sng">
              <a:solidFill>
                <a:srgbClr val="000000"/>
              </a:solidFill>
              <a:prstDash val="solid"/>
              <a:round/>
              <a:headEnd type="none" w="med" len="med"/>
              <a:tailEnd type="triangle" w="sm" len="med"/>
            </a:ln>
          </p:spPr>
        </p:sp>
        <p:sp>
          <p:nvSpPr>
            <p:cNvPr id="93259" name="Line 76"/>
            <p:cNvSpPr/>
            <p:nvPr/>
          </p:nvSpPr>
          <p:spPr>
            <a:xfrm>
              <a:off x="1437" y="2076"/>
              <a:ext cx="0" cy="333"/>
            </a:xfrm>
            <a:prstGeom prst="line">
              <a:avLst/>
            </a:prstGeom>
            <a:ln w="12700" cap="flat" cmpd="sng">
              <a:solidFill>
                <a:srgbClr val="000000"/>
              </a:solidFill>
              <a:prstDash val="solid"/>
              <a:round/>
              <a:headEnd type="none" w="med" len="med"/>
              <a:tailEnd type="triangle" w="sm" len="med"/>
            </a:ln>
          </p:spPr>
        </p:sp>
        <p:sp>
          <p:nvSpPr>
            <p:cNvPr id="93260" name="Line 77"/>
            <p:cNvSpPr/>
            <p:nvPr/>
          </p:nvSpPr>
          <p:spPr>
            <a:xfrm>
              <a:off x="1659" y="2076"/>
              <a:ext cx="0" cy="333"/>
            </a:xfrm>
            <a:prstGeom prst="line">
              <a:avLst/>
            </a:prstGeom>
            <a:ln w="12700" cap="flat" cmpd="sng">
              <a:solidFill>
                <a:srgbClr val="000000"/>
              </a:solidFill>
              <a:prstDash val="solid"/>
              <a:round/>
              <a:headEnd type="none" w="med" len="med"/>
              <a:tailEnd type="triangle" w="sm" len="med"/>
            </a:ln>
          </p:spPr>
        </p:sp>
        <p:sp>
          <p:nvSpPr>
            <p:cNvPr id="93261" name="Line 78"/>
            <p:cNvSpPr/>
            <p:nvPr/>
          </p:nvSpPr>
          <p:spPr>
            <a:xfrm>
              <a:off x="2539" y="2076"/>
              <a:ext cx="0" cy="342"/>
            </a:xfrm>
            <a:prstGeom prst="line">
              <a:avLst/>
            </a:prstGeom>
            <a:ln w="12700" cap="flat" cmpd="sng">
              <a:solidFill>
                <a:srgbClr val="000000"/>
              </a:solidFill>
              <a:prstDash val="solid"/>
              <a:round/>
              <a:headEnd type="none" w="med" len="med"/>
              <a:tailEnd type="triangle" w="sm" len="med"/>
            </a:ln>
          </p:spPr>
        </p:sp>
        <p:sp>
          <p:nvSpPr>
            <p:cNvPr id="93262" name="Line 79"/>
            <p:cNvSpPr/>
            <p:nvPr/>
          </p:nvSpPr>
          <p:spPr>
            <a:xfrm flipH="1">
              <a:off x="2246" y="2076"/>
              <a:ext cx="71" cy="333"/>
            </a:xfrm>
            <a:prstGeom prst="line">
              <a:avLst/>
            </a:prstGeom>
            <a:ln w="12700" cap="flat" cmpd="sng">
              <a:solidFill>
                <a:srgbClr val="000000"/>
              </a:solidFill>
              <a:prstDash val="solid"/>
              <a:round/>
              <a:headEnd type="none" w="med" len="med"/>
              <a:tailEnd type="triangle" w="sm" len="med"/>
            </a:ln>
          </p:spPr>
        </p:sp>
        <p:sp>
          <p:nvSpPr>
            <p:cNvPr id="93263" name="Line 80"/>
            <p:cNvSpPr/>
            <p:nvPr/>
          </p:nvSpPr>
          <p:spPr>
            <a:xfrm>
              <a:off x="2751" y="2076"/>
              <a:ext cx="0" cy="333"/>
            </a:xfrm>
            <a:prstGeom prst="line">
              <a:avLst/>
            </a:prstGeom>
            <a:ln w="12700" cap="flat" cmpd="sng">
              <a:solidFill>
                <a:srgbClr val="000000"/>
              </a:solidFill>
              <a:prstDash val="solid"/>
              <a:round/>
              <a:headEnd type="none" w="med" len="med"/>
              <a:tailEnd type="triangle" w="sm" len="med"/>
            </a:ln>
          </p:spPr>
        </p:sp>
        <p:sp>
          <p:nvSpPr>
            <p:cNvPr id="93264" name="Line 81"/>
            <p:cNvSpPr/>
            <p:nvPr/>
          </p:nvSpPr>
          <p:spPr>
            <a:xfrm>
              <a:off x="3205" y="2076"/>
              <a:ext cx="0" cy="333"/>
            </a:xfrm>
            <a:prstGeom prst="line">
              <a:avLst/>
            </a:prstGeom>
            <a:ln w="12700" cap="flat" cmpd="sng">
              <a:solidFill>
                <a:srgbClr val="000000"/>
              </a:solidFill>
              <a:prstDash val="solid"/>
              <a:round/>
              <a:headEnd type="none" w="med" len="med"/>
              <a:tailEnd type="triangle" w="sm" len="med"/>
            </a:ln>
          </p:spPr>
        </p:sp>
        <p:sp>
          <p:nvSpPr>
            <p:cNvPr id="93265" name="Line 82"/>
            <p:cNvSpPr/>
            <p:nvPr/>
          </p:nvSpPr>
          <p:spPr>
            <a:xfrm>
              <a:off x="3391" y="2076"/>
              <a:ext cx="108" cy="333"/>
            </a:xfrm>
            <a:prstGeom prst="line">
              <a:avLst/>
            </a:prstGeom>
            <a:ln w="12700" cap="flat" cmpd="sng">
              <a:solidFill>
                <a:srgbClr val="000000"/>
              </a:solidFill>
              <a:prstDash val="solid"/>
              <a:round/>
              <a:headEnd type="none" w="med" len="med"/>
              <a:tailEnd type="triangle" w="sm" len="med"/>
            </a:ln>
          </p:spPr>
        </p:sp>
        <p:sp>
          <p:nvSpPr>
            <p:cNvPr id="93266" name="Line 83"/>
            <p:cNvSpPr/>
            <p:nvPr/>
          </p:nvSpPr>
          <p:spPr>
            <a:xfrm>
              <a:off x="4120" y="1270"/>
              <a:ext cx="0" cy="612"/>
            </a:xfrm>
            <a:prstGeom prst="line">
              <a:avLst/>
            </a:prstGeom>
            <a:ln w="12700" cap="flat" cmpd="sng">
              <a:solidFill>
                <a:srgbClr val="000000"/>
              </a:solidFill>
              <a:prstDash val="solid"/>
              <a:round/>
              <a:headEnd type="none" w="med" len="med"/>
              <a:tailEnd type="triangle" w="sm" len="med"/>
            </a:ln>
          </p:spPr>
        </p:sp>
        <p:sp>
          <p:nvSpPr>
            <p:cNvPr id="93267" name="Line 84"/>
            <p:cNvSpPr/>
            <p:nvPr/>
          </p:nvSpPr>
          <p:spPr>
            <a:xfrm>
              <a:off x="4297" y="1270"/>
              <a:ext cx="71" cy="612"/>
            </a:xfrm>
            <a:prstGeom prst="line">
              <a:avLst/>
            </a:prstGeom>
            <a:ln w="12700" cap="flat" cmpd="sng">
              <a:solidFill>
                <a:srgbClr val="000000"/>
              </a:solidFill>
              <a:prstDash val="solid"/>
              <a:round/>
              <a:headEnd type="none" w="med" len="med"/>
              <a:tailEnd type="triangle" w="sm" len="med"/>
            </a:ln>
          </p:spPr>
        </p:sp>
        <p:sp>
          <p:nvSpPr>
            <p:cNvPr id="93268" name="Line 85"/>
            <p:cNvSpPr/>
            <p:nvPr/>
          </p:nvSpPr>
          <p:spPr>
            <a:xfrm>
              <a:off x="2261" y="1193"/>
              <a:ext cx="605" cy="0"/>
            </a:xfrm>
            <a:prstGeom prst="line">
              <a:avLst/>
            </a:prstGeom>
            <a:ln w="12700" cap="flat" cmpd="sng">
              <a:solidFill>
                <a:srgbClr val="000000"/>
              </a:solidFill>
              <a:prstDash val="solid"/>
              <a:round/>
              <a:headEnd type="none" w="med" len="med"/>
              <a:tailEnd type="none" w="med" len="med"/>
            </a:ln>
          </p:spPr>
        </p:sp>
        <p:sp>
          <p:nvSpPr>
            <p:cNvPr id="93269" name="Text Box 86"/>
            <p:cNvSpPr txBox="1"/>
            <p:nvPr/>
          </p:nvSpPr>
          <p:spPr>
            <a:xfrm>
              <a:off x="182" y="2600"/>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0" name="Text Box 87"/>
            <p:cNvSpPr txBox="1"/>
            <p:nvPr/>
          </p:nvSpPr>
          <p:spPr>
            <a:xfrm>
              <a:off x="3423" y="2600"/>
              <a:ext cx="443" cy="17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1" name="Text Box 88"/>
            <p:cNvSpPr txBox="1"/>
            <p:nvPr/>
          </p:nvSpPr>
          <p:spPr>
            <a:xfrm>
              <a:off x="546" y="2600"/>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2" name="Text Box 89"/>
            <p:cNvSpPr txBox="1"/>
            <p:nvPr/>
          </p:nvSpPr>
          <p:spPr>
            <a:xfrm>
              <a:off x="1091" y="2600"/>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3" name="Text Box 90"/>
            <p:cNvSpPr txBox="1"/>
            <p:nvPr/>
          </p:nvSpPr>
          <p:spPr>
            <a:xfrm>
              <a:off x="1501" y="2600"/>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4" name="Text Box 91"/>
            <p:cNvSpPr txBox="1"/>
            <p:nvPr/>
          </p:nvSpPr>
          <p:spPr>
            <a:xfrm>
              <a:off x="1911" y="2600"/>
              <a:ext cx="408"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5" name="Text Box 92"/>
            <p:cNvSpPr txBox="1"/>
            <p:nvPr/>
          </p:nvSpPr>
          <p:spPr>
            <a:xfrm>
              <a:off x="2274" y="2600"/>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6" name="Text Box 93"/>
            <p:cNvSpPr txBox="1"/>
            <p:nvPr/>
          </p:nvSpPr>
          <p:spPr>
            <a:xfrm>
              <a:off x="2638" y="2600"/>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7" name="Text Box 94"/>
            <p:cNvSpPr txBox="1"/>
            <p:nvPr/>
          </p:nvSpPr>
          <p:spPr>
            <a:xfrm>
              <a:off x="3048" y="2600"/>
              <a:ext cx="443" cy="17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8" name="Text Box 95"/>
            <p:cNvSpPr txBox="1"/>
            <p:nvPr/>
          </p:nvSpPr>
          <p:spPr>
            <a:xfrm>
              <a:off x="1866" y="256"/>
              <a:ext cx="408"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79" name="Text Box 96"/>
            <p:cNvSpPr txBox="1"/>
            <p:nvPr/>
          </p:nvSpPr>
          <p:spPr>
            <a:xfrm>
              <a:off x="409" y="1023"/>
              <a:ext cx="410"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0" name="Text Box 97"/>
            <p:cNvSpPr txBox="1"/>
            <p:nvPr/>
          </p:nvSpPr>
          <p:spPr>
            <a:xfrm>
              <a:off x="1911" y="1066"/>
              <a:ext cx="408"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1" name="Text Box 98"/>
            <p:cNvSpPr txBox="1"/>
            <p:nvPr/>
          </p:nvSpPr>
          <p:spPr>
            <a:xfrm>
              <a:off x="3639" y="1066"/>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2" name="Text Box 99"/>
            <p:cNvSpPr txBox="1"/>
            <p:nvPr/>
          </p:nvSpPr>
          <p:spPr>
            <a:xfrm>
              <a:off x="3866" y="2089"/>
              <a:ext cx="410"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3" name="Text Box 100"/>
            <p:cNvSpPr txBox="1"/>
            <p:nvPr/>
          </p:nvSpPr>
          <p:spPr>
            <a:xfrm>
              <a:off x="4276" y="2089"/>
              <a:ext cx="409"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4" name="Text Box 101"/>
            <p:cNvSpPr txBox="1"/>
            <p:nvPr/>
          </p:nvSpPr>
          <p:spPr>
            <a:xfrm>
              <a:off x="0" y="1832"/>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5" name="Text Box 102"/>
            <p:cNvSpPr txBox="1"/>
            <p:nvPr/>
          </p:nvSpPr>
          <p:spPr>
            <a:xfrm>
              <a:off x="1337" y="1617"/>
              <a:ext cx="409"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6" name="Text Box 103"/>
            <p:cNvSpPr txBox="1"/>
            <p:nvPr/>
          </p:nvSpPr>
          <p:spPr>
            <a:xfrm>
              <a:off x="2092" y="1604"/>
              <a:ext cx="409" cy="21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7" name="Text Box 104"/>
            <p:cNvSpPr txBox="1"/>
            <p:nvPr/>
          </p:nvSpPr>
          <p:spPr>
            <a:xfrm>
              <a:off x="3412" y="1612"/>
              <a:ext cx="408"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8" name="Text Box 105"/>
            <p:cNvSpPr txBox="1"/>
            <p:nvPr/>
          </p:nvSpPr>
          <p:spPr>
            <a:xfrm>
              <a:off x="727" y="2004"/>
              <a:ext cx="410"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89" name="Text Box 106"/>
            <p:cNvSpPr txBox="1"/>
            <p:nvPr/>
          </p:nvSpPr>
          <p:spPr>
            <a:xfrm>
              <a:off x="1046" y="2004"/>
              <a:ext cx="409" cy="21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0" name="Text Box 107"/>
            <p:cNvSpPr txBox="1"/>
            <p:nvPr/>
          </p:nvSpPr>
          <p:spPr>
            <a:xfrm>
              <a:off x="2232" y="0"/>
              <a:ext cx="677" cy="256"/>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根目录 </a:t>
              </a:r>
              <a:r>
                <a:rPr lang="zh-CN"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1" name="Text Box 108"/>
            <p:cNvSpPr txBox="1"/>
            <p:nvPr/>
          </p:nvSpPr>
          <p:spPr>
            <a:xfrm>
              <a:off x="637" y="768"/>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2" name="Text Box 109"/>
            <p:cNvSpPr txBox="1"/>
            <p:nvPr/>
          </p:nvSpPr>
          <p:spPr>
            <a:xfrm>
              <a:off x="1956" y="768"/>
              <a:ext cx="592"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3" name="Text Box 110"/>
            <p:cNvSpPr txBox="1"/>
            <p:nvPr/>
          </p:nvSpPr>
          <p:spPr>
            <a:xfrm>
              <a:off x="4003" y="768"/>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4" name="Text Box 111"/>
            <p:cNvSpPr txBox="1"/>
            <p:nvPr/>
          </p:nvSpPr>
          <p:spPr>
            <a:xfrm>
              <a:off x="0" y="1577"/>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5" name="Text Box 112"/>
            <p:cNvSpPr txBox="1"/>
            <p:nvPr/>
          </p:nvSpPr>
          <p:spPr>
            <a:xfrm>
              <a:off x="1282" y="1490"/>
              <a:ext cx="592"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6" name="Text Box 113"/>
            <p:cNvSpPr txBox="1"/>
            <p:nvPr/>
          </p:nvSpPr>
          <p:spPr>
            <a:xfrm>
              <a:off x="2002" y="1476"/>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7" name="Text Box 114"/>
            <p:cNvSpPr txBox="1"/>
            <p:nvPr/>
          </p:nvSpPr>
          <p:spPr>
            <a:xfrm>
              <a:off x="3209" y="1476"/>
              <a:ext cx="591" cy="255"/>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3298" name="Line 115"/>
            <p:cNvSpPr/>
            <p:nvPr/>
          </p:nvSpPr>
          <p:spPr>
            <a:xfrm>
              <a:off x="1365" y="1961"/>
              <a:ext cx="454" cy="0"/>
            </a:xfrm>
            <a:prstGeom prst="line">
              <a:avLst/>
            </a:prstGeom>
            <a:ln w="12700" cap="flat" cmpd="sng">
              <a:solidFill>
                <a:schemeClr val="tx1"/>
              </a:solidFill>
              <a:prstDash val="solid"/>
              <a:round/>
              <a:headEnd type="none" w="med" len="med"/>
              <a:tailEnd type="none" w="med" len="med"/>
            </a:ln>
          </p:spPr>
        </p:sp>
        <p:sp>
          <p:nvSpPr>
            <p:cNvPr id="93299" name="Line 116"/>
            <p:cNvSpPr/>
            <p:nvPr/>
          </p:nvSpPr>
          <p:spPr>
            <a:xfrm>
              <a:off x="3093" y="1961"/>
              <a:ext cx="455" cy="0"/>
            </a:xfrm>
            <a:prstGeom prst="line">
              <a:avLst/>
            </a:prstGeom>
            <a:ln w="12700" cap="flat" cmpd="sng">
              <a:solidFill>
                <a:schemeClr val="tx1"/>
              </a:solidFill>
              <a:prstDash val="solid"/>
              <a:round/>
              <a:headEnd type="none" w="med" len="med"/>
              <a:tailEnd type="none" w="med" len="med"/>
            </a:ln>
          </p:spPr>
        </p:sp>
        <p:sp>
          <p:nvSpPr>
            <p:cNvPr id="93300" name="Line 117"/>
            <p:cNvSpPr/>
            <p:nvPr/>
          </p:nvSpPr>
          <p:spPr>
            <a:xfrm>
              <a:off x="339" y="1969"/>
              <a:ext cx="410" cy="0"/>
            </a:xfrm>
            <a:prstGeom prst="line">
              <a:avLst/>
            </a:prstGeom>
            <a:ln w="12700" cap="flat" cmpd="sng">
              <a:solidFill>
                <a:schemeClr val="tx1"/>
              </a:solidFill>
              <a:prstDash val="solid"/>
              <a:round/>
              <a:headEnd type="none" w="med" len="med"/>
              <a:tailEnd type="none" w="med" len="med"/>
            </a:ln>
          </p:spPr>
        </p:sp>
      </p:grpSp>
      <p:sp>
        <p:nvSpPr>
          <p:cNvPr id="93302" name="Rectangle 118"/>
          <p:cNvSpPr/>
          <p:nvPr/>
        </p:nvSpPr>
        <p:spPr>
          <a:xfrm>
            <a:off x="588963" y="561975"/>
            <a:ext cx="70707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ⅰ </a:t>
            </a:r>
            <a:r>
              <a:rPr lang="zh-CN" altLang="zh-CN" sz="2400" dirty="0">
                <a:solidFill>
                  <a:schemeClr val="tx1"/>
                </a:solidFill>
                <a:latin typeface="Times New Roman" panose="02020603050405020304" pitchFamily="2" charset="0"/>
                <a:ea typeface="宋体" panose="02010600030101010101" pitchFamily="2" charset="-122"/>
              </a:rPr>
              <a:t>例1：</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子目录f</a:t>
            </a:r>
            <a:r>
              <a:rPr lang="zh-CN" altLang="zh-CN" sz="2400" dirty="0">
                <a:solidFill>
                  <a:schemeClr val="tx1"/>
                </a:solidFill>
                <a:latin typeface="Times New Roman" panose="02020603050405020304" pitchFamily="2" charset="0"/>
                <a:ea typeface="宋体" panose="02010600030101010101" pitchFamily="2" charset="-122"/>
              </a:rPr>
              <a:t>共享子目录e中的文件j</a:t>
            </a:r>
            <a:endParaRPr lang="zh-CN" altLang="zh-CN" sz="2400" dirty="0">
              <a:solidFill>
                <a:schemeClr val="tx1"/>
              </a:solidFill>
              <a:latin typeface="Times New Roman" panose="02020603050405020304" pitchFamily="2" charset="0"/>
              <a:ea typeface="宋体" panose="02010600030101010101" pitchFamily="2" charset="-122"/>
            </a:endParaRPr>
          </a:p>
        </p:txBody>
      </p:sp>
      <p:grpSp>
        <p:nvGrpSpPr>
          <p:cNvPr id="93303" name="组合 93302"/>
          <p:cNvGrpSpPr/>
          <p:nvPr/>
        </p:nvGrpSpPr>
        <p:grpSpPr>
          <a:xfrm>
            <a:off x="4364038" y="3890963"/>
            <a:ext cx="411162" cy="596900"/>
            <a:chOff x="0" y="0"/>
            <a:chExt cx="243" cy="377"/>
          </a:xfrm>
        </p:grpSpPr>
        <p:sp>
          <p:nvSpPr>
            <p:cNvPr id="93304" name="Rectangle 120"/>
            <p:cNvSpPr/>
            <p:nvPr/>
          </p:nvSpPr>
          <p:spPr>
            <a:xfrm>
              <a:off x="0" y="26"/>
              <a:ext cx="175" cy="351"/>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121"/>
            <p:cNvSpPr/>
            <p:nvPr/>
          </p:nvSpPr>
          <p:spPr>
            <a:xfrm>
              <a:off x="0" y="197"/>
              <a:ext cx="174" cy="0"/>
            </a:xfrm>
            <a:prstGeom prst="line">
              <a:avLst/>
            </a:prstGeom>
            <a:ln w="9525" cap="flat" cmpd="sng">
              <a:solidFill>
                <a:srgbClr val="000000"/>
              </a:solidFill>
              <a:prstDash val="solid"/>
              <a:round/>
              <a:headEnd type="none" w="med" len="med"/>
              <a:tailEnd type="none" w="med" len="med"/>
            </a:ln>
          </p:spPr>
        </p:sp>
        <p:sp>
          <p:nvSpPr>
            <p:cNvPr id="93305" name="Text Box 122"/>
            <p:cNvSpPr txBox="1"/>
            <p:nvPr/>
          </p:nvSpPr>
          <p:spPr>
            <a:xfrm>
              <a:off x="0" y="0"/>
              <a:ext cx="243" cy="246"/>
            </a:xfrm>
            <a:prstGeom prst="rect">
              <a:avLst/>
            </a:prstGeom>
            <a:noFill/>
            <a:ln w="9525">
              <a:noFill/>
            </a:ln>
          </p:spPr>
          <p:txBody>
            <a:bodyPr anchor="t"/>
            <a:p>
              <a:pPr algn="just"/>
              <a:r>
                <a:rPr lang="zh-CN" altLang="zh-CN" sz="1800" dirty="0">
                  <a:solidFill>
                    <a:srgbClr val="CC0000"/>
                  </a:solidFill>
                  <a:latin typeface="Times New Roman" panose="02020603050405020304" pitchFamily="2" charset="0"/>
                  <a:ea typeface="宋体" panose="02010600030101010101" pitchFamily="2" charset="-122"/>
                </a:rPr>
                <a:t>k</a:t>
              </a:r>
              <a:endParaRPr lang="zh-CN" altLang="zh-CN" sz="1800" dirty="0">
                <a:solidFill>
                  <a:srgbClr val="CC0000"/>
                </a:solidFill>
                <a:latin typeface="Times New Roman" panose="02020603050405020304" pitchFamily="2" charset="0"/>
                <a:ea typeface="宋体" panose="02010600030101010101" pitchFamily="2" charset="-122"/>
              </a:endParaRPr>
            </a:p>
          </p:txBody>
        </p:sp>
      </p:grpSp>
      <p:sp>
        <p:nvSpPr>
          <p:cNvPr id="93307" name="Line 123"/>
          <p:cNvSpPr/>
          <p:nvPr/>
        </p:nvSpPr>
        <p:spPr>
          <a:xfrm flipV="1">
            <a:off x="4594225" y="3937000"/>
            <a:ext cx="474663" cy="441325"/>
          </a:xfrm>
          <a:prstGeom prst="line">
            <a:avLst/>
          </a:prstGeom>
          <a:ln w="25400" cap="flat" cmpd="sng">
            <a:solidFill>
              <a:srgbClr val="CC0000"/>
            </a:solidFill>
            <a:prstDash val="solid"/>
            <a:round/>
            <a:headEnd type="none" w="med" len="med"/>
            <a:tailEnd type="triangle" w="sm"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302"/>
                                        </p:tgtEl>
                                        <p:attrNameLst>
                                          <p:attrName>style.visibility</p:attrName>
                                        </p:attrNameLst>
                                      </p:cBhvr>
                                      <p:to>
                                        <p:strVal val="visible"/>
                                      </p:to>
                                    </p:set>
                                    <p:anim calcmode="lin" valueType="num">
                                      <p:cBhvr additive="base">
                                        <p:cTn id="7" dur="500" fill="hold"/>
                                        <p:tgtEl>
                                          <p:spTgt spid="93302"/>
                                        </p:tgtEl>
                                        <p:attrNameLst>
                                          <p:attrName>ppt_x</p:attrName>
                                        </p:attrNameLst>
                                      </p:cBhvr>
                                      <p:tavLst>
                                        <p:tav tm="0">
                                          <p:val>
                                            <p:strVal val="0-#ppt_w/2"/>
                                          </p:val>
                                        </p:tav>
                                        <p:tav tm="100000">
                                          <p:val>
                                            <p:strVal val="#ppt_x"/>
                                          </p:val>
                                        </p:tav>
                                      </p:tavLst>
                                    </p:anim>
                                    <p:anim calcmode="lin" valueType="num">
                                      <p:cBhvr additive="base">
                                        <p:cTn id="8" dur="500" fill="hold"/>
                                        <p:tgtEl>
                                          <p:spTgt spid="933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3189"/>
                                        </p:tgtEl>
                                        <p:attrNameLst>
                                          <p:attrName>style.visibility</p:attrName>
                                        </p:attrNameLst>
                                      </p:cBhvr>
                                      <p:to>
                                        <p:strVal val="visible"/>
                                      </p:to>
                                    </p:set>
                                    <p:anim calcmode="lin" valueType="num">
                                      <p:cBhvr additive="base">
                                        <p:cTn id="13" dur="500" fill="hold"/>
                                        <p:tgtEl>
                                          <p:spTgt spid="93189"/>
                                        </p:tgtEl>
                                        <p:attrNameLst>
                                          <p:attrName>ppt_x</p:attrName>
                                        </p:attrNameLst>
                                      </p:cBhvr>
                                      <p:tavLst>
                                        <p:tav tm="0">
                                          <p:val>
                                            <p:strVal val="#ppt_x"/>
                                          </p:val>
                                        </p:tav>
                                        <p:tav tm="100000">
                                          <p:val>
                                            <p:strVal val="#ppt_x"/>
                                          </p:val>
                                        </p:tav>
                                      </p:tavLst>
                                    </p:anim>
                                    <p:anim calcmode="lin" valueType="num">
                                      <p:cBhvr additive="base">
                                        <p:cTn id="14" dur="500" fill="hold"/>
                                        <p:tgtEl>
                                          <p:spTgt spid="931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3303"/>
                                        </p:tgtEl>
                                        <p:attrNameLst>
                                          <p:attrName>style.visibility</p:attrName>
                                        </p:attrNameLst>
                                      </p:cBhvr>
                                      <p:to>
                                        <p:strVal val="visible"/>
                                      </p:to>
                                    </p:set>
                                    <p:anim calcmode="lin" valueType="num">
                                      <p:cBhvr additive="base">
                                        <p:cTn id="19" dur="500" fill="hold"/>
                                        <p:tgtEl>
                                          <p:spTgt spid="93303"/>
                                        </p:tgtEl>
                                        <p:attrNameLst>
                                          <p:attrName>ppt_x</p:attrName>
                                        </p:attrNameLst>
                                      </p:cBhvr>
                                      <p:tavLst>
                                        <p:tav tm="0">
                                          <p:val>
                                            <p:strVal val="#ppt_x"/>
                                          </p:val>
                                        </p:tav>
                                        <p:tav tm="100000">
                                          <p:val>
                                            <p:strVal val="#ppt_x"/>
                                          </p:val>
                                        </p:tav>
                                      </p:tavLst>
                                    </p:anim>
                                    <p:anim calcmode="lin" valueType="num">
                                      <p:cBhvr additive="base">
                                        <p:cTn id="20" dur="500" fill="hold"/>
                                        <p:tgtEl>
                                          <p:spTgt spid="9330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3307"/>
                                        </p:tgtEl>
                                        <p:attrNameLst>
                                          <p:attrName>style.visibility</p:attrName>
                                        </p:attrNameLst>
                                      </p:cBhvr>
                                      <p:to>
                                        <p:strVal val="visible"/>
                                      </p:to>
                                    </p:set>
                                    <p:anim calcmode="lin" valueType="num">
                                      <p:cBhvr additive="base">
                                        <p:cTn id="25" dur="500" fill="hold"/>
                                        <p:tgtEl>
                                          <p:spTgt spid="93307"/>
                                        </p:tgtEl>
                                        <p:attrNameLst>
                                          <p:attrName>ppt_x</p:attrName>
                                        </p:attrNameLst>
                                      </p:cBhvr>
                                      <p:tavLst>
                                        <p:tav tm="0">
                                          <p:val>
                                            <p:strVal val="#ppt_x"/>
                                          </p:val>
                                        </p:tav>
                                        <p:tav tm="100000">
                                          <p:val>
                                            <p:strVal val="#ppt_x"/>
                                          </p:val>
                                        </p:tav>
                                      </p:tavLst>
                                    </p:anim>
                                    <p:anim calcmode="lin" valueType="num">
                                      <p:cBhvr additive="base">
                                        <p:cTn id="26" dur="500" fill="hold"/>
                                        <p:tgtEl>
                                          <p:spTgt spid="9330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3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30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4211" name="Rectangle 3"/>
          <p:cNvSpPr/>
          <p:nvPr/>
        </p:nvSpPr>
        <p:spPr>
          <a:xfrm>
            <a:off x="1644650" y="5646738"/>
            <a:ext cx="6983413" cy="914400"/>
          </a:xfrm>
          <a:prstGeom prst="rect">
            <a:avLst/>
          </a:prstGeom>
          <a:noFill/>
          <a:ln w="9525">
            <a:noFill/>
          </a:ln>
        </p:spPr>
        <p:txBody>
          <a:bodyPr anchor="t">
            <a:spAutoFit/>
          </a:bodyPr>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rPr>
              <a:t>假定当前目录为id=3，</a:t>
            </a: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子目录b</a:t>
            </a:r>
            <a:r>
              <a:rPr lang="zh-CN" altLang="zh-CN" sz="2000" dirty="0">
                <a:solidFill>
                  <a:schemeClr val="tx1"/>
                </a:solidFill>
                <a:latin typeface="Times New Roman" panose="02020603050405020304" pitchFamily="2" charset="0"/>
                <a:ea typeface="宋体" panose="02010600030101010101" pitchFamily="2" charset="-122"/>
              </a:rPr>
              <a:t>共享子目录c中的文件a</a:t>
            </a:r>
            <a:endParaRPr lang="zh-CN" altLang="zh-CN" sz="2000" dirty="0">
              <a:solidFill>
                <a:schemeClr val="tx1"/>
              </a:solidFill>
              <a:latin typeface="Times New Roman" panose="02020603050405020304" pitchFamily="2" charset="0"/>
              <a:ea typeface="宋体" panose="02010600030101010101" pitchFamily="2" charset="-122"/>
            </a:endParaRPr>
          </a:p>
          <a:p>
            <a:pPr marL="533400" indent="-533400">
              <a:lnSpc>
                <a:spcPct val="120000"/>
              </a:lnSpc>
              <a:spcBef>
                <a:spcPct val="30000"/>
              </a:spcBef>
              <a:buClr>
                <a:schemeClr val="tx2"/>
              </a:buClr>
              <a:buSzPct val="95000"/>
              <a:buFont typeface="Wingdings" panose="05000000000000000000" pitchFamily="2" charset="2"/>
            </a:pPr>
            <a:r>
              <a:rPr lang="zh-CN"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rPr>
              <a:t>用文件</a:t>
            </a:r>
            <a:r>
              <a:rPr lang="zh-CN" altLang="zh-CN" sz="2000" dirty="0">
                <a:solidFill>
                  <a:schemeClr val="tx1"/>
                </a:solidFill>
                <a:latin typeface="Times New Roman" panose="02020603050405020304" pitchFamily="2" charset="0"/>
                <a:ea typeface="宋体" panose="02010600030101010101" pitchFamily="2" charset="-122"/>
              </a:rPr>
              <a:t>路径名     d/f 存取文件a，id=12</a:t>
            </a:r>
            <a:endParaRPr lang="zh-CN" altLang="zh-CN" sz="200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94213" name="组合 94212"/>
          <p:cNvGrpSpPr/>
          <p:nvPr/>
        </p:nvGrpSpPr>
        <p:grpSpPr>
          <a:xfrm>
            <a:off x="6935788" y="3841750"/>
            <a:ext cx="385762" cy="582613"/>
            <a:chOff x="0" y="0"/>
            <a:chExt cx="243" cy="377"/>
          </a:xfrm>
        </p:grpSpPr>
        <p:sp>
          <p:nvSpPr>
            <p:cNvPr id="94214" name="Rectangle 6"/>
            <p:cNvSpPr/>
            <p:nvPr/>
          </p:nvSpPr>
          <p:spPr>
            <a:xfrm>
              <a:off x="0" y="26"/>
              <a:ext cx="175" cy="351"/>
            </a:xfrm>
            <a:prstGeom prst="rect">
              <a:avLst/>
            </a:prstGeom>
            <a:solidFill>
              <a:srgbClr val="FFCCFF"/>
            </a:solidFill>
            <a:ln w="9525"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0" y="197"/>
              <a:ext cx="174" cy="0"/>
            </a:xfrm>
            <a:prstGeom prst="line">
              <a:avLst/>
            </a:prstGeom>
            <a:ln w="9525" cap="flat" cmpd="sng">
              <a:solidFill>
                <a:srgbClr val="000000"/>
              </a:solidFill>
              <a:prstDash val="solid"/>
              <a:round/>
              <a:headEnd type="none" w="med" len="med"/>
              <a:tailEnd type="none" w="med" len="med"/>
            </a:ln>
          </p:spPr>
        </p:sp>
        <p:sp>
          <p:nvSpPr>
            <p:cNvPr id="94215" name="Text Box 8"/>
            <p:cNvSpPr txBox="1"/>
            <p:nvPr/>
          </p:nvSpPr>
          <p:spPr>
            <a:xfrm>
              <a:off x="0" y="0"/>
              <a:ext cx="243" cy="246"/>
            </a:xfrm>
            <a:prstGeom prst="rect">
              <a:avLst/>
            </a:prstGeom>
            <a:noFill/>
            <a:ln w="9525">
              <a:noFill/>
            </a:ln>
          </p:spPr>
          <p:txBody>
            <a:bodyPr anchor="t"/>
            <a:p>
              <a:pPr algn="just"/>
              <a:r>
                <a:rPr lang="zh-CN" altLang="zh-CN" sz="1800" dirty="0">
                  <a:solidFill>
                    <a:srgbClr val="CC0000"/>
                  </a:solidFill>
                  <a:latin typeface="Times New Roman" panose="02020603050405020304" pitchFamily="2" charset="0"/>
                  <a:ea typeface="宋体" panose="02010600030101010101" pitchFamily="2" charset="-122"/>
                </a:rPr>
                <a:t>f</a:t>
              </a:r>
              <a:endParaRPr lang="zh-CN" altLang="zh-CN" sz="1800" dirty="0">
                <a:solidFill>
                  <a:srgbClr val="CC0000"/>
                </a:solidFill>
                <a:latin typeface="Times New Roman" panose="02020603050405020304" pitchFamily="2" charset="0"/>
                <a:ea typeface="宋体" panose="02010600030101010101" pitchFamily="2" charset="-122"/>
              </a:endParaRPr>
            </a:p>
          </p:txBody>
        </p:sp>
      </p:grpSp>
      <p:grpSp>
        <p:nvGrpSpPr>
          <p:cNvPr id="94217" name="组合 94216"/>
          <p:cNvGrpSpPr/>
          <p:nvPr/>
        </p:nvGrpSpPr>
        <p:grpSpPr>
          <a:xfrm>
            <a:off x="1300163" y="1027113"/>
            <a:ext cx="7437437" cy="4465637"/>
            <a:chOff x="0" y="0"/>
            <a:chExt cx="5088" cy="3298"/>
          </a:xfrm>
        </p:grpSpPr>
        <p:sp>
          <p:nvSpPr>
            <p:cNvPr id="94218" name="Rectangle 10"/>
            <p:cNvSpPr/>
            <p:nvPr/>
          </p:nvSpPr>
          <p:spPr>
            <a:xfrm>
              <a:off x="2421" y="251"/>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Line 11"/>
            <p:cNvSpPr/>
            <p:nvPr/>
          </p:nvSpPr>
          <p:spPr>
            <a:xfrm>
              <a:off x="2421" y="447"/>
              <a:ext cx="655" cy="0"/>
            </a:xfrm>
            <a:prstGeom prst="line">
              <a:avLst/>
            </a:prstGeom>
            <a:ln w="12700" cap="flat" cmpd="sng">
              <a:solidFill>
                <a:srgbClr val="000000"/>
              </a:solidFill>
              <a:prstDash val="solid"/>
              <a:round/>
              <a:headEnd type="none" w="med" len="med"/>
              <a:tailEnd type="none" w="med" len="med"/>
            </a:ln>
          </p:spPr>
        </p:sp>
        <p:sp>
          <p:nvSpPr>
            <p:cNvPr id="94219" name="Line 12"/>
            <p:cNvSpPr/>
            <p:nvPr/>
          </p:nvSpPr>
          <p:spPr>
            <a:xfrm>
              <a:off x="2633" y="251"/>
              <a:ext cx="0" cy="402"/>
            </a:xfrm>
            <a:prstGeom prst="line">
              <a:avLst/>
            </a:prstGeom>
            <a:ln w="12700" cap="flat" cmpd="sng">
              <a:solidFill>
                <a:srgbClr val="000000"/>
              </a:solidFill>
              <a:prstDash val="solid"/>
              <a:round/>
              <a:headEnd type="none" w="med" len="med"/>
              <a:tailEnd type="none" w="med" len="med"/>
            </a:ln>
          </p:spPr>
        </p:sp>
        <p:sp>
          <p:nvSpPr>
            <p:cNvPr id="94220" name="Line 13"/>
            <p:cNvSpPr/>
            <p:nvPr/>
          </p:nvSpPr>
          <p:spPr>
            <a:xfrm>
              <a:off x="2853" y="251"/>
              <a:ext cx="0" cy="402"/>
            </a:xfrm>
            <a:prstGeom prst="line">
              <a:avLst/>
            </a:prstGeom>
            <a:ln w="12700" cap="flat" cmpd="sng">
              <a:solidFill>
                <a:srgbClr val="000000"/>
              </a:solidFill>
              <a:prstDash val="solid"/>
              <a:round/>
              <a:headEnd type="none" w="med" len="med"/>
              <a:tailEnd type="none" w="med" len="med"/>
            </a:ln>
          </p:spPr>
        </p:sp>
        <p:sp>
          <p:nvSpPr>
            <p:cNvPr id="94221" name="Text Box 14"/>
            <p:cNvSpPr txBox="1"/>
            <p:nvPr/>
          </p:nvSpPr>
          <p:spPr>
            <a:xfrm>
              <a:off x="2437"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2" name="Text Box 15"/>
            <p:cNvSpPr txBox="1"/>
            <p:nvPr/>
          </p:nvSpPr>
          <p:spPr>
            <a:xfrm>
              <a:off x="2660" y="19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3" name="Text Box 16"/>
            <p:cNvSpPr txBox="1"/>
            <p:nvPr/>
          </p:nvSpPr>
          <p:spPr>
            <a:xfrm>
              <a:off x="2871" y="193"/>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5" name="Rectangle 17"/>
            <p:cNvSpPr/>
            <p:nvPr/>
          </p:nvSpPr>
          <p:spPr>
            <a:xfrm>
              <a:off x="2439" y="1185"/>
              <a:ext cx="65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Line 18"/>
            <p:cNvSpPr/>
            <p:nvPr/>
          </p:nvSpPr>
          <p:spPr>
            <a:xfrm>
              <a:off x="2651" y="1185"/>
              <a:ext cx="0" cy="402"/>
            </a:xfrm>
            <a:prstGeom prst="line">
              <a:avLst/>
            </a:prstGeom>
            <a:ln w="12700" cap="flat" cmpd="sng">
              <a:solidFill>
                <a:srgbClr val="000000"/>
              </a:solidFill>
              <a:prstDash val="solid"/>
              <a:round/>
              <a:headEnd type="none" w="med" len="med"/>
              <a:tailEnd type="none" w="med" len="med"/>
            </a:ln>
          </p:spPr>
        </p:sp>
        <p:sp>
          <p:nvSpPr>
            <p:cNvPr id="94226" name="Line 19"/>
            <p:cNvSpPr/>
            <p:nvPr/>
          </p:nvSpPr>
          <p:spPr>
            <a:xfrm>
              <a:off x="2874" y="1185"/>
              <a:ext cx="0" cy="402"/>
            </a:xfrm>
            <a:prstGeom prst="line">
              <a:avLst/>
            </a:prstGeom>
            <a:ln w="12700" cap="flat" cmpd="sng">
              <a:solidFill>
                <a:srgbClr val="000000"/>
              </a:solidFill>
              <a:prstDash val="solid"/>
              <a:round/>
              <a:headEnd type="none" w="med" len="med"/>
              <a:tailEnd type="none" w="med" len="med"/>
            </a:ln>
          </p:spPr>
        </p:sp>
        <p:sp>
          <p:nvSpPr>
            <p:cNvPr id="94227" name="Text Box 20"/>
            <p:cNvSpPr txBox="1"/>
            <p:nvPr/>
          </p:nvSpPr>
          <p:spPr>
            <a:xfrm>
              <a:off x="2456"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8" name="Text Box 21"/>
            <p:cNvSpPr txBox="1"/>
            <p:nvPr/>
          </p:nvSpPr>
          <p:spPr>
            <a:xfrm>
              <a:off x="2668" y="115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29" name="Text Box 22"/>
            <p:cNvSpPr txBox="1"/>
            <p:nvPr/>
          </p:nvSpPr>
          <p:spPr>
            <a:xfrm>
              <a:off x="2874" y="11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31" name="Rectangle 23"/>
            <p:cNvSpPr/>
            <p:nvPr/>
          </p:nvSpPr>
          <p:spPr>
            <a:xfrm>
              <a:off x="837" y="1174"/>
              <a:ext cx="657"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Line 24"/>
            <p:cNvSpPr/>
            <p:nvPr/>
          </p:nvSpPr>
          <p:spPr>
            <a:xfrm>
              <a:off x="837" y="1371"/>
              <a:ext cx="657" cy="0"/>
            </a:xfrm>
            <a:prstGeom prst="line">
              <a:avLst/>
            </a:prstGeom>
            <a:ln w="12700" cap="flat" cmpd="sng">
              <a:solidFill>
                <a:srgbClr val="000000"/>
              </a:solidFill>
              <a:prstDash val="solid"/>
              <a:round/>
              <a:headEnd type="none" w="med" len="med"/>
              <a:tailEnd type="none" w="med" len="med"/>
            </a:ln>
          </p:spPr>
        </p:sp>
        <p:sp>
          <p:nvSpPr>
            <p:cNvPr id="94232" name="Line 25"/>
            <p:cNvSpPr/>
            <p:nvPr/>
          </p:nvSpPr>
          <p:spPr>
            <a:xfrm>
              <a:off x="1049" y="1174"/>
              <a:ext cx="0" cy="402"/>
            </a:xfrm>
            <a:prstGeom prst="line">
              <a:avLst/>
            </a:prstGeom>
            <a:ln w="12700" cap="flat" cmpd="sng">
              <a:solidFill>
                <a:srgbClr val="000000"/>
              </a:solidFill>
              <a:prstDash val="solid"/>
              <a:round/>
              <a:headEnd type="none" w="med" len="med"/>
              <a:tailEnd type="none" w="med" len="med"/>
            </a:ln>
          </p:spPr>
        </p:sp>
        <p:sp>
          <p:nvSpPr>
            <p:cNvPr id="94233" name="Line 26"/>
            <p:cNvSpPr/>
            <p:nvPr/>
          </p:nvSpPr>
          <p:spPr>
            <a:xfrm>
              <a:off x="1272" y="1174"/>
              <a:ext cx="0" cy="402"/>
            </a:xfrm>
            <a:prstGeom prst="line">
              <a:avLst/>
            </a:prstGeom>
            <a:ln w="12700" cap="flat" cmpd="sng">
              <a:solidFill>
                <a:srgbClr val="000000"/>
              </a:solidFill>
              <a:prstDash val="solid"/>
              <a:round/>
              <a:headEnd type="none" w="med" len="med"/>
              <a:tailEnd type="none" w="med" len="med"/>
            </a:ln>
          </p:spPr>
        </p:sp>
        <p:sp>
          <p:nvSpPr>
            <p:cNvPr id="94234" name="Text Box 27"/>
            <p:cNvSpPr txBox="1"/>
            <p:nvPr/>
          </p:nvSpPr>
          <p:spPr>
            <a:xfrm>
              <a:off x="854" y="111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35" name="Text Box 28"/>
            <p:cNvSpPr txBox="1"/>
            <p:nvPr/>
          </p:nvSpPr>
          <p:spPr>
            <a:xfrm>
              <a:off x="1076" y="1120"/>
              <a:ext cx="262"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36" name="Text Box 29"/>
            <p:cNvSpPr txBox="1"/>
            <p:nvPr/>
          </p:nvSpPr>
          <p:spPr>
            <a:xfrm>
              <a:off x="1299" y="1125"/>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38" name="Rectangle 30"/>
            <p:cNvSpPr/>
            <p:nvPr/>
          </p:nvSpPr>
          <p:spPr>
            <a:xfrm>
              <a:off x="3364" y="2108"/>
              <a:ext cx="489"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7" name="Line 31"/>
            <p:cNvSpPr/>
            <p:nvPr/>
          </p:nvSpPr>
          <p:spPr>
            <a:xfrm>
              <a:off x="3577" y="2108"/>
              <a:ext cx="0" cy="402"/>
            </a:xfrm>
            <a:prstGeom prst="line">
              <a:avLst/>
            </a:prstGeom>
            <a:ln w="12700" cap="flat" cmpd="sng">
              <a:solidFill>
                <a:srgbClr val="000000"/>
              </a:solidFill>
              <a:prstDash val="solid"/>
              <a:round/>
              <a:headEnd type="none" w="med" len="med"/>
              <a:tailEnd type="none" w="med" len="med"/>
            </a:ln>
          </p:spPr>
        </p:sp>
        <p:sp>
          <p:nvSpPr>
            <p:cNvPr id="94239" name="Text Box 32"/>
            <p:cNvSpPr txBox="1"/>
            <p:nvPr/>
          </p:nvSpPr>
          <p:spPr>
            <a:xfrm>
              <a:off x="3395"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0" name="Text Box 33"/>
            <p:cNvSpPr txBox="1"/>
            <p:nvPr/>
          </p:nvSpPr>
          <p:spPr>
            <a:xfrm>
              <a:off x="3610" y="2072"/>
              <a:ext cx="261"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2" name="Rectangle 34"/>
            <p:cNvSpPr/>
            <p:nvPr/>
          </p:nvSpPr>
          <p:spPr>
            <a:xfrm>
              <a:off x="1482" y="2099"/>
              <a:ext cx="493"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8" name="Line 35"/>
            <p:cNvSpPr/>
            <p:nvPr/>
          </p:nvSpPr>
          <p:spPr>
            <a:xfrm>
              <a:off x="1696" y="2108"/>
              <a:ext cx="0" cy="402"/>
            </a:xfrm>
            <a:prstGeom prst="line">
              <a:avLst/>
            </a:prstGeom>
            <a:ln w="12700" cap="flat" cmpd="sng">
              <a:solidFill>
                <a:srgbClr val="000000"/>
              </a:solidFill>
              <a:prstDash val="solid"/>
              <a:round/>
              <a:headEnd type="none" w="med" len="med"/>
              <a:tailEnd type="none" w="med" len="med"/>
            </a:ln>
          </p:spPr>
        </p:sp>
        <p:sp>
          <p:nvSpPr>
            <p:cNvPr id="94243" name="Text Box 36"/>
            <p:cNvSpPr txBox="1"/>
            <p:nvPr/>
          </p:nvSpPr>
          <p:spPr>
            <a:xfrm>
              <a:off x="1518" y="2067"/>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4" name="Text Box 37"/>
            <p:cNvSpPr txBox="1"/>
            <p:nvPr/>
          </p:nvSpPr>
          <p:spPr>
            <a:xfrm>
              <a:off x="1724" y="2072"/>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h</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6" name="Rectangle 38"/>
            <p:cNvSpPr/>
            <p:nvPr/>
          </p:nvSpPr>
          <p:spPr>
            <a:xfrm>
              <a:off x="2421" y="2119"/>
              <a:ext cx="65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 name="Line 39"/>
            <p:cNvSpPr/>
            <p:nvPr/>
          </p:nvSpPr>
          <p:spPr>
            <a:xfrm>
              <a:off x="2421" y="2314"/>
              <a:ext cx="655" cy="0"/>
            </a:xfrm>
            <a:prstGeom prst="line">
              <a:avLst/>
            </a:prstGeom>
            <a:ln w="12700" cap="flat" cmpd="sng">
              <a:solidFill>
                <a:srgbClr val="000000"/>
              </a:solidFill>
              <a:prstDash val="solid"/>
              <a:round/>
              <a:headEnd type="none" w="med" len="med"/>
              <a:tailEnd type="none" w="med" len="med"/>
            </a:ln>
          </p:spPr>
        </p:sp>
        <p:sp>
          <p:nvSpPr>
            <p:cNvPr id="94247" name="Line 40"/>
            <p:cNvSpPr/>
            <p:nvPr/>
          </p:nvSpPr>
          <p:spPr>
            <a:xfrm>
              <a:off x="2633" y="2119"/>
              <a:ext cx="0" cy="401"/>
            </a:xfrm>
            <a:prstGeom prst="line">
              <a:avLst/>
            </a:prstGeom>
            <a:ln w="12700" cap="flat" cmpd="sng">
              <a:solidFill>
                <a:srgbClr val="000000"/>
              </a:solidFill>
              <a:prstDash val="solid"/>
              <a:round/>
              <a:headEnd type="none" w="med" len="med"/>
              <a:tailEnd type="none" w="med" len="med"/>
            </a:ln>
          </p:spPr>
        </p:sp>
        <p:sp>
          <p:nvSpPr>
            <p:cNvPr id="94248" name="Text Box 41"/>
            <p:cNvSpPr txBox="1"/>
            <p:nvPr/>
          </p:nvSpPr>
          <p:spPr>
            <a:xfrm>
              <a:off x="2456"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j</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49" name="Text Box 42"/>
            <p:cNvSpPr txBox="1"/>
            <p:nvPr/>
          </p:nvSpPr>
          <p:spPr>
            <a:xfrm>
              <a:off x="2654"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m</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50" name="Text Box 43"/>
            <p:cNvSpPr txBox="1"/>
            <p:nvPr/>
          </p:nvSpPr>
          <p:spPr>
            <a:xfrm>
              <a:off x="2902" y="2099"/>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r</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51" name="Line 44"/>
            <p:cNvSpPr/>
            <p:nvPr/>
          </p:nvSpPr>
          <p:spPr>
            <a:xfrm>
              <a:off x="2853" y="2119"/>
              <a:ext cx="0" cy="401"/>
            </a:xfrm>
            <a:prstGeom prst="line">
              <a:avLst/>
            </a:prstGeom>
            <a:ln w="12700" cap="flat" cmpd="sng">
              <a:solidFill>
                <a:srgbClr val="000000"/>
              </a:solidFill>
              <a:prstDash val="solid"/>
              <a:round/>
              <a:headEnd type="none" w="med" len="med"/>
              <a:tailEnd type="none" w="med" len="med"/>
            </a:ln>
          </p:spPr>
        </p:sp>
        <p:sp>
          <p:nvSpPr>
            <p:cNvPr id="94253" name="Rectangle 45"/>
            <p:cNvSpPr/>
            <p:nvPr/>
          </p:nvSpPr>
          <p:spPr>
            <a:xfrm>
              <a:off x="4368" y="1185"/>
              <a:ext cx="435" cy="402"/>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0" name="Line 46"/>
            <p:cNvSpPr/>
            <p:nvPr/>
          </p:nvSpPr>
          <p:spPr>
            <a:xfrm>
              <a:off x="4580" y="1185"/>
              <a:ext cx="0" cy="402"/>
            </a:xfrm>
            <a:prstGeom prst="line">
              <a:avLst/>
            </a:prstGeom>
            <a:ln w="12700" cap="flat" cmpd="sng">
              <a:solidFill>
                <a:srgbClr val="000000"/>
              </a:solidFill>
              <a:prstDash val="solid"/>
              <a:round/>
              <a:headEnd type="none" w="med" len="med"/>
              <a:tailEnd type="none" w="med" len="med"/>
            </a:ln>
          </p:spPr>
        </p:sp>
        <p:sp>
          <p:nvSpPr>
            <p:cNvPr id="94254" name="Line 47"/>
            <p:cNvSpPr/>
            <p:nvPr/>
          </p:nvSpPr>
          <p:spPr>
            <a:xfrm>
              <a:off x="4803" y="1185"/>
              <a:ext cx="0" cy="402"/>
            </a:xfrm>
            <a:prstGeom prst="line">
              <a:avLst/>
            </a:prstGeom>
            <a:ln w="12700" cap="flat" cmpd="sng">
              <a:solidFill>
                <a:srgbClr val="000000"/>
              </a:solidFill>
              <a:prstDash val="solid"/>
              <a:round/>
              <a:headEnd type="none" w="med" len="med"/>
              <a:tailEnd type="none" w="med" len="med"/>
            </a:ln>
          </p:spPr>
        </p:sp>
        <p:sp>
          <p:nvSpPr>
            <p:cNvPr id="94255" name="Text Box 48"/>
            <p:cNvSpPr txBox="1"/>
            <p:nvPr/>
          </p:nvSpPr>
          <p:spPr>
            <a:xfrm>
              <a:off x="4376" y="1126"/>
              <a:ext cx="260"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g</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56" name="Text Box 49"/>
            <p:cNvSpPr txBox="1"/>
            <p:nvPr/>
          </p:nvSpPr>
          <p:spPr>
            <a:xfrm>
              <a:off x="4580" y="1130"/>
              <a:ext cx="261" cy="283"/>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57" name="Line 50"/>
            <p:cNvSpPr/>
            <p:nvPr/>
          </p:nvSpPr>
          <p:spPr>
            <a:xfrm>
              <a:off x="4368" y="1381"/>
              <a:ext cx="435" cy="0"/>
            </a:xfrm>
            <a:prstGeom prst="line">
              <a:avLst/>
            </a:prstGeom>
            <a:ln w="12700" cap="flat" cmpd="sng">
              <a:solidFill>
                <a:srgbClr val="000000"/>
              </a:solidFill>
              <a:prstDash val="solid"/>
              <a:round/>
              <a:headEnd type="none" w="med" len="med"/>
              <a:tailEnd type="none" w="med" len="med"/>
            </a:ln>
          </p:spPr>
        </p:sp>
        <p:sp>
          <p:nvSpPr>
            <p:cNvPr id="94259" name="Rectangle 51"/>
            <p:cNvSpPr/>
            <p:nvPr/>
          </p:nvSpPr>
          <p:spPr>
            <a:xfrm>
              <a:off x="365" y="2097"/>
              <a:ext cx="435" cy="401"/>
            </a:xfrm>
            <a:prstGeom prst="rect">
              <a:avLst/>
            </a:prstGeom>
            <a:solidFill>
              <a:srgbClr val="FFCCFF"/>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1" name="Line 52"/>
            <p:cNvSpPr/>
            <p:nvPr/>
          </p:nvSpPr>
          <p:spPr>
            <a:xfrm>
              <a:off x="577" y="2097"/>
              <a:ext cx="0" cy="401"/>
            </a:xfrm>
            <a:prstGeom prst="line">
              <a:avLst/>
            </a:prstGeom>
            <a:ln w="12700" cap="flat" cmpd="sng">
              <a:solidFill>
                <a:srgbClr val="000000"/>
              </a:solidFill>
              <a:prstDash val="solid"/>
              <a:round/>
              <a:headEnd type="none" w="med" len="med"/>
              <a:tailEnd type="none" w="med" len="med"/>
            </a:ln>
          </p:spPr>
        </p:sp>
        <p:sp>
          <p:nvSpPr>
            <p:cNvPr id="94260" name="Line 53"/>
            <p:cNvSpPr/>
            <p:nvPr/>
          </p:nvSpPr>
          <p:spPr>
            <a:xfrm>
              <a:off x="800" y="2097"/>
              <a:ext cx="0" cy="401"/>
            </a:xfrm>
            <a:prstGeom prst="line">
              <a:avLst/>
            </a:prstGeom>
            <a:ln w="12700" cap="flat" cmpd="sng">
              <a:solidFill>
                <a:srgbClr val="000000"/>
              </a:solidFill>
              <a:prstDash val="solid"/>
              <a:round/>
              <a:headEnd type="none" w="med" len="med"/>
              <a:tailEnd type="none" w="med" len="med"/>
            </a:ln>
          </p:spPr>
        </p:sp>
        <p:sp>
          <p:nvSpPr>
            <p:cNvPr id="94261" name="Text Box 54"/>
            <p:cNvSpPr txBox="1"/>
            <p:nvPr/>
          </p:nvSpPr>
          <p:spPr>
            <a:xfrm>
              <a:off x="373" y="2048"/>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62" name="Text Box 55"/>
            <p:cNvSpPr txBox="1"/>
            <p:nvPr/>
          </p:nvSpPr>
          <p:spPr>
            <a:xfrm>
              <a:off x="577" y="2043"/>
              <a:ext cx="260" cy="282"/>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63" name="Line 56"/>
            <p:cNvSpPr/>
            <p:nvPr/>
          </p:nvSpPr>
          <p:spPr>
            <a:xfrm>
              <a:off x="2757" y="577"/>
              <a:ext cx="0" cy="608"/>
            </a:xfrm>
            <a:prstGeom prst="line">
              <a:avLst/>
            </a:prstGeom>
            <a:ln w="12700" cap="flat" cmpd="sng">
              <a:solidFill>
                <a:srgbClr val="000000"/>
              </a:solidFill>
              <a:prstDash val="solid"/>
              <a:round/>
              <a:headEnd type="none" w="med" len="med"/>
              <a:tailEnd type="triangle" w="sm" len="med"/>
            </a:ln>
          </p:spPr>
        </p:sp>
        <p:sp>
          <p:nvSpPr>
            <p:cNvPr id="94264" name="Line 57"/>
            <p:cNvSpPr/>
            <p:nvPr/>
          </p:nvSpPr>
          <p:spPr>
            <a:xfrm flipH="1">
              <a:off x="1147" y="577"/>
              <a:ext cx="1369" cy="597"/>
            </a:xfrm>
            <a:prstGeom prst="line">
              <a:avLst/>
            </a:prstGeom>
            <a:ln w="12700" cap="flat" cmpd="sng">
              <a:solidFill>
                <a:srgbClr val="000000"/>
              </a:solidFill>
              <a:prstDash val="solid"/>
              <a:round/>
              <a:headEnd type="none" w="med" len="med"/>
              <a:tailEnd type="triangle" w="sm" len="med"/>
            </a:ln>
          </p:spPr>
        </p:sp>
        <p:sp>
          <p:nvSpPr>
            <p:cNvPr id="94265" name="Line 58"/>
            <p:cNvSpPr/>
            <p:nvPr/>
          </p:nvSpPr>
          <p:spPr>
            <a:xfrm>
              <a:off x="2988" y="577"/>
              <a:ext cx="1592" cy="597"/>
            </a:xfrm>
            <a:prstGeom prst="line">
              <a:avLst/>
            </a:prstGeom>
            <a:ln w="12700" cap="flat" cmpd="sng">
              <a:solidFill>
                <a:srgbClr val="000000"/>
              </a:solidFill>
              <a:prstDash val="solid"/>
              <a:round/>
              <a:headEnd type="none" w="med" len="med"/>
              <a:tailEnd type="triangle" w="sm" len="med"/>
            </a:ln>
          </p:spPr>
        </p:sp>
        <p:sp>
          <p:nvSpPr>
            <p:cNvPr id="94266" name="Line 59"/>
            <p:cNvSpPr/>
            <p:nvPr/>
          </p:nvSpPr>
          <p:spPr>
            <a:xfrm flipH="1">
              <a:off x="577" y="1489"/>
              <a:ext cx="366" cy="608"/>
            </a:xfrm>
            <a:prstGeom prst="line">
              <a:avLst/>
            </a:prstGeom>
            <a:ln w="12700" cap="flat" cmpd="sng">
              <a:solidFill>
                <a:srgbClr val="000000"/>
              </a:solidFill>
              <a:prstDash val="solid"/>
              <a:round/>
              <a:headEnd type="none" w="med" len="med"/>
              <a:tailEnd type="triangle" w="sm" len="med"/>
            </a:ln>
          </p:spPr>
        </p:sp>
        <p:sp>
          <p:nvSpPr>
            <p:cNvPr id="94267" name="Line 60"/>
            <p:cNvSpPr/>
            <p:nvPr/>
          </p:nvSpPr>
          <p:spPr>
            <a:xfrm>
              <a:off x="2757" y="1489"/>
              <a:ext cx="0" cy="630"/>
            </a:xfrm>
            <a:prstGeom prst="line">
              <a:avLst/>
            </a:prstGeom>
            <a:ln w="12700" cap="flat" cmpd="sng">
              <a:solidFill>
                <a:srgbClr val="000000"/>
              </a:solidFill>
              <a:prstDash val="solid"/>
              <a:round/>
              <a:headEnd type="none" w="med" len="med"/>
              <a:tailEnd type="triangle" w="sm" len="med"/>
            </a:ln>
          </p:spPr>
        </p:sp>
        <p:sp>
          <p:nvSpPr>
            <p:cNvPr id="94268" name="Line 61"/>
            <p:cNvSpPr/>
            <p:nvPr/>
          </p:nvSpPr>
          <p:spPr>
            <a:xfrm flipH="1">
              <a:off x="1802" y="1489"/>
              <a:ext cx="715" cy="619"/>
            </a:xfrm>
            <a:prstGeom prst="line">
              <a:avLst/>
            </a:prstGeom>
            <a:ln w="12700" cap="flat" cmpd="sng">
              <a:solidFill>
                <a:srgbClr val="000000"/>
              </a:solidFill>
              <a:prstDash val="solid"/>
              <a:round/>
              <a:headEnd type="none" w="med" len="med"/>
              <a:tailEnd type="triangle" w="med" len="med"/>
            </a:ln>
          </p:spPr>
        </p:sp>
        <p:sp>
          <p:nvSpPr>
            <p:cNvPr id="94269" name="Line 62"/>
            <p:cNvSpPr/>
            <p:nvPr/>
          </p:nvSpPr>
          <p:spPr>
            <a:xfrm>
              <a:off x="2988" y="1489"/>
              <a:ext cx="695" cy="619"/>
            </a:xfrm>
            <a:prstGeom prst="line">
              <a:avLst/>
            </a:prstGeom>
            <a:ln w="12700" cap="flat" cmpd="sng">
              <a:solidFill>
                <a:srgbClr val="000000"/>
              </a:solidFill>
              <a:prstDash val="solid"/>
              <a:round/>
              <a:headEnd type="none" w="med" len="med"/>
              <a:tailEnd type="triangle" w="sm" len="med"/>
            </a:ln>
          </p:spPr>
        </p:sp>
        <p:sp>
          <p:nvSpPr>
            <p:cNvPr id="94271" name="Oval 63"/>
            <p:cNvSpPr/>
            <p:nvPr/>
          </p:nvSpPr>
          <p:spPr>
            <a:xfrm>
              <a:off x="887" y="2206"/>
              <a:ext cx="162" cy="172"/>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2" name="Oval 64"/>
            <p:cNvSpPr/>
            <p:nvPr/>
          </p:nvSpPr>
          <p:spPr>
            <a:xfrm>
              <a:off x="1147" y="2206"/>
              <a:ext cx="164" cy="172"/>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3" name="Oval 65"/>
            <p:cNvSpPr/>
            <p:nvPr/>
          </p:nvSpPr>
          <p:spPr>
            <a:xfrm>
              <a:off x="37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4" name="Oval 66"/>
            <p:cNvSpPr/>
            <p:nvPr/>
          </p:nvSpPr>
          <p:spPr>
            <a:xfrm>
              <a:off x="70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5" name="Oval 67"/>
            <p:cNvSpPr/>
            <p:nvPr/>
          </p:nvSpPr>
          <p:spPr>
            <a:xfrm>
              <a:off x="1465"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6" name="Oval 68"/>
            <p:cNvSpPr/>
            <p:nvPr/>
          </p:nvSpPr>
          <p:spPr>
            <a:xfrm>
              <a:off x="1715"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7" name="Oval 69"/>
            <p:cNvSpPr/>
            <p:nvPr/>
          </p:nvSpPr>
          <p:spPr>
            <a:xfrm>
              <a:off x="2352"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8" name="Oval 70"/>
            <p:cNvSpPr/>
            <p:nvPr/>
          </p:nvSpPr>
          <p:spPr>
            <a:xfrm>
              <a:off x="2662" y="2824"/>
              <a:ext cx="163"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79" name="Oval 71"/>
            <p:cNvSpPr/>
            <p:nvPr/>
          </p:nvSpPr>
          <p:spPr>
            <a:xfrm>
              <a:off x="2911"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80" name="Oval 72"/>
            <p:cNvSpPr/>
            <p:nvPr/>
          </p:nvSpPr>
          <p:spPr>
            <a:xfrm>
              <a:off x="3394" y="2824"/>
              <a:ext cx="164"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81" name="Oval 73"/>
            <p:cNvSpPr/>
            <p:nvPr/>
          </p:nvSpPr>
          <p:spPr>
            <a:xfrm>
              <a:off x="3712" y="2824"/>
              <a:ext cx="165" cy="174"/>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82" name="Oval 74"/>
            <p:cNvSpPr/>
            <p:nvPr/>
          </p:nvSpPr>
          <p:spPr>
            <a:xfrm>
              <a:off x="4378" y="2206"/>
              <a:ext cx="164" cy="172"/>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94283" name="Oval 75"/>
            <p:cNvSpPr/>
            <p:nvPr/>
          </p:nvSpPr>
          <p:spPr>
            <a:xfrm>
              <a:off x="4667" y="2206"/>
              <a:ext cx="165" cy="172"/>
            </a:xfrm>
            <a:prstGeom prst="ellipse">
              <a:avLst/>
            </a:prstGeom>
            <a:solidFill>
              <a:srgbClr val="FFCCFF"/>
            </a:solidFill>
            <a:ln w="12700" cap="flat" cmpd="sng">
              <a:solidFill>
                <a:srgbClr val="000000"/>
              </a:solidFill>
              <a:prstDash val="solid"/>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12" name="Line 76"/>
            <p:cNvSpPr/>
            <p:nvPr/>
          </p:nvSpPr>
          <p:spPr>
            <a:xfrm flipH="1">
              <a:off x="1001" y="1489"/>
              <a:ext cx="146" cy="718"/>
            </a:xfrm>
            <a:prstGeom prst="line">
              <a:avLst/>
            </a:prstGeom>
            <a:ln w="12700" cap="flat" cmpd="sng">
              <a:solidFill>
                <a:srgbClr val="000000"/>
              </a:solidFill>
              <a:prstDash val="solid"/>
              <a:round/>
              <a:headEnd type="none" w="med" len="med"/>
              <a:tailEnd type="triangle" w="sm" len="med"/>
            </a:ln>
          </p:spPr>
        </p:sp>
        <p:sp>
          <p:nvSpPr>
            <p:cNvPr id="94284" name="Line 77"/>
            <p:cNvSpPr/>
            <p:nvPr/>
          </p:nvSpPr>
          <p:spPr>
            <a:xfrm flipH="1">
              <a:off x="1272" y="1489"/>
              <a:ext cx="125" cy="718"/>
            </a:xfrm>
            <a:prstGeom prst="line">
              <a:avLst/>
            </a:prstGeom>
            <a:ln w="12700" cap="flat" cmpd="sng">
              <a:solidFill>
                <a:srgbClr val="000000"/>
              </a:solidFill>
              <a:prstDash val="solid"/>
              <a:round/>
              <a:headEnd type="none" w="med" len="med"/>
              <a:tailEnd type="triangle" w="sm" len="med"/>
            </a:ln>
          </p:spPr>
        </p:sp>
        <p:sp>
          <p:nvSpPr>
            <p:cNvPr id="94285" name="Line 78"/>
            <p:cNvSpPr/>
            <p:nvPr/>
          </p:nvSpPr>
          <p:spPr>
            <a:xfrm>
              <a:off x="460" y="2379"/>
              <a:ext cx="0" cy="446"/>
            </a:xfrm>
            <a:prstGeom prst="line">
              <a:avLst/>
            </a:prstGeom>
            <a:ln w="12700" cap="flat" cmpd="sng">
              <a:solidFill>
                <a:srgbClr val="000000"/>
              </a:solidFill>
              <a:prstDash val="solid"/>
              <a:round/>
              <a:headEnd type="none" w="med" len="med"/>
              <a:tailEnd type="triangle" w="sm" len="med"/>
            </a:ln>
          </p:spPr>
        </p:sp>
        <p:sp>
          <p:nvSpPr>
            <p:cNvPr id="94286" name="Line 79"/>
            <p:cNvSpPr/>
            <p:nvPr/>
          </p:nvSpPr>
          <p:spPr>
            <a:xfrm>
              <a:off x="676" y="2379"/>
              <a:ext cx="125" cy="446"/>
            </a:xfrm>
            <a:prstGeom prst="line">
              <a:avLst/>
            </a:prstGeom>
            <a:ln w="12700" cap="flat" cmpd="sng">
              <a:solidFill>
                <a:srgbClr val="000000"/>
              </a:solidFill>
              <a:prstDash val="solid"/>
              <a:round/>
              <a:headEnd type="none" w="med" len="med"/>
              <a:tailEnd type="triangle" w="sm" len="med"/>
            </a:ln>
          </p:spPr>
        </p:sp>
        <p:sp>
          <p:nvSpPr>
            <p:cNvPr id="94287" name="Line 80"/>
            <p:cNvSpPr/>
            <p:nvPr/>
          </p:nvSpPr>
          <p:spPr>
            <a:xfrm>
              <a:off x="1561" y="2434"/>
              <a:ext cx="0" cy="390"/>
            </a:xfrm>
            <a:prstGeom prst="line">
              <a:avLst/>
            </a:prstGeom>
            <a:ln w="12700" cap="flat" cmpd="sng">
              <a:solidFill>
                <a:srgbClr val="000000"/>
              </a:solidFill>
              <a:prstDash val="solid"/>
              <a:round/>
              <a:headEnd type="none" w="med" len="med"/>
              <a:tailEnd type="triangle" w="sm" len="med"/>
            </a:ln>
          </p:spPr>
        </p:sp>
        <p:sp>
          <p:nvSpPr>
            <p:cNvPr id="94288" name="Line 81"/>
            <p:cNvSpPr/>
            <p:nvPr/>
          </p:nvSpPr>
          <p:spPr>
            <a:xfrm>
              <a:off x="1802" y="2434"/>
              <a:ext cx="0" cy="390"/>
            </a:xfrm>
            <a:prstGeom prst="line">
              <a:avLst/>
            </a:prstGeom>
            <a:ln w="12700" cap="flat" cmpd="sng">
              <a:solidFill>
                <a:srgbClr val="000000"/>
              </a:solidFill>
              <a:prstDash val="solid"/>
              <a:round/>
              <a:headEnd type="none" w="med" len="med"/>
              <a:tailEnd type="triangle" w="sm" len="med"/>
            </a:ln>
          </p:spPr>
        </p:sp>
        <p:sp>
          <p:nvSpPr>
            <p:cNvPr id="94289" name="Line 82"/>
            <p:cNvSpPr/>
            <p:nvPr/>
          </p:nvSpPr>
          <p:spPr>
            <a:xfrm>
              <a:off x="2757" y="2434"/>
              <a:ext cx="0" cy="401"/>
            </a:xfrm>
            <a:prstGeom prst="line">
              <a:avLst/>
            </a:prstGeom>
            <a:ln w="12700" cap="flat" cmpd="sng">
              <a:solidFill>
                <a:srgbClr val="000000"/>
              </a:solidFill>
              <a:prstDash val="solid"/>
              <a:round/>
              <a:headEnd type="none" w="med" len="med"/>
              <a:tailEnd type="triangle" w="sm" len="med"/>
            </a:ln>
          </p:spPr>
        </p:sp>
        <p:sp>
          <p:nvSpPr>
            <p:cNvPr id="94290" name="Line 83"/>
            <p:cNvSpPr/>
            <p:nvPr/>
          </p:nvSpPr>
          <p:spPr>
            <a:xfrm flipH="1">
              <a:off x="2439" y="2434"/>
              <a:ext cx="77" cy="390"/>
            </a:xfrm>
            <a:prstGeom prst="line">
              <a:avLst/>
            </a:prstGeom>
            <a:ln w="12700" cap="flat" cmpd="sng">
              <a:solidFill>
                <a:srgbClr val="000000"/>
              </a:solidFill>
              <a:prstDash val="solid"/>
              <a:round/>
              <a:headEnd type="none" w="med" len="med"/>
              <a:tailEnd type="triangle" w="sm" len="med"/>
            </a:ln>
          </p:spPr>
        </p:sp>
        <p:sp>
          <p:nvSpPr>
            <p:cNvPr id="94291" name="Line 84"/>
            <p:cNvSpPr/>
            <p:nvPr/>
          </p:nvSpPr>
          <p:spPr>
            <a:xfrm>
              <a:off x="2988" y="2434"/>
              <a:ext cx="0" cy="390"/>
            </a:xfrm>
            <a:prstGeom prst="line">
              <a:avLst/>
            </a:prstGeom>
            <a:ln w="12700" cap="flat" cmpd="sng">
              <a:solidFill>
                <a:srgbClr val="000000"/>
              </a:solidFill>
              <a:prstDash val="solid"/>
              <a:round/>
              <a:headEnd type="none" w="med" len="med"/>
              <a:tailEnd type="triangle" w="sm" len="med"/>
            </a:ln>
          </p:spPr>
        </p:sp>
        <p:sp>
          <p:nvSpPr>
            <p:cNvPr id="94292" name="Line 85"/>
            <p:cNvSpPr/>
            <p:nvPr/>
          </p:nvSpPr>
          <p:spPr>
            <a:xfrm>
              <a:off x="3481" y="2434"/>
              <a:ext cx="0" cy="390"/>
            </a:xfrm>
            <a:prstGeom prst="line">
              <a:avLst/>
            </a:prstGeom>
            <a:ln w="12700" cap="flat" cmpd="sng">
              <a:solidFill>
                <a:srgbClr val="000000"/>
              </a:solidFill>
              <a:prstDash val="solid"/>
              <a:round/>
              <a:headEnd type="none" w="med" len="med"/>
              <a:tailEnd type="triangle" w="sm" len="med"/>
            </a:ln>
          </p:spPr>
        </p:sp>
        <p:sp>
          <p:nvSpPr>
            <p:cNvPr id="94293" name="Line 86"/>
            <p:cNvSpPr/>
            <p:nvPr/>
          </p:nvSpPr>
          <p:spPr>
            <a:xfrm>
              <a:off x="3683" y="2434"/>
              <a:ext cx="117" cy="390"/>
            </a:xfrm>
            <a:prstGeom prst="line">
              <a:avLst/>
            </a:prstGeom>
            <a:ln w="12700" cap="flat" cmpd="sng">
              <a:solidFill>
                <a:srgbClr val="000000"/>
              </a:solidFill>
              <a:prstDash val="solid"/>
              <a:round/>
              <a:headEnd type="none" w="med" len="med"/>
              <a:tailEnd type="triangle" w="sm" len="med"/>
            </a:ln>
          </p:spPr>
        </p:sp>
        <p:sp>
          <p:nvSpPr>
            <p:cNvPr id="94294" name="Line 87"/>
            <p:cNvSpPr/>
            <p:nvPr/>
          </p:nvSpPr>
          <p:spPr>
            <a:xfrm>
              <a:off x="4474" y="1489"/>
              <a:ext cx="0" cy="718"/>
            </a:xfrm>
            <a:prstGeom prst="line">
              <a:avLst/>
            </a:prstGeom>
            <a:ln w="12700" cap="flat" cmpd="sng">
              <a:solidFill>
                <a:srgbClr val="000000"/>
              </a:solidFill>
              <a:prstDash val="solid"/>
              <a:round/>
              <a:headEnd type="none" w="med" len="med"/>
              <a:tailEnd type="triangle" w="sm" len="med"/>
            </a:ln>
          </p:spPr>
        </p:sp>
        <p:sp>
          <p:nvSpPr>
            <p:cNvPr id="94295" name="Line 88"/>
            <p:cNvSpPr/>
            <p:nvPr/>
          </p:nvSpPr>
          <p:spPr>
            <a:xfrm>
              <a:off x="4667" y="1489"/>
              <a:ext cx="77" cy="718"/>
            </a:xfrm>
            <a:prstGeom prst="line">
              <a:avLst/>
            </a:prstGeom>
            <a:ln w="12700" cap="flat" cmpd="sng">
              <a:solidFill>
                <a:srgbClr val="000000"/>
              </a:solidFill>
              <a:prstDash val="solid"/>
              <a:round/>
              <a:headEnd type="none" w="med" len="med"/>
              <a:tailEnd type="triangle" w="sm" len="med"/>
            </a:ln>
          </p:spPr>
        </p:sp>
        <p:sp>
          <p:nvSpPr>
            <p:cNvPr id="94296" name="Line 89"/>
            <p:cNvSpPr/>
            <p:nvPr/>
          </p:nvSpPr>
          <p:spPr>
            <a:xfrm>
              <a:off x="2455" y="1399"/>
              <a:ext cx="657" cy="0"/>
            </a:xfrm>
            <a:prstGeom prst="line">
              <a:avLst/>
            </a:prstGeom>
            <a:ln w="12700" cap="flat" cmpd="sng">
              <a:solidFill>
                <a:srgbClr val="000000"/>
              </a:solidFill>
              <a:prstDash val="solid"/>
              <a:round/>
              <a:headEnd type="none" w="med" len="med"/>
              <a:tailEnd type="none" w="med" len="med"/>
            </a:ln>
          </p:spPr>
        </p:sp>
        <p:sp>
          <p:nvSpPr>
            <p:cNvPr id="94297" name="Text Box 90"/>
            <p:cNvSpPr txBox="1"/>
            <p:nvPr/>
          </p:nvSpPr>
          <p:spPr>
            <a:xfrm>
              <a:off x="198"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98" name="Text Box 91"/>
            <p:cNvSpPr txBox="1"/>
            <p:nvPr/>
          </p:nvSpPr>
          <p:spPr>
            <a:xfrm>
              <a:off x="3717" y="3048"/>
              <a:ext cx="482"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299" name="Text Box 92"/>
            <p:cNvSpPr txBox="1"/>
            <p:nvPr/>
          </p:nvSpPr>
          <p:spPr>
            <a:xfrm>
              <a:off x="593"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0" name="Text Box 93"/>
            <p:cNvSpPr txBox="1"/>
            <p:nvPr/>
          </p:nvSpPr>
          <p:spPr>
            <a:xfrm>
              <a:off x="118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1" name="Text Box 94"/>
            <p:cNvSpPr txBox="1"/>
            <p:nvPr/>
          </p:nvSpPr>
          <p:spPr>
            <a:xfrm>
              <a:off x="1630"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2" name="Text Box 95"/>
            <p:cNvSpPr txBox="1"/>
            <p:nvPr/>
          </p:nvSpPr>
          <p:spPr>
            <a:xfrm>
              <a:off x="2075"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3" name="Text Box 96"/>
            <p:cNvSpPr txBox="1"/>
            <p:nvPr/>
          </p:nvSpPr>
          <p:spPr>
            <a:xfrm>
              <a:off x="2470" y="30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4" name="Text Box 97"/>
            <p:cNvSpPr txBox="1"/>
            <p:nvPr/>
          </p:nvSpPr>
          <p:spPr>
            <a:xfrm>
              <a:off x="2865" y="3048"/>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5" name="Text Box 98"/>
            <p:cNvSpPr txBox="1"/>
            <p:nvPr/>
          </p:nvSpPr>
          <p:spPr>
            <a:xfrm>
              <a:off x="3310" y="3048"/>
              <a:ext cx="481" cy="2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6" name="Text Box 99"/>
            <p:cNvSpPr txBox="1"/>
            <p:nvPr/>
          </p:nvSpPr>
          <p:spPr>
            <a:xfrm>
              <a:off x="2026" y="300"/>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7" name="Text Box 100"/>
            <p:cNvSpPr txBox="1"/>
            <p:nvPr/>
          </p:nvSpPr>
          <p:spPr>
            <a:xfrm>
              <a:off x="444" y="1199"/>
              <a:ext cx="445"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8" name="Text Box 101"/>
            <p:cNvSpPr txBox="1"/>
            <p:nvPr/>
          </p:nvSpPr>
          <p:spPr>
            <a:xfrm>
              <a:off x="2075"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id=3</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09" name="Text Box 102"/>
            <p:cNvSpPr txBox="1"/>
            <p:nvPr/>
          </p:nvSpPr>
          <p:spPr>
            <a:xfrm>
              <a:off x="3952" y="125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id=4</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0" name="Text Box 103"/>
            <p:cNvSpPr txBox="1"/>
            <p:nvPr/>
          </p:nvSpPr>
          <p:spPr>
            <a:xfrm>
              <a:off x="4199" y="24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id=11</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1" name="Text Box 104"/>
            <p:cNvSpPr txBox="1"/>
            <p:nvPr/>
          </p:nvSpPr>
          <p:spPr>
            <a:xfrm>
              <a:off x="4644" y="24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id=12</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2" name="Text Box 105"/>
            <p:cNvSpPr txBox="1"/>
            <p:nvPr/>
          </p:nvSpPr>
          <p:spPr>
            <a:xfrm>
              <a:off x="0" y="2148"/>
              <a:ext cx="444" cy="25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id=5</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3" name="Text Box 106"/>
            <p:cNvSpPr txBox="1"/>
            <p:nvPr/>
          </p:nvSpPr>
          <p:spPr>
            <a:xfrm>
              <a:off x="1473" y="1863"/>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id=8</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4" name="Text Box 107"/>
            <p:cNvSpPr txBox="1"/>
            <p:nvPr/>
          </p:nvSpPr>
          <p:spPr>
            <a:xfrm>
              <a:off x="2272" y="1881"/>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id=9</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5" name="Text Box 108"/>
            <p:cNvSpPr txBox="1"/>
            <p:nvPr/>
          </p:nvSpPr>
          <p:spPr>
            <a:xfrm>
              <a:off x="3705" y="1890"/>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id=10</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6" name="Text Box 109"/>
            <p:cNvSpPr txBox="1"/>
            <p:nvPr/>
          </p:nvSpPr>
          <p:spPr>
            <a:xfrm>
              <a:off x="790" y="2349"/>
              <a:ext cx="445"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id=6</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7" name="Text Box 110"/>
            <p:cNvSpPr txBox="1"/>
            <p:nvPr/>
          </p:nvSpPr>
          <p:spPr>
            <a:xfrm>
              <a:off x="1136" y="2349"/>
              <a:ext cx="444" cy="24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id=7</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8" name="Text Box 111"/>
            <p:cNvSpPr txBox="1"/>
            <p:nvPr/>
          </p:nvSpPr>
          <p:spPr>
            <a:xfrm>
              <a:off x="2424" y="0"/>
              <a:ext cx="735" cy="300"/>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根目录 </a:t>
              </a:r>
              <a:r>
                <a:rPr lang="zh-CN"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Times New Roman" panose="02020603050405020304" pitchFamily="2" charset="0"/>
                  <a:ea typeface="宋体" panose="02010600030101010101" pitchFamily="2" charset="-122"/>
                </a:rPr>
                <a:t> </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19" name="Text Box 112"/>
            <p:cNvSpPr txBox="1"/>
            <p:nvPr/>
          </p:nvSpPr>
          <p:spPr>
            <a:xfrm>
              <a:off x="692"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0" name="Text Box 113"/>
            <p:cNvSpPr txBox="1"/>
            <p:nvPr/>
          </p:nvSpPr>
          <p:spPr>
            <a:xfrm>
              <a:off x="2124" y="900"/>
              <a:ext cx="643"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b</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1" name="Text Box 114"/>
            <p:cNvSpPr txBox="1"/>
            <p:nvPr/>
          </p:nvSpPr>
          <p:spPr>
            <a:xfrm>
              <a:off x="4347" y="900"/>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c</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2" name="Text Box 115"/>
            <p:cNvSpPr txBox="1"/>
            <p:nvPr/>
          </p:nvSpPr>
          <p:spPr>
            <a:xfrm>
              <a:off x="0" y="1849"/>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a</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3" name="Text Box 116"/>
            <p:cNvSpPr txBox="1"/>
            <p:nvPr/>
          </p:nvSpPr>
          <p:spPr>
            <a:xfrm>
              <a:off x="1433" y="1713"/>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f</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4" name="Text Box 117"/>
            <p:cNvSpPr txBox="1"/>
            <p:nvPr/>
          </p:nvSpPr>
          <p:spPr>
            <a:xfrm>
              <a:off x="2174"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e</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5" name="Text Box 118"/>
            <p:cNvSpPr txBox="1"/>
            <p:nvPr/>
          </p:nvSpPr>
          <p:spPr>
            <a:xfrm>
              <a:off x="3485" y="1731"/>
              <a:ext cx="642" cy="299"/>
            </a:xfrm>
            <a:prstGeom prst="rect">
              <a:avLst/>
            </a:prstGeom>
            <a:noFill/>
            <a:ln w="9525">
              <a:noFill/>
            </a:ln>
          </p:spPr>
          <p:txBody>
            <a:bodyPr anchor="t"/>
            <a:p>
              <a:pPr algn="just">
                <a:lnSpc>
                  <a:spcPct val="120000"/>
                </a:lnSpc>
              </a:pPr>
              <a:r>
                <a:rPr lang="zh-CN" altLang="zh-CN" dirty="0">
                  <a:solidFill>
                    <a:schemeClr val="tx1"/>
                  </a:solidFill>
                  <a:latin typeface="Times New Roman" panose="02020603050405020304" pitchFamily="2" charset="0"/>
                  <a:ea typeface="宋体" panose="02010600030101010101" pitchFamily="2" charset="-122"/>
                </a:rPr>
                <a:t>子目录 d</a:t>
              </a:r>
              <a:endParaRPr lang="zh-CN" altLang="zh-CN" dirty="0">
                <a:solidFill>
                  <a:schemeClr val="tx1"/>
                </a:solidFill>
                <a:latin typeface="Times New Roman" panose="02020603050405020304" pitchFamily="2" charset="0"/>
                <a:ea typeface="宋体" panose="02010600030101010101" pitchFamily="2" charset="-122"/>
              </a:endParaRPr>
            </a:p>
          </p:txBody>
        </p:sp>
        <p:sp>
          <p:nvSpPr>
            <p:cNvPr id="94326" name="Line 119"/>
            <p:cNvSpPr/>
            <p:nvPr/>
          </p:nvSpPr>
          <p:spPr>
            <a:xfrm>
              <a:off x="1482" y="2299"/>
              <a:ext cx="493" cy="0"/>
            </a:xfrm>
            <a:prstGeom prst="line">
              <a:avLst/>
            </a:prstGeom>
            <a:ln w="12700" cap="flat" cmpd="sng">
              <a:solidFill>
                <a:schemeClr val="tx1"/>
              </a:solidFill>
              <a:prstDash val="solid"/>
              <a:round/>
              <a:headEnd type="none" w="med" len="med"/>
              <a:tailEnd type="none" w="med" len="med"/>
            </a:ln>
          </p:spPr>
        </p:sp>
        <p:sp>
          <p:nvSpPr>
            <p:cNvPr id="94327" name="Line 120"/>
            <p:cNvSpPr/>
            <p:nvPr/>
          </p:nvSpPr>
          <p:spPr>
            <a:xfrm>
              <a:off x="3359" y="2299"/>
              <a:ext cx="494" cy="0"/>
            </a:xfrm>
            <a:prstGeom prst="line">
              <a:avLst/>
            </a:prstGeom>
            <a:ln w="12700" cap="flat" cmpd="sng">
              <a:solidFill>
                <a:schemeClr val="tx1"/>
              </a:solidFill>
              <a:prstDash val="solid"/>
              <a:round/>
              <a:headEnd type="none" w="med" len="med"/>
              <a:tailEnd type="none" w="med" len="med"/>
            </a:ln>
          </p:spPr>
        </p:sp>
        <p:sp>
          <p:nvSpPr>
            <p:cNvPr id="94328" name="Line 121"/>
            <p:cNvSpPr/>
            <p:nvPr/>
          </p:nvSpPr>
          <p:spPr>
            <a:xfrm>
              <a:off x="368" y="2308"/>
              <a:ext cx="445" cy="0"/>
            </a:xfrm>
            <a:prstGeom prst="line">
              <a:avLst/>
            </a:prstGeom>
            <a:ln w="12700" cap="flat" cmpd="sng">
              <a:solidFill>
                <a:schemeClr val="tx1"/>
              </a:solidFill>
              <a:prstDash val="solid"/>
              <a:round/>
              <a:headEnd type="none" w="med" len="med"/>
              <a:tailEnd type="none" w="med" len="med"/>
            </a:ln>
          </p:spPr>
        </p:sp>
      </p:grpSp>
      <p:grpSp>
        <p:nvGrpSpPr>
          <p:cNvPr id="94330" name="组合 94329"/>
          <p:cNvGrpSpPr/>
          <p:nvPr/>
        </p:nvGrpSpPr>
        <p:grpSpPr>
          <a:xfrm>
            <a:off x="7091363" y="2647950"/>
            <a:ext cx="1811337" cy="2505075"/>
            <a:chOff x="0" y="0"/>
            <a:chExt cx="1315" cy="1724"/>
          </a:xfrm>
        </p:grpSpPr>
        <p:sp>
          <p:nvSpPr>
            <p:cNvPr id="13" name="Line 123"/>
            <p:cNvSpPr/>
            <p:nvPr/>
          </p:nvSpPr>
          <p:spPr>
            <a:xfrm>
              <a:off x="0" y="1180"/>
              <a:ext cx="408" cy="544"/>
            </a:xfrm>
            <a:prstGeom prst="line">
              <a:avLst/>
            </a:prstGeom>
            <a:ln w="25400" cap="flat" cmpd="sng">
              <a:solidFill>
                <a:srgbClr val="CC0000"/>
              </a:solidFill>
              <a:prstDash val="solid"/>
              <a:round/>
              <a:headEnd type="none" w="med" len="med"/>
              <a:tailEnd type="none" w="med" len="med"/>
            </a:ln>
          </p:spPr>
        </p:sp>
        <p:sp>
          <p:nvSpPr>
            <p:cNvPr id="94331" name="Line 124"/>
            <p:cNvSpPr/>
            <p:nvPr/>
          </p:nvSpPr>
          <p:spPr>
            <a:xfrm>
              <a:off x="396" y="1724"/>
              <a:ext cx="907" cy="0"/>
            </a:xfrm>
            <a:prstGeom prst="line">
              <a:avLst/>
            </a:prstGeom>
            <a:ln w="25400" cap="flat" cmpd="sng">
              <a:solidFill>
                <a:srgbClr val="CC0000"/>
              </a:solidFill>
              <a:prstDash val="solid"/>
              <a:round/>
              <a:headEnd type="none" w="med" len="med"/>
              <a:tailEnd type="none" w="med" len="med"/>
            </a:ln>
          </p:spPr>
        </p:sp>
        <p:sp>
          <p:nvSpPr>
            <p:cNvPr id="94332" name="Line 125"/>
            <p:cNvSpPr/>
            <p:nvPr/>
          </p:nvSpPr>
          <p:spPr>
            <a:xfrm flipV="1">
              <a:off x="1306" y="0"/>
              <a:ext cx="0" cy="1724"/>
            </a:xfrm>
            <a:prstGeom prst="line">
              <a:avLst/>
            </a:prstGeom>
            <a:ln w="25400" cap="flat" cmpd="sng">
              <a:solidFill>
                <a:srgbClr val="CC0000"/>
              </a:solidFill>
              <a:prstDash val="solid"/>
              <a:round/>
              <a:headEnd type="none" w="med" len="med"/>
              <a:tailEnd type="none" w="med" len="med"/>
            </a:ln>
          </p:spPr>
        </p:sp>
        <p:sp>
          <p:nvSpPr>
            <p:cNvPr id="94333" name="Line 126"/>
            <p:cNvSpPr/>
            <p:nvPr/>
          </p:nvSpPr>
          <p:spPr>
            <a:xfrm flipH="1">
              <a:off x="861" y="0"/>
              <a:ext cx="454" cy="0"/>
            </a:xfrm>
            <a:prstGeom prst="line">
              <a:avLst/>
            </a:prstGeom>
            <a:ln w="25400" cap="flat" cmpd="sng">
              <a:solidFill>
                <a:srgbClr val="CC0000"/>
              </a:solidFill>
              <a:prstDash val="solid"/>
              <a:round/>
              <a:headEnd type="none" w="med" len="med"/>
              <a:tailEnd type="triangle" w="sm" len="med"/>
            </a:ln>
          </p:spPr>
        </p:sp>
      </p:grpSp>
      <p:sp>
        <p:nvSpPr>
          <p:cNvPr id="94335" name="Rectangle 127"/>
          <p:cNvSpPr/>
          <p:nvPr/>
        </p:nvSpPr>
        <p:spPr>
          <a:xfrm>
            <a:off x="574675" y="561975"/>
            <a:ext cx="70707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chemeClr val="tx1"/>
                </a:solidFill>
                <a:latin typeface="宋体" panose="02010600030101010101" pitchFamily="2" charset="-122"/>
                <a:ea typeface="宋体" panose="02010600030101010101" pitchFamily="2" charset="-122"/>
              </a:rPr>
              <a:t>ⅱ </a:t>
            </a:r>
            <a:r>
              <a:rPr lang="zh-CN" altLang="zh-CN" sz="2400" dirty="0">
                <a:solidFill>
                  <a:schemeClr val="tx1"/>
                </a:solidFill>
                <a:latin typeface="Times New Roman" panose="02020603050405020304" pitchFamily="2" charset="0"/>
                <a:ea typeface="宋体" panose="02010600030101010101" pitchFamily="2" charset="-122"/>
              </a:rPr>
              <a:t>例2：</a:t>
            </a:r>
            <a:r>
              <a:rPr lang="zh-CN" altLang="zh-CN" sz="2400" dirty="0">
                <a:solidFill>
                  <a:schemeClr val="tx1"/>
                </a:solidFill>
                <a:latin typeface="Times New Roman" panose="02020603050405020304" pitchFamily="2" charset="0"/>
                <a:ea typeface="宋体" panose="02010600030101010101" pitchFamily="2" charset="-122"/>
                <a:sym typeface="Symbol" panose="05050102010706020507" pitchFamily="2" charset="2"/>
              </a:rPr>
              <a:t>子目录d</a:t>
            </a:r>
            <a:r>
              <a:rPr lang="zh-CN" altLang="zh-CN" sz="2400" dirty="0">
                <a:solidFill>
                  <a:schemeClr val="tx1"/>
                </a:solidFill>
                <a:latin typeface="Times New Roman" panose="02020603050405020304" pitchFamily="2" charset="0"/>
                <a:ea typeface="宋体" panose="02010600030101010101" pitchFamily="2" charset="-122"/>
              </a:rPr>
              <a:t>共享子目录c中的文件a</a:t>
            </a:r>
            <a:endParaRPr lang="zh-CN" altLang="zh-CN" sz="240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4335">
                                            <p:txEl>
                                              <p:charRg st="0" end="21"/>
                                            </p:txEl>
                                          </p:spTgt>
                                        </p:tgtEl>
                                        <p:attrNameLst>
                                          <p:attrName>style.visibility</p:attrName>
                                        </p:attrNameLst>
                                      </p:cBhvr>
                                      <p:to>
                                        <p:strVal val="visible"/>
                                      </p:to>
                                    </p:set>
                                    <p:anim calcmode="lin" valueType="num">
                                      <p:cBhvr additive="base">
                                        <p:cTn id="7" dur="500" fill="hold"/>
                                        <p:tgtEl>
                                          <p:spTgt spid="94335">
                                            <p:txEl>
                                              <p:charRg st="0" end="2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335">
                                            <p:txEl>
                                              <p:charRg st="0" end="2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4217"/>
                                        </p:tgtEl>
                                        <p:attrNameLst>
                                          <p:attrName>style.visibility</p:attrName>
                                        </p:attrNameLst>
                                      </p:cBhvr>
                                      <p:to>
                                        <p:strVal val="visible"/>
                                      </p:to>
                                    </p:set>
                                    <p:anim calcmode="lin" valueType="num">
                                      <p:cBhvr additive="base">
                                        <p:cTn id="13" dur="500" fill="hold"/>
                                        <p:tgtEl>
                                          <p:spTgt spid="94217"/>
                                        </p:tgtEl>
                                        <p:attrNameLst>
                                          <p:attrName>ppt_x</p:attrName>
                                        </p:attrNameLst>
                                      </p:cBhvr>
                                      <p:tavLst>
                                        <p:tav tm="0">
                                          <p:val>
                                            <p:strVal val="#ppt_x"/>
                                          </p:val>
                                        </p:tav>
                                        <p:tav tm="100000">
                                          <p:val>
                                            <p:strVal val="#ppt_x"/>
                                          </p:val>
                                        </p:tav>
                                      </p:tavLst>
                                    </p:anim>
                                    <p:anim calcmode="lin" valueType="num">
                                      <p:cBhvr additive="base">
                                        <p:cTn id="14" dur="500" fill="hold"/>
                                        <p:tgtEl>
                                          <p:spTgt spid="942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4213"/>
                                        </p:tgtEl>
                                        <p:attrNameLst>
                                          <p:attrName>style.visibility</p:attrName>
                                        </p:attrNameLst>
                                      </p:cBhvr>
                                      <p:to>
                                        <p:strVal val="visible"/>
                                      </p:to>
                                    </p:set>
                                    <p:anim calcmode="lin" valueType="num">
                                      <p:cBhvr additive="base">
                                        <p:cTn id="19" dur="500" fill="hold"/>
                                        <p:tgtEl>
                                          <p:spTgt spid="94213"/>
                                        </p:tgtEl>
                                        <p:attrNameLst>
                                          <p:attrName>ppt_x</p:attrName>
                                        </p:attrNameLst>
                                      </p:cBhvr>
                                      <p:tavLst>
                                        <p:tav tm="0">
                                          <p:val>
                                            <p:strVal val="#ppt_x"/>
                                          </p:val>
                                        </p:tav>
                                        <p:tav tm="100000">
                                          <p:val>
                                            <p:strVal val="#ppt_x"/>
                                          </p:val>
                                        </p:tav>
                                      </p:tavLst>
                                    </p:anim>
                                    <p:anim calcmode="lin" valueType="num">
                                      <p:cBhvr additive="base">
                                        <p:cTn id="20" dur="500" fill="hold"/>
                                        <p:tgtEl>
                                          <p:spTgt spid="942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4330"/>
                                        </p:tgtEl>
                                        <p:attrNameLst>
                                          <p:attrName>style.visibility</p:attrName>
                                        </p:attrNameLst>
                                      </p:cBhvr>
                                      <p:to>
                                        <p:strVal val="visible"/>
                                      </p:to>
                                    </p:set>
                                    <p:anim calcmode="lin" valueType="num">
                                      <p:cBhvr additive="base">
                                        <p:cTn id="25" dur="500" fill="hold"/>
                                        <p:tgtEl>
                                          <p:spTgt spid="94330"/>
                                        </p:tgtEl>
                                        <p:attrNameLst>
                                          <p:attrName>ppt_x</p:attrName>
                                        </p:attrNameLst>
                                      </p:cBhvr>
                                      <p:tavLst>
                                        <p:tav tm="0">
                                          <p:val>
                                            <p:strVal val="1+#ppt_w/2"/>
                                          </p:val>
                                        </p:tav>
                                        <p:tav tm="100000">
                                          <p:val>
                                            <p:strVal val="#ppt_x"/>
                                          </p:val>
                                        </p:tav>
                                      </p:tavLst>
                                    </p:anim>
                                    <p:anim calcmode="lin" valueType="num">
                                      <p:cBhvr additive="base">
                                        <p:cTn id="26" dur="500" fill="hold"/>
                                        <p:tgtEl>
                                          <p:spTgt spid="9433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211"/>
                                        </p:tgtEl>
                                        <p:attrNameLst>
                                          <p:attrName>style.visibility</p:attrName>
                                        </p:attrNameLst>
                                      </p:cBhvr>
                                      <p:to>
                                        <p:strVal val="visible"/>
                                      </p:to>
                                    </p:set>
                                    <p:anim calcmode="lin" valueType="num">
                                      <p:cBhvr additive="base">
                                        <p:cTn id="31" dur="500" fill="hold"/>
                                        <p:tgtEl>
                                          <p:spTgt spid="94211"/>
                                        </p:tgtEl>
                                        <p:attrNameLst>
                                          <p:attrName>ppt_x</p:attrName>
                                        </p:attrNameLst>
                                      </p:cBhvr>
                                      <p:tavLst>
                                        <p:tav tm="0">
                                          <p:val>
                                            <p:strVal val="#ppt_x"/>
                                          </p:val>
                                        </p:tav>
                                        <p:tav tm="100000">
                                          <p:val>
                                            <p:strVal val="#ppt_x"/>
                                          </p:val>
                                        </p:tav>
                                      </p:tavLst>
                                    </p:anim>
                                    <p:anim calcmode="lin" valueType="num">
                                      <p:cBhvr additive="base">
                                        <p:cTn id="32" dur="500" fill="hold"/>
                                        <p:tgtEl>
                                          <p:spTgt spid="942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5235" name="Rectangle 3"/>
          <p:cNvSpPr/>
          <p:nvPr/>
        </p:nvSpPr>
        <p:spPr>
          <a:xfrm>
            <a:off x="877888" y="1106488"/>
            <a:ext cx="8266112" cy="5240337"/>
          </a:xfrm>
          <a:prstGeom prst="rect">
            <a:avLst/>
          </a:prstGeom>
          <a:noFill/>
          <a:ln w="9525">
            <a:noFill/>
          </a:ln>
        </p:spPr>
        <p:txBody>
          <a:bodyPr anchor="t">
            <a:spAutoFit/>
          </a:bodyPr>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a:t>
            </a:r>
            <a:r>
              <a:rPr lang="zh-CN" altLang="zh-CN" sz="2400" dirty="0">
                <a:solidFill>
                  <a:schemeClr val="tx1"/>
                </a:solidFill>
                <a:latin typeface="宋体" panose="02010600030101010101" pitchFamily="2" charset="-122"/>
                <a:ea typeface="宋体" panose="02010600030101010101" pitchFamily="2" charset="-122"/>
              </a:rPr>
              <a:t>ⅰ 硬链接和软链接</a:t>
            </a:r>
            <a:endParaRPr lang="zh-CN" altLang="zh-CN" sz="2400" dirty="0">
              <a:solidFill>
                <a:schemeClr val="tx1"/>
              </a:solidFill>
              <a:latin typeface="宋体" panose="02010600030101010101" pitchFamily="2" charset="-122"/>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000" b="0" dirty="0">
                <a:solidFill>
                  <a:schemeClr val="tx1"/>
                </a:solidFill>
                <a:latin typeface="Times New Roman" panose="02020603050405020304" pitchFamily="2" charset="0"/>
                <a:ea typeface="宋体" panose="02010600030101010101" pitchFamily="2" charset="-122"/>
              </a:rPr>
              <a:t>          </a:t>
            </a:r>
            <a:r>
              <a:rPr lang="zh-CN" altLang="zh-CN" sz="2400" b="0" dirty="0">
                <a:solidFill>
                  <a:schemeClr val="tx1"/>
                </a:solidFill>
                <a:latin typeface="Times New Roman" panose="02020603050405020304" pitchFamily="2" charset="0"/>
                <a:ea typeface="宋体" panose="02010600030101010101" pitchFamily="2" charset="-122"/>
              </a:rPr>
              <a:t>UNIX/Linux下的链接文件有两种，硬连接 (Hard Link)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和软连接，软连接又称符号链接 (Symbolic link)。</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符号链接文件中并不包括实际的文件数据，而只是包括</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了它指向文件的路径。它可以链接到任意的文件和目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录，包括处于不同文件系统的文件以及目录。当用户对</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链接文件操作时，系统会自动的转到对源文件的操作，</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但是删除链接文件时，并不会删除源文件。 </a:t>
            </a:r>
            <a:endParaRPr lang="zh-CN" altLang="zh-CN" sz="2400" b="0" dirty="0">
              <a:solidFill>
                <a:schemeClr val="tx1"/>
              </a:solidFill>
              <a:latin typeface="Times New Roman" panose="02020603050405020304" pitchFamily="2" charset="0"/>
              <a:ea typeface="宋体" panose="02010600030101010101" pitchFamily="2" charset="-122"/>
            </a:endParaRPr>
          </a:p>
          <a:p>
            <a:pPr marL="533400" indent="-533400">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下图是文件的软链接示意图。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95237" name="Rectangle 5"/>
          <p:cNvSpPr/>
          <p:nvPr/>
        </p:nvSpPr>
        <p:spPr>
          <a:xfrm>
            <a:off x="117475" y="561975"/>
            <a:ext cx="70707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③ </a:t>
            </a:r>
            <a:r>
              <a:rPr lang="zh-CN" altLang="zh-CN" sz="2400" dirty="0">
                <a:solidFill>
                  <a:srgbClr val="000099"/>
                </a:solidFill>
                <a:latin typeface="Times New Roman" panose="02020603050405020304" pitchFamily="2" charset="0"/>
                <a:ea typeface="宋体" panose="02010600030101010101" pitchFamily="2" charset="-122"/>
              </a:rPr>
              <a:t>UNIX/Linux的链接文件</a:t>
            </a:r>
            <a:endParaRPr lang="zh-CN" altLang="zh-CN" sz="2400" dirty="0">
              <a:solidFill>
                <a:srgbClr val="000099"/>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237">
                                            <p:txEl>
                                              <p:charRg st="0" end="18"/>
                                            </p:txEl>
                                          </p:spTgt>
                                        </p:tgtEl>
                                        <p:attrNameLst>
                                          <p:attrName>style.visibility</p:attrName>
                                        </p:attrNameLst>
                                      </p:cBhvr>
                                      <p:to>
                                        <p:strVal val="visible"/>
                                      </p:to>
                                    </p:set>
                                    <p:anim calcmode="lin" valueType="num">
                                      <p:cBhvr additive="base">
                                        <p:cTn id="7" dur="500" fill="hold"/>
                                        <p:tgtEl>
                                          <p:spTgt spid="95237">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7">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35"/>
                                        </p:tgtEl>
                                        <p:attrNameLst>
                                          <p:attrName>style.visibility</p:attrName>
                                        </p:attrNameLst>
                                      </p:cBhvr>
                                      <p:to>
                                        <p:strVal val="visible"/>
                                      </p:to>
                                    </p:set>
                                    <p:anim calcmode="lin" valueType="num">
                                      <p:cBhvr additive="base">
                                        <p:cTn id="13" dur="500" fill="hold"/>
                                        <p:tgtEl>
                                          <p:spTgt spid="95235"/>
                                        </p:tgtEl>
                                        <p:attrNameLst>
                                          <p:attrName>ppt_x</p:attrName>
                                        </p:attrNameLst>
                                      </p:cBhvr>
                                      <p:tavLst>
                                        <p:tav tm="0">
                                          <p:val>
                                            <p:strVal val="#ppt_x"/>
                                          </p:val>
                                        </p:tav>
                                        <p:tav tm="100000">
                                          <p:val>
                                            <p:strVal val="#ppt_x"/>
                                          </p:val>
                                        </p:tav>
                                      </p:tavLst>
                                    </p:anim>
                                    <p:anim calcmode="lin" valueType="num">
                                      <p:cBhvr additive="base">
                                        <p:cTn id="14" dur="500" fill="hold"/>
                                        <p:tgtEl>
                                          <p:spTgt spid="952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39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96258"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文件系统——文件共享与安全</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96260" name="Rectangle 4"/>
          <p:cNvSpPr/>
          <p:nvPr/>
        </p:nvSpPr>
        <p:spPr>
          <a:xfrm>
            <a:off x="560388" y="619125"/>
            <a:ext cx="70707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endParaRPr lang="zh-CN" altLang="zh-CN" sz="2400" dirty="0">
              <a:solidFill>
                <a:schemeClr val="tx1"/>
              </a:solidFill>
              <a:latin typeface="Times New Roman" panose="02020603050405020304" pitchFamily="2" charset="0"/>
              <a:ea typeface="宋体" panose="02010600030101010101" pitchFamily="2" charset="-122"/>
            </a:endParaRPr>
          </a:p>
        </p:txBody>
      </p:sp>
      <p:grpSp>
        <p:nvGrpSpPr>
          <p:cNvPr id="96261" name="组合 96260"/>
          <p:cNvGrpSpPr/>
          <p:nvPr/>
        </p:nvGrpSpPr>
        <p:grpSpPr>
          <a:xfrm>
            <a:off x="2443163" y="1371600"/>
            <a:ext cx="4294187" cy="3783013"/>
            <a:chOff x="0" y="0"/>
            <a:chExt cx="2705" cy="2383"/>
          </a:xfrm>
        </p:grpSpPr>
        <p:grpSp>
          <p:nvGrpSpPr>
            <p:cNvPr id="2" name="组合 96261"/>
            <p:cNvGrpSpPr/>
            <p:nvPr/>
          </p:nvGrpSpPr>
          <p:grpSpPr>
            <a:xfrm>
              <a:off x="302" y="0"/>
              <a:ext cx="2224" cy="997"/>
              <a:chOff x="0" y="0"/>
              <a:chExt cx="2224" cy="997"/>
            </a:xfrm>
          </p:grpSpPr>
          <p:sp>
            <p:nvSpPr>
              <p:cNvPr id="96262" name="Text Box 7"/>
              <p:cNvSpPr txBox="1"/>
              <p:nvPr/>
            </p:nvSpPr>
            <p:spPr>
              <a:xfrm>
                <a:off x="19" y="260"/>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algn="just">
                  <a:lnSpc>
                    <a:spcPct val="80000"/>
                  </a:lnSpc>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63" name="Line 8"/>
              <p:cNvSpPr/>
              <p:nvPr/>
            </p:nvSpPr>
            <p:spPr>
              <a:xfrm>
                <a:off x="19" y="485"/>
                <a:ext cx="830" cy="0"/>
              </a:xfrm>
              <a:prstGeom prst="line">
                <a:avLst/>
              </a:prstGeom>
              <a:ln w="9525" cap="flat" cmpd="sng">
                <a:solidFill>
                  <a:srgbClr val="000000"/>
                </a:solidFill>
                <a:prstDash val="solid"/>
                <a:round/>
                <a:headEnd type="none" w="med" len="med"/>
                <a:tailEnd type="none" w="med" len="med"/>
              </a:ln>
            </p:spPr>
          </p:sp>
          <p:sp>
            <p:nvSpPr>
              <p:cNvPr id="96264" name="Line 9"/>
              <p:cNvSpPr/>
              <p:nvPr/>
            </p:nvSpPr>
            <p:spPr>
              <a:xfrm>
                <a:off x="19" y="736"/>
                <a:ext cx="830" cy="0"/>
              </a:xfrm>
              <a:prstGeom prst="line">
                <a:avLst/>
              </a:prstGeom>
              <a:ln w="9525" cap="flat" cmpd="sng">
                <a:solidFill>
                  <a:srgbClr val="000000"/>
                </a:solidFill>
                <a:prstDash val="solid"/>
                <a:round/>
                <a:headEnd type="none" w="med" len="med"/>
                <a:tailEnd type="none" w="med" len="med"/>
              </a:ln>
            </p:spPr>
          </p:sp>
          <p:sp>
            <p:nvSpPr>
              <p:cNvPr id="96265" name="Line 10"/>
              <p:cNvSpPr/>
              <p:nvPr/>
            </p:nvSpPr>
            <p:spPr>
              <a:xfrm>
                <a:off x="776" y="620"/>
                <a:ext cx="328" cy="0"/>
              </a:xfrm>
              <a:prstGeom prst="line">
                <a:avLst/>
              </a:prstGeom>
              <a:ln w="9525" cap="flat" cmpd="sng">
                <a:solidFill>
                  <a:srgbClr val="000000"/>
                </a:solidFill>
                <a:prstDash val="solid"/>
                <a:round/>
                <a:headEnd type="none" w="med" len="med"/>
                <a:tailEnd type="none" w="med" len="med"/>
              </a:ln>
            </p:spPr>
          </p:sp>
          <p:sp>
            <p:nvSpPr>
              <p:cNvPr id="96266" name="Line 11"/>
              <p:cNvSpPr/>
              <p:nvPr/>
            </p:nvSpPr>
            <p:spPr>
              <a:xfrm flipV="1">
                <a:off x="1104" y="302"/>
                <a:ext cx="0" cy="318"/>
              </a:xfrm>
              <a:prstGeom prst="line">
                <a:avLst/>
              </a:prstGeom>
              <a:ln w="9525" cap="flat" cmpd="sng">
                <a:solidFill>
                  <a:srgbClr val="000000"/>
                </a:solidFill>
                <a:prstDash val="solid"/>
                <a:round/>
                <a:headEnd type="none" w="med" len="med"/>
                <a:tailEnd type="none" w="med" len="med"/>
              </a:ln>
            </p:spPr>
          </p:sp>
          <p:sp>
            <p:nvSpPr>
              <p:cNvPr id="96267" name="Line 12"/>
              <p:cNvSpPr/>
              <p:nvPr/>
            </p:nvSpPr>
            <p:spPr>
              <a:xfrm>
                <a:off x="1104" y="302"/>
                <a:ext cx="318" cy="0"/>
              </a:xfrm>
              <a:prstGeom prst="line">
                <a:avLst/>
              </a:prstGeom>
              <a:ln w="9525" cap="flat" cmpd="sng">
                <a:solidFill>
                  <a:srgbClr val="000000"/>
                </a:solidFill>
                <a:prstDash val="solid"/>
                <a:round/>
                <a:headEnd type="none" w="med" len="med"/>
                <a:tailEnd type="triangle" w="sm" len="med"/>
              </a:ln>
            </p:spPr>
          </p:sp>
          <p:sp>
            <p:nvSpPr>
              <p:cNvPr id="96268" name="Text Box 13"/>
              <p:cNvSpPr txBox="1"/>
              <p:nvPr/>
            </p:nvSpPr>
            <p:spPr>
              <a:xfrm>
                <a:off x="1432" y="293"/>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69" name="Line 14"/>
              <p:cNvSpPr/>
              <p:nvPr/>
            </p:nvSpPr>
            <p:spPr>
              <a:xfrm>
                <a:off x="1432" y="453"/>
                <a:ext cx="732" cy="0"/>
              </a:xfrm>
              <a:prstGeom prst="line">
                <a:avLst/>
              </a:prstGeom>
              <a:ln w="9525" cap="flat" cmpd="sng">
                <a:solidFill>
                  <a:srgbClr val="000000"/>
                </a:solidFill>
                <a:prstDash val="solid"/>
                <a:round/>
                <a:headEnd type="none" w="med" len="med"/>
                <a:tailEnd type="none" w="med" len="med"/>
              </a:ln>
            </p:spPr>
          </p:sp>
          <p:sp>
            <p:nvSpPr>
              <p:cNvPr id="96270" name="Text Box 15"/>
              <p:cNvSpPr txBox="1"/>
              <p:nvPr/>
            </p:nvSpPr>
            <p:spPr>
              <a:xfrm>
                <a:off x="0" y="0"/>
                <a:ext cx="745" cy="212"/>
              </a:xfrm>
              <a:prstGeom prst="rect">
                <a:avLst/>
              </a:prstGeom>
              <a:noFill/>
              <a:ln w="9525">
                <a:noFill/>
              </a:ln>
            </p:spPr>
            <p:txBody>
              <a:bodyPr anchor="t">
                <a:spAutoFit/>
              </a:bodyPr>
              <a:p>
                <a:pPr>
                  <a:spcBef>
                    <a:spcPct val="10000"/>
                  </a:spcBef>
                </a:pPr>
                <a:r>
                  <a:rPr lang="zh-CN" altLang="zh-CN" sz="1600" dirty="0">
                    <a:solidFill>
                      <a:schemeClr val="tx1"/>
                    </a:solidFill>
                    <a:latin typeface="宋体" panose="02010600030101010101" pitchFamily="2" charset="-122"/>
                    <a:ea typeface="宋体" panose="02010600030101010101" pitchFamily="2" charset="-122"/>
                  </a:rPr>
                  <a:t>/usr/joc</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71" name="Text Box 16"/>
              <p:cNvSpPr txBox="1"/>
              <p:nvPr/>
            </p:nvSpPr>
            <p:spPr>
              <a:xfrm>
                <a:off x="69" y="239"/>
                <a:ext cx="489" cy="212"/>
              </a:xfrm>
              <a:prstGeom prst="rect">
                <a:avLst/>
              </a:prstGeom>
              <a:noFill/>
              <a:ln w="9525">
                <a:noFill/>
              </a:ln>
            </p:spPr>
            <p:txBody>
              <a:bodyPr anchor="t">
                <a:spAutoFit/>
              </a:bodyPr>
              <a:p>
                <a:pPr>
                  <a:lnSpc>
                    <a:spcPct val="80000"/>
                  </a:lnSpc>
                </a:pPr>
                <a:r>
                  <a:rPr lang="zh-CN"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72" name="Text Box 17"/>
              <p:cNvSpPr txBox="1"/>
              <p:nvPr/>
            </p:nvSpPr>
            <p:spPr>
              <a:xfrm>
                <a:off x="68" y="495"/>
                <a:ext cx="489" cy="196"/>
              </a:xfrm>
              <a:prstGeom prst="rect">
                <a:avLst/>
              </a:prstGeom>
              <a:noFill/>
              <a:ln w="9525">
                <a:noFill/>
              </a:ln>
            </p:spPr>
            <p:txBody>
              <a:bodyPr anchor="t">
                <a:spAutoFit/>
              </a:bodyPr>
              <a:p>
                <a:pPr>
                  <a:lnSpc>
                    <a:spcPct val="80000"/>
                  </a:lnSpc>
                </a:pPr>
                <a:r>
                  <a:rPr lang="zh-CN" altLang="zh-CN" sz="1800" dirty="0">
                    <a:solidFill>
                      <a:schemeClr val="tx1"/>
                    </a:solidFill>
                    <a:latin typeface="Times New Roman" panose="02020603050405020304" pitchFamily="2" charset="0"/>
                    <a:ea typeface="宋体" panose="02010600030101010101" pitchFamily="2" charset="-122"/>
                    <a:sym typeface="Symbol" panose="05050102010706020507" pitchFamily="2" charset="2"/>
                  </a:rPr>
                  <a:t>foo</a:t>
                </a:r>
                <a:endParaRPr lang="en-US" altLang="zh-CN" sz="18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73" name="Text Box 18"/>
              <p:cNvSpPr txBox="1"/>
              <p:nvPr/>
            </p:nvSpPr>
            <p:spPr>
              <a:xfrm>
                <a:off x="68" y="706"/>
                <a:ext cx="489" cy="212"/>
              </a:xfrm>
              <a:prstGeom prst="rect">
                <a:avLst/>
              </a:prstGeom>
              <a:noFill/>
              <a:ln w="9525">
                <a:noFill/>
              </a:ln>
            </p:spPr>
            <p:txBody>
              <a:bodyPr anchor="t">
                <a:spAutoFit/>
              </a:bodyPr>
              <a:p>
                <a:pPr>
                  <a:lnSpc>
                    <a:spcPct val="80000"/>
                  </a:lnSpc>
                </a:pPr>
                <a:r>
                  <a:rPr lang="zh-CN"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74" name="Text Box 19"/>
              <p:cNvSpPr txBox="1"/>
              <p:nvPr/>
            </p:nvSpPr>
            <p:spPr>
              <a:xfrm>
                <a:off x="1415" y="294"/>
                <a:ext cx="809" cy="165"/>
              </a:xfrm>
              <a:prstGeom prst="rect">
                <a:avLst/>
              </a:prstGeom>
              <a:noFill/>
              <a:ln w="9525">
                <a:noFill/>
              </a:ln>
            </p:spPr>
            <p:txBody>
              <a:bodyPr anchor="t">
                <a:spAutoFit/>
              </a:bodyPr>
              <a:p>
                <a:pPr>
                  <a:lnSpc>
                    <a:spcPct val="80000"/>
                  </a:lnSpc>
                </a:pPr>
                <a:r>
                  <a:rPr lang="zh-CN" altLang="zh-CN" b="0" dirty="0">
                    <a:solidFill>
                      <a:schemeClr val="tx1"/>
                    </a:solidFill>
                    <a:latin typeface="宋体" panose="02010600030101010101" pitchFamily="2" charset="-122"/>
                    <a:ea typeface="宋体" panose="02010600030101010101" pitchFamily="2" charset="-122"/>
                    <a:sym typeface="Symbol" panose="05050102010706020507" pitchFamily="2" charset="2"/>
                  </a:rPr>
                  <a:t>引用计数 = 1</a:t>
                </a:r>
                <a:endParaRPr lang="zh-CN" altLang="zh-CN" b="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96275" name="Text Box 20"/>
              <p:cNvSpPr txBox="1"/>
              <p:nvPr/>
            </p:nvSpPr>
            <p:spPr>
              <a:xfrm>
                <a:off x="1524" y="568"/>
                <a:ext cx="644" cy="165"/>
              </a:xfrm>
              <a:prstGeom prst="rect">
                <a:avLst/>
              </a:prstGeom>
              <a:noFill/>
              <a:ln w="9525">
                <a:noFill/>
              </a:ln>
            </p:spPr>
            <p:txBody>
              <a:bodyPr anchor="t">
                <a:spAutoFit/>
              </a:bodyPr>
              <a:p>
                <a:pPr>
                  <a:lnSpc>
                    <a:spcPct val="80000"/>
                  </a:lnSpc>
                </a:pPr>
                <a:r>
                  <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rPr>
                  <a:t>文件描述</a:t>
                </a:r>
                <a:endParaRPr lang="zh-CN" altLang="en-US" b="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grpSp>
        <p:sp>
          <p:nvSpPr>
            <p:cNvPr id="96276" name="Text Box 21"/>
            <p:cNvSpPr txBox="1"/>
            <p:nvPr/>
          </p:nvSpPr>
          <p:spPr>
            <a:xfrm>
              <a:off x="322" y="1503"/>
              <a:ext cx="829" cy="737"/>
            </a:xfrm>
            <a:prstGeom prst="rect">
              <a:avLst/>
            </a:prstGeom>
            <a:solidFill>
              <a:schemeClr val="bg1"/>
            </a:solidFill>
            <a:ln w="15875" cap="flat" cmpd="sng">
              <a:solidFill>
                <a:srgbClr val="000000"/>
              </a:solidFill>
              <a:prstDash val="solid"/>
              <a:miter/>
              <a:headEnd type="none" w="med" len="med"/>
              <a:tailEnd type="none" w="med" len="med"/>
            </a:ln>
          </p:spPr>
          <p:txBody>
            <a:bodyPr anchor="t"/>
            <a:p>
              <a:pPr algn="just">
                <a:lnSpc>
                  <a:spcPct val="80000"/>
                </a:lnSpc>
              </a:pP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77" name="Line 22"/>
            <p:cNvSpPr/>
            <p:nvPr/>
          </p:nvSpPr>
          <p:spPr>
            <a:xfrm>
              <a:off x="322" y="1728"/>
              <a:ext cx="830" cy="0"/>
            </a:xfrm>
            <a:prstGeom prst="line">
              <a:avLst/>
            </a:prstGeom>
            <a:ln w="9525" cap="flat" cmpd="sng">
              <a:solidFill>
                <a:srgbClr val="000000"/>
              </a:solidFill>
              <a:prstDash val="solid"/>
              <a:round/>
              <a:headEnd type="none" w="med" len="med"/>
              <a:tailEnd type="none" w="med" len="med"/>
            </a:ln>
          </p:spPr>
        </p:sp>
        <p:sp>
          <p:nvSpPr>
            <p:cNvPr id="96278" name="Line 23"/>
            <p:cNvSpPr/>
            <p:nvPr/>
          </p:nvSpPr>
          <p:spPr>
            <a:xfrm>
              <a:off x="322" y="1979"/>
              <a:ext cx="830" cy="0"/>
            </a:xfrm>
            <a:prstGeom prst="line">
              <a:avLst/>
            </a:prstGeom>
            <a:ln w="9525" cap="flat" cmpd="sng">
              <a:solidFill>
                <a:srgbClr val="000000"/>
              </a:solidFill>
              <a:prstDash val="solid"/>
              <a:round/>
              <a:headEnd type="none" w="med" len="med"/>
              <a:tailEnd type="none" w="med" len="med"/>
            </a:ln>
          </p:spPr>
        </p:sp>
        <p:sp>
          <p:nvSpPr>
            <p:cNvPr id="96279" name="Line 24"/>
            <p:cNvSpPr/>
            <p:nvPr/>
          </p:nvSpPr>
          <p:spPr>
            <a:xfrm>
              <a:off x="1079" y="1863"/>
              <a:ext cx="328" cy="0"/>
            </a:xfrm>
            <a:prstGeom prst="line">
              <a:avLst/>
            </a:prstGeom>
            <a:ln w="9525" cap="flat" cmpd="sng">
              <a:solidFill>
                <a:srgbClr val="000000"/>
              </a:solidFill>
              <a:prstDash val="solid"/>
              <a:round/>
              <a:headEnd type="none" w="med" len="med"/>
              <a:tailEnd type="none" w="med" len="med"/>
            </a:ln>
          </p:spPr>
        </p:sp>
        <p:sp>
          <p:nvSpPr>
            <p:cNvPr id="96280" name="Line 25"/>
            <p:cNvSpPr/>
            <p:nvPr/>
          </p:nvSpPr>
          <p:spPr>
            <a:xfrm flipV="1">
              <a:off x="1407" y="1545"/>
              <a:ext cx="0" cy="318"/>
            </a:xfrm>
            <a:prstGeom prst="line">
              <a:avLst/>
            </a:prstGeom>
            <a:ln w="9525" cap="flat" cmpd="sng">
              <a:solidFill>
                <a:srgbClr val="000000"/>
              </a:solidFill>
              <a:prstDash val="solid"/>
              <a:round/>
              <a:headEnd type="none" w="med" len="med"/>
              <a:tailEnd type="none" w="med" len="med"/>
            </a:ln>
          </p:spPr>
        </p:sp>
        <p:sp>
          <p:nvSpPr>
            <p:cNvPr id="96281" name="Line 26"/>
            <p:cNvSpPr/>
            <p:nvPr/>
          </p:nvSpPr>
          <p:spPr>
            <a:xfrm>
              <a:off x="1407" y="1545"/>
              <a:ext cx="318" cy="0"/>
            </a:xfrm>
            <a:prstGeom prst="line">
              <a:avLst/>
            </a:prstGeom>
            <a:ln w="9525" cap="flat" cmpd="sng">
              <a:solidFill>
                <a:srgbClr val="000000"/>
              </a:solidFill>
              <a:prstDash val="solid"/>
              <a:round/>
              <a:headEnd type="none" w="med" len="med"/>
              <a:tailEnd type="triangle" w="sm" len="med"/>
            </a:ln>
          </p:spPr>
        </p:sp>
        <p:sp>
          <p:nvSpPr>
            <p:cNvPr id="96282" name="Text Box 27"/>
            <p:cNvSpPr txBox="1"/>
            <p:nvPr/>
          </p:nvSpPr>
          <p:spPr>
            <a:xfrm>
              <a:off x="1735" y="1536"/>
              <a:ext cx="732" cy="563"/>
            </a:xfrm>
            <a:prstGeom prst="rect">
              <a:avLst/>
            </a:prstGeom>
            <a:solidFill>
              <a:srgbClr val="FFCCFF"/>
            </a:solidFill>
            <a:ln w="9525" cap="flat" cmpd="sng">
              <a:solidFill>
                <a:srgbClr val="000000"/>
              </a:solidFill>
              <a:prstDash val="solid"/>
              <a:miter/>
              <a:headEnd type="none" w="med" len="med"/>
              <a:tailEnd type="none" w="med" len="med"/>
            </a:ln>
          </p:spPr>
          <p:txBody>
            <a:bodyPr anchor="t"/>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baseline="-25000" dirty="0">
                <a:solidFill>
                  <a:schemeClr val="tx1"/>
                </a:solidFill>
                <a:latin typeface="Times New Roman" panose="02020603050405020304" pitchFamily="2" charset="0"/>
                <a:ea typeface="宋体" panose="02010600030101010101" pitchFamily="2" charset="-122"/>
              </a:endParaRPr>
            </a:p>
            <a:p>
              <a:pPr algn="just">
                <a:lnSpc>
                  <a:spcPct val="90000"/>
                </a:lnSpc>
              </a:pPr>
              <a:endParaRPr lang="zh-CN" altLang="zh-CN" sz="1600" dirty="0">
                <a:solidFill>
                  <a:schemeClr val="tx1"/>
                </a:solidFill>
                <a:latin typeface="Times New Roman" panose="02020603050405020304" pitchFamily="2" charset="0"/>
                <a:ea typeface="宋体" panose="02010600030101010101" pitchFamily="2" charset="-122"/>
              </a:endParaRPr>
            </a:p>
            <a:p>
              <a:pPr algn="just">
                <a:lnSpc>
                  <a:spcPct val="90000"/>
                </a:lnSpc>
              </a:pPr>
              <a:r>
                <a:rPr lang="zh-CN" altLang="zh-CN" sz="1600" dirty="0">
                  <a:solidFill>
                    <a:schemeClr val="tx1"/>
                  </a:solidFill>
                  <a:latin typeface="Times New Roman" panose="02020603050405020304" pitchFamily="2" charset="0"/>
                  <a:ea typeface="宋体" panose="02010600030101010101" pitchFamily="2" charset="-122"/>
                </a:rPr>
                <a:t>     </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83" name="Line 28"/>
            <p:cNvSpPr/>
            <p:nvPr/>
          </p:nvSpPr>
          <p:spPr>
            <a:xfrm>
              <a:off x="1735" y="1696"/>
              <a:ext cx="732" cy="0"/>
            </a:xfrm>
            <a:prstGeom prst="line">
              <a:avLst/>
            </a:prstGeom>
            <a:ln w="9525" cap="flat" cmpd="sng">
              <a:solidFill>
                <a:srgbClr val="000000"/>
              </a:solidFill>
              <a:prstDash val="solid"/>
              <a:round/>
              <a:headEnd type="none" w="med" len="med"/>
              <a:tailEnd type="none" w="med" len="med"/>
            </a:ln>
          </p:spPr>
        </p:sp>
        <p:sp>
          <p:nvSpPr>
            <p:cNvPr id="96284" name="Text Box 29"/>
            <p:cNvSpPr txBox="1"/>
            <p:nvPr/>
          </p:nvSpPr>
          <p:spPr>
            <a:xfrm>
              <a:off x="303" y="1243"/>
              <a:ext cx="745" cy="212"/>
            </a:xfrm>
            <a:prstGeom prst="rect">
              <a:avLst/>
            </a:prstGeom>
            <a:noFill/>
            <a:ln w="9525">
              <a:noFill/>
            </a:ln>
          </p:spPr>
          <p:txBody>
            <a:bodyPr anchor="t">
              <a:spAutoFit/>
            </a:bodyPr>
            <a:p>
              <a:pPr>
                <a:spcBef>
                  <a:spcPct val="10000"/>
                </a:spcBef>
              </a:pPr>
              <a:r>
                <a:rPr lang="zh-CN" altLang="zh-CN" sz="1600" dirty="0">
                  <a:solidFill>
                    <a:schemeClr val="tx1"/>
                  </a:solidFill>
                  <a:latin typeface="宋体" panose="02010600030101010101" pitchFamily="2" charset="-122"/>
                  <a:ea typeface="宋体" panose="02010600030101010101" pitchFamily="2" charset="-122"/>
                </a:rPr>
                <a:t>/usr/sue</a:t>
              </a:r>
              <a:endParaRPr lang="zh-CN" altLang="zh-CN" sz="1600" dirty="0">
                <a:solidFill>
                  <a:schemeClr val="tx1"/>
                </a:solidFill>
                <a:latin typeface="Times New Roman" panose="02020603050405020304" pitchFamily="2" charset="0"/>
                <a:ea typeface="宋体" panose="02010600030101010101" pitchFamily="2" charset="-122"/>
              </a:endParaRPr>
            </a:p>
          </p:txBody>
        </p:sp>
        <p:sp>
          <p:nvSpPr>
            <p:cNvPr id="96285" name="Text Box 30"/>
            <p:cNvSpPr txBox="1"/>
            <p:nvPr/>
          </p:nvSpPr>
          <p:spPr>
            <a:xfrm>
              <a:off x="372" y="1482"/>
              <a:ext cx="489" cy="212"/>
            </a:xfrm>
            <a:prstGeom prst="rect">
              <a:avLst/>
            </a:prstGeom>
            <a:noFill/>
            <a:ln w="9525">
              <a:noFill/>
            </a:ln>
          </p:spPr>
          <p:txBody>
            <a:bodyPr anchor="t">
              <a:spAutoFit/>
            </a:bodyPr>
            <a:p>
              <a:pPr>
                <a:lnSpc>
                  <a:spcPct val="80000"/>
                </a:lnSpc>
              </a:pPr>
              <a:r>
                <a:rPr lang="zh-CN"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86" name="Text Box 31"/>
            <p:cNvSpPr txBox="1"/>
            <p:nvPr/>
          </p:nvSpPr>
          <p:spPr>
            <a:xfrm>
              <a:off x="371" y="1738"/>
              <a:ext cx="489" cy="196"/>
            </a:xfrm>
            <a:prstGeom prst="rect">
              <a:avLst/>
            </a:prstGeom>
            <a:noFill/>
            <a:ln w="9525">
              <a:noFill/>
            </a:ln>
          </p:spPr>
          <p:txBody>
            <a:bodyPr anchor="t">
              <a:spAutoFit/>
            </a:bodyPr>
            <a:p>
              <a:pPr>
                <a:lnSpc>
                  <a:spcPct val="80000"/>
                </a:lnSpc>
              </a:pPr>
              <a:r>
                <a:rPr lang="zh-CN" altLang="zh-CN" sz="1800" dirty="0">
                  <a:solidFill>
                    <a:schemeClr val="tx1"/>
                  </a:solidFill>
                  <a:latin typeface="Times New Roman" panose="02020603050405020304" pitchFamily="2" charset="0"/>
                  <a:ea typeface="宋体" panose="02010600030101010101" pitchFamily="2" charset="-122"/>
                  <a:sym typeface="Symbol" panose="05050102010706020507" pitchFamily="2" charset="2"/>
                </a:rPr>
                <a:t>bar</a:t>
              </a:r>
              <a:endParaRPr lang="en-US" altLang="zh-CN" sz="18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87" name="Text Box 32"/>
            <p:cNvSpPr txBox="1"/>
            <p:nvPr/>
          </p:nvSpPr>
          <p:spPr>
            <a:xfrm>
              <a:off x="371" y="1949"/>
              <a:ext cx="489" cy="212"/>
            </a:xfrm>
            <a:prstGeom prst="rect">
              <a:avLst/>
            </a:prstGeom>
            <a:noFill/>
            <a:ln w="9525">
              <a:noFill/>
            </a:ln>
          </p:spPr>
          <p:txBody>
            <a:bodyPr anchor="t">
              <a:spAutoFit/>
            </a:bodyPr>
            <a:p>
              <a:pPr>
                <a:lnSpc>
                  <a:spcPct val="80000"/>
                </a:lnSpc>
              </a:pPr>
              <a:r>
                <a:rPr lang="zh-CN" altLang="zh-CN" sz="2000" dirty="0">
                  <a:solidFill>
                    <a:schemeClr val="tx1"/>
                  </a:solidFill>
                  <a:latin typeface="宋体" panose="02010600030101010101" pitchFamily="2" charset="-122"/>
                  <a:ea typeface="宋体" panose="02010600030101010101" pitchFamily="2" charset="-122"/>
                  <a:sym typeface="Symbol" panose="05050102010706020507" pitchFamily="2" charset="2"/>
                </a:rPr>
                <a:t></a:t>
              </a:r>
              <a:endParaRPr lang="en-US" altLang="zh-CN" sz="200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96288" name="Text Box 33"/>
            <p:cNvSpPr txBox="1"/>
            <p:nvPr/>
          </p:nvSpPr>
          <p:spPr>
            <a:xfrm>
              <a:off x="1718" y="1537"/>
              <a:ext cx="809" cy="165"/>
            </a:xfrm>
            <a:prstGeom prst="rect">
              <a:avLst/>
            </a:prstGeom>
            <a:noFill/>
            <a:ln w="9525">
              <a:noFill/>
            </a:ln>
          </p:spPr>
          <p:txBody>
            <a:bodyPr anchor="t">
              <a:spAutoFit/>
            </a:bodyPr>
            <a:p>
              <a:pPr>
                <a:lnSpc>
                  <a:spcPct val="80000"/>
                </a:lnSpc>
              </a:pPr>
              <a:r>
                <a:rPr lang="zh-CN" altLang="zh-CN" b="0" dirty="0">
                  <a:solidFill>
                    <a:schemeClr val="tx1"/>
                  </a:solidFill>
                  <a:latin typeface="宋体" panose="02010600030101010101" pitchFamily="2" charset="-122"/>
                  <a:ea typeface="宋体" panose="02010600030101010101" pitchFamily="2" charset="-122"/>
                  <a:sym typeface="Symbol" panose="05050102010706020507" pitchFamily="2" charset="2"/>
                </a:rPr>
                <a:t>引用计数 = 1</a:t>
              </a:r>
              <a:endParaRPr lang="zh-CN" altLang="zh-CN" b="0" dirty="0">
                <a:solidFill>
                  <a:schemeClr val="tx1"/>
                </a:solidFill>
                <a:latin typeface="宋体" panose="02010600030101010101" pitchFamily="2" charset="-122"/>
                <a:ea typeface="宋体" panose="02010600030101010101" pitchFamily="2" charset="-122"/>
                <a:sym typeface="Symbol" panose="05050102010706020507" pitchFamily="2" charset="2"/>
              </a:endParaRPr>
            </a:p>
          </p:txBody>
        </p:sp>
        <p:sp>
          <p:nvSpPr>
            <p:cNvPr id="96289" name="Text Box 34"/>
            <p:cNvSpPr txBox="1"/>
            <p:nvPr/>
          </p:nvSpPr>
          <p:spPr>
            <a:xfrm>
              <a:off x="1737" y="1801"/>
              <a:ext cx="726" cy="165"/>
            </a:xfrm>
            <a:prstGeom prst="rect">
              <a:avLst/>
            </a:prstGeom>
            <a:noFill/>
            <a:ln w="9525">
              <a:noFill/>
            </a:ln>
          </p:spPr>
          <p:txBody>
            <a:bodyPr anchor="t">
              <a:spAutoFit/>
            </a:bodyPr>
            <a:p>
              <a:pPr>
                <a:lnSpc>
                  <a:spcPct val="80000"/>
                </a:lnSpc>
              </a:pPr>
              <a:r>
                <a:rPr lang="zh-CN" altLang="zh-CN" b="0" dirty="0">
                  <a:solidFill>
                    <a:schemeClr val="tx1"/>
                  </a:solidFill>
                  <a:latin typeface="Times New Roman" panose="02020603050405020304" pitchFamily="2" charset="0"/>
                  <a:ea typeface="宋体" panose="02010600030101010101" pitchFamily="2" charset="-122"/>
                </a:rPr>
                <a:t>/usr/joc /foo</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96290" name="Line 35"/>
            <p:cNvSpPr/>
            <p:nvPr/>
          </p:nvSpPr>
          <p:spPr>
            <a:xfrm>
              <a:off x="2377" y="1863"/>
              <a:ext cx="328" cy="0"/>
            </a:xfrm>
            <a:prstGeom prst="line">
              <a:avLst/>
            </a:prstGeom>
            <a:ln w="9525" cap="flat" cmpd="sng">
              <a:solidFill>
                <a:srgbClr val="000000"/>
              </a:solidFill>
              <a:prstDash val="solid"/>
              <a:round/>
              <a:headEnd type="none" w="med" len="med"/>
              <a:tailEnd type="none" w="med" len="med"/>
            </a:ln>
          </p:spPr>
        </p:sp>
        <p:sp>
          <p:nvSpPr>
            <p:cNvPr id="96291" name="Line 36"/>
            <p:cNvSpPr/>
            <p:nvPr/>
          </p:nvSpPr>
          <p:spPr>
            <a:xfrm>
              <a:off x="8" y="585"/>
              <a:ext cx="318" cy="0"/>
            </a:xfrm>
            <a:prstGeom prst="line">
              <a:avLst/>
            </a:prstGeom>
            <a:ln w="9525" cap="flat" cmpd="sng">
              <a:solidFill>
                <a:srgbClr val="000000"/>
              </a:solidFill>
              <a:prstDash val="solid"/>
              <a:round/>
              <a:headEnd type="none" w="med" len="med"/>
              <a:tailEnd type="triangle" w="sm" len="med"/>
            </a:ln>
          </p:spPr>
        </p:sp>
        <p:sp>
          <p:nvSpPr>
            <p:cNvPr id="96292" name="Line 37"/>
            <p:cNvSpPr/>
            <p:nvPr/>
          </p:nvSpPr>
          <p:spPr>
            <a:xfrm>
              <a:off x="0" y="573"/>
              <a:ext cx="0" cy="1810"/>
            </a:xfrm>
            <a:prstGeom prst="line">
              <a:avLst/>
            </a:prstGeom>
            <a:ln w="9525" cap="flat" cmpd="sng">
              <a:solidFill>
                <a:schemeClr val="tx1"/>
              </a:solidFill>
              <a:prstDash val="solid"/>
              <a:round/>
              <a:headEnd type="none" w="med" len="med"/>
              <a:tailEnd type="none" w="med" len="med"/>
            </a:ln>
          </p:spPr>
        </p:sp>
        <p:sp>
          <p:nvSpPr>
            <p:cNvPr id="96293" name="Line 38"/>
            <p:cNvSpPr/>
            <p:nvPr/>
          </p:nvSpPr>
          <p:spPr>
            <a:xfrm>
              <a:off x="0" y="2374"/>
              <a:ext cx="2697" cy="0"/>
            </a:xfrm>
            <a:prstGeom prst="line">
              <a:avLst/>
            </a:prstGeom>
            <a:ln w="9525" cap="flat" cmpd="sng">
              <a:solidFill>
                <a:schemeClr val="tx1"/>
              </a:solidFill>
              <a:prstDash val="solid"/>
              <a:round/>
              <a:headEnd type="none" w="med" len="med"/>
              <a:tailEnd type="none" w="med" len="med"/>
            </a:ln>
          </p:spPr>
        </p:sp>
        <p:sp>
          <p:nvSpPr>
            <p:cNvPr id="96294" name="Line 39"/>
            <p:cNvSpPr/>
            <p:nvPr/>
          </p:nvSpPr>
          <p:spPr>
            <a:xfrm>
              <a:off x="2697" y="1871"/>
              <a:ext cx="0" cy="503"/>
            </a:xfrm>
            <a:prstGeom prst="line">
              <a:avLst/>
            </a:prstGeom>
            <a:ln w="9525" cap="flat" cmpd="sng">
              <a:solidFill>
                <a:schemeClr val="tx1"/>
              </a:solidFill>
              <a:prstDash val="solid"/>
              <a:round/>
              <a:headEnd type="none" w="med" len="med"/>
              <a:tailEnd type="none" w="med" len="med"/>
            </a:ln>
          </p:spPr>
        </p:sp>
      </p:grpSp>
      <p:sp>
        <p:nvSpPr>
          <p:cNvPr id="96296" name="Text Box 40"/>
          <p:cNvSpPr txBox="1"/>
          <p:nvPr/>
        </p:nvSpPr>
        <p:spPr>
          <a:xfrm>
            <a:off x="3736975" y="5702300"/>
            <a:ext cx="2071688" cy="336550"/>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文件的软链接示意图</a:t>
            </a:r>
            <a:endParaRPr lang="zh-CN" altLang="en-US" sz="1600" b="0">
              <a:solidFill>
                <a:schemeClr val="tx1"/>
              </a:solidFill>
              <a:latin typeface="Arial" panose="020B0604020202020204" pitchFamily="34" charset="0"/>
              <a:ea typeface="宋体" panose="02010600030101010101" pitchFamily="2" charset="-122"/>
            </a:endParaRPr>
          </a:p>
        </p:txBody>
      </p:sp>
      <p:sp>
        <p:nvSpPr>
          <p:cNvPr id="96297" name="Rectangle 41"/>
          <p:cNvSpPr>
            <a:spLocks noGrp="1"/>
          </p:cNvSpPr>
          <p:nvPr/>
        </p:nvSpPr>
        <p:spPr>
          <a:xfrm>
            <a:off x="363538" y="595313"/>
            <a:ext cx="8393113" cy="639763"/>
          </a:xfrm>
          <a:prstGeom prst="rect">
            <a:avLst/>
          </a:prstGeom>
          <a:noFill/>
          <a:ln w="9525">
            <a:noFill/>
          </a:ln>
        </p:spPr>
        <p:txBody>
          <a:bodyPr>
            <a:spAutoFit/>
          </a:bodyPr>
          <a:p>
            <a:pPr marL="0" marR="0" indent="0" algn="l" defTabSz="914400" rtl="0" eaLnBrk="1" fontAlgn="base" latinLnBrk="0" hangingPunct="1">
              <a:lnSpc>
                <a:spcPct val="90000"/>
              </a:lnSpc>
              <a:spcBef>
                <a:spcPct val="0"/>
              </a:spcBef>
              <a:spcAft>
                <a:spcPct val="0"/>
              </a:spcAft>
              <a:buClrTx/>
              <a:buSzTx/>
              <a:buFontTx/>
              <a:buNone/>
            </a:pPr>
            <a:r>
              <a:rPr kumimoji="0" lang="zh-CN" sz="4000" b="1" i="0" u="none" strike="noStrike"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文件的软链接</a:t>
            </a:r>
            <a:endParaRPr kumimoji="0" lang="zh-CN" sz="4000" b="1" i="0" u="none" strike="noStrike" kern="1200" cap="none" spc="0" normalizeH="0" baseline="0" noProof="1" dirty="0">
              <a:solidFill>
                <a:schemeClr val="tx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6260">
                                            <p:txEl>
                                              <p:charRg st="0" end="1"/>
                                            </p:txEl>
                                          </p:spTgt>
                                        </p:tgtEl>
                                        <p:attrNameLst>
                                          <p:attrName>style.visibility</p:attrName>
                                        </p:attrNameLst>
                                      </p:cBhvr>
                                      <p:to>
                                        <p:strVal val="visible"/>
                                      </p:to>
                                    </p:set>
                                    <p:anim calcmode="lin" valueType="num">
                                      <p:cBhvr additive="base">
                                        <p:cTn id="7" dur="500" fill="hold"/>
                                        <p:tgtEl>
                                          <p:spTgt spid="96260">
                                            <p:txEl>
                                              <p:charRg st="0"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60">
                                            <p:txEl>
                                              <p:charRg st="0"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6261"/>
                                        </p:tgtEl>
                                        <p:attrNameLst>
                                          <p:attrName>style.visibility</p:attrName>
                                        </p:attrNameLst>
                                      </p:cBhvr>
                                      <p:to>
                                        <p:strVal val="visible"/>
                                      </p:to>
                                    </p:set>
                                    <p:anim calcmode="lin" valueType="num">
                                      <p:cBhvr additive="base">
                                        <p:cTn id="13" dur="500" fill="hold"/>
                                        <p:tgtEl>
                                          <p:spTgt spid="96261"/>
                                        </p:tgtEl>
                                        <p:attrNameLst>
                                          <p:attrName>ppt_x</p:attrName>
                                        </p:attrNameLst>
                                      </p:cBhvr>
                                      <p:tavLst>
                                        <p:tav tm="0">
                                          <p:val>
                                            <p:strVal val="#ppt_x"/>
                                          </p:val>
                                        </p:tav>
                                        <p:tav tm="100000">
                                          <p:val>
                                            <p:strVal val="#ppt_x"/>
                                          </p:val>
                                        </p:tav>
                                      </p:tavLst>
                                    </p:anim>
                                    <p:anim calcmode="lin" valueType="num">
                                      <p:cBhvr additive="base">
                                        <p:cTn id="14" dur="500" fill="hold"/>
                                        <p:tgtEl>
                                          <p:spTgt spid="9626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9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3555" name="Rectangle 3"/>
          <p:cNvSpPr/>
          <p:nvPr/>
        </p:nvSpPr>
        <p:spPr>
          <a:xfrm>
            <a:off x="358775" y="641350"/>
            <a:ext cx="8426450" cy="56483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a:t>
            </a:r>
            <a:r>
              <a:rPr kumimoji="0" lang="en-US"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6</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文件名与属性</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文件名</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每个文件有一个给定的名字，这个名字是由串描述且由</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文件内容来表示，包括文件符号名和内部标识符。 </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用户使用文件符号名进行文件操作</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系统使用文件内部标识符管理文件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实例操作系统的文件名：DOS、Windows、Unix、Linux</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文件扩展</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文件扩展表示文件的使用特征，如：.c   .obj    .lib 等。</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55">
                                            <p:txEl>
                                              <p:charRg st="0" end="11"/>
                                            </p:txEl>
                                          </p:spTgt>
                                        </p:tgtEl>
                                        <p:attrNameLst>
                                          <p:attrName>style.visibility</p:attrName>
                                        </p:attrNameLst>
                                      </p:cBhvr>
                                      <p:to>
                                        <p:strVal val="visible"/>
                                      </p:to>
                                    </p:set>
                                    <p:anim calcmode="lin" valueType="num">
                                      <p:cBhvr additive="base">
                                        <p:cTn id="7" dur="1000" fill="hold"/>
                                        <p:tgtEl>
                                          <p:spTgt spid="23555">
                                            <p:txEl>
                                              <p:charRg st="0"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23555">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5">
                                            <p:txEl>
                                              <p:charRg st="11" end="17"/>
                                            </p:txEl>
                                          </p:spTgt>
                                        </p:tgtEl>
                                        <p:attrNameLst>
                                          <p:attrName>style.visibility</p:attrName>
                                        </p:attrNameLst>
                                      </p:cBhvr>
                                      <p:to>
                                        <p:strVal val="visible"/>
                                      </p:to>
                                    </p:set>
                                    <p:anim calcmode="lin" valueType="num">
                                      <p:cBhvr additive="base">
                                        <p:cTn id="13" dur="1000" fill="hold"/>
                                        <p:tgtEl>
                                          <p:spTgt spid="23555">
                                            <p:txEl>
                                              <p:charRg st="11" end="17"/>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23555">
                                            <p:txEl>
                                              <p:charRg st="11" end="1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charRg st="17" end="49"/>
                                            </p:txEl>
                                          </p:spTgt>
                                        </p:tgtEl>
                                        <p:attrNameLst>
                                          <p:attrName>style.visibility</p:attrName>
                                        </p:attrNameLst>
                                      </p:cBhvr>
                                      <p:to>
                                        <p:strVal val="visible"/>
                                      </p:to>
                                    </p:set>
                                    <p:anim calcmode="lin" valueType="num">
                                      <p:cBhvr additive="base">
                                        <p:cTn id="19" dur="500" fill="hold"/>
                                        <p:tgtEl>
                                          <p:spTgt spid="23555">
                                            <p:txEl>
                                              <p:charRg st="17" end="4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charRg st="17" end="4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5">
                                            <p:txEl>
                                              <p:charRg st="49" end="79"/>
                                            </p:txEl>
                                          </p:spTgt>
                                        </p:tgtEl>
                                        <p:attrNameLst>
                                          <p:attrName>style.visibility</p:attrName>
                                        </p:attrNameLst>
                                      </p:cBhvr>
                                      <p:to>
                                        <p:strVal val="visible"/>
                                      </p:to>
                                    </p:set>
                                    <p:anim calcmode="lin" valueType="num">
                                      <p:cBhvr additive="base">
                                        <p:cTn id="23" dur="500" fill="hold"/>
                                        <p:tgtEl>
                                          <p:spTgt spid="23555">
                                            <p:txEl>
                                              <p:charRg st="49" end="7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5">
                                            <p:txEl>
                                              <p:charRg st="49" end="7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555">
                                            <p:txEl>
                                              <p:charRg st="79" end="95"/>
                                            </p:txEl>
                                          </p:spTgt>
                                        </p:tgtEl>
                                        <p:attrNameLst>
                                          <p:attrName>style.visibility</p:attrName>
                                        </p:attrNameLst>
                                      </p:cBhvr>
                                      <p:to>
                                        <p:strVal val="visible"/>
                                      </p:to>
                                    </p:set>
                                    <p:anim calcmode="lin" valueType="num">
                                      <p:cBhvr additive="base">
                                        <p:cTn id="27" dur="500" fill="hold"/>
                                        <p:tgtEl>
                                          <p:spTgt spid="23555">
                                            <p:txEl>
                                              <p:charRg st="79" end="9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5">
                                            <p:txEl>
                                              <p:charRg st="79" end="9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3555">
                                            <p:txEl>
                                              <p:charRg st="95" end="111"/>
                                            </p:txEl>
                                          </p:spTgt>
                                        </p:tgtEl>
                                        <p:attrNameLst>
                                          <p:attrName>style.visibility</p:attrName>
                                        </p:attrNameLst>
                                      </p:cBhvr>
                                      <p:to>
                                        <p:strVal val="visible"/>
                                      </p:to>
                                    </p:set>
                                    <p:anim calcmode="lin" valueType="num">
                                      <p:cBhvr additive="base">
                                        <p:cTn id="31" dur="500" fill="hold"/>
                                        <p:tgtEl>
                                          <p:spTgt spid="23555">
                                            <p:txEl>
                                              <p:charRg st="95" end="1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charRg st="95" end="1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555">
                                            <p:txEl>
                                              <p:charRg st="111" end="145"/>
                                            </p:txEl>
                                          </p:spTgt>
                                        </p:tgtEl>
                                        <p:attrNameLst>
                                          <p:attrName>style.visibility</p:attrName>
                                        </p:attrNameLst>
                                      </p:cBhvr>
                                      <p:to>
                                        <p:strVal val="visible"/>
                                      </p:to>
                                    </p:set>
                                    <p:anim calcmode="lin" valueType="num">
                                      <p:cBhvr additive="base">
                                        <p:cTn id="35" dur="500" fill="hold"/>
                                        <p:tgtEl>
                                          <p:spTgt spid="23555">
                                            <p:txEl>
                                              <p:charRg st="111" end="14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555">
                                            <p:txEl>
                                              <p:charRg st="111" end="14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23555">
                                            <p:txEl>
                                              <p:charRg st="145" end="152"/>
                                            </p:txEl>
                                          </p:spTgt>
                                        </p:tgtEl>
                                        <p:attrNameLst>
                                          <p:attrName>style.visibility</p:attrName>
                                        </p:attrNameLst>
                                      </p:cBhvr>
                                      <p:to>
                                        <p:strVal val="visible"/>
                                      </p:to>
                                    </p:set>
                                    <p:anim calcmode="lin" valueType="num">
                                      <p:cBhvr additive="base">
                                        <p:cTn id="41" dur="500" fill="hold"/>
                                        <p:tgtEl>
                                          <p:spTgt spid="23555">
                                            <p:txEl>
                                              <p:charRg st="145" end="152"/>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3555">
                                            <p:txEl>
                                              <p:charRg st="145" end="152"/>
                                            </p:txEl>
                                          </p:spTgt>
                                        </p:tgtEl>
                                        <p:attrNameLst>
                                          <p:attrName>ppt_y</p:attrName>
                                        </p:attrNameLst>
                                      </p:cBhvr>
                                      <p:tavLst>
                                        <p:tav tm="0">
                                          <p:val>
                                            <p:strVal val="#ppt_y"/>
                                          </p:val>
                                        </p:tav>
                                        <p:tav tm="100000">
                                          <p:val>
                                            <p:strVal val="#ppt_y"/>
                                          </p:val>
                                        </p:tav>
                                      </p:tavLst>
                                    </p:anim>
                                  </p:childTnLst>
                                </p:cTn>
                              </p:par>
                              <p:par>
                                <p:cTn id="43" presetID="2" presetClass="entr" presetSubtype="8" fill="hold" nodeType="withEffect">
                                  <p:stCondLst>
                                    <p:cond delay="0"/>
                                  </p:stCondLst>
                                  <p:childTnLst>
                                    <p:set>
                                      <p:cBhvr>
                                        <p:cTn id="44" dur="1" fill="hold">
                                          <p:stCondLst>
                                            <p:cond delay="0"/>
                                          </p:stCondLst>
                                        </p:cTn>
                                        <p:tgtEl>
                                          <p:spTgt spid="23555">
                                            <p:txEl>
                                              <p:charRg st="152" end="195"/>
                                            </p:txEl>
                                          </p:spTgt>
                                        </p:tgtEl>
                                        <p:attrNameLst>
                                          <p:attrName>style.visibility</p:attrName>
                                        </p:attrNameLst>
                                      </p:cBhvr>
                                      <p:to>
                                        <p:strVal val="visible"/>
                                      </p:to>
                                    </p:set>
                                    <p:anim calcmode="lin" valueType="num">
                                      <p:cBhvr additive="base">
                                        <p:cTn id="45" dur="500" fill="hold"/>
                                        <p:tgtEl>
                                          <p:spTgt spid="23555">
                                            <p:txEl>
                                              <p:charRg st="152" end="195"/>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3555">
                                            <p:txEl>
                                              <p:charRg st="152" end="19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p:cNvSpPr>
          <p:nvPr>
            <p:ph type="title" idx="4294967295"/>
          </p:nvPr>
        </p:nvSpPr>
        <p:spPr>
          <a:xfrm>
            <a:off x="363538" y="595313"/>
            <a:ext cx="8393113" cy="344488"/>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0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文件的硬链接</a:t>
            </a:r>
            <a:endParaRPr kumimoji="0" lang="zh-CN" altLang="en-US" sz="40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pic>
        <p:nvPicPr>
          <p:cNvPr id="2" name="Picture 3"/>
          <p:cNvPicPr>
            <a:picLocks noChangeAspect="1"/>
          </p:cNvPicPr>
          <p:nvPr/>
        </p:nvPicPr>
        <p:blipFill>
          <a:blip r:embed="rId1"/>
          <a:stretch>
            <a:fillRect/>
          </a:stretch>
        </p:blipFill>
        <p:spPr>
          <a:xfrm>
            <a:off x="611188" y="1196975"/>
            <a:ext cx="7272337" cy="4895850"/>
          </a:xfrm>
          <a:prstGeom prst="rect">
            <a:avLst/>
          </a:prstGeom>
          <a:noFill/>
          <a:ln w="9525">
            <a:noFill/>
          </a:ln>
        </p:spPr>
      </p:pic>
      <p:sp>
        <p:nvSpPr>
          <p:cNvPr id="97283" name="Text Box 4"/>
          <p:cNvSpPr txBox="1"/>
          <p:nvPr/>
        </p:nvSpPr>
        <p:spPr>
          <a:xfrm>
            <a:off x="755650" y="5445125"/>
            <a:ext cx="7740650" cy="1066800"/>
          </a:xfrm>
          <a:prstGeom prst="rect">
            <a:avLst/>
          </a:prstGeom>
          <a:noFill/>
          <a:ln w="9525">
            <a:noFill/>
          </a:ln>
        </p:spPr>
        <p:txBody>
          <a:bodyPr anchor="t">
            <a:spAutoFit/>
          </a:bodyPr>
          <a:p>
            <a:pPr>
              <a:spcBef>
                <a:spcPct val="50000"/>
              </a:spcBef>
            </a:pPr>
            <a:r>
              <a:rPr lang="zh-CN" altLang="zh-CN" sz="3200" b="0" dirty="0">
                <a:solidFill>
                  <a:schemeClr val="tx1"/>
                </a:solidFill>
                <a:latin typeface="Arial" panose="020B0604020202020204" pitchFamily="34" charset="0"/>
                <a:ea typeface="宋体" panose="02010600030101010101" pitchFamily="2" charset="-122"/>
              </a:rPr>
              <a:t>不同的目录项引用同一个文件,i结点相同,不能引用目录,不能引用其它文件系统文件</a:t>
            </a:r>
            <a:endParaRPr lang="zh-CN" altLang="zh-CN" sz="3200" b="0"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idx="4294967295"/>
          </p:nvPr>
        </p:nvSpPr>
        <p:spPr>
          <a:xfrm>
            <a:off x="363538" y="595313"/>
            <a:ext cx="8393113" cy="749300"/>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rPr>
              <a:t>例题</a:t>
            </a:r>
            <a:endParaRPr kumimoji="0" lang="zh-CN" altLang="en-US" sz="4800" b="1" i="0" u="none" strike="noStrike" kern="1200" cap="none" spc="0" normalizeH="0" baseline="0" noProof="1">
              <a:solidFill>
                <a:schemeClr val="tx2"/>
              </a:solidFill>
              <a:effectLst>
                <a:outerShdw blurRad="38100" dist="38100" dir="2700000">
                  <a:srgbClr val="000000"/>
                </a:outerShdw>
              </a:effectLst>
              <a:latin typeface="+mj-lt"/>
              <a:ea typeface="宋体" panose="02010600030101010101" pitchFamily="2" charset="-122"/>
              <a:cs typeface="+mj-cs"/>
            </a:endParaRPr>
          </a:p>
        </p:txBody>
      </p:sp>
      <p:sp>
        <p:nvSpPr>
          <p:cNvPr id="98307" name="Rectangle 3"/>
          <p:cNvSpPr>
            <a:spLocks noGrp="1"/>
          </p:cNvSpPr>
          <p:nvPr>
            <p:ph type="body" idx="4294967295"/>
          </p:nvPr>
        </p:nvSpPr>
        <p:spPr>
          <a:xfrm>
            <a:off x="381000" y="1803400"/>
            <a:ext cx="8388350" cy="2432050"/>
          </a:xfrm>
        </p:spPr>
        <p:txBody>
          <a:bodyPr vert="horz" wrap="square" anchor="t">
            <a:spAutoFit/>
          </a:bodyPr>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设文件</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的当前引用计数值为</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，先建立</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的符号链接（软链接）文件</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，再建立</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的硬链接文件</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F3</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，然后删除</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。此时，</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和</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F3</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的引用计数值分别是</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a:p>
            <a:pPr marL="571500" marR="0" indent="-571500" algn="l"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	A</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0</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  B.1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  C.1</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2  D.2</a:t>
            </a:r>
            <a:r>
              <a:rPr kumimoji="0" lang="zh-CN" altLang="en-US"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a:t>
            </a:r>
            <a:r>
              <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rPr>
              <a:t>1  </a:t>
            </a:r>
            <a:endParaRPr kumimoji="0" lang="en-US" altLang="zh-CN" sz="3200" b="0" i="0" u="none" strike="noStrike" kern="1200" cap="none" spc="0" normalizeH="0" baseline="0" noProof="1">
              <a:solidFill>
                <a:schemeClr val="bg2"/>
              </a:solidFill>
              <a:effectLst>
                <a:outerShdw blurRad="38100" dist="38100" dir="2700000">
                  <a:srgbClr val="000000"/>
                </a:outerShdw>
              </a:effectLst>
              <a:latin typeface="+mn-lt"/>
              <a:ea typeface="宋体" panose="02010600030101010101" pitchFamily="2" charset="-122"/>
              <a:cs typeface="+mn-cs"/>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p:cNvSpPr>
          <p:nvPr>
            <p:ph type="body" idx="4294967295"/>
          </p:nvPr>
        </p:nvSpPr>
        <p:spPr>
          <a:xfrm>
            <a:off x="260350" y="155575"/>
            <a:ext cx="8388350" cy="6556375"/>
          </a:xfrm>
        </p:spPr>
        <p:txBody>
          <a:bodyPr vert="horz" wrap="square" anchor="t">
            <a:spAutoFit/>
          </a:bodyPr>
          <a:p>
            <a:pPr marL="533400" marR="0" indent="-5334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3200" b="1" i="0" u="none" strike="noStrike" kern="1200" cap="none" spc="0" normalizeH="0" baseline="0" noProof="1">
                <a:solidFill>
                  <a:schemeClr val="tx2"/>
                </a:solidFill>
                <a:effectLst>
                  <a:outerShdw blurRad="38100" dist="38100" dir="2700000">
                    <a:srgbClr val="000000"/>
                  </a:outerShdw>
                </a:effectLst>
                <a:latin typeface="+mn-lt"/>
                <a:ea typeface="宋体" panose="02010600030101010101" pitchFamily="2" charset="-122"/>
                <a:cs typeface="+mn-cs"/>
                <a:sym typeface="Arial" panose="020B0604020202020204" pitchFamily="34" charset="0"/>
              </a:rPr>
              <a:t>例题：</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某文件系统目录文件采用链接式，每个磁盘块存放</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个下级文件的描述，最多存放</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40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个下级文件，若下级文件为目录文件，上级目录指向该目录文件的第一块，否则指向普通文件的文件控制块。普通文件采用二级索引形式，文件控制块中给出</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12</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个磁盘块地址，前</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个磁盘块地址指出前</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页的物理地址，第</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11</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个磁盘块地址指向一级索引表，一级索引表给出</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256</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个磁盘块地址，即指出该文件第</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10</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页至第</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265</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页的地址，第</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12</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个磁盘块地址指向二级索引表，二级索引表中指出</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256</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个一级索引表的地址。</a:t>
            </a:r>
            <a:endPar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）该文件系统中的普通文件最大可有多少磁盘块？</a:t>
            </a:r>
            <a:endPar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(2) </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若要读文件</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/A/D/K/Q</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中的某一页</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最少要启动磁盘几次</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zh-CN" altLang="en-US"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最多要启动磁盘几次</a:t>
            </a:r>
            <a:r>
              <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endParaRPr kumimoji="0" lang="en-US" altLang="zh-CN" sz="22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body" idx="4294967295"/>
          </p:nvPr>
        </p:nvSpPr>
        <p:spPr>
          <a:xfrm>
            <a:off x="368300" y="592138"/>
            <a:ext cx="8388350" cy="5081588"/>
          </a:xfrm>
        </p:spPr>
        <p:txBody>
          <a:bodyPr vert="horz" wrap="square" anchor="t">
            <a:spAutoFit/>
          </a:bodyPr>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答案：</a:t>
            </a:r>
            <a:endPar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endParaRPr>
          </a:p>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a:t>
            </a:r>
            <a:r>
              <a:rPr kumimoji="0" lang="en-US" altLang="zh-CN"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1</a:t>
            </a: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）该文件系统中的普通文件最大可有：</a:t>
            </a:r>
            <a:endPar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endParaRPr>
          </a:p>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	</a:t>
            </a:r>
            <a:r>
              <a:rPr kumimoji="0" lang="en-US" altLang="zh-CN"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10+256+256</a:t>
            </a:r>
            <a:r>
              <a:rPr kumimoji="0" lang="en-US" altLang="zh-CN" sz="2800" b="0" i="0" u="none" strike="noStrike" kern="1200" cap="none" spc="0" normalizeH="0" baseline="30000" noProof="1">
                <a:solidFill>
                  <a:schemeClr val="tx1"/>
                </a:solidFill>
                <a:effectLst>
                  <a:outerShdw blurRad="38100" dist="38100" dir="2700000">
                    <a:srgbClr val="FFFFFF"/>
                  </a:outerShdw>
                </a:effectLst>
                <a:latin typeface="+mn-lt"/>
                <a:ea typeface="宋体" panose="02010600030101010101" pitchFamily="2" charset="-122"/>
                <a:cs typeface="+mn-cs"/>
              </a:rPr>
              <a:t>2</a:t>
            </a:r>
            <a:r>
              <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rPr>
              <a:t>块</a:t>
            </a:r>
            <a:endParaRPr kumimoji="0" lang="zh-CN" altLang="en-US" sz="2800" b="0" i="0" u="none" strike="noStrike" kern="1200" cap="none" spc="0" normalizeH="0" baseline="0" noProof="1">
              <a:solidFill>
                <a:schemeClr val="tx1"/>
              </a:solidFill>
              <a:effectLst>
                <a:outerShdw blurRad="38100" dist="38100" dir="2700000">
                  <a:srgbClr val="FFFFFF"/>
                </a:outerShdw>
              </a:effectLst>
              <a:latin typeface="+mn-lt"/>
              <a:ea typeface="宋体" panose="02010600030101010101" pitchFamily="2" charset="-122"/>
              <a:cs typeface="+mn-cs"/>
            </a:endParaRPr>
          </a:p>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30000" noProof="1">
                <a:solidFill>
                  <a:schemeClr val="tx1"/>
                </a:solidFill>
                <a:effectLst>
                  <a:outerShdw blurRad="38100" dist="38100" dir="2700000">
                    <a:srgbClr val="FFFFFF"/>
                  </a:outerShdw>
                </a:effectLst>
                <a:latin typeface="+mn-lt"/>
                <a:ea typeface="宋体" panose="02010600030101010101" pitchFamily="2" charset="-122"/>
                <a:cs typeface="+mn-cs"/>
              </a:rPr>
              <a:t>（</a:t>
            </a:r>
            <a:r>
              <a:rPr kumimoji="0" lang="en-US" altLang="zh-CN" sz="2800" b="0" i="0" u="none" strike="noStrike" kern="1200" cap="none" spc="0" normalizeH="0" baseline="30000" noProof="1">
                <a:solidFill>
                  <a:schemeClr val="tx1"/>
                </a:solidFill>
                <a:effectLst>
                  <a:outerShdw blurRad="38100" dist="38100" dir="2700000">
                    <a:srgbClr val="FFFFFF"/>
                  </a:outerShdw>
                </a:effectLst>
                <a:latin typeface="+mn-lt"/>
                <a:ea typeface="宋体" panose="02010600030101010101" pitchFamily="2" charset="-122"/>
                <a:cs typeface="+mn-cs"/>
              </a:rPr>
              <a:t>2</a:t>
            </a:r>
            <a:r>
              <a:rPr kumimoji="0" lang="zh-CN" altLang="en-US" sz="2800" b="0" i="0" u="none" strike="noStrike" kern="1200" cap="none" spc="0" normalizeH="0" baseline="30000" noProof="1">
                <a:solidFill>
                  <a:schemeClr val="tx1"/>
                </a:solidFill>
                <a:effectLst>
                  <a:outerShdw blurRad="38100" dist="38100" dir="2700000">
                    <a:srgbClr val="FFFFFF"/>
                  </a:outerShdw>
                </a:effectLst>
                <a:latin typeface="+mn-lt"/>
                <a:ea typeface="宋体" panose="02010600030101010101" pitchFamily="2" charset="-122"/>
                <a:cs typeface="+mn-cs"/>
              </a:rPr>
              <a:t>）</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若要读文件</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/A/D/K/Q</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中的某一页</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最少要启动磁盘</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1+1+1+1+1</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5</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次，（找到</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D</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K</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Q</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各启动磁盘一次，共</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4</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次，读</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Q</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一次）</a:t>
            </a:r>
            <a:endPar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71500" marR="0" indent="-571500" algn="l" defTabSz="914400" rtl="0" eaLnBrk="1" fontAlgn="base" latinLnBrk="0" hangingPunct="1">
              <a:lnSpc>
                <a:spcPct val="150000"/>
              </a:lnSpc>
              <a:spcBef>
                <a:spcPct val="30000"/>
              </a:spcBef>
              <a:spcAft>
                <a:spcPct val="0"/>
              </a:spcAft>
              <a:buClr>
                <a:schemeClr val="tx2"/>
              </a:buClr>
              <a:buSzPct val="95000"/>
              <a:buFont typeface="Wingdings" panose="05000000000000000000" pitchFamily="2" charset="2"/>
              <a:buNone/>
            </a:pP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  最多要启动磁盘</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4+4+4+4+1+1+1</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a:t>
            </a:r>
            <a:r>
              <a:rPr kumimoji="0" lang="en-US" altLang="zh-CN"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19</a:t>
            </a:r>
            <a:r>
              <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rPr>
              <a:t>次</a:t>
            </a:r>
            <a:endParaRPr kumimoji="0" lang="zh-CN" altLang="en-US" sz="2800" b="0" i="0" u="none" strike="noStrike" kern="1200" cap="none" spc="0" normalizeH="0" baseline="0" noProof="1">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p:nvPr/>
        </p:nvSpPr>
        <p:spPr>
          <a:xfrm>
            <a:off x="1006475" y="1562100"/>
            <a:ext cx="7129463" cy="2139950"/>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文件操作与文件备份</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0" name="" r:id="rId1" imgW="838200" imgH="647700" progId="Paint.Picture">
                  <p:embed/>
                </p:oleObj>
              </mc:Choice>
              <mc:Fallback>
                <p:oleObj name="" r:id="rId1" imgW="838200" imgH="647700" progId="Paint.Picture">
                  <p:embed/>
                  <p:pic>
                    <p:nvPicPr>
                      <p:cNvPr id="0" name="图片 3089"/>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01379"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78">
                                            <p:txEl>
                                              <p:charRg st="1" end="11"/>
                                            </p:txEl>
                                          </p:spTgt>
                                        </p:tgtEl>
                                        <p:attrNameLst>
                                          <p:attrName>style.visibility</p:attrName>
                                        </p:attrNameLst>
                                      </p:cBhvr>
                                      <p:to>
                                        <p:strVal val="visible"/>
                                      </p:to>
                                    </p:set>
                                    <p:anim calcmode="lin" valueType="num">
                                      <p:cBhvr additive="base">
                                        <p:cTn id="7" dur="1000" fill="hold"/>
                                        <p:tgtEl>
                                          <p:spTgt spid="101378">
                                            <p:txEl>
                                              <p:charRg st="1" end="1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1378">
                                            <p:txEl>
                                              <p:charRg st="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40</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2403" name="Rectangle 3"/>
          <p:cNvSpPr/>
          <p:nvPr/>
        </p:nvSpPr>
        <p:spPr>
          <a:xfrm>
            <a:off x="171450" y="658813"/>
            <a:ext cx="8318500" cy="5724525"/>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a:t>
            </a:r>
            <a:r>
              <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rPr>
              <a:t>文件操作</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常用的文件操作命令</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create	 创建一个新文件</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delete	 从系统目录中撤消一个文件</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rename	 在系统目录中改变文件的名字</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open	 打开文件</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在用户和文件(或设备)之间建立一个逻辑通路</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close	 关闭文件</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在用户和文件(或设备)之间撤消一个逻辑通路</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write	 写到一个文件(或设备)上</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Blip>
                <a:blip r:embed="rId1"/>
              </a:buBlip>
            </a:pPr>
            <a:r>
              <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read	 从一个文件(或设备)读入数据信息	</a:t>
            </a:r>
            <a:endParaRPr kumimoji="0" lang="zh-CN" sz="20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3">
                                            <p:txEl>
                                              <p:charRg st="0" end="9"/>
                                            </p:txEl>
                                          </p:spTgt>
                                        </p:tgtEl>
                                        <p:attrNameLst>
                                          <p:attrName>style.visibility</p:attrName>
                                        </p:attrNameLst>
                                      </p:cBhvr>
                                      <p:to>
                                        <p:strVal val="visible"/>
                                      </p:to>
                                    </p:set>
                                    <p:anim calcmode="lin" valueType="num">
                                      <p:cBhvr additive="base">
                                        <p:cTn id="7" dur="1000" fill="hold"/>
                                        <p:tgtEl>
                                          <p:spTgt spid="102403">
                                            <p:txEl>
                                              <p:charRg st="0" end="9"/>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2403">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03">
                                            <p:txEl>
                                              <p:charRg st="9" end="29"/>
                                            </p:txEl>
                                          </p:spTgt>
                                        </p:tgtEl>
                                        <p:attrNameLst>
                                          <p:attrName>style.visibility</p:attrName>
                                        </p:attrNameLst>
                                      </p:cBhvr>
                                      <p:to>
                                        <p:strVal val="visible"/>
                                      </p:to>
                                    </p:set>
                                    <p:anim calcmode="lin" valueType="num">
                                      <p:cBhvr additive="base">
                                        <p:cTn id="13" dur="1000" fill="hold"/>
                                        <p:tgtEl>
                                          <p:spTgt spid="102403">
                                            <p:txEl>
                                              <p:charRg st="9" end="2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2403">
                                            <p:txEl>
                                              <p:charRg st="9" end="2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03">
                                            <p:txEl>
                                              <p:charRg st="29" end="45"/>
                                            </p:txEl>
                                          </p:spTgt>
                                        </p:tgtEl>
                                        <p:attrNameLst>
                                          <p:attrName>style.visibility</p:attrName>
                                        </p:attrNameLst>
                                      </p:cBhvr>
                                      <p:to>
                                        <p:strVal val="visible"/>
                                      </p:to>
                                    </p:set>
                                    <p:anim calcmode="lin" valueType="num">
                                      <p:cBhvr additive="base">
                                        <p:cTn id="19" dur="500" fill="hold"/>
                                        <p:tgtEl>
                                          <p:spTgt spid="102403">
                                            <p:txEl>
                                              <p:charRg st="29" end="4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3">
                                            <p:txEl>
                                              <p:charRg st="29" end="4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403">
                                            <p:txEl>
                                              <p:charRg st="45" end="66"/>
                                            </p:txEl>
                                          </p:spTgt>
                                        </p:tgtEl>
                                        <p:attrNameLst>
                                          <p:attrName>style.visibility</p:attrName>
                                        </p:attrNameLst>
                                      </p:cBhvr>
                                      <p:to>
                                        <p:strVal val="visible"/>
                                      </p:to>
                                    </p:set>
                                    <p:anim calcmode="lin" valueType="num">
                                      <p:cBhvr additive="base">
                                        <p:cTn id="23" dur="500" fill="hold"/>
                                        <p:tgtEl>
                                          <p:spTgt spid="102403">
                                            <p:txEl>
                                              <p:charRg st="45" end="6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03">
                                            <p:txEl>
                                              <p:charRg st="45" end="6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2403">
                                            <p:txEl>
                                              <p:charRg st="66" end="88"/>
                                            </p:txEl>
                                          </p:spTgt>
                                        </p:tgtEl>
                                        <p:attrNameLst>
                                          <p:attrName>style.visibility</p:attrName>
                                        </p:attrNameLst>
                                      </p:cBhvr>
                                      <p:to>
                                        <p:strVal val="visible"/>
                                      </p:to>
                                    </p:set>
                                    <p:anim calcmode="lin" valueType="num">
                                      <p:cBhvr additive="base">
                                        <p:cTn id="27" dur="500" fill="hold"/>
                                        <p:tgtEl>
                                          <p:spTgt spid="102403">
                                            <p:txEl>
                                              <p:charRg st="66" end="8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2403">
                                            <p:txEl>
                                              <p:charRg st="66" end="8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2403">
                                            <p:txEl>
                                              <p:charRg st="88" end="99"/>
                                            </p:txEl>
                                          </p:spTgt>
                                        </p:tgtEl>
                                        <p:attrNameLst>
                                          <p:attrName>style.visibility</p:attrName>
                                        </p:attrNameLst>
                                      </p:cBhvr>
                                      <p:to>
                                        <p:strVal val="visible"/>
                                      </p:to>
                                    </p:set>
                                    <p:anim calcmode="lin" valueType="num">
                                      <p:cBhvr additive="base">
                                        <p:cTn id="31" dur="500" fill="hold"/>
                                        <p:tgtEl>
                                          <p:spTgt spid="102403">
                                            <p:txEl>
                                              <p:charRg st="88" end="9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03">
                                            <p:txEl>
                                              <p:charRg st="88" end="9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2403">
                                            <p:txEl>
                                              <p:charRg st="99" end="142"/>
                                            </p:txEl>
                                          </p:spTgt>
                                        </p:tgtEl>
                                        <p:attrNameLst>
                                          <p:attrName>style.visibility</p:attrName>
                                        </p:attrNameLst>
                                      </p:cBhvr>
                                      <p:to>
                                        <p:strVal val="visible"/>
                                      </p:to>
                                    </p:set>
                                    <p:anim calcmode="lin" valueType="num">
                                      <p:cBhvr additive="base">
                                        <p:cTn id="35" dur="500" fill="hold"/>
                                        <p:tgtEl>
                                          <p:spTgt spid="102403">
                                            <p:txEl>
                                              <p:charRg st="99" end="14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03">
                                            <p:txEl>
                                              <p:charRg st="99" end="14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2403">
                                            <p:txEl>
                                              <p:charRg st="142" end="154"/>
                                            </p:txEl>
                                          </p:spTgt>
                                        </p:tgtEl>
                                        <p:attrNameLst>
                                          <p:attrName>style.visibility</p:attrName>
                                        </p:attrNameLst>
                                      </p:cBhvr>
                                      <p:to>
                                        <p:strVal val="visible"/>
                                      </p:to>
                                    </p:set>
                                    <p:anim calcmode="lin" valueType="num">
                                      <p:cBhvr additive="base">
                                        <p:cTn id="39" dur="500" fill="hold"/>
                                        <p:tgtEl>
                                          <p:spTgt spid="102403">
                                            <p:txEl>
                                              <p:charRg st="142" end="15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2403">
                                            <p:txEl>
                                              <p:charRg st="142" end="15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2403">
                                            <p:txEl>
                                              <p:charRg st="154" end="197"/>
                                            </p:txEl>
                                          </p:spTgt>
                                        </p:tgtEl>
                                        <p:attrNameLst>
                                          <p:attrName>style.visibility</p:attrName>
                                        </p:attrNameLst>
                                      </p:cBhvr>
                                      <p:to>
                                        <p:strVal val="visible"/>
                                      </p:to>
                                    </p:set>
                                    <p:anim calcmode="lin" valueType="num">
                                      <p:cBhvr additive="base">
                                        <p:cTn id="43" dur="500" fill="hold"/>
                                        <p:tgtEl>
                                          <p:spTgt spid="102403">
                                            <p:txEl>
                                              <p:charRg st="154" end="19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03">
                                            <p:txEl>
                                              <p:charRg st="154" end="19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2403">
                                            <p:txEl>
                                              <p:charRg st="197" end="217"/>
                                            </p:txEl>
                                          </p:spTgt>
                                        </p:tgtEl>
                                        <p:attrNameLst>
                                          <p:attrName>style.visibility</p:attrName>
                                        </p:attrNameLst>
                                      </p:cBhvr>
                                      <p:to>
                                        <p:strVal val="visible"/>
                                      </p:to>
                                    </p:set>
                                    <p:anim calcmode="lin" valueType="num">
                                      <p:cBhvr additive="base">
                                        <p:cTn id="47" dur="500" fill="hold"/>
                                        <p:tgtEl>
                                          <p:spTgt spid="102403">
                                            <p:txEl>
                                              <p:charRg st="197" end="21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03">
                                            <p:txEl>
                                              <p:charRg st="197" end="21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2403">
                                            <p:txEl>
                                              <p:charRg st="217" end="241"/>
                                            </p:txEl>
                                          </p:spTgt>
                                        </p:tgtEl>
                                        <p:attrNameLst>
                                          <p:attrName>style.visibility</p:attrName>
                                        </p:attrNameLst>
                                      </p:cBhvr>
                                      <p:to>
                                        <p:strVal val="visible"/>
                                      </p:to>
                                    </p:set>
                                    <p:anim calcmode="lin" valueType="num">
                                      <p:cBhvr additive="base">
                                        <p:cTn id="51" dur="500" fill="hold"/>
                                        <p:tgtEl>
                                          <p:spTgt spid="102403">
                                            <p:txEl>
                                              <p:charRg st="217" end="24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2403">
                                            <p:txEl>
                                              <p:charRg st="217"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41</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3427" name="Rectangle 3"/>
          <p:cNvSpPr/>
          <p:nvPr/>
        </p:nvSpPr>
        <p:spPr>
          <a:xfrm>
            <a:off x="57150" y="630238"/>
            <a:ext cx="9086850" cy="488315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“打开文件”和“关闭文件”操作操作</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打开文件操作</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所谓打开文件就是把该文件的有关目录表目复制到主存中</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约定的区域，建立文件控制块，建立用户和这个文件的联</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系。</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关闭文件操作</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所谓关闭文件就是用户宣布这个文件当前不再使用，系统</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将其在主存中的文件控制块删去，因而也就切断了用户同</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这个文件的联系。</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3427">
                                            <p:txEl>
                                              <p:charRg st="0" end="29"/>
                                            </p:txEl>
                                          </p:spTgt>
                                        </p:tgtEl>
                                        <p:attrNameLst>
                                          <p:attrName>style.visibility</p:attrName>
                                        </p:attrNameLst>
                                      </p:cBhvr>
                                      <p:to>
                                        <p:strVal val="visible"/>
                                      </p:to>
                                    </p:set>
                                    <p:anim calcmode="lin" valueType="num">
                                      <p:cBhvr additive="base">
                                        <p:cTn id="7" dur="500" fill="hold"/>
                                        <p:tgtEl>
                                          <p:spTgt spid="103427">
                                            <p:txEl>
                                              <p:charRg st="0" end="2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3427">
                                            <p:txEl>
                                              <p:charRg st="0" end="2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3427">
                                            <p:txEl>
                                              <p:charRg st="29" end="39"/>
                                            </p:txEl>
                                          </p:spTgt>
                                        </p:tgtEl>
                                        <p:attrNameLst>
                                          <p:attrName>style.visibility</p:attrName>
                                        </p:attrNameLst>
                                      </p:cBhvr>
                                      <p:to>
                                        <p:strVal val="visible"/>
                                      </p:to>
                                    </p:set>
                                    <p:anim calcmode="lin" valueType="num">
                                      <p:cBhvr additive="base">
                                        <p:cTn id="13" dur="500" fill="hold"/>
                                        <p:tgtEl>
                                          <p:spTgt spid="103427">
                                            <p:txEl>
                                              <p:charRg st="29" end="3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3427">
                                            <p:txEl>
                                              <p:charRg st="29" end="3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3427">
                                            <p:txEl>
                                              <p:charRg st="39" end="72"/>
                                            </p:txEl>
                                          </p:spTgt>
                                        </p:tgtEl>
                                        <p:attrNameLst>
                                          <p:attrName>style.visibility</p:attrName>
                                        </p:attrNameLst>
                                      </p:cBhvr>
                                      <p:to>
                                        <p:strVal val="visible"/>
                                      </p:to>
                                    </p:set>
                                    <p:anim calcmode="lin" valueType="num">
                                      <p:cBhvr additive="base">
                                        <p:cTn id="19" dur="500" fill="hold"/>
                                        <p:tgtEl>
                                          <p:spTgt spid="103427">
                                            <p:txEl>
                                              <p:charRg st="39" end="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3427">
                                            <p:txEl>
                                              <p:charRg st="39" end="7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3427">
                                            <p:txEl>
                                              <p:charRg st="72" end="105"/>
                                            </p:txEl>
                                          </p:spTgt>
                                        </p:tgtEl>
                                        <p:attrNameLst>
                                          <p:attrName>style.visibility</p:attrName>
                                        </p:attrNameLst>
                                      </p:cBhvr>
                                      <p:to>
                                        <p:strVal val="visible"/>
                                      </p:to>
                                    </p:set>
                                    <p:anim calcmode="lin" valueType="num">
                                      <p:cBhvr additive="base">
                                        <p:cTn id="23" dur="500" fill="hold"/>
                                        <p:tgtEl>
                                          <p:spTgt spid="103427">
                                            <p:txEl>
                                              <p:charRg st="72" end="10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3427">
                                            <p:txEl>
                                              <p:charRg st="72" end="10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3427">
                                            <p:txEl>
                                              <p:charRg st="105" end="115"/>
                                            </p:txEl>
                                          </p:spTgt>
                                        </p:tgtEl>
                                        <p:attrNameLst>
                                          <p:attrName>style.visibility</p:attrName>
                                        </p:attrNameLst>
                                      </p:cBhvr>
                                      <p:to>
                                        <p:strVal val="visible"/>
                                      </p:to>
                                    </p:set>
                                    <p:anim calcmode="lin" valueType="num">
                                      <p:cBhvr additive="base">
                                        <p:cTn id="27" dur="500" fill="hold"/>
                                        <p:tgtEl>
                                          <p:spTgt spid="103427">
                                            <p:txEl>
                                              <p:charRg st="105" end="11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3427">
                                            <p:txEl>
                                              <p:charRg st="105" end="11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3427">
                                            <p:txEl>
                                              <p:charRg st="115" end="124"/>
                                            </p:txEl>
                                          </p:spTgt>
                                        </p:tgtEl>
                                        <p:attrNameLst>
                                          <p:attrName>style.visibility</p:attrName>
                                        </p:attrNameLst>
                                      </p:cBhvr>
                                      <p:to>
                                        <p:strVal val="visible"/>
                                      </p:to>
                                    </p:set>
                                    <p:anim calcmode="lin" valueType="num">
                                      <p:cBhvr additive="base">
                                        <p:cTn id="33" dur="500" fill="hold"/>
                                        <p:tgtEl>
                                          <p:spTgt spid="103427">
                                            <p:txEl>
                                              <p:charRg st="115" end="12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3427">
                                            <p:txEl>
                                              <p:charRg st="115" end="12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3427">
                                            <p:txEl>
                                              <p:charRg st="124" end="164"/>
                                            </p:txEl>
                                          </p:spTgt>
                                        </p:tgtEl>
                                        <p:attrNameLst>
                                          <p:attrName>style.visibility</p:attrName>
                                        </p:attrNameLst>
                                      </p:cBhvr>
                                      <p:to>
                                        <p:strVal val="visible"/>
                                      </p:to>
                                    </p:set>
                                    <p:anim calcmode="lin" valueType="num">
                                      <p:cBhvr additive="base">
                                        <p:cTn id="39" dur="500" fill="hold"/>
                                        <p:tgtEl>
                                          <p:spTgt spid="103427">
                                            <p:txEl>
                                              <p:charRg st="124" end="16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3427">
                                            <p:txEl>
                                              <p:charRg st="124" end="16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3427">
                                            <p:txEl>
                                              <p:charRg st="164" end="204"/>
                                            </p:txEl>
                                          </p:spTgt>
                                        </p:tgtEl>
                                        <p:attrNameLst>
                                          <p:attrName>style.visibility</p:attrName>
                                        </p:attrNameLst>
                                      </p:cBhvr>
                                      <p:to>
                                        <p:strVal val="visible"/>
                                      </p:to>
                                    </p:set>
                                    <p:anim calcmode="lin" valueType="num">
                                      <p:cBhvr additive="base">
                                        <p:cTn id="43" dur="500" fill="hold"/>
                                        <p:tgtEl>
                                          <p:spTgt spid="103427">
                                            <p:txEl>
                                              <p:charRg st="164" end="20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3427">
                                            <p:txEl>
                                              <p:charRg st="164" end="20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3427">
                                            <p:txEl>
                                              <p:charRg st="204" end="227"/>
                                            </p:txEl>
                                          </p:spTgt>
                                        </p:tgtEl>
                                        <p:attrNameLst>
                                          <p:attrName>style.visibility</p:attrName>
                                        </p:attrNameLst>
                                      </p:cBhvr>
                                      <p:to>
                                        <p:strVal val="visible"/>
                                      </p:to>
                                    </p:set>
                                    <p:anim calcmode="lin" valueType="num">
                                      <p:cBhvr additive="base">
                                        <p:cTn id="47" dur="500" fill="hold"/>
                                        <p:tgtEl>
                                          <p:spTgt spid="103427">
                                            <p:txEl>
                                              <p:charRg st="204" end="22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3427">
                                            <p:txEl>
                                              <p:charRg st="204" end="22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42</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4451" name="Rectangle 3"/>
          <p:cNvSpPr/>
          <p:nvPr/>
        </p:nvSpPr>
        <p:spPr>
          <a:xfrm>
            <a:off x="171450" y="558800"/>
            <a:ext cx="8972550" cy="6011863"/>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文件备份</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什么是文件备份</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为了能在软、硬件失效的意外情况下恢复文件，保证文件</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的完整性、数据的连续可利用性，文件系统提供适当的机</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     构，以便复制备份。</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(2) 文件备份的方法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周期性转储</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按固定的时间周期把存储器中所有文件的内容转存到某种</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介质上，通常是磁带或磁盘。在系统失效时，使用这些转</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存磁盘或磁带，将所有文件重新建立并恢复到最后一次转</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存时的状态。</a:t>
            </a:r>
            <a:r>
              <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rPr>
              <a:t> </a:t>
            </a:r>
            <a:endParaRPr kumimoji="0" lang="zh-CN" sz="2400" b="0" i="0" u="none" strike="noStrike" kern="1200" cap="none" spc="0" normalizeH="0" baseline="0" noProof="1" dirty="0">
              <a:solidFill>
                <a:schemeClr val="tx1"/>
              </a:solidFill>
              <a:effectLst>
                <a:outerShdw blurRad="38100" dist="38100" dir="2700000">
                  <a:srgbClr val="FFFFFF"/>
                </a:outerShdw>
              </a:effectLst>
              <a:latin typeface="Arial" panose="020B0604020202020204" pitchFamily="34"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4451">
                                            <p:txEl>
                                              <p:charRg st="0" end="9"/>
                                            </p:txEl>
                                          </p:spTgt>
                                        </p:tgtEl>
                                        <p:attrNameLst>
                                          <p:attrName>style.visibility</p:attrName>
                                        </p:attrNameLst>
                                      </p:cBhvr>
                                      <p:to>
                                        <p:strVal val="visible"/>
                                      </p:to>
                                    </p:set>
                                    <p:anim calcmode="lin" valueType="num">
                                      <p:cBhvr additive="base">
                                        <p:cTn id="7" dur="500" fill="hold"/>
                                        <p:tgtEl>
                                          <p:spTgt spid="104451">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451">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4451">
                                            <p:txEl>
                                              <p:charRg st="9" end="27"/>
                                            </p:txEl>
                                          </p:spTgt>
                                        </p:tgtEl>
                                        <p:attrNameLst>
                                          <p:attrName>style.visibility</p:attrName>
                                        </p:attrNameLst>
                                      </p:cBhvr>
                                      <p:to>
                                        <p:strVal val="visible"/>
                                      </p:to>
                                    </p:set>
                                    <p:anim calcmode="lin" valueType="num">
                                      <p:cBhvr additive="base">
                                        <p:cTn id="13" dur="500" fill="hold"/>
                                        <p:tgtEl>
                                          <p:spTgt spid="104451">
                                            <p:txEl>
                                              <p:charRg st="9"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51">
                                            <p:txEl>
                                              <p:charRg st="9"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4451">
                                            <p:txEl>
                                              <p:charRg st="27" end="58"/>
                                            </p:txEl>
                                          </p:spTgt>
                                        </p:tgtEl>
                                        <p:attrNameLst>
                                          <p:attrName>style.visibility</p:attrName>
                                        </p:attrNameLst>
                                      </p:cBhvr>
                                      <p:to>
                                        <p:strVal val="visible"/>
                                      </p:to>
                                    </p:set>
                                    <p:anim calcmode="lin" valueType="num">
                                      <p:cBhvr additive="base">
                                        <p:cTn id="19" dur="500" fill="hold"/>
                                        <p:tgtEl>
                                          <p:spTgt spid="104451">
                                            <p:txEl>
                                              <p:charRg st="27"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4451">
                                            <p:txEl>
                                              <p:charRg st="27" end="5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4451">
                                            <p:txEl>
                                              <p:charRg st="58" end="89"/>
                                            </p:txEl>
                                          </p:spTgt>
                                        </p:tgtEl>
                                        <p:attrNameLst>
                                          <p:attrName>style.visibility</p:attrName>
                                        </p:attrNameLst>
                                      </p:cBhvr>
                                      <p:to>
                                        <p:strVal val="visible"/>
                                      </p:to>
                                    </p:set>
                                    <p:anim calcmode="lin" valueType="num">
                                      <p:cBhvr additive="base">
                                        <p:cTn id="23" dur="500" fill="hold"/>
                                        <p:tgtEl>
                                          <p:spTgt spid="104451">
                                            <p:txEl>
                                              <p:charRg st="58" end="8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4451">
                                            <p:txEl>
                                              <p:charRg st="58" end="8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4451">
                                            <p:txEl>
                                              <p:charRg st="89" end="104"/>
                                            </p:txEl>
                                          </p:spTgt>
                                        </p:tgtEl>
                                        <p:attrNameLst>
                                          <p:attrName>style.visibility</p:attrName>
                                        </p:attrNameLst>
                                      </p:cBhvr>
                                      <p:to>
                                        <p:strVal val="visible"/>
                                      </p:to>
                                    </p:set>
                                    <p:anim calcmode="lin" valueType="num">
                                      <p:cBhvr additive="base">
                                        <p:cTn id="27" dur="500" fill="hold"/>
                                        <p:tgtEl>
                                          <p:spTgt spid="104451">
                                            <p:txEl>
                                              <p:charRg st="89" end="10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4451">
                                            <p:txEl>
                                              <p:charRg st="89" end="10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104451">
                                            <p:txEl>
                                              <p:charRg st="104" end="122"/>
                                            </p:txEl>
                                          </p:spTgt>
                                        </p:tgtEl>
                                        <p:attrNameLst>
                                          <p:attrName>style.visibility</p:attrName>
                                        </p:attrNameLst>
                                      </p:cBhvr>
                                      <p:to>
                                        <p:strVal val="visible"/>
                                      </p:to>
                                    </p:set>
                                    <p:anim calcmode="lin" valueType="num">
                                      <p:cBhvr additive="base">
                                        <p:cTn id="33" dur="500" fill="hold"/>
                                        <p:tgtEl>
                                          <p:spTgt spid="104451">
                                            <p:txEl>
                                              <p:charRg st="104" end="12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4451">
                                            <p:txEl>
                                              <p:charRg st="104" end="122"/>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4451">
                                            <p:txEl>
                                              <p:charRg st="122" end="130"/>
                                            </p:txEl>
                                          </p:spTgt>
                                        </p:tgtEl>
                                        <p:attrNameLst>
                                          <p:attrName>style.visibility</p:attrName>
                                        </p:attrNameLst>
                                      </p:cBhvr>
                                      <p:to>
                                        <p:strVal val="visible"/>
                                      </p:to>
                                    </p:set>
                                    <p:anim calcmode="lin" valueType="num">
                                      <p:cBhvr additive="base">
                                        <p:cTn id="39" dur="500" fill="hold"/>
                                        <p:tgtEl>
                                          <p:spTgt spid="104451">
                                            <p:txEl>
                                              <p:charRg st="122" end="13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4451">
                                            <p:txEl>
                                              <p:charRg st="122" end="13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4451">
                                            <p:txEl>
                                              <p:charRg st="130" end="156"/>
                                            </p:txEl>
                                          </p:spTgt>
                                        </p:tgtEl>
                                        <p:attrNameLst>
                                          <p:attrName>style.visibility</p:attrName>
                                        </p:attrNameLst>
                                      </p:cBhvr>
                                      <p:to>
                                        <p:strVal val="visible"/>
                                      </p:to>
                                    </p:set>
                                    <p:anim calcmode="lin" valueType="num">
                                      <p:cBhvr additive="base">
                                        <p:cTn id="43" dur="500" fill="hold"/>
                                        <p:tgtEl>
                                          <p:spTgt spid="104451">
                                            <p:txEl>
                                              <p:charRg st="130" end="15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4451">
                                            <p:txEl>
                                              <p:charRg st="130" end="15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4451">
                                            <p:txEl>
                                              <p:charRg st="156" end="182"/>
                                            </p:txEl>
                                          </p:spTgt>
                                        </p:tgtEl>
                                        <p:attrNameLst>
                                          <p:attrName>style.visibility</p:attrName>
                                        </p:attrNameLst>
                                      </p:cBhvr>
                                      <p:to>
                                        <p:strVal val="visible"/>
                                      </p:to>
                                    </p:set>
                                    <p:anim calcmode="lin" valueType="num">
                                      <p:cBhvr additive="base">
                                        <p:cTn id="47" dur="500" fill="hold"/>
                                        <p:tgtEl>
                                          <p:spTgt spid="104451">
                                            <p:txEl>
                                              <p:charRg st="156" end="18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4451">
                                            <p:txEl>
                                              <p:charRg st="156" end="18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4451">
                                            <p:txEl>
                                              <p:charRg st="182" end="208"/>
                                            </p:txEl>
                                          </p:spTgt>
                                        </p:tgtEl>
                                        <p:attrNameLst>
                                          <p:attrName>style.visibility</p:attrName>
                                        </p:attrNameLst>
                                      </p:cBhvr>
                                      <p:to>
                                        <p:strVal val="visible"/>
                                      </p:to>
                                    </p:set>
                                    <p:anim calcmode="lin" valueType="num">
                                      <p:cBhvr additive="base">
                                        <p:cTn id="51" dur="500" fill="hold"/>
                                        <p:tgtEl>
                                          <p:spTgt spid="104451">
                                            <p:txEl>
                                              <p:charRg st="182" end="20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4451">
                                            <p:txEl>
                                              <p:charRg st="182" end="20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04451">
                                            <p:txEl>
                                              <p:charRg st="208" end="216"/>
                                            </p:txEl>
                                          </p:spTgt>
                                        </p:tgtEl>
                                        <p:attrNameLst>
                                          <p:attrName>style.visibility</p:attrName>
                                        </p:attrNameLst>
                                      </p:cBhvr>
                                      <p:to>
                                        <p:strVal val="visible"/>
                                      </p:to>
                                    </p:set>
                                    <p:anim calcmode="lin" valueType="num">
                                      <p:cBhvr additive="base">
                                        <p:cTn id="55" dur="500" fill="hold"/>
                                        <p:tgtEl>
                                          <p:spTgt spid="104451">
                                            <p:txEl>
                                              <p:charRg st="208" end="21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4451">
                                            <p:txEl>
                                              <p:charRg st="208" end="2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43</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5475" name="Rectangle 3"/>
          <p:cNvSpPr/>
          <p:nvPr/>
        </p:nvSpPr>
        <p:spPr>
          <a:xfrm>
            <a:off x="128588" y="730250"/>
            <a:ext cx="8840788" cy="398938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增量性转储</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这种技术转储的只是从上次转储以后已经改变过的信息；</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增量转储的信息量较小，故转储可在更短的时间周期内进</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1295400" marR="0" lvl="2" indent="-264795"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rPr>
              <a:t>行。</a:t>
            </a:r>
            <a:endParaRPr kumimoji="0" lang="zh-CN" sz="2400" b="0" i="0" u="none" strike="noStrike" kern="1200" cap="none" spc="0" normalizeH="0" baseline="0" noProof="1" dirty="0">
              <a:solidFill>
                <a:schemeClr val="tx1"/>
              </a:solidFill>
              <a:latin typeface="Arial" panose="020B0604020202020204" pitchFamily="34" charset="0"/>
              <a:ea typeface="宋体" panose="02010600030101010101" pitchFamily="2" charset="-122"/>
              <a:cs typeface="+mn-cs"/>
            </a:endParaRPr>
          </a:p>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(3) 文件备份的发展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动态备份</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远程备份技术 </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文件系统——文件操作和文件备份</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5475">
                                            <p:txEl>
                                              <p:charRg st="0" end="8"/>
                                            </p:txEl>
                                          </p:spTgt>
                                        </p:tgtEl>
                                        <p:attrNameLst>
                                          <p:attrName>style.visibility</p:attrName>
                                        </p:attrNameLst>
                                      </p:cBhvr>
                                      <p:to>
                                        <p:strVal val="visible"/>
                                      </p:to>
                                    </p:set>
                                    <p:anim calcmode="lin" valueType="num">
                                      <p:cBhvr additive="base">
                                        <p:cTn id="7" dur="500" fill="hold"/>
                                        <p:tgtEl>
                                          <p:spTgt spid="105475">
                                            <p:txEl>
                                              <p:charRg st="0" end="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charRg st="0" end="8"/>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5475">
                                            <p:txEl>
                                              <p:charRg st="8" end="34"/>
                                            </p:txEl>
                                          </p:spTgt>
                                        </p:tgtEl>
                                        <p:attrNameLst>
                                          <p:attrName>style.visibility</p:attrName>
                                        </p:attrNameLst>
                                      </p:cBhvr>
                                      <p:to>
                                        <p:strVal val="visible"/>
                                      </p:to>
                                    </p:set>
                                    <p:anim calcmode="lin" valueType="num">
                                      <p:cBhvr additive="base">
                                        <p:cTn id="11" dur="500" fill="hold"/>
                                        <p:tgtEl>
                                          <p:spTgt spid="105475">
                                            <p:txEl>
                                              <p:charRg st="8" end="3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5475">
                                            <p:txEl>
                                              <p:charRg st="8" end="3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05475">
                                            <p:txEl>
                                              <p:charRg st="34" end="60"/>
                                            </p:txEl>
                                          </p:spTgt>
                                        </p:tgtEl>
                                        <p:attrNameLst>
                                          <p:attrName>style.visibility</p:attrName>
                                        </p:attrNameLst>
                                      </p:cBhvr>
                                      <p:to>
                                        <p:strVal val="visible"/>
                                      </p:to>
                                    </p:set>
                                    <p:anim calcmode="lin" valueType="num">
                                      <p:cBhvr additive="base">
                                        <p:cTn id="15" dur="500" fill="hold"/>
                                        <p:tgtEl>
                                          <p:spTgt spid="105475">
                                            <p:txEl>
                                              <p:charRg st="34" end="6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5475">
                                            <p:txEl>
                                              <p:charRg st="34" end="60"/>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105475">
                                            <p:txEl>
                                              <p:charRg st="60" end="63"/>
                                            </p:txEl>
                                          </p:spTgt>
                                        </p:tgtEl>
                                        <p:attrNameLst>
                                          <p:attrName>style.visibility</p:attrName>
                                        </p:attrNameLst>
                                      </p:cBhvr>
                                      <p:to>
                                        <p:strVal val="visible"/>
                                      </p:to>
                                    </p:set>
                                    <p:anim calcmode="lin" valueType="num">
                                      <p:cBhvr additive="base">
                                        <p:cTn id="19" dur="500" fill="hold"/>
                                        <p:tgtEl>
                                          <p:spTgt spid="105475">
                                            <p:txEl>
                                              <p:charRg st="60" end="6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charRg st="60" end="6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5475">
                                            <p:txEl>
                                              <p:charRg st="63" end="81"/>
                                            </p:txEl>
                                          </p:spTgt>
                                        </p:tgtEl>
                                        <p:attrNameLst>
                                          <p:attrName>style.visibility</p:attrName>
                                        </p:attrNameLst>
                                      </p:cBhvr>
                                      <p:to>
                                        <p:strVal val="visible"/>
                                      </p:to>
                                    </p:set>
                                    <p:anim calcmode="lin" valueType="num">
                                      <p:cBhvr additive="base">
                                        <p:cTn id="25" dur="500" fill="hold"/>
                                        <p:tgtEl>
                                          <p:spTgt spid="105475">
                                            <p:txEl>
                                              <p:charRg st="63" end="8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charRg st="63" end="81"/>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105475">
                                            <p:txEl>
                                              <p:charRg st="81" end="88"/>
                                            </p:txEl>
                                          </p:spTgt>
                                        </p:tgtEl>
                                        <p:attrNameLst>
                                          <p:attrName>style.visibility</p:attrName>
                                        </p:attrNameLst>
                                      </p:cBhvr>
                                      <p:to>
                                        <p:strVal val="visible"/>
                                      </p:to>
                                    </p:set>
                                    <p:anim calcmode="lin" valueType="num">
                                      <p:cBhvr additive="base">
                                        <p:cTn id="29" dur="500" fill="hold"/>
                                        <p:tgtEl>
                                          <p:spTgt spid="105475">
                                            <p:txEl>
                                              <p:charRg st="81" end="88"/>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5475">
                                            <p:txEl>
                                              <p:charRg st="81" end="88"/>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105475">
                                            <p:txEl>
                                              <p:charRg st="88" end="98"/>
                                            </p:txEl>
                                          </p:spTgt>
                                        </p:tgtEl>
                                        <p:attrNameLst>
                                          <p:attrName>style.visibility</p:attrName>
                                        </p:attrNameLst>
                                      </p:cBhvr>
                                      <p:to>
                                        <p:strVal val="visible"/>
                                      </p:to>
                                    </p:set>
                                    <p:anim calcmode="lin" valueType="num">
                                      <p:cBhvr additive="base">
                                        <p:cTn id="33" dur="500" fill="hold"/>
                                        <p:tgtEl>
                                          <p:spTgt spid="105475">
                                            <p:txEl>
                                              <p:charRg st="88" end="98"/>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05475">
                                            <p:txEl>
                                              <p:charRg st="88" end="9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2"/>
          <p:cNvSpPr/>
          <p:nvPr/>
        </p:nvSpPr>
        <p:spPr>
          <a:xfrm>
            <a:off x="1006475" y="1562100"/>
            <a:ext cx="7129463" cy="2871788"/>
          </a:xfrm>
          <a:prstGeom prst="rect">
            <a:avLst/>
          </a:prstGeom>
          <a:noFill/>
          <a:ln w="9525">
            <a:noFill/>
          </a:ln>
        </p:spPr>
        <p:txBody>
          <a:bodyPr>
            <a:spAutoFit/>
          </a:bodyPr>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2800" b="1" i="0" u="none" strike="noStrike" kern="1200" cap="none" spc="0" normalizeH="0" baseline="0" noProof="1" dirty="0">
              <a:solidFill>
                <a:schemeClr val="bg2"/>
              </a:solidFill>
              <a:effectLst>
                <a:outerShdw blurRad="38100" dist="38100" dir="2700000">
                  <a:srgbClr val="000000"/>
                </a:outerShdw>
              </a:effectLst>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Times New Roman" panose="02020603050405020304" pitchFamily="2" charset="0"/>
                <a:ea typeface="宋体" panose="02010600030101010101" pitchFamily="2" charset="-122"/>
                <a:cs typeface="+mn-cs"/>
              </a:rPr>
              <a:t>UNIX</a:t>
            </a: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文件系统的主要结构</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r>
              <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rPr>
              <a:t>及实现技术</a:t>
            </a:r>
            <a:endParaRPr kumimoji="0" lang="zh-CN" sz="4000" b="1" i="0" u="none" strike="noStrike" kern="1200" cap="none" spc="0" normalizeH="0" baseline="0" noProof="1" dirty="0">
              <a:solidFill>
                <a:srgbClr val="663300"/>
              </a:solidFill>
              <a:latin typeface="Arial" panose="020B0604020202020204" pitchFamily="34" charset="0"/>
              <a:ea typeface="宋体" panose="02010600030101010101" pitchFamily="2" charset="-122"/>
              <a:cs typeface="+mn-cs"/>
            </a:endParaRPr>
          </a:p>
          <a:p>
            <a:pPr marL="533400" marR="0" indent="-533400" algn="ctr" defTabSz="914400" rtl="0" eaLnBrk="1" fontAlgn="base" latinLnBrk="0" hangingPunct="1">
              <a:lnSpc>
                <a:spcPct val="120000"/>
              </a:lnSpc>
              <a:spcBef>
                <a:spcPct val="0"/>
              </a:spcBef>
              <a:spcAft>
                <a:spcPct val="0"/>
              </a:spcAft>
              <a:buClr>
                <a:schemeClr val="tx2"/>
              </a:buClr>
              <a:buSzPct val="95000"/>
              <a:buFont typeface="Wingdings" panose="05000000000000000000" pitchFamily="2" charset="2"/>
              <a:buNone/>
            </a:pPr>
            <a:endParaRPr kumimoji="0" lang="zh-CN" sz="4400" b="1" i="0" u="none" strike="noStrike" kern="1200" cap="none" spc="0" normalizeH="0" baseline="0" noProof="1" dirty="0">
              <a:solidFill>
                <a:schemeClr val="tx2"/>
              </a:solidFill>
              <a:latin typeface="Arial" panose="020B0604020202020204" pitchFamily="34" charset="0"/>
              <a:ea typeface="宋体" panose="02010600030101010101" pitchFamily="2" charset="-122"/>
              <a:cs typeface="+mn-cs"/>
            </a:endParaRPr>
          </a:p>
        </p:txBody>
      </p:sp>
      <p:graphicFrame>
        <p:nvGraphicFramePr>
          <p:cNvPr id="2" name="Object 3"/>
          <p:cNvGraphicFramePr>
            <a:graphicFrameLocks noGrp="1" noChangeAspect="1"/>
          </p:cNvGraphicFramePr>
          <p:nvPr>
            <p:ph idx="4294967295"/>
          </p:nvPr>
        </p:nvGraphicFramePr>
        <p:xfrm>
          <a:off x="0" y="0"/>
          <a:ext cx="838200" cy="517525"/>
        </p:xfrm>
        <a:graphic>
          <a:graphicData uri="http://schemas.openxmlformats.org/presentationml/2006/ole">
            <mc:AlternateContent xmlns:mc="http://schemas.openxmlformats.org/markup-compatibility/2006">
              <mc:Choice xmlns:v="urn:schemas-microsoft-com:vml" Requires="v">
                <p:oleObj spid="_x0000_s3091" name="" r:id="rId1" imgW="838200" imgH="647700" progId="Paint.Picture">
                  <p:embed/>
                </p:oleObj>
              </mc:Choice>
              <mc:Fallback>
                <p:oleObj name="" r:id="rId1" imgW="838200" imgH="647700" progId="Paint.Picture">
                  <p:embed/>
                  <p:pic>
                    <p:nvPicPr>
                      <p:cNvPr id="0" name="图片 3090"/>
                      <p:cNvPicPr/>
                      <p:nvPr/>
                    </p:nvPicPr>
                    <p:blipFill>
                      <a:blip r:embed="rId2"/>
                      <a:stretch>
                        <a:fillRect/>
                      </a:stretch>
                    </p:blipFill>
                    <p:spPr>
                      <a:xfrm>
                        <a:off x="0" y="0"/>
                        <a:ext cx="838200" cy="517525"/>
                      </a:xfrm>
                      <a:prstGeom prst="rect">
                        <a:avLst/>
                      </a:prstGeom>
                      <a:noFill/>
                      <a:ln w="38100">
                        <a:miter/>
                      </a:ln>
                    </p:spPr>
                  </p:pic>
                </p:oleObj>
              </mc:Fallback>
            </mc:AlternateContent>
          </a:graphicData>
        </a:graphic>
      </p:graphicFrame>
      <p:sp>
        <p:nvSpPr>
          <p:cNvPr id="106499"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6498">
                                            <p:txEl>
                                              <p:charRg st="1" end="15"/>
                                            </p:txEl>
                                          </p:spTgt>
                                        </p:tgtEl>
                                        <p:attrNameLst>
                                          <p:attrName>style.visibility</p:attrName>
                                        </p:attrNameLst>
                                      </p:cBhvr>
                                      <p:to>
                                        <p:strVal val="visible"/>
                                      </p:to>
                                    </p:set>
                                    <p:anim calcmode="lin" valueType="num">
                                      <p:cBhvr additive="base">
                                        <p:cTn id="7" dur="500" fill="hold"/>
                                        <p:tgtEl>
                                          <p:spTgt spid="106498">
                                            <p:txEl>
                                              <p:charRg st="1"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6498">
                                            <p:txEl>
                                              <p:charRg st="1" end="15"/>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06498">
                                            <p:txEl>
                                              <p:charRg st="15" end="21"/>
                                            </p:txEl>
                                          </p:spTgt>
                                        </p:tgtEl>
                                        <p:attrNameLst>
                                          <p:attrName>style.visibility</p:attrName>
                                        </p:attrNameLst>
                                      </p:cBhvr>
                                      <p:to>
                                        <p:strVal val="visible"/>
                                      </p:to>
                                    </p:set>
                                    <p:anim calcmode="lin" valueType="num">
                                      <p:cBhvr additive="base">
                                        <p:cTn id="11" dur="500" fill="hold"/>
                                        <p:tgtEl>
                                          <p:spTgt spid="106498">
                                            <p:txEl>
                                              <p:charRg st="15" end="2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6498">
                                            <p:txEl>
                                              <p:charRg st="15" end="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24579" name="Rectangle 3"/>
          <p:cNvSpPr/>
          <p:nvPr/>
        </p:nvSpPr>
        <p:spPr>
          <a:xfrm>
            <a:off x="358775" y="641350"/>
            <a:ext cx="8426450" cy="5181600"/>
          </a:xfrm>
          <a:prstGeom prst="rect">
            <a:avLst/>
          </a:prstGeom>
          <a:noFill/>
          <a:ln w="9525">
            <a:noFill/>
          </a:ln>
        </p:spPr>
        <p:txBody>
          <a:bodyPr>
            <a:spAutoFit/>
          </a:bodyPr>
          <a:p>
            <a:pPr marL="533400" marR="0" indent="-533400" algn="l" defTabSz="914400" rtl="0" eaLnBrk="1" fontAlgn="base" latinLnBrk="0" hangingPunct="1">
              <a:lnSpc>
                <a:spcPct val="13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宋体" panose="02010600030101010101" pitchFamily="2" charset="-122"/>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文件属性</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0" i="0" u="none" strike="noStrike" kern="1200" cap="none" spc="0" normalizeH="0" baseline="0" noProof="1" dirty="0">
                <a:solidFill>
                  <a:srgbClr val="4138FA"/>
                </a:solidFill>
                <a:effectLst>
                  <a:outerShdw blurRad="38100" dist="38100" dir="2700000">
                    <a:srgbClr val="000000"/>
                  </a:outerShdw>
                </a:effectLst>
                <a:latin typeface="Arial" panose="020B0604020202020204" pitchFamily="34" charset="0"/>
                <a:ea typeface="宋体" panose="02010600030101010101" pitchFamily="2" charset="-122"/>
                <a:cs typeface="+mn-cs"/>
              </a:rPr>
              <a:t> </a:t>
            </a: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文件的属性字，表示文件类别、保护级等信息。</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UNIX系统中文件属性：</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  普通文件   </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d    目录文件 </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p   管道文件 </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c    字符型设备文件</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rPr>
              <a:t>		b   块设备文件 </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a:p>
            <a:pPr marL="533400" marR="0" indent="-533400" algn="just"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en-US" altLang="zh-CN" sz="2400" b="1" i="0" u="none" strike="noStrike" kern="1200" cap="none" spc="0" normalizeH="0" baseline="0" noProof="1" err="1">
                <a:solidFill>
                  <a:srgbClr val="4138FA"/>
                </a:solidFill>
                <a:latin typeface="Arial" panose="020B0604020202020204" pitchFamily="34" charset="0"/>
                <a:ea typeface="宋体" panose="02010600030101010101" pitchFamily="2" charset="-122"/>
                <a:cs typeface="+mn-cs"/>
                <a:sym typeface="+mn-ea"/>
              </a:rPr>
              <a:t>-</a:t>
            </a:r>
            <a:r>
              <a:rPr kumimoji="0" lang="en-US" altLang="zh-CN" sz="2400" b="1" i="0" u="none" strike="noStrike" kern="1200" cap="none" spc="0" normalizeH="0" baseline="0" noProof="1" err="1">
                <a:solidFill>
                  <a:srgbClr val="4138FA"/>
                </a:solidFill>
                <a:latin typeface="Arial" panose="020B0604020202020204" pitchFamily="34" charset="0"/>
                <a:ea typeface="宋体" panose="02010600030101010101" pitchFamily="2" charset="-122"/>
                <a:cs typeface="+mn-cs"/>
                <a:sym typeface="+mn-ea"/>
              </a:rPr>
              <a:t>rwxr-x</a:t>
            </a:r>
            <a:r>
              <a:rPr kumimoji="0" lang="en-US" altLang="zh-CN" sz="2400" b="1" i="0" u="none" strike="noStrike" kern="1200" cap="none" spc="0" normalizeH="0" baseline="0" noProof="1" dirty="0">
                <a:solidFill>
                  <a:srgbClr val="4138FA"/>
                </a:solidFill>
                <a:latin typeface="Arial" panose="020B0604020202020204" pitchFamily="34" charset="0"/>
                <a:ea typeface="宋体" panose="02010600030101010101" pitchFamily="2" charset="-122"/>
                <a:cs typeface="+mn-cs"/>
                <a:sym typeface="+mn-ea"/>
              </a:rPr>
              <a:t>---,</a:t>
            </a:r>
            <a:endParaRPr kumimoji="0" lang="zh-CN" sz="2400" b="0" i="0" u="none" strike="noStrike" kern="1200" cap="none" spc="0" normalizeH="0" baseline="0" noProof="1" dirty="0">
              <a:solidFill>
                <a:schemeClr val="tx1"/>
              </a:solidFill>
              <a:latin typeface="宋体" panose="02010600030101010101" pitchFamily="2" charset="-122"/>
              <a:ea typeface="宋体" panose="02010600030101010101" pitchFamily="2" charset="-122"/>
              <a:cs typeface="+mn-cs"/>
              <a:sym typeface="Arial" panose="020B0604020202020204" pitchFamily="34" charset="0"/>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文件系统——文件系统概述</a:t>
            </a:r>
            <a:endParaRPr lang="zh-CN" altLang="zh-CN" sz="2400" dirty="0">
              <a:solidFill>
                <a:schemeClr val="tx2"/>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4579">
                                            <p:txEl>
                                              <p:charRg st="50" end="57"/>
                                            </p:txEl>
                                          </p:spTgt>
                                        </p:tgtEl>
                                        <p:attrNameLst>
                                          <p:attrName>style.visibility</p:attrName>
                                        </p:attrNameLst>
                                      </p:cBhvr>
                                      <p:to>
                                        <p:strVal val="visible"/>
                                      </p:to>
                                    </p:set>
                                    <p:anim calcmode="lin" valueType="num">
                                      <p:cBhvr additive="base">
                                        <p:cTn id="7" dur="500" fill="hold"/>
                                        <p:tgtEl>
                                          <p:spTgt spid="24579">
                                            <p:txEl>
                                              <p:charRg st="50" end="5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charRg st="50" end="57"/>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4579">
                                            <p:txEl>
                                              <p:charRg st="57" end="81"/>
                                            </p:txEl>
                                          </p:spTgt>
                                        </p:tgtEl>
                                        <p:attrNameLst>
                                          <p:attrName>style.visibility</p:attrName>
                                        </p:attrNameLst>
                                      </p:cBhvr>
                                      <p:to>
                                        <p:strVal val="visible"/>
                                      </p:to>
                                    </p:set>
                                    <p:anim calcmode="lin" valueType="num">
                                      <p:cBhvr additive="base">
                                        <p:cTn id="11" dur="500" fill="hold"/>
                                        <p:tgtEl>
                                          <p:spTgt spid="24579">
                                            <p:txEl>
                                              <p:charRg st="57" end="8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579">
                                            <p:txEl>
                                              <p:charRg st="57" end="8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4579">
                                            <p:txEl>
                                              <p:charRg st="81" end="97"/>
                                            </p:txEl>
                                          </p:spTgt>
                                        </p:tgtEl>
                                        <p:attrNameLst>
                                          <p:attrName>style.visibility</p:attrName>
                                        </p:attrNameLst>
                                      </p:cBhvr>
                                      <p:to>
                                        <p:strVal val="visible"/>
                                      </p:to>
                                    </p:set>
                                    <p:anim calcmode="lin" valueType="num">
                                      <p:cBhvr additive="base">
                                        <p:cTn id="15" dur="500" fill="hold"/>
                                        <p:tgtEl>
                                          <p:spTgt spid="24579">
                                            <p:txEl>
                                              <p:charRg st="81" end="97"/>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4579">
                                            <p:txEl>
                                              <p:charRg st="81" end="97"/>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4579">
                                            <p:txEl>
                                              <p:charRg st="97" end="110"/>
                                            </p:txEl>
                                          </p:spTgt>
                                        </p:tgtEl>
                                        <p:attrNameLst>
                                          <p:attrName>style.visibility</p:attrName>
                                        </p:attrNameLst>
                                      </p:cBhvr>
                                      <p:to>
                                        <p:strVal val="visible"/>
                                      </p:to>
                                    </p:set>
                                    <p:anim calcmode="lin" valueType="num">
                                      <p:cBhvr additive="base">
                                        <p:cTn id="19" dur="500" fill="hold"/>
                                        <p:tgtEl>
                                          <p:spTgt spid="24579">
                                            <p:txEl>
                                              <p:charRg st="97" end="11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charRg st="97" end="110"/>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4579">
                                            <p:txEl>
                                              <p:charRg st="110" end="123"/>
                                            </p:txEl>
                                          </p:spTgt>
                                        </p:tgtEl>
                                        <p:attrNameLst>
                                          <p:attrName>style.visibility</p:attrName>
                                        </p:attrNameLst>
                                      </p:cBhvr>
                                      <p:to>
                                        <p:strVal val="visible"/>
                                      </p:to>
                                    </p:set>
                                    <p:anim calcmode="lin" valueType="num">
                                      <p:cBhvr additive="base">
                                        <p:cTn id="23" dur="500" fill="hold"/>
                                        <p:tgtEl>
                                          <p:spTgt spid="24579">
                                            <p:txEl>
                                              <p:charRg st="110" end="12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579">
                                            <p:txEl>
                                              <p:charRg st="110" end="123"/>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24579">
                                            <p:txEl>
                                              <p:charRg st="123" end="135"/>
                                            </p:txEl>
                                          </p:spTgt>
                                        </p:tgtEl>
                                        <p:attrNameLst>
                                          <p:attrName>style.visibility</p:attrName>
                                        </p:attrNameLst>
                                      </p:cBhvr>
                                      <p:to>
                                        <p:strVal val="visible"/>
                                      </p:to>
                                    </p:set>
                                    <p:anim calcmode="lin" valueType="num">
                                      <p:cBhvr additive="base">
                                        <p:cTn id="27" dur="500" fill="hold"/>
                                        <p:tgtEl>
                                          <p:spTgt spid="24579">
                                            <p:txEl>
                                              <p:charRg st="123" end="13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4579">
                                            <p:txEl>
                                              <p:charRg st="123" end="135"/>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24579">
                                            <p:txEl>
                                              <p:charRg st="135" end="150"/>
                                            </p:txEl>
                                          </p:spTgt>
                                        </p:tgtEl>
                                        <p:attrNameLst>
                                          <p:attrName>style.visibility</p:attrName>
                                        </p:attrNameLst>
                                      </p:cBhvr>
                                      <p:to>
                                        <p:strVal val="visible"/>
                                      </p:to>
                                    </p:set>
                                    <p:anim calcmode="lin" valueType="num">
                                      <p:cBhvr additive="base">
                                        <p:cTn id="31" dur="500" fill="hold"/>
                                        <p:tgtEl>
                                          <p:spTgt spid="24579">
                                            <p:txEl>
                                              <p:charRg st="135" end="15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4579">
                                            <p:txEl>
                                              <p:charRg st="135" end="150"/>
                                            </p:txEl>
                                          </p:spTgt>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4579">
                                            <p:txEl>
                                              <p:charRg st="150" end="163"/>
                                            </p:txEl>
                                          </p:spTgt>
                                        </p:tgtEl>
                                        <p:attrNameLst>
                                          <p:attrName>style.visibility</p:attrName>
                                        </p:attrNameLst>
                                      </p:cBhvr>
                                      <p:to>
                                        <p:strVal val="visible"/>
                                      </p:to>
                                    </p:set>
                                    <p:anim calcmode="lin" valueType="num">
                                      <p:cBhvr additive="base">
                                        <p:cTn id="35" dur="500" fill="hold"/>
                                        <p:tgtEl>
                                          <p:spTgt spid="24579">
                                            <p:txEl>
                                              <p:charRg st="150" end="163"/>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4579">
                                            <p:txEl>
                                              <p:charRg st="150" end="163"/>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24579">
                                            <p:txEl>
                                              <p:charRg st="113" end="125"/>
                                            </p:txEl>
                                          </p:spTgt>
                                        </p:tgtEl>
                                        <p:attrNameLst>
                                          <p:attrName>style.visibility</p:attrName>
                                        </p:attrNameLst>
                                      </p:cBhvr>
                                      <p:to>
                                        <p:strVal val="visible"/>
                                      </p:to>
                                    </p:set>
                                    <p:anim calcmode="lin" valueType="num">
                                      <p:cBhvr additive="base">
                                        <p:cTn id="39" dur="500" fill="hold"/>
                                        <p:tgtEl>
                                          <p:spTgt spid="24579">
                                            <p:txEl>
                                              <p:charRg st="113" end="12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4579">
                                            <p:txEl>
                                              <p:charRg st="113" end="12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07523" name="Rectangle 3"/>
          <p:cNvSpPr/>
          <p:nvPr/>
        </p:nvSpPr>
        <p:spPr>
          <a:xfrm>
            <a:off x="185738" y="644525"/>
            <a:ext cx="8643938" cy="3465513"/>
          </a:xfrm>
          <a:prstGeom prst="rect">
            <a:avLst/>
          </a:prstGeom>
          <a:noFill/>
          <a:ln w="9525">
            <a:noFill/>
          </a:ln>
        </p:spPr>
        <p:txBody>
          <a:bodyPr>
            <a:spAutoFit/>
          </a:bodyPr>
          <a:p>
            <a:pPr marL="533400" marR="0" indent="-533400"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1.  UNIX文件系统的特点</a:t>
            </a:r>
            <a:endParaRPr kumimoji="0" lang="zh-CN" sz="32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      (1) UNIX文件的特点</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①</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树型文件目录结构</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②</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可安装拆卸的文件系统</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文件是无结构的字符流式文件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endParaRPr>
          </a:p>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④</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sym typeface="Symbol" panose="05050102010706020507" pitchFamily="2" charset="2"/>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rPr>
              <a:t>将外部设备与文件一样对待</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sym typeface="Symbol" panose="05050102010706020507" pitchFamily="2" charset="2"/>
            </a:endParaRPr>
          </a:p>
        </p:txBody>
      </p:sp>
      <p:sp>
        <p:nvSpPr>
          <p:cNvPr id="2" name="Text Box 4"/>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44</a:t>
            </a:r>
            <a:endParaRPr lang="zh-CN" altLang="zh-CN" b="0" dirty="0">
              <a:solidFill>
                <a:schemeClr val="tx2"/>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7523">
                                            <p:txEl>
                                              <p:charRg st="0" end="16"/>
                                            </p:txEl>
                                          </p:spTgt>
                                        </p:tgtEl>
                                        <p:attrNameLst>
                                          <p:attrName>style.visibility</p:attrName>
                                        </p:attrNameLst>
                                      </p:cBhvr>
                                      <p:to>
                                        <p:strVal val="visible"/>
                                      </p:to>
                                    </p:set>
                                    <p:anim calcmode="lin" valueType="num">
                                      <p:cBhvr additive="base">
                                        <p:cTn id="7" dur="1000" fill="hold"/>
                                        <p:tgtEl>
                                          <p:spTgt spid="107523">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7523">
                                            <p:txEl>
                                              <p:charRg st="0" end="1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7523">
                                            <p:txEl>
                                              <p:charRg st="16" end="36"/>
                                            </p:txEl>
                                          </p:spTgt>
                                        </p:tgtEl>
                                        <p:attrNameLst>
                                          <p:attrName>style.visibility</p:attrName>
                                        </p:attrNameLst>
                                      </p:cBhvr>
                                      <p:to>
                                        <p:strVal val="visible"/>
                                      </p:to>
                                    </p:set>
                                    <p:anim calcmode="lin" valueType="num">
                                      <p:cBhvr additive="base">
                                        <p:cTn id="13" dur="1000" fill="hold"/>
                                        <p:tgtEl>
                                          <p:spTgt spid="107523">
                                            <p:txEl>
                                              <p:charRg st="16" end="36"/>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7523">
                                            <p:txEl>
                                              <p:charRg st="16" end="36"/>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7523">
                                            <p:txEl>
                                              <p:charRg st="36" end="47"/>
                                            </p:txEl>
                                          </p:spTgt>
                                        </p:tgtEl>
                                        <p:attrNameLst>
                                          <p:attrName>style.visibility</p:attrName>
                                        </p:attrNameLst>
                                      </p:cBhvr>
                                      <p:to>
                                        <p:strVal val="visible"/>
                                      </p:to>
                                    </p:set>
                                    <p:anim calcmode="lin" valueType="num">
                                      <p:cBhvr additive="base">
                                        <p:cTn id="17" dur="1000" fill="hold"/>
                                        <p:tgtEl>
                                          <p:spTgt spid="107523">
                                            <p:txEl>
                                              <p:charRg st="36" end="47"/>
                                            </p:tx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107523">
                                            <p:txEl>
                                              <p:charRg st="36" end="47"/>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7523">
                                            <p:txEl>
                                              <p:charRg st="47" end="60"/>
                                            </p:txEl>
                                          </p:spTgt>
                                        </p:tgtEl>
                                        <p:attrNameLst>
                                          <p:attrName>style.visibility</p:attrName>
                                        </p:attrNameLst>
                                      </p:cBhvr>
                                      <p:to>
                                        <p:strVal val="visible"/>
                                      </p:to>
                                    </p:set>
                                    <p:anim calcmode="lin" valueType="num">
                                      <p:cBhvr additive="base">
                                        <p:cTn id="21" dur="1000" fill="hold"/>
                                        <p:tgtEl>
                                          <p:spTgt spid="107523">
                                            <p:txEl>
                                              <p:charRg st="47" end="60"/>
                                            </p:txEl>
                                          </p:spTgt>
                                        </p:tgtEl>
                                        <p:attrNameLst>
                                          <p:attrName>ppt_x</p:attrName>
                                        </p:attrNameLst>
                                      </p:cBhvr>
                                      <p:tavLst>
                                        <p:tav tm="0">
                                          <p:val>
                                            <p:strVal val="0-#ppt_w/2"/>
                                          </p:val>
                                        </p:tav>
                                        <p:tav tm="100000">
                                          <p:val>
                                            <p:strVal val="#ppt_x"/>
                                          </p:val>
                                        </p:tav>
                                      </p:tavLst>
                                    </p:anim>
                                    <p:anim calcmode="lin" valueType="num">
                                      <p:cBhvr additive="base">
                                        <p:cTn id="22" dur="1000" fill="hold"/>
                                        <p:tgtEl>
                                          <p:spTgt spid="107523">
                                            <p:txEl>
                                              <p:charRg st="47" end="60"/>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07523">
                                            <p:txEl>
                                              <p:charRg st="60" end="76"/>
                                            </p:txEl>
                                          </p:spTgt>
                                        </p:tgtEl>
                                        <p:attrNameLst>
                                          <p:attrName>style.visibility</p:attrName>
                                        </p:attrNameLst>
                                      </p:cBhvr>
                                      <p:to>
                                        <p:strVal val="visible"/>
                                      </p:to>
                                    </p:set>
                                    <p:anim calcmode="lin" valueType="num">
                                      <p:cBhvr additive="base">
                                        <p:cTn id="25" dur="1000" fill="hold"/>
                                        <p:tgtEl>
                                          <p:spTgt spid="107523">
                                            <p:txEl>
                                              <p:charRg st="60" end="76"/>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107523">
                                            <p:txEl>
                                              <p:charRg st="60" end="7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07523">
                                            <p:txEl>
                                              <p:charRg st="76" end="91"/>
                                            </p:txEl>
                                          </p:spTgt>
                                        </p:tgtEl>
                                        <p:attrNameLst>
                                          <p:attrName>style.visibility</p:attrName>
                                        </p:attrNameLst>
                                      </p:cBhvr>
                                      <p:to>
                                        <p:strVal val="visible"/>
                                      </p:to>
                                    </p:set>
                                    <p:anim calcmode="lin" valueType="num">
                                      <p:cBhvr additive="base">
                                        <p:cTn id="29" dur="1000" fill="hold"/>
                                        <p:tgtEl>
                                          <p:spTgt spid="107523">
                                            <p:txEl>
                                              <p:charRg st="76" end="91"/>
                                            </p:txEl>
                                          </p:spTgt>
                                        </p:tgtEl>
                                        <p:attrNameLst>
                                          <p:attrName>ppt_x</p:attrName>
                                        </p:attrNameLst>
                                      </p:cBhvr>
                                      <p:tavLst>
                                        <p:tav tm="0">
                                          <p:val>
                                            <p:strVal val="0-#ppt_w/2"/>
                                          </p:val>
                                        </p:tav>
                                        <p:tav tm="100000">
                                          <p:val>
                                            <p:strVal val="#ppt_x"/>
                                          </p:val>
                                        </p:tav>
                                      </p:tavLst>
                                    </p:anim>
                                    <p:anim calcmode="lin" valueType="num">
                                      <p:cBhvr additive="base">
                                        <p:cTn id="30" dur="1000" fill="hold"/>
                                        <p:tgtEl>
                                          <p:spTgt spid="107523">
                                            <p:txEl>
                                              <p:charRg st="76" end="9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p:nvPr/>
        </p:nvSpPr>
        <p:spPr>
          <a:xfrm>
            <a:off x="114300" y="1231900"/>
            <a:ext cx="6613525" cy="530225"/>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①</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普通文件：</a:t>
            </a:r>
            <a:r>
              <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rPr>
              <a:t>  用户程序、数据文件</a:t>
            </a:r>
            <a:endParaRPr lang="zh-CN" altLang="zh-CN" sz="2400" b="0" dirty="0">
              <a:solidFill>
                <a:schemeClr val="tx1"/>
              </a:solidFill>
              <a:latin typeface="Times New Roman" panose="02020603050405020304" pitchFamily="2" charset="0"/>
              <a:ea typeface="宋体" panose="02010600030101010101" pitchFamily="2" charset="-122"/>
              <a:sym typeface="Symbol" panose="05050102010706020507" pitchFamily="2" charset="2"/>
            </a:endParaRPr>
          </a:p>
        </p:txBody>
      </p:sp>
      <p:sp>
        <p:nvSpPr>
          <p:cNvPr id="108547" name="Rectangle 3"/>
          <p:cNvSpPr/>
          <p:nvPr/>
        </p:nvSpPr>
        <p:spPr>
          <a:xfrm>
            <a:off x="106363" y="1928813"/>
            <a:ext cx="9028113" cy="1639888"/>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②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目录文件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r>
              <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  </a:t>
            </a:r>
            <a:endParaRPr kumimoji="0" lang="zh-CN" sz="2400" b="0" i="0" u="none" strike="noStrike" kern="1200" cap="none" spc="0" normalizeH="0" baseline="0" noProof="1" dirty="0">
              <a:solidFill>
                <a:schemeClr val="bg2"/>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endParaRPr kumimoji="0" lang="zh-CN" sz="2800" b="0" i="0" u="none" strike="noStrike" kern="1200" cap="none" spc="0" normalizeH="0" baseline="0" noProof="1" dirty="0">
              <a:solidFill>
                <a:srgbClr val="000066"/>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p:txBody>
      </p:sp>
      <p:sp>
        <p:nvSpPr>
          <p:cNvPr id="108548" name="Rectangle 4"/>
          <p:cNvSpPr/>
          <p:nvPr/>
        </p:nvSpPr>
        <p:spPr>
          <a:xfrm>
            <a:off x="671513" y="544513"/>
            <a:ext cx="7613650" cy="604838"/>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UNIX文件的类型</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p:txBody>
      </p:sp>
      <p:sp>
        <p:nvSpPr>
          <p:cNvPr id="2" name="Text Box 5"/>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45</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08549" name="Rectangle 6"/>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08551" name="Rectangle 7"/>
          <p:cNvSpPr/>
          <p:nvPr/>
        </p:nvSpPr>
        <p:spPr>
          <a:xfrm>
            <a:off x="303213" y="2525713"/>
            <a:ext cx="8755062" cy="3378200"/>
          </a:xfrm>
          <a:prstGeom prst="rect">
            <a:avLst/>
          </a:prstGeom>
          <a:noFill/>
          <a:ln w="9525">
            <a:noFill/>
          </a:ln>
        </p:spPr>
        <p:txBody>
          <a:bodyPr anchor="t">
            <a:spAutoFit/>
          </a:bodyPr>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i </a:t>
            </a:r>
            <a:r>
              <a:rPr lang="zh-CN" altLang="zh-CN" sz="2400" dirty="0">
                <a:solidFill>
                  <a:srgbClr val="000099"/>
                </a:solidFill>
                <a:latin typeface="Times New Roman" panose="02020603050405020304" pitchFamily="2" charset="0"/>
                <a:ea typeface="宋体" panose="02010600030101010101" pitchFamily="2" charset="-122"/>
              </a:rPr>
              <a:t>目录文件</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20000"/>
              </a:lnSpc>
              <a:spcBef>
                <a:spcPct val="2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每个目录表为一个目录文件。目录文件由目录项组成。</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dirty="0">
                <a:solidFill>
                  <a:srgbClr val="000099"/>
                </a:solidFill>
                <a:latin typeface="宋体" panose="02010600030101010101" pitchFamily="2" charset="-122"/>
                <a:ea typeface="宋体" panose="02010600030101010101" pitchFamily="2" charset="-122"/>
              </a:rPr>
              <a:t>ii </a:t>
            </a:r>
            <a:r>
              <a:rPr lang="zh-CN" altLang="zh-CN" sz="2400" dirty="0">
                <a:solidFill>
                  <a:srgbClr val="000099"/>
                </a:solidFill>
                <a:latin typeface="Times New Roman" panose="02020603050405020304" pitchFamily="2" charset="0"/>
                <a:ea typeface="宋体" panose="02010600030101010101" pitchFamily="2" charset="-122"/>
              </a:rPr>
              <a:t>目录项</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每个目录项包含16个字节 (UNIX系统老版本)。在目录项</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中，第1、2字节为相应文件的辅存i节点号；后14个字节</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      为文件名。一个辅存磁盘块 (512B)包含32个目录项。</a:t>
            </a:r>
            <a:endParaRPr lang="zh-CN" altLang="zh-CN" sz="24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8">
                                            <p:txEl>
                                              <p:charRg st="0" end="14"/>
                                            </p:txEl>
                                          </p:spTgt>
                                        </p:tgtEl>
                                        <p:attrNameLst>
                                          <p:attrName>style.visibility</p:attrName>
                                        </p:attrNameLst>
                                      </p:cBhvr>
                                      <p:to>
                                        <p:strVal val="visible"/>
                                      </p:to>
                                    </p:set>
                                    <p:anim calcmode="lin" valueType="num">
                                      <p:cBhvr additive="base">
                                        <p:cTn id="7" dur="1000" fill="hold"/>
                                        <p:tgtEl>
                                          <p:spTgt spid="108548">
                                            <p:txEl>
                                              <p:charRg st="0" end="14"/>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8548">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6">
                                            <p:txEl>
                                              <p:charRg st="0" end="19"/>
                                            </p:txEl>
                                          </p:spTgt>
                                        </p:tgtEl>
                                        <p:attrNameLst>
                                          <p:attrName>style.visibility</p:attrName>
                                        </p:attrNameLst>
                                      </p:cBhvr>
                                      <p:to>
                                        <p:strVal val="visible"/>
                                      </p:to>
                                    </p:set>
                                    <p:anim calcmode="lin" valueType="num">
                                      <p:cBhvr additive="base">
                                        <p:cTn id="13" dur="1000" fill="hold"/>
                                        <p:tgtEl>
                                          <p:spTgt spid="108546">
                                            <p:txEl>
                                              <p:charRg st="0" end="19"/>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08546">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547">
                                            <p:txEl>
                                              <p:charRg st="0" end="7"/>
                                            </p:txEl>
                                          </p:spTgt>
                                        </p:tgtEl>
                                        <p:attrNameLst>
                                          <p:attrName>style.visibility</p:attrName>
                                        </p:attrNameLst>
                                      </p:cBhvr>
                                      <p:to>
                                        <p:strVal val="visible"/>
                                      </p:to>
                                    </p:set>
                                    <p:anim calcmode="lin" valueType="num">
                                      <p:cBhvr additive="base">
                                        <p:cTn id="19" dur="1000" fill="hold"/>
                                        <p:tgtEl>
                                          <p:spTgt spid="108547">
                                            <p:txEl>
                                              <p:charRg st="0" end="7"/>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8547">
                                            <p:txEl>
                                              <p:charRg st="0" end="7"/>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8547">
                                            <p:txEl>
                                              <p:charRg st="7" end="14"/>
                                            </p:txEl>
                                          </p:spTgt>
                                        </p:tgtEl>
                                        <p:attrNameLst>
                                          <p:attrName>style.visibility</p:attrName>
                                        </p:attrNameLst>
                                      </p:cBhvr>
                                      <p:to>
                                        <p:strVal val="visible"/>
                                      </p:to>
                                    </p:set>
                                    <p:anim calcmode="lin" valueType="num">
                                      <p:cBhvr additive="base">
                                        <p:cTn id="23" dur="1000" fill="hold"/>
                                        <p:tgtEl>
                                          <p:spTgt spid="108547">
                                            <p:txEl>
                                              <p:charRg st="7" end="14"/>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08547">
                                            <p:txEl>
                                              <p:charRg st="7" end="1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8551">
                                            <p:txEl>
                                              <p:charRg st="0" end="13"/>
                                            </p:txEl>
                                          </p:spTgt>
                                        </p:tgtEl>
                                        <p:attrNameLst>
                                          <p:attrName>style.visibility</p:attrName>
                                        </p:attrNameLst>
                                      </p:cBhvr>
                                      <p:to>
                                        <p:strVal val="visible"/>
                                      </p:to>
                                    </p:set>
                                    <p:anim calcmode="lin" valueType="num">
                                      <p:cBhvr additive="base">
                                        <p:cTn id="29" dur="500" fill="hold"/>
                                        <p:tgtEl>
                                          <p:spTgt spid="108551">
                                            <p:txEl>
                                              <p:charRg st="0" end="1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8551">
                                            <p:txEl>
                                              <p:charRg st="0" end="1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8551">
                                            <p:txEl>
                                              <p:charRg st="13" end="44"/>
                                            </p:txEl>
                                          </p:spTgt>
                                        </p:tgtEl>
                                        <p:attrNameLst>
                                          <p:attrName>style.visibility</p:attrName>
                                        </p:attrNameLst>
                                      </p:cBhvr>
                                      <p:to>
                                        <p:strVal val="visible"/>
                                      </p:to>
                                    </p:set>
                                    <p:anim calcmode="lin" valueType="num">
                                      <p:cBhvr additive="base">
                                        <p:cTn id="33" dur="500" fill="hold"/>
                                        <p:tgtEl>
                                          <p:spTgt spid="108551">
                                            <p:txEl>
                                              <p:charRg st="13" end="4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8551">
                                            <p:txEl>
                                              <p:charRg st="13" end="4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08551">
                                            <p:txEl>
                                              <p:charRg st="44" end="51"/>
                                            </p:txEl>
                                          </p:spTgt>
                                        </p:tgtEl>
                                        <p:attrNameLst>
                                          <p:attrName>style.visibility</p:attrName>
                                        </p:attrNameLst>
                                      </p:cBhvr>
                                      <p:to>
                                        <p:strVal val="visible"/>
                                      </p:to>
                                    </p:set>
                                    <p:anim calcmode="lin" valueType="num">
                                      <p:cBhvr additive="base">
                                        <p:cTn id="39" dur="500" fill="hold"/>
                                        <p:tgtEl>
                                          <p:spTgt spid="108551">
                                            <p:txEl>
                                              <p:charRg st="44" end="5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8551">
                                            <p:txEl>
                                              <p:charRg st="44" end="5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8551">
                                            <p:txEl>
                                              <p:charRg st="51" end="87"/>
                                            </p:txEl>
                                          </p:spTgt>
                                        </p:tgtEl>
                                        <p:attrNameLst>
                                          <p:attrName>style.visibility</p:attrName>
                                        </p:attrNameLst>
                                      </p:cBhvr>
                                      <p:to>
                                        <p:strVal val="visible"/>
                                      </p:to>
                                    </p:set>
                                    <p:anim calcmode="lin" valueType="num">
                                      <p:cBhvr additive="base">
                                        <p:cTn id="43" dur="500" fill="hold"/>
                                        <p:tgtEl>
                                          <p:spTgt spid="108551">
                                            <p:txEl>
                                              <p:charRg st="51" end="8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8551">
                                            <p:txEl>
                                              <p:charRg st="51" end="8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8551">
                                            <p:txEl>
                                              <p:charRg st="87" end="121"/>
                                            </p:txEl>
                                          </p:spTgt>
                                        </p:tgtEl>
                                        <p:attrNameLst>
                                          <p:attrName>style.visibility</p:attrName>
                                        </p:attrNameLst>
                                      </p:cBhvr>
                                      <p:to>
                                        <p:strVal val="visible"/>
                                      </p:to>
                                    </p:set>
                                    <p:anim calcmode="lin" valueType="num">
                                      <p:cBhvr additive="base">
                                        <p:cTn id="47" dur="500" fill="hold"/>
                                        <p:tgtEl>
                                          <p:spTgt spid="108551">
                                            <p:txEl>
                                              <p:charRg st="87" end="12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8551">
                                            <p:txEl>
                                              <p:charRg st="87" end="12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8551">
                                            <p:txEl>
                                              <p:charRg st="121" end="156"/>
                                            </p:txEl>
                                          </p:spTgt>
                                        </p:tgtEl>
                                        <p:attrNameLst>
                                          <p:attrName>style.visibility</p:attrName>
                                        </p:attrNameLst>
                                      </p:cBhvr>
                                      <p:to>
                                        <p:strVal val="visible"/>
                                      </p:to>
                                    </p:set>
                                    <p:anim calcmode="lin" valueType="num">
                                      <p:cBhvr additive="base">
                                        <p:cTn id="51" dur="500" fill="hold"/>
                                        <p:tgtEl>
                                          <p:spTgt spid="108551">
                                            <p:txEl>
                                              <p:charRg st="121" end="15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8551">
                                            <p:txEl>
                                              <p:charRg st="121" end="15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p:bldP spid="108547" grpId="0" build="p"/>
      <p:bldP spid="108548"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p:nvPr/>
        </p:nvSpPr>
        <p:spPr>
          <a:xfrm>
            <a:off x="149225" y="2579688"/>
            <a:ext cx="9026525" cy="3600450"/>
          </a:xfrm>
          <a:prstGeom prst="rect">
            <a:avLst/>
          </a:prstGeom>
          <a:noFill/>
          <a:ln w="9525">
            <a:noFill/>
          </a:ln>
        </p:spPr>
        <p:txBody>
          <a:bodyPr>
            <a:spAutoFit/>
          </a:bodyPr>
          <a:p>
            <a:pPr marL="914400" marR="0" lvl="1" indent="-340995" algn="l" defTabSz="914400" rtl="0" eaLnBrk="1" fontAlgn="base" latinLnBrk="0" hangingPunct="1">
              <a:lnSpc>
                <a:spcPct val="120000"/>
              </a:lnSpc>
              <a:spcBef>
                <a:spcPct val="30000"/>
              </a:spcBef>
              <a:spcAft>
                <a:spcPct val="0"/>
              </a:spcAft>
              <a:buClr>
                <a:schemeClr val="tx2"/>
              </a:buClr>
              <a:buSzPct val="95000"/>
              <a:buFont typeface="Wingdings" panose="05000000000000000000" pitchFamily="2" charset="2"/>
              <a:buNone/>
            </a:pP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③</a:t>
            </a:r>
            <a:r>
              <a:rPr kumimoji="0" lang="zh-CN" sz="2400" b="1" i="0" u="none" strike="noStrike" kern="1200" cap="none" spc="0" normalizeH="0" baseline="0" noProof="1" dirty="0">
                <a:solidFill>
                  <a:srgbClr val="000099"/>
                </a:solidFill>
                <a:latin typeface="宋体" panose="02010600030101010101" pitchFamily="2" charset="-122"/>
                <a:ea typeface="宋体" panose="02010600030101010101" pitchFamily="2" charset="-122"/>
                <a:cs typeface="+mn-cs"/>
              </a:rPr>
              <a:t> </a:t>
            </a:r>
            <a:r>
              <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rPr>
              <a:t>特别文件</a:t>
            </a:r>
            <a:endParaRPr kumimoji="0" lang="zh-CN" sz="2400" b="1" i="0" u="none" strike="noStrike" kern="1200" cap="none" spc="0" normalizeH="0" baseline="0" noProof="1" dirty="0">
              <a:solidFill>
                <a:srgbClr val="000099"/>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与硬设备有关的文件称为特别文件。</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包括块设备文件、字符设备文件。与计算机连接每一种输</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入输出设备都有一个特别文件。它是操作系统核心用于存</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取输入输出设备的通道，是用户与硬件设备联系的桥梁。</a:t>
            </a:r>
            <a:endParaRPr kumimoji="0" lang="zh-CN" sz="24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UNIX文件系统的结构</a:t>
            </a:r>
            <a:endParaRPr kumimoji="0" lang="en-US" sz="2800" b="1" i="0" u="none" strike="noStrike" kern="1200" cap="none" spc="0" normalizeH="0" baseline="0" noProof="1" dirty="0">
              <a:solidFill>
                <a:srgbClr val="990000"/>
              </a:solidFill>
              <a:effectLst>
                <a:outerShdw blurRad="38100" dist="38100" dir="2700000">
                  <a:srgbClr val="000000"/>
                </a:outerShdw>
              </a:effectLst>
              <a:latin typeface="Times New Roman" panose="02020603050405020304" pitchFamily="2" charset="0"/>
              <a:ea typeface="宋体" panose="02010600030101010101" pitchFamily="2" charset="-122"/>
              <a:cs typeface="+mn-cs"/>
            </a:endParaRPr>
          </a:p>
          <a:p>
            <a:pPr marL="914400" marR="0" lvl="1" indent="-340995"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rPr>
              <a:t> </a:t>
            </a:r>
            <a:endParaRPr kumimoji="0" lang="zh-CN" sz="2000" b="0" i="0" u="none" strike="noStrike" kern="1200" cap="none" spc="0" normalizeH="0" baseline="0" noProof="1" dirty="0">
              <a:solidFill>
                <a:schemeClr val="tx1"/>
              </a:solidFill>
              <a:latin typeface="Times New Roman" panose="02020603050405020304" pitchFamily="2" charset="0"/>
              <a:ea typeface="宋体" panose="02010600030101010101" pitchFamily="2" charset="-122"/>
              <a:cs typeface="+mn-cs"/>
            </a:endParaRPr>
          </a:p>
        </p:txBody>
      </p:sp>
      <p:grpSp>
        <p:nvGrpSpPr>
          <p:cNvPr id="109571" name="组合 109570"/>
          <p:cNvGrpSpPr/>
          <p:nvPr/>
        </p:nvGrpSpPr>
        <p:grpSpPr>
          <a:xfrm>
            <a:off x="2081213" y="844550"/>
            <a:ext cx="4224337" cy="1439863"/>
            <a:chOff x="0" y="0"/>
            <a:chExt cx="2661" cy="770"/>
          </a:xfrm>
        </p:grpSpPr>
        <p:sp>
          <p:nvSpPr>
            <p:cNvPr id="2" name="Text Box 4"/>
            <p:cNvSpPr txBox="1"/>
            <p:nvPr/>
          </p:nvSpPr>
          <p:spPr>
            <a:xfrm>
              <a:off x="701" y="558"/>
              <a:ext cx="1158" cy="212"/>
            </a:xfrm>
            <a:prstGeom prst="rect">
              <a:avLst/>
            </a:prstGeom>
            <a:noFill/>
            <a:ln w="9525">
              <a:noFill/>
            </a:ln>
          </p:spPr>
          <p:txBody>
            <a:bodyPr anchor="t">
              <a:spAutoFit/>
            </a:bodyPr>
            <a:p>
              <a:pPr>
                <a:spcBef>
                  <a:spcPct val="30000"/>
                </a:spcBef>
              </a:pPr>
              <a:r>
                <a:rPr lang="zh-CN" altLang="en-US" sz="1600" b="0">
                  <a:solidFill>
                    <a:schemeClr val="tx1"/>
                  </a:solidFill>
                  <a:latin typeface="Arial" panose="020B0604020202020204" pitchFamily="34" charset="0"/>
                  <a:ea typeface="宋体" panose="02010600030101010101" pitchFamily="2" charset="-122"/>
                </a:rPr>
                <a:t>文件目录项结构</a:t>
              </a:r>
              <a:endParaRPr lang="zh-CN" altLang="en-US" sz="1600" b="0">
                <a:solidFill>
                  <a:schemeClr val="tx1"/>
                </a:solidFill>
                <a:latin typeface="Arial" panose="020B0604020202020204" pitchFamily="34" charset="0"/>
                <a:ea typeface="宋体" panose="02010600030101010101" pitchFamily="2" charset="-122"/>
              </a:endParaRPr>
            </a:p>
          </p:txBody>
        </p:sp>
        <p:grpSp>
          <p:nvGrpSpPr>
            <p:cNvPr id="109572" name="组合 109572"/>
            <p:cNvGrpSpPr/>
            <p:nvPr/>
          </p:nvGrpSpPr>
          <p:grpSpPr>
            <a:xfrm>
              <a:off x="0" y="0"/>
              <a:ext cx="2661" cy="528"/>
              <a:chOff x="0" y="0"/>
              <a:chExt cx="2661" cy="528"/>
            </a:xfrm>
          </p:grpSpPr>
          <p:sp>
            <p:nvSpPr>
              <p:cNvPr id="109574" name="Rectangle 6"/>
              <p:cNvSpPr/>
              <p:nvPr/>
            </p:nvSpPr>
            <p:spPr>
              <a:xfrm>
                <a:off x="0" y="24"/>
                <a:ext cx="2597" cy="318"/>
              </a:xfrm>
              <a:prstGeom prst="rect">
                <a:avLst/>
              </a:prstGeom>
              <a:noFill/>
              <a:ln w="19050" cap="flat" cmpd="sng">
                <a:solidFill>
                  <a:schemeClr val="tx1"/>
                </a:solidFill>
                <a:prstDash val="solid"/>
                <a:miter/>
                <a:headEnd type="none" w="med" len="med"/>
                <a:tailEnd type="none" w="med" len="med"/>
              </a:ln>
            </p:spPr>
            <p:txBody>
              <a:bodyPr anchor="ct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Line 7"/>
              <p:cNvSpPr/>
              <p:nvPr/>
            </p:nvSpPr>
            <p:spPr>
              <a:xfrm>
                <a:off x="687" y="26"/>
                <a:ext cx="0" cy="317"/>
              </a:xfrm>
              <a:prstGeom prst="line">
                <a:avLst/>
              </a:prstGeom>
              <a:ln w="19050" cap="flat" cmpd="sng">
                <a:solidFill>
                  <a:schemeClr val="tx1"/>
                </a:solidFill>
                <a:prstDash val="solid"/>
                <a:round/>
                <a:headEnd type="none" w="med" len="med"/>
                <a:tailEnd type="none" w="med" len="med"/>
              </a:ln>
            </p:spPr>
          </p:sp>
          <p:sp>
            <p:nvSpPr>
              <p:cNvPr id="109575" name="Text Box 8"/>
              <p:cNvSpPr txBox="1"/>
              <p:nvPr/>
            </p:nvSpPr>
            <p:spPr>
              <a:xfrm>
                <a:off x="134" y="9"/>
                <a:ext cx="572" cy="288"/>
              </a:xfrm>
              <a:prstGeom prst="rect">
                <a:avLst/>
              </a:prstGeom>
              <a:noFill/>
              <a:ln w="9525">
                <a:noFill/>
              </a:ln>
            </p:spPr>
            <p:txBody>
              <a:bodyPr anchor="t">
                <a:spAutoFit/>
              </a:bodyPr>
              <a:p>
                <a:pPr>
                  <a:spcBef>
                    <a:spcPct val="50000"/>
                  </a:spcBef>
                </a:pPr>
                <a:r>
                  <a:rPr lang="zh-CN" altLang="zh-CN" sz="1600" b="0" dirty="0">
                    <a:solidFill>
                      <a:schemeClr val="tx1"/>
                    </a:solidFill>
                    <a:latin typeface="Times New Roman" panose="02020603050405020304" pitchFamily="2" charset="0"/>
                    <a:ea typeface="宋体" panose="02010600030101010101" pitchFamily="2" charset="-122"/>
                  </a:rPr>
                  <a:t>i节点号</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09576" name="Text Box 9"/>
              <p:cNvSpPr txBox="1"/>
              <p:nvPr/>
            </p:nvSpPr>
            <p:spPr>
              <a:xfrm>
                <a:off x="1215" y="0"/>
                <a:ext cx="672" cy="288"/>
              </a:xfrm>
              <a:prstGeom prst="rect">
                <a:avLst/>
              </a:prstGeom>
              <a:noFill/>
              <a:ln w="9525">
                <a:noFill/>
              </a:ln>
            </p:spPr>
            <p:txBody>
              <a:bodyPr anchor="t">
                <a:spAutoFit/>
              </a:bodyPr>
              <a:p>
                <a:pPr>
                  <a:spcBef>
                    <a:spcPct val="50000"/>
                  </a:spcBef>
                </a:pPr>
                <a:r>
                  <a:rPr lang="zh-CN" altLang="en-US" sz="1600" b="0">
                    <a:solidFill>
                      <a:schemeClr val="tx1"/>
                    </a:solidFill>
                    <a:latin typeface="Times New Roman" panose="02020603050405020304" pitchFamily="2" charset="0"/>
                    <a:ea typeface="宋体" panose="02010600030101010101" pitchFamily="2" charset="-122"/>
                  </a:rPr>
                  <a:t>文件名 </a:t>
                </a:r>
                <a:r>
                  <a:rPr lang="zh-CN" altLang="en-US" sz="2400" b="0">
                    <a:solidFill>
                      <a:schemeClr val="tx1"/>
                    </a:solidFill>
                    <a:latin typeface="Times New Roman" panose="02020603050405020304" pitchFamily="2" charset="0"/>
                    <a:ea typeface="宋体" panose="02010600030101010101" pitchFamily="2" charset="-122"/>
                  </a:rPr>
                  <a:t>                 </a:t>
                </a:r>
                <a:endParaRPr lang="zh-CN" altLang="en-US" sz="2400" b="0">
                  <a:solidFill>
                    <a:schemeClr val="tx1"/>
                  </a:solidFill>
                  <a:latin typeface="Times New Roman" panose="02020603050405020304" pitchFamily="2" charset="0"/>
                  <a:ea typeface="宋体" panose="02010600030101010101" pitchFamily="2" charset="-122"/>
                </a:endParaRPr>
              </a:p>
            </p:txBody>
          </p:sp>
          <p:sp>
            <p:nvSpPr>
              <p:cNvPr id="109577" name="Text Box 10"/>
              <p:cNvSpPr txBox="1"/>
              <p:nvPr/>
            </p:nvSpPr>
            <p:spPr>
              <a:xfrm>
                <a:off x="32"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1</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09578" name="Text Box 11"/>
              <p:cNvSpPr txBox="1"/>
              <p:nvPr/>
            </p:nvSpPr>
            <p:spPr>
              <a:xfrm>
                <a:off x="461"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2</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09579" name="Text Box 12"/>
              <p:cNvSpPr txBox="1"/>
              <p:nvPr/>
            </p:nvSpPr>
            <p:spPr>
              <a:xfrm>
                <a:off x="735" y="335"/>
                <a:ext cx="161"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3</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09580" name="Text Box 13"/>
              <p:cNvSpPr txBox="1"/>
              <p:nvPr/>
            </p:nvSpPr>
            <p:spPr>
              <a:xfrm>
                <a:off x="2408" y="336"/>
                <a:ext cx="253" cy="192"/>
              </a:xfrm>
              <a:prstGeom prst="rect">
                <a:avLst/>
              </a:prstGeom>
              <a:noFill/>
              <a:ln w="9525">
                <a:noFill/>
              </a:ln>
            </p:spPr>
            <p:txBody>
              <a:bodyPr anchor="t">
                <a:spAutoFit/>
              </a:bodyPr>
              <a:p>
                <a:pPr>
                  <a:spcBef>
                    <a:spcPct val="50000"/>
                  </a:spcBef>
                </a:pPr>
                <a:r>
                  <a:rPr lang="zh-CN" altLang="zh-CN" b="0" dirty="0">
                    <a:solidFill>
                      <a:schemeClr val="tx1"/>
                    </a:solidFill>
                    <a:latin typeface="Times New Roman" panose="02020603050405020304" pitchFamily="2" charset="0"/>
                    <a:ea typeface="宋体" panose="02010600030101010101" pitchFamily="2" charset="-122"/>
                  </a:rPr>
                  <a:t>15</a:t>
                </a:r>
                <a:endParaRPr lang="zh-CN" altLang="zh-CN" b="0" dirty="0">
                  <a:solidFill>
                    <a:schemeClr val="tx1"/>
                  </a:solidFill>
                  <a:latin typeface="Times New Roman" panose="02020603050405020304" pitchFamily="2" charset="0"/>
                  <a:ea typeface="宋体" panose="02010600030101010101" pitchFamily="2" charset="-122"/>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0">
                                            <p:txEl>
                                              <p:charRg st="0" end="7"/>
                                            </p:txEl>
                                          </p:spTgt>
                                        </p:tgtEl>
                                        <p:attrNameLst>
                                          <p:attrName>style.visibility</p:attrName>
                                        </p:attrNameLst>
                                      </p:cBhvr>
                                      <p:to>
                                        <p:strVal val="visible"/>
                                      </p:to>
                                    </p:set>
                                    <p:anim calcmode="lin" valueType="num">
                                      <p:cBhvr additive="base">
                                        <p:cTn id="7" dur="1000" fill="hold"/>
                                        <p:tgtEl>
                                          <p:spTgt spid="109570">
                                            <p:txEl>
                                              <p:charRg st="0" end="7"/>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09570">
                                            <p:txEl>
                                              <p:charRg st="0" end="7"/>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9570">
                                            <p:txEl>
                                              <p:charRg st="7" end="30"/>
                                            </p:txEl>
                                          </p:spTgt>
                                        </p:tgtEl>
                                        <p:attrNameLst>
                                          <p:attrName>style.visibility</p:attrName>
                                        </p:attrNameLst>
                                      </p:cBhvr>
                                      <p:to>
                                        <p:strVal val="visible"/>
                                      </p:to>
                                    </p:set>
                                    <p:anim calcmode="lin" valueType="num">
                                      <p:cBhvr additive="base">
                                        <p:cTn id="11" dur="1000" fill="hold"/>
                                        <p:tgtEl>
                                          <p:spTgt spid="109570">
                                            <p:txEl>
                                              <p:charRg st="7" end="3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09570">
                                            <p:txEl>
                                              <p:charRg st="7" end="3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9570">
                                            <p:txEl>
                                              <p:charRg st="30" end="62"/>
                                            </p:txEl>
                                          </p:spTgt>
                                        </p:tgtEl>
                                        <p:attrNameLst>
                                          <p:attrName>style.visibility</p:attrName>
                                        </p:attrNameLst>
                                      </p:cBhvr>
                                      <p:to>
                                        <p:strVal val="visible"/>
                                      </p:to>
                                    </p:set>
                                    <p:anim calcmode="lin" valueType="num">
                                      <p:cBhvr additive="base">
                                        <p:cTn id="15" dur="1000" fill="hold"/>
                                        <p:tgtEl>
                                          <p:spTgt spid="109570">
                                            <p:txEl>
                                              <p:charRg st="30" end="62"/>
                                            </p:txEl>
                                          </p:spTgt>
                                        </p:tgtEl>
                                        <p:attrNameLst>
                                          <p:attrName>ppt_x</p:attrName>
                                        </p:attrNameLst>
                                      </p:cBhvr>
                                      <p:tavLst>
                                        <p:tav tm="0">
                                          <p:val>
                                            <p:strVal val="0-#ppt_w/2"/>
                                          </p:val>
                                        </p:tav>
                                        <p:tav tm="100000">
                                          <p:val>
                                            <p:strVal val="#ppt_x"/>
                                          </p:val>
                                        </p:tav>
                                      </p:tavLst>
                                    </p:anim>
                                    <p:anim calcmode="lin" valueType="num">
                                      <p:cBhvr additive="base">
                                        <p:cTn id="16" dur="1000" fill="hold"/>
                                        <p:tgtEl>
                                          <p:spTgt spid="109570">
                                            <p:txEl>
                                              <p:charRg st="30" end="6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9570">
                                            <p:txEl>
                                              <p:charRg st="62" end="94"/>
                                            </p:txEl>
                                          </p:spTgt>
                                        </p:tgtEl>
                                        <p:attrNameLst>
                                          <p:attrName>style.visibility</p:attrName>
                                        </p:attrNameLst>
                                      </p:cBhvr>
                                      <p:to>
                                        <p:strVal val="visible"/>
                                      </p:to>
                                    </p:set>
                                    <p:anim calcmode="lin" valueType="num">
                                      <p:cBhvr additive="base">
                                        <p:cTn id="19" dur="1000" fill="hold"/>
                                        <p:tgtEl>
                                          <p:spTgt spid="109570">
                                            <p:txEl>
                                              <p:charRg st="62" end="94"/>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109570">
                                            <p:txEl>
                                              <p:charRg st="62" end="9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9570">
                                            <p:txEl>
                                              <p:charRg st="94" end="126"/>
                                            </p:txEl>
                                          </p:spTgt>
                                        </p:tgtEl>
                                        <p:attrNameLst>
                                          <p:attrName>style.visibility</p:attrName>
                                        </p:attrNameLst>
                                      </p:cBhvr>
                                      <p:to>
                                        <p:strVal val="visible"/>
                                      </p:to>
                                    </p:set>
                                    <p:anim calcmode="lin" valueType="num">
                                      <p:cBhvr additive="base">
                                        <p:cTn id="23" dur="1000" fill="hold"/>
                                        <p:tgtEl>
                                          <p:spTgt spid="109570">
                                            <p:txEl>
                                              <p:charRg st="94" end="126"/>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109570">
                                            <p:txEl>
                                              <p:charRg st="94" end="126"/>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9570">
                                            <p:txEl>
                                              <p:charRg st="126" end="141"/>
                                            </p:txEl>
                                          </p:spTgt>
                                        </p:tgtEl>
                                        <p:attrNameLst>
                                          <p:attrName>style.visibility</p:attrName>
                                        </p:attrNameLst>
                                      </p:cBhvr>
                                      <p:to>
                                        <p:strVal val="visible"/>
                                      </p:to>
                                    </p:set>
                                    <p:anim calcmode="lin" valueType="num">
                                      <p:cBhvr additive="base">
                                        <p:cTn id="27" dur="1000" fill="hold"/>
                                        <p:tgtEl>
                                          <p:spTgt spid="109570">
                                            <p:txEl>
                                              <p:charRg st="126" end="141"/>
                                            </p:tx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109570">
                                            <p:txEl>
                                              <p:charRg st="126" end="141"/>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9570">
                                            <p:txEl>
                                              <p:charRg st="141" end="143"/>
                                            </p:txEl>
                                          </p:spTgt>
                                        </p:tgtEl>
                                        <p:attrNameLst>
                                          <p:attrName>style.visibility</p:attrName>
                                        </p:attrNameLst>
                                      </p:cBhvr>
                                      <p:to>
                                        <p:strVal val="visible"/>
                                      </p:to>
                                    </p:set>
                                    <p:anim calcmode="lin" valueType="num">
                                      <p:cBhvr additive="base">
                                        <p:cTn id="31" dur="1000" fill="hold"/>
                                        <p:tgtEl>
                                          <p:spTgt spid="109570">
                                            <p:txEl>
                                              <p:charRg st="141" end="143"/>
                                            </p:txEl>
                                          </p:spTgt>
                                        </p:tgtEl>
                                        <p:attrNameLst>
                                          <p:attrName>ppt_x</p:attrName>
                                        </p:attrNameLst>
                                      </p:cBhvr>
                                      <p:tavLst>
                                        <p:tav tm="0">
                                          <p:val>
                                            <p:strVal val="0-#ppt_w/2"/>
                                          </p:val>
                                        </p:tav>
                                        <p:tav tm="100000">
                                          <p:val>
                                            <p:strVal val="#ppt_x"/>
                                          </p:val>
                                        </p:tav>
                                      </p:tavLst>
                                    </p:anim>
                                    <p:anim calcmode="lin" valueType="num">
                                      <p:cBhvr additive="base">
                                        <p:cTn id="32" dur="1000" fill="hold"/>
                                        <p:tgtEl>
                                          <p:spTgt spid="109570">
                                            <p:txEl>
                                              <p:charRg st="141" end="14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9571"/>
                                        </p:tgtEl>
                                        <p:attrNameLst>
                                          <p:attrName>style.visibility</p:attrName>
                                        </p:attrNameLst>
                                      </p:cBhvr>
                                      <p:to>
                                        <p:strVal val="visible"/>
                                      </p:to>
                                    </p:set>
                                    <p:anim calcmode="lin" valueType="num">
                                      <p:cBhvr additive="base">
                                        <p:cTn id="37" dur="500" fill="hold"/>
                                        <p:tgtEl>
                                          <p:spTgt spid="109571"/>
                                        </p:tgtEl>
                                        <p:attrNameLst>
                                          <p:attrName>ppt_x</p:attrName>
                                        </p:attrNameLst>
                                      </p:cBhvr>
                                      <p:tavLst>
                                        <p:tav tm="0">
                                          <p:val>
                                            <p:strVal val="#ppt_x"/>
                                          </p:val>
                                        </p:tav>
                                        <p:tav tm="100000">
                                          <p:val>
                                            <p:strVal val="#ppt_x"/>
                                          </p:val>
                                        </p:tav>
                                      </p:tavLst>
                                    </p:anim>
                                    <p:anim calcmode="lin" valueType="num">
                                      <p:cBhvr additive="base">
                                        <p:cTn id="38" dur="500" fill="hold"/>
                                        <p:tgtEl>
                                          <p:spTgt spid="1095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0593" name="Object 2"/>
          <p:cNvGraphicFramePr>
            <a:graphicFrameLocks noChangeAspect="1"/>
          </p:cNvGraphicFramePr>
          <p:nvPr/>
        </p:nvGraphicFramePr>
        <p:xfrm>
          <a:off x="85725" y="563563"/>
          <a:ext cx="9144000" cy="5867400"/>
        </p:xfrm>
        <a:graphic>
          <a:graphicData uri="http://schemas.openxmlformats.org/presentationml/2006/ole">
            <mc:AlternateContent xmlns:mc="http://schemas.openxmlformats.org/markup-compatibility/2006">
              <mc:Choice xmlns:v="urn:schemas-microsoft-com:vml" Requires="v">
                <p:oleObj spid="_x0000_s3092" name="" r:id="rId1" imgW="7096125" imgH="3676650" progId="Paint.Picture">
                  <p:embed/>
                </p:oleObj>
              </mc:Choice>
              <mc:Fallback>
                <p:oleObj name="" r:id="rId1" imgW="7096125" imgH="3676650" progId="Paint.Picture">
                  <p:embed/>
                  <p:pic>
                    <p:nvPicPr>
                      <p:cNvPr id="0" name="图片 3091"/>
                      <p:cNvPicPr/>
                      <p:nvPr/>
                    </p:nvPicPr>
                    <p:blipFill>
                      <a:blip r:embed="rId2"/>
                      <a:stretch>
                        <a:fillRect/>
                      </a:stretch>
                    </p:blipFill>
                    <p:spPr>
                      <a:xfrm>
                        <a:off x="85725" y="563563"/>
                        <a:ext cx="9144000" cy="5867400"/>
                      </a:xfrm>
                      <a:prstGeom prst="rect">
                        <a:avLst/>
                      </a:prstGeom>
                      <a:noFill/>
                      <a:ln w="38100">
                        <a:noFill/>
                        <a:miter/>
                      </a:ln>
                    </p:spPr>
                  </p:pic>
                </p:oleObj>
              </mc:Fallback>
            </mc:AlternateContent>
          </a:graphicData>
        </a:graphic>
      </p:graphicFrame>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p:cNvSpPr>
          <p:nvPr>
            <p:ph type="title" idx="4294967295"/>
          </p:nvPr>
        </p:nvSpPr>
        <p:spPr>
          <a:xfrm>
            <a:off x="363538" y="595313"/>
            <a:ext cx="8393113" cy="474663"/>
          </a:xfrm>
        </p:spPr>
        <p:txBody>
          <a:bodyPr vert="horz" wrap="square" anchor="t">
            <a:spAutoFit/>
          </a:bodyPr>
          <a:p>
            <a:pPr marL="0" marR="0" indent="0" algn="l" defTabSz="914400" rtl="0" eaLnBrk="1" fontAlgn="base" latinLnBrk="0" hangingPunct="1">
              <a:lnSpc>
                <a:spcPct val="90000"/>
              </a:lnSpc>
              <a:spcBef>
                <a:spcPct val="0"/>
              </a:spcBef>
              <a:spcAft>
                <a:spcPct val="0"/>
              </a:spcAft>
              <a:buClrTx/>
              <a:buSzTx/>
              <a:buFontTx/>
              <a:buNone/>
            </a:pPr>
            <a:r>
              <a:rPr kumimoji="0" lang="en-US" altLang="zh-CN" sz="28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rPr>
              <a:t>(1) UNIX</a:t>
            </a:r>
            <a:r>
              <a:rPr kumimoji="0" lang="zh-CN" altLang="en-US" sz="28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rPr>
              <a:t>管理块</a:t>
            </a:r>
            <a:endParaRPr kumimoji="0" lang="zh-CN" altLang="en-US" sz="2800" b="0" i="0" u="none" strike="noStrike" kern="1200" cap="none" spc="0" normalizeH="0" baseline="0" noProof="1">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j-cs"/>
            </a:endParaRPr>
          </a:p>
        </p:txBody>
      </p:sp>
      <p:sp>
        <p:nvSpPr>
          <p:cNvPr id="111619" name="Rectangle 3"/>
          <p:cNvSpPr/>
          <p:nvPr/>
        </p:nvSpPr>
        <p:spPr>
          <a:xfrm>
            <a:off x="592138" y="1277938"/>
            <a:ext cx="7799388" cy="4114800"/>
          </a:xfrm>
          <a:prstGeom prst="rect">
            <a:avLst/>
          </a:prstGeom>
          <a:noFill/>
          <a:ln w="9525">
            <a:noFill/>
          </a:ln>
        </p:spPr>
        <p:txBody>
          <a:bodyPr/>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endPar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a:p>
            <a:pPr marL="571500" marR="0" indent="-571500" algn="just" defTabSz="914400" rtl="0" eaLnBrk="1" fontAlgn="base" latinLnBrk="0" hangingPunct="1">
              <a:lnSpc>
                <a:spcPct val="90000"/>
              </a:lnSpc>
              <a:spcBef>
                <a:spcPct val="30000"/>
              </a:spcBef>
              <a:spcAft>
                <a:spcPct val="0"/>
              </a:spcAft>
              <a:buClr>
                <a:schemeClr val="tx2"/>
              </a:buClr>
              <a:buSzPct val="95000"/>
              <a:buFont typeface="Wingdings" panose="05000000000000000000" pitchFamily="2" charset="2"/>
              <a:buNone/>
            </a:pP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     特别块（管理块）是在磁盘格式化时建立的。用来</a:t>
            </a: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sym typeface="Arial" panose="020B0604020202020204" pitchFamily="34" charset="0"/>
              </a:rPr>
              <a:t>记录文件系统各种数据，如：文件系统大小、空闲块数目等。当一个文件子系统安装</a:t>
            </a:r>
            <a:r>
              <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rPr>
              <a:t>到系统中时，系统将申请一个内存缓冲区来存放特别块。</a:t>
            </a:r>
            <a:endParaRPr kumimoji="0" lang="zh-CN" sz="3200" b="0" i="0" u="none" strike="noStrike" kern="1200" cap="none" spc="0" normalizeH="0" baseline="0" noProof="1" dirty="0">
              <a:solidFill>
                <a:schemeClr val="bg2"/>
              </a:solidFill>
              <a:effectLst>
                <a:outerShdw blurRad="38100" dist="38100" dir="2700000">
                  <a:srgbClr val="000000"/>
                </a:outerShdw>
              </a:effectLst>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67</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2642"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12644" name="Text Box 4"/>
          <p:cNvSpPr txBox="1"/>
          <p:nvPr/>
        </p:nvSpPr>
        <p:spPr>
          <a:xfrm>
            <a:off x="1017588" y="869950"/>
            <a:ext cx="6948487" cy="5173663"/>
          </a:xfrm>
          <a:prstGeom prst="rect">
            <a:avLst/>
          </a:prstGeom>
          <a:noFill/>
          <a:ln w="9525">
            <a:noFill/>
          </a:ln>
        </p:spPr>
        <p:txBody>
          <a:bodyPr anchor="t">
            <a:spAutoFit/>
          </a:bodyPr>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struct filsys</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s_isize；                /* i节点区总块数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s_fsize；                /* 文件卷总块数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s_nfree；                /* 直接管理的空闲块数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s_free［100］；    /* 空闲块号栈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s_ninode；             /* 直接管理的空闲i节点数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s_inode［100］； /* 空闲i节点号栈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char  s_flock；             /* 空闲块操作封锁标记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char  s_ilock；             /* 空闲i节点分配封锁标记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char  s_fmod；             /* 文件卷修改标记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char  s_ronly；             /* 文件卷只读标记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int  s_time；                 /* 文件卷最近修改时间 */</a:t>
            </a:r>
            <a:endParaRPr lang="zh-CN" altLang="zh-CN" sz="2000" b="0" dirty="0">
              <a:solidFill>
                <a:schemeClr val="tx1"/>
              </a:solidFill>
              <a:latin typeface="Times New Roman" panose="02020603050405020304" pitchFamily="2" charset="0"/>
              <a:ea typeface="宋体" panose="02010600030101010101" pitchFamily="2" charset="-122"/>
            </a:endParaRPr>
          </a:p>
          <a:p>
            <a:pPr>
              <a:lnSpc>
                <a:spcPct val="110000"/>
              </a:lnSpc>
              <a:spcBef>
                <a:spcPct val="10000"/>
              </a:spcBef>
            </a:pPr>
            <a:r>
              <a:rPr lang="zh-CN" altLang="zh-CN" sz="2000" b="0" dirty="0">
                <a:solidFill>
                  <a:schemeClr val="tx1"/>
                </a:solidFill>
                <a:latin typeface="Times New Roman" panose="02020603050405020304" pitchFamily="2" charset="0"/>
                <a:ea typeface="宋体" panose="02010600030101010101" pitchFamily="2" charset="-122"/>
              </a:rPr>
              <a:t>    }</a:t>
            </a:r>
            <a:endParaRPr lang="zh-CN" altLang="zh-CN" sz="20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 calcmode="lin" valueType="num">
                                      <p:cBhvr additive="base">
                                        <p:cTn id="7" dur="500" fill="hold"/>
                                        <p:tgtEl>
                                          <p:spTgt spid="112644"/>
                                        </p:tgtEl>
                                        <p:attrNameLst>
                                          <p:attrName>ppt_x</p:attrName>
                                        </p:attrNameLst>
                                      </p:cBhvr>
                                      <p:tavLst>
                                        <p:tav tm="0">
                                          <p:val>
                                            <p:strVal val="#ppt_x"/>
                                          </p:val>
                                        </p:tav>
                                        <p:tav tm="100000">
                                          <p:val>
                                            <p:strVal val="#ppt_x"/>
                                          </p:val>
                                        </p:tav>
                                      </p:tavLst>
                                    </p:anim>
                                    <p:anim calcmode="lin" valueType="num">
                                      <p:cBhvr additive="base">
                                        <p:cTn id="8" dur="500" fill="hold"/>
                                        <p:tgtEl>
                                          <p:spTgt spid="1126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68</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3667" name="Rectangle 3"/>
          <p:cNvSpPr/>
          <p:nvPr/>
        </p:nvSpPr>
        <p:spPr>
          <a:xfrm>
            <a:off x="674688" y="593725"/>
            <a:ext cx="5808663" cy="603250"/>
          </a:xfrm>
          <a:prstGeom prst="rect">
            <a:avLst/>
          </a:prstGeom>
          <a:noFill/>
          <a:ln w="9525">
            <a:noFill/>
          </a:ln>
        </p:spPr>
        <p:txBody>
          <a:bodyPr>
            <a:spAutoFit/>
          </a:bodyPr>
          <a:p>
            <a:pPr marL="533400" marR="0" indent="-533400" algn="l" defTabSz="914400" rtl="0" eaLnBrk="1" fontAlgn="base" latinLnBrk="0" hangingPunct="1">
              <a:lnSpc>
                <a:spcPct val="120000"/>
              </a:lnSpc>
              <a:spcBef>
                <a:spcPct val="20000"/>
              </a:spcBef>
              <a:spcAft>
                <a:spcPct val="0"/>
              </a:spcAft>
              <a:buClr>
                <a:schemeClr val="tx2"/>
              </a:buClr>
              <a:buSzPct val="95000"/>
              <a:buFont typeface="Wingdings" panose="05000000000000000000" pitchFamily="2" charset="2"/>
              <a:buNone/>
            </a:pP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rPr>
              <a:t>(2) 空闲磁盘块的管理：</a:t>
            </a:r>
            <a:r>
              <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rPr>
              <a:t>成组链接法</a:t>
            </a:r>
            <a:endParaRPr kumimoji="0" lang="zh-CN" sz="2800" b="1" i="0" u="none" strike="noStrike" kern="1200" cap="none" spc="0" normalizeH="0" baseline="0" noProof="1" dirty="0">
              <a:solidFill>
                <a:srgbClr val="A50021"/>
              </a:solidFill>
              <a:effectLst>
                <a:outerShdw blurRad="38100" dist="38100" dir="2700000">
                  <a:srgbClr val="000000"/>
                </a:outerShdw>
              </a:effectLst>
              <a:latin typeface="Times New Roman" panose="02020603050405020304" pitchFamily="2" charset="0"/>
              <a:ea typeface="宋体" panose="02010600030101010101" pitchFamily="2" charset="-122"/>
              <a:cs typeface="+mn-cs"/>
              <a:sym typeface="Arial" panose="020B0604020202020204" pitchFamily="34" charset="0"/>
            </a:endParaRPr>
          </a:p>
        </p:txBody>
      </p:sp>
      <p:sp>
        <p:nvSpPr>
          <p:cNvPr id="2" name="Rectangle 4"/>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sp>
        <p:nvSpPr>
          <p:cNvPr id="113669" name="Rectangle 5"/>
          <p:cNvSpPr/>
          <p:nvPr/>
        </p:nvSpPr>
        <p:spPr>
          <a:xfrm>
            <a:off x="512763" y="1770063"/>
            <a:ext cx="8631237" cy="3487737"/>
          </a:xfrm>
          <a:prstGeom prst="rect">
            <a:avLst/>
          </a:prstGeom>
          <a:noFill/>
          <a:ln w="9525">
            <a:noFill/>
          </a:ln>
        </p:spPr>
        <p:txBody>
          <a:bodyPr anchor="t">
            <a:spAutoFit/>
          </a:bodyPr>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空闲磁盘块管理采用成组链接法，即将空闲表和空闲链两</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种方法相结合。系统初启时，文件存储区是空闲。将空闲</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块从尾倒向前，每100块分为一组 (注：最后一组为99块)，</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每一组的最后一块作为索引表，用来登记下一组100块的物</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理块号和块数。那么，最前面的一组可能不足100块，这一</a:t>
            </a:r>
            <a:endParaRPr lang="zh-CN" altLang="zh-CN" sz="2400" b="0" dirty="0">
              <a:solidFill>
                <a:schemeClr val="tx1"/>
              </a:solidFill>
              <a:latin typeface="Times New Roman" panose="02020603050405020304" pitchFamily="2" charset="0"/>
              <a:ea typeface="宋体" panose="02010600030101010101" pitchFamily="2" charset="-122"/>
            </a:endParaRPr>
          </a:p>
          <a:p>
            <a:pPr marL="914400" lvl="1" indent="-340995" algn="l" eaLnBrk="1" hangingPunct="1">
              <a:lnSpc>
                <a:spcPct val="130000"/>
              </a:lnSpc>
              <a:spcBef>
                <a:spcPct val="30000"/>
              </a:spcBef>
              <a:buClr>
                <a:schemeClr val="tx2"/>
              </a:buClr>
              <a:buSzPct val="95000"/>
              <a:buFont typeface="Wingdings" panose="05000000000000000000" pitchFamily="2" charset="2"/>
            </a:pPr>
            <a:r>
              <a:rPr lang="zh-CN" altLang="zh-CN" sz="2400" b="0" dirty="0">
                <a:solidFill>
                  <a:schemeClr val="tx1"/>
                </a:solidFill>
                <a:latin typeface="Times New Roman" panose="02020603050405020304" pitchFamily="2" charset="0"/>
                <a:ea typeface="宋体" panose="02010600030101010101" pitchFamily="2" charset="-122"/>
              </a:rPr>
              <a:t>组的物理块号和块数存放在管理块的s_free[100]和s_nfree中。 </a:t>
            </a:r>
            <a:endParaRPr lang="zh-CN" altLang="zh-CN" sz="2400" b="0" dirty="0">
              <a:solidFill>
                <a:schemeClr val="tx1"/>
              </a:solidFill>
              <a:latin typeface="Times New Roman" panose="02020603050405020304" pitchFamily="2" charset="0"/>
              <a:ea typeface="宋体" panose="02010600030101010101" pitchFamily="2" charset="-122"/>
            </a:endParaRPr>
          </a:p>
        </p:txBody>
      </p:sp>
      <p:sp>
        <p:nvSpPr>
          <p:cNvPr id="113670" name="Rectangle 6"/>
          <p:cNvSpPr/>
          <p:nvPr/>
        </p:nvSpPr>
        <p:spPr>
          <a:xfrm>
            <a:off x="90488" y="5394325"/>
            <a:ext cx="7462837"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②</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空闲磁盘块分组链接索引结构</a:t>
            </a:r>
            <a:endParaRPr lang="zh-CN" altLang="zh-CN" sz="2400" dirty="0">
              <a:solidFill>
                <a:srgbClr val="000099"/>
              </a:solidFill>
              <a:latin typeface="Times New Roman" panose="02020603050405020304" pitchFamily="2" charset="0"/>
              <a:ea typeface="宋体" panose="02010600030101010101" pitchFamily="2" charset="-122"/>
            </a:endParaRPr>
          </a:p>
        </p:txBody>
      </p:sp>
      <p:sp>
        <p:nvSpPr>
          <p:cNvPr id="113671" name="Rectangle 7"/>
          <p:cNvSpPr/>
          <p:nvPr/>
        </p:nvSpPr>
        <p:spPr>
          <a:xfrm>
            <a:off x="92075" y="1195388"/>
            <a:ext cx="7462838"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①</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空闲磁盘块的组织方法 </a:t>
            </a:r>
            <a:endParaRPr lang="zh-CN" altLang="zh-CN" sz="2400" dirty="0">
              <a:solidFill>
                <a:srgbClr val="000099"/>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3667">
                                            <p:txEl>
                                              <p:charRg st="0" end="19"/>
                                            </p:txEl>
                                          </p:spTgt>
                                        </p:tgtEl>
                                        <p:attrNameLst>
                                          <p:attrName>style.visibility</p:attrName>
                                        </p:attrNameLst>
                                      </p:cBhvr>
                                      <p:to>
                                        <p:strVal val="visible"/>
                                      </p:to>
                                    </p:set>
                                    <p:anim calcmode="lin" valueType="num">
                                      <p:cBhvr additive="base">
                                        <p:cTn id="7" dur="500" fill="hold"/>
                                        <p:tgtEl>
                                          <p:spTgt spid="113667">
                                            <p:txEl>
                                              <p:charRg st="0" end="1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667">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671">
                                            <p:txEl>
                                              <p:charRg st="0" end="14"/>
                                            </p:txEl>
                                          </p:spTgt>
                                        </p:tgtEl>
                                        <p:attrNameLst>
                                          <p:attrName>style.visibility</p:attrName>
                                        </p:attrNameLst>
                                      </p:cBhvr>
                                      <p:to>
                                        <p:strVal val="visible"/>
                                      </p:to>
                                    </p:set>
                                    <p:anim calcmode="lin" valueType="num">
                                      <p:cBhvr additive="base">
                                        <p:cTn id="13" dur="1000" fill="hold"/>
                                        <p:tgtEl>
                                          <p:spTgt spid="113671">
                                            <p:txEl>
                                              <p:charRg st="0" end="14"/>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113671">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3669"/>
                                        </p:tgtEl>
                                        <p:attrNameLst>
                                          <p:attrName>style.visibility</p:attrName>
                                        </p:attrNameLst>
                                      </p:cBhvr>
                                      <p:to>
                                        <p:strVal val="visible"/>
                                      </p:to>
                                    </p:set>
                                    <p:anim calcmode="lin" valueType="num">
                                      <p:cBhvr additive="base">
                                        <p:cTn id="19" dur="500" fill="hold"/>
                                        <p:tgtEl>
                                          <p:spTgt spid="113669"/>
                                        </p:tgtEl>
                                        <p:attrNameLst>
                                          <p:attrName>ppt_x</p:attrName>
                                        </p:attrNameLst>
                                      </p:cBhvr>
                                      <p:tavLst>
                                        <p:tav tm="0">
                                          <p:val>
                                            <p:strVal val="#ppt_x"/>
                                          </p:val>
                                        </p:tav>
                                        <p:tav tm="100000">
                                          <p:val>
                                            <p:strVal val="#ppt_x"/>
                                          </p:val>
                                        </p:tav>
                                      </p:tavLst>
                                    </p:anim>
                                    <p:anim calcmode="lin" valueType="num">
                                      <p:cBhvr additive="base">
                                        <p:cTn id="20" dur="500" fill="hold"/>
                                        <p:tgtEl>
                                          <p:spTgt spid="11366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3670"/>
                                        </p:tgtEl>
                                        <p:attrNameLst>
                                          <p:attrName>style.visibility</p:attrName>
                                        </p:attrNameLst>
                                      </p:cBhvr>
                                      <p:to>
                                        <p:strVal val="visible"/>
                                      </p:to>
                                    </p:set>
                                    <p:anim calcmode="lin" valueType="num">
                                      <p:cBhvr additive="base">
                                        <p:cTn id="25" dur="500" fill="hold"/>
                                        <p:tgtEl>
                                          <p:spTgt spid="113670"/>
                                        </p:tgtEl>
                                        <p:attrNameLst>
                                          <p:attrName>ppt_x</p:attrName>
                                        </p:attrNameLst>
                                      </p:cBhvr>
                                      <p:tavLst>
                                        <p:tav tm="0">
                                          <p:val>
                                            <p:strVal val="0-#ppt_w/2"/>
                                          </p:val>
                                        </p:tav>
                                        <p:tav tm="100000">
                                          <p:val>
                                            <p:strVal val="#ppt_x"/>
                                          </p:val>
                                        </p:tav>
                                      </p:tavLst>
                                    </p:anim>
                                    <p:anim calcmode="lin" valueType="num">
                                      <p:cBhvr additive="base">
                                        <p:cTn id="26" dur="500" fill="hold"/>
                                        <p:tgtEl>
                                          <p:spTgt spid="1136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9" grpId="0"/>
      <p:bldP spid="113670" grpId="0"/>
      <p:bldP spid="113671"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Text Box 2"/>
          <p:cNvSpPr txBox="1"/>
          <p:nvPr/>
        </p:nvSpPr>
        <p:spPr>
          <a:xfrm>
            <a:off x="8493125" y="6510338"/>
            <a:ext cx="376238" cy="347662"/>
          </a:xfrm>
          <a:prstGeom prst="rect">
            <a:avLst/>
          </a:prstGeom>
          <a:noFill/>
          <a:ln w="9525">
            <a:noFill/>
          </a:ln>
        </p:spPr>
        <p:txBody>
          <a:bodyPr anchor="t">
            <a:spAutoFit/>
          </a:bodyPr>
          <a:p>
            <a:pPr marL="341630" indent="-341630" algn="ctr">
              <a:lnSpc>
                <a:spcPct val="120000"/>
              </a:lnSpc>
              <a:spcBef>
                <a:spcPct val="50000"/>
              </a:spcBef>
              <a:buClr>
                <a:schemeClr val="tx2"/>
              </a:buClr>
              <a:buSzPct val="95000"/>
              <a:buFont typeface="Wingdings" panose="05000000000000000000" pitchFamily="2" charset="2"/>
            </a:pPr>
            <a:r>
              <a:rPr lang="zh-CN" altLang="zh-CN" b="0" dirty="0">
                <a:solidFill>
                  <a:schemeClr val="tx2"/>
                </a:solidFill>
                <a:latin typeface="Times New Roman" panose="02020603050405020304" pitchFamily="2" charset="0"/>
                <a:ea typeface="宋体" panose="02010600030101010101" pitchFamily="2" charset="-122"/>
              </a:rPr>
              <a:t>69</a:t>
            </a:r>
            <a:endParaRPr lang="zh-CN" altLang="zh-CN" b="0" dirty="0">
              <a:solidFill>
                <a:schemeClr val="tx2"/>
              </a:solidFill>
              <a:latin typeface="Times New Roman" panose="02020603050405020304" pitchFamily="2" charset="0"/>
              <a:ea typeface="宋体" panose="02010600030101010101" pitchFamily="2" charset="-122"/>
            </a:endParaRPr>
          </a:p>
        </p:txBody>
      </p:sp>
      <p:sp>
        <p:nvSpPr>
          <p:cNvPr id="114690" name="Rectangle 3"/>
          <p:cNvSpPr/>
          <p:nvPr/>
        </p:nvSpPr>
        <p:spPr>
          <a:xfrm>
            <a:off x="381000" y="42863"/>
            <a:ext cx="8393113" cy="420687"/>
          </a:xfrm>
          <a:prstGeom prst="rect">
            <a:avLst/>
          </a:prstGeom>
          <a:noFill/>
          <a:ln w="9525">
            <a:noFill/>
          </a:ln>
        </p:spPr>
        <p:txBody>
          <a:bodyPr anchor="t">
            <a:spAutoFit/>
          </a:bodyPr>
          <a:p>
            <a:pPr algn="r">
              <a:lnSpc>
                <a:spcPct val="90000"/>
              </a:lnSpc>
            </a:pPr>
            <a:r>
              <a:rPr lang="zh-CN" altLang="zh-CN" sz="2400" dirty="0">
                <a:solidFill>
                  <a:schemeClr val="tx2"/>
                </a:solidFill>
                <a:latin typeface="Arial" panose="020B0604020202020204" pitchFamily="34" charset="0"/>
                <a:ea typeface="宋体" panose="02010600030101010101" pitchFamily="2" charset="-122"/>
              </a:rPr>
              <a:t>文件系统——</a:t>
            </a:r>
            <a:r>
              <a:rPr lang="zh-CN" altLang="zh-CN" sz="2400" dirty="0">
                <a:solidFill>
                  <a:schemeClr val="tx2"/>
                </a:solidFill>
                <a:latin typeface="Times New Roman" panose="02020603050405020304" pitchFamily="2" charset="0"/>
                <a:ea typeface="宋体" panose="02010600030101010101" pitchFamily="2" charset="-122"/>
              </a:rPr>
              <a:t>UNIX</a:t>
            </a:r>
            <a:r>
              <a:rPr lang="zh-CN" altLang="zh-CN" sz="2400" dirty="0">
                <a:solidFill>
                  <a:schemeClr val="tx2"/>
                </a:solidFill>
                <a:latin typeface="Arial" panose="020B0604020202020204" pitchFamily="34" charset="0"/>
                <a:ea typeface="宋体" panose="02010600030101010101" pitchFamily="2" charset="-122"/>
              </a:rPr>
              <a:t>文件系统的主要结构及实现</a:t>
            </a:r>
            <a:endParaRPr lang="zh-CN" altLang="zh-CN" sz="2400" dirty="0">
              <a:solidFill>
                <a:schemeClr val="tx2"/>
              </a:solidFill>
              <a:latin typeface="Arial" panose="020B0604020202020204" pitchFamily="34" charset="0"/>
              <a:ea typeface="宋体" panose="02010600030101010101" pitchFamily="2" charset="-122"/>
            </a:endParaRPr>
          </a:p>
        </p:txBody>
      </p:sp>
      <p:grpSp>
        <p:nvGrpSpPr>
          <p:cNvPr id="114692" name="组合 114691"/>
          <p:cNvGrpSpPr/>
          <p:nvPr/>
        </p:nvGrpSpPr>
        <p:grpSpPr>
          <a:xfrm>
            <a:off x="849313" y="1385888"/>
            <a:ext cx="8075612" cy="3779837"/>
            <a:chOff x="0" y="0"/>
            <a:chExt cx="5087" cy="2381"/>
          </a:xfrm>
        </p:grpSpPr>
        <p:sp>
          <p:nvSpPr>
            <p:cNvPr id="2" name="Line 5"/>
            <p:cNvSpPr/>
            <p:nvPr/>
          </p:nvSpPr>
          <p:spPr>
            <a:xfrm>
              <a:off x="4222" y="1044"/>
              <a:ext cx="458" cy="713"/>
            </a:xfrm>
            <a:prstGeom prst="line">
              <a:avLst/>
            </a:prstGeom>
            <a:ln w="9525" cap="flat" cmpd="sng">
              <a:solidFill>
                <a:schemeClr val="tx1"/>
              </a:solidFill>
              <a:prstDash val="solid"/>
              <a:round/>
              <a:headEnd type="none" w="med" len="med"/>
              <a:tailEnd type="triangle" w="sm" len="med"/>
            </a:ln>
          </p:spPr>
        </p:sp>
        <p:sp>
          <p:nvSpPr>
            <p:cNvPr id="114693" name="Line 6"/>
            <p:cNvSpPr/>
            <p:nvPr/>
          </p:nvSpPr>
          <p:spPr>
            <a:xfrm>
              <a:off x="1864" y="1466"/>
              <a:ext cx="458" cy="713"/>
            </a:xfrm>
            <a:prstGeom prst="line">
              <a:avLst/>
            </a:prstGeom>
            <a:ln w="9525" cap="flat" cmpd="sng">
              <a:solidFill>
                <a:schemeClr val="tx1"/>
              </a:solidFill>
              <a:prstDash val="solid"/>
              <a:round/>
              <a:headEnd type="none" w="med" len="med"/>
              <a:tailEnd type="triangle" w="sm" len="med"/>
            </a:ln>
          </p:spPr>
        </p:sp>
        <p:sp>
          <p:nvSpPr>
            <p:cNvPr id="114694" name="Line 7"/>
            <p:cNvSpPr/>
            <p:nvPr/>
          </p:nvSpPr>
          <p:spPr>
            <a:xfrm flipV="1">
              <a:off x="726" y="348"/>
              <a:ext cx="412" cy="824"/>
            </a:xfrm>
            <a:prstGeom prst="line">
              <a:avLst/>
            </a:prstGeom>
            <a:ln w="9525" cap="flat" cmpd="sng">
              <a:solidFill>
                <a:schemeClr val="tx1"/>
              </a:solidFill>
              <a:prstDash val="solid"/>
              <a:round/>
              <a:headEnd type="none" w="med" len="med"/>
              <a:tailEnd type="triangle" w="sm" len="med"/>
            </a:ln>
          </p:spPr>
        </p:sp>
        <p:sp>
          <p:nvSpPr>
            <p:cNvPr id="114695" name="Line 8"/>
            <p:cNvSpPr/>
            <p:nvPr/>
          </p:nvSpPr>
          <p:spPr>
            <a:xfrm>
              <a:off x="749" y="1374"/>
              <a:ext cx="385" cy="384"/>
            </a:xfrm>
            <a:prstGeom prst="line">
              <a:avLst/>
            </a:prstGeom>
            <a:ln w="9525" cap="flat" cmpd="sng">
              <a:solidFill>
                <a:schemeClr val="tx1"/>
              </a:solidFill>
              <a:prstDash val="solid"/>
              <a:round/>
              <a:headEnd type="none" w="med" len="med"/>
              <a:tailEnd type="triangle" w="sm" len="med"/>
            </a:ln>
          </p:spPr>
        </p:sp>
        <p:grpSp>
          <p:nvGrpSpPr>
            <p:cNvPr id="114696" name="组合 114696"/>
            <p:cNvGrpSpPr/>
            <p:nvPr/>
          </p:nvGrpSpPr>
          <p:grpSpPr>
            <a:xfrm>
              <a:off x="1109" y="0"/>
              <a:ext cx="811" cy="1579"/>
              <a:chOff x="0" y="0"/>
              <a:chExt cx="811" cy="1579"/>
            </a:xfrm>
          </p:grpSpPr>
          <p:sp>
            <p:nvSpPr>
              <p:cNvPr id="114697" name="Text Box 10"/>
              <p:cNvSpPr txBox="1"/>
              <p:nvPr/>
            </p:nvSpPr>
            <p:spPr>
              <a:xfrm>
                <a:off x="0" y="0"/>
                <a:ext cx="811" cy="33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第四组空闲块</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    (共77块)</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699" name="Rectangle 11"/>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3" name="Text Box 12"/>
              <p:cNvSpPr txBox="1"/>
              <p:nvPr/>
            </p:nvSpPr>
            <p:spPr>
              <a:xfrm>
                <a:off x="287" y="328"/>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00" name="Text Box 13"/>
              <p:cNvSpPr txBox="1"/>
              <p:nvPr/>
            </p:nvSpPr>
            <p:spPr>
              <a:xfrm>
                <a:off x="71" y="487"/>
                <a:ext cx="704"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s_nfree: 100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01" name="Text Box 14"/>
              <p:cNvSpPr txBox="1"/>
              <p:nvPr/>
            </p:nvSpPr>
            <p:spPr>
              <a:xfrm>
                <a:off x="331" y="113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02" name="Line 15"/>
              <p:cNvSpPr/>
              <p:nvPr/>
            </p:nvSpPr>
            <p:spPr>
              <a:xfrm>
                <a:off x="34" y="1334"/>
                <a:ext cx="731" cy="0"/>
              </a:xfrm>
              <a:prstGeom prst="line">
                <a:avLst/>
              </a:prstGeom>
              <a:ln w="9525" cap="flat" cmpd="sng">
                <a:solidFill>
                  <a:schemeClr val="tx1"/>
                </a:solidFill>
                <a:prstDash val="solid"/>
                <a:round/>
                <a:headEnd type="none" w="med" len="med"/>
                <a:tailEnd type="none" w="med" len="med"/>
              </a:ln>
            </p:spPr>
          </p:sp>
          <p:sp>
            <p:nvSpPr>
              <p:cNvPr id="114703" name="Line 16"/>
              <p:cNvSpPr/>
              <p:nvPr/>
            </p:nvSpPr>
            <p:spPr>
              <a:xfrm>
                <a:off x="34" y="945"/>
                <a:ext cx="731" cy="0"/>
              </a:xfrm>
              <a:prstGeom prst="line">
                <a:avLst/>
              </a:prstGeom>
              <a:ln w="9525" cap="flat" cmpd="sng">
                <a:solidFill>
                  <a:schemeClr val="tx1"/>
                </a:solidFill>
                <a:prstDash val="solid"/>
                <a:round/>
                <a:headEnd type="none" w="med" len="med"/>
                <a:tailEnd type="none" w="med" len="med"/>
              </a:ln>
            </p:spPr>
          </p:sp>
          <p:sp>
            <p:nvSpPr>
              <p:cNvPr id="114704" name="Line 17"/>
              <p:cNvSpPr/>
              <p:nvPr/>
            </p:nvSpPr>
            <p:spPr>
              <a:xfrm>
                <a:off x="34" y="744"/>
                <a:ext cx="731" cy="0"/>
              </a:xfrm>
              <a:prstGeom prst="line">
                <a:avLst/>
              </a:prstGeom>
              <a:ln w="9525" cap="flat" cmpd="sng">
                <a:solidFill>
                  <a:schemeClr val="tx1"/>
                </a:solidFill>
                <a:prstDash val="solid"/>
                <a:round/>
                <a:headEnd type="none" w="med" len="med"/>
                <a:tailEnd type="none" w="med" len="med"/>
              </a:ln>
            </p:spPr>
          </p:sp>
          <p:sp>
            <p:nvSpPr>
              <p:cNvPr id="114705" name="Line 18"/>
              <p:cNvSpPr/>
              <p:nvPr/>
            </p:nvSpPr>
            <p:spPr>
              <a:xfrm>
                <a:off x="25" y="518"/>
                <a:ext cx="731" cy="0"/>
              </a:xfrm>
              <a:prstGeom prst="line">
                <a:avLst/>
              </a:prstGeom>
              <a:ln w="9525" cap="flat" cmpd="sng">
                <a:solidFill>
                  <a:schemeClr val="tx1"/>
                </a:solidFill>
                <a:prstDash val="solid"/>
                <a:round/>
                <a:headEnd type="none" w="med" len="med"/>
                <a:tailEnd type="none" w="med" len="med"/>
              </a:ln>
            </p:spPr>
          </p:sp>
          <p:sp>
            <p:nvSpPr>
              <p:cNvPr id="114706" name="Text Box 19"/>
              <p:cNvSpPr txBox="1"/>
              <p:nvPr/>
            </p:nvSpPr>
            <p:spPr>
              <a:xfrm>
                <a:off x="134" y="70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07" name="Line 20"/>
              <p:cNvSpPr/>
              <p:nvPr/>
            </p:nvSpPr>
            <p:spPr>
              <a:xfrm>
                <a:off x="35" y="1143"/>
                <a:ext cx="731" cy="0"/>
              </a:xfrm>
              <a:prstGeom prst="line">
                <a:avLst/>
              </a:prstGeom>
              <a:ln w="9525" cap="flat" cmpd="sng">
                <a:solidFill>
                  <a:schemeClr val="tx1"/>
                </a:solidFill>
                <a:prstDash val="solid"/>
                <a:round/>
                <a:headEnd type="none" w="med" len="med"/>
                <a:tailEnd type="none" w="med" len="med"/>
              </a:ln>
            </p:spPr>
          </p:sp>
          <p:sp>
            <p:nvSpPr>
              <p:cNvPr id="114708" name="Text Box 21"/>
              <p:cNvSpPr txBox="1"/>
              <p:nvPr/>
            </p:nvSpPr>
            <p:spPr>
              <a:xfrm>
                <a:off x="134" y="91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s_free[1]</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09" name="Text Box 22"/>
              <p:cNvSpPr txBox="1"/>
              <p:nvPr/>
            </p:nvSpPr>
            <p:spPr>
              <a:xfrm>
                <a:off x="134" y="1327"/>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s_free[99]</a:t>
                </a:r>
                <a:endParaRPr lang="en-US" altLang="zh-CN" b="0" dirty="0">
                  <a:solidFill>
                    <a:schemeClr val="tx1"/>
                  </a:solidFill>
                  <a:latin typeface="Times New Roman" panose="02020603050405020304" pitchFamily="2" charset="0"/>
                  <a:ea typeface="宋体" panose="02010600030101010101" pitchFamily="2" charset="-122"/>
                </a:endParaRPr>
              </a:p>
            </p:txBody>
          </p:sp>
        </p:grpSp>
        <p:grpSp>
          <p:nvGrpSpPr>
            <p:cNvPr id="114710" name="组合 114710"/>
            <p:cNvGrpSpPr/>
            <p:nvPr/>
          </p:nvGrpSpPr>
          <p:grpSpPr>
            <a:xfrm>
              <a:off x="2281" y="0"/>
              <a:ext cx="811" cy="1579"/>
              <a:chOff x="0" y="0"/>
              <a:chExt cx="811" cy="1579"/>
            </a:xfrm>
          </p:grpSpPr>
          <p:sp>
            <p:nvSpPr>
              <p:cNvPr id="114711" name="Text Box 24"/>
              <p:cNvSpPr txBox="1"/>
              <p:nvPr/>
            </p:nvSpPr>
            <p:spPr>
              <a:xfrm>
                <a:off x="0" y="0"/>
                <a:ext cx="811" cy="33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第三组空闲块</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    (共100块)</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13" name="Rectangle 25"/>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4" name="Text Box 26"/>
              <p:cNvSpPr txBox="1"/>
              <p:nvPr/>
            </p:nvSpPr>
            <p:spPr>
              <a:xfrm>
                <a:off x="287" y="328"/>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14" name="Text Box 27"/>
              <p:cNvSpPr txBox="1"/>
              <p:nvPr/>
            </p:nvSpPr>
            <p:spPr>
              <a:xfrm>
                <a:off x="71" y="487"/>
                <a:ext cx="704"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s_nfree: 100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15" name="Text Box 28"/>
              <p:cNvSpPr txBox="1"/>
              <p:nvPr/>
            </p:nvSpPr>
            <p:spPr>
              <a:xfrm>
                <a:off x="331" y="113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16" name="Line 29"/>
              <p:cNvSpPr/>
              <p:nvPr/>
            </p:nvSpPr>
            <p:spPr>
              <a:xfrm>
                <a:off x="34" y="1334"/>
                <a:ext cx="731" cy="0"/>
              </a:xfrm>
              <a:prstGeom prst="line">
                <a:avLst/>
              </a:prstGeom>
              <a:ln w="9525" cap="flat" cmpd="sng">
                <a:solidFill>
                  <a:schemeClr val="tx1"/>
                </a:solidFill>
                <a:prstDash val="solid"/>
                <a:round/>
                <a:headEnd type="none" w="med" len="med"/>
                <a:tailEnd type="none" w="med" len="med"/>
              </a:ln>
            </p:spPr>
          </p:sp>
          <p:sp>
            <p:nvSpPr>
              <p:cNvPr id="114717" name="Line 30"/>
              <p:cNvSpPr/>
              <p:nvPr/>
            </p:nvSpPr>
            <p:spPr>
              <a:xfrm>
                <a:off x="34" y="945"/>
                <a:ext cx="731" cy="0"/>
              </a:xfrm>
              <a:prstGeom prst="line">
                <a:avLst/>
              </a:prstGeom>
              <a:ln w="9525" cap="flat" cmpd="sng">
                <a:solidFill>
                  <a:schemeClr val="tx1"/>
                </a:solidFill>
                <a:prstDash val="solid"/>
                <a:round/>
                <a:headEnd type="none" w="med" len="med"/>
                <a:tailEnd type="none" w="med" len="med"/>
              </a:ln>
            </p:spPr>
          </p:sp>
          <p:sp>
            <p:nvSpPr>
              <p:cNvPr id="114718" name="Line 31"/>
              <p:cNvSpPr/>
              <p:nvPr/>
            </p:nvSpPr>
            <p:spPr>
              <a:xfrm>
                <a:off x="34" y="744"/>
                <a:ext cx="731" cy="0"/>
              </a:xfrm>
              <a:prstGeom prst="line">
                <a:avLst/>
              </a:prstGeom>
              <a:ln w="9525" cap="flat" cmpd="sng">
                <a:solidFill>
                  <a:schemeClr val="tx1"/>
                </a:solidFill>
                <a:prstDash val="solid"/>
                <a:round/>
                <a:headEnd type="none" w="med" len="med"/>
                <a:tailEnd type="none" w="med" len="med"/>
              </a:ln>
            </p:spPr>
          </p:sp>
          <p:sp>
            <p:nvSpPr>
              <p:cNvPr id="114719" name="Line 32"/>
              <p:cNvSpPr/>
              <p:nvPr/>
            </p:nvSpPr>
            <p:spPr>
              <a:xfrm>
                <a:off x="25" y="518"/>
                <a:ext cx="731" cy="0"/>
              </a:xfrm>
              <a:prstGeom prst="line">
                <a:avLst/>
              </a:prstGeom>
              <a:ln w="9525" cap="flat" cmpd="sng">
                <a:solidFill>
                  <a:schemeClr val="tx1"/>
                </a:solidFill>
                <a:prstDash val="solid"/>
                <a:round/>
                <a:headEnd type="none" w="med" len="med"/>
                <a:tailEnd type="none" w="med" len="med"/>
              </a:ln>
            </p:spPr>
          </p:sp>
          <p:sp>
            <p:nvSpPr>
              <p:cNvPr id="114720" name="Text Box 33"/>
              <p:cNvSpPr txBox="1"/>
              <p:nvPr/>
            </p:nvSpPr>
            <p:spPr>
              <a:xfrm>
                <a:off x="134" y="70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21" name="Line 34"/>
              <p:cNvSpPr/>
              <p:nvPr/>
            </p:nvSpPr>
            <p:spPr>
              <a:xfrm>
                <a:off x="35" y="1143"/>
                <a:ext cx="731" cy="0"/>
              </a:xfrm>
              <a:prstGeom prst="line">
                <a:avLst/>
              </a:prstGeom>
              <a:ln w="9525" cap="flat" cmpd="sng">
                <a:solidFill>
                  <a:schemeClr val="tx1"/>
                </a:solidFill>
                <a:prstDash val="solid"/>
                <a:round/>
                <a:headEnd type="none" w="med" len="med"/>
                <a:tailEnd type="none" w="med" len="med"/>
              </a:ln>
            </p:spPr>
          </p:sp>
          <p:sp>
            <p:nvSpPr>
              <p:cNvPr id="114722" name="Text Box 35"/>
              <p:cNvSpPr txBox="1"/>
              <p:nvPr/>
            </p:nvSpPr>
            <p:spPr>
              <a:xfrm>
                <a:off x="134" y="91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s_free[1]</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23" name="Text Box 36"/>
              <p:cNvSpPr txBox="1"/>
              <p:nvPr/>
            </p:nvSpPr>
            <p:spPr>
              <a:xfrm>
                <a:off x="134" y="1327"/>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s_free[99]</a:t>
                </a:r>
                <a:endParaRPr lang="en-US" altLang="zh-CN" b="0" dirty="0">
                  <a:solidFill>
                    <a:schemeClr val="tx1"/>
                  </a:solidFill>
                  <a:latin typeface="Times New Roman" panose="02020603050405020304" pitchFamily="2" charset="0"/>
                  <a:ea typeface="宋体" panose="02010600030101010101" pitchFamily="2" charset="-122"/>
                </a:endParaRPr>
              </a:p>
            </p:txBody>
          </p:sp>
        </p:grpSp>
        <p:grpSp>
          <p:nvGrpSpPr>
            <p:cNvPr id="114724" name="组合 114724"/>
            <p:cNvGrpSpPr/>
            <p:nvPr/>
          </p:nvGrpSpPr>
          <p:grpSpPr>
            <a:xfrm>
              <a:off x="3460" y="1"/>
              <a:ext cx="811" cy="1579"/>
              <a:chOff x="0" y="0"/>
              <a:chExt cx="811" cy="1579"/>
            </a:xfrm>
          </p:grpSpPr>
          <p:sp>
            <p:nvSpPr>
              <p:cNvPr id="114725" name="Text Box 38"/>
              <p:cNvSpPr txBox="1"/>
              <p:nvPr/>
            </p:nvSpPr>
            <p:spPr>
              <a:xfrm>
                <a:off x="0" y="0"/>
                <a:ext cx="811" cy="334"/>
              </a:xfrm>
              <a:prstGeom prst="rect">
                <a:avLst/>
              </a:prstGeom>
              <a:noFill/>
              <a:ln w="9525">
                <a:noFill/>
              </a:ln>
            </p:spPr>
            <p:txBody>
              <a:bodyPr anchor="t"/>
              <a:p>
                <a:pPr algn="just"/>
                <a:r>
                  <a:rPr lang="zh-CN" altLang="zh-CN" b="0" dirty="0">
                    <a:solidFill>
                      <a:schemeClr val="tx1"/>
                    </a:solidFill>
                    <a:latin typeface="Times New Roman" panose="02020603050405020304" pitchFamily="2" charset="0"/>
                    <a:ea typeface="宋体" panose="02010600030101010101" pitchFamily="2" charset="-122"/>
                  </a:rPr>
                  <a:t>第二组空闲块</a:t>
                </a:r>
                <a:endParaRPr lang="zh-CN" altLang="zh-CN" b="0" dirty="0">
                  <a:solidFill>
                    <a:schemeClr val="tx1"/>
                  </a:solidFill>
                  <a:latin typeface="Times New Roman" panose="02020603050405020304" pitchFamily="2" charset="0"/>
                  <a:ea typeface="宋体" panose="02010600030101010101" pitchFamily="2" charset="-122"/>
                </a:endParaRPr>
              </a:p>
              <a:p>
                <a:pPr algn="just"/>
                <a:r>
                  <a:rPr lang="zh-CN" altLang="zh-CN" b="0" dirty="0">
                    <a:solidFill>
                      <a:schemeClr val="tx1"/>
                    </a:solidFill>
                    <a:latin typeface="Times New Roman" panose="02020603050405020304" pitchFamily="2" charset="0"/>
                    <a:ea typeface="宋体" panose="02010600030101010101" pitchFamily="2" charset="-122"/>
                  </a:rPr>
                  <a:t>    (共100块)</a:t>
                </a:r>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27" name="Rectangle 39"/>
              <p:cNvSpPr/>
              <p:nvPr/>
            </p:nvSpPr>
            <p:spPr>
              <a:xfrm>
                <a:off x="25" y="35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5" name="Text Box 40"/>
              <p:cNvSpPr txBox="1"/>
              <p:nvPr/>
            </p:nvSpPr>
            <p:spPr>
              <a:xfrm>
                <a:off x="287" y="328"/>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28" name="Text Box 41"/>
              <p:cNvSpPr txBox="1"/>
              <p:nvPr/>
            </p:nvSpPr>
            <p:spPr>
              <a:xfrm>
                <a:off x="71" y="487"/>
                <a:ext cx="704"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s_nfree: 100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29" name="Text Box 42"/>
              <p:cNvSpPr txBox="1"/>
              <p:nvPr/>
            </p:nvSpPr>
            <p:spPr>
              <a:xfrm>
                <a:off x="331" y="113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30" name="Line 43"/>
              <p:cNvSpPr/>
              <p:nvPr/>
            </p:nvSpPr>
            <p:spPr>
              <a:xfrm>
                <a:off x="34" y="1334"/>
                <a:ext cx="731" cy="0"/>
              </a:xfrm>
              <a:prstGeom prst="line">
                <a:avLst/>
              </a:prstGeom>
              <a:ln w="9525" cap="flat" cmpd="sng">
                <a:solidFill>
                  <a:schemeClr val="tx1"/>
                </a:solidFill>
                <a:prstDash val="solid"/>
                <a:round/>
                <a:headEnd type="none" w="med" len="med"/>
                <a:tailEnd type="none" w="med" len="med"/>
              </a:ln>
            </p:spPr>
          </p:sp>
          <p:sp>
            <p:nvSpPr>
              <p:cNvPr id="114731" name="Line 44"/>
              <p:cNvSpPr/>
              <p:nvPr/>
            </p:nvSpPr>
            <p:spPr>
              <a:xfrm>
                <a:off x="34" y="945"/>
                <a:ext cx="731" cy="0"/>
              </a:xfrm>
              <a:prstGeom prst="line">
                <a:avLst/>
              </a:prstGeom>
              <a:ln w="9525" cap="flat" cmpd="sng">
                <a:solidFill>
                  <a:schemeClr val="tx1"/>
                </a:solidFill>
                <a:prstDash val="solid"/>
                <a:round/>
                <a:headEnd type="none" w="med" len="med"/>
                <a:tailEnd type="none" w="med" len="med"/>
              </a:ln>
            </p:spPr>
          </p:sp>
          <p:sp>
            <p:nvSpPr>
              <p:cNvPr id="114732" name="Line 45"/>
              <p:cNvSpPr/>
              <p:nvPr/>
            </p:nvSpPr>
            <p:spPr>
              <a:xfrm>
                <a:off x="34" y="744"/>
                <a:ext cx="731" cy="0"/>
              </a:xfrm>
              <a:prstGeom prst="line">
                <a:avLst/>
              </a:prstGeom>
              <a:ln w="9525" cap="flat" cmpd="sng">
                <a:solidFill>
                  <a:schemeClr val="tx1"/>
                </a:solidFill>
                <a:prstDash val="solid"/>
                <a:round/>
                <a:headEnd type="none" w="med" len="med"/>
                <a:tailEnd type="none" w="med" len="med"/>
              </a:ln>
            </p:spPr>
          </p:sp>
          <p:sp>
            <p:nvSpPr>
              <p:cNvPr id="114733" name="Line 46"/>
              <p:cNvSpPr/>
              <p:nvPr/>
            </p:nvSpPr>
            <p:spPr>
              <a:xfrm>
                <a:off x="25" y="518"/>
                <a:ext cx="731" cy="0"/>
              </a:xfrm>
              <a:prstGeom prst="line">
                <a:avLst/>
              </a:prstGeom>
              <a:ln w="9525" cap="flat" cmpd="sng">
                <a:solidFill>
                  <a:schemeClr val="tx1"/>
                </a:solidFill>
                <a:prstDash val="solid"/>
                <a:round/>
                <a:headEnd type="none" w="med" len="med"/>
                <a:tailEnd type="none" w="med" len="med"/>
              </a:ln>
            </p:spPr>
          </p:sp>
          <p:sp>
            <p:nvSpPr>
              <p:cNvPr id="114734" name="Text Box 47"/>
              <p:cNvSpPr txBox="1"/>
              <p:nvPr/>
            </p:nvSpPr>
            <p:spPr>
              <a:xfrm>
                <a:off x="134" y="70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35" name="Line 48"/>
              <p:cNvSpPr/>
              <p:nvPr/>
            </p:nvSpPr>
            <p:spPr>
              <a:xfrm>
                <a:off x="35" y="1143"/>
                <a:ext cx="731" cy="0"/>
              </a:xfrm>
              <a:prstGeom prst="line">
                <a:avLst/>
              </a:prstGeom>
              <a:ln w="9525" cap="flat" cmpd="sng">
                <a:solidFill>
                  <a:schemeClr val="tx1"/>
                </a:solidFill>
                <a:prstDash val="solid"/>
                <a:round/>
                <a:headEnd type="none" w="med" len="med"/>
                <a:tailEnd type="none" w="med" len="med"/>
              </a:ln>
            </p:spPr>
          </p:sp>
          <p:sp>
            <p:nvSpPr>
              <p:cNvPr id="114736" name="Text Box 49"/>
              <p:cNvSpPr txBox="1"/>
              <p:nvPr/>
            </p:nvSpPr>
            <p:spPr>
              <a:xfrm>
                <a:off x="134" y="91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s_free[1]</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37" name="Text Box 50"/>
              <p:cNvSpPr txBox="1"/>
              <p:nvPr/>
            </p:nvSpPr>
            <p:spPr>
              <a:xfrm>
                <a:off x="134" y="1327"/>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s_free[99]</a:t>
                </a:r>
                <a:endParaRPr lang="en-US" altLang="zh-CN" b="0" dirty="0">
                  <a:solidFill>
                    <a:schemeClr val="tx1"/>
                  </a:solidFill>
                  <a:latin typeface="Times New Roman" panose="02020603050405020304" pitchFamily="2" charset="0"/>
                  <a:ea typeface="宋体" panose="02010600030101010101" pitchFamily="2" charset="-122"/>
                </a:endParaRPr>
              </a:p>
            </p:txBody>
          </p:sp>
        </p:grpSp>
        <p:sp>
          <p:nvSpPr>
            <p:cNvPr id="114739" name="Rectangle 51"/>
            <p:cNvSpPr/>
            <p:nvPr/>
          </p:nvSpPr>
          <p:spPr>
            <a:xfrm>
              <a:off x="0" y="679"/>
              <a:ext cx="746" cy="1202"/>
            </a:xfrm>
            <a:prstGeom prst="rect">
              <a:avLst/>
            </a:prstGeom>
            <a:solidFill>
              <a:schemeClr val="bg1"/>
            </a:solidFill>
            <a:ln w="12700" cap="flat" cmpd="sng">
              <a:solidFill>
                <a:srgbClr val="000000"/>
              </a:solidFill>
              <a:prstDash val="solid"/>
              <a:miter/>
              <a:headEnd type="none" w="med" len="med"/>
              <a:tailEnd type="none" w="med" len="med"/>
            </a:ln>
          </p:spPr>
          <p:txBody>
            <a:bodyPr/>
            <a:p>
              <a:pPr marL="914400" indent="-340995" fontAlgn="base">
                <a:lnSpc>
                  <a:spcPct val="120000"/>
                </a:lnSpc>
                <a:buClr>
                  <a:schemeClr val="tx2"/>
                </a:buClr>
                <a:buSzPct val="95000"/>
                <a:buFont typeface="Wingdings" panose="05000000000000000000" pitchFamily="2" charset="2"/>
                <a:buBlip>
                  <a:blip r:embed="rId1"/>
                </a:buBlip>
              </a:pPr>
              <a:endParaRPr lang="zh-CN" strike="noStrike" noProof="1" dirty="0">
                <a:effectLst>
                  <a:outerShdw blurRad="38100" dist="38100" dir="2700000">
                    <a:srgbClr val="000000"/>
                  </a:outerShdw>
                </a:effectLst>
                <a:latin typeface="Arial" panose="020B0604020202020204" pitchFamily="34" charset="0"/>
              </a:endParaRPr>
            </a:p>
          </p:txBody>
        </p:sp>
        <p:sp>
          <p:nvSpPr>
            <p:cNvPr id="6" name="Text Box 52"/>
            <p:cNvSpPr txBox="1"/>
            <p:nvPr/>
          </p:nvSpPr>
          <p:spPr>
            <a:xfrm>
              <a:off x="262" y="648"/>
              <a:ext cx="296" cy="240"/>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40" name="Text Box 53"/>
            <p:cNvSpPr txBox="1"/>
            <p:nvPr/>
          </p:nvSpPr>
          <p:spPr>
            <a:xfrm>
              <a:off x="46" y="807"/>
              <a:ext cx="704"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s_nfree: 77</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41" name="Text Box 54"/>
            <p:cNvSpPr txBox="1"/>
            <p:nvPr/>
          </p:nvSpPr>
          <p:spPr>
            <a:xfrm>
              <a:off x="306" y="145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42" name="Line 55"/>
            <p:cNvSpPr/>
            <p:nvPr/>
          </p:nvSpPr>
          <p:spPr>
            <a:xfrm>
              <a:off x="9" y="1654"/>
              <a:ext cx="731" cy="0"/>
            </a:xfrm>
            <a:prstGeom prst="line">
              <a:avLst/>
            </a:prstGeom>
            <a:ln w="9525" cap="flat" cmpd="sng">
              <a:solidFill>
                <a:schemeClr val="tx1"/>
              </a:solidFill>
              <a:prstDash val="solid"/>
              <a:round/>
              <a:headEnd type="none" w="med" len="med"/>
              <a:tailEnd type="none" w="med" len="med"/>
            </a:ln>
          </p:spPr>
        </p:sp>
        <p:sp>
          <p:nvSpPr>
            <p:cNvPr id="114743" name="Line 56"/>
            <p:cNvSpPr/>
            <p:nvPr/>
          </p:nvSpPr>
          <p:spPr>
            <a:xfrm>
              <a:off x="9" y="1265"/>
              <a:ext cx="731" cy="0"/>
            </a:xfrm>
            <a:prstGeom prst="line">
              <a:avLst/>
            </a:prstGeom>
            <a:ln w="9525" cap="flat" cmpd="sng">
              <a:solidFill>
                <a:schemeClr val="tx1"/>
              </a:solidFill>
              <a:prstDash val="solid"/>
              <a:round/>
              <a:headEnd type="none" w="med" len="med"/>
              <a:tailEnd type="none" w="med" len="med"/>
            </a:ln>
          </p:spPr>
        </p:sp>
        <p:sp>
          <p:nvSpPr>
            <p:cNvPr id="114744" name="Line 57"/>
            <p:cNvSpPr/>
            <p:nvPr/>
          </p:nvSpPr>
          <p:spPr>
            <a:xfrm>
              <a:off x="9" y="1064"/>
              <a:ext cx="731" cy="0"/>
            </a:xfrm>
            <a:prstGeom prst="line">
              <a:avLst/>
            </a:prstGeom>
            <a:ln w="9525" cap="flat" cmpd="sng">
              <a:solidFill>
                <a:schemeClr val="tx1"/>
              </a:solidFill>
              <a:prstDash val="solid"/>
              <a:round/>
              <a:headEnd type="none" w="med" len="med"/>
              <a:tailEnd type="none" w="med" len="med"/>
            </a:ln>
          </p:spPr>
        </p:sp>
        <p:sp>
          <p:nvSpPr>
            <p:cNvPr id="114745" name="Line 58"/>
            <p:cNvSpPr/>
            <p:nvPr/>
          </p:nvSpPr>
          <p:spPr>
            <a:xfrm>
              <a:off x="0" y="838"/>
              <a:ext cx="731" cy="0"/>
            </a:xfrm>
            <a:prstGeom prst="line">
              <a:avLst/>
            </a:prstGeom>
            <a:ln w="9525" cap="flat" cmpd="sng">
              <a:solidFill>
                <a:schemeClr val="tx1"/>
              </a:solidFill>
              <a:prstDash val="solid"/>
              <a:round/>
              <a:headEnd type="none" w="med" len="med"/>
              <a:tailEnd type="none" w="med" len="med"/>
            </a:ln>
          </p:spPr>
        </p:sp>
        <p:sp>
          <p:nvSpPr>
            <p:cNvPr id="114746" name="Text Box 59"/>
            <p:cNvSpPr txBox="1"/>
            <p:nvPr/>
          </p:nvSpPr>
          <p:spPr>
            <a:xfrm>
              <a:off x="109" y="102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s_free[0]</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47" name="Line 60"/>
            <p:cNvSpPr/>
            <p:nvPr/>
          </p:nvSpPr>
          <p:spPr>
            <a:xfrm>
              <a:off x="10" y="1463"/>
              <a:ext cx="731" cy="0"/>
            </a:xfrm>
            <a:prstGeom prst="line">
              <a:avLst/>
            </a:prstGeom>
            <a:ln w="9525" cap="flat" cmpd="sng">
              <a:solidFill>
                <a:schemeClr val="tx1"/>
              </a:solidFill>
              <a:prstDash val="solid"/>
              <a:round/>
              <a:headEnd type="none" w="med" len="med"/>
              <a:tailEnd type="none" w="med" len="med"/>
            </a:ln>
          </p:spPr>
        </p:sp>
        <p:sp>
          <p:nvSpPr>
            <p:cNvPr id="114748" name="Text Box 61"/>
            <p:cNvSpPr txBox="1"/>
            <p:nvPr/>
          </p:nvSpPr>
          <p:spPr>
            <a:xfrm>
              <a:off x="109" y="1236"/>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s_free[1]</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49" name="Text Box 62"/>
            <p:cNvSpPr txBox="1"/>
            <p:nvPr/>
          </p:nvSpPr>
          <p:spPr>
            <a:xfrm>
              <a:off x="109" y="1647"/>
              <a:ext cx="576" cy="252"/>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rPr>
                <a:t>s_free[76]</a:t>
              </a:r>
              <a:endParaRPr lang="en-US" altLang="zh-CN" b="0" dirty="0">
                <a:solidFill>
                  <a:schemeClr val="tx1"/>
                </a:solidFill>
                <a:latin typeface="Times New Roman" panose="02020603050405020304" pitchFamily="2" charset="0"/>
                <a:ea typeface="宋体" panose="02010600030101010101" pitchFamily="2" charset="-122"/>
              </a:endParaRPr>
            </a:p>
          </p:txBody>
        </p:sp>
        <p:sp>
          <p:nvSpPr>
            <p:cNvPr id="114750" name="Text Box 63"/>
            <p:cNvSpPr txBox="1"/>
            <p:nvPr/>
          </p:nvSpPr>
          <p:spPr>
            <a:xfrm>
              <a:off x="1136" y="1755"/>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51" name="Text Box 64"/>
            <p:cNvSpPr txBox="1"/>
            <p:nvPr/>
          </p:nvSpPr>
          <p:spPr>
            <a:xfrm>
              <a:off x="1127" y="2166"/>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52" name="Text Box 65"/>
            <p:cNvSpPr txBox="1"/>
            <p:nvPr/>
          </p:nvSpPr>
          <p:spPr>
            <a:xfrm>
              <a:off x="1255" y="1957"/>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sp>
          <p:nvSpPr>
            <p:cNvPr id="114753" name="Line 66"/>
            <p:cNvSpPr/>
            <p:nvPr/>
          </p:nvSpPr>
          <p:spPr>
            <a:xfrm flipV="1">
              <a:off x="1871" y="352"/>
              <a:ext cx="430" cy="485"/>
            </a:xfrm>
            <a:prstGeom prst="line">
              <a:avLst/>
            </a:prstGeom>
            <a:ln w="9525" cap="flat" cmpd="sng">
              <a:solidFill>
                <a:schemeClr val="tx1"/>
              </a:solidFill>
              <a:prstDash val="solid"/>
              <a:round/>
              <a:headEnd type="none" w="med" len="med"/>
              <a:tailEnd type="triangle" w="sm" len="med"/>
            </a:ln>
          </p:spPr>
        </p:sp>
        <p:grpSp>
          <p:nvGrpSpPr>
            <p:cNvPr id="114754" name="组合 114754"/>
            <p:cNvGrpSpPr/>
            <p:nvPr/>
          </p:nvGrpSpPr>
          <p:grpSpPr>
            <a:xfrm>
              <a:off x="2317" y="1764"/>
              <a:ext cx="415" cy="617"/>
              <a:chOff x="0" y="0"/>
              <a:chExt cx="415" cy="617"/>
            </a:xfrm>
          </p:grpSpPr>
          <p:sp>
            <p:nvSpPr>
              <p:cNvPr id="114755" name="Text Box 68"/>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56" name="Text Box 69"/>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57" name="Text Box 70"/>
              <p:cNvSpPr txBox="1"/>
              <p:nvPr/>
            </p:nvSpPr>
            <p:spPr>
              <a:xfrm>
                <a:off x="119" y="19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14758" name="Line 71"/>
            <p:cNvSpPr/>
            <p:nvPr/>
          </p:nvSpPr>
          <p:spPr>
            <a:xfrm>
              <a:off x="1873" y="1063"/>
              <a:ext cx="458" cy="713"/>
            </a:xfrm>
            <a:prstGeom prst="line">
              <a:avLst/>
            </a:prstGeom>
            <a:ln w="9525" cap="flat" cmpd="sng">
              <a:solidFill>
                <a:schemeClr val="tx1"/>
              </a:solidFill>
              <a:prstDash val="solid"/>
              <a:round/>
              <a:headEnd type="none" w="med" len="med"/>
              <a:tailEnd type="triangle" w="sm" len="med"/>
            </a:ln>
          </p:spPr>
        </p:sp>
        <p:sp>
          <p:nvSpPr>
            <p:cNvPr id="114759" name="Line 72"/>
            <p:cNvSpPr/>
            <p:nvPr/>
          </p:nvSpPr>
          <p:spPr>
            <a:xfrm>
              <a:off x="749" y="1785"/>
              <a:ext cx="385" cy="384"/>
            </a:xfrm>
            <a:prstGeom prst="line">
              <a:avLst/>
            </a:prstGeom>
            <a:ln w="9525" cap="flat" cmpd="sng">
              <a:solidFill>
                <a:schemeClr val="tx1"/>
              </a:solidFill>
              <a:prstDash val="solid"/>
              <a:round/>
              <a:headEnd type="none" w="med" len="med"/>
              <a:tailEnd type="triangle" w="sm" len="med"/>
            </a:ln>
          </p:spPr>
        </p:sp>
        <p:grpSp>
          <p:nvGrpSpPr>
            <p:cNvPr id="114760" name="组合 114760"/>
            <p:cNvGrpSpPr/>
            <p:nvPr/>
          </p:nvGrpSpPr>
          <p:grpSpPr>
            <a:xfrm>
              <a:off x="3504" y="1754"/>
              <a:ext cx="415" cy="617"/>
              <a:chOff x="0" y="0"/>
              <a:chExt cx="415" cy="617"/>
            </a:xfrm>
          </p:grpSpPr>
          <p:sp>
            <p:nvSpPr>
              <p:cNvPr id="114761" name="Text Box 74"/>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62" name="Text Box 75"/>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63" name="Text Box 76"/>
              <p:cNvSpPr txBox="1"/>
              <p:nvPr/>
            </p:nvSpPr>
            <p:spPr>
              <a:xfrm>
                <a:off x="119" y="19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14764" name="Line 77"/>
            <p:cNvSpPr/>
            <p:nvPr/>
          </p:nvSpPr>
          <p:spPr>
            <a:xfrm>
              <a:off x="3052" y="1054"/>
              <a:ext cx="458" cy="713"/>
            </a:xfrm>
            <a:prstGeom prst="line">
              <a:avLst/>
            </a:prstGeom>
            <a:ln w="9525" cap="flat" cmpd="sng">
              <a:solidFill>
                <a:schemeClr val="tx1"/>
              </a:solidFill>
              <a:prstDash val="solid"/>
              <a:round/>
              <a:headEnd type="none" w="med" len="med"/>
              <a:tailEnd type="triangle" w="sm" len="med"/>
            </a:ln>
          </p:spPr>
        </p:sp>
        <p:sp>
          <p:nvSpPr>
            <p:cNvPr id="114765" name="Line 78"/>
            <p:cNvSpPr/>
            <p:nvPr/>
          </p:nvSpPr>
          <p:spPr>
            <a:xfrm>
              <a:off x="3053" y="1457"/>
              <a:ext cx="458" cy="713"/>
            </a:xfrm>
            <a:prstGeom prst="line">
              <a:avLst/>
            </a:prstGeom>
            <a:ln w="9525" cap="flat" cmpd="sng">
              <a:solidFill>
                <a:schemeClr val="tx1"/>
              </a:solidFill>
              <a:prstDash val="solid"/>
              <a:round/>
              <a:headEnd type="none" w="med" len="med"/>
              <a:tailEnd type="triangle" w="sm" len="med"/>
            </a:ln>
          </p:spPr>
        </p:sp>
        <p:grpSp>
          <p:nvGrpSpPr>
            <p:cNvPr id="114766" name="组合 114766"/>
            <p:cNvGrpSpPr/>
            <p:nvPr/>
          </p:nvGrpSpPr>
          <p:grpSpPr>
            <a:xfrm>
              <a:off x="4672" y="1754"/>
              <a:ext cx="415" cy="617"/>
              <a:chOff x="0" y="0"/>
              <a:chExt cx="415" cy="617"/>
            </a:xfrm>
          </p:grpSpPr>
          <p:sp>
            <p:nvSpPr>
              <p:cNvPr id="114767" name="Text Box 80"/>
              <p:cNvSpPr txBox="1"/>
              <p:nvPr/>
            </p:nvSpPr>
            <p:spPr>
              <a:xfrm>
                <a:off x="0" y="0"/>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68" name="Text Box 81"/>
              <p:cNvSpPr txBox="1"/>
              <p:nvPr/>
            </p:nvSpPr>
            <p:spPr>
              <a:xfrm>
                <a:off x="0" y="411"/>
                <a:ext cx="391" cy="206"/>
              </a:xfrm>
              <a:prstGeom prst="rect">
                <a:avLst/>
              </a:prstGeom>
              <a:noFill/>
              <a:ln w="12700" cap="flat" cmpd="sng">
                <a:solidFill>
                  <a:schemeClr val="tx1"/>
                </a:solidFill>
                <a:prstDash val="solid"/>
                <a:miter/>
                <a:headEnd type="none" w="med" len="med"/>
                <a:tailEnd type="none" w="med" len="med"/>
              </a:ln>
            </p:spPr>
            <p:txBody>
              <a:bodyPr anchor="t"/>
              <a:p>
                <a:pPr algn="just"/>
                <a:endParaRPr lang="zh-CN" altLang="zh-CN" b="0" dirty="0">
                  <a:solidFill>
                    <a:schemeClr val="tx1"/>
                  </a:solidFill>
                  <a:latin typeface="Times New Roman" panose="02020603050405020304" pitchFamily="2" charset="0"/>
                  <a:ea typeface="宋体" panose="02010600030101010101" pitchFamily="2" charset="-122"/>
                </a:endParaRPr>
              </a:p>
            </p:txBody>
          </p:sp>
          <p:sp>
            <p:nvSpPr>
              <p:cNvPr id="114769" name="Text Box 82"/>
              <p:cNvSpPr txBox="1"/>
              <p:nvPr/>
            </p:nvSpPr>
            <p:spPr>
              <a:xfrm>
                <a:off x="119" y="193"/>
                <a:ext cx="296" cy="231"/>
              </a:xfrm>
              <a:prstGeom prst="rect">
                <a:avLst/>
              </a:prstGeom>
              <a:noFill/>
              <a:ln w="9525">
                <a:noFill/>
              </a:ln>
            </p:spPr>
            <p:txBody>
              <a:bodyPr anchor="t"/>
              <a:p>
                <a:pPr algn="just">
                  <a:lnSpc>
                    <a:spcPct val="120000"/>
                  </a:lnSpc>
                </a:pPr>
                <a:r>
                  <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rPr>
                  <a:t></a:t>
                </a:r>
                <a:endParaRPr lang="zh-CN" altLang="zh-CN" b="0" dirty="0">
                  <a:solidFill>
                    <a:schemeClr val="tx1"/>
                  </a:solidFill>
                  <a:latin typeface="Times New Roman" panose="02020603050405020304" pitchFamily="2" charset="0"/>
                  <a:ea typeface="宋体" panose="02010600030101010101" pitchFamily="2" charset="-122"/>
                  <a:sym typeface="MT Extra" panose="05050102010205020202" pitchFamily="2" charset="2"/>
                </a:endParaRPr>
              </a:p>
            </p:txBody>
          </p:sp>
        </p:grpSp>
        <p:sp>
          <p:nvSpPr>
            <p:cNvPr id="114770" name="Line 83"/>
            <p:cNvSpPr/>
            <p:nvPr/>
          </p:nvSpPr>
          <p:spPr>
            <a:xfrm flipV="1">
              <a:off x="3060" y="343"/>
              <a:ext cx="430" cy="485"/>
            </a:xfrm>
            <a:prstGeom prst="line">
              <a:avLst/>
            </a:prstGeom>
            <a:ln w="9525" cap="flat" cmpd="sng">
              <a:solidFill>
                <a:schemeClr val="tx1"/>
              </a:solidFill>
              <a:prstDash val="solid"/>
              <a:round/>
              <a:headEnd type="none" w="med" len="med"/>
              <a:tailEnd type="triangle" w="sm" len="med"/>
            </a:ln>
          </p:spPr>
        </p:sp>
        <p:sp>
          <p:nvSpPr>
            <p:cNvPr id="114771" name="Line 84"/>
            <p:cNvSpPr/>
            <p:nvPr/>
          </p:nvSpPr>
          <p:spPr>
            <a:xfrm>
              <a:off x="4223" y="1457"/>
              <a:ext cx="458" cy="713"/>
            </a:xfrm>
            <a:prstGeom prst="line">
              <a:avLst/>
            </a:prstGeom>
            <a:ln w="9525" cap="flat" cmpd="sng">
              <a:solidFill>
                <a:schemeClr val="tx1"/>
              </a:solidFill>
              <a:prstDash val="solid"/>
              <a:round/>
              <a:headEnd type="none" w="med" len="med"/>
              <a:tailEnd type="triangle" w="sm" len="med"/>
            </a:ln>
          </p:spPr>
        </p:sp>
      </p:grpSp>
      <p:sp>
        <p:nvSpPr>
          <p:cNvPr id="114773" name="Rectangle 85"/>
          <p:cNvSpPr/>
          <p:nvPr/>
        </p:nvSpPr>
        <p:spPr>
          <a:xfrm>
            <a:off x="3213100" y="5465763"/>
            <a:ext cx="2533650" cy="336550"/>
          </a:xfrm>
          <a:prstGeom prst="rect">
            <a:avLst/>
          </a:prstGeom>
          <a:noFill/>
          <a:ln w="9525">
            <a:noFill/>
          </a:ln>
        </p:spPr>
        <p:txBody>
          <a:bodyPr anchor="ctr">
            <a:spAutoFit/>
          </a:bodyPr>
          <a:p>
            <a:r>
              <a:rPr lang="zh-CN" altLang="en-US" sz="1600" b="0">
                <a:solidFill>
                  <a:schemeClr val="tx1"/>
                </a:solidFill>
                <a:latin typeface="Times New Roman" panose="02020603050405020304" pitchFamily="2" charset="0"/>
                <a:ea typeface="宋体" panose="02010600030101010101" pitchFamily="2" charset="-122"/>
              </a:rPr>
              <a:t>空闲块分组链接索引结构</a:t>
            </a:r>
            <a:endParaRPr lang="zh-CN" altLang="en-US" sz="1600" b="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692"/>
                                        </p:tgtEl>
                                        <p:attrNameLst>
                                          <p:attrName>style.visibility</p:attrName>
                                        </p:attrNameLst>
                                      </p:cBhvr>
                                      <p:to>
                                        <p:strVal val="visible"/>
                                      </p:to>
                                    </p:set>
                                    <p:anim calcmode="lin" valueType="num">
                                      <p:cBhvr additive="base">
                                        <p:cTn id="7" dur="500" fill="hold"/>
                                        <p:tgtEl>
                                          <p:spTgt spid="114692"/>
                                        </p:tgtEl>
                                        <p:attrNameLst>
                                          <p:attrName>ppt_x</p:attrName>
                                        </p:attrNameLst>
                                      </p:cBhvr>
                                      <p:tavLst>
                                        <p:tav tm="0">
                                          <p:val>
                                            <p:strVal val="#ppt_x"/>
                                          </p:val>
                                        </p:tav>
                                        <p:tav tm="100000">
                                          <p:val>
                                            <p:strVal val="#ppt_x"/>
                                          </p:val>
                                        </p:tav>
                                      </p:tavLst>
                                    </p:anim>
                                    <p:anim calcmode="lin" valueType="num">
                                      <p:cBhvr additive="base">
                                        <p:cTn id="8" dur="500" fill="hold"/>
                                        <p:tgtEl>
                                          <p:spTgt spid="1146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7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5713" name="Picture 2" descr="10"/>
          <p:cNvPicPr>
            <a:picLocks noGrp="1" noChangeAspect="1"/>
          </p:cNvPicPr>
          <p:nvPr>
            <p:ph type="body" idx="4294967295"/>
          </p:nvPr>
        </p:nvPicPr>
        <p:blipFill>
          <a:blip r:embed="rId1"/>
          <a:stretch>
            <a:fillRect/>
          </a:stretch>
        </p:blipFill>
        <p:spPr>
          <a:xfrm>
            <a:off x="404813" y="1273175"/>
            <a:ext cx="8281987" cy="4529138"/>
          </a:xfrm>
        </p:spPr>
      </p:pic>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6737" name="Object 2"/>
          <p:cNvGraphicFramePr>
            <a:graphicFrameLocks noGrp="1" noChangeAspect="1"/>
          </p:cNvGraphicFramePr>
          <p:nvPr>
            <p:ph idx="4294967295"/>
          </p:nvPr>
        </p:nvGraphicFramePr>
        <p:xfrm>
          <a:off x="395288" y="1484313"/>
          <a:ext cx="8208962" cy="4824412"/>
        </p:xfrm>
        <a:graphic>
          <a:graphicData uri="http://schemas.openxmlformats.org/presentationml/2006/ole">
            <mc:AlternateContent xmlns:mc="http://schemas.openxmlformats.org/markup-compatibility/2006">
              <mc:Choice xmlns:v="urn:schemas-microsoft-com:vml" Requires="v">
                <p:oleObj spid="_x0000_s3093" name="" r:id="rId1" imgW="6429375" imgH="3733800" progId="Paint.Picture">
                  <p:embed/>
                </p:oleObj>
              </mc:Choice>
              <mc:Fallback>
                <p:oleObj name="" r:id="rId1" imgW="6429375" imgH="3733800" progId="Paint.Picture">
                  <p:embed/>
                  <p:pic>
                    <p:nvPicPr>
                      <p:cNvPr id="0" name="图片 3092"/>
                      <p:cNvPicPr/>
                      <p:nvPr/>
                    </p:nvPicPr>
                    <p:blipFill>
                      <a:blip r:embed="rId2"/>
                      <a:stretch>
                        <a:fillRect/>
                      </a:stretch>
                    </p:blipFill>
                    <p:spPr>
                      <a:xfrm>
                        <a:off x="395288" y="1484313"/>
                        <a:ext cx="8208962" cy="4824412"/>
                      </a:xfrm>
                      <a:prstGeom prst="rect">
                        <a:avLst/>
                      </a:prstGeom>
                      <a:noFill/>
                      <a:ln w="38100">
                        <a:miter/>
                      </a:ln>
                    </p:spPr>
                  </p:pic>
                </p:oleObj>
              </mc:Fallback>
            </mc:AlternateContent>
          </a:graphicData>
        </a:graphic>
      </p:graphicFrame>
      <p:sp>
        <p:nvSpPr>
          <p:cNvPr id="116739" name="Rectangle 3"/>
          <p:cNvSpPr/>
          <p:nvPr/>
        </p:nvSpPr>
        <p:spPr>
          <a:xfrm>
            <a:off x="104775" y="693738"/>
            <a:ext cx="7462838" cy="530225"/>
          </a:xfrm>
          <a:prstGeom prst="rect">
            <a:avLst/>
          </a:prstGeom>
          <a:noFill/>
          <a:ln w="9525">
            <a:noFill/>
          </a:ln>
        </p:spPr>
        <p:txBody>
          <a:bodyPr anchor="t">
            <a:spAutoFit/>
          </a:bodyPr>
          <a:p>
            <a:pPr marL="914400" lvl="1" indent="-340995" algn="l" eaLnBrk="1" hangingPunct="1">
              <a:lnSpc>
                <a:spcPct val="120000"/>
              </a:lnSpc>
              <a:spcBef>
                <a:spcPct val="30000"/>
              </a:spcBef>
              <a:buClr>
                <a:schemeClr val="tx2"/>
              </a:buClr>
              <a:buSzPct val="95000"/>
              <a:buFont typeface="Wingdings" panose="05000000000000000000" pitchFamily="2" charset="2"/>
            </a:pPr>
            <a:r>
              <a:rPr lang="zh-CN" altLang="zh-CN" sz="2400" dirty="0">
                <a:solidFill>
                  <a:srgbClr val="000099"/>
                </a:solidFill>
                <a:latin typeface="Times New Roman" panose="02020603050405020304" pitchFamily="2" charset="0"/>
                <a:ea typeface="宋体" panose="02010600030101010101" pitchFamily="2" charset="-122"/>
              </a:rPr>
              <a:t>③</a:t>
            </a:r>
            <a:r>
              <a:rPr lang="zh-CN" altLang="zh-CN" sz="2400" dirty="0">
                <a:solidFill>
                  <a:srgbClr val="000099"/>
                </a:solidFill>
                <a:latin typeface="宋体" panose="02010600030101010101" pitchFamily="2" charset="-122"/>
                <a:ea typeface="宋体" panose="02010600030101010101" pitchFamily="2" charset="-122"/>
              </a:rPr>
              <a:t> </a:t>
            </a:r>
            <a:r>
              <a:rPr lang="zh-CN" altLang="zh-CN" sz="2400" dirty="0">
                <a:solidFill>
                  <a:srgbClr val="000099"/>
                </a:solidFill>
                <a:latin typeface="Times New Roman" panose="02020603050405020304" pitchFamily="2" charset="0"/>
                <a:ea typeface="宋体" panose="02010600030101010101" pitchFamily="2" charset="-122"/>
              </a:rPr>
              <a:t>空闲磁盘块分配、释放算法</a:t>
            </a:r>
            <a:r>
              <a:rPr lang="zh-CN" altLang="zh-CN" sz="2400" b="0" dirty="0">
                <a:solidFill>
                  <a:schemeClr val="tx1"/>
                </a:solidFill>
                <a:latin typeface="Times New Roman" panose="02020603050405020304" pitchFamily="2" charset="0"/>
                <a:ea typeface="宋体" panose="02010600030101010101" pitchFamily="2" charset="-122"/>
              </a:rPr>
              <a:t> </a:t>
            </a:r>
            <a:endParaRPr lang="zh-CN" altLang="zh-CN" sz="2400" b="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xEl>
                                              <p:charRg st="0" end="16"/>
                                            </p:txEl>
                                          </p:spTgt>
                                        </p:tgtEl>
                                        <p:attrNameLst>
                                          <p:attrName>style.visibility</p:attrName>
                                        </p:attrNameLst>
                                      </p:cBhvr>
                                      <p:to>
                                        <p:strVal val="visible"/>
                                      </p:to>
                                    </p:set>
                                    <p:anim calcmode="lin" valueType="num">
                                      <p:cBhvr additive="base">
                                        <p:cTn id="7" dur="1000" fill="hold"/>
                                        <p:tgtEl>
                                          <p:spTgt spid="116739">
                                            <p:txEl>
                                              <p:charRg st="0" end="16"/>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116739">
                                            <p:txEl>
                                              <p:charRg st="0"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tags/tag1.xml><?xml version="1.0" encoding="utf-8"?>
<p:tagLst xmlns:p="http://schemas.openxmlformats.org/presentationml/2006/main">
  <p:tag name="KSO_WPP_MARK_KEY" val="ea58512e-1da7-49f2-8695-325fc1082a87"/>
  <p:tag name="COMMONDATA" val="eyJoZGlkIjoiMTY0NWJjNGI3MTg4NTIxOTc1ZTlmYzZmNWFlYzgzOTAifQ=="/>
</p:tagLst>
</file>

<file path=ppt/theme/theme1.xml><?xml version="1.0" encoding="utf-8"?>
<a:theme xmlns:a="http://schemas.openxmlformats.org/drawingml/2006/main" name="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_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_SAF_2004_Template_5">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_SAF_2004_Template_6">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SAF_2004_Template_7">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AF_2004_Template_3">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AF_2004_Template_4">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AF_2004_Template_5">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AF_2004_Template_6">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AF_2004_Template_7">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SAF_2004_Template">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_SAF_2004_Template_2">
  <a:themeElements>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478E"/>
        </a:lt1>
        <a:dk2>
          <a:srgbClr val="FFCC29"/>
        </a:dk2>
        <a:lt2>
          <a:srgbClr val="000000"/>
        </a:lt2>
        <a:accent1>
          <a:srgbClr val="FCEB98"/>
        </a:accent1>
        <a:accent2>
          <a:srgbClr val="FA7438"/>
        </a:accent2>
        <a:accent3>
          <a:srgbClr val="AAB1C6"/>
        </a:accent3>
        <a:accent4>
          <a:srgbClr val="DCDCDC"/>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FA7438"/>
        </a:accent2>
        <a:accent3>
          <a:srgbClr val="FFFFFF"/>
        </a:accent3>
        <a:accent4>
          <a:srgbClr val="000000"/>
        </a:accent4>
        <a:accent5>
          <a:srgbClr val="FDF3CA"/>
        </a:accent5>
        <a:accent6>
          <a:srgbClr val="E06731"/>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FF"/>
        </a:accent2>
        <a:accent3>
          <a:srgbClr val="FFFFFF"/>
        </a:accent3>
        <a:accent4>
          <a:srgbClr val="000000"/>
        </a:accent4>
        <a:accent5>
          <a:srgbClr val="FDF3CA"/>
        </a:accent5>
        <a:accent6>
          <a:srgbClr val="0000E5"/>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FFFFCC"/>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CC29"/>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9900"/>
        </a:dk2>
        <a:lt2>
          <a:srgbClr val="5F5F5F"/>
        </a:lt2>
        <a:accent1>
          <a:srgbClr val="FCEB98"/>
        </a:accent1>
        <a:accent2>
          <a:srgbClr val="000099"/>
        </a:accent2>
        <a:accent3>
          <a:srgbClr val="FFFFFF"/>
        </a:accent3>
        <a:accent4>
          <a:srgbClr val="000000"/>
        </a:accent4>
        <a:accent5>
          <a:srgbClr val="FDF3CA"/>
        </a:accent5>
        <a:accent6>
          <a:srgbClr val="000089"/>
        </a:accent6>
        <a:hlink>
          <a:srgbClr val="66CC66"/>
        </a:hlink>
        <a:folHlink>
          <a:srgbClr val="66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IF9-VSTS Hongchao Wang</Template>
  <TotalTime>0</TotalTime>
  <Words>27018</Words>
  <Application>WPS 演示</Application>
  <PresentationFormat>全屏显示(4:3)</PresentationFormat>
  <Paragraphs>3473</Paragraphs>
  <Slides>157</Slides>
  <Notes>0</Notes>
  <HiddenSlides>0</HiddenSlides>
  <MMClips>0</MMClips>
  <ScaleCrop>false</ScaleCrop>
  <HeadingPairs>
    <vt:vector size="8" baseType="variant">
      <vt:variant>
        <vt:lpstr>已用的字体</vt:lpstr>
      </vt:variant>
      <vt:variant>
        <vt:i4>13</vt:i4>
      </vt:variant>
      <vt:variant>
        <vt:lpstr>主题</vt:lpstr>
      </vt:variant>
      <vt:variant>
        <vt:i4>14</vt:i4>
      </vt:variant>
      <vt:variant>
        <vt:lpstr>嵌入 OLE 服务器</vt:lpstr>
      </vt:variant>
      <vt:variant>
        <vt:i4>29</vt:i4>
      </vt:variant>
      <vt:variant>
        <vt:lpstr>幻灯片标题</vt:lpstr>
      </vt:variant>
      <vt:variant>
        <vt:i4>157</vt:i4>
      </vt:variant>
    </vt:vector>
  </HeadingPairs>
  <TitlesOfParts>
    <vt:vector size="213" baseType="lpstr">
      <vt:lpstr>Arial</vt:lpstr>
      <vt:lpstr>宋体</vt:lpstr>
      <vt:lpstr>Wingdings</vt:lpstr>
      <vt:lpstr>Times New Roman</vt:lpstr>
      <vt:lpstr>微软雅黑</vt:lpstr>
      <vt:lpstr>Arial Unicode MS</vt:lpstr>
      <vt:lpstr>Symbol</vt:lpstr>
      <vt:lpstr>MT Extra</vt:lpstr>
      <vt:lpstr>Monotype Sorts</vt:lpstr>
      <vt:lpstr>Wingdings</vt:lpstr>
      <vt:lpstr>楷体_GB2312</vt:lpstr>
      <vt:lpstr>新宋体</vt:lpstr>
      <vt:lpstr>华文新魏</vt:lpstr>
      <vt:lpstr>SAF_2004_Template</vt:lpstr>
      <vt:lpstr>SAF_2004_Template_2</vt:lpstr>
      <vt:lpstr>SAF_2004_Template_3</vt:lpstr>
      <vt:lpstr>SAF_2004_Template_4</vt:lpstr>
      <vt:lpstr>SAF_2004_Template_5</vt:lpstr>
      <vt:lpstr>SAF_2004_Template_6</vt:lpstr>
      <vt:lpstr>SAF_2004_Template_7</vt:lpstr>
      <vt:lpstr>1_SAF_2004_Template</vt:lpstr>
      <vt:lpstr>1_SAF_2004_Template_2</vt:lpstr>
      <vt:lpstr>1_SAF_2004_Template_3</vt:lpstr>
      <vt:lpstr>1_SAF_2004_Template_4</vt:lpstr>
      <vt:lpstr>1_SAF_2004_Template_5</vt:lpstr>
      <vt:lpstr>1_SAF_2004_Template_6</vt:lpstr>
      <vt:lpstr>1_SAF_2004_Template_7</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磁盘的结构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UNIX文件系统的结构</vt:lpstr>
      <vt:lpstr>PowerPoint 演示文稿</vt:lpstr>
      <vt:lpstr>PowerPoint 演示文稿</vt:lpstr>
      <vt:lpstr>PowerPoint 演示文稿</vt:lpstr>
      <vt:lpstr>解答</vt:lpstr>
      <vt:lpstr>PowerPoint 演示文稿</vt:lpstr>
      <vt:lpstr>5、文件物理结构的比较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特别块的结构</vt:lpstr>
      <vt:lpstr>UNIX的成组链接法</vt:lpstr>
      <vt:lpstr>UNIX系统的空闲块管理</vt:lpstr>
      <vt:lpstr>PowerPoint 演示文稿</vt:lpstr>
      <vt:lpstr>PowerPoint 演示文稿</vt:lpstr>
      <vt:lpstr>PowerPoint 演示文稿</vt:lpstr>
      <vt:lpstr>PowerPoint 演示文稿</vt:lpstr>
      <vt:lpstr>PowerPoint 演示文稿</vt:lpstr>
      <vt:lpstr>5.EXT2文件系统的空闲块管理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文件的硬链接</vt:lpstr>
      <vt:lpstr>例题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UNIX管理块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Open 返回值</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hust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!leaf</dc:creator>
  <cp:lastModifiedBy>Administrator</cp:lastModifiedBy>
  <cp:revision>735</cp:revision>
  <dcterms:created xsi:type="dcterms:W3CDTF">2005-06-23T01:50:00Z</dcterms:created>
  <dcterms:modified xsi:type="dcterms:W3CDTF">2022-12-01T01:05:49Z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95AF01B3EB6641738F3454ACE81F9D7C</vt:lpwstr>
  </property>
</Properties>
</file>