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78740" autoAdjust="0"/>
  </p:normalViewPr>
  <p:slideViewPr>
    <p:cSldViewPr snapToGrid="0">
      <p:cViewPr varScale="1">
        <p:scale>
          <a:sx n="54" d="100"/>
          <a:sy n="54" d="100"/>
        </p:scale>
        <p:origin x="107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46459-E515-462D-8671-C7DE1D584F68}" type="datetimeFigureOut">
              <a:rPr lang="zh-CN" altLang="en-US" smtClean="0"/>
              <a:t>2022/5/8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49A42-8D53-4CB3-BF4B-22DBE71E4DCA}" type="slidenum">
              <a:rPr lang="zh-CN" altLang="en-US" smtClean="0"/>
              <a:t>‹#›</a:t>
            </a:fld>
            <a:endParaRPr lang="zh-CN" altLang="en-US"/>
          </a:p>
        </p:txBody>
      </p:sp>
    </p:spTree>
    <p:extLst>
      <p:ext uri="{BB962C8B-B14F-4D97-AF65-F5344CB8AC3E}">
        <p14:creationId xmlns:p14="http://schemas.microsoft.com/office/powerpoint/2010/main" val="77747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差一条</a:t>
            </a:r>
            <a:r>
              <a:rPr lang="en-US" altLang="zh-CN" dirty="0" smtClean="0"/>
              <a:t>100111</a:t>
            </a:r>
            <a:r>
              <a:rPr lang="zh-CN" altLang="en-US" dirty="0" smtClean="0"/>
              <a:t>到自己的箭头</a:t>
            </a:r>
            <a:endParaRPr lang="zh-CN" altLang="en-US" dirty="0"/>
          </a:p>
        </p:txBody>
      </p:sp>
      <p:sp>
        <p:nvSpPr>
          <p:cNvPr id="4" name="灯片编号占位符 3"/>
          <p:cNvSpPr>
            <a:spLocks noGrp="1"/>
          </p:cNvSpPr>
          <p:nvPr>
            <p:ph type="sldNum" sz="quarter" idx="10"/>
          </p:nvPr>
        </p:nvSpPr>
        <p:spPr/>
        <p:txBody>
          <a:bodyPr/>
          <a:lstStyle/>
          <a:p>
            <a:fld id="{EF249A42-8D53-4CB3-BF4B-22DBE71E4DCA}" type="slidenum">
              <a:rPr lang="zh-CN" altLang="en-US" smtClean="0"/>
              <a:t>13</a:t>
            </a:fld>
            <a:endParaRPr lang="zh-CN" altLang="en-US"/>
          </a:p>
        </p:txBody>
      </p:sp>
    </p:spTree>
    <p:extLst>
      <p:ext uri="{BB962C8B-B14F-4D97-AF65-F5344CB8AC3E}">
        <p14:creationId xmlns:p14="http://schemas.microsoft.com/office/powerpoint/2010/main" val="126055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249A42-8D53-4CB3-BF4B-22DBE71E4DCA}" type="slidenum">
              <a:rPr lang="zh-CN" altLang="en-US" smtClean="0"/>
              <a:t>20</a:t>
            </a:fld>
            <a:endParaRPr lang="zh-CN" altLang="en-US"/>
          </a:p>
        </p:txBody>
      </p:sp>
    </p:spTree>
    <p:extLst>
      <p:ext uri="{BB962C8B-B14F-4D97-AF65-F5344CB8AC3E}">
        <p14:creationId xmlns:p14="http://schemas.microsoft.com/office/powerpoint/2010/main" val="203989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这里实际上要使用</a:t>
            </a:r>
            <a:r>
              <a:rPr lang="en-US" altLang="zh-CN" dirty="0" smtClean="0"/>
              <a:t>1KB/64KB</a:t>
            </a:r>
            <a:r>
              <a:rPr lang="zh-CN" altLang="en-US" dirty="0" smtClean="0"/>
              <a:t>直接映像</a:t>
            </a:r>
            <a:r>
              <a:rPr lang="en-US" altLang="zh-CN" dirty="0" smtClean="0"/>
              <a:t>Cache</a:t>
            </a:r>
            <a:r>
              <a:rPr lang="zh-CN" altLang="en-US" dirty="0" smtClean="0"/>
              <a:t>的失效率，</a:t>
            </a:r>
            <a:endParaRPr lang="en-US" altLang="zh-CN" dirty="0" smtClean="0"/>
          </a:p>
          <a:p>
            <a:r>
              <a:rPr lang="zh-CN" altLang="en-US" dirty="0" smtClean="0"/>
              <a:t>但题目没有给出，所以暂用了</a:t>
            </a:r>
            <a:r>
              <a:rPr lang="en-US" altLang="zh-CN" dirty="0" smtClean="0"/>
              <a:t>2KB</a:t>
            </a:r>
            <a:r>
              <a:rPr lang="zh-CN" altLang="en-US" dirty="0" smtClean="0"/>
              <a:t>的。考试时不会出现这种情况</a:t>
            </a:r>
            <a:endParaRPr lang="zh-CN" altLang="en-US" dirty="0"/>
          </a:p>
        </p:txBody>
      </p:sp>
      <p:sp>
        <p:nvSpPr>
          <p:cNvPr id="4" name="灯片编号占位符 3"/>
          <p:cNvSpPr>
            <a:spLocks noGrp="1"/>
          </p:cNvSpPr>
          <p:nvPr>
            <p:ph type="sldNum" sz="quarter" idx="10"/>
          </p:nvPr>
        </p:nvSpPr>
        <p:spPr/>
        <p:txBody>
          <a:bodyPr/>
          <a:lstStyle/>
          <a:p>
            <a:fld id="{EF249A42-8D53-4CB3-BF4B-22DBE71E4DCA}" type="slidenum">
              <a:rPr lang="zh-CN" altLang="en-US" smtClean="0"/>
              <a:t>29</a:t>
            </a:fld>
            <a:endParaRPr lang="zh-CN" altLang="en-US"/>
          </a:p>
        </p:txBody>
      </p:sp>
    </p:spTree>
    <p:extLst>
      <p:ext uri="{BB962C8B-B14F-4D97-AF65-F5344CB8AC3E}">
        <p14:creationId xmlns:p14="http://schemas.microsoft.com/office/powerpoint/2010/main" val="282428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dirty="0" smtClean="0">
                <a:latin typeface="微软雅黑" panose="020B0503020204020204" pitchFamily="34" charset="-122"/>
                <a:ea typeface="微软雅黑" panose="020B0503020204020204" pitchFamily="34" charset="-122"/>
              </a:rPr>
              <a:t>平均访存时间</a:t>
            </a:r>
            <a:r>
              <a:rPr kumimoji="0" lang="en-US" altLang="zh-CN" sz="1800" baseline="-25000" dirty="0" smtClean="0">
                <a:latin typeface="微软雅黑" panose="020B0503020204020204" pitchFamily="34" charset="-122"/>
                <a:ea typeface="微软雅黑" panose="020B0503020204020204" pitchFamily="34" charset="-122"/>
              </a:rPr>
              <a:t>2KB</a:t>
            </a:r>
            <a:r>
              <a:rPr kumimoji="0" lang="en-US" altLang="zh-CN" sz="1800" dirty="0" smtClean="0">
                <a:latin typeface="微软雅黑" panose="020B0503020204020204" pitchFamily="34" charset="-122"/>
                <a:ea typeface="微软雅黑" panose="020B0503020204020204" pitchFamily="34" charset="-122"/>
              </a:rPr>
              <a:t>=1+0.098*1+0.076 *50 =4.898</a:t>
            </a:r>
          </a:p>
          <a:p>
            <a:endParaRPr lang="zh-CN" altLang="en-US" dirty="0"/>
          </a:p>
        </p:txBody>
      </p:sp>
      <p:sp>
        <p:nvSpPr>
          <p:cNvPr id="4" name="灯片编号占位符 3"/>
          <p:cNvSpPr>
            <a:spLocks noGrp="1"/>
          </p:cNvSpPr>
          <p:nvPr>
            <p:ph type="sldNum" sz="quarter" idx="10"/>
          </p:nvPr>
        </p:nvSpPr>
        <p:spPr/>
        <p:txBody>
          <a:bodyPr/>
          <a:lstStyle/>
          <a:p>
            <a:fld id="{EF249A42-8D53-4CB3-BF4B-22DBE71E4DCA}" type="slidenum">
              <a:rPr lang="zh-CN" altLang="en-US" smtClean="0"/>
              <a:t>30</a:t>
            </a:fld>
            <a:endParaRPr lang="zh-CN" altLang="en-US"/>
          </a:p>
        </p:txBody>
      </p:sp>
    </p:spTree>
    <p:extLst>
      <p:ext uri="{BB962C8B-B14F-4D97-AF65-F5344CB8AC3E}">
        <p14:creationId xmlns:p14="http://schemas.microsoft.com/office/powerpoint/2010/main" val="3459009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0000"/>
                </a:solidFill>
              </a:rPr>
              <a:t>这里</a:t>
            </a:r>
            <a:endParaRPr lang="en-US" altLang="zh-CN" dirty="0" smtClean="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dirty="0" smtClean="0">
                <a:solidFill>
                  <a:srgbClr val="FF0000"/>
                </a:solidFill>
                <a:latin typeface="微软雅黑" panose="020B0503020204020204" pitchFamily="34" charset="-122"/>
                <a:ea typeface="微软雅黑" panose="020B0503020204020204" pitchFamily="34" charset="-122"/>
              </a:rPr>
              <a:t>平均访存时间</a:t>
            </a:r>
            <a:r>
              <a:rPr kumimoji="0" lang="en-US" altLang="zh-CN" sz="1800" baseline="-25000" dirty="0" smtClean="0">
                <a:solidFill>
                  <a:srgbClr val="FF0000"/>
                </a:solidFill>
                <a:latin typeface="微软雅黑" panose="020B0503020204020204" pitchFamily="34" charset="-122"/>
                <a:ea typeface="微软雅黑" panose="020B0503020204020204" pitchFamily="34" charset="-122"/>
              </a:rPr>
              <a:t>2KB</a:t>
            </a:r>
            <a:r>
              <a:rPr kumimoji="0" lang="en-US" altLang="zh-CN" sz="1800" dirty="0" smtClean="0">
                <a:solidFill>
                  <a:srgbClr val="FF0000"/>
                </a:solidFill>
                <a:latin typeface="微软雅黑" panose="020B0503020204020204" pitchFamily="34" charset="-122"/>
                <a:ea typeface="微软雅黑" panose="020B0503020204020204" pitchFamily="34" charset="-122"/>
              </a:rPr>
              <a:t>=1+0.098*1+0.076 *50 =4.898</a:t>
            </a:r>
          </a:p>
          <a:p>
            <a:r>
              <a:rPr lang="zh-CN" altLang="en-US" dirty="0" smtClean="0">
                <a:solidFill>
                  <a:srgbClr val="FF0000"/>
                </a:solidFill>
              </a:rPr>
              <a:t>和</a:t>
            </a:r>
            <a:endParaRPr lang="en-US" altLang="zh-CN" dirty="0" smtClean="0">
              <a:solidFill>
                <a:srgbClr val="FF00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dirty="0" smtClean="0">
                <a:solidFill>
                  <a:srgbClr val="FF0000"/>
                </a:solidFill>
                <a:latin typeface="微软雅黑" panose="020B0503020204020204" pitchFamily="34" charset="-122"/>
                <a:ea typeface="微软雅黑" panose="020B0503020204020204" pitchFamily="34" charset="-122"/>
              </a:rPr>
              <a:t>平均访存时间</a:t>
            </a:r>
            <a:r>
              <a:rPr kumimoji="0" lang="en-US" altLang="zh-CN" sz="1800" baseline="-25000" dirty="0" smtClean="0">
                <a:solidFill>
                  <a:srgbClr val="FF0000"/>
                </a:solidFill>
                <a:latin typeface="微软雅黑" panose="020B0503020204020204" pitchFamily="34" charset="-122"/>
                <a:ea typeface="微软雅黑" panose="020B0503020204020204" pitchFamily="34" charset="-122"/>
              </a:rPr>
              <a:t>2KB</a:t>
            </a:r>
            <a:r>
              <a:rPr kumimoji="0" lang="en-US" altLang="zh-CN" sz="1800" dirty="0" smtClean="0">
                <a:solidFill>
                  <a:srgbClr val="FF0000"/>
                </a:solidFill>
                <a:latin typeface="微软雅黑" panose="020B0503020204020204" pitchFamily="34" charset="-122"/>
                <a:ea typeface="微软雅黑" panose="020B0503020204020204" pitchFamily="34" charset="-122"/>
              </a:rPr>
              <a:t>=1+</a:t>
            </a:r>
            <a:r>
              <a:rPr kumimoji="0" lang="zh-CN" altLang="en-US" sz="1800" dirty="0" smtClean="0">
                <a:solidFill>
                  <a:srgbClr val="FF0000"/>
                </a:solidFill>
                <a:latin typeface="微软雅黑" panose="020B0503020204020204" pitchFamily="34" charset="-122"/>
                <a:ea typeface="微软雅黑" panose="020B0503020204020204" pitchFamily="34" charset="-122"/>
              </a:rPr>
              <a:t>（</a:t>
            </a:r>
            <a:r>
              <a:rPr kumimoji="0" lang="en-US" altLang="zh-CN" sz="1800" dirty="0" smtClean="0">
                <a:solidFill>
                  <a:srgbClr val="FF0000"/>
                </a:solidFill>
                <a:latin typeface="微软雅黑" panose="020B0503020204020204" pitchFamily="34" charset="-122"/>
                <a:ea typeface="微软雅黑" panose="020B0503020204020204" pitchFamily="34" charset="-122"/>
              </a:rPr>
              <a:t>0.098-0.076</a:t>
            </a:r>
            <a:r>
              <a:rPr kumimoji="0" lang="zh-CN" altLang="en-US" sz="1800" dirty="0" smtClean="0">
                <a:solidFill>
                  <a:srgbClr val="FF0000"/>
                </a:solidFill>
                <a:latin typeface="微软雅黑" panose="020B0503020204020204" pitchFamily="34" charset="-122"/>
                <a:ea typeface="微软雅黑" panose="020B0503020204020204" pitchFamily="34" charset="-122"/>
              </a:rPr>
              <a:t>）</a:t>
            </a:r>
            <a:r>
              <a:rPr kumimoji="0" lang="en-US" altLang="zh-CN" sz="1800" dirty="0" smtClean="0">
                <a:solidFill>
                  <a:srgbClr val="FF0000"/>
                </a:solidFill>
                <a:latin typeface="微软雅黑" panose="020B0503020204020204" pitchFamily="34" charset="-122"/>
                <a:ea typeface="微软雅黑" panose="020B0503020204020204" pitchFamily="34" charset="-122"/>
              </a:rPr>
              <a:t>*1+0.076 *50 </a:t>
            </a: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zh-CN" altLang="en-US" sz="1800" dirty="0" smtClean="0">
                <a:solidFill>
                  <a:srgbClr val="FF0000"/>
                </a:solidFill>
                <a:latin typeface="微软雅黑" panose="020B0503020204020204" pitchFamily="34" charset="-122"/>
                <a:ea typeface="微软雅黑" panose="020B0503020204020204" pitchFamily="34" charset="-122"/>
              </a:rPr>
              <a:t>都算对的，因为题目并没有给出伪命中的额外</a:t>
            </a:r>
            <a:r>
              <a:rPr kumimoji="0" lang="en-US" altLang="zh-CN" sz="1800" dirty="0" smtClean="0">
                <a:solidFill>
                  <a:srgbClr val="FF0000"/>
                </a:solidFill>
                <a:latin typeface="微软雅黑" panose="020B0503020204020204" pitchFamily="34" charset="-122"/>
                <a:ea typeface="微软雅黑" panose="020B0503020204020204" pitchFamily="34" charset="-122"/>
              </a:rPr>
              <a:t>1</a:t>
            </a:r>
            <a:r>
              <a:rPr kumimoji="0" lang="zh-CN" altLang="en-US" sz="1800" dirty="0" smtClean="0">
                <a:solidFill>
                  <a:srgbClr val="FF0000"/>
                </a:solidFill>
                <a:latin typeface="微软雅黑" panose="020B0503020204020204" pitchFamily="34" charset="-122"/>
                <a:ea typeface="微软雅黑" panose="020B0503020204020204" pitchFamily="34" charset="-122"/>
              </a:rPr>
              <a:t>周期是比较还是取数造成的。</a:t>
            </a:r>
            <a:endParaRPr kumimoji="0" lang="en-US" altLang="zh-CN" sz="1800" dirty="0" smtClean="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F249A42-8D53-4CB3-BF4B-22DBE71E4DCA}" type="slidenum">
              <a:rPr lang="zh-CN" altLang="en-US" smtClean="0"/>
              <a:t>31</a:t>
            </a:fld>
            <a:endParaRPr lang="zh-CN" altLang="en-US"/>
          </a:p>
        </p:txBody>
      </p:sp>
    </p:spTree>
    <p:extLst>
      <p:ext uri="{BB962C8B-B14F-4D97-AF65-F5344CB8AC3E}">
        <p14:creationId xmlns:p14="http://schemas.microsoft.com/office/powerpoint/2010/main" val="398479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405010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357692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4017097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E66810-089D-4797-A658-4E1B27AAB46E}"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AF27D2-9C79-4F80-8F94-F3CD08F0290E}" type="slidenum">
              <a:rPr lang="zh-CN" altLang="en-US" smtClean="0"/>
              <a:t>‹#›</a:t>
            </a:fld>
            <a:endParaRPr lang="zh-CN" altLang="en-US"/>
          </a:p>
        </p:txBody>
      </p:sp>
      <p:cxnSp>
        <p:nvCxnSpPr>
          <p:cNvPr id="7" name="直接连接符 6"/>
          <p:cNvCxnSpPr/>
          <p:nvPr userDrawn="1"/>
        </p:nvCxnSpPr>
        <p:spPr>
          <a:xfrm flipV="1">
            <a:off x="0" y="808892"/>
            <a:ext cx="12192000" cy="1"/>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8" name="图片 7" descr="hk"/>
          <p:cNvPicPr>
            <a:picLocks noChangeAspect="1"/>
          </p:cNvPicPr>
          <p:nvPr userDrawn="1"/>
        </p:nvPicPr>
        <p:blipFill>
          <a:blip r:embed="rId2"/>
          <a:stretch>
            <a:fillRect/>
          </a:stretch>
        </p:blipFill>
        <p:spPr>
          <a:xfrm>
            <a:off x="223226" y="36732"/>
            <a:ext cx="992505" cy="743585"/>
          </a:xfrm>
          <a:prstGeom prst="rect">
            <a:avLst/>
          </a:prstGeom>
        </p:spPr>
      </p:pic>
    </p:spTree>
    <p:extLst>
      <p:ext uri="{BB962C8B-B14F-4D97-AF65-F5344CB8AC3E}">
        <p14:creationId xmlns:p14="http://schemas.microsoft.com/office/powerpoint/2010/main" val="163065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131802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81060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30486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4401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125275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128588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261938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EBF7FC-3338-462D-98C5-0F1E66AA5D78}" type="datetimeFigureOut">
              <a:rPr lang="zh-CN" altLang="en-US" smtClean="0"/>
              <a:t>2022/5/8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160969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EBF7FC-3338-462D-98C5-0F1E66AA5D78}" type="datetimeFigureOut">
              <a:rPr lang="zh-CN" altLang="en-US" smtClean="0"/>
              <a:t>2022/5/8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DA5CA-B261-42A2-8D3D-E81CD2080E71}" type="slidenum">
              <a:rPr lang="zh-CN" altLang="en-US" smtClean="0"/>
              <a:t>‹#›</a:t>
            </a:fld>
            <a:endParaRPr lang="zh-CN" altLang="en-US"/>
          </a:p>
        </p:txBody>
      </p:sp>
    </p:spTree>
    <p:extLst>
      <p:ext uri="{BB962C8B-B14F-4D97-AF65-F5344CB8AC3E}">
        <p14:creationId xmlns:p14="http://schemas.microsoft.com/office/powerpoint/2010/main" val="340285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ufei@mail.hust.edu.cn"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1.wmf"/><Relationship Id="rId5" Type="http://schemas.openxmlformats.org/officeDocument/2006/relationships/oleObject" Target="../embeddings/oleObject1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6.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267200"/>
            <a:ext cx="12192000" cy="2590800"/>
            <a:chOff x="0" y="4267200"/>
            <a:chExt cx="9144000" cy="2590800"/>
          </a:xfrm>
        </p:grpSpPr>
        <p:pic>
          <p:nvPicPr>
            <p:cNvPr id="2" name="Picture 2"/>
            <p:cNvPicPr>
              <a:picLocks noChangeAspect="1" noChangeArrowheads="1"/>
            </p:cNvPicPr>
            <p:nvPr/>
          </p:nvPicPr>
          <p:blipFill>
            <a:blip r:embed="rId2" cstate="print">
              <a:lum contrast="-12000"/>
            </a:blip>
            <a:srcRect l="15675" r="10379" b="7317"/>
            <a:stretch>
              <a:fillRect/>
            </a:stretch>
          </p:blipFill>
          <p:spPr bwMode="auto">
            <a:xfrm>
              <a:off x="0" y="4267200"/>
              <a:ext cx="9144000" cy="2590800"/>
            </a:xfrm>
            <a:prstGeom prst="rect">
              <a:avLst/>
            </a:prstGeom>
            <a:noFill/>
            <a:ln w="9525">
              <a:noFill/>
              <a:miter lim="800000"/>
              <a:headEnd/>
              <a:tailEnd/>
            </a:ln>
          </p:spPr>
        </p:pic>
        <p:grpSp>
          <p:nvGrpSpPr>
            <p:cNvPr id="6" name="组合 8"/>
            <p:cNvGrpSpPr>
              <a:grpSpLocks/>
            </p:cNvGrpSpPr>
            <p:nvPr/>
          </p:nvGrpSpPr>
          <p:grpSpPr bwMode="auto">
            <a:xfrm>
              <a:off x="0" y="4267200"/>
              <a:ext cx="9144000" cy="2590800"/>
              <a:chOff x="0" y="3276600"/>
              <a:chExt cx="9144000" cy="3200400"/>
            </a:xfrm>
          </p:grpSpPr>
          <p:sp>
            <p:nvSpPr>
              <p:cNvPr id="7" name="矩形 6"/>
              <p:cNvSpPr/>
              <p:nvPr/>
            </p:nvSpPr>
            <p:spPr>
              <a:xfrm flipV="1">
                <a:off x="0" y="3276600"/>
                <a:ext cx="9144000" cy="3200400"/>
              </a:xfrm>
              <a:prstGeom prst="rect">
                <a:avLst/>
              </a:prstGeom>
              <a:gradFill flip="none" rotWithShape="1">
                <a:gsLst>
                  <a:gs pos="0">
                    <a:schemeClr val="bg1">
                      <a:alpha val="40000"/>
                    </a:schemeClr>
                  </a:gs>
                  <a:gs pos="100000">
                    <a:schemeClr val="accent1">
                      <a:tint val="23500"/>
                      <a:satMod val="160000"/>
                    </a:schemeClr>
                  </a:gs>
                </a:gsLst>
                <a:lin ang="5400000" scaled="0"/>
                <a:tileRect/>
              </a:gradFill>
              <a:ln>
                <a:noFill/>
              </a:ln>
              <a:effectLst/>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p:nvCxnSpPr>
            <p:spPr>
              <a:xfrm>
                <a:off x="0" y="3276600"/>
                <a:ext cx="9144000" cy="196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10" name="Rectangle 5"/>
          <p:cNvSpPr>
            <a:spLocks noChangeArrowheads="1"/>
          </p:cNvSpPr>
          <p:nvPr/>
        </p:nvSpPr>
        <p:spPr bwMode="auto">
          <a:xfrm>
            <a:off x="1919288" y="993906"/>
            <a:ext cx="8367712" cy="699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ClrTx/>
              <a:buSzTx/>
              <a:buFontTx/>
              <a:buNone/>
            </a:pPr>
            <a:r>
              <a:rPr lang="zh-CN" altLang="en-US" b="1" dirty="0">
                <a:solidFill>
                  <a:schemeClr val="tx2"/>
                </a:solidFill>
                <a:latin typeface="Arial" panose="020B0604020202020204" pitchFamily="34" charset="0"/>
                <a:ea typeface="宋体" panose="02010600030101010101" pitchFamily="2" charset="-122"/>
              </a:rPr>
              <a:t>计算机系统结构</a:t>
            </a:r>
          </a:p>
        </p:txBody>
      </p:sp>
      <p:sp>
        <p:nvSpPr>
          <p:cNvPr id="11" name="Rectangle 9"/>
          <p:cNvSpPr>
            <a:spLocks noChangeArrowheads="1"/>
          </p:cNvSpPr>
          <p:nvPr/>
        </p:nvSpPr>
        <p:spPr bwMode="auto">
          <a:xfrm>
            <a:off x="2037753" y="3545768"/>
            <a:ext cx="8229600" cy="72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lstStyle>
            <a:lvl1pPr marL="492125" indent="-492125" defTabSz="958850">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defTabSz="9588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defTabSz="95885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defTabSz="95885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5885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
                <a:srgbClr val="FF0000"/>
              </a:buClr>
              <a:buSzPct val="80000"/>
              <a:buFont typeface="Wingdings" panose="05000000000000000000" pitchFamily="2" charset="2"/>
              <a:buNone/>
            </a:pPr>
            <a:r>
              <a:rPr lang="zh-CN" altLang="en-US" sz="1800" b="1" dirty="0">
                <a:solidFill>
                  <a:srgbClr val="0066FF"/>
                </a:solidFill>
                <a:latin typeface="宋体" panose="02010600030101010101" pitchFamily="2" charset="-122"/>
                <a:ea typeface="宋体" panose="02010600030101010101" pitchFamily="2" charset="-122"/>
              </a:rPr>
              <a:t>华中科技大学信息存储系统教育部重点实验室</a:t>
            </a:r>
            <a:endParaRPr lang="zh-CN" altLang="en-US" sz="1800" b="1" dirty="0">
              <a:solidFill>
                <a:schemeClr val="accent2"/>
              </a:solidFill>
              <a:latin typeface="宋体" panose="02010600030101010101" pitchFamily="2" charset="-122"/>
              <a:ea typeface="宋体" panose="02010600030101010101" pitchFamily="2" charset="-122"/>
            </a:endParaRPr>
          </a:p>
          <a:p>
            <a:pPr algn="ctr" eaLnBrk="1" hangingPunct="1">
              <a:lnSpc>
                <a:spcPct val="120000"/>
              </a:lnSpc>
              <a:spcBef>
                <a:spcPct val="0"/>
              </a:spcBef>
              <a:buClr>
                <a:srgbClr val="FF0000"/>
              </a:buClr>
              <a:buSzPct val="80000"/>
              <a:buFont typeface="Wingdings" panose="05000000000000000000" pitchFamily="2" charset="2"/>
              <a:buNone/>
            </a:pPr>
            <a:r>
              <a:rPr lang="zh-CN" altLang="en-US" sz="1800" b="1" dirty="0">
                <a:solidFill>
                  <a:schemeClr val="accent2"/>
                </a:solidFill>
                <a:latin typeface="宋体" panose="02010600030101010101" pitchFamily="2" charset="-122"/>
                <a:ea typeface="宋体" panose="02010600030101010101" pitchFamily="2" charset="-122"/>
              </a:rPr>
              <a:t>武汉光电国家实验室光电信息存储研究部</a:t>
            </a:r>
          </a:p>
        </p:txBody>
      </p:sp>
      <p:sp>
        <p:nvSpPr>
          <p:cNvPr id="12" name="Rectangle 10"/>
          <p:cNvSpPr>
            <a:spLocks noChangeArrowheads="1"/>
          </p:cNvSpPr>
          <p:nvPr/>
        </p:nvSpPr>
        <p:spPr bwMode="auto">
          <a:xfrm>
            <a:off x="2208213" y="1571705"/>
            <a:ext cx="7848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b"/>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lnSpc>
                <a:spcPct val="115000"/>
              </a:lnSpc>
              <a:spcBef>
                <a:spcPct val="10000"/>
              </a:spcBef>
              <a:buClrTx/>
              <a:buSzTx/>
              <a:buFontTx/>
              <a:buNone/>
            </a:pPr>
            <a:r>
              <a:rPr lang="zh-CN" altLang="en-US" sz="2400" b="1" dirty="0">
                <a:solidFill>
                  <a:schemeClr val="accent2"/>
                </a:solidFill>
                <a:latin typeface="Arial" panose="020B0604020202020204" pitchFamily="34" charset="0"/>
                <a:ea typeface="宋体" panose="02010600030101010101" pitchFamily="2" charset="-122"/>
              </a:rPr>
              <a:t>主讲：吴非</a:t>
            </a:r>
          </a:p>
          <a:p>
            <a:pPr algn="ctr" eaLnBrk="1" hangingPunct="1">
              <a:lnSpc>
                <a:spcPct val="115000"/>
              </a:lnSpc>
              <a:spcBef>
                <a:spcPct val="10000"/>
              </a:spcBef>
              <a:buClrTx/>
              <a:buSzTx/>
              <a:buFontTx/>
              <a:buNone/>
            </a:pPr>
            <a:endParaRPr lang="zh-CN" altLang="en-US" sz="1050" b="1" dirty="0">
              <a:solidFill>
                <a:schemeClr val="accent2"/>
              </a:solidFill>
              <a:latin typeface="Arial" panose="020B0604020202020204" pitchFamily="34" charset="0"/>
              <a:ea typeface="宋体" panose="02010600030101010101" pitchFamily="2" charset="-122"/>
            </a:endParaRPr>
          </a:p>
          <a:p>
            <a:pPr algn="ctr" eaLnBrk="1" hangingPunct="1">
              <a:lnSpc>
                <a:spcPct val="115000"/>
              </a:lnSpc>
              <a:spcBef>
                <a:spcPct val="10000"/>
              </a:spcBef>
              <a:buClrTx/>
              <a:buSzTx/>
              <a:buFontTx/>
              <a:buNone/>
            </a:pPr>
            <a:fld id="{B96DFA7B-DFD3-411C-A535-9245351E39EB}" type="datetime2">
              <a:rPr lang="zh-CN" altLang="fr-FR" sz="1800" b="1">
                <a:solidFill>
                  <a:schemeClr val="accent2"/>
                </a:solidFill>
                <a:latin typeface="Arial" panose="020B0604020202020204" pitchFamily="34" charset="0"/>
                <a:ea typeface="宋体" panose="02010600030101010101" pitchFamily="2" charset="-122"/>
              </a:rPr>
              <a:pPr algn="ctr" eaLnBrk="1" hangingPunct="1">
                <a:lnSpc>
                  <a:spcPct val="115000"/>
                </a:lnSpc>
                <a:spcBef>
                  <a:spcPct val="10000"/>
                </a:spcBef>
                <a:buClrTx/>
                <a:buSzTx/>
                <a:buFontTx/>
                <a:buNone/>
              </a:pPr>
              <a:t>2022年5月8日</a:t>
            </a:fld>
            <a:endParaRPr lang="zh-CN" altLang="fr-FR" sz="1800" b="1" dirty="0">
              <a:solidFill>
                <a:schemeClr val="accent2"/>
              </a:solidFill>
              <a:latin typeface="Arial" panose="020B0604020202020204" pitchFamily="34" charset="0"/>
              <a:ea typeface="宋体" panose="02010600030101010101" pitchFamily="2" charset="-122"/>
            </a:endParaRPr>
          </a:p>
          <a:p>
            <a:pPr algn="ctr" eaLnBrk="1" hangingPunct="1">
              <a:lnSpc>
                <a:spcPct val="115000"/>
              </a:lnSpc>
              <a:spcBef>
                <a:spcPct val="10000"/>
              </a:spcBef>
              <a:buClrTx/>
              <a:buSzTx/>
              <a:buFontTx/>
              <a:buNone/>
            </a:pPr>
            <a:r>
              <a:rPr lang="fr-FR" altLang="zh-CN" sz="1800" b="1" dirty="0">
                <a:solidFill>
                  <a:schemeClr val="accent2"/>
                </a:solidFill>
                <a:latin typeface="Arial" panose="020B0604020202020204" pitchFamily="34" charset="0"/>
                <a:ea typeface="宋体" panose="02010600030101010101" pitchFamily="2" charset="-122"/>
              </a:rPr>
              <a:t>Email: </a:t>
            </a:r>
            <a:r>
              <a:rPr lang="fr-FR" altLang="zh-CN" sz="1800" b="1" dirty="0">
                <a:solidFill>
                  <a:schemeClr val="accent2"/>
                </a:solidFill>
                <a:latin typeface="Arial" panose="020B0604020202020204" pitchFamily="34" charset="0"/>
                <a:ea typeface="宋体" panose="02010600030101010101" pitchFamily="2" charset="-122"/>
                <a:hlinkClick r:id="rId3"/>
              </a:rPr>
              <a:t>wufei@mail.hust.edu.cn</a:t>
            </a:r>
            <a:endParaRPr lang="fr-FR" altLang="zh-CN" sz="1800" b="1" dirty="0">
              <a:solidFill>
                <a:schemeClr val="accent2"/>
              </a:solidFill>
              <a:latin typeface="Arial" panose="020B0604020202020204" pitchFamily="34" charset="0"/>
              <a:ea typeface="宋体" panose="02010600030101010101" pitchFamily="2" charset="-122"/>
            </a:endParaRPr>
          </a:p>
          <a:p>
            <a:pPr algn="ctr" eaLnBrk="1" hangingPunct="1">
              <a:lnSpc>
                <a:spcPct val="115000"/>
              </a:lnSpc>
              <a:spcBef>
                <a:spcPct val="10000"/>
              </a:spcBef>
              <a:buClrTx/>
              <a:buSzTx/>
              <a:buFontTx/>
              <a:buNone/>
            </a:pPr>
            <a:r>
              <a:rPr lang="fr-FR" altLang="zh-CN" sz="1800" b="1" dirty="0">
                <a:solidFill>
                  <a:schemeClr val="accent2"/>
                </a:solidFill>
                <a:latin typeface="Arial" panose="020B0604020202020204" pitchFamily="34" charset="0"/>
                <a:ea typeface="宋体" panose="02010600030101010101" pitchFamily="2" charset="-122"/>
              </a:rPr>
              <a:t>Tel:15071339557</a:t>
            </a:r>
            <a:endParaRPr lang="en-US" altLang="zh-CN" sz="1800" b="1" dirty="0">
              <a:solidFill>
                <a:schemeClr val="accent2"/>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902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5FE6743E-691B-3F4C-8510-D2C1F4152086}"/>
              </a:ext>
            </a:extLst>
          </p:cNvPr>
          <p:cNvSpPr>
            <a:spLocks noGrp="1"/>
          </p:cNvSpPr>
          <p:nvPr>
            <p:ph type="title"/>
          </p:nvPr>
        </p:nvSpPr>
        <p:spPr/>
        <p:txBody>
          <a:bodyPr/>
          <a:lstStyle/>
          <a:p>
            <a:pPr eaLnBrk="1" hangingPunct="1">
              <a:defRPr/>
            </a:pPr>
            <a:r>
              <a:rPr lang="zh-CN" altLang="en-US" dirty="0">
                <a:ea typeface="宋体" panose="02010600030101010101" pitchFamily="2" charset="-122"/>
              </a:rPr>
              <a:t>习题</a:t>
            </a:r>
            <a:r>
              <a:rPr lang="en-US" altLang="zh-CN" dirty="0">
                <a:ea typeface="宋体" panose="02010600030101010101" pitchFamily="2" charset="-122"/>
              </a:rPr>
              <a:t>3.8</a:t>
            </a:r>
            <a:endParaRPr lang="zh-CN" altLang="en-US" dirty="0">
              <a:ea typeface="宋体" panose="02010600030101010101" pitchFamily="2" charset="-122"/>
            </a:endParaRPr>
          </a:p>
        </p:txBody>
      </p:sp>
      <p:sp>
        <p:nvSpPr>
          <p:cNvPr id="48130" name="矩形 3"/>
          <p:cNvSpPr>
            <a:spLocks noChangeArrowheads="1"/>
          </p:cNvSpPr>
          <p:nvPr/>
        </p:nvSpPr>
        <p:spPr bwMode="auto">
          <a:xfrm>
            <a:off x="1843088" y="1773238"/>
            <a:ext cx="83677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首先，应选择适合于流水线工作的算法。对于本题，应先计算</a:t>
            </a:r>
            <a:r>
              <a:rPr lang="en-US" altLang="zh-CN" sz="2000">
                <a:latin typeface="Calibri" panose="020F0502020204030204" pitchFamily="34" charset="0"/>
                <a:ea typeface="宋体" panose="02010600030101010101" pitchFamily="2" charset="-122"/>
              </a:rPr>
              <a:t>A1</a:t>
            </a:r>
            <a:r>
              <a:rPr lang="en-US" altLang="zh-CN" sz="2000">
                <a:latin typeface="TimesNewRoman"/>
                <a:ea typeface="宋体" panose="02010600030101010101" pitchFamily="2" charset="-122"/>
              </a:rPr>
              <a:t>×</a:t>
            </a:r>
            <a:r>
              <a:rPr lang="en-US" altLang="zh-CN" sz="2000">
                <a:latin typeface="Calibri" panose="020F0502020204030204" pitchFamily="34" charset="0"/>
                <a:ea typeface="宋体" panose="02010600030101010101" pitchFamily="2" charset="-122"/>
              </a:rPr>
              <a:t>B1</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A2</a:t>
            </a:r>
            <a:r>
              <a:rPr lang="en-US" altLang="zh-CN" sz="2000">
                <a:latin typeface="TimesNewRoman"/>
                <a:ea typeface="宋体" panose="02010600030101010101" pitchFamily="2" charset="-122"/>
              </a:rPr>
              <a:t>×</a:t>
            </a:r>
            <a:r>
              <a:rPr lang="en-US" altLang="zh-CN" sz="2000">
                <a:latin typeface="Calibri" panose="020F0502020204030204" pitchFamily="34" charset="0"/>
                <a:ea typeface="宋体" panose="02010600030101010101" pitchFamily="2" charset="-122"/>
              </a:rPr>
              <a:t>B2</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A3</a:t>
            </a:r>
            <a:r>
              <a:rPr lang="en-US" altLang="zh-CN" sz="2000">
                <a:latin typeface="TimesNewRoman"/>
                <a:ea typeface="宋体" panose="02010600030101010101" pitchFamily="2" charset="-122"/>
              </a:rPr>
              <a:t>×</a:t>
            </a:r>
            <a:r>
              <a:rPr lang="en-US" altLang="zh-CN" sz="2000">
                <a:latin typeface="Calibri" panose="020F0502020204030204" pitchFamily="34" charset="0"/>
                <a:ea typeface="宋体" panose="02010600030101010101" pitchFamily="2" charset="-122"/>
              </a:rPr>
              <a:t>B3</a:t>
            </a:r>
            <a:r>
              <a:rPr lang="zh-CN" altLang="en-US" sz="2000">
                <a:latin typeface="宋体" panose="02010600030101010101" pitchFamily="2" charset="-122"/>
                <a:ea typeface="宋体" panose="02010600030101010101" pitchFamily="2" charset="-122"/>
              </a:rPr>
              <a:t>和</a:t>
            </a:r>
            <a:r>
              <a:rPr lang="en-US" altLang="zh-CN" sz="2000">
                <a:latin typeface="Calibri" panose="020F0502020204030204" pitchFamily="34" charset="0"/>
                <a:ea typeface="宋体" panose="02010600030101010101" pitchFamily="2" charset="-122"/>
              </a:rPr>
              <a:t>A4</a:t>
            </a:r>
            <a:r>
              <a:rPr lang="en-US" altLang="zh-CN" sz="2000">
                <a:latin typeface="TimesNewRoman"/>
                <a:ea typeface="宋体" panose="02010600030101010101" pitchFamily="2" charset="-122"/>
              </a:rPr>
              <a:t>×</a:t>
            </a:r>
            <a:r>
              <a:rPr lang="en-US" altLang="zh-CN" sz="2000">
                <a:latin typeface="Calibri" panose="020F0502020204030204" pitchFamily="34" charset="0"/>
                <a:ea typeface="宋体" panose="02010600030101010101" pitchFamily="2" charset="-122"/>
              </a:rPr>
              <a:t>B4</a:t>
            </a:r>
            <a:r>
              <a:rPr lang="zh-CN" altLang="en-US" sz="2000">
                <a:latin typeface="宋体" panose="02010600030101010101" pitchFamily="2" charset="-122"/>
                <a:ea typeface="宋体" panose="02010600030101010101" pitchFamily="2" charset="-122"/>
              </a:rPr>
              <a:t>；再计算</a:t>
            </a:r>
            <a:r>
              <a:rPr lang="en-US" altLang="zh-CN" sz="2000">
                <a:latin typeface="Calibri" panose="020F0502020204030204" pitchFamily="34" charset="0"/>
                <a:ea typeface="宋体" panose="02010600030101010101" pitchFamily="2" charset="-122"/>
              </a:rPr>
              <a:t>(A1</a:t>
            </a:r>
            <a:r>
              <a:rPr lang="en-US" altLang="zh-CN" sz="2000">
                <a:latin typeface="TimesNewRoman"/>
                <a:ea typeface="宋体" panose="02010600030101010101" pitchFamily="2" charset="-122"/>
              </a:rPr>
              <a:t>×</a:t>
            </a:r>
            <a:r>
              <a:rPr lang="en-US" altLang="zh-CN" sz="2000">
                <a:latin typeface="Calibri" panose="020F0502020204030204" pitchFamily="34" charset="0"/>
                <a:ea typeface="宋体" panose="02010600030101010101" pitchFamily="2" charset="-122"/>
              </a:rPr>
              <a:t>B1) </a:t>
            </a:r>
            <a:r>
              <a:rPr lang="zh-CN" altLang="en-US" sz="2000">
                <a:latin typeface="宋体" panose="02010600030101010101" pitchFamily="2" charset="-122"/>
                <a:ea typeface="宋体" panose="02010600030101010101" pitchFamily="2" charset="-122"/>
              </a:rPr>
              <a:t>＋ </a:t>
            </a:r>
            <a:r>
              <a:rPr lang="en-US" altLang="zh-CN" sz="2000">
                <a:latin typeface="Calibri" panose="020F0502020204030204" pitchFamily="34" charset="0"/>
                <a:ea typeface="宋体" panose="02010600030101010101" pitchFamily="2" charset="-122"/>
              </a:rPr>
              <a:t>(A2</a:t>
            </a:r>
            <a:r>
              <a:rPr lang="en-US" altLang="zh-CN"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B2)</a:t>
            </a:r>
            <a:r>
              <a:rPr lang="zh-CN" altLang="en-US" sz="2000">
                <a:latin typeface="宋体" panose="02010600030101010101" pitchFamily="2" charset="-122"/>
                <a:ea typeface="宋体" panose="02010600030101010101" pitchFamily="2" charset="-122"/>
              </a:rPr>
              <a:t>和</a:t>
            </a:r>
            <a:r>
              <a:rPr lang="en-US" altLang="zh-CN" sz="2000">
                <a:latin typeface="Calibri" panose="020F0502020204030204" pitchFamily="34" charset="0"/>
                <a:ea typeface="宋体" panose="02010600030101010101" pitchFamily="2" charset="-122"/>
              </a:rPr>
              <a:t>(A3</a:t>
            </a:r>
            <a:r>
              <a:rPr lang="en-US" altLang="zh-CN"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B3) </a:t>
            </a:r>
            <a:r>
              <a:rPr lang="zh-CN" altLang="en-US" sz="2000">
                <a:latin typeface="宋体" panose="02010600030101010101" pitchFamily="2" charset="-122"/>
                <a:ea typeface="宋体" panose="02010600030101010101" pitchFamily="2" charset="-122"/>
              </a:rPr>
              <a:t>＋ </a:t>
            </a:r>
            <a:r>
              <a:rPr lang="en-US" altLang="zh-CN" sz="2000">
                <a:latin typeface="Calibri" panose="020F0502020204030204" pitchFamily="34" charset="0"/>
                <a:ea typeface="宋体" panose="02010600030101010101" pitchFamily="2" charset="-122"/>
              </a:rPr>
              <a:t>(A4</a:t>
            </a:r>
            <a:r>
              <a:rPr lang="en-US" altLang="zh-CN"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B4)</a:t>
            </a:r>
            <a:r>
              <a:rPr lang="zh-CN" altLang="en-US" sz="2000">
                <a:latin typeface="宋体" panose="02010600030101010101" pitchFamily="2" charset="-122"/>
                <a:ea typeface="宋体" panose="02010600030101010101" pitchFamily="2" charset="-122"/>
              </a:rPr>
              <a:t>；然后求总的结果。</a:t>
            </a:r>
            <a:endParaRPr lang="zh-CN" altLang="en-US" sz="2000">
              <a:latin typeface="Calibri" panose="020F0502020204030204" pitchFamily="34" charset="0"/>
              <a:ea typeface="宋体" panose="02010600030101010101" pitchFamily="2" charset="-122"/>
            </a:endParaRPr>
          </a:p>
        </p:txBody>
      </p:sp>
      <p:pic>
        <p:nvPicPr>
          <p:cNvPr id="4813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088" y="3429000"/>
            <a:ext cx="8532812"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978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499D9699-C22B-E54A-8BD8-3C068E0A043F}"/>
              </a:ext>
            </a:extLst>
          </p:cNvPr>
          <p:cNvSpPr>
            <a:spLocks noGrp="1"/>
          </p:cNvSpPr>
          <p:nvPr>
            <p:ph type="title"/>
          </p:nvPr>
        </p:nvSpPr>
        <p:spPr/>
        <p:txBody>
          <a:bodyPr/>
          <a:lstStyle/>
          <a:p>
            <a:pPr eaLnBrk="1" hangingPunct="1">
              <a:defRPr/>
            </a:pPr>
            <a:r>
              <a:rPr lang="zh-CN" altLang="en-US">
                <a:ea typeface="宋体" panose="02010600030101010101" pitchFamily="2" charset="-122"/>
              </a:rPr>
              <a:t>习题</a:t>
            </a:r>
            <a:r>
              <a:rPr lang="en-US" altLang="zh-CN">
                <a:ea typeface="宋体" panose="02010600030101010101" pitchFamily="2" charset="-122"/>
              </a:rPr>
              <a:t>3.8</a:t>
            </a:r>
            <a:endParaRPr lang="zh-CN" altLang="en-US">
              <a:ea typeface="宋体" panose="02010600030101010101" pitchFamily="2" charset="-122"/>
            </a:endParaRPr>
          </a:p>
        </p:txBody>
      </p:sp>
      <p:sp>
        <p:nvSpPr>
          <p:cNvPr id="49154" name="矩形 2"/>
          <p:cNvSpPr>
            <a:spLocks noChangeArrowheads="1"/>
          </p:cNvSpPr>
          <p:nvPr/>
        </p:nvSpPr>
        <p:spPr bwMode="auto">
          <a:xfrm>
            <a:off x="1966913" y="1714500"/>
            <a:ext cx="77771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由图可见，它在</a:t>
            </a:r>
            <a:r>
              <a:rPr lang="en-US" altLang="zh-CN" sz="2000">
                <a:latin typeface="Calibri" panose="020F0502020204030204" pitchFamily="34" charset="0"/>
                <a:ea typeface="宋体" panose="02010600030101010101" pitchFamily="2" charset="-122"/>
              </a:rPr>
              <a:t>18</a:t>
            </a:r>
            <a:r>
              <a:rPr lang="zh-CN" altLang="en-US" sz="2000">
                <a:latin typeface="宋体" panose="02010600030101010101" pitchFamily="2" charset="-122"/>
                <a:ea typeface="宋体" panose="02010600030101010101" pitchFamily="2" charset="-122"/>
              </a:rPr>
              <a:t>个</a:t>
            </a:r>
            <a:r>
              <a:rPr lang="zh-CN" altLang="en-US" sz="2000">
                <a:latin typeface="新宋体" panose="02010609030101010101" pitchFamily="49" charset="-122"/>
                <a:ea typeface="新宋体" panose="02010609030101010101" pitchFamily="49" charset="-122"/>
              </a:rPr>
              <a:t>△</a:t>
            </a:r>
            <a:r>
              <a:rPr lang="en-US" altLang="zh-CN" sz="2000" i="1">
                <a:latin typeface="Calibri,Italic"/>
                <a:ea typeface="宋体" panose="02010600030101010101" pitchFamily="2" charset="-122"/>
              </a:rPr>
              <a:t>t </a:t>
            </a:r>
            <a:r>
              <a:rPr lang="zh-CN" altLang="en-US" sz="2000">
                <a:latin typeface="宋体" panose="02010600030101010101" pitchFamily="2" charset="-122"/>
                <a:ea typeface="宋体" panose="02010600030101010101" pitchFamily="2" charset="-122"/>
              </a:rPr>
              <a:t>时间中，给出了</a:t>
            </a:r>
            <a:r>
              <a:rPr lang="en-US" altLang="zh-CN" sz="2000">
                <a:latin typeface="Calibri" panose="020F0502020204030204" pitchFamily="34" charset="0"/>
                <a:ea typeface="宋体" panose="02010600030101010101" pitchFamily="2" charset="-122"/>
              </a:rPr>
              <a:t>7 </a:t>
            </a:r>
            <a:r>
              <a:rPr lang="zh-CN" altLang="en-US" sz="2000">
                <a:latin typeface="宋体" panose="02010600030101010101" pitchFamily="2" charset="-122"/>
                <a:ea typeface="宋体" panose="02010600030101010101" pitchFamily="2" charset="-122"/>
              </a:rPr>
              <a:t>个结果。所以吞吐率为：</a:t>
            </a:r>
            <a:endParaRPr lang="zh-CN" altLang="en-US" sz="2000">
              <a:latin typeface="Calibri" panose="020F0502020204030204" pitchFamily="34" charset="0"/>
              <a:ea typeface="宋体" panose="02010600030101010101" pitchFamily="2" charset="-122"/>
            </a:endParaRPr>
          </a:p>
        </p:txBody>
      </p:sp>
      <p:pic>
        <p:nvPicPr>
          <p:cNvPr id="49155"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00300"/>
            <a:ext cx="1695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矩形 6"/>
          <p:cNvSpPr>
            <a:spLocks noChangeArrowheads="1"/>
          </p:cNvSpPr>
          <p:nvPr/>
        </p:nvSpPr>
        <p:spPr bwMode="auto">
          <a:xfrm>
            <a:off x="1981201" y="3200401"/>
            <a:ext cx="77771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如果不用流水线，由于一次求积需</a:t>
            </a:r>
            <a:r>
              <a:rPr lang="en-US" altLang="zh-CN" sz="2000">
                <a:latin typeface="Calibri" panose="020F0502020204030204" pitchFamily="34" charset="0"/>
                <a:ea typeface="宋体" panose="02010600030101010101" pitchFamily="2" charset="-122"/>
              </a:rPr>
              <a:t>3</a:t>
            </a:r>
            <a:r>
              <a:rPr lang="zh-CN" altLang="en-US" sz="2000">
                <a:latin typeface="新宋体" panose="02010609030101010101" pitchFamily="49" charset="-122"/>
                <a:ea typeface="新宋体" panose="02010609030101010101" pitchFamily="49" charset="-122"/>
              </a:rPr>
              <a:t>△</a:t>
            </a:r>
            <a:r>
              <a:rPr lang="en-US" altLang="zh-CN" sz="2000" i="1">
                <a:latin typeface="Calibri,Italic"/>
                <a:ea typeface="宋体" panose="02010600030101010101" pitchFamily="2" charset="-122"/>
              </a:rPr>
              <a:t>t</a:t>
            </a:r>
            <a:r>
              <a:rPr lang="zh-CN" altLang="en-US" sz="2000">
                <a:latin typeface="宋体" panose="02010600030101010101" pitchFamily="2" charset="-122"/>
                <a:ea typeface="宋体" panose="02010600030101010101" pitchFamily="2" charset="-122"/>
              </a:rPr>
              <a:t>，一次求和需</a:t>
            </a:r>
            <a:r>
              <a:rPr lang="en-US" altLang="zh-CN" sz="2000">
                <a:latin typeface="Calibri" panose="020F0502020204030204" pitchFamily="34" charset="0"/>
                <a:ea typeface="宋体" panose="02010600030101010101" pitchFamily="2" charset="-122"/>
              </a:rPr>
              <a:t>4</a:t>
            </a:r>
            <a:r>
              <a:rPr lang="zh-CN" altLang="en-US" sz="2000">
                <a:latin typeface="新宋体" panose="02010609030101010101" pitchFamily="49" charset="-122"/>
                <a:ea typeface="新宋体" panose="02010609030101010101" pitchFamily="49" charset="-122"/>
              </a:rPr>
              <a:t>△</a:t>
            </a:r>
            <a:r>
              <a:rPr lang="en-US" altLang="zh-CN" sz="2000" i="1">
                <a:latin typeface="Calibri,Italic"/>
                <a:ea typeface="宋体" panose="02010600030101010101" pitchFamily="2" charset="-122"/>
              </a:rPr>
              <a:t>t</a:t>
            </a:r>
            <a:r>
              <a:rPr lang="zh-CN" altLang="en-US" sz="2000">
                <a:latin typeface="宋体" panose="02010600030101010101" pitchFamily="2" charset="-122"/>
                <a:ea typeface="宋体" panose="02010600030101010101" pitchFamily="2" charset="-122"/>
              </a:rPr>
              <a:t>，则产生上述</a:t>
            </a:r>
            <a:r>
              <a:rPr lang="en-US" altLang="zh-CN" sz="2000">
                <a:latin typeface="Calibri" panose="020F0502020204030204" pitchFamily="34" charset="0"/>
                <a:ea typeface="宋体" panose="02010600030101010101" pitchFamily="2" charset="-122"/>
              </a:rPr>
              <a:t>7</a:t>
            </a:r>
            <a:r>
              <a:rPr lang="zh-CN" altLang="en-US" sz="2000">
                <a:latin typeface="宋体" panose="02010600030101010101" pitchFamily="2" charset="-122"/>
                <a:ea typeface="宋体" panose="02010600030101010101" pitchFamily="2" charset="-122"/>
              </a:rPr>
              <a:t>个结果共需（</a:t>
            </a:r>
            <a:r>
              <a:rPr lang="en-US" altLang="zh-CN" sz="2000">
                <a:latin typeface="Calibri" panose="020F0502020204030204" pitchFamily="34" charset="0"/>
                <a:ea typeface="宋体" panose="02010600030101010101" pitchFamily="2" charset="-122"/>
              </a:rPr>
              <a:t>4×4+3×4</a:t>
            </a:r>
            <a:r>
              <a:rPr lang="zh-CN" altLang="en-US" sz="2000">
                <a:latin typeface="宋体" panose="02010600030101010101" pitchFamily="2" charset="-122"/>
                <a:ea typeface="宋体" panose="02010600030101010101" pitchFamily="2" charset="-122"/>
              </a:rPr>
              <a:t>）</a:t>
            </a:r>
            <a:r>
              <a:rPr lang="zh-CN" altLang="en-US" sz="2000">
                <a:latin typeface="新宋体" panose="02010609030101010101" pitchFamily="49" charset="-122"/>
                <a:ea typeface="新宋体" panose="02010609030101010101" pitchFamily="49" charset="-122"/>
              </a:rPr>
              <a:t>△</a:t>
            </a:r>
            <a:r>
              <a:rPr lang="en-US" altLang="zh-CN" sz="2000" i="1">
                <a:latin typeface="Calibri,Italic"/>
                <a:ea typeface="宋体" panose="02010600030101010101" pitchFamily="2" charset="-122"/>
              </a:rPr>
              <a:t>t </a:t>
            </a:r>
            <a:r>
              <a:rPr lang="en-US" altLang="zh-CN" sz="2000">
                <a:latin typeface="Calibri" panose="020F0502020204030204" pitchFamily="34" charset="0"/>
                <a:ea typeface="宋体" panose="02010600030101010101" pitchFamily="2" charset="-122"/>
              </a:rPr>
              <a:t>=28</a:t>
            </a:r>
            <a:r>
              <a:rPr lang="zh-CN" altLang="en-US" sz="2000">
                <a:latin typeface="新宋体" panose="02010609030101010101" pitchFamily="49" charset="-122"/>
                <a:ea typeface="新宋体" panose="02010609030101010101" pitchFamily="49" charset="-122"/>
              </a:rPr>
              <a:t>△</a:t>
            </a:r>
            <a:r>
              <a:rPr lang="en-US" altLang="zh-CN" sz="2000" i="1">
                <a:latin typeface="Calibri,Italic"/>
                <a:ea typeface="宋体" panose="02010600030101010101" pitchFamily="2" charset="-122"/>
              </a:rPr>
              <a:t>t</a:t>
            </a:r>
            <a:r>
              <a:rPr lang="zh-CN" altLang="en-US" sz="2000">
                <a:latin typeface="宋体" panose="02010600030101010101" pitchFamily="2" charset="-122"/>
                <a:ea typeface="宋体" panose="02010600030101010101" pitchFamily="2" charset="-122"/>
              </a:rPr>
              <a:t>。所以加速比为：</a:t>
            </a:r>
            <a:endParaRPr lang="zh-CN" altLang="en-US" sz="2000">
              <a:latin typeface="Calibri" panose="020F0502020204030204" pitchFamily="34" charset="0"/>
              <a:ea typeface="宋体" panose="02010600030101010101" pitchFamily="2" charset="-122"/>
            </a:endParaRPr>
          </a:p>
        </p:txBody>
      </p:sp>
      <p:pic>
        <p:nvPicPr>
          <p:cNvPr id="49157"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2813" y="4241801"/>
            <a:ext cx="2309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矩形 8"/>
          <p:cNvSpPr>
            <a:spLocks noChangeArrowheads="1"/>
          </p:cNvSpPr>
          <p:nvPr/>
        </p:nvSpPr>
        <p:spPr bwMode="auto">
          <a:xfrm>
            <a:off x="2055814" y="5180013"/>
            <a:ext cx="83534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该流水线的效率可由阴影区的面积和</a:t>
            </a:r>
            <a:r>
              <a:rPr lang="en-US" altLang="zh-CN" sz="2000">
                <a:latin typeface="Calibri" panose="020F0502020204030204" pitchFamily="34" charset="0"/>
                <a:ea typeface="宋体" panose="02010600030101010101" pitchFamily="2" charset="-122"/>
              </a:rPr>
              <a:t>5 </a:t>
            </a:r>
            <a:r>
              <a:rPr lang="zh-CN" altLang="en-US" sz="2000">
                <a:latin typeface="宋体" panose="02010600030101010101" pitchFamily="2" charset="-122"/>
                <a:ea typeface="宋体" panose="02010600030101010101" pitchFamily="2" charset="-122"/>
              </a:rPr>
              <a:t>个段总时空区的面积的比值求得：</a:t>
            </a:r>
            <a:endParaRPr lang="zh-CN" altLang="en-US" sz="2000">
              <a:latin typeface="Calibri" panose="020F0502020204030204" pitchFamily="34" charset="0"/>
              <a:ea typeface="宋体" panose="02010600030101010101" pitchFamily="2" charset="-122"/>
            </a:endParaRPr>
          </a:p>
        </p:txBody>
      </p:sp>
      <p:pic>
        <p:nvPicPr>
          <p:cNvPr id="49159"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7975" y="5732463"/>
            <a:ext cx="29146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4096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BA5A858E-8511-6846-BAA9-4CB306F8E0E2}"/>
              </a:ext>
            </a:extLst>
          </p:cNvPr>
          <p:cNvSpPr>
            <a:spLocks noGrp="1"/>
          </p:cNvSpPr>
          <p:nvPr>
            <p:ph type="title"/>
          </p:nvPr>
        </p:nvSpPr>
        <p:spPr/>
        <p:txBody>
          <a:bodyPr>
            <a:prstTxWarp prst="textNoShape">
              <a:avLst/>
            </a:prstTxWarp>
          </a:bodyPr>
          <a:lstStyle/>
          <a:p>
            <a:r>
              <a:rPr lang="zh-CN" altLang="en-US" sz="3600">
                <a:ea typeface="宋体" panose="02010600030101010101" pitchFamily="2" charset="-122"/>
              </a:rPr>
              <a:t>习题</a:t>
            </a:r>
            <a:r>
              <a:rPr lang="en-US" altLang="zh-CN" sz="3600">
                <a:ea typeface="宋体" panose="02010600030101010101" pitchFamily="2" charset="-122"/>
              </a:rPr>
              <a:t>3.10</a:t>
            </a:r>
            <a:r>
              <a:rPr lang="zh-CN" altLang="en-US" sz="3600">
                <a:ea typeface="宋体" panose="02010600030101010101" pitchFamily="2" charset="-122"/>
              </a:rPr>
              <a:t>（</a:t>
            </a:r>
            <a:r>
              <a:rPr lang="zh-CN" altLang="zh-CN" sz="3600">
                <a:ea typeface="宋体" panose="02010600030101010101" pitchFamily="2" charset="-122"/>
              </a:rPr>
              <a:t>单功能非线性流水线调度</a:t>
            </a:r>
            <a:r>
              <a:rPr lang="zh-CN" altLang="en-US" sz="3600">
                <a:ea typeface="宋体" panose="02010600030101010101" pitchFamily="2" charset="-122"/>
              </a:rPr>
              <a:t>）</a:t>
            </a:r>
          </a:p>
        </p:txBody>
      </p:sp>
      <p:sp>
        <p:nvSpPr>
          <p:cNvPr id="50178" name="内容占位符 2"/>
          <p:cNvSpPr>
            <a:spLocks noGrp="1"/>
          </p:cNvSpPr>
          <p:nvPr>
            <p:ph idx="1"/>
          </p:nvPr>
        </p:nvSpPr>
        <p:spPr>
          <a:xfrm>
            <a:off x="1981200" y="1916113"/>
            <a:ext cx="8229600" cy="431800"/>
          </a:xfrm>
        </p:spPr>
        <p:txBody>
          <a:bodyPr/>
          <a:lstStyle/>
          <a:p>
            <a:pPr marL="0" indent="0">
              <a:buNone/>
            </a:pPr>
            <a:r>
              <a:rPr lang="zh-CN" altLang="en-US" sz="2000">
                <a:latin typeface="宋体" panose="02010600030101010101" pitchFamily="2" charset="-122"/>
                <a:ea typeface="宋体" panose="02010600030101010101" pitchFamily="2" charset="-122"/>
              </a:rPr>
              <a:t>有一个</a:t>
            </a:r>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段流水线，各段执行时间均为</a:t>
            </a:r>
            <a:r>
              <a:rPr lang="en-US" altLang="zh-CN" sz="2000">
                <a:latin typeface="宋体" panose="02010600030101010101" pitchFamily="2" charset="-122"/>
                <a:ea typeface="宋体" panose="02010600030101010101" pitchFamily="2" charset="-122"/>
              </a:rPr>
              <a:t>∆</a:t>
            </a:r>
            <a:r>
              <a:rPr lang="en-US" altLang="zh-CN" sz="2000" i="1">
                <a:latin typeface="宋体" panose="02010600030101010101" pitchFamily="2" charset="-122"/>
                <a:ea typeface="宋体" panose="02010600030101010101" pitchFamily="2" charset="-122"/>
              </a:rPr>
              <a:t>t</a:t>
            </a:r>
            <a:r>
              <a:rPr lang="zh-CN" altLang="en-US" sz="2000">
                <a:latin typeface="宋体" panose="02010600030101010101" pitchFamily="2" charset="-122"/>
                <a:ea typeface="宋体" panose="02010600030101010101" pitchFamily="2" charset="-122"/>
              </a:rPr>
              <a:t>，其预约表如下：</a:t>
            </a:r>
          </a:p>
        </p:txBody>
      </p:sp>
      <p:sp>
        <p:nvSpPr>
          <p:cNvPr id="50179" name="内容占位符 2"/>
          <p:cNvSpPr txBox="1">
            <a:spLocks/>
          </p:cNvSpPr>
          <p:nvPr/>
        </p:nvSpPr>
        <p:spPr bwMode="auto">
          <a:xfrm>
            <a:off x="1703388" y="4652963"/>
            <a:ext cx="8964612"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buClr>
                <a:schemeClr val="hlink"/>
              </a:buClr>
              <a:buSzTx/>
              <a:buFont typeface="Wingdings" panose="05000000000000000000" pitchFamily="2" charset="2"/>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）画出流水线任务调度的状态转移图。</a:t>
            </a:r>
            <a:endParaRPr lang="en-US" altLang="zh-CN" sz="2000">
              <a:latin typeface="宋体" panose="02010600030101010101" pitchFamily="2" charset="-122"/>
              <a:ea typeface="宋体" panose="02010600030101010101" pitchFamily="2" charset="-122"/>
            </a:endParaRPr>
          </a:p>
          <a:p>
            <a:pPr>
              <a:lnSpc>
                <a:spcPct val="130000"/>
              </a:lnSpc>
              <a:buClr>
                <a:schemeClr val="hlink"/>
              </a:buClr>
              <a:buSzTx/>
              <a:buFont typeface="Wingdings" panose="05000000000000000000" pitchFamily="2" charset="2"/>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）分别求出允许不等时间间隔调度和等时间间隔调度的两种最优调度策略，以及这两种调度策略的流水线最大吞吐率。</a:t>
            </a:r>
            <a:endParaRPr lang="en-US" altLang="zh-CN" sz="2000">
              <a:latin typeface="宋体" panose="02010600030101010101" pitchFamily="2" charset="-122"/>
              <a:ea typeface="宋体" panose="02010600030101010101" pitchFamily="2" charset="-122"/>
            </a:endParaRPr>
          </a:p>
          <a:p>
            <a:pPr>
              <a:lnSpc>
                <a:spcPct val="130000"/>
              </a:lnSpc>
              <a:buClr>
                <a:schemeClr val="hlink"/>
              </a:buClr>
              <a:buSzTx/>
              <a:buFont typeface="Wingdings" panose="05000000000000000000" pitchFamily="2" charset="2"/>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）若连续输入</a:t>
            </a:r>
            <a:r>
              <a:rPr lang="en-US" altLang="zh-CN" sz="200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个任务，求这两种调度策略的流水线实际吞吐率和加速比。</a:t>
            </a:r>
          </a:p>
        </p:txBody>
      </p:sp>
      <p:pic>
        <p:nvPicPr>
          <p:cNvPr id="501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2508251"/>
            <a:ext cx="5832475"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24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2D0FAE50-9429-F648-A862-C584E04A9921}"/>
              </a:ext>
            </a:extLst>
          </p:cNvPr>
          <p:cNvSpPr>
            <a:spLocks noGrp="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3.10</a:t>
            </a:r>
            <a:endParaRPr lang="zh-CN" altLang="en-US">
              <a:ea typeface="宋体" panose="02010600030101010101" pitchFamily="2" charset="-122"/>
            </a:endParaRPr>
          </a:p>
        </p:txBody>
      </p:sp>
      <p:sp>
        <p:nvSpPr>
          <p:cNvPr id="51202" name="矩形 7"/>
          <p:cNvSpPr>
            <a:spLocks noChangeArrowheads="1"/>
          </p:cNvSpPr>
          <p:nvPr/>
        </p:nvSpPr>
        <p:spPr bwMode="auto">
          <a:xfrm>
            <a:off x="2009776" y="1800225"/>
            <a:ext cx="68881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000">
                <a:latin typeface="宋体" panose="02010600030101010101" pitchFamily="2" charset="-122"/>
                <a:ea typeface="宋体" panose="02010600030101010101" pitchFamily="2" charset="-122"/>
              </a:rPr>
              <a:t>(1) </a:t>
            </a:r>
            <a:r>
              <a:rPr lang="zh-CN" altLang="en-US" sz="2000">
                <a:latin typeface="宋体" panose="02010600030101010101" pitchFamily="2" charset="-122"/>
                <a:ea typeface="宋体" panose="02010600030101010101" pitchFamily="2" charset="-122"/>
              </a:rPr>
              <a:t>由预约表可得禁止表：</a:t>
            </a:r>
            <a:r>
              <a:rPr lang="en-US" altLang="zh-CN" sz="2000">
                <a:latin typeface="宋体" panose="02010600030101010101" pitchFamily="2" charset="-122"/>
                <a:ea typeface="宋体" panose="02010600030101010101" pitchFamily="2" charset="-122"/>
              </a:rPr>
              <a:t>F={6,3,1}</a:t>
            </a:r>
            <a:r>
              <a:rPr lang="zh-CN" altLang="en-US" sz="2000">
                <a:latin typeface="宋体" panose="02010600030101010101" pitchFamily="2" charset="-122"/>
                <a:ea typeface="宋体" panose="02010600030101010101" pitchFamily="2" charset="-122"/>
              </a:rPr>
              <a:t>；</a:t>
            </a:r>
          </a:p>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根据禁止表得到初始冲突向量：</a:t>
            </a:r>
            <a:r>
              <a:rPr lang="en-US" altLang="zh-CN" sz="2000">
                <a:latin typeface="宋体" panose="02010600030101010101" pitchFamily="2" charset="-122"/>
                <a:ea typeface="宋体" panose="02010600030101010101" pitchFamily="2" charset="-122"/>
              </a:rPr>
              <a:t>C0=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100101</a:t>
            </a:r>
            <a:r>
              <a:rPr lang="zh-CN" altLang="en-US" sz="2000">
                <a:latin typeface="宋体" panose="02010600030101010101" pitchFamily="2" charset="-122"/>
                <a:ea typeface="宋体" panose="02010600030101010101" pitchFamily="2" charset="-122"/>
              </a:rPr>
              <a:t>）；</a:t>
            </a:r>
          </a:p>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流水线任务调度的状态转移图为：</a:t>
            </a:r>
          </a:p>
        </p:txBody>
      </p:sp>
      <p:pic>
        <p:nvPicPr>
          <p:cNvPr id="5120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3357563"/>
            <a:ext cx="6192838"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文本框 7"/>
          <p:cNvSpPr txBox="1">
            <a:spLocks noChangeArrowheads="1"/>
          </p:cNvSpPr>
          <p:nvPr/>
        </p:nvSpPr>
        <p:spPr bwMode="auto">
          <a:xfrm>
            <a:off x="5453063" y="3206750"/>
            <a:ext cx="576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en-US" altLang="zh-CN" sz="1600"/>
              <a:t>5</a:t>
            </a:r>
            <a:endParaRPr lang="zh-CN" altLang="en-US" sz="1600"/>
          </a:p>
        </p:txBody>
      </p:sp>
      <p:sp>
        <p:nvSpPr>
          <p:cNvPr id="16" name="文本框 15"/>
          <p:cNvSpPr txBox="1"/>
          <p:nvPr/>
        </p:nvSpPr>
        <p:spPr>
          <a:xfrm>
            <a:off x="7908966" y="5248893"/>
            <a:ext cx="273132" cy="369332"/>
          </a:xfrm>
          <a:prstGeom prst="rect">
            <a:avLst/>
          </a:prstGeom>
          <a:noFill/>
        </p:spPr>
        <p:txBody>
          <a:bodyPr wrap="square" rtlCol="0">
            <a:spAutoFit/>
          </a:bodyPr>
          <a:lstStyle/>
          <a:p>
            <a:r>
              <a:rPr lang="en-US" altLang="zh-CN" dirty="0" smtClean="0">
                <a:solidFill>
                  <a:srgbClr val="FF0000"/>
                </a:solidFill>
              </a:rPr>
              <a:t>4</a:t>
            </a:r>
            <a:endParaRPr lang="zh-CN" altLang="en-US" dirty="0">
              <a:solidFill>
                <a:srgbClr val="FF0000"/>
              </a:solidFill>
            </a:endParaRPr>
          </a:p>
        </p:txBody>
      </p:sp>
      <p:sp>
        <p:nvSpPr>
          <p:cNvPr id="17" name="弧形 16"/>
          <p:cNvSpPr/>
          <p:nvPr/>
        </p:nvSpPr>
        <p:spPr>
          <a:xfrm>
            <a:off x="7327076" y="4678878"/>
            <a:ext cx="1365662" cy="558140"/>
          </a:xfrm>
          <a:prstGeom prst="arc">
            <a:avLst>
              <a:gd name="adj1" fmla="val 875796"/>
              <a:gd name="adj2" fmla="val 996618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8" name="图片 17"/>
          <p:cNvPicPr>
            <a:picLocks noChangeAspect="1"/>
          </p:cNvPicPr>
          <p:nvPr/>
        </p:nvPicPr>
        <p:blipFill>
          <a:blip r:embed="rId4"/>
          <a:stretch>
            <a:fillRect/>
          </a:stretch>
        </p:blipFill>
        <p:spPr>
          <a:xfrm>
            <a:off x="8400740" y="2585171"/>
            <a:ext cx="2943225" cy="523875"/>
          </a:xfrm>
          <a:prstGeom prst="rect">
            <a:avLst/>
          </a:prstGeom>
        </p:spPr>
      </p:pic>
    </p:spTree>
    <p:extLst>
      <p:ext uri="{BB962C8B-B14F-4D97-AF65-F5344CB8AC3E}">
        <p14:creationId xmlns:p14="http://schemas.microsoft.com/office/powerpoint/2010/main" val="3588319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8152BB9-40AD-224E-A224-F8B68A9CF566}"/>
              </a:ext>
            </a:extLst>
          </p:cNvPr>
          <p:cNvSpPr>
            <a:spLocks noGrp="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3.10</a:t>
            </a:r>
            <a:endParaRPr lang="zh-CN" altLang="en-US">
              <a:ea typeface="宋体" panose="02010600030101010101" pitchFamily="2" charset="-122"/>
            </a:endParaRPr>
          </a:p>
        </p:txBody>
      </p:sp>
      <p:sp>
        <p:nvSpPr>
          <p:cNvPr id="52226" name="内容占位符 2"/>
          <p:cNvSpPr>
            <a:spLocks noGrp="1"/>
          </p:cNvSpPr>
          <p:nvPr>
            <p:ph idx="1"/>
          </p:nvPr>
        </p:nvSpPr>
        <p:spPr>
          <a:xfrm>
            <a:off x="1976438" y="1700213"/>
            <a:ext cx="8229600" cy="792162"/>
          </a:xfrm>
        </p:spPr>
        <p:txBody>
          <a:bodyPr>
            <a:normAutofit fontScale="85000" lnSpcReduction="10000"/>
          </a:bodyPr>
          <a:lstStyle/>
          <a:p>
            <a:pPr marL="0" indent="0">
              <a:lnSpc>
                <a:spcPct val="15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）由状态转移图可得不发生段争用冲突的调度策略以及平均延迟时间如下所示。</a:t>
            </a:r>
          </a:p>
        </p:txBody>
      </p:sp>
      <p:sp>
        <p:nvSpPr>
          <p:cNvPr id="52227" name="TextBox 5"/>
          <p:cNvSpPr txBox="1">
            <a:spLocks noChangeArrowheads="1"/>
          </p:cNvSpPr>
          <p:nvPr/>
        </p:nvSpPr>
        <p:spPr bwMode="auto">
          <a:xfrm>
            <a:off x="2063750" y="4581526"/>
            <a:ext cx="82804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000">
                <a:latin typeface="宋体" panose="02010600030101010101" pitchFamily="2" charset="-122"/>
                <a:ea typeface="宋体" panose="02010600030101010101" pitchFamily="2" charset="-122"/>
              </a:rPr>
              <a:t>由上可知，允许不等时间间隔调度的最优调度策略是</a:t>
            </a:r>
            <a:r>
              <a:rPr lang="en-US" altLang="zh-CN" sz="2000">
                <a:latin typeface="宋体" panose="02010600030101010101" pitchFamily="2" charset="-122"/>
                <a:ea typeface="宋体" panose="02010600030101010101" pitchFamily="2" charset="-122"/>
              </a:rPr>
              <a:t>(2,2,5)</a:t>
            </a:r>
            <a:r>
              <a:rPr lang="zh-CN" altLang="en-US" sz="2000">
                <a:latin typeface="宋体" panose="02010600030101010101" pitchFamily="2" charset="-122"/>
                <a:ea typeface="宋体" panose="02010600030101010101" pitchFamily="2" charset="-122"/>
              </a:rPr>
              <a:t>，流水线最大吞吐率为：</a:t>
            </a:r>
            <a:r>
              <a:rPr lang="en-US" altLang="zh-CN" sz="2000">
                <a:latin typeface="宋体" panose="02010600030101010101" pitchFamily="2" charset="-122"/>
                <a:ea typeface="宋体" panose="02010600030101010101" pitchFamily="2" charset="-122"/>
              </a:rPr>
              <a:t> 1/3∆</a:t>
            </a:r>
            <a:r>
              <a:rPr lang="en-US" altLang="zh-CN" sz="2000" i="1">
                <a:latin typeface="宋体" panose="02010600030101010101" pitchFamily="2" charset="-122"/>
                <a:ea typeface="宋体" panose="02010600030101010101" pitchFamily="2" charset="-122"/>
              </a:rPr>
              <a:t>t</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eaLnBrk="1" hangingPunct="1">
              <a:lnSpc>
                <a:spcPct val="150000"/>
              </a:lnSpc>
              <a:spcBef>
                <a:spcPct val="0"/>
              </a:spcBef>
              <a:buClrTx/>
              <a:buSzTx/>
              <a:buFont typeface="Wingdings" panose="05000000000000000000" pitchFamily="2" charset="2"/>
              <a:buNone/>
            </a:pPr>
            <a:r>
              <a:rPr lang="zh-CN" altLang="en-US" sz="2000">
                <a:latin typeface="宋体" panose="02010600030101010101" pitchFamily="2" charset="-122"/>
                <a:ea typeface="宋体" panose="02010600030101010101" pitchFamily="2" charset="-122"/>
              </a:rPr>
              <a:t>等时间间隔的调度的最优调度策略是</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，流水线最大吞吐率为：</a:t>
            </a:r>
            <a:r>
              <a:rPr lang="en-US" altLang="zh-CN" sz="2000">
                <a:latin typeface="宋体" panose="02010600030101010101" pitchFamily="2" charset="-122"/>
                <a:ea typeface="宋体" panose="02010600030101010101" pitchFamily="2" charset="-122"/>
              </a:rPr>
              <a:t>1/4∆</a:t>
            </a:r>
            <a:r>
              <a:rPr lang="en-US" altLang="zh-CN" sz="2000" i="1">
                <a:latin typeface="宋体" panose="02010600030101010101" pitchFamily="2" charset="-122"/>
                <a:ea typeface="宋体" panose="02010600030101010101" pitchFamily="2" charset="-122"/>
              </a:rPr>
              <a:t>t</a:t>
            </a:r>
            <a:r>
              <a:rPr lang="zh-CN" altLang="en-US" sz="2000" i="1">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pic>
        <p:nvPicPr>
          <p:cNvPr id="522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708276"/>
            <a:ext cx="91440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793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881FE999-451D-C74D-AA20-6207522215A5}"/>
              </a:ext>
            </a:extLst>
          </p:cNvPr>
          <p:cNvSpPr>
            <a:spLocks noGrp="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3.10</a:t>
            </a:r>
            <a:endParaRPr lang="zh-CN" altLang="en-US">
              <a:ea typeface="宋体" panose="02010600030101010101" pitchFamily="2" charset="-122"/>
            </a:endParaRPr>
          </a:p>
        </p:txBody>
      </p:sp>
      <p:sp>
        <p:nvSpPr>
          <p:cNvPr id="53250" name="矩形 3"/>
          <p:cNvSpPr>
            <a:spLocks noChangeArrowheads="1"/>
          </p:cNvSpPr>
          <p:nvPr/>
        </p:nvSpPr>
        <p:spPr bwMode="auto">
          <a:xfrm>
            <a:off x="1847851" y="1844676"/>
            <a:ext cx="85693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按调度策略</a:t>
            </a:r>
            <a:r>
              <a:rPr lang="en-US" altLang="zh-CN" sz="2000">
                <a:latin typeface="宋体" panose="02010600030101010101" pitchFamily="2" charset="-122"/>
                <a:ea typeface="宋体" panose="02010600030101010101" pitchFamily="2" charset="-122"/>
              </a:rPr>
              <a:t>(2,2,5)</a:t>
            </a:r>
            <a:r>
              <a:rPr lang="zh-CN" altLang="en-US" sz="2000">
                <a:latin typeface="宋体" panose="02010600030101010101" pitchFamily="2" charset="-122"/>
                <a:ea typeface="宋体" panose="02010600030101010101" pitchFamily="2" charset="-122"/>
              </a:rPr>
              <a:t>，连续输入</a:t>
            </a:r>
            <a:r>
              <a:rPr lang="en-US" altLang="zh-CN" sz="2000">
                <a:latin typeface="宋体" panose="02010600030101010101" pitchFamily="2" charset="-122"/>
                <a:ea typeface="宋体" panose="02010600030101010101" pitchFamily="2" charset="-122"/>
              </a:rPr>
              <a:t>10 </a:t>
            </a:r>
            <a:r>
              <a:rPr lang="zh-CN" altLang="en-US" sz="2000">
                <a:latin typeface="宋体" panose="02010600030101010101" pitchFamily="2" charset="-122"/>
                <a:ea typeface="宋体" panose="02010600030101010101" pitchFamily="2" charset="-122"/>
              </a:rPr>
              <a:t>个任务的流水线实际吞吐率与加速比分别为：</a:t>
            </a:r>
          </a:p>
        </p:txBody>
      </p:sp>
      <p:pic>
        <p:nvPicPr>
          <p:cNvPr id="5325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795589"/>
            <a:ext cx="619125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矩形 5"/>
          <p:cNvSpPr>
            <a:spLocks noChangeArrowheads="1"/>
          </p:cNvSpPr>
          <p:nvPr/>
        </p:nvSpPr>
        <p:spPr bwMode="auto">
          <a:xfrm>
            <a:off x="1981200" y="4519614"/>
            <a:ext cx="8686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按调度策略</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，连续输入</a:t>
            </a:r>
            <a:r>
              <a:rPr lang="en-US" altLang="zh-CN" sz="2000">
                <a:latin typeface="宋体" panose="02010600030101010101" pitchFamily="2" charset="-122"/>
                <a:ea typeface="宋体" panose="02010600030101010101" pitchFamily="2" charset="-122"/>
              </a:rPr>
              <a:t>10 </a:t>
            </a:r>
            <a:r>
              <a:rPr lang="zh-CN" altLang="en-US" sz="2000">
                <a:latin typeface="宋体" panose="02010600030101010101" pitchFamily="2" charset="-122"/>
                <a:ea typeface="宋体" panose="02010600030101010101" pitchFamily="2" charset="-122"/>
              </a:rPr>
              <a:t>个任务的流水线实际吞吐率与加速比分别为：</a:t>
            </a:r>
          </a:p>
        </p:txBody>
      </p:sp>
      <p:pic>
        <p:nvPicPr>
          <p:cNvPr id="5325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5056189"/>
            <a:ext cx="3359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6420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340D9E8-DD20-F947-A0E3-F8438FEAF0FF}"/>
              </a:ext>
            </a:extLst>
          </p:cNvPr>
          <p:cNvSpPr>
            <a:spLocks noGrp="1"/>
          </p:cNvSpPr>
          <p:nvPr>
            <p:ph type="title"/>
          </p:nvPr>
        </p:nvSpPr>
        <p:spPr>
          <a:xfrm>
            <a:off x="1861927" y="64205"/>
            <a:ext cx="8507413" cy="863600"/>
          </a:xfrm>
        </p:spPr>
        <p:txBody>
          <a:bodyPr>
            <a:prstTxWarp prst="textNoShape">
              <a:avLst/>
            </a:prstTxWarp>
          </a:bodyPr>
          <a:lstStyle/>
          <a:p>
            <a:r>
              <a:rPr lang="zh-CN" altLang="en-US" sz="4000">
                <a:ea typeface="宋体" panose="02010600030101010101" pitchFamily="2" charset="-122"/>
              </a:rPr>
              <a:t>习题</a:t>
            </a:r>
            <a:r>
              <a:rPr lang="en-US" altLang="zh-CN" sz="4000">
                <a:ea typeface="宋体" panose="02010600030101010101" pitchFamily="2" charset="-122"/>
              </a:rPr>
              <a:t>3.11</a:t>
            </a:r>
            <a:r>
              <a:rPr lang="zh-CN" altLang="en-US" sz="4000">
                <a:ea typeface="宋体" panose="02010600030101010101" pitchFamily="2" charset="-122"/>
              </a:rPr>
              <a:t>（</a:t>
            </a:r>
            <a:r>
              <a:rPr lang="zh-CN" altLang="zh-CN" sz="4000">
                <a:ea typeface="宋体" panose="02010600030101010101" pitchFamily="2" charset="-122"/>
              </a:rPr>
              <a:t>相关，定向</a:t>
            </a:r>
            <a:r>
              <a:rPr lang="zh-CN" altLang="en-US" sz="4000">
                <a:ea typeface="宋体" panose="02010600030101010101" pitchFamily="2" charset="-122"/>
              </a:rPr>
              <a:t>，指令调度）</a:t>
            </a:r>
          </a:p>
        </p:txBody>
      </p:sp>
      <p:sp>
        <p:nvSpPr>
          <p:cNvPr id="54274" name="内容占位符 2"/>
          <p:cNvSpPr>
            <a:spLocks noGrp="1"/>
          </p:cNvSpPr>
          <p:nvPr>
            <p:ph idx="1"/>
          </p:nvPr>
        </p:nvSpPr>
        <p:spPr>
          <a:xfrm>
            <a:off x="1796839" y="927806"/>
            <a:ext cx="8572500" cy="5857875"/>
          </a:xfrm>
        </p:spPr>
        <p:txBody>
          <a:bodyPr/>
          <a:lstStyle/>
          <a:p>
            <a:pPr marL="0" indent="0">
              <a:lnSpc>
                <a:spcPct val="85000"/>
              </a:lnSpc>
              <a:buNone/>
            </a:pP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MIPS</a:t>
            </a:r>
            <a:r>
              <a:rPr lang="zh-CN" altLang="en-US" sz="1800" dirty="0">
                <a:latin typeface="宋体" panose="02010600030101010101" pitchFamily="2" charset="-122"/>
                <a:ea typeface="宋体" panose="02010600030101010101" pitchFamily="2" charset="-122"/>
              </a:rPr>
              <a:t>流水线</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按照图</a:t>
            </a:r>
            <a:r>
              <a:rPr lang="en-US" altLang="zh-CN" sz="1800" dirty="0">
                <a:latin typeface="宋体" panose="02010600030101010101" pitchFamily="2" charset="-122"/>
                <a:ea typeface="宋体" panose="02010600030101010101" pitchFamily="2" charset="-122"/>
              </a:rPr>
              <a:t>3.33)</a:t>
            </a:r>
            <a:r>
              <a:rPr lang="zh-CN" altLang="en-US" sz="1800" dirty="0">
                <a:latin typeface="宋体" panose="02010600030101010101" pitchFamily="2" charset="-122"/>
                <a:ea typeface="宋体" panose="02010600030101010101" pitchFamily="2" charset="-122"/>
              </a:rPr>
              <a:t>上运行如下代码序列：</a:t>
            </a:r>
          </a:p>
          <a:p>
            <a:pPr marL="0" indent="0">
              <a:lnSpc>
                <a:spcPct val="85000"/>
              </a:lnSpc>
              <a:buNone/>
            </a:pPr>
            <a:r>
              <a:rPr lang="en-US" altLang="zh-CN" sz="1800" dirty="0">
                <a:latin typeface="宋体" panose="02010600030101010101" pitchFamily="2" charset="-122"/>
                <a:ea typeface="宋体" panose="02010600030101010101" pitchFamily="2" charset="-122"/>
              </a:rPr>
              <a:t>LOOP:		LW	R1, 0(R2)</a:t>
            </a:r>
          </a:p>
          <a:p>
            <a:pPr marL="0" indent="0">
              <a:lnSpc>
                <a:spcPct val="85000"/>
              </a:lnSpc>
              <a:buNone/>
            </a:pPr>
            <a:r>
              <a:rPr lang="en-US" altLang="zh-CN" sz="1800" dirty="0">
                <a:latin typeface="宋体" panose="02010600030101010101" pitchFamily="2" charset="-122"/>
                <a:ea typeface="宋体" panose="02010600030101010101" pitchFamily="2" charset="-122"/>
              </a:rPr>
              <a:t>			ADDI	R1, R1, #1</a:t>
            </a:r>
          </a:p>
          <a:p>
            <a:pPr marL="0" indent="0">
              <a:lnSpc>
                <a:spcPct val="85000"/>
              </a:lnSpc>
              <a:buNone/>
            </a:pPr>
            <a:r>
              <a:rPr lang="en-US" altLang="zh-CN" sz="1800" dirty="0">
                <a:latin typeface="宋体" panose="02010600030101010101" pitchFamily="2" charset="-122"/>
                <a:ea typeface="宋体" panose="02010600030101010101" pitchFamily="2" charset="-122"/>
              </a:rPr>
              <a:t>			SW	0(R2), R1</a:t>
            </a:r>
          </a:p>
          <a:p>
            <a:pPr marL="0" indent="0">
              <a:lnSpc>
                <a:spcPct val="85000"/>
              </a:lnSpc>
              <a:buNone/>
            </a:pPr>
            <a:r>
              <a:rPr lang="en-US" altLang="zh-CN" sz="1800" dirty="0">
                <a:latin typeface="宋体" panose="02010600030101010101" pitchFamily="2" charset="-122"/>
                <a:ea typeface="宋体" panose="02010600030101010101" pitchFamily="2" charset="-122"/>
              </a:rPr>
              <a:t>			ADDI	R2, R2, #4</a:t>
            </a:r>
          </a:p>
          <a:p>
            <a:pPr marL="0" indent="0">
              <a:lnSpc>
                <a:spcPct val="85000"/>
              </a:lnSpc>
              <a:buNone/>
            </a:pPr>
            <a:r>
              <a:rPr lang="en-US" altLang="zh-CN" sz="1800" dirty="0">
                <a:latin typeface="宋体" panose="02010600030101010101" pitchFamily="2" charset="-122"/>
                <a:ea typeface="宋体" panose="02010600030101010101" pitchFamily="2" charset="-122"/>
              </a:rPr>
              <a:t>			SUB	R4, R3, R2</a:t>
            </a:r>
          </a:p>
          <a:p>
            <a:pPr marL="0" indent="0">
              <a:lnSpc>
                <a:spcPct val="85000"/>
              </a:lnSpc>
              <a:buNone/>
            </a:pPr>
            <a:r>
              <a:rPr lang="en-US" altLang="zh-CN" sz="1800" dirty="0">
                <a:latin typeface="宋体" panose="02010600030101010101" pitchFamily="2" charset="-122"/>
                <a:ea typeface="宋体" panose="02010600030101010101" pitchFamily="2" charset="-122"/>
              </a:rPr>
              <a:t>			BNZ	R4, LOOP</a:t>
            </a:r>
          </a:p>
          <a:p>
            <a:pPr marL="0" indent="0">
              <a:lnSpc>
                <a:spcPct val="85000"/>
              </a:lnSpc>
              <a:buNone/>
            </a:pPr>
            <a:r>
              <a:rPr lang="zh-CN" altLang="en-US" sz="1800" dirty="0">
                <a:latin typeface="宋体" panose="02010600030101010101" pitchFamily="2" charset="-122"/>
                <a:ea typeface="宋体" panose="02010600030101010101" pitchFamily="2" charset="-122"/>
              </a:rPr>
              <a:t>其中，</a:t>
            </a:r>
            <a:r>
              <a:rPr lang="en-US" altLang="zh-CN" sz="1800" dirty="0">
                <a:latin typeface="宋体" panose="02010600030101010101" pitchFamily="2" charset="-122"/>
                <a:ea typeface="宋体" panose="02010600030101010101" pitchFamily="2" charset="-122"/>
              </a:rPr>
              <a:t>R3</a:t>
            </a:r>
            <a:r>
              <a:rPr lang="zh-CN" altLang="en-US" sz="1800" dirty="0">
                <a:latin typeface="宋体" panose="02010600030101010101" pitchFamily="2" charset="-122"/>
                <a:ea typeface="宋体" panose="02010600030101010101" pitchFamily="2" charset="-122"/>
              </a:rPr>
              <a:t>的初始值是</a:t>
            </a:r>
            <a:r>
              <a:rPr lang="en-US" altLang="zh-CN" sz="1800" dirty="0">
                <a:latin typeface="宋体" panose="02010600030101010101" pitchFamily="2" charset="-122"/>
                <a:ea typeface="宋体" panose="02010600030101010101" pitchFamily="2" charset="-122"/>
              </a:rPr>
              <a:t>R2</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396</a:t>
            </a:r>
            <a:r>
              <a:rPr lang="zh-CN" altLang="en-US" sz="1800" dirty="0">
                <a:latin typeface="宋体" panose="02010600030101010101" pitchFamily="2" charset="-122"/>
                <a:ea typeface="宋体" panose="02010600030101010101" pitchFamily="2" charset="-122"/>
              </a:rPr>
              <a:t>。假设：在整个代码序列的运行过程中，所有的存储器访问都是命中的，并且在一个时钟周期中对同一个寄存器的读操作和写操作可以通过寄存器“定向”。问：</a:t>
            </a:r>
          </a:p>
          <a:p>
            <a:pPr marL="0" indent="0">
              <a:lnSpc>
                <a:spcPct val="85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）在</a:t>
            </a:r>
            <a:r>
              <a:rPr lang="zh-CN" altLang="en-US" sz="1800" dirty="0">
                <a:solidFill>
                  <a:srgbClr val="FF0000"/>
                </a:solidFill>
                <a:latin typeface="宋体" panose="02010600030101010101" pitchFamily="2" charset="-122"/>
                <a:ea typeface="宋体" panose="02010600030101010101" pitchFamily="2" charset="-122"/>
              </a:rPr>
              <a:t>没有任何其它定向硬件</a:t>
            </a:r>
            <a:r>
              <a:rPr lang="zh-CN" altLang="en-US" sz="1800" dirty="0">
                <a:latin typeface="宋体" panose="02010600030101010101" pitchFamily="2" charset="-122"/>
                <a:ea typeface="宋体" panose="02010600030101010101" pitchFamily="2" charset="-122"/>
              </a:rPr>
              <a:t>的支持下，请画出该指令序列执行的流水线时空图。假设采用</a:t>
            </a:r>
            <a:r>
              <a:rPr lang="zh-CN" altLang="en-US" sz="1800" dirty="0">
                <a:solidFill>
                  <a:srgbClr val="FF0000"/>
                </a:solidFill>
                <a:latin typeface="宋体" panose="02010600030101010101" pitchFamily="2" charset="-122"/>
                <a:ea typeface="宋体" panose="02010600030101010101" pitchFamily="2" charset="-122"/>
              </a:rPr>
              <a:t>排空流水线的策略处理分支指令</a:t>
            </a:r>
            <a:r>
              <a:rPr lang="zh-CN" altLang="en-US" sz="1800" dirty="0">
                <a:latin typeface="宋体" panose="02010600030101010101" pitchFamily="2" charset="-122"/>
                <a:ea typeface="宋体" panose="02010600030101010101" pitchFamily="2" charset="-122"/>
              </a:rPr>
              <a:t>，且所有的存储器访问都可以命中</a:t>
            </a:r>
            <a:r>
              <a:rPr lang="en-US" altLang="zh-CN" sz="1800" dirty="0">
                <a:latin typeface="宋体" panose="02010600030101010101" pitchFamily="2" charset="-122"/>
                <a:ea typeface="宋体" panose="02010600030101010101" pitchFamily="2" charset="-122"/>
              </a:rPr>
              <a:t>Cache</a:t>
            </a:r>
            <a:r>
              <a:rPr lang="zh-CN" altLang="en-US" sz="1800" dirty="0">
                <a:latin typeface="宋体" panose="02010600030101010101" pitchFamily="2" charset="-122"/>
                <a:ea typeface="宋体" panose="02010600030101010101" pitchFamily="2" charset="-122"/>
              </a:rPr>
              <a:t>，那么执行上述循环需要多少个时钟周期？</a:t>
            </a:r>
          </a:p>
          <a:p>
            <a:pPr marL="0" indent="0">
              <a:lnSpc>
                <a:spcPct val="85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）假设该流水线</a:t>
            </a:r>
            <a:r>
              <a:rPr lang="zh-CN" altLang="en-US" sz="1800" dirty="0">
                <a:solidFill>
                  <a:srgbClr val="FF0000"/>
                </a:solidFill>
                <a:latin typeface="宋体" panose="02010600030101010101" pitchFamily="2" charset="-122"/>
                <a:ea typeface="宋体" panose="02010600030101010101" pitchFamily="2" charset="-122"/>
              </a:rPr>
              <a:t>有正常的定向路径</a:t>
            </a:r>
            <a:r>
              <a:rPr lang="zh-CN" altLang="en-US" sz="1800" dirty="0">
                <a:latin typeface="宋体" panose="02010600030101010101" pitchFamily="2" charset="-122"/>
                <a:ea typeface="宋体" panose="02010600030101010101" pitchFamily="2" charset="-122"/>
              </a:rPr>
              <a:t>，请画出该指令序列执行的流水线时空图。假设采用</a:t>
            </a:r>
            <a:r>
              <a:rPr lang="zh-CN" altLang="en-US" sz="1800" dirty="0">
                <a:solidFill>
                  <a:srgbClr val="FF0000"/>
                </a:solidFill>
                <a:latin typeface="宋体" panose="02010600030101010101" pitchFamily="2" charset="-122"/>
                <a:ea typeface="宋体" panose="02010600030101010101" pitchFamily="2" charset="-122"/>
              </a:rPr>
              <a:t>预测分支失败</a:t>
            </a:r>
            <a:r>
              <a:rPr lang="zh-CN" altLang="en-US" sz="1800" dirty="0">
                <a:latin typeface="宋体" panose="02010600030101010101" pitchFamily="2" charset="-122"/>
                <a:ea typeface="宋体" panose="02010600030101010101" pitchFamily="2" charset="-122"/>
              </a:rPr>
              <a:t>的策略处理分支指令，且所有的存储器访问都可以命中</a:t>
            </a:r>
            <a:r>
              <a:rPr lang="en-US" altLang="zh-CN" sz="1800" dirty="0">
                <a:latin typeface="宋体" panose="02010600030101010101" pitchFamily="2" charset="-122"/>
                <a:ea typeface="宋体" panose="02010600030101010101" pitchFamily="2" charset="-122"/>
              </a:rPr>
              <a:t>Cache</a:t>
            </a:r>
            <a:r>
              <a:rPr lang="zh-CN" altLang="en-US" sz="1800" dirty="0">
                <a:latin typeface="宋体" panose="02010600030101010101" pitchFamily="2" charset="-122"/>
                <a:ea typeface="宋体" panose="02010600030101010101" pitchFamily="2" charset="-122"/>
              </a:rPr>
              <a:t>，那么执行上述循环需要多少个时钟周期？</a:t>
            </a:r>
          </a:p>
          <a:p>
            <a:pPr marL="0" indent="0">
              <a:lnSpc>
                <a:spcPct val="85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）假设该流水线</a:t>
            </a:r>
            <a:r>
              <a:rPr lang="zh-CN" altLang="en-US" sz="1800" dirty="0">
                <a:solidFill>
                  <a:srgbClr val="FF0000"/>
                </a:solidFill>
                <a:latin typeface="宋体" panose="02010600030101010101" pitchFamily="2" charset="-122"/>
                <a:ea typeface="宋体" panose="02010600030101010101" pitchFamily="2" charset="-122"/>
              </a:rPr>
              <a:t>有正常的定向路径</a:t>
            </a:r>
            <a:r>
              <a:rPr lang="zh-CN" altLang="en-US" sz="1800" dirty="0">
                <a:latin typeface="宋体" panose="02010600030101010101" pitchFamily="2" charset="-122"/>
                <a:ea typeface="宋体" panose="02010600030101010101" pitchFamily="2" charset="-122"/>
              </a:rPr>
              <a:t>，请对该循环中的</a:t>
            </a:r>
            <a:r>
              <a:rPr lang="zh-CN" altLang="en-US" sz="1800" dirty="0">
                <a:solidFill>
                  <a:srgbClr val="FF0000"/>
                </a:solidFill>
                <a:latin typeface="宋体" panose="02010600030101010101" pitchFamily="2" charset="-122"/>
                <a:ea typeface="宋体" panose="02010600030101010101" pitchFamily="2" charset="-122"/>
              </a:rPr>
              <a:t>指令进行调度</a:t>
            </a:r>
            <a:r>
              <a:rPr lang="zh-CN" altLang="en-US" sz="1800" dirty="0">
                <a:latin typeface="宋体" panose="02010600030101010101" pitchFamily="2" charset="-122"/>
                <a:ea typeface="宋体" panose="02010600030101010101" pitchFamily="2" charset="-122"/>
              </a:rPr>
              <a:t>。注意可以重新组织指令的顺序，也可以修改指令的操作数，但是不能增加指令的条数。请画出该指令序列执行的流水线时空图，并计算执行上述循环需要的时钟周期数？ </a:t>
            </a:r>
          </a:p>
        </p:txBody>
      </p:sp>
    </p:spTree>
    <p:extLst>
      <p:ext uri="{BB962C8B-B14F-4D97-AF65-F5344CB8AC3E}">
        <p14:creationId xmlns:p14="http://schemas.microsoft.com/office/powerpoint/2010/main" val="3123929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31F0F4-7410-3346-BF0F-F95AD276A619}"/>
              </a:ext>
            </a:extLst>
          </p:cNvPr>
          <p:cNvSpPr>
            <a:spLocks noGrp="1" noChangeArrowheads="1"/>
          </p:cNvSpPr>
          <p:nvPr>
            <p:ph type="title"/>
          </p:nvPr>
        </p:nvSpPr>
        <p:spPr/>
        <p:txBody>
          <a:bodyPr>
            <a:prstTxWarp prst="textNoShape">
              <a:avLst/>
            </a:prstTxWarp>
          </a:bodyPr>
          <a:lstStyle/>
          <a:p>
            <a:r>
              <a:rPr lang="zh-CN" altLang="en-US" sz="2800">
                <a:ea typeface="宋体" panose="02010600030101010101" pitchFamily="2" charset="-122"/>
              </a:rPr>
              <a:t>采用定向技术消除数据相关</a:t>
            </a:r>
          </a:p>
        </p:txBody>
      </p:sp>
      <p:pic>
        <p:nvPicPr>
          <p:cNvPr id="55298" name="Picture 4" descr="arch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325" y="1711325"/>
            <a:ext cx="59753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283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58528DDA-5253-DF41-9A95-7647F20BDFAE}"/>
              </a:ext>
            </a:extLst>
          </p:cNvPr>
          <p:cNvSpPr>
            <a:spLocks noGrp="1"/>
          </p:cNvSpPr>
          <p:nvPr>
            <p:ph type="title"/>
          </p:nvPr>
        </p:nvSpPr>
        <p:spPr>
          <a:xfrm>
            <a:off x="2614614" y="968376"/>
            <a:ext cx="6910387" cy="563563"/>
          </a:xfrm>
        </p:spPr>
        <p:txBody>
          <a:bodyPr>
            <a:normAutofit fontScale="90000"/>
          </a:bodyPr>
          <a:lstStyle/>
          <a:p>
            <a:pPr>
              <a:defRPr/>
            </a:pPr>
            <a:r>
              <a:rPr lang="zh-CN" altLang="en-US" dirty="0">
                <a:ea typeface="宋体" panose="02010600030101010101" pitchFamily="2" charset="-122"/>
              </a:rPr>
              <a:t>习题</a:t>
            </a:r>
            <a:r>
              <a:rPr lang="en-US" altLang="zh-CN" dirty="0">
                <a:ea typeface="宋体" panose="02010600030101010101" pitchFamily="2" charset="-122"/>
              </a:rPr>
              <a:t>3.11</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p>
        </p:txBody>
      </p:sp>
      <p:sp>
        <p:nvSpPr>
          <p:cNvPr id="56322" name="内容占位符 2"/>
          <p:cNvSpPr>
            <a:spLocks noGrp="1"/>
          </p:cNvSpPr>
          <p:nvPr>
            <p:ph idx="1"/>
          </p:nvPr>
        </p:nvSpPr>
        <p:spPr>
          <a:xfrm>
            <a:off x="1701801" y="5516563"/>
            <a:ext cx="8786813" cy="620712"/>
          </a:xfrm>
        </p:spPr>
        <p:txBody>
          <a:bodyPr>
            <a:normAutofit fontScale="62500" lnSpcReduction="20000"/>
          </a:bodyPr>
          <a:lstStyle/>
          <a:p>
            <a:pPr marL="0" indent="0">
              <a:lnSpc>
                <a:spcPct val="150000"/>
              </a:lnSpc>
              <a:buNone/>
            </a:pPr>
            <a:r>
              <a:rPr lang="zh-CN" altLang="en-US" sz="2000">
                <a:latin typeface="宋体" panose="02010600030101010101" pitchFamily="2" charset="-122"/>
                <a:ea typeface="宋体" panose="02010600030101010101" pitchFamily="2" charset="-122"/>
              </a:rPr>
              <a:t>需要进行</a:t>
            </a:r>
            <a:r>
              <a:rPr lang="en-US" altLang="zh-CN" sz="2000">
                <a:latin typeface="宋体" panose="02010600030101010101" pitchFamily="2" charset="-122"/>
                <a:ea typeface="宋体" panose="02010600030101010101" pitchFamily="2" charset="-122"/>
              </a:rPr>
              <a:t>396/4=99</a:t>
            </a:r>
            <a:r>
              <a:rPr lang="zh-CN" altLang="en-US" sz="2000">
                <a:latin typeface="宋体" panose="02010600030101010101" pitchFamily="2" charset="-122"/>
                <a:ea typeface="宋体" panose="02010600030101010101" pitchFamily="2" charset="-122"/>
              </a:rPr>
              <a:t>次循环，由于每次分支都清空流水线。从上图可以看出每次循环需要</a:t>
            </a:r>
            <a:r>
              <a:rPr lang="en-US" altLang="zh-CN" sz="2000">
                <a:latin typeface="宋体" panose="02010600030101010101" pitchFamily="2" charset="-122"/>
                <a:ea typeface="宋体" panose="02010600030101010101" pitchFamily="2" charset="-122"/>
              </a:rPr>
              <a:t>15</a:t>
            </a:r>
            <a:r>
              <a:rPr lang="zh-CN" altLang="en-US" sz="2000">
                <a:latin typeface="宋体" panose="02010600030101010101" pitchFamily="2" charset="-122"/>
                <a:ea typeface="宋体" panose="02010600030101010101" pitchFamily="2" charset="-122"/>
              </a:rPr>
              <a:t>个时钟周期，因此总共需要的时钟周期数</a:t>
            </a:r>
            <a:r>
              <a:rPr lang="en-US" altLang="zh-CN" sz="2000">
                <a:latin typeface="宋体" panose="02010600030101010101" pitchFamily="2" charset="-122"/>
                <a:ea typeface="宋体" panose="02010600030101010101" pitchFamily="2" charset="-122"/>
              </a:rPr>
              <a:t>= 15×99 + 3 = 1488</a:t>
            </a:r>
            <a:endParaRPr lang="zh-CN" altLang="en-US" sz="2000">
              <a:latin typeface="宋体" panose="02010600030101010101" pitchFamily="2" charset="-122"/>
              <a:ea typeface="宋体" panose="02010600030101010101" pitchFamily="2" charset="-122"/>
            </a:endParaRPr>
          </a:p>
        </p:txBody>
      </p:sp>
      <p:pic>
        <p:nvPicPr>
          <p:cNvPr id="5632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3325814"/>
            <a:ext cx="9144001"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矩形 2"/>
          <p:cNvSpPr>
            <a:spLocks noChangeArrowheads="1"/>
          </p:cNvSpPr>
          <p:nvPr/>
        </p:nvSpPr>
        <p:spPr bwMode="auto">
          <a:xfrm>
            <a:off x="1847851" y="1700214"/>
            <a:ext cx="86407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000">
                <a:latin typeface="Calibri" panose="020F0502020204030204" pitchFamily="34" charset="0"/>
                <a:ea typeface="宋体" panose="02010600030101010101" pitchFamily="2" charset="-122"/>
              </a:rPr>
              <a:t>(1) </a:t>
            </a:r>
            <a:r>
              <a:rPr lang="zh-CN" altLang="en-US" sz="2000">
                <a:latin typeface="宋体" panose="02010600030101010101" pitchFamily="2" charset="-122"/>
                <a:ea typeface="宋体" panose="02010600030101010101" pitchFamily="2" charset="-122"/>
              </a:rPr>
              <a:t>未改进方案：从每轮循环第</a:t>
            </a:r>
            <a:r>
              <a:rPr lang="en-US" altLang="zh-CN" sz="2000">
                <a:latin typeface="ËÎÌå"/>
                <a:ea typeface="宋体" panose="02010600030101010101" pitchFamily="2" charset="-122"/>
              </a:rPr>
              <a:t>1</a:t>
            </a:r>
            <a:r>
              <a:rPr lang="zh-CN" altLang="en-US" sz="2000">
                <a:latin typeface="宋体" panose="02010600030101010101" pitchFamily="2" charset="-122"/>
                <a:ea typeface="宋体" panose="02010600030101010101" pitchFamily="2" charset="-122"/>
              </a:rPr>
              <a:t>条指令开始到下轮循环第</a:t>
            </a:r>
            <a:r>
              <a:rPr lang="en-US" altLang="zh-CN" sz="2000">
                <a:latin typeface="ËÎÌå"/>
                <a:ea typeface="宋体" panose="02010600030101010101" pitchFamily="2" charset="-122"/>
              </a:rPr>
              <a:t>1</a:t>
            </a:r>
            <a:r>
              <a:rPr lang="zh-CN" altLang="en-US" sz="2000">
                <a:latin typeface="宋体" panose="02010600030101010101" pitchFamily="2" charset="-122"/>
                <a:ea typeface="宋体" panose="02010600030101010101" pitchFamily="2" charset="-122"/>
              </a:rPr>
              <a:t>条指令开始（此时最后一条指令</a:t>
            </a:r>
            <a:r>
              <a:rPr lang="en-US" altLang="zh-CN" sz="2000">
                <a:latin typeface="ËÎÌå"/>
                <a:ea typeface="宋体" panose="02010600030101010101" pitchFamily="2" charset="-122"/>
              </a:rPr>
              <a:t>bnez r4,Loop</a:t>
            </a:r>
            <a:r>
              <a:rPr lang="zh-CN" altLang="en-US" sz="2000">
                <a:latin typeface="宋体" panose="02010600030101010101" pitchFamily="2" charset="-122"/>
                <a:ea typeface="宋体" panose="02010600030101010101" pitchFamily="2" charset="-122"/>
              </a:rPr>
              <a:t>才执行完</a:t>
            </a:r>
            <a:r>
              <a:rPr lang="en-US" altLang="zh-CN" sz="2000">
                <a:latin typeface="ËÎÌå"/>
                <a:ea typeface="宋体" panose="02010600030101010101" pitchFamily="2" charset="-122"/>
              </a:rPr>
              <a:t>ID </a:t>
            </a:r>
            <a:r>
              <a:rPr lang="zh-CN" altLang="en-US" sz="2000">
                <a:latin typeface="宋体" panose="02010600030101010101" pitchFamily="2" charset="-122"/>
                <a:ea typeface="宋体" panose="02010600030101010101" pitchFamily="2" charset="-122"/>
              </a:rPr>
              <a:t>周期）为</a:t>
            </a:r>
            <a:r>
              <a:rPr lang="en-US" altLang="zh-CN" sz="2000">
                <a:latin typeface="ËÎÌå"/>
                <a:ea typeface="宋体" panose="02010600030101010101" pitchFamily="2" charset="-122"/>
              </a:rPr>
              <a:t>15</a:t>
            </a:r>
            <a:r>
              <a:rPr lang="zh-CN" altLang="en-US" sz="2000">
                <a:latin typeface="宋体" panose="02010600030101010101" pitchFamily="2" charset="-122"/>
                <a:ea typeface="宋体" panose="02010600030101010101" pitchFamily="2" charset="-122"/>
              </a:rPr>
              <a:t>拍，见下图。末轮循环的最后一条指令（</a:t>
            </a:r>
            <a:r>
              <a:rPr lang="en-US" altLang="zh-CN" sz="2000">
                <a:latin typeface="ËÎÌå"/>
                <a:ea typeface="宋体" panose="02010600030101010101" pitchFamily="2" charset="-122"/>
              </a:rPr>
              <a:t>bnez r4,Loop</a:t>
            </a:r>
            <a:r>
              <a:rPr lang="zh-CN" altLang="en-US" sz="2000">
                <a:latin typeface="宋体" panose="02010600030101010101" pitchFamily="2" charset="-122"/>
                <a:ea typeface="宋体" panose="02010600030101010101" pitchFamily="2" charset="-122"/>
              </a:rPr>
              <a:t>）在</a:t>
            </a:r>
            <a:r>
              <a:rPr lang="en-US" altLang="zh-CN" sz="2000">
                <a:latin typeface="ËÎÌå"/>
                <a:ea typeface="宋体" panose="02010600030101010101" pitchFamily="2" charset="-122"/>
              </a:rPr>
              <a:t>ID</a:t>
            </a:r>
            <a:r>
              <a:rPr lang="zh-CN" altLang="en-US" sz="2000">
                <a:latin typeface="宋体" panose="02010600030101010101" pitchFamily="2" charset="-122"/>
                <a:ea typeface="宋体" panose="02010600030101010101" pitchFamily="2" charset="-122"/>
              </a:rPr>
              <a:t>周期后还执行</a:t>
            </a:r>
            <a:r>
              <a:rPr lang="en-US" altLang="zh-CN" sz="2000">
                <a:latin typeface="ËÎÌå"/>
                <a:ea typeface="宋体" panose="02010600030101010101" pitchFamily="2" charset="-122"/>
              </a:rPr>
              <a:t>3 </a:t>
            </a:r>
            <a:r>
              <a:rPr lang="zh-CN" altLang="en-US" sz="2000">
                <a:latin typeface="宋体" panose="02010600030101010101" pitchFamily="2" charset="-122"/>
                <a:ea typeface="宋体" panose="02010600030101010101" pitchFamily="2" charset="-122"/>
              </a:rPr>
              <a:t>拍才结束</a:t>
            </a:r>
            <a:r>
              <a:rPr lang="en-US" altLang="zh-CN" sz="2000">
                <a:latin typeface="ËÎÌå"/>
                <a:ea typeface="宋体" panose="02010600030101010101" pitchFamily="2" charset="-122"/>
              </a:rPr>
              <a:t>.</a:t>
            </a:r>
            <a:endParaRPr lang="zh-CN" altLang="en-US" sz="20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91530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603942A4-9859-DB4C-B6A0-BC84BB36FD23}"/>
              </a:ext>
            </a:extLst>
          </p:cNvPr>
          <p:cNvSpPr>
            <a:spLocks noGrp="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3.11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p>
        </p:txBody>
      </p:sp>
      <p:sp>
        <p:nvSpPr>
          <p:cNvPr id="57346" name="内容占位符 2"/>
          <p:cNvSpPr>
            <a:spLocks noGrp="1"/>
          </p:cNvSpPr>
          <p:nvPr>
            <p:ph idx="1"/>
          </p:nvPr>
        </p:nvSpPr>
        <p:spPr>
          <a:xfrm>
            <a:off x="1774826" y="5538788"/>
            <a:ext cx="8678863" cy="792162"/>
          </a:xfrm>
        </p:spPr>
        <p:txBody>
          <a:bodyPr>
            <a:normAutofit fontScale="85000" lnSpcReduction="20000"/>
          </a:bodyPr>
          <a:lstStyle/>
          <a:p>
            <a:pPr marL="0" indent="0">
              <a:lnSpc>
                <a:spcPct val="150000"/>
              </a:lnSpc>
              <a:buNone/>
            </a:pPr>
            <a:r>
              <a:rPr lang="zh-CN" altLang="en-US" sz="2000">
                <a:latin typeface="宋体" panose="02010600030101010101" pitchFamily="2" charset="-122"/>
                <a:ea typeface="宋体" panose="02010600030101010101" pitchFamily="2" charset="-122"/>
              </a:rPr>
              <a:t>需要进行</a:t>
            </a:r>
            <a:r>
              <a:rPr lang="en-US" altLang="zh-CN" sz="2000">
                <a:latin typeface="宋体" panose="02010600030101010101" pitchFamily="2" charset="-122"/>
                <a:ea typeface="宋体" panose="02010600030101010101" pitchFamily="2" charset="-122"/>
              </a:rPr>
              <a:t>396/4=99</a:t>
            </a:r>
            <a:r>
              <a:rPr lang="zh-CN" altLang="en-US" sz="2000">
                <a:latin typeface="宋体" panose="02010600030101010101" pitchFamily="2" charset="-122"/>
                <a:ea typeface="宋体" panose="02010600030101010101" pitchFamily="2" charset="-122"/>
              </a:rPr>
              <a:t>次循环，由于每次分支都清空流水线。从上图可以看出每次循环需要</a:t>
            </a:r>
            <a:r>
              <a:rPr lang="en-US" altLang="zh-CN" sz="2000">
                <a:latin typeface="宋体" panose="02010600030101010101" pitchFamily="2" charset="-122"/>
                <a:ea typeface="宋体" panose="02010600030101010101" pitchFamily="2" charset="-122"/>
              </a:rPr>
              <a:t>9</a:t>
            </a:r>
            <a:r>
              <a:rPr lang="zh-CN" altLang="en-US" sz="2000">
                <a:latin typeface="宋体" panose="02010600030101010101" pitchFamily="2" charset="-122"/>
                <a:ea typeface="宋体" panose="02010600030101010101" pitchFamily="2" charset="-122"/>
              </a:rPr>
              <a:t>个时钟周期，因此总共需要的时钟周期数为</a:t>
            </a:r>
            <a:r>
              <a:rPr lang="en-US" altLang="zh-CN" sz="2000">
                <a:latin typeface="宋体" panose="02010600030101010101" pitchFamily="2" charset="-122"/>
                <a:ea typeface="宋体" panose="02010600030101010101" pitchFamily="2" charset="-122"/>
              </a:rPr>
              <a:t>9×99 + 3 = 894</a:t>
            </a:r>
          </a:p>
          <a:p>
            <a:pPr marL="0" indent="0">
              <a:buNone/>
            </a:pPr>
            <a:endParaRPr lang="zh-CN" altLang="en-US" sz="2000">
              <a:ea typeface="宋体" panose="02010600030101010101" pitchFamily="2" charset="-122"/>
            </a:endParaRPr>
          </a:p>
        </p:txBody>
      </p:sp>
      <p:pic>
        <p:nvPicPr>
          <p:cNvPr id="5734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911475"/>
            <a:ext cx="91440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矩形 2"/>
          <p:cNvSpPr>
            <a:spLocks noChangeArrowheads="1"/>
          </p:cNvSpPr>
          <p:nvPr/>
        </p:nvSpPr>
        <p:spPr bwMode="auto">
          <a:xfrm>
            <a:off x="1739900" y="1568451"/>
            <a:ext cx="8712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000">
                <a:latin typeface="ËÎÌå"/>
                <a:ea typeface="宋体" panose="02010600030101010101" pitchFamily="2" charset="-122"/>
              </a:rPr>
              <a:t>(2)</a:t>
            </a:r>
            <a:r>
              <a:rPr lang="zh-CN" altLang="en-US" sz="2000">
                <a:latin typeface="宋体" panose="02010600030101010101" pitchFamily="2" charset="-122"/>
                <a:ea typeface="宋体" panose="02010600030101010101" pitchFamily="2" charset="-122"/>
              </a:rPr>
              <a:t>采用定向技术，按“预测分支失败”的策略处理分支指令的。</a:t>
            </a:r>
          </a:p>
          <a:p>
            <a:pPr>
              <a:lnSpc>
                <a:spcPct val="150000"/>
              </a:lnSpc>
              <a:spcBef>
                <a:spcPct val="0"/>
              </a:spcBef>
              <a:buClrTx/>
              <a:buSzTx/>
              <a:buFontTx/>
              <a:buNone/>
            </a:pPr>
            <a:r>
              <a:rPr lang="zh-CN" altLang="en-US" sz="2000">
                <a:latin typeface="宋体" panose="02010600030101010101" pitchFamily="2" charset="-122"/>
                <a:ea typeface="宋体" panose="02010600030101010101" pitchFamily="2" charset="-122"/>
              </a:rPr>
              <a:t>从每轮循环第</a:t>
            </a:r>
            <a:r>
              <a:rPr lang="en-US" altLang="zh-CN" sz="2000">
                <a:latin typeface="ËÎÌå"/>
                <a:ea typeface="宋体" panose="02010600030101010101" pitchFamily="2" charset="-122"/>
              </a:rPr>
              <a:t>1 </a:t>
            </a:r>
            <a:r>
              <a:rPr lang="zh-CN" altLang="en-US" sz="2000">
                <a:latin typeface="宋体" panose="02010600030101010101" pitchFamily="2" charset="-122"/>
                <a:ea typeface="宋体" panose="02010600030101010101" pitchFamily="2" charset="-122"/>
              </a:rPr>
              <a:t>条指令开始到下轮循环第</a:t>
            </a:r>
            <a:r>
              <a:rPr lang="en-US" altLang="zh-CN" sz="2000">
                <a:latin typeface="ËÎÌå"/>
                <a:ea typeface="宋体" panose="02010600030101010101" pitchFamily="2" charset="-122"/>
              </a:rPr>
              <a:t>1 </a:t>
            </a:r>
            <a:r>
              <a:rPr lang="zh-CN" altLang="en-US" sz="2000">
                <a:latin typeface="宋体" panose="02010600030101010101" pitchFamily="2" charset="-122"/>
                <a:ea typeface="宋体" panose="02010600030101010101" pitchFamily="2" charset="-122"/>
              </a:rPr>
              <a:t>条指令开始为</a:t>
            </a:r>
            <a:r>
              <a:rPr lang="en-US" altLang="zh-CN" sz="2000">
                <a:latin typeface="ËÎÌå"/>
                <a:ea typeface="宋体" panose="02010600030101010101" pitchFamily="2" charset="-122"/>
              </a:rPr>
              <a:t>9</a:t>
            </a:r>
            <a:r>
              <a:rPr lang="zh-CN" altLang="en-US" sz="2000">
                <a:latin typeface="宋体" panose="02010600030101010101" pitchFamily="2" charset="-122"/>
                <a:ea typeface="宋体" panose="02010600030101010101" pitchFamily="2" charset="-122"/>
              </a:rPr>
              <a:t>拍，见下图。末轮循环的最后一条指令（</a:t>
            </a:r>
            <a:r>
              <a:rPr lang="en-US" altLang="zh-CN" sz="2000">
                <a:latin typeface="ËÎÌå"/>
                <a:ea typeface="宋体" panose="02010600030101010101" pitchFamily="2" charset="-122"/>
              </a:rPr>
              <a:t>bnez r4,Loop</a:t>
            </a:r>
            <a:r>
              <a:rPr lang="zh-CN" altLang="en-US" sz="2000">
                <a:latin typeface="宋体" panose="02010600030101010101" pitchFamily="2" charset="-122"/>
                <a:ea typeface="宋体" panose="02010600030101010101" pitchFamily="2" charset="-122"/>
              </a:rPr>
              <a:t>）在</a:t>
            </a:r>
            <a:r>
              <a:rPr lang="en-US" altLang="zh-CN" sz="2000">
                <a:latin typeface="ËÎÌå"/>
                <a:ea typeface="宋体" panose="02010600030101010101" pitchFamily="2" charset="-122"/>
              </a:rPr>
              <a:t>ID</a:t>
            </a:r>
            <a:r>
              <a:rPr lang="zh-CN" altLang="en-US" sz="2000">
                <a:latin typeface="宋体" panose="02010600030101010101" pitchFamily="2" charset="-122"/>
                <a:ea typeface="宋体" panose="02010600030101010101" pitchFamily="2" charset="-122"/>
              </a:rPr>
              <a:t>周期后还执行</a:t>
            </a:r>
            <a:r>
              <a:rPr lang="en-US" altLang="zh-CN" sz="2000">
                <a:latin typeface="ËÎÌå"/>
                <a:ea typeface="宋体" panose="02010600030101010101" pitchFamily="2" charset="-122"/>
              </a:rPr>
              <a:t>3</a:t>
            </a:r>
            <a:r>
              <a:rPr lang="zh-CN" altLang="en-US" sz="2000">
                <a:latin typeface="宋体" panose="02010600030101010101" pitchFamily="2" charset="-122"/>
                <a:ea typeface="宋体" panose="02010600030101010101" pitchFamily="2" charset="-122"/>
              </a:rPr>
              <a:t>拍才结束。</a:t>
            </a:r>
            <a:endParaRPr lang="zh-CN" altLang="en-US" sz="20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4955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000AE9D3-C1DD-1D4A-92DB-694A566A6535}"/>
              </a:ext>
            </a:extLst>
          </p:cNvPr>
          <p:cNvSpPr>
            <a:spLocks noGrp="1"/>
          </p:cNvSpPr>
          <p:nvPr>
            <p:ph type="title"/>
          </p:nvPr>
        </p:nvSpPr>
        <p:spPr>
          <a:xfrm>
            <a:off x="1843088" y="779463"/>
            <a:ext cx="8229600" cy="863600"/>
          </a:xfrm>
        </p:spPr>
        <p:txBody>
          <a:bodyPr>
            <a:prstTxWarp prst="textNoShape">
              <a:avLst/>
            </a:prstTxWarp>
          </a:bodyPr>
          <a:lstStyle/>
          <a:p>
            <a:r>
              <a:rPr lang="zh-CN" altLang="en-US" smtClean="0">
                <a:ea typeface="宋体" panose="02010600030101010101" pitchFamily="2" charset="-122"/>
              </a:rPr>
              <a:t>习题内容</a:t>
            </a:r>
          </a:p>
        </p:txBody>
      </p:sp>
      <p:sp>
        <p:nvSpPr>
          <p:cNvPr id="5" name="AutoShape 46">
            <a:extLst>
              <a:ext uri="{FF2B5EF4-FFF2-40B4-BE49-F238E27FC236}">
                <a16:creationId xmlns:a16="http://schemas.microsoft.com/office/drawing/2014/main" id="{38256BE0-5F52-7C49-93CA-F1BAE8BE595A}"/>
              </a:ext>
            </a:extLst>
          </p:cNvPr>
          <p:cNvSpPr>
            <a:spLocks noChangeArrowheads="1"/>
          </p:cNvSpPr>
          <p:nvPr/>
        </p:nvSpPr>
        <p:spPr bwMode="ltGray">
          <a:xfrm rot="5400000">
            <a:off x="-612776" y="1039813"/>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6" name="AutoShape 47">
            <a:extLst>
              <a:ext uri="{FF2B5EF4-FFF2-40B4-BE49-F238E27FC236}">
                <a16:creationId xmlns:a16="http://schemas.microsoft.com/office/drawing/2014/main" id="{CA5FFF54-77D3-1945-8FC0-FBFAD23698AA}"/>
              </a:ext>
            </a:extLst>
          </p:cNvPr>
          <p:cNvSpPr>
            <a:spLocks noChangeArrowheads="1"/>
          </p:cNvSpPr>
          <p:nvPr/>
        </p:nvSpPr>
        <p:spPr bwMode="ltGray">
          <a:xfrm rot="5400000" flipH="1">
            <a:off x="-207168" y="1367632"/>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39940" name="AutoShape 48"/>
          <p:cNvSpPr>
            <a:spLocks noChangeArrowheads="1"/>
          </p:cNvSpPr>
          <p:nvPr/>
        </p:nvSpPr>
        <p:spPr bwMode="gray">
          <a:xfrm>
            <a:off x="3962401" y="4191000"/>
            <a:ext cx="414972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7.9</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7.10</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7.11</a:t>
            </a:r>
            <a:r>
              <a:rPr lang="zh-CN" altLang="en-US" sz="1800" b="1">
                <a:solidFill>
                  <a:srgbClr val="000000"/>
                </a:solidFill>
                <a:latin typeface="Arial" panose="020B0604020202020204" pitchFamily="34" charset="0"/>
              </a:rPr>
              <a:t>， </a:t>
            </a:r>
            <a:r>
              <a:rPr lang="en-US" altLang="zh-CN" sz="1800" b="1">
                <a:solidFill>
                  <a:srgbClr val="000000"/>
                </a:solidFill>
                <a:latin typeface="Arial" panose="020B0604020202020204" pitchFamily="34" charset="0"/>
              </a:rPr>
              <a:t>7.14</a:t>
            </a:r>
          </a:p>
        </p:txBody>
      </p:sp>
      <p:sp>
        <p:nvSpPr>
          <p:cNvPr id="39941" name="AutoShape 50"/>
          <p:cNvSpPr>
            <a:spLocks noChangeArrowheads="1"/>
          </p:cNvSpPr>
          <p:nvPr/>
        </p:nvSpPr>
        <p:spPr bwMode="gray">
          <a:xfrm>
            <a:off x="4254501" y="3463926"/>
            <a:ext cx="4144963" cy="485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5.8</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5.9, 5.11</a:t>
            </a:r>
          </a:p>
        </p:txBody>
      </p:sp>
      <p:sp>
        <p:nvSpPr>
          <p:cNvPr id="39942" name="AutoShape 51"/>
          <p:cNvSpPr>
            <a:spLocks noChangeArrowheads="1"/>
          </p:cNvSpPr>
          <p:nvPr/>
        </p:nvSpPr>
        <p:spPr bwMode="gray">
          <a:xfrm>
            <a:off x="4260851" y="2708275"/>
            <a:ext cx="44989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3.8</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3.10</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3.11</a:t>
            </a:r>
            <a:endParaRPr lang="zh-CN" altLang="en-US" sz="1800" b="1">
              <a:solidFill>
                <a:srgbClr val="000000"/>
              </a:solidFill>
              <a:latin typeface="Arial" panose="020B0604020202020204" pitchFamily="34" charset="0"/>
            </a:endParaRPr>
          </a:p>
        </p:txBody>
      </p:sp>
      <p:grpSp>
        <p:nvGrpSpPr>
          <p:cNvPr id="39943" name="Group 60"/>
          <p:cNvGrpSpPr>
            <a:grpSpLocks/>
          </p:cNvGrpSpPr>
          <p:nvPr/>
        </p:nvGrpSpPr>
        <p:grpSpPr bwMode="auto">
          <a:xfrm>
            <a:off x="3956050" y="2745516"/>
            <a:ext cx="381000" cy="519245"/>
            <a:chOff x="2078" y="1387"/>
            <a:chExt cx="1615" cy="2201"/>
          </a:xfrm>
        </p:grpSpPr>
        <p:sp>
          <p:nvSpPr>
            <p:cNvPr id="20" name="Oval 61">
              <a:extLst>
                <a:ext uri="{FF2B5EF4-FFF2-40B4-BE49-F238E27FC236}">
                  <a16:creationId xmlns:a16="http://schemas.microsoft.com/office/drawing/2014/main" id="{AB7FDE9A-3B74-644F-ACF6-72777582D57C}"/>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21" name="Oval 62">
              <a:extLst>
                <a:ext uri="{FF2B5EF4-FFF2-40B4-BE49-F238E27FC236}">
                  <a16:creationId xmlns:a16="http://schemas.microsoft.com/office/drawing/2014/main" id="{546F7792-4C58-0A40-BD25-CFB2FF3DF02C}"/>
                </a:ext>
              </a:extLst>
            </p:cNvPr>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22" name="Oval 63">
              <a:extLst>
                <a:ext uri="{FF2B5EF4-FFF2-40B4-BE49-F238E27FC236}">
                  <a16:creationId xmlns:a16="http://schemas.microsoft.com/office/drawing/2014/main" id="{EE3D5630-8D08-5542-BE70-075FED934CCF}"/>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23" name="Oval 64">
              <a:extLst>
                <a:ext uri="{FF2B5EF4-FFF2-40B4-BE49-F238E27FC236}">
                  <a16:creationId xmlns:a16="http://schemas.microsoft.com/office/drawing/2014/main" id="{5E7CC07F-2971-1641-9764-34B48931915B}"/>
                </a:ext>
              </a:extLst>
            </p:cNvPr>
            <p:cNvSpPr>
              <a:spLocks noChangeArrowheads="1"/>
            </p:cNvSpPr>
            <p:nvPr/>
          </p:nvSpPr>
          <p:spPr bwMode="gray">
            <a:xfrm>
              <a:off x="2253" y="1387"/>
              <a:ext cx="1101" cy="2201"/>
            </a:xfrm>
            <a:prstGeom prst="ellipse">
              <a:avLst/>
            </a:prstGeom>
            <a:gradFill rotWithShape="1">
              <a:gsLst>
                <a:gs pos="0">
                  <a:srgbClr val="48BE67">
                    <a:gamma/>
                    <a:shade val="0"/>
                    <a:invGamma/>
                  </a:srgbClr>
                </a:gs>
                <a:gs pos="100000">
                  <a:srgbClr val="48BE67"/>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24" name="Oval 65">
              <a:extLst>
                <a:ext uri="{FF2B5EF4-FFF2-40B4-BE49-F238E27FC236}">
                  <a16:creationId xmlns:a16="http://schemas.microsoft.com/office/drawing/2014/main" id="{3BD7978D-BD4F-AF4E-B75C-B4223D137155}"/>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25" name="Oval 66">
              <a:extLst>
                <a:ext uri="{FF2B5EF4-FFF2-40B4-BE49-F238E27FC236}">
                  <a16:creationId xmlns:a16="http://schemas.microsoft.com/office/drawing/2014/main" id="{CC41F3AC-3511-4C40-A533-7D3CD192AF2F}"/>
                </a:ext>
              </a:extLst>
            </p:cNvPr>
            <p:cNvSpPr>
              <a:spLocks noChangeArrowheads="1"/>
            </p:cNvSpPr>
            <p:nvPr/>
          </p:nvSpPr>
          <p:spPr bwMode="gray">
            <a:xfrm>
              <a:off x="2334" y="1387"/>
              <a:ext cx="1097" cy="2201"/>
            </a:xfrm>
            <a:prstGeom prst="ellipse">
              <a:avLst/>
            </a:prstGeom>
            <a:gradFill rotWithShape="1">
              <a:gsLst>
                <a:gs pos="0">
                  <a:srgbClr val="48BE67"/>
                </a:gs>
                <a:gs pos="100000">
                  <a:srgbClr val="48BE67">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grpSp>
        <p:nvGrpSpPr>
          <p:cNvPr id="39944" name="Group 67"/>
          <p:cNvGrpSpPr>
            <a:grpSpLocks/>
          </p:cNvGrpSpPr>
          <p:nvPr/>
        </p:nvGrpSpPr>
        <p:grpSpPr bwMode="auto">
          <a:xfrm>
            <a:off x="3949700" y="3448778"/>
            <a:ext cx="381000" cy="519245"/>
            <a:chOff x="2078" y="1387"/>
            <a:chExt cx="1615" cy="2201"/>
          </a:xfrm>
        </p:grpSpPr>
        <p:sp>
          <p:nvSpPr>
            <p:cNvPr id="27" name="Oval 68">
              <a:extLst>
                <a:ext uri="{FF2B5EF4-FFF2-40B4-BE49-F238E27FC236}">
                  <a16:creationId xmlns:a16="http://schemas.microsoft.com/office/drawing/2014/main" id="{D628F6C8-DC18-4E46-A009-8CF48685E0D4}"/>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28" name="Oval 69">
              <a:extLst>
                <a:ext uri="{FF2B5EF4-FFF2-40B4-BE49-F238E27FC236}">
                  <a16:creationId xmlns:a16="http://schemas.microsoft.com/office/drawing/2014/main" id="{6A193C7E-F671-B540-A3DB-134D10270EC5}"/>
                </a:ext>
              </a:extLst>
            </p:cNvPr>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29" name="Oval 70">
              <a:extLst>
                <a:ext uri="{FF2B5EF4-FFF2-40B4-BE49-F238E27FC236}">
                  <a16:creationId xmlns:a16="http://schemas.microsoft.com/office/drawing/2014/main" id="{D4B68F5F-9916-2D4F-B645-2BED18152B1C}"/>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30" name="Oval 71">
              <a:extLst>
                <a:ext uri="{FF2B5EF4-FFF2-40B4-BE49-F238E27FC236}">
                  <a16:creationId xmlns:a16="http://schemas.microsoft.com/office/drawing/2014/main" id="{14997A28-A415-EB4C-B8BE-0502724486E3}"/>
                </a:ext>
              </a:extLst>
            </p:cNvPr>
            <p:cNvSpPr>
              <a:spLocks noChangeArrowheads="1"/>
            </p:cNvSpPr>
            <p:nvPr/>
          </p:nvSpPr>
          <p:spPr bwMode="gray">
            <a:xfrm>
              <a:off x="2253" y="1387"/>
              <a:ext cx="1101" cy="2201"/>
            </a:xfrm>
            <a:prstGeom prst="ellipse">
              <a:avLst/>
            </a:prstGeom>
            <a:gradFill rotWithShape="1">
              <a:gsLst>
                <a:gs pos="0">
                  <a:srgbClr val="21B3E1"/>
                </a:gs>
                <a:gs pos="100000">
                  <a:srgbClr val="21B3E1">
                    <a:gamma/>
                    <a:shade val="46275"/>
                    <a:invGamma/>
                  </a:srgbClr>
                </a:gs>
              </a:gsLst>
              <a:lin ang="54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31" name="Oval 72">
              <a:extLst>
                <a:ext uri="{FF2B5EF4-FFF2-40B4-BE49-F238E27FC236}">
                  <a16:creationId xmlns:a16="http://schemas.microsoft.com/office/drawing/2014/main" id="{694AECD7-493F-F44D-813B-3C80688A7355}"/>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32" name="Oval 73">
              <a:extLst>
                <a:ext uri="{FF2B5EF4-FFF2-40B4-BE49-F238E27FC236}">
                  <a16:creationId xmlns:a16="http://schemas.microsoft.com/office/drawing/2014/main" id="{1E492254-5A4B-2F45-8F2F-CC7C8BE21CC0}"/>
                </a:ext>
              </a:extLst>
            </p:cNvPr>
            <p:cNvSpPr>
              <a:spLocks noChangeArrowheads="1"/>
            </p:cNvSpPr>
            <p:nvPr/>
          </p:nvSpPr>
          <p:spPr bwMode="gray">
            <a:xfrm>
              <a:off x="2334" y="1387"/>
              <a:ext cx="1097" cy="2201"/>
            </a:xfrm>
            <a:prstGeom prst="ellipse">
              <a:avLst/>
            </a:prstGeom>
            <a:gradFill rotWithShape="1">
              <a:gsLst>
                <a:gs pos="0">
                  <a:srgbClr val="21B3E1"/>
                </a:gs>
                <a:gs pos="100000">
                  <a:srgbClr val="21B3E1">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grpSp>
        <p:nvGrpSpPr>
          <p:cNvPr id="39945" name="Group 81"/>
          <p:cNvGrpSpPr>
            <a:grpSpLocks/>
          </p:cNvGrpSpPr>
          <p:nvPr/>
        </p:nvGrpSpPr>
        <p:grpSpPr bwMode="auto">
          <a:xfrm>
            <a:off x="3663950" y="4171091"/>
            <a:ext cx="355600" cy="519245"/>
            <a:chOff x="2078" y="1387"/>
            <a:chExt cx="1615" cy="2201"/>
          </a:xfrm>
        </p:grpSpPr>
        <p:sp>
          <p:nvSpPr>
            <p:cNvPr id="41" name="Oval 82">
              <a:extLst>
                <a:ext uri="{FF2B5EF4-FFF2-40B4-BE49-F238E27FC236}">
                  <a16:creationId xmlns:a16="http://schemas.microsoft.com/office/drawing/2014/main" id="{E7511CBF-CDD6-014B-8C75-5CDFA5DA550F}"/>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42" name="Oval 83">
              <a:extLst>
                <a:ext uri="{FF2B5EF4-FFF2-40B4-BE49-F238E27FC236}">
                  <a16:creationId xmlns:a16="http://schemas.microsoft.com/office/drawing/2014/main" id="{0B0D00D6-CD98-F440-BEE0-90C17527B2B0}"/>
                </a:ext>
              </a:extLst>
            </p:cNvPr>
            <p:cNvSpPr>
              <a:spLocks noChangeArrowheads="1"/>
            </p:cNvSpPr>
            <p:nvPr/>
          </p:nvSpPr>
          <p:spPr bwMode="gray">
            <a:xfrm>
              <a:off x="2172" y="1774"/>
              <a:ext cx="1428"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43" name="Oval 84">
              <a:extLst>
                <a:ext uri="{FF2B5EF4-FFF2-40B4-BE49-F238E27FC236}">
                  <a16:creationId xmlns:a16="http://schemas.microsoft.com/office/drawing/2014/main" id="{53BB3100-136B-4E4D-AD59-040B64D3F160}"/>
                </a:ext>
              </a:extLst>
            </p:cNvPr>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44" name="Oval 85">
              <a:extLst>
                <a:ext uri="{FF2B5EF4-FFF2-40B4-BE49-F238E27FC236}">
                  <a16:creationId xmlns:a16="http://schemas.microsoft.com/office/drawing/2014/main" id="{E4A8B382-0AB8-5B48-B1F2-E3CE3D0524CD}"/>
                </a:ext>
              </a:extLst>
            </p:cNvPr>
            <p:cNvSpPr>
              <a:spLocks noChangeArrowheads="1"/>
            </p:cNvSpPr>
            <p:nvPr/>
          </p:nvSpPr>
          <p:spPr bwMode="gray">
            <a:xfrm>
              <a:off x="2251" y="1387"/>
              <a:ext cx="1180" cy="2201"/>
            </a:xfrm>
            <a:prstGeom prst="ellipse">
              <a:avLst/>
            </a:prstGeom>
            <a:gradFill rotWithShape="1">
              <a:gsLst>
                <a:gs pos="0">
                  <a:srgbClr val="E35E23">
                    <a:gamma/>
                    <a:shade val="0"/>
                    <a:invGamma/>
                  </a:srgbClr>
                </a:gs>
                <a:gs pos="100000">
                  <a:srgbClr val="E35E23"/>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45" name="Oval 86">
              <a:extLst>
                <a:ext uri="{FF2B5EF4-FFF2-40B4-BE49-F238E27FC236}">
                  <a16:creationId xmlns:a16="http://schemas.microsoft.com/office/drawing/2014/main" id="{D1AC3AF8-6905-2D43-B50F-E73B7B9ED0E3}"/>
                </a:ext>
              </a:extLst>
            </p:cNvPr>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46" name="Oval 87">
              <a:extLst>
                <a:ext uri="{FF2B5EF4-FFF2-40B4-BE49-F238E27FC236}">
                  <a16:creationId xmlns:a16="http://schemas.microsoft.com/office/drawing/2014/main" id="{739352F8-7CBC-8746-9DB8-C83BA0768871}"/>
                </a:ext>
              </a:extLst>
            </p:cNvPr>
            <p:cNvSpPr>
              <a:spLocks noChangeArrowheads="1"/>
            </p:cNvSpPr>
            <p:nvPr/>
          </p:nvSpPr>
          <p:spPr bwMode="gray">
            <a:xfrm>
              <a:off x="2338" y="1387"/>
              <a:ext cx="1096" cy="2201"/>
            </a:xfrm>
            <a:prstGeom prst="ellipse">
              <a:avLst/>
            </a:prstGeom>
            <a:gradFill rotWithShape="1">
              <a:gsLst>
                <a:gs pos="0">
                  <a:srgbClr val="E35E23"/>
                </a:gs>
                <a:gs pos="100000">
                  <a:srgbClr val="E35E23">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sp>
        <p:nvSpPr>
          <p:cNvPr id="39946" name="AutoShape 96"/>
          <p:cNvSpPr>
            <a:spLocks noChangeArrowheads="1"/>
          </p:cNvSpPr>
          <p:nvPr/>
        </p:nvSpPr>
        <p:spPr bwMode="gray">
          <a:xfrm>
            <a:off x="4062414" y="1957388"/>
            <a:ext cx="506412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1.7</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1.10, 1.11</a:t>
            </a:r>
          </a:p>
        </p:txBody>
      </p:sp>
      <p:grpSp>
        <p:nvGrpSpPr>
          <p:cNvPr id="39947" name="Group 97"/>
          <p:cNvGrpSpPr>
            <a:grpSpLocks/>
          </p:cNvGrpSpPr>
          <p:nvPr/>
        </p:nvGrpSpPr>
        <p:grpSpPr bwMode="auto">
          <a:xfrm>
            <a:off x="3622675" y="1989866"/>
            <a:ext cx="381000" cy="519245"/>
            <a:chOff x="2078" y="1387"/>
            <a:chExt cx="1615" cy="2201"/>
          </a:xfrm>
        </p:grpSpPr>
        <p:sp>
          <p:nvSpPr>
            <p:cNvPr id="49" name="Oval 98">
              <a:extLst>
                <a:ext uri="{FF2B5EF4-FFF2-40B4-BE49-F238E27FC236}">
                  <a16:creationId xmlns:a16="http://schemas.microsoft.com/office/drawing/2014/main" id="{74590F4F-ECF9-204E-BB97-07735EDF5FCE}"/>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50" name="Oval 99">
              <a:extLst>
                <a:ext uri="{FF2B5EF4-FFF2-40B4-BE49-F238E27FC236}">
                  <a16:creationId xmlns:a16="http://schemas.microsoft.com/office/drawing/2014/main" id="{AE9B9ADE-B7CD-2443-8EB2-92776CAB7A15}"/>
                </a:ext>
              </a:extLst>
            </p:cNvPr>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51" name="Oval 100">
              <a:extLst>
                <a:ext uri="{FF2B5EF4-FFF2-40B4-BE49-F238E27FC236}">
                  <a16:creationId xmlns:a16="http://schemas.microsoft.com/office/drawing/2014/main" id="{84D35BDF-F0AA-464F-A2D2-2610313DF0C1}"/>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52" name="Oval 101">
              <a:extLst>
                <a:ext uri="{FF2B5EF4-FFF2-40B4-BE49-F238E27FC236}">
                  <a16:creationId xmlns:a16="http://schemas.microsoft.com/office/drawing/2014/main" id="{E984C1C8-57A4-6045-B8DC-CC0081D7B390}"/>
                </a:ext>
              </a:extLst>
            </p:cNvPr>
            <p:cNvSpPr>
              <a:spLocks noChangeArrowheads="1"/>
            </p:cNvSpPr>
            <p:nvPr/>
          </p:nvSpPr>
          <p:spPr bwMode="gray">
            <a:xfrm>
              <a:off x="2253" y="1387"/>
              <a:ext cx="1101" cy="2201"/>
            </a:xfrm>
            <a:prstGeom prst="ellipse">
              <a:avLst/>
            </a:prstGeom>
            <a:gradFill rotWithShape="1">
              <a:gsLst>
                <a:gs pos="0">
                  <a:srgbClr val="8D67E1">
                    <a:gamma/>
                    <a:shade val="0"/>
                    <a:invGamma/>
                  </a:srgbClr>
                </a:gs>
                <a:gs pos="100000">
                  <a:srgbClr val="8D67E1"/>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53" name="Oval 102">
              <a:extLst>
                <a:ext uri="{FF2B5EF4-FFF2-40B4-BE49-F238E27FC236}">
                  <a16:creationId xmlns:a16="http://schemas.microsoft.com/office/drawing/2014/main" id="{6084D033-085E-E746-AF13-B288F7FAD588}"/>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54" name="Oval 103">
              <a:extLst>
                <a:ext uri="{FF2B5EF4-FFF2-40B4-BE49-F238E27FC236}">
                  <a16:creationId xmlns:a16="http://schemas.microsoft.com/office/drawing/2014/main" id="{B8D9337D-A873-9F4F-9B9E-F67D0EAC1DD1}"/>
                </a:ext>
              </a:extLst>
            </p:cNvPr>
            <p:cNvSpPr>
              <a:spLocks noChangeArrowheads="1"/>
            </p:cNvSpPr>
            <p:nvPr/>
          </p:nvSpPr>
          <p:spPr bwMode="gray">
            <a:xfrm>
              <a:off x="2334" y="1387"/>
              <a:ext cx="1097" cy="2201"/>
            </a:xfrm>
            <a:prstGeom prst="ellipse">
              <a:avLst/>
            </a:prstGeom>
            <a:gradFill rotWithShape="1">
              <a:gsLst>
                <a:gs pos="0">
                  <a:srgbClr val="8D67E1"/>
                </a:gs>
                <a:gs pos="100000">
                  <a:srgbClr val="8D67E1">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sp>
        <p:nvSpPr>
          <p:cNvPr id="39948" name="AutoShape 51"/>
          <p:cNvSpPr>
            <a:spLocks noChangeArrowheads="1"/>
          </p:cNvSpPr>
          <p:nvPr/>
        </p:nvSpPr>
        <p:spPr bwMode="gray">
          <a:xfrm>
            <a:off x="3359150" y="4946650"/>
            <a:ext cx="4465638"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9.9</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9.13</a:t>
            </a:r>
          </a:p>
        </p:txBody>
      </p:sp>
      <p:grpSp>
        <p:nvGrpSpPr>
          <p:cNvPr id="39949" name="Group 60"/>
          <p:cNvGrpSpPr>
            <a:grpSpLocks/>
          </p:cNvGrpSpPr>
          <p:nvPr/>
        </p:nvGrpSpPr>
        <p:grpSpPr bwMode="auto">
          <a:xfrm>
            <a:off x="3054350" y="4983891"/>
            <a:ext cx="381000" cy="519245"/>
            <a:chOff x="2078" y="1387"/>
            <a:chExt cx="1615" cy="2201"/>
          </a:xfrm>
        </p:grpSpPr>
        <p:sp>
          <p:nvSpPr>
            <p:cNvPr id="65" name="Oval 61">
              <a:extLst>
                <a:ext uri="{FF2B5EF4-FFF2-40B4-BE49-F238E27FC236}">
                  <a16:creationId xmlns:a16="http://schemas.microsoft.com/office/drawing/2014/main" id="{D9C7864C-7B7B-CB4D-AD8D-49E966B3E30A}"/>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66" name="Oval 62">
              <a:extLst>
                <a:ext uri="{FF2B5EF4-FFF2-40B4-BE49-F238E27FC236}">
                  <a16:creationId xmlns:a16="http://schemas.microsoft.com/office/drawing/2014/main" id="{FCA95909-8404-0041-9452-554824AA8B7E}"/>
                </a:ext>
              </a:extLst>
            </p:cNvPr>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67" name="Oval 63">
              <a:extLst>
                <a:ext uri="{FF2B5EF4-FFF2-40B4-BE49-F238E27FC236}">
                  <a16:creationId xmlns:a16="http://schemas.microsoft.com/office/drawing/2014/main" id="{F3788267-9F40-8144-9572-A0104574215B}"/>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68" name="Oval 64">
              <a:extLst>
                <a:ext uri="{FF2B5EF4-FFF2-40B4-BE49-F238E27FC236}">
                  <a16:creationId xmlns:a16="http://schemas.microsoft.com/office/drawing/2014/main" id="{6D5E2B61-9092-AA4F-97C8-21F99CD653B0}"/>
                </a:ext>
              </a:extLst>
            </p:cNvPr>
            <p:cNvSpPr>
              <a:spLocks noChangeArrowheads="1"/>
            </p:cNvSpPr>
            <p:nvPr/>
          </p:nvSpPr>
          <p:spPr bwMode="gray">
            <a:xfrm>
              <a:off x="2253" y="1387"/>
              <a:ext cx="1101" cy="2201"/>
            </a:xfrm>
            <a:prstGeom prst="ellipse">
              <a:avLst/>
            </a:prstGeom>
            <a:gradFill rotWithShape="1">
              <a:gsLst>
                <a:gs pos="0">
                  <a:srgbClr val="48BE67">
                    <a:gamma/>
                    <a:shade val="0"/>
                    <a:invGamma/>
                  </a:srgbClr>
                </a:gs>
                <a:gs pos="100000">
                  <a:srgbClr val="48BE67"/>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69" name="Oval 65">
              <a:extLst>
                <a:ext uri="{FF2B5EF4-FFF2-40B4-BE49-F238E27FC236}">
                  <a16:creationId xmlns:a16="http://schemas.microsoft.com/office/drawing/2014/main" id="{C3C6C99E-10DF-9D4A-B8D2-9C90B439F662}"/>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70" name="Oval 66">
              <a:extLst>
                <a:ext uri="{FF2B5EF4-FFF2-40B4-BE49-F238E27FC236}">
                  <a16:creationId xmlns:a16="http://schemas.microsoft.com/office/drawing/2014/main" id="{B8F8B477-BF47-9443-AC83-7AD48E12A57B}"/>
                </a:ext>
              </a:extLst>
            </p:cNvPr>
            <p:cNvSpPr>
              <a:spLocks noChangeArrowheads="1"/>
            </p:cNvSpPr>
            <p:nvPr/>
          </p:nvSpPr>
          <p:spPr bwMode="gray">
            <a:xfrm>
              <a:off x="2334" y="1387"/>
              <a:ext cx="1097" cy="2201"/>
            </a:xfrm>
            <a:prstGeom prst="ellipse">
              <a:avLst/>
            </a:prstGeom>
            <a:gradFill rotWithShape="1">
              <a:gsLst>
                <a:gs pos="0">
                  <a:srgbClr val="48BE67"/>
                </a:gs>
                <a:gs pos="100000">
                  <a:srgbClr val="48BE67">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sp>
        <p:nvSpPr>
          <p:cNvPr id="39950" name="AutoShape 50"/>
          <p:cNvSpPr>
            <a:spLocks noChangeArrowheads="1"/>
          </p:cNvSpPr>
          <p:nvPr/>
        </p:nvSpPr>
        <p:spPr bwMode="gray">
          <a:xfrm>
            <a:off x="2424113" y="5729289"/>
            <a:ext cx="4933950" cy="485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000000"/>
                </a:solidFill>
                <a:latin typeface="Arial" panose="020B0604020202020204" pitchFamily="34" charset="0"/>
              </a:rPr>
              <a:t>10.6</a:t>
            </a:r>
          </a:p>
        </p:txBody>
      </p:sp>
      <p:grpSp>
        <p:nvGrpSpPr>
          <p:cNvPr id="39951" name="Group 67"/>
          <p:cNvGrpSpPr>
            <a:grpSpLocks/>
          </p:cNvGrpSpPr>
          <p:nvPr/>
        </p:nvGrpSpPr>
        <p:grpSpPr bwMode="auto">
          <a:xfrm>
            <a:off x="2119313" y="5714141"/>
            <a:ext cx="381000" cy="519245"/>
            <a:chOff x="2078" y="1387"/>
            <a:chExt cx="1615" cy="2201"/>
          </a:xfrm>
        </p:grpSpPr>
        <p:sp>
          <p:nvSpPr>
            <p:cNvPr id="73" name="Oval 68">
              <a:extLst>
                <a:ext uri="{FF2B5EF4-FFF2-40B4-BE49-F238E27FC236}">
                  <a16:creationId xmlns:a16="http://schemas.microsoft.com/office/drawing/2014/main" id="{1A9445A7-2B09-6243-89C4-7F3CBA6881B0}"/>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74" name="Oval 69">
              <a:extLst>
                <a:ext uri="{FF2B5EF4-FFF2-40B4-BE49-F238E27FC236}">
                  <a16:creationId xmlns:a16="http://schemas.microsoft.com/office/drawing/2014/main" id="{A46E9844-0164-0448-8E4F-9ECD67CB3579}"/>
                </a:ext>
              </a:extLst>
            </p:cNvPr>
            <p:cNvSpPr>
              <a:spLocks noChangeArrowheads="1"/>
            </p:cNvSpPr>
            <p:nvPr/>
          </p:nvSpPr>
          <p:spPr bwMode="gray">
            <a:xfrm>
              <a:off x="2172" y="1774"/>
              <a:ext cx="1427" cy="1427"/>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p:spPr>
          <p:txBody>
            <a:bodyPr wrap="none" anchor="ctr"/>
            <a:lstStyle/>
            <a:p>
              <a:pPr eaLnBrk="1" hangingPunct="1">
                <a:defRPr/>
              </a:pPr>
              <a:endParaRPr lang="zh-CN" altLang="en-US">
                <a:solidFill>
                  <a:srgbClr val="163794"/>
                </a:solidFill>
                <a:latin typeface="Arial" charset="0"/>
              </a:endParaRPr>
            </a:p>
          </p:txBody>
        </p:sp>
        <p:sp>
          <p:nvSpPr>
            <p:cNvPr id="75" name="Oval 70">
              <a:extLst>
                <a:ext uri="{FF2B5EF4-FFF2-40B4-BE49-F238E27FC236}">
                  <a16:creationId xmlns:a16="http://schemas.microsoft.com/office/drawing/2014/main" id="{EBD5559C-EDD6-F048-B4F5-52D1F67F6AE1}"/>
                </a:ext>
              </a:extLst>
            </p:cNvPr>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76" name="Oval 71">
              <a:extLst>
                <a:ext uri="{FF2B5EF4-FFF2-40B4-BE49-F238E27FC236}">
                  <a16:creationId xmlns:a16="http://schemas.microsoft.com/office/drawing/2014/main" id="{7D4E9096-2374-3E4B-BCA0-3A2AD1DBDB10}"/>
                </a:ext>
              </a:extLst>
            </p:cNvPr>
            <p:cNvSpPr>
              <a:spLocks noChangeArrowheads="1"/>
            </p:cNvSpPr>
            <p:nvPr/>
          </p:nvSpPr>
          <p:spPr bwMode="gray">
            <a:xfrm>
              <a:off x="2253" y="1387"/>
              <a:ext cx="1101" cy="2201"/>
            </a:xfrm>
            <a:prstGeom prst="ellipse">
              <a:avLst/>
            </a:prstGeom>
            <a:gradFill rotWithShape="1">
              <a:gsLst>
                <a:gs pos="0">
                  <a:srgbClr val="21B3E1"/>
                </a:gs>
                <a:gs pos="100000">
                  <a:srgbClr val="21B3E1">
                    <a:gamma/>
                    <a:shade val="46275"/>
                    <a:invGamma/>
                  </a:srgbClr>
                </a:gs>
              </a:gsLst>
              <a:lin ang="5400000" scaled="1"/>
            </a:gradFill>
            <a:ln>
              <a:noFill/>
            </a:ln>
            <a:effectLst/>
            <a:extLst/>
          </p:spPr>
          <p:txBody>
            <a:bodyPr wrap="none" anchor="ctr">
              <a:spAutoFit/>
            </a:bodyPr>
            <a:lstStyle/>
            <a:p>
              <a:pPr eaLnBrk="1" hangingPunct="1">
                <a:defRPr/>
              </a:pPr>
              <a:endParaRPr lang="zh-CN" altLang="en-US">
                <a:solidFill>
                  <a:srgbClr val="163794"/>
                </a:solidFill>
                <a:latin typeface="Arial" charset="0"/>
              </a:endParaRPr>
            </a:p>
          </p:txBody>
        </p:sp>
        <p:sp>
          <p:nvSpPr>
            <p:cNvPr id="77" name="Oval 72">
              <a:extLst>
                <a:ext uri="{FF2B5EF4-FFF2-40B4-BE49-F238E27FC236}">
                  <a16:creationId xmlns:a16="http://schemas.microsoft.com/office/drawing/2014/main" id="{DA891151-E9E6-C949-A815-345F0C867498}"/>
                </a:ext>
              </a:extLst>
            </p:cNvPr>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sp>
          <p:nvSpPr>
            <p:cNvPr id="78" name="Oval 73">
              <a:extLst>
                <a:ext uri="{FF2B5EF4-FFF2-40B4-BE49-F238E27FC236}">
                  <a16:creationId xmlns:a16="http://schemas.microsoft.com/office/drawing/2014/main" id="{6A30CDD6-CC67-C849-A203-77BE2447E063}"/>
                </a:ext>
              </a:extLst>
            </p:cNvPr>
            <p:cNvSpPr>
              <a:spLocks noChangeArrowheads="1"/>
            </p:cNvSpPr>
            <p:nvPr/>
          </p:nvSpPr>
          <p:spPr bwMode="gray">
            <a:xfrm>
              <a:off x="2334" y="1387"/>
              <a:ext cx="1097" cy="2201"/>
            </a:xfrm>
            <a:prstGeom prst="ellipse">
              <a:avLst/>
            </a:prstGeom>
            <a:gradFill rotWithShape="1">
              <a:gsLst>
                <a:gs pos="0">
                  <a:srgbClr val="21B3E1"/>
                </a:gs>
                <a:gs pos="100000">
                  <a:srgbClr val="21B3E1">
                    <a:gamma/>
                    <a:shade val="48627"/>
                    <a:invGamma/>
                  </a:srgbClr>
                </a:gs>
              </a:gsLst>
              <a:lin ang="2700000" scaled="1"/>
            </a:gradFill>
            <a:ln>
              <a:noFill/>
            </a:ln>
            <a:effectLst/>
            <a:extLst/>
          </p:spPr>
          <p:txBody>
            <a:bodyPr anchor="ctr">
              <a:spAutoFit/>
            </a:bodyPr>
            <a:lstStyle/>
            <a:p>
              <a:pPr eaLnBrk="1" hangingPunct="1">
                <a:defRPr/>
              </a:pPr>
              <a:endParaRPr lang="zh-CN" altLang="en-US">
                <a:solidFill>
                  <a:srgbClr val="163794"/>
                </a:solidFill>
                <a:latin typeface="Arial" charset="0"/>
              </a:endParaRPr>
            </a:p>
          </p:txBody>
        </p:sp>
      </p:grpSp>
    </p:spTree>
    <p:extLst>
      <p:ext uri="{BB962C8B-B14F-4D97-AF65-F5344CB8AC3E}">
        <p14:creationId xmlns:p14="http://schemas.microsoft.com/office/powerpoint/2010/main" val="1053428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body" idx="1"/>
          </p:nvPr>
        </p:nvSpPr>
        <p:spPr>
          <a:xfrm>
            <a:off x="2135189" y="1660525"/>
            <a:ext cx="8143875" cy="2571750"/>
          </a:xfrm>
        </p:spPr>
        <p:txBody>
          <a:bodyPr>
            <a:normAutofit/>
          </a:bodyPr>
          <a:lstStyle/>
          <a:p>
            <a:pPr>
              <a:lnSpc>
                <a:spcPct val="90000"/>
              </a:lnSpc>
              <a:buFont typeface="Wingdings" panose="05000000000000000000" pitchFamily="2" charset="2"/>
              <a:buNone/>
            </a:pPr>
            <a:r>
              <a:rPr lang="zh-CN" altLang="en-US" sz="1600" dirty="0">
                <a:latin typeface="宋体" panose="02010600030101010101" pitchFamily="2" charset="-122"/>
                <a:ea typeface="宋体" panose="02010600030101010101" pitchFamily="2" charset="-122"/>
              </a:rPr>
              <a:t>指令执行重新排序如下：</a:t>
            </a:r>
          </a:p>
          <a:p>
            <a:pPr>
              <a:buNone/>
            </a:pPr>
            <a:r>
              <a:rPr lang="en-US" altLang="zh-CN" sz="1600" dirty="0">
                <a:latin typeface="宋体" panose="02010600030101010101" pitchFamily="2" charset="-122"/>
                <a:ea typeface="宋体" panose="02010600030101010101" pitchFamily="2" charset="-122"/>
              </a:rPr>
              <a:t>LW	</a:t>
            </a:r>
            <a:r>
              <a:rPr lang="en-US" altLang="zh-CN" sz="1600" dirty="0" smtClean="0">
                <a:latin typeface="宋体" panose="02010600030101010101" pitchFamily="2" charset="-122"/>
                <a:ea typeface="宋体" panose="02010600030101010101" pitchFamily="2" charset="-122"/>
              </a:rPr>
              <a:t>	R1</a:t>
            </a:r>
            <a:r>
              <a:rPr lang="en-US" altLang="zh-CN" sz="1600" dirty="0">
                <a:latin typeface="宋体" panose="02010600030101010101" pitchFamily="2" charset="-122"/>
                <a:ea typeface="宋体" panose="02010600030101010101" pitchFamily="2" charset="-122"/>
              </a:rPr>
              <a:t>, 0(R2</a:t>
            </a:r>
            <a:r>
              <a:rPr lang="en-US" altLang="zh-CN"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	;</a:t>
            </a:r>
            <a:r>
              <a:rPr lang="zh-CN" altLang="en-US" sz="1600" dirty="0" smtClean="0">
                <a:latin typeface="宋体" panose="02010600030101010101" pitchFamily="2" charset="-122"/>
                <a:ea typeface="宋体" panose="02010600030101010101" pitchFamily="2" charset="-122"/>
              </a:rPr>
              <a:t>加法寄存器</a:t>
            </a:r>
            <a:r>
              <a:rPr lang="en-US" altLang="zh-CN" sz="1600" dirty="0" smtClean="0">
                <a:latin typeface="宋体" panose="02010600030101010101" pitchFamily="2" charset="-122"/>
                <a:ea typeface="宋体" panose="02010600030101010101" pitchFamily="2" charset="-122"/>
              </a:rPr>
              <a:t>R1←</a:t>
            </a:r>
            <a:r>
              <a:rPr lang="zh-CN" altLang="en-US" sz="1600" dirty="0" smtClean="0">
                <a:latin typeface="宋体" panose="02010600030101010101" pitchFamily="2" charset="-122"/>
                <a:ea typeface="宋体" panose="02010600030101010101" pitchFamily="2" charset="-122"/>
              </a:rPr>
              <a:t>取数</a:t>
            </a:r>
            <a:r>
              <a:rPr lang="en-US" altLang="zh-CN" sz="1600" dirty="0" smtClean="0">
                <a:latin typeface="宋体" panose="02010600030101010101" pitchFamily="2" charset="-122"/>
                <a:ea typeface="宋体" panose="02010600030101010101" pitchFamily="2" charset="-122"/>
              </a:rPr>
              <a:t>(R2)</a:t>
            </a:r>
          </a:p>
          <a:p>
            <a:pPr>
              <a:buNone/>
            </a:pPr>
            <a:r>
              <a:rPr lang="en-US" altLang="zh-CN" sz="1600" dirty="0">
                <a:latin typeface="宋体" panose="02010600030101010101" pitchFamily="2" charset="-122"/>
                <a:ea typeface="宋体" panose="02010600030101010101" pitchFamily="2" charset="-122"/>
              </a:rPr>
              <a:t>ADDI	R2, R2, #</a:t>
            </a:r>
            <a:r>
              <a:rPr lang="en-US" altLang="zh-CN" sz="1600" dirty="0" smtClean="0">
                <a:latin typeface="宋体" panose="02010600030101010101" pitchFamily="2" charset="-122"/>
                <a:ea typeface="宋体" panose="02010600030101010101" pitchFamily="2" charset="-122"/>
              </a:rPr>
              <a:t>4</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指针</a:t>
            </a:r>
            <a:r>
              <a:rPr lang="en-US" altLang="zh-CN" sz="1600" dirty="0">
                <a:latin typeface="宋体" panose="02010600030101010101" pitchFamily="2" charset="-122"/>
                <a:ea typeface="宋体" panose="02010600030101010101" pitchFamily="2" charset="-122"/>
              </a:rPr>
              <a:t>R2←</a:t>
            </a:r>
            <a:r>
              <a:rPr lang="zh-CN" altLang="en-US" sz="1600" dirty="0">
                <a:latin typeface="宋体" panose="02010600030101010101" pitchFamily="2" charset="-122"/>
                <a:ea typeface="宋体" panose="02010600030101010101" pitchFamily="2" charset="-122"/>
              </a:rPr>
              <a:t>指针</a:t>
            </a:r>
            <a:r>
              <a:rPr lang="en-US" altLang="zh-CN" sz="1600" dirty="0">
                <a:latin typeface="宋体" panose="02010600030101010101" pitchFamily="2" charset="-122"/>
                <a:ea typeface="宋体" panose="02010600030101010101" pitchFamily="2" charset="-122"/>
              </a:rPr>
              <a:t>R2+4</a:t>
            </a:r>
          </a:p>
          <a:p>
            <a:pPr>
              <a:buNone/>
            </a:pPr>
            <a:r>
              <a:rPr lang="en-US" altLang="zh-CN" sz="1600" dirty="0">
                <a:latin typeface="宋体" panose="02010600030101010101" pitchFamily="2" charset="-122"/>
                <a:ea typeface="宋体" panose="02010600030101010101" pitchFamily="2" charset="-122"/>
              </a:rPr>
              <a:t>SUB	R4, R3, R2	</a:t>
            </a:r>
            <a:r>
              <a:rPr lang="en-US" altLang="zh-CN" sz="1600" dirty="0" smtClean="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R4←</a:t>
            </a:r>
            <a:r>
              <a:rPr lang="en-US" altLang="zh-CN" sz="1600" dirty="0" smtClean="0">
                <a:latin typeface="宋体" panose="02010600030101010101" pitchFamily="2" charset="-122"/>
                <a:ea typeface="宋体" panose="02010600030101010101" pitchFamily="2" charset="-122"/>
              </a:rPr>
              <a:t>R3-R2</a:t>
            </a:r>
          </a:p>
          <a:p>
            <a:pPr>
              <a:buNone/>
            </a:pPr>
            <a:r>
              <a:rPr lang="en-US" altLang="zh-CN" sz="1600" dirty="0" smtClean="0">
                <a:latin typeface="宋体" panose="02010600030101010101" pitchFamily="2" charset="-122"/>
                <a:ea typeface="宋体" panose="02010600030101010101" pitchFamily="2" charset="-122"/>
              </a:rPr>
              <a:t>ADDI</a:t>
            </a:r>
            <a:r>
              <a:rPr lang="en-US" altLang="zh-CN" sz="1600" dirty="0">
                <a:latin typeface="宋体" panose="02010600030101010101" pitchFamily="2" charset="-122"/>
                <a:ea typeface="宋体" panose="02010600030101010101" pitchFamily="2" charset="-122"/>
              </a:rPr>
              <a:t>	R1, R1, #</a:t>
            </a:r>
            <a:r>
              <a:rPr lang="en-US" altLang="zh-CN" sz="1600" dirty="0" smtClean="0">
                <a:latin typeface="宋体" panose="02010600030101010101" pitchFamily="2" charset="-122"/>
                <a:ea typeface="宋体" panose="02010600030101010101" pitchFamily="2" charset="-122"/>
              </a:rPr>
              <a:t>1</a:t>
            </a:r>
            <a:r>
              <a:rPr lang="en-US" altLang="zh-CN" sz="1600" dirty="0">
                <a:latin typeface="宋体" panose="02010600030101010101" pitchFamily="2" charset="-122"/>
                <a:ea typeface="宋体" panose="02010600030101010101" pitchFamily="2" charset="-122"/>
              </a:rPr>
              <a:t>	</a:t>
            </a:r>
            <a:r>
              <a:rPr lang="en-US" altLang="zh-CN" sz="1600" dirty="0" smtClean="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R1←R1+1</a:t>
            </a:r>
          </a:p>
          <a:p>
            <a:pPr>
              <a:buNone/>
            </a:pPr>
            <a:r>
              <a:rPr lang="en-US" altLang="zh-CN" sz="1600" dirty="0" smtClean="0">
                <a:latin typeface="宋体" panose="02010600030101010101" pitchFamily="2" charset="-122"/>
                <a:ea typeface="宋体" panose="02010600030101010101" pitchFamily="2" charset="-122"/>
              </a:rPr>
              <a:t>BNZ	R4, LOOP</a:t>
            </a:r>
            <a:r>
              <a:rPr lang="en-US" altLang="zh-CN" sz="1600" dirty="0" smtClean="0">
                <a:latin typeface="宋体" panose="02010600030101010101" pitchFamily="2" charset="-122"/>
                <a:ea typeface="宋体" panose="02010600030101010101" pitchFamily="2" charset="-122"/>
              </a:rPr>
              <a:t>		;</a:t>
            </a:r>
            <a:r>
              <a:rPr lang="zh-CN" altLang="en-US" sz="1600" dirty="0" smtClean="0">
                <a:latin typeface="宋体" panose="02010600030101010101" pitchFamily="2" charset="-122"/>
                <a:ea typeface="宋体" panose="02010600030101010101" pitchFamily="2" charset="-122"/>
              </a:rPr>
              <a:t>若</a:t>
            </a:r>
            <a:r>
              <a:rPr lang="en-US" altLang="zh-CN" sz="1600" dirty="0" smtClean="0">
                <a:latin typeface="宋体" panose="02010600030101010101" pitchFamily="2" charset="-122"/>
                <a:ea typeface="宋体" panose="02010600030101010101" pitchFamily="2" charset="-122"/>
              </a:rPr>
              <a:t>R4≠0, </a:t>
            </a:r>
            <a:r>
              <a:rPr lang="zh-CN" altLang="en-US" sz="1600" dirty="0" smtClean="0">
                <a:latin typeface="宋体" panose="02010600030101010101" pitchFamily="2" charset="-122"/>
                <a:ea typeface="宋体" panose="02010600030101010101" pitchFamily="2" charset="-122"/>
              </a:rPr>
              <a:t>循环</a:t>
            </a:r>
          </a:p>
          <a:p>
            <a:pPr>
              <a:buNone/>
            </a:pPr>
            <a:r>
              <a:rPr lang="en-US" altLang="zh-CN" sz="1600" dirty="0" smtClean="0">
                <a:latin typeface="宋体" panose="02010600030101010101" pitchFamily="2" charset="-122"/>
                <a:ea typeface="宋体" panose="02010600030101010101" pitchFamily="2" charset="-122"/>
              </a:rPr>
              <a:t>SW		-4(R2), R1</a:t>
            </a:r>
            <a:r>
              <a:rPr lang="en-US" altLang="zh-CN" sz="1600" dirty="0" smtClean="0">
                <a:latin typeface="宋体" panose="02010600030101010101" pitchFamily="2" charset="-122"/>
                <a:ea typeface="宋体" panose="02010600030101010101" pitchFamily="2" charset="-122"/>
              </a:rPr>
              <a:t>	;</a:t>
            </a:r>
            <a:r>
              <a:rPr lang="zh-CN" altLang="en-US" sz="1600" dirty="0" smtClean="0">
                <a:latin typeface="宋体" panose="02010600030101010101" pitchFamily="2" charset="-122"/>
                <a:ea typeface="宋体" panose="02010600030101010101" pitchFamily="2" charset="-122"/>
              </a:rPr>
              <a:t>分支延迟槽，存数</a:t>
            </a:r>
            <a:r>
              <a:rPr lang="en-US" altLang="zh-CN" sz="1600" dirty="0" smtClean="0">
                <a:latin typeface="宋体" panose="02010600030101010101" pitchFamily="2" charset="-122"/>
                <a:ea typeface="宋体" panose="02010600030101010101" pitchFamily="2" charset="-122"/>
              </a:rPr>
              <a:t>(R2-4)←R1</a:t>
            </a:r>
            <a:endParaRPr lang="zh-CN" altLang="en-US" sz="1600" dirty="0">
              <a:latin typeface="宋体" panose="02010600030101010101" pitchFamily="2" charset="-122"/>
              <a:ea typeface="宋体" panose="02010600030101010101" pitchFamily="2" charset="-122"/>
            </a:endParaRPr>
          </a:p>
        </p:txBody>
      </p:sp>
      <p:sp>
        <p:nvSpPr>
          <p:cNvPr id="58370" name="Rectangle 4"/>
          <p:cNvSpPr>
            <a:spLocks noChangeArrowheads="1"/>
          </p:cNvSpPr>
          <p:nvPr/>
        </p:nvSpPr>
        <p:spPr bwMode="auto">
          <a:xfrm>
            <a:off x="2075627" y="4128142"/>
            <a:ext cx="30956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None/>
            </a:pPr>
            <a:r>
              <a:rPr lang="en-US" altLang="zh-CN" sz="1400" b="1" dirty="0" smtClean="0">
                <a:latin typeface="宋体" panose="02010600030101010101" pitchFamily="2" charset="-122"/>
                <a:ea typeface="宋体" panose="02010600030101010101" pitchFamily="2" charset="-122"/>
              </a:rPr>
              <a:t>LOOP:	</a:t>
            </a:r>
            <a:r>
              <a:rPr lang="pt-BR" altLang="zh-CN" sz="1400" b="1" dirty="0">
                <a:latin typeface="宋体" panose="02010600030101010101" pitchFamily="2" charset="-122"/>
                <a:ea typeface="宋体" panose="02010600030101010101" pitchFamily="2" charset="-122"/>
              </a:rPr>
              <a:t>LW	R1, 0(R2</a:t>
            </a:r>
            <a:r>
              <a:rPr lang="pt-BR" altLang="zh-CN" sz="1400" b="1" dirty="0" smtClean="0">
                <a:latin typeface="宋体" panose="02010600030101010101" pitchFamily="2" charset="-122"/>
                <a:ea typeface="宋体" panose="02010600030101010101" pitchFamily="2" charset="-122"/>
              </a:rPr>
              <a:t>)</a:t>
            </a:r>
            <a:r>
              <a:rPr lang="pt-BR" altLang="zh-CN" sz="1400" b="1" dirty="0">
                <a:latin typeface="宋体" panose="02010600030101010101" pitchFamily="2" charset="-122"/>
                <a:ea typeface="宋体" panose="02010600030101010101" pitchFamily="2" charset="-122"/>
              </a:rPr>
              <a:t>		ADDI	R1, R1, #</a:t>
            </a:r>
            <a:r>
              <a:rPr lang="pt-BR" altLang="zh-CN" sz="1400" b="1" dirty="0" smtClean="0">
                <a:latin typeface="宋体" panose="02010600030101010101" pitchFamily="2" charset="-122"/>
                <a:ea typeface="宋体" panose="02010600030101010101" pitchFamily="2" charset="-122"/>
              </a:rPr>
              <a:t>1</a:t>
            </a:r>
            <a:r>
              <a:rPr lang="pt-BR" altLang="zh-CN" sz="1400" b="1" dirty="0">
                <a:latin typeface="宋体" panose="02010600030101010101" pitchFamily="2" charset="-122"/>
                <a:ea typeface="宋体" panose="02010600030101010101" pitchFamily="2" charset="-122"/>
              </a:rPr>
              <a:t>		SW	</a:t>
            </a:r>
            <a:r>
              <a:rPr lang="pt-BR" altLang="zh-CN" sz="1400" b="1" dirty="0">
                <a:solidFill>
                  <a:srgbClr val="FF0000"/>
                </a:solidFill>
                <a:latin typeface="宋体" panose="02010600030101010101" pitchFamily="2" charset="-122"/>
                <a:ea typeface="宋体" panose="02010600030101010101" pitchFamily="2" charset="-122"/>
              </a:rPr>
              <a:t>0</a:t>
            </a:r>
            <a:r>
              <a:rPr lang="pt-BR" altLang="zh-CN" sz="1400" b="1" dirty="0">
                <a:latin typeface="宋体" panose="02010600030101010101" pitchFamily="2" charset="-122"/>
                <a:ea typeface="宋体" panose="02010600030101010101" pitchFamily="2" charset="-122"/>
              </a:rPr>
              <a:t>(R2), </a:t>
            </a:r>
            <a:r>
              <a:rPr lang="pt-BR" altLang="zh-CN" sz="1400" b="1" dirty="0" smtClean="0">
                <a:latin typeface="宋体" panose="02010600030101010101" pitchFamily="2" charset="-122"/>
                <a:ea typeface="宋体" panose="02010600030101010101" pitchFamily="2" charset="-122"/>
              </a:rPr>
              <a:t>R1</a:t>
            </a:r>
            <a:r>
              <a:rPr lang="pt-BR" altLang="zh-CN" sz="1400" b="1" dirty="0">
                <a:latin typeface="宋体" panose="02010600030101010101" pitchFamily="2" charset="-122"/>
                <a:ea typeface="宋体" panose="02010600030101010101" pitchFamily="2" charset="-122"/>
              </a:rPr>
              <a:t>		</a:t>
            </a:r>
            <a:r>
              <a:rPr lang="pt-BR" altLang="zh-CN" sz="1400" b="1" dirty="0">
                <a:solidFill>
                  <a:srgbClr val="FF0000"/>
                </a:solidFill>
                <a:latin typeface="宋体" panose="02010600030101010101" pitchFamily="2" charset="-122"/>
                <a:ea typeface="宋体" panose="02010600030101010101" pitchFamily="2" charset="-122"/>
              </a:rPr>
              <a:t>ADDI	R2, R2, #4</a:t>
            </a:r>
          </a:p>
          <a:p>
            <a:pPr algn="ctr">
              <a:spcBef>
                <a:spcPct val="0"/>
              </a:spcBef>
              <a:buClrTx/>
              <a:buSzTx/>
              <a:buNone/>
            </a:pP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SUB	R4, R3, R2</a:t>
            </a:r>
            <a:r>
              <a:rPr lang="pt-BR" altLang="zh-CN" sz="1400" b="1" dirty="0">
                <a:latin typeface="宋体" panose="02010600030101010101" pitchFamily="2" charset="-122"/>
                <a:ea typeface="宋体" panose="02010600030101010101" pitchFamily="2" charset="-122"/>
              </a:rPr>
              <a:t>		BNZ	R4, LOOP</a:t>
            </a:r>
          </a:p>
        </p:txBody>
      </p:sp>
      <p:sp>
        <p:nvSpPr>
          <p:cNvPr id="58374" name="Rectangle 8"/>
          <p:cNvSpPr>
            <a:spLocks noChangeArrowheads="1"/>
          </p:cNvSpPr>
          <p:nvPr/>
        </p:nvSpPr>
        <p:spPr bwMode="auto">
          <a:xfrm>
            <a:off x="2135189" y="4104740"/>
            <a:ext cx="3095625" cy="14176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宋体" panose="02010600030101010101" pitchFamily="2" charset="-122"/>
              <a:ea typeface="宋体" panose="02010600030101010101" pitchFamily="2" charset="-122"/>
            </a:endParaRPr>
          </a:p>
        </p:txBody>
      </p:sp>
      <p:sp>
        <p:nvSpPr>
          <p:cNvPr id="58375" name="Rectangle 9"/>
          <p:cNvSpPr>
            <a:spLocks noChangeArrowheads="1"/>
          </p:cNvSpPr>
          <p:nvPr/>
        </p:nvSpPr>
        <p:spPr bwMode="auto">
          <a:xfrm>
            <a:off x="6383339" y="4104740"/>
            <a:ext cx="3095625" cy="14176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宋体" panose="02010600030101010101" pitchFamily="2" charset="-122"/>
              <a:ea typeface="宋体" panose="02010600030101010101" pitchFamily="2" charset="-122"/>
            </a:endParaRPr>
          </a:p>
        </p:txBody>
      </p:sp>
      <p:sp>
        <p:nvSpPr>
          <p:cNvPr id="58376" name="Rectangle 10"/>
          <p:cNvSpPr>
            <a:spLocks noChangeArrowheads="1"/>
          </p:cNvSpPr>
          <p:nvPr/>
        </p:nvSpPr>
        <p:spPr bwMode="auto">
          <a:xfrm>
            <a:off x="2135189" y="5747803"/>
            <a:ext cx="3095625" cy="1477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宋体" panose="02010600030101010101" pitchFamily="2" charset="-122"/>
              <a:ea typeface="宋体" panose="02010600030101010101" pitchFamily="2" charset="-122"/>
            </a:endParaRPr>
          </a:p>
        </p:txBody>
      </p:sp>
      <p:sp>
        <p:nvSpPr>
          <p:cNvPr id="58377" name="Rectangle 11"/>
          <p:cNvSpPr>
            <a:spLocks noChangeArrowheads="1"/>
          </p:cNvSpPr>
          <p:nvPr/>
        </p:nvSpPr>
        <p:spPr bwMode="auto">
          <a:xfrm>
            <a:off x="6383339" y="5629050"/>
            <a:ext cx="3095625" cy="1477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a:latin typeface="宋体" panose="02010600030101010101" pitchFamily="2" charset="-122"/>
              <a:ea typeface="宋体" panose="02010600030101010101" pitchFamily="2" charset="-122"/>
            </a:endParaRPr>
          </a:p>
        </p:txBody>
      </p:sp>
      <p:sp>
        <p:nvSpPr>
          <p:cNvPr id="58378" name="Line 12"/>
          <p:cNvSpPr>
            <a:spLocks noChangeShapeType="1"/>
          </p:cNvSpPr>
          <p:nvPr/>
        </p:nvSpPr>
        <p:spPr bwMode="auto">
          <a:xfrm>
            <a:off x="5232400" y="4731803"/>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9" name="Line 13"/>
          <p:cNvSpPr>
            <a:spLocks noChangeShapeType="1"/>
          </p:cNvSpPr>
          <p:nvPr/>
        </p:nvSpPr>
        <p:spPr bwMode="auto">
          <a:xfrm>
            <a:off x="9480551" y="4658778"/>
            <a:ext cx="360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14"/>
          <p:cNvSpPr>
            <a:spLocks noChangeShapeType="1"/>
          </p:cNvSpPr>
          <p:nvPr/>
        </p:nvSpPr>
        <p:spPr bwMode="auto">
          <a:xfrm>
            <a:off x="9840913" y="4658778"/>
            <a:ext cx="0" cy="1657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5"/>
          <p:cNvSpPr>
            <a:spLocks noChangeShapeType="1"/>
          </p:cNvSpPr>
          <p:nvPr/>
        </p:nvSpPr>
        <p:spPr bwMode="auto">
          <a:xfrm flipH="1">
            <a:off x="9480551" y="631612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6"/>
          <p:cNvSpPr>
            <a:spLocks noChangeShapeType="1"/>
          </p:cNvSpPr>
          <p:nvPr/>
        </p:nvSpPr>
        <p:spPr bwMode="auto">
          <a:xfrm flipH="1">
            <a:off x="5232400" y="6387565"/>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标题 1">
            <a:extLst>
              <a:ext uri="{FF2B5EF4-FFF2-40B4-BE49-F238E27FC236}">
                <a16:creationId xmlns:a16="http://schemas.microsoft.com/office/drawing/2014/main" id="{44A2F1A4-2399-814B-A196-7301C4F29CD4}"/>
              </a:ext>
            </a:extLst>
          </p:cNvPr>
          <p:cNvSpPr>
            <a:spLocks noGrp="1"/>
          </p:cNvSpPr>
          <p:nvPr>
            <p:ph type="title"/>
          </p:nvPr>
        </p:nvSpPr>
        <p:spPr/>
        <p:txBody>
          <a:bodyPr/>
          <a:lstStyle/>
          <a:p>
            <a:pPr>
              <a:defRPr/>
            </a:pPr>
            <a:r>
              <a:rPr lang="zh-CN" altLang="en-US" dirty="0">
                <a:ea typeface="宋体" panose="02010600030101010101" pitchFamily="2" charset="-122"/>
              </a:rPr>
              <a:t>习题</a:t>
            </a:r>
            <a:r>
              <a:rPr lang="en-US" altLang="zh-CN" dirty="0">
                <a:ea typeface="宋体" panose="02010600030101010101" pitchFamily="2" charset="-122"/>
              </a:rPr>
              <a:t>3.11</a:t>
            </a: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a:t>
            </a:r>
          </a:p>
        </p:txBody>
      </p:sp>
      <p:sp>
        <p:nvSpPr>
          <p:cNvPr id="4" name="矩形 3"/>
          <p:cNvSpPr/>
          <p:nvPr/>
        </p:nvSpPr>
        <p:spPr>
          <a:xfrm>
            <a:off x="6361216" y="4116572"/>
            <a:ext cx="3055916" cy="1384995"/>
          </a:xfrm>
          <a:prstGeom prst="rect">
            <a:avLst/>
          </a:prstGeom>
        </p:spPr>
        <p:txBody>
          <a:bodyPr wrap="square">
            <a:spAutoFit/>
          </a:bodyPr>
          <a:lstStyle/>
          <a:p>
            <a:pPr algn="ctr">
              <a:spcBef>
                <a:spcPct val="0"/>
              </a:spcBef>
            </a:pPr>
            <a:r>
              <a:rPr lang="en-US" altLang="zh-CN" sz="1400" b="1" dirty="0">
                <a:solidFill>
                  <a:prstClr val="black"/>
                </a:solidFill>
                <a:latin typeface="宋体" panose="02010600030101010101" pitchFamily="2" charset="-122"/>
                <a:ea typeface="宋体" panose="02010600030101010101" pitchFamily="2" charset="-122"/>
              </a:rPr>
              <a:t>LOOP:	</a:t>
            </a:r>
            <a:r>
              <a:rPr lang="pt-BR" altLang="zh-CN" sz="1400" b="1" dirty="0">
                <a:solidFill>
                  <a:prstClr val="black"/>
                </a:solidFill>
                <a:latin typeface="宋体" panose="02010600030101010101" pitchFamily="2" charset="-122"/>
                <a:ea typeface="宋体" panose="02010600030101010101" pitchFamily="2" charset="-122"/>
              </a:rPr>
              <a:t>LW	R1, 0(R2)	</a:t>
            </a:r>
            <a:r>
              <a:rPr lang="pt-BR" altLang="zh-CN" sz="1400" b="1" dirty="0">
                <a:solidFill>
                  <a:srgbClr val="FF0000"/>
                </a:solidFill>
                <a:latin typeface="宋体" panose="02010600030101010101" pitchFamily="2" charset="-122"/>
                <a:ea typeface="宋体" panose="02010600030101010101" pitchFamily="2" charset="-122"/>
              </a:rPr>
              <a:t>ADDI	R2, R2, #</a:t>
            </a:r>
            <a:r>
              <a:rPr lang="pt-BR" altLang="zh-CN" sz="1400" b="1" dirty="0" smtClean="0">
                <a:solidFill>
                  <a:srgbClr val="FF0000"/>
                </a:solidFill>
                <a:latin typeface="宋体" panose="02010600030101010101" pitchFamily="2" charset="-122"/>
                <a:ea typeface="宋体" panose="02010600030101010101" pitchFamily="2" charset="-122"/>
              </a:rPr>
              <a:t>4</a:t>
            </a:r>
          </a:p>
          <a:p>
            <a:pPr algn="ctr">
              <a:spcBef>
                <a:spcPct val="0"/>
              </a:spcBef>
            </a:pPr>
            <a:r>
              <a:rPr lang="pt-BR" altLang="zh-CN" sz="1400" b="1" dirty="0">
                <a:solidFill>
                  <a:prstClr val="black"/>
                </a:solidFill>
                <a:latin typeface="宋体" panose="02010600030101010101" pitchFamily="2" charset="-122"/>
                <a:ea typeface="宋体" panose="02010600030101010101" pitchFamily="2" charset="-122"/>
              </a:rPr>
              <a:t>	</a:t>
            </a:r>
            <a:r>
              <a:rPr lang="pt-BR" altLang="zh-CN" sz="1400" b="1" dirty="0" smtClean="0">
                <a:solidFill>
                  <a:prstClr val="black"/>
                </a:solidFill>
                <a:latin typeface="宋体" panose="02010600030101010101" pitchFamily="2" charset="-122"/>
                <a:ea typeface="宋体" panose="02010600030101010101" pitchFamily="2" charset="-122"/>
              </a:rPr>
              <a:t>ADDI</a:t>
            </a:r>
            <a:r>
              <a:rPr lang="pt-BR" altLang="zh-CN" sz="1400" b="1" dirty="0">
                <a:solidFill>
                  <a:prstClr val="black"/>
                </a:solidFill>
                <a:latin typeface="宋体" panose="02010600030101010101" pitchFamily="2" charset="-122"/>
                <a:ea typeface="宋体" panose="02010600030101010101" pitchFamily="2" charset="-122"/>
              </a:rPr>
              <a:t>	R1, R1, #1		SW	</a:t>
            </a:r>
            <a:r>
              <a:rPr lang="en-US" altLang="zh-CN" sz="1400" b="1" dirty="0" smtClean="0">
                <a:solidFill>
                  <a:srgbClr val="FF0000"/>
                </a:solidFill>
                <a:latin typeface="宋体" panose="02010600030101010101" pitchFamily="2" charset="-122"/>
                <a:ea typeface="宋体" panose="02010600030101010101" pitchFamily="2" charset="-122"/>
              </a:rPr>
              <a:t>-4</a:t>
            </a:r>
            <a:r>
              <a:rPr lang="pt-BR" altLang="zh-CN" sz="1400" b="1" dirty="0" smtClean="0">
                <a:solidFill>
                  <a:prstClr val="black"/>
                </a:solidFill>
                <a:latin typeface="宋体" panose="02010600030101010101" pitchFamily="2" charset="-122"/>
                <a:ea typeface="宋体" panose="02010600030101010101" pitchFamily="2" charset="-122"/>
              </a:rPr>
              <a:t>(R2</a:t>
            </a:r>
            <a:r>
              <a:rPr lang="pt-BR" altLang="zh-CN" sz="1400" b="1" dirty="0">
                <a:solidFill>
                  <a:prstClr val="black"/>
                </a:solidFill>
                <a:latin typeface="宋体" panose="02010600030101010101" pitchFamily="2" charset="-122"/>
                <a:ea typeface="宋体" panose="02010600030101010101" pitchFamily="2" charset="-122"/>
              </a:rPr>
              <a:t>), </a:t>
            </a:r>
            <a:r>
              <a:rPr lang="pt-BR" altLang="zh-CN" sz="1400" b="1" dirty="0" smtClean="0">
                <a:solidFill>
                  <a:prstClr val="black"/>
                </a:solidFill>
                <a:latin typeface="宋体" panose="02010600030101010101" pitchFamily="2" charset="-122"/>
                <a:ea typeface="宋体" panose="02010600030101010101" pitchFamily="2" charset="-122"/>
              </a:rPr>
              <a:t>R1</a:t>
            </a:r>
          </a:p>
          <a:p>
            <a:pPr algn="ctr">
              <a:spcBef>
                <a:spcPct val="0"/>
              </a:spcBef>
            </a:pPr>
            <a:r>
              <a:rPr lang="pt-BR" altLang="zh-CN" sz="1400" b="1" dirty="0" smtClean="0">
                <a:solidFill>
                  <a:srgbClr val="FF0000"/>
                </a:solidFill>
                <a:latin typeface="宋体" panose="02010600030101010101" pitchFamily="2" charset="-122"/>
                <a:ea typeface="宋体" panose="02010600030101010101" pitchFamily="2" charset="-122"/>
              </a:rPr>
              <a:t>	</a:t>
            </a:r>
            <a:r>
              <a:rPr lang="pt-BR" altLang="zh-CN" sz="1400" b="1" dirty="0" smtClean="0">
                <a:solidFill>
                  <a:srgbClr val="00B0F0"/>
                </a:solidFill>
                <a:latin typeface="宋体" panose="02010600030101010101" pitchFamily="2" charset="-122"/>
                <a:ea typeface="宋体" panose="02010600030101010101" pitchFamily="2" charset="-122"/>
              </a:rPr>
              <a:t>SUB</a:t>
            </a:r>
            <a:r>
              <a:rPr lang="pt-BR" altLang="zh-CN" sz="1400" b="1" dirty="0">
                <a:solidFill>
                  <a:srgbClr val="00B0F0"/>
                </a:solidFill>
                <a:latin typeface="宋体" panose="02010600030101010101" pitchFamily="2" charset="-122"/>
                <a:ea typeface="宋体" panose="02010600030101010101" pitchFamily="2" charset="-122"/>
              </a:rPr>
              <a:t>	R4, R3, R2	</a:t>
            </a:r>
          </a:p>
          <a:p>
            <a:pPr algn="ctr">
              <a:spcBef>
                <a:spcPct val="0"/>
              </a:spcBef>
            </a:pPr>
            <a:r>
              <a:rPr lang="pt-BR" altLang="zh-CN" sz="1400" b="1" dirty="0">
                <a:solidFill>
                  <a:prstClr val="black"/>
                </a:solidFill>
                <a:latin typeface="宋体" panose="02010600030101010101" pitchFamily="2" charset="-122"/>
                <a:ea typeface="宋体" panose="02010600030101010101" pitchFamily="2" charset="-122"/>
              </a:rPr>
              <a:t>	BNZ	R4, LOOP</a:t>
            </a:r>
            <a:endParaRPr lang="pt-BR" altLang="zh-CN" sz="1400" b="1" dirty="0">
              <a:solidFill>
                <a:prstClr val="black"/>
              </a:solidFill>
              <a:latin typeface="宋体" panose="02010600030101010101" pitchFamily="2" charset="-122"/>
              <a:ea typeface="宋体" panose="02010600030101010101" pitchFamily="2" charset="-122"/>
            </a:endParaRPr>
          </a:p>
        </p:txBody>
      </p:sp>
      <p:sp>
        <p:nvSpPr>
          <p:cNvPr id="12" name="矩形 11"/>
          <p:cNvSpPr/>
          <p:nvPr/>
        </p:nvSpPr>
        <p:spPr>
          <a:xfrm>
            <a:off x="8283503" y="2745570"/>
            <a:ext cx="3908497" cy="1384995"/>
          </a:xfrm>
          <a:prstGeom prst="rect">
            <a:avLst/>
          </a:prstGeom>
        </p:spPr>
        <p:txBody>
          <a:bodyPr wrap="square">
            <a:spAutoFit/>
          </a:bodyPr>
          <a:lstStyle/>
          <a:p>
            <a:pPr>
              <a:spcBef>
                <a:spcPct val="0"/>
              </a:spcBef>
            </a:pPr>
            <a:r>
              <a:rPr lang="pt-BR" altLang="zh-CN" sz="1400" b="1" dirty="0" smtClean="0">
                <a:latin typeface="宋体" panose="02010600030101010101" pitchFamily="2" charset="-122"/>
                <a:ea typeface="宋体" panose="02010600030101010101" pitchFamily="2" charset="-122"/>
              </a:rPr>
              <a:t>ADDI R2</a:t>
            </a:r>
            <a:r>
              <a:rPr lang="pt-BR" altLang="zh-CN" sz="1400" b="1" dirty="0">
                <a:latin typeface="宋体" panose="02010600030101010101" pitchFamily="2" charset="-122"/>
                <a:ea typeface="宋体" panose="02010600030101010101" pitchFamily="2" charset="-122"/>
              </a:rPr>
              <a:t>, R2, #</a:t>
            </a:r>
            <a:r>
              <a:rPr lang="pt-BR" altLang="zh-CN" sz="1400" b="1" dirty="0" smtClean="0">
                <a:latin typeface="宋体" panose="02010600030101010101" pitchFamily="2" charset="-122"/>
                <a:ea typeface="宋体" panose="02010600030101010101" pitchFamily="2" charset="-122"/>
              </a:rPr>
              <a:t>4</a:t>
            </a:r>
            <a:r>
              <a:rPr lang="zh-CN" altLang="en-US" sz="1400" b="1" dirty="0" smtClean="0">
                <a:latin typeface="宋体" panose="02010600030101010101" pitchFamily="2" charset="-122"/>
                <a:ea typeface="宋体" panose="02010600030101010101" pitchFamily="2" charset="-122"/>
              </a:rPr>
              <a:t>指令调度到</a:t>
            </a:r>
            <a:endParaRPr lang="en-US" altLang="zh-CN" sz="1400" b="1" dirty="0" smtClean="0">
              <a:latin typeface="宋体" panose="02010600030101010101" pitchFamily="2" charset="-122"/>
              <a:ea typeface="宋体" panose="02010600030101010101" pitchFamily="2" charset="-122"/>
            </a:endParaRPr>
          </a:p>
          <a:p>
            <a:pPr>
              <a:spcBef>
                <a:spcPct val="0"/>
              </a:spcBef>
              <a:buClrTx/>
              <a:buSzTx/>
              <a:buNone/>
            </a:pPr>
            <a:r>
              <a:rPr lang="en-US" altLang="zh-CN" sz="1400" b="1" dirty="0" smtClean="0">
                <a:latin typeface="宋体" panose="02010600030101010101" pitchFamily="2" charset="-122"/>
                <a:ea typeface="宋体" panose="02010600030101010101" pitchFamily="2" charset="-122"/>
              </a:rPr>
              <a:t>ADDI R1 </a:t>
            </a:r>
            <a:r>
              <a:rPr lang="pt-BR" altLang="zh-CN" sz="1400" b="1" dirty="0">
                <a:latin typeface="宋体" panose="02010600030101010101" pitchFamily="2" charset="-122"/>
                <a:ea typeface="宋体" panose="02010600030101010101" pitchFamily="2" charset="-122"/>
              </a:rPr>
              <a:t>R1, R1, #</a:t>
            </a:r>
            <a:r>
              <a:rPr lang="pt-BR" altLang="zh-CN" sz="1400" b="1" dirty="0" smtClean="0">
                <a:latin typeface="宋体" panose="02010600030101010101" pitchFamily="2" charset="-122"/>
                <a:ea typeface="宋体" panose="02010600030101010101" pitchFamily="2" charset="-122"/>
              </a:rPr>
              <a:t>1</a:t>
            </a:r>
            <a:r>
              <a:rPr lang="zh-CN" altLang="en-US" sz="1400" b="1" dirty="0" smtClean="0">
                <a:latin typeface="宋体" panose="02010600030101010101" pitchFamily="2" charset="-122"/>
                <a:ea typeface="宋体" panose="02010600030101010101" pitchFamily="2" charset="-122"/>
              </a:rPr>
              <a:t>指令之前，消除</a:t>
            </a:r>
            <a:endParaRPr lang="en-US" altLang="zh-CN" sz="1400" b="1" dirty="0" smtClean="0">
              <a:latin typeface="宋体" panose="02010600030101010101" pitchFamily="2" charset="-122"/>
              <a:ea typeface="宋体" panose="02010600030101010101" pitchFamily="2" charset="-122"/>
            </a:endParaRPr>
          </a:p>
          <a:p>
            <a:pPr>
              <a:spcBef>
                <a:spcPct val="0"/>
              </a:spcBef>
              <a:buClrTx/>
              <a:buSzTx/>
              <a:buNone/>
            </a:pPr>
            <a:r>
              <a:rPr lang="pt-BR" altLang="zh-CN" sz="1400" b="1" dirty="0" smtClean="0">
                <a:solidFill>
                  <a:prstClr val="black"/>
                </a:solidFill>
                <a:latin typeface="宋体" panose="02010600030101010101" pitchFamily="2" charset="-122"/>
                <a:ea typeface="宋体" panose="02010600030101010101" pitchFamily="2" charset="-122"/>
              </a:rPr>
              <a:t>LW R1</a:t>
            </a:r>
            <a:r>
              <a:rPr lang="pt-BR" altLang="zh-CN" sz="1400" b="1" dirty="0">
                <a:solidFill>
                  <a:prstClr val="black"/>
                </a:solidFill>
                <a:latin typeface="宋体" panose="02010600030101010101" pitchFamily="2" charset="-122"/>
                <a:ea typeface="宋体" panose="02010600030101010101" pitchFamily="2" charset="-122"/>
              </a:rPr>
              <a:t>, 0(R2)</a:t>
            </a:r>
            <a:r>
              <a:rPr lang="zh-CN" altLang="en-US" sz="1400" b="1" dirty="0" smtClean="0">
                <a:latin typeface="宋体" panose="02010600030101010101" pitchFamily="2" charset="-122"/>
                <a:ea typeface="宋体" panose="02010600030101010101" pitchFamily="2" charset="-122"/>
              </a:rPr>
              <a:t>与</a:t>
            </a:r>
            <a:r>
              <a:rPr lang="pt-BR" altLang="zh-CN" sz="1400" b="1" dirty="0" smtClean="0">
                <a:solidFill>
                  <a:prstClr val="black"/>
                </a:solidFill>
                <a:latin typeface="宋体" panose="02010600030101010101" pitchFamily="2" charset="-122"/>
                <a:ea typeface="宋体" panose="02010600030101010101" pitchFamily="2" charset="-122"/>
              </a:rPr>
              <a:t>ADDI R1</a:t>
            </a:r>
            <a:r>
              <a:rPr lang="pt-BR" altLang="zh-CN" sz="1400" b="1" dirty="0">
                <a:solidFill>
                  <a:prstClr val="black"/>
                </a:solidFill>
                <a:latin typeface="宋体" panose="02010600030101010101" pitchFamily="2" charset="-122"/>
                <a:ea typeface="宋体" panose="02010600030101010101" pitchFamily="2" charset="-122"/>
              </a:rPr>
              <a:t>, </a:t>
            </a:r>
            <a:r>
              <a:rPr lang="pt-BR" altLang="zh-CN" sz="1400" b="1" dirty="0" smtClean="0">
                <a:solidFill>
                  <a:prstClr val="black"/>
                </a:solidFill>
                <a:latin typeface="宋体" panose="02010600030101010101" pitchFamily="2" charset="-122"/>
                <a:ea typeface="宋体" panose="02010600030101010101" pitchFamily="2" charset="-122"/>
              </a:rPr>
              <a:t>R1, #1</a:t>
            </a:r>
            <a:r>
              <a:rPr lang="zh-CN" altLang="en-US" sz="1400" b="1" dirty="0">
                <a:solidFill>
                  <a:prstClr val="black"/>
                </a:solidFill>
                <a:latin typeface="宋体" panose="02010600030101010101" pitchFamily="2" charset="-122"/>
                <a:ea typeface="宋体" panose="02010600030101010101" pitchFamily="2" charset="-122"/>
              </a:rPr>
              <a:t>之间</a:t>
            </a:r>
            <a:r>
              <a:rPr lang="zh-CN" altLang="en-US" sz="1400" b="1" dirty="0" smtClean="0">
                <a:solidFill>
                  <a:prstClr val="black"/>
                </a:solidFill>
                <a:latin typeface="宋体" panose="02010600030101010101" pitchFamily="2" charset="-122"/>
                <a:ea typeface="宋体" panose="02010600030101010101" pitchFamily="2" charset="-122"/>
              </a:rPr>
              <a:t>的数据冲突（时序问题，无法用重定向解决）。</a:t>
            </a:r>
            <a:endParaRPr lang="en-US" altLang="zh-CN" sz="1400" b="1" dirty="0" smtClean="0">
              <a:solidFill>
                <a:prstClr val="black"/>
              </a:solidFill>
              <a:latin typeface="宋体" panose="02010600030101010101" pitchFamily="2" charset="-122"/>
              <a:ea typeface="宋体" panose="02010600030101010101" pitchFamily="2" charset="-122"/>
            </a:endParaRPr>
          </a:p>
          <a:p>
            <a:pPr>
              <a:spcBef>
                <a:spcPct val="0"/>
              </a:spcBef>
              <a:buClrTx/>
              <a:buSzTx/>
              <a:buNone/>
            </a:pPr>
            <a:r>
              <a:rPr lang="en-US" altLang="zh-CN" sz="1400" b="1" dirty="0" smtClean="0">
                <a:latin typeface="宋体" panose="02010600030101010101" pitchFamily="2" charset="-122"/>
                <a:ea typeface="宋体" panose="02010600030101010101" pitchFamily="2" charset="-122"/>
              </a:rPr>
              <a:t>SW 0</a:t>
            </a:r>
            <a:r>
              <a:rPr lang="pt-BR" altLang="zh-CN" sz="1400" b="1" dirty="0" smtClean="0">
                <a:latin typeface="宋体" panose="02010600030101010101" pitchFamily="2" charset="-122"/>
                <a:ea typeface="宋体" panose="02010600030101010101" pitchFamily="2" charset="-122"/>
              </a:rPr>
              <a:t>(R2</a:t>
            </a: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R1</a:t>
            </a:r>
            <a:r>
              <a:rPr lang="zh-CN" altLang="en-US" sz="1400" b="1" dirty="0" smtClean="0">
                <a:latin typeface="宋体" panose="02010600030101010101" pitchFamily="2" charset="-122"/>
                <a:ea typeface="宋体" panose="02010600030101010101" pitchFamily="2" charset="-122"/>
              </a:rPr>
              <a:t>指令的</a:t>
            </a:r>
            <a:r>
              <a:rPr lang="en-US" altLang="zh-CN" sz="1400" b="1" dirty="0" smtClean="0">
                <a:latin typeface="宋体" panose="02010600030101010101" pitchFamily="2" charset="-122"/>
                <a:ea typeface="宋体" panose="02010600030101010101" pitchFamily="2" charset="-122"/>
              </a:rPr>
              <a:t>R2</a:t>
            </a:r>
            <a:r>
              <a:rPr lang="zh-CN" altLang="en-US" sz="1400" b="1" dirty="0" smtClean="0">
                <a:latin typeface="宋体" panose="02010600030101010101" pitchFamily="2" charset="-122"/>
                <a:ea typeface="宋体" panose="02010600030101010101" pitchFamily="2" charset="-122"/>
              </a:rPr>
              <a:t>比原来的大了</a:t>
            </a:r>
            <a:r>
              <a:rPr lang="en-US" altLang="zh-CN" sz="1400" b="1" dirty="0" smtClean="0">
                <a:latin typeface="宋体" panose="02010600030101010101" pitchFamily="2" charset="-122"/>
                <a:ea typeface="宋体" panose="02010600030101010101" pitchFamily="2" charset="-122"/>
              </a:rPr>
              <a:t>4</a:t>
            </a:r>
            <a:r>
              <a:rPr lang="zh-CN" altLang="en-US" sz="1400" b="1" dirty="0" smtClean="0">
                <a:latin typeface="宋体" panose="02010600030101010101" pitchFamily="2" charset="-122"/>
                <a:ea typeface="宋体" panose="02010600030101010101" pitchFamily="2" charset="-122"/>
              </a:rPr>
              <a:t>，所以要改成</a:t>
            </a:r>
            <a:r>
              <a:rPr lang="pt-BR" altLang="zh-CN" sz="1400" b="1" dirty="0" smtClean="0">
                <a:latin typeface="宋体" panose="02010600030101010101" pitchFamily="2" charset="-122"/>
                <a:ea typeface="宋体" panose="02010600030101010101" pitchFamily="2" charset="-122"/>
              </a:rPr>
              <a:t>SW </a:t>
            </a:r>
            <a:r>
              <a:rPr lang="en-US" altLang="zh-CN" sz="1400" b="1" dirty="0" smtClean="0">
                <a:latin typeface="宋体" panose="02010600030101010101" pitchFamily="2" charset="-122"/>
                <a:ea typeface="宋体" panose="02010600030101010101" pitchFamily="2" charset="-122"/>
              </a:rPr>
              <a:t>-4</a:t>
            </a:r>
            <a:r>
              <a:rPr lang="pt-BR" altLang="zh-CN" sz="1400" b="1" dirty="0">
                <a:latin typeface="宋体" panose="02010600030101010101" pitchFamily="2" charset="-122"/>
                <a:ea typeface="宋体" panose="02010600030101010101" pitchFamily="2" charset="-122"/>
              </a:rPr>
              <a:t>(R2), R1</a:t>
            </a:r>
            <a:endParaRPr lang="pt-BR" altLang="zh-CN" sz="1400" b="1" dirty="0">
              <a:latin typeface="宋体" panose="02010600030101010101" pitchFamily="2" charset="-122"/>
              <a:ea typeface="宋体" panose="02010600030101010101" pitchFamily="2" charset="-122"/>
            </a:endParaRPr>
          </a:p>
        </p:txBody>
      </p:sp>
      <p:sp>
        <p:nvSpPr>
          <p:cNvPr id="14" name="矩形 13"/>
          <p:cNvSpPr/>
          <p:nvPr/>
        </p:nvSpPr>
        <p:spPr>
          <a:xfrm>
            <a:off x="6206837" y="5660365"/>
            <a:ext cx="3186545" cy="1384995"/>
          </a:xfrm>
          <a:prstGeom prst="rect">
            <a:avLst/>
          </a:prstGeom>
        </p:spPr>
        <p:txBody>
          <a:bodyPr wrap="square">
            <a:spAutoFit/>
          </a:bodyPr>
          <a:lstStyle/>
          <a:p>
            <a:pPr lvl="0" algn="ctr">
              <a:spcBef>
                <a:spcPct val="0"/>
              </a:spcBef>
            </a:pPr>
            <a:r>
              <a:rPr lang="en-US" altLang="zh-CN" sz="1400" b="1" dirty="0">
                <a:solidFill>
                  <a:prstClr val="black"/>
                </a:solidFill>
                <a:latin typeface="宋体" panose="02010600030101010101" pitchFamily="2" charset="-122"/>
                <a:ea typeface="宋体" panose="02010600030101010101" pitchFamily="2" charset="-122"/>
              </a:rPr>
              <a:t>LOOP:	</a:t>
            </a:r>
            <a:r>
              <a:rPr lang="pt-BR" altLang="zh-CN" sz="1400" b="1" dirty="0">
                <a:solidFill>
                  <a:prstClr val="black"/>
                </a:solidFill>
                <a:latin typeface="宋体" panose="02010600030101010101" pitchFamily="2" charset="-122"/>
                <a:ea typeface="宋体" panose="02010600030101010101" pitchFamily="2" charset="-122"/>
              </a:rPr>
              <a:t>LW	R1, 0(R2)	</a:t>
            </a:r>
            <a:r>
              <a:rPr lang="pt-BR" altLang="zh-CN" sz="1400" b="1" dirty="0">
                <a:latin typeface="宋体" panose="02010600030101010101" pitchFamily="2" charset="-122"/>
                <a:ea typeface="宋体" panose="02010600030101010101" pitchFamily="2" charset="-122"/>
              </a:rPr>
              <a:t>ADDI	R2, R2, #4	</a:t>
            </a:r>
          </a:p>
          <a:p>
            <a:pPr lvl="0" algn="ctr">
              <a:spcBef>
                <a:spcPct val="0"/>
              </a:spcBef>
            </a:pPr>
            <a:r>
              <a:rPr lang="pt-BR" altLang="zh-CN" sz="1400" b="1" dirty="0" smtClean="0">
                <a:latin typeface="宋体" panose="02010600030101010101" pitchFamily="2" charset="-122"/>
                <a:ea typeface="宋体" panose="02010600030101010101" pitchFamily="2" charset="-122"/>
              </a:rPr>
              <a:t>	</a:t>
            </a:r>
            <a:r>
              <a:rPr lang="pt-BR" altLang="zh-CN" sz="1400" b="1" dirty="0" smtClean="0">
                <a:solidFill>
                  <a:srgbClr val="00B0F0"/>
                </a:solidFill>
                <a:latin typeface="宋体" panose="02010600030101010101" pitchFamily="2" charset="-122"/>
                <a:ea typeface="宋体" panose="02010600030101010101" pitchFamily="2" charset="-122"/>
              </a:rPr>
              <a:t>SUB</a:t>
            </a:r>
            <a:r>
              <a:rPr lang="pt-BR" altLang="zh-CN" sz="1400" b="1" dirty="0">
                <a:solidFill>
                  <a:srgbClr val="00B0F0"/>
                </a:solidFill>
                <a:latin typeface="宋体" panose="02010600030101010101" pitchFamily="2" charset="-122"/>
                <a:ea typeface="宋体" panose="02010600030101010101" pitchFamily="2" charset="-122"/>
              </a:rPr>
              <a:t>	R4, R3, </a:t>
            </a:r>
            <a:r>
              <a:rPr lang="pt-BR" altLang="zh-CN" sz="1400" b="1" dirty="0" smtClean="0">
                <a:solidFill>
                  <a:srgbClr val="00B0F0"/>
                </a:solidFill>
                <a:latin typeface="宋体" panose="02010600030101010101" pitchFamily="2" charset="-122"/>
                <a:ea typeface="宋体" panose="02010600030101010101" pitchFamily="2" charset="-122"/>
              </a:rPr>
              <a:t>R2</a:t>
            </a:r>
            <a:r>
              <a:rPr lang="pt-BR" altLang="zh-CN" sz="1400" b="1" dirty="0">
                <a:solidFill>
                  <a:srgbClr val="00B0F0"/>
                </a:solidFill>
                <a:latin typeface="宋体" panose="02010600030101010101" pitchFamily="2" charset="-122"/>
                <a:ea typeface="宋体" panose="02010600030101010101" pitchFamily="2" charset="-122"/>
              </a:rPr>
              <a:t>	</a:t>
            </a:r>
            <a:endParaRPr lang="pt-BR" altLang="zh-CN" sz="1400" b="1" dirty="0" smtClean="0">
              <a:solidFill>
                <a:srgbClr val="00B0F0"/>
              </a:solidFill>
              <a:latin typeface="宋体" panose="02010600030101010101" pitchFamily="2" charset="-122"/>
              <a:ea typeface="宋体" panose="02010600030101010101" pitchFamily="2" charset="-122"/>
            </a:endParaRPr>
          </a:p>
          <a:p>
            <a:pPr lvl="0" algn="ctr">
              <a:spcBef>
                <a:spcPct val="0"/>
              </a:spcBef>
            </a:pP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ADDI</a:t>
            </a:r>
            <a:r>
              <a:rPr lang="pt-BR" altLang="zh-CN" sz="1400" b="1" dirty="0">
                <a:latin typeface="宋体" panose="02010600030101010101" pitchFamily="2" charset="-122"/>
                <a:ea typeface="宋体" panose="02010600030101010101" pitchFamily="2" charset="-122"/>
              </a:rPr>
              <a:t>	R1, R1, #1		</a:t>
            </a:r>
            <a:r>
              <a:rPr lang="pt-BR" altLang="zh-CN" sz="1400" b="1" dirty="0">
                <a:solidFill>
                  <a:schemeClr val="accent2">
                    <a:lumMod val="75000"/>
                  </a:schemeClr>
                </a:solidFill>
                <a:latin typeface="宋体" panose="02010600030101010101" pitchFamily="2" charset="-122"/>
                <a:ea typeface="宋体" panose="02010600030101010101" pitchFamily="2" charset="-122"/>
              </a:rPr>
              <a:t>SW	</a:t>
            </a:r>
            <a:r>
              <a:rPr lang="en-US" altLang="zh-CN" sz="1400" b="1" dirty="0">
                <a:solidFill>
                  <a:schemeClr val="accent2">
                    <a:lumMod val="75000"/>
                  </a:schemeClr>
                </a:solidFill>
                <a:latin typeface="宋体" panose="02010600030101010101" pitchFamily="2" charset="-122"/>
                <a:ea typeface="宋体" panose="02010600030101010101" pitchFamily="2" charset="-122"/>
              </a:rPr>
              <a:t>-4</a:t>
            </a:r>
            <a:r>
              <a:rPr lang="pt-BR" altLang="zh-CN" sz="1400" b="1" dirty="0">
                <a:solidFill>
                  <a:schemeClr val="accent2">
                    <a:lumMod val="75000"/>
                  </a:schemeClr>
                </a:solidFill>
                <a:latin typeface="宋体" panose="02010600030101010101" pitchFamily="2" charset="-122"/>
                <a:ea typeface="宋体" panose="02010600030101010101" pitchFamily="2" charset="-122"/>
              </a:rPr>
              <a:t>(R2), R1	</a:t>
            </a:r>
            <a:r>
              <a:rPr lang="pt-BR" altLang="zh-CN" sz="1400" b="1" dirty="0">
                <a:solidFill>
                  <a:prstClr val="black"/>
                </a:solidFill>
                <a:latin typeface="宋体" panose="02010600030101010101" pitchFamily="2" charset="-122"/>
                <a:ea typeface="宋体" panose="02010600030101010101" pitchFamily="2" charset="-122"/>
              </a:rPr>
              <a:t>	BNZ	R4, LOOP</a:t>
            </a:r>
            <a:endParaRPr lang="pt-BR" altLang="zh-CN" sz="1400" b="1" dirty="0">
              <a:solidFill>
                <a:prstClr val="black"/>
              </a:solidFill>
              <a:latin typeface="宋体" panose="02010600030101010101" pitchFamily="2" charset="-122"/>
              <a:ea typeface="宋体" panose="02010600030101010101" pitchFamily="2" charset="-122"/>
            </a:endParaRPr>
          </a:p>
        </p:txBody>
      </p:sp>
      <p:sp>
        <p:nvSpPr>
          <p:cNvPr id="31" name="矩形 30"/>
          <p:cNvSpPr/>
          <p:nvPr/>
        </p:nvSpPr>
        <p:spPr>
          <a:xfrm>
            <a:off x="9817398" y="5903893"/>
            <a:ext cx="3767973" cy="1169551"/>
          </a:xfrm>
          <a:prstGeom prst="rect">
            <a:avLst/>
          </a:prstGeom>
        </p:spPr>
        <p:txBody>
          <a:bodyPr wrap="square">
            <a:spAutoFit/>
          </a:bodyPr>
          <a:lstStyle/>
          <a:p>
            <a:pPr lvl="0">
              <a:spcBef>
                <a:spcPct val="0"/>
              </a:spcBef>
            </a:pPr>
            <a:r>
              <a:rPr lang="pt-BR" altLang="zh-CN" sz="1400" b="1" dirty="0" smtClean="0">
                <a:latin typeface="宋体" panose="02010600030101010101" pitchFamily="2" charset="-122"/>
                <a:ea typeface="宋体" panose="02010600030101010101" pitchFamily="2" charset="-122"/>
              </a:rPr>
              <a:t>SUB R4</a:t>
            </a:r>
            <a:r>
              <a:rPr lang="pt-BR" altLang="zh-CN" sz="1400" b="1" dirty="0">
                <a:latin typeface="宋体" panose="02010600030101010101" pitchFamily="2" charset="-122"/>
                <a:ea typeface="宋体" panose="02010600030101010101" pitchFamily="2" charset="-122"/>
              </a:rPr>
              <a:t>, R3, </a:t>
            </a:r>
            <a:r>
              <a:rPr lang="pt-BR" altLang="zh-CN" sz="1400" b="1" dirty="0" smtClean="0">
                <a:latin typeface="宋体" panose="02010600030101010101" pitchFamily="2" charset="-122"/>
                <a:ea typeface="宋体" panose="02010600030101010101" pitchFamily="2" charset="-122"/>
              </a:rPr>
              <a:t>R2 </a:t>
            </a:r>
            <a:r>
              <a:rPr lang="zh-CN" altLang="en-US" sz="1400" b="1" dirty="0" smtClean="0">
                <a:latin typeface="宋体" panose="02010600030101010101" pitchFamily="2" charset="-122"/>
                <a:ea typeface="宋体" panose="02010600030101010101" pitchFamily="2" charset="-122"/>
              </a:rPr>
              <a:t>指令调度到</a:t>
            </a:r>
            <a:endParaRPr lang="en-US" altLang="zh-CN" sz="1400" b="1" dirty="0" smtClean="0">
              <a:latin typeface="宋体" panose="02010600030101010101" pitchFamily="2" charset="-122"/>
              <a:ea typeface="宋体" panose="02010600030101010101" pitchFamily="2" charset="-122"/>
            </a:endParaRPr>
          </a:p>
          <a:p>
            <a:pPr>
              <a:spcBef>
                <a:spcPct val="0"/>
              </a:spcBef>
              <a:buClrTx/>
              <a:buSzTx/>
              <a:buNone/>
            </a:pPr>
            <a:r>
              <a:rPr lang="en-US" altLang="zh-CN" sz="1400" b="1" dirty="0" smtClean="0">
                <a:latin typeface="宋体" panose="02010600030101010101" pitchFamily="2" charset="-122"/>
                <a:ea typeface="宋体" panose="02010600030101010101" pitchFamily="2" charset="-122"/>
              </a:rPr>
              <a:t>ADDI R1 </a:t>
            </a:r>
            <a:r>
              <a:rPr lang="pt-BR" altLang="zh-CN" sz="1400" b="1" dirty="0">
                <a:latin typeface="宋体" panose="02010600030101010101" pitchFamily="2" charset="-122"/>
                <a:ea typeface="宋体" panose="02010600030101010101" pitchFamily="2" charset="-122"/>
              </a:rPr>
              <a:t>R1, R1, #</a:t>
            </a:r>
            <a:r>
              <a:rPr lang="pt-BR" altLang="zh-CN" sz="1400" b="1" dirty="0" smtClean="0">
                <a:latin typeface="宋体" panose="02010600030101010101" pitchFamily="2" charset="-122"/>
                <a:ea typeface="宋体" panose="02010600030101010101" pitchFamily="2" charset="-122"/>
              </a:rPr>
              <a:t>1</a:t>
            </a:r>
            <a:r>
              <a:rPr lang="zh-CN" altLang="en-US" sz="1400" b="1" dirty="0" smtClean="0">
                <a:latin typeface="宋体" panose="02010600030101010101" pitchFamily="2" charset="-122"/>
                <a:ea typeface="宋体" panose="02010600030101010101" pitchFamily="2" charset="-122"/>
              </a:rPr>
              <a:t>指令之前，消除</a:t>
            </a:r>
            <a:endParaRPr lang="en-US" altLang="zh-CN" sz="1400" b="1" dirty="0" smtClean="0">
              <a:latin typeface="宋体" panose="02010600030101010101" pitchFamily="2" charset="-122"/>
              <a:ea typeface="宋体" panose="02010600030101010101" pitchFamily="2" charset="-122"/>
            </a:endParaRPr>
          </a:p>
          <a:p>
            <a:pPr lvl="0">
              <a:spcBef>
                <a:spcPct val="0"/>
              </a:spcBef>
            </a:pPr>
            <a:r>
              <a:rPr lang="pt-BR" altLang="zh-CN" sz="1400" b="1" dirty="0" smtClean="0">
                <a:latin typeface="宋体" panose="02010600030101010101" pitchFamily="2" charset="-122"/>
                <a:ea typeface="宋体" panose="02010600030101010101" pitchFamily="2" charset="-122"/>
              </a:rPr>
              <a:t>SUB R4</a:t>
            </a:r>
            <a:r>
              <a:rPr lang="pt-BR" altLang="zh-CN" sz="1400" b="1" dirty="0">
                <a:latin typeface="宋体" panose="02010600030101010101" pitchFamily="2" charset="-122"/>
                <a:ea typeface="宋体" panose="02010600030101010101" pitchFamily="2" charset="-122"/>
              </a:rPr>
              <a:t>, R3, R2</a:t>
            </a:r>
            <a:r>
              <a:rPr lang="zh-CN" altLang="en-US" sz="1400" b="1" dirty="0" smtClean="0">
                <a:latin typeface="宋体" panose="02010600030101010101" pitchFamily="2" charset="-122"/>
                <a:ea typeface="宋体" panose="02010600030101010101" pitchFamily="2" charset="-122"/>
              </a:rPr>
              <a:t>与</a:t>
            </a:r>
            <a:r>
              <a:rPr lang="pt-BR" altLang="zh-CN" sz="1400" b="1" dirty="0" smtClean="0">
                <a:latin typeface="宋体" panose="02010600030101010101" pitchFamily="2" charset="-122"/>
                <a:ea typeface="宋体" panose="02010600030101010101" pitchFamily="2" charset="-122"/>
              </a:rPr>
              <a:t>BNZ R4</a:t>
            </a:r>
            <a:r>
              <a:rPr lang="pt-BR" altLang="zh-CN" sz="1400" b="1" dirty="0">
                <a:latin typeface="宋体" panose="02010600030101010101" pitchFamily="2" charset="-122"/>
                <a:ea typeface="宋体" panose="02010600030101010101" pitchFamily="2" charset="-122"/>
              </a:rPr>
              <a:t>, LOOP</a:t>
            </a:r>
          </a:p>
          <a:p>
            <a:pPr>
              <a:spcBef>
                <a:spcPct val="0"/>
              </a:spcBef>
              <a:buClrTx/>
              <a:buSzTx/>
              <a:buNone/>
            </a:pPr>
            <a:r>
              <a:rPr lang="zh-CN" altLang="en-US" sz="1400" b="1" dirty="0" smtClean="0">
                <a:latin typeface="宋体" panose="02010600030101010101" pitchFamily="2" charset="-122"/>
                <a:ea typeface="宋体" panose="02010600030101010101" pitchFamily="2" charset="-122"/>
              </a:rPr>
              <a:t>之间的数据冲突（时序问题，无法用重定向解决）。</a:t>
            </a:r>
            <a:endParaRPr lang="en-US" altLang="zh-CN" sz="1400" b="1" dirty="0" smtClean="0">
              <a:latin typeface="宋体" panose="02010600030101010101" pitchFamily="2" charset="-122"/>
              <a:ea typeface="宋体" panose="02010600030101010101" pitchFamily="2" charset="-122"/>
            </a:endParaRPr>
          </a:p>
        </p:txBody>
      </p:sp>
      <p:sp>
        <p:nvSpPr>
          <p:cNvPr id="32" name="矩形 31"/>
          <p:cNvSpPr/>
          <p:nvPr/>
        </p:nvSpPr>
        <p:spPr>
          <a:xfrm>
            <a:off x="2024744" y="5705886"/>
            <a:ext cx="3186545" cy="1384995"/>
          </a:xfrm>
          <a:prstGeom prst="rect">
            <a:avLst/>
          </a:prstGeom>
        </p:spPr>
        <p:txBody>
          <a:bodyPr wrap="square">
            <a:spAutoFit/>
          </a:bodyPr>
          <a:lstStyle/>
          <a:p>
            <a:pPr lvl="0" algn="ctr">
              <a:spcBef>
                <a:spcPct val="0"/>
              </a:spcBef>
            </a:pPr>
            <a:r>
              <a:rPr lang="en-US" altLang="zh-CN" sz="1400" b="1" dirty="0">
                <a:solidFill>
                  <a:prstClr val="black"/>
                </a:solidFill>
                <a:latin typeface="宋体" panose="02010600030101010101" pitchFamily="2" charset="-122"/>
                <a:ea typeface="宋体" panose="02010600030101010101" pitchFamily="2" charset="-122"/>
              </a:rPr>
              <a:t>LOOP:	</a:t>
            </a:r>
            <a:r>
              <a:rPr lang="pt-BR" altLang="zh-CN" sz="1400" b="1" dirty="0">
                <a:solidFill>
                  <a:prstClr val="black"/>
                </a:solidFill>
                <a:latin typeface="宋体" panose="02010600030101010101" pitchFamily="2" charset="-122"/>
                <a:ea typeface="宋体" panose="02010600030101010101" pitchFamily="2" charset="-122"/>
              </a:rPr>
              <a:t>LW	R1, 0(R2)	</a:t>
            </a:r>
            <a:r>
              <a:rPr lang="pt-BR" altLang="zh-CN" sz="1400" b="1" dirty="0">
                <a:latin typeface="宋体" panose="02010600030101010101" pitchFamily="2" charset="-122"/>
                <a:ea typeface="宋体" panose="02010600030101010101" pitchFamily="2" charset="-122"/>
              </a:rPr>
              <a:t>ADDI	R2, R2, #4	</a:t>
            </a:r>
          </a:p>
          <a:p>
            <a:pPr lvl="0" algn="ctr">
              <a:spcBef>
                <a:spcPct val="0"/>
              </a:spcBef>
            </a:pPr>
            <a:r>
              <a:rPr lang="pt-BR" altLang="zh-CN" sz="1400" b="1" dirty="0" smtClean="0">
                <a:latin typeface="宋体" panose="02010600030101010101" pitchFamily="2" charset="-122"/>
                <a:ea typeface="宋体" panose="02010600030101010101" pitchFamily="2" charset="-122"/>
              </a:rPr>
              <a:t>	SUB</a:t>
            </a:r>
            <a:r>
              <a:rPr lang="pt-BR" altLang="zh-CN" sz="1400" b="1" dirty="0">
                <a:latin typeface="宋体" panose="02010600030101010101" pitchFamily="2" charset="-122"/>
                <a:ea typeface="宋体" panose="02010600030101010101" pitchFamily="2" charset="-122"/>
              </a:rPr>
              <a:t>	R4, R3, </a:t>
            </a:r>
            <a:r>
              <a:rPr lang="pt-BR" altLang="zh-CN" sz="1400" b="1" dirty="0" smtClean="0">
                <a:latin typeface="宋体" panose="02010600030101010101" pitchFamily="2" charset="-122"/>
                <a:ea typeface="宋体" panose="02010600030101010101" pitchFamily="2" charset="-122"/>
              </a:rPr>
              <a:t>R2</a:t>
            </a:r>
            <a:r>
              <a:rPr lang="pt-BR" altLang="zh-CN" sz="1400" b="1" dirty="0">
                <a:latin typeface="宋体" panose="02010600030101010101" pitchFamily="2" charset="-122"/>
                <a:ea typeface="宋体" panose="02010600030101010101" pitchFamily="2" charset="-122"/>
              </a:rPr>
              <a:t>	</a:t>
            </a:r>
            <a:endParaRPr lang="pt-BR" altLang="zh-CN" sz="1400" b="1" dirty="0" smtClean="0">
              <a:latin typeface="宋体" panose="02010600030101010101" pitchFamily="2" charset="-122"/>
              <a:ea typeface="宋体" panose="02010600030101010101" pitchFamily="2" charset="-122"/>
            </a:endParaRPr>
          </a:p>
          <a:p>
            <a:pPr lvl="0" algn="ctr">
              <a:spcBef>
                <a:spcPct val="0"/>
              </a:spcBef>
            </a:pP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ADDI</a:t>
            </a:r>
            <a:r>
              <a:rPr lang="pt-BR" altLang="zh-CN" sz="1400" b="1" dirty="0">
                <a:latin typeface="宋体" panose="02010600030101010101" pitchFamily="2" charset="-122"/>
                <a:ea typeface="宋体" panose="02010600030101010101" pitchFamily="2" charset="-122"/>
              </a:rPr>
              <a:t>	R1, R1, #1	</a:t>
            </a:r>
            <a:r>
              <a:rPr lang="pt-BR" altLang="zh-CN" sz="1400" b="1" dirty="0">
                <a:solidFill>
                  <a:prstClr val="black"/>
                </a:solidFill>
                <a:latin typeface="宋体" panose="02010600030101010101" pitchFamily="2" charset="-122"/>
                <a:ea typeface="宋体" panose="02010600030101010101" pitchFamily="2" charset="-122"/>
              </a:rPr>
              <a:t>	BNZ	R4, </a:t>
            </a:r>
            <a:r>
              <a:rPr lang="pt-BR" altLang="zh-CN" sz="1400" b="1" dirty="0" smtClean="0">
                <a:solidFill>
                  <a:prstClr val="black"/>
                </a:solidFill>
                <a:latin typeface="宋体" panose="02010600030101010101" pitchFamily="2" charset="-122"/>
                <a:ea typeface="宋体" panose="02010600030101010101" pitchFamily="2" charset="-122"/>
              </a:rPr>
              <a:t>LOOP</a:t>
            </a:r>
          </a:p>
          <a:p>
            <a:pPr lvl="0" algn="ctr">
              <a:spcBef>
                <a:spcPct val="0"/>
              </a:spcBef>
            </a:pPr>
            <a:r>
              <a:rPr lang="pt-BR" altLang="zh-CN" sz="1400" b="1" dirty="0" smtClean="0">
                <a:solidFill>
                  <a:schemeClr val="accent2">
                    <a:lumMod val="75000"/>
                  </a:schemeClr>
                </a:solidFill>
                <a:latin typeface="宋体" panose="02010600030101010101" pitchFamily="2" charset="-122"/>
                <a:ea typeface="宋体" panose="02010600030101010101" pitchFamily="2" charset="-122"/>
              </a:rPr>
              <a:t>	SW</a:t>
            </a:r>
            <a:r>
              <a:rPr lang="pt-BR" altLang="zh-CN" sz="1400" b="1" dirty="0">
                <a:solidFill>
                  <a:schemeClr val="accent2">
                    <a:lumMod val="75000"/>
                  </a:schemeClr>
                </a:solidFill>
                <a:latin typeface="宋体" panose="02010600030101010101" pitchFamily="2" charset="-122"/>
                <a:ea typeface="宋体" panose="02010600030101010101" pitchFamily="2" charset="-122"/>
              </a:rPr>
              <a:t>	</a:t>
            </a:r>
            <a:r>
              <a:rPr lang="en-US" altLang="zh-CN" sz="1400" b="1" dirty="0">
                <a:solidFill>
                  <a:schemeClr val="accent2">
                    <a:lumMod val="75000"/>
                  </a:schemeClr>
                </a:solidFill>
                <a:latin typeface="宋体" panose="02010600030101010101" pitchFamily="2" charset="-122"/>
                <a:ea typeface="宋体" panose="02010600030101010101" pitchFamily="2" charset="-122"/>
              </a:rPr>
              <a:t>-4</a:t>
            </a:r>
            <a:r>
              <a:rPr lang="pt-BR" altLang="zh-CN" sz="1400" b="1" dirty="0">
                <a:solidFill>
                  <a:schemeClr val="accent2">
                    <a:lumMod val="75000"/>
                  </a:schemeClr>
                </a:solidFill>
                <a:latin typeface="宋体" panose="02010600030101010101" pitchFamily="2" charset="-122"/>
                <a:ea typeface="宋体" panose="02010600030101010101" pitchFamily="2" charset="-122"/>
              </a:rPr>
              <a:t>(R2), R1	</a:t>
            </a:r>
            <a:endParaRPr lang="pt-BR" altLang="zh-CN" sz="1400" b="1" dirty="0">
              <a:solidFill>
                <a:prstClr val="black"/>
              </a:solidFill>
              <a:latin typeface="宋体" panose="02010600030101010101" pitchFamily="2" charset="-122"/>
              <a:ea typeface="宋体" panose="02010600030101010101" pitchFamily="2" charset="-122"/>
            </a:endParaRPr>
          </a:p>
        </p:txBody>
      </p:sp>
      <p:sp>
        <p:nvSpPr>
          <p:cNvPr id="33" name="矩形 32"/>
          <p:cNvSpPr/>
          <p:nvPr/>
        </p:nvSpPr>
        <p:spPr>
          <a:xfrm>
            <a:off x="-1112091" y="6119336"/>
            <a:ext cx="3368403" cy="738664"/>
          </a:xfrm>
          <a:prstGeom prst="rect">
            <a:avLst/>
          </a:prstGeom>
        </p:spPr>
        <p:txBody>
          <a:bodyPr wrap="square">
            <a:spAutoFit/>
          </a:bodyPr>
          <a:lstStyle/>
          <a:p>
            <a:pPr>
              <a:spcBef>
                <a:spcPct val="0"/>
              </a:spcBef>
            </a:pPr>
            <a:r>
              <a:rPr lang="pt-BR" altLang="zh-CN" sz="1400" b="1" dirty="0" smtClean="0">
                <a:latin typeface="宋体" panose="02010600030101010101" pitchFamily="2" charset="-122"/>
                <a:ea typeface="宋体" panose="02010600030101010101" pitchFamily="2" charset="-122"/>
              </a:rPr>
              <a:t>SW </a:t>
            </a:r>
            <a:r>
              <a:rPr lang="en-US" altLang="zh-CN" sz="1400" b="1" dirty="0" smtClean="0">
                <a:latin typeface="宋体" panose="02010600030101010101" pitchFamily="2" charset="-122"/>
                <a:ea typeface="宋体" panose="02010600030101010101" pitchFamily="2" charset="-122"/>
              </a:rPr>
              <a:t>-</a:t>
            </a:r>
            <a:r>
              <a:rPr lang="en-US" altLang="zh-CN" sz="1400" b="1" dirty="0">
                <a:latin typeface="宋体" panose="02010600030101010101" pitchFamily="2" charset="-122"/>
                <a:ea typeface="宋体" panose="02010600030101010101" pitchFamily="2" charset="-122"/>
              </a:rPr>
              <a:t>4</a:t>
            </a:r>
            <a:r>
              <a:rPr lang="pt-BR" altLang="zh-CN" sz="1400" b="1" dirty="0">
                <a:latin typeface="宋体" panose="02010600030101010101" pitchFamily="2" charset="-122"/>
                <a:ea typeface="宋体" panose="02010600030101010101" pitchFamily="2" charset="-122"/>
              </a:rPr>
              <a:t>(R2), </a:t>
            </a:r>
            <a:r>
              <a:rPr lang="pt-BR" altLang="zh-CN" sz="1400" b="1" dirty="0" smtClean="0">
                <a:latin typeface="宋体" panose="02010600030101010101" pitchFamily="2" charset="-122"/>
                <a:ea typeface="宋体" panose="02010600030101010101" pitchFamily="2" charset="-122"/>
              </a:rPr>
              <a:t>R1</a:t>
            </a:r>
            <a:r>
              <a:rPr lang="zh-CN" altLang="en-US" sz="1400" b="1" dirty="0" smtClean="0">
                <a:latin typeface="宋体" panose="02010600030101010101" pitchFamily="2" charset="-122"/>
                <a:ea typeface="宋体" panose="02010600030101010101" pitchFamily="2" charset="-122"/>
              </a:rPr>
              <a:t>指令调度到</a:t>
            </a:r>
            <a:endParaRPr lang="en-US" altLang="zh-CN" sz="1400" b="1" dirty="0" smtClean="0">
              <a:latin typeface="宋体" panose="02010600030101010101" pitchFamily="2" charset="-122"/>
              <a:ea typeface="宋体" panose="02010600030101010101" pitchFamily="2" charset="-122"/>
            </a:endParaRPr>
          </a:p>
          <a:p>
            <a:pPr lvl="0">
              <a:spcBef>
                <a:spcPct val="0"/>
              </a:spcBef>
            </a:pPr>
            <a:r>
              <a:rPr lang="pt-BR" altLang="zh-CN" sz="1400" b="1" dirty="0" smtClean="0">
                <a:latin typeface="宋体" panose="02010600030101010101" pitchFamily="2" charset="-122"/>
                <a:ea typeface="宋体" panose="02010600030101010101" pitchFamily="2" charset="-122"/>
              </a:rPr>
              <a:t>BNZ R4</a:t>
            </a: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LOOP</a:t>
            </a:r>
            <a:r>
              <a:rPr lang="zh-CN" altLang="en-US" sz="1400" b="1" dirty="0" smtClean="0">
                <a:latin typeface="宋体" panose="02010600030101010101" pitchFamily="2" charset="-122"/>
                <a:ea typeface="宋体" panose="02010600030101010101" pitchFamily="2" charset="-122"/>
              </a:rPr>
              <a:t>指令之后的延迟槽中，</a:t>
            </a:r>
            <a:endParaRPr lang="en-US" altLang="zh-CN" sz="1400" b="1" dirty="0" smtClean="0">
              <a:latin typeface="宋体" panose="02010600030101010101" pitchFamily="2" charset="-122"/>
              <a:ea typeface="宋体" panose="02010600030101010101" pitchFamily="2" charset="-122"/>
            </a:endParaRPr>
          </a:p>
          <a:p>
            <a:pPr lvl="0">
              <a:spcBef>
                <a:spcPct val="0"/>
              </a:spcBef>
            </a:pPr>
            <a:r>
              <a:rPr lang="zh-CN" altLang="en-US" sz="1400" b="1" dirty="0" smtClean="0">
                <a:latin typeface="宋体" panose="02010600030101010101" pitchFamily="2" charset="-122"/>
                <a:ea typeface="宋体" panose="02010600030101010101" pitchFamily="2" charset="-122"/>
              </a:rPr>
              <a:t>消除</a:t>
            </a:r>
            <a:r>
              <a:rPr lang="pt-BR" altLang="zh-CN" sz="1400" b="1" dirty="0" smtClean="0">
                <a:solidFill>
                  <a:prstClr val="black"/>
                </a:solidFill>
                <a:latin typeface="宋体" panose="02010600030101010101" pitchFamily="2" charset="-122"/>
                <a:ea typeface="宋体" panose="02010600030101010101" pitchFamily="2" charset="-122"/>
              </a:rPr>
              <a:t>BNZ </a:t>
            </a:r>
            <a:r>
              <a:rPr lang="pt-BR" altLang="zh-CN" sz="1400" b="1" dirty="0">
                <a:solidFill>
                  <a:prstClr val="black"/>
                </a:solidFill>
                <a:latin typeface="宋体" panose="02010600030101010101" pitchFamily="2" charset="-122"/>
                <a:ea typeface="宋体" panose="02010600030101010101" pitchFamily="2" charset="-122"/>
              </a:rPr>
              <a:t>R4, LOOP</a:t>
            </a:r>
            <a:r>
              <a:rPr lang="zh-CN" altLang="en-US" sz="1400" b="1" dirty="0" smtClean="0">
                <a:latin typeface="宋体" panose="02010600030101010101" pitchFamily="2" charset="-122"/>
                <a:ea typeface="宋体" panose="02010600030101010101" pitchFamily="2" charset="-122"/>
              </a:rPr>
              <a:t>指令带来的分支延迟。</a:t>
            </a:r>
            <a:endParaRPr lang="en-US" altLang="zh-CN" sz="14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326168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0B2AAAB-CDEF-6B40-ACF4-9D5FA5A0B1CC}"/>
              </a:ext>
            </a:extLst>
          </p:cNvPr>
          <p:cNvSpPr>
            <a:spLocks noGrp="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3.11</a:t>
            </a:r>
            <a:r>
              <a:rPr lang="zh-CN" altLang="en-US">
                <a:ea typeface="宋体" panose="02010600030101010101" pitchFamily="2" charset="-122"/>
              </a:rPr>
              <a:t>（</a:t>
            </a:r>
            <a:r>
              <a:rPr lang="en-US" altLang="zh-CN">
                <a:ea typeface="宋体" panose="02010600030101010101" pitchFamily="2" charset="-122"/>
              </a:rPr>
              <a:t>3</a:t>
            </a:r>
            <a:r>
              <a:rPr lang="zh-CN" altLang="en-US">
                <a:ea typeface="宋体" panose="02010600030101010101" pitchFamily="2" charset="-122"/>
              </a:rPr>
              <a:t>）</a:t>
            </a:r>
          </a:p>
        </p:txBody>
      </p:sp>
      <p:sp>
        <p:nvSpPr>
          <p:cNvPr id="59394" name="内容占位符 2"/>
          <p:cNvSpPr>
            <a:spLocks noGrp="1"/>
          </p:cNvSpPr>
          <p:nvPr>
            <p:ph idx="1"/>
          </p:nvPr>
        </p:nvSpPr>
        <p:spPr>
          <a:xfrm>
            <a:off x="1881188" y="1731964"/>
            <a:ext cx="4214812" cy="2312987"/>
          </a:xfrm>
          <a:ln>
            <a:solidFill>
              <a:schemeClr val="tx1"/>
            </a:solidFill>
            <a:miter lim="800000"/>
            <a:headEnd/>
            <a:tailEnd/>
          </a:ln>
        </p:spPr>
        <p:txBody>
          <a:bodyPr>
            <a:normAutofit/>
          </a:bodyPr>
          <a:lstStyle/>
          <a:p>
            <a:pPr marL="84138" indent="0">
              <a:buNone/>
              <a:tabLst>
                <a:tab pos="541338" algn="l"/>
              </a:tabLst>
            </a:pPr>
            <a:r>
              <a:rPr lang="zh-CN" altLang="en-US" sz="1600" dirty="0">
                <a:latin typeface="宋体" panose="02010600030101010101" pitchFamily="2" charset="-122"/>
                <a:ea typeface="宋体" panose="02010600030101010101" pitchFamily="2" charset="-122"/>
              </a:rPr>
              <a:t>采用定向技术、单周期延迟分支、指令调度技术，重新安排指令顺序如下</a:t>
            </a:r>
            <a:r>
              <a:rPr lang="zh-CN" altLang="en-US" sz="1600" dirty="0" smtClean="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p:txBody>
      </p:sp>
      <p:sp>
        <p:nvSpPr>
          <p:cNvPr id="59396" name="矩形 3"/>
          <p:cNvSpPr>
            <a:spLocks noChangeArrowheads="1"/>
          </p:cNvSpPr>
          <p:nvPr/>
        </p:nvSpPr>
        <p:spPr bwMode="auto">
          <a:xfrm>
            <a:off x="6215063" y="1733551"/>
            <a:ext cx="4615234" cy="21698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lvl="0">
              <a:lnSpc>
                <a:spcPct val="150000"/>
              </a:lnSpc>
              <a:spcBef>
                <a:spcPct val="0"/>
              </a:spcBef>
              <a:buClrTx/>
              <a:buSzTx/>
              <a:buNone/>
            </a:pPr>
            <a:r>
              <a:rPr lang="zh-CN" altLang="en-US" sz="1800" dirty="0">
                <a:latin typeface="宋体" panose="02010600030101010101" pitchFamily="2" charset="-122"/>
                <a:ea typeface="宋体" panose="02010600030101010101" pitchFamily="2" charset="-122"/>
              </a:rPr>
              <a:t>从每轮循环第</a:t>
            </a:r>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条指令开始到下轮循环第</a:t>
            </a:r>
            <a:r>
              <a:rPr lang="en-US" altLang="zh-CN" sz="1800" dirty="0">
                <a:latin typeface="宋体" panose="02010600030101010101" pitchFamily="2" charset="-122"/>
                <a:ea typeface="宋体" panose="02010600030101010101" pitchFamily="2" charset="-122"/>
              </a:rPr>
              <a:t>1 </a:t>
            </a:r>
            <a:r>
              <a:rPr lang="zh-CN" altLang="en-US" sz="1800" dirty="0">
                <a:latin typeface="宋体" panose="02010600030101010101" pitchFamily="2" charset="-122"/>
                <a:ea typeface="宋体" panose="02010600030101010101" pitchFamily="2" charset="-122"/>
              </a:rPr>
              <a:t>条指令开始为</a:t>
            </a:r>
            <a:r>
              <a:rPr lang="en-US" altLang="zh-CN" sz="1800" dirty="0">
                <a:latin typeface="宋体" panose="02010600030101010101" pitchFamily="2" charset="-122"/>
                <a:ea typeface="宋体" panose="02010600030101010101" pitchFamily="2" charset="-122"/>
              </a:rPr>
              <a:t>6 </a:t>
            </a:r>
            <a:r>
              <a:rPr lang="zh-CN" altLang="en-US" sz="1800" dirty="0">
                <a:latin typeface="宋体" panose="02010600030101010101" pitchFamily="2" charset="-122"/>
                <a:ea typeface="宋体" panose="02010600030101010101" pitchFamily="2" charset="-122"/>
              </a:rPr>
              <a:t>拍，见下图。末轮循环的最后一条</a:t>
            </a:r>
            <a:r>
              <a:rPr lang="zh-CN" altLang="en-US" sz="1800" dirty="0">
                <a:latin typeface="宋体" panose="02010600030101010101" pitchFamily="2" charset="-122"/>
                <a:ea typeface="宋体" panose="02010600030101010101" pitchFamily="2" charset="-122"/>
              </a:rPr>
              <a:t>指令</a:t>
            </a:r>
            <a:r>
              <a:rPr lang="zh-CN" altLang="en-US" sz="1800" dirty="0">
                <a:latin typeface="宋体" panose="02010600030101010101" pitchFamily="2" charset="-122"/>
                <a:ea typeface="宋体" panose="02010600030101010101" pitchFamily="2" charset="-122"/>
              </a:rPr>
              <a:t>（</a:t>
            </a:r>
            <a:r>
              <a:rPr lang="pt-BR" altLang="zh-CN" sz="1800" dirty="0">
                <a:latin typeface="宋体" panose="02010600030101010101" pitchFamily="2" charset="-122"/>
                <a:ea typeface="宋体" panose="02010600030101010101" pitchFamily="2" charset="-122"/>
              </a:rPr>
              <a:t>SW </a:t>
            </a:r>
            <a:r>
              <a:rPr lang="en-US"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pt-BR" altLang="zh-CN" sz="1800" dirty="0">
                <a:latin typeface="宋体" panose="02010600030101010101" pitchFamily="2" charset="-122"/>
                <a:ea typeface="宋体" panose="02010600030101010101" pitchFamily="2" charset="-122"/>
              </a:rPr>
              <a:t>(R2), </a:t>
            </a:r>
            <a:r>
              <a:rPr lang="pt-BR" altLang="zh-CN" sz="1800" dirty="0">
                <a:latin typeface="宋体" panose="02010600030101010101" pitchFamily="2" charset="-122"/>
                <a:ea typeface="宋体" panose="02010600030101010101" pitchFamily="2" charset="-122"/>
              </a:rPr>
              <a:t>R1</a:t>
            </a:r>
            <a:r>
              <a:rPr lang="zh-CN" altLang="en-US"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ID</a:t>
            </a:r>
            <a:r>
              <a:rPr lang="zh-CN" altLang="en-US" sz="1800" dirty="0">
                <a:latin typeface="宋体" panose="02010600030101010101" pitchFamily="2" charset="-122"/>
                <a:ea typeface="宋体" panose="02010600030101010101" pitchFamily="2" charset="-122"/>
              </a:rPr>
              <a:t>周期后还执行</a:t>
            </a:r>
            <a:r>
              <a:rPr lang="en-US" altLang="zh-CN" sz="1800" dirty="0">
                <a:latin typeface="宋体" panose="02010600030101010101" pitchFamily="2" charset="-122"/>
                <a:ea typeface="宋体" panose="02010600030101010101" pitchFamily="2" charset="-122"/>
              </a:rPr>
              <a:t>4 </a:t>
            </a:r>
            <a:r>
              <a:rPr lang="zh-CN" altLang="en-US" sz="1800" dirty="0">
                <a:latin typeface="宋体" panose="02010600030101010101" pitchFamily="2" charset="-122"/>
                <a:ea typeface="宋体" panose="02010600030101010101" pitchFamily="2" charset="-122"/>
              </a:rPr>
              <a:t>拍才</a:t>
            </a:r>
            <a:r>
              <a:rPr lang="zh-CN" altLang="en-US" sz="1800" dirty="0" smtClean="0">
                <a:latin typeface="宋体" panose="02010600030101010101" pitchFamily="2" charset="-122"/>
                <a:ea typeface="宋体" panose="02010600030101010101" pitchFamily="2" charset="-122"/>
              </a:rPr>
              <a:t>结束（所有指令全按</a:t>
            </a:r>
            <a:r>
              <a:rPr lang="en-US" altLang="zh-CN" sz="1800" dirty="0" smtClean="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拍</a:t>
            </a:r>
            <a:r>
              <a:rPr lang="zh-CN" altLang="en-US" sz="1800" dirty="0" smtClean="0">
                <a:latin typeface="宋体" panose="02010600030101010101" pitchFamily="2" charset="-122"/>
                <a:ea typeface="宋体" panose="02010600030101010101" pitchFamily="2" charset="-122"/>
              </a:rPr>
              <a:t>算）</a:t>
            </a:r>
            <a:r>
              <a:rPr lang="en-US" altLang="zh-CN" sz="1800" dirty="0" smtClean="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50000"/>
              </a:lnSpc>
              <a:spcBef>
                <a:spcPct val="0"/>
              </a:spcBef>
              <a:buClrTx/>
              <a:buSzTx/>
              <a:buFontTx/>
              <a:buNone/>
            </a:pPr>
            <a:r>
              <a:rPr lang="zh-CN" altLang="en-US" sz="1800" dirty="0">
                <a:latin typeface="宋体" panose="02010600030101010101" pitchFamily="2" charset="-122"/>
                <a:ea typeface="宋体" panose="02010600030101010101" pitchFamily="2" charset="-122"/>
              </a:rPr>
              <a:t>所以，总拍数</a:t>
            </a:r>
            <a:r>
              <a:rPr lang="en-US" altLang="zh-CN" sz="1800" dirty="0">
                <a:latin typeface="宋体" panose="02010600030101010101" pitchFamily="2" charset="-122"/>
                <a:ea typeface="宋体" panose="02010600030101010101" pitchFamily="2" charset="-122"/>
              </a:rPr>
              <a:t>= 6×99 + 4 = 598</a:t>
            </a:r>
          </a:p>
        </p:txBody>
      </p:sp>
      <p:sp>
        <p:nvSpPr>
          <p:cNvPr id="8" name="矩形 7"/>
          <p:cNvSpPr/>
          <p:nvPr/>
        </p:nvSpPr>
        <p:spPr>
          <a:xfrm>
            <a:off x="2286001" y="2463922"/>
            <a:ext cx="3186545" cy="1384995"/>
          </a:xfrm>
          <a:prstGeom prst="rect">
            <a:avLst/>
          </a:prstGeom>
        </p:spPr>
        <p:txBody>
          <a:bodyPr wrap="square">
            <a:spAutoFit/>
          </a:bodyPr>
          <a:lstStyle/>
          <a:p>
            <a:pPr lvl="0" algn="ctr">
              <a:spcBef>
                <a:spcPct val="0"/>
              </a:spcBef>
            </a:pPr>
            <a:r>
              <a:rPr lang="en-US" altLang="zh-CN" sz="1400" b="1" dirty="0">
                <a:solidFill>
                  <a:prstClr val="black"/>
                </a:solidFill>
                <a:latin typeface="宋体" panose="02010600030101010101" pitchFamily="2" charset="-122"/>
                <a:ea typeface="宋体" panose="02010600030101010101" pitchFamily="2" charset="-122"/>
              </a:rPr>
              <a:t>LOOP:	</a:t>
            </a:r>
            <a:r>
              <a:rPr lang="pt-BR" altLang="zh-CN" sz="1400" b="1" dirty="0">
                <a:solidFill>
                  <a:prstClr val="black"/>
                </a:solidFill>
                <a:latin typeface="宋体" panose="02010600030101010101" pitchFamily="2" charset="-122"/>
                <a:ea typeface="宋体" panose="02010600030101010101" pitchFamily="2" charset="-122"/>
              </a:rPr>
              <a:t>LW	R1, 0(R2)	</a:t>
            </a:r>
            <a:r>
              <a:rPr lang="pt-BR" altLang="zh-CN" sz="1400" b="1" dirty="0">
                <a:latin typeface="宋体" panose="02010600030101010101" pitchFamily="2" charset="-122"/>
                <a:ea typeface="宋体" panose="02010600030101010101" pitchFamily="2" charset="-122"/>
              </a:rPr>
              <a:t>ADDI	R2, R2, #4	</a:t>
            </a:r>
          </a:p>
          <a:p>
            <a:pPr lvl="0" algn="ctr">
              <a:spcBef>
                <a:spcPct val="0"/>
              </a:spcBef>
            </a:pPr>
            <a:r>
              <a:rPr lang="pt-BR" altLang="zh-CN" sz="1400" b="1" dirty="0" smtClean="0">
                <a:latin typeface="宋体" panose="02010600030101010101" pitchFamily="2" charset="-122"/>
                <a:ea typeface="宋体" panose="02010600030101010101" pitchFamily="2" charset="-122"/>
              </a:rPr>
              <a:t>	SUB</a:t>
            </a:r>
            <a:r>
              <a:rPr lang="pt-BR" altLang="zh-CN" sz="1400" b="1" dirty="0">
                <a:latin typeface="宋体" panose="02010600030101010101" pitchFamily="2" charset="-122"/>
                <a:ea typeface="宋体" panose="02010600030101010101" pitchFamily="2" charset="-122"/>
              </a:rPr>
              <a:t>	R4, R3, </a:t>
            </a:r>
            <a:r>
              <a:rPr lang="pt-BR" altLang="zh-CN" sz="1400" b="1" dirty="0" smtClean="0">
                <a:latin typeface="宋体" panose="02010600030101010101" pitchFamily="2" charset="-122"/>
                <a:ea typeface="宋体" panose="02010600030101010101" pitchFamily="2" charset="-122"/>
              </a:rPr>
              <a:t>R2</a:t>
            </a:r>
            <a:r>
              <a:rPr lang="pt-BR" altLang="zh-CN" sz="1400" b="1" dirty="0">
                <a:latin typeface="宋体" panose="02010600030101010101" pitchFamily="2" charset="-122"/>
                <a:ea typeface="宋体" panose="02010600030101010101" pitchFamily="2" charset="-122"/>
              </a:rPr>
              <a:t>	</a:t>
            </a:r>
            <a:endParaRPr lang="pt-BR" altLang="zh-CN" sz="1400" b="1" dirty="0" smtClean="0">
              <a:latin typeface="宋体" panose="02010600030101010101" pitchFamily="2" charset="-122"/>
              <a:ea typeface="宋体" panose="02010600030101010101" pitchFamily="2" charset="-122"/>
            </a:endParaRPr>
          </a:p>
          <a:p>
            <a:pPr lvl="0" algn="ctr">
              <a:spcBef>
                <a:spcPct val="0"/>
              </a:spcBef>
            </a:pPr>
            <a:r>
              <a:rPr lang="pt-BR" altLang="zh-CN" sz="1400" b="1" dirty="0">
                <a:latin typeface="宋体" panose="02010600030101010101" pitchFamily="2" charset="-122"/>
                <a:ea typeface="宋体" panose="02010600030101010101" pitchFamily="2" charset="-122"/>
              </a:rPr>
              <a:t>	</a:t>
            </a:r>
            <a:r>
              <a:rPr lang="pt-BR" altLang="zh-CN" sz="1400" b="1" dirty="0" smtClean="0">
                <a:latin typeface="宋体" panose="02010600030101010101" pitchFamily="2" charset="-122"/>
                <a:ea typeface="宋体" panose="02010600030101010101" pitchFamily="2" charset="-122"/>
              </a:rPr>
              <a:t>ADDI</a:t>
            </a:r>
            <a:r>
              <a:rPr lang="pt-BR" altLang="zh-CN" sz="1400" b="1" dirty="0">
                <a:latin typeface="宋体" panose="02010600030101010101" pitchFamily="2" charset="-122"/>
                <a:ea typeface="宋体" panose="02010600030101010101" pitchFamily="2" charset="-122"/>
              </a:rPr>
              <a:t>	R1, R1, #1	</a:t>
            </a:r>
            <a:r>
              <a:rPr lang="pt-BR" altLang="zh-CN" sz="1400" b="1" dirty="0">
                <a:solidFill>
                  <a:prstClr val="black"/>
                </a:solidFill>
                <a:latin typeface="宋体" panose="02010600030101010101" pitchFamily="2" charset="-122"/>
                <a:ea typeface="宋体" panose="02010600030101010101" pitchFamily="2" charset="-122"/>
              </a:rPr>
              <a:t>	</a:t>
            </a:r>
            <a:r>
              <a:rPr lang="pt-BR" altLang="zh-CN" sz="1400" b="1" dirty="0">
                <a:latin typeface="宋体" panose="02010600030101010101" pitchFamily="2" charset="-122"/>
                <a:ea typeface="宋体" panose="02010600030101010101" pitchFamily="2" charset="-122"/>
              </a:rPr>
              <a:t>BNZ	R4, </a:t>
            </a:r>
            <a:r>
              <a:rPr lang="pt-BR" altLang="zh-CN" sz="1400" b="1" dirty="0" smtClean="0">
                <a:latin typeface="宋体" panose="02010600030101010101" pitchFamily="2" charset="-122"/>
                <a:ea typeface="宋体" panose="02010600030101010101" pitchFamily="2" charset="-122"/>
              </a:rPr>
              <a:t>LOOP</a:t>
            </a:r>
          </a:p>
          <a:p>
            <a:pPr lvl="0" algn="ctr">
              <a:spcBef>
                <a:spcPct val="0"/>
              </a:spcBef>
            </a:pPr>
            <a:r>
              <a:rPr lang="pt-BR" altLang="zh-CN" sz="1400" b="1" dirty="0" smtClean="0">
                <a:latin typeface="宋体" panose="02010600030101010101" pitchFamily="2" charset="-122"/>
                <a:ea typeface="宋体" panose="02010600030101010101" pitchFamily="2" charset="-122"/>
              </a:rPr>
              <a:t>	SW</a:t>
            </a:r>
            <a:r>
              <a:rPr lang="pt-BR" altLang="zh-CN" sz="1400" b="1" dirty="0">
                <a:latin typeface="宋体" panose="02010600030101010101" pitchFamily="2" charset="-122"/>
                <a:ea typeface="宋体" panose="02010600030101010101" pitchFamily="2" charset="-122"/>
              </a:rPr>
              <a:t>	</a:t>
            </a:r>
            <a:r>
              <a:rPr lang="en-US" altLang="zh-CN" sz="1400" b="1" dirty="0">
                <a:latin typeface="宋体" panose="02010600030101010101" pitchFamily="2" charset="-122"/>
                <a:ea typeface="宋体" panose="02010600030101010101" pitchFamily="2" charset="-122"/>
              </a:rPr>
              <a:t>-4</a:t>
            </a:r>
            <a:r>
              <a:rPr lang="pt-BR" altLang="zh-CN" sz="1400" b="1" dirty="0">
                <a:latin typeface="宋体" panose="02010600030101010101" pitchFamily="2" charset="-122"/>
                <a:ea typeface="宋体" panose="02010600030101010101" pitchFamily="2" charset="-122"/>
              </a:rPr>
              <a:t>(R2), R1</a:t>
            </a:r>
            <a:r>
              <a:rPr lang="pt-BR" altLang="zh-CN" sz="1400" b="1" dirty="0">
                <a:solidFill>
                  <a:schemeClr val="accent2">
                    <a:lumMod val="75000"/>
                  </a:schemeClr>
                </a:solidFill>
                <a:latin typeface="宋体" panose="02010600030101010101" pitchFamily="2" charset="-122"/>
                <a:ea typeface="宋体" panose="02010600030101010101" pitchFamily="2" charset="-122"/>
              </a:rPr>
              <a:t>	</a:t>
            </a:r>
            <a:endParaRPr lang="pt-BR" altLang="zh-CN" sz="1400" b="1" dirty="0">
              <a:solidFill>
                <a:prstClr val="black"/>
              </a:solidFill>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4553259" y="4288848"/>
            <a:ext cx="5794537" cy="2195079"/>
          </a:xfrm>
          <a:prstGeom prst="rect">
            <a:avLst/>
          </a:prstGeom>
        </p:spPr>
      </p:pic>
      <p:pic>
        <p:nvPicPr>
          <p:cNvPr id="5" name="图片 4"/>
          <p:cNvPicPr>
            <a:picLocks noChangeAspect="1"/>
          </p:cNvPicPr>
          <p:nvPr/>
        </p:nvPicPr>
        <p:blipFill>
          <a:blip r:embed="rId3"/>
          <a:stretch>
            <a:fillRect/>
          </a:stretch>
        </p:blipFill>
        <p:spPr>
          <a:xfrm>
            <a:off x="1028142" y="4486214"/>
            <a:ext cx="3520107" cy="1723922"/>
          </a:xfrm>
          <a:prstGeom prst="rect">
            <a:avLst/>
          </a:prstGeom>
        </p:spPr>
      </p:pic>
      <p:pic>
        <p:nvPicPr>
          <p:cNvPr id="7" name="图片 6"/>
          <p:cNvPicPr>
            <a:picLocks noChangeAspect="1"/>
          </p:cNvPicPr>
          <p:nvPr/>
        </p:nvPicPr>
        <p:blipFill>
          <a:blip r:embed="rId4"/>
          <a:stretch>
            <a:fillRect/>
          </a:stretch>
        </p:blipFill>
        <p:spPr>
          <a:xfrm>
            <a:off x="2034514" y="6176652"/>
            <a:ext cx="2525611" cy="300073"/>
          </a:xfrm>
          <a:prstGeom prst="rect">
            <a:avLst/>
          </a:prstGeom>
        </p:spPr>
      </p:pic>
    </p:spTree>
    <p:extLst>
      <p:ext uri="{BB962C8B-B14F-4D97-AF65-F5344CB8AC3E}">
        <p14:creationId xmlns:p14="http://schemas.microsoft.com/office/powerpoint/2010/main" val="751289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D73E734-1419-0545-978E-966FCC1BA024}"/>
              </a:ext>
            </a:extLst>
          </p:cNvPr>
          <p:cNvSpPr>
            <a:spLocks noGrp="1"/>
          </p:cNvSpPr>
          <p:nvPr>
            <p:ph type="title"/>
          </p:nvPr>
        </p:nvSpPr>
        <p:spPr>
          <a:xfrm>
            <a:off x="838200" y="35709"/>
            <a:ext cx="10515600" cy="1325563"/>
          </a:xfrm>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5.8</a:t>
            </a:r>
            <a:r>
              <a:rPr lang="zh-CN" altLang="en-US" smtClean="0">
                <a:ea typeface="宋体" panose="02010600030101010101" pitchFamily="2" charset="-122"/>
              </a:rPr>
              <a:t>（</a:t>
            </a:r>
            <a:r>
              <a:rPr lang="zh-CN" altLang="zh-CN" smtClean="0">
                <a:ea typeface="宋体" panose="02010600030101010101" pitchFamily="2" charset="-122"/>
              </a:rPr>
              <a:t>分支预测技术</a:t>
            </a:r>
            <a:r>
              <a:rPr lang="zh-CN" altLang="en-US" smtClean="0">
                <a:ea typeface="宋体" panose="02010600030101010101" pitchFamily="2" charset="-122"/>
              </a:rPr>
              <a:t>）</a:t>
            </a:r>
          </a:p>
        </p:txBody>
      </p:sp>
      <p:sp>
        <p:nvSpPr>
          <p:cNvPr id="60418" name="内容占位符 2"/>
          <p:cNvSpPr>
            <a:spLocks noGrp="1"/>
          </p:cNvSpPr>
          <p:nvPr>
            <p:ph idx="1"/>
          </p:nvPr>
        </p:nvSpPr>
        <p:spPr>
          <a:xfrm>
            <a:off x="1981200" y="1370797"/>
            <a:ext cx="8472488" cy="6000750"/>
          </a:xfrm>
        </p:spPr>
        <p:txBody>
          <a:bodyPr/>
          <a:lstStyle/>
          <a:p>
            <a:pPr marL="0" indent="0">
              <a:lnSpc>
                <a:spcPct val="110000"/>
              </a:lnSpc>
              <a:buNone/>
            </a:pPr>
            <a:r>
              <a:rPr lang="zh-CN" altLang="en-US" sz="2000">
                <a:latin typeface="宋体" panose="02010600030101010101" pitchFamily="2" charset="-122"/>
                <a:ea typeface="宋体" panose="02010600030101010101" pitchFamily="2" charset="-122"/>
              </a:rPr>
              <a:t>假设有一条长流水线，仅仅对条件转移指令使用分支目标缓冲。假设分支预测错误的开销为</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个时钟周期，缓冲不命中的开销为</a:t>
            </a: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个时钟周期。假设命中率为</a:t>
            </a:r>
            <a:r>
              <a:rPr lang="en-US" altLang="zh-CN" sz="2000">
                <a:latin typeface="宋体" panose="02010600030101010101" pitchFamily="2" charset="-122"/>
                <a:ea typeface="宋体" panose="02010600030101010101" pitchFamily="2" charset="-122"/>
              </a:rPr>
              <a:t>90%</a:t>
            </a:r>
            <a:r>
              <a:rPr lang="zh-CN" altLang="en-US" sz="2000">
                <a:latin typeface="宋体" panose="02010600030101010101" pitchFamily="2" charset="-122"/>
                <a:ea typeface="宋体" panose="02010600030101010101" pitchFamily="2" charset="-122"/>
              </a:rPr>
              <a:t>，预测精度为</a:t>
            </a:r>
            <a:r>
              <a:rPr lang="en-US" altLang="zh-CN" sz="2000">
                <a:latin typeface="宋体" panose="02010600030101010101" pitchFamily="2" charset="-122"/>
                <a:ea typeface="宋体" panose="02010600030101010101" pitchFamily="2" charset="-122"/>
              </a:rPr>
              <a:t>90%</a:t>
            </a:r>
            <a:r>
              <a:rPr lang="zh-CN" altLang="en-US" sz="2000">
                <a:latin typeface="宋体" panose="02010600030101010101" pitchFamily="2" charset="-122"/>
                <a:ea typeface="宋体" panose="02010600030101010101" pitchFamily="2" charset="-122"/>
              </a:rPr>
              <a:t>，分支频率为</a:t>
            </a:r>
            <a:r>
              <a:rPr lang="en-US" altLang="zh-CN" sz="2000">
                <a:latin typeface="宋体" panose="02010600030101010101" pitchFamily="2" charset="-122"/>
                <a:ea typeface="宋体" panose="02010600030101010101" pitchFamily="2" charset="-122"/>
              </a:rPr>
              <a:t>15%</a:t>
            </a:r>
            <a:r>
              <a:rPr lang="zh-CN" altLang="en-US" sz="2000">
                <a:latin typeface="宋体" panose="02010600030101010101" pitchFamily="2" charset="-122"/>
                <a:ea typeface="宋体" panose="02010600030101010101" pitchFamily="2" charset="-122"/>
              </a:rPr>
              <a:t>，没有分支的基本</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为</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1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）求程序执行的</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1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）相对固定的</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个时钟周期延迟的分支处理，哪种更快？</a:t>
            </a:r>
            <a:endParaRPr lang="en-US" altLang="zh-CN" sz="2000">
              <a:latin typeface="宋体" panose="02010600030101010101" pitchFamily="2" charset="-122"/>
              <a:ea typeface="宋体" panose="02010600030101010101" pitchFamily="2" charset="-122"/>
            </a:endParaRPr>
          </a:p>
          <a:p>
            <a:pPr marL="0" indent="0">
              <a:lnSpc>
                <a:spcPct val="110000"/>
              </a:lnSpc>
              <a:buNone/>
            </a:pPr>
            <a:r>
              <a:rPr lang="zh-CN" altLang="en-US" sz="2000">
                <a:latin typeface="宋体" panose="02010600030101010101" pitchFamily="2" charset="-122"/>
                <a:ea typeface="宋体" panose="02010600030101010101" pitchFamily="2" charset="-122"/>
              </a:rPr>
              <a:t>解：</a:t>
            </a:r>
            <a:endParaRPr lang="en-US" altLang="zh-CN" sz="2000">
              <a:latin typeface="宋体" panose="02010600030101010101" pitchFamily="2" charset="-122"/>
              <a:ea typeface="宋体" panose="02010600030101010101" pitchFamily="2" charset="-122"/>
            </a:endParaRPr>
          </a:p>
          <a:p>
            <a:pPr marL="0" indent="0">
              <a:lnSpc>
                <a:spcPct val="11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sym typeface="Wingdings" panose="05000000000000000000" pitchFamily="2" charset="2"/>
              </a:rPr>
              <a:t>1</a:t>
            </a:r>
            <a:r>
              <a:rPr lang="zh-CN" altLang="en-US" sz="2000">
                <a:latin typeface="宋体" panose="02010600030101010101" pitchFamily="2" charset="-122"/>
                <a:ea typeface="宋体" panose="02010600030101010101" pitchFamily="2" charset="-122"/>
                <a:sym typeface="Wingdings" panose="05000000000000000000" pitchFamily="2" charset="2"/>
              </a:rPr>
              <a:t>）</a:t>
            </a:r>
            <a:r>
              <a:rPr lang="zh-CN" altLang="en-US" sz="2000">
                <a:solidFill>
                  <a:srgbClr val="FF0000"/>
                </a:solidFill>
                <a:latin typeface="宋体" panose="02010600030101010101" pitchFamily="2" charset="-122"/>
                <a:ea typeface="宋体" panose="02010600030101010101" pitchFamily="2" charset="-122"/>
                <a:sym typeface="Wingdings" panose="05000000000000000000" pitchFamily="2" charset="2"/>
              </a:rPr>
              <a:t>程序执行的</a:t>
            </a:r>
            <a:r>
              <a:rPr lang="en-US" altLang="zh-CN" sz="2000">
                <a:solidFill>
                  <a:srgbClr val="FF0000"/>
                </a:solidFill>
                <a:latin typeface="宋体" panose="02010600030101010101" pitchFamily="2" charset="-122"/>
                <a:ea typeface="宋体" panose="02010600030101010101" pitchFamily="2" charset="-122"/>
                <a:sym typeface="Wingdings" panose="05000000000000000000" pitchFamily="2" charset="2"/>
              </a:rPr>
              <a:t>CPI=</a:t>
            </a:r>
            <a:r>
              <a:rPr lang="zh-CN" altLang="en-US" sz="2000">
                <a:solidFill>
                  <a:srgbClr val="FF0000"/>
                </a:solidFill>
                <a:latin typeface="宋体" panose="02010600030101010101" pitchFamily="2" charset="-122"/>
                <a:ea typeface="宋体" panose="02010600030101010101" pitchFamily="2" charset="-122"/>
                <a:sym typeface="Wingdings" panose="05000000000000000000" pitchFamily="2" charset="2"/>
              </a:rPr>
              <a:t>没有分支的基本</a:t>
            </a:r>
            <a:r>
              <a:rPr lang="en-US" altLang="zh-CN" sz="2000">
                <a:solidFill>
                  <a:srgbClr val="FF0000"/>
                </a:solidFill>
                <a:latin typeface="宋体" panose="02010600030101010101" pitchFamily="2" charset="-122"/>
                <a:ea typeface="宋体" panose="02010600030101010101" pitchFamily="2" charset="-122"/>
                <a:sym typeface="Wingdings" panose="05000000000000000000" pitchFamily="2" charset="2"/>
              </a:rPr>
              <a:t>CPI+</a:t>
            </a:r>
            <a:r>
              <a:rPr lang="zh-CN" altLang="en-US" sz="2000">
                <a:solidFill>
                  <a:srgbClr val="FF0000"/>
                </a:solidFill>
                <a:latin typeface="宋体" panose="02010600030101010101" pitchFamily="2" charset="-122"/>
                <a:ea typeface="宋体" panose="02010600030101010101" pitchFamily="2" charset="-122"/>
                <a:sym typeface="Wingdings" panose="05000000000000000000" pitchFamily="2" charset="2"/>
              </a:rPr>
              <a:t>分支带来的额外开销</a:t>
            </a:r>
            <a:endParaRPr lang="en-US" altLang="zh-CN" sz="2000">
              <a:solidFill>
                <a:srgbClr val="FF0000"/>
              </a:solidFill>
              <a:latin typeface="宋体" panose="02010600030101010101" pitchFamily="2" charset="-122"/>
              <a:ea typeface="宋体" panose="02010600030101010101" pitchFamily="2" charset="-122"/>
              <a:sym typeface="Wingdings" panose="05000000000000000000" pitchFamily="2" charset="2"/>
            </a:endParaRPr>
          </a:p>
          <a:p>
            <a:pPr marL="0" indent="0">
              <a:lnSpc>
                <a:spcPct val="110000"/>
              </a:lnSpc>
              <a:buNone/>
            </a:pPr>
            <a:r>
              <a:rPr lang="zh-CN" altLang="en-US" sz="2000">
                <a:latin typeface="宋体" panose="02010600030101010101" pitchFamily="2" charset="-122"/>
                <a:ea typeface="宋体" panose="02010600030101010101" pitchFamily="2" charset="-122"/>
                <a:sym typeface="Wingdings" panose="05000000000000000000" pitchFamily="2" charset="2"/>
              </a:rPr>
              <a:t>额外开销</a:t>
            </a:r>
            <a:r>
              <a:rPr lang="en-US" altLang="zh-CN" sz="2000">
                <a:latin typeface="宋体" panose="02010600030101010101" pitchFamily="2" charset="-122"/>
                <a:ea typeface="宋体" panose="02010600030101010101" pitchFamily="2" charset="-122"/>
                <a:sym typeface="Wingdings" panose="05000000000000000000" pitchFamily="2" charset="2"/>
              </a:rPr>
              <a:t>=15%*(90%</a:t>
            </a:r>
            <a:r>
              <a:rPr lang="zh-CN" altLang="en-US" sz="2000">
                <a:latin typeface="宋体" panose="02010600030101010101" pitchFamily="2" charset="-122"/>
                <a:ea typeface="宋体" panose="02010600030101010101" pitchFamily="2" charset="-122"/>
                <a:sym typeface="Wingdings" panose="05000000000000000000" pitchFamily="2" charset="2"/>
              </a:rPr>
              <a:t>命中</a:t>
            </a:r>
            <a:r>
              <a:rPr lang="en-US" altLang="zh-CN" sz="2000">
                <a:latin typeface="宋体" panose="02010600030101010101" pitchFamily="2" charset="-122"/>
                <a:ea typeface="宋体" panose="02010600030101010101" pitchFamily="2" charset="-122"/>
                <a:sym typeface="Wingdings" panose="05000000000000000000" pitchFamily="2" charset="2"/>
              </a:rPr>
              <a:t>*10%</a:t>
            </a:r>
            <a:r>
              <a:rPr lang="zh-CN" altLang="en-US" sz="2000">
                <a:latin typeface="宋体" panose="02010600030101010101" pitchFamily="2" charset="-122"/>
                <a:ea typeface="宋体" panose="02010600030101010101" pitchFamily="2" charset="-122"/>
                <a:sym typeface="Wingdings" panose="05000000000000000000" pitchFamily="2" charset="2"/>
              </a:rPr>
              <a:t>预测错误</a:t>
            </a:r>
            <a:r>
              <a:rPr lang="en-US" altLang="zh-CN" sz="2000">
                <a:latin typeface="宋体" panose="02010600030101010101" pitchFamily="2" charset="-122"/>
                <a:ea typeface="宋体" panose="02010600030101010101" pitchFamily="2" charset="-122"/>
                <a:sym typeface="Wingdings" panose="05000000000000000000" pitchFamily="2" charset="2"/>
              </a:rPr>
              <a:t>*4+10%</a:t>
            </a:r>
            <a:r>
              <a:rPr lang="zh-CN" altLang="en-US" sz="2000">
                <a:latin typeface="宋体" panose="02010600030101010101" pitchFamily="2" charset="-122"/>
                <a:ea typeface="宋体" panose="02010600030101010101" pitchFamily="2" charset="-122"/>
                <a:sym typeface="Wingdings" panose="05000000000000000000" pitchFamily="2" charset="2"/>
              </a:rPr>
              <a:t>没命中</a:t>
            </a:r>
            <a:r>
              <a:rPr lang="en-US" altLang="zh-CN" sz="2000">
                <a:latin typeface="宋体" panose="02010600030101010101" pitchFamily="2" charset="-122"/>
                <a:ea typeface="宋体" panose="02010600030101010101" pitchFamily="2" charset="-122"/>
                <a:sym typeface="Wingdings" panose="05000000000000000000" pitchFamily="2" charset="2"/>
              </a:rPr>
              <a:t>*3)  </a:t>
            </a:r>
          </a:p>
          <a:p>
            <a:pPr marL="0" indent="0">
              <a:lnSpc>
                <a:spcPct val="110000"/>
              </a:lnSpc>
              <a:buNone/>
            </a:pPr>
            <a:r>
              <a:rPr lang="en-US" altLang="zh-CN" sz="2000">
                <a:latin typeface="宋体" panose="02010600030101010101" pitchFamily="2" charset="-122"/>
                <a:ea typeface="宋体" panose="02010600030101010101" pitchFamily="2" charset="-122"/>
                <a:sym typeface="Wingdings" panose="05000000000000000000" pitchFamily="2" charset="2"/>
              </a:rPr>
              <a:t>              =0.099</a:t>
            </a:r>
            <a:br>
              <a:rPr lang="en-US" altLang="zh-CN" sz="2000">
                <a:latin typeface="宋体" panose="02010600030101010101" pitchFamily="2" charset="-122"/>
                <a:ea typeface="宋体" panose="02010600030101010101" pitchFamily="2" charset="-122"/>
                <a:sym typeface="Wingdings" panose="05000000000000000000" pitchFamily="2" charset="2"/>
              </a:rPr>
            </a:br>
            <a:r>
              <a:rPr lang="zh-CN" altLang="en-US" sz="2000">
                <a:latin typeface="宋体" panose="02010600030101010101" pitchFamily="2" charset="-122"/>
                <a:ea typeface="宋体" panose="02010600030101010101" pitchFamily="2" charset="-122"/>
                <a:sym typeface="Wingdings" panose="05000000000000000000" pitchFamily="2" charset="2"/>
              </a:rPr>
              <a:t>所以程序执行的</a:t>
            </a:r>
            <a:r>
              <a:rPr lang="en-US" altLang="zh-CN" sz="2000">
                <a:latin typeface="宋体" panose="02010600030101010101" pitchFamily="2" charset="-122"/>
                <a:ea typeface="宋体" panose="02010600030101010101" pitchFamily="2" charset="-122"/>
                <a:sym typeface="Wingdings" panose="05000000000000000000" pitchFamily="2" charset="2"/>
              </a:rPr>
              <a:t>CPI=1+0.099=1.099</a:t>
            </a:r>
            <a:r>
              <a:rPr lang="zh-CN" altLang="en-US" sz="2000">
                <a:latin typeface="宋体" panose="02010600030101010101" pitchFamily="2" charset="-122"/>
                <a:ea typeface="宋体" panose="02010600030101010101" pitchFamily="2" charset="-122"/>
                <a:sym typeface="Wingdings" panose="05000000000000000000" pitchFamily="2" charset="2"/>
              </a:rPr>
              <a:t>。</a:t>
            </a:r>
            <a:endParaRPr lang="en-US" altLang="zh-CN" sz="2000">
              <a:latin typeface="宋体" panose="02010600030101010101" pitchFamily="2" charset="-122"/>
              <a:ea typeface="宋体" panose="02010600030101010101" pitchFamily="2" charset="-122"/>
              <a:sym typeface="Wingdings" panose="05000000000000000000" pitchFamily="2" charset="2"/>
            </a:endParaRPr>
          </a:p>
          <a:p>
            <a:pPr marL="0" indent="0">
              <a:lnSpc>
                <a:spcPct val="110000"/>
              </a:lnSpc>
              <a:buNone/>
            </a:pPr>
            <a:r>
              <a:rPr lang="zh-CN" altLang="en-US" sz="2000">
                <a:latin typeface="宋体" panose="02010600030101010101" pitchFamily="2" charset="-122"/>
                <a:ea typeface="宋体" panose="02010600030101010101" pitchFamily="2" charset="-122"/>
                <a:sym typeface="Wingdings" panose="05000000000000000000" pitchFamily="2" charset="2"/>
              </a:rPr>
              <a:t>（</a:t>
            </a:r>
            <a:r>
              <a:rPr lang="en-US" altLang="zh-CN" sz="2000">
                <a:latin typeface="宋体" panose="02010600030101010101" pitchFamily="2" charset="-122"/>
                <a:ea typeface="宋体" panose="02010600030101010101" pitchFamily="2" charset="-122"/>
                <a:sym typeface="Wingdings" panose="05000000000000000000" pitchFamily="2" charset="2"/>
              </a:rPr>
              <a:t>2</a:t>
            </a:r>
            <a:r>
              <a:rPr lang="zh-CN" altLang="en-US" sz="2000">
                <a:latin typeface="宋体" panose="02010600030101010101" pitchFamily="2" charset="-122"/>
                <a:ea typeface="宋体" panose="02010600030101010101" pitchFamily="2" charset="-122"/>
                <a:sym typeface="Wingdings" panose="05000000000000000000" pitchFamily="2" charset="2"/>
              </a:rPr>
              <a:t>）采用固定的</a:t>
            </a:r>
            <a:r>
              <a:rPr lang="en-US" altLang="zh-CN" sz="2000">
                <a:latin typeface="宋体" panose="02010600030101010101" pitchFamily="2" charset="-122"/>
                <a:ea typeface="宋体" panose="02010600030101010101" pitchFamily="2" charset="-122"/>
                <a:sym typeface="Wingdings" panose="05000000000000000000" pitchFamily="2" charset="2"/>
              </a:rPr>
              <a:t>2 </a:t>
            </a:r>
            <a:r>
              <a:rPr lang="zh-CN" altLang="en-US" sz="2000">
                <a:latin typeface="宋体" panose="02010600030101010101" pitchFamily="2" charset="-122"/>
                <a:ea typeface="宋体" panose="02010600030101010101" pitchFamily="2" charset="-122"/>
                <a:sym typeface="Wingdings" panose="05000000000000000000" pitchFamily="2" charset="2"/>
              </a:rPr>
              <a:t>个时钟周期延迟的分支处理</a:t>
            </a:r>
            <a:endParaRPr lang="en-US" altLang="zh-CN" sz="2000">
              <a:latin typeface="宋体" panose="02010600030101010101" pitchFamily="2" charset="-122"/>
              <a:ea typeface="宋体" panose="02010600030101010101" pitchFamily="2" charset="-122"/>
              <a:sym typeface="Wingdings" panose="05000000000000000000" pitchFamily="2" charset="2"/>
            </a:endParaRPr>
          </a:p>
          <a:p>
            <a:pPr marL="0" indent="0">
              <a:lnSpc>
                <a:spcPct val="110000"/>
              </a:lnSpc>
              <a:buNone/>
            </a:pPr>
            <a:r>
              <a:rPr lang="zh-CN" altLang="en-US" sz="2000">
                <a:latin typeface="宋体" panose="02010600030101010101" pitchFamily="2" charset="-122"/>
                <a:ea typeface="宋体" panose="02010600030101010101" pitchFamily="2" charset="-122"/>
                <a:sym typeface="Wingdings" panose="05000000000000000000" pitchFamily="2" charset="2"/>
              </a:rPr>
              <a:t>         </a:t>
            </a:r>
            <a:r>
              <a:rPr lang="en-US" altLang="zh-CN" sz="2000">
                <a:latin typeface="宋体" panose="02010600030101010101" pitchFamily="2" charset="-122"/>
                <a:ea typeface="宋体" panose="02010600030101010101" pitchFamily="2" charset="-122"/>
                <a:sym typeface="Wingdings" panose="05000000000000000000" pitchFamily="2" charset="2"/>
              </a:rPr>
              <a:t>CPI=1+15%*2=1.3</a:t>
            </a:r>
          </a:p>
          <a:p>
            <a:pPr marL="0" indent="0">
              <a:lnSpc>
                <a:spcPct val="110000"/>
              </a:lnSpc>
              <a:buNone/>
            </a:pPr>
            <a:r>
              <a:rPr lang="zh-CN" altLang="en-US" sz="2000">
                <a:latin typeface="宋体" panose="02010600030101010101" pitchFamily="2" charset="-122"/>
                <a:ea typeface="宋体" panose="02010600030101010101" pitchFamily="2" charset="-122"/>
                <a:sym typeface="Wingdings" panose="05000000000000000000" pitchFamily="2" charset="2"/>
              </a:rPr>
              <a:t>由（</a:t>
            </a:r>
            <a:r>
              <a:rPr lang="en-US" altLang="zh-CN" sz="2000">
                <a:latin typeface="宋体" panose="02010600030101010101" pitchFamily="2" charset="-122"/>
                <a:ea typeface="宋体" panose="02010600030101010101" pitchFamily="2" charset="-122"/>
                <a:sym typeface="Wingdings" panose="05000000000000000000" pitchFamily="2" charset="2"/>
              </a:rPr>
              <a:t>1</a:t>
            </a:r>
            <a:r>
              <a:rPr lang="zh-CN" altLang="en-US" sz="2000">
                <a:latin typeface="宋体" panose="02010600030101010101" pitchFamily="2" charset="-122"/>
                <a:ea typeface="宋体" panose="02010600030101010101" pitchFamily="2" charset="-122"/>
                <a:sym typeface="Wingdings" panose="05000000000000000000" pitchFamily="2" charset="2"/>
              </a:rPr>
              <a:t>）（</a:t>
            </a:r>
            <a:r>
              <a:rPr lang="en-US" altLang="zh-CN" sz="2000">
                <a:latin typeface="宋体" panose="02010600030101010101" pitchFamily="2" charset="-122"/>
                <a:ea typeface="宋体" panose="02010600030101010101" pitchFamily="2" charset="-122"/>
                <a:sym typeface="Wingdings" panose="05000000000000000000" pitchFamily="2" charset="2"/>
              </a:rPr>
              <a:t>2</a:t>
            </a:r>
            <a:r>
              <a:rPr lang="zh-CN" altLang="en-US" sz="2000">
                <a:latin typeface="宋体" panose="02010600030101010101" pitchFamily="2" charset="-122"/>
                <a:ea typeface="宋体" panose="02010600030101010101" pitchFamily="2" charset="-122"/>
                <a:sym typeface="Wingdings" panose="05000000000000000000" pitchFamily="2" charset="2"/>
              </a:rPr>
              <a:t>）知分支目标缓冲方法执行速度快。</a:t>
            </a:r>
            <a:endParaRPr lang="zh-CN" altLang="en-US" sz="2000">
              <a:latin typeface="宋体" panose="02010600030101010101" pitchFamily="2" charset="-122"/>
              <a:ea typeface="宋体" panose="02010600030101010101" pitchFamily="2" charset="-122"/>
            </a:endParaRPr>
          </a:p>
          <a:p>
            <a:pPr marL="0" indent="0"/>
            <a:endParaRPr lang="zh-CN" altLang="en-US" sz="2200">
              <a:ea typeface="宋体" panose="02010600030101010101" pitchFamily="2" charset="-122"/>
            </a:endParaRPr>
          </a:p>
        </p:txBody>
      </p:sp>
    </p:spTree>
    <p:extLst>
      <p:ext uri="{BB962C8B-B14F-4D97-AF65-F5344CB8AC3E}">
        <p14:creationId xmlns:p14="http://schemas.microsoft.com/office/powerpoint/2010/main" val="624110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A4D3E0B7-4685-9440-87F8-B62500B54E87}"/>
              </a:ext>
            </a:extLst>
          </p:cNvPr>
          <p:cNvSpPr>
            <a:spLocks noGrp="1"/>
          </p:cNvSpPr>
          <p:nvPr>
            <p:ph type="title"/>
          </p:nvPr>
        </p:nvSpPr>
        <p:spPr>
          <a:xfrm>
            <a:off x="838200" y="98183"/>
            <a:ext cx="10515600" cy="1325563"/>
          </a:xfrm>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5.9</a:t>
            </a:r>
            <a:r>
              <a:rPr lang="zh-CN" altLang="en-US" smtClean="0">
                <a:ea typeface="宋体" panose="02010600030101010101" pitchFamily="2" charset="-122"/>
              </a:rPr>
              <a:t>（</a:t>
            </a:r>
            <a:r>
              <a:rPr lang="zh-CN" altLang="zh-CN" smtClean="0">
                <a:ea typeface="宋体" panose="02010600030101010101" pitchFamily="2" charset="-122"/>
              </a:rPr>
              <a:t>分支预测技术</a:t>
            </a:r>
            <a:r>
              <a:rPr lang="zh-CN" altLang="en-US" smtClean="0">
                <a:ea typeface="宋体" panose="02010600030101010101" pitchFamily="2" charset="-122"/>
              </a:rPr>
              <a:t>）</a:t>
            </a:r>
          </a:p>
        </p:txBody>
      </p:sp>
      <p:sp>
        <p:nvSpPr>
          <p:cNvPr id="61442" name="内容占位符 2"/>
          <p:cNvSpPr>
            <a:spLocks noGrp="1"/>
          </p:cNvSpPr>
          <p:nvPr>
            <p:ph idx="1"/>
          </p:nvPr>
        </p:nvSpPr>
        <p:spPr>
          <a:xfrm>
            <a:off x="1963738" y="1476134"/>
            <a:ext cx="8229600" cy="5419725"/>
          </a:xfrm>
        </p:spPr>
        <p:txBody>
          <a:bodyPr>
            <a:normAutofit lnSpcReduction="10000"/>
          </a:bodyPr>
          <a:lstStyle/>
          <a:p>
            <a:pPr marL="0" indent="0">
              <a:lnSpc>
                <a:spcPct val="150000"/>
              </a:lnSpc>
              <a:buNone/>
            </a:pPr>
            <a:r>
              <a:rPr lang="zh-CN" altLang="en-US" sz="2000">
                <a:latin typeface="宋体" panose="02010600030101010101" pitchFamily="2" charset="-122"/>
                <a:ea typeface="宋体" panose="02010600030101010101" pitchFamily="2" charset="-122"/>
              </a:rPr>
              <a:t>假定分支目标缓冲的命中率为</a:t>
            </a:r>
            <a:r>
              <a:rPr lang="en-US" altLang="zh-CN" sz="2000">
                <a:latin typeface="宋体" panose="02010600030101010101" pitchFamily="2" charset="-122"/>
                <a:ea typeface="宋体" panose="02010600030101010101" pitchFamily="2" charset="-122"/>
              </a:rPr>
              <a:t>90%</a:t>
            </a:r>
            <a:r>
              <a:rPr lang="zh-CN" altLang="en-US" sz="2000">
                <a:latin typeface="宋体" panose="02010600030101010101" pitchFamily="2" charset="-122"/>
                <a:ea typeface="宋体" panose="02010600030101010101" pitchFamily="2" charset="-122"/>
              </a:rPr>
              <a:t>，程序中无条件转移指令为</a:t>
            </a:r>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，其它指令的</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为</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。假设分支目标缓冲包含分支目标指令</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允许无条件转移指令进入分支目标缓冲</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则</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是多少。假定原来的</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为</a:t>
            </a:r>
            <a:r>
              <a:rPr lang="en-US" altLang="zh-CN" sz="2000">
                <a:latin typeface="宋体" panose="02010600030101010101" pitchFamily="2" charset="-122"/>
                <a:ea typeface="宋体" panose="02010600030101010101" pitchFamily="2" charset="-122"/>
              </a:rPr>
              <a:t>1.1</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）原来不采用分支目标缓冲器</a:t>
            </a:r>
            <a:r>
              <a:rPr lang="en-US" altLang="zh-CN" sz="2000">
                <a:latin typeface="宋体" panose="02010600030101010101" pitchFamily="2" charset="-122"/>
                <a:ea typeface="宋体" panose="02010600030101010101" pitchFamily="2" charset="-122"/>
              </a:rPr>
              <a:t>BTB</a:t>
            </a:r>
            <a:r>
              <a:rPr lang="zh-CN" altLang="en-US" sz="2000">
                <a:latin typeface="宋体" panose="02010600030101010101" pitchFamily="2" charset="-122"/>
                <a:ea typeface="宋体" panose="02010600030101010101" pitchFamily="2" charset="-122"/>
              </a:rPr>
              <a:t>情况下</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rPr>
              <a:t>实际</a:t>
            </a:r>
            <a:r>
              <a:rPr lang="en-US" altLang="zh-CN" sz="2000">
                <a:latin typeface="宋体" panose="02010600030101010101" pitchFamily="2" charset="-122"/>
                <a:ea typeface="宋体" panose="02010600030101010101" pitchFamily="2" charset="-122"/>
              </a:rPr>
              <a:t>CPI = </a:t>
            </a:r>
            <a:r>
              <a:rPr lang="zh-CN" altLang="en-US" sz="2000">
                <a:latin typeface="宋体" panose="02010600030101010101" pitchFamily="2" charset="-122"/>
                <a:ea typeface="宋体" panose="02010600030101010101" pitchFamily="2" charset="-122"/>
              </a:rPr>
              <a:t>理想</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各种停顿拍数</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rPr>
              <a:t>        =1+5%×L=1.1  </a:t>
            </a:r>
          </a:p>
          <a:p>
            <a:pPr marL="0" indent="0">
              <a:lnSpc>
                <a:spcPct val="150000"/>
              </a:lnSpc>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解出</a:t>
            </a:r>
            <a:r>
              <a:rPr lang="en-US" altLang="zh-CN" sz="2000">
                <a:latin typeface="宋体" panose="02010600030101010101" pitchFamily="2" charset="-122"/>
                <a:ea typeface="宋体" panose="02010600030101010101" pitchFamily="2" charset="-122"/>
              </a:rPr>
              <a:t>L=2</a:t>
            </a:r>
          </a:p>
          <a:p>
            <a:pPr marL="0" indent="0">
              <a:lnSpc>
                <a:spcPct val="15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）现在采用分支目标缓冲器</a:t>
            </a:r>
            <a:r>
              <a:rPr lang="en-US" altLang="zh-CN" sz="2000">
                <a:latin typeface="宋体" panose="02010600030101010101" pitchFamily="2" charset="-122"/>
                <a:ea typeface="宋体" panose="02010600030101010101" pitchFamily="2" charset="-122"/>
              </a:rPr>
              <a:t>BTB</a:t>
            </a:r>
            <a:r>
              <a:rPr lang="zh-CN" altLang="en-US" sz="2000">
                <a:latin typeface="宋体" panose="02010600030101010101" pitchFamily="2" charset="-122"/>
                <a:ea typeface="宋体" panose="02010600030101010101" pitchFamily="2" charset="-122"/>
              </a:rPr>
              <a:t>情况下</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zh-CN" altLang="en-US" sz="2000">
                <a:latin typeface="宋体" panose="02010600030101010101" pitchFamily="2" charset="-122"/>
                <a:ea typeface="宋体" panose="02010600030101010101" pitchFamily="2" charset="-122"/>
              </a:rPr>
              <a:t>实际</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理想</a:t>
            </a:r>
            <a:r>
              <a:rPr lang="en-US" altLang="zh-CN" sz="2000">
                <a:latin typeface="宋体" panose="02010600030101010101" pitchFamily="2" charset="-122"/>
                <a:ea typeface="宋体" panose="02010600030101010101" pitchFamily="2" charset="-122"/>
              </a:rPr>
              <a:t>CPI+</a:t>
            </a:r>
            <a:r>
              <a:rPr lang="zh-CN" altLang="en-US" sz="2000">
                <a:latin typeface="宋体" panose="02010600030101010101" pitchFamily="2" charset="-122"/>
                <a:ea typeface="宋体" panose="02010600030101010101" pitchFamily="2" charset="-122"/>
              </a:rPr>
              <a:t>各种停顿拍数</a:t>
            </a:r>
            <a:endParaRPr lang="en-US" altLang="zh-CN" sz="2000">
              <a:latin typeface="宋体" panose="02010600030101010101" pitchFamily="2" charset="-122"/>
              <a:ea typeface="宋体" panose="02010600030101010101" pitchFamily="2" charset="-122"/>
            </a:endParaRPr>
          </a:p>
          <a:p>
            <a:pPr marL="0" indent="0">
              <a:lnSpc>
                <a:spcPct val="150000"/>
              </a:lnSpc>
              <a:buNone/>
            </a:pPr>
            <a:r>
              <a:rPr lang="en-US" altLang="zh-CN" sz="2000">
                <a:latin typeface="宋体" panose="02010600030101010101" pitchFamily="2" charset="-122"/>
                <a:ea typeface="宋体" panose="02010600030101010101" pitchFamily="2" charset="-122"/>
              </a:rPr>
              <a:t>       =1+5%×10%×2=1.01</a:t>
            </a:r>
            <a:endParaRPr lang="zh-CN" altLang="en-US"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7087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006B7AE2-3D36-6041-A721-03219F4294EC}"/>
              </a:ext>
            </a:extLst>
          </p:cNvPr>
          <p:cNvSpPr>
            <a:spLocks noGrp="1" noChangeArrowheads="1"/>
          </p:cNvSpPr>
          <p:nvPr>
            <p:ph type="title"/>
          </p:nvPr>
        </p:nvSpPr>
        <p:spPr>
          <a:xfrm>
            <a:off x="1975520" y="109629"/>
            <a:ext cx="8578850" cy="863600"/>
          </a:xfrm>
        </p:spPr>
        <p:txBody>
          <a:bodyPr>
            <a:prstTxWarp prst="textNoShape">
              <a:avLst/>
            </a:prstTxWarp>
          </a:bodyPr>
          <a:lstStyle/>
          <a:p>
            <a:r>
              <a:rPr lang="zh-CN" altLang="en-US" sz="3600">
                <a:ea typeface="宋体" panose="02010600030101010101" pitchFamily="2" charset="-122"/>
              </a:rPr>
              <a:t>习题</a:t>
            </a:r>
            <a:r>
              <a:rPr lang="en-US" altLang="zh-CN" sz="3600">
                <a:ea typeface="宋体" panose="02010600030101010101" pitchFamily="2" charset="-122"/>
              </a:rPr>
              <a:t>5.11</a:t>
            </a:r>
            <a:r>
              <a:rPr lang="zh-CN" altLang="en-US" sz="3600">
                <a:ea typeface="宋体" panose="02010600030101010101" pitchFamily="2" charset="-122"/>
              </a:rPr>
              <a:t>（</a:t>
            </a:r>
            <a:r>
              <a:rPr lang="zh-CN" altLang="zh-CN" sz="3600">
                <a:ea typeface="宋体" panose="02010600030101010101" pitchFamily="2" charset="-122"/>
              </a:rPr>
              <a:t>超标量</a:t>
            </a:r>
            <a:r>
              <a:rPr lang="en-US" altLang="zh-CN" sz="3600">
                <a:ea typeface="宋体" panose="02010600030101010101" pitchFamily="2" charset="-122"/>
              </a:rPr>
              <a:t>/</a:t>
            </a:r>
            <a:r>
              <a:rPr lang="zh-CN" altLang="zh-CN" sz="3600">
                <a:ea typeface="宋体" panose="02010600030101010101" pitchFamily="2" charset="-122"/>
              </a:rPr>
              <a:t>超长指令字</a:t>
            </a:r>
            <a:r>
              <a:rPr lang="en-US" altLang="zh-CN" sz="3600">
                <a:ea typeface="宋体" panose="02010600030101010101" pitchFamily="2" charset="-122"/>
              </a:rPr>
              <a:t>/</a:t>
            </a:r>
            <a:r>
              <a:rPr lang="zh-CN" altLang="zh-CN" sz="3600">
                <a:ea typeface="宋体" panose="02010600030101010101" pitchFamily="2" charset="-122"/>
              </a:rPr>
              <a:t>超流水</a:t>
            </a:r>
            <a:r>
              <a:rPr lang="zh-CN" altLang="en-US" sz="3600">
                <a:ea typeface="宋体" panose="02010600030101010101" pitchFamily="2" charset="-122"/>
              </a:rPr>
              <a:t>）</a:t>
            </a:r>
          </a:p>
        </p:txBody>
      </p:sp>
      <p:sp>
        <p:nvSpPr>
          <p:cNvPr id="62466" name="内容占位符 2"/>
          <p:cNvSpPr>
            <a:spLocks noGrp="1"/>
          </p:cNvSpPr>
          <p:nvPr>
            <p:ph idx="1"/>
          </p:nvPr>
        </p:nvSpPr>
        <p:spPr>
          <a:xfrm>
            <a:off x="1975520" y="1000217"/>
            <a:ext cx="8229600" cy="5662613"/>
          </a:xfrm>
        </p:spPr>
        <p:txBody>
          <a:bodyPr/>
          <a:lstStyle/>
          <a:p>
            <a:pPr marL="0" indent="0">
              <a:lnSpc>
                <a:spcPct val="130000"/>
              </a:lnSpc>
              <a:buNone/>
            </a:pPr>
            <a:r>
              <a:rPr lang="zh-CN" altLang="en-US" sz="2000">
                <a:latin typeface="Songti SC"/>
                <a:ea typeface="Songti SC"/>
                <a:cs typeface="Songti SC"/>
              </a:rPr>
              <a:t>设指令流水线由取指令</a:t>
            </a:r>
            <a:r>
              <a:rPr lang="en-US" altLang="zh-CN" sz="2000">
                <a:latin typeface="Songti SC"/>
                <a:ea typeface="Songti SC"/>
                <a:cs typeface="Songti SC"/>
              </a:rPr>
              <a:t>,</a:t>
            </a:r>
            <a:r>
              <a:rPr lang="zh-CN" altLang="en-US" sz="2000">
                <a:latin typeface="Songti SC"/>
                <a:ea typeface="Songti SC"/>
                <a:cs typeface="Songti SC"/>
              </a:rPr>
              <a:t>分析指令和执行指令</a:t>
            </a:r>
            <a:r>
              <a:rPr lang="en-US" altLang="zh-CN" sz="2000">
                <a:latin typeface="Songti SC"/>
                <a:ea typeface="Songti SC"/>
                <a:cs typeface="Songti SC"/>
              </a:rPr>
              <a:t>3</a:t>
            </a:r>
            <a:r>
              <a:rPr lang="zh-CN" altLang="en-US" sz="2000">
                <a:latin typeface="Songti SC"/>
                <a:ea typeface="Songti SC"/>
                <a:cs typeface="Songti SC"/>
              </a:rPr>
              <a:t>个部件构成</a:t>
            </a:r>
            <a:r>
              <a:rPr lang="en-US" altLang="zh-CN" sz="2000">
                <a:latin typeface="Songti SC"/>
                <a:ea typeface="Songti SC"/>
                <a:cs typeface="Songti SC"/>
              </a:rPr>
              <a:t>,</a:t>
            </a:r>
            <a:r>
              <a:rPr lang="zh-CN" altLang="en-US" sz="2000">
                <a:latin typeface="Songti SC"/>
                <a:ea typeface="Songti SC"/>
                <a:cs typeface="Songti SC"/>
              </a:rPr>
              <a:t>每个部件</a:t>
            </a:r>
            <a:r>
              <a:rPr lang="en-US" altLang="zh-CN" sz="2000">
                <a:latin typeface="Songti SC"/>
                <a:ea typeface="Songti SC"/>
                <a:cs typeface="Songti SC"/>
              </a:rPr>
              <a:t>△t ,</a:t>
            </a:r>
            <a:r>
              <a:rPr lang="zh-CN" altLang="en-US" sz="2000">
                <a:latin typeface="Songti SC"/>
                <a:ea typeface="Songti SC"/>
                <a:cs typeface="Songti SC"/>
              </a:rPr>
              <a:t>连续</a:t>
            </a:r>
            <a:r>
              <a:rPr lang="en-US" altLang="zh-CN" sz="2000">
                <a:latin typeface="Songti SC"/>
                <a:ea typeface="Songti SC"/>
                <a:cs typeface="Songti SC"/>
              </a:rPr>
              <a:t>12</a:t>
            </a:r>
            <a:r>
              <a:rPr lang="zh-CN" altLang="en-US" sz="2000">
                <a:latin typeface="Songti SC"/>
                <a:ea typeface="Songti SC"/>
                <a:cs typeface="Songti SC"/>
              </a:rPr>
              <a:t>条指令</a:t>
            </a:r>
            <a:r>
              <a:rPr lang="en-US" altLang="zh-CN" sz="2000">
                <a:latin typeface="Songti SC"/>
                <a:ea typeface="Songti SC"/>
                <a:cs typeface="Songti SC"/>
              </a:rPr>
              <a:t>,</a:t>
            </a:r>
            <a:r>
              <a:rPr lang="zh-CN" altLang="en-US" sz="2000">
                <a:latin typeface="Songti SC"/>
                <a:ea typeface="Songti SC"/>
                <a:cs typeface="Songti SC"/>
              </a:rPr>
              <a:t>分别画出</a:t>
            </a:r>
            <a:r>
              <a:rPr lang="en-US" altLang="zh-CN" sz="2000">
                <a:latin typeface="Songti SC"/>
                <a:ea typeface="Songti SC"/>
                <a:cs typeface="Songti SC"/>
              </a:rPr>
              <a:t>ILP</a:t>
            </a:r>
            <a:r>
              <a:rPr lang="zh-CN" altLang="en-US" sz="2000">
                <a:latin typeface="Songti SC"/>
                <a:ea typeface="Songti SC"/>
                <a:cs typeface="Songti SC"/>
              </a:rPr>
              <a:t>为</a:t>
            </a:r>
            <a:r>
              <a:rPr lang="en-US" altLang="zh-CN" sz="2000">
                <a:latin typeface="Songti SC"/>
                <a:ea typeface="Songti SC"/>
                <a:cs typeface="Songti SC"/>
              </a:rPr>
              <a:t>4</a:t>
            </a:r>
            <a:r>
              <a:rPr lang="zh-CN" altLang="en-US" sz="2000">
                <a:latin typeface="Songti SC"/>
                <a:ea typeface="Songti SC"/>
                <a:cs typeface="Songti SC"/>
              </a:rPr>
              <a:t>的超标量</a:t>
            </a:r>
            <a:r>
              <a:rPr lang="en-US" altLang="zh-CN" sz="2000">
                <a:latin typeface="Songti SC"/>
                <a:ea typeface="Songti SC"/>
                <a:cs typeface="Songti SC"/>
              </a:rPr>
              <a:t>,</a:t>
            </a:r>
            <a:r>
              <a:rPr lang="zh-CN" altLang="en-US" sz="2000">
                <a:latin typeface="Songti SC"/>
                <a:ea typeface="Songti SC"/>
                <a:cs typeface="Songti SC"/>
              </a:rPr>
              <a:t>超长指令字处理机和超流水线的时空图</a:t>
            </a:r>
            <a:r>
              <a:rPr lang="en-US" altLang="zh-CN" sz="2000">
                <a:latin typeface="Songti SC"/>
                <a:ea typeface="Songti SC"/>
                <a:cs typeface="Songti SC"/>
              </a:rPr>
              <a:t>,</a:t>
            </a:r>
            <a:r>
              <a:rPr lang="zh-CN" altLang="en-US" sz="2000">
                <a:latin typeface="Songti SC"/>
                <a:ea typeface="Songti SC"/>
                <a:cs typeface="Songti SC"/>
              </a:rPr>
              <a:t>并分别计算相对标量流水处理机的加速比</a:t>
            </a:r>
            <a:r>
              <a:rPr lang="en-US" altLang="zh-CN" sz="2000">
                <a:latin typeface="Songti SC"/>
                <a:ea typeface="Songti SC"/>
                <a:cs typeface="Songti SC"/>
              </a:rPr>
              <a:t>.</a:t>
            </a:r>
          </a:p>
          <a:p>
            <a:pPr marL="0" indent="0">
              <a:lnSpc>
                <a:spcPct val="130000"/>
              </a:lnSpc>
              <a:buNone/>
            </a:pPr>
            <a:r>
              <a:rPr lang="en-US" altLang="zh-CN" sz="2000">
                <a:latin typeface="Songti SC"/>
                <a:ea typeface="Songti SC"/>
                <a:cs typeface="Songti SC"/>
              </a:rPr>
              <a:t>1.</a:t>
            </a:r>
            <a:r>
              <a:rPr lang="zh-CN" altLang="en-US" sz="2000">
                <a:latin typeface="Songti SC"/>
                <a:ea typeface="Songti SC"/>
                <a:cs typeface="Songti SC"/>
              </a:rPr>
              <a:t> 标量流水处理机</a:t>
            </a:r>
            <a:endParaRPr lang="en-US" altLang="zh-CN" sz="2000">
              <a:latin typeface="Songti SC"/>
              <a:ea typeface="Songti SC"/>
              <a:cs typeface="Songti SC"/>
            </a:endParaRPr>
          </a:p>
          <a:p>
            <a:pPr marL="0" indent="0">
              <a:buNone/>
            </a:pPr>
            <a:endParaRPr lang="en-US" altLang="zh-CN" sz="2000">
              <a:ea typeface="宋体" panose="02010600030101010101" pitchFamily="2" charset="-122"/>
            </a:endParaRPr>
          </a:p>
          <a:p>
            <a:pPr marL="0" indent="0">
              <a:buNone/>
            </a:pPr>
            <a:endParaRPr lang="en-US" altLang="zh-CN" sz="2000">
              <a:ea typeface="宋体" panose="02010600030101010101" pitchFamily="2" charset="-122"/>
            </a:endParaRPr>
          </a:p>
          <a:p>
            <a:pPr marL="0" indent="0">
              <a:buNone/>
            </a:pPr>
            <a:endParaRPr lang="en-US" altLang="zh-CN" sz="2000">
              <a:ea typeface="宋体" panose="02010600030101010101" pitchFamily="2" charset="-122"/>
            </a:endParaRPr>
          </a:p>
          <a:p>
            <a:pPr marL="0" indent="0">
              <a:buNone/>
            </a:pPr>
            <a:r>
              <a:rPr lang="en-US" altLang="zh-CN" sz="2000">
                <a:latin typeface="宋体" panose="02010600030101010101" pitchFamily="2" charset="-122"/>
                <a:ea typeface="宋体" panose="02010600030101010101" pitchFamily="2" charset="-122"/>
              </a:rPr>
              <a:t>Tk=</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k+n-1) △t=(3+12-1) △t=14 △t</a:t>
            </a:r>
            <a:endParaRPr lang="en-US" altLang="zh-CN" sz="2000">
              <a:ea typeface="宋体" panose="02010600030101010101" pitchFamily="2" charset="-122"/>
            </a:endParaRPr>
          </a:p>
          <a:p>
            <a:pPr marL="0" indent="0">
              <a:lnSpc>
                <a:spcPct val="130000"/>
              </a:lnSpc>
              <a:buNone/>
            </a:pPr>
            <a:r>
              <a:rPr lang="en-US" altLang="zh-CN" sz="1800">
                <a:latin typeface="Songti SC"/>
                <a:ea typeface="Songti SC"/>
                <a:cs typeface="Songti SC"/>
              </a:rPr>
              <a:t>2. </a:t>
            </a:r>
            <a:r>
              <a:rPr lang="zh-CN" altLang="en-US" sz="1800">
                <a:latin typeface="Songti SC"/>
                <a:ea typeface="Songti SC"/>
                <a:cs typeface="Songti SC"/>
              </a:rPr>
              <a:t>超长指令字处理机</a:t>
            </a:r>
            <a:endParaRPr lang="en-US" altLang="zh-CN" sz="1800">
              <a:latin typeface="Songti SC"/>
              <a:ea typeface="Songti SC"/>
              <a:cs typeface="Songti SC"/>
            </a:endParaRPr>
          </a:p>
          <a:p>
            <a:pPr marL="0" indent="0">
              <a:lnSpc>
                <a:spcPct val="130000"/>
              </a:lnSpc>
              <a:buNone/>
            </a:pPr>
            <a:r>
              <a:rPr lang="zh-CN" altLang="en-US" sz="1800">
                <a:latin typeface="Songti SC"/>
                <a:ea typeface="Songti SC"/>
                <a:cs typeface="Songti SC"/>
              </a:rPr>
              <a:t>采用指令级并行技术，</a:t>
            </a:r>
            <a:r>
              <a:rPr lang="en-US" altLang="zh-CN" sz="1800">
                <a:latin typeface="Songti SC"/>
                <a:ea typeface="Songti SC"/>
                <a:cs typeface="Songti SC"/>
              </a:rPr>
              <a:t>ILP=4, 12</a:t>
            </a:r>
            <a:r>
              <a:rPr lang="zh-CN" altLang="en-US" sz="1800">
                <a:latin typeface="Songti SC"/>
                <a:ea typeface="Songti SC"/>
                <a:cs typeface="Songti SC"/>
              </a:rPr>
              <a:t>个任务组装成</a:t>
            </a:r>
            <a:r>
              <a:rPr lang="en-US" altLang="zh-CN" sz="1800">
                <a:latin typeface="Songti SC"/>
                <a:ea typeface="Songti SC"/>
                <a:cs typeface="Songti SC"/>
              </a:rPr>
              <a:t>3</a:t>
            </a:r>
            <a:r>
              <a:rPr lang="zh-CN" altLang="en-US" sz="1800">
                <a:latin typeface="Songti SC"/>
                <a:ea typeface="Songti SC"/>
                <a:cs typeface="Songti SC"/>
              </a:rPr>
              <a:t>条长指令，每条含</a:t>
            </a:r>
            <a:r>
              <a:rPr lang="en-US" altLang="zh-CN" sz="1800">
                <a:latin typeface="Songti SC"/>
                <a:ea typeface="Songti SC"/>
                <a:cs typeface="Songti SC"/>
              </a:rPr>
              <a:t>4</a:t>
            </a:r>
            <a:r>
              <a:rPr lang="zh-CN" altLang="en-US" sz="1800">
                <a:latin typeface="Songti SC"/>
                <a:ea typeface="Songti SC"/>
                <a:cs typeface="Songti SC"/>
              </a:rPr>
              <a:t>条小指令，</a:t>
            </a:r>
            <a:r>
              <a:rPr lang="en-US" altLang="zh-CN" sz="1800">
                <a:latin typeface="Songti SC"/>
                <a:ea typeface="Songti SC"/>
                <a:cs typeface="Songti SC"/>
              </a:rPr>
              <a:t>n=3</a:t>
            </a:r>
            <a:r>
              <a:rPr lang="zh-CN" altLang="en-US" sz="1800">
                <a:latin typeface="Songti SC"/>
                <a:ea typeface="Songti SC"/>
                <a:cs typeface="Songti SC"/>
              </a:rPr>
              <a:t>。</a:t>
            </a:r>
            <a:r>
              <a:rPr lang="en-US" altLang="zh-CN" sz="1800">
                <a:latin typeface="Songti SC"/>
                <a:ea typeface="Songti SC"/>
                <a:cs typeface="Songti SC"/>
              </a:rPr>
              <a:t> Tk=</a:t>
            </a:r>
            <a:r>
              <a:rPr lang="zh-CN" altLang="en-US" sz="1800">
                <a:latin typeface="Songti SC"/>
                <a:ea typeface="Songti SC"/>
                <a:cs typeface="Songti SC"/>
              </a:rPr>
              <a:t>（</a:t>
            </a:r>
            <a:r>
              <a:rPr lang="en-US" altLang="zh-CN" sz="1800">
                <a:latin typeface="Songti SC"/>
                <a:ea typeface="Songti SC"/>
                <a:cs typeface="Songti SC"/>
              </a:rPr>
              <a:t>k+n-1) △t=(3+3-1) △t=5 △t</a:t>
            </a:r>
            <a:r>
              <a:rPr lang="zh-CN" altLang="en-US" sz="1800">
                <a:latin typeface="Songti SC"/>
                <a:ea typeface="Songti SC"/>
                <a:cs typeface="Songti SC"/>
              </a:rPr>
              <a:t>，</a:t>
            </a:r>
            <a:endParaRPr lang="en-US" altLang="zh-CN" sz="1800">
              <a:latin typeface="Songti SC"/>
              <a:ea typeface="Songti SC"/>
              <a:cs typeface="Songti SC"/>
            </a:endParaRPr>
          </a:p>
          <a:p>
            <a:pPr marL="0" indent="0">
              <a:lnSpc>
                <a:spcPct val="130000"/>
              </a:lnSpc>
              <a:buNone/>
            </a:pPr>
            <a:r>
              <a:rPr lang="zh-CN" altLang="en-US" sz="1800">
                <a:latin typeface="Songti SC"/>
                <a:ea typeface="Songti SC"/>
                <a:cs typeface="Songti SC"/>
              </a:rPr>
              <a:t>加速比</a:t>
            </a:r>
            <a:r>
              <a:rPr lang="en-US" altLang="zh-CN" sz="1800">
                <a:latin typeface="Songti SC"/>
                <a:ea typeface="Songti SC"/>
                <a:cs typeface="Songti SC"/>
              </a:rPr>
              <a:t>S= 14 △t/5 △t=2.8</a:t>
            </a:r>
          </a:p>
          <a:p>
            <a:pPr marL="0" indent="0"/>
            <a:endParaRPr lang="en-US" altLang="zh-CN" sz="2000">
              <a:ea typeface="宋体" panose="02010600030101010101" pitchFamily="2" charset="-122"/>
            </a:endParaRPr>
          </a:p>
          <a:p>
            <a:pPr marL="0" indent="0"/>
            <a:endParaRPr lang="zh-CN" altLang="en-US" sz="2000">
              <a:ea typeface="宋体" panose="02010600030101010101" pitchFamily="2" charset="-122"/>
            </a:endParaRPr>
          </a:p>
        </p:txBody>
      </p:sp>
      <p:pic>
        <p:nvPicPr>
          <p:cNvPr id="624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445" y="2274979"/>
            <a:ext cx="17145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970" y="2274979"/>
            <a:ext cx="52768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60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4ED1AD6-E3BC-CB4B-A3D2-475752209A66}"/>
              </a:ext>
            </a:extLst>
          </p:cNvPr>
          <p:cNvSpPr>
            <a:spLocks noGrp="1" noChangeArrowheads="1"/>
          </p:cNvSpPr>
          <p:nvPr>
            <p:ph type="title"/>
          </p:nvPr>
        </p:nvSpPr>
        <p:spPr>
          <a:xfrm>
            <a:off x="838200" y="30025"/>
            <a:ext cx="10515600" cy="1325563"/>
          </a:xfrm>
        </p:spPr>
        <p:txBody>
          <a:bodyPr/>
          <a:lstStyle/>
          <a:p>
            <a:pPr>
              <a:defRPr/>
            </a:pPr>
            <a:r>
              <a:rPr lang="zh-CN" altLang="en-US">
                <a:ea typeface="宋体" panose="02010600030101010101" pitchFamily="2" charset="-122"/>
              </a:rPr>
              <a:t>习题</a:t>
            </a:r>
            <a:r>
              <a:rPr lang="en-US" altLang="zh-CN">
                <a:ea typeface="宋体" panose="02010600030101010101" pitchFamily="2" charset="-122"/>
              </a:rPr>
              <a:t>5.11</a:t>
            </a:r>
            <a:endParaRPr lang="zh-CN" altLang="en-US">
              <a:ea typeface="宋体" panose="02010600030101010101" pitchFamily="2" charset="-122"/>
            </a:endParaRPr>
          </a:p>
        </p:txBody>
      </p:sp>
      <p:sp>
        <p:nvSpPr>
          <p:cNvPr id="63490" name="内容占位符 2"/>
          <p:cNvSpPr>
            <a:spLocks noGrp="1"/>
          </p:cNvSpPr>
          <p:nvPr>
            <p:ph idx="1"/>
          </p:nvPr>
        </p:nvSpPr>
        <p:spPr>
          <a:xfrm>
            <a:off x="1847850" y="1484176"/>
            <a:ext cx="8229600" cy="5419725"/>
          </a:xfrm>
        </p:spPr>
        <p:txBody>
          <a:bodyPr/>
          <a:lstStyle/>
          <a:p>
            <a:pPr marL="0" indent="0">
              <a:lnSpc>
                <a:spcPct val="130000"/>
              </a:lnSpc>
              <a:buNone/>
            </a:pPr>
            <a:r>
              <a:rPr lang="en-US" altLang="zh-CN" sz="2000">
                <a:latin typeface="宋体" panose="02010600030101010101" pitchFamily="2" charset="-122"/>
                <a:ea typeface="宋体" panose="02010600030101010101" pitchFamily="2" charset="-122"/>
              </a:rPr>
              <a:t>3 . </a:t>
            </a:r>
            <a:r>
              <a:rPr lang="zh-CN" altLang="en-US" sz="2000">
                <a:latin typeface="宋体" panose="02010600030101010101" pitchFamily="2" charset="-122"/>
                <a:ea typeface="宋体" panose="02010600030101010101" pitchFamily="2" charset="-122"/>
              </a:rPr>
              <a:t>超标量处理机</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en-US" altLang="zh-CN" sz="2000">
                <a:latin typeface="宋体" panose="02010600030101010101" pitchFamily="2" charset="-122"/>
                <a:ea typeface="宋体" panose="02010600030101010101" pitchFamily="2" charset="-122"/>
              </a:rPr>
              <a:t>Tk=(k+n-1) △t=(3+3-1) △t</a:t>
            </a:r>
          </a:p>
          <a:p>
            <a:pPr marL="0" indent="0">
              <a:lnSpc>
                <a:spcPct val="130000"/>
              </a:lnSpc>
              <a:buNone/>
            </a:pPr>
            <a:r>
              <a:rPr lang="en-US" altLang="zh-CN" sz="2000">
                <a:latin typeface="宋体" panose="02010600030101010101" pitchFamily="2" charset="-122"/>
                <a:ea typeface="宋体" panose="02010600030101010101" pitchFamily="2" charset="-122"/>
              </a:rPr>
              <a:t>=5 △t</a:t>
            </a:r>
          </a:p>
          <a:p>
            <a:pPr marL="0" indent="0">
              <a:lnSpc>
                <a:spcPct val="130000"/>
              </a:lnSpc>
              <a:buNone/>
            </a:pPr>
            <a:r>
              <a:rPr lang="zh-CN" altLang="en-US" sz="2000">
                <a:latin typeface="宋体" panose="02010600030101010101" pitchFamily="2" charset="-122"/>
                <a:ea typeface="宋体" panose="02010600030101010101" pitchFamily="2" charset="-122"/>
              </a:rPr>
              <a:t>加速比</a:t>
            </a:r>
            <a:r>
              <a:rPr lang="en-US" altLang="zh-CN" sz="2000">
                <a:latin typeface="宋体" panose="02010600030101010101" pitchFamily="2" charset="-122"/>
                <a:ea typeface="宋体" panose="02010600030101010101" pitchFamily="2" charset="-122"/>
              </a:rPr>
              <a:t>S=14 △t/5 △t=2.8</a:t>
            </a:r>
            <a:endParaRPr lang="en-US" altLang="zh-CN" sz="2000">
              <a:ea typeface="宋体" panose="02010600030101010101" pitchFamily="2" charset="-122"/>
            </a:endParaRPr>
          </a:p>
          <a:p>
            <a:pPr marL="0" indent="0">
              <a:lnSpc>
                <a:spcPct val="130000"/>
              </a:lnSpc>
              <a:buNone/>
            </a:pPr>
            <a:r>
              <a:rPr lang="en-US" altLang="zh-CN" sz="2000">
                <a:latin typeface="宋体" panose="02010600030101010101" pitchFamily="2" charset="-122"/>
                <a:ea typeface="宋体" panose="02010600030101010101" pitchFamily="2" charset="-122"/>
              </a:rPr>
              <a:t>4.  </a:t>
            </a:r>
            <a:r>
              <a:rPr lang="zh-CN" altLang="en-US" sz="2000">
                <a:latin typeface="宋体" panose="02010600030101010101" pitchFamily="2" charset="-122"/>
                <a:ea typeface="宋体" panose="02010600030101010101" pitchFamily="2" charset="-122"/>
              </a:rPr>
              <a:t>超流水处理机</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en-US" altLang="zh-CN" sz="2000">
                <a:latin typeface="宋体" panose="02010600030101010101" pitchFamily="2" charset="-122"/>
                <a:ea typeface="宋体" panose="02010600030101010101" pitchFamily="2" charset="-122"/>
              </a:rPr>
              <a:t>ILP=4,12</a:t>
            </a:r>
            <a:r>
              <a:rPr lang="zh-CN" altLang="en-US" sz="2000">
                <a:latin typeface="宋体" panose="02010600030101010101" pitchFamily="2" charset="-122"/>
                <a:ea typeface="宋体" panose="02010600030101010101" pitchFamily="2" charset="-122"/>
              </a:rPr>
              <a:t>个任务在</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条时钟</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zh-CN" altLang="en-US" sz="2000">
                <a:latin typeface="宋体" panose="02010600030101010101" pitchFamily="2" charset="-122"/>
                <a:ea typeface="宋体" panose="02010600030101010101" pitchFamily="2" charset="-122"/>
              </a:rPr>
              <a:t>依次错开</a:t>
            </a:r>
            <a:r>
              <a:rPr lang="en-US" altLang="zh-CN" sz="2000">
                <a:latin typeface="宋体" panose="02010600030101010101" pitchFamily="2" charset="-122"/>
                <a:ea typeface="宋体" panose="02010600030101010101" pitchFamily="2" charset="-122"/>
              </a:rPr>
              <a:t>0.25 △t</a:t>
            </a:r>
            <a:r>
              <a:rPr lang="zh-CN" altLang="en-US" sz="2000">
                <a:latin typeface="宋体" panose="02010600030101010101" pitchFamily="2" charset="-122"/>
                <a:ea typeface="宋体" panose="02010600030101010101" pitchFamily="2" charset="-122"/>
              </a:rPr>
              <a:t>的流水线上流过，</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zh-CN" altLang="en-US" sz="2000">
                <a:latin typeface="宋体" panose="02010600030101010101" pitchFamily="2" charset="-122"/>
                <a:ea typeface="宋体" panose="02010600030101010101" pitchFamily="2" charset="-122"/>
              </a:rPr>
              <a:t>所以可取</a:t>
            </a:r>
            <a:r>
              <a:rPr lang="en-US" altLang="zh-CN" sz="2000">
                <a:latin typeface="宋体" panose="02010600030101010101" pitchFamily="2" charset="-122"/>
                <a:ea typeface="宋体" panose="02010600030101010101" pitchFamily="2" charset="-122"/>
              </a:rPr>
              <a:t>k=12,n=12, </a:t>
            </a:r>
            <a:r>
              <a:rPr lang="zh-CN" altLang="en-US" sz="2000">
                <a:latin typeface="宋体" panose="02010600030101010101" pitchFamily="2" charset="-122"/>
                <a:ea typeface="宋体" panose="02010600030101010101" pitchFamily="2" charset="-122"/>
              </a:rPr>
              <a:t>时钟</a:t>
            </a:r>
            <a:r>
              <a:rPr lang="en-US" altLang="zh-CN" sz="2000">
                <a:latin typeface="宋体" panose="02010600030101010101" pitchFamily="2" charset="-122"/>
                <a:ea typeface="宋体" panose="02010600030101010101" pitchFamily="2" charset="-122"/>
              </a:rPr>
              <a:t>= △t/4</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en-US" altLang="zh-CN" sz="2000">
                <a:latin typeface="宋体" panose="02010600030101010101" pitchFamily="2" charset="-122"/>
                <a:ea typeface="宋体" panose="02010600030101010101" pitchFamily="2" charset="-122"/>
              </a:rPr>
              <a:t>Tk=(k+n-1) △t/4=(12+12-1) △t/4=5.75 △t</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30000"/>
              </a:lnSpc>
              <a:buNone/>
            </a:pPr>
            <a:r>
              <a:rPr lang="zh-CN" altLang="en-US" sz="2000">
                <a:latin typeface="宋体" panose="02010600030101010101" pitchFamily="2" charset="-122"/>
                <a:ea typeface="宋体" panose="02010600030101010101" pitchFamily="2" charset="-122"/>
              </a:rPr>
              <a:t>加速比</a:t>
            </a:r>
            <a:r>
              <a:rPr lang="en-US" altLang="zh-CN" sz="2000">
                <a:latin typeface="宋体" panose="02010600030101010101" pitchFamily="2" charset="-122"/>
                <a:ea typeface="宋体" panose="02010600030101010101" pitchFamily="2" charset="-122"/>
              </a:rPr>
              <a:t>S=14 △t/5 .75 △t=2.435</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689" y="1571488"/>
            <a:ext cx="2078037"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Picture 3"/>
          <p:cNvSpPr>
            <a:spLocks noChangeAspect="1" noChangeArrowheads="1"/>
          </p:cNvSpPr>
          <p:nvPr/>
        </p:nvSpPr>
        <p:spPr bwMode="auto">
          <a:xfrm>
            <a:off x="8096250" y="2447788"/>
            <a:ext cx="2286000"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pic>
        <p:nvPicPr>
          <p:cNvPr id="6349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2114" y="2743063"/>
            <a:ext cx="2636837"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054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1677820-BE61-7F4A-9E39-37976A2DBF06}"/>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7.9</a:t>
            </a:r>
            <a:r>
              <a:rPr lang="zh-CN" altLang="en-US">
                <a:ea typeface="宋体" panose="02010600030101010101" pitchFamily="2" charset="-122"/>
              </a:rPr>
              <a:t>（</a:t>
            </a:r>
            <a:r>
              <a:rPr lang="zh-CN" altLang="zh-CN">
                <a:ea typeface="宋体" panose="02010600030101010101" pitchFamily="2" charset="-122"/>
              </a:rPr>
              <a:t>两级</a:t>
            </a:r>
            <a:r>
              <a:rPr lang="en-US" altLang="zh-CN">
                <a:ea typeface="宋体" panose="02010600030101010101" pitchFamily="2" charset="-122"/>
              </a:rPr>
              <a:t>Cache </a:t>
            </a:r>
            <a:r>
              <a:rPr lang="zh-CN" altLang="en-US">
                <a:ea typeface="宋体" panose="02010600030101010101" pitchFamily="2" charset="-122"/>
              </a:rPr>
              <a:t>）</a:t>
            </a:r>
          </a:p>
        </p:txBody>
      </p:sp>
      <p:sp>
        <p:nvSpPr>
          <p:cNvPr id="64514" name="内容占位符 2"/>
          <p:cNvSpPr>
            <a:spLocks noGrp="1"/>
          </p:cNvSpPr>
          <p:nvPr>
            <p:ph idx="1"/>
          </p:nvPr>
        </p:nvSpPr>
        <p:spPr>
          <a:xfrm>
            <a:off x="1981200" y="1844676"/>
            <a:ext cx="8229600" cy="3662363"/>
          </a:xfrm>
        </p:spPr>
        <p:txBody>
          <a:bodyPr>
            <a:normAutofit fontScale="85000" lnSpcReduction="10000"/>
          </a:bodyPr>
          <a:lstStyle/>
          <a:p>
            <a:pPr marL="0" indent="0">
              <a:lnSpc>
                <a:spcPct val="150000"/>
              </a:lnSpc>
              <a:buNone/>
            </a:pPr>
            <a:r>
              <a:rPr lang="zh-CN" altLang="en-US" sz="2000">
                <a:latin typeface="Songti SC"/>
                <a:ea typeface="Songti SC"/>
                <a:cs typeface="Songti SC"/>
              </a:rPr>
              <a:t>假设在</a:t>
            </a:r>
            <a:r>
              <a:rPr lang="en-US" altLang="zh-CN" sz="2000">
                <a:latin typeface="Songti SC"/>
                <a:ea typeface="Songti SC"/>
                <a:cs typeface="Songti SC"/>
              </a:rPr>
              <a:t>3000</a:t>
            </a:r>
            <a:r>
              <a:rPr lang="zh-CN" altLang="en-US" sz="2000">
                <a:latin typeface="Songti SC"/>
                <a:ea typeface="Songti SC"/>
                <a:cs typeface="Songti SC"/>
              </a:rPr>
              <a:t>次访存中，第一级</a:t>
            </a:r>
            <a:r>
              <a:rPr lang="en-US" altLang="zh-CN" sz="2000">
                <a:latin typeface="Songti SC"/>
                <a:ea typeface="Songti SC"/>
                <a:cs typeface="Songti SC"/>
              </a:rPr>
              <a:t>cache</a:t>
            </a:r>
            <a:r>
              <a:rPr lang="zh-CN" altLang="en-US" sz="2000">
                <a:latin typeface="Songti SC"/>
                <a:ea typeface="Songti SC"/>
                <a:cs typeface="Songti SC"/>
              </a:rPr>
              <a:t>不命中</a:t>
            </a:r>
            <a:r>
              <a:rPr lang="en-US" altLang="zh-CN" sz="2000">
                <a:latin typeface="Songti SC"/>
                <a:ea typeface="Songti SC"/>
                <a:cs typeface="Songti SC"/>
              </a:rPr>
              <a:t>110</a:t>
            </a:r>
            <a:r>
              <a:rPr lang="zh-CN" altLang="en-US" sz="2000">
                <a:latin typeface="Songti SC"/>
                <a:ea typeface="Songti SC"/>
                <a:cs typeface="Songti SC"/>
              </a:rPr>
              <a:t>次，第二级</a:t>
            </a:r>
            <a:r>
              <a:rPr lang="en-US" altLang="zh-CN" sz="2000">
                <a:latin typeface="Songti SC"/>
                <a:ea typeface="Songti SC"/>
                <a:cs typeface="Songti SC"/>
              </a:rPr>
              <a:t>cache</a:t>
            </a:r>
            <a:r>
              <a:rPr lang="zh-CN" altLang="en-US" sz="2000">
                <a:latin typeface="Songti SC"/>
                <a:ea typeface="Songti SC"/>
                <a:cs typeface="Songti SC"/>
              </a:rPr>
              <a:t>不命中</a:t>
            </a:r>
            <a:r>
              <a:rPr lang="en-US" altLang="zh-CN" sz="2000">
                <a:latin typeface="Songti SC"/>
                <a:ea typeface="Songti SC"/>
                <a:cs typeface="Songti SC"/>
              </a:rPr>
              <a:t>55</a:t>
            </a:r>
            <a:r>
              <a:rPr lang="zh-CN" altLang="en-US" sz="2000">
                <a:latin typeface="Songti SC"/>
                <a:ea typeface="Songti SC"/>
                <a:cs typeface="Songti SC"/>
              </a:rPr>
              <a:t>次。试问：在这种情况下，该</a:t>
            </a:r>
            <a:r>
              <a:rPr lang="en-US" altLang="zh-CN" sz="2000">
                <a:latin typeface="Songti SC"/>
                <a:ea typeface="Songti SC"/>
                <a:cs typeface="Songti SC"/>
              </a:rPr>
              <a:t>cache</a:t>
            </a:r>
            <a:r>
              <a:rPr lang="zh-CN" altLang="en-US" sz="2000">
                <a:latin typeface="Songti SC"/>
                <a:ea typeface="Songti SC"/>
                <a:cs typeface="Songti SC"/>
              </a:rPr>
              <a:t>系统的局部不命中率和全局不命中率各是多少？</a:t>
            </a:r>
            <a:endParaRPr lang="en-US" altLang="zh-CN" sz="2000">
              <a:latin typeface="Songti SC"/>
              <a:ea typeface="Songti SC"/>
              <a:cs typeface="Songti SC"/>
            </a:endParaRPr>
          </a:p>
          <a:p>
            <a:pPr marL="0" indent="0">
              <a:lnSpc>
                <a:spcPct val="150000"/>
              </a:lnSpc>
              <a:buNone/>
            </a:pPr>
            <a:endParaRPr lang="en-US" altLang="zh-CN" sz="2000">
              <a:latin typeface="Songti SC"/>
              <a:ea typeface="Songti SC"/>
              <a:cs typeface="Songti SC"/>
            </a:endParaRPr>
          </a:p>
          <a:p>
            <a:pPr marL="0" indent="0">
              <a:lnSpc>
                <a:spcPct val="150000"/>
              </a:lnSpc>
              <a:buNone/>
            </a:pPr>
            <a:r>
              <a:rPr lang="zh-CN" altLang="en-US" sz="2000">
                <a:solidFill>
                  <a:srgbClr val="FF0000"/>
                </a:solidFill>
                <a:latin typeface="Songti SC"/>
                <a:ea typeface="Songti SC"/>
                <a:cs typeface="Songti SC"/>
              </a:rPr>
              <a:t>解：</a:t>
            </a:r>
            <a:endParaRPr lang="en-US" altLang="zh-CN" sz="2000">
              <a:solidFill>
                <a:srgbClr val="FF0000"/>
              </a:solidFill>
              <a:latin typeface="Songti SC"/>
              <a:ea typeface="Songti SC"/>
              <a:cs typeface="Songti SC"/>
            </a:endParaRPr>
          </a:p>
          <a:p>
            <a:pPr marL="0" indent="0">
              <a:lnSpc>
                <a:spcPct val="150000"/>
              </a:lnSpc>
              <a:buNone/>
            </a:pPr>
            <a:r>
              <a:rPr lang="zh-CN" altLang="en-US" sz="2000">
                <a:latin typeface="Songti SC"/>
                <a:ea typeface="Songti SC"/>
                <a:cs typeface="Songti SC"/>
              </a:rPr>
              <a:t>第一级</a:t>
            </a:r>
            <a:r>
              <a:rPr lang="en-US" altLang="zh-CN" sz="2000">
                <a:latin typeface="Songti SC"/>
                <a:ea typeface="Songti SC"/>
                <a:cs typeface="Songti SC"/>
              </a:rPr>
              <a:t>cache</a:t>
            </a:r>
            <a:r>
              <a:rPr lang="zh-CN" altLang="en-US" sz="2000">
                <a:latin typeface="Songti SC"/>
                <a:ea typeface="Songti SC"/>
                <a:cs typeface="Songti SC"/>
              </a:rPr>
              <a:t>不命中率（全局和局部）是</a:t>
            </a:r>
            <a:r>
              <a:rPr lang="en-US" altLang="zh-CN" sz="2000">
                <a:latin typeface="Songti SC"/>
                <a:ea typeface="Songti SC"/>
                <a:cs typeface="Songti SC"/>
              </a:rPr>
              <a:t>110/3000</a:t>
            </a:r>
            <a:r>
              <a:rPr lang="zh-CN" altLang="en-US" sz="2000">
                <a:latin typeface="Songti SC"/>
                <a:ea typeface="Songti SC"/>
                <a:cs typeface="Songti SC"/>
              </a:rPr>
              <a:t>，即</a:t>
            </a:r>
            <a:r>
              <a:rPr lang="en-US" altLang="zh-CN" sz="2000">
                <a:latin typeface="Songti SC"/>
                <a:ea typeface="Songti SC"/>
                <a:cs typeface="Songti SC"/>
              </a:rPr>
              <a:t>3.67%</a:t>
            </a:r>
            <a:r>
              <a:rPr lang="zh-CN" altLang="en-US" sz="2000">
                <a:latin typeface="Songti SC"/>
                <a:ea typeface="Songti SC"/>
                <a:cs typeface="Songti SC"/>
              </a:rPr>
              <a:t>；</a:t>
            </a:r>
            <a:endParaRPr lang="en-US" altLang="zh-CN" sz="2000">
              <a:latin typeface="Songti SC"/>
              <a:ea typeface="Songti SC"/>
              <a:cs typeface="Songti SC"/>
            </a:endParaRPr>
          </a:p>
          <a:p>
            <a:pPr marL="0" indent="0">
              <a:lnSpc>
                <a:spcPct val="150000"/>
              </a:lnSpc>
              <a:buNone/>
            </a:pPr>
            <a:r>
              <a:rPr lang="zh-CN" altLang="en-US" sz="2000">
                <a:latin typeface="Songti SC"/>
                <a:ea typeface="Songti SC"/>
                <a:cs typeface="Songti SC"/>
              </a:rPr>
              <a:t>第二级</a:t>
            </a:r>
            <a:r>
              <a:rPr lang="en-US" altLang="zh-CN" sz="2000">
                <a:latin typeface="Songti SC"/>
                <a:ea typeface="Songti SC"/>
                <a:cs typeface="Songti SC"/>
              </a:rPr>
              <a:t>cache</a:t>
            </a:r>
            <a:r>
              <a:rPr lang="zh-CN" altLang="en-US" sz="2000">
                <a:latin typeface="Songti SC"/>
                <a:ea typeface="Songti SC"/>
                <a:cs typeface="Songti SC"/>
              </a:rPr>
              <a:t>的局部不命中率是</a:t>
            </a:r>
            <a:r>
              <a:rPr lang="en-US" altLang="zh-CN" sz="2000">
                <a:latin typeface="Songti SC"/>
                <a:ea typeface="Songti SC"/>
                <a:cs typeface="Songti SC"/>
              </a:rPr>
              <a:t>55/110</a:t>
            </a:r>
            <a:r>
              <a:rPr lang="zh-CN" altLang="en-US" sz="2000">
                <a:latin typeface="Songti SC"/>
                <a:ea typeface="Songti SC"/>
                <a:cs typeface="Songti SC"/>
              </a:rPr>
              <a:t>，即</a:t>
            </a:r>
            <a:r>
              <a:rPr lang="en-US" altLang="zh-CN" sz="2000">
                <a:latin typeface="Songti SC"/>
                <a:ea typeface="Songti SC"/>
                <a:cs typeface="Songti SC"/>
              </a:rPr>
              <a:t>50%</a:t>
            </a:r>
            <a:r>
              <a:rPr lang="zh-CN" altLang="en-US" sz="2000">
                <a:latin typeface="Songti SC"/>
                <a:ea typeface="Songti SC"/>
                <a:cs typeface="Songti SC"/>
              </a:rPr>
              <a:t>；</a:t>
            </a:r>
            <a:endParaRPr lang="en-US" altLang="zh-CN" sz="2000">
              <a:latin typeface="Songti SC"/>
              <a:ea typeface="Songti SC"/>
              <a:cs typeface="Songti SC"/>
            </a:endParaRPr>
          </a:p>
          <a:p>
            <a:pPr marL="0" indent="0">
              <a:lnSpc>
                <a:spcPct val="150000"/>
              </a:lnSpc>
              <a:buNone/>
            </a:pPr>
            <a:r>
              <a:rPr lang="zh-CN" altLang="en-US" sz="2000">
                <a:latin typeface="Songti SC"/>
                <a:ea typeface="Songti SC"/>
                <a:cs typeface="Songti SC"/>
              </a:rPr>
              <a:t>第二级</a:t>
            </a:r>
            <a:r>
              <a:rPr lang="en-US" altLang="zh-CN" sz="2000">
                <a:latin typeface="Songti SC"/>
                <a:ea typeface="Songti SC"/>
                <a:cs typeface="Songti SC"/>
              </a:rPr>
              <a:t>cache</a:t>
            </a:r>
            <a:r>
              <a:rPr lang="zh-CN" altLang="en-US" sz="2000">
                <a:latin typeface="Songti SC"/>
                <a:ea typeface="Songti SC"/>
                <a:cs typeface="Songti SC"/>
              </a:rPr>
              <a:t>的全局不命中率是</a:t>
            </a:r>
            <a:r>
              <a:rPr lang="en-US" altLang="zh-CN" sz="2000">
                <a:latin typeface="Songti SC"/>
                <a:ea typeface="Songti SC"/>
                <a:cs typeface="Songti SC"/>
              </a:rPr>
              <a:t>55/3000</a:t>
            </a:r>
            <a:r>
              <a:rPr lang="zh-CN" altLang="en-US" sz="2000">
                <a:latin typeface="Songti SC"/>
                <a:ea typeface="Songti SC"/>
                <a:cs typeface="Songti SC"/>
              </a:rPr>
              <a:t>，即</a:t>
            </a:r>
            <a:r>
              <a:rPr lang="en-US" altLang="zh-CN" sz="2000">
                <a:latin typeface="Songti SC"/>
                <a:ea typeface="Songti SC"/>
                <a:cs typeface="Songti SC"/>
              </a:rPr>
              <a:t>1.83%</a:t>
            </a:r>
            <a:r>
              <a:rPr lang="zh-CN" altLang="en-US" sz="2000">
                <a:latin typeface="Songti SC"/>
                <a:ea typeface="Songti SC"/>
                <a:cs typeface="Songti SC"/>
              </a:rPr>
              <a:t>。</a:t>
            </a:r>
          </a:p>
          <a:p>
            <a:pPr marL="0" indent="0">
              <a:buNone/>
            </a:pPr>
            <a:endParaRPr lang="zh-CN" altLang="en-US" sz="2400">
              <a:ea typeface="宋体" panose="02010600030101010101" pitchFamily="2" charset="-122"/>
            </a:endParaRPr>
          </a:p>
        </p:txBody>
      </p:sp>
    </p:spTree>
    <p:extLst>
      <p:ext uri="{BB962C8B-B14F-4D97-AF65-F5344CB8AC3E}">
        <p14:creationId xmlns:p14="http://schemas.microsoft.com/office/powerpoint/2010/main" val="3257982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8F2DD043-5AD8-B64D-9EF7-108643DDE24A}"/>
              </a:ext>
            </a:extLst>
          </p:cNvPr>
          <p:cNvSpPr>
            <a:spLocks noGrp="1" noChangeArrowheads="1"/>
          </p:cNvSpPr>
          <p:nvPr>
            <p:ph type="title"/>
          </p:nvPr>
        </p:nvSpPr>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7.10</a:t>
            </a:r>
            <a:r>
              <a:rPr lang="zh-CN" altLang="en-US" smtClean="0">
                <a:ea typeface="宋体" panose="02010600030101010101" pitchFamily="2" charset="-122"/>
              </a:rPr>
              <a:t>（</a:t>
            </a:r>
            <a:r>
              <a:rPr lang="zh-CN" altLang="zh-CN" smtClean="0">
                <a:ea typeface="宋体" panose="02010600030101010101" pitchFamily="2" charset="-122"/>
              </a:rPr>
              <a:t>存储系统性能指标</a:t>
            </a:r>
            <a:r>
              <a:rPr lang="zh-CN" altLang="en-US" smtClean="0">
                <a:ea typeface="宋体" panose="02010600030101010101" pitchFamily="2" charset="-122"/>
              </a:rPr>
              <a:t>）</a:t>
            </a:r>
          </a:p>
        </p:txBody>
      </p:sp>
      <p:pic>
        <p:nvPicPr>
          <p:cNvPr id="65538" name="图示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1844675"/>
            <a:ext cx="7129462"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2548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CBF5F111-6B97-B249-9DD1-3575646A36AC}"/>
              </a:ext>
            </a:extLst>
          </p:cNvPr>
          <p:cNvSpPr>
            <a:spLocks noGrp="1" noChangeArrowheads="1"/>
          </p:cNvSpPr>
          <p:nvPr>
            <p:ph type="title"/>
          </p:nvPr>
        </p:nvSpPr>
        <p:spPr>
          <a:xfrm>
            <a:off x="838200" y="24343"/>
            <a:ext cx="10515600" cy="1325563"/>
          </a:xfrm>
        </p:spPr>
        <p:txBody>
          <a:bodyPr/>
          <a:lstStyle/>
          <a:p>
            <a:pPr>
              <a:defRPr/>
            </a:pPr>
            <a:r>
              <a:rPr lang="zh-CN" altLang="en-US">
                <a:ea typeface="宋体" panose="02010600030101010101" pitchFamily="2" charset="-122"/>
              </a:rPr>
              <a:t>习题</a:t>
            </a:r>
            <a:r>
              <a:rPr lang="en-US" altLang="zh-CN">
                <a:ea typeface="宋体" panose="02010600030101010101" pitchFamily="2" charset="-122"/>
              </a:rPr>
              <a:t>7.10</a:t>
            </a:r>
            <a:endParaRPr lang="zh-CN" altLang="en-US">
              <a:ea typeface="宋体" panose="02010600030101010101" pitchFamily="2" charset="-122"/>
            </a:endParaRPr>
          </a:p>
        </p:txBody>
      </p:sp>
      <p:sp>
        <p:nvSpPr>
          <p:cNvPr id="66562" name="内容占位符 2"/>
          <p:cNvSpPr>
            <a:spLocks noGrp="1"/>
          </p:cNvSpPr>
          <p:nvPr>
            <p:ph idx="1"/>
          </p:nvPr>
        </p:nvSpPr>
        <p:spPr>
          <a:xfrm>
            <a:off x="1981201" y="1359431"/>
            <a:ext cx="8607425" cy="5715000"/>
          </a:xfrm>
        </p:spPr>
        <p:txBody>
          <a:bodyPr>
            <a:normAutofit lnSpcReduction="10000"/>
          </a:bodyPr>
          <a:lstStyle/>
          <a:p>
            <a:pPr marL="0" indent="0">
              <a:lnSpc>
                <a:spcPct val="120000"/>
              </a:lnSpc>
              <a:buNone/>
            </a:pPr>
            <a:r>
              <a:rPr lang="zh-CN" altLang="en-US" sz="1800">
                <a:solidFill>
                  <a:srgbClr val="FF0000"/>
                </a:solidFill>
                <a:latin typeface="宋体" panose="02010600030101010101" pitchFamily="2" charset="-122"/>
                <a:ea typeface="宋体" panose="02010600030101010101" pitchFamily="2" charset="-122"/>
              </a:rPr>
              <a:t>平均访存时间＝命中时间＋失效率</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失效开销</a:t>
            </a:r>
          </a:p>
          <a:p>
            <a:pPr marL="0" indent="0">
              <a:lnSpc>
                <a:spcPct val="120000"/>
              </a:lnSpc>
              <a:buNone/>
            </a:pPr>
            <a:r>
              <a:rPr lang="zh-CN" altLang="en-US" sz="1800">
                <a:latin typeface="宋体" panose="02010600030101010101" pitchFamily="2" charset="-122"/>
                <a:ea typeface="宋体" panose="02010600030101010101" pitchFamily="2" charset="-122"/>
              </a:rPr>
              <a:t>平均访问时间</a:t>
            </a:r>
            <a:r>
              <a:rPr lang="en-US" altLang="zh-CN" sz="1800">
                <a:latin typeface="宋体" panose="02010600030101010101" pitchFamily="2" charset="-122"/>
                <a:ea typeface="宋体" panose="02010600030101010101" pitchFamily="2" charset="-122"/>
              </a:rPr>
              <a:t>1-</a:t>
            </a:r>
            <a:r>
              <a:rPr lang="zh-CN" altLang="en-US" sz="1800">
                <a:latin typeface="宋体" panose="02010600030101010101" pitchFamily="2" charset="-122"/>
                <a:ea typeface="宋体" panose="02010600030101010101" pitchFamily="2" charset="-122"/>
              </a:rPr>
              <a:t>路</a:t>
            </a:r>
            <a:r>
              <a:rPr lang="en-US" altLang="zh-CN" sz="1800">
                <a:latin typeface="宋体" panose="02010600030101010101" pitchFamily="2" charset="-122"/>
                <a:ea typeface="宋体" panose="02010600030101010101" pitchFamily="2" charset="-122"/>
              </a:rPr>
              <a:t>=1</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2.0+1.4% *80=3.12ns</a:t>
            </a:r>
          </a:p>
          <a:p>
            <a:pPr marL="0" indent="0">
              <a:lnSpc>
                <a:spcPct val="120000"/>
              </a:lnSpc>
              <a:buNone/>
            </a:pPr>
            <a:r>
              <a:rPr lang="zh-CN" altLang="en-US" sz="1800">
                <a:latin typeface="宋体" panose="02010600030101010101" pitchFamily="2" charset="-122"/>
                <a:ea typeface="宋体" panose="02010600030101010101" pitchFamily="2" charset="-122"/>
              </a:rPr>
              <a:t>平均访问时间</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路</a:t>
            </a:r>
            <a:r>
              <a:rPr lang="en-US" altLang="zh-CN" sz="1800">
                <a:latin typeface="宋体" panose="02010600030101010101" pitchFamily="2" charset="-122"/>
                <a:ea typeface="宋体" panose="02010600030101010101" pitchFamily="2" charset="-122"/>
              </a:rPr>
              <a:t>=1</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2.0*(1+10%)+1.0% *80=3.0ns</a:t>
            </a:r>
          </a:p>
          <a:p>
            <a:pPr marL="0" indent="0">
              <a:lnSpc>
                <a:spcPct val="120000"/>
              </a:lnSpc>
              <a:buNone/>
            </a:pPr>
            <a:r>
              <a:rPr lang="zh-CN" altLang="en-US" sz="1800">
                <a:latin typeface="宋体" panose="02010600030101010101" pitchFamily="2" charset="-122"/>
                <a:ea typeface="宋体" panose="02010600030101010101" pitchFamily="2" charset="-122"/>
              </a:rPr>
              <a:t>两路组相联的平均访存时间比较低</a:t>
            </a:r>
          </a:p>
          <a:p>
            <a:pPr marL="0" indent="0">
              <a:lnSpc>
                <a:spcPct val="120000"/>
              </a:lnSpc>
              <a:buNone/>
            </a:pPr>
            <a:r>
              <a:rPr lang="en-US" altLang="zh-CN" sz="1800">
                <a:solidFill>
                  <a:srgbClr val="FF0000"/>
                </a:solidFill>
                <a:latin typeface="宋体" panose="02010600030101010101" pitchFamily="2" charset="-122"/>
                <a:ea typeface="宋体" panose="02010600030101010101" pitchFamily="2" charset="-122"/>
              </a:rPr>
              <a:t>CPU</a:t>
            </a:r>
            <a:r>
              <a:rPr lang="en-US" altLang="zh-CN" sz="1800" baseline="-25000">
                <a:solidFill>
                  <a:srgbClr val="FF0000"/>
                </a:solidFill>
                <a:latin typeface="宋体" panose="02010600030101010101" pitchFamily="2" charset="-122"/>
                <a:ea typeface="宋体" panose="02010600030101010101" pitchFamily="2" charset="-122"/>
              </a:rPr>
              <a:t>time</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a:t>
            </a:r>
            <a:r>
              <a:rPr lang="en-US" altLang="zh-CN" sz="1800">
                <a:solidFill>
                  <a:srgbClr val="FF0000"/>
                </a:solidFill>
                <a:latin typeface="宋体" panose="02010600030101010101" pitchFamily="2" charset="-122"/>
                <a:ea typeface="宋体" panose="02010600030101010101" pitchFamily="2" charset="-122"/>
              </a:rPr>
              <a:t>CPU</a:t>
            </a:r>
            <a:r>
              <a:rPr lang="zh-CN" altLang="en-US" sz="1800">
                <a:solidFill>
                  <a:srgbClr val="FF0000"/>
                </a:solidFill>
                <a:latin typeface="宋体" panose="02010600030101010101" pitchFamily="2" charset="-122"/>
                <a:ea typeface="宋体" panose="02010600030101010101" pitchFamily="2" charset="-122"/>
              </a:rPr>
              <a:t>执行周期数</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存储停顿周期数）*时钟周期</a:t>
            </a:r>
          </a:p>
          <a:p>
            <a:pPr marL="0" indent="0">
              <a:lnSpc>
                <a:spcPct val="120000"/>
              </a:lnSpc>
              <a:buNone/>
            </a:pPr>
            <a:r>
              <a:rPr lang="en-US" altLang="zh-CN" sz="1800">
                <a:solidFill>
                  <a:srgbClr val="FF0000"/>
                </a:solidFill>
                <a:latin typeface="宋体" panose="02010600030101010101" pitchFamily="2" charset="-122"/>
                <a:ea typeface="宋体" panose="02010600030101010101" pitchFamily="2" charset="-122"/>
              </a:rPr>
              <a:t>CPU</a:t>
            </a:r>
            <a:r>
              <a:rPr lang="en-US" altLang="zh-CN" sz="1800" baseline="-25000">
                <a:solidFill>
                  <a:srgbClr val="FF0000"/>
                </a:solidFill>
                <a:latin typeface="宋体" panose="02010600030101010101" pitchFamily="2" charset="-122"/>
                <a:ea typeface="宋体" panose="02010600030101010101" pitchFamily="2" charset="-122"/>
              </a:rPr>
              <a:t>time</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a:t>
            </a:r>
            <a:r>
              <a:rPr lang="en-US" altLang="zh-CN" sz="1800">
                <a:solidFill>
                  <a:srgbClr val="FF0000"/>
                </a:solidFill>
                <a:latin typeface="宋体" panose="02010600030101010101" pitchFamily="2" charset="-122"/>
                <a:ea typeface="宋体" panose="02010600030101010101" pitchFamily="2" charset="-122"/>
              </a:rPr>
              <a:t>IC</a:t>
            </a:r>
            <a:r>
              <a:rPr lang="zh-CN" altLang="en-US" sz="1800">
                <a:solidFill>
                  <a:srgbClr val="FF0000"/>
                </a:solidFill>
                <a:latin typeface="宋体" panose="02010600030101010101" pitchFamily="2" charset="-122"/>
                <a:ea typeface="宋体" panose="02010600030101010101" pitchFamily="2" charset="-122"/>
              </a:rPr>
              <a:t>*</a:t>
            </a:r>
            <a:r>
              <a:rPr lang="en-US" altLang="zh-CN" sz="1800">
                <a:solidFill>
                  <a:srgbClr val="FF0000"/>
                </a:solidFill>
                <a:latin typeface="宋体" panose="02010600030101010101" pitchFamily="2" charset="-122"/>
                <a:ea typeface="宋体" panose="02010600030101010101" pitchFamily="2" charset="-122"/>
              </a:rPr>
              <a:t>CPI</a:t>
            </a:r>
            <a:r>
              <a:rPr lang="zh-CN" altLang="en-US" sz="1800">
                <a:solidFill>
                  <a:srgbClr val="FF0000"/>
                </a:solidFill>
                <a:latin typeface="宋体" panose="02010600030101010101" pitchFamily="2" charset="-122"/>
                <a:ea typeface="宋体" panose="02010600030101010101" pitchFamily="2" charset="-122"/>
              </a:rPr>
              <a:t>执行周期数</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总访存失效次数*失效开销） *时钟周期</a:t>
            </a:r>
          </a:p>
          <a:p>
            <a:pPr marL="0" indent="0">
              <a:lnSpc>
                <a:spcPct val="120000"/>
              </a:lnSpc>
              <a:buNone/>
            </a:pPr>
            <a:r>
              <a:rPr lang="en-US" altLang="zh-CN" sz="1800">
                <a:solidFill>
                  <a:srgbClr val="FF0000"/>
                </a:solidFill>
                <a:latin typeface="宋体" panose="02010600030101010101" pitchFamily="2" charset="-122"/>
                <a:ea typeface="宋体" panose="02010600030101010101" pitchFamily="2" charset="-122"/>
              </a:rPr>
              <a:t>=IC</a:t>
            </a:r>
            <a:r>
              <a:rPr lang="zh-CN" altLang="en-US" sz="1800">
                <a:solidFill>
                  <a:srgbClr val="FF0000"/>
                </a:solidFill>
                <a:latin typeface="宋体" panose="02010600030101010101" pitchFamily="2" charset="-122"/>
                <a:ea typeface="宋体" panose="02010600030101010101" pitchFamily="2" charset="-122"/>
              </a:rPr>
              <a:t>*（</a:t>
            </a:r>
            <a:r>
              <a:rPr lang="en-US" altLang="zh-CN" sz="1800">
                <a:solidFill>
                  <a:srgbClr val="FF0000"/>
                </a:solidFill>
                <a:latin typeface="宋体" panose="02010600030101010101" pitchFamily="2" charset="-122"/>
                <a:ea typeface="宋体" panose="02010600030101010101" pitchFamily="2" charset="-122"/>
              </a:rPr>
              <a:t>CPI</a:t>
            </a:r>
            <a:r>
              <a:rPr lang="zh-CN" altLang="en-US" sz="1800">
                <a:solidFill>
                  <a:srgbClr val="FF0000"/>
                </a:solidFill>
                <a:latin typeface="宋体" panose="02010600030101010101" pitchFamily="2" charset="-122"/>
                <a:ea typeface="宋体" panose="02010600030101010101" pitchFamily="2" charset="-122"/>
              </a:rPr>
              <a:t>执行*时钟周期</a:t>
            </a:r>
            <a:r>
              <a:rPr lang="en-US" altLang="zh-CN" sz="1800">
                <a:solidFill>
                  <a:srgbClr val="FF0000"/>
                </a:solidFill>
                <a:latin typeface="宋体" panose="02010600030101010101" pitchFamily="2" charset="-122"/>
                <a:ea typeface="宋体" panose="02010600030101010101" pitchFamily="2" charset="-122"/>
              </a:rPr>
              <a:t>+</a:t>
            </a:r>
            <a:r>
              <a:rPr lang="zh-CN" altLang="en-US" sz="1800">
                <a:solidFill>
                  <a:srgbClr val="FF0000"/>
                </a:solidFill>
                <a:latin typeface="宋体" panose="02010600030101010101" pitchFamily="2" charset="-122"/>
                <a:ea typeface="宋体" panose="02010600030101010101" pitchFamily="2" charset="-122"/>
              </a:rPr>
              <a:t>每条指令的访存次数*失效率*失效开销*时钟周期）</a:t>
            </a:r>
          </a:p>
          <a:p>
            <a:pPr marL="0" indent="0">
              <a:lnSpc>
                <a:spcPct val="120000"/>
              </a:lnSpc>
              <a:buNone/>
            </a:pPr>
            <a:r>
              <a:rPr lang="en-US" altLang="zh-CN" sz="1800">
                <a:latin typeface="宋体" panose="02010600030101010101" pitchFamily="2" charset="-122"/>
                <a:ea typeface="宋体" panose="02010600030101010101" pitchFamily="2" charset="-122"/>
              </a:rPr>
              <a:t>CPU </a:t>
            </a:r>
            <a:r>
              <a:rPr lang="en-US" altLang="zh-CN" sz="1800" baseline="-25000">
                <a:latin typeface="宋体" panose="02010600030101010101" pitchFamily="2" charset="-122"/>
                <a:ea typeface="宋体" panose="02010600030101010101" pitchFamily="2" charset="-122"/>
              </a:rPr>
              <a:t>time 1-way</a:t>
            </a:r>
            <a:r>
              <a:rPr lang="en-US" altLang="zh-CN" sz="1800">
                <a:latin typeface="宋体" panose="02010600030101010101" pitchFamily="2" charset="-122"/>
                <a:ea typeface="宋体" panose="02010600030101010101" pitchFamily="2" charset="-122"/>
              </a:rPr>
              <a:t>=IC(2.0*2+1.2*0.014*80)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5.344IC</a:t>
            </a:r>
          </a:p>
          <a:p>
            <a:pPr marL="0" indent="0">
              <a:lnSpc>
                <a:spcPct val="120000"/>
              </a:lnSpc>
              <a:buNone/>
            </a:pPr>
            <a:r>
              <a:rPr lang="en-US" altLang="zh-CN" sz="1800">
                <a:latin typeface="宋体" panose="02010600030101010101" pitchFamily="2" charset="-122"/>
                <a:ea typeface="宋体" panose="02010600030101010101" pitchFamily="2" charset="-122"/>
              </a:rPr>
              <a:t>CPU </a:t>
            </a:r>
            <a:r>
              <a:rPr lang="en-US" altLang="zh-CN" sz="1800" baseline="-25000">
                <a:latin typeface="宋体" panose="02010600030101010101" pitchFamily="2" charset="-122"/>
                <a:ea typeface="宋体" panose="02010600030101010101" pitchFamily="2" charset="-122"/>
              </a:rPr>
              <a:t>time 2-way</a:t>
            </a:r>
            <a:r>
              <a:rPr lang="en-US" altLang="zh-CN" sz="1800">
                <a:latin typeface="宋体" panose="02010600030101010101" pitchFamily="2" charset="-122"/>
                <a:ea typeface="宋体" panose="02010600030101010101" pitchFamily="2" charset="-122"/>
              </a:rPr>
              <a:t>=IC(2.2*2+1.2*0.01*80)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5.36IC</a:t>
            </a:r>
          </a:p>
          <a:p>
            <a:pPr marL="0" indent="0">
              <a:lnSpc>
                <a:spcPct val="120000"/>
              </a:lnSpc>
              <a:buNone/>
            </a:pPr>
            <a:r>
              <a:rPr lang="zh-CN" altLang="en-US" sz="1800">
                <a:latin typeface="宋体" panose="02010600030101010101" pitchFamily="2" charset="-122"/>
                <a:ea typeface="宋体" panose="02010600030101010101" pitchFamily="2" charset="-122"/>
              </a:rPr>
              <a:t>相对性能比：</a:t>
            </a:r>
            <a:r>
              <a:rPr lang="en-US" altLang="zh-CN" sz="1800">
                <a:latin typeface="宋体" panose="02010600030101010101" pitchFamily="2" charset="-122"/>
                <a:ea typeface="宋体" panose="02010600030101010101" pitchFamily="2" charset="-122"/>
              </a:rPr>
              <a:t>5.36/5.344=1.003</a:t>
            </a:r>
          </a:p>
          <a:p>
            <a:pPr marL="0" indent="0">
              <a:lnSpc>
                <a:spcPct val="120000"/>
              </a:lnSpc>
              <a:buNone/>
            </a:pPr>
            <a:r>
              <a:rPr lang="zh-CN" altLang="en-US" sz="1800">
                <a:latin typeface="宋体" panose="02010600030101010101" pitchFamily="2" charset="-122"/>
                <a:ea typeface="宋体" panose="02010600030101010101" pitchFamily="2" charset="-122"/>
              </a:rPr>
              <a:t>直接映象的访存时间是两路组相联的</a:t>
            </a:r>
            <a:r>
              <a:rPr lang="en-US" altLang="zh-CN" sz="1800">
                <a:latin typeface="宋体" panose="02010600030101010101" pitchFamily="2" charset="-122"/>
                <a:ea typeface="宋体" panose="02010600030101010101" pitchFamily="2" charset="-122"/>
              </a:rPr>
              <a:t>1.04</a:t>
            </a:r>
            <a:r>
              <a:rPr lang="zh-CN" altLang="en-US" sz="1800">
                <a:latin typeface="宋体" panose="02010600030101010101" pitchFamily="2" charset="-122"/>
                <a:ea typeface="宋体" panose="02010600030101010101" pitchFamily="2" charset="-122"/>
              </a:rPr>
              <a:t>倍，</a:t>
            </a:r>
            <a:endParaRPr lang="en-US" altLang="zh-CN" sz="1800">
              <a:latin typeface="宋体" panose="02010600030101010101" pitchFamily="2" charset="-122"/>
              <a:ea typeface="宋体" panose="02010600030101010101" pitchFamily="2" charset="-122"/>
            </a:endParaRPr>
          </a:p>
          <a:p>
            <a:pPr marL="0" indent="0">
              <a:lnSpc>
                <a:spcPct val="120000"/>
              </a:lnSpc>
              <a:buNone/>
            </a:pPr>
            <a:r>
              <a:rPr lang="zh-CN" altLang="en-US" sz="1800">
                <a:latin typeface="宋体" panose="02010600030101010101" pitchFamily="2" charset="-122"/>
                <a:ea typeface="宋体" panose="02010600030101010101" pitchFamily="2" charset="-122"/>
              </a:rPr>
              <a:t>两路组相联的平均</a:t>
            </a:r>
            <a:r>
              <a:rPr lang="en-US" altLang="zh-CN" sz="1800">
                <a:latin typeface="宋体" panose="02010600030101010101" pitchFamily="2" charset="-122"/>
                <a:ea typeface="宋体" panose="02010600030101010101" pitchFamily="2" charset="-122"/>
              </a:rPr>
              <a:t>CPU</a:t>
            </a:r>
            <a:r>
              <a:rPr lang="zh-CN" altLang="en-US" sz="1800">
                <a:latin typeface="宋体" panose="02010600030101010101" pitchFamily="2" charset="-122"/>
                <a:ea typeface="宋体" panose="02010600030101010101" pitchFamily="2" charset="-122"/>
              </a:rPr>
              <a:t>时间是直接映象的</a:t>
            </a:r>
            <a:r>
              <a:rPr lang="en-US" altLang="zh-CN" sz="1800">
                <a:latin typeface="宋体" panose="02010600030101010101" pitchFamily="2" charset="-122"/>
                <a:ea typeface="宋体" panose="02010600030101010101" pitchFamily="2" charset="-122"/>
              </a:rPr>
              <a:t>1.003</a:t>
            </a:r>
            <a:r>
              <a:rPr lang="zh-CN" altLang="en-US" sz="1800">
                <a:latin typeface="宋体" panose="02010600030101010101" pitchFamily="2" charset="-122"/>
                <a:ea typeface="宋体" panose="02010600030101010101" pitchFamily="2" charset="-122"/>
              </a:rPr>
              <a:t>倍。</a:t>
            </a:r>
            <a:endParaRPr lang="en-US" altLang="zh-CN" sz="1800">
              <a:latin typeface="宋体" panose="02010600030101010101" pitchFamily="2" charset="-122"/>
              <a:ea typeface="宋体" panose="02010600030101010101" pitchFamily="2" charset="-122"/>
            </a:endParaRPr>
          </a:p>
          <a:p>
            <a:pPr marL="0" indent="0">
              <a:lnSpc>
                <a:spcPct val="120000"/>
              </a:lnSpc>
              <a:buNone/>
            </a:pPr>
            <a:r>
              <a:rPr lang="zh-CN" altLang="en-US" sz="1800">
                <a:latin typeface="宋体" panose="02010600030101010101" pitchFamily="2" charset="-122"/>
                <a:ea typeface="宋体" panose="02010600030101010101" pitchFamily="2" charset="-122"/>
              </a:rPr>
              <a:t>因此这里选择直接映象。</a:t>
            </a:r>
          </a:p>
        </p:txBody>
      </p:sp>
    </p:spTree>
    <p:extLst>
      <p:ext uri="{BB962C8B-B14F-4D97-AF65-F5344CB8AC3E}">
        <p14:creationId xmlns:p14="http://schemas.microsoft.com/office/powerpoint/2010/main" val="728900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CA82400-8BDA-504E-B450-C9190D83D1F6}"/>
              </a:ext>
            </a:extLst>
          </p:cNvPr>
          <p:cNvSpPr>
            <a:spLocks noGrp="1" noChangeArrowheads="1"/>
          </p:cNvSpPr>
          <p:nvPr>
            <p:ph type="title"/>
          </p:nvPr>
        </p:nvSpPr>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7.11</a:t>
            </a:r>
            <a:r>
              <a:rPr lang="zh-CN" altLang="en-US" smtClean="0">
                <a:ea typeface="宋体" panose="02010600030101010101" pitchFamily="2" charset="-122"/>
              </a:rPr>
              <a:t>（</a:t>
            </a:r>
            <a:r>
              <a:rPr lang="zh-CN" altLang="zh-CN" smtClean="0">
                <a:ea typeface="宋体" panose="02010600030101010101" pitchFamily="2" charset="-122"/>
              </a:rPr>
              <a:t>伪相联</a:t>
            </a:r>
            <a:r>
              <a:rPr lang="zh-CN" altLang="en-US" smtClean="0">
                <a:ea typeface="宋体" panose="02010600030101010101" pitchFamily="2" charset="-122"/>
              </a:rPr>
              <a:t>）</a:t>
            </a:r>
          </a:p>
        </p:txBody>
      </p:sp>
      <p:sp>
        <p:nvSpPr>
          <p:cNvPr id="67586" name="内容占位符 2"/>
          <p:cNvSpPr>
            <a:spLocks noGrp="1"/>
          </p:cNvSpPr>
          <p:nvPr>
            <p:ph idx="1"/>
          </p:nvPr>
        </p:nvSpPr>
        <p:spPr>
          <a:xfrm>
            <a:off x="1878014" y="1773239"/>
            <a:ext cx="8435975" cy="5419725"/>
          </a:xfrm>
        </p:spPr>
        <p:txBody>
          <a:bodyPr/>
          <a:lstStyle/>
          <a:p>
            <a:pPr marL="109538" indent="0">
              <a:lnSpc>
                <a:spcPct val="150000"/>
              </a:lnSpc>
              <a:buClr>
                <a:srgbClr val="FFFFFF"/>
              </a:buClr>
              <a:buFont typeface="Georgia" panose="02040502050405020303" pitchFamily="18" charset="0"/>
              <a:buChar char="•"/>
            </a:pPr>
            <a:r>
              <a:rPr lang="zh-CN" altLang="en-US" sz="2000" dirty="0">
                <a:latin typeface="宋体" panose="02010600030101010101" pitchFamily="2" charset="-122"/>
                <a:ea typeface="宋体" panose="02010600030101010101" pitchFamily="2" charset="-122"/>
              </a:rPr>
              <a:t>伪相联中，假设在直接映象位置没有发现匹配，而在另一个位置才找到数据（伪命中）时，需要</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个额外的周期，而且不交换两个</a:t>
            </a:r>
            <a:r>
              <a:rPr lang="en-US" altLang="zh-CN" sz="2000" dirty="0">
                <a:latin typeface="宋体" panose="02010600030101010101" pitchFamily="2" charset="-122"/>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中的数据，失效开销为</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个时钟周期。</a:t>
            </a:r>
            <a:endParaRPr lang="en-US" altLang="zh-CN" sz="2000" dirty="0">
              <a:latin typeface="宋体" panose="02010600030101010101" pitchFamily="2" charset="-122"/>
              <a:ea typeface="宋体" panose="02010600030101010101" pitchFamily="2" charset="-122"/>
            </a:endParaRPr>
          </a:p>
          <a:p>
            <a:pPr marL="109538" indent="0">
              <a:lnSpc>
                <a:spcPct val="150000"/>
              </a:lnSpc>
              <a:buClr>
                <a:srgbClr val="FFFFFF"/>
              </a:buClr>
              <a:buNone/>
            </a:pPr>
            <a:r>
              <a:rPr lang="zh-CN" altLang="en-US" sz="2000" dirty="0">
                <a:latin typeface="宋体" panose="02010600030101010101" pitchFamily="2" charset="-122"/>
                <a:ea typeface="宋体" panose="02010600030101010101" pitchFamily="2" charset="-122"/>
              </a:rPr>
              <a:t>假设 </a:t>
            </a:r>
            <a:r>
              <a:rPr lang="en-US" altLang="zh-CN" sz="2000" dirty="0">
                <a:latin typeface="宋体" panose="02010600030101010101" pitchFamily="2" charset="-122"/>
                <a:ea typeface="宋体" panose="02010600030101010101" pitchFamily="2" charset="-122"/>
              </a:rPr>
              <a:t>2KB</a:t>
            </a:r>
            <a:r>
              <a:rPr lang="zh-CN" altLang="en-US" sz="2000" dirty="0">
                <a:latin typeface="宋体" panose="02010600030101010101" pitchFamily="2" charset="-122"/>
                <a:ea typeface="宋体" panose="02010600030101010101" pitchFamily="2" charset="-122"/>
              </a:rPr>
              <a:t>直接映象</a:t>
            </a:r>
            <a:r>
              <a:rPr lang="en-US" altLang="zh-CN" sz="2000" dirty="0">
                <a:latin typeface="宋体" panose="02010600030101010101" pitchFamily="2" charset="-122"/>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的总失效率为</a:t>
            </a:r>
            <a:r>
              <a:rPr lang="en-US" altLang="zh-CN" sz="2000" dirty="0">
                <a:latin typeface="宋体" panose="02010600030101010101" pitchFamily="2" charset="-122"/>
                <a:ea typeface="宋体" panose="02010600030101010101" pitchFamily="2" charset="-122"/>
              </a:rPr>
              <a:t>0.098</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路相联的总失效率为</a:t>
            </a:r>
            <a:r>
              <a:rPr lang="en-US" altLang="zh-CN" sz="2000" dirty="0">
                <a:latin typeface="宋体" panose="02010600030101010101" pitchFamily="2" charset="-122"/>
                <a:ea typeface="宋体" panose="02010600030101010101" pitchFamily="2" charset="-122"/>
              </a:rPr>
              <a:t>0.076</a:t>
            </a:r>
            <a:r>
              <a:rPr lang="zh-CN" altLang="en-US" sz="2000" dirty="0">
                <a:latin typeface="宋体" panose="02010600030101010101" pitchFamily="2" charset="-122"/>
                <a:ea typeface="宋体" panose="02010600030101010101" pitchFamily="2" charset="-122"/>
              </a:rPr>
              <a:t>；</a:t>
            </a:r>
          </a:p>
          <a:p>
            <a:pPr marL="109538" indent="0">
              <a:lnSpc>
                <a:spcPct val="150000"/>
              </a:lnSpc>
              <a:buClr>
                <a:srgbClr val="FFFFFF"/>
              </a:buClr>
              <a:buNone/>
            </a:pPr>
            <a:r>
              <a:rPr lang="en-US" altLang="zh-CN" sz="2000" dirty="0">
                <a:latin typeface="宋体" panose="02010600030101010101" pitchFamily="2" charset="-122"/>
                <a:ea typeface="宋体" panose="02010600030101010101" pitchFamily="2" charset="-122"/>
              </a:rPr>
              <a:t>128KB</a:t>
            </a:r>
            <a:r>
              <a:rPr lang="zh-CN" altLang="en-US" sz="2000" dirty="0">
                <a:latin typeface="宋体" panose="02010600030101010101" pitchFamily="2" charset="-122"/>
                <a:ea typeface="宋体" panose="02010600030101010101" pitchFamily="2" charset="-122"/>
              </a:rPr>
              <a:t>直接映象</a:t>
            </a:r>
            <a:r>
              <a:rPr lang="en-US" altLang="zh-CN" sz="2000" dirty="0">
                <a:latin typeface="宋体" panose="02010600030101010101" pitchFamily="2" charset="-122"/>
                <a:ea typeface="宋体" panose="02010600030101010101" pitchFamily="2" charset="-122"/>
              </a:rPr>
              <a:t>Cache</a:t>
            </a:r>
            <a:r>
              <a:rPr lang="zh-CN" altLang="en-US" sz="2000" dirty="0">
                <a:latin typeface="宋体" panose="02010600030101010101" pitchFamily="2" charset="-122"/>
                <a:ea typeface="宋体" panose="02010600030101010101" pitchFamily="2" charset="-122"/>
              </a:rPr>
              <a:t>的总失效率为</a:t>
            </a:r>
            <a:r>
              <a:rPr lang="en-US" altLang="zh-CN" sz="2000" dirty="0">
                <a:latin typeface="宋体" panose="02010600030101010101" pitchFamily="2" charset="-122"/>
                <a:ea typeface="宋体" panose="02010600030101010101" pitchFamily="2" charset="-122"/>
              </a:rPr>
              <a:t>0.010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路相联的总失效率为</a:t>
            </a:r>
            <a:r>
              <a:rPr lang="en-US" altLang="zh-CN" sz="2000" dirty="0">
                <a:latin typeface="宋体" panose="02010600030101010101" pitchFamily="2" charset="-122"/>
                <a:ea typeface="宋体" panose="02010600030101010101" pitchFamily="2" charset="-122"/>
              </a:rPr>
              <a:t>0.007</a:t>
            </a:r>
            <a:r>
              <a:rPr lang="zh-CN" altLang="en-US" sz="2000" dirty="0">
                <a:latin typeface="宋体" panose="02010600030101010101" pitchFamily="2" charset="-122"/>
                <a:ea typeface="宋体" panose="02010600030101010101" pitchFamily="2" charset="-122"/>
              </a:rPr>
              <a:t>。</a:t>
            </a:r>
          </a:p>
          <a:p>
            <a:pPr marL="109538" indent="0">
              <a:lnSpc>
                <a:spcPct val="150000"/>
              </a:lnSpc>
              <a:buClr>
                <a:srgbClr val="FFFFFF"/>
              </a:buClr>
              <a:buNone/>
            </a:pPr>
            <a:r>
              <a:rPr lang="zh-CN" altLang="en-US" sz="2000" dirty="0">
                <a:latin typeface="宋体" panose="02010600030101010101" pitchFamily="2" charset="-122"/>
                <a:ea typeface="宋体" panose="02010600030101010101" pitchFamily="2" charset="-122"/>
              </a:rPr>
              <a:t>试求：</a:t>
            </a:r>
          </a:p>
          <a:p>
            <a:pPr marL="109538" indent="0">
              <a:lnSpc>
                <a:spcPct val="150000"/>
              </a:lnSpc>
              <a:buClr>
                <a:srgbClr val="FFFFFF"/>
              </a:buClr>
              <a:buFont typeface="Georgia" panose="02040502050405020303" pitchFamily="18" charset="0"/>
              <a:buChar char="•"/>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）推导出平均访存的时间公式。</a:t>
            </a:r>
          </a:p>
          <a:p>
            <a:pPr marL="109538" indent="0">
              <a:lnSpc>
                <a:spcPct val="150000"/>
              </a:lnSpc>
              <a:buClr>
                <a:srgbClr val="FFFFFF"/>
              </a:buClr>
              <a:buFont typeface="Georgia" panose="02040502050405020303" pitchFamily="18" charset="0"/>
              <a:buChar char="•"/>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）利用（</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）中得到的公式，对于</a:t>
            </a:r>
            <a:r>
              <a:rPr lang="en-US" altLang="zh-CN" sz="2000" dirty="0">
                <a:latin typeface="宋体" panose="02010600030101010101" pitchFamily="2" charset="-122"/>
                <a:ea typeface="宋体" panose="02010600030101010101" pitchFamily="2" charset="-122"/>
              </a:rPr>
              <a:t>2KBCache</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128KBCache</a:t>
            </a:r>
            <a:r>
              <a:rPr lang="zh-CN" altLang="en-US" sz="2000" dirty="0">
                <a:latin typeface="宋体" panose="02010600030101010101" pitchFamily="2" charset="-122"/>
                <a:ea typeface="宋体" panose="02010600030101010101" pitchFamily="2" charset="-122"/>
              </a:rPr>
              <a:t>，重新计算伪相联的平均访存时间。请问哪一种伪相联更快？</a:t>
            </a:r>
            <a:endParaRPr lang="en-US" altLang="zh-CN" sz="2000" dirty="0">
              <a:latin typeface="宋体" panose="02010600030101010101" pitchFamily="2" charset="-122"/>
              <a:ea typeface="宋体" panose="02010600030101010101" pitchFamily="2" charset="-122"/>
            </a:endParaRPr>
          </a:p>
          <a:p>
            <a:pPr marL="109538" indent="0">
              <a:buClr>
                <a:srgbClr val="FFFFFF"/>
              </a:buClr>
              <a:buFont typeface="Georgia" panose="02040502050405020303" pitchFamily="18" charset="0"/>
              <a:buChar char="•"/>
            </a:pPr>
            <a:endParaRPr lang="zh-CN" altLang="en-US" sz="2400" dirty="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348968" y="449592"/>
            <a:ext cx="6457950" cy="828675"/>
          </a:xfrm>
          <a:prstGeom prst="rect">
            <a:avLst/>
          </a:prstGeom>
        </p:spPr>
      </p:pic>
    </p:spTree>
    <p:extLst>
      <p:ext uri="{BB962C8B-B14F-4D97-AF65-F5344CB8AC3E}">
        <p14:creationId xmlns:p14="http://schemas.microsoft.com/office/powerpoint/2010/main" val="1413198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9DC5B4C-8270-274E-B046-C9898B4D3762}"/>
              </a:ext>
            </a:extLst>
          </p:cNvPr>
          <p:cNvSpPr>
            <a:spLocks noGrp="1" noChangeArrowheads="1"/>
          </p:cNvSpPr>
          <p:nvPr>
            <p:ph type="title"/>
          </p:nvPr>
        </p:nvSpPr>
        <p:spPr>
          <a:xfrm>
            <a:off x="3051175" y="1055688"/>
            <a:ext cx="5105400" cy="381000"/>
          </a:xfrm>
        </p:spPr>
        <p:txBody>
          <a:bodyPr>
            <a:normAutofit fontScale="90000"/>
          </a:bodyPr>
          <a:lstStyle/>
          <a:p>
            <a:pPr eaLnBrk="1" hangingPunct="1">
              <a:defRPr/>
            </a:pPr>
            <a:r>
              <a:rPr lang="zh-CN" altLang="en-US" sz="2800" dirty="0"/>
              <a:t>第一章</a:t>
            </a:r>
            <a:endParaRPr lang="zh-CN" altLang="en-US" sz="2800" dirty="0">
              <a:latin typeface="黑体" panose="02010609060101010101" pitchFamily="49" charset="-122"/>
            </a:endParaRPr>
          </a:p>
        </p:txBody>
      </p:sp>
      <p:sp>
        <p:nvSpPr>
          <p:cNvPr id="40962" name="Text Box 4" descr="Rectangle: Click to edit Master text styles&#10;Second level&#10;Third level&#10;Fourth level&#10;Fifth level"/>
          <p:cNvSpPr>
            <a:spLocks noGrp="1"/>
          </p:cNvSpPr>
          <p:nvPr>
            <p:ph type="body" idx="1"/>
          </p:nvPr>
        </p:nvSpPr>
        <p:spPr>
          <a:xfrm>
            <a:off x="1919288" y="2982914"/>
            <a:ext cx="8424862" cy="3940175"/>
          </a:xfrm>
          <a:noFill/>
        </p:spPr>
        <p:txBody>
          <a:bodyPr/>
          <a:lstStyle/>
          <a:p>
            <a:pPr lvl="1" eaLnBrk="1" hangingPunct="1">
              <a:buFont typeface="Wingdings" panose="05000000000000000000" pitchFamily="2" charset="2"/>
              <a:buNone/>
            </a:pPr>
            <a:r>
              <a:rPr lang="en-US" altLang="zh-CN" smtClean="0">
                <a:solidFill>
                  <a:srgbClr val="000000"/>
                </a:solidFill>
                <a:latin typeface="黑体" panose="02010609060101010101" pitchFamily="49" charset="-122"/>
              </a:rPr>
              <a:t>CPU</a:t>
            </a:r>
            <a:r>
              <a:rPr lang="zh-CN" altLang="en-US" smtClean="0">
                <a:solidFill>
                  <a:srgbClr val="000000"/>
                </a:solidFill>
              </a:rPr>
              <a:t>时间 </a:t>
            </a:r>
            <a:r>
              <a:rPr lang="en-US" altLang="zh-CN" smtClean="0">
                <a:solidFill>
                  <a:srgbClr val="000000"/>
                </a:solidFill>
              </a:rPr>
              <a:t>= IC ×CPI×</a:t>
            </a:r>
            <a:r>
              <a:rPr lang="zh-CN" altLang="en-US" smtClean="0">
                <a:solidFill>
                  <a:srgbClr val="000000"/>
                </a:solidFill>
              </a:rPr>
              <a:t>时钟周期时间</a:t>
            </a:r>
            <a:endParaRPr lang="zh-CN" altLang="en-US" smtClean="0">
              <a:latin typeface="黑体" panose="02010609060101010101" pitchFamily="49" charset="-122"/>
            </a:endParaRPr>
          </a:p>
          <a:p>
            <a:pPr lvl="1" eaLnBrk="1" hangingPunct="1">
              <a:lnSpc>
                <a:spcPct val="150000"/>
              </a:lnSpc>
              <a:buFont typeface="Wingdings" panose="05000000000000000000" pitchFamily="2" charset="2"/>
              <a:buNone/>
            </a:pPr>
            <a:r>
              <a:rPr lang="zh-CN" altLang="en-US" smtClean="0">
                <a:solidFill>
                  <a:srgbClr val="000000"/>
                </a:solidFill>
              </a:rPr>
              <a:t>            </a:t>
            </a:r>
            <a:r>
              <a:rPr lang="en-US" altLang="zh-CN" smtClean="0">
                <a:solidFill>
                  <a:srgbClr val="000000"/>
                </a:solidFill>
              </a:rPr>
              <a:t>= </a:t>
            </a:r>
            <a:r>
              <a:rPr lang="en-US" altLang="zh-CN" smtClean="0">
                <a:solidFill>
                  <a:srgbClr val="000000"/>
                </a:solidFill>
                <a:latin typeface="黑体" panose="02010609060101010101" pitchFamily="49" charset="-122"/>
                <a:sym typeface="Symbol" panose="05050102010706020507" pitchFamily="18" charset="2"/>
              </a:rPr>
              <a:t></a:t>
            </a:r>
            <a:r>
              <a:rPr lang="zh-CN" altLang="en-US" smtClean="0">
                <a:solidFill>
                  <a:srgbClr val="000000"/>
                </a:solidFill>
                <a:latin typeface="黑体" panose="02010609060101010101" pitchFamily="49" charset="-122"/>
              </a:rPr>
              <a:t>（</a:t>
            </a:r>
            <a:r>
              <a:rPr lang="en-US" altLang="zh-CN" smtClean="0">
                <a:solidFill>
                  <a:srgbClr val="000000"/>
                </a:solidFill>
                <a:latin typeface="黑体" panose="02010609060101010101" pitchFamily="49" charset="-122"/>
              </a:rPr>
              <a:t>CPI</a:t>
            </a:r>
            <a:r>
              <a:rPr lang="en-US" altLang="zh-CN" baseline="-25000" smtClean="0">
                <a:solidFill>
                  <a:srgbClr val="000000"/>
                </a:solidFill>
                <a:latin typeface="黑体" panose="02010609060101010101" pitchFamily="49" charset="-122"/>
              </a:rPr>
              <a:t>i</a:t>
            </a:r>
            <a:r>
              <a:rPr lang="en-US" altLang="zh-CN" smtClean="0">
                <a:solidFill>
                  <a:srgbClr val="000000"/>
                </a:solidFill>
                <a:latin typeface="黑体" panose="02010609060101010101" pitchFamily="49" charset="-122"/>
              </a:rPr>
              <a:t>×IC</a:t>
            </a:r>
            <a:r>
              <a:rPr lang="en-US" altLang="zh-CN" baseline="-25000" smtClean="0">
                <a:solidFill>
                  <a:srgbClr val="000000"/>
                </a:solidFill>
                <a:latin typeface="黑体" panose="02010609060101010101" pitchFamily="49" charset="-122"/>
              </a:rPr>
              <a:t>i</a:t>
            </a:r>
            <a:r>
              <a:rPr lang="zh-CN" altLang="en-US" smtClean="0">
                <a:solidFill>
                  <a:srgbClr val="000000"/>
                </a:solidFill>
              </a:rPr>
              <a:t>）</a:t>
            </a:r>
            <a:r>
              <a:rPr lang="en-US" altLang="zh-CN" smtClean="0">
                <a:solidFill>
                  <a:srgbClr val="000000"/>
                </a:solidFill>
                <a:latin typeface="黑体" panose="02010609060101010101" pitchFamily="49" charset="-122"/>
              </a:rPr>
              <a:t>×</a:t>
            </a:r>
            <a:r>
              <a:rPr lang="zh-CN" altLang="en-US" smtClean="0">
                <a:solidFill>
                  <a:srgbClr val="000000"/>
                </a:solidFill>
                <a:latin typeface="宋体" panose="02010600030101010101" pitchFamily="2" charset="-122"/>
              </a:rPr>
              <a:t>时钟周期时间</a:t>
            </a:r>
          </a:p>
          <a:p>
            <a:pPr lvl="1" eaLnBrk="1" hangingPunct="1">
              <a:lnSpc>
                <a:spcPct val="180000"/>
              </a:lnSpc>
              <a:buFont typeface="Wingdings" panose="05000000000000000000" pitchFamily="2" charset="2"/>
              <a:buNone/>
            </a:pPr>
            <a:endParaRPr lang="en-US" altLang="zh-CN" smtClean="0">
              <a:solidFill>
                <a:srgbClr val="000000"/>
              </a:solidFill>
              <a:latin typeface="黑体" panose="02010609060101010101" pitchFamily="49" charset="-122"/>
            </a:endParaRPr>
          </a:p>
          <a:p>
            <a:pPr lvl="1" eaLnBrk="1" hangingPunct="1">
              <a:lnSpc>
                <a:spcPct val="180000"/>
              </a:lnSpc>
              <a:buFont typeface="Wingdings" panose="05000000000000000000" pitchFamily="2" charset="2"/>
              <a:buNone/>
            </a:pPr>
            <a:r>
              <a:rPr lang="en-US" altLang="zh-CN" smtClean="0">
                <a:solidFill>
                  <a:srgbClr val="000000"/>
                </a:solidFill>
                <a:latin typeface="黑体" panose="02010609060101010101" pitchFamily="49" charset="-122"/>
              </a:rPr>
              <a:t>CPI </a:t>
            </a:r>
            <a:r>
              <a:rPr lang="en-US" altLang="zh-CN" smtClean="0">
                <a:solidFill>
                  <a:srgbClr val="000000"/>
                </a:solidFill>
              </a:rPr>
              <a:t>=                   =                       = </a:t>
            </a:r>
          </a:p>
        </p:txBody>
      </p:sp>
      <p:grpSp>
        <p:nvGrpSpPr>
          <p:cNvPr id="40963" name="组合 1"/>
          <p:cNvGrpSpPr>
            <a:grpSpLocks/>
          </p:cNvGrpSpPr>
          <p:nvPr/>
        </p:nvGrpSpPr>
        <p:grpSpPr bwMode="auto">
          <a:xfrm>
            <a:off x="3470276" y="3390900"/>
            <a:ext cx="6873875" cy="2522538"/>
            <a:chOff x="1893888" y="2779763"/>
            <a:chExt cx="6873875" cy="2522487"/>
          </a:xfrm>
        </p:grpSpPr>
        <p:sp>
          <p:nvSpPr>
            <p:cNvPr id="40967" name="Text Box 5"/>
            <p:cNvSpPr txBox="1">
              <a:spLocks noChangeArrowheads="1"/>
            </p:cNvSpPr>
            <p:nvPr/>
          </p:nvSpPr>
          <p:spPr bwMode="auto">
            <a:xfrm>
              <a:off x="2263775" y="3334147"/>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000">
                  <a:solidFill>
                    <a:srgbClr val="000000"/>
                  </a:solidFill>
                  <a:latin typeface="黑体" panose="02010609060101010101" pitchFamily="49" charset="-122"/>
                  <a:ea typeface="宋体" panose="02010600030101010101" pitchFamily="2" charset="-122"/>
                </a:rPr>
                <a:t>i=1</a:t>
              </a:r>
            </a:p>
          </p:txBody>
        </p:sp>
        <p:sp>
          <p:nvSpPr>
            <p:cNvPr id="40968" name="Text Box 6"/>
            <p:cNvSpPr txBox="1">
              <a:spLocks noChangeArrowheads="1"/>
            </p:cNvSpPr>
            <p:nvPr/>
          </p:nvSpPr>
          <p:spPr bwMode="auto">
            <a:xfrm>
              <a:off x="2335213" y="27797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n</a:t>
              </a:r>
            </a:p>
          </p:txBody>
        </p:sp>
        <p:sp>
          <p:nvSpPr>
            <p:cNvPr id="40969" name="Text Box 7"/>
            <p:cNvSpPr txBox="1">
              <a:spLocks noChangeArrowheads="1"/>
            </p:cNvSpPr>
            <p:nvPr/>
          </p:nvSpPr>
          <p:spPr bwMode="auto">
            <a:xfrm>
              <a:off x="1893888" y="4441825"/>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solidFill>
                    <a:srgbClr val="000000"/>
                  </a:solidFill>
                  <a:latin typeface="Calibri" panose="020F0502020204030204" pitchFamily="34" charset="0"/>
                  <a:ea typeface="宋体" panose="02010600030101010101" pitchFamily="2" charset="-122"/>
                </a:rPr>
                <a:t>时钟周期数</a:t>
              </a:r>
            </a:p>
          </p:txBody>
        </p:sp>
        <p:sp>
          <p:nvSpPr>
            <p:cNvPr id="40970" name="Line 8"/>
            <p:cNvSpPr>
              <a:spLocks noChangeShapeType="1"/>
            </p:cNvSpPr>
            <p:nvPr/>
          </p:nvSpPr>
          <p:spPr bwMode="auto">
            <a:xfrm>
              <a:off x="1922463" y="4902200"/>
              <a:ext cx="1655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1" name="Text Box 9"/>
            <p:cNvSpPr txBox="1">
              <a:spLocks noChangeArrowheads="1"/>
            </p:cNvSpPr>
            <p:nvPr/>
          </p:nvSpPr>
          <p:spPr bwMode="auto">
            <a:xfrm>
              <a:off x="2411413" y="484505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IC</a:t>
              </a:r>
            </a:p>
          </p:txBody>
        </p:sp>
        <p:sp>
          <p:nvSpPr>
            <p:cNvPr id="40972" name="Text Box 10"/>
            <p:cNvSpPr txBox="1">
              <a:spLocks noChangeArrowheads="1"/>
            </p:cNvSpPr>
            <p:nvPr/>
          </p:nvSpPr>
          <p:spPr bwMode="auto">
            <a:xfrm>
              <a:off x="3995738" y="4297363"/>
              <a:ext cx="2466975" cy="46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a:solidFill>
                    <a:srgbClr val="000000"/>
                  </a:solidFill>
                  <a:latin typeface="Calibri" panose="020F0502020204030204" pitchFamily="34" charset="0"/>
                  <a:ea typeface="宋体" panose="02010600030101010101" pitchFamily="2" charset="-122"/>
                  <a:sym typeface="Symbol" panose="05050102010706020507" pitchFamily="18" charset="2"/>
                </a:rPr>
                <a:t></a:t>
              </a:r>
              <a:r>
                <a:rPr kumimoji="0" lang="zh-CN" altLang="en-US" sz="2400">
                  <a:solidFill>
                    <a:srgbClr val="000000"/>
                  </a:solidFill>
                  <a:latin typeface="黑体" panose="02010609060101010101" pitchFamily="49" charset="-122"/>
                  <a:ea typeface="宋体" panose="02010600030101010101" pitchFamily="2" charset="-122"/>
                </a:rPr>
                <a:t>（</a:t>
              </a:r>
              <a:r>
                <a:rPr kumimoji="0" lang="en-US" altLang="zh-CN" sz="2400">
                  <a:solidFill>
                    <a:srgbClr val="000000"/>
                  </a:solidFill>
                  <a:latin typeface="黑体" panose="02010609060101010101" pitchFamily="49" charset="-122"/>
                  <a:ea typeface="宋体" panose="02010600030101010101" pitchFamily="2" charset="-122"/>
                </a:rPr>
                <a:t>CPI</a:t>
              </a:r>
              <a:r>
                <a:rPr kumimoji="0" lang="en-US" altLang="zh-CN" sz="2400" baseline="-25000">
                  <a:solidFill>
                    <a:srgbClr val="000000"/>
                  </a:solidFill>
                  <a:latin typeface="黑体" panose="02010609060101010101" pitchFamily="49" charset="-122"/>
                  <a:ea typeface="宋体" panose="02010600030101010101" pitchFamily="2" charset="-122"/>
                </a:rPr>
                <a:t>i</a:t>
              </a:r>
              <a:r>
                <a:rPr kumimoji="0" lang="en-US" altLang="zh-CN" sz="2400">
                  <a:solidFill>
                    <a:srgbClr val="000000"/>
                  </a:solidFill>
                  <a:latin typeface="黑体" panose="02010609060101010101" pitchFamily="49" charset="-122"/>
                  <a:ea typeface="宋体" panose="02010600030101010101" pitchFamily="2" charset="-122"/>
                </a:rPr>
                <a:t>×IC</a:t>
              </a:r>
              <a:r>
                <a:rPr kumimoji="0" lang="en-US" altLang="zh-CN" sz="2400" baseline="-25000">
                  <a:solidFill>
                    <a:srgbClr val="000000"/>
                  </a:solidFill>
                  <a:latin typeface="黑体" panose="02010609060101010101" pitchFamily="49" charset="-122"/>
                  <a:ea typeface="宋体" panose="02010600030101010101" pitchFamily="2" charset="-122"/>
                </a:rPr>
                <a:t>i</a:t>
              </a:r>
              <a:r>
                <a:rPr kumimoji="0" lang="zh-CN" altLang="en-US" sz="2400">
                  <a:solidFill>
                    <a:srgbClr val="000000"/>
                  </a:solidFill>
                  <a:latin typeface="黑体" panose="02010609060101010101" pitchFamily="49" charset="-122"/>
                  <a:ea typeface="宋体" panose="02010600030101010101" pitchFamily="2" charset="-122"/>
                </a:rPr>
                <a:t>）</a:t>
              </a:r>
            </a:p>
          </p:txBody>
        </p:sp>
        <p:sp>
          <p:nvSpPr>
            <p:cNvPr id="40973" name="Text Box 11"/>
            <p:cNvSpPr txBox="1">
              <a:spLocks noChangeArrowheads="1"/>
            </p:cNvSpPr>
            <p:nvPr/>
          </p:nvSpPr>
          <p:spPr bwMode="auto">
            <a:xfrm>
              <a:off x="3924300" y="4556125"/>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000">
                  <a:solidFill>
                    <a:srgbClr val="000000"/>
                  </a:solidFill>
                  <a:latin typeface="黑体" panose="02010609060101010101" pitchFamily="49" charset="-122"/>
                  <a:ea typeface="宋体" panose="02010600030101010101" pitchFamily="2" charset="-122"/>
                </a:rPr>
                <a:t>i=1</a:t>
              </a:r>
            </a:p>
          </p:txBody>
        </p:sp>
        <p:sp>
          <p:nvSpPr>
            <p:cNvPr id="40974" name="Text Box 12"/>
            <p:cNvSpPr txBox="1">
              <a:spLocks noChangeArrowheads="1"/>
            </p:cNvSpPr>
            <p:nvPr/>
          </p:nvSpPr>
          <p:spPr bwMode="auto">
            <a:xfrm>
              <a:off x="4024313" y="403701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n</a:t>
              </a:r>
            </a:p>
          </p:txBody>
        </p:sp>
        <p:sp>
          <p:nvSpPr>
            <p:cNvPr id="40975" name="Line 13"/>
            <p:cNvSpPr>
              <a:spLocks noChangeShapeType="1"/>
            </p:cNvSpPr>
            <p:nvPr/>
          </p:nvSpPr>
          <p:spPr bwMode="auto">
            <a:xfrm>
              <a:off x="3924300" y="4916488"/>
              <a:ext cx="2087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76" name="Text Box 14"/>
            <p:cNvSpPr txBox="1">
              <a:spLocks noChangeArrowheads="1"/>
            </p:cNvSpPr>
            <p:nvPr/>
          </p:nvSpPr>
          <p:spPr bwMode="auto">
            <a:xfrm>
              <a:off x="4716463" y="484505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IC</a:t>
              </a:r>
            </a:p>
          </p:txBody>
        </p:sp>
        <p:sp>
          <p:nvSpPr>
            <p:cNvPr id="40977" name="Text Box 15"/>
            <p:cNvSpPr txBox="1">
              <a:spLocks noChangeArrowheads="1"/>
            </p:cNvSpPr>
            <p:nvPr/>
          </p:nvSpPr>
          <p:spPr bwMode="auto">
            <a:xfrm>
              <a:off x="6300788" y="4629150"/>
              <a:ext cx="2466975" cy="46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1800">
                  <a:solidFill>
                    <a:srgbClr val="000000"/>
                  </a:solidFill>
                  <a:latin typeface="Calibri" panose="020F0502020204030204" pitchFamily="34" charset="0"/>
                  <a:ea typeface="宋体" panose="02010600030101010101" pitchFamily="2" charset="-122"/>
                  <a:sym typeface="Symbol" panose="05050102010706020507" pitchFamily="18" charset="2"/>
                </a:rPr>
                <a:t></a:t>
              </a:r>
              <a:r>
                <a:rPr kumimoji="0" lang="zh-CN" altLang="en-US" sz="2400">
                  <a:solidFill>
                    <a:srgbClr val="000000"/>
                  </a:solidFill>
                  <a:latin typeface="黑体" panose="02010609060101010101" pitchFamily="49" charset="-122"/>
                  <a:ea typeface="宋体" panose="02010600030101010101" pitchFamily="2" charset="-122"/>
                </a:rPr>
                <a:t>（</a:t>
              </a:r>
              <a:r>
                <a:rPr kumimoji="0" lang="en-US" altLang="zh-CN" sz="2400">
                  <a:solidFill>
                    <a:srgbClr val="000000"/>
                  </a:solidFill>
                  <a:latin typeface="黑体" panose="02010609060101010101" pitchFamily="49" charset="-122"/>
                  <a:ea typeface="宋体" panose="02010600030101010101" pitchFamily="2" charset="-122"/>
                </a:rPr>
                <a:t>CPI</a:t>
              </a:r>
              <a:r>
                <a:rPr kumimoji="0" lang="en-US" altLang="zh-CN" sz="2400" baseline="-25000">
                  <a:solidFill>
                    <a:srgbClr val="000000"/>
                  </a:solidFill>
                  <a:latin typeface="黑体" panose="02010609060101010101" pitchFamily="49" charset="-122"/>
                  <a:ea typeface="宋体" panose="02010600030101010101" pitchFamily="2" charset="-122"/>
                </a:rPr>
                <a:t>i</a:t>
              </a:r>
              <a:r>
                <a:rPr kumimoji="0" lang="en-US" altLang="zh-CN" sz="2400">
                  <a:solidFill>
                    <a:srgbClr val="000000"/>
                  </a:solidFill>
                  <a:latin typeface="黑体" panose="02010609060101010101" pitchFamily="49" charset="-122"/>
                  <a:ea typeface="宋体" panose="02010600030101010101" pitchFamily="2" charset="-122"/>
                </a:rPr>
                <a:t>×   </a:t>
              </a:r>
              <a:r>
                <a:rPr kumimoji="0" lang="zh-CN" altLang="en-US" sz="2400">
                  <a:solidFill>
                    <a:srgbClr val="000000"/>
                  </a:solidFill>
                  <a:latin typeface="黑体" panose="02010609060101010101" pitchFamily="49" charset="-122"/>
                  <a:ea typeface="宋体" panose="02010600030101010101" pitchFamily="2" charset="-122"/>
                </a:rPr>
                <a:t>）</a:t>
              </a:r>
            </a:p>
          </p:txBody>
        </p:sp>
        <p:sp>
          <p:nvSpPr>
            <p:cNvPr id="40978" name="Text Box 16"/>
            <p:cNvSpPr txBox="1">
              <a:spLocks noChangeArrowheads="1"/>
            </p:cNvSpPr>
            <p:nvPr/>
          </p:nvSpPr>
          <p:spPr bwMode="auto">
            <a:xfrm>
              <a:off x="6200775" y="490061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000">
                  <a:solidFill>
                    <a:srgbClr val="000000"/>
                  </a:solidFill>
                  <a:latin typeface="黑体" panose="02010609060101010101" pitchFamily="49" charset="-122"/>
                  <a:ea typeface="宋体" panose="02010600030101010101" pitchFamily="2" charset="-122"/>
                </a:rPr>
                <a:t>i=1</a:t>
              </a:r>
            </a:p>
          </p:txBody>
        </p:sp>
        <p:sp>
          <p:nvSpPr>
            <p:cNvPr id="40979" name="Text Box 17"/>
            <p:cNvSpPr txBox="1">
              <a:spLocks noChangeArrowheads="1"/>
            </p:cNvSpPr>
            <p:nvPr/>
          </p:nvSpPr>
          <p:spPr bwMode="auto">
            <a:xfrm>
              <a:off x="6327775" y="435292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n</a:t>
              </a:r>
            </a:p>
          </p:txBody>
        </p:sp>
        <p:sp>
          <p:nvSpPr>
            <p:cNvPr id="40980" name="Text Box 18"/>
            <p:cNvSpPr txBox="1">
              <a:spLocks noChangeArrowheads="1"/>
            </p:cNvSpPr>
            <p:nvPr/>
          </p:nvSpPr>
          <p:spPr bwMode="auto">
            <a:xfrm>
              <a:off x="7681913" y="44116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IC</a:t>
              </a:r>
              <a:r>
                <a:rPr kumimoji="0" lang="en-US" altLang="zh-CN" sz="2400" baseline="-25000">
                  <a:solidFill>
                    <a:srgbClr val="000000"/>
                  </a:solidFill>
                  <a:latin typeface="黑体" panose="02010609060101010101" pitchFamily="49" charset="-122"/>
                  <a:ea typeface="宋体" panose="02010600030101010101" pitchFamily="2" charset="-122"/>
                </a:rPr>
                <a:t>i</a:t>
              </a:r>
            </a:p>
          </p:txBody>
        </p:sp>
        <p:sp>
          <p:nvSpPr>
            <p:cNvPr id="40981" name="Line 19"/>
            <p:cNvSpPr>
              <a:spLocks noChangeShapeType="1"/>
            </p:cNvSpPr>
            <p:nvPr/>
          </p:nvSpPr>
          <p:spPr bwMode="auto">
            <a:xfrm>
              <a:off x="7740650" y="4873625"/>
              <a:ext cx="5032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82" name="Text Box 20"/>
            <p:cNvSpPr txBox="1">
              <a:spLocks noChangeArrowheads="1"/>
            </p:cNvSpPr>
            <p:nvPr/>
          </p:nvSpPr>
          <p:spPr bwMode="auto">
            <a:xfrm>
              <a:off x="7683500" y="48021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黑体" panose="02010609060101010101" pitchFamily="49" charset="-122"/>
                  <a:ea typeface="宋体" panose="02010600030101010101" pitchFamily="2" charset="-122"/>
                </a:rPr>
                <a:t>IC</a:t>
              </a:r>
            </a:p>
          </p:txBody>
        </p:sp>
      </p:grpSp>
      <p:graphicFrame>
        <p:nvGraphicFramePr>
          <p:cNvPr id="40964" name="Object 117"/>
          <p:cNvGraphicFramePr>
            <a:graphicFrameLocks noChangeAspect="1"/>
          </p:cNvGraphicFramePr>
          <p:nvPr/>
        </p:nvGraphicFramePr>
        <p:xfrm>
          <a:off x="2444750" y="5800725"/>
          <a:ext cx="3589338" cy="844550"/>
        </p:xfrm>
        <a:graphic>
          <a:graphicData uri="http://schemas.openxmlformats.org/presentationml/2006/ole">
            <mc:AlternateContent xmlns:mc="http://schemas.openxmlformats.org/markup-compatibility/2006">
              <mc:Choice xmlns:v="urn:schemas-microsoft-com:vml" Requires="v">
                <p:oleObj spid="_x0000_s1118" name="公式" r:id="rId3" imgW="0" imgH="0" progId="Equation.3">
                  <p:embed/>
                </p:oleObj>
              </mc:Choice>
              <mc:Fallback>
                <p:oleObj name="公式" r:id="rId3" imgW="0" imgH="0" progId="Equation.3">
                  <p:embed/>
                  <p:pic>
                    <p:nvPicPr>
                      <p:cNvPr id="40964" name="Object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750" y="5800725"/>
                        <a:ext cx="35893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4"/>
          <p:cNvGraphicFramePr>
            <a:graphicFrameLocks noChangeAspect="1"/>
          </p:cNvGraphicFramePr>
          <p:nvPr/>
        </p:nvGraphicFramePr>
        <p:xfrm>
          <a:off x="4879975" y="1670050"/>
          <a:ext cx="3024188" cy="1239838"/>
        </p:xfrm>
        <a:graphic>
          <a:graphicData uri="http://schemas.openxmlformats.org/presentationml/2006/ole">
            <mc:AlternateContent xmlns:mc="http://schemas.openxmlformats.org/markup-compatibility/2006">
              <mc:Choice xmlns:v="urn:schemas-microsoft-com:vml" Requires="v">
                <p:oleObj spid="_x0000_s1119" name="公式" r:id="rId5" imgW="0" imgH="0" progId="Equation.3">
                  <p:embed/>
                </p:oleObj>
              </mc:Choice>
              <mc:Fallback>
                <p:oleObj name="公式" r:id="rId5" imgW="0" imgH="0" progId="Equation.3">
                  <p:embed/>
                  <p:pic>
                    <p:nvPicPr>
                      <p:cNvPr id="4096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9975" y="1670050"/>
                        <a:ext cx="3024188"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6" name="矩形 24"/>
          <p:cNvSpPr>
            <a:spLocks noChangeArrowheads="1"/>
          </p:cNvSpPr>
          <p:nvPr/>
        </p:nvSpPr>
        <p:spPr bwMode="auto">
          <a:xfrm>
            <a:off x="2351089" y="1979614"/>
            <a:ext cx="2389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800">
                <a:latin typeface="Calibri" panose="020F0502020204030204" pitchFamily="34" charset="0"/>
                <a:ea typeface="宋体" panose="02010600030101010101" pitchFamily="2" charset="-122"/>
              </a:rPr>
              <a:t>Amdahl</a:t>
            </a:r>
            <a:r>
              <a:rPr kumimoji="0" lang="zh-CN" altLang="en-US" sz="2800">
                <a:latin typeface="Calibri" panose="020F0502020204030204" pitchFamily="34" charset="0"/>
                <a:ea typeface="宋体" panose="02010600030101010101" pitchFamily="2" charset="-122"/>
              </a:rPr>
              <a:t>定律：</a:t>
            </a:r>
          </a:p>
        </p:txBody>
      </p:sp>
    </p:spTree>
    <p:extLst>
      <p:ext uri="{BB962C8B-B14F-4D97-AF65-F5344CB8AC3E}">
        <p14:creationId xmlns:p14="http://schemas.microsoft.com/office/powerpoint/2010/main" val="292401034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CCA82400-8BDA-504E-B450-C9190D83D1F6}"/>
              </a:ext>
            </a:extLst>
          </p:cNvPr>
          <p:cNvSpPr>
            <a:spLocks noGrp="1" noChangeArrowheads="1"/>
          </p:cNvSpPr>
          <p:nvPr>
            <p:ph type="title"/>
          </p:nvPr>
        </p:nvSpPr>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7.11</a:t>
            </a:r>
            <a:r>
              <a:rPr lang="zh-CN" altLang="en-US" smtClean="0">
                <a:ea typeface="宋体" panose="02010600030101010101" pitchFamily="2" charset="-122"/>
              </a:rPr>
              <a:t>（</a:t>
            </a:r>
            <a:r>
              <a:rPr lang="zh-CN" altLang="zh-CN" smtClean="0">
                <a:ea typeface="宋体" panose="02010600030101010101" pitchFamily="2" charset="-122"/>
              </a:rPr>
              <a:t>伪相联</a:t>
            </a:r>
            <a:r>
              <a:rPr lang="zh-CN" altLang="en-US" smtClean="0">
                <a:ea typeface="宋体" panose="02010600030101010101" pitchFamily="2" charset="-122"/>
              </a:rPr>
              <a:t>）</a:t>
            </a:r>
          </a:p>
        </p:txBody>
      </p:sp>
      <p:cxnSp>
        <p:nvCxnSpPr>
          <p:cNvPr id="68610" name="直线连接符 4"/>
          <p:cNvCxnSpPr>
            <a:cxnSpLocks noChangeShapeType="1"/>
          </p:cNvCxnSpPr>
          <p:nvPr/>
        </p:nvCxnSpPr>
        <p:spPr bwMode="auto">
          <a:xfrm>
            <a:off x="2208213" y="2619376"/>
            <a:ext cx="0" cy="1871663"/>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11" name="直线箭头连接符 6"/>
          <p:cNvCxnSpPr>
            <a:cxnSpLocks noChangeShapeType="1"/>
          </p:cNvCxnSpPr>
          <p:nvPr/>
        </p:nvCxnSpPr>
        <p:spPr bwMode="auto">
          <a:xfrm>
            <a:off x="2208213" y="4275138"/>
            <a:ext cx="7632700" cy="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8612" name="文本框 7"/>
          <p:cNvSpPr txBox="1">
            <a:spLocks noChangeArrowheads="1"/>
          </p:cNvSpPr>
          <p:nvPr/>
        </p:nvSpPr>
        <p:spPr bwMode="auto">
          <a:xfrm>
            <a:off x="2208213" y="1844676"/>
            <a:ext cx="5759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zh-CN" altLang="en-US"/>
              <a:t>设定 </a:t>
            </a:r>
            <a:r>
              <a:rPr lang="zh-CN" altLang="en-US">
                <a:solidFill>
                  <a:srgbClr val="C00000"/>
                </a:solidFill>
              </a:rPr>
              <a:t>正常命中需要</a:t>
            </a:r>
            <a:r>
              <a:rPr lang="en-US" altLang="zh-CN">
                <a:solidFill>
                  <a:srgbClr val="C00000"/>
                </a:solidFill>
              </a:rPr>
              <a:t>1</a:t>
            </a:r>
            <a:r>
              <a:rPr lang="zh-CN" altLang="en-US">
                <a:solidFill>
                  <a:srgbClr val="C00000"/>
                </a:solidFill>
              </a:rPr>
              <a:t>个时钟周期</a:t>
            </a:r>
          </a:p>
        </p:txBody>
      </p:sp>
      <p:sp>
        <p:nvSpPr>
          <p:cNvPr id="68613" name="文本框 8"/>
          <p:cNvSpPr txBox="1">
            <a:spLocks noChangeArrowheads="1"/>
          </p:cNvSpPr>
          <p:nvPr/>
        </p:nvSpPr>
        <p:spPr bwMode="auto">
          <a:xfrm>
            <a:off x="5303839" y="437832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zh-CN" altLang="en-US" sz="1800">
                <a:latin typeface="微软雅黑" panose="020B0503020204020204" pitchFamily="34" charset="-122"/>
                <a:ea typeface="微软雅黑" panose="020B0503020204020204" pitchFamily="34" charset="-122"/>
              </a:rPr>
              <a:t>时间</a:t>
            </a:r>
          </a:p>
        </p:txBody>
      </p:sp>
      <p:cxnSp>
        <p:nvCxnSpPr>
          <p:cNvPr id="68614" name="直线连接符 11"/>
          <p:cNvCxnSpPr>
            <a:cxnSpLocks/>
          </p:cNvCxnSpPr>
          <p:nvPr/>
        </p:nvCxnSpPr>
        <p:spPr bwMode="auto">
          <a:xfrm>
            <a:off x="5087938" y="3690938"/>
            <a:ext cx="0" cy="5842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15" name="直线箭头连接符 13"/>
          <p:cNvCxnSpPr>
            <a:cxnSpLocks noChangeShapeType="1"/>
          </p:cNvCxnSpPr>
          <p:nvPr/>
        </p:nvCxnSpPr>
        <p:spPr bwMode="auto">
          <a:xfrm>
            <a:off x="2208214" y="3983038"/>
            <a:ext cx="2879725" cy="0"/>
          </a:xfrm>
          <a:prstGeom prst="straightConnector1">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68616" name="直线连接符 16"/>
          <p:cNvCxnSpPr>
            <a:cxnSpLocks/>
          </p:cNvCxnSpPr>
          <p:nvPr/>
        </p:nvCxnSpPr>
        <p:spPr bwMode="auto">
          <a:xfrm>
            <a:off x="9551988" y="3690938"/>
            <a:ext cx="0" cy="5842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17" name="直线箭头连接符 17"/>
          <p:cNvCxnSpPr>
            <a:cxnSpLocks/>
          </p:cNvCxnSpPr>
          <p:nvPr/>
        </p:nvCxnSpPr>
        <p:spPr bwMode="auto">
          <a:xfrm>
            <a:off x="5087938" y="3986213"/>
            <a:ext cx="4464050" cy="0"/>
          </a:xfrm>
          <a:prstGeom prst="straightConnector1">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8618" name="文本框 15"/>
          <p:cNvSpPr txBox="1">
            <a:spLocks noChangeArrowheads="1"/>
          </p:cNvSpPr>
          <p:nvPr/>
        </p:nvSpPr>
        <p:spPr bwMode="auto">
          <a:xfrm>
            <a:off x="2927351" y="3573463"/>
            <a:ext cx="1731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zh-CN" altLang="en-US" sz="1800">
                <a:latin typeface="微软雅黑" panose="020B0503020204020204" pitchFamily="34" charset="-122"/>
                <a:ea typeface="微软雅黑" panose="020B0503020204020204" pitchFamily="34" charset="-122"/>
              </a:rPr>
              <a:t>伪命中时间</a:t>
            </a:r>
          </a:p>
        </p:txBody>
      </p:sp>
      <p:sp>
        <p:nvSpPr>
          <p:cNvPr id="68619" name="文本框 20"/>
          <p:cNvSpPr txBox="1">
            <a:spLocks noChangeArrowheads="1"/>
          </p:cNvSpPr>
          <p:nvPr/>
        </p:nvSpPr>
        <p:spPr bwMode="auto">
          <a:xfrm>
            <a:off x="6821488" y="3586164"/>
            <a:ext cx="1731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zh-CN" altLang="en-US" sz="1800">
                <a:latin typeface="微软雅黑" panose="020B0503020204020204" pitchFamily="34" charset="-122"/>
                <a:ea typeface="微软雅黑" panose="020B0503020204020204" pitchFamily="34" charset="-122"/>
              </a:rPr>
              <a:t>不命中开销</a:t>
            </a:r>
          </a:p>
        </p:txBody>
      </p:sp>
      <p:cxnSp>
        <p:nvCxnSpPr>
          <p:cNvPr id="68620" name="直线连接符 21"/>
          <p:cNvCxnSpPr>
            <a:cxnSpLocks/>
          </p:cNvCxnSpPr>
          <p:nvPr/>
        </p:nvCxnSpPr>
        <p:spPr bwMode="auto">
          <a:xfrm>
            <a:off x="3648075" y="2970213"/>
            <a:ext cx="0" cy="5842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68621" name="直线箭头连接符 22"/>
          <p:cNvCxnSpPr>
            <a:cxnSpLocks/>
          </p:cNvCxnSpPr>
          <p:nvPr/>
        </p:nvCxnSpPr>
        <p:spPr bwMode="auto">
          <a:xfrm>
            <a:off x="2208213" y="3262313"/>
            <a:ext cx="1439862" cy="0"/>
          </a:xfrm>
          <a:prstGeom prst="straightConnector1">
            <a:avLst/>
          </a:prstGeom>
          <a:noFill/>
          <a:ln w="1905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68622" name="文本框 24"/>
          <p:cNvSpPr txBox="1">
            <a:spLocks noChangeArrowheads="1"/>
          </p:cNvSpPr>
          <p:nvPr/>
        </p:nvSpPr>
        <p:spPr bwMode="auto">
          <a:xfrm>
            <a:off x="2132013" y="2884488"/>
            <a:ext cx="1731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r>
              <a:rPr lang="zh-CN" altLang="en-US" sz="1800">
                <a:latin typeface="微软雅黑" panose="020B0503020204020204" pitchFamily="34" charset="-122"/>
                <a:ea typeface="微软雅黑" panose="020B0503020204020204" pitchFamily="34" charset="-122"/>
              </a:rPr>
              <a:t>正常命中时间</a:t>
            </a:r>
          </a:p>
        </p:txBody>
      </p:sp>
      <p:sp>
        <p:nvSpPr>
          <p:cNvPr id="68623" name="文本框 19"/>
          <p:cNvSpPr txBox="1">
            <a:spLocks noChangeArrowheads="1"/>
          </p:cNvSpPr>
          <p:nvPr/>
        </p:nvSpPr>
        <p:spPr bwMode="auto">
          <a:xfrm>
            <a:off x="2208214" y="4941888"/>
            <a:ext cx="69119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zh-CN" altLang="en-US" sz="2000">
                <a:latin typeface="微软雅黑" panose="020B0503020204020204" pitchFamily="34" charset="-122"/>
                <a:ea typeface="微软雅黑" panose="020B0503020204020204" pitchFamily="34" charset="-122"/>
              </a:rPr>
              <a:t>根据题意， 不命中开销</a:t>
            </a:r>
            <a:r>
              <a:rPr lang="en-US" altLang="zh-CN" sz="2000">
                <a:latin typeface="微软雅黑" panose="020B0503020204020204" pitchFamily="34" charset="-122"/>
                <a:ea typeface="微软雅黑" panose="020B0503020204020204" pitchFamily="34" charset="-122"/>
              </a:rPr>
              <a:t>=50</a:t>
            </a:r>
          </a:p>
          <a:p>
            <a:pPr>
              <a:lnSpc>
                <a:spcPct val="150000"/>
              </a:lnSpc>
            </a:pPr>
            <a:r>
              <a:rPr lang="zh-CN" altLang="en-US" sz="2000">
                <a:latin typeface="微软雅黑" panose="020B0503020204020204" pitchFamily="34" charset="-122"/>
                <a:ea typeface="微软雅黑" panose="020B0503020204020204" pitchFamily="34" charset="-122"/>
              </a:rPr>
              <a:t>                  伪命中时间</a:t>
            </a:r>
            <a:r>
              <a:rPr lang="en-US" altLang="zh-CN" sz="2000">
                <a:latin typeface="微软雅黑" panose="020B0503020204020204" pitchFamily="34" charset="-122"/>
                <a:ea typeface="微软雅黑" panose="020B0503020204020204" pitchFamily="34" charset="-122"/>
              </a:rPr>
              <a:t>=2</a:t>
            </a:r>
          </a:p>
          <a:p>
            <a:pPr>
              <a:lnSpc>
                <a:spcPct val="150000"/>
              </a:lnSpc>
            </a:pPr>
            <a:r>
              <a:rPr lang="zh-CN" altLang="en-US" sz="2000">
                <a:latin typeface="微软雅黑" panose="020B0503020204020204" pitchFamily="34" charset="-122"/>
                <a:ea typeface="微软雅黑" panose="020B0503020204020204" pitchFamily="34" charset="-122"/>
              </a:rPr>
              <a:t>                  正常命中时间</a:t>
            </a:r>
            <a:r>
              <a:rPr lang="en-US" altLang="zh-CN" sz="2000">
                <a:latin typeface="微软雅黑" panose="020B0503020204020204" pitchFamily="34" charset="-122"/>
                <a:ea typeface="微软雅黑" panose="020B0503020204020204" pitchFamily="34" charset="-122"/>
              </a:rPr>
              <a:t>=1</a:t>
            </a:r>
            <a:endParaRPr lang="zh-CN" altLang="en-US"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2626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CD9F473-DF9C-AB4C-8035-F72D666643DE}"/>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7.11</a:t>
            </a:r>
            <a:endParaRPr lang="zh-CN" altLang="en-US">
              <a:ea typeface="宋体" panose="02010600030101010101" pitchFamily="2" charset="-122"/>
            </a:endParaRPr>
          </a:p>
        </p:txBody>
      </p:sp>
      <p:sp>
        <p:nvSpPr>
          <p:cNvPr id="74754" name="Rectangle 3">
            <a:extLst>
              <a:ext uri="{FF2B5EF4-FFF2-40B4-BE49-F238E27FC236}">
                <a16:creationId xmlns:a16="http://schemas.microsoft.com/office/drawing/2014/main" id="{6F111417-3BEA-DD4E-B3BD-E2DB870BB481}"/>
              </a:ext>
            </a:extLst>
          </p:cNvPr>
          <p:cNvSpPr txBox="1">
            <a:spLocks noChangeArrowheads="1"/>
          </p:cNvSpPr>
          <p:nvPr/>
        </p:nvSpPr>
        <p:spPr bwMode="auto">
          <a:xfrm>
            <a:off x="1919288" y="1709738"/>
            <a:ext cx="82296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buClr>
                <a:schemeClr val="hlink"/>
              </a:buClr>
              <a:buSzTx/>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sym typeface="+mn-ea"/>
              </a:rPr>
              <a:t>平均访存时间</a:t>
            </a:r>
            <a:r>
              <a:rPr lang="zh-CN" altLang="en-US" sz="1800" baseline="-25000" dirty="0">
                <a:latin typeface="微软雅黑" panose="020B0503020204020204" pitchFamily="34" charset="-122"/>
                <a:ea typeface="微软雅黑" panose="020B0503020204020204" pitchFamily="34" charset="-122"/>
                <a:sym typeface="+mn-ea"/>
              </a:rPr>
              <a:t>伪相联</a:t>
            </a:r>
            <a:r>
              <a:rPr lang="zh-CN" altLang="en-US" sz="1800" dirty="0">
                <a:latin typeface="微软雅黑" panose="020B0503020204020204" pitchFamily="34" charset="-122"/>
                <a:ea typeface="微软雅黑" panose="020B0503020204020204" pitchFamily="34" charset="-122"/>
                <a:sym typeface="+mn-ea"/>
              </a:rPr>
              <a:t>＝</a:t>
            </a:r>
            <a:r>
              <a:rPr lang="zh-CN" altLang="en-US" sz="1800" dirty="0">
                <a:solidFill>
                  <a:srgbClr val="FF0000"/>
                </a:solidFill>
                <a:latin typeface="微软雅黑" panose="020B0503020204020204" pitchFamily="34" charset="-122"/>
                <a:ea typeface="微软雅黑" panose="020B0503020204020204" pitchFamily="34" charset="-122"/>
                <a:sym typeface="+mn-ea"/>
              </a:rPr>
              <a:t>命中时间</a:t>
            </a:r>
            <a:r>
              <a:rPr lang="zh-CN" altLang="en-US" sz="1800" baseline="-25000" dirty="0">
                <a:solidFill>
                  <a:srgbClr val="FF0000"/>
                </a:solidFill>
                <a:latin typeface="微软雅黑" panose="020B0503020204020204" pitchFamily="34" charset="-122"/>
                <a:ea typeface="微软雅黑" panose="020B0503020204020204" pitchFamily="34" charset="-122"/>
                <a:sym typeface="+mn-ea"/>
              </a:rPr>
              <a:t>伪相联</a:t>
            </a:r>
            <a:r>
              <a:rPr lang="zh-CN" altLang="en-US" sz="1800" dirty="0">
                <a:latin typeface="微软雅黑" panose="020B0503020204020204" pitchFamily="34" charset="-122"/>
                <a:ea typeface="微软雅黑" panose="020B0503020204020204" pitchFamily="34" charset="-122"/>
                <a:sym typeface="+mn-ea"/>
              </a:rPr>
              <a:t>＋失效率</a:t>
            </a:r>
            <a:r>
              <a:rPr lang="en-US" altLang="zh-CN" sz="1800" baseline="-25000" dirty="0">
                <a:latin typeface="微软雅黑" panose="020B0503020204020204" pitchFamily="34" charset="-122"/>
                <a:ea typeface="微软雅黑" panose="020B0503020204020204" pitchFamily="34" charset="-122"/>
                <a:sym typeface="+mn-ea"/>
              </a:rPr>
              <a:t>2</a:t>
            </a:r>
            <a:r>
              <a:rPr lang="zh-CN" altLang="en-US" sz="1800" baseline="-25000" dirty="0">
                <a:latin typeface="微软雅黑" panose="020B0503020204020204" pitchFamily="34" charset="-122"/>
                <a:ea typeface="微软雅黑" panose="020B0503020204020204" pitchFamily="34" charset="-122"/>
                <a:sym typeface="+mn-ea"/>
              </a:rPr>
              <a:t>路</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失效开销</a:t>
            </a:r>
            <a:r>
              <a:rPr lang="en-US" altLang="zh-CN" sz="1800" baseline="-25000" dirty="0">
                <a:latin typeface="微软雅黑" panose="020B0503020204020204" pitchFamily="34" charset="-122"/>
                <a:ea typeface="微软雅黑" panose="020B0503020204020204" pitchFamily="34" charset="-122"/>
                <a:sym typeface="+mn-ea"/>
              </a:rPr>
              <a:t>2</a:t>
            </a:r>
            <a:r>
              <a:rPr lang="zh-CN" altLang="en-US" sz="1800" baseline="-25000" dirty="0">
                <a:latin typeface="微软雅黑" panose="020B0503020204020204" pitchFamily="34" charset="-122"/>
                <a:ea typeface="微软雅黑" panose="020B0503020204020204" pitchFamily="34" charset="-122"/>
                <a:sym typeface="+mn-ea"/>
              </a:rPr>
              <a:t>路</a:t>
            </a:r>
            <a:endParaRPr kumimoji="0" lang="en-US" altLang="zh-CN" sz="1800" dirty="0">
              <a:solidFill>
                <a:srgbClr val="FF0000"/>
              </a:solidFill>
              <a:latin typeface="微软雅黑" panose="020B0503020204020204" pitchFamily="34" charset="-122"/>
              <a:ea typeface="微软雅黑" panose="020B0503020204020204" pitchFamily="34" charset="-122"/>
            </a:endParaRPr>
          </a:p>
          <a:p>
            <a:pPr>
              <a:lnSpc>
                <a:spcPct val="150000"/>
              </a:lnSpc>
              <a:buClr>
                <a:schemeClr val="hlink"/>
              </a:buClr>
              <a:buSzTx/>
              <a:buFont typeface="Wingdings" panose="05000000000000000000" pitchFamily="2" charset="2"/>
              <a:buNone/>
            </a:pPr>
            <a:r>
              <a:rPr kumimoji="0" lang="zh-CN" altLang="en-US" sz="1800" dirty="0">
                <a:solidFill>
                  <a:srgbClr val="FF0000"/>
                </a:solidFill>
                <a:latin typeface="微软雅黑" panose="020B0503020204020204" pitchFamily="34" charset="-122"/>
                <a:ea typeface="微软雅黑" panose="020B0503020204020204" pitchFamily="34" charset="-122"/>
              </a:rPr>
              <a:t>命中时间</a:t>
            </a:r>
            <a:r>
              <a:rPr kumimoji="0" lang="zh-CN" altLang="en-US" sz="1800" baseline="-25000" dirty="0">
                <a:solidFill>
                  <a:srgbClr val="FF0000"/>
                </a:solidFill>
                <a:latin typeface="微软雅黑" panose="020B0503020204020204" pitchFamily="34" charset="-122"/>
                <a:ea typeface="微软雅黑" panose="020B0503020204020204" pitchFamily="34" charset="-122"/>
              </a:rPr>
              <a:t>伪相联</a:t>
            </a:r>
            <a:r>
              <a:rPr kumimoji="0" lang="zh-CN" altLang="en-US" sz="1800" dirty="0">
                <a:latin typeface="微软雅黑" panose="020B0503020204020204" pitchFamily="34" charset="-122"/>
                <a:ea typeface="微软雅黑" panose="020B0503020204020204" pitchFamily="34" charset="-122"/>
              </a:rPr>
              <a:t>＝命中时间</a:t>
            </a:r>
            <a:r>
              <a:rPr kumimoji="0" lang="en-US" altLang="zh-CN" sz="1800" baseline="-25000" dirty="0">
                <a:latin typeface="微软雅黑" panose="020B0503020204020204" pitchFamily="34" charset="-122"/>
                <a:ea typeface="微软雅黑" panose="020B0503020204020204" pitchFamily="34" charset="-122"/>
              </a:rPr>
              <a:t>1</a:t>
            </a:r>
            <a:r>
              <a:rPr kumimoji="0" lang="zh-CN" altLang="en-US" sz="1800" baseline="-25000" dirty="0">
                <a:latin typeface="微软雅黑" panose="020B0503020204020204" pitchFamily="34" charset="-122"/>
                <a:ea typeface="微软雅黑" panose="020B0503020204020204" pitchFamily="34" charset="-122"/>
              </a:rPr>
              <a:t>路</a:t>
            </a:r>
            <a:r>
              <a:rPr kumimoji="0" lang="zh-CN" altLang="en-US"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sym typeface="+mn-ea"/>
              </a:rPr>
              <a:t>失效率</a:t>
            </a:r>
            <a:r>
              <a:rPr lang="en-US" altLang="zh-CN" sz="1800" baseline="-25000" dirty="0">
                <a:latin typeface="微软雅黑" panose="020B0503020204020204" pitchFamily="34" charset="-122"/>
                <a:ea typeface="微软雅黑" panose="020B0503020204020204" pitchFamily="34" charset="-122"/>
                <a:sym typeface="+mn-ea"/>
              </a:rPr>
              <a:t>1</a:t>
            </a:r>
            <a:r>
              <a:rPr lang="zh-CN" altLang="en-US" sz="1800" baseline="-25000" dirty="0">
                <a:latin typeface="微软雅黑" panose="020B0503020204020204" pitchFamily="34" charset="-122"/>
                <a:ea typeface="微软雅黑" panose="020B0503020204020204" pitchFamily="34" charset="-122"/>
                <a:sym typeface="+mn-ea"/>
              </a:rPr>
              <a:t>路</a:t>
            </a:r>
            <a:r>
              <a:rPr kumimoji="0" lang="en-US" altLang="zh-CN" sz="1800" dirty="0">
                <a:latin typeface="微软雅黑" panose="020B0503020204020204" pitchFamily="34" charset="-122"/>
                <a:ea typeface="微软雅黑" panose="020B0503020204020204" pitchFamily="34" charset="-122"/>
              </a:rPr>
              <a:t>×1</a:t>
            </a:r>
          </a:p>
          <a:p>
            <a:pPr>
              <a:lnSpc>
                <a:spcPct val="150000"/>
              </a:lnSpc>
              <a:buClr>
                <a:schemeClr val="hlink"/>
              </a:buClr>
              <a:buSzTx/>
              <a:buFont typeface="Wingdings" panose="05000000000000000000" pitchFamily="2" charset="2"/>
              <a:buNone/>
            </a:pPr>
            <a:r>
              <a:rPr kumimoji="0" lang="zh-CN" altLang="en-US" sz="1800" dirty="0">
                <a:latin typeface="微软雅黑" panose="020B0503020204020204" pitchFamily="34" charset="-122"/>
                <a:ea typeface="微软雅黑" panose="020B0503020204020204" pitchFamily="34" charset="-122"/>
              </a:rPr>
              <a:t>平均访存时间</a:t>
            </a:r>
            <a:r>
              <a:rPr kumimoji="0" lang="zh-CN" altLang="en-US" sz="1800" baseline="-25000" dirty="0">
                <a:latin typeface="微软雅黑" panose="020B0503020204020204" pitchFamily="34" charset="-122"/>
                <a:ea typeface="微软雅黑" panose="020B0503020204020204" pitchFamily="34" charset="-122"/>
              </a:rPr>
              <a:t>伪相联</a:t>
            </a:r>
            <a:r>
              <a:rPr kumimoji="0" lang="zh-CN" altLang="en-US" sz="1800" dirty="0">
                <a:latin typeface="微软雅黑" panose="020B0503020204020204" pitchFamily="34" charset="-122"/>
                <a:ea typeface="微软雅黑" panose="020B0503020204020204" pitchFamily="34" charset="-122"/>
              </a:rPr>
              <a:t>＝命中时间</a:t>
            </a:r>
            <a:r>
              <a:rPr kumimoji="0" lang="en-US" altLang="zh-CN" sz="1800" baseline="-25000" dirty="0">
                <a:latin typeface="微软雅黑" panose="020B0503020204020204" pitchFamily="34" charset="-122"/>
                <a:ea typeface="微软雅黑" panose="020B0503020204020204" pitchFamily="34" charset="-122"/>
              </a:rPr>
              <a:t>1</a:t>
            </a:r>
            <a:r>
              <a:rPr kumimoji="0" lang="zh-CN" altLang="en-US" sz="1800" baseline="-25000" dirty="0">
                <a:latin typeface="微软雅黑" panose="020B0503020204020204" pitchFamily="34" charset="-122"/>
                <a:ea typeface="微软雅黑" panose="020B0503020204020204" pitchFamily="34" charset="-122"/>
              </a:rPr>
              <a:t>路</a:t>
            </a:r>
            <a:r>
              <a:rPr kumimoji="0" lang="zh-CN" altLang="en-US" sz="1800" dirty="0">
                <a:latin typeface="微软雅黑" panose="020B0503020204020204" pitchFamily="34" charset="-122"/>
                <a:ea typeface="微软雅黑" panose="020B0503020204020204" pitchFamily="34" charset="-122"/>
              </a:rPr>
              <a:t>＋失效率</a:t>
            </a:r>
            <a:r>
              <a:rPr kumimoji="0" lang="en-US" altLang="zh-CN" sz="1800" baseline="-25000" dirty="0">
                <a:latin typeface="微软雅黑" panose="020B0503020204020204" pitchFamily="34" charset="-122"/>
                <a:ea typeface="微软雅黑" panose="020B0503020204020204" pitchFamily="34" charset="-122"/>
              </a:rPr>
              <a:t>1</a:t>
            </a:r>
            <a:r>
              <a:rPr kumimoji="0" lang="zh-CN" altLang="en-US" sz="1800" baseline="-25000" dirty="0">
                <a:latin typeface="微软雅黑" panose="020B0503020204020204" pitchFamily="34" charset="-122"/>
                <a:ea typeface="微软雅黑" panose="020B0503020204020204" pitchFamily="34" charset="-122"/>
              </a:rPr>
              <a:t>路</a:t>
            </a:r>
            <a:r>
              <a:rPr kumimoji="0" lang="en-US" altLang="zh-CN" sz="1800" dirty="0">
                <a:latin typeface="微软雅黑" panose="020B0503020204020204" pitchFamily="34" charset="-122"/>
                <a:ea typeface="微软雅黑" panose="020B0503020204020204" pitchFamily="34" charset="-122"/>
              </a:rPr>
              <a:t>×1</a:t>
            </a:r>
            <a:r>
              <a:rPr kumimoji="0" lang="zh-CN" altLang="en-US" sz="1800" dirty="0">
                <a:latin typeface="微软雅黑" panose="020B0503020204020204" pitchFamily="34" charset="-122"/>
                <a:ea typeface="微软雅黑" panose="020B0503020204020204" pitchFamily="34" charset="-122"/>
              </a:rPr>
              <a:t>＋失效率</a:t>
            </a:r>
            <a:r>
              <a:rPr kumimoji="0" lang="en-US" altLang="zh-CN" sz="1800" baseline="-25000" dirty="0">
                <a:latin typeface="微软雅黑" panose="020B0503020204020204" pitchFamily="34" charset="-122"/>
                <a:ea typeface="微软雅黑" panose="020B0503020204020204" pitchFamily="34" charset="-122"/>
              </a:rPr>
              <a:t>2</a:t>
            </a:r>
            <a:r>
              <a:rPr kumimoji="0" lang="zh-CN" altLang="en-US" sz="1800" baseline="-25000" dirty="0">
                <a:latin typeface="微软雅黑" panose="020B0503020204020204" pitchFamily="34" charset="-122"/>
                <a:ea typeface="微软雅黑" panose="020B0503020204020204" pitchFamily="34" charset="-122"/>
              </a:rPr>
              <a:t>路</a:t>
            </a:r>
            <a:r>
              <a:rPr kumimoji="0" lang="en-US" altLang="zh-CN" sz="1800" dirty="0">
                <a:latin typeface="微软雅黑" panose="020B0503020204020204" pitchFamily="34" charset="-122"/>
                <a:ea typeface="微软雅黑" panose="020B0503020204020204" pitchFamily="34" charset="-122"/>
              </a:rPr>
              <a:t>×</a:t>
            </a:r>
            <a:r>
              <a:rPr kumimoji="0" lang="zh-CN" altLang="en-US" sz="1800" dirty="0">
                <a:latin typeface="微软雅黑" panose="020B0503020204020204" pitchFamily="34" charset="-122"/>
                <a:ea typeface="微软雅黑" panose="020B0503020204020204" pitchFamily="34" charset="-122"/>
              </a:rPr>
              <a:t>失效开销</a:t>
            </a:r>
            <a:r>
              <a:rPr kumimoji="0" lang="en-US" altLang="zh-CN" sz="1800" baseline="-25000" dirty="0">
                <a:latin typeface="微软雅黑" panose="020B0503020204020204" pitchFamily="34" charset="-122"/>
                <a:ea typeface="微软雅黑" panose="020B0503020204020204" pitchFamily="34" charset="-122"/>
              </a:rPr>
              <a:t>2</a:t>
            </a:r>
            <a:r>
              <a:rPr kumimoji="0" lang="zh-CN" altLang="en-US" sz="1800" baseline="-25000" dirty="0">
                <a:latin typeface="微软雅黑" panose="020B0503020204020204" pitchFamily="34" charset="-122"/>
                <a:ea typeface="微软雅黑" panose="020B0503020204020204" pitchFamily="34" charset="-122"/>
              </a:rPr>
              <a:t>路</a:t>
            </a:r>
          </a:p>
          <a:p>
            <a:pPr>
              <a:lnSpc>
                <a:spcPct val="150000"/>
              </a:lnSpc>
              <a:buClr>
                <a:schemeClr val="hlink"/>
              </a:buClr>
              <a:buSzTx/>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sym typeface="+mn-ea"/>
              </a:rPr>
              <a:t>依据题目已知条件</a:t>
            </a:r>
            <a:endParaRPr lang="en-US" altLang="zh-CN" sz="1800" dirty="0">
              <a:solidFill>
                <a:srgbClr val="FF0000"/>
              </a:solidFill>
              <a:latin typeface="微软雅黑" panose="020B0503020204020204" pitchFamily="34" charset="-122"/>
              <a:ea typeface="微软雅黑" panose="020B0503020204020204" pitchFamily="34" charset="-122"/>
              <a:sym typeface="+mn-ea"/>
            </a:endParaRPr>
          </a:p>
          <a:p>
            <a:pPr>
              <a:lnSpc>
                <a:spcPct val="150000"/>
              </a:lnSpc>
              <a:buClr>
                <a:schemeClr val="hlink"/>
              </a:buClr>
              <a:buSzTx/>
              <a:buFont typeface="Wingdings" panose="05000000000000000000" pitchFamily="2" charset="2"/>
              <a:buNone/>
            </a:pPr>
            <a:endParaRPr lang="zh-CN" altLang="en-US" sz="1800" dirty="0">
              <a:latin typeface="微软雅黑" panose="020B0503020204020204" pitchFamily="34" charset="-122"/>
              <a:ea typeface="微软雅黑" panose="020B0503020204020204" pitchFamily="34" charset="-122"/>
            </a:endParaRPr>
          </a:p>
          <a:p>
            <a:pPr>
              <a:lnSpc>
                <a:spcPct val="150000"/>
              </a:lnSpc>
              <a:buClr>
                <a:schemeClr val="hlink"/>
              </a:buClr>
              <a:buSzTx/>
              <a:buFont typeface="Wingdings" panose="05000000000000000000" pitchFamily="2" charset="2"/>
              <a:buNone/>
            </a:pPr>
            <a:endParaRPr kumimoji="0" lang="en-US" altLang="zh-CN" sz="1800" dirty="0">
              <a:latin typeface="微软雅黑" panose="020B0503020204020204" pitchFamily="34" charset="-122"/>
              <a:ea typeface="微软雅黑" panose="020B0503020204020204" pitchFamily="34" charset="-122"/>
              <a:sym typeface="+mn-ea"/>
            </a:endParaRPr>
          </a:p>
          <a:p>
            <a:pPr>
              <a:lnSpc>
                <a:spcPct val="150000"/>
              </a:lnSpc>
              <a:buClr>
                <a:schemeClr val="hlink"/>
              </a:buClr>
              <a:buSzTx/>
              <a:buFont typeface="Wingdings" panose="05000000000000000000" pitchFamily="2" charset="2"/>
              <a:buNone/>
            </a:pPr>
            <a:endParaRPr kumimoji="0" lang="zh-CN" altLang="en-US" sz="1800" dirty="0">
              <a:latin typeface="微软雅黑" panose="020B0503020204020204" pitchFamily="34" charset="-122"/>
              <a:ea typeface="微软雅黑" panose="020B0503020204020204" pitchFamily="34" charset="-122"/>
            </a:endParaRPr>
          </a:p>
          <a:p>
            <a:pPr lvl="1">
              <a:lnSpc>
                <a:spcPct val="150000"/>
              </a:lnSpc>
              <a:buClr>
                <a:schemeClr val="accent1"/>
              </a:buClr>
              <a:buSzTx/>
              <a:buFont typeface="Wingdings" panose="05000000000000000000" pitchFamily="2" charset="2"/>
              <a:buNone/>
            </a:pPr>
            <a:r>
              <a:rPr kumimoji="0" lang="zh-CN" altLang="en-US" sz="1800" dirty="0">
                <a:latin typeface="微软雅黑" panose="020B0503020204020204" pitchFamily="34" charset="-122"/>
                <a:ea typeface="微软雅黑" panose="020B0503020204020204" pitchFamily="34" charset="-122"/>
              </a:rPr>
              <a:t>平均访存时间</a:t>
            </a:r>
            <a:r>
              <a:rPr kumimoji="0" lang="en-US" altLang="zh-CN" sz="1800" baseline="-25000" dirty="0">
                <a:latin typeface="微软雅黑" panose="020B0503020204020204" pitchFamily="34" charset="-122"/>
                <a:ea typeface="微软雅黑" panose="020B0503020204020204" pitchFamily="34" charset="-122"/>
              </a:rPr>
              <a:t>2KB</a:t>
            </a:r>
            <a:r>
              <a:rPr kumimoji="0" lang="en-US" altLang="zh-CN" sz="1800" dirty="0">
                <a:latin typeface="微软雅黑" panose="020B0503020204020204" pitchFamily="34" charset="-122"/>
                <a:ea typeface="微软雅黑" panose="020B0503020204020204" pitchFamily="34" charset="-122"/>
              </a:rPr>
              <a:t>=1+0.098*1+0.076 *50 =4.898</a:t>
            </a:r>
          </a:p>
          <a:p>
            <a:pPr lvl="1">
              <a:lnSpc>
                <a:spcPct val="150000"/>
              </a:lnSpc>
              <a:buClr>
                <a:schemeClr val="accent1"/>
              </a:buClr>
              <a:buSzTx/>
              <a:buFont typeface="Wingdings" panose="05000000000000000000" pitchFamily="2" charset="2"/>
              <a:buNone/>
            </a:pPr>
            <a:r>
              <a:rPr kumimoji="0" lang="zh-CN" altLang="en-US" sz="1800" dirty="0">
                <a:latin typeface="微软雅黑" panose="020B0503020204020204" pitchFamily="34" charset="-122"/>
                <a:ea typeface="微软雅黑" panose="020B0503020204020204" pitchFamily="34" charset="-122"/>
              </a:rPr>
              <a:t>平均访存时间</a:t>
            </a:r>
            <a:r>
              <a:rPr kumimoji="0" lang="en-US" altLang="zh-CN" sz="1800" baseline="-25000" dirty="0">
                <a:latin typeface="微软雅黑" panose="020B0503020204020204" pitchFamily="34" charset="-122"/>
                <a:ea typeface="微软雅黑" panose="020B0503020204020204" pitchFamily="34" charset="-122"/>
              </a:rPr>
              <a:t>128KB</a:t>
            </a:r>
            <a:r>
              <a:rPr kumimoji="0" lang="en-US" altLang="zh-CN" sz="1800" dirty="0">
                <a:latin typeface="微软雅黑" panose="020B0503020204020204" pitchFamily="34" charset="-122"/>
                <a:ea typeface="微软雅黑" panose="020B0503020204020204" pitchFamily="34" charset="-122"/>
              </a:rPr>
              <a:t>=1+0.010*1+0.007 *50 =1.36</a:t>
            </a:r>
          </a:p>
          <a:p>
            <a:pPr lvl="1">
              <a:lnSpc>
                <a:spcPct val="150000"/>
              </a:lnSpc>
              <a:buClr>
                <a:schemeClr val="accent1"/>
              </a:buClr>
              <a:buSzTx/>
              <a:buFont typeface="Wingdings" panose="05000000000000000000" pitchFamily="2" charset="2"/>
              <a:buNone/>
            </a:pPr>
            <a:r>
              <a:rPr kumimoji="0" lang="zh-CN" altLang="en-US" sz="1800" dirty="0">
                <a:latin typeface="微软雅黑" panose="020B0503020204020204" pitchFamily="34" charset="-122"/>
                <a:ea typeface="微软雅黑" panose="020B0503020204020204" pitchFamily="34" charset="-122"/>
              </a:rPr>
              <a:t>显然是</a:t>
            </a:r>
            <a:r>
              <a:rPr kumimoji="0" lang="en-US" altLang="zh-CN" sz="1800" dirty="0">
                <a:latin typeface="微软雅黑" panose="020B0503020204020204" pitchFamily="34" charset="-122"/>
                <a:ea typeface="微软雅黑" panose="020B0503020204020204" pitchFamily="34" charset="-122"/>
              </a:rPr>
              <a:t>128KB</a:t>
            </a:r>
            <a:r>
              <a:rPr kumimoji="0" lang="zh-CN" altLang="en-US" sz="1800" dirty="0">
                <a:latin typeface="微软雅黑" panose="020B0503020204020204" pitchFamily="34" charset="-122"/>
                <a:ea typeface="微软雅黑" panose="020B0503020204020204" pitchFamily="34" charset="-122"/>
              </a:rPr>
              <a:t>的伪相联</a:t>
            </a:r>
            <a:r>
              <a:rPr kumimoji="0" lang="en-US" altLang="zh-CN" sz="1800" dirty="0">
                <a:latin typeface="微软雅黑" panose="020B0503020204020204" pitchFamily="34" charset="-122"/>
                <a:ea typeface="微软雅黑" panose="020B0503020204020204" pitchFamily="34" charset="-122"/>
              </a:rPr>
              <a:t>Cache</a:t>
            </a:r>
            <a:r>
              <a:rPr kumimoji="0" lang="zh-CN" altLang="en-US" sz="1800" dirty="0">
                <a:latin typeface="微软雅黑" panose="020B0503020204020204" pitchFamily="34" charset="-122"/>
                <a:ea typeface="微软雅黑" panose="020B0503020204020204" pitchFamily="34" charset="-122"/>
              </a:rPr>
              <a:t>要快一些</a:t>
            </a:r>
            <a:r>
              <a:rPr lang="zh-CN" altLang="en-US" sz="1800" dirty="0">
                <a:latin typeface="微软雅黑" panose="020B0503020204020204" pitchFamily="34" charset="-122"/>
                <a:ea typeface="微软雅黑" panose="020B0503020204020204" pitchFamily="34" charset="-122"/>
              </a:rPr>
              <a:t>。</a:t>
            </a:r>
          </a:p>
        </p:txBody>
      </p:sp>
      <p:graphicFrame>
        <p:nvGraphicFramePr>
          <p:cNvPr id="2" name="表格 1"/>
          <p:cNvGraphicFramePr>
            <a:graphicFrameLocks noGrp="1"/>
          </p:cNvGraphicFramePr>
          <p:nvPr/>
        </p:nvGraphicFramePr>
        <p:xfrm>
          <a:off x="2640013" y="3716339"/>
          <a:ext cx="6096000" cy="1108710"/>
        </p:xfrm>
        <a:graphic>
          <a:graphicData uri="http://schemas.openxmlformats.org/drawingml/2006/table">
            <a:tbl>
              <a:tblPr/>
              <a:tblGrid>
                <a:gridCol w="2032000">
                  <a:extLst>
                    <a:ext uri="{9D8B030D-6E8A-4147-A177-3AD203B41FA5}">
                      <a16:colId xmlns:a16="http://schemas.microsoft.com/office/drawing/2014/main" val="1302886752"/>
                    </a:ext>
                  </a:extLst>
                </a:gridCol>
                <a:gridCol w="2032000">
                  <a:extLst>
                    <a:ext uri="{9D8B030D-6E8A-4147-A177-3AD203B41FA5}">
                      <a16:colId xmlns:a16="http://schemas.microsoft.com/office/drawing/2014/main" val="3323658676"/>
                    </a:ext>
                  </a:extLst>
                </a:gridCol>
                <a:gridCol w="2032000">
                  <a:extLst>
                    <a:ext uri="{9D8B030D-6E8A-4147-A177-3AD203B41FA5}">
                      <a16:colId xmlns:a16="http://schemas.microsoft.com/office/drawing/2014/main" val="608055210"/>
                    </a:ext>
                  </a:extLst>
                </a:gridCol>
              </a:tblGrid>
              <a:tr h="211138">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Cache</a:t>
                      </a: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 容量</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直接相连失效率</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2</a:t>
                      </a:r>
                      <a:r>
                        <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路组相连失效率</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3577240328"/>
                  </a:ext>
                </a:extLst>
              </a:tr>
              <a:tr h="371475">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2KB</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0.098</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0.076</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CDDE"/>
                    </a:solidFill>
                  </a:tcPr>
                </a:tc>
                <a:extLst>
                  <a:ext uri="{0D108BD9-81ED-4DB2-BD59-A6C34878D82A}">
                    <a16:rowId xmlns:a16="http://schemas.microsoft.com/office/drawing/2014/main" val="3851670015"/>
                  </a:ext>
                </a:extLst>
              </a:tr>
              <a:tr h="371475">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128KB</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0.01</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0.007</a:t>
                      </a: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E8EF"/>
                    </a:solidFill>
                  </a:tcPr>
                </a:tc>
                <a:extLst>
                  <a:ext uri="{0D108BD9-81ED-4DB2-BD59-A6C34878D82A}">
                    <a16:rowId xmlns:a16="http://schemas.microsoft.com/office/drawing/2014/main" val="598729772"/>
                  </a:ext>
                </a:extLst>
              </a:tr>
            </a:tbl>
          </a:graphicData>
        </a:graphic>
      </p:graphicFrame>
      <p:pic>
        <p:nvPicPr>
          <p:cNvPr id="4" name="图片 3"/>
          <p:cNvPicPr>
            <a:picLocks noChangeAspect="1"/>
          </p:cNvPicPr>
          <p:nvPr/>
        </p:nvPicPr>
        <p:blipFill>
          <a:blip r:embed="rId3"/>
          <a:stretch>
            <a:fillRect/>
          </a:stretch>
        </p:blipFill>
        <p:spPr>
          <a:xfrm>
            <a:off x="4392881" y="206581"/>
            <a:ext cx="7467600" cy="1409700"/>
          </a:xfrm>
          <a:prstGeom prst="rect">
            <a:avLst/>
          </a:prstGeom>
        </p:spPr>
      </p:pic>
    </p:spTree>
    <p:extLst>
      <p:ext uri="{BB962C8B-B14F-4D97-AF65-F5344CB8AC3E}">
        <p14:creationId xmlns:p14="http://schemas.microsoft.com/office/powerpoint/2010/main" val="356821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838200" y="64111"/>
            <a:ext cx="10515600" cy="1325563"/>
          </a:xfrm>
        </p:spPr>
        <p:txBody>
          <a:bodyPr>
            <a:prstTxWarp prst="textNoShape">
              <a:avLst/>
            </a:prstTxWarp>
          </a:bodyPr>
          <a:lstStyle/>
          <a:p>
            <a:r>
              <a:rPr lang="zh-CN" altLang="en-US" sz="4000">
                <a:ea typeface="宋体" panose="02010600030101010101" pitchFamily="2" charset="-122"/>
              </a:rPr>
              <a:t>习题</a:t>
            </a:r>
            <a:r>
              <a:rPr lang="en-US" altLang="zh-CN" sz="4000">
                <a:ea typeface="宋体" panose="02010600030101010101" pitchFamily="2" charset="-122"/>
              </a:rPr>
              <a:t>7.14</a:t>
            </a:r>
            <a:endParaRPr lang="zh-CN" altLang="en-US" sz="4000">
              <a:ea typeface="宋体" panose="02010600030101010101" pitchFamily="2" charset="-122"/>
            </a:endParaRPr>
          </a:p>
        </p:txBody>
      </p:sp>
      <p:sp>
        <p:nvSpPr>
          <p:cNvPr id="70658" name="Rectangle 3"/>
          <p:cNvSpPr>
            <a:spLocks noGrp="1"/>
          </p:cNvSpPr>
          <p:nvPr>
            <p:ph type="body" idx="1"/>
          </p:nvPr>
        </p:nvSpPr>
        <p:spPr>
          <a:xfrm>
            <a:off x="1981200" y="1327761"/>
            <a:ext cx="8229600" cy="5564188"/>
          </a:xfrm>
        </p:spPr>
        <p:txBody>
          <a:bodyPr>
            <a:normAutofit lnSpcReduction="10000"/>
          </a:bodyPr>
          <a:lstStyle/>
          <a:p>
            <a:pPr marL="0" indent="0">
              <a:lnSpc>
                <a:spcPct val="120000"/>
              </a:lnSpc>
              <a:buNone/>
            </a:pPr>
            <a:r>
              <a:rPr lang="zh-CN" altLang="en-US" sz="2000">
                <a:latin typeface="宋体" panose="02010600030101010101" pitchFamily="2" charset="-122"/>
                <a:ea typeface="宋体" panose="02010600030101010101" pitchFamily="2" charset="-122"/>
              </a:rPr>
              <a:t>假设一台计算机具有以下特性：</a:t>
            </a:r>
          </a:p>
          <a:p>
            <a:pPr marL="0" indent="0">
              <a:lnSpc>
                <a:spcPct val="120000"/>
              </a:lnSpc>
              <a:buNone/>
            </a:pPr>
            <a:r>
              <a:rPr lang="en-US" altLang="zh-CN" sz="2000">
                <a:latin typeface="宋体" panose="02010600030101010101" pitchFamily="2" charset="-122"/>
                <a:ea typeface="宋体" panose="02010600030101010101" pitchFamily="2" charset="-122"/>
              </a:rPr>
              <a:t>95</a:t>
            </a:r>
            <a:r>
              <a:rPr lang="zh-CN" altLang="en-US" sz="2000">
                <a:latin typeface="宋体" panose="02010600030101010101" pitchFamily="2" charset="-122"/>
                <a:ea typeface="宋体" panose="02010600030101010101" pitchFamily="2" charset="-122"/>
              </a:rPr>
              <a:t>％的访存在</a:t>
            </a:r>
            <a:r>
              <a:rPr lang="en-US" altLang="zh-CN" sz="2000">
                <a:latin typeface="宋体" panose="02010600030101010101" pitchFamily="2" charset="-122"/>
                <a:ea typeface="宋体" panose="02010600030101010101" pitchFamily="2" charset="-122"/>
              </a:rPr>
              <a:t>Cache</a:t>
            </a:r>
            <a:r>
              <a:rPr lang="zh-CN" altLang="en-US" sz="2000">
                <a:latin typeface="宋体" panose="02010600030101010101" pitchFamily="2" charset="-122"/>
                <a:ea typeface="宋体" panose="02010600030101010101" pitchFamily="2" charset="-122"/>
              </a:rPr>
              <a:t>中命中；</a:t>
            </a:r>
          </a:p>
          <a:p>
            <a:pPr marL="0" indent="0">
              <a:lnSpc>
                <a:spcPct val="120000"/>
              </a:lnSpc>
              <a:buNone/>
            </a:pPr>
            <a:r>
              <a:rPr lang="zh-CN" altLang="en-US" sz="2000">
                <a:latin typeface="宋体" panose="02010600030101010101" pitchFamily="2" charset="-122"/>
                <a:ea typeface="宋体" panose="02010600030101010101" pitchFamily="2" charset="-122"/>
              </a:rPr>
              <a:t>块大小为两个字，且失效时整个块被调入；</a:t>
            </a:r>
          </a:p>
          <a:p>
            <a:pPr marL="0" indent="0">
              <a:lnSpc>
                <a:spcPct val="120000"/>
              </a:lnSpc>
              <a:buNone/>
            </a:pPr>
            <a:r>
              <a:rPr lang="en-US" altLang="zh-CN" sz="2000">
                <a:latin typeface="宋体" panose="02010600030101010101" pitchFamily="2" charset="-122"/>
                <a:ea typeface="宋体" panose="02010600030101010101" pitchFamily="2" charset="-122"/>
              </a:rPr>
              <a:t>CPU</a:t>
            </a:r>
            <a:r>
              <a:rPr lang="zh-CN" altLang="en-US" sz="2000">
                <a:latin typeface="宋体" panose="02010600030101010101" pitchFamily="2" charset="-122"/>
                <a:ea typeface="宋体" panose="02010600030101010101" pitchFamily="2" charset="-122"/>
              </a:rPr>
              <a:t>发出访存请求的速率为</a:t>
            </a:r>
            <a:r>
              <a:rPr lang="en-US" altLang="zh-CN" sz="2000">
                <a:latin typeface="宋体" panose="02010600030101010101" pitchFamily="2" charset="-122"/>
                <a:ea typeface="宋体" panose="02010600030101010101" pitchFamily="2" charset="-122"/>
              </a:rPr>
              <a:t>10</a:t>
            </a:r>
            <a:r>
              <a:rPr lang="en-US" altLang="zh-CN" sz="2000" baseline="30000">
                <a:latin typeface="宋体" panose="02010600030101010101" pitchFamily="2" charset="-122"/>
                <a:ea typeface="宋体" panose="02010600030101010101" pitchFamily="2" charset="-122"/>
              </a:rPr>
              <a:t>9</a:t>
            </a:r>
            <a:r>
              <a:rPr lang="zh-CN" altLang="en-US" sz="2000">
                <a:latin typeface="宋体" panose="02010600030101010101" pitchFamily="2" charset="-122"/>
                <a:ea typeface="宋体" panose="02010600030101010101" pitchFamily="2" charset="-122"/>
              </a:rPr>
              <a:t>字</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秒；</a:t>
            </a:r>
          </a:p>
          <a:p>
            <a:pPr marL="0" indent="0">
              <a:lnSpc>
                <a:spcPct val="120000"/>
              </a:lnSpc>
              <a:buNone/>
            </a:pPr>
            <a:r>
              <a:rPr lang="en-US" altLang="zh-CN" sz="2000">
                <a:latin typeface="宋体" panose="02010600030101010101" pitchFamily="2" charset="-122"/>
                <a:ea typeface="宋体" panose="02010600030101010101" pitchFamily="2" charset="-122"/>
              </a:rPr>
              <a:t>25</a:t>
            </a:r>
            <a:r>
              <a:rPr lang="zh-CN" altLang="en-US" sz="2000">
                <a:latin typeface="宋体" panose="02010600030101010101" pitchFamily="2" charset="-122"/>
                <a:ea typeface="宋体" panose="02010600030101010101" pitchFamily="2" charset="-122"/>
              </a:rPr>
              <a:t>％的访存为写访问；</a:t>
            </a:r>
          </a:p>
          <a:p>
            <a:pPr marL="0" indent="0">
              <a:lnSpc>
                <a:spcPct val="120000"/>
              </a:lnSpc>
              <a:buNone/>
            </a:pPr>
            <a:r>
              <a:rPr lang="zh-CN" altLang="en-US" sz="2000">
                <a:latin typeface="宋体" panose="02010600030101010101" pitchFamily="2" charset="-122"/>
                <a:ea typeface="宋体" panose="02010600030101010101" pitchFamily="2" charset="-122"/>
              </a:rPr>
              <a:t>存储器的最大流量为</a:t>
            </a:r>
            <a:r>
              <a:rPr lang="en-US" altLang="zh-CN" sz="2000">
                <a:latin typeface="宋体" panose="02010600030101010101" pitchFamily="2" charset="-122"/>
                <a:ea typeface="宋体" panose="02010600030101010101" pitchFamily="2" charset="-122"/>
              </a:rPr>
              <a:t>10</a:t>
            </a:r>
            <a:r>
              <a:rPr lang="en-US" altLang="zh-CN" sz="2000" baseline="30000">
                <a:latin typeface="宋体" panose="02010600030101010101" pitchFamily="2" charset="-122"/>
                <a:ea typeface="宋体" panose="02010600030101010101" pitchFamily="2" charset="-122"/>
              </a:rPr>
              <a:t>9</a:t>
            </a:r>
            <a:r>
              <a:rPr lang="zh-CN" altLang="en-US" sz="2000">
                <a:latin typeface="宋体" panose="02010600030101010101" pitchFamily="2" charset="-122"/>
                <a:ea typeface="宋体" panose="02010600030101010101" pitchFamily="2" charset="-122"/>
              </a:rPr>
              <a:t>字</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秒（包括读和写）；</a:t>
            </a:r>
          </a:p>
          <a:p>
            <a:pPr marL="0" indent="0">
              <a:lnSpc>
                <a:spcPct val="120000"/>
              </a:lnSpc>
              <a:buNone/>
            </a:pPr>
            <a:r>
              <a:rPr lang="zh-CN" altLang="en-US" sz="2000">
                <a:latin typeface="宋体" panose="02010600030101010101" pitchFamily="2" charset="-122"/>
                <a:ea typeface="宋体" panose="02010600030101010101" pitchFamily="2" charset="-122"/>
              </a:rPr>
              <a:t>主存每次只能读或写一个字；</a:t>
            </a:r>
          </a:p>
          <a:p>
            <a:pPr marL="0" indent="0">
              <a:lnSpc>
                <a:spcPct val="120000"/>
              </a:lnSpc>
              <a:buNone/>
            </a:pPr>
            <a:r>
              <a:rPr lang="zh-CN" altLang="en-US" sz="2000">
                <a:latin typeface="宋体" panose="02010600030101010101" pitchFamily="2" charset="-122"/>
                <a:ea typeface="宋体" panose="02010600030101010101" pitchFamily="2" charset="-122"/>
              </a:rPr>
              <a:t>在任何时候，</a:t>
            </a:r>
            <a:r>
              <a:rPr lang="en-US" altLang="zh-CN" sz="2000">
                <a:latin typeface="宋体" panose="02010600030101010101" pitchFamily="2" charset="-122"/>
                <a:ea typeface="宋体" panose="02010600030101010101" pitchFamily="2" charset="-122"/>
              </a:rPr>
              <a:t>Cache</a:t>
            </a:r>
            <a:r>
              <a:rPr lang="zh-CN" altLang="en-US" sz="2000">
                <a:latin typeface="宋体" panose="02010600030101010101" pitchFamily="2" charset="-122"/>
                <a:ea typeface="宋体" panose="02010600030101010101" pitchFamily="2" charset="-122"/>
              </a:rPr>
              <a:t>中有</a:t>
            </a:r>
            <a:r>
              <a:rPr lang="en-US" altLang="zh-CN" sz="2000">
                <a:latin typeface="宋体" panose="02010600030101010101" pitchFamily="2" charset="-122"/>
                <a:ea typeface="宋体" panose="02010600030101010101" pitchFamily="2" charset="-122"/>
              </a:rPr>
              <a:t>30</a:t>
            </a:r>
            <a:r>
              <a:rPr lang="zh-CN" altLang="en-US" sz="2000">
                <a:latin typeface="宋体" panose="02010600030101010101" pitchFamily="2" charset="-122"/>
                <a:ea typeface="宋体" panose="02010600030101010101" pitchFamily="2" charset="-122"/>
              </a:rPr>
              <a:t>％的块被修改过；</a:t>
            </a:r>
          </a:p>
          <a:p>
            <a:pPr marL="0" indent="0">
              <a:lnSpc>
                <a:spcPct val="120000"/>
              </a:lnSpc>
              <a:buNone/>
            </a:pPr>
            <a:r>
              <a:rPr lang="zh-CN" altLang="en-US" sz="2000">
                <a:latin typeface="宋体" panose="02010600030101010101" pitchFamily="2" charset="-122"/>
                <a:ea typeface="宋体" panose="02010600030101010101" pitchFamily="2" charset="-122"/>
              </a:rPr>
              <a:t>写失效时，</a:t>
            </a:r>
            <a:r>
              <a:rPr lang="en-US" altLang="zh-CN" sz="2000">
                <a:latin typeface="宋体" panose="02010600030101010101" pitchFamily="2" charset="-122"/>
                <a:ea typeface="宋体" panose="02010600030101010101" pitchFamily="2" charset="-122"/>
              </a:rPr>
              <a:t>Cache</a:t>
            </a:r>
            <a:r>
              <a:rPr lang="zh-CN" altLang="en-US" sz="2000">
                <a:latin typeface="宋体" panose="02010600030101010101" pitchFamily="2" charset="-122"/>
                <a:ea typeface="宋体" panose="02010600030101010101" pitchFamily="2" charset="-122"/>
              </a:rPr>
              <a:t>采用写分配法。</a:t>
            </a:r>
          </a:p>
          <a:p>
            <a:pPr marL="0" indent="0">
              <a:lnSpc>
                <a:spcPct val="120000"/>
              </a:lnSpc>
              <a:buNone/>
            </a:pPr>
            <a:r>
              <a:rPr lang="zh-CN" altLang="en-US" sz="2000">
                <a:latin typeface="宋体" panose="02010600030101010101" pitchFamily="2" charset="-122"/>
                <a:ea typeface="宋体" panose="02010600030101010101" pitchFamily="2" charset="-122"/>
              </a:rPr>
              <a:t>试对于以下两种情况计算主存频带的平均使用比例。</a:t>
            </a:r>
          </a:p>
          <a:p>
            <a:pPr marL="0" indent="0">
              <a:lnSpc>
                <a:spcPct val="12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）写直达</a:t>
            </a:r>
            <a:r>
              <a:rPr lang="en-US" altLang="zh-CN" sz="2000">
                <a:latin typeface="宋体" panose="02010600030101010101" pitchFamily="2" charset="-122"/>
                <a:ea typeface="宋体" panose="02010600030101010101" pitchFamily="2" charset="-122"/>
              </a:rPr>
              <a:t>Cache</a:t>
            </a:r>
            <a:r>
              <a:rPr lang="zh-CN" altLang="en-US" sz="2000">
                <a:latin typeface="宋体" panose="02010600030101010101" pitchFamily="2" charset="-122"/>
                <a:ea typeface="宋体" panose="02010600030101010101" pitchFamily="2" charset="-122"/>
              </a:rPr>
              <a:t>；</a:t>
            </a:r>
          </a:p>
          <a:p>
            <a:pPr marL="0" indent="0">
              <a:lnSpc>
                <a:spcPct val="120000"/>
              </a:lnSpc>
              <a:buNone/>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）写回法</a:t>
            </a:r>
            <a:r>
              <a:rPr lang="en-US" altLang="zh-CN" sz="2000">
                <a:latin typeface="宋体" panose="02010600030101010101" pitchFamily="2" charset="-122"/>
                <a:ea typeface="宋体" panose="02010600030101010101" pitchFamily="2" charset="-122"/>
              </a:rPr>
              <a:t>Cache</a:t>
            </a:r>
            <a:r>
              <a:rPr lang="zh-CN" altLang="en-US" sz="20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309910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D6039013-2429-E34C-A378-0BBDC5F85D33}"/>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7.14</a:t>
            </a:r>
            <a:r>
              <a:rPr lang="zh-CN" altLang="en-US">
                <a:ea typeface="宋体" panose="02010600030101010101" pitchFamily="2" charset="-122"/>
              </a:rPr>
              <a:t>（</a:t>
            </a:r>
            <a:r>
              <a:rPr lang="zh-CN" altLang="zh-CN">
                <a:ea typeface="宋体" panose="02010600030101010101" pitchFamily="2" charset="-122"/>
              </a:rPr>
              <a:t>写策略</a:t>
            </a:r>
            <a:r>
              <a:rPr lang="zh-CN" altLang="en-US">
                <a:ea typeface="宋体" panose="02010600030101010101" pitchFamily="2" charset="-122"/>
              </a:rPr>
              <a:t>）</a:t>
            </a:r>
          </a:p>
        </p:txBody>
      </p:sp>
      <p:sp>
        <p:nvSpPr>
          <p:cNvPr id="71682" name="内容占位符 2"/>
          <p:cNvSpPr>
            <a:spLocks noGrp="1"/>
          </p:cNvSpPr>
          <p:nvPr>
            <p:ph idx="1"/>
          </p:nvPr>
        </p:nvSpPr>
        <p:spPr>
          <a:xfrm>
            <a:off x="2292350" y="1689101"/>
            <a:ext cx="8229600" cy="2714625"/>
          </a:xfrm>
        </p:spPr>
        <p:txBody>
          <a:bodyPr/>
          <a:lstStyle/>
          <a:p>
            <a:pPr marL="0" indent="0">
              <a:buNone/>
            </a:pPr>
            <a:r>
              <a:rPr lang="zh-CN" altLang="en-US" sz="1600">
                <a:latin typeface="宋体" panose="02010600030101010101" pitchFamily="2" charset="-122"/>
                <a:ea typeface="宋体" panose="02010600030101010101" pitchFamily="2" charset="-122"/>
              </a:rPr>
              <a:t>采用按写分配</a:t>
            </a:r>
          </a:p>
          <a:p>
            <a:pPr marL="0" indent="0">
              <a:buNone/>
            </a:pP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）写直达</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a:t>
            </a:r>
          </a:p>
          <a:p>
            <a:pPr marL="0" indent="0">
              <a:buNone/>
            </a:pPr>
            <a:r>
              <a:rPr lang="zh-CN" altLang="en-US" sz="1600">
                <a:solidFill>
                  <a:srgbClr val="FF0000"/>
                </a:solidFill>
                <a:latin typeface="宋体" panose="02010600030101010101" pitchFamily="2" charset="-122"/>
                <a:ea typeface="宋体" panose="02010600030101010101" pitchFamily="2" charset="-122"/>
              </a:rPr>
              <a:t>         读命中，</a:t>
            </a:r>
            <a:r>
              <a:rPr lang="zh-CN" altLang="en-US" sz="1600">
                <a:latin typeface="宋体" panose="02010600030101010101" pitchFamily="2" charset="-122"/>
                <a:ea typeface="宋体" panose="02010600030101010101" pitchFamily="2" charset="-122"/>
              </a:rPr>
              <a:t>不访问主存；</a:t>
            </a:r>
          </a:p>
          <a:p>
            <a:pPr marL="0" indent="0">
              <a:buNone/>
            </a:pPr>
            <a:r>
              <a:rPr lang="zh-CN" altLang="en-US" sz="1600">
                <a:latin typeface="宋体" panose="02010600030101010101" pitchFamily="2" charset="-122"/>
                <a:ea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rPr>
              <a:t>写命中，</a:t>
            </a:r>
            <a:r>
              <a:rPr lang="zh-CN" altLang="en-US" sz="1600">
                <a:latin typeface="宋体" panose="02010600030101010101" pitchFamily="2" charset="-122"/>
                <a:ea typeface="宋体" panose="02010600030101010101" pitchFamily="2" charset="-122"/>
              </a:rPr>
              <a:t>更新</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和主存，访问主存一次。</a:t>
            </a:r>
          </a:p>
          <a:p>
            <a:pPr marL="0" indent="0">
              <a:buNone/>
            </a:pPr>
            <a:r>
              <a:rPr lang="zh-CN" altLang="en-US" sz="1600">
                <a:latin typeface="宋体" panose="02010600030101010101" pitchFamily="2" charset="-122"/>
                <a:ea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rPr>
              <a:t>读失效，</a:t>
            </a:r>
            <a:r>
              <a:rPr lang="zh-CN" altLang="en-US" sz="1600">
                <a:latin typeface="宋体" panose="02010600030101010101" pitchFamily="2" charset="-122"/>
                <a:ea typeface="宋体" panose="02010600030101010101" pitchFamily="2" charset="-122"/>
              </a:rPr>
              <a:t>将主存中的块调入</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中，访问主存两次；</a:t>
            </a:r>
          </a:p>
          <a:p>
            <a:pPr marL="0" indent="0">
              <a:buNone/>
            </a:pPr>
            <a:r>
              <a:rPr lang="zh-CN" altLang="en-US" sz="1600">
                <a:latin typeface="宋体" panose="02010600030101010101" pitchFamily="2" charset="-122"/>
                <a:ea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rPr>
              <a:t>写失效，</a:t>
            </a:r>
            <a:r>
              <a:rPr lang="zh-CN" altLang="en-US" sz="1600">
                <a:latin typeface="宋体" panose="02010600030101010101" pitchFamily="2" charset="-122"/>
                <a:ea typeface="宋体" panose="02010600030101010101" pitchFamily="2" charset="-122"/>
              </a:rPr>
              <a:t>将要写的块调入</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，访问主存两次，再将修改的数据写入</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和主存，访问主存一次，共三次。上述分析如下表所示：</a:t>
            </a:r>
          </a:p>
          <a:p>
            <a:pPr marL="0" indent="0">
              <a:buNone/>
            </a:pPr>
            <a:endParaRPr lang="zh-CN" altLang="en-US" sz="2400">
              <a:ea typeface="宋体" panose="02010600030101010101" pitchFamily="2" charset="-122"/>
            </a:endParaRPr>
          </a:p>
        </p:txBody>
      </p:sp>
      <p:graphicFrame>
        <p:nvGraphicFramePr>
          <p:cNvPr id="4" name="Group 4"/>
          <p:cNvGraphicFramePr>
            <a:graphicFrameLocks noGrp="1"/>
          </p:cNvGraphicFramePr>
          <p:nvPr/>
        </p:nvGraphicFramePr>
        <p:xfrm>
          <a:off x="2640014" y="3911601"/>
          <a:ext cx="6911975" cy="1730154"/>
        </p:xfrm>
        <a:graphic>
          <a:graphicData uri="http://schemas.openxmlformats.org/drawingml/2006/table">
            <a:tbl>
              <a:tblPr/>
              <a:tblGrid>
                <a:gridCol w="1704975">
                  <a:extLst>
                    <a:ext uri="{9D8B030D-6E8A-4147-A177-3AD203B41FA5}">
                      <a16:colId xmlns:a16="http://schemas.microsoft.com/office/drawing/2014/main" val="1145248116"/>
                    </a:ext>
                  </a:extLst>
                </a:gridCol>
                <a:gridCol w="1101725">
                  <a:extLst>
                    <a:ext uri="{9D8B030D-6E8A-4147-A177-3AD203B41FA5}">
                      <a16:colId xmlns:a16="http://schemas.microsoft.com/office/drawing/2014/main" val="2689640130"/>
                    </a:ext>
                  </a:extLst>
                </a:gridCol>
                <a:gridCol w="3006725">
                  <a:extLst>
                    <a:ext uri="{9D8B030D-6E8A-4147-A177-3AD203B41FA5}">
                      <a16:colId xmlns:a16="http://schemas.microsoft.com/office/drawing/2014/main" val="2186203576"/>
                    </a:ext>
                  </a:extLst>
                </a:gridCol>
                <a:gridCol w="1098550">
                  <a:extLst>
                    <a:ext uri="{9D8B030D-6E8A-4147-A177-3AD203B41FA5}">
                      <a16:colId xmlns:a16="http://schemas.microsoft.com/office/drawing/2014/main" val="4013666030"/>
                    </a:ext>
                  </a:extLst>
                </a:gridCol>
              </a:tblGrid>
              <a:tr h="388938">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访问命中</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访问类型</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频率</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访存次数</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4255815"/>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95%*75%=71.3%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7050085"/>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95%*25%=23.8%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6598107"/>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5%*75%=3.8%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0823062"/>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5%*25%=1.3%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5633889"/>
                  </a:ext>
                </a:extLst>
              </a:tr>
            </a:tbl>
          </a:graphicData>
        </a:graphic>
      </p:graphicFrame>
      <p:sp>
        <p:nvSpPr>
          <p:cNvPr id="71715" name="TextBox 6"/>
          <p:cNvSpPr txBox="1">
            <a:spLocks noChangeArrowheads="1"/>
          </p:cNvSpPr>
          <p:nvPr/>
        </p:nvSpPr>
        <p:spPr bwMode="auto">
          <a:xfrm>
            <a:off x="2262188" y="5641975"/>
            <a:ext cx="4698722"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1600">
                <a:latin typeface="宋体" panose="02010600030101010101" pitchFamily="2" charset="-122"/>
                <a:ea typeface="宋体" panose="02010600030101010101" pitchFamily="2" charset="-122"/>
              </a:rPr>
              <a:t>一次访存请求最后真正的平均访存次数</a:t>
            </a:r>
            <a:endParaRPr lang="en-US" altLang="zh-CN" sz="1600">
              <a:latin typeface="宋体" panose="02010600030101010101" pitchFamily="2" charset="-122"/>
              <a:ea typeface="宋体" panose="02010600030101010101" pitchFamily="2" charset="-122"/>
            </a:endParaRPr>
          </a:p>
          <a:p>
            <a:pPr eaLnBrk="1" hangingPunct="1">
              <a:lnSpc>
                <a:spcPct val="130000"/>
              </a:lnSpc>
              <a:spcBef>
                <a:spcPct val="0"/>
              </a:spcBef>
              <a:buClrTx/>
              <a:buSzTx/>
              <a:buFontTx/>
              <a:buNone/>
            </a:pPr>
            <a:r>
              <a:rPr lang="en-US" altLang="zh-CN" sz="1600">
                <a:latin typeface="宋体" panose="02010600030101010101" pitchFamily="2" charset="-122"/>
                <a:ea typeface="宋体" panose="02010600030101010101" pitchFamily="2" charset="-122"/>
              </a:rPr>
              <a:t>=(71.3%*0)+(23.8%*1)+(3.8%*2)+(1.3%*3)</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0.35</a:t>
            </a:r>
          </a:p>
          <a:p>
            <a:pPr eaLnBrk="1" hangingPunct="1">
              <a:lnSpc>
                <a:spcPct val="130000"/>
              </a:lnSpc>
              <a:spcBef>
                <a:spcPct val="0"/>
              </a:spcBef>
              <a:buClrTx/>
              <a:buSzTx/>
              <a:buFontTx/>
              <a:buNone/>
            </a:pPr>
            <a:r>
              <a:rPr lang="zh-CN" altLang="en-US" sz="1600">
                <a:latin typeface="宋体" panose="02010600030101010101" pitchFamily="2" charset="-122"/>
                <a:ea typeface="宋体" panose="02010600030101010101" pitchFamily="2" charset="-122"/>
              </a:rPr>
              <a:t>已用带宽</a:t>
            </a:r>
            <a:r>
              <a:rPr lang="en-US" altLang="zh-CN" sz="1600">
                <a:latin typeface="宋体" panose="02010600030101010101" pitchFamily="2" charset="-122"/>
                <a:ea typeface="宋体" panose="02010600030101010101" pitchFamily="2" charset="-122"/>
              </a:rPr>
              <a:t>=0.35×10</a:t>
            </a:r>
            <a:r>
              <a:rPr lang="en-US" altLang="zh-CN" sz="1600" baseline="30000">
                <a:latin typeface="宋体" panose="02010600030101010101" pitchFamily="2" charset="-122"/>
                <a:ea typeface="宋体" panose="02010600030101010101" pitchFamily="2" charset="-122"/>
              </a:rPr>
              <a:t>9</a:t>
            </a:r>
            <a:r>
              <a:rPr lang="en-US" altLang="zh-CN" sz="1600">
                <a:latin typeface="宋体" panose="02010600030101010101" pitchFamily="2" charset="-122"/>
                <a:ea typeface="宋体" panose="02010600030101010101" pitchFamily="2" charset="-122"/>
              </a:rPr>
              <a:t>/10 </a:t>
            </a:r>
            <a:r>
              <a:rPr lang="en-US" altLang="zh-CN" sz="1600" baseline="30000">
                <a:latin typeface="宋体" panose="02010600030101010101" pitchFamily="2" charset="-122"/>
                <a:ea typeface="宋体" panose="02010600030101010101" pitchFamily="2" charset="-122"/>
              </a:rPr>
              <a:t>9 </a:t>
            </a:r>
            <a:r>
              <a:rPr lang="en-US" altLang="zh-CN" sz="1600">
                <a:latin typeface="宋体" panose="02010600030101010101" pitchFamily="2" charset="-122"/>
                <a:ea typeface="宋体" panose="02010600030101010101" pitchFamily="2" charset="-122"/>
              </a:rPr>
              <a:t>=35.0%</a:t>
            </a:r>
          </a:p>
        </p:txBody>
      </p:sp>
    </p:spTree>
    <p:extLst>
      <p:ext uri="{BB962C8B-B14F-4D97-AF65-F5344CB8AC3E}">
        <p14:creationId xmlns:p14="http://schemas.microsoft.com/office/powerpoint/2010/main" val="1060915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9EF6F0EA-EE2D-CE40-BE1C-C92A652A9BC5}"/>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7.14</a:t>
            </a:r>
            <a:endParaRPr lang="zh-CN" altLang="en-US">
              <a:ea typeface="宋体" panose="02010600030101010101" pitchFamily="2" charset="-122"/>
            </a:endParaRPr>
          </a:p>
        </p:txBody>
      </p:sp>
      <p:sp>
        <p:nvSpPr>
          <p:cNvPr id="72706" name="Rectangle 3"/>
          <p:cNvSpPr txBox="1">
            <a:spLocks noChangeArrowheads="1"/>
          </p:cNvSpPr>
          <p:nvPr/>
        </p:nvSpPr>
        <p:spPr bwMode="auto">
          <a:xfrm>
            <a:off x="2089150" y="1700214"/>
            <a:ext cx="85725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Clr>
                <a:schemeClr val="hlink"/>
              </a:buClr>
              <a:buSzTx/>
              <a:buFont typeface="Wingdings" panose="05000000000000000000" pitchFamily="2" charset="2"/>
              <a:buNone/>
            </a:pP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）写回法</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访问命中</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有两种情况：</a:t>
            </a:r>
          </a:p>
          <a:p>
            <a:pPr eaLnBrk="1" hangingPunct="1">
              <a:lnSpc>
                <a:spcPct val="130000"/>
              </a:lnSpc>
              <a:buClr>
                <a:schemeClr val="hlink"/>
              </a:buClr>
              <a:buSzTx/>
              <a:buFont typeface="Wingdings" panose="05000000000000000000" pitchFamily="2" charset="2"/>
              <a:buNone/>
            </a:pPr>
            <a:r>
              <a:rPr lang="zh-CN" altLang="en-US" sz="1600">
                <a:solidFill>
                  <a:srgbClr val="FF0000"/>
                </a:solidFill>
                <a:latin typeface="宋体" panose="02010600030101010101" pitchFamily="2" charset="-122"/>
                <a:ea typeface="宋体" panose="02010600030101010101" pitchFamily="2" charset="-122"/>
              </a:rPr>
              <a:t>   读命中，</a:t>
            </a:r>
            <a:r>
              <a:rPr lang="zh-CN" altLang="en-US" sz="1600">
                <a:latin typeface="宋体" panose="02010600030101010101" pitchFamily="2" charset="-122"/>
                <a:ea typeface="宋体" panose="02010600030101010101" pitchFamily="2" charset="-122"/>
              </a:rPr>
              <a:t>不访问主存；</a:t>
            </a:r>
          </a:p>
          <a:p>
            <a:pPr eaLnBrk="1" hangingPunct="1">
              <a:lnSpc>
                <a:spcPct val="130000"/>
              </a:lnSpc>
              <a:buClr>
                <a:schemeClr val="hlink"/>
              </a:buClr>
              <a:buSzTx/>
              <a:buFont typeface="Wingdings" panose="05000000000000000000" pitchFamily="2" charset="2"/>
              <a:buNone/>
            </a:pPr>
            <a:r>
              <a:rPr lang="zh-CN" altLang="en-US" sz="1600">
                <a:solidFill>
                  <a:srgbClr val="FF0000"/>
                </a:solidFill>
                <a:latin typeface="宋体" panose="02010600030101010101" pitchFamily="2" charset="-122"/>
                <a:ea typeface="宋体" panose="02010600030101010101" pitchFamily="2" charset="-122"/>
              </a:rPr>
              <a:t>   写命中，</a:t>
            </a:r>
            <a:r>
              <a:rPr lang="zh-CN" altLang="en-US" sz="1600">
                <a:latin typeface="宋体" panose="02010600030101010101" pitchFamily="2" charset="-122"/>
                <a:ea typeface="宋体" panose="02010600030101010101" pitchFamily="2" charset="-122"/>
              </a:rPr>
              <a:t>采用写回法，不访问主存。</a:t>
            </a:r>
          </a:p>
          <a:p>
            <a:pPr eaLnBrk="1" hangingPunct="1">
              <a:lnSpc>
                <a:spcPct val="130000"/>
              </a:lnSpc>
              <a:buClr>
                <a:schemeClr val="hlink"/>
              </a:buClr>
              <a:buSzTx/>
              <a:buFont typeface="Wingdings" panose="05000000000000000000" pitchFamily="2" charset="2"/>
              <a:buNone/>
            </a:pPr>
            <a:r>
              <a:rPr lang="zh-CN" altLang="en-US" sz="1600">
                <a:latin typeface="宋体" panose="02010600030101010101" pitchFamily="2" charset="-122"/>
                <a:ea typeface="宋体" panose="02010600030101010101" pitchFamily="2" charset="-122"/>
              </a:rPr>
              <a:t>   访问失效</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有一个块将被换出，这也有两种情况：</a:t>
            </a:r>
          </a:p>
          <a:p>
            <a:pPr eaLnBrk="1" hangingPunct="1">
              <a:lnSpc>
                <a:spcPct val="130000"/>
              </a:lnSpc>
              <a:buClr>
                <a:schemeClr val="hlink"/>
              </a:buClr>
              <a:buSzTx/>
              <a:buFont typeface="Wingdings" panose="05000000000000000000" pitchFamily="2" charset="2"/>
              <a:buNone/>
            </a:pPr>
            <a:r>
              <a:rPr lang="zh-CN" altLang="en-US" sz="1600">
                <a:latin typeface="宋体" panose="02010600030101010101" pitchFamily="2" charset="-122"/>
                <a:ea typeface="宋体" panose="02010600030101010101" pitchFamily="2" charset="-122"/>
              </a:rPr>
              <a:t>   如果被</a:t>
            </a:r>
            <a:r>
              <a:rPr lang="zh-CN" altLang="en-US" sz="1600">
                <a:solidFill>
                  <a:srgbClr val="FF0000"/>
                </a:solidFill>
                <a:latin typeface="宋体" panose="02010600030101010101" pitchFamily="2" charset="-122"/>
                <a:ea typeface="宋体" panose="02010600030101010101" pitchFamily="2" charset="-122"/>
              </a:rPr>
              <a:t>替换的块没有修改过</a:t>
            </a:r>
            <a:r>
              <a:rPr lang="zh-CN" altLang="en-US" sz="1600">
                <a:latin typeface="宋体" panose="02010600030101010101" pitchFamily="2" charset="-122"/>
                <a:ea typeface="宋体" panose="02010600030101010101" pitchFamily="2" charset="-122"/>
              </a:rPr>
              <a:t>，将主存中的块调入</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块中，访存两次；</a:t>
            </a:r>
          </a:p>
          <a:p>
            <a:pPr eaLnBrk="1" hangingPunct="1">
              <a:lnSpc>
                <a:spcPct val="130000"/>
              </a:lnSpc>
              <a:buClr>
                <a:schemeClr val="hlink"/>
              </a:buClr>
              <a:buSzTx/>
              <a:buFont typeface="Wingdings" panose="05000000000000000000" pitchFamily="2" charset="2"/>
              <a:buNone/>
            </a:pPr>
            <a:r>
              <a:rPr lang="zh-CN" altLang="en-US" sz="1600">
                <a:latin typeface="宋体" panose="02010600030101010101" pitchFamily="2" charset="-122"/>
                <a:ea typeface="宋体" panose="02010600030101010101" pitchFamily="2" charset="-122"/>
              </a:rPr>
              <a:t>   如果被</a:t>
            </a:r>
            <a:r>
              <a:rPr lang="zh-CN" altLang="en-US" sz="1600">
                <a:solidFill>
                  <a:srgbClr val="FF0000"/>
                </a:solidFill>
                <a:latin typeface="宋体" panose="02010600030101010101" pitchFamily="2" charset="-122"/>
                <a:ea typeface="宋体" panose="02010600030101010101" pitchFamily="2" charset="-122"/>
              </a:rPr>
              <a:t>替换的块修改过</a:t>
            </a:r>
            <a:r>
              <a:rPr lang="zh-CN" altLang="en-US" sz="1600">
                <a:latin typeface="宋体" panose="02010600030101010101" pitchFamily="2" charset="-122"/>
                <a:ea typeface="宋体" panose="02010600030101010101" pitchFamily="2" charset="-122"/>
              </a:rPr>
              <a:t>，则首先将修改的块写入主存，需要访存两次；然后将主存中的块调入</a:t>
            </a:r>
            <a:r>
              <a:rPr lang="en-US" altLang="zh-CN" sz="1600">
                <a:latin typeface="宋体" panose="02010600030101010101" pitchFamily="2" charset="-122"/>
                <a:ea typeface="宋体" panose="02010600030101010101" pitchFamily="2" charset="-122"/>
              </a:rPr>
              <a:t>cache</a:t>
            </a:r>
            <a:r>
              <a:rPr lang="zh-CN" altLang="en-US" sz="1600">
                <a:latin typeface="宋体" panose="02010600030101010101" pitchFamily="2" charset="-122"/>
                <a:ea typeface="宋体" panose="02010600030101010101" pitchFamily="2" charset="-122"/>
              </a:rPr>
              <a:t>块中，需要访问主存两次，共四次访存。 </a:t>
            </a:r>
          </a:p>
        </p:txBody>
      </p:sp>
      <p:graphicFrame>
        <p:nvGraphicFramePr>
          <p:cNvPr id="6" name="Group 166"/>
          <p:cNvGraphicFramePr>
            <a:graphicFrameLocks noGrp="1"/>
          </p:cNvGraphicFramePr>
          <p:nvPr/>
        </p:nvGraphicFramePr>
        <p:xfrm>
          <a:off x="2279650" y="4314825"/>
          <a:ext cx="7327900" cy="1676400"/>
        </p:xfrm>
        <a:graphic>
          <a:graphicData uri="http://schemas.openxmlformats.org/drawingml/2006/table">
            <a:tbl>
              <a:tblPr/>
              <a:tblGrid>
                <a:gridCol w="1809750">
                  <a:extLst>
                    <a:ext uri="{9D8B030D-6E8A-4147-A177-3AD203B41FA5}">
                      <a16:colId xmlns:a16="http://schemas.microsoft.com/office/drawing/2014/main" val="4181881306"/>
                    </a:ext>
                  </a:extLst>
                </a:gridCol>
                <a:gridCol w="1165225">
                  <a:extLst>
                    <a:ext uri="{9D8B030D-6E8A-4147-A177-3AD203B41FA5}">
                      <a16:colId xmlns:a16="http://schemas.microsoft.com/office/drawing/2014/main" val="3220133152"/>
                    </a:ext>
                  </a:extLst>
                </a:gridCol>
                <a:gridCol w="3182938">
                  <a:extLst>
                    <a:ext uri="{9D8B030D-6E8A-4147-A177-3AD203B41FA5}">
                      <a16:colId xmlns:a16="http://schemas.microsoft.com/office/drawing/2014/main" val="1587009859"/>
                    </a:ext>
                  </a:extLst>
                </a:gridCol>
                <a:gridCol w="1169987">
                  <a:extLst>
                    <a:ext uri="{9D8B030D-6E8A-4147-A177-3AD203B41FA5}">
                      <a16:colId xmlns:a16="http://schemas.microsoft.com/office/drawing/2014/main" val="3589953230"/>
                    </a:ext>
                  </a:extLst>
                </a:gridCol>
              </a:tblGrid>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访问命中</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块为脏</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频率</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访存次数</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7020375"/>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95%*70%=66.5%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4924259"/>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95%*30%=28.5%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1124470"/>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5%*70%=3.5%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7337140"/>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5%*30%=1.5%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030059"/>
                  </a:ext>
                </a:extLst>
              </a:tr>
            </a:tbl>
          </a:graphicData>
        </a:graphic>
      </p:graphicFrame>
      <p:sp>
        <p:nvSpPr>
          <p:cNvPr id="72739" name="TextBox 7"/>
          <p:cNvSpPr txBox="1">
            <a:spLocks noChangeArrowheads="1"/>
          </p:cNvSpPr>
          <p:nvPr/>
        </p:nvSpPr>
        <p:spPr bwMode="auto">
          <a:xfrm>
            <a:off x="1547813" y="6043613"/>
            <a:ext cx="9124950"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zh-CN" sz="1600">
                <a:latin typeface="宋体" panose="02010600030101010101" pitchFamily="2" charset="-122"/>
                <a:ea typeface="宋体" panose="02010600030101010101" pitchFamily="2" charset="-122"/>
              </a:rPr>
              <a:t>一次访存请求最后真正的平均访存次数</a:t>
            </a:r>
            <a:r>
              <a:rPr lang="en-US" altLang="zh-CN" sz="1600">
                <a:latin typeface="宋体" panose="02010600030101010101" pitchFamily="2" charset="-122"/>
                <a:ea typeface="宋体" panose="02010600030101010101" pitchFamily="2" charset="-122"/>
              </a:rPr>
              <a:t>=66.5</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0</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28.5%*0+3.5%*2+1.5%*4=0.13</a:t>
            </a:r>
          </a:p>
          <a:p>
            <a:pPr eaLnBrk="1" hangingPunct="1">
              <a:lnSpc>
                <a:spcPct val="130000"/>
              </a:lnSpc>
              <a:spcBef>
                <a:spcPct val="0"/>
              </a:spcBef>
              <a:buClrTx/>
              <a:buSzTx/>
              <a:buFontTx/>
              <a:buNone/>
            </a:pPr>
            <a:r>
              <a:rPr lang="zh-CN" altLang="en-US" sz="1600">
                <a:latin typeface="宋体" panose="02010600030101010101" pitchFamily="2" charset="-122"/>
                <a:ea typeface="宋体" panose="02010600030101010101" pitchFamily="2" charset="-122"/>
              </a:rPr>
              <a:t>      已用带宽＝</a:t>
            </a:r>
            <a:r>
              <a:rPr lang="en-US" altLang="zh-CN" sz="1600">
                <a:latin typeface="宋体" panose="02010600030101010101" pitchFamily="2" charset="-122"/>
                <a:ea typeface="宋体" panose="02010600030101010101" pitchFamily="2" charset="-122"/>
              </a:rPr>
              <a:t>0.13×10 </a:t>
            </a:r>
            <a:r>
              <a:rPr lang="en-US" altLang="zh-CN" sz="1600" baseline="30000">
                <a:latin typeface="宋体" panose="02010600030101010101" pitchFamily="2" charset="-122"/>
                <a:ea typeface="宋体" panose="02010600030101010101" pitchFamily="2" charset="-122"/>
              </a:rPr>
              <a:t>9</a:t>
            </a:r>
            <a:r>
              <a:rPr lang="en-US" altLang="zh-CN" sz="1600">
                <a:latin typeface="宋体" panose="02010600030101010101" pitchFamily="2" charset="-122"/>
                <a:ea typeface="宋体" panose="02010600030101010101" pitchFamily="2" charset="-122"/>
              </a:rPr>
              <a:t>/10 </a:t>
            </a:r>
            <a:r>
              <a:rPr lang="en-US" altLang="zh-CN" sz="1600" baseline="30000">
                <a:latin typeface="宋体" panose="02010600030101010101" pitchFamily="2" charset="-122"/>
                <a:ea typeface="宋体" panose="02010600030101010101" pitchFamily="2" charset="-122"/>
              </a:rPr>
              <a:t>9</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13%</a:t>
            </a:r>
          </a:p>
        </p:txBody>
      </p:sp>
    </p:spTree>
    <p:extLst>
      <p:ext uri="{BB962C8B-B14F-4D97-AF65-F5344CB8AC3E}">
        <p14:creationId xmlns:p14="http://schemas.microsoft.com/office/powerpoint/2010/main" val="3461023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D443EF0-0C8E-7749-97D1-6DBCCBD44773}"/>
              </a:ext>
            </a:extLst>
          </p:cNvPr>
          <p:cNvSpPr>
            <a:spLocks noGrp="1" noChangeArrowheads="1"/>
          </p:cNvSpPr>
          <p:nvPr>
            <p:ph type="title"/>
          </p:nvPr>
        </p:nvSpPr>
        <p:spPr>
          <a:xfrm>
            <a:off x="1717675" y="661905"/>
            <a:ext cx="8229600" cy="863600"/>
          </a:xfrm>
        </p:spPr>
        <p:txBody>
          <a:bodyPr>
            <a:prstTxWarp prst="textNoShape">
              <a:avLst/>
            </a:prstTxWarp>
          </a:bodyPr>
          <a:lstStyle/>
          <a:p>
            <a:r>
              <a:rPr lang="zh-CN" altLang="en-US" sz="3600">
                <a:solidFill>
                  <a:srgbClr val="C00000"/>
                </a:solidFill>
                <a:ea typeface="宋体" panose="02010600030101010101" pitchFamily="2" charset="-122"/>
              </a:rPr>
              <a:t>各种互连函数总结</a:t>
            </a:r>
          </a:p>
        </p:txBody>
      </p:sp>
      <p:sp>
        <p:nvSpPr>
          <p:cNvPr id="545795" name="Rectangle 3" descr="Rectangle: Click to edit Master text styles&#10;Second level&#10;Third level&#10;Fourth level&#10;Fifth level"/>
          <p:cNvSpPr>
            <a:spLocks noGrp="1"/>
          </p:cNvSpPr>
          <p:nvPr>
            <p:ph type="body" idx="1"/>
          </p:nvPr>
        </p:nvSpPr>
        <p:spPr>
          <a:xfrm>
            <a:off x="1703388" y="1395330"/>
            <a:ext cx="8964612" cy="5449888"/>
          </a:xfrm>
        </p:spPr>
        <p:txBody>
          <a:bodyPr/>
          <a:lstStyle/>
          <a:p>
            <a:pPr marL="0" indent="0">
              <a:lnSpc>
                <a:spcPct val="120000"/>
              </a:lnSpc>
              <a:buNone/>
            </a:pPr>
            <a:r>
              <a:rPr lang="zh-CN" altLang="en-US" sz="2000">
                <a:latin typeface="宋体" panose="02010600030101010101" pitchFamily="2" charset="-122"/>
                <a:ea typeface="宋体" panose="02010600030101010101" pitchFamily="2" charset="-122"/>
              </a:rPr>
              <a:t>交换置换函数定义</a:t>
            </a:r>
            <a:r>
              <a:rPr lang="en-US" altLang="zh-CN" sz="2000">
                <a:latin typeface="宋体" panose="02010600030101010101" pitchFamily="2" charset="-122"/>
                <a:ea typeface="宋体" panose="02010600030101010101" pitchFamily="2" charset="-122"/>
              </a:rPr>
              <a:t>:    E(X</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n-2</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n-2</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0</a:t>
            </a:r>
            <a:r>
              <a:rPr lang="zh-CN" altLang="en-US" sz="2000">
                <a:latin typeface="宋体" panose="02010600030101010101" pitchFamily="2" charset="-122"/>
                <a:ea typeface="宋体" panose="02010600030101010101" pitchFamily="2" charset="-122"/>
              </a:rPr>
              <a:t>，	其中</a:t>
            </a:r>
            <a:r>
              <a:rPr lang="en-US" altLang="zh-CN" sz="2000">
                <a:latin typeface="宋体" panose="02010600030101010101" pitchFamily="2" charset="-122"/>
                <a:ea typeface="宋体" panose="02010600030101010101" pitchFamily="2" charset="-122"/>
              </a:rPr>
              <a:t>0≤i≤n-1</a:t>
            </a:r>
          </a:p>
          <a:p>
            <a:pPr marL="0" indent="0">
              <a:lnSpc>
                <a:spcPct val="120000"/>
              </a:lnSpc>
              <a:buNone/>
            </a:pPr>
            <a:r>
              <a:rPr lang="zh-CN" altLang="en-US" sz="2000">
                <a:latin typeface="宋体" panose="02010600030101010101" pitchFamily="2" charset="-122"/>
                <a:ea typeface="宋体" panose="02010600030101010101" pitchFamily="2" charset="-122"/>
              </a:rPr>
              <a:t>立方体函数定义：</a:t>
            </a:r>
            <a:r>
              <a:rPr lang="en-US" altLang="zh-CN" sz="2000">
                <a:latin typeface="宋体" panose="02010600030101010101" pitchFamily="2" charset="-122"/>
                <a:ea typeface="宋体" panose="02010600030101010101" pitchFamily="2" charset="-122"/>
              </a:rPr>
              <a:t>Cubei</a:t>
            </a:r>
            <a:r>
              <a:rPr lang="zh-CN" altLang="en-US" sz="2000">
                <a:latin typeface="宋体" panose="02010600030101010101" pitchFamily="2" charset="-122"/>
                <a:ea typeface="宋体" panose="02010600030101010101" pitchFamily="2" charset="-122"/>
              </a:rPr>
              <a:t>的功能是对入端结点编号二进制形式的第</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位取反</a:t>
            </a:r>
          </a:p>
          <a:p>
            <a:pPr marL="0" indent="0">
              <a:lnSpc>
                <a:spcPct val="120000"/>
              </a:lnSpc>
              <a:buNone/>
            </a:pPr>
            <a:r>
              <a:rPr lang="en-US" altLang="zh-CN" sz="2000">
                <a:latin typeface="宋体" panose="02010600030101010101" pitchFamily="2" charset="-122"/>
                <a:ea typeface="宋体" panose="02010600030101010101" pitchFamily="2" charset="-122"/>
              </a:rPr>
              <a:t>Cube</a:t>
            </a:r>
            <a:r>
              <a:rPr lang="en-US" altLang="zh-CN" sz="2000" baseline="-25000">
                <a:latin typeface="宋体" panose="02010600030101010101" pitchFamily="2" charset="-122"/>
                <a:ea typeface="宋体" panose="02010600030101010101" pitchFamily="2" charset="-122"/>
              </a:rPr>
              <a:t>i</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0</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n-1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i-1</a:t>
            </a:r>
            <a:r>
              <a:rPr lang="en-US" altLang="zh-CN" sz="2000">
                <a:latin typeface="宋体" panose="02010600030101010101" pitchFamily="2" charset="-122"/>
                <a:ea typeface="宋体" panose="02010600030101010101" pitchFamily="2" charset="-122"/>
              </a:rPr>
              <a:t>…X</a:t>
            </a:r>
            <a:r>
              <a:rPr lang="en-US" altLang="zh-CN" sz="2000" baseline="-25000">
                <a:latin typeface="宋体" panose="02010600030101010101" pitchFamily="2" charset="-122"/>
                <a:ea typeface="宋体" panose="02010600030101010101" pitchFamily="2" charset="-122"/>
              </a:rPr>
              <a:t>0</a:t>
            </a:r>
            <a:r>
              <a:rPr lang="zh-CN" altLang="en-US" sz="2000">
                <a:latin typeface="宋体" panose="02010600030101010101" pitchFamily="2" charset="-122"/>
                <a:ea typeface="宋体" panose="02010600030101010101" pitchFamily="2" charset="-122"/>
              </a:rPr>
              <a:t>，  其中</a:t>
            </a:r>
            <a:r>
              <a:rPr lang="en-US" altLang="zh-CN" sz="2000">
                <a:latin typeface="宋体" panose="02010600030101010101" pitchFamily="2" charset="-122"/>
                <a:ea typeface="宋体" panose="02010600030101010101" pitchFamily="2" charset="-122"/>
              </a:rPr>
              <a:t>0≤i≤n-1</a:t>
            </a:r>
          </a:p>
          <a:p>
            <a:pPr marL="0" indent="0">
              <a:lnSpc>
                <a:spcPct val="120000"/>
              </a:lnSpc>
              <a:buNone/>
            </a:pPr>
            <a:r>
              <a:rPr lang="zh-CN" altLang="en-US" sz="2000">
                <a:latin typeface="宋体" panose="02010600030101010101" pitchFamily="2" charset="-122"/>
                <a:ea typeface="宋体" panose="02010600030101010101" pitchFamily="2" charset="-122"/>
              </a:rPr>
              <a:t>均匀洗牌    </a:t>
            </a:r>
            <a:r>
              <a:rPr lang="en-US" altLang="zh-CN" sz="2000">
                <a:latin typeface="宋体" panose="02010600030101010101" pitchFamily="2" charset="-122"/>
                <a:ea typeface="宋体" panose="02010600030101010101" pitchFamily="2" charset="-122"/>
              </a:rPr>
              <a:t>: </a:t>
            </a:r>
            <a:r>
              <a:rPr lang="en-US" altLang="en-US" sz="2000">
                <a:latin typeface="宋体" panose="02010600030101010101" pitchFamily="2" charset="-122"/>
                <a:ea typeface="宋体" panose="02010600030101010101" pitchFamily="2" charset="-122"/>
              </a:rPr>
              <a:t>shuffle</a:t>
            </a:r>
            <a:r>
              <a:rPr lang="zh-CN" altLang="en-US" sz="2000">
                <a:latin typeface="宋体" panose="02010600030101010101" pitchFamily="2" charset="-122"/>
                <a:ea typeface="宋体" panose="02010600030101010101" pitchFamily="2" charset="-122"/>
              </a:rPr>
              <a:t>（</a:t>
            </a:r>
            <a:r>
              <a:rPr lang="en-US" altLang="en-US" sz="2000">
                <a:latin typeface="宋体" panose="02010600030101010101" pitchFamily="2" charset="-122"/>
                <a:ea typeface="宋体" panose="02010600030101010101" pitchFamily="2" charset="-122"/>
              </a:rPr>
              <a:t>X</a:t>
            </a:r>
            <a:r>
              <a:rPr lang="en-US" altLang="en-US" sz="2000" baseline="-25000">
                <a:latin typeface="宋体" panose="02010600030101010101" pitchFamily="2" charset="-122"/>
                <a:ea typeface="宋体" panose="02010600030101010101" pitchFamily="2" charset="-122"/>
              </a:rPr>
              <a:t>n-1</a:t>
            </a:r>
            <a:r>
              <a:rPr lang="en-US" altLang="en-US" sz="2000">
                <a:latin typeface="宋体" panose="02010600030101010101" pitchFamily="2" charset="-122"/>
                <a:ea typeface="宋体" panose="02010600030101010101" pitchFamily="2" charset="-122"/>
              </a:rPr>
              <a:t>X</a:t>
            </a:r>
            <a:r>
              <a:rPr lang="en-US" altLang="en-US" sz="2000" baseline="-25000">
                <a:latin typeface="宋体" panose="02010600030101010101" pitchFamily="2" charset="-122"/>
                <a:ea typeface="宋体" panose="02010600030101010101" pitchFamily="2" charset="-122"/>
              </a:rPr>
              <a:t>n-2</a:t>
            </a:r>
            <a:r>
              <a:rPr lang="en-US" altLang="en-US" sz="2000">
                <a:latin typeface="宋体" panose="02010600030101010101" pitchFamily="2" charset="-122"/>
                <a:ea typeface="宋体" panose="02010600030101010101" pitchFamily="2" charset="-122"/>
              </a:rPr>
              <a:t>……X</a:t>
            </a:r>
            <a:r>
              <a:rPr lang="en-US" altLang="en-US" sz="2000" baseline="-25000">
                <a:latin typeface="宋体" panose="02010600030101010101" pitchFamily="2" charset="-122"/>
                <a:ea typeface="宋体" panose="02010600030101010101" pitchFamily="2" charset="-122"/>
              </a:rPr>
              <a:t>0</a:t>
            </a:r>
            <a:r>
              <a:rPr lang="zh-CN" altLang="en-US" sz="2000">
                <a:latin typeface="宋体" panose="02010600030101010101" pitchFamily="2" charset="-122"/>
                <a:ea typeface="宋体" panose="02010600030101010101" pitchFamily="2" charset="-122"/>
              </a:rPr>
              <a:t>）</a:t>
            </a:r>
            <a:r>
              <a:rPr lang="en-US" altLang="en-US" sz="2000">
                <a:latin typeface="宋体" panose="02010600030101010101" pitchFamily="2" charset="-122"/>
                <a:ea typeface="宋体" panose="02010600030101010101" pitchFamily="2" charset="-122"/>
              </a:rPr>
              <a:t>= X</a:t>
            </a:r>
            <a:r>
              <a:rPr lang="en-US" altLang="en-US" sz="2000" baseline="-25000">
                <a:latin typeface="宋体" panose="02010600030101010101" pitchFamily="2" charset="-122"/>
                <a:ea typeface="宋体" panose="02010600030101010101" pitchFamily="2" charset="-122"/>
              </a:rPr>
              <a:t>n-2</a:t>
            </a:r>
            <a:r>
              <a:rPr lang="en-US" altLang="en-US" sz="2000">
                <a:latin typeface="宋体" panose="02010600030101010101" pitchFamily="2" charset="-122"/>
                <a:ea typeface="宋体" panose="02010600030101010101" pitchFamily="2" charset="-122"/>
              </a:rPr>
              <a:t>……X</a:t>
            </a:r>
            <a:r>
              <a:rPr lang="en-US" altLang="en-US" sz="2000" baseline="-25000">
                <a:latin typeface="宋体" panose="02010600030101010101" pitchFamily="2" charset="-122"/>
                <a:ea typeface="宋体" panose="02010600030101010101" pitchFamily="2" charset="-122"/>
              </a:rPr>
              <a:t>0</a:t>
            </a:r>
            <a:r>
              <a:rPr lang="en-US" altLang="en-US" sz="2000">
                <a:latin typeface="宋体" panose="02010600030101010101" pitchFamily="2" charset="-122"/>
                <a:ea typeface="宋体" panose="02010600030101010101" pitchFamily="2" charset="-122"/>
              </a:rPr>
              <a:t>X</a:t>
            </a:r>
            <a:r>
              <a:rPr lang="en-US" altLang="en-US" sz="2000" baseline="-25000">
                <a:latin typeface="宋体" panose="02010600030101010101" pitchFamily="2" charset="-122"/>
                <a:ea typeface="宋体" panose="02010600030101010101" pitchFamily="2" charset="-122"/>
              </a:rPr>
              <a:t>n-1</a:t>
            </a:r>
            <a:r>
              <a:rPr lang="zh-CN" altLang="en-US" sz="2000">
                <a:latin typeface="宋体" panose="02010600030101010101" pitchFamily="2" charset="-122"/>
                <a:ea typeface="宋体" panose="02010600030101010101" pitchFamily="2" charset="-122"/>
              </a:rPr>
              <a:t>（</a:t>
            </a:r>
            <a:r>
              <a:rPr lang="zh-CN" altLang="en-US" sz="2000">
                <a:solidFill>
                  <a:srgbClr val="FF0000"/>
                </a:solidFill>
                <a:latin typeface="宋体" panose="02010600030101010101" pitchFamily="2" charset="-122"/>
                <a:ea typeface="宋体" panose="02010600030101010101" pitchFamily="2" charset="-122"/>
              </a:rPr>
              <a:t>循环左移</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20000"/>
              </a:lnSpc>
              <a:buNone/>
            </a:pPr>
            <a:r>
              <a:rPr lang="zh-CN" altLang="en-US" sz="2000">
                <a:solidFill>
                  <a:srgbClr val="FF0000"/>
                </a:solidFill>
                <a:latin typeface="宋体" panose="02010600030101010101" pitchFamily="2" charset="-122"/>
                <a:ea typeface="宋体" panose="02010600030101010101" pitchFamily="2" charset="-122"/>
              </a:rPr>
              <a:t>蝶式互连函数</a:t>
            </a:r>
            <a:r>
              <a:rPr lang="en-US" altLang="zh-CN" sz="2000">
                <a:solidFill>
                  <a:srgbClr val="FF0000"/>
                </a:solidFill>
                <a:latin typeface="宋体" panose="02010600030101010101" pitchFamily="2" charset="-122"/>
                <a:ea typeface="宋体" panose="02010600030101010101" pitchFamily="2" charset="-122"/>
              </a:rPr>
              <a:t>butterfly   </a:t>
            </a:r>
            <a:r>
              <a:rPr lang="zh-CN" altLang="en-US" sz="2000">
                <a:solidFill>
                  <a:srgbClr val="FF0000"/>
                </a:solidFill>
                <a:latin typeface="宋体" panose="02010600030101010101" pitchFamily="2" charset="-122"/>
                <a:ea typeface="宋体" panose="02010600030101010101" pitchFamily="2" charset="-122"/>
              </a:rPr>
              <a:t>：最高位与最低位互换；</a:t>
            </a:r>
            <a:endParaRPr lang="en-US" altLang="zh-CN" sz="2000">
              <a:solidFill>
                <a:srgbClr val="FF0000"/>
              </a:solidFill>
              <a:latin typeface="宋体" panose="02010600030101010101" pitchFamily="2" charset="-122"/>
              <a:ea typeface="宋体" panose="02010600030101010101" pitchFamily="2" charset="-122"/>
            </a:endParaRPr>
          </a:p>
          <a:p>
            <a:pPr marL="0" indent="0">
              <a:lnSpc>
                <a:spcPct val="120000"/>
              </a:lnSpc>
              <a:buNone/>
            </a:pPr>
            <a:r>
              <a:rPr lang="zh-CN" altLang="en-US" sz="2000">
                <a:solidFill>
                  <a:srgbClr val="FF0000"/>
                </a:solidFill>
                <a:latin typeface="宋体" panose="02010600030101010101" pitchFamily="2" charset="-122"/>
                <a:ea typeface="宋体" panose="02010600030101010101" pitchFamily="2" charset="-122"/>
              </a:rPr>
              <a:t>反位序函数   ：就是二进制各位次序颠倒过来；</a:t>
            </a:r>
          </a:p>
          <a:p>
            <a:pPr marL="0" indent="0">
              <a:lnSpc>
                <a:spcPct val="120000"/>
              </a:lnSpc>
              <a:buNone/>
            </a:pPr>
            <a:r>
              <a:rPr lang="en-US" altLang="zh-CN" sz="2000">
                <a:latin typeface="宋体" panose="02010600030101010101" pitchFamily="2" charset="-122"/>
                <a:ea typeface="宋体" panose="02010600030101010101" pitchFamily="2" charset="-122"/>
              </a:rPr>
              <a:t>PM2I</a:t>
            </a:r>
            <a:r>
              <a:rPr lang="zh-CN" altLang="en-US" sz="2000">
                <a:latin typeface="宋体" panose="02010600030101010101" pitchFamily="2" charset="-122"/>
                <a:ea typeface="宋体" panose="02010600030101010101" pitchFamily="2" charset="-122"/>
              </a:rPr>
              <a:t>函数定义：</a:t>
            </a:r>
            <a:r>
              <a:rPr lang="en-US" altLang="zh-CN" sz="2000">
                <a:latin typeface="宋体" panose="02010600030101010101" pitchFamily="2" charset="-122"/>
                <a:ea typeface="宋体" panose="02010600030101010101" pitchFamily="2" charset="-122"/>
              </a:rPr>
              <a:t>PM2</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的功能是对入端结点编号加或减</a:t>
            </a:r>
            <a:r>
              <a:rPr lang="en-US" altLang="zh-CN" sz="2000">
                <a:latin typeface="宋体" panose="02010600030101010101" pitchFamily="2" charset="-122"/>
                <a:ea typeface="宋体" panose="02010600030101010101" pitchFamily="2" charset="-122"/>
              </a:rPr>
              <a:t>2</a:t>
            </a:r>
            <a:r>
              <a:rPr lang="en-US" altLang="zh-CN" sz="2000" baseline="30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，然后再作模</a:t>
            </a:r>
            <a:r>
              <a:rPr lang="en-US" altLang="zh-CN" sz="2000">
                <a:latin typeface="宋体" panose="02010600030101010101" pitchFamily="2" charset="-122"/>
                <a:ea typeface="宋体" panose="02010600030101010101" pitchFamily="2" charset="-122"/>
              </a:rPr>
              <a:t>N</a:t>
            </a:r>
            <a:r>
              <a:rPr lang="zh-CN" altLang="en-US" sz="2000">
                <a:latin typeface="宋体" panose="02010600030101010101" pitchFamily="2" charset="-122"/>
                <a:ea typeface="宋体" panose="02010600030101010101" pitchFamily="2" charset="-122"/>
              </a:rPr>
              <a:t>运算</a:t>
            </a:r>
          </a:p>
          <a:p>
            <a:pPr marL="0" indent="0">
              <a:lnSpc>
                <a:spcPct val="120000"/>
              </a:lnSpc>
              <a:buNone/>
            </a:pPr>
            <a:r>
              <a:rPr lang="zh-CN" altLang="en-US" sz="200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PM2</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X</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  X + 2</a:t>
            </a:r>
            <a:r>
              <a:rPr lang="en-US" altLang="zh-CN" sz="2000" baseline="30000">
                <a:latin typeface="宋体" panose="02010600030101010101" pitchFamily="2" charset="-122"/>
                <a:ea typeface="宋体" panose="02010600030101010101" pitchFamily="2" charset="-122"/>
              </a:rPr>
              <a:t>i</a:t>
            </a:r>
            <a:r>
              <a:rPr lang="en-US" altLang="zh-CN" sz="2000">
                <a:latin typeface="宋体" panose="02010600030101010101" pitchFamily="2" charset="-122"/>
                <a:ea typeface="宋体" panose="02010600030101010101" pitchFamily="2" charset="-122"/>
              </a:rPr>
              <a:t>   mod N</a:t>
            </a:r>
          </a:p>
          <a:p>
            <a:pPr marL="0" indent="0">
              <a:lnSpc>
                <a:spcPct val="120000"/>
              </a:lnSpc>
              <a:buNone/>
            </a:pPr>
            <a:r>
              <a:rPr lang="en-US" altLang="zh-CN" sz="2000">
                <a:latin typeface="宋体" panose="02010600030101010101" pitchFamily="2" charset="-122"/>
                <a:ea typeface="宋体" panose="02010600030101010101" pitchFamily="2" charset="-122"/>
              </a:rPr>
              <a:t>	PM2</a:t>
            </a:r>
            <a:r>
              <a:rPr lang="en-US" altLang="zh-CN" sz="2000" baseline="-25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X</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  X - 2</a:t>
            </a:r>
            <a:r>
              <a:rPr lang="en-US" altLang="zh-CN" sz="2000" baseline="30000">
                <a:latin typeface="宋体" panose="02010600030101010101" pitchFamily="2" charset="-122"/>
                <a:ea typeface="宋体" panose="02010600030101010101" pitchFamily="2" charset="-122"/>
              </a:rPr>
              <a:t>i</a:t>
            </a:r>
            <a:r>
              <a:rPr lang="en-US" altLang="zh-CN" sz="2000">
                <a:latin typeface="宋体" panose="02010600030101010101" pitchFamily="2" charset="-122"/>
                <a:ea typeface="宋体" panose="02010600030101010101" pitchFamily="2" charset="-122"/>
              </a:rPr>
              <a:t>   mod N</a:t>
            </a:r>
          </a:p>
          <a:p>
            <a:pPr marL="0" indent="0">
              <a:lnSpc>
                <a:spcPct val="120000"/>
              </a:lnSpc>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其中 </a:t>
            </a:r>
            <a:r>
              <a:rPr lang="en-US" altLang="zh-CN" sz="2000">
                <a:latin typeface="宋体" panose="02010600030101010101" pitchFamily="2" charset="-122"/>
                <a:ea typeface="宋体" panose="02010600030101010101" pitchFamily="2" charset="-122"/>
              </a:rPr>
              <a:t>X = 0 </a:t>
            </a:r>
            <a:r>
              <a:rPr lang="zh-CN" altLang="en-US" sz="200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N - 1</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i = 0 </a:t>
            </a:r>
            <a:r>
              <a:rPr lang="zh-CN" altLang="en-US" sz="200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n - 1</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0">
              <a:lnSpc>
                <a:spcPct val="120000"/>
              </a:lnSpc>
            </a:pPr>
            <a:endParaRPr lang="zh-CN" altLang="en-US" sz="2200">
              <a:latin typeface="华文新魏" panose="02010800040101010101" pitchFamily="2" charset="-122"/>
              <a:ea typeface="华文新魏" panose="02010800040101010101" pitchFamily="2" charset="-122"/>
            </a:endParaRPr>
          </a:p>
        </p:txBody>
      </p:sp>
      <p:sp>
        <p:nvSpPr>
          <p:cNvPr id="545796" name="Line 4"/>
          <p:cNvSpPr>
            <a:spLocks noChangeShapeType="1"/>
          </p:cNvSpPr>
          <p:nvPr/>
        </p:nvSpPr>
        <p:spPr bwMode="auto">
          <a:xfrm>
            <a:off x="8310563" y="-96920"/>
            <a:ext cx="215900" cy="0"/>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5797" name="Line 5"/>
          <p:cNvSpPr>
            <a:spLocks noChangeShapeType="1"/>
          </p:cNvSpPr>
          <p:nvPr/>
        </p:nvSpPr>
        <p:spPr bwMode="auto">
          <a:xfrm>
            <a:off x="5808663" y="1898568"/>
            <a:ext cx="215900" cy="0"/>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3" name="标题 1"/>
          <p:cNvSpPr txBox="1">
            <a:spLocks noChangeArrowheads="1"/>
          </p:cNvSpPr>
          <p:nvPr/>
        </p:nvSpPr>
        <p:spPr bwMode="white">
          <a:xfrm>
            <a:off x="1957388" y="71356"/>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3200" b="1">
                <a:solidFill>
                  <a:srgbClr val="C00000"/>
                </a:solidFill>
                <a:latin typeface="Verdana" panose="020B0604030504040204" pitchFamily="34" charset="0"/>
              </a:rPr>
              <a:t>习题</a:t>
            </a:r>
            <a:r>
              <a:rPr lang="en-US" altLang="zh-CN" sz="3200" b="1">
                <a:solidFill>
                  <a:srgbClr val="C00000"/>
                </a:solidFill>
                <a:latin typeface="Verdana" panose="020B0604030504040204" pitchFamily="34" charset="0"/>
              </a:rPr>
              <a:t>9.9</a:t>
            </a:r>
            <a:r>
              <a:rPr lang="zh-CN" altLang="en-US" sz="3200" b="1">
                <a:solidFill>
                  <a:srgbClr val="C00000"/>
                </a:solidFill>
                <a:latin typeface="Verdana" panose="020B0604030504040204" pitchFamily="34" charset="0"/>
              </a:rPr>
              <a:t>（单级互连网络）</a:t>
            </a:r>
          </a:p>
        </p:txBody>
      </p:sp>
      <p:graphicFrame>
        <p:nvGraphicFramePr>
          <p:cNvPr id="73734" name="Object 3"/>
          <p:cNvGraphicFramePr>
            <a:graphicFrameLocks noChangeAspect="1"/>
          </p:cNvGraphicFramePr>
          <p:nvPr>
            <p:extLst>
              <p:ext uri="{D42A27DB-BD31-4B8C-83A1-F6EECF244321}">
                <p14:modId xmlns:p14="http://schemas.microsoft.com/office/powerpoint/2010/main" val="4147136686"/>
              </p:ext>
            </p:extLst>
          </p:nvPr>
        </p:nvGraphicFramePr>
        <p:xfrm>
          <a:off x="10056813" y="98343"/>
          <a:ext cx="1928812" cy="127000"/>
        </p:xfrm>
        <a:graphic>
          <a:graphicData uri="http://schemas.openxmlformats.org/presentationml/2006/ole">
            <mc:AlternateContent xmlns:mc="http://schemas.openxmlformats.org/markup-compatibility/2006">
              <mc:Choice xmlns:v="urn:schemas-microsoft-com:vml" Requires="v">
                <p:oleObj spid="_x0000_s4282" name="公式" r:id="rId3" imgW="0" imgH="0" progId="Equation.3">
                  <p:embed/>
                </p:oleObj>
              </mc:Choice>
              <mc:Fallback>
                <p:oleObj name="公式" r:id="rId3" imgW="0" imgH="0" progId="Equation.3">
                  <p:embed/>
                  <p:pic>
                    <p:nvPicPr>
                      <p:cNvPr id="7373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6813" y="98343"/>
                        <a:ext cx="1928812" cy="12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5" name="Object 4"/>
          <p:cNvGraphicFramePr>
            <a:graphicFrameLocks noChangeAspect="1"/>
          </p:cNvGraphicFramePr>
          <p:nvPr>
            <p:extLst>
              <p:ext uri="{D42A27DB-BD31-4B8C-83A1-F6EECF244321}">
                <p14:modId xmlns:p14="http://schemas.microsoft.com/office/powerpoint/2010/main" val="3491814037"/>
              </p:ext>
            </p:extLst>
          </p:nvPr>
        </p:nvGraphicFramePr>
        <p:xfrm>
          <a:off x="2890838" y="2322431"/>
          <a:ext cx="431800" cy="360363"/>
        </p:xfrm>
        <a:graphic>
          <a:graphicData uri="http://schemas.openxmlformats.org/presentationml/2006/ole">
            <mc:AlternateContent xmlns:mc="http://schemas.openxmlformats.org/markup-compatibility/2006">
              <mc:Choice xmlns:v="urn:schemas-microsoft-com:vml" Requires="v">
                <p:oleObj spid="_x0000_s4283" name="公式" r:id="rId5" imgW="0" imgH="0" progId="Equation.3">
                  <p:embed/>
                </p:oleObj>
              </mc:Choice>
              <mc:Fallback>
                <p:oleObj name="公式" r:id="rId5" imgW="0" imgH="0" progId="Equation.3">
                  <p:embed/>
                  <p:pic>
                    <p:nvPicPr>
                      <p:cNvPr id="7373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0838" y="2322431"/>
                        <a:ext cx="431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6" name="Object 5"/>
          <p:cNvGraphicFramePr>
            <a:graphicFrameLocks noChangeAspect="1"/>
          </p:cNvGraphicFramePr>
          <p:nvPr>
            <p:extLst>
              <p:ext uri="{D42A27DB-BD31-4B8C-83A1-F6EECF244321}">
                <p14:modId xmlns:p14="http://schemas.microsoft.com/office/powerpoint/2010/main" val="2046138654"/>
              </p:ext>
            </p:extLst>
          </p:nvPr>
        </p:nvGraphicFramePr>
        <p:xfrm>
          <a:off x="4583114" y="2717719"/>
          <a:ext cx="287337" cy="382587"/>
        </p:xfrm>
        <a:graphic>
          <a:graphicData uri="http://schemas.openxmlformats.org/presentationml/2006/ole">
            <mc:AlternateContent xmlns:mc="http://schemas.openxmlformats.org/markup-compatibility/2006">
              <mc:Choice xmlns:v="urn:schemas-microsoft-com:vml" Requires="v">
                <p:oleObj spid="_x0000_s4284" name="公式" r:id="rId7" imgW="0" imgH="0" progId="Equation.3">
                  <p:embed/>
                </p:oleObj>
              </mc:Choice>
              <mc:Fallback>
                <p:oleObj name="公式" r:id="rId7" imgW="0" imgH="0" progId="Equation.3">
                  <p:embed/>
                  <p:pic>
                    <p:nvPicPr>
                      <p:cNvPr id="7373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114" y="2717719"/>
                        <a:ext cx="287337"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7" name="Object 6"/>
          <p:cNvGraphicFramePr>
            <a:graphicFrameLocks noChangeAspect="1"/>
          </p:cNvGraphicFramePr>
          <p:nvPr>
            <p:extLst>
              <p:ext uri="{D42A27DB-BD31-4B8C-83A1-F6EECF244321}">
                <p14:modId xmlns:p14="http://schemas.microsoft.com/office/powerpoint/2010/main" val="3232741363"/>
              </p:ext>
            </p:extLst>
          </p:nvPr>
        </p:nvGraphicFramePr>
        <p:xfrm>
          <a:off x="3159125" y="3195555"/>
          <a:ext cx="325438" cy="350838"/>
        </p:xfrm>
        <a:graphic>
          <a:graphicData uri="http://schemas.openxmlformats.org/presentationml/2006/ole">
            <mc:AlternateContent xmlns:mc="http://schemas.openxmlformats.org/markup-compatibility/2006">
              <mc:Choice xmlns:v="urn:schemas-microsoft-com:vml" Requires="v">
                <p:oleObj spid="_x0000_s4285" name="公式" r:id="rId9" imgW="0" imgH="0" progId="Equation.3">
                  <p:embed/>
                </p:oleObj>
              </mc:Choice>
              <mc:Fallback>
                <p:oleObj name="公式" r:id="rId9" imgW="0" imgH="0" progId="Equation.3">
                  <p:embed/>
                  <p:pic>
                    <p:nvPicPr>
                      <p:cNvPr id="73737"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9125" y="3195555"/>
                        <a:ext cx="32543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24768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5796"/>
                                        </p:tgtEl>
                                        <p:attrNameLst>
                                          <p:attrName>style.visibility</p:attrName>
                                        </p:attrNameLst>
                                      </p:cBhvr>
                                      <p:to>
                                        <p:strVal val="visible"/>
                                      </p:to>
                                    </p:set>
                                    <p:animEffect transition="in" filter="wipe(down)">
                                      <p:cBhvr>
                                        <p:cTn id="7" dur="500"/>
                                        <p:tgtEl>
                                          <p:spTgt spid="545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fade">
                                      <p:cBhvr>
                                        <p:cTn id="12" dur="1000"/>
                                        <p:tgtEl>
                                          <p:spTgt spid="545795">
                                            <p:txEl>
                                              <p:pRg st="1" end="1"/>
                                            </p:txEl>
                                          </p:spTgt>
                                        </p:tgtEl>
                                      </p:cBhvr>
                                    </p:animEffect>
                                    <p:anim calcmode="lin" valueType="num">
                                      <p:cBhvr>
                                        <p:cTn id="13" dur="1000" fill="hold"/>
                                        <p:tgtEl>
                                          <p:spTgt spid="5457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57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5795">
                                            <p:txEl>
                                              <p:pRg st="2" end="2"/>
                                            </p:txEl>
                                          </p:spTgt>
                                        </p:tgtEl>
                                        <p:attrNameLst>
                                          <p:attrName>style.visibility</p:attrName>
                                        </p:attrNameLst>
                                      </p:cBhvr>
                                      <p:to>
                                        <p:strVal val="visible"/>
                                      </p:to>
                                    </p:set>
                                    <p:animEffect transition="in" filter="fade">
                                      <p:cBhvr>
                                        <p:cTn id="19" dur="1000"/>
                                        <p:tgtEl>
                                          <p:spTgt spid="545795">
                                            <p:txEl>
                                              <p:pRg st="2" end="2"/>
                                            </p:txEl>
                                          </p:spTgt>
                                        </p:tgtEl>
                                      </p:cBhvr>
                                    </p:animEffect>
                                    <p:anim calcmode="lin" valueType="num">
                                      <p:cBhvr>
                                        <p:cTn id="20" dur="1000" fill="hold"/>
                                        <p:tgtEl>
                                          <p:spTgt spid="5457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5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45797"/>
                                        </p:tgtEl>
                                        <p:attrNameLst>
                                          <p:attrName>style.visibility</p:attrName>
                                        </p:attrNameLst>
                                      </p:cBhvr>
                                      <p:to>
                                        <p:strVal val="visible"/>
                                      </p:to>
                                    </p:set>
                                    <p:animEffect transition="in" filter="wipe(down)">
                                      <p:cBhvr>
                                        <p:cTn id="26" dur="500"/>
                                        <p:tgtEl>
                                          <p:spTgt spid="5457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45795">
                                            <p:txEl>
                                              <p:pRg st="3" end="3"/>
                                            </p:txEl>
                                          </p:spTgt>
                                        </p:tgtEl>
                                        <p:attrNameLst>
                                          <p:attrName>style.visibility</p:attrName>
                                        </p:attrNameLst>
                                      </p:cBhvr>
                                      <p:to>
                                        <p:strVal val="visible"/>
                                      </p:to>
                                    </p:set>
                                    <p:animEffect transition="in" filter="fade">
                                      <p:cBhvr>
                                        <p:cTn id="31" dur="1000"/>
                                        <p:tgtEl>
                                          <p:spTgt spid="545795">
                                            <p:txEl>
                                              <p:pRg st="3" end="3"/>
                                            </p:txEl>
                                          </p:spTgt>
                                        </p:tgtEl>
                                      </p:cBhvr>
                                    </p:animEffect>
                                    <p:anim calcmode="lin" valueType="num">
                                      <p:cBhvr>
                                        <p:cTn id="32" dur="1000" fill="hold"/>
                                        <p:tgtEl>
                                          <p:spTgt spid="54579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545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45795">
                                            <p:txEl>
                                              <p:pRg st="4" end="4"/>
                                            </p:txEl>
                                          </p:spTgt>
                                        </p:tgtEl>
                                        <p:attrNameLst>
                                          <p:attrName>style.visibility</p:attrName>
                                        </p:attrNameLst>
                                      </p:cBhvr>
                                      <p:to>
                                        <p:strVal val="visible"/>
                                      </p:to>
                                    </p:set>
                                    <p:animEffect transition="in" filter="fade">
                                      <p:cBhvr>
                                        <p:cTn id="38" dur="1000"/>
                                        <p:tgtEl>
                                          <p:spTgt spid="545795">
                                            <p:txEl>
                                              <p:pRg st="4" end="4"/>
                                            </p:txEl>
                                          </p:spTgt>
                                        </p:tgtEl>
                                      </p:cBhvr>
                                    </p:animEffect>
                                    <p:anim calcmode="lin" valueType="num">
                                      <p:cBhvr>
                                        <p:cTn id="39" dur="1000" fill="hold"/>
                                        <p:tgtEl>
                                          <p:spTgt spid="545795">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5457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45795">
                                            <p:txEl>
                                              <p:pRg st="5" end="5"/>
                                            </p:txEl>
                                          </p:spTgt>
                                        </p:tgtEl>
                                        <p:attrNameLst>
                                          <p:attrName>style.visibility</p:attrName>
                                        </p:attrNameLst>
                                      </p:cBhvr>
                                      <p:to>
                                        <p:strVal val="visible"/>
                                      </p:to>
                                    </p:set>
                                    <p:animEffect transition="in" filter="fade">
                                      <p:cBhvr>
                                        <p:cTn id="45" dur="1000"/>
                                        <p:tgtEl>
                                          <p:spTgt spid="545795">
                                            <p:txEl>
                                              <p:pRg st="5" end="5"/>
                                            </p:txEl>
                                          </p:spTgt>
                                        </p:tgtEl>
                                      </p:cBhvr>
                                    </p:animEffect>
                                    <p:anim calcmode="lin" valueType="num">
                                      <p:cBhvr>
                                        <p:cTn id="46" dur="1000" fill="hold"/>
                                        <p:tgtEl>
                                          <p:spTgt spid="545795">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5457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45795">
                                            <p:txEl>
                                              <p:pRg st="6" end="6"/>
                                            </p:txEl>
                                          </p:spTgt>
                                        </p:tgtEl>
                                        <p:attrNameLst>
                                          <p:attrName>style.visibility</p:attrName>
                                        </p:attrNameLst>
                                      </p:cBhvr>
                                      <p:to>
                                        <p:strVal val="visible"/>
                                      </p:to>
                                    </p:set>
                                    <p:animEffect transition="in" filter="fade">
                                      <p:cBhvr>
                                        <p:cTn id="52" dur="1000"/>
                                        <p:tgtEl>
                                          <p:spTgt spid="545795">
                                            <p:txEl>
                                              <p:pRg st="6" end="6"/>
                                            </p:txEl>
                                          </p:spTgt>
                                        </p:tgtEl>
                                      </p:cBhvr>
                                    </p:animEffect>
                                    <p:anim calcmode="lin" valueType="num">
                                      <p:cBhvr>
                                        <p:cTn id="53" dur="1000" fill="hold"/>
                                        <p:tgtEl>
                                          <p:spTgt spid="545795">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5457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45795">
                                            <p:txEl>
                                              <p:pRg st="7" end="7"/>
                                            </p:txEl>
                                          </p:spTgt>
                                        </p:tgtEl>
                                        <p:attrNameLst>
                                          <p:attrName>style.visibility</p:attrName>
                                        </p:attrNameLst>
                                      </p:cBhvr>
                                      <p:to>
                                        <p:strVal val="visible"/>
                                      </p:to>
                                    </p:set>
                                    <p:animEffect transition="in" filter="fade">
                                      <p:cBhvr>
                                        <p:cTn id="59" dur="1000"/>
                                        <p:tgtEl>
                                          <p:spTgt spid="545795">
                                            <p:txEl>
                                              <p:pRg st="7" end="7"/>
                                            </p:txEl>
                                          </p:spTgt>
                                        </p:tgtEl>
                                      </p:cBhvr>
                                    </p:animEffect>
                                    <p:anim calcmode="lin" valueType="num">
                                      <p:cBhvr>
                                        <p:cTn id="60" dur="1000" fill="hold"/>
                                        <p:tgtEl>
                                          <p:spTgt spid="545795">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54579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545795">
                                            <p:txEl>
                                              <p:pRg st="8" end="8"/>
                                            </p:txEl>
                                          </p:spTgt>
                                        </p:tgtEl>
                                        <p:attrNameLst>
                                          <p:attrName>style.visibility</p:attrName>
                                        </p:attrNameLst>
                                      </p:cBhvr>
                                      <p:to>
                                        <p:strVal val="visible"/>
                                      </p:to>
                                    </p:set>
                                    <p:animEffect transition="in" filter="fade">
                                      <p:cBhvr>
                                        <p:cTn id="66" dur="1000"/>
                                        <p:tgtEl>
                                          <p:spTgt spid="545795">
                                            <p:txEl>
                                              <p:pRg st="8" end="8"/>
                                            </p:txEl>
                                          </p:spTgt>
                                        </p:tgtEl>
                                      </p:cBhvr>
                                    </p:animEffect>
                                    <p:anim calcmode="lin" valueType="num">
                                      <p:cBhvr>
                                        <p:cTn id="67" dur="1000" fill="hold"/>
                                        <p:tgtEl>
                                          <p:spTgt spid="545795">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54579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545795">
                                            <p:txEl>
                                              <p:pRg st="9" end="9"/>
                                            </p:txEl>
                                          </p:spTgt>
                                        </p:tgtEl>
                                        <p:attrNameLst>
                                          <p:attrName>style.visibility</p:attrName>
                                        </p:attrNameLst>
                                      </p:cBhvr>
                                      <p:to>
                                        <p:strVal val="visible"/>
                                      </p:to>
                                    </p:set>
                                    <p:animEffect transition="in" filter="fade">
                                      <p:cBhvr>
                                        <p:cTn id="73" dur="1000"/>
                                        <p:tgtEl>
                                          <p:spTgt spid="545795">
                                            <p:txEl>
                                              <p:pRg st="9" end="9"/>
                                            </p:txEl>
                                          </p:spTgt>
                                        </p:tgtEl>
                                      </p:cBhvr>
                                    </p:animEffect>
                                    <p:anim calcmode="lin" valueType="num">
                                      <p:cBhvr>
                                        <p:cTn id="74" dur="1000" fill="hold"/>
                                        <p:tgtEl>
                                          <p:spTgt spid="545795">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54579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15F8C833-A5A8-644B-853C-21165F9372B4}"/>
              </a:ext>
            </a:extLst>
          </p:cNvPr>
          <p:cNvSpPr>
            <a:spLocks noGrp="1" noChangeArrowheads="1"/>
          </p:cNvSpPr>
          <p:nvPr>
            <p:ph type="title"/>
          </p:nvPr>
        </p:nvSpPr>
        <p:spPr/>
        <p:txBody>
          <a:bodyPr>
            <a:prstTxWarp prst="textNoShape">
              <a:avLst/>
            </a:prstTxWarp>
          </a:bodyPr>
          <a:lstStyle/>
          <a:p>
            <a:r>
              <a:rPr lang="zh-CN" altLang="en-US" smtClean="0">
                <a:ea typeface="宋体" panose="02010600030101010101" pitchFamily="2" charset="-122"/>
              </a:rPr>
              <a:t>几个单级静态网络参数</a:t>
            </a:r>
          </a:p>
        </p:txBody>
      </p:sp>
      <p:sp>
        <p:nvSpPr>
          <p:cNvPr id="74754" name="内容占位符 2"/>
          <p:cNvSpPr>
            <a:spLocks noGrp="1"/>
          </p:cNvSpPr>
          <p:nvPr>
            <p:ph idx="1"/>
          </p:nvPr>
        </p:nvSpPr>
        <p:spPr>
          <a:xfrm>
            <a:off x="1982788" y="1700214"/>
            <a:ext cx="8229600" cy="6143625"/>
          </a:xfrm>
        </p:spPr>
        <p:txBody>
          <a:bodyPr/>
          <a:lstStyle/>
          <a:p>
            <a:pPr>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单级混洗</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交换网络</a:t>
            </a: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网络的直径是</a:t>
            </a:r>
            <a:r>
              <a:rPr lang="en-US" altLang="zh-CN" sz="2000">
                <a:solidFill>
                  <a:srgbClr val="FF0000"/>
                </a:solidFill>
                <a:latin typeface="宋体" panose="02010600030101010101" pitchFamily="2" charset="-122"/>
                <a:ea typeface="宋体" panose="02010600030101010101" pitchFamily="2" charset="-122"/>
              </a:rPr>
              <a:t>2n-1</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0</a:t>
            </a:r>
            <a:r>
              <a:rPr lang="zh-CN" altLang="en-US" sz="2000">
                <a:latin typeface="宋体" panose="02010600030101010101" pitchFamily="2" charset="-122"/>
                <a:ea typeface="宋体" panose="02010600030101010101" pitchFamily="2" charset="-122"/>
              </a:rPr>
              <a:t>和</a:t>
            </a:r>
            <a:r>
              <a:rPr lang="en-US" altLang="zh-CN" sz="2000">
                <a:latin typeface="宋体" panose="02010600030101010101" pitchFamily="2" charset="-122"/>
                <a:ea typeface="宋体" panose="02010600030101010101" pitchFamily="2" charset="-122"/>
              </a:rPr>
              <a:t>N-1</a:t>
            </a:r>
            <a:r>
              <a:rPr lang="zh-CN" altLang="en-US" sz="2000">
                <a:latin typeface="宋体" panose="02010600030101010101" pitchFamily="2" charset="-122"/>
                <a:ea typeface="宋体" panose="02010600030101010101" pitchFamily="2" charset="-122"/>
              </a:rPr>
              <a:t>的入度和出度各为</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，其它的各为</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endParaRPr lang="zh-CN" altLang="en-US" sz="2000">
              <a:latin typeface="宋体" panose="02010600030101010101" pitchFamily="2" charset="-122"/>
              <a:ea typeface="宋体" panose="02010600030101010101" pitchFamily="2" charset="-122"/>
            </a:endParaRPr>
          </a:p>
          <a:p>
            <a:pPr>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单级</a:t>
            </a:r>
            <a:r>
              <a:rPr lang="en-US" altLang="zh-CN" sz="2000">
                <a:latin typeface="宋体" panose="02010600030101010101" pitchFamily="2" charset="-122"/>
                <a:ea typeface="宋体" panose="02010600030101010101" pitchFamily="2" charset="-122"/>
              </a:rPr>
              <a:t>PM2I</a:t>
            </a:r>
            <a:r>
              <a:rPr lang="zh-CN" altLang="en-US" sz="2000">
                <a:latin typeface="宋体" panose="02010600030101010101" pitchFamily="2" charset="-122"/>
                <a:ea typeface="宋体" panose="02010600030101010101" pitchFamily="2" charset="-122"/>
              </a:rPr>
              <a:t>网络</a:t>
            </a: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2n-1</a:t>
            </a:r>
            <a:r>
              <a:rPr lang="zh-CN" altLang="en-US" sz="2000">
                <a:latin typeface="宋体" panose="02010600030101010101" pitchFamily="2" charset="-122"/>
                <a:ea typeface="宋体" panose="02010600030101010101" pitchFamily="2" charset="-122"/>
              </a:rPr>
              <a:t>种不同的置换，度为</a:t>
            </a:r>
            <a:r>
              <a:rPr lang="en-US" altLang="zh-CN" sz="2000">
                <a:solidFill>
                  <a:srgbClr val="FF0000"/>
                </a:solidFill>
                <a:latin typeface="宋体" panose="02010600030101010101" pitchFamily="2" charset="-122"/>
                <a:ea typeface="宋体" panose="02010600030101010101" pitchFamily="2" charset="-122"/>
              </a:rPr>
              <a:t>2n-1</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单级</a:t>
            </a:r>
            <a:r>
              <a:rPr lang="en-US" altLang="zh-CN" sz="2000">
                <a:latin typeface="宋体" panose="02010600030101010101" pitchFamily="2" charset="-122"/>
                <a:ea typeface="宋体" panose="02010600030101010101" pitchFamily="2" charset="-122"/>
              </a:rPr>
              <a:t>PM2I</a:t>
            </a:r>
            <a:r>
              <a:rPr lang="zh-CN" altLang="en-US" sz="2000">
                <a:latin typeface="宋体" panose="02010600030101010101" pitchFamily="2" charset="-122"/>
                <a:ea typeface="宋体" panose="02010600030101010101" pitchFamily="2" charset="-122"/>
              </a:rPr>
              <a:t>网络的直径是</a:t>
            </a:r>
          </a:p>
          <a:p>
            <a:pPr>
              <a:buFont typeface="Wingdings" panose="05000000000000000000" pitchFamily="2" charset="2"/>
              <a:buChar char="l"/>
            </a:pPr>
            <a:r>
              <a:rPr lang="en-US" altLang="zh-CN" sz="2000">
                <a:solidFill>
                  <a:srgbClr val="9933FF"/>
                </a:solidFill>
                <a:latin typeface="宋体" panose="02010600030101010101" pitchFamily="2" charset="-122"/>
                <a:ea typeface="宋体" panose="02010600030101010101" pitchFamily="2" charset="-122"/>
              </a:rPr>
              <a:t>n</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立方体中结点的度都是</a:t>
            </a:r>
            <a:r>
              <a:rPr lang="en-US" altLang="zh-CN" sz="2000">
                <a:solidFill>
                  <a:srgbClr val="D60093"/>
                </a:solidFill>
                <a:latin typeface="宋体" panose="02010600030101010101" pitchFamily="2" charset="-122"/>
                <a:ea typeface="宋体" panose="02010600030101010101" pitchFamily="2" charset="-122"/>
              </a:rPr>
              <a:t>n</a:t>
            </a:r>
            <a:r>
              <a:rPr lang="zh-CN" altLang="en-US" sz="2000">
                <a:latin typeface="宋体" panose="02010600030101010101" pitchFamily="2" charset="-122"/>
                <a:ea typeface="宋体" panose="02010600030101010101" pitchFamily="2" charset="-122"/>
              </a:rPr>
              <a:t>，直径也是</a:t>
            </a:r>
            <a:r>
              <a:rPr lang="en-US" altLang="zh-CN" sz="2000">
                <a:solidFill>
                  <a:srgbClr val="D60093"/>
                </a:solidFill>
                <a:latin typeface="宋体" panose="02010600030101010101" pitchFamily="2" charset="-122"/>
                <a:ea typeface="宋体" panose="02010600030101010101" pitchFamily="2" charset="-122"/>
              </a:rPr>
              <a:t>n</a:t>
            </a:r>
            <a:endParaRPr lang="zh-CN" altLang="en-US" sz="2000">
              <a:latin typeface="宋体" panose="02010600030101010101" pitchFamily="2" charset="-122"/>
              <a:ea typeface="宋体" panose="02010600030101010101" pitchFamily="2" charset="-122"/>
            </a:endParaRPr>
          </a:p>
          <a:p>
            <a:endParaRPr lang="zh-CN" altLang="en-US">
              <a:ea typeface="宋体" panose="02010600030101010101" pitchFamily="2" charset="-122"/>
            </a:endParaRPr>
          </a:p>
        </p:txBody>
      </p:sp>
      <p:graphicFrame>
        <p:nvGraphicFramePr>
          <p:cNvPr id="544772" name="Object 2"/>
          <p:cNvGraphicFramePr>
            <a:graphicFrameLocks noChangeAspect="1"/>
          </p:cNvGraphicFramePr>
          <p:nvPr/>
        </p:nvGraphicFramePr>
        <p:xfrm>
          <a:off x="5394326" y="5335588"/>
          <a:ext cx="701675" cy="412750"/>
        </p:xfrm>
        <a:graphic>
          <a:graphicData uri="http://schemas.openxmlformats.org/presentationml/2006/ole">
            <mc:AlternateContent xmlns:mc="http://schemas.openxmlformats.org/markup-compatibility/2006">
              <mc:Choice xmlns:v="urn:schemas-microsoft-com:vml" Requires="v">
                <p:oleObj spid="_x0000_s5168" name="Equation" r:id="rId3" imgW="0" imgH="0" progId="Equation.DSMT4">
                  <p:embed/>
                </p:oleObj>
              </mc:Choice>
              <mc:Fallback>
                <p:oleObj name="Equation" r:id="rId3" imgW="0" imgH="0" progId="Equation.DSMT4">
                  <p:embed/>
                  <p:pic>
                    <p:nvPicPr>
                      <p:cNvPr id="54477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326" y="5335588"/>
                        <a:ext cx="7016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56" name="组合 4"/>
          <p:cNvGrpSpPr>
            <a:grpSpLocks/>
          </p:cNvGrpSpPr>
          <p:nvPr/>
        </p:nvGrpSpPr>
        <p:grpSpPr bwMode="auto">
          <a:xfrm>
            <a:off x="2855914" y="2997200"/>
            <a:ext cx="6256337" cy="1397000"/>
            <a:chOff x="1331913" y="4722813"/>
            <a:chExt cx="6256337" cy="1397000"/>
          </a:xfrm>
        </p:grpSpPr>
        <p:grpSp>
          <p:nvGrpSpPr>
            <p:cNvPr id="74757" name="Group 14"/>
            <p:cNvGrpSpPr>
              <a:grpSpLocks/>
            </p:cNvGrpSpPr>
            <p:nvPr/>
          </p:nvGrpSpPr>
          <p:grpSpPr bwMode="auto">
            <a:xfrm>
              <a:off x="1692276" y="5343525"/>
              <a:ext cx="5573718" cy="182563"/>
              <a:chOff x="1060" y="2568"/>
              <a:chExt cx="3511" cy="115"/>
            </a:xfrm>
          </p:grpSpPr>
          <p:grpSp>
            <p:nvGrpSpPr>
              <p:cNvPr id="74816" name="Group 15"/>
              <p:cNvGrpSpPr>
                <a:grpSpLocks/>
              </p:cNvGrpSpPr>
              <p:nvPr/>
            </p:nvGrpSpPr>
            <p:grpSpPr bwMode="auto">
              <a:xfrm>
                <a:off x="1060" y="2568"/>
                <a:ext cx="329" cy="115"/>
                <a:chOff x="1166" y="2939"/>
                <a:chExt cx="329" cy="115"/>
              </a:xfrm>
            </p:grpSpPr>
            <p:sp>
              <p:nvSpPr>
                <p:cNvPr id="74829" name="Line 16"/>
                <p:cNvSpPr>
                  <a:spLocks noChangeShapeType="1"/>
                </p:cNvSpPr>
                <p:nvPr/>
              </p:nvSpPr>
              <p:spPr bwMode="auto">
                <a:xfrm>
                  <a:off x="1223"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30" name="Freeform 17"/>
                <p:cNvSpPr>
                  <a:spLocks/>
                </p:cNvSpPr>
                <p:nvPr/>
              </p:nvSpPr>
              <p:spPr bwMode="auto">
                <a:xfrm>
                  <a:off x="1166"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74831" name="Freeform 18"/>
                <p:cNvSpPr>
                  <a:spLocks/>
                </p:cNvSpPr>
                <p:nvPr/>
              </p:nvSpPr>
              <p:spPr bwMode="auto">
                <a:xfrm>
                  <a:off x="1409"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74817" name="Group 19"/>
              <p:cNvGrpSpPr>
                <a:grpSpLocks/>
              </p:cNvGrpSpPr>
              <p:nvPr/>
            </p:nvGrpSpPr>
            <p:grpSpPr bwMode="auto">
              <a:xfrm>
                <a:off x="2134" y="2568"/>
                <a:ext cx="316" cy="115"/>
                <a:chOff x="2240" y="2939"/>
                <a:chExt cx="316" cy="115"/>
              </a:xfrm>
            </p:grpSpPr>
            <p:sp>
              <p:nvSpPr>
                <p:cNvPr id="74826" name="Line 20"/>
                <p:cNvSpPr>
                  <a:spLocks noChangeShapeType="1"/>
                </p:cNvSpPr>
                <p:nvPr/>
              </p:nvSpPr>
              <p:spPr bwMode="auto">
                <a:xfrm>
                  <a:off x="2298" y="2996"/>
                  <a:ext cx="20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7" name="Freeform 21"/>
                <p:cNvSpPr>
                  <a:spLocks/>
                </p:cNvSpPr>
                <p:nvPr/>
              </p:nvSpPr>
              <p:spPr bwMode="auto">
                <a:xfrm>
                  <a:off x="2240"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74828" name="Freeform 22"/>
                <p:cNvSpPr>
                  <a:spLocks/>
                </p:cNvSpPr>
                <p:nvPr/>
              </p:nvSpPr>
              <p:spPr bwMode="auto">
                <a:xfrm>
                  <a:off x="2470"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74818" name="Group 23"/>
              <p:cNvGrpSpPr>
                <a:grpSpLocks/>
              </p:cNvGrpSpPr>
              <p:nvPr/>
            </p:nvGrpSpPr>
            <p:grpSpPr bwMode="auto">
              <a:xfrm>
                <a:off x="3181" y="2568"/>
                <a:ext cx="329" cy="115"/>
                <a:chOff x="3287" y="2939"/>
                <a:chExt cx="329" cy="115"/>
              </a:xfrm>
            </p:grpSpPr>
            <p:sp>
              <p:nvSpPr>
                <p:cNvPr id="74823" name="Line 24"/>
                <p:cNvSpPr>
                  <a:spLocks noChangeShapeType="1"/>
                </p:cNvSpPr>
                <p:nvPr/>
              </p:nvSpPr>
              <p:spPr bwMode="auto">
                <a:xfrm>
                  <a:off x="3344"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4" name="Freeform 25"/>
                <p:cNvSpPr>
                  <a:spLocks/>
                </p:cNvSpPr>
                <p:nvPr/>
              </p:nvSpPr>
              <p:spPr bwMode="auto">
                <a:xfrm>
                  <a:off x="3287"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74825" name="Freeform 26"/>
                <p:cNvSpPr>
                  <a:spLocks/>
                </p:cNvSpPr>
                <p:nvPr/>
              </p:nvSpPr>
              <p:spPr bwMode="auto">
                <a:xfrm>
                  <a:off x="3530"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74819" name="Group 27"/>
              <p:cNvGrpSpPr>
                <a:grpSpLocks/>
              </p:cNvGrpSpPr>
              <p:nvPr/>
            </p:nvGrpSpPr>
            <p:grpSpPr bwMode="auto">
              <a:xfrm>
                <a:off x="4241" y="2568"/>
                <a:ext cx="330" cy="115"/>
                <a:chOff x="4347" y="2939"/>
                <a:chExt cx="330" cy="115"/>
              </a:xfrm>
            </p:grpSpPr>
            <p:sp>
              <p:nvSpPr>
                <p:cNvPr id="74820" name="Line 28"/>
                <p:cNvSpPr>
                  <a:spLocks noChangeShapeType="1"/>
                </p:cNvSpPr>
                <p:nvPr/>
              </p:nvSpPr>
              <p:spPr bwMode="auto">
                <a:xfrm>
                  <a:off x="4404"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1" name="Freeform 29"/>
                <p:cNvSpPr>
                  <a:spLocks/>
                </p:cNvSpPr>
                <p:nvPr/>
              </p:nvSpPr>
              <p:spPr bwMode="auto">
                <a:xfrm>
                  <a:off x="4347"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74822" name="Freeform 30"/>
                <p:cNvSpPr>
                  <a:spLocks/>
                </p:cNvSpPr>
                <p:nvPr/>
              </p:nvSpPr>
              <p:spPr bwMode="auto">
                <a:xfrm>
                  <a:off x="4591"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grpSp>
          <p:nvGrpSpPr>
            <p:cNvPr id="74758" name="Group 31"/>
            <p:cNvGrpSpPr>
              <a:grpSpLocks/>
            </p:cNvGrpSpPr>
            <p:nvPr/>
          </p:nvGrpSpPr>
          <p:grpSpPr bwMode="auto">
            <a:xfrm>
              <a:off x="1331913" y="5226062"/>
              <a:ext cx="6256338" cy="412751"/>
              <a:chOff x="839" y="3220"/>
              <a:chExt cx="3941" cy="260"/>
            </a:xfrm>
          </p:grpSpPr>
          <p:sp>
            <p:nvSpPr>
              <p:cNvPr id="74807" name="Rectangle 32"/>
              <p:cNvSpPr>
                <a:spLocks noChangeArrowheads="1"/>
              </p:cNvSpPr>
              <p:nvPr/>
            </p:nvSpPr>
            <p:spPr bwMode="auto">
              <a:xfrm>
                <a:off x="839" y="3249"/>
                <a:ext cx="39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a:latin typeface="宋体" panose="02010600030101010101" pitchFamily="2" charset="-122"/>
                  </a:rPr>
                  <a:t> 0     1     2     3     4     5     6     7</a:t>
                </a:r>
                <a:endParaRPr lang="en-US" altLang="zh-CN" sz="2000">
                  <a:latin typeface="Times New Roman" panose="02020603050405020304" pitchFamily="18" charset="0"/>
                </a:endParaRPr>
              </a:p>
            </p:txBody>
          </p:sp>
          <p:sp>
            <p:nvSpPr>
              <p:cNvPr id="74808" name="Rectangle 33"/>
              <p:cNvSpPr>
                <a:spLocks noChangeArrowheads="1"/>
              </p:cNvSpPr>
              <p:nvPr/>
            </p:nvSpPr>
            <p:spPr bwMode="auto">
              <a:xfrm>
                <a:off x="853" y="3263"/>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09" name="Rectangle 34"/>
              <p:cNvSpPr>
                <a:spLocks noChangeArrowheads="1"/>
              </p:cNvSpPr>
              <p:nvPr/>
            </p:nvSpPr>
            <p:spPr bwMode="auto">
              <a:xfrm>
                <a:off x="138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0" name="Rectangle 35"/>
              <p:cNvSpPr>
                <a:spLocks noChangeArrowheads="1"/>
              </p:cNvSpPr>
              <p:nvPr/>
            </p:nvSpPr>
            <p:spPr bwMode="auto">
              <a:xfrm>
                <a:off x="191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1" name="Rectangle 36"/>
              <p:cNvSpPr>
                <a:spLocks noChangeArrowheads="1"/>
              </p:cNvSpPr>
              <p:nvPr/>
            </p:nvSpPr>
            <p:spPr bwMode="auto">
              <a:xfrm>
                <a:off x="244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2" name="Rectangle 37"/>
              <p:cNvSpPr>
                <a:spLocks noChangeArrowheads="1"/>
              </p:cNvSpPr>
              <p:nvPr/>
            </p:nvSpPr>
            <p:spPr bwMode="auto">
              <a:xfrm>
                <a:off x="297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3" name="Rectangle 38"/>
              <p:cNvSpPr>
                <a:spLocks noChangeArrowheads="1"/>
              </p:cNvSpPr>
              <p:nvPr/>
            </p:nvSpPr>
            <p:spPr bwMode="auto">
              <a:xfrm>
                <a:off x="3505"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4" name="Rectangle 39"/>
              <p:cNvSpPr>
                <a:spLocks noChangeArrowheads="1"/>
              </p:cNvSpPr>
              <p:nvPr/>
            </p:nvSpPr>
            <p:spPr bwMode="auto">
              <a:xfrm>
                <a:off x="4035" y="3220"/>
                <a:ext cx="215" cy="21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74815" name="Rectangle 40"/>
              <p:cNvSpPr>
                <a:spLocks noChangeArrowheads="1"/>
              </p:cNvSpPr>
              <p:nvPr/>
            </p:nvSpPr>
            <p:spPr bwMode="auto">
              <a:xfrm>
                <a:off x="4565" y="3220"/>
                <a:ext cx="215" cy="21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pSp>
        <p:grpSp>
          <p:nvGrpSpPr>
            <p:cNvPr id="74759" name="Group 41"/>
            <p:cNvGrpSpPr>
              <a:grpSpLocks/>
            </p:cNvGrpSpPr>
            <p:nvPr/>
          </p:nvGrpSpPr>
          <p:grpSpPr bwMode="auto">
            <a:xfrm>
              <a:off x="2470150" y="4973638"/>
              <a:ext cx="681038" cy="274637"/>
              <a:chOff x="1556" y="3061"/>
              <a:chExt cx="429" cy="173"/>
            </a:xfrm>
          </p:grpSpPr>
          <p:grpSp>
            <p:nvGrpSpPr>
              <p:cNvPr id="74802" name="Group 42"/>
              <p:cNvGrpSpPr>
                <a:grpSpLocks/>
              </p:cNvGrpSpPr>
              <p:nvPr/>
            </p:nvGrpSpPr>
            <p:grpSpPr bwMode="auto">
              <a:xfrm>
                <a:off x="1885" y="3061"/>
                <a:ext cx="100" cy="159"/>
                <a:chOff x="2011" y="2722"/>
                <a:chExt cx="100" cy="159"/>
              </a:xfrm>
            </p:grpSpPr>
            <p:sp>
              <p:nvSpPr>
                <p:cNvPr id="74805" name="Line 43"/>
                <p:cNvSpPr>
                  <a:spLocks noChangeShapeType="1"/>
                </p:cNvSpPr>
                <p:nvPr/>
              </p:nvSpPr>
              <p:spPr bwMode="auto">
                <a:xfrm>
                  <a:off x="2068" y="2722"/>
                  <a:ext cx="1" cy="10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6" name="Freeform 44"/>
                <p:cNvSpPr>
                  <a:spLocks/>
                </p:cNvSpPr>
                <p:nvPr/>
              </p:nvSpPr>
              <p:spPr bwMode="auto">
                <a:xfrm>
                  <a:off x="2011" y="2794"/>
                  <a:ext cx="100" cy="87"/>
                </a:xfrm>
                <a:custGeom>
                  <a:avLst/>
                  <a:gdLst>
                    <a:gd name="T0" fmla="*/ 0 w 100"/>
                    <a:gd name="T1" fmla="*/ 0 h 87"/>
                    <a:gd name="T2" fmla="*/ 57 w 100"/>
                    <a:gd name="T3" fmla="*/ 87 h 87"/>
                    <a:gd name="T4" fmla="*/ 100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57" y="87"/>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74803" name="Line 45"/>
              <p:cNvSpPr>
                <a:spLocks noChangeShapeType="1"/>
              </p:cNvSpPr>
              <p:nvPr/>
            </p:nvSpPr>
            <p:spPr bwMode="auto">
              <a:xfrm>
                <a:off x="1556" y="3076"/>
                <a:ext cx="1" cy="15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4" name="Line 46"/>
              <p:cNvSpPr>
                <a:spLocks noChangeShapeType="1"/>
              </p:cNvSpPr>
              <p:nvPr/>
            </p:nvSpPr>
            <p:spPr bwMode="auto">
              <a:xfrm>
                <a:off x="1556" y="3061"/>
                <a:ext cx="37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0" name="Group 47"/>
            <p:cNvGrpSpPr>
              <a:grpSpLocks/>
            </p:cNvGrpSpPr>
            <p:nvPr/>
          </p:nvGrpSpPr>
          <p:grpSpPr bwMode="auto">
            <a:xfrm>
              <a:off x="5770792" y="5568974"/>
              <a:ext cx="682840" cy="231776"/>
              <a:chOff x="3634" y="3436"/>
              <a:chExt cx="430" cy="146"/>
            </a:xfrm>
          </p:grpSpPr>
          <p:sp>
            <p:nvSpPr>
              <p:cNvPr id="74797" name="Line 48"/>
              <p:cNvSpPr>
                <a:spLocks noChangeShapeType="1"/>
              </p:cNvSpPr>
              <p:nvPr/>
            </p:nvSpPr>
            <p:spPr bwMode="auto">
              <a:xfrm>
                <a:off x="4063" y="3436"/>
                <a:ext cx="1" cy="1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98" name="Group 49"/>
              <p:cNvGrpSpPr>
                <a:grpSpLocks/>
              </p:cNvGrpSpPr>
              <p:nvPr/>
            </p:nvGrpSpPr>
            <p:grpSpPr bwMode="auto">
              <a:xfrm>
                <a:off x="3634" y="3436"/>
                <a:ext cx="100" cy="145"/>
                <a:chOff x="3760" y="3097"/>
                <a:chExt cx="100" cy="145"/>
              </a:xfrm>
            </p:grpSpPr>
            <p:sp>
              <p:nvSpPr>
                <p:cNvPr id="74800" name="Line 50"/>
                <p:cNvSpPr>
                  <a:spLocks noChangeShapeType="1"/>
                </p:cNvSpPr>
                <p:nvPr/>
              </p:nvSpPr>
              <p:spPr bwMode="auto">
                <a:xfrm>
                  <a:off x="3803" y="3155"/>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1" name="Freeform 51"/>
                <p:cNvSpPr>
                  <a:spLocks/>
                </p:cNvSpPr>
                <p:nvPr/>
              </p:nvSpPr>
              <p:spPr bwMode="auto">
                <a:xfrm>
                  <a:off x="3760" y="3097"/>
                  <a:ext cx="100" cy="87"/>
                </a:xfrm>
                <a:custGeom>
                  <a:avLst/>
                  <a:gdLst>
                    <a:gd name="T0" fmla="*/ 100 w 100"/>
                    <a:gd name="T1" fmla="*/ 87 h 87"/>
                    <a:gd name="T2" fmla="*/ 43 w 100"/>
                    <a:gd name="T3" fmla="*/ 0 h 87"/>
                    <a:gd name="T4" fmla="*/ 0 w 100"/>
                    <a:gd name="T5" fmla="*/ 87 h 87"/>
                    <a:gd name="T6" fmla="*/ 100 w 100"/>
                    <a:gd name="T7" fmla="*/ 87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100" y="87"/>
                      </a:moveTo>
                      <a:lnTo>
                        <a:pt x="43" y="0"/>
                      </a:lnTo>
                      <a:lnTo>
                        <a:pt x="0" y="87"/>
                      </a:lnTo>
                      <a:lnTo>
                        <a:pt x="100" y="87"/>
                      </a:lnTo>
                      <a:close/>
                    </a:path>
                  </a:pathLst>
                </a:custGeom>
                <a:solidFill>
                  <a:srgbClr val="00FF00"/>
                </a:solidFill>
                <a:ln w="9525">
                  <a:solidFill>
                    <a:schemeClr val="tx1"/>
                  </a:solidFill>
                  <a:round/>
                  <a:headEnd/>
                  <a:tailEnd/>
                </a:ln>
              </p:spPr>
              <p:txBody>
                <a:bodyPr/>
                <a:lstStyle/>
                <a:p>
                  <a:endParaRPr lang="zh-CN" altLang="en-US"/>
                </a:p>
              </p:txBody>
            </p:sp>
          </p:grpSp>
          <p:sp>
            <p:nvSpPr>
              <p:cNvPr id="74799" name="Line 52"/>
              <p:cNvSpPr>
                <a:spLocks noChangeShapeType="1"/>
              </p:cNvSpPr>
              <p:nvPr/>
            </p:nvSpPr>
            <p:spPr bwMode="auto">
              <a:xfrm>
                <a:off x="3677" y="3581"/>
                <a:ext cx="38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1" name="Group 53"/>
            <p:cNvGrpSpPr>
              <a:grpSpLocks/>
            </p:cNvGrpSpPr>
            <p:nvPr/>
          </p:nvGrpSpPr>
          <p:grpSpPr bwMode="auto">
            <a:xfrm>
              <a:off x="3312568" y="4973655"/>
              <a:ext cx="1524480" cy="274638"/>
              <a:chOff x="2086" y="3061"/>
              <a:chExt cx="960" cy="173"/>
            </a:xfrm>
          </p:grpSpPr>
          <p:sp>
            <p:nvSpPr>
              <p:cNvPr id="74792" name="Line 54"/>
              <p:cNvSpPr>
                <a:spLocks noChangeShapeType="1"/>
              </p:cNvSpPr>
              <p:nvPr/>
            </p:nvSpPr>
            <p:spPr bwMode="auto">
              <a:xfrm>
                <a:off x="2086" y="3076"/>
                <a:ext cx="1" cy="15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93" name="Group 55"/>
              <p:cNvGrpSpPr>
                <a:grpSpLocks/>
              </p:cNvGrpSpPr>
              <p:nvPr/>
            </p:nvGrpSpPr>
            <p:grpSpPr bwMode="auto">
              <a:xfrm>
                <a:off x="2946" y="3061"/>
                <a:ext cx="100" cy="145"/>
                <a:chOff x="3072" y="2722"/>
                <a:chExt cx="100" cy="145"/>
              </a:xfrm>
            </p:grpSpPr>
            <p:sp>
              <p:nvSpPr>
                <p:cNvPr id="74795" name="Line 56"/>
                <p:cNvSpPr>
                  <a:spLocks noChangeShapeType="1"/>
                </p:cNvSpPr>
                <p:nvPr/>
              </p:nvSpPr>
              <p:spPr bwMode="auto">
                <a:xfrm>
                  <a:off x="3129" y="2722"/>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6" name="Freeform 57"/>
                <p:cNvSpPr>
                  <a:spLocks/>
                </p:cNvSpPr>
                <p:nvPr/>
              </p:nvSpPr>
              <p:spPr bwMode="auto">
                <a:xfrm>
                  <a:off x="3072" y="2780"/>
                  <a:ext cx="100" cy="87"/>
                </a:xfrm>
                <a:custGeom>
                  <a:avLst/>
                  <a:gdLst>
                    <a:gd name="T0" fmla="*/ 0 w 100"/>
                    <a:gd name="T1" fmla="*/ 0 h 87"/>
                    <a:gd name="T2" fmla="*/ 57 w 100"/>
                    <a:gd name="T3" fmla="*/ 87 h 87"/>
                    <a:gd name="T4" fmla="*/ 100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57" y="87"/>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74794" name="Line 58"/>
              <p:cNvSpPr>
                <a:spLocks noChangeShapeType="1"/>
              </p:cNvSpPr>
              <p:nvPr/>
            </p:nvSpPr>
            <p:spPr bwMode="auto">
              <a:xfrm>
                <a:off x="2086" y="3061"/>
                <a:ext cx="90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2" name="Group 59"/>
            <p:cNvGrpSpPr>
              <a:grpSpLocks/>
            </p:cNvGrpSpPr>
            <p:nvPr/>
          </p:nvGrpSpPr>
          <p:grpSpPr bwMode="auto">
            <a:xfrm>
              <a:off x="4061135" y="5568974"/>
              <a:ext cx="1525107" cy="231776"/>
              <a:chOff x="2559" y="3436"/>
              <a:chExt cx="961" cy="146"/>
            </a:xfrm>
          </p:grpSpPr>
          <p:sp>
            <p:nvSpPr>
              <p:cNvPr id="74787" name="Line 60"/>
              <p:cNvSpPr>
                <a:spLocks noChangeShapeType="1"/>
              </p:cNvSpPr>
              <p:nvPr/>
            </p:nvSpPr>
            <p:spPr bwMode="auto">
              <a:xfrm>
                <a:off x="3519" y="3436"/>
                <a:ext cx="1" cy="1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88" name="Group 61"/>
              <p:cNvGrpSpPr>
                <a:grpSpLocks/>
              </p:cNvGrpSpPr>
              <p:nvPr/>
            </p:nvGrpSpPr>
            <p:grpSpPr bwMode="auto">
              <a:xfrm>
                <a:off x="2559" y="3436"/>
                <a:ext cx="100" cy="145"/>
                <a:chOff x="2685" y="3097"/>
                <a:chExt cx="100" cy="145"/>
              </a:xfrm>
            </p:grpSpPr>
            <p:sp>
              <p:nvSpPr>
                <p:cNvPr id="74790" name="Line 62"/>
                <p:cNvSpPr>
                  <a:spLocks noChangeShapeType="1"/>
                </p:cNvSpPr>
                <p:nvPr/>
              </p:nvSpPr>
              <p:spPr bwMode="auto">
                <a:xfrm>
                  <a:off x="2728" y="3155"/>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1" name="Freeform 63"/>
                <p:cNvSpPr>
                  <a:spLocks/>
                </p:cNvSpPr>
                <p:nvPr/>
              </p:nvSpPr>
              <p:spPr bwMode="auto">
                <a:xfrm>
                  <a:off x="2685" y="3097"/>
                  <a:ext cx="100" cy="87"/>
                </a:xfrm>
                <a:custGeom>
                  <a:avLst/>
                  <a:gdLst>
                    <a:gd name="T0" fmla="*/ 100 w 100"/>
                    <a:gd name="T1" fmla="*/ 87 h 87"/>
                    <a:gd name="T2" fmla="*/ 43 w 100"/>
                    <a:gd name="T3" fmla="*/ 0 h 87"/>
                    <a:gd name="T4" fmla="*/ 0 w 100"/>
                    <a:gd name="T5" fmla="*/ 87 h 87"/>
                    <a:gd name="T6" fmla="*/ 100 w 100"/>
                    <a:gd name="T7" fmla="*/ 87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100" y="87"/>
                      </a:moveTo>
                      <a:lnTo>
                        <a:pt x="43" y="0"/>
                      </a:lnTo>
                      <a:lnTo>
                        <a:pt x="0" y="87"/>
                      </a:lnTo>
                      <a:lnTo>
                        <a:pt x="100" y="87"/>
                      </a:lnTo>
                      <a:close/>
                    </a:path>
                  </a:pathLst>
                </a:custGeom>
                <a:solidFill>
                  <a:srgbClr val="00FF00"/>
                </a:solidFill>
                <a:ln w="9525">
                  <a:solidFill>
                    <a:schemeClr val="tx1"/>
                  </a:solidFill>
                  <a:round/>
                  <a:headEnd/>
                  <a:tailEnd/>
                </a:ln>
              </p:spPr>
              <p:txBody>
                <a:bodyPr/>
                <a:lstStyle/>
                <a:p>
                  <a:endParaRPr lang="zh-CN" altLang="en-US"/>
                </a:p>
              </p:txBody>
            </p:sp>
          </p:grpSp>
          <p:sp>
            <p:nvSpPr>
              <p:cNvPr id="74789" name="Line 64"/>
              <p:cNvSpPr>
                <a:spLocks noChangeShapeType="1"/>
              </p:cNvSpPr>
              <p:nvPr/>
            </p:nvSpPr>
            <p:spPr bwMode="auto">
              <a:xfrm>
                <a:off x="2616" y="3581"/>
                <a:ext cx="90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3" name="Group 65"/>
            <p:cNvGrpSpPr>
              <a:grpSpLocks/>
            </p:cNvGrpSpPr>
            <p:nvPr/>
          </p:nvGrpSpPr>
          <p:grpSpPr bwMode="auto">
            <a:xfrm>
              <a:off x="2128839" y="4745047"/>
              <a:ext cx="2867026" cy="503238"/>
              <a:chOff x="1341" y="2917"/>
              <a:chExt cx="1806" cy="317"/>
            </a:xfrm>
          </p:grpSpPr>
          <p:grpSp>
            <p:nvGrpSpPr>
              <p:cNvPr id="74782" name="Group 66"/>
              <p:cNvGrpSpPr>
                <a:grpSpLocks/>
              </p:cNvGrpSpPr>
              <p:nvPr/>
            </p:nvGrpSpPr>
            <p:grpSpPr bwMode="auto">
              <a:xfrm>
                <a:off x="1341" y="2932"/>
                <a:ext cx="100" cy="302"/>
                <a:chOff x="1467" y="2593"/>
                <a:chExt cx="100" cy="302"/>
              </a:xfrm>
            </p:grpSpPr>
            <p:sp>
              <p:nvSpPr>
                <p:cNvPr id="74785" name="Line 67"/>
                <p:cNvSpPr>
                  <a:spLocks noChangeShapeType="1"/>
                </p:cNvSpPr>
                <p:nvPr/>
              </p:nvSpPr>
              <p:spPr bwMode="auto">
                <a:xfrm>
                  <a:off x="1524" y="2593"/>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6" name="Freeform 68"/>
                <p:cNvSpPr>
                  <a:spLocks/>
                </p:cNvSpPr>
                <p:nvPr/>
              </p:nvSpPr>
              <p:spPr bwMode="auto">
                <a:xfrm>
                  <a:off x="1467" y="2809"/>
                  <a:ext cx="100" cy="86"/>
                </a:xfrm>
                <a:custGeom>
                  <a:avLst/>
                  <a:gdLst>
                    <a:gd name="T0" fmla="*/ 0 w 100"/>
                    <a:gd name="T1" fmla="*/ 0 h 86"/>
                    <a:gd name="T2" fmla="*/ 57 w 100"/>
                    <a:gd name="T3" fmla="*/ 86 h 86"/>
                    <a:gd name="T4" fmla="*/ 100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57" y="86"/>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74783" name="Line 69"/>
              <p:cNvSpPr>
                <a:spLocks noChangeShapeType="1"/>
              </p:cNvSpPr>
              <p:nvPr/>
            </p:nvSpPr>
            <p:spPr bwMode="auto">
              <a:xfrm>
                <a:off x="3146" y="2917"/>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4" name="Line 70"/>
              <p:cNvSpPr>
                <a:spLocks noChangeShapeType="1"/>
              </p:cNvSpPr>
              <p:nvPr/>
            </p:nvSpPr>
            <p:spPr bwMode="auto">
              <a:xfrm>
                <a:off x="1398" y="2917"/>
                <a:ext cx="1734"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4" name="Group 71"/>
            <p:cNvGrpSpPr>
              <a:grpSpLocks/>
            </p:cNvGrpSpPr>
            <p:nvPr/>
          </p:nvGrpSpPr>
          <p:grpSpPr bwMode="auto">
            <a:xfrm>
              <a:off x="3903304" y="5568992"/>
              <a:ext cx="2845696" cy="506417"/>
              <a:chOff x="2458" y="3436"/>
              <a:chExt cx="1792" cy="319"/>
            </a:xfrm>
          </p:grpSpPr>
          <p:sp>
            <p:nvSpPr>
              <p:cNvPr id="74777" name="Line 72"/>
              <p:cNvSpPr>
                <a:spLocks noChangeShapeType="1"/>
              </p:cNvSpPr>
              <p:nvPr/>
            </p:nvSpPr>
            <p:spPr bwMode="auto">
              <a:xfrm>
                <a:off x="2458" y="3451"/>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78" name="Group 73"/>
              <p:cNvGrpSpPr>
                <a:grpSpLocks/>
              </p:cNvGrpSpPr>
              <p:nvPr/>
            </p:nvGrpSpPr>
            <p:grpSpPr bwMode="auto">
              <a:xfrm>
                <a:off x="4149" y="3436"/>
                <a:ext cx="101" cy="303"/>
                <a:chOff x="4275" y="3097"/>
                <a:chExt cx="101" cy="303"/>
              </a:xfrm>
            </p:grpSpPr>
            <p:sp>
              <p:nvSpPr>
                <p:cNvPr id="74780" name="Line 74"/>
                <p:cNvSpPr>
                  <a:spLocks noChangeShapeType="1"/>
                </p:cNvSpPr>
                <p:nvPr/>
              </p:nvSpPr>
              <p:spPr bwMode="auto">
                <a:xfrm>
                  <a:off x="4318" y="3155"/>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Freeform 75"/>
                <p:cNvSpPr>
                  <a:spLocks/>
                </p:cNvSpPr>
                <p:nvPr/>
              </p:nvSpPr>
              <p:spPr bwMode="auto">
                <a:xfrm>
                  <a:off x="4275" y="3097"/>
                  <a:ext cx="101" cy="87"/>
                </a:xfrm>
                <a:custGeom>
                  <a:avLst/>
                  <a:gdLst>
                    <a:gd name="T0" fmla="*/ 101 w 101"/>
                    <a:gd name="T1" fmla="*/ 87 h 87"/>
                    <a:gd name="T2" fmla="*/ 43 w 101"/>
                    <a:gd name="T3" fmla="*/ 0 h 87"/>
                    <a:gd name="T4" fmla="*/ 0 w 101"/>
                    <a:gd name="T5" fmla="*/ 87 h 87"/>
                    <a:gd name="T6" fmla="*/ 101 w 101"/>
                    <a:gd name="T7" fmla="*/ 87 h 87"/>
                    <a:gd name="T8" fmla="*/ 0 60000 65536"/>
                    <a:gd name="T9" fmla="*/ 0 60000 65536"/>
                    <a:gd name="T10" fmla="*/ 0 60000 65536"/>
                    <a:gd name="T11" fmla="*/ 0 60000 65536"/>
                    <a:gd name="T12" fmla="*/ 0 w 101"/>
                    <a:gd name="T13" fmla="*/ 0 h 87"/>
                    <a:gd name="T14" fmla="*/ 101 w 101"/>
                    <a:gd name="T15" fmla="*/ 87 h 87"/>
                  </a:gdLst>
                  <a:ahLst/>
                  <a:cxnLst>
                    <a:cxn ang="T8">
                      <a:pos x="T0" y="T1"/>
                    </a:cxn>
                    <a:cxn ang="T9">
                      <a:pos x="T2" y="T3"/>
                    </a:cxn>
                    <a:cxn ang="T10">
                      <a:pos x="T4" y="T5"/>
                    </a:cxn>
                    <a:cxn ang="T11">
                      <a:pos x="T6" y="T7"/>
                    </a:cxn>
                  </a:cxnLst>
                  <a:rect l="T12" t="T13" r="T14" b="T15"/>
                  <a:pathLst>
                    <a:path w="101" h="87">
                      <a:moveTo>
                        <a:pt x="101" y="87"/>
                      </a:moveTo>
                      <a:lnTo>
                        <a:pt x="43" y="0"/>
                      </a:lnTo>
                      <a:lnTo>
                        <a:pt x="0" y="87"/>
                      </a:lnTo>
                      <a:lnTo>
                        <a:pt x="101" y="87"/>
                      </a:lnTo>
                      <a:close/>
                    </a:path>
                  </a:pathLst>
                </a:custGeom>
                <a:solidFill>
                  <a:srgbClr val="00FF00"/>
                </a:solidFill>
                <a:ln w="9525">
                  <a:solidFill>
                    <a:schemeClr val="tx1"/>
                  </a:solidFill>
                  <a:round/>
                  <a:headEnd/>
                  <a:tailEnd/>
                </a:ln>
              </p:spPr>
              <p:txBody>
                <a:bodyPr/>
                <a:lstStyle/>
                <a:p>
                  <a:endParaRPr lang="zh-CN" altLang="en-US"/>
                </a:p>
              </p:txBody>
            </p:sp>
          </p:grpSp>
          <p:sp>
            <p:nvSpPr>
              <p:cNvPr id="74779" name="Line 76"/>
              <p:cNvSpPr>
                <a:spLocks noChangeShapeType="1"/>
              </p:cNvSpPr>
              <p:nvPr/>
            </p:nvSpPr>
            <p:spPr bwMode="auto">
              <a:xfrm>
                <a:off x="2458" y="3754"/>
                <a:ext cx="1734"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5" name="Group 77"/>
            <p:cNvGrpSpPr>
              <a:grpSpLocks/>
            </p:cNvGrpSpPr>
            <p:nvPr/>
          </p:nvGrpSpPr>
          <p:grpSpPr bwMode="auto">
            <a:xfrm>
              <a:off x="1400614" y="5638800"/>
              <a:ext cx="319188" cy="481013"/>
              <a:chOff x="882" y="3480"/>
              <a:chExt cx="201" cy="303"/>
            </a:xfrm>
          </p:grpSpPr>
          <p:sp>
            <p:nvSpPr>
              <p:cNvPr id="74772" name="Line 78"/>
              <p:cNvSpPr>
                <a:spLocks noChangeShapeType="1"/>
              </p:cNvSpPr>
              <p:nvPr/>
            </p:nvSpPr>
            <p:spPr bwMode="auto">
              <a:xfrm>
                <a:off x="882" y="3480"/>
                <a:ext cx="1" cy="30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4773" name="Group 79"/>
              <p:cNvGrpSpPr>
                <a:grpSpLocks/>
              </p:cNvGrpSpPr>
              <p:nvPr/>
            </p:nvGrpSpPr>
            <p:grpSpPr bwMode="auto">
              <a:xfrm>
                <a:off x="982" y="3480"/>
                <a:ext cx="101" cy="302"/>
                <a:chOff x="1108" y="3141"/>
                <a:chExt cx="101" cy="302"/>
              </a:xfrm>
            </p:grpSpPr>
            <p:sp>
              <p:nvSpPr>
                <p:cNvPr id="74775" name="Line 80"/>
                <p:cNvSpPr>
                  <a:spLocks noChangeShapeType="1"/>
                </p:cNvSpPr>
                <p:nvPr/>
              </p:nvSpPr>
              <p:spPr bwMode="auto">
                <a:xfrm>
                  <a:off x="1151" y="3198"/>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Freeform 81"/>
                <p:cNvSpPr>
                  <a:spLocks/>
                </p:cNvSpPr>
                <p:nvPr/>
              </p:nvSpPr>
              <p:spPr bwMode="auto">
                <a:xfrm>
                  <a:off x="1108" y="3141"/>
                  <a:ext cx="101" cy="86"/>
                </a:xfrm>
                <a:custGeom>
                  <a:avLst/>
                  <a:gdLst>
                    <a:gd name="T0" fmla="*/ 101 w 101"/>
                    <a:gd name="T1" fmla="*/ 86 h 86"/>
                    <a:gd name="T2" fmla="*/ 43 w 101"/>
                    <a:gd name="T3" fmla="*/ 0 h 86"/>
                    <a:gd name="T4" fmla="*/ 0 w 101"/>
                    <a:gd name="T5" fmla="*/ 86 h 86"/>
                    <a:gd name="T6" fmla="*/ 101 w 101"/>
                    <a:gd name="T7" fmla="*/ 86 h 86"/>
                    <a:gd name="T8" fmla="*/ 0 60000 65536"/>
                    <a:gd name="T9" fmla="*/ 0 60000 65536"/>
                    <a:gd name="T10" fmla="*/ 0 60000 65536"/>
                    <a:gd name="T11" fmla="*/ 0 60000 65536"/>
                    <a:gd name="T12" fmla="*/ 0 w 101"/>
                    <a:gd name="T13" fmla="*/ 0 h 86"/>
                    <a:gd name="T14" fmla="*/ 101 w 101"/>
                    <a:gd name="T15" fmla="*/ 86 h 86"/>
                  </a:gdLst>
                  <a:ahLst/>
                  <a:cxnLst>
                    <a:cxn ang="T8">
                      <a:pos x="T0" y="T1"/>
                    </a:cxn>
                    <a:cxn ang="T9">
                      <a:pos x="T2" y="T3"/>
                    </a:cxn>
                    <a:cxn ang="T10">
                      <a:pos x="T4" y="T5"/>
                    </a:cxn>
                    <a:cxn ang="T11">
                      <a:pos x="T6" y="T7"/>
                    </a:cxn>
                  </a:cxnLst>
                  <a:rect l="T12" t="T13" r="T14" b="T15"/>
                  <a:pathLst>
                    <a:path w="101" h="86">
                      <a:moveTo>
                        <a:pt x="101" y="86"/>
                      </a:moveTo>
                      <a:lnTo>
                        <a:pt x="43" y="0"/>
                      </a:lnTo>
                      <a:lnTo>
                        <a:pt x="0" y="86"/>
                      </a:lnTo>
                      <a:lnTo>
                        <a:pt x="101" y="86"/>
                      </a:lnTo>
                      <a:close/>
                    </a:path>
                  </a:pathLst>
                </a:custGeom>
                <a:solidFill>
                  <a:srgbClr val="00FF00"/>
                </a:solidFill>
                <a:ln w="9525">
                  <a:solidFill>
                    <a:schemeClr val="tx1"/>
                  </a:solidFill>
                  <a:round/>
                  <a:headEnd/>
                  <a:tailEnd/>
                </a:ln>
              </p:spPr>
              <p:txBody>
                <a:bodyPr/>
                <a:lstStyle/>
                <a:p>
                  <a:endParaRPr lang="zh-CN" altLang="en-US"/>
                </a:p>
              </p:txBody>
            </p:sp>
          </p:grpSp>
          <p:sp>
            <p:nvSpPr>
              <p:cNvPr id="74774" name="Line 82"/>
              <p:cNvSpPr>
                <a:spLocks noChangeShapeType="1"/>
              </p:cNvSpPr>
              <p:nvPr/>
            </p:nvSpPr>
            <p:spPr bwMode="auto">
              <a:xfrm>
                <a:off x="882" y="3782"/>
                <a:ext cx="14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6" name="Group 83"/>
            <p:cNvGrpSpPr>
              <a:grpSpLocks/>
            </p:cNvGrpSpPr>
            <p:nvPr/>
          </p:nvGrpSpPr>
          <p:grpSpPr bwMode="auto">
            <a:xfrm>
              <a:off x="7200922" y="4722813"/>
              <a:ext cx="320676" cy="481012"/>
              <a:chOff x="4536" y="2903"/>
              <a:chExt cx="202" cy="303"/>
            </a:xfrm>
          </p:grpSpPr>
          <p:grpSp>
            <p:nvGrpSpPr>
              <p:cNvPr id="74767" name="Group 84"/>
              <p:cNvGrpSpPr>
                <a:grpSpLocks/>
              </p:cNvGrpSpPr>
              <p:nvPr/>
            </p:nvGrpSpPr>
            <p:grpSpPr bwMode="auto">
              <a:xfrm>
                <a:off x="4536" y="2903"/>
                <a:ext cx="101" cy="303"/>
                <a:chOff x="4662" y="2564"/>
                <a:chExt cx="101" cy="303"/>
              </a:xfrm>
            </p:grpSpPr>
            <p:sp>
              <p:nvSpPr>
                <p:cNvPr id="74770" name="Line 85"/>
                <p:cNvSpPr>
                  <a:spLocks noChangeShapeType="1"/>
                </p:cNvSpPr>
                <p:nvPr/>
              </p:nvSpPr>
              <p:spPr bwMode="auto">
                <a:xfrm>
                  <a:off x="4720" y="2564"/>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1" name="Freeform 86"/>
                <p:cNvSpPr>
                  <a:spLocks/>
                </p:cNvSpPr>
                <p:nvPr/>
              </p:nvSpPr>
              <p:spPr bwMode="auto">
                <a:xfrm>
                  <a:off x="4662" y="2780"/>
                  <a:ext cx="101" cy="87"/>
                </a:xfrm>
                <a:custGeom>
                  <a:avLst/>
                  <a:gdLst>
                    <a:gd name="T0" fmla="*/ 0 w 101"/>
                    <a:gd name="T1" fmla="*/ 0 h 87"/>
                    <a:gd name="T2" fmla="*/ 58 w 101"/>
                    <a:gd name="T3" fmla="*/ 87 h 87"/>
                    <a:gd name="T4" fmla="*/ 101 w 101"/>
                    <a:gd name="T5" fmla="*/ 0 h 87"/>
                    <a:gd name="T6" fmla="*/ 0 w 101"/>
                    <a:gd name="T7" fmla="*/ 0 h 87"/>
                    <a:gd name="T8" fmla="*/ 0 60000 65536"/>
                    <a:gd name="T9" fmla="*/ 0 60000 65536"/>
                    <a:gd name="T10" fmla="*/ 0 60000 65536"/>
                    <a:gd name="T11" fmla="*/ 0 60000 65536"/>
                    <a:gd name="T12" fmla="*/ 0 w 101"/>
                    <a:gd name="T13" fmla="*/ 0 h 87"/>
                    <a:gd name="T14" fmla="*/ 101 w 101"/>
                    <a:gd name="T15" fmla="*/ 87 h 87"/>
                  </a:gdLst>
                  <a:ahLst/>
                  <a:cxnLst>
                    <a:cxn ang="T8">
                      <a:pos x="T0" y="T1"/>
                    </a:cxn>
                    <a:cxn ang="T9">
                      <a:pos x="T2" y="T3"/>
                    </a:cxn>
                    <a:cxn ang="T10">
                      <a:pos x="T4" y="T5"/>
                    </a:cxn>
                    <a:cxn ang="T11">
                      <a:pos x="T6" y="T7"/>
                    </a:cxn>
                  </a:cxnLst>
                  <a:rect l="T12" t="T13" r="T14" b="T15"/>
                  <a:pathLst>
                    <a:path w="101" h="87">
                      <a:moveTo>
                        <a:pt x="0" y="0"/>
                      </a:moveTo>
                      <a:lnTo>
                        <a:pt x="58" y="87"/>
                      </a:lnTo>
                      <a:lnTo>
                        <a:pt x="101"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74768" name="Line 87"/>
              <p:cNvSpPr>
                <a:spLocks noChangeShapeType="1"/>
              </p:cNvSpPr>
              <p:nvPr/>
            </p:nvSpPr>
            <p:spPr bwMode="auto">
              <a:xfrm>
                <a:off x="4737" y="2903"/>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Line 88"/>
              <p:cNvSpPr>
                <a:spLocks noChangeShapeType="1"/>
              </p:cNvSpPr>
              <p:nvPr/>
            </p:nvSpPr>
            <p:spPr bwMode="auto">
              <a:xfrm>
                <a:off x="4594" y="2903"/>
                <a:ext cx="129"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3447934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wipe(down)">
                                      <p:cBhvr>
                                        <p:cTn id="7"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DF83BBBD-CF24-5C4E-9A76-A0011E57CE99}"/>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9.9</a:t>
            </a:r>
            <a:endParaRPr lang="zh-CN" altLang="en-US">
              <a:ea typeface="宋体" panose="02010600030101010101" pitchFamily="2" charset="-122"/>
            </a:endParaRPr>
          </a:p>
        </p:txBody>
      </p:sp>
      <p:sp>
        <p:nvSpPr>
          <p:cNvPr id="75778" name="矩形 1"/>
          <p:cNvSpPr>
            <a:spLocks noChangeArrowheads="1"/>
          </p:cNvSpPr>
          <p:nvPr/>
        </p:nvSpPr>
        <p:spPr bwMode="auto">
          <a:xfrm>
            <a:off x="1981201" y="1668463"/>
            <a:ext cx="853916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400">
                <a:solidFill>
                  <a:schemeClr val="tx1"/>
                </a:solidFill>
                <a:latin typeface="Tahoma" panose="020B0604030504040204" pitchFamily="34" charset="0"/>
                <a:ea typeface="黑体" panose="02010609060101010101" pitchFamily="49" charset="-122"/>
              </a:defRPr>
            </a:lvl3pPr>
            <a:lvl4pPr marL="1600200" indent="-228600">
              <a:defRPr kumimoji="1" sz="2400">
                <a:solidFill>
                  <a:schemeClr val="tx1"/>
                </a:solidFill>
                <a:latin typeface="Tahoma" panose="020B0604030504040204" pitchFamily="34" charset="0"/>
                <a:ea typeface="黑体" panose="02010609060101010101" pitchFamily="49" charset="-122"/>
              </a:defRPr>
            </a:lvl4pPr>
            <a:lvl5pPr marL="2057400" indent="-228600">
              <a:defRPr kumimoji="1"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黑体" panose="02010609060101010101" pitchFamily="49" charset="-122"/>
              </a:defRPr>
            </a:lvl9pPr>
          </a:lstStyle>
          <a:p>
            <a:pPr>
              <a:lnSpc>
                <a:spcPct val="150000"/>
              </a:lnSpc>
            </a:pPr>
            <a:r>
              <a:rPr lang="en-US" altLang="zh-CN" sz="2000">
                <a:latin typeface="Calibri" panose="020F0502020204030204" pitchFamily="34" charset="0"/>
                <a:ea typeface="宋体" panose="02010600030101010101" pitchFamily="2" charset="-122"/>
                <a:cs typeface="Times New Roman" panose="02020603050405020304" pitchFamily="18" charset="0"/>
              </a:rPr>
              <a:t>9.9 </a:t>
            </a:r>
            <a:r>
              <a:rPr lang="zh-CN" altLang="zh-CN" sz="2000">
                <a:latin typeface="Calibri" panose="020F0502020204030204" pitchFamily="34" charset="0"/>
                <a:ea typeface="宋体" panose="02010600030101010101" pitchFamily="2" charset="-122"/>
                <a:cs typeface="Times New Roman" panose="02020603050405020304" pitchFamily="18" charset="0"/>
              </a:rPr>
              <a:t>设</a:t>
            </a:r>
            <a:r>
              <a:rPr lang="en-US" altLang="zh-CN" sz="2000">
                <a:latin typeface="Calibri" panose="020F0502020204030204" pitchFamily="34" charset="0"/>
                <a:ea typeface="宋体" panose="02010600030101010101" pitchFamily="2" charset="-122"/>
                <a:cs typeface="Times New Roman" panose="02020603050405020304" pitchFamily="18" charset="0"/>
              </a:rPr>
              <a:t>32</a:t>
            </a:r>
            <a:r>
              <a:rPr lang="zh-CN" altLang="zh-CN" sz="2000">
                <a:latin typeface="Calibri" panose="020F0502020204030204" pitchFamily="34" charset="0"/>
                <a:ea typeface="宋体" panose="02010600030101010101" pitchFamily="2" charset="-122"/>
                <a:cs typeface="Times New Roman" panose="02020603050405020304" pitchFamily="18" charset="0"/>
              </a:rPr>
              <a:t>个处理器编号为</a:t>
            </a:r>
            <a:r>
              <a:rPr lang="en-US" altLang="zh-CN" sz="2000">
                <a:latin typeface="Calibri" panose="020F0502020204030204" pitchFamily="34" charset="0"/>
                <a:ea typeface="宋体" panose="02010600030101010101" pitchFamily="2" charset="-122"/>
                <a:cs typeface="Times New Roman" panose="02020603050405020304" pitchFamily="18" charset="0"/>
              </a:rPr>
              <a:t>0</a:t>
            </a:r>
            <a:r>
              <a:rPr lang="zh-CN" altLang="zh-CN" sz="2000">
                <a:latin typeface="Calibri" panose="020F0502020204030204" pitchFamily="34" charset="0"/>
                <a:ea typeface="宋体" panose="02010600030101010101" pitchFamily="2" charset="-122"/>
                <a:cs typeface="Times New Roman" panose="02020603050405020304" pitchFamily="18" charset="0"/>
              </a:rPr>
              <a:t>、</a:t>
            </a:r>
            <a:r>
              <a:rPr lang="en-US" altLang="zh-CN" sz="2000">
                <a:latin typeface="Calibri" panose="020F0502020204030204" pitchFamily="34" charset="0"/>
                <a:ea typeface="宋体" panose="02010600030101010101" pitchFamily="2" charset="-122"/>
                <a:cs typeface="Times New Roman" panose="02020603050405020304" pitchFamily="18" charset="0"/>
              </a:rPr>
              <a:t>1</a:t>
            </a:r>
            <a:r>
              <a:rPr lang="zh-CN" altLang="zh-CN" sz="2000">
                <a:latin typeface="Calibri" panose="020F0502020204030204" pitchFamily="34" charset="0"/>
                <a:ea typeface="宋体" panose="02010600030101010101" pitchFamily="2" charset="-122"/>
                <a:cs typeface="Times New Roman" panose="02020603050405020304" pitchFamily="18" charset="0"/>
              </a:rPr>
              <a:t>、</a:t>
            </a:r>
            <a:r>
              <a:rPr lang="en-US" altLang="zh-CN" sz="2000">
                <a:latin typeface="Calibri" panose="020F0502020204030204" pitchFamily="34" charset="0"/>
                <a:ea typeface="宋体" panose="02010600030101010101" pitchFamily="2" charset="-122"/>
                <a:cs typeface="Times New Roman" panose="02020603050405020304" pitchFamily="18" charset="0"/>
              </a:rPr>
              <a:t>…</a:t>
            </a:r>
            <a:r>
              <a:rPr lang="zh-CN" altLang="zh-CN" sz="2000">
                <a:latin typeface="Calibri" panose="020F0502020204030204" pitchFamily="34" charset="0"/>
                <a:ea typeface="宋体" panose="02010600030101010101" pitchFamily="2" charset="-122"/>
                <a:cs typeface="Times New Roman" panose="02020603050405020304" pitchFamily="18" charset="0"/>
              </a:rPr>
              <a:t>、</a:t>
            </a:r>
            <a:r>
              <a:rPr lang="en-US" altLang="zh-CN" sz="2000">
                <a:latin typeface="Calibri" panose="020F0502020204030204" pitchFamily="34" charset="0"/>
                <a:ea typeface="宋体" panose="02010600030101010101" pitchFamily="2" charset="-122"/>
                <a:cs typeface="Times New Roman" panose="02020603050405020304" pitchFamily="18" charset="0"/>
              </a:rPr>
              <a:t>31</a:t>
            </a:r>
            <a:r>
              <a:rPr lang="zh-CN" altLang="zh-CN" sz="2000">
                <a:latin typeface="Calibri" panose="020F0502020204030204" pitchFamily="34" charset="0"/>
                <a:ea typeface="宋体" panose="02010600030101010101" pitchFamily="2" charset="-122"/>
                <a:cs typeface="Times New Roman" panose="02020603050405020304" pitchFamily="18" charset="0"/>
              </a:rPr>
              <a:t>，</a:t>
            </a:r>
          </a:p>
          <a:p>
            <a:pPr>
              <a:lnSpc>
                <a:spcPct val="150000"/>
              </a:lnSpc>
            </a:pPr>
            <a:r>
              <a:rPr lang="en-US" altLang="zh-CN" sz="2000">
                <a:latin typeface="Calibri" panose="020F0502020204030204" pitchFamily="34" charset="0"/>
                <a:ea typeface="宋体" panose="02010600030101010101" pitchFamily="2" charset="-122"/>
                <a:cs typeface="Times New Roman" panose="02020603050405020304" pitchFamily="18" charset="0"/>
              </a:rPr>
              <a:t>(1) </a:t>
            </a:r>
            <a:r>
              <a:rPr lang="zh-CN" altLang="zh-CN" sz="2000">
                <a:latin typeface="Calibri" panose="020F0502020204030204" pitchFamily="34" charset="0"/>
                <a:ea typeface="宋体" panose="02010600030101010101" pitchFamily="2" charset="-122"/>
                <a:cs typeface="Times New Roman" panose="02020603050405020304" pitchFamily="18" charset="0"/>
              </a:rPr>
              <a:t>分别计算下列互连函数：</a:t>
            </a:r>
          </a:p>
          <a:p>
            <a:pPr>
              <a:lnSpc>
                <a:spcPct val="150000"/>
              </a:lnSpc>
            </a:pPr>
            <a:r>
              <a:rPr lang="en-US" altLang="zh-CN" sz="2000">
                <a:latin typeface="Calibri" panose="020F0502020204030204" pitchFamily="34" charset="0"/>
                <a:ea typeface="宋体" panose="02010600030101010101" pitchFamily="2" charset="-122"/>
                <a:cs typeface="Times New Roman" panose="02020603050405020304" pitchFamily="18" charset="0"/>
              </a:rPr>
              <a:t>(2) </a:t>
            </a:r>
            <a:r>
              <a:rPr lang="zh-CN" altLang="zh-CN" sz="2000">
                <a:latin typeface="Calibri" panose="020F0502020204030204" pitchFamily="34" charset="0"/>
                <a:ea typeface="宋体" panose="02010600030101010101" pitchFamily="2" charset="-122"/>
                <a:cs typeface="Times New Roman" panose="02020603050405020304" pitchFamily="18" charset="0"/>
              </a:rPr>
              <a:t>用</a:t>
            </a:r>
            <a:r>
              <a:rPr lang="en-US" altLang="zh-CN" sz="2000">
                <a:latin typeface="Calibri" panose="020F0502020204030204" pitchFamily="34" charset="0"/>
                <a:ea typeface="宋体" panose="02010600030101010101" pitchFamily="2" charset="-122"/>
                <a:cs typeface="Times New Roman" panose="02020603050405020304" pitchFamily="18" charset="0"/>
              </a:rPr>
              <a:t>Cube</a:t>
            </a:r>
            <a:r>
              <a:rPr lang="en-US" altLang="zh-CN" sz="2000" baseline="-25000">
                <a:latin typeface="Calibri" panose="020F0502020204030204" pitchFamily="34" charset="0"/>
                <a:ea typeface="宋体" panose="02010600030101010101" pitchFamily="2" charset="-122"/>
                <a:cs typeface="Times New Roman" panose="02020603050405020304" pitchFamily="18" charset="0"/>
              </a:rPr>
              <a:t>0</a:t>
            </a:r>
            <a:r>
              <a:rPr lang="zh-CN" altLang="zh-CN" sz="2000">
                <a:latin typeface="Calibri" panose="020F0502020204030204" pitchFamily="34"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σ</a:t>
            </a:r>
            <a:r>
              <a:rPr lang="zh-CN" altLang="zh-CN" sz="2000">
                <a:latin typeface="Calibri" panose="020F0502020204030204" pitchFamily="34" charset="0"/>
                <a:ea typeface="宋体" panose="02010600030101010101" pitchFamily="2" charset="-122"/>
                <a:cs typeface="Times New Roman" panose="02020603050405020304" pitchFamily="18" charset="0"/>
              </a:rPr>
              <a:t>构成混洗交换网（每步只能使用</a:t>
            </a:r>
            <a:r>
              <a:rPr lang="en-US" altLang="zh-CN" sz="2000">
                <a:latin typeface="Calibri" panose="020F0502020204030204" pitchFamily="34" charset="0"/>
                <a:ea typeface="宋体" panose="02010600030101010101" pitchFamily="2" charset="-122"/>
                <a:cs typeface="Times New Roman" panose="02020603050405020304" pitchFamily="18" charset="0"/>
              </a:rPr>
              <a:t>Cube</a:t>
            </a:r>
            <a:r>
              <a:rPr lang="en-US" altLang="zh-CN" sz="2000" baseline="-25000">
                <a:latin typeface="Calibri" panose="020F0502020204030204" pitchFamily="34" charset="0"/>
                <a:ea typeface="宋体" panose="02010600030101010101" pitchFamily="2" charset="-122"/>
                <a:cs typeface="Times New Roman" panose="02020603050405020304" pitchFamily="18" charset="0"/>
              </a:rPr>
              <a:t>0</a:t>
            </a:r>
            <a:r>
              <a:rPr lang="zh-CN" altLang="zh-CN" sz="2000">
                <a:latin typeface="Calibri" panose="020F0502020204030204" pitchFamily="34" charset="0"/>
                <a:ea typeface="宋体" panose="02010600030101010101" pitchFamily="2" charset="-122"/>
                <a:cs typeface="Times New Roman" panose="02020603050405020304" pitchFamily="18" charset="0"/>
              </a:rPr>
              <a:t>或</a:t>
            </a:r>
            <a:r>
              <a:rPr lang="en-US" altLang="zh-CN" sz="2000">
                <a:latin typeface="Times New Roman" panose="02020603050405020304" pitchFamily="18" charset="0"/>
                <a:ea typeface="宋体" panose="02010600030101010101" pitchFamily="2" charset="-122"/>
                <a:cs typeface="Times New Roman" panose="02020603050405020304" pitchFamily="18" charset="0"/>
              </a:rPr>
              <a:t>σ</a:t>
            </a:r>
            <a:r>
              <a:rPr lang="zh-CN" altLang="zh-CN" sz="2000">
                <a:latin typeface="Times New Roman" panose="02020603050405020304" pitchFamily="18" charset="0"/>
                <a:ea typeface="宋体" panose="02010600030101010101" pitchFamily="2" charset="-122"/>
                <a:cs typeface="Times New Roman" panose="02020603050405020304" pitchFamily="18" charset="0"/>
              </a:rPr>
              <a:t>一次</a:t>
            </a:r>
            <a:r>
              <a:rPr lang="zh-CN" altLang="zh-CN" sz="2000">
                <a:latin typeface="Calibri" panose="020F0502020204030204" pitchFamily="34" charset="0"/>
                <a:ea typeface="宋体" panose="02010600030101010101" pitchFamily="2" charset="-122"/>
                <a:cs typeface="Times New Roman" panose="02020603050405020304" pitchFamily="18" charset="0"/>
              </a:rPr>
              <a:t>），网络直径是多少？从</a:t>
            </a:r>
            <a:r>
              <a:rPr lang="en-US" altLang="zh-CN" sz="2000">
                <a:latin typeface="Calibri" panose="020F0502020204030204" pitchFamily="34" charset="0"/>
                <a:ea typeface="宋体" panose="02010600030101010101" pitchFamily="2" charset="-122"/>
                <a:cs typeface="Times New Roman" panose="02020603050405020304" pitchFamily="18" charset="0"/>
              </a:rPr>
              <a:t>5</a:t>
            </a:r>
            <a:r>
              <a:rPr lang="zh-CN" altLang="zh-CN" sz="2000">
                <a:latin typeface="Calibri" panose="020F0502020204030204" pitchFamily="34" charset="0"/>
                <a:ea typeface="宋体" panose="02010600030101010101" pitchFamily="2" charset="-122"/>
                <a:cs typeface="Times New Roman" panose="02020603050405020304" pitchFamily="18" charset="0"/>
              </a:rPr>
              <a:t>号处理机发送数据到</a:t>
            </a:r>
            <a:r>
              <a:rPr lang="en-US" altLang="zh-CN" sz="2000">
                <a:latin typeface="Calibri" panose="020F0502020204030204" pitchFamily="34" charset="0"/>
                <a:ea typeface="宋体" panose="02010600030101010101" pitchFamily="2" charset="-122"/>
                <a:cs typeface="Times New Roman" panose="02020603050405020304" pitchFamily="18" charset="0"/>
              </a:rPr>
              <a:t>7</a:t>
            </a:r>
            <a:r>
              <a:rPr lang="zh-CN" altLang="zh-CN" sz="2000">
                <a:latin typeface="Calibri" panose="020F0502020204030204" pitchFamily="34" charset="0"/>
                <a:ea typeface="宋体" panose="02010600030101010101" pitchFamily="2" charset="-122"/>
                <a:cs typeface="Times New Roman" panose="02020603050405020304" pitchFamily="18" charset="0"/>
              </a:rPr>
              <a:t>号处理机，最短路径要经过几步？请列出经过的处理机编号。</a:t>
            </a:r>
            <a:endParaRPr lang="en-US" altLang="zh-CN" sz="200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000">
                <a:latin typeface="Calibri" panose="020F0502020204030204" pitchFamily="34" charset="0"/>
                <a:ea typeface="宋体" panose="02010600030101010101" pitchFamily="2" charset="-122"/>
                <a:cs typeface="Times New Roman" panose="02020603050405020304" pitchFamily="18" charset="0"/>
              </a:rPr>
              <a:t>解</a:t>
            </a:r>
            <a:r>
              <a:rPr lang="en-US" altLang="zh-CN" sz="2000">
                <a:latin typeface="Calibri" panose="020F0502020204030204" pitchFamily="34" charset="0"/>
                <a:ea typeface="宋体" panose="02010600030101010101" pitchFamily="2" charset="-122"/>
                <a:cs typeface="Times New Roman" panose="02020603050405020304" pitchFamily="18" charset="0"/>
                <a:sym typeface="Wingdings" panose="05000000000000000000" pitchFamily="2" charset="2"/>
              </a:rPr>
              <a:t>:(1)</a:t>
            </a:r>
            <a:endParaRPr lang="zh-CN" altLang="zh-CN" sz="200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75779" name="Object 5"/>
          <p:cNvGraphicFramePr>
            <a:graphicFrameLocks noChangeAspect="1"/>
          </p:cNvGraphicFramePr>
          <p:nvPr/>
        </p:nvGraphicFramePr>
        <p:xfrm>
          <a:off x="2855913" y="4076701"/>
          <a:ext cx="7561262" cy="2238375"/>
        </p:xfrm>
        <a:graphic>
          <a:graphicData uri="http://schemas.openxmlformats.org/presentationml/2006/ole">
            <mc:AlternateContent xmlns:mc="http://schemas.openxmlformats.org/markup-compatibility/2006">
              <mc:Choice xmlns:v="urn:schemas-microsoft-com:vml" Requires="v">
                <p:oleObj spid="_x0000_s6192" name="Equation" r:id="rId3" imgW="0" imgH="0" progId="Equation.DSMT4">
                  <p:embed/>
                </p:oleObj>
              </mc:Choice>
              <mc:Fallback>
                <p:oleObj name="Equation" r:id="rId3" imgW="0" imgH="0" progId="Equation.DSMT4">
                  <p:embed/>
                  <p:pic>
                    <p:nvPicPr>
                      <p:cNvPr id="7577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4076701"/>
                        <a:ext cx="7561262"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39161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DF83BBBD-CF24-5C4E-9A76-A0011E57CE99}"/>
              </a:ext>
            </a:extLst>
          </p:cNvPr>
          <p:cNvSpPr>
            <a:spLocks noGrp="1" noChangeArrowheads="1"/>
          </p:cNvSpPr>
          <p:nvPr>
            <p:ph type="title"/>
          </p:nvPr>
        </p:nvSpPr>
        <p:spPr/>
        <p:txBody>
          <a:bodyPr/>
          <a:lstStyle/>
          <a:p>
            <a:pPr>
              <a:defRPr/>
            </a:pPr>
            <a:r>
              <a:rPr lang="zh-CN" altLang="en-US">
                <a:ea typeface="宋体" panose="02010600030101010101" pitchFamily="2" charset="-122"/>
              </a:rPr>
              <a:t>习题</a:t>
            </a:r>
            <a:r>
              <a:rPr lang="en-US" altLang="zh-CN">
                <a:ea typeface="宋体" panose="02010600030101010101" pitchFamily="2" charset="-122"/>
              </a:rPr>
              <a:t>9.9</a:t>
            </a:r>
            <a:endParaRPr lang="zh-CN" altLang="en-US">
              <a:ea typeface="宋体" panose="02010600030101010101" pitchFamily="2" charset="-122"/>
            </a:endParaRPr>
          </a:p>
        </p:txBody>
      </p:sp>
      <p:sp>
        <p:nvSpPr>
          <p:cNvPr id="76802" name="Text Box 5"/>
          <p:cNvSpPr txBox="1">
            <a:spLocks noChangeArrowheads="1"/>
          </p:cNvSpPr>
          <p:nvPr/>
        </p:nvSpPr>
        <p:spPr bwMode="auto">
          <a:xfrm>
            <a:off x="1881188" y="1916114"/>
            <a:ext cx="8786812"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1800">
                <a:latin typeface="Songti SC"/>
                <a:ea typeface="Songti SC"/>
                <a:cs typeface="Songti SC"/>
              </a:rPr>
              <a:t>（</a:t>
            </a:r>
            <a:r>
              <a:rPr lang="en-US" altLang="zh-CN" sz="1800">
                <a:latin typeface="Songti SC"/>
                <a:ea typeface="Songti SC"/>
                <a:cs typeface="Songti SC"/>
              </a:rPr>
              <a:t>2</a:t>
            </a:r>
            <a:r>
              <a:rPr lang="zh-CN" altLang="en-US" sz="1800">
                <a:latin typeface="Songti SC"/>
                <a:ea typeface="Songti SC"/>
                <a:cs typeface="Songti SC"/>
              </a:rPr>
              <a:t>）</a:t>
            </a:r>
            <a:r>
              <a:rPr lang="en-US" altLang="zh-CN" sz="1800">
                <a:latin typeface="Songti SC"/>
                <a:ea typeface="Songti SC"/>
                <a:cs typeface="Songti SC"/>
              </a:rPr>
              <a:t>2^5</a:t>
            </a:r>
            <a:r>
              <a:rPr lang="zh-CN" altLang="en-US" sz="1800">
                <a:latin typeface="Songti SC"/>
                <a:ea typeface="Songti SC"/>
                <a:cs typeface="Songti SC"/>
              </a:rPr>
              <a:t>个结点的</a:t>
            </a:r>
            <a:r>
              <a:rPr lang="zh-CN" altLang="en-US" sz="1800">
                <a:solidFill>
                  <a:srgbClr val="FF0000"/>
                </a:solidFill>
                <a:latin typeface="Songti SC"/>
                <a:ea typeface="Songti SC"/>
                <a:cs typeface="Songti SC"/>
              </a:rPr>
              <a:t>混洗交换网的直径是</a:t>
            </a:r>
            <a:r>
              <a:rPr lang="en-US" altLang="zh-CN" sz="1800">
                <a:solidFill>
                  <a:srgbClr val="FF0000"/>
                </a:solidFill>
                <a:latin typeface="Songti SC"/>
                <a:ea typeface="Songti SC"/>
                <a:cs typeface="Songti SC"/>
              </a:rPr>
              <a:t>2n-1 </a:t>
            </a:r>
            <a:r>
              <a:rPr lang="en-US" altLang="zh-CN" sz="1800">
                <a:latin typeface="Songti SC"/>
                <a:ea typeface="Songti SC"/>
                <a:cs typeface="Songti SC"/>
              </a:rPr>
              <a:t>=2×5-1=9;</a:t>
            </a:r>
          </a:p>
          <a:p>
            <a:pPr eaLnBrk="1" hangingPunct="1">
              <a:lnSpc>
                <a:spcPct val="150000"/>
              </a:lnSpc>
              <a:spcBef>
                <a:spcPct val="0"/>
              </a:spcBef>
              <a:buClrTx/>
              <a:buSzTx/>
              <a:buFontTx/>
              <a:buNone/>
            </a:pPr>
            <a:r>
              <a:rPr lang="zh-CN" altLang="en-US" sz="1800">
                <a:latin typeface="Songti SC"/>
                <a:ea typeface="Songti SC"/>
                <a:cs typeface="Songti SC"/>
              </a:rPr>
              <a:t>从</a:t>
            </a:r>
            <a:r>
              <a:rPr lang="en-US" altLang="zh-CN" sz="1800">
                <a:latin typeface="Songti SC"/>
                <a:ea typeface="Songti SC"/>
                <a:cs typeface="Songti SC"/>
              </a:rPr>
              <a:t>5</a:t>
            </a:r>
            <a:r>
              <a:rPr lang="zh-CN" altLang="en-US" sz="1800">
                <a:latin typeface="Songti SC"/>
                <a:ea typeface="Songti SC"/>
                <a:cs typeface="Songti SC"/>
              </a:rPr>
              <a:t>号处理机（</a:t>
            </a:r>
            <a:r>
              <a:rPr lang="en-US" altLang="zh-CN" sz="1800">
                <a:latin typeface="Songti SC"/>
                <a:ea typeface="Songti SC"/>
                <a:cs typeface="Songti SC"/>
              </a:rPr>
              <a:t>00101B</a:t>
            </a:r>
            <a:r>
              <a:rPr lang="zh-CN" altLang="en-US" sz="1800">
                <a:latin typeface="Songti SC"/>
                <a:ea typeface="Songti SC"/>
                <a:cs typeface="Songti SC"/>
              </a:rPr>
              <a:t>）发送数据到</a:t>
            </a:r>
            <a:r>
              <a:rPr lang="en-US" altLang="zh-CN" sz="1800">
                <a:latin typeface="Songti SC"/>
                <a:ea typeface="Songti SC"/>
                <a:cs typeface="Songti SC"/>
              </a:rPr>
              <a:t>7</a:t>
            </a:r>
            <a:r>
              <a:rPr lang="zh-CN" altLang="en-US" sz="1800">
                <a:latin typeface="Songti SC"/>
                <a:ea typeface="Songti SC"/>
                <a:cs typeface="Songti SC"/>
              </a:rPr>
              <a:t>号处理机（</a:t>
            </a:r>
            <a:r>
              <a:rPr lang="en-US" altLang="zh-CN" sz="1800">
                <a:latin typeface="Songti SC"/>
                <a:ea typeface="Songti SC"/>
                <a:cs typeface="Songti SC"/>
              </a:rPr>
              <a:t>00111B</a:t>
            </a:r>
            <a:r>
              <a:rPr lang="zh-CN" altLang="en-US" sz="1800">
                <a:latin typeface="Songti SC"/>
                <a:ea typeface="Songti SC"/>
                <a:cs typeface="Songti SC"/>
              </a:rPr>
              <a:t>），最短路径要经过</a:t>
            </a:r>
            <a:r>
              <a:rPr lang="en-US" altLang="zh-CN" sz="1800">
                <a:latin typeface="Songti SC"/>
                <a:ea typeface="Songti SC"/>
                <a:cs typeface="Songti SC"/>
              </a:rPr>
              <a:t>6</a:t>
            </a:r>
            <a:r>
              <a:rPr lang="zh-CN" altLang="en-US" sz="1800">
                <a:latin typeface="Songti SC"/>
                <a:ea typeface="Songti SC"/>
                <a:cs typeface="Songti SC"/>
              </a:rPr>
              <a:t>步，包含</a:t>
            </a:r>
            <a:r>
              <a:rPr lang="en-US" altLang="zh-CN" sz="1800">
                <a:latin typeface="Songti SC"/>
                <a:ea typeface="Songti SC"/>
                <a:cs typeface="Songti SC"/>
              </a:rPr>
              <a:t>5</a:t>
            </a:r>
            <a:r>
              <a:rPr lang="zh-CN" altLang="en-US" sz="1800">
                <a:latin typeface="Songti SC"/>
                <a:ea typeface="Songti SC"/>
                <a:cs typeface="Songti SC"/>
              </a:rPr>
              <a:t>步左移和</a:t>
            </a:r>
            <a:r>
              <a:rPr lang="en-US" altLang="zh-CN" sz="1800">
                <a:latin typeface="Songti SC"/>
                <a:ea typeface="Songti SC"/>
                <a:cs typeface="Songti SC"/>
              </a:rPr>
              <a:t>1</a:t>
            </a:r>
            <a:r>
              <a:rPr lang="zh-CN" altLang="en-US" sz="1800">
                <a:latin typeface="Songti SC"/>
                <a:ea typeface="Songti SC"/>
                <a:cs typeface="Songti SC"/>
              </a:rPr>
              <a:t>步求反（因为</a:t>
            </a:r>
            <a:r>
              <a:rPr lang="en-US" altLang="zh-CN" sz="1800">
                <a:latin typeface="Songti SC"/>
                <a:ea typeface="Songti SC"/>
                <a:cs typeface="Songti SC"/>
              </a:rPr>
              <a:t>00101BXOR00111B=00010B</a:t>
            </a:r>
            <a:r>
              <a:rPr lang="zh-CN" altLang="en-US" sz="1800">
                <a:latin typeface="Songti SC"/>
                <a:ea typeface="Songti SC"/>
                <a:cs typeface="Songti SC"/>
              </a:rPr>
              <a:t>），经过的处理机编号为：</a:t>
            </a:r>
            <a:r>
              <a:rPr lang="en-US" altLang="zh-CN" sz="1800">
                <a:latin typeface="Songti SC"/>
                <a:ea typeface="Songti SC"/>
                <a:cs typeface="Songti SC"/>
              </a:rPr>
              <a:t>00101B→01010B →10100B →01001B →10010B →10011B →00111B</a:t>
            </a:r>
          </a:p>
          <a:p>
            <a:pPr eaLnBrk="1" hangingPunct="1">
              <a:lnSpc>
                <a:spcPct val="150000"/>
              </a:lnSpc>
              <a:spcBef>
                <a:spcPct val="0"/>
              </a:spcBef>
              <a:buClrTx/>
              <a:buSzTx/>
              <a:buFontTx/>
              <a:buNone/>
            </a:pPr>
            <a:r>
              <a:rPr lang="zh-CN" altLang="en-US" sz="1800">
                <a:latin typeface="Songti SC"/>
                <a:ea typeface="Songti SC"/>
                <a:cs typeface="Songti SC"/>
              </a:rPr>
              <a:t>（</a:t>
            </a:r>
            <a:r>
              <a:rPr lang="en-US" altLang="zh-CN" sz="1800">
                <a:latin typeface="Songti SC"/>
                <a:ea typeface="Songti SC"/>
                <a:cs typeface="Songti SC"/>
              </a:rPr>
              <a:t>3</a:t>
            </a:r>
            <a:r>
              <a:rPr lang="zh-CN" altLang="en-US" sz="1800">
                <a:latin typeface="Songti SC"/>
                <a:ea typeface="Songti SC"/>
                <a:cs typeface="Songti SC"/>
              </a:rPr>
              <a:t>）</a:t>
            </a:r>
            <a:r>
              <a:rPr lang="zh-CN" altLang="en-US" sz="1800">
                <a:solidFill>
                  <a:srgbClr val="FF0000"/>
                </a:solidFill>
                <a:latin typeface="Songti SC"/>
                <a:ea typeface="Songti SC"/>
                <a:cs typeface="Songti SC"/>
              </a:rPr>
              <a:t>网络直径是「</a:t>
            </a:r>
            <a:r>
              <a:rPr lang="en-US" altLang="zh-CN" sz="1800">
                <a:solidFill>
                  <a:srgbClr val="FF0000"/>
                </a:solidFill>
                <a:latin typeface="Songti SC"/>
                <a:ea typeface="Songti SC"/>
                <a:cs typeface="Songti SC"/>
              </a:rPr>
              <a:t>5/2</a:t>
            </a:r>
            <a:r>
              <a:rPr lang="zh-CN" altLang="en-US" sz="1800">
                <a:solidFill>
                  <a:srgbClr val="FF0000"/>
                </a:solidFill>
                <a:latin typeface="Songti SC"/>
                <a:ea typeface="Songti SC"/>
                <a:cs typeface="Songti SC"/>
              </a:rPr>
              <a:t>」</a:t>
            </a:r>
            <a:r>
              <a:rPr lang="en-US" altLang="zh-CN" sz="1800">
                <a:latin typeface="Songti SC"/>
                <a:ea typeface="Songti SC"/>
                <a:cs typeface="Songti SC"/>
              </a:rPr>
              <a:t>=3</a:t>
            </a:r>
            <a:r>
              <a:rPr lang="zh-CN" altLang="en-US" sz="1800">
                <a:latin typeface="Songti SC"/>
                <a:ea typeface="Songti SC"/>
                <a:cs typeface="Songti SC"/>
              </a:rPr>
              <a:t>；</a:t>
            </a:r>
            <a:endParaRPr lang="en-US" altLang="zh-CN" sz="1800">
              <a:latin typeface="Songti SC"/>
              <a:ea typeface="Songti SC"/>
              <a:cs typeface="Songti SC"/>
            </a:endParaRPr>
          </a:p>
          <a:p>
            <a:pPr eaLnBrk="1" hangingPunct="1">
              <a:lnSpc>
                <a:spcPct val="150000"/>
              </a:lnSpc>
              <a:spcBef>
                <a:spcPct val="0"/>
              </a:spcBef>
              <a:buClrTx/>
              <a:buSzTx/>
              <a:buFontTx/>
              <a:buNone/>
            </a:pPr>
            <a:r>
              <a:rPr lang="zh-CN" altLang="en-US" sz="1800">
                <a:solidFill>
                  <a:srgbClr val="FF0000"/>
                </a:solidFill>
                <a:latin typeface="Songti SC"/>
                <a:ea typeface="Songti SC"/>
                <a:cs typeface="Songti SC"/>
              </a:rPr>
              <a:t>结点度是</a:t>
            </a:r>
            <a:r>
              <a:rPr lang="en-US" altLang="zh-CN" sz="1800">
                <a:solidFill>
                  <a:srgbClr val="FF0000"/>
                </a:solidFill>
                <a:latin typeface="Songti SC"/>
                <a:ea typeface="Songti SC"/>
                <a:cs typeface="Songti SC"/>
              </a:rPr>
              <a:t>2n-1 </a:t>
            </a:r>
            <a:r>
              <a:rPr lang="en-US" altLang="zh-CN" sz="1800">
                <a:latin typeface="Songti SC"/>
                <a:ea typeface="Songti SC"/>
                <a:cs typeface="Songti SC"/>
              </a:rPr>
              <a:t>=2×5-1=9</a:t>
            </a:r>
            <a:r>
              <a:rPr lang="zh-CN" altLang="en-US" sz="1800">
                <a:latin typeface="Songti SC"/>
                <a:ea typeface="Songti SC"/>
                <a:cs typeface="Songti SC"/>
              </a:rPr>
              <a:t>；</a:t>
            </a:r>
            <a:endParaRPr lang="en-US" altLang="zh-CN" sz="1800">
              <a:latin typeface="Songti SC"/>
              <a:ea typeface="Songti SC"/>
              <a:cs typeface="Songti SC"/>
            </a:endParaRPr>
          </a:p>
          <a:p>
            <a:pPr eaLnBrk="1" hangingPunct="1">
              <a:lnSpc>
                <a:spcPct val="150000"/>
              </a:lnSpc>
              <a:spcBef>
                <a:spcPct val="0"/>
              </a:spcBef>
              <a:buClrTx/>
              <a:buSzTx/>
              <a:buFontTx/>
              <a:buNone/>
            </a:pPr>
            <a:r>
              <a:rPr lang="zh-CN" altLang="en-US" sz="1800">
                <a:latin typeface="Songti SC"/>
                <a:ea typeface="Songti SC"/>
                <a:cs typeface="Songti SC"/>
              </a:rPr>
              <a:t>与</a:t>
            </a:r>
            <a:r>
              <a:rPr lang="en-US" altLang="zh-CN" sz="1800">
                <a:latin typeface="Songti SC"/>
                <a:ea typeface="Songti SC"/>
                <a:cs typeface="Songti SC"/>
              </a:rPr>
              <a:t>2</a:t>
            </a:r>
            <a:r>
              <a:rPr lang="zh-CN" altLang="en-US" sz="1800">
                <a:latin typeface="Songti SC"/>
                <a:ea typeface="Songti SC"/>
                <a:cs typeface="Songti SC"/>
              </a:rPr>
              <a:t>号处理机距离最远的是</a:t>
            </a:r>
            <a:r>
              <a:rPr lang="en-US" altLang="zh-CN" sz="1800">
                <a:latin typeface="Songti SC"/>
                <a:ea typeface="Songti SC"/>
                <a:cs typeface="Songti SC"/>
              </a:rPr>
              <a:t>13</a:t>
            </a:r>
            <a:r>
              <a:rPr lang="zh-CN" altLang="en-US" sz="1800">
                <a:latin typeface="Songti SC"/>
                <a:ea typeface="Songti SC"/>
                <a:cs typeface="Songti SC"/>
              </a:rPr>
              <a:t>、</a:t>
            </a:r>
            <a:r>
              <a:rPr lang="en-US" altLang="zh-CN" sz="1800">
                <a:latin typeface="Songti SC"/>
                <a:ea typeface="Songti SC"/>
                <a:cs typeface="Songti SC"/>
              </a:rPr>
              <a:t>15</a:t>
            </a:r>
            <a:r>
              <a:rPr lang="zh-CN" altLang="en-US" sz="1800">
                <a:latin typeface="Songti SC"/>
                <a:ea typeface="Songti SC"/>
                <a:cs typeface="Songti SC"/>
              </a:rPr>
              <a:t>、</a:t>
            </a:r>
            <a:r>
              <a:rPr lang="en-US" altLang="zh-CN" sz="1800">
                <a:latin typeface="Songti SC"/>
                <a:ea typeface="Songti SC"/>
                <a:cs typeface="Songti SC"/>
              </a:rPr>
              <a:t>21</a:t>
            </a:r>
            <a:r>
              <a:rPr lang="zh-CN" altLang="en-US" sz="1800">
                <a:latin typeface="Songti SC"/>
                <a:ea typeface="Songti SC"/>
                <a:cs typeface="Songti SC"/>
              </a:rPr>
              <a:t>、</a:t>
            </a:r>
            <a:r>
              <a:rPr lang="en-US" altLang="zh-CN" sz="1800">
                <a:latin typeface="Songti SC"/>
                <a:ea typeface="Songti SC"/>
                <a:cs typeface="Songti SC"/>
              </a:rPr>
              <a:t>23</a:t>
            </a:r>
            <a:r>
              <a:rPr lang="zh-CN" altLang="en-US" sz="1800">
                <a:latin typeface="Songti SC"/>
                <a:ea typeface="Songti SC"/>
                <a:cs typeface="Songti SC"/>
              </a:rPr>
              <a:t>号处理机。</a:t>
            </a:r>
            <a:r>
              <a:rPr lang="en-US" altLang="zh-CN" sz="1800">
                <a:latin typeface="Songti SC"/>
                <a:ea typeface="Songti SC"/>
                <a:cs typeface="Songti SC"/>
              </a:rPr>
              <a:t> </a:t>
            </a:r>
            <a:endParaRPr lang="zh-CN" altLang="en-US" sz="1800">
              <a:latin typeface="Songti SC"/>
              <a:ea typeface="Songti SC"/>
              <a:cs typeface="Songti SC"/>
            </a:endParaRPr>
          </a:p>
        </p:txBody>
      </p:sp>
    </p:spTree>
    <p:extLst>
      <p:ext uri="{BB962C8B-B14F-4D97-AF65-F5344CB8AC3E}">
        <p14:creationId xmlns:p14="http://schemas.microsoft.com/office/powerpoint/2010/main" val="329330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8076C535-99B6-644A-87F6-E1C42BDBA7BE}"/>
              </a:ext>
            </a:extLst>
          </p:cNvPr>
          <p:cNvSpPr>
            <a:spLocks noGrp="1" noChangeArrowheads="1"/>
          </p:cNvSpPr>
          <p:nvPr>
            <p:ph type="title"/>
          </p:nvPr>
        </p:nvSpPr>
        <p:spPr>
          <a:xfrm>
            <a:off x="843880" y="365125"/>
            <a:ext cx="10515600" cy="1325563"/>
          </a:xfrm>
        </p:spPr>
        <p:txBody>
          <a:bodyPr>
            <a:prstTxWarp prst="textNoShape">
              <a:avLst/>
            </a:prstTxWarp>
          </a:bodyPr>
          <a:lstStyle/>
          <a:p>
            <a:r>
              <a:rPr lang="zh-CN" altLang="en-US" smtClean="0">
                <a:ea typeface="宋体" panose="02010600030101010101" pitchFamily="2" charset="-122"/>
              </a:rPr>
              <a:t>习题</a:t>
            </a:r>
            <a:r>
              <a:rPr lang="en-US" altLang="zh-CN" smtClean="0">
                <a:ea typeface="宋体" panose="02010600030101010101" pitchFamily="2" charset="-122"/>
              </a:rPr>
              <a:t>9.13</a:t>
            </a:r>
            <a:r>
              <a:rPr lang="zh-CN" altLang="en-US" smtClean="0">
                <a:ea typeface="宋体" panose="02010600030101010101" pitchFamily="2" charset="-122"/>
              </a:rPr>
              <a:t>（</a:t>
            </a:r>
            <a:r>
              <a:rPr lang="zh-CN" altLang="zh-CN" smtClean="0">
                <a:ea typeface="宋体" panose="02010600030101010101" pitchFamily="2" charset="-122"/>
              </a:rPr>
              <a:t>多级互连网络</a:t>
            </a:r>
            <a:r>
              <a:rPr lang="zh-CN" altLang="en-US" smtClean="0">
                <a:ea typeface="宋体" panose="02010600030101010101" pitchFamily="2" charset="-122"/>
              </a:rPr>
              <a:t>）</a:t>
            </a:r>
          </a:p>
        </p:txBody>
      </p:sp>
      <p:sp>
        <p:nvSpPr>
          <p:cNvPr id="77826" name="内容占位符 2"/>
          <p:cNvSpPr>
            <a:spLocks noGrp="1"/>
          </p:cNvSpPr>
          <p:nvPr>
            <p:ph idx="1"/>
          </p:nvPr>
        </p:nvSpPr>
        <p:spPr>
          <a:xfrm>
            <a:off x="1740819" y="1685925"/>
            <a:ext cx="8472487" cy="2857500"/>
          </a:xfrm>
        </p:spPr>
        <p:txBody>
          <a:bodyPr/>
          <a:lstStyle/>
          <a:p>
            <a:pPr marL="0" lvl="2" indent="0" algn="just">
              <a:lnSpc>
                <a:spcPct val="120000"/>
              </a:lnSpc>
              <a:buClr>
                <a:schemeClr val="hlink"/>
              </a:buClr>
              <a:buNone/>
            </a:pPr>
            <a:r>
              <a:rPr lang="zh-CN" altLang="en-US" sz="1800">
                <a:latin typeface="宋体" panose="02010600030101010101" pitchFamily="2" charset="-122"/>
                <a:ea typeface="宋体" panose="02010600030101010101" pitchFamily="2" charset="-122"/>
              </a:rPr>
              <a:t>有</a:t>
            </a:r>
            <a:r>
              <a:rPr lang="en-US" altLang="zh-CN" sz="1800">
                <a:solidFill>
                  <a:srgbClr val="9933FF"/>
                </a:solidFill>
                <a:latin typeface="宋体" panose="02010600030101010101" pitchFamily="2" charset="-122"/>
                <a:ea typeface="宋体" panose="02010600030101010101" pitchFamily="2" charset="-122"/>
              </a:rPr>
              <a:t>log</a:t>
            </a:r>
            <a:r>
              <a:rPr lang="en-US" altLang="zh-CN" sz="1800" baseline="-25000">
                <a:solidFill>
                  <a:srgbClr val="9933FF"/>
                </a:solidFill>
                <a:latin typeface="宋体" panose="02010600030101010101" pitchFamily="2" charset="-122"/>
                <a:ea typeface="宋体" panose="02010600030101010101" pitchFamily="2" charset="-122"/>
              </a:rPr>
              <a:t>2</a:t>
            </a:r>
            <a:r>
              <a:rPr lang="en-US" altLang="zh-CN" sz="1800">
                <a:solidFill>
                  <a:srgbClr val="9933FF"/>
                </a:solidFill>
                <a:latin typeface="宋体" panose="02010600030101010101" pitchFamily="2" charset="-122"/>
                <a:ea typeface="宋体" panose="02010600030101010101" pitchFamily="2" charset="-122"/>
              </a:rPr>
              <a:t>N</a:t>
            </a:r>
            <a:r>
              <a:rPr lang="zh-CN" altLang="en-US" sz="1800">
                <a:latin typeface="宋体" panose="02010600030101010101" pitchFamily="2" charset="-122"/>
                <a:ea typeface="宋体" panose="02010600030101010101" pitchFamily="2" charset="-122"/>
              </a:rPr>
              <a:t>级，每级用</a:t>
            </a:r>
            <a:r>
              <a:rPr lang="en-US" altLang="zh-CN" sz="1800">
                <a:solidFill>
                  <a:srgbClr val="9933FF"/>
                </a:solidFill>
                <a:latin typeface="宋体" panose="02010600030101010101" pitchFamily="2" charset="-122"/>
                <a:ea typeface="宋体" panose="02010600030101010101" pitchFamily="2" charset="-122"/>
              </a:rPr>
              <a:t>N/2</a:t>
            </a:r>
            <a:r>
              <a:rPr lang="zh-CN" altLang="en-US" sz="1800">
                <a:latin typeface="宋体" panose="02010600030101010101" pitchFamily="2" charset="-122"/>
                <a:ea typeface="宋体" panose="02010600030101010101" pitchFamily="2" charset="-122"/>
              </a:rPr>
              <a:t>个</a:t>
            </a:r>
            <a:r>
              <a:rPr lang="en-US" altLang="zh-CN" sz="1800">
                <a:latin typeface="宋体" panose="02010600030101010101" pitchFamily="2" charset="-122"/>
                <a:ea typeface="宋体" panose="02010600030101010101" pitchFamily="2" charset="-122"/>
              </a:rPr>
              <a:t>2×2</a:t>
            </a:r>
            <a:r>
              <a:rPr lang="zh-CN" altLang="en-US" sz="1800">
                <a:latin typeface="宋体" panose="02010600030101010101" pitchFamily="2" charset="-122"/>
                <a:ea typeface="宋体" panose="02010600030101010101" pitchFamily="2" charset="-122"/>
              </a:rPr>
              <a:t>开关，共需要</a:t>
            </a:r>
            <a:r>
              <a:rPr lang="en-US" altLang="zh-CN" sz="1800">
                <a:solidFill>
                  <a:srgbClr val="9933FF"/>
                </a:solidFill>
                <a:latin typeface="宋体" panose="02010600030101010101" pitchFamily="2" charset="-122"/>
                <a:ea typeface="宋体" panose="02010600030101010101" pitchFamily="2" charset="-122"/>
              </a:rPr>
              <a:t>N/2</a:t>
            </a:r>
            <a:r>
              <a:rPr lang="zh-CN" altLang="en-US" sz="1800">
                <a:solidFill>
                  <a:srgbClr val="9933FF"/>
                </a:solidFill>
                <a:latin typeface="宋体" panose="02010600030101010101" pitchFamily="2" charset="-122"/>
                <a:ea typeface="宋体" panose="02010600030101010101" pitchFamily="2" charset="-122"/>
              </a:rPr>
              <a:t>*</a:t>
            </a:r>
            <a:r>
              <a:rPr lang="en-US" altLang="zh-CN" sz="1800">
                <a:solidFill>
                  <a:srgbClr val="9933FF"/>
                </a:solidFill>
                <a:latin typeface="宋体" panose="02010600030101010101" pitchFamily="2" charset="-122"/>
                <a:ea typeface="宋体" panose="02010600030101010101" pitchFamily="2" charset="-122"/>
              </a:rPr>
              <a:t>log</a:t>
            </a:r>
            <a:r>
              <a:rPr lang="en-US" altLang="zh-CN" sz="1800" baseline="-25000">
                <a:solidFill>
                  <a:srgbClr val="9933FF"/>
                </a:solidFill>
                <a:latin typeface="宋体" panose="02010600030101010101" pitchFamily="2" charset="-122"/>
                <a:ea typeface="宋体" panose="02010600030101010101" pitchFamily="2" charset="-122"/>
              </a:rPr>
              <a:t>2</a:t>
            </a:r>
            <a:r>
              <a:rPr lang="en-US" altLang="zh-CN" sz="1800">
                <a:solidFill>
                  <a:srgbClr val="9933FF"/>
                </a:solidFill>
                <a:latin typeface="宋体" panose="02010600030101010101" pitchFamily="2" charset="-122"/>
                <a:ea typeface="宋体" panose="02010600030101010101" pitchFamily="2" charset="-122"/>
              </a:rPr>
              <a:t>N</a:t>
            </a:r>
            <a:r>
              <a:rPr lang="zh-CN" altLang="en-US" sz="1800">
                <a:latin typeface="宋体" panose="02010600030101010101" pitchFamily="2" charset="-122"/>
                <a:ea typeface="宋体" panose="02010600030101010101" pitchFamily="2" charset="-122"/>
              </a:rPr>
              <a:t>个开关。</a:t>
            </a:r>
          </a:p>
          <a:p>
            <a:pPr marL="0" indent="0" algn="just">
              <a:lnSpc>
                <a:spcPct val="120000"/>
              </a:lnSpc>
              <a:buNone/>
            </a:pPr>
            <a:r>
              <a:rPr lang="zh-CN" altLang="en-US" sz="1800">
                <a:latin typeface="宋体" panose="02010600030101010101" pitchFamily="2" charset="-122"/>
                <a:ea typeface="宋体" panose="02010600030101010101" pitchFamily="2" charset="-122"/>
              </a:rPr>
              <a:t>用</a:t>
            </a:r>
            <a:r>
              <a:rPr lang="en-US" altLang="zh-CN" sz="1800">
                <a:latin typeface="宋体" panose="02010600030101010101" pitchFamily="2" charset="-122"/>
                <a:ea typeface="宋体" panose="02010600030101010101" pitchFamily="2" charset="-122"/>
              </a:rPr>
              <a:t>N=8</a:t>
            </a:r>
            <a:r>
              <a:rPr lang="zh-CN" altLang="en-US" sz="1800">
                <a:latin typeface="宋体" panose="02010600030101010101" pitchFamily="2" charset="-122"/>
                <a:ea typeface="宋体" panose="02010600030101010101" pitchFamily="2" charset="-122"/>
              </a:rPr>
              <a:t>的三级</a:t>
            </a:r>
            <a:r>
              <a:rPr lang="en-US" altLang="zh-CN" sz="1800">
                <a:latin typeface="宋体" panose="02010600030101010101" pitchFamily="2" charset="-122"/>
                <a:ea typeface="宋体" panose="02010600030101010101" pitchFamily="2" charset="-122"/>
              </a:rPr>
              <a:t>Omega</a:t>
            </a:r>
            <a:r>
              <a:rPr lang="zh-CN" altLang="en-US" sz="1800">
                <a:latin typeface="宋体" panose="02010600030101010101" pitchFamily="2" charset="-122"/>
                <a:ea typeface="宋体" panose="02010600030101010101" pitchFamily="2" charset="-122"/>
              </a:rPr>
              <a:t>网络连接</a:t>
            </a: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个处理机（</a:t>
            </a:r>
            <a:r>
              <a:rPr lang="en-US" altLang="zh-CN" sz="1800">
                <a:latin typeface="宋体" panose="02010600030101010101" pitchFamily="2" charset="-122"/>
                <a:ea typeface="宋体" panose="02010600030101010101" pitchFamily="2" charset="-122"/>
              </a:rPr>
              <a:t>P0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P7</a:t>
            </a:r>
            <a:r>
              <a:rPr lang="zh-CN" altLang="en-US" sz="1800">
                <a:latin typeface="宋体" panose="02010600030101010101" pitchFamily="2" charset="-122"/>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marL="0" indent="0" algn="just">
              <a:lnSpc>
                <a:spcPct val="120000"/>
              </a:lnSpc>
              <a:buNone/>
            </a:pP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个处理机的输出端分别依次连接</a:t>
            </a:r>
            <a:r>
              <a:rPr lang="en-US" altLang="zh-CN" sz="1800">
                <a:latin typeface="宋体" panose="02010600030101010101" pitchFamily="2" charset="-122"/>
                <a:ea typeface="宋体" panose="02010600030101010101" pitchFamily="2" charset="-122"/>
              </a:rPr>
              <a:t>Omega</a:t>
            </a:r>
            <a:r>
              <a:rPr lang="zh-CN" altLang="en-US" sz="1800">
                <a:latin typeface="宋体" panose="02010600030101010101" pitchFamily="2" charset="-122"/>
                <a:ea typeface="宋体" panose="02010600030101010101" pitchFamily="2" charset="-122"/>
              </a:rPr>
              <a:t>的</a:t>
            </a: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个输入端</a:t>
            </a:r>
            <a:r>
              <a:rPr lang="en-US" altLang="zh-CN" sz="1800">
                <a:latin typeface="宋体" panose="02010600030101010101" pitchFamily="2" charset="-122"/>
                <a:ea typeface="宋体" panose="02010600030101010101" pitchFamily="2" charset="-122"/>
              </a:rPr>
              <a:t>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7</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 8</a:t>
            </a:r>
            <a:r>
              <a:rPr lang="zh-CN" altLang="en-US" sz="1800">
                <a:latin typeface="宋体" panose="02010600030101010101" pitchFamily="2" charset="-122"/>
                <a:ea typeface="宋体" panose="02010600030101010101" pitchFamily="2" charset="-122"/>
              </a:rPr>
              <a:t>个处理机的输入端分别依次连接</a:t>
            </a:r>
            <a:r>
              <a:rPr lang="en-US" altLang="zh-CN" sz="1800">
                <a:latin typeface="宋体" panose="02010600030101010101" pitchFamily="2" charset="-122"/>
                <a:ea typeface="宋体" panose="02010600030101010101" pitchFamily="2" charset="-122"/>
              </a:rPr>
              <a:t>Omega</a:t>
            </a:r>
            <a:r>
              <a:rPr lang="zh-CN" altLang="en-US" sz="1800">
                <a:latin typeface="宋体" panose="02010600030101010101" pitchFamily="2" charset="-122"/>
                <a:ea typeface="宋体" panose="02010600030101010101" pitchFamily="2" charset="-122"/>
              </a:rPr>
              <a:t>的</a:t>
            </a: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个输出端</a:t>
            </a:r>
            <a:r>
              <a:rPr lang="en-US" altLang="zh-CN" sz="1800">
                <a:latin typeface="宋体" panose="02010600030101010101" pitchFamily="2" charset="-122"/>
                <a:ea typeface="宋体" panose="02010600030101010101" pitchFamily="2" charset="-122"/>
              </a:rPr>
              <a:t>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7</a:t>
            </a:r>
            <a:r>
              <a:rPr lang="zh-CN" altLang="en-US" sz="1800">
                <a:latin typeface="宋体" panose="02010600030101010101" pitchFamily="2" charset="-122"/>
                <a:ea typeface="宋体" panose="02010600030101010101" pitchFamily="2" charset="-122"/>
              </a:rPr>
              <a:t>，处理机</a:t>
            </a:r>
            <a:r>
              <a:rPr lang="en-US" altLang="zh-CN" sz="1800">
                <a:latin typeface="宋体" panose="02010600030101010101" pitchFamily="2" charset="-122"/>
                <a:ea typeface="宋体" panose="02010600030101010101" pitchFamily="2" charset="-122"/>
              </a:rPr>
              <a:t>P6</a:t>
            </a:r>
            <a:r>
              <a:rPr lang="zh-CN" altLang="en-US" sz="1800">
                <a:latin typeface="宋体" panose="02010600030101010101" pitchFamily="2" charset="-122"/>
                <a:ea typeface="宋体" panose="02010600030101010101" pitchFamily="2" charset="-122"/>
              </a:rPr>
              <a:t>要把数据播送到处理机</a:t>
            </a:r>
            <a:r>
              <a:rPr lang="en-US" altLang="zh-CN" sz="1800">
                <a:latin typeface="宋体" panose="02010600030101010101" pitchFamily="2" charset="-122"/>
                <a:ea typeface="宋体" panose="02010600030101010101" pitchFamily="2" charset="-122"/>
              </a:rPr>
              <a:t>P0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P4</a:t>
            </a:r>
            <a:r>
              <a:rPr lang="zh-CN" altLang="en-US" sz="1800">
                <a:latin typeface="宋体" panose="02010600030101010101" pitchFamily="2" charset="-122"/>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marL="0" indent="0" algn="just">
              <a:lnSpc>
                <a:spcPct val="120000"/>
              </a:lnSpc>
              <a:buNone/>
            </a:pPr>
            <a:r>
              <a:rPr lang="zh-CN" altLang="en-US" sz="1800">
                <a:latin typeface="宋体" panose="02010600030101010101" pitchFamily="2" charset="-122"/>
                <a:ea typeface="宋体" panose="02010600030101010101" pitchFamily="2" charset="-122"/>
              </a:rPr>
              <a:t>处理机</a:t>
            </a:r>
            <a:r>
              <a:rPr lang="en-US" altLang="zh-CN" sz="1800">
                <a:latin typeface="宋体" panose="02010600030101010101" pitchFamily="2" charset="-122"/>
                <a:ea typeface="宋体" panose="02010600030101010101" pitchFamily="2" charset="-122"/>
              </a:rPr>
              <a:t>P3</a:t>
            </a:r>
            <a:r>
              <a:rPr lang="zh-CN" altLang="en-US" sz="1800">
                <a:latin typeface="宋体" panose="02010600030101010101" pitchFamily="2" charset="-122"/>
                <a:ea typeface="宋体" panose="02010600030101010101" pitchFamily="2" charset="-122"/>
              </a:rPr>
              <a:t>要把数据播送到处理机</a:t>
            </a:r>
            <a:r>
              <a:rPr lang="en-US" altLang="zh-CN" sz="1800">
                <a:latin typeface="宋体" panose="02010600030101010101" pitchFamily="2" charset="-122"/>
                <a:ea typeface="宋体" panose="02010600030101010101" pitchFamily="2" charset="-122"/>
              </a:rPr>
              <a:t>P5</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P7</a:t>
            </a:r>
            <a:r>
              <a:rPr lang="zh-CN" altLang="en-US" sz="1800">
                <a:latin typeface="宋体" panose="02010600030101010101" pitchFamily="2" charset="-122"/>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marL="0" indent="0" algn="just">
              <a:lnSpc>
                <a:spcPct val="120000"/>
              </a:lnSpc>
              <a:buNone/>
            </a:pPr>
            <a:r>
              <a:rPr lang="zh-CN" altLang="en-US" sz="1800">
                <a:latin typeface="宋体" panose="02010600030101010101" pitchFamily="2" charset="-122"/>
                <a:ea typeface="宋体" panose="02010600030101010101" pitchFamily="2" charset="-122"/>
              </a:rPr>
              <a:t>能否同时为它们的播送要求实现连接，画出开关状态图。</a:t>
            </a:r>
          </a:p>
        </p:txBody>
      </p:sp>
      <p:graphicFrame>
        <p:nvGraphicFramePr>
          <p:cNvPr id="77827" name="对象 3"/>
          <p:cNvGraphicFramePr>
            <a:graphicFrameLocks noChangeAspect="1"/>
          </p:cNvGraphicFramePr>
          <p:nvPr>
            <p:extLst>
              <p:ext uri="{D42A27DB-BD31-4B8C-83A1-F6EECF244321}">
                <p14:modId xmlns:p14="http://schemas.microsoft.com/office/powerpoint/2010/main" val="1146939410"/>
              </p:ext>
            </p:extLst>
          </p:nvPr>
        </p:nvGraphicFramePr>
        <p:xfrm>
          <a:off x="3293393" y="3933825"/>
          <a:ext cx="3816350" cy="2584450"/>
        </p:xfrm>
        <a:graphic>
          <a:graphicData uri="http://schemas.openxmlformats.org/presentationml/2006/ole">
            <mc:AlternateContent xmlns:mc="http://schemas.openxmlformats.org/markup-compatibility/2006">
              <mc:Choice xmlns:v="urn:schemas-microsoft-com:vml" Requires="v">
                <p:oleObj spid="_x0000_s7216" name="Picture" r:id="rId3" imgW="0" imgH="0" progId="Word.Picture.8">
                  <p:embed/>
                </p:oleObj>
              </mc:Choice>
              <mc:Fallback>
                <p:oleObj name="Picture" r:id="rId3" imgW="0" imgH="0" progId="Word.Picture.8">
                  <p:embed/>
                  <p:pic>
                    <p:nvPicPr>
                      <p:cNvPr id="77827"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3393" y="3933825"/>
                        <a:ext cx="381635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3602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txBox="1">
            <a:spLocks noChangeArrowheads="1"/>
          </p:cNvSpPr>
          <p:nvPr/>
        </p:nvSpPr>
        <p:spPr bwMode="auto">
          <a:xfrm>
            <a:off x="1703389" y="1695450"/>
            <a:ext cx="88534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hlink"/>
              </a:buClr>
              <a:buSzTx/>
              <a:buFontTx/>
              <a:buNone/>
            </a:pPr>
            <a:r>
              <a:rPr lang="zh-CN" altLang="en-US" sz="1800">
                <a:latin typeface="宋体" panose="02010600030101010101" pitchFamily="2" charset="-122"/>
                <a:ea typeface="宋体" panose="02010600030101010101" pitchFamily="2" charset="-122"/>
              </a:rPr>
              <a:t>对于一台</a:t>
            </a:r>
            <a:r>
              <a:rPr lang="en-US" altLang="zh-CN" sz="1800">
                <a:latin typeface="宋体" panose="02010600030101010101" pitchFamily="2" charset="-122"/>
                <a:ea typeface="宋体" panose="02010600030101010101" pitchFamily="2" charset="-122"/>
              </a:rPr>
              <a:t>400MHz</a:t>
            </a:r>
            <a:r>
              <a:rPr lang="zh-CN" altLang="en-US" sz="1800">
                <a:latin typeface="宋体" panose="02010600030101010101" pitchFamily="2" charset="-122"/>
                <a:ea typeface="宋体" panose="02010600030101010101" pitchFamily="2" charset="-122"/>
              </a:rPr>
              <a:t>计算机执行标准测试程序，程序中指令类型，执行数量和平均时钟周期数如下：</a:t>
            </a:r>
          </a:p>
          <a:p>
            <a:pPr eaLnBrk="1" hangingPunct="1">
              <a:lnSpc>
                <a:spcPct val="90000"/>
              </a:lnSpc>
              <a:buClr>
                <a:schemeClr val="hlink"/>
              </a:buClr>
              <a:buSzTx/>
              <a:buFont typeface="Wingdings" panose="05000000000000000000" pitchFamily="2" charset="2"/>
              <a:buChar char="v"/>
            </a:pPr>
            <a:endParaRPr lang="zh-CN" altLang="en-US" sz="2000">
              <a:latin typeface="宋体" panose="02010600030101010101" pitchFamily="2" charset="-122"/>
              <a:ea typeface="宋体" panose="02010600030101010101" pitchFamily="2" charset="-122"/>
            </a:endParaRPr>
          </a:p>
          <a:p>
            <a:pPr eaLnBrk="1" hangingPunct="1">
              <a:lnSpc>
                <a:spcPct val="90000"/>
              </a:lnSpc>
              <a:buClr>
                <a:schemeClr val="hlink"/>
              </a:buClr>
              <a:buSzTx/>
              <a:buFont typeface="Wingdings" panose="05000000000000000000" pitchFamily="2" charset="2"/>
              <a:buChar char="v"/>
            </a:pPr>
            <a:endParaRPr lang="zh-CN" altLang="en-US" sz="2000">
              <a:latin typeface="宋体" panose="02010600030101010101" pitchFamily="2" charset="-122"/>
              <a:ea typeface="宋体" panose="02010600030101010101" pitchFamily="2" charset="-122"/>
            </a:endParaRPr>
          </a:p>
          <a:p>
            <a:pPr eaLnBrk="1" hangingPunct="1">
              <a:lnSpc>
                <a:spcPct val="90000"/>
              </a:lnSpc>
              <a:buClr>
                <a:schemeClr val="hlink"/>
              </a:buClr>
              <a:buSzTx/>
              <a:buFont typeface="Wingdings" panose="05000000000000000000" pitchFamily="2" charset="2"/>
              <a:buChar char="v"/>
            </a:pPr>
            <a:endParaRPr lang="zh-CN" altLang="en-US" sz="2000">
              <a:latin typeface="宋体" panose="02010600030101010101" pitchFamily="2" charset="-122"/>
              <a:ea typeface="宋体" panose="02010600030101010101" pitchFamily="2" charset="-122"/>
            </a:endParaRPr>
          </a:p>
          <a:p>
            <a:pPr eaLnBrk="1" hangingPunct="1">
              <a:lnSpc>
                <a:spcPct val="90000"/>
              </a:lnSpc>
              <a:buClr>
                <a:schemeClr val="hlink"/>
              </a:buClr>
              <a:buSzTx/>
              <a:buFont typeface="Wingdings" panose="05000000000000000000" pitchFamily="2" charset="2"/>
              <a:buChar char="v"/>
            </a:pPr>
            <a:endParaRPr lang="zh-CN" altLang="en-US" sz="2000">
              <a:latin typeface="宋体" panose="02010600030101010101" pitchFamily="2" charset="-122"/>
              <a:ea typeface="宋体" panose="02010600030101010101" pitchFamily="2" charset="-122"/>
            </a:endParaRPr>
          </a:p>
          <a:p>
            <a:pPr eaLnBrk="1" hangingPunct="1">
              <a:lnSpc>
                <a:spcPct val="90000"/>
              </a:lnSpc>
              <a:buClr>
                <a:schemeClr val="hlink"/>
              </a:buClr>
              <a:buSzTx/>
              <a:buFontTx/>
              <a:buNone/>
            </a:pPr>
            <a:endParaRPr lang="zh-CN" altLang="en-US" sz="2000">
              <a:latin typeface="宋体" panose="02010600030101010101" pitchFamily="2" charset="-122"/>
              <a:ea typeface="宋体" panose="02010600030101010101" pitchFamily="2" charset="-122"/>
            </a:endParaRPr>
          </a:p>
        </p:txBody>
      </p:sp>
      <p:sp>
        <p:nvSpPr>
          <p:cNvPr id="41986" name="Rectangle 120"/>
          <p:cNvSpPr>
            <a:spLocks noChangeArrowheads="1"/>
          </p:cNvSpPr>
          <p:nvPr/>
        </p:nvSpPr>
        <p:spPr bwMode="auto">
          <a:xfrm>
            <a:off x="1592263" y="4181476"/>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latin typeface="宋体" panose="02010600030101010101" pitchFamily="2" charset="-122"/>
                <a:ea typeface="宋体" panose="02010600030101010101" pitchFamily="2" charset="-122"/>
                <a:cs typeface="Times New Roman" panose="02020603050405020304" pitchFamily="18" charset="0"/>
              </a:rPr>
              <a:t>解：</a:t>
            </a:r>
          </a:p>
        </p:txBody>
      </p:sp>
      <p:sp>
        <p:nvSpPr>
          <p:cNvPr id="10277" name="Rectangle 2">
            <a:extLst>
              <a:ext uri="{FF2B5EF4-FFF2-40B4-BE49-F238E27FC236}">
                <a16:creationId xmlns:a16="http://schemas.microsoft.com/office/drawing/2014/main" id="{5C43745A-4C7C-BC4C-8BB2-E60572364C1D}"/>
              </a:ext>
            </a:extLst>
          </p:cNvPr>
          <p:cNvSpPr>
            <a:spLocks noGrp="1" noChangeArrowheads="1"/>
          </p:cNvSpPr>
          <p:nvPr>
            <p:ph type="title"/>
          </p:nvPr>
        </p:nvSpPr>
        <p:spPr>
          <a:xfrm>
            <a:off x="1847850" y="960438"/>
            <a:ext cx="8458200" cy="563562"/>
          </a:xfrm>
        </p:spPr>
        <p:txBody>
          <a:bodyPr/>
          <a:lstStyle/>
          <a:p>
            <a:pPr eaLnBrk="1" hangingPunct="1">
              <a:defRPr/>
            </a:pPr>
            <a:r>
              <a:rPr lang="zh-CN" altLang="en-US" sz="2800" dirty="0">
                <a:ea typeface="宋体" panose="02010600030101010101" pitchFamily="2" charset="-122"/>
              </a:rPr>
              <a:t>习题</a:t>
            </a:r>
            <a:r>
              <a:rPr lang="en-US" altLang="zh-CN" sz="2800" dirty="0">
                <a:ea typeface="宋体" panose="02010600030101010101" pitchFamily="2" charset="-122"/>
              </a:rPr>
              <a:t>1.7</a:t>
            </a:r>
          </a:p>
        </p:txBody>
      </p:sp>
      <p:pic>
        <p:nvPicPr>
          <p:cNvPr id="419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8339" y="2235200"/>
            <a:ext cx="76676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8350"/>
            <a:ext cx="91440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84339" y="5284789"/>
            <a:ext cx="51530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03388" y="6070600"/>
            <a:ext cx="5988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文本框 7"/>
          <p:cNvSpPr txBox="1">
            <a:spLocks noChangeArrowheads="1"/>
          </p:cNvSpPr>
          <p:nvPr/>
        </p:nvSpPr>
        <p:spPr bwMode="auto">
          <a:xfrm>
            <a:off x="1703388" y="3654426"/>
            <a:ext cx="6983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latin typeface="宋体" panose="02010600030101010101" pitchFamily="2" charset="-122"/>
                <a:ea typeface="宋体" panose="02010600030101010101" pitchFamily="2" charset="-122"/>
              </a:rPr>
              <a:t>求该计算机的有效</a:t>
            </a:r>
            <a:r>
              <a:rPr lang="en-US" altLang="zh-CN" sz="1800">
                <a:latin typeface="宋体" panose="02010600030101010101" pitchFamily="2" charset="-122"/>
                <a:ea typeface="宋体" panose="02010600030101010101" pitchFamily="2" charset="-122"/>
              </a:rPr>
              <a:t>CPI</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MIPS</a:t>
            </a:r>
            <a:r>
              <a:rPr lang="zh-CN" altLang="en-US" sz="1800">
                <a:latin typeface="宋体" panose="02010600030101010101" pitchFamily="2" charset="-122"/>
                <a:ea typeface="宋体" panose="02010600030101010101" pitchFamily="2" charset="-122"/>
              </a:rPr>
              <a:t>和程序执行时间</a:t>
            </a:r>
            <a:r>
              <a:rPr lang="zh-CN" altLang="en-US" sz="24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9965130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a:xfrm>
            <a:off x="1776736" y="262977"/>
            <a:ext cx="8578850" cy="863600"/>
          </a:xfrm>
        </p:spPr>
        <p:txBody>
          <a:bodyPr>
            <a:prstTxWarp prst="textNoShape">
              <a:avLst/>
            </a:prstTxWarp>
          </a:bodyPr>
          <a:lstStyle/>
          <a:p>
            <a:r>
              <a:rPr lang="zh-CN" altLang="en-US" sz="4000">
                <a:latin typeface="宋体" panose="02010600030101010101" pitchFamily="2" charset="-122"/>
                <a:ea typeface="宋体" panose="02010600030101010101" pitchFamily="2" charset="-122"/>
              </a:rPr>
              <a:t>习题</a:t>
            </a:r>
            <a:r>
              <a:rPr lang="en-US" altLang="zh-CN" sz="4000">
                <a:latin typeface="宋体" panose="02010600030101010101" pitchFamily="2" charset="-122"/>
                <a:ea typeface="宋体" panose="02010600030101010101" pitchFamily="2" charset="-122"/>
              </a:rPr>
              <a:t>10.6</a:t>
            </a:r>
            <a:r>
              <a:rPr lang="zh-CN" altLang="en-US" sz="4000">
                <a:latin typeface="宋体" panose="02010600030101010101" pitchFamily="2" charset="-122"/>
                <a:ea typeface="宋体" panose="02010600030101010101" pitchFamily="2" charset="-122"/>
              </a:rPr>
              <a:t>（</a:t>
            </a:r>
            <a:r>
              <a:rPr lang="zh-CN" altLang="zh-CN" sz="4000">
                <a:latin typeface="宋体" panose="02010600030101010101" pitchFamily="2" charset="-122"/>
                <a:ea typeface="宋体" panose="02010600030101010101" pitchFamily="2" charset="-122"/>
              </a:rPr>
              <a:t>并行处理</a:t>
            </a:r>
            <a:r>
              <a:rPr lang="zh-CN" altLang="en-US" sz="4000">
                <a:latin typeface="宋体" panose="02010600030101010101" pitchFamily="2" charset="-122"/>
                <a:ea typeface="宋体" panose="02010600030101010101" pitchFamily="2" charset="-122"/>
              </a:rPr>
              <a:t>对性能的提高）</a:t>
            </a:r>
          </a:p>
        </p:txBody>
      </p:sp>
      <p:sp>
        <p:nvSpPr>
          <p:cNvPr id="78850" name="内容占位符 2"/>
          <p:cNvSpPr>
            <a:spLocks noGrp="1"/>
          </p:cNvSpPr>
          <p:nvPr>
            <p:ph idx="1"/>
          </p:nvPr>
        </p:nvSpPr>
        <p:spPr>
          <a:xfrm>
            <a:off x="1643386" y="1126578"/>
            <a:ext cx="8820150" cy="5419725"/>
          </a:xfrm>
        </p:spPr>
        <p:txBody>
          <a:bodyPr>
            <a:normAutofit lnSpcReduction="10000"/>
          </a:bodyPr>
          <a:lstStyle/>
          <a:p>
            <a:pPr marL="107950" indent="0">
              <a:lnSpc>
                <a:spcPct val="120000"/>
              </a:lnSpc>
              <a:buClr>
                <a:srgbClr val="FFFFFF"/>
              </a:buClr>
              <a:buNone/>
            </a:pPr>
            <a:r>
              <a:rPr lang="zh-CN" altLang="en-US" sz="1800">
                <a:latin typeface="宋体" panose="02010600030101010101" pitchFamily="2" charset="-122"/>
                <a:ea typeface="宋体" panose="02010600030101010101" pitchFamily="2" charset="-122"/>
              </a:rPr>
              <a:t>一个具有</a:t>
            </a:r>
            <a:r>
              <a:rPr lang="en-US" altLang="zh-CN" sz="1800">
                <a:latin typeface="宋体" panose="02010600030101010101" pitchFamily="2" charset="-122"/>
                <a:ea typeface="宋体" panose="02010600030101010101" pitchFamily="2" charset="-122"/>
              </a:rPr>
              <a:t>32</a:t>
            </a:r>
            <a:r>
              <a:rPr lang="zh-CN" altLang="en-US" sz="1800">
                <a:latin typeface="宋体" panose="02010600030101010101" pitchFamily="2" charset="-122"/>
                <a:ea typeface="宋体" panose="02010600030101010101" pitchFamily="2" charset="-122"/>
              </a:rPr>
              <a:t>台处理机的系统，对远程存储器访问时间是</a:t>
            </a:r>
            <a:r>
              <a:rPr lang="en-US" altLang="zh-CN" sz="1800">
                <a:latin typeface="宋体" panose="02010600030101010101" pitchFamily="2" charset="-122"/>
                <a:ea typeface="宋体" panose="02010600030101010101" pitchFamily="2" charset="-122"/>
              </a:rPr>
              <a:t>2000ns</a:t>
            </a:r>
            <a:r>
              <a:rPr lang="zh-CN" altLang="en-US" sz="1800">
                <a:latin typeface="宋体" panose="02010600030101010101" pitchFamily="2" charset="-122"/>
                <a:ea typeface="宋体" panose="02010600030101010101" pitchFamily="2" charset="-122"/>
              </a:rPr>
              <a:t>。除了通信以外，假设计算中的访问均命中局部存储器。当发出一个远程请求时，本地处理机挂起。处理机的时钟周期是</a:t>
            </a:r>
            <a:r>
              <a:rPr lang="en-US" altLang="zh-CN" sz="1800">
                <a:latin typeface="宋体" panose="02010600030101010101" pitchFamily="2" charset="-122"/>
                <a:ea typeface="宋体" panose="02010600030101010101" pitchFamily="2" charset="-122"/>
              </a:rPr>
              <a:t>10ns</a:t>
            </a:r>
            <a:r>
              <a:rPr lang="zh-CN" altLang="en-US" sz="1800">
                <a:latin typeface="宋体" panose="02010600030101010101" pitchFamily="2" charset="-122"/>
                <a:ea typeface="宋体" panose="02010600030101010101" pitchFamily="2" charset="-122"/>
              </a:rPr>
              <a:t>，假设指令基本的</a:t>
            </a:r>
            <a:r>
              <a:rPr lang="en-US" altLang="zh-CN" sz="1800">
                <a:latin typeface="宋体" panose="02010600030101010101" pitchFamily="2" charset="-122"/>
                <a:ea typeface="宋体" panose="02010600030101010101" pitchFamily="2" charset="-122"/>
              </a:rPr>
              <a:t>CPI</a:t>
            </a:r>
            <a:r>
              <a:rPr lang="zh-CN" altLang="en-US" sz="1800">
                <a:latin typeface="宋体" panose="02010600030101010101" pitchFamily="2" charset="-122"/>
                <a:ea typeface="宋体" panose="02010600030101010101" pitchFamily="2" charset="-122"/>
              </a:rPr>
              <a:t>为</a:t>
            </a:r>
            <a:r>
              <a:rPr lang="en-US" altLang="zh-CN" sz="1800">
                <a:latin typeface="宋体" panose="02010600030101010101" pitchFamily="2" charset="-122"/>
                <a:ea typeface="宋体" panose="02010600030101010101" pitchFamily="2" charset="-122"/>
              </a:rPr>
              <a:t>1.0</a:t>
            </a:r>
            <a:r>
              <a:rPr lang="zh-CN" altLang="en-US" sz="1800">
                <a:latin typeface="宋体" panose="02010600030101010101" pitchFamily="2" charset="-122"/>
                <a:ea typeface="宋体" panose="02010600030101010101" pitchFamily="2" charset="-122"/>
              </a:rPr>
              <a:t>（假设所有访存均命中</a:t>
            </a:r>
            <a:r>
              <a:rPr lang="en-US" altLang="zh-CN" sz="1800">
                <a:latin typeface="宋体" panose="02010600030101010101" pitchFamily="2" charset="-122"/>
                <a:ea typeface="宋体" panose="02010600030101010101" pitchFamily="2" charset="-122"/>
              </a:rPr>
              <a:t>cache</a:t>
            </a:r>
            <a:r>
              <a:rPr lang="zh-CN" altLang="en-US" sz="1800">
                <a:latin typeface="宋体" panose="02010600030101010101" pitchFamily="2" charset="-122"/>
                <a:ea typeface="宋体" panose="02010600030101010101" pitchFamily="2" charset="-122"/>
              </a:rPr>
              <a:t>）。对于下述两种情况：</a:t>
            </a:r>
            <a:endParaRPr lang="en-US" altLang="zh-CN" sz="1800">
              <a:latin typeface="宋体" panose="02010600030101010101" pitchFamily="2" charset="-122"/>
              <a:ea typeface="宋体" panose="02010600030101010101" pitchFamily="2" charset="-122"/>
            </a:endParaRPr>
          </a:p>
          <a:p>
            <a:pPr marL="107950" indent="0">
              <a:lnSpc>
                <a:spcPct val="120000"/>
              </a:lnSpc>
              <a:buClr>
                <a:srgbClr val="FFFFFF"/>
              </a:buClr>
              <a:buNone/>
            </a:pP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1</a:t>
            </a:r>
            <a:r>
              <a:rPr lang="zh-CN" altLang="en-US" sz="1800">
                <a:latin typeface="宋体" panose="02010600030101010101" pitchFamily="2" charset="-122"/>
                <a:ea typeface="宋体" panose="02010600030101010101" pitchFamily="2" charset="-122"/>
              </a:rPr>
              <a:t>）没有远程访问；</a:t>
            </a:r>
            <a:endParaRPr lang="en-US" altLang="zh-CN" sz="1800">
              <a:latin typeface="宋体" panose="02010600030101010101" pitchFamily="2" charset="-122"/>
              <a:ea typeface="宋体" panose="02010600030101010101" pitchFamily="2" charset="-122"/>
            </a:endParaRPr>
          </a:p>
          <a:p>
            <a:pPr marL="107950" indent="0">
              <a:lnSpc>
                <a:spcPct val="120000"/>
              </a:lnSpc>
              <a:buClr>
                <a:srgbClr val="FFFFFF"/>
              </a:buClr>
              <a:buNone/>
            </a:pP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0.5%</a:t>
            </a:r>
            <a:r>
              <a:rPr lang="zh-CN" altLang="en-US" sz="1800">
                <a:latin typeface="宋体" panose="02010600030101010101" pitchFamily="2" charset="-122"/>
                <a:ea typeface="宋体" panose="02010600030101010101" pitchFamily="2" charset="-122"/>
              </a:rPr>
              <a:t>的指令需要远程访问</a:t>
            </a:r>
            <a:r>
              <a:rPr lang="en-US" altLang="zh-CN" sz="1800">
                <a:latin typeface="宋体" panose="02010600030101010101" pitchFamily="2" charset="-122"/>
                <a:ea typeface="宋体" panose="02010600030101010101" pitchFamily="2" charset="-122"/>
              </a:rPr>
              <a:t>.</a:t>
            </a:r>
          </a:p>
          <a:p>
            <a:pPr marL="107950" indent="0">
              <a:lnSpc>
                <a:spcPct val="120000"/>
              </a:lnSpc>
              <a:buClr>
                <a:srgbClr val="FFFFFF"/>
              </a:buClr>
              <a:buNone/>
            </a:pPr>
            <a:r>
              <a:rPr lang="zh-CN" altLang="en-US" sz="1800">
                <a:latin typeface="宋体" panose="02010600030101010101" pitchFamily="2" charset="-122"/>
                <a:ea typeface="宋体" panose="02010600030101010101" pitchFamily="2" charset="-122"/>
              </a:rPr>
              <a:t>试问前者比后者快多少？</a:t>
            </a:r>
            <a:endParaRPr lang="en-US" altLang="zh-CN" sz="1800">
              <a:latin typeface="宋体" panose="02010600030101010101" pitchFamily="2" charset="-122"/>
              <a:ea typeface="宋体" panose="02010600030101010101" pitchFamily="2" charset="-122"/>
            </a:endParaRPr>
          </a:p>
          <a:p>
            <a:pPr marL="107950" indent="0">
              <a:lnSpc>
                <a:spcPct val="130000"/>
              </a:lnSpc>
              <a:buNone/>
            </a:pPr>
            <a:r>
              <a:rPr lang="zh-CN" altLang="en-US" sz="2000">
                <a:latin typeface="宋体" panose="02010600030101010101" pitchFamily="2" charset="-122"/>
                <a:ea typeface="宋体" panose="02010600030101010101" pitchFamily="2" charset="-122"/>
              </a:rPr>
              <a:t>解</a:t>
            </a:r>
            <a:r>
              <a:rPr lang="zh-CN" altLang="en-US" sz="1800">
                <a:latin typeface="宋体" panose="02010600030101010101" pitchFamily="2" charset="-122"/>
                <a:ea typeface="宋体" panose="02010600030101010101" pitchFamily="2" charset="-122"/>
              </a:rPr>
              <a:t>：已知远程访问率 </a:t>
            </a:r>
            <a:r>
              <a:rPr lang="en-US" altLang="zh-CN" sz="1800">
                <a:latin typeface="宋体" panose="02010600030101010101" pitchFamily="2" charset="-122"/>
                <a:ea typeface="宋体" panose="02010600030101010101" pitchFamily="2" charset="-122"/>
              </a:rPr>
              <a:t>p = 0.5%</a:t>
            </a:r>
            <a:r>
              <a:rPr lang="zh-CN" altLang="en-US" sz="1800">
                <a:latin typeface="宋体" panose="02010600030101010101" pitchFamily="2" charset="-122"/>
                <a:ea typeface="宋体" panose="02010600030101010101" pitchFamily="2" charset="-122"/>
              </a:rPr>
              <a:t>，远程访问时间 </a:t>
            </a:r>
            <a:r>
              <a:rPr lang="en-US" altLang="zh-CN" sz="1800">
                <a:latin typeface="宋体" panose="02010600030101010101" pitchFamily="2" charset="-122"/>
                <a:ea typeface="宋体" panose="02010600030101010101" pitchFamily="2" charset="-122"/>
              </a:rPr>
              <a:t>t = 2000ns</a:t>
            </a:r>
            <a:r>
              <a:rPr lang="zh-CN" altLang="en-US" sz="1800">
                <a:latin typeface="宋体" panose="02010600030101010101" pitchFamily="2" charset="-122"/>
                <a:ea typeface="宋体" panose="02010600030101010101" pitchFamily="2" charset="-122"/>
              </a:rPr>
              <a:t>，时钟周期 </a:t>
            </a:r>
            <a:r>
              <a:rPr lang="en-US" altLang="zh-CN" sz="1800">
                <a:latin typeface="宋体" panose="02010600030101010101" pitchFamily="2" charset="-122"/>
                <a:ea typeface="宋体" panose="02010600030101010101" pitchFamily="2" charset="-122"/>
              </a:rPr>
              <a:t>T = 10ns</a:t>
            </a:r>
          </a:p>
          <a:p>
            <a:pPr marL="107950" indent="0">
              <a:lnSpc>
                <a:spcPct val="130000"/>
              </a:lnSpc>
              <a:buNone/>
            </a:pPr>
            <a:r>
              <a:rPr lang="zh-CN" altLang="en-US" sz="1800">
                <a:latin typeface="宋体" panose="02010600030101010101" pitchFamily="2" charset="-122"/>
                <a:ea typeface="宋体" panose="02010600030101010101" pitchFamily="2" charset="-122"/>
              </a:rPr>
              <a:t>    远程访问开销 </a:t>
            </a:r>
            <a:r>
              <a:rPr lang="en-US" altLang="zh-CN" sz="1800">
                <a:latin typeface="宋体" panose="02010600030101010101" pitchFamily="2" charset="-122"/>
                <a:ea typeface="宋体" panose="02010600030101010101" pitchFamily="2" charset="-122"/>
              </a:rPr>
              <a:t>C = t/T = 2000ns/10ns = 200</a:t>
            </a:r>
            <a:r>
              <a:rPr lang="zh-CN" altLang="en-US" sz="1800">
                <a:latin typeface="宋体" panose="02010600030101010101" pitchFamily="2" charset="-122"/>
                <a:ea typeface="宋体" panose="02010600030101010101" pitchFamily="2" charset="-122"/>
              </a:rPr>
              <a:t>（时钟周期数）</a:t>
            </a:r>
          </a:p>
          <a:p>
            <a:pPr marL="107950" indent="0">
              <a:lnSpc>
                <a:spcPct val="130000"/>
              </a:lnSpc>
              <a:buNone/>
            </a:pPr>
            <a:r>
              <a:rPr lang="zh-CN" altLang="en-US" sz="1800">
                <a:latin typeface="宋体" panose="02010600030101010101" pitchFamily="2" charset="-122"/>
                <a:ea typeface="宋体" panose="02010600030101010101" pitchFamily="2" charset="-122"/>
              </a:rPr>
              <a:t>    有</a:t>
            </a:r>
            <a:r>
              <a:rPr lang="en-US" altLang="zh-CN" sz="1800">
                <a:latin typeface="宋体" panose="02010600030101010101" pitchFamily="2" charset="-122"/>
                <a:ea typeface="宋体" panose="02010600030101010101" pitchFamily="2" charset="-122"/>
              </a:rPr>
              <a:t>0.5%</a:t>
            </a:r>
            <a:r>
              <a:rPr lang="zh-CN" altLang="en-US" sz="1800">
                <a:latin typeface="宋体" panose="02010600030101010101" pitchFamily="2" charset="-122"/>
                <a:ea typeface="宋体" panose="02010600030101010101" pitchFamily="2" charset="-122"/>
              </a:rPr>
              <a:t>远程访问的机器的实际</a:t>
            </a:r>
            <a:r>
              <a:rPr lang="en-US" altLang="zh-CN" sz="1800">
                <a:latin typeface="宋体" panose="02010600030101010101" pitchFamily="2" charset="-122"/>
                <a:ea typeface="宋体" panose="02010600030101010101" pitchFamily="2" charset="-122"/>
              </a:rPr>
              <a:t>CPI2</a:t>
            </a:r>
            <a:r>
              <a:rPr lang="zh-CN" altLang="en-US" sz="1800">
                <a:latin typeface="宋体" panose="02010600030101010101" pitchFamily="2" charset="-122"/>
                <a:ea typeface="宋体" panose="02010600030101010101" pitchFamily="2" charset="-122"/>
              </a:rPr>
              <a:t>为：</a:t>
            </a:r>
            <a:r>
              <a:rPr lang="en-US" altLang="zh-CN" sz="1800">
                <a:latin typeface="宋体" panose="02010600030101010101" pitchFamily="2" charset="-122"/>
                <a:ea typeface="宋体" panose="02010600030101010101" pitchFamily="2" charset="-122"/>
              </a:rPr>
              <a:t>CPI2 = CPI1+p×C =1.0+0.5%×200 = 2.0</a:t>
            </a:r>
          </a:p>
          <a:p>
            <a:pPr marL="107950" indent="0">
              <a:lnSpc>
                <a:spcPct val="130000"/>
              </a:lnSpc>
              <a:buNone/>
            </a:pPr>
            <a:r>
              <a:rPr lang="zh-CN" altLang="en-US" sz="1800">
                <a:latin typeface="宋体" panose="02010600030101010101" pitchFamily="2" charset="-122"/>
                <a:ea typeface="宋体" panose="02010600030101010101" pitchFamily="2" charset="-122"/>
              </a:rPr>
              <a:t>    只有局部访问的机器的基本 </a:t>
            </a:r>
            <a:r>
              <a:rPr lang="en-US" altLang="zh-CN" sz="1800">
                <a:latin typeface="宋体" panose="02010600030101010101" pitchFamily="2" charset="-122"/>
                <a:ea typeface="宋体" panose="02010600030101010101" pitchFamily="2" charset="-122"/>
              </a:rPr>
              <a:t>CPI1 = 1.0</a:t>
            </a:r>
            <a:r>
              <a:rPr lang="zh-CN" altLang="en-US" sz="1800">
                <a:latin typeface="宋体" panose="02010600030101010101" pitchFamily="2" charset="-122"/>
                <a:ea typeface="宋体" panose="02010600030101010101" pitchFamily="2" charset="-122"/>
              </a:rPr>
              <a:t>，</a:t>
            </a:r>
            <a:r>
              <a:rPr lang="en-US" altLang="zh-CN" sz="1800">
                <a:latin typeface="宋体" panose="02010600030101010101" pitchFamily="2" charset="-122"/>
                <a:ea typeface="宋体" panose="02010600030101010101" pitchFamily="2" charset="-122"/>
              </a:rPr>
              <a:t>CPI2/ CPI1 = 2.0/1.0 = 2</a:t>
            </a:r>
            <a:r>
              <a:rPr lang="zh-CN" altLang="en-US" sz="1800">
                <a:latin typeface="宋体" panose="02010600030101010101" pitchFamily="2" charset="-122"/>
                <a:ea typeface="宋体" panose="02010600030101010101" pitchFamily="2" charset="-122"/>
              </a:rPr>
              <a:t>（倍）</a:t>
            </a:r>
          </a:p>
          <a:p>
            <a:pPr marL="107950" indent="0">
              <a:lnSpc>
                <a:spcPct val="130000"/>
              </a:lnSpc>
              <a:buNone/>
            </a:pPr>
            <a:r>
              <a:rPr lang="zh-CN" altLang="en-US" sz="1800">
                <a:latin typeface="宋体" panose="02010600030101010101" pitchFamily="2" charset="-122"/>
                <a:ea typeface="宋体" panose="02010600030101010101" pitchFamily="2" charset="-122"/>
              </a:rPr>
              <a:t>    因此，没有远程访问状态下的机器速度是有</a:t>
            </a:r>
            <a:r>
              <a:rPr lang="en-US" altLang="zh-CN" sz="1800">
                <a:latin typeface="宋体" panose="02010600030101010101" pitchFamily="2" charset="-122"/>
                <a:ea typeface="宋体" panose="02010600030101010101" pitchFamily="2" charset="-122"/>
              </a:rPr>
              <a:t>0.5% </a:t>
            </a:r>
            <a:r>
              <a:rPr lang="zh-CN" altLang="en-US" sz="1800">
                <a:latin typeface="宋体" panose="02010600030101010101" pitchFamily="2" charset="-122"/>
                <a:ea typeface="宋体" panose="02010600030101010101" pitchFamily="2" charset="-122"/>
              </a:rPr>
              <a:t>远程访问的机器速度的</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倍。</a:t>
            </a:r>
          </a:p>
        </p:txBody>
      </p:sp>
    </p:spTree>
    <p:extLst>
      <p:ext uri="{BB962C8B-B14F-4D97-AF65-F5344CB8AC3E}">
        <p14:creationId xmlns:p14="http://schemas.microsoft.com/office/powerpoint/2010/main" val="1914340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0954" y="2735086"/>
            <a:ext cx="6178323" cy="1823576"/>
          </a:xfrm>
          <a:prstGeom prst="rect">
            <a:avLst/>
          </a:prstGeom>
        </p:spPr>
        <p:txBody>
          <a:bodyPr wrap="square">
            <a:spAutoFit/>
          </a:bodyPr>
          <a:lstStyle/>
          <a:p>
            <a:pPr indent="0" algn="ctr">
              <a:lnSpc>
                <a:spcPts val="4500"/>
              </a:lnSpc>
              <a:buClr>
                <a:srgbClr val="4747BA"/>
              </a:buClr>
              <a:buFont typeface="Wingdings" pitchFamily="2" charset="2"/>
              <a:buNone/>
            </a:pPr>
            <a:r>
              <a:rPr lang="en-US" altLang="zh-CN" sz="4800" b="1" dirty="0">
                <a:solidFill>
                  <a:srgbClr val="4747BA"/>
                </a:solidFill>
                <a:latin typeface="微软雅黑" charset="0"/>
                <a:ea typeface="微软雅黑" charset="0"/>
              </a:rPr>
              <a:t>Thank You!</a:t>
            </a:r>
          </a:p>
          <a:p>
            <a:pPr indent="0" algn="ctr">
              <a:lnSpc>
                <a:spcPts val="4500"/>
              </a:lnSpc>
              <a:buClr>
                <a:srgbClr val="4747BA"/>
              </a:buClr>
              <a:buFont typeface="Wingdings" pitchFamily="2" charset="2"/>
              <a:buNone/>
            </a:pPr>
            <a:endParaRPr lang="en-US" altLang="zh-CN" sz="4800" b="1" dirty="0">
              <a:solidFill>
                <a:srgbClr val="4747BA"/>
              </a:solidFill>
              <a:latin typeface="微软雅黑" charset="0"/>
              <a:ea typeface="微软雅黑" charset="0"/>
            </a:endParaRPr>
          </a:p>
          <a:p>
            <a:pPr indent="0" algn="ctr">
              <a:lnSpc>
                <a:spcPts val="4500"/>
              </a:lnSpc>
              <a:buClr>
                <a:srgbClr val="4747BA"/>
              </a:buClr>
              <a:buFont typeface="Wingdings" pitchFamily="2" charset="2"/>
              <a:buNone/>
            </a:pPr>
            <a:r>
              <a:rPr lang="en-US" altLang="zh-CN" sz="4800" b="1" dirty="0">
                <a:solidFill>
                  <a:srgbClr val="4747BA"/>
                </a:solidFill>
                <a:latin typeface="微软雅黑" charset="0"/>
                <a:ea typeface="微软雅黑" charset="0"/>
              </a:rPr>
              <a:t>Q&amp;A</a:t>
            </a:r>
          </a:p>
        </p:txBody>
      </p:sp>
    </p:spTree>
    <p:extLst>
      <p:ext uri="{BB962C8B-B14F-4D97-AF65-F5344CB8AC3E}">
        <p14:creationId xmlns:p14="http://schemas.microsoft.com/office/powerpoint/2010/main" val="183072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60E95FB-D2EE-E24D-B123-D91963CE8D91}"/>
              </a:ext>
            </a:extLst>
          </p:cNvPr>
          <p:cNvSpPr>
            <a:spLocks noGrp="1"/>
          </p:cNvSpPr>
          <p:nvPr>
            <p:ph type="title"/>
          </p:nvPr>
        </p:nvSpPr>
        <p:spPr/>
        <p:txBody>
          <a:bodyPr/>
          <a:lstStyle/>
          <a:p>
            <a:pPr eaLnBrk="1" hangingPunct="1">
              <a:defRPr/>
            </a:pPr>
            <a:r>
              <a:rPr lang="zh-CN" altLang="en-US">
                <a:ea typeface="宋体" panose="02010600030101010101" pitchFamily="2" charset="-122"/>
              </a:rPr>
              <a:t>习题</a:t>
            </a:r>
            <a:r>
              <a:rPr lang="en-US" altLang="zh-CN">
                <a:ea typeface="宋体" panose="02010600030101010101" pitchFamily="2" charset="-122"/>
              </a:rPr>
              <a:t>1.10</a:t>
            </a:r>
            <a:endParaRPr lang="zh-CN" altLang="en-US">
              <a:ea typeface="宋体" panose="02010600030101010101" pitchFamily="2" charset="-122"/>
            </a:endParaRPr>
          </a:p>
        </p:txBody>
      </p:sp>
      <p:sp>
        <p:nvSpPr>
          <p:cNvPr id="43010" name="内容占位符 5"/>
          <p:cNvSpPr>
            <a:spLocks noGrp="1"/>
          </p:cNvSpPr>
          <p:nvPr>
            <p:ph idx="1"/>
          </p:nvPr>
        </p:nvSpPr>
        <p:spPr>
          <a:xfrm>
            <a:off x="1914525" y="1844676"/>
            <a:ext cx="8218488" cy="2303463"/>
          </a:xfrm>
        </p:spPr>
        <p:txBody>
          <a:bodyPr>
            <a:normAutofit fontScale="85000" lnSpcReduction="20000"/>
          </a:bodyPr>
          <a:lstStyle/>
          <a:p>
            <a:pPr marL="0" indent="93663">
              <a:lnSpc>
                <a:spcPct val="150000"/>
              </a:lnSpc>
              <a:spcBef>
                <a:spcPts val="300"/>
              </a:spcBef>
              <a:buClr>
                <a:srgbClr val="FFFFFF"/>
              </a:buClr>
              <a:buFont typeface="Georgia" panose="02040502050405020303" pitchFamily="18" charset="0"/>
              <a:buChar char="•"/>
            </a:pPr>
            <a:r>
              <a:rPr lang="zh-CN" altLang="en-US" sz="2000">
                <a:latin typeface="宋体" panose="02010600030101010101" pitchFamily="2" charset="-122"/>
                <a:ea typeface="宋体" panose="02010600030101010101" pitchFamily="2" charset="-122"/>
              </a:rPr>
              <a:t>计算机系统有三个部件可以改进，这三个部件的加速比如下：部件加速比</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30</a:t>
            </a:r>
            <a:r>
              <a:rPr lang="zh-CN" altLang="en-US" sz="2000">
                <a:latin typeface="宋体" panose="02010600030101010101" pitchFamily="2" charset="-122"/>
                <a:ea typeface="宋体" panose="02010600030101010101" pitchFamily="2" charset="-122"/>
              </a:rPr>
              <a:t>；部件加速比</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20</a:t>
            </a:r>
            <a:r>
              <a:rPr lang="zh-CN" altLang="en-US" sz="2000">
                <a:latin typeface="宋体" panose="02010600030101010101" pitchFamily="2" charset="-122"/>
                <a:ea typeface="宋体" panose="02010600030101010101" pitchFamily="2" charset="-122"/>
              </a:rPr>
              <a:t>；部件加速比</a:t>
            </a: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93663">
              <a:lnSpc>
                <a:spcPct val="150000"/>
              </a:lnSpc>
              <a:spcBef>
                <a:spcPts val="300"/>
              </a:spcBef>
              <a:buClr>
                <a:srgbClr val="FFFFFF"/>
              </a:buClr>
              <a:buFont typeface="Georgia" panose="02040502050405020303" pitchFamily="18" charset="0"/>
              <a:buChar char="•"/>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）如果部件</a:t>
            </a: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和部件</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的可改进比例为</a:t>
            </a:r>
            <a:r>
              <a:rPr lang="en-US" altLang="zh-CN" sz="2000">
                <a:latin typeface="宋体" panose="02010600030101010101" pitchFamily="2" charset="-122"/>
                <a:ea typeface="宋体" panose="02010600030101010101" pitchFamily="2" charset="-122"/>
              </a:rPr>
              <a:t>30</a:t>
            </a:r>
            <a:r>
              <a:rPr lang="zh-CN" altLang="en-US" sz="2000">
                <a:latin typeface="宋体" panose="02010600030101010101" pitchFamily="2" charset="-122"/>
                <a:ea typeface="宋体" panose="02010600030101010101" pitchFamily="2" charset="-122"/>
              </a:rPr>
              <a:t>％，那么当部件</a:t>
            </a: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的可改进比例为多少时，系统的加速比才可以达到</a:t>
            </a:r>
            <a:r>
              <a:rPr lang="en-US" altLang="zh-CN" sz="200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pPr marL="0" indent="93663">
              <a:lnSpc>
                <a:spcPct val="150000"/>
              </a:lnSpc>
              <a:spcBef>
                <a:spcPts val="300"/>
              </a:spcBef>
              <a:buClr>
                <a:srgbClr val="FFFFFF"/>
              </a:buClr>
              <a:buFont typeface="Georgia" panose="02040502050405020303" pitchFamily="18" charset="0"/>
              <a:buChar char="•"/>
            </a:pP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）如果三个部件的可改进比例为</a:t>
            </a:r>
            <a:r>
              <a:rPr lang="en-US" altLang="zh-CN" sz="2000">
                <a:latin typeface="宋体" panose="02010600030101010101" pitchFamily="2" charset="-122"/>
                <a:ea typeface="宋体" panose="02010600030101010101" pitchFamily="2" charset="-122"/>
              </a:rPr>
              <a:t>30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30</a:t>
            </a:r>
            <a:r>
              <a:rPr lang="zh-CN" altLang="en-US" sz="2000">
                <a:latin typeface="宋体" panose="02010600030101010101" pitchFamily="2" charset="-122"/>
                <a:ea typeface="宋体" panose="02010600030101010101" pitchFamily="2" charset="-122"/>
              </a:rPr>
              <a:t>％和</a:t>
            </a:r>
            <a:r>
              <a:rPr lang="en-US" altLang="zh-CN" sz="2000">
                <a:latin typeface="宋体" panose="02010600030101010101" pitchFamily="2" charset="-122"/>
                <a:ea typeface="宋体" panose="02010600030101010101" pitchFamily="2" charset="-122"/>
              </a:rPr>
              <a:t>20</a:t>
            </a:r>
            <a:r>
              <a:rPr lang="zh-CN" altLang="en-US" sz="2000">
                <a:latin typeface="宋体" panose="02010600030101010101" pitchFamily="2" charset="-122"/>
                <a:ea typeface="宋体" panose="02010600030101010101" pitchFamily="2" charset="-122"/>
              </a:rPr>
              <a:t>％，三个部件同时改进，那么系统中不可加速部分的执行时间在总执行时间中占的比例是多少？</a:t>
            </a:r>
          </a:p>
          <a:p>
            <a:pPr marL="0" indent="93663"/>
            <a:endParaRPr lang="zh-CN" altLang="en-US" smtClean="0">
              <a:ea typeface="宋体" panose="02010600030101010101" pitchFamily="2" charset="-122"/>
            </a:endParaRPr>
          </a:p>
        </p:txBody>
      </p:sp>
      <p:graphicFrame>
        <p:nvGraphicFramePr>
          <p:cNvPr id="43011" name="对象 6"/>
          <p:cNvGraphicFramePr>
            <a:graphicFrameLocks noChangeAspect="1"/>
          </p:cNvGraphicFramePr>
          <p:nvPr/>
        </p:nvGraphicFramePr>
        <p:xfrm>
          <a:off x="2424113" y="5229226"/>
          <a:ext cx="2303462" cy="866775"/>
        </p:xfrm>
        <a:graphic>
          <a:graphicData uri="http://schemas.openxmlformats.org/presentationml/2006/ole">
            <mc:AlternateContent xmlns:mc="http://schemas.openxmlformats.org/markup-compatibility/2006">
              <mc:Choice xmlns:v="urn:schemas-microsoft-com:vml" Requires="v">
                <p:oleObj spid="_x0000_s2188" name="公式" r:id="rId3" imgW="0" imgH="0" progId="Equation.3">
                  <p:embed/>
                </p:oleObj>
              </mc:Choice>
              <mc:Fallback>
                <p:oleObj name="公式" r:id="rId3" imgW="0" imgH="0" progId="Equation.3">
                  <p:embed/>
                  <p:pic>
                    <p:nvPicPr>
                      <p:cNvPr id="43011"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5229226"/>
                        <a:ext cx="230346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2" name="对象 7"/>
          <p:cNvGraphicFramePr>
            <a:graphicFrameLocks noChangeAspect="1"/>
          </p:cNvGraphicFramePr>
          <p:nvPr/>
        </p:nvGraphicFramePr>
        <p:xfrm>
          <a:off x="5273676" y="5214938"/>
          <a:ext cx="1584325" cy="950912"/>
        </p:xfrm>
        <a:graphic>
          <a:graphicData uri="http://schemas.openxmlformats.org/presentationml/2006/ole">
            <mc:AlternateContent xmlns:mc="http://schemas.openxmlformats.org/markup-compatibility/2006">
              <mc:Choice xmlns:v="urn:schemas-microsoft-com:vml" Requires="v">
                <p:oleObj spid="_x0000_s2189" name="公式" r:id="rId5" imgW="0" imgH="0" progId="Equation.3">
                  <p:embed/>
                </p:oleObj>
              </mc:Choice>
              <mc:Fallback>
                <p:oleObj name="公式" r:id="rId5" imgW="0" imgH="0" progId="Equation.3">
                  <p:embed/>
                  <p:pic>
                    <p:nvPicPr>
                      <p:cNvPr id="43012"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676" y="5214938"/>
                        <a:ext cx="1584325"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对象 8"/>
          <p:cNvGraphicFramePr>
            <a:graphicFrameLocks noChangeAspect="1"/>
          </p:cNvGraphicFramePr>
          <p:nvPr/>
        </p:nvGraphicFramePr>
        <p:xfrm>
          <a:off x="7404100" y="5229226"/>
          <a:ext cx="2376488" cy="1058863"/>
        </p:xfrm>
        <a:graphic>
          <a:graphicData uri="http://schemas.openxmlformats.org/presentationml/2006/ole">
            <mc:AlternateContent xmlns:mc="http://schemas.openxmlformats.org/markup-compatibility/2006">
              <mc:Choice xmlns:v="urn:schemas-microsoft-com:vml" Requires="v">
                <p:oleObj spid="_x0000_s2190" name="公式" r:id="rId7" imgW="0" imgH="0" progId="Equation.3">
                  <p:embed/>
                </p:oleObj>
              </mc:Choice>
              <mc:Fallback>
                <p:oleObj name="公式" r:id="rId7" imgW="0" imgH="0" progId="Equation.3">
                  <p:embed/>
                  <p:pic>
                    <p:nvPicPr>
                      <p:cNvPr id="43013"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4100" y="5229226"/>
                        <a:ext cx="237648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80862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E8EE114-AE32-2641-B115-E7F028268D42}"/>
              </a:ext>
            </a:extLst>
          </p:cNvPr>
          <p:cNvSpPr>
            <a:spLocks noGrp="1"/>
          </p:cNvSpPr>
          <p:nvPr>
            <p:ph type="title"/>
          </p:nvPr>
        </p:nvSpPr>
        <p:spPr/>
        <p:txBody>
          <a:bodyPr/>
          <a:lstStyle/>
          <a:p>
            <a:pPr eaLnBrk="1" hangingPunct="1">
              <a:defRPr/>
            </a:pPr>
            <a:r>
              <a:rPr lang="zh-CN" altLang="en-US">
                <a:ea typeface="宋体" panose="02010600030101010101" pitchFamily="2" charset="-122"/>
              </a:rPr>
              <a:t>习题</a:t>
            </a:r>
            <a:r>
              <a:rPr lang="en-US" altLang="zh-CN">
                <a:ea typeface="宋体" panose="02010600030101010101" pitchFamily="2" charset="-122"/>
              </a:rPr>
              <a:t>1.10</a:t>
            </a:r>
            <a:endParaRPr lang="zh-CN" altLang="en-US">
              <a:ea typeface="宋体" panose="02010600030101010101" pitchFamily="2" charset="-122"/>
            </a:endParaRPr>
          </a:p>
        </p:txBody>
      </p:sp>
      <p:graphicFrame>
        <p:nvGraphicFramePr>
          <p:cNvPr id="44034" name="对象 3"/>
          <p:cNvGraphicFramePr>
            <a:graphicFrameLocks noChangeAspect="1"/>
          </p:cNvGraphicFramePr>
          <p:nvPr/>
        </p:nvGraphicFramePr>
        <p:xfrm>
          <a:off x="1981200" y="1778001"/>
          <a:ext cx="4114800" cy="835025"/>
        </p:xfrm>
        <a:graphic>
          <a:graphicData uri="http://schemas.openxmlformats.org/presentationml/2006/ole">
            <mc:AlternateContent xmlns:mc="http://schemas.openxmlformats.org/markup-compatibility/2006">
              <mc:Choice xmlns:v="urn:schemas-microsoft-com:vml" Requires="v">
                <p:oleObj spid="_x0000_s3258" name="公式" r:id="rId3" imgW="0" imgH="0" progId="Equation.3">
                  <p:embed/>
                </p:oleObj>
              </mc:Choice>
              <mc:Fallback>
                <p:oleObj name="公式" r:id="rId3" imgW="0" imgH="0" progId="Equation.3">
                  <p:embed/>
                  <p:pic>
                    <p:nvPicPr>
                      <p:cNvPr id="4403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778001"/>
                        <a:ext cx="41148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5" name="对象 4"/>
          <p:cNvGraphicFramePr>
            <a:graphicFrameLocks noChangeAspect="1"/>
          </p:cNvGraphicFramePr>
          <p:nvPr/>
        </p:nvGraphicFramePr>
        <p:xfrm>
          <a:off x="1774826" y="2690813"/>
          <a:ext cx="5834063" cy="850900"/>
        </p:xfrm>
        <a:graphic>
          <a:graphicData uri="http://schemas.openxmlformats.org/presentationml/2006/ole">
            <mc:AlternateContent xmlns:mc="http://schemas.openxmlformats.org/markup-compatibility/2006">
              <mc:Choice xmlns:v="urn:schemas-microsoft-com:vml" Requires="v">
                <p:oleObj spid="_x0000_s3259" name="公式" r:id="rId5" imgW="0" imgH="0" progId="Equation.3">
                  <p:embed/>
                </p:oleObj>
              </mc:Choice>
              <mc:Fallback>
                <p:oleObj name="公式" r:id="rId5" imgW="0" imgH="0" progId="Equation.3">
                  <p:embed/>
                  <p:pic>
                    <p:nvPicPr>
                      <p:cNvPr id="44035"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4826" y="2690813"/>
                        <a:ext cx="58340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6" name="对象 5"/>
          <p:cNvGraphicFramePr>
            <a:graphicFrameLocks noChangeAspect="1"/>
          </p:cNvGraphicFramePr>
          <p:nvPr/>
        </p:nvGraphicFramePr>
        <p:xfrm>
          <a:off x="7896225" y="2830513"/>
          <a:ext cx="2103438" cy="711200"/>
        </p:xfrm>
        <a:graphic>
          <a:graphicData uri="http://schemas.openxmlformats.org/presentationml/2006/ole">
            <mc:AlternateContent xmlns:mc="http://schemas.openxmlformats.org/markup-compatibility/2006">
              <mc:Choice xmlns:v="urn:schemas-microsoft-com:vml" Requires="v">
                <p:oleObj spid="_x0000_s3260" name="公式" r:id="rId7" imgW="0" imgH="0" progId="Equation.3">
                  <p:embed/>
                </p:oleObj>
              </mc:Choice>
              <mc:Fallback>
                <p:oleObj name="公式" r:id="rId7" imgW="0" imgH="0" progId="Equation.3">
                  <p:embed/>
                  <p:pic>
                    <p:nvPicPr>
                      <p:cNvPr id="44036"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6225" y="2830513"/>
                        <a:ext cx="21034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7" name="对象 6"/>
          <p:cNvGraphicFramePr>
            <a:graphicFrameLocks noChangeAspect="1"/>
          </p:cNvGraphicFramePr>
          <p:nvPr/>
        </p:nvGraphicFramePr>
        <p:xfrm>
          <a:off x="2005014" y="3619500"/>
          <a:ext cx="3455987" cy="3035300"/>
        </p:xfrm>
        <a:graphic>
          <a:graphicData uri="http://schemas.openxmlformats.org/presentationml/2006/ole">
            <mc:AlternateContent xmlns:mc="http://schemas.openxmlformats.org/markup-compatibility/2006">
              <mc:Choice xmlns:v="urn:schemas-microsoft-com:vml" Requires="v">
                <p:oleObj spid="_x0000_s3261" name="公式" r:id="rId9" imgW="0" imgH="0" progId="Equation.3">
                  <p:embed/>
                </p:oleObj>
              </mc:Choice>
              <mc:Fallback>
                <p:oleObj name="公式" r:id="rId9" imgW="0" imgH="0" progId="Equation.3">
                  <p:embed/>
                  <p:pic>
                    <p:nvPicPr>
                      <p:cNvPr id="44037"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5014" y="3619500"/>
                        <a:ext cx="3455987"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179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597714D9-84E0-5B49-BBD8-CFFFD7C7FF89}"/>
              </a:ext>
            </a:extLst>
          </p:cNvPr>
          <p:cNvSpPr>
            <a:spLocks noGrp="1"/>
          </p:cNvSpPr>
          <p:nvPr>
            <p:ph type="title"/>
          </p:nvPr>
        </p:nvSpPr>
        <p:spPr>
          <a:xfrm>
            <a:off x="838200" y="92503"/>
            <a:ext cx="10515600" cy="1325563"/>
          </a:xfrm>
        </p:spPr>
        <p:txBody>
          <a:bodyPr/>
          <a:lstStyle/>
          <a:p>
            <a:pPr>
              <a:defRPr/>
            </a:pPr>
            <a:r>
              <a:rPr lang="zh-CN" altLang="en-US">
                <a:ea typeface="宋体" panose="02010600030101010101" pitchFamily="2" charset="-122"/>
              </a:rPr>
              <a:t>习题</a:t>
            </a:r>
            <a:r>
              <a:rPr lang="en-US" altLang="zh-CN">
                <a:ea typeface="宋体" panose="02010600030101010101" pitchFamily="2" charset="-122"/>
              </a:rPr>
              <a:t>1.11</a:t>
            </a:r>
            <a:endParaRPr lang="zh-CN" altLang="en-US">
              <a:ea typeface="宋体" panose="02010600030101010101" pitchFamily="2" charset="-122"/>
            </a:endParaRPr>
          </a:p>
        </p:txBody>
      </p:sp>
      <p:sp>
        <p:nvSpPr>
          <p:cNvPr id="45058" name="内容占位符 2"/>
          <p:cNvSpPr>
            <a:spLocks noGrp="1"/>
          </p:cNvSpPr>
          <p:nvPr>
            <p:ph idx="1"/>
          </p:nvPr>
        </p:nvSpPr>
        <p:spPr>
          <a:xfrm>
            <a:off x="1946276" y="1427592"/>
            <a:ext cx="8607425" cy="5857875"/>
          </a:xfrm>
        </p:spPr>
        <p:txBody>
          <a:bodyPr/>
          <a:lstStyle/>
          <a:p>
            <a:pPr marL="107950" indent="0">
              <a:lnSpc>
                <a:spcPct val="110000"/>
              </a:lnSpc>
              <a:spcBef>
                <a:spcPts val="300"/>
              </a:spcBef>
              <a:buClr>
                <a:srgbClr val="A04DA3"/>
              </a:buClr>
              <a:buNone/>
            </a:pPr>
            <a:r>
              <a:rPr lang="zh-CN" altLang="en-US" sz="1800">
                <a:latin typeface="宋体" panose="02010600030101010101" pitchFamily="2" charset="-122"/>
                <a:ea typeface="宋体" panose="02010600030101010101" pitchFamily="2" charset="-122"/>
              </a:rPr>
              <a:t>假设浮点数指令FP指令的比例为30%，</a:t>
            </a:r>
            <a:r>
              <a:rPr lang="zh-CN" altLang="en-US" sz="1800" b="1">
                <a:solidFill>
                  <a:srgbClr val="FF9933"/>
                </a:solidFill>
                <a:latin typeface="宋体" panose="02010600030101010101" pitchFamily="2" charset="-122"/>
                <a:ea typeface="宋体" panose="02010600030101010101" pitchFamily="2" charset="-122"/>
              </a:rPr>
              <a:t>其中</a:t>
            </a:r>
            <a:r>
              <a:rPr lang="zh-CN" altLang="en-US" sz="1800">
                <a:latin typeface="宋体" panose="02010600030101010101" pitchFamily="2" charset="-122"/>
                <a:ea typeface="宋体" panose="02010600030101010101" pitchFamily="2" charset="-122"/>
              </a:rPr>
              <a:t>浮点数平方根FPSQR占全部指令的比例为4%，FP操作的CPI为5，FPSQR操作的CPI为20，其他指令的平均CPI为1.25。</a:t>
            </a:r>
          </a:p>
          <a:p>
            <a:pPr marL="107950" indent="0">
              <a:lnSpc>
                <a:spcPct val="110000"/>
              </a:lnSpc>
              <a:spcBef>
                <a:spcPts val="300"/>
              </a:spcBef>
              <a:buClr>
                <a:srgbClr val="A04DA3"/>
              </a:buClr>
              <a:buNone/>
            </a:pPr>
            <a:r>
              <a:rPr lang="zh-CN" altLang="en-US" sz="1800">
                <a:latin typeface="宋体" panose="02010600030101010101" pitchFamily="2" charset="-122"/>
                <a:ea typeface="宋体" panose="02010600030101010101" pitchFamily="2" charset="-122"/>
              </a:rPr>
              <a:t>现有两种改进方案，</a:t>
            </a:r>
          </a:p>
          <a:p>
            <a:pPr marL="457200" lvl="1" indent="0">
              <a:lnSpc>
                <a:spcPct val="110000"/>
              </a:lnSpc>
              <a:spcBef>
                <a:spcPts val="300"/>
              </a:spcBef>
              <a:buClr>
                <a:srgbClr val="A04DA3"/>
              </a:buClr>
              <a:buNone/>
            </a:pPr>
            <a:r>
              <a:rPr lang="zh-CN" altLang="en-US" sz="1800">
                <a:latin typeface="宋体" panose="02010600030101010101" pitchFamily="2" charset="-122"/>
                <a:ea typeface="宋体" panose="02010600030101010101" pitchFamily="2" charset="-122"/>
              </a:rPr>
              <a:t>第一种：把FPSQR操作的CPI减至3</a:t>
            </a:r>
          </a:p>
          <a:p>
            <a:pPr marL="457200" lvl="1" indent="0">
              <a:lnSpc>
                <a:spcPct val="110000"/>
              </a:lnSpc>
              <a:spcBef>
                <a:spcPts val="300"/>
              </a:spcBef>
              <a:buClr>
                <a:srgbClr val="A04DA3"/>
              </a:buClr>
              <a:buNone/>
            </a:pPr>
            <a:r>
              <a:rPr lang="zh-CN" altLang="en-US" sz="1800">
                <a:latin typeface="宋体" panose="02010600030101010101" pitchFamily="2" charset="-122"/>
                <a:ea typeface="宋体" panose="02010600030101010101" pitchFamily="2" charset="-122"/>
              </a:rPr>
              <a:t>第二种：把所有的FP操作的CPI减至3</a:t>
            </a:r>
          </a:p>
          <a:p>
            <a:pPr marL="457200" lvl="1" indent="0">
              <a:lnSpc>
                <a:spcPct val="110000"/>
              </a:lnSpc>
              <a:spcBef>
                <a:spcPts val="300"/>
              </a:spcBef>
              <a:buClr>
                <a:srgbClr val="A04DA3"/>
              </a:buClr>
              <a:buNone/>
            </a:pPr>
            <a:r>
              <a:rPr lang="zh-CN" altLang="en-US" sz="1800">
                <a:latin typeface="宋体" panose="02010600030101010101" pitchFamily="2" charset="-122"/>
                <a:ea typeface="宋体" panose="02010600030101010101" pitchFamily="2" charset="-122"/>
              </a:rPr>
              <a:t>试比较两种方案对系统性能的提高程度。</a:t>
            </a:r>
          </a:p>
          <a:p>
            <a:pPr marL="107950" indent="0">
              <a:lnSpc>
                <a:spcPct val="110000"/>
              </a:lnSpc>
              <a:buNone/>
            </a:pPr>
            <a:r>
              <a:rPr lang="zh-CN" altLang="en-US" sz="1800">
                <a:solidFill>
                  <a:srgbClr val="FF0000"/>
                </a:solidFill>
                <a:latin typeface="宋体" panose="02010600030101010101" pitchFamily="2" charset="-122"/>
                <a:ea typeface="宋体" panose="02010600030101010101" pitchFamily="2" charset="-122"/>
              </a:rPr>
              <a:t>解法</a:t>
            </a:r>
            <a:r>
              <a:rPr lang="en-US" altLang="zh-CN" sz="1800">
                <a:solidFill>
                  <a:srgbClr val="FF0000"/>
                </a:solidFill>
                <a:latin typeface="宋体" panose="02010600030101010101" pitchFamily="2" charset="-122"/>
                <a:ea typeface="宋体" panose="02010600030101010101" pitchFamily="2" charset="-122"/>
              </a:rPr>
              <a:t>1</a:t>
            </a:r>
            <a:r>
              <a:rPr lang="zh-CN" altLang="en-US" sz="1800">
                <a:solidFill>
                  <a:srgbClr val="FF0000"/>
                </a:solidFill>
                <a:latin typeface="宋体" panose="02010600030101010101" pitchFamily="2" charset="-122"/>
                <a:ea typeface="宋体" panose="02010600030101010101" pitchFamily="2" charset="-122"/>
              </a:rPr>
              <a:t>：</a:t>
            </a:r>
          </a:p>
          <a:p>
            <a:pPr marL="107950" indent="0">
              <a:lnSpc>
                <a:spcPct val="110000"/>
              </a:lnSpc>
              <a:buNone/>
            </a:pPr>
            <a:r>
              <a:rPr lang="zh-CN" altLang="en-US" sz="1800">
                <a:solidFill>
                  <a:srgbClr val="FF9933"/>
                </a:solidFill>
                <a:latin typeface="宋体" panose="02010600030101010101" pitchFamily="2" charset="-122"/>
                <a:ea typeface="宋体" panose="02010600030101010101" pitchFamily="2" charset="-122"/>
              </a:rPr>
              <a:t>    </a:t>
            </a:r>
            <a:r>
              <a:rPr lang="zh-CN" altLang="en-US" sz="1800">
                <a:latin typeface="宋体" panose="02010600030101010101" pitchFamily="2" charset="-122"/>
                <a:ea typeface="宋体" panose="02010600030101010101" pitchFamily="2" charset="-122"/>
              </a:rPr>
              <a:t>利用原始CPI的唯一性，先使用已知条件求出原始CPI，再求出除去FPSQR指令外其他指令的平均CPI，最后比较改进后的CPI大小。</a:t>
            </a:r>
          </a:p>
          <a:p>
            <a:pPr marL="107950" indent="0">
              <a:lnSpc>
                <a:spcPct val="110000"/>
              </a:lnSpc>
              <a:buNone/>
            </a:pPr>
            <a:r>
              <a:rPr lang="zh-CN" altLang="en-US" sz="1800">
                <a:latin typeface="宋体" panose="02010600030101010101" pitchFamily="2" charset="-122"/>
                <a:ea typeface="宋体" panose="02010600030101010101" pitchFamily="2" charset="-122"/>
              </a:rPr>
              <a:t>原始CPI = 5 </a:t>
            </a:r>
            <a:r>
              <a:rPr lang="zh-CN" altLang="en-US" sz="1800">
                <a:latin typeface="宋体" panose="02010600030101010101" pitchFamily="2" charset="-122"/>
                <a:ea typeface="宋体" panose="02010600030101010101" pitchFamily="2" charset="-122"/>
                <a:sym typeface="Arial" panose="020B0604020202020204" pitchFamily="34" charset="0"/>
              </a:rPr>
              <a:t>× 30% + 1.25 × (1 - 30%) = 2.375</a:t>
            </a:r>
          </a:p>
          <a:p>
            <a:pPr marL="107950" indent="0">
              <a:lnSpc>
                <a:spcPct val="110000"/>
              </a:lnSpc>
              <a:buNone/>
            </a:pPr>
            <a:r>
              <a:rPr lang="zh-CN" altLang="en-US" sz="1800">
                <a:latin typeface="宋体" panose="02010600030101010101" pitchFamily="2" charset="-122"/>
                <a:ea typeface="宋体" panose="02010600030101010101" pitchFamily="2" charset="-122"/>
                <a:sym typeface="Arial" panose="020B0604020202020204" pitchFamily="34" charset="0"/>
              </a:rPr>
              <a:t>设除FPSQR外其余指令的平均CPI为X</a:t>
            </a:r>
          </a:p>
          <a:p>
            <a:pPr marL="107950" indent="0">
              <a:lnSpc>
                <a:spcPct val="110000"/>
              </a:lnSpc>
              <a:buNone/>
            </a:pPr>
            <a:r>
              <a:rPr lang="zh-CN" altLang="en-US" sz="1800">
                <a:latin typeface="宋体" panose="02010600030101010101" pitchFamily="2" charset="-122"/>
                <a:ea typeface="宋体" panose="02010600030101010101" pitchFamily="2" charset="-122"/>
                <a:sym typeface="Arial" panose="020B0604020202020204" pitchFamily="34" charset="0"/>
              </a:rPr>
              <a:t>	    则 2.375 = 20 × 4% + (1 - 4%)X ，解出X = 1.640625</a:t>
            </a:r>
          </a:p>
          <a:p>
            <a:pPr marL="107950" indent="0">
              <a:lnSpc>
                <a:spcPct val="110000"/>
              </a:lnSpc>
              <a:buNone/>
            </a:pPr>
            <a:r>
              <a:rPr lang="zh-CN" altLang="en-US" sz="1800">
                <a:latin typeface="宋体" panose="02010600030101010101" pitchFamily="2" charset="-122"/>
                <a:ea typeface="宋体" panose="02010600030101010101" pitchFamily="2" charset="-122"/>
              </a:rPr>
              <a:t>方案1：	CPI</a:t>
            </a:r>
            <a:r>
              <a:rPr lang="zh-CN" altLang="en-US" sz="1800" baseline="-25000">
                <a:latin typeface="宋体" panose="02010600030101010101" pitchFamily="2" charset="-122"/>
                <a:ea typeface="宋体" panose="02010600030101010101" pitchFamily="2" charset="-122"/>
              </a:rPr>
              <a:t>1 </a:t>
            </a:r>
            <a:r>
              <a:rPr lang="zh-CN" altLang="en-US" sz="1800">
                <a:latin typeface="宋体" panose="02010600030101010101" pitchFamily="2" charset="-122"/>
                <a:ea typeface="宋体" panose="02010600030101010101" pitchFamily="2" charset="-122"/>
              </a:rPr>
              <a:t>= 3 </a:t>
            </a:r>
            <a:r>
              <a:rPr lang="zh-CN" altLang="en-US" sz="1800">
                <a:latin typeface="宋体" panose="02010600030101010101" pitchFamily="2" charset="-122"/>
                <a:ea typeface="宋体" panose="02010600030101010101" pitchFamily="2" charset="-122"/>
                <a:sym typeface="Arial" panose="020B0604020202020204" pitchFamily="34" charset="0"/>
              </a:rPr>
              <a:t>× 4% + 1.640625 × (1 - 4%) = 1.695</a:t>
            </a:r>
          </a:p>
          <a:p>
            <a:pPr marL="107950" indent="0">
              <a:lnSpc>
                <a:spcPct val="110000"/>
              </a:lnSpc>
              <a:buNone/>
            </a:pPr>
            <a:r>
              <a:rPr lang="zh-CN" altLang="en-US" sz="1800">
                <a:latin typeface="宋体" panose="02010600030101010101" pitchFamily="2" charset="-122"/>
                <a:ea typeface="宋体" panose="02010600030101010101" pitchFamily="2" charset="-122"/>
                <a:sym typeface="Arial" panose="020B0604020202020204" pitchFamily="34" charset="0"/>
              </a:rPr>
              <a:t>方案2：	</a:t>
            </a:r>
            <a:r>
              <a:rPr lang="zh-CN" altLang="en-US" sz="1800">
                <a:latin typeface="宋体" panose="02010600030101010101" pitchFamily="2" charset="-122"/>
                <a:ea typeface="宋体" panose="02010600030101010101" pitchFamily="2" charset="-122"/>
              </a:rPr>
              <a:t>CPI</a:t>
            </a:r>
            <a:r>
              <a:rPr lang="zh-CN" altLang="en-US" sz="1800" baseline="-250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 = 3 </a:t>
            </a:r>
            <a:r>
              <a:rPr lang="zh-CN" altLang="en-US" sz="1800">
                <a:latin typeface="宋体" panose="02010600030101010101" pitchFamily="2" charset="-122"/>
                <a:ea typeface="宋体" panose="02010600030101010101" pitchFamily="2" charset="-122"/>
                <a:sym typeface="Arial" panose="020B0604020202020204" pitchFamily="34" charset="0"/>
              </a:rPr>
              <a:t>× 30% + 1.25 × (1 - 30%) = 1.775</a:t>
            </a:r>
          </a:p>
          <a:p>
            <a:pPr marL="107950" indent="0">
              <a:lnSpc>
                <a:spcPct val="110000"/>
              </a:lnSpc>
              <a:buNone/>
            </a:pPr>
            <a:r>
              <a:rPr lang="zh-CN" altLang="en-US" sz="1800">
                <a:latin typeface="宋体" panose="02010600030101010101" pitchFamily="2" charset="-122"/>
                <a:ea typeface="宋体" panose="02010600030101010101" pitchFamily="2" charset="-122"/>
                <a:sym typeface="Arial" panose="020B0604020202020204" pitchFamily="34" charset="0"/>
              </a:rPr>
              <a:t>结论：	</a:t>
            </a:r>
            <a:r>
              <a:rPr lang="zh-CN" altLang="en-US" sz="1800">
                <a:solidFill>
                  <a:srgbClr val="CC6600"/>
                </a:solidFill>
                <a:latin typeface="宋体" panose="02010600030101010101" pitchFamily="2" charset="-122"/>
                <a:ea typeface="宋体" panose="02010600030101010101" pitchFamily="2" charset="-122"/>
                <a:sym typeface="Arial" panose="020B0604020202020204" pitchFamily="34" charset="0"/>
              </a:rPr>
              <a:t>方案1导致的新CPI更小，性能更好</a:t>
            </a:r>
          </a:p>
          <a:p>
            <a:pPr marL="107950" indent="0">
              <a:lnSpc>
                <a:spcPct val="110000"/>
              </a:lnSpc>
            </a:pPr>
            <a:endParaRPr lang="zh-CN" altLang="en-US" sz="1800">
              <a:ea typeface="宋体" panose="02010600030101010101" pitchFamily="2" charset="-122"/>
            </a:endParaRPr>
          </a:p>
        </p:txBody>
      </p:sp>
    </p:spTree>
    <p:extLst>
      <p:ext uri="{BB962C8B-B14F-4D97-AF65-F5344CB8AC3E}">
        <p14:creationId xmlns:p14="http://schemas.microsoft.com/office/powerpoint/2010/main" val="540149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E48B473-BDC7-6441-BEFC-0422524A767D}"/>
              </a:ext>
            </a:extLst>
          </p:cNvPr>
          <p:cNvSpPr>
            <a:spLocks noGrp="1"/>
          </p:cNvSpPr>
          <p:nvPr>
            <p:ph type="title"/>
          </p:nvPr>
        </p:nvSpPr>
        <p:spPr>
          <a:xfrm>
            <a:off x="838200" y="81143"/>
            <a:ext cx="10515600" cy="1325563"/>
          </a:xfrm>
        </p:spPr>
        <p:txBody>
          <a:bodyPr/>
          <a:lstStyle/>
          <a:p>
            <a:pPr>
              <a:defRPr/>
            </a:pPr>
            <a:r>
              <a:rPr lang="zh-CN" altLang="en-US">
                <a:ea typeface="宋体" panose="02010600030101010101" pitchFamily="2" charset="-122"/>
              </a:rPr>
              <a:t>习题</a:t>
            </a:r>
            <a:r>
              <a:rPr lang="en-US" altLang="zh-CN">
                <a:ea typeface="宋体" panose="02010600030101010101" pitchFamily="2" charset="-122"/>
              </a:rPr>
              <a:t>1.11</a:t>
            </a:r>
            <a:endParaRPr lang="zh-CN" altLang="en-US">
              <a:ea typeface="宋体" panose="02010600030101010101" pitchFamily="2" charset="-122"/>
            </a:endParaRPr>
          </a:p>
        </p:txBody>
      </p:sp>
      <p:sp>
        <p:nvSpPr>
          <p:cNvPr id="46082" name="内容占位符 2"/>
          <p:cNvSpPr>
            <a:spLocks noGrp="1"/>
          </p:cNvSpPr>
          <p:nvPr>
            <p:ph idx="1"/>
          </p:nvPr>
        </p:nvSpPr>
        <p:spPr>
          <a:xfrm>
            <a:off x="1981200" y="1432107"/>
            <a:ext cx="8229600" cy="5591175"/>
          </a:xfrm>
        </p:spPr>
        <p:txBody>
          <a:bodyPr/>
          <a:lstStyle/>
          <a:p>
            <a:pPr marL="0" indent="0">
              <a:buNone/>
            </a:pPr>
            <a:r>
              <a:rPr lang="zh-CN" altLang="en-US" sz="1800">
                <a:solidFill>
                  <a:srgbClr val="FF9933"/>
                </a:solidFill>
                <a:latin typeface="宋体" panose="02010600030101010101" pitchFamily="2" charset="-122"/>
                <a:ea typeface="宋体" panose="02010600030101010101" pitchFamily="2" charset="-122"/>
              </a:rPr>
              <a:t>解法</a:t>
            </a:r>
            <a:r>
              <a:rPr lang="en-US" altLang="zh-CN" sz="1800">
                <a:solidFill>
                  <a:srgbClr val="FF9933"/>
                </a:solidFill>
                <a:latin typeface="宋体" panose="02010600030101010101" pitchFamily="2" charset="-122"/>
                <a:ea typeface="宋体" panose="02010600030101010101" pitchFamily="2" charset="-122"/>
              </a:rPr>
              <a:t>2</a:t>
            </a:r>
            <a:r>
              <a:rPr lang="zh-CN" altLang="en-US" sz="1800">
                <a:solidFill>
                  <a:srgbClr val="FF9933"/>
                </a:solidFill>
                <a:latin typeface="宋体" panose="02010600030101010101" pitchFamily="2" charset="-122"/>
                <a:ea typeface="宋体" panose="02010600030101010101" pitchFamily="2" charset="-122"/>
              </a:rPr>
              <a:t>：</a:t>
            </a:r>
          </a:p>
          <a:p>
            <a:pPr marL="0" indent="0">
              <a:buNone/>
            </a:pPr>
            <a:r>
              <a:rPr lang="zh-CN" altLang="en-US" sz="1800">
                <a:solidFill>
                  <a:srgbClr val="FF9933"/>
                </a:solidFill>
                <a:latin typeface="宋体" panose="02010600030101010101" pitchFamily="2" charset="-122"/>
                <a:ea typeface="宋体" panose="02010600030101010101" pitchFamily="2" charset="-122"/>
              </a:rPr>
              <a:t>   </a:t>
            </a:r>
            <a:r>
              <a:rPr lang="zh-CN" altLang="en-US" sz="1800">
                <a:latin typeface="宋体" panose="02010600030101010101" pitchFamily="2" charset="-122"/>
                <a:ea typeface="宋体" panose="02010600030101010101" pitchFamily="2" charset="-122"/>
              </a:rPr>
              <a:t>用Amdahl公式求。记指令总条数=M，时钟周期长度=CYCLE。</a:t>
            </a:r>
          </a:p>
          <a:p>
            <a:pPr marL="0" indent="0">
              <a:buNone/>
            </a:pPr>
            <a:endParaRPr lang="zh-CN" altLang="en-US" sz="1800">
              <a:latin typeface="宋体" panose="02010600030101010101" pitchFamily="2" charset="-122"/>
              <a:ea typeface="宋体" panose="02010600030101010101" pitchFamily="2" charset="-122"/>
            </a:endParaRPr>
          </a:p>
          <a:p>
            <a:pPr marL="0" indent="0">
              <a:buNone/>
            </a:pPr>
            <a:r>
              <a:rPr lang="zh-CN" altLang="en-US" sz="1800">
                <a:latin typeface="宋体" panose="02010600030101010101" pitchFamily="2" charset="-122"/>
                <a:ea typeface="宋体" panose="02010600030101010101" pitchFamily="2" charset="-122"/>
              </a:rPr>
              <a:t>原始总时间T</a:t>
            </a:r>
            <a:r>
              <a:rPr lang="zh-CN" altLang="en-US" sz="1800" baseline="-25000">
                <a:latin typeface="宋体" panose="02010600030101010101" pitchFamily="2" charset="-122"/>
                <a:ea typeface="宋体" panose="02010600030101010101" pitchFamily="2" charset="-122"/>
              </a:rPr>
              <a:t>old</a:t>
            </a:r>
            <a:r>
              <a:rPr lang="zh-CN" altLang="en-US" sz="1800">
                <a:latin typeface="宋体" panose="02010600030101010101" pitchFamily="2" charset="-122"/>
                <a:ea typeface="宋体" panose="02010600030101010101" pitchFamily="2" charset="-122"/>
              </a:rPr>
              <a:t> = 0.3M </a:t>
            </a:r>
            <a:r>
              <a:rPr lang="zh-CN" altLang="en-US" sz="1800">
                <a:latin typeface="宋体" panose="02010600030101010101" pitchFamily="2" charset="-122"/>
                <a:ea typeface="宋体" panose="02010600030101010101" pitchFamily="2" charset="-122"/>
                <a:sym typeface="Arial" panose="020B0604020202020204" pitchFamily="34" charset="0"/>
              </a:rPr>
              <a:t>× 5 × CYCLE + 0.7M × 1.25 × CYCLE </a:t>
            </a:r>
            <a:endParaRPr lang="en-US" altLang="zh-CN" sz="1800">
              <a:latin typeface="宋体" panose="02010600030101010101" pitchFamily="2" charset="-122"/>
              <a:ea typeface="宋体" panose="02010600030101010101" pitchFamily="2" charset="-122"/>
              <a:sym typeface="Arial" panose="020B0604020202020204" pitchFamily="34" charset="0"/>
            </a:endParaRPr>
          </a:p>
          <a:p>
            <a:pPr marL="0" indent="0">
              <a:buNone/>
            </a:pPr>
            <a:r>
              <a:rPr lang="zh-CN" altLang="en-US" sz="1800">
                <a:latin typeface="宋体" panose="02010600030101010101" pitchFamily="2" charset="-122"/>
                <a:ea typeface="宋体" panose="02010600030101010101" pitchFamily="2" charset="-122"/>
                <a:sym typeface="Arial" panose="020B0604020202020204" pitchFamily="34" charset="0"/>
              </a:rPr>
              <a:t>                         = M × 2.375 × CYCLE</a:t>
            </a:r>
          </a:p>
          <a:p>
            <a:pPr marL="0" indent="0">
              <a:buNone/>
            </a:pPr>
            <a:r>
              <a:rPr lang="zh-CN" altLang="en-US" sz="1800">
                <a:latin typeface="宋体" panose="02010600030101010101" pitchFamily="2" charset="-122"/>
                <a:ea typeface="宋体" panose="02010600030101010101" pitchFamily="2" charset="-122"/>
              </a:rPr>
              <a:t>T</a:t>
            </a:r>
            <a:r>
              <a:rPr lang="zh-CN" altLang="en-US" sz="1800" baseline="-25000">
                <a:latin typeface="宋体" panose="02010600030101010101" pitchFamily="2" charset="-122"/>
                <a:ea typeface="宋体" panose="02010600030101010101" pitchFamily="2" charset="-122"/>
              </a:rPr>
              <a:t>FP</a:t>
            </a:r>
            <a:r>
              <a:rPr lang="zh-CN" altLang="en-US" sz="1800">
                <a:latin typeface="宋体" panose="02010600030101010101" pitchFamily="2" charset="-122"/>
                <a:ea typeface="宋体" panose="02010600030101010101" pitchFamily="2" charset="-122"/>
              </a:rPr>
              <a:t> = 0.3M </a:t>
            </a:r>
            <a:r>
              <a:rPr lang="zh-CN" altLang="en-US" sz="1800">
                <a:latin typeface="宋体" panose="02010600030101010101" pitchFamily="2" charset="-122"/>
                <a:ea typeface="宋体" panose="02010600030101010101" pitchFamily="2" charset="-122"/>
                <a:sym typeface="Arial" panose="020B0604020202020204" pitchFamily="34" charset="0"/>
              </a:rPr>
              <a:t>× 5 × CYCLE = M × 1.5 × CYCLE，</a:t>
            </a:r>
            <a:endParaRPr lang="en-US" altLang="zh-CN" sz="1800">
              <a:latin typeface="宋体" panose="02010600030101010101" pitchFamily="2" charset="-122"/>
              <a:ea typeface="宋体" panose="02010600030101010101" pitchFamily="2" charset="-122"/>
              <a:sym typeface="Arial" panose="020B0604020202020204" pitchFamily="34" charset="0"/>
            </a:endParaRPr>
          </a:p>
          <a:p>
            <a:pPr marL="0" indent="0">
              <a:buNone/>
            </a:pPr>
            <a:r>
              <a:rPr lang="zh-CN" altLang="en-US" sz="1800">
                <a:latin typeface="宋体" panose="02010600030101010101" pitchFamily="2" charset="-122"/>
                <a:ea typeface="宋体" panose="02010600030101010101" pitchFamily="2" charset="-122"/>
                <a:sym typeface="Arial" panose="020B0604020202020204" pitchFamily="34" charset="0"/>
              </a:rPr>
              <a:t>   所占比例为1.5/2.375 ≈ 63%</a:t>
            </a:r>
          </a:p>
          <a:p>
            <a:pPr marL="0" indent="0">
              <a:buNone/>
            </a:pPr>
            <a:r>
              <a:rPr lang="zh-CN" altLang="en-US" sz="1800">
                <a:latin typeface="宋体" panose="02010600030101010101" pitchFamily="2" charset="-122"/>
                <a:ea typeface="宋体" panose="02010600030101010101" pitchFamily="2" charset="-122"/>
              </a:rPr>
              <a:t>T</a:t>
            </a:r>
            <a:r>
              <a:rPr lang="zh-CN" altLang="en-US" sz="1800" baseline="-25000">
                <a:latin typeface="宋体" panose="02010600030101010101" pitchFamily="2" charset="-122"/>
                <a:ea typeface="宋体" panose="02010600030101010101" pitchFamily="2" charset="-122"/>
              </a:rPr>
              <a:t>FPSQR</a:t>
            </a:r>
            <a:r>
              <a:rPr lang="zh-CN" altLang="en-US" sz="1800">
                <a:latin typeface="宋体" panose="02010600030101010101" pitchFamily="2" charset="-122"/>
                <a:ea typeface="宋体" panose="02010600030101010101" pitchFamily="2" charset="-122"/>
              </a:rPr>
              <a:t> = 0.04M </a:t>
            </a:r>
            <a:r>
              <a:rPr lang="zh-CN" altLang="en-US" sz="1800">
                <a:latin typeface="宋体" panose="02010600030101010101" pitchFamily="2" charset="-122"/>
                <a:ea typeface="宋体" panose="02010600030101010101" pitchFamily="2" charset="-122"/>
                <a:sym typeface="Arial" panose="020B0604020202020204" pitchFamily="34" charset="0"/>
              </a:rPr>
              <a:t>× 20 × CYCLE = M × 0.8 × CYCLE，</a:t>
            </a:r>
            <a:endParaRPr lang="en-US" altLang="zh-CN" sz="1800">
              <a:latin typeface="宋体" panose="02010600030101010101" pitchFamily="2" charset="-122"/>
              <a:ea typeface="宋体" panose="02010600030101010101" pitchFamily="2" charset="-122"/>
              <a:sym typeface="Arial" panose="020B0604020202020204" pitchFamily="34" charset="0"/>
            </a:endParaRPr>
          </a:p>
          <a:p>
            <a:pPr marL="0" indent="0">
              <a:buNone/>
            </a:pPr>
            <a:r>
              <a:rPr lang="zh-CN" altLang="en-US" sz="1800">
                <a:latin typeface="宋体" panose="02010600030101010101" pitchFamily="2" charset="-122"/>
                <a:ea typeface="宋体" panose="02010600030101010101" pitchFamily="2" charset="-122"/>
                <a:sym typeface="Arial" panose="020B0604020202020204" pitchFamily="34" charset="0"/>
              </a:rPr>
              <a:t>   所占比例为0.8/2.375 ≈ 34%</a:t>
            </a:r>
          </a:p>
          <a:p>
            <a:pPr marL="0" indent="0">
              <a:buNone/>
            </a:pPr>
            <a:endParaRPr lang="zh-CN" altLang="en-US" sz="1800">
              <a:latin typeface="宋体" panose="02010600030101010101" pitchFamily="2" charset="-122"/>
              <a:ea typeface="宋体" panose="02010600030101010101" pitchFamily="2" charset="-122"/>
              <a:sym typeface="Arial" panose="020B0604020202020204" pitchFamily="34" charset="0"/>
            </a:endParaRPr>
          </a:p>
          <a:p>
            <a:pPr marL="0" indent="0">
              <a:buNone/>
            </a:pPr>
            <a:r>
              <a:rPr lang="zh-CN" altLang="en-US" sz="1800">
                <a:latin typeface="宋体" panose="02010600030101010101" pitchFamily="2" charset="-122"/>
                <a:ea typeface="宋体" panose="02010600030101010101" pitchFamily="2" charset="-122"/>
              </a:rPr>
              <a:t>方案1：Se = 20/3，Fe </a:t>
            </a:r>
            <a:r>
              <a:rPr lang="zh-CN" altLang="en-US" sz="1800">
                <a:latin typeface="宋体" panose="02010600030101010101" pitchFamily="2" charset="-122"/>
                <a:ea typeface="宋体" panose="02010600030101010101" pitchFamily="2" charset="-122"/>
                <a:sym typeface="Arial" panose="020B0604020202020204" pitchFamily="34" charset="0"/>
              </a:rPr>
              <a:t>≈ 34%，Sn</a:t>
            </a:r>
            <a:r>
              <a:rPr lang="zh-CN" altLang="en-US" sz="1800" baseline="-25000">
                <a:latin typeface="宋体" panose="02010600030101010101" pitchFamily="2" charset="-122"/>
                <a:ea typeface="宋体" panose="02010600030101010101" pitchFamily="2" charset="-122"/>
              </a:rPr>
              <a:t>1 </a:t>
            </a:r>
            <a:r>
              <a:rPr lang="zh-CN" altLang="en-US" sz="1800">
                <a:latin typeface="宋体" panose="02010600030101010101" pitchFamily="2" charset="-122"/>
                <a:ea typeface="宋体" panose="02010600030101010101" pitchFamily="2" charset="-122"/>
              </a:rPr>
              <a:t>= 1 / [</a:t>
            </a:r>
            <a:r>
              <a:rPr lang="zh-CN" altLang="en-US" sz="1800">
                <a:latin typeface="宋体" panose="02010600030101010101" pitchFamily="2" charset="-122"/>
                <a:ea typeface="宋体" panose="02010600030101010101" pitchFamily="2" charset="-122"/>
                <a:sym typeface="Arial" panose="020B0604020202020204" pitchFamily="34" charset="0"/>
              </a:rPr>
              <a:t> (1 - Fe) + Fe / Se ] ≈ 1.4</a:t>
            </a:r>
          </a:p>
          <a:p>
            <a:pPr marL="0" indent="0">
              <a:buNone/>
            </a:pPr>
            <a:r>
              <a:rPr lang="zh-CN" altLang="en-US" sz="1800">
                <a:latin typeface="宋体" panose="02010600030101010101" pitchFamily="2" charset="-122"/>
                <a:ea typeface="宋体" panose="02010600030101010101" pitchFamily="2" charset="-122"/>
                <a:sym typeface="Arial" panose="020B0604020202020204" pitchFamily="34" charset="0"/>
              </a:rPr>
              <a:t>方案2：</a:t>
            </a:r>
            <a:r>
              <a:rPr lang="zh-CN" altLang="en-US" sz="1800">
                <a:latin typeface="宋体" panose="02010600030101010101" pitchFamily="2" charset="-122"/>
                <a:ea typeface="宋体" panose="02010600030101010101" pitchFamily="2" charset="-122"/>
              </a:rPr>
              <a:t>Se = 5/3，Fe </a:t>
            </a:r>
            <a:r>
              <a:rPr lang="zh-CN" altLang="en-US" sz="1800">
                <a:latin typeface="宋体" panose="02010600030101010101" pitchFamily="2" charset="-122"/>
                <a:ea typeface="宋体" panose="02010600030101010101" pitchFamily="2" charset="-122"/>
                <a:sym typeface="Arial" panose="020B0604020202020204" pitchFamily="34" charset="0"/>
              </a:rPr>
              <a:t>≈ 63%，Sn</a:t>
            </a:r>
            <a:r>
              <a:rPr lang="zh-CN" altLang="en-US" sz="1800" baseline="-25000">
                <a:latin typeface="宋体" panose="02010600030101010101" pitchFamily="2" charset="-122"/>
                <a:ea typeface="宋体" panose="02010600030101010101" pitchFamily="2" charset="-122"/>
                <a:sym typeface="Arial" panose="020B0604020202020204" pitchFamily="34" charset="0"/>
              </a:rPr>
              <a:t>2</a:t>
            </a:r>
            <a:r>
              <a:rPr lang="zh-CN" altLang="en-US" sz="1800">
                <a:latin typeface="宋体" panose="02010600030101010101" pitchFamily="2" charset="-122"/>
                <a:ea typeface="宋体" panose="02010600030101010101" pitchFamily="2" charset="-122"/>
              </a:rPr>
              <a:t> = 1 / [</a:t>
            </a:r>
            <a:r>
              <a:rPr lang="zh-CN" altLang="en-US" sz="1800">
                <a:latin typeface="宋体" panose="02010600030101010101" pitchFamily="2" charset="-122"/>
                <a:ea typeface="宋体" panose="02010600030101010101" pitchFamily="2" charset="-122"/>
                <a:sym typeface="Arial" panose="020B0604020202020204" pitchFamily="34" charset="0"/>
              </a:rPr>
              <a:t> (1 - Fe) + Fe / Se ] ≈ 1.3</a:t>
            </a:r>
          </a:p>
          <a:p>
            <a:pPr marL="0" indent="0">
              <a:buNone/>
            </a:pPr>
            <a:endParaRPr lang="zh-CN" altLang="en-US" sz="1800">
              <a:latin typeface="宋体" panose="02010600030101010101" pitchFamily="2" charset="-122"/>
              <a:ea typeface="宋体" panose="02010600030101010101" pitchFamily="2" charset="-122"/>
              <a:sym typeface="Arial" panose="020B0604020202020204" pitchFamily="34" charset="0"/>
            </a:endParaRPr>
          </a:p>
          <a:p>
            <a:pPr marL="0" indent="0">
              <a:buNone/>
            </a:pPr>
            <a:r>
              <a:rPr lang="zh-CN" altLang="en-US" sz="1800">
                <a:latin typeface="宋体" panose="02010600030101010101" pitchFamily="2" charset="-122"/>
                <a:ea typeface="宋体" panose="02010600030101010101" pitchFamily="2" charset="-122"/>
                <a:sym typeface="Arial" panose="020B0604020202020204" pitchFamily="34" charset="0"/>
              </a:rPr>
              <a:t>结论：	</a:t>
            </a:r>
            <a:r>
              <a:rPr lang="zh-CN" altLang="en-US" sz="1800">
                <a:solidFill>
                  <a:srgbClr val="CC6600"/>
                </a:solidFill>
                <a:latin typeface="宋体" panose="02010600030101010101" pitchFamily="2" charset="-122"/>
                <a:ea typeface="宋体" panose="02010600030101010101" pitchFamily="2" charset="-122"/>
                <a:sym typeface="Arial" panose="020B0604020202020204" pitchFamily="34" charset="0"/>
              </a:rPr>
              <a:t>方案1导致加速比更大，性能更好</a:t>
            </a:r>
            <a:endParaRPr lang="zh-CN" altLang="en-US" sz="18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70167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0452EF86-7369-7847-958E-A48CDEFE7DCB}"/>
              </a:ext>
            </a:extLst>
          </p:cNvPr>
          <p:cNvSpPr>
            <a:spLocks noGrp="1"/>
          </p:cNvSpPr>
          <p:nvPr>
            <p:ph type="title"/>
          </p:nvPr>
        </p:nvSpPr>
        <p:spPr/>
        <p:txBody>
          <a:bodyPr>
            <a:prstTxWarp prst="textNoShape">
              <a:avLst/>
            </a:prstTxWarp>
          </a:bodyPr>
          <a:lstStyle/>
          <a:p>
            <a:pPr eaLnBrk="1" hangingPunct="1"/>
            <a:r>
              <a:rPr lang="zh-CN" altLang="en-US" smtClean="0">
                <a:ea typeface="宋体" panose="02010600030101010101" pitchFamily="2" charset="-122"/>
              </a:rPr>
              <a:t>习题</a:t>
            </a:r>
            <a:r>
              <a:rPr lang="en-US" altLang="zh-CN" smtClean="0">
                <a:ea typeface="宋体" panose="02010600030101010101" pitchFamily="2" charset="-122"/>
              </a:rPr>
              <a:t>3.8</a:t>
            </a:r>
            <a:r>
              <a:rPr lang="zh-CN" altLang="en-US" smtClean="0">
                <a:ea typeface="宋体" panose="02010600030101010101" pitchFamily="2" charset="-122"/>
              </a:rPr>
              <a:t>（</a:t>
            </a:r>
            <a:r>
              <a:rPr lang="zh-CN" altLang="zh-CN" smtClean="0">
                <a:ea typeface="宋体" panose="02010600030101010101" pitchFamily="2" charset="-122"/>
              </a:rPr>
              <a:t>时空图，性能指标</a:t>
            </a:r>
            <a:r>
              <a:rPr lang="zh-CN" altLang="en-US" smtClean="0">
                <a:ea typeface="宋体" panose="02010600030101010101" pitchFamily="2" charset="-122"/>
              </a:rPr>
              <a:t>）</a:t>
            </a:r>
          </a:p>
        </p:txBody>
      </p:sp>
      <p:grpSp>
        <p:nvGrpSpPr>
          <p:cNvPr id="47106" name="组合 6"/>
          <p:cNvGrpSpPr>
            <a:grpSpLocks/>
          </p:cNvGrpSpPr>
          <p:nvPr/>
        </p:nvGrpSpPr>
        <p:grpSpPr bwMode="auto">
          <a:xfrm>
            <a:off x="2514600" y="3771900"/>
            <a:ext cx="6840538" cy="2559050"/>
            <a:chOff x="900113" y="4119563"/>
            <a:chExt cx="6840537" cy="2559050"/>
          </a:xfrm>
        </p:grpSpPr>
        <p:sp>
          <p:nvSpPr>
            <p:cNvPr id="6" name="矩形 5">
              <a:extLst>
                <a:ext uri="{FF2B5EF4-FFF2-40B4-BE49-F238E27FC236}">
                  <a16:creationId xmlns:a16="http://schemas.microsoft.com/office/drawing/2014/main" id="{8D984EEE-3711-6042-BCE4-F688F1B26F65}"/>
                </a:ext>
              </a:extLst>
            </p:cNvPr>
            <p:cNvSpPr/>
            <p:nvPr/>
          </p:nvSpPr>
          <p:spPr>
            <a:xfrm>
              <a:off x="1235076"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1</a:t>
              </a:r>
              <a:endParaRPr lang="zh-CN" altLang="en-US" dirty="0"/>
            </a:p>
          </p:txBody>
        </p:sp>
        <p:sp>
          <p:nvSpPr>
            <p:cNvPr id="11" name="矩形 10">
              <a:extLst>
                <a:ext uri="{FF2B5EF4-FFF2-40B4-BE49-F238E27FC236}">
                  <a16:creationId xmlns:a16="http://schemas.microsoft.com/office/drawing/2014/main" id="{2ECC7931-B3DD-AE41-A569-6EBA26EEEE7A}"/>
                </a:ext>
              </a:extLst>
            </p:cNvPr>
            <p:cNvSpPr/>
            <p:nvPr/>
          </p:nvSpPr>
          <p:spPr>
            <a:xfrm>
              <a:off x="2608263"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2</a:t>
              </a:r>
              <a:endParaRPr lang="zh-CN" altLang="en-US" dirty="0"/>
            </a:p>
          </p:txBody>
        </p:sp>
        <p:sp>
          <p:nvSpPr>
            <p:cNvPr id="12" name="矩形 11">
              <a:extLst>
                <a:ext uri="{FF2B5EF4-FFF2-40B4-BE49-F238E27FC236}">
                  <a16:creationId xmlns:a16="http://schemas.microsoft.com/office/drawing/2014/main" id="{7F676BF7-0308-A24C-9BDB-983561E625FC}"/>
                </a:ext>
              </a:extLst>
            </p:cNvPr>
            <p:cNvSpPr/>
            <p:nvPr/>
          </p:nvSpPr>
          <p:spPr>
            <a:xfrm>
              <a:off x="3983038"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3</a:t>
              </a:r>
              <a:endParaRPr lang="zh-CN" altLang="en-US" dirty="0"/>
            </a:p>
          </p:txBody>
        </p:sp>
        <p:sp>
          <p:nvSpPr>
            <p:cNvPr id="13" name="矩形 12">
              <a:extLst>
                <a:ext uri="{FF2B5EF4-FFF2-40B4-BE49-F238E27FC236}">
                  <a16:creationId xmlns:a16="http://schemas.microsoft.com/office/drawing/2014/main" id="{F662E448-3956-8440-AA06-571F961D340A}"/>
                </a:ext>
              </a:extLst>
            </p:cNvPr>
            <p:cNvSpPr/>
            <p:nvPr/>
          </p:nvSpPr>
          <p:spPr>
            <a:xfrm>
              <a:off x="5357812"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4</a:t>
              </a:r>
              <a:endParaRPr lang="zh-CN" altLang="en-US" dirty="0"/>
            </a:p>
          </p:txBody>
        </p:sp>
        <p:sp>
          <p:nvSpPr>
            <p:cNvPr id="14" name="矩形 13">
              <a:extLst>
                <a:ext uri="{FF2B5EF4-FFF2-40B4-BE49-F238E27FC236}">
                  <a16:creationId xmlns:a16="http://schemas.microsoft.com/office/drawing/2014/main" id="{16A4C49A-12AD-CD48-BB3B-4DB1429A79DB}"/>
                </a:ext>
              </a:extLst>
            </p:cNvPr>
            <p:cNvSpPr/>
            <p:nvPr/>
          </p:nvSpPr>
          <p:spPr>
            <a:xfrm>
              <a:off x="6732587"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t>5</a:t>
              </a:r>
              <a:endParaRPr lang="zh-CN" altLang="en-US" dirty="0"/>
            </a:p>
          </p:txBody>
        </p:sp>
        <p:cxnSp>
          <p:nvCxnSpPr>
            <p:cNvPr id="16" name="直接箭头连接符 15">
              <a:extLst>
                <a:ext uri="{FF2B5EF4-FFF2-40B4-BE49-F238E27FC236}">
                  <a16:creationId xmlns:a16="http://schemas.microsoft.com/office/drawing/2014/main" id="{AAE34257-FE70-524A-ACB6-F789C679254A}"/>
                </a:ext>
              </a:extLst>
            </p:cNvPr>
            <p:cNvCxnSpPr/>
            <p:nvPr/>
          </p:nvCxnSpPr>
          <p:spPr>
            <a:xfrm>
              <a:off x="900113" y="515778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44702CB-3D5D-4940-8459-722FD1EBFEDB}"/>
                </a:ext>
              </a:extLst>
            </p:cNvPr>
            <p:cNvCxnSpPr/>
            <p:nvPr/>
          </p:nvCxnSpPr>
          <p:spPr>
            <a:xfrm>
              <a:off x="911226" y="5643563"/>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a:extLst>
                <a:ext uri="{FF2B5EF4-FFF2-40B4-BE49-F238E27FC236}">
                  <a16:creationId xmlns:a16="http://schemas.microsoft.com/office/drawing/2014/main" id="{9F7F7585-B054-3E49-BAF2-D4D8DD8F5408}"/>
                </a:ext>
              </a:extLst>
            </p:cNvPr>
            <p:cNvCxnSpPr/>
            <p:nvPr/>
          </p:nvCxnSpPr>
          <p:spPr>
            <a:xfrm>
              <a:off x="4440237" y="5167313"/>
              <a:ext cx="9175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a:extLst>
                <a:ext uri="{FF2B5EF4-FFF2-40B4-BE49-F238E27FC236}">
                  <a16:creationId xmlns:a16="http://schemas.microsoft.com/office/drawing/2014/main" id="{040F7191-3642-DC49-B8BD-D4A5C8D2F1D3}"/>
                </a:ext>
              </a:extLst>
            </p:cNvPr>
            <p:cNvCxnSpPr/>
            <p:nvPr/>
          </p:nvCxnSpPr>
          <p:spPr>
            <a:xfrm>
              <a:off x="5815012" y="5199063"/>
              <a:ext cx="9175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E3AF4A46-002A-9F47-9EE3-88D4821BC01D}"/>
                </a:ext>
              </a:extLst>
            </p:cNvPr>
            <p:cNvCxnSpPr/>
            <p:nvPr/>
          </p:nvCxnSpPr>
          <p:spPr>
            <a:xfrm>
              <a:off x="7189787" y="5183188"/>
              <a:ext cx="550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6290BEF8-1E08-FF42-B99D-63A5D2DDE32D}"/>
                </a:ext>
              </a:extLst>
            </p:cNvPr>
            <p:cNvCxnSpPr/>
            <p:nvPr/>
          </p:nvCxnSpPr>
          <p:spPr>
            <a:xfrm>
              <a:off x="7189787" y="5643563"/>
              <a:ext cx="550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a:extLst>
                <a:ext uri="{FF2B5EF4-FFF2-40B4-BE49-F238E27FC236}">
                  <a16:creationId xmlns:a16="http://schemas.microsoft.com/office/drawing/2014/main" id="{5114A8BC-7970-EF43-8AF7-F17B4B966791}"/>
                </a:ext>
              </a:extLst>
            </p:cNvPr>
            <p:cNvCxnSpPr/>
            <p:nvPr/>
          </p:nvCxnSpPr>
          <p:spPr>
            <a:xfrm>
              <a:off x="1692276" y="5643563"/>
              <a:ext cx="91598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肘形连接符 27">
              <a:extLst>
                <a:ext uri="{FF2B5EF4-FFF2-40B4-BE49-F238E27FC236}">
                  <a16:creationId xmlns:a16="http://schemas.microsoft.com/office/drawing/2014/main" id="{CD233F6C-66E2-5F40-880D-DA88D0F3B902}"/>
                </a:ext>
              </a:extLst>
            </p:cNvPr>
            <p:cNvCxnSpPr/>
            <p:nvPr/>
          </p:nvCxnSpPr>
          <p:spPr>
            <a:xfrm>
              <a:off x="2844801" y="4581526"/>
              <a:ext cx="1138237" cy="57626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7" name="肘形连接符 36">
              <a:extLst>
                <a:ext uri="{FF2B5EF4-FFF2-40B4-BE49-F238E27FC236}">
                  <a16:creationId xmlns:a16="http://schemas.microsoft.com/office/drawing/2014/main" id="{A5B4F4D5-781A-F140-9F05-69E3E54C7C66}"/>
                </a:ext>
              </a:extLst>
            </p:cNvPr>
            <p:cNvCxnSpPr/>
            <p:nvPr/>
          </p:nvCxnSpPr>
          <p:spPr>
            <a:xfrm flipV="1">
              <a:off x="1692276" y="4581526"/>
              <a:ext cx="1152525" cy="576262"/>
            </a:xfrm>
            <a:prstGeom prst="bentConnector3">
              <a:avLst/>
            </a:prstGeom>
          </p:spPr>
          <p:style>
            <a:lnRef idx="2">
              <a:schemeClr val="dk1"/>
            </a:lnRef>
            <a:fillRef idx="0">
              <a:schemeClr val="dk1"/>
            </a:fillRef>
            <a:effectRef idx="1">
              <a:schemeClr val="dk1"/>
            </a:effectRef>
            <a:fontRef idx="minor">
              <a:schemeClr val="tx1"/>
            </a:fontRef>
          </p:style>
        </p:cxnSp>
        <p:cxnSp>
          <p:nvCxnSpPr>
            <p:cNvPr id="53" name="肘形连接符 52">
              <a:extLst>
                <a:ext uri="{FF2B5EF4-FFF2-40B4-BE49-F238E27FC236}">
                  <a16:creationId xmlns:a16="http://schemas.microsoft.com/office/drawing/2014/main" id="{B1C75A59-91B1-4748-B568-B76A6C64A161}"/>
                </a:ext>
              </a:extLst>
            </p:cNvPr>
            <p:cNvCxnSpPr/>
            <p:nvPr/>
          </p:nvCxnSpPr>
          <p:spPr>
            <a:xfrm flipV="1">
              <a:off x="4211638" y="5643563"/>
              <a:ext cx="2520950" cy="522288"/>
            </a:xfrm>
            <a:prstGeom prst="bentConnector3">
              <a:avLst>
                <a:gd name="adj1" fmla="val 77771"/>
              </a:avLst>
            </a:prstGeom>
            <a:ln>
              <a:tailEnd type="arrow"/>
            </a:ln>
          </p:spPr>
          <p:style>
            <a:lnRef idx="2">
              <a:schemeClr val="dk1"/>
            </a:lnRef>
            <a:fillRef idx="0">
              <a:schemeClr val="dk1"/>
            </a:fillRef>
            <a:effectRef idx="1">
              <a:schemeClr val="dk1"/>
            </a:effectRef>
            <a:fontRef idx="minor">
              <a:schemeClr val="tx1"/>
            </a:fontRef>
          </p:style>
        </p:cxnSp>
        <p:cxnSp>
          <p:nvCxnSpPr>
            <p:cNvPr id="61" name="肘形连接符 60">
              <a:extLst>
                <a:ext uri="{FF2B5EF4-FFF2-40B4-BE49-F238E27FC236}">
                  <a16:creationId xmlns:a16="http://schemas.microsoft.com/office/drawing/2014/main" id="{A6DB8CAF-B5DA-6B44-83EA-8E4F2E69F6DD}"/>
                </a:ext>
              </a:extLst>
            </p:cNvPr>
            <p:cNvCxnSpPr/>
            <p:nvPr/>
          </p:nvCxnSpPr>
          <p:spPr>
            <a:xfrm>
              <a:off x="3065463" y="5643563"/>
              <a:ext cx="1146175" cy="522288"/>
            </a:xfrm>
            <a:prstGeom prst="bentConnector3">
              <a:avLst/>
            </a:prstGeom>
          </p:spPr>
          <p:style>
            <a:lnRef idx="2">
              <a:schemeClr val="dk1"/>
            </a:lnRef>
            <a:fillRef idx="0">
              <a:schemeClr val="dk1"/>
            </a:fillRef>
            <a:effectRef idx="1">
              <a:schemeClr val="dk1"/>
            </a:effectRef>
            <a:fontRef idx="minor">
              <a:schemeClr val="tx1"/>
            </a:fontRef>
          </p:style>
        </p:cxnSp>
        <p:sp>
          <p:nvSpPr>
            <p:cNvPr id="47125" name="TextBox 64"/>
            <p:cNvSpPr txBox="1">
              <a:spLocks noChangeArrowheads="1"/>
            </p:cNvSpPr>
            <p:nvPr/>
          </p:nvSpPr>
          <p:spPr bwMode="auto">
            <a:xfrm>
              <a:off x="4576763" y="630872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Calibri" panose="020F0502020204030204" pitchFamily="34" charset="0"/>
                </a:rPr>
                <a:t>乘法</a:t>
              </a:r>
            </a:p>
          </p:txBody>
        </p:sp>
        <p:sp>
          <p:nvSpPr>
            <p:cNvPr id="47126" name="TextBox 65"/>
            <p:cNvSpPr txBox="1">
              <a:spLocks noChangeArrowheads="1"/>
            </p:cNvSpPr>
            <p:nvPr/>
          </p:nvSpPr>
          <p:spPr bwMode="auto">
            <a:xfrm>
              <a:off x="2514600" y="4119563"/>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latin typeface="Calibri" panose="020F0502020204030204" pitchFamily="34" charset="0"/>
                </a:rPr>
                <a:t>加法</a:t>
              </a:r>
            </a:p>
          </p:txBody>
        </p:sp>
        <p:sp>
          <p:nvSpPr>
            <p:cNvPr id="47127" name="TextBox 66"/>
            <p:cNvSpPr txBox="1">
              <a:spLocks noChangeArrowheads="1"/>
            </p:cNvSpPr>
            <p:nvPr/>
          </p:nvSpPr>
          <p:spPr bwMode="auto">
            <a:xfrm>
              <a:off x="1235075" y="5956300"/>
              <a:ext cx="390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Calibri" panose="020F0502020204030204" pitchFamily="34" charset="0"/>
                </a:rPr>
                <a:t>∆</a:t>
              </a:r>
              <a:r>
                <a:rPr lang="en-US" altLang="zh-CN" sz="1800" i="1">
                  <a:latin typeface="Calibri" panose="020F0502020204030204" pitchFamily="34" charset="0"/>
                </a:rPr>
                <a:t>t</a:t>
              </a:r>
              <a:endParaRPr lang="zh-CN" altLang="en-US" sz="1800">
                <a:latin typeface="Calibri" panose="020F0502020204030204" pitchFamily="34" charset="0"/>
              </a:endParaRPr>
            </a:p>
          </p:txBody>
        </p:sp>
        <p:sp>
          <p:nvSpPr>
            <p:cNvPr id="47128" name="TextBox 67"/>
            <p:cNvSpPr txBox="1">
              <a:spLocks noChangeArrowheads="1"/>
            </p:cNvSpPr>
            <p:nvPr/>
          </p:nvSpPr>
          <p:spPr bwMode="auto">
            <a:xfrm>
              <a:off x="2654300" y="5940425"/>
              <a:ext cx="5084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Calibri" panose="020F0502020204030204" pitchFamily="34" charset="0"/>
                </a:rPr>
                <a:t>2∆</a:t>
              </a:r>
              <a:r>
                <a:rPr lang="en-US" altLang="zh-CN" sz="1800" i="1">
                  <a:latin typeface="Calibri" panose="020F0502020204030204" pitchFamily="34" charset="0"/>
                </a:rPr>
                <a:t>t</a:t>
              </a:r>
              <a:endParaRPr lang="zh-CN" altLang="en-US" sz="1800">
                <a:latin typeface="Calibri" panose="020F0502020204030204" pitchFamily="34" charset="0"/>
              </a:endParaRPr>
            </a:p>
          </p:txBody>
        </p:sp>
        <p:sp>
          <p:nvSpPr>
            <p:cNvPr id="47129" name="TextBox 68"/>
            <p:cNvSpPr txBox="1">
              <a:spLocks noChangeArrowheads="1"/>
            </p:cNvSpPr>
            <p:nvPr/>
          </p:nvSpPr>
          <p:spPr bwMode="auto">
            <a:xfrm>
              <a:off x="5391150" y="4395788"/>
              <a:ext cx="390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Calibri" panose="020F0502020204030204" pitchFamily="34" charset="0"/>
                </a:rPr>
                <a:t>∆</a:t>
              </a:r>
              <a:r>
                <a:rPr lang="en-US" altLang="zh-CN" sz="1800" i="1">
                  <a:latin typeface="Calibri" panose="020F0502020204030204" pitchFamily="34" charset="0"/>
                </a:rPr>
                <a:t>t</a:t>
              </a:r>
              <a:endParaRPr lang="zh-CN" altLang="en-US" sz="1800">
                <a:latin typeface="Calibri" panose="020F0502020204030204" pitchFamily="34" charset="0"/>
              </a:endParaRPr>
            </a:p>
          </p:txBody>
        </p:sp>
        <p:sp>
          <p:nvSpPr>
            <p:cNvPr id="47130" name="TextBox 69"/>
            <p:cNvSpPr txBox="1">
              <a:spLocks noChangeArrowheads="1"/>
            </p:cNvSpPr>
            <p:nvPr/>
          </p:nvSpPr>
          <p:spPr bwMode="auto">
            <a:xfrm>
              <a:off x="6734175" y="4395788"/>
              <a:ext cx="392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Calibri" panose="020F0502020204030204" pitchFamily="34" charset="0"/>
                </a:rPr>
                <a:t>∆</a:t>
              </a:r>
              <a:r>
                <a:rPr lang="en-US" altLang="zh-CN" sz="1800" i="1">
                  <a:latin typeface="Calibri" panose="020F0502020204030204" pitchFamily="34" charset="0"/>
                </a:rPr>
                <a:t>t</a:t>
              </a:r>
              <a:endParaRPr lang="zh-CN" altLang="en-US" sz="1800">
                <a:latin typeface="Calibri" panose="020F0502020204030204" pitchFamily="34" charset="0"/>
              </a:endParaRPr>
            </a:p>
          </p:txBody>
        </p:sp>
        <p:sp>
          <p:nvSpPr>
            <p:cNvPr id="47131" name="TextBox 70"/>
            <p:cNvSpPr txBox="1">
              <a:spLocks noChangeArrowheads="1"/>
            </p:cNvSpPr>
            <p:nvPr/>
          </p:nvSpPr>
          <p:spPr bwMode="auto">
            <a:xfrm>
              <a:off x="3978275" y="4395788"/>
              <a:ext cx="391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latin typeface="Calibri" panose="020F0502020204030204" pitchFamily="34" charset="0"/>
                </a:rPr>
                <a:t>∆</a:t>
              </a:r>
              <a:r>
                <a:rPr lang="en-US" altLang="zh-CN" sz="1800" i="1">
                  <a:latin typeface="Calibri" panose="020F0502020204030204" pitchFamily="34" charset="0"/>
                </a:rPr>
                <a:t>t</a:t>
              </a:r>
              <a:endParaRPr lang="zh-CN" altLang="en-US" sz="1800">
                <a:latin typeface="Calibri" panose="020F0502020204030204" pitchFamily="34" charset="0"/>
              </a:endParaRPr>
            </a:p>
          </p:txBody>
        </p:sp>
      </p:grpSp>
      <p:sp>
        <p:nvSpPr>
          <p:cNvPr id="47107" name="矩形 3"/>
          <p:cNvSpPr>
            <a:spLocks noChangeArrowheads="1"/>
          </p:cNvSpPr>
          <p:nvPr/>
        </p:nvSpPr>
        <p:spPr bwMode="auto">
          <a:xfrm>
            <a:off x="1857375" y="1649414"/>
            <a:ext cx="847725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000">
                <a:latin typeface="Calibri" panose="020F0502020204030204" pitchFamily="34" charset="0"/>
                <a:ea typeface="宋体" panose="02010600030101010101" pitchFamily="2" charset="-122"/>
              </a:rPr>
              <a:t>3.8</a:t>
            </a:r>
            <a:r>
              <a:rPr lang="zh-CN" altLang="en-US" sz="2000">
                <a:latin typeface="宋体" panose="02010600030101010101" pitchFamily="2" charset="-122"/>
                <a:ea typeface="宋体" panose="02010600030101010101" pitchFamily="2" charset="-122"/>
              </a:rPr>
              <a:t>有一条动态多功能流水线由</a:t>
            </a:r>
            <a:r>
              <a:rPr lang="en-US" altLang="zh-CN" sz="2000">
                <a:latin typeface="Calibri" panose="020F0502020204030204" pitchFamily="34" charset="0"/>
                <a:ea typeface="宋体" panose="02010600030101010101" pitchFamily="2" charset="-122"/>
              </a:rPr>
              <a:t>5</a:t>
            </a:r>
            <a:r>
              <a:rPr lang="zh-CN" altLang="en-US" sz="2000">
                <a:latin typeface="宋体" panose="02010600030101010101" pitchFamily="2" charset="-122"/>
                <a:ea typeface="宋体" panose="02010600030101010101" pitchFamily="2" charset="-122"/>
              </a:rPr>
              <a:t>段组成，加法用</a:t>
            </a:r>
            <a:r>
              <a:rPr lang="en-US" altLang="zh-CN" sz="2000">
                <a:latin typeface="Calibri" panose="020F0502020204030204" pitchFamily="34" charset="0"/>
                <a:ea typeface="宋体" panose="02010600030101010101" pitchFamily="2" charset="-122"/>
              </a:rPr>
              <a:t>1</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3</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4</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5</a:t>
            </a:r>
            <a:r>
              <a:rPr lang="zh-CN" altLang="en-US" sz="2000">
                <a:latin typeface="宋体" panose="02010600030101010101" pitchFamily="2" charset="-122"/>
                <a:ea typeface="宋体" panose="02010600030101010101" pitchFamily="2" charset="-122"/>
              </a:rPr>
              <a:t>段，乘法用</a:t>
            </a:r>
            <a:r>
              <a:rPr lang="en-US" altLang="zh-CN" sz="2000">
                <a:latin typeface="Calibri" panose="020F0502020204030204" pitchFamily="34" charset="0"/>
                <a:ea typeface="宋体" panose="02010600030101010101" pitchFamily="2" charset="-122"/>
              </a:rPr>
              <a:t>1</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2</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5 </a:t>
            </a:r>
            <a:r>
              <a:rPr lang="zh-CN" altLang="en-US" sz="2000">
                <a:latin typeface="宋体" panose="02010600030101010101" pitchFamily="2" charset="-122"/>
                <a:ea typeface="宋体" panose="02010600030101010101" pitchFamily="2" charset="-122"/>
              </a:rPr>
              <a:t>段，第</a:t>
            </a:r>
            <a:r>
              <a:rPr lang="en-US" altLang="zh-CN" sz="2000">
                <a:latin typeface="Calibri" panose="020F0502020204030204" pitchFamily="34" charset="0"/>
                <a:ea typeface="宋体" panose="02010600030101010101" pitchFamily="2" charset="-122"/>
              </a:rPr>
              <a:t>2 </a:t>
            </a:r>
            <a:r>
              <a:rPr lang="zh-CN" altLang="en-US" sz="2000">
                <a:latin typeface="宋体" panose="02010600030101010101" pitchFamily="2" charset="-122"/>
                <a:ea typeface="宋体" panose="02010600030101010101" pitchFamily="2" charset="-122"/>
              </a:rPr>
              <a:t>段的时间为</a:t>
            </a:r>
            <a:r>
              <a:rPr lang="en-US" altLang="zh-CN" sz="2000">
                <a:latin typeface="Calibri" panose="020F0502020204030204" pitchFamily="34" charset="0"/>
                <a:ea typeface="宋体" panose="02010600030101010101" pitchFamily="2" charset="-122"/>
              </a:rPr>
              <a:t>2</a:t>
            </a:r>
            <a:r>
              <a:rPr lang="zh-CN" altLang="en-US" sz="2000">
                <a:latin typeface="宋体" panose="02010600030101010101" pitchFamily="2" charset="-122"/>
                <a:ea typeface="宋体" panose="02010600030101010101" pitchFamily="2" charset="-122"/>
              </a:rPr>
              <a:t>△</a:t>
            </a:r>
            <a:r>
              <a:rPr lang="en-US" altLang="zh-CN" sz="2000">
                <a:latin typeface="Calibri" panose="020F0502020204030204" pitchFamily="34" charset="0"/>
                <a:ea typeface="宋体" panose="02010600030101010101" pitchFamily="2" charset="-122"/>
              </a:rPr>
              <a:t>t</a:t>
            </a:r>
            <a:r>
              <a:rPr lang="zh-CN" altLang="en-US" sz="2000">
                <a:latin typeface="宋体" panose="02010600030101010101" pitchFamily="2" charset="-122"/>
                <a:ea typeface="宋体" panose="02010600030101010101" pitchFamily="2" charset="-122"/>
              </a:rPr>
              <a:t>，其余各段的时间均为△</a:t>
            </a:r>
            <a:r>
              <a:rPr lang="en-US" altLang="zh-CN" sz="2000">
                <a:latin typeface="Calibri" panose="020F0502020204030204" pitchFamily="34" charset="0"/>
                <a:ea typeface="宋体" panose="02010600030101010101" pitchFamily="2" charset="-122"/>
              </a:rPr>
              <a:t>t</a:t>
            </a:r>
            <a:r>
              <a:rPr lang="zh-CN" altLang="en-US" sz="2000">
                <a:latin typeface="宋体" panose="02010600030101010101" pitchFamily="2" charset="-122"/>
                <a:ea typeface="宋体" panose="02010600030101010101" pitchFamily="2" charset="-122"/>
              </a:rPr>
              <a:t>，而且流水线的输出可以直接返回输入端或暂存于相应的流水寄存器中。现要在该流水线上计算            ，画出其时空图，并计算其吞吐率、加速比和效率。</a:t>
            </a:r>
            <a:endParaRPr lang="zh-CN" altLang="en-US" sz="2000">
              <a:latin typeface="Calibri" panose="020F0502020204030204" pitchFamily="34" charset="0"/>
              <a:ea typeface="宋体" panose="02010600030101010101" pitchFamily="2" charset="-122"/>
            </a:endParaRPr>
          </a:p>
        </p:txBody>
      </p:sp>
      <p:pic>
        <p:nvPicPr>
          <p:cNvPr id="4710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3068638"/>
            <a:ext cx="13493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43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3891</Words>
  <Application>Microsoft Office PowerPoint</Application>
  <PresentationFormat>宽屏</PresentationFormat>
  <Paragraphs>414</Paragraphs>
  <Slides>41</Slides>
  <Notes>5</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64" baseType="lpstr">
      <vt:lpstr>Calibri,Italic</vt:lpstr>
      <vt:lpstr>ËÎÌå</vt:lpstr>
      <vt:lpstr>Songti SC</vt:lpstr>
      <vt:lpstr>TimesNewRoman</vt:lpstr>
      <vt:lpstr>等线</vt:lpstr>
      <vt:lpstr>等线 Light</vt:lpstr>
      <vt:lpstr>黑体</vt:lpstr>
      <vt:lpstr>华文新魏</vt:lpstr>
      <vt:lpstr>宋体</vt:lpstr>
      <vt:lpstr>微软雅黑</vt:lpstr>
      <vt:lpstr>新宋体</vt:lpstr>
      <vt:lpstr>Arial</vt:lpstr>
      <vt:lpstr>Calibri</vt:lpstr>
      <vt:lpstr>Georgia</vt:lpstr>
      <vt:lpstr>Symbol</vt:lpstr>
      <vt:lpstr>Tahoma</vt:lpstr>
      <vt:lpstr>Times New Roman</vt:lpstr>
      <vt:lpstr>Verdana</vt:lpstr>
      <vt:lpstr>Wingdings</vt:lpstr>
      <vt:lpstr>Office 主题​​</vt:lpstr>
      <vt:lpstr>公式</vt:lpstr>
      <vt:lpstr>Equation</vt:lpstr>
      <vt:lpstr>Picture</vt:lpstr>
      <vt:lpstr>PowerPoint 演示文稿</vt:lpstr>
      <vt:lpstr>习题内容</vt:lpstr>
      <vt:lpstr>第一章</vt:lpstr>
      <vt:lpstr>习题1.7</vt:lpstr>
      <vt:lpstr>习题1.10</vt:lpstr>
      <vt:lpstr>习题1.10</vt:lpstr>
      <vt:lpstr>习题1.11</vt:lpstr>
      <vt:lpstr>习题1.11</vt:lpstr>
      <vt:lpstr>习题3.8（时空图，性能指标）</vt:lpstr>
      <vt:lpstr>习题3.8</vt:lpstr>
      <vt:lpstr>习题3.8</vt:lpstr>
      <vt:lpstr>习题3.10（单功能非线性流水线调度）</vt:lpstr>
      <vt:lpstr>习题3.10</vt:lpstr>
      <vt:lpstr>习题3.10</vt:lpstr>
      <vt:lpstr>习题3.10</vt:lpstr>
      <vt:lpstr>习题3.11（相关，定向，指令调度）</vt:lpstr>
      <vt:lpstr>采用定向技术消除数据相关</vt:lpstr>
      <vt:lpstr>习题3.11（1）</vt:lpstr>
      <vt:lpstr>习题3.11（2）</vt:lpstr>
      <vt:lpstr>习题3.11（3）</vt:lpstr>
      <vt:lpstr>习题3.11（3）</vt:lpstr>
      <vt:lpstr>习题5.8（分支预测技术）</vt:lpstr>
      <vt:lpstr>习题5.9（分支预测技术）</vt:lpstr>
      <vt:lpstr>习题5.11（超标量/超长指令字/超流水）</vt:lpstr>
      <vt:lpstr>习题5.11</vt:lpstr>
      <vt:lpstr>习题7.9（两级Cache ）</vt:lpstr>
      <vt:lpstr>习题7.10（存储系统性能指标）</vt:lpstr>
      <vt:lpstr>习题7.10</vt:lpstr>
      <vt:lpstr>习题7.11（伪相联）</vt:lpstr>
      <vt:lpstr>习题7.11（伪相联）</vt:lpstr>
      <vt:lpstr>习题7.11</vt:lpstr>
      <vt:lpstr>习题7.14</vt:lpstr>
      <vt:lpstr>习题7.14（写策略）</vt:lpstr>
      <vt:lpstr>习题7.14</vt:lpstr>
      <vt:lpstr>各种互连函数总结</vt:lpstr>
      <vt:lpstr>几个单级静态网络参数</vt:lpstr>
      <vt:lpstr>习题9.9</vt:lpstr>
      <vt:lpstr>习题9.9</vt:lpstr>
      <vt:lpstr>习题9.13（多级互连网络）</vt:lpstr>
      <vt:lpstr>习题10.6（并行处理对性能的提高）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wsg</cp:lastModifiedBy>
  <cp:revision>49</cp:revision>
  <dcterms:created xsi:type="dcterms:W3CDTF">2020-03-24T06:40:28Z</dcterms:created>
  <dcterms:modified xsi:type="dcterms:W3CDTF">2022-05-08T14:49:55Z</dcterms:modified>
</cp:coreProperties>
</file>