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BC932-AA95-4712-BF35-7025018F10AF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E55FC-18D6-4ABB-AC83-52B0F4BB0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1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74663" y="757238"/>
            <a:ext cx="5884862" cy="3311525"/>
          </a:xfrm>
          <a:ln/>
        </p:spPr>
      </p:sp>
      <p:sp>
        <p:nvSpPr>
          <p:cNvPr id="717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prstTxWarp prst="textNoShape">
              <a:avLst/>
            </a:prstTxWarp>
          </a:bodyPr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0DE312-26CD-463F-BF1B-AB08BC11493A}" type="slidenum">
              <a:rPr lang="en-US" altLang="zh-CN" smtClean="0">
                <a:ea typeface="华文细黑" panose="02010600040101010101" pitchFamily="2" charset="-122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54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E7E0-A0B6-4F19-8E47-01E2B45A85B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C47C-A992-4658-9F8E-F378BFC1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17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E7E0-A0B6-4F19-8E47-01E2B45A85B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C47C-A992-4658-9F8E-F378BFC1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74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E7E0-A0B6-4F19-8E47-01E2B45A85B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C47C-A992-4658-9F8E-F378BFC1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E7E0-A0B6-4F19-8E47-01E2B45A85B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C47C-A992-4658-9F8E-F378BFC1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5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E7E0-A0B6-4F19-8E47-01E2B45A85B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C47C-A992-4658-9F8E-F378BFC1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02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E7E0-A0B6-4F19-8E47-01E2B45A85B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C47C-A992-4658-9F8E-F378BFC1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16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E7E0-A0B6-4F19-8E47-01E2B45A85B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C47C-A992-4658-9F8E-F378BFC1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E7E0-A0B6-4F19-8E47-01E2B45A85B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C47C-A992-4658-9F8E-F378BFC1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4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E7E0-A0B6-4F19-8E47-01E2B45A85B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C47C-A992-4658-9F8E-F378BFC1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96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E7E0-A0B6-4F19-8E47-01E2B45A85B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C47C-A992-4658-9F8E-F378BFC1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2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BE7E0-A0B6-4F19-8E47-01E2B45A85B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C47C-A992-4658-9F8E-F378BFC1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3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BE7E0-A0B6-4F19-8E47-01E2B45A85B5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9C47C-A992-4658-9F8E-F378BFC1A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D:\var\folders\47\n7rc3j150mg1v98wcdndf8540000gn\T\com.microsoft.Word\WebArchiveCopyPasteTempFiles\fff3009df71f1aa8ac5c17bd1172e3d7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6004.csail.mit.ed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万胜刚</a:t>
            </a:r>
          </a:p>
        </p:txBody>
      </p:sp>
    </p:spTree>
    <p:extLst>
      <p:ext uri="{BB962C8B-B14F-4D97-AF65-F5344CB8AC3E}">
        <p14:creationId xmlns:p14="http://schemas.microsoft.com/office/powerpoint/2010/main" val="275724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EFC28C5-DE5F-489A-A6F1-FE57ACF8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557338"/>
            <a:ext cx="7632700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8394" bIns="98394" anchor="ctr">
            <a:spAutoFit/>
          </a:bodyPr>
          <a:lstStyle>
            <a:lvl1pPr indent="3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50000"/>
              </a:lnSpc>
              <a:defRPr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一个廉价磁盘冗余阵列由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个磁盘配置为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RAID 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级，其结构如图，采用双控制器（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）结构，任何一个阵列控制器失效不影响系统工作。已知各部分可靠度为：阵列控制器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R1=0.9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，通道适配器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R2=0.95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，磁盘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R3=0.95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画出系统可靠性框图；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写出系统可靠性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的表达式；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的数值（保留小数点后两位）；</a:t>
            </a:r>
            <a:endParaRPr lang="zh-CN" altLang="en-US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15363" name="图片 5" descr="D:\var\folders\47\n7rc3j150mg1v98wcdndf8540000gn\T\com.microsoft.Word\WebArchiveCopyPasteTempFiles\fff3009df71f1aa8ac5c17bd1172e3d7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1" y="4005264"/>
            <a:ext cx="2498725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992314" y="4535815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10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5365" name="文本框 6"/>
          <p:cNvSpPr txBox="1">
            <a:spLocks noChangeArrowheads="1"/>
          </p:cNvSpPr>
          <p:nvPr/>
        </p:nvSpPr>
        <p:spPr bwMode="auto">
          <a:xfrm>
            <a:off x="3648075" y="1008063"/>
            <a:ext cx="3600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章课后作业</a:t>
            </a:r>
          </a:p>
        </p:txBody>
      </p:sp>
    </p:spTree>
    <p:extLst>
      <p:ext uri="{BB962C8B-B14F-4D97-AF65-F5344CB8AC3E}">
        <p14:creationId xmlns:p14="http://schemas.microsoft.com/office/powerpoint/2010/main" val="119447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2133600" y="6248400"/>
            <a:ext cx="1981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>
                <a:solidFill>
                  <a:schemeClr val="tx1"/>
                </a:solidFill>
                <a:latin typeface="Berlin Sans FB" panose="020E0602020502020306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9A9392B8-9872-4977-869A-BB27667DBC1C}" type="slidenum">
              <a:rPr kumimoji="0" lang="en-US" altLang="zh-CN" sz="1600" i="1">
                <a:latin typeface="Arial" panose="020B0604020202020204" pitchFamily="34" charset="0"/>
                <a:ea typeface="华文细黑" panose="02010600040101010101" pitchFamily="2" charset="-122"/>
                <a:cs typeface="黑体" panose="02010609060101010101" pitchFamily="49" charset="-122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600" i="1">
              <a:latin typeface="Arial" panose="020B0604020202020204" pitchFamily="34" charset="0"/>
              <a:ea typeface="华文细黑" panose="0201060004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56F9089-D213-43A9-B1FC-F530D2103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66516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联系方式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1051" y="1954213"/>
            <a:ext cx="7966075" cy="1905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万胜刚</a:t>
            </a:r>
            <a:endParaRPr lang="en-US" altLang="zh-CN" sz="32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32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Tel: 18907192006</a:t>
            </a:r>
          </a:p>
          <a:p>
            <a:pPr marL="0" indent="0">
              <a:buNone/>
            </a:pPr>
            <a:r>
              <a:rPr lang="en-US" altLang="zh-CN" sz="32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Email: sgwan@mail.hust.edu.cn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400800" y="3429000"/>
            <a:ext cx="3429000" cy="2514600"/>
          </a:xfrm>
          <a:prstGeom prst="rect">
            <a:avLst/>
          </a:prstGeom>
          <a:noFill/>
          <a:ln>
            <a:noFill/>
          </a:ln>
          <a:effectLst>
            <a:outerShdw dist="152928" dir="2901988" algn="ctr" rotWithShape="0">
              <a:schemeClr val="accent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>
                <a:solidFill>
                  <a:schemeClr val="tx1"/>
                </a:solidFill>
                <a:latin typeface="Berlin Sans FB" panose="020E0602020502020306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000" i="1">
              <a:latin typeface="Arial" panose="020B0604020202020204" pitchFamily="34" charset="0"/>
              <a:ea typeface="华文细黑" panose="02010600040101010101" pitchFamily="2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57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>
            <a:extLst>
              <a:ext uri="{FF2B5EF4-FFF2-40B4-BE49-F238E27FC236}">
                <a16:creationId xmlns:a16="http://schemas.microsoft.com/office/drawing/2014/main" id="{984F1A09-B8BF-4F04-B1C4-2F5E0AE0B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1052513"/>
            <a:ext cx="7997825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                         </a:t>
            </a:r>
            <a:r>
              <a:rPr lang="zh-CN" altLang="en-US" sz="3600" dirty="0">
                <a:latin typeface="+mj-ea"/>
                <a:ea typeface="+mj-ea"/>
              </a:rPr>
              <a:t>教学安排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第一章 计算机系统结构的基本知识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      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 流水线技术                    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第五章 指令级并行调度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硬件方法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第七章  存储系统                      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第八章  输入输出系统               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         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第九章  互联网络                      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第十章  多处理机                      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习题课、复习课                        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176164397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05800" y="6324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>
                <a:solidFill>
                  <a:schemeClr val="tx1"/>
                </a:solidFill>
                <a:latin typeface="Berlin Sans FB" panose="020E0602020502020306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F37F638A-0644-422C-8DA7-36F1F51ACF59}" type="slidenum">
              <a:rPr kumimoji="0" lang="en-US" altLang="zh-CN" sz="1600" i="1">
                <a:latin typeface="Arial" panose="020B0604020202020204" pitchFamily="34" charset="0"/>
                <a:ea typeface="华文细黑" panose="02010600040101010101" pitchFamily="2" charset="-122"/>
                <a:cs typeface="黑体" panose="02010609060101010101" pitchFamily="49" charset="-122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600" i="1">
              <a:latin typeface="Arial" panose="020B0604020202020204" pitchFamily="34" charset="0"/>
              <a:ea typeface="华文细黑" panose="0201060004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id="{AE31A5EA-64CA-4E1E-8564-67055A283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981076"/>
            <a:ext cx="36004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3600" b="1" dirty="0">
                <a:latin typeface="+mj-ea"/>
                <a:ea typeface="+mj-ea"/>
              </a:rPr>
              <a:t>课程成绩与组成</a:t>
            </a:r>
          </a:p>
        </p:txBody>
      </p:sp>
      <p:sp>
        <p:nvSpPr>
          <p:cNvPr id="11268" name="Text Box 5">
            <a:extLst>
              <a:ext uri="{FF2B5EF4-FFF2-40B4-BE49-F238E27FC236}">
                <a16:creationId xmlns:a16="http://schemas.microsoft.com/office/drawing/2014/main" id="{F864E061-DAB8-407D-A7DC-0A3F79426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1627188"/>
            <a:ext cx="8424863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作业与考勤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: 20%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，每章交一次作业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实验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报告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:20% --- </a:t>
            </a: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要求撰写实验报告，不得互相抄袭</a:t>
            </a:r>
            <a:endParaRPr lang="en-US" altLang="zh-CN" sz="20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                           </a:t>
            </a: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实验内容</a:t>
            </a:r>
            <a:r>
              <a:rPr lang="en-US" altLang="zh-CN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Cache</a:t>
            </a:r>
            <a:r>
              <a:rPr lang="zh-CN" altLang="en-US" sz="20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调度（头歌平台）</a:t>
            </a:r>
            <a:endParaRPr lang="en-US" altLang="zh-CN" sz="20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期末考试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:60%</a:t>
            </a: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无故缺课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1/4(8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节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或无故不交作业达到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次，作业和考勤成绩记为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分；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发现抄袭作业者，作业平时成绩按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分记；发现实验报告抄袭者，实验成绩按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分记。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5436924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05800" y="6324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>
                <a:solidFill>
                  <a:schemeClr val="tx1"/>
                </a:solidFill>
                <a:latin typeface="Berlin Sans FB" panose="020E0602020502020306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FAA9A5CD-ABD4-4F32-8D82-DB9F82583847}" type="slidenum">
              <a:rPr kumimoji="0" lang="en-US" altLang="zh-CN" sz="1600" i="1">
                <a:latin typeface="Arial" panose="020B0604020202020204" pitchFamily="34" charset="0"/>
                <a:ea typeface="华文细黑" panose="02010600040101010101" pitchFamily="2" charset="-122"/>
                <a:cs typeface="黑体" panose="02010609060101010101" pitchFamily="49" charset="-122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600" i="1">
              <a:latin typeface="Arial" panose="020B0604020202020204" pitchFamily="34" charset="0"/>
              <a:ea typeface="华文细黑" panose="0201060004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2291" name="Text Box 4">
            <a:extLst>
              <a:ext uri="{FF2B5EF4-FFF2-40B4-BE49-F238E27FC236}">
                <a16:creationId xmlns:a16="http://schemas.microsoft.com/office/drawing/2014/main" id="{6B246FE5-99C1-4D0D-81D8-7CB972C3B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1773238"/>
            <a:ext cx="8272463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5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dirty="0">
                <a:solidFill>
                  <a:srgbClr val="3333CC"/>
                </a:solidFill>
                <a:latin typeface="Tahoma" panose="020B0604030504040204" pitchFamily="34" charset="0"/>
              </a:rPr>
              <a:t>http://inst.eecs.berkeley.edu/~cs152/sp09</a:t>
            </a:r>
            <a:r>
              <a:rPr kumimoji="1" lang="en-US" altLang="zh-CN" sz="2400" dirty="0">
                <a:latin typeface="Tahoma" panose="020B0604030504040204" pitchFamily="34" charset="0"/>
              </a:rPr>
              <a:t>/</a:t>
            </a:r>
          </a:p>
          <a:p>
            <a:pPr marL="0" indent="0">
              <a:lnSpc>
                <a:spcPct val="150000"/>
              </a:lnSpc>
              <a:spcBef>
                <a:spcPct val="15000"/>
              </a:spcBef>
              <a:buNone/>
              <a:defRPr/>
            </a:pPr>
            <a:r>
              <a:rPr kumimoji="1" lang="en-US" altLang="zh-CN" sz="2400" dirty="0">
                <a:latin typeface="Tahoma" panose="020B0604030504040204" pitchFamily="34" charset="0"/>
              </a:rPr>
              <a:t>   (</a:t>
            </a:r>
            <a:r>
              <a:rPr kumimoji="1" lang="zh-CN" altLang="en-US" sz="2400" dirty="0">
                <a:latin typeface="Tahoma" panose="020B0604030504040204" pitchFamily="34" charset="0"/>
              </a:rPr>
              <a:t>美国</a:t>
            </a:r>
            <a:r>
              <a:rPr kumimoji="1" lang="en-US" altLang="zh-CN" sz="2400" dirty="0">
                <a:latin typeface="Tahoma" panose="020B0604030504040204" pitchFamily="34" charset="0"/>
              </a:rPr>
              <a:t>UC Berkeley Computer Architecture and Engineering)</a:t>
            </a:r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dirty="0">
                <a:solidFill>
                  <a:srgbClr val="3333CC"/>
                </a:solidFill>
                <a:latin typeface="Tahoma" panose="020B0604030504040204" pitchFamily="34" charset="0"/>
              </a:rPr>
              <a:t>http://www.ece.cmu.edu/~ece447/ </a:t>
            </a:r>
          </a:p>
          <a:p>
            <a:pPr marL="0" indent="0">
              <a:lnSpc>
                <a:spcPct val="150000"/>
              </a:lnSpc>
              <a:spcBef>
                <a:spcPct val="15000"/>
              </a:spcBef>
              <a:buNone/>
              <a:defRPr/>
            </a:pPr>
            <a:r>
              <a:rPr kumimoji="1" lang="en-US" altLang="zh-CN" sz="2400" dirty="0">
                <a:latin typeface="Tahoma" panose="020B0604030504040204" pitchFamily="34" charset="0"/>
              </a:rPr>
              <a:t>    ( Carnegie Mellon Introduction to Computer Architecture )</a:t>
            </a:r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dirty="0">
                <a:solidFill>
                  <a:srgbClr val="3333CC"/>
                </a:solidFill>
                <a:latin typeface="Tahoma" panose="020B0604030504040204" pitchFamily="34" charset="0"/>
              </a:rPr>
              <a:t>http://ocw.mit.edu/courses/electrical-engineering-and-computer-science/</a:t>
            </a:r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  <a:defRPr/>
            </a:pPr>
            <a:r>
              <a:rPr kumimoji="1" lang="en-US" altLang="zh-CN" sz="2000" dirty="0">
                <a:latin typeface="Tahoma" panose="020B0604030504040204" pitchFamily="34" charset="0"/>
              </a:rPr>
              <a:t>                </a:t>
            </a:r>
            <a:endParaRPr kumimoji="1" lang="zh-CN" altLang="en-US" sz="2000" dirty="0">
              <a:latin typeface="Tahoma" panose="020B0604030504040204" pitchFamily="34" charset="0"/>
              <a:hlinkClick r:id="rId2"/>
            </a:endParaRPr>
          </a:p>
        </p:txBody>
      </p:sp>
      <p:sp>
        <p:nvSpPr>
          <p:cNvPr id="12292" name="Text Box 5">
            <a:extLst>
              <a:ext uri="{FF2B5EF4-FFF2-40B4-BE49-F238E27FC236}">
                <a16:creationId xmlns:a16="http://schemas.microsoft.com/office/drawing/2014/main" id="{8BB9D09A-3105-404D-A349-24021BB0F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6" y="1027113"/>
            <a:ext cx="331311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3600" b="1" dirty="0">
                <a:latin typeface="+mj-ea"/>
                <a:ea typeface="+mj-ea"/>
              </a:rPr>
              <a:t>课外阅读资料</a:t>
            </a:r>
          </a:p>
        </p:txBody>
      </p:sp>
    </p:spTree>
    <p:extLst>
      <p:ext uri="{BB962C8B-B14F-4D97-AF65-F5344CB8AC3E}">
        <p14:creationId xmlns:p14="http://schemas.microsoft.com/office/powerpoint/2010/main" val="243274064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05800" y="6324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>
                <a:solidFill>
                  <a:schemeClr val="tx1"/>
                </a:solidFill>
                <a:latin typeface="Berlin Sans FB" panose="020E0602020502020306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0D918C81-FC2A-4B4E-BD07-A0B23CA4BADA}" type="slidenum">
              <a:rPr kumimoji="0" lang="en-US" altLang="zh-CN" sz="1600" i="1">
                <a:latin typeface="Arial" panose="020B0604020202020204" pitchFamily="34" charset="0"/>
                <a:ea typeface="华文细黑" panose="02010600040101010101" pitchFamily="2" charset="-122"/>
                <a:cs typeface="黑体" panose="02010609060101010101" pitchFamily="49" charset="-122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600" i="1">
              <a:latin typeface="Arial" panose="020B0604020202020204" pitchFamily="34" charset="0"/>
              <a:ea typeface="华文细黑" panose="0201060004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FD9393FC-11C3-4A39-9E6C-8AFCA8717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1052513"/>
            <a:ext cx="75580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3600" b="1" dirty="0">
                <a:latin typeface="+mj-ea"/>
                <a:ea typeface="+mj-ea"/>
              </a:rPr>
              <a:t>本课程学习过程中应注意的问题方法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2241551" y="2039939"/>
            <a:ext cx="7707313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>
                <a:solidFill>
                  <a:schemeClr val="tx1"/>
                </a:solidFill>
                <a:latin typeface="Berlin Sans FB" panose="020E0602020502020306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kumimoji="0"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Symbol" panose="05050102010706020507" pitchFamily="18" charset="2"/>
              </a:rPr>
              <a:t>站在系统设计者的角度看计算机架构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kumimoji="0"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Symbol" panose="05050102010706020507" pitchFamily="18" charset="2"/>
              </a:rPr>
              <a:t>站在系列课程的角度学计算机设计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kumimoji="0"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Symbol" panose="05050102010706020507" pitchFamily="18" charset="2"/>
              </a:rPr>
              <a:t>要动手：查阅相关资料并动手实验 </a:t>
            </a:r>
            <a:endParaRPr kumimoji="0" lang="en-US" altLang="zh-CN" sz="200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kumimoji="0"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Symbol" panose="05050102010706020507" pitchFamily="18" charset="2"/>
              </a:rPr>
              <a:t>查阅学科前言资料、阅读经典著作，多思考</a:t>
            </a:r>
          </a:p>
        </p:txBody>
      </p:sp>
    </p:spTree>
    <p:extLst>
      <p:ext uri="{BB962C8B-B14F-4D97-AF65-F5344CB8AC3E}">
        <p14:creationId xmlns:p14="http://schemas.microsoft.com/office/powerpoint/2010/main" val="2595524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05800" y="63246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>
                <a:solidFill>
                  <a:schemeClr val="tx1"/>
                </a:solidFill>
                <a:latin typeface="Berlin Sans FB" panose="020E0602020502020306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0D933F68-24F2-4D6F-9719-7544A0642265}" type="slidenum">
              <a:rPr kumimoji="0" lang="en-US" altLang="zh-CN" sz="1600" i="1">
                <a:latin typeface="Arial" panose="020B0604020202020204" pitchFamily="34" charset="0"/>
                <a:ea typeface="华文细黑" panose="02010600040101010101" pitchFamily="2" charset="-122"/>
                <a:cs typeface="黑体" panose="02010609060101010101" pitchFamily="49" charset="-122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600" i="1">
              <a:latin typeface="Arial" panose="020B0604020202020204" pitchFamily="34" charset="0"/>
              <a:ea typeface="华文细黑" panose="0201060004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4339" name="Text Box 4">
            <a:extLst>
              <a:ext uri="{FF2B5EF4-FFF2-40B4-BE49-F238E27FC236}">
                <a16:creationId xmlns:a16="http://schemas.microsoft.com/office/drawing/2014/main" id="{0600EF30-F469-47D5-9C36-DB881D4CE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4" y="981076"/>
            <a:ext cx="642778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sz="3600" b="1" dirty="0">
                <a:latin typeface="+mj-ea"/>
                <a:ea typeface="+mj-ea"/>
              </a:rPr>
              <a:t>课程与前序课程的关系</a:t>
            </a:r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3B2037A4-A85C-4517-9BA7-DB7B637E3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2024063"/>
            <a:ext cx="8126413" cy="286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i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专业基础课</a:t>
            </a:r>
            <a:endParaRPr lang="en-US" altLang="zh-CN" sz="2400" i="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400" i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计算机组成原理、数字逻辑、计算机接口技术、 操作系统</a:t>
            </a:r>
            <a:endParaRPr lang="en-US" altLang="zh-CN" sz="2400" i="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i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专业课</a:t>
            </a:r>
            <a:endParaRPr lang="en-US" altLang="zh-CN" sz="2400" i="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400" i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计算机系统结构</a:t>
            </a:r>
          </a:p>
        </p:txBody>
      </p:sp>
    </p:spTree>
    <p:extLst>
      <p:ext uri="{BB962C8B-B14F-4D97-AF65-F5344CB8AC3E}">
        <p14:creationId xmlns:p14="http://schemas.microsoft.com/office/powerpoint/2010/main" val="35255573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52400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>
                <a:solidFill>
                  <a:schemeClr val="tx1"/>
                </a:solidFill>
                <a:latin typeface="Berlin Sans FB" panose="020E0602020502020306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A9C89E90-4823-45A5-ABFB-484391A6A5B8}" type="datetime1">
              <a:rPr kumimoji="0"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2025/3/4</a:t>
            </a:fld>
            <a:endParaRPr kumimoji="0" lang="en-US" altLang="zh-CN" sz="1600">
              <a:latin typeface="Times New Roman" panose="02020603050405020304" pitchFamily="18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>
                <a:solidFill>
                  <a:schemeClr val="tx1"/>
                </a:solidFill>
                <a:latin typeface="Berlin Sans FB" panose="020E0602020502020306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计算机系统结构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0" y="0"/>
            <a:ext cx="0" cy="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>
                <a:solidFill>
                  <a:schemeClr val="tx1"/>
                </a:solidFill>
                <a:latin typeface="Berlin Sans FB" panose="020E0602020502020306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ClrTx/>
              <a:buSzTx/>
              <a:buFontTx/>
              <a:buNone/>
            </a:pPr>
            <a:fld id="{8B7BB756-6EB3-41A6-8416-82EACAB76DB9}" type="slidenum">
              <a:rPr kumimoji="0"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pPr algn="l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600">
              <a:latin typeface="Times New Roman" panose="02020603050405020304" pitchFamily="18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54C9FBB2-F8A4-4B6C-B5E1-3F8521156E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985964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endParaRPr lang="zh-CN" altLang="zh-CN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741738"/>
            <a:ext cx="6400800" cy="1752600"/>
          </a:xfrm>
        </p:spPr>
        <p:txBody>
          <a:bodyPr/>
          <a:lstStyle/>
          <a:p>
            <a:pPr eaLnBrk="1" hangingPunct="1"/>
            <a:endParaRPr lang="zh-CN" altLang="zh-CN">
              <a:latin typeface="Times" panose="02020603050405020304" pitchFamily="18" charset="0"/>
            </a:endParaRPr>
          </a:p>
        </p:txBody>
      </p:sp>
      <p:pic>
        <p:nvPicPr>
          <p:cNvPr id="13319" name="Picture 4" descr="Graphi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Rectangle 5"/>
          <p:cNvSpPr>
            <a:spLocks noChangeArrowheads="1"/>
          </p:cNvSpPr>
          <p:nvPr/>
        </p:nvSpPr>
        <p:spPr bwMode="auto">
          <a:xfrm>
            <a:off x="6240464" y="115888"/>
            <a:ext cx="4427537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 anchor="b"/>
          <a:lstStyle>
            <a:lvl1pPr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>
                <a:solidFill>
                  <a:schemeClr val="tx1"/>
                </a:solidFill>
                <a:latin typeface="Berlin Sans FB" panose="020E0602020502020306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kumimoji="0" lang="zh-CN" altLang="en-US" b="1">
                <a:solidFill>
                  <a:srgbClr val="C00000"/>
                </a:solidFill>
                <a:latin typeface="Arial" panose="020B0604020202020204" pitchFamily="34" charset="0"/>
              </a:rPr>
              <a:t>教材及参考书</a:t>
            </a:r>
          </a:p>
        </p:txBody>
      </p:sp>
      <p:sp>
        <p:nvSpPr>
          <p:cNvPr id="13321" name="Rectangle 6"/>
          <p:cNvSpPr>
            <a:spLocks noChangeArrowheads="1"/>
          </p:cNvSpPr>
          <p:nvPr/>
        </p:nvSpPr>
        <p:spPr bwMode="auto">
          <a:xfrm>
            <a:off x="2063750" y="908051"/>
            <a:ext cx="8066088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79" tIns="47890" rIns="95779" bIns="47890"/>
          <a:lstStyle>
            <a:lvl1pPr marL="492125" indent="-492125" defTabSz="958850"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>
                <a:solidFill>
                  <a:schemeClr val="tx1"/>
                </a:solidFill>
                <a:latin typeface="Berlin Sans FB" panose="020E0602020502020306" pitchFamily="34" charset="0"/>
                <a:ea typeface="黑体" panose="02010609060101010101" pitchFamily="49" charset="-122"/>
              </a:defRPr>
            </a:lvl1pPr>
            <a:lvl2pPr marL="742950" indent="-285750" defTabSz="958850"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958850">
              <a:spcBef>
                <a:spcPct val="20000"/>
              </a:spcBef>
              <a:buClr>
                <a:srgbClr val="FF0000"/>
              </a:buClr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 defTabSz="9588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885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8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教材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kumimoji="0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张晨曦，王志英，张春元等，</a:t>
            </a:r>
            <a:r>
              <a:rPr kumimoji="0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《</a:t>
            </a:r>
            <a:r>
              <a:rPr kumimoji="0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计算机体系结构</a:t>
            </a:r>
            <a:r>
              <a:rPr kumimoji="0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》</a:t>
            </a:r>
            <a:r>
              <a:rPr kumimoji="0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，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      高等教育出版社</a:t>
            </a:r>
            <a:endParaRPr kumimoji="0"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kumimoji="0"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曹强，施展 编著</a:t>
            </a:r>
            <a:r>
              <a:rPr kumimoji="0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0"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计算机系统结构（微课版）</a:t>
            </a:r>
            <a:r>
              <a:rPr kumimoji="0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，人民邮电出版社</a:t>
            </a:r>
            <a:endParaRPr kumimoji="0"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参考书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kumimoji="0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郑纬民等，</a:t>
            </a:r>
            <a:r>
              <a:rPr kumimoji="0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《</a:t>
            </a:r>
            <a:r>
              <a:rPr kumimoji="0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计算机系统结构</a:t>
            </a:r>
            <a:r>
              <a:rPr kumimoji="0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》</a:t>
            </a:r>
            <a:r>
              <a:rPr kumimoji="0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，清华大学出版社，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     （第二版）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</a:pPr>
            <a:r>
              <a:rPr kumimoji="0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David A. Patterson, John L. </a:t>
            </a:r>
            <a:r>
              <a:rPr kumimoji="0" lang="en-US" altLang="zh-CN" sz="24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ennessy</a:t>
            </a:r>
            <a:r>
              <a:rPr kumimoji="0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．</a:t>
            </a:r>
            <a:r>
              <a:rPr kumimoji="0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Computer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      Architecture: A Quantitative Approach</a:t>
            </a:r>
            <a:r>
              <a:rPr kumimoji="0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． 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      北京：机械工业出版社，</a:t>
            </a:r>
            <a:r>
              <a:rPr kumimoji="0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2016</a:t>
            </a:r>
            <a:r>
              <a:rPr kumimoji="0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，（第</a:t>
            </a:r>
            <a:r>
              <a:rPr kumimoji="0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6</a:t>
            </a:r>
            <a:r>
              <a:rPr kumimoji="0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黑体" panose="02010609060101010101" pitchFamily="49" charset="-122"/>
              </a:rPr>
              <a:t>版）</a:t>
            </a:r>
          </a:p>
        </p:txBody>
      </p:sp>
    </p:spTree>
    <p:extLst>
      <p:ext uri="{BB962C8B-B14F-4D97-AF65-F5344CB8AC3E}">
        <p14:creationId xmlns:p14="http://schemas.microsoft.com/office/powerpoint/2010/main" val="211372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6">
            <a:extLst>
              <a:ext uri="{FF2B5EF4-FFF2-40B4-BE49-F238E27FC236}">
                <a16:creationId xmlns:a16="http://schemas.microsoft.com/office/drawing/2014/main" id="{B5C7751A-1061-43AF-BE39-CCE11E832589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27781" y="1680369"/>
            <a:ext cx="4248150" cy="406558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rgbClr val="163794"/>
              </a:solidFill>
              <a:latin typeface="Arial" charset="0"/>
            </a:endParaRPr>
          </a:p>
        </p:txBody>
      </p:sp>
      <p:sp>
        <p:nvSpPr>
          <p:cNvPr id="6" name="AutoShape 47">
            <a:extLst>
              <a:ext uri="{FF2B5EF4-FFF2-40B4-BE49-F238E27FC236}">
                <a16:creationId xmlns:a16="http://schemas.microsoft.com/office/drawing/2014/main" id="{782C91F1-83C1-413B-9BFB-ED38FDFD7998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207168" y="1367632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solidFill>
                <a:srgbClr val="163794"/>
              </a:solidFill>
              <a:latin typeface="Arial" charset="0"/>
            </a:endParaRPr>
          </a:p>
        </p:txBody>
      </p:sp>
      <p:sp>
        <p:nvSpPr>
          <p:cNvPr id="14340" name="AutoShape 48"/>
          <p:cNvSpPr>
            <a:spLocks noChangeArrowheads="1"/>
          </p:cNvSpPr>
          <p:nvPr/>
        </p:nvSpPr>
        <p:spPr bwMode="gray">
          <a:xfrm>
            <a:off x="4371976" y="3579813"/>
            <a:ext cx="4722813" cy="4191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>
                <a:solidFill>
                  <a:schemeClr val="tx1"/>
                </a:solidFill>
                <a:latin typeface="Berlin Sans FB" panose="020E0602020502020306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7.9</a:t>
            </a: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7.10</a:t>
            </a: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7.11</a:t>
            </a: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7.14</a:t>
            </a:r>
          </a:p>
        </p:txBody>
      </p:sp>
      <p:sp>
        <p:nvSpPr>
          <p:cNvPr id="14341" name="AutoShape 50"/>
          <p:cNvSpPr>
            <a:spLocks noChangeArrowheads="1"/>
          </p:cNvSpPr>
          <p:nvPr/>
        </p:nvSpPr>
        <p:spPr bwMode="gray">
          <a:xfrm>
            <a:off x="4360864" y="2959100"/>
            <a:ext cx="4721225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>
                <a:solidFill>
                  <a:schemeClr val="tx1"/>
                </a:solidFill>
                <a:latin typeface="Berlin Sans FB" panose="020E0602020502020306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5.8</a:t>
            </a: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5.9, 5.11</a:t>
            </a:r>
          </a:p>
        </p:txBody>
      </p:sp>
      <p:sp>
        <p:nvSpPr>
          <p:cNvPr id="14342" name="AutoShape 51"/>
          <p:cNvSpPr>
            <a:spLocks noChangeArrowheads="1"/>
          </p:cNvSpPr>
          <p:nvPr/>
        </p:nvSpPr>
        <p:spPr bwMode="gray">
          <a:xfrm>
            <a:off x="4083050" y="2354263"/>
            <a:ext cx="4438650" cy="381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>
                <a:solidFill>
                  <a:schemeClr val="tx1"/>
                </a:solidFill>
                <a:latin typeface="Berlin Sans FB" panose="020E0602020502020306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3.8</a:t>
            </a: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3.10</a:t>
            </a: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3.11</a:t>
            </a:r>
            <a:endParaRPr lang="zh-CN" altLang="en-US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4343" name="Group 60"/>
          <p:cNvGrpSpPr>
            <a:grpSpLocks/>
          </p:cNvGrpSpPr>
          <p:nvPr/>
        </p:nvGrpSpPr>
        <p:grpSpPr bwMode="auto">
          <a:xfrm>
            <a:off x="3163888" y="1669191"/>
            <a:ext cx="381000" cy="519245"/>
            <a:chOff x="2078" y="1387"/>
            <a:chExt cx="1615" cy="2201"/>
          </a:xfrm>
        </p:grpSpPr>
        <p:sp>
          <p:nvSpPr>
            <p:cNvPr id="20" name="Oval 61">
              <a:extLst>
                <a:ext uri="{FF2B5EF4-FFF2-40B4-BE49-F238E27FC236}">
                  <a16:creationId xmlns:a16="http://schemas.microsoft.com/office/drawing/2014/main" id="{2918B459-BDB5-46FC-B395-9D162D337B6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21" name="Oval 62">
              <a:extLst>
                <a:ext uri="{FF2B5EF4-FFF2-40B4-BE49-F238E27FC236}">
                  <a16:creationId xmlns:a16="http://schemas.microsoft.com/office/drawing/2014/main" id="{DAE1E59E-FCDB-4537-92DD-E2AE205682D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2" y="1774"/>
              <a:ext cx="1427" cy="1427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22" name="Oval 63">
              <a:extLst>
                <a:ext uri="{FF2B5EF4-FFF2-40B4-BE49-F238E27FC236}">
                  <a16:creationId xmlns:a16="http://schemas.microsoft.com/office/drawing/2014/main" id="{80FA12A1-069B-4613-BAA0-85F438E9429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23" name="Oval 64">
              <a:extLst>
                <a:ext uri="{FF2B5EF4-FFF2-40B4-BE49-F238E27FC236}">
                  <a16:creationId xmlns:a16="http://schemas.microsoft.com/office/drawing/2014/main" id="{682FE2E9-0397-47C8-8ABD-47B4433B4F4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24" name="Oval 65">
              <a:extLst>
                <a:ext uri="{FF2B5EF4-FFF2-40B4-BE49-F238E27FC236}">
                  <a16:creationId xmlns:a16="http://schemas.microsoft.com/office/drawing/2014/main" id="{4F1FF02A-A81C-4A24-8F3E-CA40709E00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25" name="Oval 66">
              <a:extLst>
                <a:ext uri="{FF2B5EF4-FFF2-40B4-BE49-F238E27FC236}">
                  <a16:creationId xmlns:a16="http://schemas.microsoft.com/office/drawing/2014/main" id="{8937D20D-1BF6-4026-A48A-90EEB37C9A6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</p:grpSp>
      <p:grpSp>
        <p:nvGrpSpPr>
          <p:cNvPr id="14344" name="Group 67"/>
          <p:cNvGrpSpPr>
            <a:grpSpLocks/>
          </p:cNvGrpSpPr>
          <p:nvPr/>
        </p:nvGrpSpPr>
        <p:grpSpPr bwMode="auto">
          <a:xfrm>
            <a:off x="3670300" y="2253391"/>
            <a:ext cx="381000" cy="519245"/>
            <a:chOff x="2078" y="1387"/>
            <a:chExt cx="1615" cy="2201"/>
          </a:xfrm>
        </p:grpSpPr>
        <p:sp>
          <p:nvSpPr>
            <p:cNvPr id="27" name="Oval 68">
              <a:extLst>
                <a:ext uri="{FF2B5EF4-FFF2-40B4-BE49-F238E27FC236}">
                  <a16:creationId xmlns:a16="http://schemas.microsoft.com/office/drawing/2014/main" id="{F719F066-9B21-498B-88D5-B0C72B3A148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28" name="Oval 69">
              <a:extLst>
                <a:ext uri="{FF2B5EF4-FFF2-40B4-BE49-F238E27FC236}">
                  <a16:creationId xmlns:a16="http://schemas.microsoft.com/office/drawing/2014/main" id="{EA910312-F21E-4595-A05C-5044049C14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2" y="1774"/>
              <a:ext cx="1427" cy="1427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29" name="Oval 70">
              <a:extLst>
                <a:ext uri="{FF2B5EF4-FFF2-40B4-BE49-F238E27FC236}">
                  <a16:creationId xmlns:a16="http://schemas.microsoft.com/office/drawing/2014/main" id="{86F19CF2-768A-431F-A150-709A0EC08C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30" name="Oval 71">
              <a:extLst>
                <a:ext uri="{FF2B5EF4-FFF2-40B4-BE49-F238E27FC236}">
                  <a16:creationId xmlns:a16="http://schemas.microsoft.com/office/drawing/2014/main" id="{086965F9-9B55-42D3-8903-790C5144450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31" name="Oval 72">
              <a:extLst>
                <a:ext uri="{FF2B5EF4-FFF2-40B4-BE49-F238E27FC236}">
                  <a16:creationId xmlns:a16="http://schemas.microsoft.com/office/drawing/2014/main" id="{537F5FE4-E34F-4F05-95C7-3E1D9A55D2C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32" name="Oval 73">
              <a:extLst>
                <a:ext uri="{FF2B5EF4-FFF2-40B4-BE49-F238E27FC236}">
                  <a16:creationId xmlns:a16="http://schemas.microsoft.com/office/drawing/2014/main" id="{18377CF6-5E94-470D-9A0B-1D5F241446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</p:grpSp>
      <p:grpSp>
        <p:nvGrpSpPr>
          <p:cNvPr id="14345" name="Group 81"/>
          <p:cNvGrpSpPr>
            <a:grpSpLocks/>
          </p:cNvGrpSpPr>
          <p:nvPr/>
        </p:nvGrpSpPr>
        <p:grpSpPr bwMode="auto">
          <a:xfrm>
            <a:off x="3976688" y="3531328"/>
            <a:ext cx="355600" cy="519245"/>
            <a:chOff x="2078" y="1387"/>
            <a:chExt cx="1615" cy="2201"/>
          </a:xfrm>
        </p:grpSpPr>
        <p:sp>
          <p:nvSpPr>
            <p:cNvPr id="41" name="Oval 82">
              <a:extLst>
                <a:ext uri="{FF2B5EF4-FFF2-40B4-BE49-F238E27FC236}">
                  <a16:creationId xmlns:a16="http://schemas.microsoft.com/office/drawing/2014/main" id="{5A79DC89-6287-4E19-9574-AC2DA4C333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42" name="Oval 83">
              <a:extLst>
                <a:ext uri="{FF2B5EF4-FFF2-40B4-BE49-F238E27FC236}">
                  <a16:creationId xmlns:a16="http://schemas.microsoft.com/office/drawing/2014/main" id="{5A562473-D426-4807-BB4F-E7CC22D1A1A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2" y="1774"/>
              <a:ext cx="1428" cy="1427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43" name="Oval 84">
              <a:extLst>
                <a:ext uri="{FF2B5EF4-FFF2-40B4-BE49-F238E27FC236}">
                  <a16:creationId xmlns:a16="http://schemas.microsoft.com/office/drawing/2014/main" id="{EDBB21D3-9A5C-4B41-97C6-DD17DE484D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44" name="Oval 85">
              <a:extLst>
                <a:ext uri="{FF2B5EF4-FFF2-40B4-BE49-F238E27FC236}">
                  <a16:creationId xmlns:a16="http://schemas.microsoft.com/office/drawing/2014/main" id="{4DC7A653-4CE2-4E67-A8C3-66330369426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387"/>
              <a:ext cx="1180" cy="2201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45" name="Oval 86">
              <a:extLst>
                <a:ext uri="{FF2B5EF4-FFF2-40B4-BE49-F238E27FC236}">
                  <a16:creationId xmlns:a16="http://schemas.microsoft.com/office/drawing/2014/main" id="{C2C4737E-353F-42F3-8722-303F5F1EE1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46" name="Oval 87">
              <a:extLst>
                <a:ext uri="{FF2B5EF4-FFF2-40B4-BE49-F238E27FC236}">
                  <a16:creationId xmlns:a16="http://schemas.microsoft.com/office/drawing/2014/main" id="{28727FA5-D534-46C9-9142-873672BAEF2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387"/>
              <a:ext cx="1096" cy="2201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</p:grpSp>
      <p:sp>
        <p:nvSpPr>
          <p:cNvPr id="14346" name="AutoShape 96"/>
          <p:cNvSpPr>
            <a:spLocks noChangeArrowheads="1"/>
          </p:cNvSpPr>
          <p:nvPr/>
        </p:nvSpPr>
        <p:spPr bwMode="gray">
          <a:xfrm>
            <a:off x="3617913" y="1709738"/>
            <a:ext cx="4970462" cy="40481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>
                <a:solidFill>
                  <a:schemeClr val="tx1"/>
                </a:solidFill>
                <a:latin typeface="Berlin Sans FB" panose="020E0602020502020306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1.7</a:t>
            </a: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1.10, 1.11</a:t>
            </a:r>
          </a:p>
        </p:txBody>
      </p:sp>
      <p:sp>
        <p:nvSpPr>
          <p:cNvPr id="14347" name="AutoShape 52"/>
          <p:cNvSpPr>
            <a:spLocks noChangeArrowheads="1"/>
          </p:cNvSpPr>
          <p:nvPr/>
        </p:nvSpPr>
        <p:spPr bwMode="gray">
          <a:xfrm>
            <a:off x="4297364" y="4237039"/>
            <a:ext cx="4556125" cy="4159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>
                <a:solidFill>
                  <a:schemeClr val="tx1"/>
                </a:solidFill>
                <a:latin typeface="Berlin Sans FB" panose="020E0602020502020306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额外增加</a:t>
            </a: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RAID</a:t>
            </a: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习题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4348" name="Group 53"/>
          <p:cNvGrpSpPr>
            <a:grpSpLocks/>
          </p:cNvGrpSpPr>
          <p:nvPr/>
        </p:nvGrpSpPr>
        <p:grpSpPr bwMode="auto">
          <a:xfrm>
            <a:off x="3873500" y="4139341"/>
            <a:ext cx="381000" cy="519245"/>
            <a:chOff x="2078" y="1387"/>
            <a:chExt cx="1615" cy="2201"/>
          </a:xfrm>
        </p:grpSpPr>
        <p:sp>
          <p:nvSpPr>
            <p:cNvPr id="57" name="Oval 54">
              <a:extLst>
                <a:ext uri="{FF2B5EF4-FFF2-40B4-BE49-F238E27FC236}">
                  <a16:creationId xmlns:a16="http://schemas.microsoft.com/office/drawing/2014/main" id="{696BFA25-C6FA-414B-B9D7-306BDE17A27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58" name="Oval 55">
              <a:extLst>
                <a:ext uri="{FF2B5EF4-FFF2-40B4-BE49-F238E27FC236}">
                  <a16:creationId xmlns:a16="http://schemas.microsoft.com/office/drawing/2014/main" id="{D2089CEC-AAD1-41EB-B015-746C84446A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2" y="1774"/>
              <a:ext cx="1427" cy="1427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59" name="Oval 56">
              <a:extLst>
                <a:ext uri="{FF2B5EF4-FFF2-40B4-BE49-F238E27FC236}">
                  <a16:creationId xmlns:a16="http://schemas.microsoft.com/office/drawing/2014/main" id="{D39E2486-6BD7-4DAC-AB92-D2E6BB83F5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60" name="Oval 57">
              <a:extLst>
                <a:ext uri="{FF2B5EF4-FFF2-40B4-BE49-F238E27FC236}">
                  <a16:creationId xmlns:a16="http://schemas.microsoft.com/office/drawing/2014/main" id="{1AC185FF-B4F0-42BC-A56C-6F58BFDCD63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61" name="Oval 58">
              <a:extLst>
                <a:ext uri="{FF2B5EF4-FFF2-40B4-BE49-F238E27FC236}">
                  <a16:creationId xmlns:a16="http://schemas.microsoft.com/office/drawing/2014/main" id="{65F34E18-C132-488F-BA85-BF68D8BB09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62" name="Oval 59">
              <a:extLst>
                <a:ext uri="{FF2B5EF4-FFF2-40B4-BE49-F238E27FC236}">
                  <a16:creationId xmlns:a16="http://schemas.microsoft.com/office/drawing/2014/main" id="{5763EB0D-7125-4742-9077-696BC36C2A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</p:grpSp>
      <p:sp>
        <p:nvSpPr>
          <p:cNvPr id="14349" name="AutoShape 51"/>
          <p:cNvSpPr>
            <a:spLocks noChangeArrowheads="1"/>
          </p:cNvSpPr>
          <p:nvPr/>
        </p:nvSpPr>
        <p:spPr bwMode="gray">
          <a:xfrm>
            <a:off x="3997325" y="4891088"/>
            <a:ext cx="4706938" cy="4064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>
                <a:solidFill>
                  <a:schemeClr val="tx1"/>
                </a:solidFill>
                <a:latin typeface="Berlin Sans FB" panose="020E0602020502020306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9.9</a:t>
            </a: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9.13</a:t>
            </a:r>
          </a:p>
        </p:txBody>
      </p:sp>
      <p:grpSp>
        <p:nvGrpSpPr>
          <p:cNvPr id="14350" name="Group 60"/>
          <p:cNvGrpSpPr>
            <a:grpSpLocks/>
          </p:cNvGrpSpPr>
          <p:nvPr/>
        </p:nvGrpSpPr>
        <p:grpSpPr bwMode="auto">
          <a:xfrm>
            <a:off x="3525838" y="4780691"/>
            <a:ext cx="381000" cy="519245"/>
            <a:chOff x="2078" y="1387"/>
            <a:chExt cx="1615" cy="2201"/>
          </a:xfrm>
        </p:grpSpPr>
        <p:sp>
          <p:nvSpPr>
            <p:cNvPr id="65" name="Oval 61">
              <a:extLst>
                <a:ext uri="{FF2B5EF4-FFF2-40B4-BE49-F238E27FC236}">
                  <a16:creationId xmlns:a16="http://schemas.microsoft.com/office/drawing/2014/main" id="{5E63BC23-21CC-441C-B4DB-0E687D5B90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66" name="Oval 62">
              <a:extLst>
                <a:ext uri="{FF2B5EF4-FFF2-40B4-BE49-F238E27FC236}">
                  <a16:creationId xmlns:a16="http://schemas.microsoft.com/office/drawing/2014/main" id="{6583C2A8-BB48-4EE3-A19B-53CC14B4FE3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2" y="1774"/>
              <a:ext cx="1427" cy="1427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67" name="Oval 63">
              <a:extLst>
                <a:ext uri="{FF2B5EF4-FFF2-40B4-BE49-F238E27FC236}">
                  <a16:creationId xmlns:a16="http://schemas.microsoft.com/office/drawing/2014/main" id="{CC381FAA-06E1-41B4-90E2-EF3F97AEA8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68" name="Oval 64">
              <a:extLst>
                <a:ext uri="{FF2B5EF4-FFF2-40B4-BE49-F238E27FC236}">
                  <a16:creationId xmlns:a16="http://schemas.microsoft.com/office/drawing/2014/main" id="{20C94978-AF0B-46C1-B562-C1D8DFA2CDB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69" name="Oval 65">
              <a:extLst>
                <a:ext uri="{FF2B5EF4-FFF2-40B4-BE49-F238E27FC236}">
                  <a16:creationId xmlns:a16="http://schemas.microsoft.com/office/drawing/2014/main" id="{5F885B9A-A298-4956-93D6-89C71E445F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70" name="Oval 66">
              <a:extLst>
                <a:ext uri="{FF2B5EF4-FFF2-40B4-BE49-F238E27FC236}">
                  <a16:creationId xmlns:a16="http://schemas.microsoft.com/office/drawing/2014/main" id="{704A9341-22F1-45E2-9D40-EFAE6A08D4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</p:grpSp>
      <p:sp>
        <p:nvSpPr>
          <p:cNvPr id="14351" name="AutoShape 50"/>
          <p:cNvSpPr>
            <a:spLocks noChangeArrowheads="1"/>
          </p:cNvSpPr>
          <p:nvPr/>
        </p:nvSpPr>
        <p:spPr bwMode="gray">
          <a:xfrm>
            <a:off x="3371851" y="5537201"/>
            <a:ext cx="4824413" cy="37782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buChar char="ª"/>
              <a:defRPr kumimoji="1" sz="3600">
                <a:solidFill>
                  <a:schemeClr val="tx1"/>
                </a:solidFill>
                <a:latin typeface="Berlin Sans FB" panose="020E0602020502020306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Char char="•"/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10.6</a:t>
            </a:r>
          </a:p>
        </p:txBody>
      </p:sp>
      <p:grpSp>
        <p:nvGrpSpPr>
          <p:cNvPr id="14352" name="Group 67"/>
          <p:cNvGrpSpPr>
            <a:grpSpLocks/>
          </p:cNvGrpSpPr>
          <p:nvPr/>
        </p:nvGrpSpPr>
        <p:grpSpPr bwMode="auto">
          <a:xfrm>
            <a:off x="2897188" y="5385528"/>
            <a:ext cx="381000" cy="519245"/>
            <a:chOff x="2078" y="1387"/>
            <a:chExt cx="1615" cy="2201"/>
          </a:xfrm>
        </p:grpSpPr>
        <p:sp>
          <p:nvSpPr>
            <p:cNvPr id="73" name="Oval 68">
              <a:extLst>
                <a:ext uri="{FF2B5EF4-FFF2-40B4-BE49-F238E27FC236}">
                  <a16:creationId xmlns:a16="http://schemas.microsoft.com/office/drawing/2014/main" id="{DF9F03AF-99E6-4B19-868E-7A7CE007A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74" name="Oval 69">
              <a:extLst>
                <a:ext uri="{FF2B5EF4-FFF2-40B4-BE49-F238E27FC236}">
                  <a16:creationId xmlns:a16="http://schemas.microsoft.com/office/drawing/2014/main" id="{9F148535-BF39-4E90-B2ED-575716D7D3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2" y="1774"/>
              <a:ext cx="1427" cy="1427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75" name="Oval 70">
              <a:extLst>
                <a:ext uri="{FF2B5EF4-FFF2-40B4-BE49-F238E27FC236}">
                  <a16:creationId xmlns:a16="http://schemas.microsoft.com/office/drawing/2014/main" id="{E36153F6-1364-4D57-98BF-81B89A6BA70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76" name="Oval 71">
              <a:extLst>
                <a:ext uri="{FF2B5EF4-FFF2-40B4-BE49-F238E27FC236}">
                  <a16:creationId xmlns:a16="http://schemas.microsoft.com/office/drawing/2014/main" id="{AD3FDBF0-5C07-4BB1-839C-867C1959FE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77" name="Oval 72">
              <a:extLst>
                <a:ext uri="{FF2B5EF4-FFF2-40B4-BE49-F238E27FC236}">
                  <a16:creationId xmlns:a16="http://schemas.microsoft.com/office/drawing/2014/main" id="{2FB94A2F-F3DA-4290-893E-ACA43BFC9E4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78" name="Oval 73">
              <a:extLst>
                <a:ext uri="{FF2B5EF4-FFF2-40B4-BE49-F238E27FC236}">
                  <a16:creationId xmlns:a16="http://schemas.microsoft.com/office/drawing/2014/main" id="{851B3C71-0848-4F70-BD53-1C5249D0FA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</p:grpSp>
      <p:grpSp>
        <p:nvGrpSpPr>
          <p:cNvPr id="14353" name="Group 74"/>
          <p:cNvGrpSpPr>
            <a:grpSpLocks/>
          </p:cNvGrpSpPr>
          <p:nvPr/>
        </p:nvGrpSpPr>
        <p:grpSpPr bwMode="auto">
          <a:xfrm>
            <a:off x="3943350" y="2883628"/>
            <a:ext cx="381000" cy="519245"/>
            <a:chOff x="2078" y="1387"/>
            <a:chExt cx="1615" cy="2201"/>
          </a:xfrm>
        </p:grpSpPr>
        <p:sp>
          <p:nvSpPr>
            <p:cNvPr id="71" name="Oval 75">
              <a:extLst>
                <a:ext uri="{FF2B5EF4-FFF2-40B4-BE49-F238E27FC236}">
                  <a16:creationId xmlns:a16="http://schemas.microsoft.com/office/drawing/2014/main" id="{68A2B016-441D-4755-AC94-B171845907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72" name="Oval 76">
              <a:extLst>
                <a:ext uri="{FF2B5EF4-FFF2-40B4-BE49-F238E27FC236}">
                  <a16:creationId xmlns:a16="http://schemas.microsoft.com/office/drawing/2014/main" id="{EC672E9F-93D0-4AC5-B2AC-B165B76D44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2" y="1774"/>
              <a:ext cx="1427" cy="1427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79" name="Oval 77">
              <a:extLst>
                <a:ext uri="{FF2B5EF4-FFF2-40B4-BE49-F238E27FC236}">
                  <a16:creationId xmlns:a16="http://schemas.microsoft.com/office/drawing/2014/main" id="{28EAA459-4D62-40E2-A5AA-C3513E2A0C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80" name="Oval 78">
              <a:extLst>
                <a:ext uri="{FF2B5EF4-FFF2-40B4-BE49-F238E27FC236}">
                  <a16:creationId xmlns:a16="http://schemas.microsoft.com/office/drawing/2014/main" id="{5ECBDB6C-DBA7-4817-A0BD-F4911F98AE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387"/>
              <a:ext cx="1101" cy="2201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81" name="Oval 79">
              <a:extLst>
                <a:ext uri="{FF2B5EF4-FFF2-40B4-BE49-F238E27FC236}">
                  <a16:creationId xmlns:a16="http://schemas.microsoft.com/office/drawing/2014/main" id="{2998CC43-9822-4CC5-BD97-2959215CFF2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  <p:sp>
          <p:nvSpPr>
            <p:cNvPr id="82" name="Oval 80">
              <a:extLst>
                <a:ext uri="{FF2B5EF4-FFF2-40B4-BE49-F238E27FC236}">
                  <a16:creationId xmlns:a16="http://schemas.microsoft.com/office/drawing/2014/main" id="{4F05E56E-FE57-4397-8539-CF0DB25597D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387"/>
              <a:ext cx="1097" cy="2201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>
                <a:solidFill>
                  <a:srgbClr val="163794"/>
                </a:solidFill>
                <a:latin typeface="Arial" charset="0"/>
              </a:endParaRPr>
            </a:p>
          </p:txBody>
        </p:sp>
      </p:grpSp>
      <p:sp>
        <p:nvSpPr>
          <p:cNvPr id="14354" name="文本框 3"/>
          <p:cNvSpPr txBox="1">
            <a:spLocks noChangeArrowheads="1"/>
          </p:cNvSpPr>
          <p:nvPr/>
        </p:nvSpPr>
        <p:spPr bwMode="auto">
          <a:xfrm>
            <a:off x="5232401" y="933451"/>
            <a:ext cx="196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</p:spTree>
    <p:extLst>
      <p:ext uri="{BB962C8B-B14F-4D97-AF65-F5344CB8AC3E}">
        <p14:creationId xmlns:p14="http://schemas.microsoft.com/office/powerpoint/2010/main" val="355517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525</Words>
  <Application>Microsoft Office PowerPoint</Application>
  <PresentationFormat>宽屏</PresentationFormat>
  <Paragraphs>72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华文宋体</vt:lpstr>
      <vt:lpstr>微软雅黑</vt:lpstr>
      <vt:lpstr>Arial</vt:lpstr>
      <vt:lpstr>Tahoma</vt:lpstr>
      <vt:lpstr>Times</vt:lpstr>
      <vt:lpstr>Times New Roman</vt:lpstr>
      <vt:lpstr>Wingdings</vt:lpstr>
      <vt:lpstr>Office 主题​​</vt:lpstr>
      <vt:lpstr>计算机系统结构</vt:lpstr>
      <vt:lpstr>联系方式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计算机系统结构</dc:title>
  <dc:creator>wsg</dc:creator>
  <cp:lastModifiedBy>胜刚</cp:lastModifiedBy>
  <cp:revision>10</cp:revision>
  <dcterms:created xsi:type="dcterms:W3CDTF">2022-03-09T01:27:03Z</dcterms:created>
  <dcterms:modified xsi:type="dcterms:W3CDTF">2025-03-04T01:24:23Z</dcterms:modified>
</cp:coreProperties>
</file>