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8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3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7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26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1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3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0CE2-0207-4474-B998-A79CBFC213E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C7E8-2770-4A3D-999E-2AE1AFBC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432176" y="1847851"/>
            <a:ext cx="6265863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anose="02010609060101010101" pitchFamily="49" charset="-122"/>
              </a:rPr>
              <a:t>7.1	</a:t>
            </a:r>
            <a:r>
              <a:rPr lang="zh-CN" altLang="en-US">
                <a:latin typeface="黑体" panose="02010609060101010101" pitchFamily="49" charset="-122"/>
                <a:hlinkClick r:id="" action="ppaction://hlinkshowjump?jump=nextslide"/>
              </a:rPr>
              <a:t>存储系统的基本知识</a:t>
            </a:r>
            <a:endParaRPr lang="zh-CN" altLang="en-US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anose="02010609060101010101" pitchFamily="49" charset="-122"/>
              </a:rPr>
              <a:t>7.2	</a:t>
            </a:r>
            <a:r>
              <a:rPr lang="en-US" altLang="zh-CN">
                <a:latin typeface="黑体" panose="02010609060101010101" pitchFamily="49" charset="-122"/>
                <a:hlinkClick r:id="" action="ppaction://noaction"/>
              </a:rPr>
              <a:t>Cache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基本知识</a:t>
            </a:r>
            <a:endParaRPr lang="zh-CN" altLang="en-US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anose="02010609060101010101" pitchFamily="49" charset="-122"/>
              </a:rPr>
              <a:t>7.3	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降低</a:t>
            </a:r>
            <a:r>
              <a:rPr lang="en-US" altLang="zh-CN">
                <a:latin typeface="黑体" panose="02010609060101010101" pitchFamily="49" charset="-122"/>
                <a:hlinkClick r:id="" action="ppaction://noaction"/>
              </a:rPr>
              <a:t>Cache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不命中率</a:t>
            </a:r>
            <a:endParaRPr lang="zh-CN" altLang="en-US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anose="02010609060101010101" pitchFamily="49" charset="-122"/>
              </a:rPr>
              <a:t>7.4	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减少</a:t>
            </a:r>
            <a:r>
              <a:rPr lang="en-US" altLang="zh-CN">
                <a:latin typeface="黑体" panose="02010609060101010101" pitchFamily="49" charset="-122"/>
                <a:hlinkClick r:id="" action="ppaction://noaction"/>
              </a:rPr>
              <a:t>Cache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不命中开销</a:t>
            </a:r>
            <a:endParaRPr lang="zh-CN" altLang="en-US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anose="02010609060101010101" pitchFamily="49" charset="-122"/>
              </a:rPr>
              <a:t>7.5	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减少命中时间</a:t>
            </a:r>
            <a:endParaRPr lang="zh-CN" altLang="en-US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anose="02010609060101010101" pitchFamily="49" charset="-122"/>
              </a:rPr>
              <a:t>7.6	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并行主存系统</a:t>
            </a:r>
            <a:endParaRPr lang="zh-CN" altLang="en-US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anose="02010609060101010101" pitchFamily="49" charset="-122"/>
              </a:rPr>
              <a:t>7.7	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虚拟存储器</a:t>
            </a:r>
            <a:endParaRPr lang="zh-CN" altLang="en-US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anose="02010609060101010101" pitchFamily="49" charset="-122"/>
              </a:rPr>
              <a:t>7.8	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实例：</a:t>
            </a:r>
            <a:r>
              <a:rPr lang="en-US" altLang="zh-CN">
                <a:latin typeface="黑体" panose="02010609060101010101" pitchFamily="49" charset="-122"/>
                <a:hlinkClick r:id="" action="ppaction://noaction"/>
              </a:rPr>
              <a:t>AMD Opteron</a:t>
            </a:r>
            <a:r>
              <a:rPr lang="zh-CN" altLang="en-US">
                <a:latin typeface="黑体" panose="02010609060101010101" pitchFamily="49" charset="-122"/>
                <a:hlinkClick r:id="" action="ppaction://noaction"/>
              </a:rPr>
              <a:t>的存储器层次结构</a:t>
            </a:r>
            <a:endParaRPr lang="zh-CN" altLang="en-US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5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644775" y="1508576"/>
            <a:ext cx="7772400" cy="38227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存储系统设计目标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设计容量大、速度快、价格低的存储器系统（三难问题）</a:t>
            </a:r>
            <a:endParaRPr lang="en-US" altLang="zh-CN" dirty="0" smtClean="0"/>
          </a:p>
          <a:p>
            <a:pPr marL="457200" indent="-457200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解决方案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存取行为的关键特征</a:t>
            </a:r>
            <a:r>
              <a:rPr lang="en-US" altLang="zh-CN" dirty="0"/>
              <a:t>——</a:t>
            </a:r>
            <a:r>
              <a:rPr lang="zh-CN" altLang="en-US" dirty="0" smtClean="0"/>
              <a:t>局部</a:t>
            </a:r>
            <a:r>
              <a:rPr lang="zh-CN" altLang="en-US" dirty="0"/>
              <a:t>性</a:t>
            </a:r>
            <a:r>
              <a:rPr lang="zh-CN" altLang="en-US" dirty="0" smtClean="0"/>
              <a:t>原理：时间、空间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多级存储层次结构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性能指标：容量、每位价格、命中率</a:t>
            </a:r>
            <a:r>
              <a:rPr lang="en-US" altLang="zh-CN" dirty="0" smtClean="0"/>
              <a:t>H</a:t>
            </a:r>
            <a:r>
              <a:rPr lang="zh-CN" altLang="en-US" dirty="0" smtClean="0"/>
              <a:t>和不命中率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、平均访问时间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实例：</a:t>
            </a:r>
            <a:r>
              <a:rPr lang="en-US" altLang="zh-CN" dirty="0" smtClean="0"/>
              <a:t>Cache——</a:t>
            </a:r>
            <a:r>
              <a:rPr lang="zh-CN" altLang="en-US" dirty="0" smtClean="0"/>
              <a:t>主存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辅存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/>
              <a:t>主要</a:t>
            </a:r>
            <a:r>
              <a:rPr lang="zh-CN" altLang="en-US" dirty="0" smtClean="0"/>
              <a:t>问题：映像规则、查找算法、替换算法、写策略</a:t>
            </a:r>
            <a:endParaRPr lang="en-US" altLang="zh-CN" dirty="0"/>
          </a:p>
          <a:p>
            <a:pPr marL="457200" indent="-457200">
              <a:lnSpc>
                <a:spcPct val="10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4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644775" y="1508576"/>
            <a:ext cx="7772400" cy="382270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的基本概念与工作流程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/>
              <a:t>主存块地址、块内位移</a:t>
            </a:r>
            <a:endParaRPr lang="en-US" altLang="zh-CN" dirty="0"/>
          </a:p>
          <a:p>
            <a:pPr marL="457200" indent="-457200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映像规则：全相联、组相联、直接映射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从全至直：空间利用率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，冲突概率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，复杂度</a:t>
            </a:r>
            <a:r>
              <a:rPr lang="en-US" altLang="zh-CN" dirty="0" smtClean="0"/>
              <a:t>-</a:t>
            </a:r>
            <a:r>
              <a:rPr lang="zh-CN" altLang="en-US" dirty="0" smtClean="0"/>
              <a:t>  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访问延迟</a:t>
            </a:r>
            <a:r>
              <a:rPr lang="en-US" altLang="zh-CN" dirty="0" smtClean="0"/>
              <a:t>-</a:t>
            </a:r>
            <a:r>
              <a:rPr lang="zh-CN" altLang="en-US" dirty="0" smtClean="0"/>
              <a:t> ，命中率</a:t>
            </a:r>
            <a:r>
              <a:rPr lang="en-US" altLang="zh-CN" dirty="0" smtClean="0"/>
              <a:t>-</a:t>
            </a:r>
          </a:p>
          <a:p>
            <a:pPr marL="457200" indent="-457200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查找算法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相联存储器</a:t>
            </a:r>
            <a:endParaRPr lang="en-US" altLang="zh-CN" dirty="0" smtClean="0"/>
          </a:p>
          <a:p>
            <a:pPr marL="457200" lvl="0" indent="-457200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替换算法：</a:t>
            </a: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满（组满）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随机（简单，命中率低），</a:t>
            </a:r>
            <a:r>
              <a:rPr lang="en-US" altLang="zh-CN" dirty="0" smtClean="0"/>
              <a:t>FIFO</a:t>
            </a:r>
            <a:r>
              <a:rPr lang="zh-CN" altLang="en-US" dirty="0"/>
              <a:t>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（复杂，命中率高）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r>
              <a:rPr lang="en-US" altLang="zh-CN" dirty="0" smtClean="0"/>
              <a:t>LRU</a:t>
            </a:r>
            <a:r>
              <a:rPr lang="zh-CN" altLang="en-US" dirty="0" smtClean="0"/>
              <a:t>实现：堆栈法（相联查找，整体、部分下移，单独访问某项）；比较对法，触发器（两两组合）、与门（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个组合），缺点（</a:t>
            </a:r>
            <a:r>
              <a:rPr lang="en-US" altLang="zh-CN" dirty="0" smtClean="0"/>
              <a:t>n+-&gt;(</a:t>
            </a:r>
            <a:r>
              <a:rPr lang="zh-CN" altLang="en-US" dirty="0" smtClean="0"/>
              <a:t>触发器</a:t>
            </a:r>
            <a:r>
              <a:rPr lang="en-US" altLang="zh-CN" dirty="0" smtClean="0"/>
              <a:t>+)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），解决方法（多级，逐级计算）</a:t>
            </a:r>
            <a:endParaRPr lang="en-US" altLang="zh-CN" dirty="0" smtClean="0"/>
          </a:p>
          <a:p>
            <a:pPr marL="457200" indent="-457200">
              <a:lnSpc>
                <a:spcPct val="100000"/>
              </a:lnSpc>
            </a:pPr>
            <a:r>
              <a:rPr lang="zh-CN" altLang="en-US" sz="2900" dirty="0">
                <a:solidFill>
                  <a:srgbClr val="FF0000"/>
                </a:solidFill>
              </a:rPr>
              <a:t>写</a:t>
            </a:r>
            <a:r>
              <a:rPr lang="zh-CN" altLang="en-US" sz="2900" dirty="0" smtClean="0">
                <a:solidFill>
                  <a:srgbClr val="FF0000"/>
                </a:solidFill>
              </a:rPr>
              <a:t>策略</a:t>
            </a:r>
            <a:endParaRPr lang="en-US" altLang="zh-CN" sz="2900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sz="2500" dirty="0"/>
              <a:t>写</a:t>
            </a:r>
            <a:r>
              <a:rPr lang="zh-CN" altLang="en-US" sz="2500" dirty="0" smtClean="0"/>
              <a:t>直达法、写回法</a:t>
            </a:r>
            <a:endParaRPr lang="en-US" altLang="zh-CN" sz="2500" dirty="0" smtClean="0"/>
          </a:p>
          <a:p>
            <a:pPr marL="914400" lvl="1" indent="-457200">
              <a:lnSpc>
                <a:spcPct val="100000"/>
              </a:lnSpc>
            </a:pPr>
            <a:r>
              <a:rPr lang="zh-CN" altLang="en-US" sz="2500" dirty="0" smtClean="0"/>
              <a:t>调块：按写分配（写时取）、不按写分配（绕写）</a:t>
            </a:r>
            <a:endParaRPr lang="en-US" altLang="zh-CN" sz="2500" dirty="0"/>
          </a:p>
          <a:p>
            <a:pPr marL="914400" lvl="1" indent="-457200">
              <a:lnSpc>
                <a:spcPct val="10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57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644775" y="1508576"/>
            <a:ext cx="7772400" cy="38227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Cache</a:t>
            </a:r>
            <a:r>
              <a:rPr lang="zh-CN" altLang="en-US" dirty="0" smtClean="0">
                <a:solidFill>
                  <a:srgbClr val="FF0000"/>
                </a:solidFill>
              </a:rPr>
              <a:t>性能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指标：不命中率，平均访问时间，程序执行时间（最直观）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/>
              <a:t>扩展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时间公式：</a:t>
            </a:r>
            <a:r>
              <a:rPr lang="en-US" altLang="zh-CN" dirty="0" smtClean="0"/>
              <a:t>IC×</a:t>
            </a:r>
            <a:r>
              <a:rPr lang="zh-CN" altLang="en-US" dirty="0" smtClean="0"/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CPIexecution</a:t>
            </a:r>
            <a:r>
              <a:rPr lang="zh-CN" altLang="en-US" dirty="0" smtClean="0">
                <a:solidFill>
                  <a:srgbClr val="FF0000"/>
                </a:solidFill>
              </a:rPr>
              <a:t>＋每条指令的平均访存次数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r>
              <a:rPr lang="zh-CN" altLang="en-US" dirty="0" smtClean="0">
                <a:solidFill>
                  <a:srgbClr val="FF0000"/>
                </a:solidFill>
              </a:rPr>
              <a:t>不命中率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r>
              <a:rPr lang="zh-CN" altLang="en-US" dirty="0" smtClean="0">
                <a:solidFill>
                  <a:srgbClr val="FF0000"/>
                </a:solidFill>
              </a:rPr>
              <a:t>不命中开销</a:t>
            </a:r>
            <a:r>
              <a:rPr lang="zh-CN" altLang="en-US" dirty="0" smtClean="0"/>
              <a:t>）</a:t>
            </a:r>
            <a:r>
              <a:rPr lang="en-US" altLang="zh-CN" dirty="0" smtClean="0"/>
              <a:t>× </a:t>
            </a:r>
            <a:r>
              <a:rPr lang="zh-CN" altLang="en-US" dirty="0" smtClean="0"/>
              <a:t>时钟周期时间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/>
              <a:t>改进</a:t>
            </a:r>
            <a:r>
              <a:rPr lang="en-US" altLang="zh-CN" dirty="0"/>
              <a:t>cache</a:t>
            </a:r>
            <a:r>
              <a:rPr lang="zh-CN" altLang="en-US" dirty="0" smtClean="0"/>
              <a:t>性能</a:t>
            </a:r>
            <a:r>
              <a:rPr lang="zh-CN" altLang="en-US" dirty="0"/>
              <a:t>：</a:t>
            </a:r>
            <a:r>
              <a:rPr lang="zh-CN" altLang="en-US" dirty="0" smtClean="0"/>
              <a:t>平均</a:t>
            </a:r>
            <a:r>
              <a:rPr lang="zh-CN" altLang="en-US" dirty="0"/>
              <a:t>访存时间＝命中时间</a:t>
            </a:r>
            <a:r>
              <a:rPr lang="en-US" altLang="zh-CN" dirty="0"/>
              <a:t>(HT)</a:t>
            </a:r>
            <a:r>
              <a:rPr lang="zh-CN" altLang="en-US" dirty="0"/>
              <a:t>＋不命中率</a:t>
            </a:r>
            <a:r>
              <a:rPr lang="en-US" altLang="zh-CN" dirty="0"/>
              <a:t>(F)×</a:t>
            </a:r>
            <a:r>
              <a:rPr lang="zh-CN" altLang="en-US" dirty="0"/>
              <a:t>不命中开销</a:t>
            </a:r>
            <a:r>
              <a:rPr lang="en-US" altLang="zh-CN" dirty="0"/>
              <a:t>(MC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644775" y="1508576"/>
            <a:ext cx="7772400" cy="382270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>
                <a:solidFill>
                  <a:srgbClr val="FF0000"/>
                </a:solidFill>
              </a:rPr>
              <a:t>种方法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/>
              <a:t>不</a:t>
            </a:r>
            <a:r>
              <a:rPr lang="zh-CN" altLang="en-US" dirty="0" smtClean="0"/>
              <a:t>命中率（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）：分类（</a:t>
            </a:r>
            <a:r>
              <a:rPr lang="en-US" altLang="zh-CN" dirty="0" smtClean="0"/>
              <a:t>3C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Compulsory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Capacity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Conflict</a:t>
            </a:r>
            <a:r>
              <a:rPr lang="zh-CN" altLang="en-US" dirty="0" smtClean="0"/>
              <a:t>），方案</a:t>
            </a:r>
            <a:r>
              <a:rPr lang="en-US" altLang="zh-CN" dirty="0" smtClean="0"/>
              <a:t>Compulsory M-</a:t>
            </a:r>
            <a:r>
              <a:rPr lang="zh-CN" altLang="en-US" dirty="0" smtClean="0"/>
              <a:t>（增加块大小</a:t>
            </a:r>
            <a:r>
              <a:rPr lang="en-US" altLang="zh-CN" dirty="0" smtClean="0"/>
              <a:t>-&gt;MC+</a:t>
            </a:r>
            <a:r>
              <a:rPr lang="zh-CN" altLang="en-US" dirty="0" smtClean="0"/>
              <a:t>，软、硬件预取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访存冲突），</a:t>
            </a:r>
            <a:r>
              <a:rPr lang="en-US" altLang="zh-CN" dirty="0" smtClean="0"/>
              <a:t>Capacity M-</a:t>
            </a:r>
            <a:r>
              <a:rPr lang="zh-CN" altLang="en-US" dirty="0" smtClean="0"/>
              <a:t>（增加容量</a:t>
            </a:r>
            <a:r>
              <a:rPr lang="en-US" altLang="zh-CN" dirty="0" smtClean="0"/>
              <a:t>-&gt;C+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HT+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Conflict M-</a:t>
            </a:r>
            <a:r>
              <a:rPr lang="zh-CN" altLang="en-US" dirty="0" smtClean="0"/>
              <a:t>（提高相联度</a:t>
            </a:r>
            <a:r>
              <a:rPr lang="en-US" altLang="zh-CN" dirty="0" smtClean="0"/>
              <a:t>-&gt;HT+</a:t>
            </a:r>
            <a:r>
              <a:rPr lang="zh-CN" altLang="en-US" dirty="0" smtClean="0"/>
              <a:t>），伪相联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（分区，</a:t>
            </a:r>
            <a:r>
              <a:rPr lang="en-US" altLang="zh-CN" dirty="0" smtClean="0"/>
              <a:t>HT</a:t>
            </a:r>
            <a:r>
              <a:rPr lang="zh-CN" altLang="en-US" dirty="0" smtClean="0"/>
              <a:t>命中！</a:t>
            </a:r>
            <a:r>
              <a:rPr lang="en-US" altLang="zh-CN" dirty="0" smtClean="0"/>
              <a:t>=HT</a:t>
            </a:r>
            <a:r>
              <a:rPr lang="zh-CN" altLang="en-US" dirty="0" smtClean="0"/>
              <a:t>伪命中），编译器优化（重新组织程序，例：数组合并、内外循环交换、循环融合、分块等），</a:t>
            </a:r>
            <a:r>
              <a:rPr lang="en-US" altLang="zh-CN" dirty="0" smtClean="0"/>
              <a:t>Victim Cache</a:t>
            </a:r>
            <a:r>
              <a:rPr lang="zh-CN" altLang="en-US" dirty="0" smtClean="0"/>
              <a:t>（小的全相联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存放被替换出去的块）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不命中开销（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）：两级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（局部、全局不命中率，会算！），读不命中优先于写，写缓冲合并，请求字处理技术（优先调入请求字，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块大、且随机访问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不连续），非阻塞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（整数作用小、浮点作用大）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命中时间（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）：容量小、结构简单的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（例，片内标志、片外数据），虚拟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（虚拟地址标识，需要增加额外的标志</a:t>
            </a:r>
            <a:r>
              <a:rPr lang="en-US" altLang="zh-CN" dirty="0" smtClean="0"/>
              <a:t>PIDs</a:t>
            </a:r>
            <a:r>
              <a:rPr lang="zh-CN" altLang="en-US" dirty="0" smtClean="0"/>
              <a:t>，单进程、</a:t>
            </a:r>
            <a:r>
              <a:rPr lang="en-US" altLang="zh-CN" dirty="0" smtClean="0"/>
              <a:t>PIDs</a:t>
            </a:r>
            <a:r>
              <a:rPr lang="zh-CN" altLang="en-US" dirty="0" smtClean="0"/>
              <a:t>、清空比较：</a:t>
            </a:r>
            <a:r>
              <a:rPr lang="en-US" altLang="zh-CN" dirty="0" smtClean="0"/>
              <a:t>F+</a:t>
            </a:r>
            <a:r>
              <a:rPr lang="zh-CN" altLang="en-US" dirty="0" smtClean="0"/>
              <a:t>，虚拟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+</a:t>
            </a:r>
            <a:r>
              <a:rPr lang="zh-CN" altLang="en-US" dirty="0" smtClean="0"/>
              <a:t>物理标识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容量受</a:t>
            </a:r>
            <a:r>
              <a:rPr lang="zh-CN" altLang="en-US" dirty="0" smtClean="0"/>
              <a:t>限</a:t>
            </a:r>
            <a:r>
              <a:rPr lang="en-US" altLang="zh-CN" dirty="0" smtClean="0"/>
              <a:t>?</a:t>
            </a:r>
            <a:r>
              <a:rPr lang="zh-CN" altLang="en-US" dirty="0"/>
              <a:t>虚拟索引</a:t>
            </a:r>
            <a:r>
              <a:rPr lang="en-US" altLang="zh-CN" dirty="0"/>
              <a:t>-&gt;</a:t>
            </a:r>
            <a:r>
              <a:rPr lang="zh-CN" altLang="en-US" dirty="0"/>
              <a:t>块大小</a:t>
            </a:r>
            <a:r>
              <a:rPr lang="en-US" altLang="zh-CN" dirty="0"/>
              <a:t>*</a:t>
            </a:r>
            <a:r>
              <a:rPr lang="zh-CN" altLang="en-US" dirty="0"/>
              <a:t>索引数</a:t>
            </a:r>
            <a:r>
              <a:rPr lang="en-US" altLang="zh-CN" dirty="0"/>
              <a:t>&lt;=</a:t>
            </a:r>
            <a:r>
              <a:rPr lang="zh-CN" altLang="en-US" dirty="0"/>
              <a:t>页</a:t>
            </a:r>
            <a:r>
              <a:rPr lang="zh-CN" altLang="en-US" dirty="0" smtClean="0"/>
              <a:t>大小），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访问流水化（</a:t>
            </a:r>
            <a:r>
              <a:rPr lang="en-US" altLang="zh-CN" dirty="0" smtClean="0"/>
              <a:t>TP+</a:t>
            </a:r>
            <a:r>
              <a:rPr lang="zh-CN" altLang="en-US" dirty="0" smtClean="0"/>
              <a:t>，冲突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latency</a:t>
            </a:r>
            <a:r>
              <a:rPr lang="zh-CN" altLang="en-US" dirty="0" smtClean="0"/>
              <a:t>？），踪迹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（分支引发的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空间浪费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，复杂、指令序列被重复存储）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35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644775" y="1508576"/>
            <a:ext cx="7772400" cy="38227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主存性能指标：延迟与带宽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提高主存带宽：单体多字（效率低，指令、数据、写入、读写冲突），多体交叉（编址：高位、地位交叉），体冲突（采用更多的体）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59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644775" y="1508576"/>
            <a:ext cx="7772400" cy="38227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虚拟存储器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00000"/>
              </a:lnSpc>
            </a:pPr>
            <a:r>
              <a:rPr lang="zh-CN" altLang="en-US" dirty="0" smtClean="0"/>
              <a:t>结合组成原理、操作系统课程，略</a:t>
            </a:r>
            <a:endParaRPr lang="en-US" altLang="zh-CN" dirty="0" smtClean="0"/>
          </a:p>
          <a:p>
            <a:pPr marL="914400" lvl="1" indent="-457200">
              <a:lnSpc>
                <a:spcPct val="10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39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646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wsg</dc:creator>
  <cp:lastModifiedBy>wsg</cp:lastModifiedBy>
  <cp:revision>68</cp:revision>
  <dcterms:created xsi:type="dcterms:W3CDTF">2017-03-27T06:21:24Z</dcterms:created>
  <dcterms:modified xsi:type="dcterms:W3CDTF">2017-03-30T01:29:53Z</dcterms:modified>
</cp:coreProperties>
</file>