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1A4EC-754D-4B2C-920C-CEA08839ADEA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BED5-B757-4B30-88DC-691E77301B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2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6DC17B-D90C-4339-AFB2-0D3725F5648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250998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15439-FBF4-4859-AB28-A138339A769E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739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15439-FBF4-4859-AB28-A138339A769E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7353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15439-FBF4-4859-AB28-A138339A769E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941298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715439-FBF4-4859-AB28-A138339A769E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48960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2069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1320800" y="17526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69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20800" y="3309938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85D66-34DC-4DDA-9050-73AB80151869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596733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E4F7F9-D28E-4825-A721-38595469F4A5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97115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20200" y="247650"/>
            <a:ext cx="2768600" cy="5924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47650"/>
            <a:ext cx="8102600" cy="5924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AFA863-8D25-41FE-8210-8EA5BC17DB2F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77963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C81C0A-7FE7-4247-9133-C20F712B34AB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6777"/>
      </p:ext>
    </p:extLst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D5F2A-5129-4E35-994E-4D5284E433DC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84378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47650"/>
            <a:ext cx="11074400" cy="5924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CE7D8-2CDD-4FD1-94BA-724901CDFAC8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643308"/>
      </p:ext>
    </p:extLst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0" y="247650"/>
            <a:ext cx="6807200" cy="381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219200"/>
            <a:ext cx="5080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771900"/>
            <a:ext cx="5080000" cy="2400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E91ECE-CA06-45E9-9138-DB25FE72427D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8481"/>
      </p:ext>
    </p:extLst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282C96-4B3C-46FB-A813-DCD20848BD56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70952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2D8EB-BA06-41C4-B641-6F2BA6CAA3A9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56460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449BDF-35E7-46B7-A59E-D84F365F077B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19415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3060E-3F2D-47E2-9A8C-F5EA571182B4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0228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F46313-3B37-4142-94FA-59CED1D26B78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6098"/>
      </p:ext>
    </p:extLst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8E5DD8-CA0A-44BC-9D67-AED9A0B1E4B7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42323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20953B-EDA3-45BE-8C11-1BD4449C7144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37816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37389-67C8-4B53-A522-084CD4B0F52A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75873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FA2BC7-0957-48D2-81EA-A4F9B9CCCB7D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90833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0870BD-FD45-4C79-AFC2-129DC139AABD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37977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0CCF3F-BF94-4452-9E8F-EEBAD2CAE42B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16364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13D11C-2575-4755-A829-2B57352696AD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94751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35" descr="系统结构底图-2008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83" y="-12700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5181600" y="247650"/>
            <a:ext cx="680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  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829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205830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205831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E756AE-03C4-49FA-89B7-2046805847C4}" type="slidenum">
              <a:rPr lang="en-US" altLang="zh-CN" smtClean="0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40458C"/>
              </a:solidFill>
            </a:endParaRPr>
          </a:p>
        </p:txBody>
      </p:sp>
      <p:sp>
        <p:nvSpPr>
          <p:cNvPr id="1032" name="Rectangle 1033"/>
          <p:cNvSpPr>
            <a:spLocks noChangeArrowheads="1"/>
          </p:cNvSpPr>
          <p:nvPr userDrawn="1"/>
        </p:nvSpPr>
        <p:spPr bwMode="auto">
          <a:xfrm>
            <a:off x="10261600" y="6477000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E1635-C789-499A-9420-C029CBD97A46}" type="slidenum"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/80</a:t>
            </a:r>
          </a:p>
        </p:txBody>
      </p:sp>
      <p:sp>
        <p:nvSpPr>
          <p:cNvPr id="1033" name="Text Box 1034">
            <a:hlinkClick r:id="rId2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678517" y="6491288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黑体" pitchFamily="49" charset="-122"/>
                <a:cs typeface="+mn-cs"/>
              </a:rPr>
              <a:t>▲</a:t>
            </a:r>
          </a:p>
        </p:txBody>
      </p:sp>
    </p:spTree>
    <p:extLst>
      <p:ext uri="{BB962C8B-B14F-4D97-AF65-F5344CB8AC3E}">
        <p14:creationId xmlns:p14="http://schemas.microsoft.com/office/powerpoint/2010/main" val="19739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itchFamily="34" charset="0"/>
          <a:ea typeface="黑体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113" indent="-2714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q"/>
        <a:defRPr kumimoji="1" sz="2000" b="1">
          <a:solidFill>
            <a:srgbClr val="000000"/>
          </a:solidFill>
          <a:latin typeface="+mn-lt"/>
          <a:ea typeface="宋体" pitchFamily="2" charset="-122"/>
        </a:defRPr>
      </a:lvl3pPr>
      <a:lvl4pPr marL="2274888" indent="-3810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600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4pPr>
      <a:lvl5pPr marL="2835275" indent="-3810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5pPr>
      <a:lvl6pPr marL="32924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6pPr>
      <a:lvl7pPr marL="37496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7pPr>
      <a:lvl8pPr marL="42068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8pPr>
      <a:lvl9pPr marL="46640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3276601" y="1936750"/>
            <a:ext cx="588486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8.1	</a:t>
            </a: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  <a:hlinkClick r:id="rId3" action="ppaction://hlinksldjump"/>
              </a:rPr>
              <a:t>I/O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rId3" action="ppaction://hlinksldjump"/>
              </a:rPr>
              <a:t>系统的性能</a:t>
            </a:r>
            <a:endParaRPr lang="zh-CN" altLang="en-US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8.2	</a:t>
            </a: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I/O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系统的可靠性、可用性和可信性</a:t>
            </a:r>
            <a:endParaRPr lang="zh-CN" altLang="en-US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8.3	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廉价磁盘冗余阵列</a:t>
            </a: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RAID</a:t>
            </a:r>
            <a:endParaRPr lang="en-US" altLang="zh-CN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8.4	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总线</a:t>
            </a:r>
            <a:endParaRPr lang="zh-CN" altLang="en-US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8.5	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通道处理机</a:t>
            </a:r>
            <a:endParaRPr lang="zh-CN" altLang="en-US">
              <a:solidFill>
                <a:srgbClr val="40458C"/>
              </a:solidFill>
              <a:latin typeface="黑体" panose="02010609060101010101" pitchFamily="49" charset="-122"/>
            </a:endParaRPr>
          </a:p>
          <a:p>
            <a:pPr algn="just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</a:rPr>
              <a:t>8.6	</a:t>
            </a:r>
            <a:r>
              <a:rPr lang="en-US" altLang="zh-CN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I/O</a:t>
            </a:r>
            <a:r>
              <a:rPr lang="zh-CN" altLang="en-US">
                <a:solidFill>
                  <a:srgbClr val="40458C"/>
                </a:solidFill>
                <a:latin typeface="黑体" panose="02010609060101010101" pitchFamily="49" charset="-122"/>
                <a:hlinkClick r:id="" action="ppaction://noaction"/>
              </a:rPr>
              <a:t>与操作系统</a:t>
            </a:r>
            <a:endParaRPr lang="zh-CN" altLang="en-US">
              <a:solidFill>
                <a:srgbClr val="40458C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8293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43200" y="1752600"/>
            <a:ext cx="6934200" cy="338110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I/O</a:t>
            </a:r>
            <a:r>
              <a:rPr lang="zh-CN" altLang="en-US" dirty="0">
                <a:latin typeface="黑体" panose="02010609060101010101" pitchFamily="49" charset="-122"/>
              </a:rPr>
              <a:t>系统</a:t>
            </a:r>
            <a:r>
              <a:rPr lang="en-US" altLang="zh-CN" dirty="0">
                <a:latin typeface="黑体" panose="02010609060101010101" pitchFamily="49" charset="-122"/>
              </a:rPr>
              <a:t>:</a:t>
            </a:r>
            <a:endParaRPr lang="zh-CN" altLang="en-US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dirty="0" smtClean="0">
                <a:latin typeface="宋体" panose="02010600030101010101" pitchFamily="2" charset="-122"/>
              </a:rPr>
              <a:t>设备 </a:t>
            </a:r>
            <a:r>
              <a:rPr lang="en-US" altLang="zh-CN" dirty="0" smtClean="0">
                <a:latin typeface="宋体" panose="02010600030101010101" pitchFamily="2" charset="-122"/>
              </a:rPr>
              <a:t>+</a:t>
            </a:r>
            <a:r>
              <a:rPr lang="en-US" altLang="zh-CN" dirty="0" smtClean="0">
                <a:solidFill>
                  <a:srgbClr val="9933FF"/>
                </a:solidFill>
                <a:latin typeface="宋体" panose="02010600030101010101" pitchFamily="2" charset="-122"/>
              </a:rPr>
              <a:t> I/O</a:t>
            </a:r>
            <a:r>
              <a:rPr lang="zh-CN" altLang="en-US" dirty="0" smtClean="0">
                <a:latin typeface="宋体" panose="02010600030101010101" pitchFamily="2" charset="-122"/>
              </a:rPr>
              <a:t>设备与处理机的连接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功能：信息交换、外存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分类：通信、存储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系统瓶颈！</a:t>
            </a:r>
            <a:r>
              <a:rPr lang="en-US" altLang="zh-CN" dirty="0" smtClean="0">
                <a:latin typeface="宋体" panose="02010600030101010101" pitchFamily="2" charset="-122"/>
              </a:rPr>
              <a:t>-&gt;</a:t>
            </a:r>
            <a:r>
              <a:rPr lang="zh-CN" altLang="en-US" dirty="0" smtClean="0">
                <a:latin typeface="宋体" panose="02010600030101010101" pitchFamily="2" charset="-122"/>
              </a:rPr>
              <a:t>系统响应时间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指标参数：连接特性、容量（设备数）、响应时间与吞吐率、</a:t>
            </a:r>
            <a:r>
              <a:rPr lang="en-US" altLang="zh-CN" dirty="0" smtClean="0">
                <a:latin typeface="宋体" panose="02010600030101010101" pitchFamily="2" charset="-122"/>
              </a:rPr>
              <a:t>I</a:t>
            </a:r>
            <a:r>
              <a:rPr lang="en-US" altLang="zh-CN" dirty="0">
                <a:latin typeface="宋体" panose="02010600030101010101" pitchFamily="2" charset="-122"/>
              </a:rPr>
              <a:t>/</a:t>
            </a:r>
            <a:r>
              <a:rPr lang="en-US" altLang="zh-CN" dirty="0" smtClean="0">
                <a:latin typeface="宋体" panose="02010600030101010101" pitchFamily="2" charset="-122"/>
              </a:rPr>
              <a:t>O</a:t>
            </a:r>
            <a:r>
              <a:rPr lang="zh-CN" altLang="en-US" dirty="0" smtClean="0">
                <a:latin typeface="宋体" panose="02010600030101010101" pitchFamily="2" charset="-122"/>
              </a:rPr>
              <a:t>对</a:t>
            </a:r>
            <a:r>
              <a:rPr lang="en-US" altLang="zh-CN" dirty="0" smtClean="0">
                <a:latin typeface="宋体" panose="02010600030101010101" pitchFamily="2" charset="-122"/>
              </a:rPr>
              <a:t>CPU</a:t>
            </a:r>
            <a:r>
              <a:rPr lang="zh-CN" altLang="en-US" dirty="0" smtClean="0">
                <a:latin typeface="宋体" panose="02010600030101010101" pitchFamily="2" charset="-122"/>
              </a:rPr>
              <a:t>的干扰</a:t>
            </a:r>
          </a:p>
        </p:txBody>
      </p:sp>
    </p:spTree>
    <p:extLst>
      <p:ext uri="{BB962C8B-B14F-4D97-AF65-F5344CB8AC3E}">
        <p14:creationId xmlns:p14="http://schemas.microsoft.com/office/powerpoint/2010/main" val="128322931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743200" y="1752600"/>
            <a:ext cx="6934200" cy="4648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</a:rPr>
              <a:t>可靠性</a:t>
            </a:r>
            <a:r>
              <a:rPr lang="en-US" altLang="zh-CN" dirty="0" smtClean="0">
                <a:latin typeface="黑体" panose="02010609060101010101" pitchFamily="49" charset="-122"/>
              </a:rPr>
              <a:t>:</a:t>
            </a:r>
            <a:endParaRPr lang="zh-CN" altLang="en-US" dirty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可靠度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），不可靠度</a:t>
            </a:r>
            <a:r>
              <a:rPr lang="en-US" altLang="zh-CN" dirty="0" smtClean="0">
                <a:latin typeface="宋体" panose="02010600030101010101" pitchFamily="2" charset="-122"/>
              </a:rPr>
              <a:t>F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</a:rPr>
              <a:t>=1-R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），失效概率密度</a:t>
            </a:r>
            <a:r>
              <a:rPr lang="en-US" altLang="zh-CN" dirty="0" smtClean="0">
                <a:latin typeface="宋体" panose="02010600030101010101" pitchFamily="2" charset="-122"/>
              </a:rPr>
              <a:t>f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</a:rPr>
              <a:t>=F’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），瞬间失效率</a:t>
            </a:r>
            <a:r>
              <a:rPr lang="el-GR" altLang="zh-CN" dirty="0" smtClean="0">
                <a:latin typeface="宋体" panose="02010600030101010101" pitchFamily="2" charset="-122"/>
              </a:rPr>
              <a:t>λ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</a:rPr>
              <a:t>=f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</a:rPr>
              <a:t>/R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维修：维修度</a:t>
            </a:r>
            <a:r>
              <a:rPr lang="en-US" altLang="zh-CN" dirty="0" smtClean="0">
                <a:latin typeface="宋体" panose="02010600030101010101" pitchFamily="2" charset="-122"/>
              </a:rPr>
              <a:t>M(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dirty="0" smtClean="0">
                <a:latin typeface="宋体" panose="02010600030101010101" pitchFamily="2" charset="-122"/>
              </a:rPr>
              <a:t>) ~R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），修复率</a:t>
            </a:r>
            <a:r>
              <a:rPr lang="en-US" altLang="zh-CN" dirty="0" smtClean="0">
                <a:latin typeface="宋体" panose="02010600030101010101" pitchFamily="2" charset="-122"/>
              </a:rPr>
              <a:t>μ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宋体" panose="02010600030101010101" pitchFamily="2" charset="-122"/>
              </a:rPr>
              <a:t> ~ </a:t>
            </a:r>
            <a:r>
              <a:rPr lang="el-GR" altLang="zh-CN" dirty="0" smtClean="0">
                <a:latin typeface="宋体" panose="02010600030101010101" pitchFamily="2" charset="-122"/>
              </a:rPr>
              <a:t>λ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 smtClean="0">
                <a:latin typeface="宋体" panose="02010600030101010101" pitchFamily="2" charset="-122"/>
              </a:rPr>
              <a:t>MTTF, MTBF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宋体" panose="02010600030101010101" pitchFamily="2" charset="-122"/>
              </a:rPr>
              <a:t>MTTR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</a:rPr>
              <a:t>可用性</a:t>
            </a:r>
            <a:r>
              <a:rPr lang="en-US" altLang="zh-CN" dirty="0" smtClean="0">
                <a:latin typeface="黑体" panose="02010609060101010101" pitchFamily="49" charset="-122"/>
              </a:rPr>
              <a:t>:</a:t>
            </a:r>
            <a:endParaRPr lang="zh-CN" altLang="en-US" dirty="0" smtClean="0">
              <a:latin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可用性</a:t>
            </a:r>
            <a:r>
              <a:rPr lang="en-US" altLang="zh-CN" dirty="0" smtClean="0">
                <a:latin typeface="宋体" panose="02010600030101010101" pitchFamily="2" charset="-122"/>
              </a:rPr>
              <a:t>=MTTF/</a:t>
            </a: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宋体" panose="02010600030101010101" pitchFamily="2" charset="-122"/>
              </a:rPr>
              <a:t>MTTF+MTTR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 dirty="0" smtClean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81878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58981" y="1465217"/>
            <a:ext cx="8673737" cy="471351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dirty="0" smtClean="0">
                <a:latin typeface="黑体" panose="02010609060101010101" pitchFamily="49" charset="-122"/>
              </a:rPr>
              <a:t>磁盘阵列：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</a:rPr>
              <a:t>Redundant Arrays of Independent/Inexpensive Disks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zh-CN" altLang="en-US" dirty="0" smtClean="0">
                <a:latin typeface="黑体" panose="02010609060101010101" pitchFamily="49" charset="-122"/>
              </a:rPr>
              <a:t>分级：</a:t>
            </a:r>
            <a:r>
              <a:rPr lang="en-US" altLang="zh-CN" dirty="0" smtClean="0">
                <a:latin typeface="黑体" panose="02010609060101010101" pitchFamily="49" charset="-122"/>
              </a:rPr>
              <a:t>RAID0~RAID6</a:t>
            </a:r>
            <a:r>
              <a:rPr lang="zh-CN" altLang="en-US" dirty="0" smtClean="0">
                <a:latin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</a:rPr>
              <a:t>RAID01</a:t>
            </a:r>
            <a:r>
              <a:rPr lang="zh-CN" altLang="en-US" dirty="0" smtClean="0">
                <a:latin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</a:rPr>
              <a:t>RAID10</a:t>
            </a:r>
            <a:endParaRPr lang="en-US" altLang="zh-CN" dirty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 smtClean="0">
                <a:latin typeface="黑体" panose="02010609060101010101" pitchFamily="49" charset="-122"/>
              </a:rPr>
              <a:t>	</a:t>
            </a:r>
            <a:r>
              <a:rPr lang="zh-CN" altLang="en-US" dirty="0" smtClean="0">
                <a:latin typeface="黑体" panose="02010609060101010101" pitchFamily="49" charset="-122"/>
              </a:rPr>
              <a:t>常用级别：</a:t>
            </a:r>
            <a:r>
              <a:rPr lang="en-US" altLang="zh-CN" dirty="0" smtClean="0">
                <a:latin typeface="黑体" panose="02010609060101010101" pitchFamily="49" charset="-122"/>
              </a:rPr>
              <a:t>	RAID0</a:t>
            </a:r>
            <a:r>
              <a:rPr lang="zh-CN" altLang="en-US" dirty="0" smtClean="0">
                <a:latin typeface="黑体" panose="02010609060101010101" pitchFamily="49" charset="-122"/>
              </a:rPr>
              <a:t>，无冗余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</a:rPr>
              <a:t>		RAID1</a:t>
            </a:r>
            <a:r>
              <a:rPr lang="zh-CN" altLang="en-US" dirty="0" smtClean="0">
                <a:latin typeface="黑体" panose="02010609060101010101" pitchFamily="49" charset="-122"/>
              </a:rPr>
              <a:t>，镜像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</a:rPr>
              <a:t>		RAID4</a:t>
            </a:r>
            <a:r>
              <a:rPr lang="zh-CN" altLang="en-US" dirty="0" smtClean="0">
                <a:latin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</a:rPr>
              <a:t>RAID5</a:t>
            </a:r>
            <a:r>
              <a:rPr lang="zh-CN" altLang="en-US" dirty="0" smtClean="0">
                <a:latin typeface="黑体" panose="02010609060101010101" pitchFamily="49" charset="-122"/>
              </a:rPr>
              <a:t>，奇偶校验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</a:rPr>
              <a:t>		RAID6</a:t>
            </a:r>
            <a:r>
              <a:rPr lang="zh-CN" altLang="en-US" dirty="0" smtClean="0">
                <a:latin typeface="黑体" panose="02010609060101010101" pitchFamily="49" charset="-122"/>
              </a:rPr>
              <a:t>，双校验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en-US" altLang="zh-CN" dirty="0" smtClean="0">
                <a:latin typeface="黑体" panose="02010609060101010101" pitchFamily="49" charset="-122"/>
              </a:rPr>
              <a:t>		RAID01</a:t>
            </a:r>
            <a:r>
              <a:rPr lang="zh-CN" altLang="en-US" dirty="0" smtClean="0">
                <a:latin typeface="黑体" panose="02010609060101010101" pitchFamily="49" charset="-122"/>
              </a:rPr>
              <a:t>，</a:t>
            </a:r>
            <a:r>
              <a:rPr lang="en-US" altLang="zh-CN" dirty="0" smtClean="0">
                <a:latin typeface="黑体" panose="02010609060101010101" pitchFamily="49" charset="-122"/>
              </a:rPr>
              <a:t>RAID10</a:t>
            </a:r>
            <a:r>
              <a:rPr lang="zh-CN" altLang="en-US" dirty="0" smtClean="0">
                <a:latin typeface="黑体" panose="02010609060101010101" pitchFamily="49" charset="-122"/>
              </a:rPr>
              <a:t>，处理流程</a:t>
            </a:r>
            <a:r>
              <a:rPr lang="en-US" altLang="zh-CN" dirty="0" smtClean="0">
                <a:latin typeface="黑体" panose="02010609060101010101" pitchFamily="49" charset="-122"/>
              </a:rPr>
              <a:t>-&gt;</a:t>
            </a:r>
            <a:r>
              <a:rPr lang="zh-CN" altLang="en-US" dirty="0" smtClean="0">
                <a:latin typeface="黑体" panose="02010609060101010101" pitchFamily="49" charset="-122"/>
              </a:rPr>
              <a:t>可靠性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zh-CN" altLang="en-US" dirty="0" smtClean="0">
                <a:latin typeface="黑体" panose="02010609060101010101" pitchFamily="49" charset="-122"/>
              </a:rPr>
              <a:t>实现方式：软件，阵列卡，子系统</a:t>
            </a:r>
            <a:endParaRPr lang="en-US" altLang="zh-CN" dirty="0" smtClean="0">
              <a:latin typeface="黑体" panose="02010609060101010101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>
                <a:latin typeface="黑体" panose="02010609060101010101" pitchFamily="49" charset="-122"/>
              </a:rPr>
              <a:t>	</a:t>
            </a:r>
            <a:r>
              <a:rPr lang="zh-CN" altLang="en-US" dirty="0" smtClean="0">
                <a:latin typeface="黑体" panose="02010609060101010101" pitchFamily="49" charset="-122"/>
              </a:rPr>
              <a:t>其它</a:t>
            </a:r>
            <a:r>
              <a:rPr lang="zh-CN" altLang="en-US" dirty="0" smtClean="0">
                <a:latin typeface="黑体" panose="02010609060101010101" pitchFamily="49" charset="-122"/>
              </a:rPr>
              <a:t>关键问题：如何缩短修复时间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3945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58981" y="1465217"/>
            <a:ext cx="8673737" cy="61177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dirty="0" smtClean="0">
                <a:latin typeface="黑体" panose="02010609060101010101" pitchFamily="49" charset="-122"/>
              </a:rPr>
              <a:t>IO</a:t>
            </a:r>
            <a:r>
              <a:rPr lang="zh-CN" altLang="en-US" dirty="0" smtClean="0">
                <a:latin typeface="黑体" panose="02010609060101010101" pitchFamily="49" charset="-122"/>
              </a:rPr>
              <a:t>与</a:t>
            </a:r>
            <a:r>
              <a:rPr lang="en-US" altLang="zh-CN" dirty="0" smtClean="0">
                <a:latin typeface="黑体" panose="02010609060101010101" pitchFamily="49" charset="-122"/>
              </a:rPr>
              <a:t>Cache</a:t>
            </a:r>
            <a:r>
              <a:rPr lang="zh-CN" altLang="en-US" dirty="0" smtClean="0">
                <a:latin typeface="黑体" panose="02010609060101010101" pitchFamily="49" charset="-122"/>
              </a:rPr>
              <a:t>的一致性问题</a:t>
            </a:r>
            <a:endParaRPr lang="en-US" altLang="zh-CN" dirty="0" smtClean="0">
              <a:latin typeface="黑体" panose="02010609060101010101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1815"/>
              </p:ext>
            </p:extLst>
          </p:nvPr>
        </p:nvGraphicFramePr>
        <p:xfrm>
          <a:off x="2617425" y="1994535"/>
          <a:ext cx="6913562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icture2" r:id="rId4" imgW="5209032" imgH="3307080" progId="Word.Picture.8">
                  <p:embed/>
                </p:oleObj>
              </mc:Choice>
              <mc:Fallback>
                <p:oleObj name="Picture2" r:id="rId4" imgW="5209032" imgH="3307080" progId="Word.Picture.8">
                  <p:embed/>
                  <p:pic>
                    <p:nvPicPr>
                      <p:cNvPr id="200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425" y="1994535"/>
                        <a:ext cx="6913562" cy="438943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23012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143</Words>
  <Application>Microsoft Office PowerPoint</Application>
  <PresentationFormat>宽屏</PresentationFormat>
  <Paragraphs>34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黑体</vt:lpstr>
      <vt:lpstr>宋体</vt:lpstr>
      <vt:lpstr>Tahoma</vt:lpstr>
      <vt:lpstr>Times New Roman</vt:lpstr>
      <vt:lpstr>Wingdings</vt:lpstr>
      <vt:lpstr>样板-白底</vt:lpstr>
      <vt:lpstr>Microsoft Word 图片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wsg</dc:creator>
  <cp:lastModifiedBy>wsg</cp:lastModifiedBy>
  <cp:revision>34</cp:revision>
  <dcterms:created xsi:type="dcterms:W3CDTF">2017-04-11T03:29:58Z</dcterms:created>
  <dcterms:modified xsi:type="dcterms:W3CDTF">2021-04-14T15:31:41Z</dcterms:modified>
</cp:coreProperties>
</file>