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 id="2147483685" r:id="rId2"/>
    <p:sldMasterId id="2147483697" r:id="rId3"/>
    <p:sldMasterId id="2147483709" r:id="rId4"/>
  </p:sldMasterIdLst>
  <p:notesMasterIdLst>
    <p:notesMasterId r:id="rId142"/>
  </p:notesMasterIdLst>
  <p:sldIdLst>
    <p:sldId id="256" r:id="rId5"/>
    <p:sldId id="257" r:id="rId6"/>
    <p:sldId id="258" r:id="rId7"/>
    <p:sldId id="260" r:id="rId8"/>
    <p:sldId id="265" r:id="rId9"/>
    <p:sldId id="263" r:id="rId10"/>
    <p:sldId id="267" r:id="rId11"/>
    <p:sldId id="264" r:id="rId12"/>
    <p:sldId id="259" r:id="rId13"/>
    <p:sldId id="268" r:id="rId14"/>
    <p:sldId id="269" r:id="rId15"/>
    <p:sldId id="270" r:id="rId16"/>
    <p:sldId id="271" r:id="rId17"/>
    <p:sldId id="272" r:id="rId18"/>
    <p:sldId id="273" r:id="rId19"/>
    <p:sldId id="266" r:id="rId20"/>
    <p:sldId id="274" r:id="rId21"/>
    <p:sldId id="277" r:id="rId22"/>
    <p:sldId id="278" r:id="rId23"/>
    <p:sldId id="279" r:id="rId24"/>
    <p:sldId id="275" r:id="rId25"/>
    <p:sldId id="302" r:id="rId26"/>
    <p:sldId id="276" r:id="rId27"/>
    <p:sldId id="280" r:id="rId28"/>
    <p:sldId id="281" r:id="rId29"/>
    <p:sldId id="282" r:id="rId30"/>
    <p:sldId id="283" r:id="rId31"/>
    <p:sldId id="284" r:id="rId32"/>
    <p:sldId id="287" r:id="rId33"/>
    <p:sldId id="288" r:id="rId34"/>
    <p:sldId id="289" r:id="rId35"/>
    <p:sldId id="285" r:id="rId36"/>
    <p:sldId id="286" r:id="rId37"/>
    <p:sldId id="290" r:id="rId38"/>
    <p:sldId id="291" r:id="rId39"/>
    <p:sldId id="292" r:id="rId40"/>
    <p:sldId id="293" r:id="rId41"/>
    <p:sldId id="303" r:id="rId42"/>
    <p:sldId id="295" r:id="rId43"/>
    <p:sldId id="294" r:id="rId44"/>
    <p:sldId id="296" r:id="rId45"/>
    <p:sldId id="297" r:id="rId46"/>
    <p:sldId id="298" r:id="rId47"/>
    <p:sldId id="304" r:id="rId48"/>
    <p:sldId id="299" r:id="rId49"/>
    <p:sldId id="300" r:id="rId50"/>
    <p:sldId id="301" r:id="rId51"/>
    <p:sldId id="444" r:id="rId52"/>
    <p:sldId id="442" r:id="rId53"/>
    <p:sldId id="393" r:id="rId54"/>
    <p:sldId id="399" r:id="rId55"/>
    <p:sldId id="395" r:id="rId56"/>
    <p:sldId id="396" r:id="rId57"/>
    <p:sldId id="397" r:id="rId58"/>
    <p:sldId id="398" r:id="rId59"/>
    <p:sldId id="410" r:id="rId60"/>
    <p:sldId id="401" r:id="rId61"/>
    <p:sldId id="402" r:id="rId62"/>
    <p:sldId id="411" r:id="rId63"/>
    <p:sldId id="412" r:id="rId64"/>
    <p:sldId id="413" r:id="rId65"/>
    <p:sldId id="439" r:id="rId66"/>
    <p:sldId id="415" r:id="rId67"/>
    <p:sldId id="416" r:id="rId68"/>
    <p:sldId id="403" r:id="rId69"/>
    <p:sldId id="421" r:id="rId70"/>
    <p:sldId id="417" r:id="rId71"/>
    <p:sldId id="418" r:id="rId72"/>
    <p:sldId id="419" r:id="rId73"/>
    <p:sldId id="420" r:id="rId74"/>
    <p:sldId id="404" r:id="rId75"/>
    <p:sldId id="405" r:id="rId76"/>
    <p:sldId id="400" r:id="rId77"/>
    <p:sldId id="422" r:id="rId78"/>
    <p:sldId id="440" r:id="rId79"/>
    <p:sldId id="441" r:id="rId80"/>
    <p:sldId id="409" r:id="rId81"/>
    <p:sldId id="423" r:id="rId82"/>
    <p:sldId id="443" r:id="rId83"/>
    <p:sldId id="424" r:id="rId84"/>
    <p:sldId id="425" r:id="rId85"/>
    <p:sldId id="427" r:id="rId86"/>
    <p:sldId id="426" r:id="rId87"/>
    <p:sldId id="429" r:id="rId88"/>
    <p:sldId id="430" r:id="rId89"/>
    <p:sldId id="431" r:id="rId90"/>
    <p:sldId id="432" r:id="rId91"/>
    <p:sldId id="428" r:id="rId92"/>
    <p:sldId id="433" r:id="rId93"/>
    <p:sldId id="435" r:id="rId94"/>
    <p:sldId id="436" r:id="rId95"/>
    <p:sldId id="434" r:id="rId96"/>
    <p:sldId id="437" r:id="rId97"/>
    <p:sldId id="438" r:id="rId98"/>
    <p:sldId id="550" r:id="rId99"/>
    <p:sldId id="445" r:id="rId100"/>
    <p:sldId id="488" r:id="rId101"/>
    <p:sldId id="489" r:id="rId102"/>
    <p:sldId id="490" r:id="rId103"/>
    <p:sldId id="491" r:id="rId104"/>
    <p:sldId id="492" r:id="rId105"/>
    <p:sldId id="493" r:id="rId106"/>
    <p:sldId id="494" r:id="rId107"/>
    <p:sldId id="495" r:id="rId108"/>
    <p:sldId id="446" r:id="rId109"/>
    <p:sldId id="496" r:id="rId110"/>
    <p:sldId id="497" r:id="rId111"/>
    <p:sldId id="498" r:id="rId112"/>
    <p:sldId id="447" r:id="rId113"/>
    <p:sldId id="448" r:id="rId114"/>
    <p:sldId id="499" r:id="rId115"/>
    <p:sldId id="500" r:id="rId116"/>
    <p:sldId id="449" r:id="rId117"/>
    <p:sldId id="450" r:id="rId118"/>
    <p:sldId id="451" r:id="rId119"/>
    <p:sldId id="452" r:id="rId120"/>
    <p:sldId id="453" r:id="rId121"/>
    <p:sldId id="545" r:id="rId122"/>
    <p:sldId id="454" r:id="rId123"/>
    <p:sldId id="546" r:id="rId124"/>
    <p:sldId id="547" r:id="rId125"/>
    <p:sldId id="548" r:id="rId126"/>
    <p:sldId id="502" r:id="rId127"/>
    <p:sldId id="503" r:id="rId128"/>
    <p:sldId id="504" r:id="rId129"/>
    <p:sldId id="505" r:id="rId130"/>
    <p:sldId id="506" r:id="rId131"/>
    <p:sldId id="507" r:id="rId132"/>
    <p:sldId id="508" r:id="rId133"/>
    <p:sldId id="509" r:id="rId134"/>
    <p:sldId id="510" r:id="rId135"/>
    <p:sldId id="511" r:id="rId136"/>
    <p:sldId id="512" r:id="rId137"/>
    <p:sldId id="455" r:id="rId138"/>
    <p:sldId id="513" r:id="rId139"/>
    <p:sldId id="514" r:id="rId140"/>
    <p:sldId id="549" r:id="rId141"/>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28" autoAdjust="0"/>
  </p:normalViewPr>
  <p:slideViewPr>
    <p:cSldViewPr snapToGrid="0">
      <p:cViewPr varScale="1">
        <p:scale>
          <a:sx n="51" d="100"/>
          <a:sy n="51" d="100"/>
        </p:scale>
        <p:origin x="14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B3758-0345-4DA5-89F4-05FFC99325BA}" type="datetimeFigureOut">
              <a:rPr lang="zh-CN" altLang="en-US" smtClean="0"/>
              <a:t>2023/5/11/Thu</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9D9F6A-8624-4181-8D13-5EBC09FE3A26}" type="slidenum">
              <a:rPr lang="zh-CN" altLang="en-US" smtClean="0"/>
              <a:t>‹#›</a:t>
            </a:fld>
            <a:endParaRPr lang="zh-CN" altLang="en-US"/>
          </a:p>
        </p:txBody>
      </p:sp>
    </p:spTree>
    <p:extLst>
      <p:ext uri="{BB962C8B-B14F-4D97-AF65-F5344CB8AC3E}">
        <p14:creationId xmlns:p14="http://schemas.microsoft.com/office/powerpoint/2010/main" val="229382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6</a:t>
            </a:fld>
            <a:endParaRPr lang="zh-CN" altLang="en-US"/>
          </a:p>
        </p:txBody>
      </p:sp>
    </p:spTree>
    <p:extLst>
      <p:ext uri="{BB962C8B-B14F-4D97-AF65-F5344CB8AC3E}">
        <p14:creationId xmlns:p14="http://schemas.microsoft.com/office/powerpoint/2010/main" val="225091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23</a:t>
            </a:fld>
            <a:endParaRPr lang="zh-CN" altLang="en-US"/>
          </a:p>
        </p:txBody>
      </p:sp>
    </p:spTree>
    <p:extLst>
      <p:ext uri="{BB962C8B-B14F-4D97-AF65-F5344CB8AC3E}">
        <p14:creationId xmlns:p14="http://schemas.microsoft.com/office/powerpoint/2010/main" val="94906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这里的“数据”假定为狭隘的元组数据。</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24</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25</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26</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属性一般按照建表时的顺序存储，可以调整。</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28</a:t>
            </a:fld>
            <a:endParaRPr lang="zh-CN" altLang="en-US"/>
          </a:p>
        </p:txBody>
      </p:sp>
    </p:spTree>
    <p:extLst>
      <p:ext uri="{BB962C8B-B14F-4D97-AF65-F5344CB8AC3E}">
        <p14:creationId xmlns:p14="http://schemas.microsoft.com/office/powerpoint/2010/main" val="2514785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29</a:t>
            </a:fld>
            <a:endParaRPr lang="zh-CN" altLang="en-US"/>
          </a:p>
        </p:txBody>
      </p:sp>
    </p:spTree>
    <p:extLst>
      <p:ext uri="{BB962C8B-B14F-4D97-AF65-F5344CB8AC3E}">
        <p14:creationId xmlns:p14="http://schemas.microsoft.com/office/powerpoint/2010/main" val="723452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30</a:t>
            </a:fld>
            <a:endParaRPr lang="zh-CN" altLang="en-US"/>
          </a:p>
        </p:txBody>
      </p:sp>
    </p:spTree>
    <p:extLst>
      <p:ext uri="{BB962C8B-B14F-4D97-AF65-F5344CB8AC3E}">
        <p14:creationId xmlns:p14="http://schemas.microsoft.com/office/powerpoint/2010/main" val="357497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31</a:t>
            </a:fld>
            <a:endParaRPr lang="zh-CN" altLang="en-US"/>
          </a:p>
        </p:txBody>
      </p:sp>
    </p:spTree>
    <p:extLst>
      <p:ext uri="{BB962C8B-B14F-4D97-AF65-F5344CB8AC3E}">
        <p14:creationId xmlns:p14="http://schemas.microsoft.com/office/powerpoint/2010/main" val="504002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HBASE, CASSANDRA, LEVELDB, ROCKSDB</a:t>
            </a:r>
            <a:r>
              <a:rPr lang="zh-CN" altLang="en-US" dirty="0"/>
              <a:t>等</a:t>
            </a:r>
            <a:r>
              <a:rPr lang="en-US" altLang="zh-CN" dirty="0" err="1"/>
              <a:t>nosql</a:t>
            </a:r>
            <a:r>
              <a:rPr lang="zh-CN" altLang="en-US" dirty="0"/>
              <a:t>数据库采用此类存储方案。</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32</a:t>
            </a:fld>
            <a:endParaRPr lang="zh-CN" altLang="en-US"/>
          </a:p>
        </p:txBody>
      </p:sp>
    </p:spTree>
    <p:extLst>
      <p:ext uri="{BB962C8B-B14F-4D97-AF65-F5344CB8AC3E}">
        <p14:creationId xmlns:p14="http://schemas.microsoft.com/office/powerpoint/2010/main" val="143537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7</a:t>
            </a:fld>
            <a:endParaRPr lang="zh-CN" altLang="en-US"/>
          </a:p>
        </p:txBody>
      </p:sp>
    </p:spTree>
    <p:extLst>
      <p:ext uri="{BB962C8B-B14F-4D97-AF65-F5344CB8AC3E}">
        <p14:creationId xmlns:p14="http://schemas.microsoft.com/office/powerpoint/2010/main" val="4024033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33</a:t>
            </a:fld>
            <a:endParaRPr lang="zh-CN" altLang="en-US"/>
          </a:p>
        </p:txBody>
      </p:sp>
    </p:spTree>
    <p:extLst>
      <p:ext uri="{BB962C8B-B14F-4D97-AF65-F5344CB8AC3E}">
        <p14:creationId xmlns:p14="http://schemas.microsoft.com/office/powerpoint/2010/main" val="1799529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可以查询</a:t>
            </a:r>
            <a:r>
              <a:rPr lang="en-US" altLang="zh-CN" dirty="0"/>
              <a:t>DBMS</a:t>
            </a:r>
            <a:r>
              <a:rPr lang="zh-CN" altLang="en-US" dirty="0"/>
              <a:t>内控部的</a:t>
            </a:r>
            <a:r>
              <a:rPr lang="en-US" altLang="zh-CN" dirty="0"/>
              <a:t>INFORMATION_SCHEMA</a:t>
            </a:r>
            <a:r>
              <a:rPr lang="zh-CN" altLang="en-US" dirty="0"/>
              <a:t>目录来获取数据库信息，</a:t>
            </a:r>
            <a:r>
              <a:rPr lang="en-US" altLang="zh-CN" dirty="0"/>
              <a:t>ANSI</a:t>
            </a:r>
            <a:r>
              <a:rPr lang="zh-CN" altLang="en-US" dirty="0"/>
              <a:t>标准提供所有的</a:t>
            </a:r>
            <a:r>
              <a:rPr lang="en-US" altLang="zh-CN" dirty="0"/>
              <a:t>table</a:t>
            </a:r>
            <a:r>
              <a:rPr lang="zh-CN" altLang="en-US" dirty="0"/>
              <a:t>、</a:t>
            </a:r>
            <a:r>
              <a:rPr lang="en-US" altLang="zh-CN" dirty="0"/>
              <a:t>view</a:t>
            </a:r>
            <a:r>
              <a:rPr lang="zh-CN" altLang="en-US" dirty="0"/>
              <a:t>、</a:t>
            </a:r>
            <a:r>
              <a:rPr lang="en-US" altLang="zh-CN" dirty="0"/>
              <a:t>column</a:t>
            </a:r>
            <a:r>
              <a:rPr lang="zh-CN" altLang="en-US" dirty="0"/>
              <a:t>、</a:t>
            </a:r>
            <a:r>
              <a:rPr lang="en-US" altLang="zh-CN" dirty="0"/>
              <a:t>procedure</a:t>
            </a:r>
            <a:r>
              <a:rPr lang="zh-CN" altLang="en-US" dirty="0"/>
              <a:t>的只读视图。</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34</a:t>
            </a:fld>
            <a:endParaRPr lang="zh-CN" altLang="en-US"/>
          </a:p>
        </p:txBody>
      </p:sp>
    </p:spTree>
    <p:extLst>
      <p:ext uri="{BB962C8B-B14F-4D97-AF65-F5344CB8AC3E}">
        <p14:creationId xmlns:p14="http://schemas.microsoft.com/office/powerpoint/2010/main" val="561647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35</a:t>
            </a:fld>
            <a:endParaRPr lang="zh-CN" altLang="en-US"/>
          </a:p>
        </p:txBody>
      </p:sp>
    </p:spTree>
    <p:extLst>
      <p:ext uri="{BB962C8B-B14F-4D97-AF65-F5344CB8AC3E}">
        <p14:creationId xmlns:p14="http://schemas.microsoft.com/office/powerpoint/2010/main" val="2321781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36</a:t>
            </a:fld>
            <a:endParaRPr lang="zh-CN" altLang="en-US"/>
          </a:p>
        </p:txBody>
      </p:sp>
    </p:spTree>
    <p:extLst>
      <p:ext uri="{BB962C8B-B14F-4D97-AF65-F5344CB8AC3E}">
        <p14:creationId xmlns:p14="http://schemas.microsoft.com/office/powerpoint/2010/main" val="3224602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37</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38</a:t>
            </a:fld>
            <a:endParaRPr lang="zh-CN" altLang="en-US"/>
          </a:p>
        </p:txBody>
      </p:sp>
    </p:spTree>
    <p:extLst>
      <p:ext uri="{BB962C8B-B14F-4D97-AF65-F5344CB8AC3E}">
        <p14:creationId xmlns:p14="http://schemas.microsoft.com/office/powerpoint/2010/main" val="1944577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39</a:t>
            </a:fld>
            <a:endParaRPr lang="zh-CN" altLang="en-US"/>
          </a:p>
        </p:txBody>
      </p:sp>
    </p:spTree>
    <p:extLst>
      <p:ext uri="{BB962C8B-B14F-4D97-AF65-F5344CB8AC3E}">
        <p14:creationId xmlns:p14="http://schemas.microsoft.com/office/powerpoint/2010/main" val="4250638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40</a:t>
            </a:fld>
            <a:endParaRPr lang="zh-CN" altLang="en-US"/>
          </a:p>
        </p:txBody>
      </p:sp>
    </p:spTree>
    <p:extLst>
      <p:ext uri="{BB962C8B-B14F-4D97-AF65-F5344CB8AC3E}">
        <p14:creationId xmlns:p14="http://schemas.microsoft.com/office/powerpoint/2010/main" val="507458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41</a:t>
            </a:fld>
            <a:endParaRPr lang="zh-CN" altLang="en-US"/>
          </a:p>
        </p:txBody>
      </p:sp>
    </p:spTree>
    <p:extLst>
      <p:ext uri="{BB962C8B-B14F-4D97-AF65-F5344CB8AC3E}">
        <p14:creationId xmlns:p14="http://schemas.microsoft.com/office/powerpoint/2010/main" val="27895644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42</a:t>
            </a:fld>
            <a:endParaRPr lang="zh-CN" altLang="en-US"/>
          </a:p>
        </p:txBody>
      </p:sp>
    </p:spTree>
    <p:extLst>
      <p:ext uri="{BB962C8B-B14F-4D97-AF65-F5344CB8AC3E}">
        <p14:creationId xmlns:p14="http://schemas.microsoft.com/office/powerpoint/2010/main" val="268912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a:t>
            </a:fld>
            <a:endParaRPr lang="zh-CN" altLang="en-US"/>
          </a:p>
        </p:txBody>
      </p:sp>
    </p:spTree>
    <p:extLst>
      <p:ext uri="{BB962C8B-B14F-4D97-AF65-F5344CB8AC3E}">
        <p14:creationId xmlns:p14="http://schemas.microsoft.com/office/powerpoint/2010/main" val="441728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43</a:t>
            </a:fld>
            <a:endParaRPr lang="zh-CN" altLang="en-US"/>
          </a:p>
        </p:txBody>
      </p:sp>
    </p:spTree>
    <p:extLst>
      <p:ext uri="{BB962C8B-B14F-4D97-AF65-F5344CB8AC3E}">
        <p14:creationId xmlns:p14="http://schemas.microsoft.com/office/powerpoint/2010/main" val="2226067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44</a:t>
            </a:fld>
            <a:endParaRPr lang="zh-CN" altLang="en-US"/>
          </a:p>
        </p:txBody>
      </p:sp>
    </p:spTree>
    <p:extLst>
      <p:ext uri="{BB962C8B-B14F-4D97-AF65-F5344CB8AC3E}">
        <p14:creationId xmlns:p14="http://schemas.microsoft.com/office/powerpoint/2010/main" val="653104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45</a:t>
            </a:fld>
            <a:endParaRPr lang="zh-CN" altLang="en-US"/>
          </a:p>
        </p:txBody>
      </p:sp>
    </p:spTree>
    <p:extLst>
      <p:ext uri="{BB962C8B-B14F-4D97-AF65-F5344CB8AC3E}">
        <p14:creationId xmlns:p14="http://schemas.microsoft.com/office/powerpoint/2010/main" val="1380937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46</a:t>
            </a:fld>
            <a:endParaRPr lang="zh-CN" altLang="en-US"/>
          </a:p>
        </p:txBody>
      </p:sp>
    </p:spTree>
    <p:extLst>
      <p:ext uri="{BB962C8B-B14F-4D97-AF65-F5344CB8AC3E}">
        <p14:creationId xmlns:p14="http://schemas.microsoft.com/office/powerpoint/2010/main" val="1935456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47</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0245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如果需要对数据库进行读写操作，</a:t>
            </a:r>
            <a:r>
              <a:rPr lang="en-US" altLang="zh-CN" sz="1200" dirty="0">
                <a:effectLst/>
                <a:latin typeface="Times New Roman" panose="02020603050405020304" pitchFamily="18" charset="0"/>
                <a:ea typeface="宋体" panose="02010600030101010101" pitchFamily="2" charset="-122"/>
              </a:rPr>
              <a:t>DBMS</a:t>
            </a:r>
            <a:r>
              <a:rPr kumimoji="1" lang="zh-CN" altLang="zh-CN" sz="1200" kern="1200" dirty="0">
                <a:solidFill>
                  <a:schemeClr val="tx1"/>
                </a:solidFill>
                <a:effectLst/>
                <a:latin typeface="Times New Roman" pitchFamily="18" charset="0"/>
                <a:ea typeface="宋体" pitchFamily="2" charset="-122"/>
                <a:cs typeface="+mn-cs"/>
              </a:rPr>
              <a:t>需要先将数据从磁盘读取到内存中的缓冲池内，缓冲池管理器负责在磁盘和内存之间以页为单位进行数据交换。执行引擎在语句处理过程中需要使用某个数据页时，会向缓冲池提出请求，缓冲池管理器负责将该页</a:t>
            </a:r>
            <a:r>
              <a:rPr kumimoji="1" lang="zh-CN" altLang="en-US" sz="1200" kern="1200" dirty="0">
                <a:solidFill>
                  <a:schemeClr val="tx1"/>
                </a:solidFill>
                <a:effectLst/>
                <a:latin typeface="Times New Roman" pitchFamily="18" charset="0"/>
                <a:ea typeface="宋体" pitchFamily="2" charset="-122"/>
                <a:cs typeface="+mn-cs"/>
              </a:rPr>
              <a:t>从磁盘</a:t>
            </a:r>
            <a:r>
              <a:rPr kumimoji="1" lang="zh-CN" altLang="zh-CN" sz="1200" kern="1200" dirty="0">
                <a:solidFill>
                  <a:schemeClr val="tx1"/>
                </a:solidFill>
                <a:effectLst/>
                <a:latin typeface="Times New Roman" pitchFamily="18" charset="0"/>
                <a:ea typeface="宋体" pitchFamily="2" charset="-122"/>
                <a:cs typeface="+mn-cs"/>
              </a:rPr>
              <a:t>读入内存，并向执行引擎提供该页在内存中的指针。当执行引擎操作那部分内存时，缓冲池管理器必须确保该页面始终驻留在那片内存区域中。</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99264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是否有必要讲？</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36922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资料少，难以展开。</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417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94354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3509720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807459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中最常用</a:t>
            </a:r>
            <a:r>
              <a:rPr lang="en-US" altLang="zh-CN" dirty="0"/>
              <a:t>LRU-2</a:t>
            </a:r>
            <a:r>
              <a:rPr lang="zh-CN" altLang="en-US" dirty="0"/>
              <a:t>算法。</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87034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原始</a:t>
            </a:r>
            <a:r>
              <a:rPr lang="en-US" altLang="zh-CN" dirty="0"/>
              <a:t>LRU-K</a:t>
            </a:r>
            <a:r>
              <a:rPr lang="zh-CN" altLang="en-US" dirty="0"/>
              <a:t>算法，跟其他资料有差别，这个算法没有提历史队列的概念，所有页面都在缓冲队列中，只是淘汰时总是优先淘汰访问次数不足</a:t>
            </a:r>
            <a:r>
              <a:rPr lang="en-US" altLang="zh-CN" dirty="0"/>
              <a:t>K</a:t>
            </a:r>
            <a:r>
              <a:rPr lang="zh-CN" altLang="en-US" dirty="0"/>
              <a:t>次的页面。</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539948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04985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dirty="0"/>
              <a:t>函数的输出是确定的。相同的搜索键值应该总是生成相同的散列值。</a:t>
            </a:r>
          </a:p>
          <a:p>
            <a:pPr lvl="1"/>
            <a:r>
              <a:rPr lang="zh-CN" altLang="zh-CN" dirty="0"/>
              <a:t>输出值的分布是随机且均匀的。散列函数应该表现为随机的，即散列值不应与搜索键的任何外部可见的排序相关，且不管搜索键值实际怎样分布，每个桶应分配到的记录数应该几乎相同。</a:t>
            </a:r>
          </a:p>
          <a:p>
            <a:pPr lvl="1"/>
            <a:r>
              <a:rPr lang="zh-CN" altLang="zh-CN" dirty="0"/>
              <a:t>易于计算。散列函数的执行时间不能太长，因为它需要执行很多次。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812409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86530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613191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9504763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018099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14265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42400679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问题：桶链表长度可能不断增长，影响性能。</a:t>
            </a:r>
            <a:endParaRPr lang="en-US" altLang="zh-CN" dirty="0"/>
          </a:p>
          <a:p>
            <a:r>
              <a:rPr lang="zh-CN" altLang="en-US" dirty="0"/>
              <a:t>为判断某个</a:t>
            </a:r>
            <a:r>
              <a:rPr lang="en-US" altLang="zh-CN" dirty="0"/>
              <a:t>key</a:t>
            </a:r>
            <a:r>
              <a:rPr lang="zh-CN" altLang="en-US" dirty="0"/>
              <a:t>值是否存在，需要</a:t>
            </a:r>
            <a:r>
              <a:rPr lang="en-US" altLang="zh-CN" dirty="0"/>
              <a:t>hash</a:t>
            </a:r>
            <a:r>
              <a:rPr lang="zh-CN" altLang="en-US" dirty="0"/>
              <a:t>到其桶指针，然后扫描全链。</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984656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714181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散列值二进制长度为</a:t>
            </a:r>
            <a:r>
              <a:rPr lang="en-US" altLang="zh-CN" dirty="0"/>
              <a:t>4</a:t>
            </a:r>
            <a:r>
              <a:rPr lang="zh-CN" altLang="en-US" dirty="0"/>
              <a:t>，一开始只使用第</a:t>
            </a:r>
            <a:r>
              <a:rPr lang="en-US" altLang="zh-CN" dirty="0"/>
              <a:t>1</a:t>
            </a:r>
            <a:r>
              <a:rPr lang="zh-CN" altLang="en-US" dirty="0"/>
              <a:t>位来分桶，因此桶数量为</a:t>
            </a:r>
            <a:r>
              <a:rPr lang="en-US" altLang="zh-CN" dirty="0"/>
              <a:t>2</a:t>
            </a:r>
            <a:r>
              <a:rPr lang="zh-CN" altLang="en-US" dirty="0"/>
              <a:t>。插入</a:t>
            </a:r>
            <a:r>
              <a:rPr lang="en-US" altLang="zh-CN" dirty="0"/>
              <a:t>1010</a:t>
            </a:r>
            <a:r>
              <a:rPr lang="zh-CN" altLang="en-US" dirty="0"/>
              <a:t>时，编号为</a:t>
            </a:r>
            <a:r>
              <a:rPr lang="en-US" altLang="zh-CN" dirty="0"/>
              <a:t>1</a:t>
            </a:r>
            <a:r>
              <a:rPr lang="zh-CN" altLang="en-US" dirty="0"/>
              <a:t>的桶放不下，因此扩展桶指针数组，用两位编号，但桶</a:t>
            </a:r>
            <a:r>
              <a:rPr lang="en-US" altLang="zh-CN" dirty="0"/>
              <a:t>00</a:t>
            </a:r>
            <a:r>
              <a:rPr lang="zh-CN" altLang="en-US" dirty="0"/>
              <a:t>和桶</a:t>
            </a:r>
            <a:r>
              <a:rPr lang="en-US" altLang="zh-CN" dirty="0"/>
              <a:t>01</a:t>
            </a:r>
            <a:r>
              <a:rPr lang="zh-CN" altLang="en-US" dirty="0"/>
              <a:t>的指针指向同一个页面，</a:t>
            </a:r>
            <a:r>
              <a:rPr lang="en-US" altLang="zh-CN" dirty="0"/>
              <a:t>10</a:t>
            </a:r>
            <a:r>
              <a:rPr lang="zh-CN" altLang="en-US" dirty="0"/>
              <a:t>和</a:t>
            </a:r>
            <a:r>
              <a:rPr lang="en-US" altLang="zh-CN" dirty="0"/>
              <a:t>11</a:t>
            </a:r>
            <a:r>
              <a:rPr lang="zh-CN" altLang="en-US" dirty="0"/>
              <a:t>分开存储。</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07896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50222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670786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9721697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Times New Roman" pitchFamily="18" charset="0"/>
                <a:ea typeface="宋体" pitchFamily="2" charset="-122"/>
                <a:cs typeface="+mn-cs"/>
              </a:rPr>
              <a:t>首先插入散列值为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的记录。因为</a:t>
            </a:r>
            <a:r>
              <a:rPr kumimoji="1" lang="en-US" altLang="zh-CN" sz="1200" kern="1200" dirty="0">
                <a:solidFill>
                  <a:schemeClr val="tx1"/>
                </a:solidFill>
                <a:effectLst/>
                <a:latin typeface="Times New Roman" pitchFamily="18" charset="0"/>
                <a:ea typeface="宋体" pitchFamily="2" charset="-122"/>
                <a:cs typeface="+mn-cs"/>
              </a:rPr>
              <a:t>0101</a:t>
            </a:r>
            <a:r>
              <a:rPr kumimoji="1" lang="zh-CN" altLang="zh-CN" sz="1200" kern="1200" dirty="0">
                <a:solidFill>
                  <a:schemeClr val="tx1"/>
                </a:solidFill>
                <a:effectLst/>
                <a:latin typeface="Times New Roman" pitchFamily="18" charset="0"/>
                <a:ea typeface="宋体" pitchFamily="2" charset="-122"/>
                <a:cs typeface="+mn-cs"/>
              </a:rPr>
              <a:t>以</a:t>
            </a:r>
            <a:r>
              <a:rPr kumimoji="1" lang="en-US" altLang="zh-CN" sz="1200" kern="1200" dirty="0">
                <a:solidFill>
                  <a:schemeClr val="tx1"/>
                </a:solidFill>
                <a:effectLst/>
                <a:latin typeface="Times New Roman" pitchFamily="18" charset="0"/>
                <a:ea typeface="宋体" pitchFamily="2" charset="-122"/>
                <a:cs typeface="+mn-cs"/>
              </a:rPr>
              <a:t>1</a:t>
            </a:r>
            <a:r>
              <a:rPr kumimoji="1" lang="zh-CN" altLang="zh-CN" sz="1200" kern="1200" dirty="0">
                <a:solidFill>
                  <a:schemeClr val="tx1"/>
                </a:solidFill>
                <a:effectLst/>
                <a:latin typeface="Times New Roman" pitchFamily="18" charset="0"/>
                <a:ea typeface="宋体" pitchFamily="2" charset="-122"/>
                <a:cs typeface="+mn-cs"/>
              </a:rPr>
              <a:t>结尾，所以记录应放入第二个桶。插入该记录后，两个桶中存放了四个记录，平均充满率为</a:t>
            </a:r>
            <a:r>
              <a:rPr kumimoji="1" lang="en-US" altLang="zh-CN" sz="1200" kern="1200" dirty="0">
                <a:solidFill>
                  <a:schemeClr val="tx1"/>
                </a:solidFill>
                <a:effectLst/>
                <a:latin typeface="Times New Roman" pitchFamily="18" charset="0"/>
                <a:ea typeface="宋体" pitchFamily="2" charset="-122"/>
                <a:cs typeface="+mn-cs"/>
              </a:rPr>
              <a:t>100%</a:t>
            </a:r>
            <a:r>
              <a:rPr kumimoji="1" lang="zh-CN" altLang="zh-CN" sz="1200" kern="1200" dirty="0">
                <a:solidFill>
                  <a:schemeClr val="tx1"/>
                </a:solidFill>
                <a:effectLst/>
                <a:latin typeface="Times New Roman" pitchFamily="18" charset="0"/>
                <a:ea typeface="宋体" pitchFamily="2" charset="-122"/>
                <a:cs typeface="+mn-cs"/>
              </a:rPr>
              <a:t>，超过了</a:t>
            </a:r>
            <a:r>
              <a:rPr kumimoji="1" lang="en-US" altLang="zh-CN" sz="1200" kern="1200" dirty="0">
                <a:solidFill>
                  <a:schemeClr val="tx1"/>
                </a:solidFill>
                <a:effectLst/>
                <a:latin typeface="Times New Roman" pitchFamily="18" charset="0"/>
                <a:ea typeface="宋体" pitchFamily="2" charset="-122"/>
                <a:cs typeface="+mn-cs"/>
              </a:rPr>
              <a:t>85%</a:t>
            </a:r>
            <a:r>
              <a:rPr kumimoji="1" lang="zh-CN" altLang="zh-CN" sz="1200" kern="1200" dirty="0">
                <a:solidFill>
                  <a:schemeClr val="tx1"/>
                </a:solidFill>
                <a:effectLst/>
                <a:latin typeface="Times New Roman" pitchFamily="18" charset="0"/>
                <a:ea typeface="宋体" pitchFamily="2" charset="-122"/>
                <a:cs typeface="+mn-cs"/>
              </a:rPr>
              <a:t>，因此需要增加一个新桶，即桶数</a:t>
            </a:r>
            <a:r>
              <a:rPr kumimoji="1" lang="en-US" altLang="zh-CN" sz="1200" kern="1200" dirty="0">
                <a:solidFill>
                  <a:schemeClr val="tx1"/>
                </a:solidFill>
                <a:effectLst/>
                <a:latin typeface="Times New Roman" pitchFamily="18" charset="0"/>
                <a:ea typeface="宋体" pitchFamily="2" charset="-122"/>
                <a:cs typeface="+mn-cs"/>
              </a:rPr>
              <a:t>n=3</a:t>
            </a:r>
            <a:r>
              <a:rPr kumimoji="1" lang="zh-CN" altLang="zh-CN" sz="1200" kern="1200" dirty="0">
                <a:solidFill>
                  <a:schemeClr val="tx1"/>
                </a:solidFill>
                <a:effectLst/>
                <a:latin typeface="Times New Roman" pitchFamily="18" charset="0"/>
                <a:ea typeface="宋体" pitchFamily="2" charset="-122"/>
                <a:cs typeface="+mn-cs"/>
              </a:rPr>
              <a:t>。</a:t>
            </a:r>
            <a:r>
              <a:rPr kumimoji="1" lang="en-US" altLang="zh-CN" sz="1200" kern="1200" dirty="0" err="1">
                <a:solidFill>
                  <a:schemeClr val="tx1"/>
                </a:solidFill>
                <a:effectLst/>
                <a:latin typeface="Times New Roman" pitchFamily="18" charset="0"/>
                <a:ea typeface="宋体" pitchFamily="2" charset="-122"/>
                <a:cs typeface="+mn-cs"/>
              </a:rPr>
              <a:t>i</a:t>
            </a:r>
            <a:r>
              <a:rPr kumimoji="1" lang="en-US" altLang="zh-CN" sz="1200" kern="1200" dirty="0">
                <a:solidFill>
                  <a:schemeClr val="tx1"/>
                </a:solidFill>
                <a:effectLst/>
                <a:latin typeface="Times New Roman" pitchFamily="18" charset="0"/>
                <a:ea typeface="宋体" pitchFamily="2" charset="-122"/>
                <a:cs typeface="+mn-cs"/>
              </a:rPr>
              <a:t> = ⌈log</a:t>
            </a:r>
            <a:r>
              <a:rPr kumimoji="1" lang="en-US" altLang="zh-CN" sz="1200" kern="1200" baseline="-25000" dirty="0">
                <a:solidFill>
                  <a:schemeClr val="tx1"/>
                </a:solidFill>
                <a:effectLst/>
                <a:latin typeface="Times New Roman" pitchFamily="18" charset="0"/>
                <a:ea typeface="宋体" pitchFamily="2" charset="-122"/>
                <a:cs typeface="+mn-cs"/>
              </a:rPr>
              <a:t>2</a:t>
            </a:r>
            <a:r>
              <a:rPr kumimoji="1" lang="en-US" altLang="zh-CN" sz="1200" kern="1200" dirty="0">
                <a:solidFill>
                  <a:schemeClr val="tx1"/>
                </a:solidFill>
                <a:effectLst/>
                <a:latin typeface="Times New Roman" pitchFamily="18" charset="0"/>
                <a:ea typeface="宋体" pitchFamily="2" charset="-122"/>
                <a:cs typeface="+mn-cs"/>
              </a:rPr>
              <a:t>3⌉ = 2</a:t>
            </a:r>
            <a:r>
              <a:rPr kumimoji="1" lang="zh-CN" altLang="zh-CN" sz="1200" kern="1200" dirty="0">
                <a:solidFill>
                  <a:schemeClr val="tx1"/>
                </a:solidFill>
                <a:effectLst/>
                <a:latin typeface="Times New Roman" pitchFamily="18" charset="0"/>
                <a:ea typeface="宋体" pitchFamily="2" charset="-122"/>
                <a:cs typeface="+mn-cs"/>
              </a:rPr>
              <a:t>，即桶编号需要</a:t>
            </a:r>
            <a:r>
              <a:rPr kumimoji="1" lang="en-US" altLang="zh-CN" sz="1200" kern="1200" dirty="0">
                <a:solidFill>
                  <a:schemeClr val="tx1"/>
                </a:solidFill>
                <a:effectLst/>
                <a:latin typeface="Times New Roman" pitchFamily="18" charset="0"/>
                <a:ea typeface="宋体" pitchFamily="2" charset="-122"/>
                <a:cs typeface="+mn-cs"/>
              </a:rPr>
              <a:t>2</a:t>
            </a:r>
            <a:r>
              <a:rPr kumimoji="1" lang="zh-CN" altLang="zh-CN" sz="1200" kern="1200" dirty="0">
                <a:solidFill>
                  <a:schemeClr val="tx1"/>
                </a:solidFill>
                <a:effectLst/>
                <a:latin typeface="Times New Roman" pitchFamily="18" charset="0"/>
                <a:ea typeface="宋体" pitchFamily="2" charset="-122"/>
                <a:cs typeface="+mn-cs"/>
              </a:rPr>
              <a:t>位。新增的桶的编号为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。接着，分裂桶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（即原来的桶</a:t>
            </a:r>
            <a:r>
              <a:rPr kumimoji="1" lang="en-US" altLang="zh-CN" sz="1200" kern="1200" dirty="0">
                <a:solidFill>
                  <a:schemeClr val="tx1"/>
                </a:solidFill>
                <a:effectLst/>
                <a:latin typeface="Times New Roman" pitchFamily="18" charset="0"/>
                <a:ea typeface="宋体" pitchFamily="2" charset="-122"/>
                <a:cs typeface="+mn-cs"/>
              </a:rPr>
              <a:t>0</a:t>
            </a:r>
            <a:r>
              <a:rPr kumimoji="1" lang="zh-CN" altLang="zh-CN" sz="1200" kern="1200" dirty="0">
                <a:solidFill>
                  <a:schemeClr val="tx1"/>
                </a:solidFill>
                <a:effectLst/>
                <a:latin typeface="Times New Roman" pitchFamily="18" charset="0"/>
                <a:ea typeface="宋体" pitchFamily="2" charset="-122"/>
                <a:cs typeface="+mn-cs"/>
              </a:rPr>
              <a:t>），将散列值为</a:t>
            </a:r>
            <a:r>
              <a:rPr kumimoji="1" lang="en-US" altLang="zh-CN" sz="1200" kern="1200" dirty="0">
                <a:solidFill>
                  <a:schemeClr val="tx1"/>
                </a:solidFill>
                <a:effectLst/>
                <a:latin typeface="Times New Roman" pitchFamily="18" charset="0"/>
                <a:ea typeface="宋体" pitchFamily="2" charset="-122"/>
                <a:cs typeface="+mn-cs"/>
              </a:rPr>
              <a:t>0000 </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）的记录保留在桶</a:t>
            </a:r>
            <a:r>
              <a:rPr kumimoji="1" lang="en-US" altLang="zh-CN" sz="1200" kern="1200" dirty="0">
                <a:solidFill>
                  <a:schemeClr val="tx1"/>
                </a:solidFill>
                <a:effectLst/>
                <a:latin typeface="Times New Roman" pitchFamily="18" charset="0"/>
                <a:ea typeface="宋体" pitchFamily="2" charset="-122"/>
                <a:cs typeface="+mn-cs"/>
              </a:rPr>
              <a:t>00</a:t>
            </a:r>
            <a:r>
              <a:rPr kumimoji="1" lang="zh-CN" altLang="zh-CN" sz="1200" kern="1200" dirty="0">
                <a:solidFill>
                  <a:schemeClr val="tx1"/>
                </a:solidFill>
                <a:effectLst/>
                <a:latin typeface="Times New Roman" pitchFamily="18" charset="0"/>
                <a:ea typeface="宋体" pitchFamily="2" charset="-122"/>
                <a:cs typeface="+mn-cs"/>
              </a:rPr>
              <a:t>中，散列值为</a:t>
            </a:r>
            <a:r>
              <a:rPr kumimoji="1" lang="en-US" altLang="zh-CN" sz="1200" kern="1200" dirty="0">
                <a:solidFill>
                  <a:schemeClr val="tx1"/>
                </a:solidFill>
                <a:effectLst/>
                <a:latin typeface="Times New Roman" pitchFamily="18" charset="0"/>
                <a:ea typeface="宋体" pitchFamily="2" charset="-122"/>
                <a:cs typeface="+mn-cs"/>
              </a:rPr>
              <a:t>1010</a:t>
            </a:r>
            <a:r>
              <a:rPr kumimoji="1" lang="zh-CN" altLang="zh-CN" sz="1200" kern="1200" dirty="0">
                <a:solidFill>
                  <a:schemeClr val="tx1"/>
                </a:solidFill>
                <a:effectLst/>
                <a:latin typeface="Times New Roman" pitchFamily="18" charset="0"/>
                <a:ea typeface="宋体" pitchFamily="2" charset="-122"/>
                <a:cs typeface="+mn-cs"/>
              </a:rPr>
              <a:t>（末两位为</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）的记录存入桶</a:t>
            </a:r>
            <a:r>
              <a:rPr kumimoji="1" lang="en-US" altLang="zh-CN" sz="1200" kern="1200" dirty="0">
                <a:solidFill>
                  <a:schemeClr val="tx1"/>
                </a:solidFill>
                <a:effectLst/>
                <a:latin typeface="Times New Roman" pitchFamily="18" charset="0"/>
                <a:ea typeface="宋体" pitchFamily="2" charset="-122"/>
                <a:cs typeface="+mn-cs"/>
              </a:rPr>
              <a:t>10</a:t>
            </a:r>
            <a:r>
              <a:rPr kumimoji="1" lang="zh-CN" altLang="zh-CN" sz="1200" kern="1200" dirty="0">
                <a:solidFill>
                  <a:schemeClr val="tx1"/>
                </a:solidFill>
                <a:effectLst/>
                <a:latin typeface="Times New Roman" pitchFamily="18" charset="0"/>
                <a:ea typeface="宋体" pitchFamily="2" charset="-122"/>
                <a:cs typeface="+mn-cs"/>
              </a:rPr>
              <a:t>中，</a:t>
            </a:r>
            <a:endParaRPr kumimoji="1" lang="en-US" altLang="zh-CN" sz="1200" kern="1200" dirty="0">
              <a:solidFill>
                <a:schemeClr val="tx1"/>
              </a:solidFill>
              <a:effectLst/>
              <a:latin typeface="Times New Roman" pitchFamily="18" charset="0"/>
              <a:ea typeface="宋体" pitchFamily="2" charset="-122"/>
              <a:cs typeface="+mn-cs"/>
            </a:endParaRPr>
          </a:p>
          <a:p>
            <a:r>
              <a:rPr kumimoji="1" lang="zh-CN" altLang="zh-CN" sz="1200" kern="1200" dirty="0">
                <a:solidFill>
                  <a:schemeClr val="tx1"/>
                </a:solidFill>
                <a:effectLst/>
                <a:latin typeface="Times New Roman" pitchFamily="18" charset="0"/>
                <a:ea typeface="宋体" pitchFamily="2" charset="-122"/>
                <a:cs typeface="+mn-cs"/>
              </a:rPr>
              <a:t>接下来再插入散列值为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的记录。因为</a:t>
            </a:r>
            <a:r>
              <a:rPr lang="en-US" altLang="zh-CN" sz="1200" dirty="0">
                <a:effectLst/>
                <a:latin typeface="Times New Roman" panose="02020603050405020304" pitchFamily="18" charset="0"/>
                <a:ea typeface="宋体" panose="02010600030101010101" pitchFamily="2" charset="-122"/>
              </a:rPr>
              <a:t>0001</a:t>
            </a:r>
            <a:r>
              <a:rPr kumimoji="1" lang="zh-CN" altLang="zh-CN" sz="1200" kern="1200" dirty="0">
                <a:solidFill>
                  <a:schemeClr val="tx1"/>
                </a:solidFill>
                <a:effectLst/>
                <a:latin typeface="Times New Roman" pitchFamily="18" charset="0"/>
                <a:ea typeface="宋体" pitchFamily="2" charset="-122"/>
                <a:cs typeface="+mn-cs"/>
              </a:rPr>
              <a:t>的末两位为</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，所以应将该记录存入桶</a:t>
            </a:r>
            <a:r>
              <a:rPr lang="en-US" altLang="zh-CN" sz="1200" dirty="0">
                <a:effectLst/>
                <a:latin typeface="Times New Roman" panose="02020603050405020304" pitchFamily="18" charset="0"/>
                <a:ea typeface="宋体" panose="02010600030101010101" pitchFamily="2" charset="-122"/>
              </a:rPr>
              <a:t>01</a:t>
            </a:r>
            <a:r>
              <a:rPr kumimoji="1" lang="zh-CN" altLang="zh-CN" sz="1200" kern="1200" dirty="0">
                <a:solidFill>
                  <a:schemeClr val="tx1"/>
                </a:solidFill>
                <a:effectLst/>
                <a:latin typeface="Times New Roman" pitchFamily="18" charset="0"/>
                <a:ea typeface="宋体" pitchFamily="2" charset="-122"/>
                <a:cs typeface="+mn-cs"/>
              </a:rPr>
              <a:t>中。不巧的是，该桶的页面已经装满，所以需要增加一个溢出页来提供存储空间。插入后，</a:t>
            </a:r>
            <a:r>
              <a:rPr lang="en-US" altLang="zh-CN" sz="1200" dirty="0">
                <a:effectLst/>
                <a:latin typeface="Times New Roman" panose="02020603050405020304" pitchFamily="18" charset="0"/>
                <a:ea typeface="宋体" panose="02010600030101010101" pitchFamily="2" charset="-122"/>
              </a:rPr>
              <a:t>3</a:t>
            </a:r>
            <a:r>
              <a:rPr kumimoji="1" lang="zh-CN" altLang="zh-CN" sz="1200" kern="1200" dirty="0">
                <a:solidFill>
                  <a:schemeClr val="tx1"/>
                </a:solidFill>
                <a:effectLst/>
                <a:latin typeface="Times New Roman" pitchFamily="18" charset="0"/>
                <a:ea typeface="宋体" pitchFamily="2" charset="-122"/>
                <a:cs typeface="+mn-cs"/>
              </a:rPr>
              <a:t>个桶中有</a:t>
            </a:r>
            <a:r>
              <a:rPr lang="en-US" altLang="zh-CN" sz="1200" dirty="0">
                <a:effectLst/>
                <a:latin typeface="Times New Roman" panose="02020603050405020304" pitchFamily="18" charset="0"/>
                <a:ea typeface="宋体" panose="02010600030101010101" pitchFamily="2" charset="-122"/>
              </a:rPr>
              <a:t>5</a:t>
            </a:r>
            <a:r>
              <a:rPr kumimoji="1" lang="zh-CN" altLang="zh-CN" sz="1200" kern="1200" dirty="0">
                <a:solidFill>
                  <a:schemeClr val="tx1"/>
                </a:solidFill>
                <a:effectLst/>
                <a:latin typeface="Times New Roman" pitchFamily="18" charset="0"/>
                <a:ea typeface="宋体" pitchFamily="2" charset="-122"/>
                <a:cs typeface="+mn-cs"/>
              </a:rPr>
              <a:t>条记录，平均充满率约</a:t>
            </a:r>
            <a:r>
              <a:rPr lang="en-US" altLang="zh-CN" sz="1200" dirty="0">
                <a:effectLst/>
                <a:latin typeface="Times New Roman" panose="02020603050405020304" pitchFamily="18" charset="0"/>
                <a:ea typeface="宋体" panose="02010600030101010101" pitchFamily="2" charset="-122"/>
              </a:rPr>
              <a:t>83%</a:t>
            </a:r>
            <a:r>
              <a:rPr kumimoji="1" lang="zh-CN" altLang="zh-CN" sz="1200" kern="1200" dirty="0">
                <a:solidFill>
                  <a:schemeClr val="tx1"/>
                </a:solidFill>
                <a:effectLst/>
                <a:latin typeface="Times New Roman" pitchFamily="18" charset="0"/>
                <a:ea typeface="宋体" pitchFamily="2" charset="-122"/>
                <a:cs typeface="+mn-cs"/>
              </a:rPr>
              <a:t>，未超过</a:t>
            </a:r>
            <a:r>
              <a:rPr lang="en-US" altLang="zh-CN" sz="1200" dirty="0">
                <a:effectLst/>
                <a:latin typeface="Times New Roman" panose="02020603050405020304" pitchFamily="18" charset="0"/>
                <a:ea typeface="宋体" panose="02010600030101010101" pitchFamily="2" charset="-122"/>
              </a:rPr>
              <a:t>85%</a:t>
            </a:r>
            <a:r>
              <a:rPr kumimoji="1" lang="zh-CN" altLang="zh-CN" sz="1200" kern="1200" dirty="0">
                <a:solidFill>
                  <a:schemeClr val="tx1"/>
                </a:solidFill>
                <a:effectLst/>
                <a:latin typeface="Times New Roman" pitchFamily="18" charset="0"/>
                <a:ea typeface="宋体" pitchFamily="2" charset="-122"/>
                <a:cs typeface="+mn-cs"/>
              </a:rPr>
              <a:t>，所以不需要创建新桶。</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532409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95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534569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嵌套循环</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9278938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2A0251-4BB9-4783-B3B6-2543E339A3C5}" type="slidenum">
              <a:rPr kumimoji="1" lang="zh-CN" altLang="en-US" sz="1200" b="0" i="0" u="none" strike="noStrike" kern="1200" cap="none" spc="0" normalizeH="0" baseline="0" noProof="0" smtClean="0">
                <a:ln>
                  <a:noFill/>
                </a:ln>
                <a:solidFill>
                  <a:prstClr val="black"/>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1" lang="zh-CN" altLang="en-US" sz="1200" b="0" i="0" u="none" strike="noStrike" kern="1200" cap="none" spc="0" normalizeH="0" baseline="0" noProof="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129573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2216522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20</a:t>
            </a:fld>
            <a:endParaRPr lang="zh-CN" altLang="en-US"/>
          </a:p>
        </p:txBody>
      </p:sp>
    </p:spTree>
    <p:extLst>
      <p:ext uri="{BB962C8B-B14F-4D97-AF65-F5344CB8AC3E}">
        <p14:creationId xmlns:p14="http://schemas.microsoft.com/office/powerpoint/2010/main" val="3092578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21</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22</a:t>
            </a:fld>
            <a:endParaRPr lang="zh-CN" altLang="en-US"/>
          </a:p>
        </p:txBody>
      </p:sp>
    </p:spTree>
    <p:extLst>
      <p:ext uri="{BB962C8B-B14F-4D97-AF65-F5344CB8AC3E}">
        <p14:creationId xmlns:p14="http://schemas.microsoft.com/office/powerpoint/2010/main" val="3336792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fld id="{8D172A78-5711-4B0F-8B05-136BD15258B9}" type="datetime1">
              <a:rPr lang="zh-CN" altLang="en-US" smtClean="0"/>
              <a:t>2023/5/11/Thu</a:t>
            </a:fld>
            <a:endParaRPr lang="zh-CN" altLang="en-US"/>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26"/>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415584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6E7CE20-E93F-4F88-83B7-771546DF8AB7}" type="datetime1">
              <a:rPr lang="zh-CN" altLang="en-US" smtClean="0"/>
              <a:t>2023/5/11/Thu</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2931924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fld id="{6400F2D8-775E-4F9F-BA17-805F277A2AB6}" type="datetime1">
              <a:rPr lang="zh-CN" altLang="en-US" smtClean="0"/>
              <a:t>2023/5/11/Thu</a:t>
            </a:fld>
            <a:endParaRPr lang="zh-CN" altLang="en-US"/>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81318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E4ECD062-4C15-4864-BC55-1360836007EA}" type="datetime1">
              <a:rPr lang="zh-CN" altLang="en-US" smtClean="0"/>
              <a:t>2023/5/11/Thu</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89675420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B4C3630-9F4D-4A9F-BFAC-0060D1D20DA1}" type="datetime1">
              <a:rPr lang="zh-CN" altLang="en-US" smtClean="0"/>
              <a:t>2023/5/11/Thu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152947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编辑母版文本样式</a:t>
            </a:r>
          </a:p>
        </p:txBody>
      </p:sp>
      <p:sp>
        <p:nvSpPr>
          <p:cNvPr id="4" name="日期占位符 3"/>
          <p:cNvSpPr>
            <a:spLocks noGrp="1"/>
          </p:cNvSpPr>
          <p:nvPr>
            <p:ph type="dt" sz="half" idx="10"/>
          </p:nvPr>
        </p:nvSpPr>
        <p:spPr/>
        <p:txBody>
          <a:bodyPr/>
          <a:lstStyle/>
          <a:p>
            <a:fld id="{F9927F6B-84FC-4232-9777-964C160251B6}" type="datetime1">
              <a:rPr lang="zh-CN" altLang="en-US" smtClean="0"/>
              <a:t>2023/5/11/Thu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3825981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95B23D6-C8C8-48AD-A5B3-D1A68B9C1338}" type="datetime1">
              <a:rPr lang="zh-CN" altLang="en-US" smtClean="0"/>
              <a:t>2023/5/11/Thu</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7863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2DEA0-5EBA-43C4-967C-BFE8F5338853}" type="datetime1">
              <a:rPr lang="zh-CN" altLang="en-US" smtClean="0"/>
              <a:t>2023/5/11/Thu</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18099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FA6B305E-B796-4D64-87CE-AEFE885BAF7B}" type="datetime1">
              <a:rPr lang="zh-CN" altLang="en-US" smtClean="0"/>
              <a:t>2023/5/11/Thu</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3425207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767283-CE84-4116-8C0D-28DAB3002758}" type="datetime1">
              <a:rPr lang="zh-CN" altLang="en-US" smtClean="0"/>
              <a:t>2023/5/11/Thu</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4071324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E9A5392B-F903-4202-977E-2CF59BB981B4}" type="datetime1">
              <a:rPr lang="zh-CN" altLang="en-US" smtClean="0"/>
              <a:t>2023/5/11/Thu</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22209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98945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2400"/>
          </a:p>
        </p:txBody>
      </p:sp>
      <p:sp>
        <p:nvSpPr>
          <p:cNvPr id="2" name="标题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编辑母版文本样式</a:t>
            </a:r>
          </a:p>
        </p:txBody>
      </p:sp>
      <p:sp>
        <p:nvSpPr>
          <p:cNvPr id="5" name="日期占位符 4"/>
          <p:cNvSpPr>
            <a:spLocks noGrp="1"/>
          </p:cNvSpPr>
          <p:nvPr>
            <p:ph type="dt" sz="half" idx="10"/>
          </p:nvPr>
        </p:nvSpPr>
        <p:spPr/>
        <p:txBody>
          <a:bodyPr/>
          <a:lstStyle/>
          <a:p>
            <a:fld id="{62A159CC-2411-41BE-8FED-3CB7A1E4F0D6}" type="datetime1">
              <a:rPr lang="zh-CN" altLang="en-US" smtClean="0"/>
              <a:t>2023/5/11/Thu</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10769600" y="6356351"/>
            <a:ext cx="812800" cy="365125"/>
          </a:xfrm>
        </p:spPr>
        <p:txBody>
          <a:bodyPr/>
          <a:lstStyle/>
          <a:p>
            <a:fld id="{1F1FF094-DA77-43DC-A05F-B7319A65C8B0}" type="slidenum">
              <a:rPr lang="zh-CN" altLang="en-US" smtClean="0"/>
              <a:pPr/>
              <a:t>‹#›</a:t>
            </a:fld>
            <a:endParaRPr lang="zh-CN" altLang="en-US"/>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11" name="任意多边形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Tree>
    <p:extLst>
      <p:ext uri="{BB962C8B-B14F-4D97-AF65-F5344CB8AC3E}">
        <p14:creationId xmlns:p14="http://schemas.microsoft.com/office/powerpoint/2010/main" val="238797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60C797B-3169-467B-9E0A-A7E06EB9505A}" type="datetime1">
              <a:rPr lang="zh-CN" altLang="en-US" smtClean="0"/>
              <a:t>2023/5/11/Thu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990791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914402"/>
            <a:ext cx="8026400" cy="5211763"/>
          </a:xfrm>
        </p:spPr>
        <p:txBody>
          <a:bodyPr vert="eaVert"/>
          <a:lstStyle/>
          <a:p>
            <a:pPr lvl="0" eaLnBrk="1" latinLnBrk="0" hangingPunct="1"/>
            <a:r>
              <a:rPr lang="zh-CN" altLang="en-US"/>
              <a:t>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3ABA4F91-C56E-4ADD-B2B2-53CEB6561D48}" type="datetime1">
              <a:rPr lang="zh-CN" altLang="en-US" smtClean="0"/>
              <a:t>2023/5/11/Thu</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1FF094-DA77-43DC-A05F-B7319A65C8B0}" type="slidenum">
              <a:rPr lang="zh-CN" altLang="en-US" smtClean="0"/>
              <a:pPr/>
              <a:t>‹#›</a:t>
            </a:fld>
            <a:endParaRPr lang="zh-CN" altLang="en-US"/>
          </a:p>
        </p:txBody>
      </p:sp>
    </p:spTree>
    <p:extLst>
      <p:ext uri="{BB962C8B-B14F-4D97-AF65-F5344CB8AC3E}">
        <p14:creationId xmlns:p14="http://schemas.microsoft.com/office/powerpoint/2010/main" val="1301083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1"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1" y="6356352"/>
            <a:ext cx="2844800" cy="365125"/>
          </a:xfrm>
          <a:prstGeom prst="rect">
            <a:avLst/>
          </a:prstGeom>
        </p:spPr>
        <p:txBody>
          <a:bodyPr/>
          <a:lstStyle>
            <a:lvl1pPr>
              <a:defRPr/>
            </a:lvl1pPr>
          </a:lstStyle>
          <a:p>
            <a:pPr>
              <a:defRPr/>
            </a:pPr>
            <a:fld id="{1C21E6C8-F6D6-40E9-84FF-751A3888FEE0}" type="datetime1">
              <a:rPr lang="zh-CN" altLang="en-US" smtClean="0"/>
              <a:t>2023/5/11/Thu</a:t>
            </a:fld>
            <a:endParaRPr lang="en-US" altLang="zh-CN"/>
          </a:p>
        </p:txBody>
      </p:sp>
      <p:sp>
        <p:nvSpPr>
          <p:cNvPr id="5" name="页脚占位符 18"/>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370ED66F-2C00-4C65-AE9C-9D4D3469673E}" type="slidenum">
              <a:rPr lang="en-US" altLang="zh-CN"/>
              <a:pPr>
                <a:defRPr/>
              </a:pPr>
              <a:t>‹#›</a:t>
            </a:fld>
            <a:endParaRPr lang="en-US" altLang="zh-CN"/>
          </a:p>
        </p:txBody>
      </p:sp>
    </p:spTree>
    <p:extLst>
      <p:ext uri="{BB962C8B-B14F-4D97-AF65-F5344CB8AC3E}">
        <p14:creationId xmlns:p14="http://schemas.microsoft.com/office/powerpoint/2010/main" val="372078799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37925980-E3D5-4A5F-AA3C-F05B25D60445}" type="datetime1">
              <a:rPr lang="zh-CN" altLang="en-US" smtClean="0"/>
              <a:t>2023/5/11/Thu</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5257BD2-82AF-4553-8A1D-7A16DECA446F}" type="slidenum">
              <a:rPr lang="en-US" altLang="zh-CN"/>
              <a:pPr>
                <a:defRPr/>
              </a:pPr>
              <a:t>‹#›</a:t>
            </a:fld>
            <a:endParaRPr lang="en-US" altLang="zh-CN"/>
          </a:p>
        </p:txBody>
      </p:sp>
    </p:spTree>
    <p:extLst>
      <p:ext uri="{BB962C8B-B14F-4D97-AF65-F5344CB8AC3E}">
        <p14:creationId xmlns:p14="http://schemas.microsoft.com/office/powerpoint/2010/main" val="4072939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7"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7"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1" y="6356352"/>
            <a:ext cx="2844800" cy="365125"/>
          </a:xfrm>
          <a:prstGeom prst="rect">
            <a:avLst/>
          </a:prstGeom>
        </p:spPr>
        <p:txBody>
          <a:bodyPr/>
          <a:lstStyle>
            <a:lvl1pPr>
              <a:defRPr/>
            </a:lvl1pPr>
          </a:lstStyle>
          <a:p>
            <a:pPr>
              <a:defRPr/>
            </a:pPr>
            <a:fld id="{92C35362-0766-4D60-B4C1-B59896645715}" type="datetime1">
              <a:rPr lang="zh-CN" altLang="en-US" smtClean="0"/>
              <a:t>2023/5/11/Thu</a:t>
            </a:fld>
            <a:endParaRPr lang="en-US" altLang="zh-CN"/>
          </a:p>
        </p:txBody>
      </p:sp>
      <p:sp>
        <p:nvSpPr>
          <p:cNvPr id="5" name="页脚占位符 4"/>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1E6E09E-B776-4F18-902B-278945BA0AD9}" type="slidenum">
              <a:rPr lang="en-US" altLang="zh-CN"/>
              <a:pPr>
                <a:defRPr/>
              </a:pPr>
              <a:t>‹#›</a:t>
            </a:fld>
            <a:endParaRPr lang="en-US" altLang="zh-CN"/>
          </a:p>
        </p:txBody>
      </p:sp>
    </p:spTree>
    <p:extLst>
      <p:ext uri="{BB962C8B-B14F-4D97-AF65-F5344CB8AC3E}">
        <p14:creationId xmlns:p14="http://schemas.microsoft.com/office/powerpoint/2010/main" val="808477612"/>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1"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FEF8B77-E9B4-4F7B-A52B-2F3B20068697}" type="datetime1">
              <a:rPr lang="zh-CN" altLang="en-US" smtClean="0"/>
              <a:t>2023/5/11/Thu</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D5FF793-6027-49A1-ADC3-C0673322E305}" type="slidenum">
              <a:rPr lang="en-US" altLang="zh-CN"/>
              <a:pPr>
                <a:defRPr/>
              </a:pPr>
              <a:t>‹#›</a:t>
            </a:fld>
            <a:endParaRPr lang="en-US" altLang="zh-CN"/>
          </a:p>
        </p:txBody>
      </p:sp>
    </p:spTree>
    <p:extLst>
      <p:ext uri="{BB962C8B-B14F-4D97-AF65-F5344CB8AC3E}">
        <p14:creationId xmlns:p14="http://schemas.microsoft.com/office/powerpoint/2010/main" val="676706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7" y="1859759"/>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7"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E336EFD6-601E-4365-9CD7-271BAED712AD}" type="datetime1">
              <a:rPr lang="zh-CN" altLang="en-US" smtClean="0"/>
              <a:t>2023/5/11/Thu</a:t>
            </a:fld>
            <a:endParaRPr lang="en-US" altLang="zh-CN"/>
          </a:p>
        </p:txBody>
      </p:sp>
      <p:sp>
        <p:nvSpPr>
          <p:cNvPr id="8"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C773611F-9710-444A-8C32-D7D96CDB476C}" type="slidenum">
              <a:rPr lang="en-US" altLang="zh-CN"/>
              <a:pPr>
                <a:defRPr/>
              </a:pPr>
              <a:t>‹#›</a:t>
            </a:fld>
            <a:endParaRPr lang="en-US" altLang="zh-CN"/>
          </a:p>
        </p:txBody>
      </p:sp>
    </p:spTree>
    <p:extLst>
      <p:ext uri="{BB962C8B-B14F-4D97-AF65-F5344CB8AC3E}">
        <p14:creationId xmlns:p14="http://schemas.microsoft.com/office/powerpoint/2010/main" val="483418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8BE3BE1-678A-4571-8269-CAA1096EC722}" type="datetime1">
              <a:rPr lang="zh-CN" altLang="en-US" smtClean="0"/>
              <a:t>2023/5/11/Thu</a:t>
            </a:fld>
            <a:endParaRPr lang="en-US" altLang="zh-CN"/>
          </a:p>
        </p:txBody>
      </p:sp>
      <p:sp>
        <p:nvSpPr>
          <p:cNvPr id="4"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F7387BF5-AFBF-445C-80BF-C0763F6AF16C}" type="slidenum">
              <a:rPr lang="en-US" altLang="zh-CN"/>
              <a:pPr>
                <a:defRPr/>
              </a:pPr>
              <a:t>‹#›</a:t>
            </a:fld>
            <a:endParaRPr lang="en-US" altLang="zh-CN"/>
          </a:p>
        </p:txBody>
      </p:sp>
    </p:spTree>
    <p:extLst>
      <p:ext uri="{BB962C8B-B14F-4D97-AF65-F5344CB8AC3E}">
        <p14:creationId xmlns:p14="http://schemas.microsoft.com/office/powerpoint/2010/main" val="30095361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FDC763F4-72D3-437C-B55F-22B3DDBA86E0}" type="datetime1">
              <a:rPr lang="zh-CN" altLang="en-US" smtClean="0"/>
              <a:t>2023/5/11/Thu</a:t>
            </a:fld>
            <a:endParaRPr lang="en-US" altLang="zh-CN"/>
          </a:p>
        </p:txBody>
      </p:sp>
      <p:sp>
        <p:nvSpPr>
          <p:cNvPr id="3"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C1012B3-DF50-45BB-8F61-514284FA658F}" type="slidenum">
              <a:rPr lang="en-US" altLang="zh-CN"/>
              <a:pPr>
                <a:defRPr/>
              </a:pPr>
              <a:t>‹#›</a:t>
            </a:fld>
            <a:endParaRPr lang="en-US" altLang="zh-CN"/>
          </a:p>
        </p:txBody>
      </p:sp>
      <p:sp>
        <p:nvSpPr>
          <p:cNvPr id="5" name="TextBox 6"/>
          <p:cNvSpPr txBox="1"/>
          <p:nvPr/>
        </p:nvSpPr>
        <p:spPr>
          <a:xfrm>
            <a:off x="7251674" y="-17999"/>
            <a:ext cx="373580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96516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fld id="{2B314B90-FFAE-49E6-89E4-D527F7875CBD}" type="datetime1">
              <a:rPr lang="zh-CN" altLang="en-US" smtClean="0"/>
              <a:t>2023/5/11/Thu</a:t>
            </a:fld>
            <a:endParaRPr lang="zh-CN" altLang="en-US"/>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322635054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4" y="1676400"/>
            <a:ext cx="6815666"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70167CEB-036C-4B39-B303-3BBE71601A2D}" type="datetime1">
              <a:rPr lang="zh-CN" altLang="en-US" smtClean="0"/>
              <a:t>2023/5/11/Thu</a:t>
            </a:fld>
            <a:endParaRPr lang="en-US" altLang="zh-CN"/>
          </a:p>
        </p:txBody>
      </p:sp>
      <p:sp>
        <p:nvSpPr>
          <p:cNvPr id="6"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52C9412-6C43-4CAB-810C-13883887DAE7}" type="slidenum">
              <a:rPr lang="en-US" altLang="zh-CN"/>
              <a:pPr>
                <a:defRPr/>
              </a:pPr>
              <a:t>‹#›</a:t>
            </a:fld>
            <a:endParaRPr lang="en-US" altLang="zh-CN"/>
          </a:p>
        </p:txBody>
      </p:sp>
    </p:spTree>
    <p:extLst>
      <p:ext uri="{BB962C8B-B14F-4D97-AF65-F5344CB8AC3E}">
        <p14:creationId xmlns:p14="http://schemas.microsoft.com/office/powerpoint/2010/main" val="31045496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4"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2"/>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1"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1" y="621982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8"/>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5"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1" y="6356352"/>
            <a:ext cx="2844800" cy="365125"/>
          </a:xfrm>
          <a:prstGeom prst="rect">
            <a:avLst/>
          </a:prstGeom>
        </p:spPr>
        <p:txBody>
          <a:bodyPr/>
          <a:lstStyle>
            <a:lvl1pPr>
              <a:defRPr/>
            </a:lvl1pPr>
          </a:lstStyle>
          <a:p>
            <a:pPr>
              <a:defRPr/>
            </a:pPr>
            <a:fld id="{4C756A82-853D-4DD9-A7C3-3E0F09FB9102}" type="datetime1">
              <a:rPr lang="zh-CN" altLang="en-US" smtClean="0"/>
              <a:t>2023/5/11/Thu</a:t>
            </a:fld>
            <a:endParaRPr lang="en-US" altLang="zh-CN"/>
          </a:p>
        </p:txBody>
      </p:sp>
      <p:sp>
        <p:nvSpPr>
          <p:cNvPr id="10" name="页脚占位符 5"/>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2"/>
            <a:ext cx="812800" cy="365125"/>
          </a:xfrm>
        </p:spPr>
        <p:txBody>
          <a:bodyPr/>
          <a:lstStyle>
            <a:lvl1pPr>
              <a:defRPr/>
            </a:lvl1pPr>
          </a:lstStyle>
          <a:p>
            <a:pPr>
              <a:defRPr/>
            </a:pPr>
            <a:fld id="{7779EC23-7E97-453B-B09F-31C5B6980747}" type="slidenum">
              <a:rPr lang="en-US" altLang="zh-CN"/>
              <a:pPr>
                <a:defRPr/>
              </a:pPr>
              <a:t>‹#›</a:t>
            </a:fld>
            <a:endParaRPr lang="en-US" altLang="zh-CN"/>
          </a:p>
        </p:txBody>
      </p:sp>
    </p:spTree>
    <p:extLst>
      <p:ext uri="{BB962C8B-B14F-4D97-AF65-F5344CB8AC3E}">
        <p14:creationId xmlns:p14="http://schemas.microsoft.com/office/powerpoint/2010/main" val="13741731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1B9609C6-0610-4EE9-9EA7-2BC74F639D50}" type="datetime1">
              <a:rPr lang="zh-CN" altLang="en-US" smtClean="0"/>
              <a:t>2023/5/11/Thu</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9682027-B78C-4047-B903-7F411BA644E5}" type="slidenum">
              <a:rPr lang="en-US" altLang="zh-CN"/>
              <a:pPr>
                <a:defRPr/>
              </a:pPr>
              <a:t>‹#›</a:t>
            </a:fld>
            <a:endParaRPr lang="en-US" altLang="zh-CN"/>
          </a:p>
        </p:txBody>
      </p:sp>
    </p:spTree>
    <p:extLst>
      <p:ext uri="{BB962C8B-B14F-4D97-AF65-F5344CB8AC3E}">
        <p14:creationId xmlns:p14="http://schemas.microsoft.com/office/powerpoint/2010/main" val="3333019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1"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1" y="6356352"/>
            <a:ext cx="2844800" cy="365125"/>
          </a:xfrm>
          <a:prstGeom prst="rect">
            <a:avLst/>
          </a:prstGeom>
        </p:spPr>
        <p:txBody>
          <a:bodyPr/>
          <a:lstStyle>
            <a:lvl1pPr>
              <a:defRPr/>
            </a:lvl1pPr>
          </a:lstStyle>
          <a:p>
            <a:pPr>
              <a:defRPr/>
            </a:pPr>
            <a:fld id="{2A533175-1A2F-4281-A803-DB1B0D1DF9AC}" type="datetime1">
              <a:rPr lang="zh-CN" altLang="en-US" smtClean="0"/>
              <a:t>2023/5/11/Thu</a:t>
            </a:fld>
            <a:endParaRPr lang="en-US" altLang="zh-CN"/>
          </a:p>
        </p:txBody>
      </p:sp>
      <p:sp>
        <p:nvSpPr>
          <p:cNvPr id="5" name="页脚占位符 21"/>
          <p:cNvSpPr>
            <a:spLocks noGrp="1"/>
          </p:cNvSpPr>
          <p:nvPr>
            <p:ph type="ftr" sz="quarter" idx="11"/>
          </p:nvPr>
        </p:nvSpPr>
        <p:spPr>
          <a:xfrm>
            <a:off x="3556000" y="6356352"/>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155792-FA35-41A7-B606-10D28B861213}" type="slidenum">
              <a:rPr lang="en-US" altLang="zh-CN"/>
              <a:pPr>
                <a:defRPr/>
              </a:pPr>
              <a:t>‹#›</a:t>
            </a:fld>
            <a:endParaRPr lang="en-US" altLang="zh-CN"/>
          </a:p>
        </p:txBody>
      </p:sp>
    </p:spTree>
    <p:extLst>
      <p:ext uri="{BB962C8B-B14F-4D97-AF65-F5344CB8AC3E}">
        <p14:creationId xmlns:p14="http://schemas.microsoft.com/office/powerpoint/2010/main" val="9476561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a:xfrm>
            <a:off x="609600" y="6356351"/>
            <a:ext cx="2844800" cy="365125"/>
          </a:xfrm>
          <a:prstGeom prst="rect">
            <a:avLst/>
          </a:prstGeom>
        </p:spPr>
        <p:txBody>
          <a:bodyPr/>
          <a:lstStyle>
            <a:lvl1pPr>
              <a:defRPr/>
            </a:lvl1pPr>
          </a:lstStyle>
          <a:p>
            <a:pPr>
              <a:defRPr/>
            </a:pPr>
            <a:fld id="{D98A2B4B-B01F-470B-9D96-F6E151C28F68}" type="datetime1">
              <a:rPr lang="zh-CN" altLang="en-US" smtClean="0"/>
              <a:t>2023/5/11/Thu</a:t>
            </a:fld>
            <a:endParaRPr lang="en-US" altLang="zh-CN"/>
          </a:p>
        </p:txBody>
      </p:sp>
      <p:sp>
        <p:nvSpPr>
          <p:cNvPr id="5" name="页脚占位符 18"/>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2DD1D052-2445-434C-8FE0-299C1DAFA0FD}" type="slidenum">
              <a:rPr lang="zh-CN" altLang="en-US" smtClean="0"/>
              <a:pPr>
                <a:defRPr/>
              </a:pPr>
              <a:t>‹#›</a:t>
            </a:fld>
            <a:endParaRPr lang="en-US" altLang="zh-CN"/>
          </a:p>
        </p:txBody>
      </p:sp>
    </p:spTree>
    <p:extLst>
      <p:ext uri="{BB962C8B-B14F-4D97-AF65-F5344CB8AC3E}">
        <p14:creationId xmlns:p14="http://schemas.microsoft.com/office/powerpoint/2010/main" val="2199128852"/>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pPr>
              <a:defRPr/>
            </a:pPr>
            <a:fld id="{BCABB3B7-40FC-498F-90D6-69ECBA7F181C}" type="slidenum">
              <a:rPr lang="zh-CN" altLang="en-US" smtClean="0"/>
              <a:pPr>
                <a:defRPr/>
              </a:pPr>
              <a:t>‹#›</a:t>
            </a:fld>
            <a:endParaRPr lang="en-US" altLang="zh-CN"/>
          </a:p>
        </p:txBody>
      </p:sp>
    </p:spTree>
    <p:extLst>
      <p:ext uri="{BB962C8B-B14F-4D97-AF65-F5344CB8AC3E}">
        <p14:creationId xmlns:p14="http://schemas.microsoft.com/office/powerpoint/2010/main" val="1528753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lvl1pPr>
              <a:defRPr/>
            </a:lvl1pPr>
          </a:lstStyle>
          <a:p>
            <a:pPr>
              <a:defRPr/>
            </a:pPr>
            <a:fld id="{7E46FBA7-85A5-4A4F-9AE6-0ABC9B55816D}" type="datetime1">
              <a:rPr lang="zh-CN" altLang="en-US" smtClean="0"/>
              <a:t>2023/5/11/Thu</a:t>
            </a:fld>
            <a:endParaRPr lang="en-US" altLang="zh-CN"/>
          </a:p>
        </p:txBody>
      </p:sp>
      <p:sp>
        <p:nvSpPr>
          <p:cNvPr id="5" name="页脚占位符 4"/>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4F5129B-BA46-4AE6-A50B-33BD0D33F6DB}" type="slidenum">
              <a:rPr lang="zh-CN" altLang="en-US" smtClean="0"/>
              <a:pPr>
                <a:defRPr/>
              </a:pPr>
              <a:t>‹#›</a:t>
            </a:fld>
            <a:endParaRPr lang="en-US" altLang="zh-CN"/>
          </a:p>
        </p:txBody>
      </p:sp>
    </p:spTree>
    <p:extLst>
      <p:ext uri="{BB962C8B-B14F-4D97-AF65-F5344CB8AC3E}">
        <p14:creationId xmlns:p14="http://schemas.microsoft.com/office/powerpoint/2010/main" val="163852555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425B23E-8B3E-4B2F-ABEE-8FA697F93FD0}" type="datetime1">
              <a:rPr lang="zh-CN" altLang="en-US" smtClean="0"/>
              <a:t>2023/5/11/Thu</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8C4E34D7-5BEF-410D-A7A0-AD3BF805B802}" type="slidenum">
              <a:rPr lang="zh-CN" altLang="en-US" smtClean="0"/>
              <a:pPr>
                <a:defRPr/>
              </a:pPr>
              <a:t>‹#›</a:t>
            </a:fld>
            <a:endParaRPr lang="en-US" altLang="zh-CN"/>
          </a:p>
        </p:txBody>
      </p:sp>
    </p:spTree>
    <p:extLst>
      <p:ext uri="{BB962C8B-B14F-4D97-AF65-F5344CB8AC3E}">
        <p14:creationId xmlns:p14="http://schemas.microsoft.com/office/powerpoint/2010/main" val="17313073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E19115C1-9169-4CFA-8DC6-BFFDF7C659B8}" type="datetime1">
              <a:rPr lang="zh-CN" altLang="en-US" smtClean="0"/>
              <a:t>2023/5/11/Thu</a:t>
            </a:fld>
            <a:endParaRPr lang="en-US" altLang="zh-CN"/>
          </a:p>
        </p:txBody>
      </p:sp>
      <p:sp>
        <p:nvSpPr>
          <p:cNvPr id="8"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60A039B3-F2F0-444C-AE8A-DBAFA8DBAF4D}" type="slidenum">
              <a:rPr lang="zh-CN" altLang="en-US" smtClean="0"/>
              <a:pPr>
                <a:defRPr/>
              </a:pPr>
              <a:t>‹#›</a:t>
            </a:fld>
            <a:endParaRPr lang="en-US" altLang="zh-CN"/>
          </a:p>
        </p:txBody>
      </p:sp>
    </p:spTree>
    <p:extLst>
      <p:ext uri="{BB962C8B-B14F-4D97-AF65-F5344CB8AC3E}">
        <p14:creationId xmlns:p14="http://schemas.microsoft.com/office/powerpoint/2010/main" val="15863234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A6612A56-AF85-46C1-9E97-A6E179E683FC}" type="datetime1">
              <a:rPr lang="zh-CN" altLang="en-US" smtClean="0"/>
              <a:t>2023/5/11/Thu</a:t>
            </a:fld>
            <a:endParaRPr lang="en-US" altLang="zh-CN"/>
          </a:p>
        </p:txBody>
      </p:sp>
      <p:sp>
        <p:nvSpPr>
          <p:cNvPr id="4"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50F44237-13B8-4098-A9A2-A81879BAB5A3}" type="slidenum">
              <a:rPr lang="zh-CN" altLang="en-US" smtClean="0"/>
              <a:pPr>
                <a:defRPr/>
              </a:pPr>
              <a:t>‹#›</a:t>
            </a:fld>
            <a:endParaRPr lang="en-US" altLang="zh-CN"/>
          </a:p>
        </p:txBody>
      </p:sp>
    </p:spTree>
    <p:extLst>
      <p:ext uri="{BB962C8B-B14F-4D97-AF65-F5344CB8AC3E}">
        <p14:creationId xmlns:p14="http://schemas.microsoft.com/office/powerpoint/2010/main" val="37417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74723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396B68EB-8713-4472-8AB2-85B782DB9E6A}" type="datetime1">
              <a:rPr lang="zh-CN" altLang="en-US" smtClean="0"/>
              <a:t>2023/5/11/Thu</a:t>
            </a:fld>
            <a:endParaRPr lang="en-US" altLang="zh-CN"/>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325B0F45-12BC-4D02-B5EC-BFEA3AB24C25}" type="slidenum">
              <a:rPr lang="zh-CN" altLang="en-US" smtClean="0"/>
              <a:pPr>
                <a:defRPr/>
              </a:pPr>
              <a:t>‹#›</a:t>
            </a:fld>
            <a:endParaRPr lang="en-US" altLang="zh-CN"/>
          </a:p>
        </p:txBody>
      </p:sp>
      <p:sp>
        <p:nvSpPr>
          <p:cNvPr id="5" name="TextBox 6"/>
          <p:cNvSpPr txBox="1"/>
          <p:nvPr/>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054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706B34A0-7964-4720-8A94-619B7EA1D9A6}" type="datetime1">
              <a:rPr lang="zh-CN" altLang="en-US" smtClean="0"/>
              <a:t>2023/5/11/Thu</a:t>
            </a:fld>
            <a:endParaRPr lang="en-US" altLang="zh-CN"/>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B84509E-9525-4B65-B061-AA26716DFEB4}" type="slidenum">
              <a:rPr lang="zh-CN" altLang="en-US" smtClean="0"/>
              <a:pPr>
                <a:defRPr/>
              </a:pPr>
              <a:t>‹#›</a:t>
            </a:fld>
            <a:endParaRPr lang="en-US" altLang="zh-CN"/>
          </a:p>
        </p:txBody>
      </p:sp>
    </p:spTree>
    <p:extLst>
      <p:ext uri="{BB962C8B-B14F-4D97-AF65-F5344CB8AC3E}">
        <p14:creationId xmlns:p14="http://schemas.microsoft.com/office/powerpoint/2010/main" val="19289801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24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pPr>
              <a:defRPr/>
            </a:pPr>
            <a:fld id="{E7B9469E-905C-48C9-BF3E-7576F8C609A4}" type="datetime1">
              <a:rPr lang="zh-CN" altLang="en-US" smtClean="0"/>
              <a:t>2023/5/11/Thu</a:t>
            </a:fld>
            <a:endParaRPr lang="en-US" altLang="zh-CN"/>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pPr>
              <a:defRPr/>
            </a:pPr>
            <a:fld id="{4D53C63E-7CCF-4CB1-8983-190C7AF84CE1}" type="slidenum">
              <a:rPr lang="zh-CN" altLang="en-US" smtClean="0"/>
              <a:pPr>
                <a:defRPr/>
              </a:pPr>
              <a:t>‹#›</a:t>
            </a:fld>
            <a:endParaRPr lang="en-US" altLang="zh-CN"/>
          </a:p>
        </p:txBody>
      </p:sp>
    </p:spTree>
    <p:extLst>
      <p:ext uri="{BB962C8B-B14F-4D97-AF65-F5344CB8AC3E}">
        <p14:creationId xmlns:p14="http://schemas.microsoft.com/office/powerpoint/2010/main" val="2262394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9B49C679-8571-40EF-A887-25051D5773AF}" type="datetime1">
              <a:rPr lang="zh-CN" altLang="en-US" smtClean="0"/>
              <a:t>2023/5/11/Thu</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90AF940A-384C-4881-846C-719C2F3E0525}" type="slidenum">
              <a:rPr lang="zh-CN" altLang="en-US" smtClean="0"/>
              <a:pPr>
                <a:defRPr/>
              </a:pPr>
              <a:t>‹#›</a:t>
            </a:fld>
            <a:endParaRPr lang="en-US" altLang="zh-CN"/>
          </a:p>
        </p:txBody>
      </p:sp>
    </p:spTree>
    <p:extLst>
      <p:ext uri="{BB962C8B-B14F-4D97-AF65-F5344CB8AC3E}">
        <p14:creationId xmlns:p14="http://schemas.microsoft.com/office/powerpoint/2010/main" val="26548159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a:xfrm>
            <a:off x="609600" y="6356351"/>
            <a:ext cx="2844800" cy="365125"/>
          </a:xfrm>
          <a:prstGeom prst="rect">
            <a:avLst/>
          </a:prstGeom>
        </p:spPr>
        <p:txBody>
          <a:bodyPr/>
          <a:lstStyle>
            <a:lvl1pPr>
              <a:defRPr/>
            </a:lvl1pPr>
          </a:lstStyle>
          <a:p>
            <a:pPr>
              <a:defRPr/>
            </a:pPr>
            <a:fld id="{523B449D-40BA-4E91-8A9A-373E307755CB}" type="datetime1">
              <a:rPr lang="zh-CN" altLang="en-US" smtClean="0"/>
              <a:t>2023/5/11/Thu</a:t>
            </a:fld>
            <a:endParaRPr lang="en-US" altLang="zh-CN"/>
          </a:p>
        </p:txBody>
      </p:sp>
      <p:sp>
        <p:nvSpPr>
          <p:cNvPr id="5" name="页脚占位符 21"/>
          <p:cNvSpPr>
            <a:spLocks noGrp="1"/>
          </p:cNvSpPr>
          <p:nvPr>
            <p:ph type="ftr" sz="quarter" idx="11"/>
          </p:nvPr>
        </p:nvSpPr>
        <p:spPr>
          <a:xfrm>
            <a:off x="3556000" y="6356351"/>
            <a:ext cx="4470400" cy="365125"/>
          </a:xfrm>
          <a:prstGeom prst="rect">
            <a:avLst/>
          </a:prstGeom>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B46C9EC-FB48-4366-8557-0E93B0B2AD47}" type="slidenum">
              <a:rPr lang="zh-CN" altLang="en-US" smtClean="0"/>
              <a:pPr>
                <a:defRPr/>
              </a:pPr>
              <a:t>‹#›</a:t>
            </a:fld>
            <a:endParaRPr lang="en-US" altLang="zh-CN"/>
          </a:p>
        </p:txBody>
      </p:sp>
    </p:spTree>
    <p:extLst>
      <p:ext uri="{BB962C8B-B14F-4D97-AF65-F5344CB8AC3E}">
        <p14:creationId xmlns:p14="http://schemas.microsoft.com/office/powerpoint/2010/main" val="21136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4" name="文本占位符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1020897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4276835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609600" y="6356351"/>
            <a:ext cx="2844800" cy="365125"/>
          </a:xfrm>
          <a:prstGeom prst="rect">
            <a:avLst/>
          </a:prstGeom>
        </p:spPr>
        <p:txBody>
          <a:bodyPr/>
          <a:lstStyle>
            <a:lvl1pPr>
              <a:defRPr/>
            </a:lvl1pPr>
          </a:lstStyle>
          <a:p>
            <a:fld id="{340654FF-FA72-47CD-9FD3-F34A534523B3}" type="datetime1">
              <a:rPr lang="zh-CN" altLang="en-US" smtClean="0"/>
              <a:t>2023/5/11/Thu</a:t>
            </a:fld>
            <a:endParaRPr lang="zh-CN" altLang="en-US"/>
          </a:p>
        </p:txBody>
      </p:sp>
      <p:sp>
        <p:nvSpPr>
          <p:cNvPr id="3"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
        <p:nvSpPr>
          <p:cNvPr id="5" name="TextBox 6"/>
          <p:cNvSpPr txBox="1"/>
          <p:nvPr/>
        </p:nvSpPr>
        <p:spPr>
          <a:xfrm>
            <a:off x="7251674" y="-17999"/>
            <a:ext cx="3735318"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2400" i="1" dirty="0">
                <a:solidFill>
                  <a:srgbClr val="66CCFF"/>
                </a:solidFill>
                <a:effectLst>
                  <a:outerShdw blurRad="38100" dist="38100" dir="2700000" algn="tl">
                    <a:srgbClr val="000000">
                      <a:alpha val="43137"/>
                    </a:srgbClr>
                  </a:outerShdw>
                </a:effectLst>
              </a:rPr>
              <a:t>HUST-CS      PANPENG</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1271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a:xfrm>
            <a:off x="609600" y="6356351"/>
            <a:ext cx="2844800" cy="365125"/>
          </a:xfrm>
          <a:prstGeom prst="rect">
            <a:avLst/>
          </a:prstGeom>
        </p:spPr>
        <p:txBody>
          <a:bodyPr/>
          <a:lstStyle>
            <a:lvl1pPr>
              <a:defRPr/>
            </a:lvl1pPr>
          </a:lstStyle>
          <a:p>
            <a:fld id="{E70FFACF-22F8-43C4-8F9D-5723188E1489}" type="datetime1">
              <a:rPr lang="zh-CN" altLang="en-US" smtClean="0"/>
              <a:t>2023/5/11/Thu</a:t>
            </a:fld>
            <a:endParaRPr lang="zh-CN" altLang="en-US"/>
          </a:p>
        </p:txBody>
      </p:sp>
      <p:sp>
        <p:nvSpPr>
          <p:cNvPr id="6" name="页脚占位符 21"/>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95880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6" name="直角三角形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800"/>
          </a:p>
        </p:txBody>
      </p:sp>
      <p:sp>
        <p:nvSpPr>
          <p:cNvPr id="7" name="任意多边形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 name="标题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a:xfrm>
            <a:off x="609600" y="6356351"/>
            <a:ext cx="2844800" cy="365125"/>
          </a:xfrm>
          <a:prstGeom prst="rect">
            <a:avLst/>
          </a:prstGeom>
        </p:spPr>
        <p:txBody>
          <a:bodyPr/>
          <a:lstStyle>
            <a:lvl1pPr>
              <a:defRPr/>
            </a:lvl1pPr>
          </a:lstStyle>
          <a:p>
            <a:fld id="{51E14988-3C23-47A7-808A-53D3D4134232}" type="datetime1">
              <a:rPr lang="zh-CN" altLang="en-US" smtClean="0"/>
              <a:t>2023/5/11/Thu</a:t>
            </a:fld>
            <a:endParaRPr lang="zh-CN" altLang="en-US"/>
          </a:p>
        </p:txBody>
      </p:sp>
      <p:sp>
        <p:nvSpPr>
          <p:cNvPr id="10" name="页脚占位符 5"/>
          <p:cNvSpPr>
            <a:spLocks noGrp="1"/>
          </p:cNvSpPr>
          <p:nvPr>
            <p:ph type="ftr" sz="quarter" idx="11"/>
          </p:nvPr>
        </p:nvSpPr>
        <p:spPr>
          <a:xfrm>
            <a:off x="3556000" y="6356351"/>
            <a:ext cx="4470400" cy="365125"/>
          </a:xfrm>
          <a:prstGeom prst="rect">
            <a:avLst/>
          </a:prstGeom>
        </p:spPr>
        <p:txBody>
          <a:bodyPr/>
          <a:lstStyle>
            <a:lvl1pPr>
              <a:defRPr/>
            </a:lvl1pPr>
          </a:lstStyle>
          <a:p>
            <a:endParaRPr lang="zh-CN" altLang="en-US"/>
          </a:p>
        </p:txBody>
      </p:sp>
      <p:sp>
        <p:nvSpPr>
          <p:cNvPr id="11" name="灯片编号占位符 6"/>
          <p:cNvSpPr>
            <a:spLocks noGrp="1"/>
          </p:cNvSpPr>
          <p:nvPr>
            <p:ph type="sldNum" sz="quarter" idx="12"/>
          </p:nvPr>
        </p:nvSpPr>
        <p:spPr>
          <a:xfrm>
            <a:off x="10769600" y="6356351"/>
            <a:ext cx="812800" cy="365125"/>
          </a:xfrm>
        </p:spPr>
        <p:txBody>
          <a:bodyPr/>
          <a:lstStyle>
            <a:lvl1pPr>
              <a:defRPr/>
            </a:lvl1pPr>
          </a:lstStyle>
          <a:p>
            <a:fld id="{3742B0B0-14D4-4B09-A8B4-7B726FDD0F27}" type="slidenum">
              <a:rPr lang="zh-CN" altLang="en-US" smtClean="0"/>
              <a:t>‹#›</a:t>
            </a:fld>
            <a:endParaRPr lang="zh-CN" altLang="en-US"/>
          </a:p>
        </p:txBody>
      </p:sp>
    </p:spTree>
    <p:extLst>
      <p:ext uri="{BB962C8B-B14F-4D97-AF65-F5344CB8AC3E}">
        <p14:creationId xmlns:p14="http://schemas.microsoft.com/office/powerpoint/2010/main" val="54239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8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42B0B0-14D4-4B09-A8B4-7B726FDD0F27}" type="slidenum">
              <a:rPr lang="zh-CN" altLang="en-US" smtClean="0"/>
              <a:t>‹#›</a:t>
            </a:fld>
            <a:endParaRPr lang="zh-CN" altLang="en-US"/>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800"/>
            </a:p>
          </p:txBody>
        </p:sp>
      </p:grpSp>
      <p:sp>
        <p:nvSpPr>
          <p:cNvPr id="14" name="TextBox 6">
            <a:extLst>
              <a:ext uri="{FF2B5EF4-FFF2-40B4-BE49-F238E27FC236}">
                <a16:creationId xmlns:a16="http://schemas.microsoft.com/office/drawing/2014/main" id="{CF32C1D4-1A72-41FF-87C7-061A2C1E2693}"/>
              </a:ext>
            </a:extLst>
          </p:cNvPr>
          <p:cNvSpPr txBox="1"/>
          <p:nvPr userDrawn="1"/>
        </p:nvSpPr>
        <p:spPr>
          <a:xfrm>
            <a:off x="9713436" y="-6485"/>
            <a:ext cx="2478564"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310536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baseline="0">
          <a:solidFill>
            <a:schemeClr val="tx1"/>
          </a:solidFill>
          <a:latin typeface="(使用中文字体)"/>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baseline="0">
          <a:solidFill>
            <a:schemeClr val="tx1"/>
          </a:solidFill>
          <a:latin typeface="(使用中文字体)"/>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baseline="0">
          <a:solidFill>
            <a:schemeClr val="tx1"/>
          </a:solidFill>
          <a:latin typeface="(使用中文字体)"/>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baseline="0">
          <a:solidFill>
            <a:schemeClr val="tx1"/>
          </a:solidFill>
          <a:latin typeface="(使用中文字体)"/>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baseline="0">
          <a:solidFill>
            <a:schemeClr val="tx1"/>
          </a:solidFill>
          <a:latin typeface="(使用中文字体)"/>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8" name="任意多边形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2400">
              <a:solidFill>
                <a:schemeClr val="tx1"/>
              </a:solidFill>
              <a:latin typeface="+mn-lt"/>
              <a:ea typeface="+mn-ea"/>
              <a:cs typeface="+mn-cs"/>
            </a:endParaRPr>
          </a:p>
        </p:txBody>
      </p:sp>
      <p:sp>
        <p:nvSpPr>
          <p:cNvPr id="9" name="标题占位符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9D8DD37-EA79-4031-9CD1-C64548F78DB1}" type="datetime1">
              <a:rPr lang="zh-CN" altLang="en-US" smtClean="0"/>
              <a:t>2023/5/11/Thu</a:t>
            </a:fld>
            <a:endParaRPr lang="zh-CN" altLang="en-US"/>
          </a:p>
        </p:txBody>
      </p:sp>
      <p:sp>
        <p:nvSpPr>
          <p:cNvPr id="22" name="页脚占位符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F1FF094-DA77-43DC-A05F-B7319A65C8B0}" type="slidenum">
              <a:rPr lang="zh-CN" altLang="en-US" smtClean="0"/>
              <a:pPr/>
              <a:t>‹#›</a:t>
            </a:fld>
            <a:endParaRPr lang="zh-CN" altLang="en-US"/>
          </a:p>
        </p:txBody>
      </p:sp>
      <p:grpSp>
        <p:nvGrpSpPr>
          <p:cNvPr id="2" name="组合 1"/>
          <p:cNvGrpSpPr/>
          <p:nvPr/>
        </p:nvGrpSpPr>
        <p:grpSpPr>
          <a:xfrm>
            <a:off x="-25356" y="202408"/>
            <a:ext cx="12240731"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2400"/>
            </a:p>
          </p:txBody>
        </p:sp>
      </p:grpSp>
    </p:spTree>
    <p:extLst>
      <p:ext uri="{BB962C8B-B14F-4D97-AF65-F5344CB8AC3E}">
        <p14:creationId xmlns:p14="http://schemas.microsoft.com/office/powerpoint/2010/main" val="311626076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1"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1"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1"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1" y="1935165"/>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2"/>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0579656-B1F9-492F-894A-FAFA0CE203FF}" type="slidenum">
              <a:rPr lang="en-US" altLang="zh-CN"/>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735D38DE-E086-43D9-8AEA-7DBDCF58CC14}"/>
              </a:ext>
            </a:extLst>
          </p:cNvPr>
          <p:cNvSpPr txBox="1"/>
          <p:nvPr userDrawn="1"/>
        </p:nvSpPr>
        <p:spPr>
          <a:xfrm>
            <a:off x="9624851" y="32427"/>
            <a:ext cx="247888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引自</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332415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8" name="任意多边形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2400">
              <a:latin typeface="+mn-lt"/>
              <a:ea typeface="+mn-ea"/>
            </a:endParaRPr>
          </a:p>
        </p:txBody>
      </p:sp>
      <p:sp>
        <p:nvSpPr>
          <p:cNvPr id="25604" name="标题占位符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BF7AD738-B0C8-449A-B08F-DBEF1A08797F}" type="slidenum">
              <a:rPr lang="zh-CN" altLang="en-US" smtClean="0"/>
              <a:pPr>
                <a:defRPr/>
              </a:pPr>
              <a:t>‹#›</a:t>
            </a:fld>
            <a:endParaRPr lang="en-US" altLang="zh-CN"/>
          </a:p>
        </p:txBody>
      </p:sp>
      <p:grpSp>
        <p:nvGrpSpPr>
          <p:cNvPr id="25609" name="组合 1"/>
          <p:cNvGrpSpPr>
            <a:grpSpLocks/>
          </p:cNvGrpSpPr>
          <p:nvPr/>
        </p:nvGrpSpPr>
        <p:grpSpPr bwMode="auto">
          <a:xfrm>
            <a:off x="-25399" y="203200"/>
            <a:ext cx="12240684"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2400"/>
            </a:p>
          </p:txBody>
        </p:sp>
      </p:grpSp>
      <p:sp>
        <p:nvSpPr>
          <p:cNvPr id="14" name="TextBox 6">
            <a:extLst>
              <a:ext uri="{FF2B5EF4-FFF2-40B4-BE49-F238E27FC236}">
                <a16:creationId xmlns:a16="http://schemas.microsoft.com/office/drawing/2014/main" id="{3247F375-299A-409E-827F-603FCB43D859}"/>
              </a:ext>
            </a:extLst>
          </p:cNvPr>
          <p:cNvSpPr txBox="1"/>
          <p:nvPr userDrawn="1"/>
        </p:nvSpPr>
        <p:spPr>
          <a:xfrm>
            <a:off x="8026401" y="1"/>
            <a:ext cx="3094117"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zh-CN" altLang="en-US" sz="2400" i="1" dirty="0">
                <a:solidFill>
                  <a:srgbClr val="66CCFF"/>
                </a:solidFill>
                <a:effectLst>
                  <a:outerShdw blurRad="38100" dist="38100" dir="2700000" algn="tl">
                    <a:srgbClr val="000000">
                      <a:alpha val="43137"/>
                    </a:srgbClr>
                  </a:outerShdw>
                </a:effectLst>
              </a:rPr>
              <a:t>部分参考</a:t>
            </a:r>
            <a:r>
              <a:rPr lang="en-US" altLang="zh-CN" sz="2400" i="1" dirty="0">
                <a:solidFill>
                  <a:srgbClr val="66CCFF"/>
                </a:solidFill>
                <a:effectLst>
                  <a:outerShdw blurRad="38100" dist="38100" dir="2700000" algn="tl">
                    <a:srgbClr val="000000">
                      <a:alpha val="43137"/>
                    </a:srgbClr>
                  </a:outerShdw>
                </a:effectLst>
              </a:rPr>
              <a:t>CMU15445</a:t>
            </a:r>
            <a:endParaRPr lang="zh-CN" altLang="en-US" sz="24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71801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1" fontAlgn="base" hangingPunct="1">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8.xml"/><Relationship Id="rId1" Type="http://schemas.openxmlformats.org/officeDocument/2006/relationships/slideLayout" Target="../slideLayouts/slideLayout35.x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9.xml"/><Relationship Id="rId1" Type="http://schemas.openxmlformats.org/officeDocument/2006/relationships/slideLayout" Target="../slideLayouts/slideLayout35.xml"/><Relationship Id="rId6" Type="http://schemas.openxmlformats.org/officeDocument/2006/relationships/image" Target="../media/image65.wmf"/><Relationship Id="rId5" Type="http://schemas.openxmlformats.org/officeDocument/2006/relationships/oleObject" Target="../embeddings/oleObject2.bin"/><Relationship Id="rId4" Type="http://schemas.openxmlformats.org/officeDocument/2006/relationships/image" Target="../media/image64.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7.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12.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53.emf"/></Relationships>
</file>

<file path=ppt/slides/_rels/slide8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7.xml"/><Relationship Id="rId1" Type="http://schemas.openxmlformats.org/officeDocument/2006/relationships/slideLayout" Target="../slideLayouts/slideLayout24.xml"/><Relationship Id="rId4" Type="http://schemas.openxmlformats.org/officeDocument/2006/relationships/image" Target="../media/image55.emf"/></Relationships>
</file>

<file path=ppt/slides/_rels/slide8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50.xm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60.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24.xml"/><Relationship Id="rId5" Type="http://schemas.openxmlformats.org/officeDocument/2006/relationships/image" Target="../media/image63.png"/><Relationship Id="rId4" Type="http://schemas.openxmlformats.org/officeDocument/2006/relationships/image" Target="../media/image6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bin"/><Relationship Id="rId1" Type="http://schemas.openxmlformats.org/officeDocument/2006/relationships/slideLayout" Target="../slideLayouts/slideLayout35.xml"/><Relationship Id="rId5" Type="http://schemas.openxmlformats.org/officeDocument/2006/relationships/image" Target="../media/image65.wmf"/><Relationship Id="rId4" Type="http://schemas.openxmlformats.org/officeDocument/2006/relationships/oleObject" Target="../embeddings/oleObject2.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568" y="581486"/>
            <a:ext cx="10468864" cy="4043779"/>
          </a:xfrm>
        </p:spPr>
        <p:txBody>
          <a:bodyPr>
            <a:normAutofit/>
          </a:bodyPr>
          <a:lstStyle/>
          <a:p>
            <a:pPr algn="l">
              <a:buClr>
                <a:schemeClr val="tx2"/>
              </a:buClr>
            </a:pPr>
            <a:r>
              <a:rPr lang="zh-CN" altLang="en-US" dirty="0">
                <a:solidFill>
                  <a:schemeClr val="tx1"/>
                </a:solidFill>
              </a:rPr>
              <a:t>第八章 关系数据库引擎基础</a:t>
            </a:r>
            <a:br>
              <a:rPr lang="en-US" altLang="zh-CN" dirty="0">
                <a:solidFill>
                  <a:schemeClr val="tx1"/>
                </a:solidFill>
              </a:rPr>
            </a:br>
            <a:r>
              <a:rPr lang="en-US" altLang="zh-CN" sz="4000" dirty="0">
                <a:solidFill>
                  <a:schemeClr val="tx1"/>
                </a:solidFill>
              </a:rPr>
              <a:t>1 </a:t>
            </a:r>
            <a:r>
              <a:rPr lang="zh-CN" altLang="en-US" sz="4000" dirty="0">
                <a:solidFill>
                  <a:schemeClr val="tx1"/>
                </a:solidFill>
              </a:rPr>
              <a:t>数据库存储</a:t>
            </a:r>
            <a:br>
              <a:rPr lang="en-US" altLang="zh-CN" sz="4000" dirty="0">
                <a:solidFill>
                  <a:schemeClr val="tx1"/>
                </a:solidFill>
              </a:rPr>
            </a:br>
            <a:r>
              <a:rPr lang="en-US" altLang="zh-CN" sz="4000" dirty="0">
                <a:solidFill>
                  <a:schemeClr val="tx1"/>
                </a:solidFill>
              </a:rPr>
              <a:t>2 </a:t>
            </a:r>
            <a:r>
              <a:rPr lang="zh-CN" altLang="en-US" sz="4000" dirty="0">
                <a:solidFill>
                  <a:schemeClr val="tx1"/>
                </a:solidFill>
              </a:rPr>
              <a:t>缓存</a:t>
            </a:r>
            <a:br>
              <a:rPr lang="en-US" altLang="zh-CN" sz="4000" dirty="0">
                <a:solidFill>
                  <a:schemeClr val="tx1"/>
                </a:solidFill>
              </a:rPr>
            </a:br>
            <a:r>
              <a:rPr lang="en-US" altLang="zh-CN" sz="4000" dirty="0">
                <a:solidFill>
                  <a:schemeClr val="tx1"/>
                </a:solidFill>
              </a:rPr>
              <a:t>3 </a:t>
            </a:r>
            <a:r>
              <a:rPr lang="zh-CN" altLang="en-US" sz="4000" dirty="0">
                <a:solidFill>
                  <a:schemeClr val="tx1"/>
                </a:solidFill>
              </a:rPr>
              <a:t>散列表</a:t>
            </a:r>
            <a:br>
              <a:rPr lang="en-US" altLang="zh-CN" sz="4000" dirty="0">
                <a:solidFill>
                  <a:schemeClr val="tx1"/>
                </a:solidFill>
              </a:rPr>
            </a:br>
            <a:r>
              <a:rPr lang="en-US" altLang="zh-CN" sz="4000" dirty="0">
                <a:solidFill>
                  <a:schemeClr val="tx1"/>
                </a:solidFill>
              </a:rPr>
              <a:t>4 </a:t>
            </a:r>
            <a:r>
              <a:rPr lang="zh-CN" altLang="en-US" sz="4000" dirty="0">
                <a:solidFill>
                  <a:schemeClr val="tx1"/>
                </a:solidFill>
              </a:rPr>
              <a:t>查询处理</a:t>
            </a:r>
          </a:p>
        </p:txBody>
      </p:sp>
    </p:spTree>
    <p:extLst>
      <p:ext uri="{BB962C8B-B14F-4D97-AF65-F5344CB8AC3E}">
        <p14:creationId xmlns:p14="http://schemas.microsoft.com/office/powerpoint/2010/main" val="29670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09600" y="1659956"/>
            <a:ext cx="10972800" cy="4847376"/>
          </a:xfrm>
        </p:spPr>
        <p:txBody>
          <a:bodyPr>
            <a:normAutofit lnSpcReduction="10000"/>
          </a:bodyPr>
          <a:lstStyle/>
          <a:p>
            <a:pPr marL="0" indent="0">
              <a:buNone/>
            </a:pPr>
            <a:r>
              <a:rPr lang="zh-CN" altLang="en-US" sz="2800" b="1" dirty="0"/>
              <a:t>        文件系统、虚拟内存管理器发出“磁盘</a:t>
            </a:r>
            <a:r>
              <a:rPr lang="en-US" altLang="zh-CN" sz="2800" b="1" dirty="0"/>
              <a:t>I/O</a:t>
            </a:r>
            <a:r>
              <a:rPr lang="zh-CN" altLang="en-US" sz="2800" b="1" dirty="0"/>
              <a:t>请求”，每个请求指定了需要访问的磁盘地址（“块” 号），磁盘和主存储器之间数据传输的单位为“块”。</a:t>
            </a:r>
            <a:endParaRPr lang="en-US" altLang="zh-CN" sz="2800" b="1" dirty="0"/>
          </a:p>
          <a:p>
            <a:pPr marL="0" indent="0">
              <a:buNone/>
            </a:pPr>
            <a:endParaRPr lang="en-US" altLang="zh-CN" sz="2800" b="1" dirty="0"/>
          </a:p>
          <a:p>
            <a:pPr marL="0" indent="0">
              <a:buNone/>
            </a:pPr>
            <a:r>
              <a:rPr lang="zh-CN" altLang="en-US" sz="2800" b="1" dirty="0"/>
              <a:t>访问请求可分为顺序和随机访问模式</a:t>
            </a:r>
            <a:endParaRPr lang="en-US" altLang="zh-CN" sz="2800" b="1" dirty="0"/>
          </a:p>
          <a:p>
            <a:pPr>
              <a:buFont typeface="Wingdings" panose="05000000000000000000" pitchFamily="2" charset="2"/>
              <a:buChar char="Ø"/>
            </a:pPr>
            <a:r>
              <a:rPr lang="zh-CN" altLang="en-US" dirty="0"/>
              <a:t>顺序访问（</a:t>
            </a:r>
            <a:r>
              <a:rPr lang="en-US" altLang="zh-CN" dirty="0"/>
              <a:t>Sequential Access</a:t>
            </a:r>
            <a:r>
              <a:rPr lang="zh-CN" altLang="en-US" dirty="0"/>
              <a:t>）</a:t>
            </a:r>
            <a:endParaRPr lang="en-US" altLang="zh-CN" dirty="0"/>
          </a:p>
          <a:p>
            <a:pPr lvl="1"/>
            <a:r>
              <a:rPr lang="zh-CN" altLang="en-US" dirty="0"/>
              <a:t>连续的请求通常处于相同或相邻的磁道上连续的块，因此只有第一块需要“磁盘寻道” ，后续不需要</a:t>
            </a:r>
            <a:endParaRPr lang="en-US" altLang="zh-CN" dirty="0"/>
          </a:p>
          <a:p>
            <a:pPr lvl="1"/>
            <a:r>
              <a:rPr lang="en-US" altLang="zh-CN" dirty="0"/>
              <a:t>DBMS</a:t>
            </a:r>
            <a:r>
              <a:rPr lang="zh-CN" altLang="en-US" dirty="0"/>
              <a:t>会尽可能多的选择顺序访问而非随机访问</a:t>
            </a:r>
            <a:endParaRPr lang="en-US" altLang="zh-CN" dirty="0"/>
          </a:p>
          <a:p>
            <a:pPr>
              <a:buFont typeface="Wingdings" panose="05000000000000000000" pitchFamily="2" charset="2"/>
              <a:buChar char="Ø"/>
            </a:pPr>
            <a:r>
              <a:rPr lang="zh-CN" altLang="en-US" dirty="0"/>
              <a:t>随机访问（</a:t>
            </a:r>
            <a:r>
              <a:rPr lang="en-US" altLang="zh-CN" dirty="0"/>
              <a:t>Random Access</a:t>
            </a:r>
            <a:r>
              <a:rPr lang="zh-CN" altLang="en-US" dirty="0"/>
              <a:t>）</a:t>
            </a:r>
            <a:endParaRPr lang="en-US" altLang="zh-CN" dirty="0"/>
          </a:p>
          <a:p>
            <a:pPr lvl="1"/>
            <a:r>
              <a:rPr lang="zh-CN" altLang="en-US" dirty="0"/>
              <a:t>每一次请求都需要“磁盘寻道”，其效率低于顺序访问模式</a:t>
            </a:r>
            <a:endParaRPr lang="en-US" altLang="zh-CN" dirty="0"/>
          </a:p>
        </p:txBody>
      </p:sp>
      <p:sp>
        <p:nvSpPr>
          <p:cNvPr id="4" name="灯片编号占位符 3">
            <a:extLst>
              <a:ext uri="{FF2B5EF4-FFF2-40B4-BE49-F238E27FC236}">
                <a16:creationId xmlns:a16="http://schemas.microsoft.com/office/drawing/2014/main" id="{A910CBA0-9919-40A0-9992-4C39F835990E}"/>
              </a:ext>
            </a:extLst>
          </p:cNvPr>
          <p:cNvSpPr>
            <a:spLocks noGrp="1"/>
          </p:cNvSpPr>
          <p:nvPr>
            <p:ph type="sldNum" sz="quarter" idx="12"/>
          </p:nvPr>
        </p:nvSpPr>
        <p:spPr/>
        <p:txBody>
          <a:bodyPr/>
          <a:lstStyle/>
          <a:p>
            <a:fld id="{3742B0B0-14D4-4B09-A8B4-7B726FDD0F27}" type="slidenum">
              <a:rPr lang="zh-CN" altLang="en-US" smtClean="0"/>
              <a:t>10</a:t>
            </a:fld>
            <a:endParaRPr lang="zh-CN" altLang="en-US"/>
          </a:p>
        </p:txBody>
      </p:sp>
    </p:spTree>
    <p:extLst>
      <p:ext uri="{BB962C8B-B14F-4D97-AF65-F5344CB8AC3E}">
        <p14:creationId xmlns:p14="http://schemas.microsoft.com/office/powerpoint/2010/main" val="135359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B1BE2DB-5491-4A88-89F7-FECBA51D3D44}"/>
              </a:ext>
            </a:extLst>
          </p:cNvPr>
          <p:cNvSpPr>
            <a:spLocks noGrp="1"/>
          </p:cNvSpPr>
          <p:nvPr>
            <p:ph idx="1"/>
          </p:nvPr>
        </p:nvSpPr>
        <p:spPr>
          <a:xfrm>
            <a:off x="2029272" y="1338064"/>
            <a:ext cx="7772400" cy="5187280"/>
          </a:xfrm>
        </p:spPr>
        <p:txBody>
          <a:bodyPr/>
          <a:lstStyle/>
          <a:p>
            <a:pPr marL="0" indent="0">
              <a:buNone/>
            </a:pPr>
            <a:r>
              <a:rPr lang="en-US" altLang="zh-CN" b="1" dirty="0">
                <a:latin typeface="微软雅黑" panose="020B0503020204020204" pitchFamily="34" charset="-122"/>
                <a:ea typeface="微软雅黑" panose="020B0503020204020204" pitchFamily="34" charset="-122"/>
              </a:rPr>
              <a:t>4.2.1 </a:t>
            </a:r>
            <a:r>
              <a:rPr lang="zh-CN" altLang="en-US" b="1" dirty="0">
                <a:latin typeface="微软雅黑" panose="020B0503020204020204" pitchFamily="34" charset="-122"/>
                <a:ea typeface="微软雅黑" panose="020B0503020204020204" pitchFamily="34" charset="-122"/>
              </a:rPr>
              <a:t>迭代模型</a:t>
            </a:r>
            <a:endParaRPr lang="en-US" altLang="zh-CN"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每个查询计划的算子执行一个</a:t>
            </a:r>
            <a:r>
              <a:rPr lang="en-US" altLang="zh-CN" dirty="0"/>
              <a:t>Next</a:t>
            </a:r>
            <a:r>
              <a:rPr lang="zh-CN" altLang="en-US" dirty="0"/>
              <a:t>函数。</a:t>
            </a:r>
            <a:endParaRPr lang="en-US" altLang="zh-CN" dirty="0"/>
          </a:p>
          <a:p>
            <a:pPr lvl="1">
              <a:buFont typeface="Wingdings" panose="05000000000000000000" pitchFamily="2" charset="2"/>
              <a:buChar char="Ø"/>
            </a:pPr>
            <a:r>
              <a:rPr lang="zh-CN" altLang="en-US" dirty="0"/>
              <a:t>每次调用</a:t>
            </a:r>
            <a:r>
              <a:rPr lang="en-US" altLang="zh-CN" dirty="0"/>
              <a:t>Next</a:t>
            </a:r>
            <a:r>
              <a:rPr lang="zh-CN" altLang="en-US" dirty="0"/>
              <a:t>得到一个元组，或者一个空值标记（</a:t>
            </a:r>
            <a:r>
              <a:rPr lang="en-US" altLang="zh-CN" dirty="0"/>
              <a:t>null marker</a:t>
            </a:r>
            <a:r>
              <a:rPr lang="zh-CN" altLang="en-US" dirty="0"/>
              <a:t>）。</a:t>
            </a:r>
            <a:endParaRPr lang="en-US" altLang="zh-CN" dirty="0"/>
          </a:p>
          <a:p>
            <a:pPr lvl="1">
              <a:buFont typeface="Wingdings" panose="05000000000000000000" pitchFamily="2" charset="2"/>
              <a:buChar char="Ø"/>
            </a:pPr>
            <a:r>
              <a:rPr lang="zh-CN" altLang="en-US" dirty="0"/>
              <a:t>算子通过循环调用它的子节点的</a:t>
            </a:r>
            <a:r>
              <a:rPr lang="en-US" altLang="zh-CN" dirty="0"/>
              <a:t>Next</a:t>
            </a:r>
            <a:r>
              <a:rPr lang="zh-CN" altLang="en-US" dirty="0"/>
              <a:t>函数用于获取元组进行，当处理完成后再通过</a:t>
            </a:r>
            <a:r>
              <a:rPr lang="en-US" altLang="zh-CN" dirty="0"/>
              <a:t>Next</a:t>
            </a:r>
            <a:r>
              <a:rPr lang="zh-CN" altLang="en-US" dirty="0"/>
              <a:t>函数获取下一个元处理组进行处理，直到得到一个</a:t>
            </a:r>
            <a:r>
              <a:rPr lang="en-US" altLang="zh-CN" dirty="0"/>
              <a:t>NULL Marker</a:t>
            </a:r>
          </a:p>
          <a:p>
            <a:pPr marL="0" lvl="1" indent="393700">
              <a:buNone/>
            </a:pPr>
            <a:r>
              <a:rPr lang="zh-CN" altLang="en-US" dirty="0"/>
              <a:t>获取磁盘数据代价太大，需要它在内存中做足够多的操作。</a:t>
            </a:r>
            <a:endParaRPr lang="en-US" altLang="zh-CN" dirty="0"/>
          </a:p>
          <a:p>
            <a:pPr marL="393700" lvl="1" indent="0">
              <a:buNone/>
            </a:pPr>
            <a:r>
              <a:rPr lang="zh-CN" altLang="en-US" dirty="0"/>
              <a:t>也称作</a:t>
            </a:r>
            <a:r>
              <a:rPr lang="zh-CN" altLang="en-US" dirty="0">
                <a:solidFill>
                  <a:srgbClr val="3333FF"/>
                </a:solidFill>
              </a:rPr>
              <a:t>火山模型</a:t>
            </a:r>
            <a:r>
              <a:rPr lang="en-US" altLang="zh-CN" dirty="0">
                <a:solidFill>
                  <a:srgbClr val="3333FF"/>
                </a:solidFill>
              </a:rPr>
              <a:t>/</a:t>
            </a:r>
            <a:r>
              <a:rPr lang="zh-CN" altLang="en-US" dirty="0">
                <a:solidFill>
                  <a:srgbClr val="3333FF"/>
                </a:solidFill>
              </a:rPr>
              <a:t>流水线</a:t>
            </a:r>
            <a:r>
              <a:rPr lang="zh-CN" altLang="en-US" dirty="0"/>
              <a:t>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D61C0D27-524B-4A48-96AB-8A03BDBA2529}"/>
              </a:ext>
            </a:extLst>
          </p:cNvPr>
          <p:cNvSpPr txBox="1">
            <a:spLocks noChangeArrowheads="1"/>
          </p:cNvSpPr>
          <p:nvPr/>
        </p:nvSpPr>
        <p:spPr bwMode="auto">
          <a:xfrm>
            <a:off x="2029272" y="54868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CF441E98-1C68-42C0-B855-1BB40CB3135F}"/>
              </a:ext>
            </a:extLst>
          </p:cNvPr>
          <p:cNvSpPr>
            <a:spLocks noGrp="1"/>
          </p:cNvSpPr>
          <p:nvPr>
            <p:ph type="sldNum" sz="quarter" idx="12"/>
          </p:nvPr>
        </p:nvSpPr>
        <p:spPr/>
        <p:txBody>
          <a:bodyPr/>
          <a:lstStyle/>
          <a:p>
            <a:pPr>
              <a:defRPr/>
            </a:pPr>
            <a:fld id="{BCABB3B7-40FC-498F-90D6-69ECBA7F181C}" type="slidenum">
              <a:rPr lang="zh-CN" altLang="en-US" smtClean="0"/>
              <a:pPr>
                <a:defRPr/>
              </a:pPr>
              <a:t>100</a:t>
            </a:fld>
            <a:endParaRPr lang="en-US" altLang="zh-CN"/>
          </a:p>
        </p:txBody>
      </p:sp>
    </p:spTree>
    <p:extLst>
      <p:ext uri="{BB962C8B-B14F-4D97-AF65-F5344CB8AC3E}">
        <p14:creationId xmlns:p14="http://schemas.microsoft.com/office/powerpoint/2010/main" val="8264531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 name="文本框 3">
            <a:extLst>
              <a:ext uri="{FF2B5EF4-FFF2-40B4-BE49-F238E27FC236}">
                <a16:creationId xmlns:a16="http://schemas.microsoft.com/office/drawing/2014/main" id="{F67CFCDA-1ABF-4439-BC3A-32B454DBCC96}"/>
              </a:ext>
            </a:extLst>
          </p:cNvPr>
          <p:cNvSpPr txBox="1"/>
          <p:nvPr/>
        </p:nvSpPr>
        <p:spPr>
          <a:xfrm>
            <a:off x="1487488" y="1547497"/>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7" name="文本框 26">
            <a:extLst>
              <a:ext uri="{FF2B5EF4-FFF2-40B4-BE49-F238E27FC236}">
                <a16:creationId xmlns:a16="http://schemas.microsoft.com/office/drawing/2014/main" id="{7A5D3B60-D580-45F6-9799-B68B8604EBF7}"/>
              </a:ext>
            </a:extLst>
          </p:cNvPr>
          <p:cNvSpPr txBox="1"/>
          <p:nvPr/>
        </p:nvSpPr>
        <p:spPr>
          <a:xfrm>
            <a:off x="1451992" y="298766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28" name="矩形 27">
            <a:extLst>
              <a:ext uri="{FF2B5EF4-FFF2-40B4-BE49-F238E27FC236}">
                <a16:creationId xmlns:a16="http://schemas.microsoft.com/office/drawing/2014/main" id="{7040BED6-8F45-4AE8-BDF1-E2AEDDE6D9C0}"/>
              </a:ext>
            </a:extLst>
          </p:cNvPr>
          <p:cNvSpPr/>
          <p:nvPr/>
        </p:nvSpPr>
        <p:spPr bwMode="auto">
          <a:xfrm>
            <a:off x="3071110" y="440178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2" name="文本框 31">
            <a:extLst>
              <a:ext uri="{FF2B5EF4-FFF2-40B4-BE49-F238E27FC236}">
                <a16:creationId xmlns:a16="http://schemas.microsoft.com/office/drawing/2014/main" id="{48F00A90-7CAB-444A-BE68-458D9239FC16}"/>
              </a:ext>
            </a:extLst>
          </p:cNvPr>
          <p:cNvSpPr txBox="1"/>
          <p:nvPr/>
        </p:nvSpPr>
        <p:spPr>
          <a:xfrm>
            <a:off x="1956048" y="4581128"/>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3" name="文本框 32">
            <a:extLst>
              <a:ext uri="{FF2B5EF4-FFF2-40B4-BE49-F238E27FC236}">
                <a16:creationId xmlns:a16="http://schemas.microsoft.com/office/drawing/2014/main" id="{BB8585A8-1252-4EE3-BF9E-8BF4CD135B44}"/>
              </a:ext>
            </a:extLst>
          </p:cNvPr>
          <p:cNvSpPr txBox="1"/>
          <p:nvPr/>
        </p:nvSpPr>
        <p:spPr>
          <a:xfrm>
            <a:off x="1604392" y="5651956"/>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sp>
        <p:nvSpPr>
          <p:cNvPr id="34" name="文本框 33">
            <a:extLst>
              <a:ext uri="{FF2B5EF4-FFF2-40B4-BE49-F238E27FC236}">
                <a16:creationId xmlns:a16="http://schemas.microsoft.com/office/drawing/2014/main" id="{83C8B1C4-FE32-4AB6-9705-2713AC885B07}"/>
              </a:ext>
            </a:extLst>
          </p:cNvPr>
          <p:cNvSpPr txBox="1"/>
          <p:nvPr/>
        </p:nvSpPr>
        <p:spPr>
          <a:xfrm>
            <a:off x="4260304" y="5589240"/>
            <a:ext cx="1259632" cy="369332"/>
          </a:xfrm>
          <a:prstGeom prst="rect">
            <a:avLst/>
          </a:prstGeom>
          <a:noFill/>
        </p:spPr>
        <p:txBody>
          <a:bodyPr wrap="square" rtlCol="0">
            <a:spAutoFit/>
          </a:bodyPr>
          <a:lstStyle/>
          <a:p>
            <a:r>
              <a:rPr lang="en-US" altLang="zh-CN" sz="1800" dirty="0">
                <a:solidFill>
                  <a:srgbClr val="FF0000"/>
                </a:solidFill>
              </a:rPr>
              <a:t>Next</a:t>
            </a:r>
            <a:r>
              <a:rPr lang="zh-CN" altLang="en-US" sz="1800" dirty="0">
                <a:solidFill>
                  <a:srgbClr val="FF0000"/>
                </a:solidFill>
              </a:rPr>
              <a:t>（）</a:t>
            </a:r>
          </a:p>
        </p:txBody>
      </p:sp>
      <p:cxnSp>
        <p:nvCxnSpPr>
          <p:cNvPr id="11" name="直接箭头连接符 10">
            <a:extLst>
              <a:ext uri="{FF2B5EF4-FFF2-40B4-BE49-F238E27FC236}">
                <a16:creationId xmlns:a16="http://schemas.microsoft.com/office/drawing/2014/main" id="{432E3154-BC4A-4052-874E-A197E75ED4C0}"/>
              </a:ext>
            </a:extLst>
          </p:cNvPr>
          <p:cNvCxnSpPr/>
          <p:nvPr/>
        </p:nvCxnSpPr>
        <p:spPr bwMode="auto">
          <a:xfrm flipH="1" flipV="1">
            <a:off x="6096000" y="1916830"/>
            <a:ext cx="1872208" cy="1768069"/>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5" name="直接箭头连接符 34">
            <a:extLst>
              <a:ext uri="{FF2B5EF4-FFF2-40B4-BE49-F238E27FC236}">
                <a16:creationId xmlns:a16="http://schemas.microsoft.com/office/drawing/2014/main" id="{536E70B4-67FB-4734-9998-22EEA6FAB9FC}"/>
              </a:ext>
            </a:extLst>
          </p:cNvPr>
          <p:cNvCxnSpPr>
            <a:cxnSpLocks/>
            <a:endCxn id="26" idx="3"/>
          </p:cNvCxnSpPr>
          <p:nvPr/>
        </p:nvCxnSpPr>
        <p:spPr bwMode="auto">
          <a:xfrm flipH="1" flipV="1">
            <a:off x="6096000" y="3140969"/>
            <a:ext cx="1872208" cy="1192006"/>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6" name="直接箭头连接符 35">
            <a:extLst>
              <a:ext uri="{FF2B5EF4-FFF2-40B4-BE49-F238E27FC236}">
                <a16:creationId xmlns:a16="http://schemas.microsoft.com/office/drawing/2014/main" id="{9543C920-12A8-4E15-960C-EE56357CA17D}"/>
              </a:ext>
            </a:extLst>
          </p:cNvPr>
          <p:cNvCxnSpPr>
            <a:cxnSpLocks/>
            <a:endCxn id="28" idx="3"/>
          </p:cNvCxnSpPr>
          <p:nvPr/>
        </p:nvCxnSpPr>
        <p:spPr bwMode="auto">
          <a:xfrm flipH="1" flipV="1">
            <a:off x="6671510" y="4761824"/>
            <a:ext cx="1703966" cy="293338"/>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7" name="直接箭头连接符 36">
            <a:extLst>
              <a:ext uri="{FF2B5EF4-FFF2-40B4-BE49-F238E27FC236}">
                <a16:creationId xmlns:a16="http://schemas.microsoft.com/office/drawing/2014/main" id="{549433D6-3308-41CA-9EA7-57847C5963A5}"/>
              </a:ext>
            </a:extLst>
          </p:cNvPr>
          <p:cNvCxnSpPr>
            <a:cxnSpLocks/>
            <a:endCxn id="29" idx="3"/>
          </p:cNvCxnSpPr>
          <p:nvPr/>
        </p:nvCxnSpPr>
        <p:spPr bwMode="auto">
          <a:xfrm flipH="1">
            <a:off x="6816080" y="5805264"/>
            <a:ext cx="1944216" cy="0"/>
          </a:xfrm>
          <a:prstGeom prst="straightConnector1">
            <a:avLst/>
          </a:prstGeom>
          <a:solidFill>
            <a:schemeClr val="bg1"/>
          </a:solidFill>
          <a:ln w="34925" cap="flat" cmpd="sng" algn="ctr">
            <a:solidFill>
              <a:schemeClr val="tx1"/>
            </a:solidFill>
            <a:prstDash val="dash"/>
            <a:round/>
            <a:headEnd type="none" w="med" len="med"/>
            <a:tailEnd type="triangle"/>
          </a:ln>
          <a:effectLst/>
        </p:spPr>
      </p:cxnSp>
      <p:cxnSp>
        <p:nvCxnSpPr>
          <p:cNvPr id="39" name="连接符: 肘形 38">
            <a:extLst>
              <a:ext uri="{FF2B5EF4-FFF2-40B4-BE49-F238E27FC236}">
                <a16:creationId xmlns:a16="http://schemas.microsoft.com/office/drawing/2014/main" id="{DA0B18B0-C1E0-449B-978C-3AC5E4BDA18F}"/>
              </a:ext>
            </a:extLst>
          </p:cNvPr>
          <p:cNvCxnSpPr>
            <a:endCxn id="31" idx="2"/>
          </p:cNvCxnSpPr>
          <p:nvPr/>
        </p:nvCxnSpPr>
        <p:spPr bwMode="auto">
          <a:xfrm rot="10800000" flipV="1">
            <a:off x="3384162" y="5301208"/>
            <a:ext cx="4224006" cy="864095"/>
          </a:xfrm>
          <a:prstGeom prst="bentConnector4">
            <a:avLst>
              <a:gd name="adj1" fmla="val -120"/>
              <a:gd name="adj2" fmla="val 161202"/>
            </a:avLst>
          </a:prstGeom>
          <a:solidFill>
            <a:schemeClr val="bg1"/>
          </a:solidFill>
          <a:ln w="34925" cap="flat" cmpd="sng" algn="ctr">
            <a:solidFill>
              <a:schemeClr val="tx1"/>
            </a:solidFill>
            <a:prstDash val="dash"/>
            <a:round/>
            <a:headEnd type="none" w="med" len="med"/>
            <a:tailEnd type="triangle"/>
          </a:ln>
          <a:effectLst/>
        </p:spPr>
      </p:cxnSp>
      <p:sp>
        <p:nvSpPr>
          <p:cNvPr id="43" name="Text Box 4">
            <a:extLst>
              <a:ext uri="{FF2B5EF4-FFF2-40B4-BE49-F238E27FC236}">
                <a16:creationId xmlns:a16="http://schemas.microsoft.com/office/drawing/2014/main" id="{6A4402CD-6423-402F-BF37-020FE2A00275}"/>
              </a:ext>
            </a:extLst>
          </p:cNvPr>
          <p:cNvSpPr txBox="1">
            <a:spLocks noChangeArrowheads="1"/>
          </p:cNvSpPr>
          <p:nvPr/>
        </p:nvSpPr>
        <p:spPr bwMode="auto">
          <a:xfrm>
            <a:off x="1862336" y="49607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3" name="内容占位符 2">
            <a:extLst>
              <a:ext uri="{FF2B5EF4-FFF2-40B4-BE49-F238E27FC236}">
                <a16:creationId xmlns:a16="http://schemas.microsoft.com/office/drawing/2014/main" id="{C4E7D075-A0C6-4991-B130-A141726C280B}"/>
              </a:ext>
            </a:extLst>
          </p:cNvPr>
          <p:cNvSpPr>
            <a:spLocks noGrp="1"/>
          </p:cNvSpPr>
          <p:nvPr>
            <p:ph idx="1"/>
          </p:nvPr>
        </p:nvSpPr>
        <p:spPr/>
        <p:txBody>
          <a:bodyPr/>
          <a:lstStyle/>
          <a:p>
            <a:endParaRPr lang="zh-CN" altLang="en-US"/>
          </a:p>
        </p:txBody>
      </p:sp>
      <p:sp>
        <p:nvSpPr>
          <p:cNvPr id="2" name="灯片编号占位符 1">
            <a:extLst>
              <a:ext uri="{FF2B5EF4-FFF2-40B4-BE49-F238E27FC236}">
                <a16:creationId xmlns:a16="http://schemas.microsoft.com/office/drawing/2014/main" id="{3EBAB41D-7304-4737-B6DB-7922D5BA2559}"/>
              </a:ext>
            </a:extLst>
          </p:cNvPr>
          <p:cNvSpPr>
            <a:spLocks noGrp="1"/>
          </p:cNvSpPr>
          <p:nvPr>
            <p:ph type="sldNum" sz="quarter" idx="12"/>
          </p:nvPr>
        </p:nvSpPr>
        <p:spPr/>
        <p:txBody>
          <a:bodyPr/>
          <a:lstStyle/>
          <a:p>
            <a:pPr>
              <a:defRPr/>
            </a:pPr>
            <a:fld id="{BCABB3B7-40FC-498F-90D6-69ECBA7F181C}" type="slidenum">
              <a:rPr lang="zh-CN" altLang="en-US" smtClean="0"/>
              <a:pPr>
                <a:defRPr/>
              </a:pPr>
              <a:t>101</a:t>
            </a:fld>
            <a:endParaRPr lang="en-US" altLang="zh-CN"/>
          </a:p>
        </p:txBody>
      </p:sp>
    </p:spTree>
    <p:extLst>
      <p:ext uri="{BB962C8B-B14F-4D97-AF65-F5344CB8AC3E}">
        <p14:creationId xmlns:p14="http://schemas.microsoft.com/office/powerpoint/2010/main" val="7460104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a:off x="5210138" y="3519116"/>
            <a:ext cx="172856" cy="158709"/>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cxnSp>
        <p:nvCxnSpPr>
          <p:cNvPr id="3" name="连接符: 曲线 2">
            <a:extLst>
              <a:ext uri="{FF2B5EF4-FFF2-40B4-BE49-F238E27FC236}">
                <a16:creationId xmlns:a16="http://schemas.microsoft.com/office/drawing/2014/main" id="{74E481AB-6436-49AA-845D-5F7D4AE42851}"/>
              </a:ext>
            </a:extLst>
          </p:cNvPr>
          <p:cNvCxnSpPr>
            <a:cxnSpLocks/>
          </p:cNvCxnSpPr>
          <p:nvPr/>
        </p:nvCxnSpPr>
        <p:spPr bwMode="auto">
          <a:xfrm rot="16200000" flipH="1">
            <a:off x="4079779" y="1988843"/>
            <a:ext cx="720079" cy="288029"/>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40" name="连接符: 曲线 39">
            <a:extLst>
              <a:ext uri="{FF2B5EF4-FFF2-40B4-BE49-F238E27FC236}">
                <a16:creationId xmlns:a16="http://schemas.microsoft.com/office/drawing/2014/main" id="{C653BB3E-9015-4793-88CB-1790E40E6693}"/>
              </a:ext>
            </a:extLst>
          </p:cNvPr>
          <p:cNvCxnSpPr>
            <a:cxnSpLocks/>
          </p:cNvCxnSpPr>
          <p:nvPr/>
        </p:nvCxnSpPr>
        <p:spPr bwMode="auto">
          <a:xfrm rot="5400000">
            <a:off x="1972076" y="3298279"/>
            <a:ext cx="2786234" cy="1607527"/>
          </a:xfrm>
          <a:prstGeom prst="curvedConnector3">
            <a:avLst>
              <a:gd name="adj1" fmla="val 2976"/>
            </a:avLst>
          </a:prstGeom>
          <a:solidFill>
            <a:schemeClr val="bg1"/>
          </a:solidFill>
          <a:ln w="41275" cap="flat" cmpd="sng" algn="ctr">
            <a:solidFill>
              <a:schemeClr val="tx1"/>
            </a:solidFill>
            <a:prstDash val="solid"/>
            <a:round/>
            <a:headEnd type="none" w="med" len="med"/>
            <a:tailEnd type="triangle"/>
          </a:ln>
          <a:effectLst/>
        </p:spPr>
      </p:cxnSp>
      <p:cxnSp>
        <p:nvCxnSpPr>
          <p:cNvPr id="53" name="连接符: 曲线 52">
            <a:extLst>
              <a:ext uri="{FF2B5EF4-FFF2-40B4-BE49-F238E27FC236}">
                <a16:creationId xmlns:a16="http://schemas.microsoft.com/office/drawing/2014/main" id="{3054947F-C09D-478F-B446-C6F55AD5A455}"/>
              </a:ext>
            </a:extLst>
          </p:cNvPr>
          <p:cNvCxnSpPr>
            <a:cxnSpLocks/>
          </p:cNvCxnSpPr>
          <p:nvPr/>
        </p:nvCxnSpPr>
        <p:spPr bwMode="auto">
          <a:xfrm flipV="1">
            <a:off x="3904273" y="2951136"/>
            <a:ext cx="1567608" cy="2971952"/>
          </a:xfrm>
          <a:prstGeom prst="curvedConnector2">
            <a:avLst/>
          </a:prstGeom>
          <a:solidFill>
            <a:schemeClr val="bg1"/>
          </a:solidFill>
          <a:ln w="41275" cap="flat" cmpd="sng" algn="ctr">
            <a:solidFill>
              <a:schemeClr val="tx1"/>
            </a:solidFill>
            <a:prstDash val="solid"/>
            <a:round/>
            <a:headEnd type="none" w="med" len="med"/>
            <a:tailEnd type="triangle"/>
          </a:ln>
          <a:effectLst/>
        </p:spPr>
      </p:cxnSp>
      <p:sp>
        <p:nvSpPr>
          <p:cNvPr id="62" name="对话气泡: 圆角矩形 61">
            <a:extLst>
              <a:ext uri="{FF2B5EF4-FFF2-40B4-BE49-F238E27FC236}">
                <a16:creationId xmlns:a16="http://schemas.microsoft.com/office/drawing/2014/main" id="{FFB8DF2D-BE04-42C8-AFDA-5E1940E74F1E}"/>
              </a:ext>
            </a:extLst>
          </p:cNvPr>
          <p:cNvSpPr/>
          <p:nvPr/>
        </p:nvSpPr>
        <p:spPr bwMode="auto">
          <a:xfrm>
            <a:off x="3095489" y="4905840"/>
            <a:ext cx="1395122" cy="395368"/>
          </a:xfrm>
          <a:prstGeom prst="wedgeRoundRectCallout">
            <a:avLst>
              <a:gd name="adj1" fmla="val 48358"/>
              <a:gd name="adj2" fmla="val 141548"/>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单一元组</a:t>
            </a:r>
            <a:endParaRPr lang="zh-CN" altLang="en-US" b="1" dirty="0">
              <a:solidFill>
                <a:prstClr val="black"/>
              </a:solidFill>
              <a:latin typeface="Tahoma" pitchFamily="34" charset="0"/>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78" name="Text Box 4">
            <a:extLst>
              <a:ext uri="{FF2B5EF4-FFF2-40B4-BE49-F238E27FC236}">
                <a16:creationId xmlns:a16="http://schemas.microsoft.com/office/drawing/2014/main" id="{16F25AB5-2255-4D4B-BB18-ED46A0809AA6}"/>
              </a:ext>
            </a:extLst>
          </p:cNvPr>
          <p:cNvSpPr txBox="1">
            <a:spLocks noChangeArrowheads="1"/>
          </p:cNvSpPr>
          <p:nvPr/>
        </p:nvSpPr>
        <p:spPr bwMode="auto">
          <a:xfrm>
            <a:off x="1853280" y="45852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CC60DBAA-402D-4A07-A798-215AC8418637}"/>
              </a:ext>
            </a:extLst>
          </p:cNvPr>
          <p:cNvSpPr>
            <a:spLocks noGrp="1"/>
          </p:cNvSpPr>
          <p:nvPr>
            <p:ph type="sldNum" sz="quarter" idx="12"/>
          </p:nvPr>
        </p:nvSpPr>
        <p:spPr/>
        <p:txBody>
          <a:bodyPr/>
          <a:lstStyle/>
          <a:p>
            <a:pPr>
              <a:defRPr/>
            </a:pPr>
            <a:fld id="{BCABB3B7-40FC-498F-90D6-69ECBA7F181C}" type="slidenum">
              <a:rPr lang="zh-CN" altLang="en-US" smtClean="0"/>
              <a:pPr>
                <a:defRPr/>
              </a:pPr>
              <a:t>102</a:t>
            </a:fld>
            <a:endParaRPr lang="en-US" altLang="zh-CN"/>
          </a:p>
        </p:txBody>
      </p:sp>
    </p:spTree>
    <p:extLst>
      <p:ext uri="{BB962C8B-B14F-4D97-AF65-F5344CB8AC3E}">
        <p14:creationId xmlns:p14="http://schemas.microsoft.com/office/powerpoint/2010/main" val="13020375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582372"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8329356"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760296"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688288"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9172872"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989912"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9286056"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9222432"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8565976" y="3429000"/>
          <a:ext cx="304800" cy="342900"/>
        </p:xfrm>
        <a:graphic>
          <a:graphicData uri="http://schemas.openxmlformats.org/presentationml/2006/ole">
            <mc:AlternateContent xmlns:mc="http://schemas.openxmlformats.org/markup-compatibility/2006">
              <mc:Choice xmlns:v="urn:schemas-microsoft-com:vml" Requires="v">
                <p:oleObj r:id="rId3" imgW="305249" imgH="343366" progId="Equation.3">
                  <p:embed/>
                </p:oleObj>
              </mc:Choice>
              <mc:Fallback>
                <p:oleObj r:id="rId3"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5976"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997652" y="5078958"/>
          <a:ext cx="266700" cy="222250"/>
        </p:xfrm>
        <a:graphic>
          <a:graphicData uri="http://schemas.openxmlformats.org/presentationml/2006/ole">
            <mc:AlternateContent xmlns:mc="http://schemas.openxmlformats.org/markup-compatibility/2006">
              <mc:Choice xmlns:v="urn:schemas-microsoft-com:vml" Requires="v">
                <p:oleObj r:id="rId5" imgW="267017" imgH="216217" progId="Equation.3">
                  <p:embed/>
                </p:oleObj>
              </mc:Choice>
              <mc:Fallback>
                <p:oleObj r:id="rId5"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7652"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976320"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862392"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608168"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412777"/>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8"/>
            <a:ext cx="3600400" cy="1296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prstClr val="black"/>
                </a:solidFill>
                <a:latin typeface="Arial Unicode MS"/>
                <a:ea typeface="Arial Unicode MS"/>
                <a:cs typeface="Arial Unicode MS"/>
              </a:rPr>
              <a:t> ⋈</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324800" y="4115105"/>
            <a:ext cx="3600400"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pPr algn="ctr"/>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9" name="矩形 28">
            <a:extLst>
              <a:ext uri="{FF2B5EF4-FFF2-40B4-BE49-F238E27FC236}">
                <a16:creationId xmlns:a16="http://schemas.microsoft.com/office/drawing/2014/main" id="{8EE3791D-906A-4399-9F99-807F448DF67C}"/>
              </a:ext>
            </a:extLst>
          </p:cNvPr>
          <p:cNvSpPr/>
          <p:nvPr/>
        </p:nvSpPr>
        <p:spPr bwMode="auto">
          <a:xfrm>
            <a:off x="5280836" y="5445225"/>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412420" y="5532773"/>
            <a:ext cx="1535244" cy="720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pPr algn="ct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65" name="椭圆 64">
            <a:extLst>
              <a:ext uri="{FF2B5EF4-FFF2-40B4-BE49-F238E27FC236}">
                <a16:creationId xmlns:a16="http://schemas.microsoft.com/office/drawing/2014/main" id="{5B3F9346-FF42-42F7-B04C-8440803C7F84}"/>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66" name="椭圆 65">
            <a:extLst>
              <a:ext uri="{FF2B5EF4-FFF2-40B4-BE49-F238E27FC236}">
                <a16:creationId xmlns:a16="http://schemas.microsoft.com/office/drawing/2014/main" id="{D516F7F3-B9FC-4FDF-ADA6-079B9D0453C5}"/>
              </a:ext>
            </a:extLst>
          </p:cNvPr>
          <p:cNvSpPr/>
          <p:nvPr/>
        </p:nvSpPr>
        <p:spPr bwMode="auto">
          <a:xfrm>
            <a:off x="1775521" y="285293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2</a:t>
            </a:r>
            <a:endParaRPr lang="zh-CN" altLang="en-US" b="1" dirty="0">
              <a:solidFill>
                <a:prstClr val="white"/>
              </a:solidFill>
              <a:latin typeface="Tahoma" pitchFamily="34" charset="0"/>
            </a:endParaRPr>
          </a:p>
        </p:txBody>
      </p:sp>
      <p:sp>
        <p:nvSpPr>
          <p:cNvPr id="76" name="椭圆 75">
            <a:extLst>
              <a:ext uri="{FF2B5EF4-FFF2-40B4-BE49-F238E27FC236}">
                <a16:creationId xmlns:a16="http://schemas.microsoft.com/office/drawing/2014/main" id="{80355FEE-88CA-4241-993C-1D654F743FF0}"/>
              </a:ext>
            </a:extLst>
          </p:cNvPr>
          <p:cNvSpPr/>
          <p:nvPr/>
        </p:nvSpPr>
        <p:spPr bwMode="auto">
          <a:xfrm>
            <a:off x="1775521"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32" name="椭圆 31">
            <a:extLst>
              <a:ext uri="{FF2B5EF4-FFF2-40B4-BE49-F238E27FC236}">
                <a16:creationId xmlns:a16="http://schemas.microsoft.com/office/drawing/2014/main" id="{F5D928E3-4D68-45CF-BBDF-4AA860DE1AD3}"/>
              </a:ext>
            </a:extLst>
          </p:cNvPr>
          <p:cNvSpPr/>
          <p:nvPr/>
        </p:nvSpPr>
        <p:spPr bwMode="auto">
          <a:xfrm>
            <a:off x="7032105"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33" name="椭圆 32">
            <a:extLst>
              <a:ext uri="{FF2B5EF4-FFF2-40B4-BE49-F238E27FC236}">
                <a16:creationId xmlns:a16="http://schemas.microsoft.com/office/drawing/2014/main" id="{0444CF09-5B27-4138-B513-728B454912F9}"/>
              </a:ext>
            </a:extLst>
          </p:cNvPr>
          <p:cNvSpPr/>
          <p:nvPr/>
        </p:nvSpPr>
        <p:spPr bwMode="auto">
          <a:xfrm>
            <a:off x="6960097"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cxnSp>
        <p:nvCxnSpPr>
          <p:cNvPr id="4" name="连接符: 曲线 3">
            <a:extLst>
              <a:ext uri="{FF2B5EF4-FFF2-40B4-BE49-F238E27FC236}">
                <a16:creationId xmlns:a16="http://schemas.microsoft.com/office/drawing/2014/main" id="{CD2BA4FB-42AC-4191-982D-A2EB26DC4F2E}"/>
              </a:ext>
            </a:extLst>
          </p:cNvPr>
          <p:cNvCxnSpPr/>
          <p:nvPr/>
        </p:nvCxnSpPr>
        <p:spPr bwMode="auto">
          <a:xfrm rot="5400000">
            <a:off x="3899757" y="2024846"/>
            <a:ext cx="720081" cy="216024"/>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17" name="连接符: 曲线 16">
            <a:extLst>
              <a:ext uri="{FF2B5EF4-FFF2-40B4-BE49-F238E27FC236}">
                <a16:creationId xmlns:a16="http://schemas.microsoft.com/office/drawing/2014/main" id="{57D4CF0C-606B-4D57-A134-0AEA25EC8D08}"/>
              </a:ext>
            </a:extLst>
          </p:cNvPr>
          <p:cNvCxnSpPr/>
          <p:nvPr/>
        </p:nvCxnSpPr>
        <p:spPr bwMode="auto">
          <a:xfrm rot="5400000">
            <a:off x="4043773" y="3753036"/>
            <a:ext cx="648072" cy="12700"/>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27" name="连接符: 曲线 26">
            <a:extLst>
              <a:ext uri="{FF2B5EF4-FFF2-40B4-BE49-F238E27FC236}">
                <a16:creationId xmlns:a16="http://schemas.microsoft.com/office/drawing/2014/main" id="{A92A3314-6361-405D-BF38-D0F731AC70E6}"/>
              </a:ext>
            </a:extLst>
          </p:cNvPr>
          <p:cNvCxnSpPr/>
          <p:nvPr/>
        </p:nvCxnSpPr>
        <p:spPr bwMode="auto">
          <a:xfrm rot="16200000" flipH="1">
            <a:off x="4932334" y="4785614"/>
            <a:ext cx="1008112" cy="31110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CA6275FD-C665-437D-88FA-909C70CF61E4}"/>
              </a:ext>
            </a:extLst>
          </p:cNvPr>
          <p:cNvCxnSpPr/>
          <p:nvPr/>
        </p:nvCxnSpPr>
        <p:spPr bwMode="auto">
          <a:xfrm rot="16200000" flipV="1">
            <a:off x="5682968" y="4816168"/>
            <a:ext cx="1474136" cy="792088"/>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BBE40211-73E2-41BB-8D76-A0264D6A8C60}"/>
              </a:ext>
            </a:extLst>
          </p:cNvPr>
          <p:cNvCxnSpPr>
            <a:cxnSpLocks/>
          </p:cNvCxnSpPr>
          <p:nvPr/>
        </p:nvCxnSpPr>
        <p:spPr bwMode="auto">
          <a:xfrm rot="16200000" flipV="1">
            <a:off x="5231905" y="3573017"/>
            <a:ext cx="1224136" cy="936102"/>
          </a:xfrm>
          <a:prstGeom prst="curvedConnector3">
            <a:avLst/>
          </a:prstGeom>
          <a:solidFill>
            <a:schemeClr val="bg1"/>
          </a:solidFill>
          <a:ln w="41275" cap="flat" cmpd="sng" algn="ctr">
            <a:solidFill>
              <a:schemeClr val="tx1"/>
            </a:solidFill>
            <a:prstDash val="solid"/>
            <a:round/>
            <a:headEnd type="none" w="med" len="med"/>
            <a:tailEnd type="triangle"/>
          </a:ln>
          <a:effectLst/>
        </p:spPr>
      </p:cxnSp>
      <p:cxnSp>
        <p:nvCxnSpPr>
          <p:cNvPr id="39" name="连接符: 曲线 38">
            <a:extLst>
              <a:ext uri="{FF2B5EF4-FFF2-40B4-BE49-F238E27FC236}">
                <a16:creationId xmlns:a16="http://schemas.microsoft.com/office/drawing/2014/main" id="{1BE62B2C-FCD4-45C9-9B51-510CA8E34267}"/>
              </a:ext>
            </a:extLst>
          </p:cNvPr>
          <p:cNvCxnSpPr/>
          <p:nvPr/>
        </p:nvCxnSpPr>
        <p:spPr bwMode="auto">
          <a:xfrm rot="16200000" flipV="1">
            <a:off x="4674789" y="2378862"/>
            <a:ext cx="1739226" cy="527132"/>
          </a:xfrm>
          <a:prstGeom prst="curvedConnector3">
            <a:avLst/>
          </a:prstGeom>
          <a:solidFill>
            <a:schemeClr val="bg1"/>
          </a:solidFill>
          <a:ln w="41275" cap="flat" cmpd="sng" algn="ctr">
            <a:solidFill>
              <a:schemeClr val="tx1"/>
            </a:solidFill>
            <a:prstDash val="solid"/>
            <a:round/>
            <a:headEnd type="none" w="med" len="med"/>
            <a:tailEnd type="triangle"/>
          </a:ln>
          <a:effectLst/>
        </p:spPr>
      </p:cxnSp>
      <p:sp>
        <p:nvSpPr>
          <p:cNvPr id="48" name="Text Box 4">
            <a:extLst>
              <a:ext uri="{FF2B5EF4-FFF2-40B4-BE49-F238E27FC236}">
                <a16:creationId xmlns:a16="http://schemas.microsoft.com/office/drawing/2014/main" id="{8237AFFB-0EBD-47C2-82E1-288E815A48C7}"/>
              </a:ext>
            </a:extLst>
          </p:cNvPr>
          <p:cNvSpPr txBox="1">
            <a:spLocks noChangeArrowheads="1"/>
          </p:cNvSpPr>
          <p:nvPr/>
        </p:nvSpPr>
        <p:spPr bwMode="auto">
          <a:xfrm>
            <a:off x="1624215" y="2802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E71D8942-BE81-4559-9437-09F5822C72BD}"/>
              </a:ext>
            </a:extLst>
          </p:cNvPr>
          <p:cNvSpPr>
            <a:spLocks noGrp="1"/>
          </p:cNvSpPr>
          <p:nvPr>
            <p:ph type="sldNum" sz="quarter" idx="12"/>
          </p:nvPr>
        </p:nvSpPr>
        <p:spPr/>
        <p:txBody>
          <a:bodyPr/>
          <a:lstStyle/>
          <a:p>
            <a:pPr>
              <a:defRPr/>
            </a:pPr>
            <a:fld id="{BCABB3B7-40FC-498F-90D6-69ECBA7F181C}" type="slidenum">
              <a:rPr lang="zh-CN" altLang="en-US" smtClean="0"/>
              <a:pPr>
                <a:defRPr/>
              </a:pPr>
              <a:t>103</a:t>
            </a:fld>
            <a:endParaRPr lang="en-US" altLang="zh-CN"/>
          </a:p>
        </p:txBody>
      </p:sp>
    </p:spTree>
    <p:extLst>
      <p:ext uri="{BB962C8B-B14F-4D97-AF65-F5344CB8AC3E}">
        <p14:creationId xmlns:p14="http://schemas.microsoft.com/office/powerpoint/2010/main" val="4724605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2209800" y="1556792"/>
            <a:ext cx="7772400" cy="4539208"/>
          </a:xfrm>
        </p:spPr>
        <p:txBody>
          <a:bodyPr/>
          <a:lstStyle/>
          <a:p>
            <a:pPr marL="0" indent="0">
              <a:buNone/>
            </a:pPr>
            <a:r>
              <a:rPr lang="zh-CN" altLang="en-US" dirty="0"/>
              <a:t>迭代模型特点：</a:t>
            </a:r>
            <a:endParaRPr lang="en-US" altLang="zh-CN" dirty="0"/>
          </a:p>
          <a:p>
            <a:pPr marL="355600" lvl="1" indent="-355600">
              <a:buFont typeface="Wingdings" panose="05000000000000000000" pitchFamily="2" charset="2"/>
              <a:buChar char="Ø"/>
            </a:pPr>
            <a:r>
              <a:rPr lang="zh-CN" altLang="en-US" dirty="0"/>
              <a:t>几乎所有的</a:t>
            </a:r>
            <a:r>
              <a:rPr lang="en-US" altLang="zh-CN" dirty="0"/>
              <a:t>DBMS</a:t>
            </a:r>
            <a:r>
              <a:rPr lang="zh-CN" altLang="en-US" dirty="0"/>
              <a:t>都采用该模型，允许元组流水线。</a:t>
            </a:r>
            <a:endParaRPr lang="en-US" altLang="zh-CN" dirty="0"/>
          </a:p>
          <a:p>
            <a:pPr marL="355600" lvl="1" indent="-355600">
              <a:buFont typeface="Wingdings" panose="05000000000000000000" pitchFamily="2" charset="2"/>
              <a:buChar char="Ø"/>
            </a:pPr>
            <a:r>
              <a:rPr lang="zh-CN" altLang="en-US" dirty="0"/>
              <a:t>有些算子会阻塞数据的流动，直到其子节点发送所有的元组，例如</a:t>
            </a:r>
            <a:r>
              <a:rPr lang="en-US" altLang="zh-CN" dirty="0"/>
              <a:t>join</a:t>
            </a:r>
            <a:r>
              <a:rPr lang="zh-CN" altLang="en-US" dirty="0"/>
              <a:t>操作，子查询操作，排序操作。</a:t>
            </a:r>
            <a:endParaRPr lang="en-US" altLang="zh-CN" dirty="0"/>
          </a:p>
          <a:p>
            <a:pPr marL="355600" lvl="1" indent="-355600">
              <a:buFont typeface="Wingdings" panose="05000000000000000000" pitchFamily="2" charset="2"/>
              <a:buChar char="Ø"/>
            </a:pPr>
            <a:r>
              <a:rPr lang="zh-CN" altLang="en-US" dirty="0"/>
              <a:t>该模型可以很容易的控制输出，如</a:t>
            </a:r>
            <a:r>
              <a:rPr lang="en-US" altLang="zh-CN" dirty="0"/>
              <a:t>limit</a:t>
            </a:r>
            <a:r>
              <a:rPr lang="zh-CN" altLang="en-US" dirty="0"/>
              <a:t>操作。</a:t>
            </a:r>
            <a:endParaRPr lang="en-US" altLang="zh-CN" dirty="0"/>
          </a:p>
        </p:txBody>
      </p:sp>
      <p:sp>
        <p:nvSpPr>
          <p:cNvPr id="5" name="Text Box 4">
            <a:extLst>
              <a:ext uri="{FF2B5EF4-FFF2-40B4-BE49-F238E27FC236}">
                <a16:creationId xmlns:a16="http://schemas.microsoft.com/office/drawing/2014/main" id="{4EFFD3E1-1798-4A18-B3E1-CCEF6ABC0E02}"/>
              </a:ext>
            </a:extLst>
          </p:cNvPr>
          <p:cNvSpPr txBox="1">
            <a:spLocks noChangeArrowheads="1"/>
          </p:cNvSpPr>
          <p:nvPr/>
        </p:nvSpPr>
        <p:spPr bwMode="auto">
          <a:xfrm>
            <a:off x="2063552" y="75272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4.2.1 </a:t>
            </a:r>
            <a:r>
              <a:rPr kumimoji="0" lang="zh-CN" altLang="en-US" sz="3600" dirty="0">
                <a:solidFill>
                  <a:srgbClr val="04617B"/>
                </a:solidFill>
                <a:latin typeface="隶书" panose="02010509060101010101" pitchFamily="49" charset="-122"/>
                <a:ea typeface="隶书" panose="02010509060101010101" pitchFamily="49" charset="-122"/>
              </a:rPr>
              <a:t>迭代模型</a:t>
            </a:r>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12"/>
          </p:nvPr>
        </p:nvSpPr>
        <p:spPr/>
        <p:txBody>
          <a:bodyPr/>
          <a:lstStyle/>
          <a:p>
            <a:pPr>
              <a:defRPr/>
            </a:pPr>
            <a:fld id="{BCABB3B7-40FC-498F-90D6-69ECBA7F181C}" type="slidenum">
              <a:rPr lang="zh-CN" altLang="en-US" smtClean="0"/>
              <a:pPr>
                <a:defRPr/>
              </a:pPr>
              <a:t>104</a:t>
            </a:fld>
            <a:endParaRPr lang="en-US" altLang="zh-CN"/>
          </a:p>
        </p:txBody>
      </p:sp>
    </p:spTree>
    <p:extLst>
      <p:ext uri="{BB962C8B-B14F-4D97-AF65-F5344CB8AC3E}">
        <p14:creationId xmlns:p14="http://schemas.microsoft.com/office/powerpoint/2010/main" val="25672738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p:txBody>
          <a:bodyPr/>
          <a:lstStyle/>
          <a:p>
            <a:r>
              <a:rPr lang="en-US" altLang="zh-CN" sz="5400" dirty="0">
                <a:latin typeface="+mj-ea"/>
              </a:rPr>
              <a:t>4.2 </a:t>
            </a:r>
            <a:r>
              <a:rPr lang="zh-CN" altLang="en-US" sz="5400" dirty="0">
                <a:latin typeface="+mj-ea"/>
              </a:rPr>
              <a:t>查询处理模型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p:txBody>
          <a:bodyPr/>
          <a:lstStyle/>
          <a:p>
            <a:pPr marL="0" indent="0">
              <a:buNone/>
            </a:pPr>
            <a:r>
              <a:rPr lang="en-US" altLang="zh-CN" b="1" dirty="0">
                <a:latin typeface="微软雅黑" panose="020B0503020204020204" pitchFamily="34" charset="-122"/>
                <a:ea typeface="微软雅黑" panose="020B0503020204020204" pitchFamily="34" charset="-122"/>
              </a:rPr>
              <a:t>4.2.2 </a:t>
            </a:r>
            <a:r>
              <a:rPr lang="zh-CN" altLang="en-US" b="1" dirty="0">
                <a:latin typeface="微软雅黑" panose="020B0503020204020204" pitchFamily="34" charset="-122"/>
                <a:ea typeface="微软雅黑" panose="020B0503020204020204" pitchFamily="34" charset="-122"/>
              </a:rPr>
              <a:t>物化模型</a:t>
            </a:r>
            <a:endParaRPr lang="en-US" altLang="zh-CN" b="1" dirty="0">
              <a:latin typeface="微软雅黑" panose="020B0503020204020204" pitchFamily="34" charset="-122"/>
              <a:ea typeface="微软雅黑" panose="020B0503020204020204" pitchFamily="34" charset="-122"/>
            </a:endParaRPr>
          </a:p>
          <a:p>
            <a:pPr marL="263525" lvl="1">
              <a:buFont typeface="Wingdings" panose="05000000000000000000" pitchFamily="2" charset="2"/>
              <a:buChar char="Ø"/>
            </a:pPr>
            <a:r>
              <a:rPr lang="zh-CN" altLang="en-US" dirty="0"/>
              <a:t>算子一次性获取它所有的输入，当处理完成后再返回给它的父节点。</a:t>
            </a:r>
            <a:endParaRPr lang="en-US" altLang="zh-CN" dirty="0"/>
          </a:p>
          <a:p>
            <a:pPr marL="263525" lvl="1">
              <a:buFont typeface="Wingdings" panose="05000000000000000000" pitchFamily="2" charset="2"/>
              <a:buChar char="Ø"/>
            </a:pPr>
            <a:r>
              <a:rPr lang="zh-CN" altLang="en-US" dirty="0"/>
              <a:t>算子能“物化”其输出作为一整个结果。</a:t>
            </a:r>
            <a:endParaRPr lang="en-US" altLang="zh-CN" dirty="0"/>
          </a:p>
          <a:p>
            <a:pPr marL="263525" lvl="1">
              <a:buFont typeface="Wingdings" panose="05000000000000000000" pitchFamily="2" charset="2"/>
              <a:buChar char="Ø"/>
            </a:pPr>
            <a:r>
              <a:rPr lang="zh-CN" altLang="en-US" dirty="0"/>
              <a:t>一次处理足够多的数据，能传递</a:t>
            </a:r>
            <a:r>
              <a:rPr lang="en-US" altLang="zh-CN" dirty="0"/>
              <a:t>”hints”</a:t>
            </a:r>
            <a:r>
              <a:rPr lang="zh-CN" altLang="en-US" dirty="0"/>
              <a:t>来避免扫描过多元组（如</a:t>
            </a:r>
            <a:r>
              <a:rPr lang="en-US" altLang="zh-CN" dirty="0"/>
              <a:t>limit</a:t>
            </a:r>
            <a:r>
              <a:rPr lang="zh-CN" altLang="en-US" dirty="0"/>
              <a:t>）。</a:t>
            </a:r>
            <a:endParaRPr lang="en-US" altLang="zh-CN" dirty="0"/>
          </a:p>
          <a:p>
            <a:pPr marL="17462" lvl="1" indent="0">
              <a:buNone/>
            </a:pPr>
            <a:endParaRPr lang="en-US" altLang="zh-CN" dirty="0"/>
          </a:p>
          <a:p>
            <a:pPr marL="17462" lvl="1" indent="0">
              <a:buNone/>
            </a:pPr>
            <a:r>
              <a:rPr lang="zh-CN" altLang="en-US" dirty="0"/>
              <a:t>       输出可以是整个元组（</a:t>
            </a:r>
            <a:r>
              <a:rPr lang="en-US" altLang="zh-CN" dirty="0"/>
              <a:t>NSM</a:t>
            </a:r>
            <a:r>
              <a:rPr lang="zh-CN" altLang="en-US" dirty="0"/>
              <a:t>存储模式），或者属性子集（</a:t>
            </a:r>
            <a:r>
              <a:rPr lang="en-US" altLang="zh-CN" dirty="0"/>
              <a:t>DSM</a:t>
            </a:r>
            <a:r>
              <a:rPr lang="zh-CN" altLang="en-US" dirty="0"/>
              <a:t>存储模式）。</a:t>
            </a:r>
            <a:endParaRPr lang="en-US" altLang="zh-CN" dirty="0"/>
          </a:p>
          <a:p>
            <a:pPr lvl="1"/>
            <a:endParaRPr lang="en-US" altLang="zh-CN"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12"/>
          </p:nvPr>
        </p:nvSpPr>
        <p:spPr/>
        <p:txBody>
          <a:bodyPr/>
          <a:lstStyle/>
          <a:p>
            <a:pPr>
              <a:defRPr/>
            </a:pPr>
            <a:fld id="{BCABB3B7-40FC-498F-90D6-69ECBA7F181C}" type="slidenum">
              <a:rPr lang="zh-CN" altLang="en-US" smtClean="0"/>
              <a:pPr>
                <a:defRPr/>
              </a:pPr>
              <a:t>105</a:t>
            </a:fld>
            <a:endParaRPr lang="en-US" altLang="zh-CN"/>
          </a:p>
        </p:txBody>
      </p:sp>
    </p:spTree>
    <p:extLst>
      <p:ext uri="{BB962C8B-B14F-4D97-AF65-F5344CB8AC3E}">
        <p14:creationId xmlns:p14="http://schemas.microsoft.com/office/powerpoint/2010/main" val="16821368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1991544" y="1026720"/>
            <a:ext cx="4104456" cy="119721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b="1" dirty="0">
                <a:solidFill>
                  <a:prstClr val="black"/>
                </a:solidFill>
                <a:latin typeface="新宋体" panose="02010609030101010101" pitchFamily="49" charset="-122"/>
                <a:ea typeface="新宋体" panose="02010609030101010101" pitchFamily="49" charset="-122"/>
              </a:rPr>
              <a:t>  return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91544" y="2295946"/>
            <a:ext cx="4104456" cy="192514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(t1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return out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575720" y="3926003"/>
            <a:ext cx="3329136" cy="14313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child.Output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err="1">
                <a:solidFill>
                  <a:prstClr val="black"/>
                </a:solidFill>
                <a:latin typeface="新宋体" panose="02010609030101010101" pitchFamily="49" charset="-122"/>
                <a:ea typeface="新宋体" panose="02010609030101010101" pitchFamily="49" charset="-122"/>
              </a:rPr>
              <a:t>r</a:t>
            </a:r>
            <a:r>
              <a:rPr lang="en-US" altLang="zh-CN" sz="2000" b="1" dirty="0" err="1">
                <a:solidFill>
                  <a:prstClr val="black"/>
                </a:solidFill>
                <a:latin typeface="新宋体" panose="02010609030101010101" pitchFamily="49" charset="-122"/>
                <a:ea typeface="新宋体" panose="02010609030101010101" pitchFamily="49" charset="-122"/>
              </a:rPr>
              <a:t>eutrn</a:t>
            </a:r>
            <a:r>
              <a:rPr lang="en-US" altLang="zh-CN" sz="2000" b="1" dirty="0">
                <a:solidFill>
                  <a:prstClr val="black"/>
                </a:solidFill>
                <a:latin typeface="新宋体" panose="02010609030101010101" pitchFamily="49" charset="-122"/>
                <a:ea typeface="新宋体" panose="02010609030101010101" pitchFamily="49" charset="-122"/>
              </a:rPr>
              <a:t>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965114" y="5445224"/>
            <a:ext cx="2232248" cy="12482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937564" y="5445225"/>
            <a:ext cx="1967292" cy="124829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r</a:t>
            </a:r>
            <a:r>
              <a:rPr lang="en-US" altLang="zh-CN" sz="2000" b="1" dirty="0">
                <a:solidFill>
                  <a:prstClr val="black"/>
                </a:solidFill>
                <a:latin typeface="新宋体" panose="02010609030101010101" pitchFamily="49" charset="-122"/>
                <a:ea typeface="新宋体" panose="02010609030101010101" pitchFamily="49" charset="-122"/>
              </a:rPr>
              <a:t>eturn out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1965114" y="194337"/>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12"/>
          </p:nvPr>
        </p:nvSpPr>
        <p:spPr/>
        <p:txBody>
          <a:bodyPr/>
          <a:lstStyle/>
          <a:p>
            <a:pPr>
              <a:defRPr/>
            </a:pPr>
            <a:fld id="{BCABB3B7-40FC-498F-90D6-69ECBA7F181C}" type="slidenum">
              <a:rPr lang="zh-CN" altLang="en-US" smtClean="0"/>
              <a:pPr>
                <a:defRPr/>
              </a:pPr>
              <a:t>106</a:t>
            </a:fld>
            <a:endParaRPr lang="en-US" altLang="zh-CN"/>
          </a:p>
        </p:txBody>
      </p:sp>
    </p:spTree>
    <p:extLst>
      <p:ext uri="{BB962C8B-B14F-4D97-AF65-F5344CB8AC3E}">
        <p14:creationId xmlns:p14="http://schemas.microsoft.com/office/powerpoint/2010/main" val="17496098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2"/>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b="1" dirty="0">
                <a:solidFill>
                  <a:prstClr val="black"/>
                </a:solidFill>
                <a:latin typeface="新宋体" panose="02010609030101010101" pitchFamily="49" charset="-122"/>
                <a:ea typeface="新宋体" panose="02010609030101010101" pitchFamily="49" charset="-122"/>
              </a:rPr>
              <a:t>return out</a:t>
            </a:r>
            <a:r>
              <a:rPr lang="en-US" altLang="zh-CN" sz="12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 </a:t>
            </a:r>
            <a:r>
              <a:rPr lang="en-US" altLang="zh-CN" sz="1400" dirty="0">
                <a:solidFill>
                  <a:prstClr val="black"/>
                </a:solidFill>
                <a:latin typeface="Arial Unicode MS"/>
                <a:ea typeface="Arial Unicode MS"/>
                <a:cs typeface="Arial Unicode MS"/>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return out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err="1">
                <a:solidFill>
                  <a:prstClr val="black"/>
                </a:solidFill>
                <a:latin typeface="新宋体" panose="02010609030101010101" pitchFamily="49" charset="-122"/>
                <a:ea typeface="新宋体" panose="02010609030101010101" pitchFamily="49" charset="-122"/>
              </a:rPr>
              <a:t>r</a:t>
            </a:r>
            <a:r>
              <a:rPr lang="en-US" altLang="zh-CN" sz="1400" b="1" dirty="0" err="1">
                <a:solidFill>
                  <a:prstClr val="black"/>
                </a:solidFill>
                <a:latin typeface="新宋体" panose="02010609030101010101" pitchFamily="49" charset="-122"/>
                <a:ea typeface="新宋体" panose="02010609030101010101" pitchFamily="49" charset="-122"/>
              </a:rPr>
              <a:t>eutrn</a:t>
            </a:r>
            <a:r>
              <a:rPr lang="en-US" altLang="zh-CN" sz="1400" b="1" dirty="0">
                <a:solidFill>
                  <a:prstClr val="black"/>
                </a:solidFill>
                <a:latin typeface="新宋体" panose="02010609030101010101" pitchFamily="49" charset="-122"/>
                <a:ea typeface="新宋体" panose="02010609030101010101" pitchFamily="49" charset="-122"/>
              </a:rPr>
              <a:t>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2495600" y="1775274"/>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2495599" y="2839539"/>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3647729" y="2929061"/>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1775521"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184752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60" name="对话气泡: 圆角矩形 59">
            <a:extLst>
              <a:ext uri="{FF2B5EF4-FFF2-40B4-BE49-F238E27FC236}">
                <a16:creationId xmlns:a16="http://schemas.microsoft.com/office/drawing/2014/main" id="{39992EE2-A097-4AD3-842C-562966755AF9}"/>
              </a:ext>
            </a:extLst>
          </p:cNvPr>
          <p:cNvSpPr/>
          <p:nvPr/>
        </p:nvSpPr>
        <p:spPr bwMode="auto">
          <a:xfrm>
            <a:off x="3173761" y="4457897"/>
            <a:ext cx="793410" cy="360040"/>
          </a:xfrm>
          <a:prstGeom prst="wedgeRoundRectCallout">
            <a:avLst>
              <a:gd name="adj1" fmla="val 60426"/>
              <a:gd name="adj2" fmla="val 165324"/>
              <a:gd name="adj3" fmla="val 16667"/>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b="1" dirty="0">
                <a:solidFill>
                  <a:prstClr val="black"/>
                </a:solidFill>
                <a:latin typeface="Tahoma" pitchFamily="34" charset="0"/>
              </a:rPr>
              <a:t>所有元组</a:t>
            </a:r>
          </a:p>
        </p:txBody>
      </p:sp>
      <p:sp>
        <p:nvSpPr>
          <p:cNvPr id="61" name="Text Box 4">
            <a:extLst>
              <a:ext uri="{FF2B5EF4-FFF2-40B4-BE49-F238E27FC236}">
                <a16:creationId xmlns:a16="http://schemas.microsoft.com/office/drawing/2014/main" id="{37C76182-4FE5-4E44-97E5-F0F1E725FF82}"/>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D836941A-92D7-408A-8E07-FA3F209DA54D}"/>
              </a:ext>
            </a:extLst>
          </p:cNvPr>
          <p:cNvSpPr>
            <a:spLocks noGrp="1"/>
          </p:cNvSpPr>
          <p:nvPr>
            <p:ph type="sldNum" sz="quarter" idx="12"/>
          </p:nvPr>
        </p:nvSpPr>
        <p:spPr/>
        <p:txBody>
          <a:bodyPr/>
          <a:lstStyle/>
          <a:p>
            <a:pPr>
              <a:defRPr/>
            </a:pPr>
            <a:fld id="{BCABB3B7-40FC-498F-90D6-69ECBA7F181C}" type="slidenum">
              <a:rPr lang="zh-CN" altLang="en-US" smtClean="0"/>
              <a:pPr>
                <a:defRPr/>
              </a:pPr>
              <a:t>107</a:t>
            </a:fld>
            <a:endParaRPr lang="en-US" altLang="zh-CN"/>
          </a:p>
        </p:txBody>
      </p:sp>
    </p:spTree>
    <p:extLst>
      <p:ext uri="{BB962C8B-B14F-4D97-AF65-F5344CB8AC3E}">
        <p14:creationId xmlns:p14="http://schemas.microsoft.com/office/powerpoint/2010/main" val="11597240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2"/>
            <a:ext cx="3600400" cy="89732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b="1" dirty="0">
                <a:solidFill>
                  <a:prstClr val="black"/>
                </a:solidFill>
                <a:latin typeface="新宋体" panose="02010609030101010101" pitchFamily="49" charset="-122"/>
                <a:ea typeface="新宋体" panose="02010609030101010101" pitchFamily="49" charset="-122"/>
              </a:rPr>
              <a:t>return out</a:t>
            </a:r>
            <a:r>
              <a:rPr lang="en-US" altLang="zh-CN" sz="12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492897"/>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return out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child.output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err="1">
                <a:solidFill>
                  <a:prstClr val="black"/>
                </a:solidFill>
                <a:latin typeface="新宋体" panose="02010609030101010101" pitchFamily="49" charset="-122"/>
                <a:ea typeface="新宋体" panose="02010609030101010101" pitchFamily="49" charset="-122"/>
              </a:rPr>
              <a:t>r</a:t>
            </a:r>
            <a:r>
              <a:rPr lang="en-US" altLang="zh-CN" sz="1400" b="1" dirty="0" err="1">
                <a:solidFill>
                  <a:prstClr val="black"/>
                </a:solidFill>
                <a:latin typeface="新宋体" panose="02010609030101010101" pitchFamily="49" charset="-122"/>
                <a:ea typeface="新宋体" panose="02010609030101010101" pitchFamily="49" charset="-122"/>
              </a:rPr>
              <a:t>eutrn</a:t>
            </a:r>
            <a:r>
              <a:rPr lang="en-US" altLang="zh-CN" sz="1400" b="1" dirty="0">
                <a:solidFill>
                  <a:prstClr val="black"/>
                </a:solidFill>
                <a:latin typeface="新宋体" panose="02010609030101010101" pitchFamily="49" charset="-122"/>
                <a:ea typeface="新宋体" panose="02010609030101010101" pitchFamily="49" charset="-122"/>
              </a:rPr>
              <a:t> </a:t>
            </a:r>
            <a:r>
              <a:rPr lang="en-US" altLang="zh-CN" sz="1400" b="1" dirty="0">
                <a:solidFill>
                  <a:srgbClr val="FF0000"/>
                </a:solidFill>
                <a:latin typeface="新宋体" panose="02010609030101010101" pitchFamily="49" charset="-122"/>
                <a:ea typeface="新宋体" panose="02010609030101010101" pitchFamily="49" charset="-122"/>
              </a:rPr>
              <a:t>out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0" name="AutoShape 4">
            <a:extLst>
              <a:ext uri="{FF2B5EF4-FFF2-40B4-BE49-F238E27FC236}">
                <a16:creationId xmlns:a16="http://schemas.microsoft.com/office/drawing/2014/main" id="{25665083-3F51-412A-A7A1-667FE1CDE354}"/>
              </a:ext>
            </a:extLst>
          </p:cNvPr>
          <p:cNvSpPr>
            <a:spLocks noChangeArrowheads="1"/>
          </p:cNvSpPr>
          <p:nvPr/>
        </p:nvSpPr>
        <p:spPr bwMode="auto">
          <a:xfrm rot="5400000" flipH="1">
            <a:off x="4669272" y="3415570"/>
            <a:ext cx="178700" cy="205563"/>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616540"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1535244"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r</a:t>
            </a:r>
            <a:r>
              <a:rPr lang="en-US" altLang="zh-CN" sz="1400" b="1" dirty="0">
                <a:solidFill>
                  <a:prstClr val="black"/>
                </a:solidFill>
                <a:latin typeface="新宋体" panose="02010609030101010101" pitchFamily="49" charset="-122"/>
                <a:ea typeface="新宋体" panose="02010609030101010101" pitchFamily="49" charset="-122"/>
              </a:rPr>
              <a:t>eturn out </a:t>
            </a:r>
            <a:endParaRPr lang="zh-CN" altLang="en-US" sz="1400" b="1" dirty="0">
              <a:solidFill>
                <a:prstClr val="black"/>
              </a:solidFill>
              <a:latin typeface="新宋体" panose="02010609030101010101" pitchFamily="49" charset="-122"/>
              <a:ea typeface="新宋体" panose="02010609030101010101" pitchFamily="49" charset="-122"/>
            </a:endParaRPr>
          </a:p>
        </p:txBody>
      </p:sp>
      <p:cxnSp>
        <p:nvCxnSpPr>
          <p:cNvPr id="18" name="连接符: 曲线 17">
            <a:extLst>
              <a:ext uri="{FF2B5EF4-FFF2-40B4-BE49-F238E27FC236}">
                <a16:creationId xmlns:a16="http://schemas.microsoft.com/office/drawing/2014/main" id="{F5428B45-4BB0-45E3-8F51-B623AB8CC02D}"/>
              </a:ext>
            </a:extLst>
          </p:cNvPr>
          <p:cNvCxnSpPr>
            <a:cxnSpLocks/>
            <a:stCxn id="25" idx="1"/>
            <a:endCxn id="26" idx="0"/>
          </p:cNvCxnSpPr>
          <p:nvPr/>
        </p:nvCxnSpPr>
        <p:spPr bwMode="auto">
          <a:xfrm rot="10800000" flipH="1" flipV="1">
            <a:off x="2495600" y="1775274"/>
            <a:ext cx="1800200" cy="717623"/>
          </a:xfrm>
          <a:prstGeom prst="curvedConnector4">
            <a:avLst>
              <a:gd name="adj1" fmla="val -12699"/>
              <a:gd name="adj2" fmla="val 81260"/>
            </a:avLst>
          </a:prstGeom>
          <a:solidFill>
            <a:schemeClr val="bg1"/>
          </a:solidFill>
          <a:ln w="9525" cap="flat" cmpd="sng" algn="ctr">
            <a:solidFill>
              <a:schemeClr val="tx1"/>
            </a:solidFill>
            <a:prstDash val="solid"/>
            <a:round/>
            <a:headEnd type="none" w="med" len="med"/>
            <a:tailEnd type="triangle"/>
          </a:ln>
          <a:effectLst/>
        </p:spPr>
      </p:cxnSp>
      <p:sp>
        <p:nvSpPr>
          <p:cNvPr id="39" name="矩形 38">
            <a:extLst>
              <a:ext uri="{FF2B5EF4-FFF2-40B4-BE49-F238E27FC236}">
                <a16:creationId xmlns:a16="http://schemas.microsoft.com/office/drawing/2014/main" id="{C26AC635-8DC6-4383-BC27-E1288D86C142}"/>
              </a:ext>
            </a:extLst>
          </p:cNvPr>
          <p:cNvSpPr/>
          <p:nvPr/>
        </p:nvSpPr>
        <p:spPr bwMode="auto">
          <a:xfrm>
            <a:off x="2495600" y="2701866"/>
            <a:ext cx="720081" cy="275346"/>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1" name="连接符: 曲线 40">
            <a:extLst>
              <a:ext uri="{FF2B5EF4-FFF2-40B4-BE49-F238E27FC236}">
                <a16:creationId xmlns:a16="http://schemas.microsoft.com/office/drawing/2014/main" id="{9386CD3A-A0E1-4D74-9278-43E9178567F1}"/>
              </a:ext>
            </a:extLst>
          </p:cNvPr>
          <p:cNvCxnSpPr>
            <a:stCxn id="39" idx="1"/>
            <a:endCxn id="31" idx="0"/>
          </p:cNvCxnSpPr>
          <p:nvPr/>
        </p:nvCxnSpPr>
        <p:spPr bwMode="auto">
          <a:xfrm rot="10800000" flipH="1" flipV="1">
            <a:off x="2495599" y="2839539"/>
            <a:ext cx="888563" cy="2605685"/>
          </a:xfrm>
          <a:prstGeom prst="curvedConnector4">
            <a:avLst>
              <a:gd name="adj1" fmla="val -25727"/>
              <a:gd name="adj2" fmla="val 52642"/>
            </a:avLst>
          </a:prstGeom>
          <a:solidFill>
            <a:schemeClr val="bg1"/>
          </a:solidFill>
          <a:ln w="9525" cap="flat" cmpd="sng" algn="ctr">
            <a:solidFill>
              <a:schemeClr val="tx1"/>
            </a:solidFill>
            <a:prstDash val="solid"/>
            <a:round/>
            <a:headEnd type="none" w="med" len="med"/>
            <a:tailEnd type="triangle"/>
          </a:ln>
          <a:effectLst/>
        </p:spPr>
      </p:cxnSp>
      <p:sp>
        <p:nvSpPr>
          <p:cNvPr id="43" name="矩形 42">
            <a:extLst>
              <a:ext uri="{FF2B5EF4-FFF2-40B4-BE49-F238E27FC236}">
                <a16:creationId xmlns:a16="http://schemas.microsoft.com/office/drawing/2014/main" id="{A973F57B-BDF2-4216-B34A-9771DD78A2C6}"/>
              </a:ext>
            </a:extLst>
          </p:cNvPr>
          <p:cNvSpPr/>
          <p:nvPr/>
        </p:nvSpPr>
        <p:spPr bwMode="auto">
          <a:xfrm>
            <a:off x="3215680" y="6096000"/>
            <a:ext cx="432048" cy="165470"/>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4" name="矩形 43">
            <a:extLst>
              <a:ext uri="{FF2B5EF4-FFF2-40B4-BE49-F238E27FC236}">
                <a16:creationId xmlns:a16="http://schemas.microsoft.com/office/drawing/2014/main" id="{07EE997B-323D-4425-8633-75CE7CE344E3}"/>
              </a:ext>
            </a:extLst>
          </p:cNvPr>
          <p:cNvSpPr/>
          <p:nvPr/>
        </p:nvSpPr>
        <p:spPr bwMode="auto">
          <a:xfrm>
            <a:off x="3888218" y="2701866"/>
            <a:ext cx="767623" cy="227194"/>
          </a:xfrm>
          <a:prstGeom prst="rect">
            <a:avLst/>
          </a:prstGeom>
          <a:solidFill>
            <a:schemeClr val="bg1">
              <a:alpha val="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6" name="连接符: 曲线 45">
            <a:extLst>
              <a:ext uri="{FF2B5EF4-FFF2-40B4-BE49-F238E27FC236}">
                <a16:creationId xmlns:a16="http://schemas.microsoft.com/office/drawing/2014/main" id="{51A897C3-B303-4B81-B4EC-8F2CD56A66C8}"/>
              </a:ext>
            </a:extLst>
          </p:cNvPr>
          <p:cNvCxnSpPr>
            <a:cxnSpLocks/>
            <a:stCxn id="43" idx="3"/>
            <a:endCxn id="44" idx="2"/>
          </p:cNvCxnSpPr>
          <p:nvPr/>
        </p:nvCxnSpPr>
        <p:spPr bwMode="auto">
          <a:xfrm flipV="1">
            <a:off x="3647729" y="2929061"/>
            <a:ext cx="624301" cy="3249675"/>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7" name="椭圆 56">
            <a:extLst>
              <a:ext uri="{FF2B5EF4-FFF2-40B4-BE49-F238E27FC236}">
                <a16:creationId xmlns:a16="http://schemas.microsoft.com/office/drawing/2014/main" id="{270EA775-0036-4FDA-9741-D113D78AA4F5}"/>
              </a:ext>
            </a:extLst>
          </p:cNvPr>
          <p:cNvSpPr/>
          <p:nvPr/>
        </p:nvSpPr>
        <p:spPr bwMode="auto">
          <a:xfrm>
            <a:off x="1853281"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4BF23AF7-43F8-4D90-98B4-181DB07C9089}"/>
              </a:ext>
            </a:extLst>
          </p:cNvPr>
          <p:cNvSpPr/>
          <p:nvPr/>
        </p:nvSpPr>
        <p:spPr bwMode="auto">
          <a:xfrm>
            <a:off x="1775521" y="314096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9" name="椭圆 58">
            <a:extLst>
              <a:ext uri="{FF2B5EF4-FFF2-40B4-BE49-F238E27FC236}">
                <a16:creationId xmlns:a16="http://schemas.microsoft.com/office/drawing/2014/main" id="{93E4D598-715A-4AC1-AF1D-A853368C5C71}"/>
              </a:ext>
            </a:extLst>
          </p:cNvPr>
          <p:cNvSpPr/>
          <p:nvPr/>
        </p:nvSpPr>
        <p:spPr bwMode="auto">
          <a:xfrm>
            <a:off x="184752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3</a:t>
            </a:r>
            <a:endParaRPr lang="zh-CN" altLang="en-US" b="1" dirty="0">
              <a:solidFill>
                <a:prstClr val="white"/>
              </a:solidFill>
              <a:latin typeface="Tahoma" pitchFamily="34" charset="0"/>
            </a:endParaRPr>
          </a:p>
        </p:txBody>
      </p:sp>
      <p:sp>
        <p:nvSpPr>
          <p:cNvPr id="2" name="矩形 1">
            <a:extLst>
              <a:ext uri="{FF2B5EF4-FFF2-40B4-BE49-F238E27FC236}">
                <a16:creationId xmlns:a16="http://schemas.microsoft.com/office/drawing/2014/main" id="{7B486C49-64AF-49F1-B6FD-A457D89361D0}"/>
              </a:ext>
            </a:extLst>
          </p:cNvPr>
          <p:cNvSpPr/>
          <p:nvPr/>
        </p:nvSpPr>
        <p:spPr bwMode="auto">
          <a:xfrm>
            <a:off x="3994687" y="4377681"/>
            <a:ext cx="404532"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 name="连接符: 曲线 3">
            <a:extLst>
              <a:ext uri="{FF2B5EF4-FFF2-40B4-BE49-F238E27FC236}">
                <a16:creationId xmlns:a16="http://schemas.microsoft.com/office/drawing/2014/main" id="{4D218D38-D983-4024-84CB-E575EF11BCB3}"/>
              </a:ext>
            </a:extLst>
          </p:cNvPr>
          <p:cNvCxnSpPr>
            <a:cxnSpLocks/>
            <a:stCxn id="2" idx="1"/>
            <a:endCxn id="38" idx="0"/>
          </p:cNvCxnSpPr>
          <p:nvPr/>
        </p:nvCxnSpPr>
        <p:spPr bwMode="auto">
          <a:xfrm rot="10800000" flipH="1" flipV="1">
            <a:off x="3994687" y="4472422"/>
            <a:ext cx="1621723" cy="972802"/>
          </a:xfrm>
          <a:prstGeom prst="curvedConnector4">
            <a:avLst>
              <a:gd name="adj1" fmla="val -14096"/>
              <a:gd name="adj2" fmla="val 54869"/>
            </a:avLst>
          </a:prstGeom>
          <a:solidFill>
            <a:schemeClr val="bg1"/>
          </a:solidFill>
          <a:ln w="9525" cap="flat" cmpd="sng" algn="ctr">
            <a:solidFill>
              <a:srgbClr val="FF0000"/>
            </a:solidFill>
            <a:prstDash val="solid"/>
            <a:round/>
            <a:headEnd type="none" w="med" len="med"/>
            <a:tailEnd type="triangle"/>
          </a:ln>
          <a:effectLst/>
        </p:spPr>
      </p:cxnSp>
      <p:sp>
        <p:nvSpPr>
          <p:cNvPr id="27" name="矩形 26">
            <a:extLst>
              <a:ext uri="{FF2B5EF4-FFF2-40B4-BE49-F238E27FC236}">
                <a16:creationId xmlns:a16="http://schemas.microsoft.com/office/drawing/2014/main" id="{ACAD4AE7-E18A-4E57-B5AD-F7FF9D49C80F}"/>
              </a:ext>
            </a:extLst>
          </p:cNvPr>
          <p:cNvSpPr/>
          <p:nvPr/>
        </p:nvSpPr>
        <p:spPr bwMode="auto">
          <a:xfrm>
            <a:off x="5375920" y="4377681"/>
            <a:ext cx="768316" cy="189483"/>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8E3BD8BD-0255-4736-AD25-0A44BE76B908}"/>
              </a:ext>
            </a:extLst>
          </p:cNvPr>
          <p:cNvSpPr/>
          <p:nvPr/>
        </p:nvSpPr>
        <p:spPr bwMode="auto">
          <a:xfrm>
            <a:off x="5519936" y="6096000"/>
            <a:ext cx="360040" cy="16547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3" name="连接符: 曲线 32">
            <a:extLst>
              <a:ext uri="{FF2B5EF4-FFF2-40B4-BE49-F238E27FC236}">
                <a16:creationId xmlns:a16="http://schemas.microsoft.com/office/drawing/2014/main" id="{4FC0081B-20CE-42D9-8D53-79F295CE4A98}"/>
              </a:ext>
            </a:extLst>
          </p:cNvPr>
          <p:cNvCxnSpPr>
            <a:cxnSpLocks/>
            <a:stCxn id="29" idx="3"/>
            <a:endCxn id="27" idx="2"/>
          </p:cNvCxnSpPr>
          <p:nvPr/>
        </p:nvCxnSpPr>
        <p:spPr bwMode="auto">
          <a:xfrm flipH="1" flipV="1">
            <a:off x="5760078" y="4567163"/>
            <a:ext cx="119898" cy="1611572"/>
          </a:xfrm>
          <a:prstGeom prst="curvedConnector4">
            <a:avLst>
              <a:gd name="adj1" fmla="val -190662"/>
              <a:gd name="adj2" fmla="val 52567"/>
            </a:avLst>
          </a:prstGeom>
          <a:solidFill>
            <a:schemeClr val="bg1"/>
          </a:solidFill>
          <a:ln w="9525" cap="flat" cmpd="sng" algn="ctr">
            <a:solidFill>
              <a:srgbClr val="FF0000"/>
            </a:solidFill>
            <a:prstDash val="solid"/>
            <a:round/>
            <a:headEnd type="none" w="med" len="med"/>
            <a:tailEnd type="triangle"/>
          </a:ln>
          <a:effectLst/>
        </p:spPr>
      </p:cxnSp>
      <p:sp>
        <p:nvSpPr>
          <p:cNvPr id="36" name="矩形 35">
            <a:extLst>
              <a:ext uri="{FF2B5EF4-FFF2-40B4-BE49-F238E27FC236}">
                <a16:creationId xmlns:a16="http://schemas.microsoft.com/office/drawing/2014/main" id="{2238DCBA-6BAC-4A40-9EC4-437CA18050D0}"/>
              </a:ext>
            </a:extLst>
          </p:cNvPr>
          <p:cNvSpPr/>
          <p:nvPr/>
        </p:nvSpPr>
        <p:spPr bwMode="auto">
          <a:xfrm>
            <a:off x="4655840" y="4833832"/>
            <a:ext cx="384158" cy="142527"/>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7" name="矩形 36">
            <a:extLst>
              <a:ext uri="{FF2B5EF4-FFF2-40B4-BE49-F238E27FC236}">
                <a16:creationId xmlns:a16="http://schemas.microsoft.com/office/drawing/2014/main" id="{65FD1166-2D12-4713-8BF0-56AD73DA0680}"/>
              </a:ext>
            </a:extLst>
          </p:cNvPr>
          <p:cNvSpPr/>
          <p:nvPr/>
        </p:nvSpPr>
        <p:spPr bwMode="auto">
          <a:xfrm>
            <a:off x="3994686" y="3140969"/>
            <a:ext cx="767623"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45" name="连接符: 曲线 44">
            <a:extLst>
              <a:ext uri="{FF2B5EF4-FFF2-40B4-BE49-F238E27FC236}">
                <a16:creationId xmlns:a16="http://schemas.microsoft.com/office/drawing/2014/main" id="{3FEC3816-3E4D-45FC-AE13-1E653BE9F3F8}"/>
              </a:ext>
            </a:extLst>
          </p:cNvPr>
          <p:cNvCxnSpPr>
            <a:cxnSpLocks/>
            <a:stCxn id="36" idx="3"/>
            <a:endCxn id="37" idx="2"/>
          </p:cNvCxnSpPr>
          <p:nvPr/>
        </p:nvCxnSpPr>
        <p:spPr bwMode="auto">
          <a:xfrm flipH="1" flipV="1">
            <a:off x="4378498" y="3365223"/>
            <a:ext cx="661501" cy="1539872"/>
          </a:xfrm>
          <a:prstGeom prst="curvedConnector4">
            <a:avLst>
              <a:gd name="adj1" fmla="val -34558"/>
              <a:gd name="adj2" fmla="val 52314"/>
            </a:avLst>
          </a:prstGeom>
          <a:solidFill>
            <a:schemeClr val="bg1"/>
          </a:solidFill>
          <a:ln w="9525" cap="flat" cmpd="sng" algn="ctr">
            <a:solidFill>
              <a:srgbClr val="FF0000"/>
            </a:solidFill>
            <a:prstDash val="solid"/>
            <a:round/>
            <a:headEnd type="none" w="med" len="med"/>
            <a:tailEnd type="triangle"/>
          </a:ln>
          <a:effectLst/>
        </p:spPr>
      </p:cxnSp>
      <p:sp>
        <p:nvSpPr>
          <p:cNvPr id="54" name="椭圆 53">
            <a:extLst>
              <a:ext uri="{FF2B5EF4-FFF2-40B4-BE49-F238E27FC236}">
                <a16:creationId xmlns:a16="http://schemas.microsoft.com/office/drawing/2014/main" id="{2B6A758B-0C57-4B00-B954-E87EB7C19210}"/>
              </a:ext>
            </a:extLst>
          </p:cNvPr>
          <p:cNvSpPr/>
          <p:nvPr/>
        </p:nvSpPr>
        <p:spPr bwMode="auto">
          <a:xfrm>
            <a:off x="6389782" y="4365104"/>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4</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97EC5167-126E-460A-B126-1E173EBE3526}"/>
              </a:ext>
            </a:extLst>
          </p:cNvPr>
          <p:cNvSpPr/>
          <p:nvPr/>
        </p:nvSpPr>
        <p:spPr bwMode="auto">
          <a:xfrm>
            <a:off x="6168009"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50" name="矩形 49">
            <a:extLst>
              <a:ext uri="{FF2B5EF4-FFF2-40B4-BE49-F238E27FC236}">
                <a16:creationId xmlns:a16="http://schemas.microsoft.com/office/drawing/2014/main" id="{D98714FB-EB70-4FD2-AD71-DAB35AEA7EE3}"/>
              </a:ext>
            </a:extLst>
          </p:cNvPr>
          <p:cNvSpPr/>
          <p:nvPr/>
        </p:nvSpPr>
        <p:spPr bwMode="auto">
          <a:xfrm>
            <a:off x="2495598" y="3140969"/>
            <a:ext cx="426299" cy="22425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52" name="连接符: 曲线 51">
            <a:extLst>
              <a:ext uri="{FF2B5EF4-FFF2-40B4-BE49-F238E27FC236}">
                <a16:creationId xmlns:a16="http://schemas.microsoft.com/office/drawing/2014/main" id="{9055FA46-A67A-459C-B0FB-9DC146767442}"/>
              </a:ext>
            </a:extLst>
          </p:cNvPr>
          <p:cNvCxnSpPr>
            <a:stCxn id="50" idx="1"/>
            <a:endCxn id="28" idx="0"/>
          </p:cNvCxnSpPr>
          <p:nvPr/>
        </p:nvCxnSpPr>
        <p:spPr bwMode="auto">
          <a:xfrm rot="10800000" flipH="1" flipV="1">
            <a:off x="2495597" y="3253096"/>
            <a:ext cx="2770913" cy="907017"/>
          </a:xfrm>
          <a:prstGeom prst="curvedConnector4">
            <a:avLst>
              <a:gd name="adj1" fmla="val -4802"/>
              <a:gd name="adj2" fmla="val 56181"/>
            </a:avLst>
          </a:prstGeom>
          <a:solidFill>
            <a:schemeClr val="bg1"/>
          </a:solidFill>
          <a:ln w="9525" cap="flat" cmpd="sng" algn="ctr">
            <a:solidFill>
              <a:srgbClr val="FF0000"/>
            </a:solidFill>
            <a:prstDash val="solid"/>
            <a:round/>
            <a:headEnd type="none" w="med" len="med"/>
            <a:tailEnd type="triangle"/>
          </a:ln>
          <a:effectLst/>
        </p:spPr>
      </p:cxnSp>
      <p:sp>
        <p:nvSpPr>
          <p:cNvPr id="47" name="Text Box 4">
            <a:extLst>
              <a:ext uri="{FF2B5EF4-FFF2-40B4-BE49-F238E27FC236}">
                <a16:creationId xmlns:a16="http://schemas.microsoft.com/office/drawing/2014/main" id="{891107C1-9681-4AA9-B29E-03147D4A8163}"/>
              </a:ext>
            </a:extLst>
          </p:cNvPr>
          <p:cNvSpPr txBox="1">
            <a:spLocks noChangeArrowheads="1"/>
          </p:cNvSpPr>
          <p:nvPr/>
        </p:nvSpPr>
        <p:spPr bwMode="auto">
          <a:xfrm>
            <a:off x="1978405" y="43224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3" name="灯片编号占位符 2">
            <a:extLst>
              <a:ext uri="{FF2B5EF4-FFF2-40B4-BE49-F238E27FC236}">
                <a16:creationId xmlns:a16="http://schemas.microsoft.com/office/drawing/2014/main" id="{251B1CB6-56E0-4673-BC13-320575FD5E84}"/>
              </a:ext>
            </a:extLst>
          </p:cNvPr>
          <p:cNvSpPr>
            <a:spLocks noGrp="1"/>
          </p:cNvSpPr>
          <p:nvPr>
            <p:ph type="sldNum" sz="quarter" idx="12"/>
          </p:nvPr>
        </p:nvSpPr>
        <p:spPr/>
        <p:txBody>
          <a:bodyPr/>
          <a:lstStyle/>
          <a:p>
            <a:pPr>
              <a:defRPr/>
            </a:pPr>
            <a:fld id="{BCABB3B7-40FC-498F-90D6-69ECBA7F181C}" type="slidenum">
              <a:rPr lang="zh-CN" altLang="en-US" smtClean="0"/>
              <a:pPr>
                <a:defRPr/>
              </a:pPr>
              <a:t>108</a:t>
            </a:fld>
            <a:endParaRPr lang="en-US" altLang="zh-CN"/>
          </a:p>
        </p:txBody>
      </p:sp>
    </p:spTree>
    <p:extLst>
      <p:ext uri="{BB962C8B-B14F-4D97-AF65-F5344CB8AC3E}">
        <p14:creationId xmlns:p14="http://schemas.microsoft.com/office/powerpoint/2010/main" val="16611305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2209800" y="1460977"/>
            <a:ext cx="7772400" cy="5187280"/>
          </a:xfrm>
        </p:spPr>
        <p:txBody>
          <a:bodyPr/>
          <a:lstStyle/>
          <a:p>
            <a:pPr marL="0" indent="0">
              <a:buNone/>
            </a:pPr>
            <a:r>
              <a:rPr lang="zh-CN" altLang="en-US" dirty="0"/>
              <a:t>物化模型特点：</a:t>
            </a:r>
            <a:endParaRPr lang="en-US" altLang="zh-CN" dirty="0"/>
          </a:p>
          <a:p>
            <a:pPr marL="269875" lvl="1" indent="-269875">
              <a:buFont typeface="Wingdings" panose="05000000000000000000" pitchFamily="2" charset="2"/>
              <a:buChar char="Ø"/>
            </a:pPr>
            <a:r>
              <a:rPr lang="zh-CN" altLang="en-US" dirty="0"/>
              <a:t>适合</a:t>
            </a:r>
            <a:r>
              <a:rPr lang="en-US" altLang="zh-CN" dirty="0"/>
              <a:t>OLTP</a:t>
            </a:r>
            <a:r>
              <a:rPr lang="zh-CN" altLang="en-US" dirty="0"/>
              <a:t>，一次处理少量数据；</a:t>
            </a:r>
            <a:endParaRPr lang="en-US" altLang="zh-CN" dirty="0"/>
          </a:p>
          <a:p>
            <a:pPr marL="269875" lvl="1" indent="-269875">
              <a:buFont typeface="Wingdings" panose="05000000000000000000" pitchFamily="2" charset="2"/>
              <a:buChar char="Ø"/>
            </a:pPr>
            <a:r>
              <a:rPr lang="zh-CN" altLang="en-US" dirty="0"/>
              <a:t>相对火山模型，较少的函数调用；</a:t>
            </a:r>
            <a:endParaRPr lang="en-US" altLang="zh-CN" dirty="0"/>
          </a:p>
          <a:p>
            <a:pPr marL="269875" lvl="1" indent="-269875">
              <a:buFont typeface="Wingdings" panose="05000000000000000000" pitchFamily="2" charset="2"/>
              <a:buChar char="Ø"/>
            </a:pPr>
            <a:r>
              <a:rPr lang="zh-CN" altLang="en-US" dirty="0"/>
              <a:t>不适合</a:t>
            </a:r>
            <a:r>
              <a:rPr lang="en-US" altLang="zh-CN" dirty="0"/>
              <a:t>OLAP</a:t>
            </a:r>
            <a:r>
              <a:rPr lang="zh-CN" altLang="en-US" dirty="0"/>
              <a:t>，可能查询产生较大的中间结果。</a:t>
            </a:r>
          </a:p>
        </p:txBody>
      </p:sp>
      <p:sp>
        <p:nvSpPr>
          <p:cNvPr id="4" name="Text Box 4">
            <a:extLst>
              <a:ext uri="{FF2B5EF4-FFF2-40B4-BE49-F238E27FC236}">
                <a16:creationId xmlns:a16="http://schemas.microsoft.com/office/drawing/2014/main" id="{1F5B4EB7-40C0-441C-9880-BC1041612C69}"/>
              </a:ext>
            </a:extLst>
          </p:cNvPr>
          <p:cNvSpPr txBox="1">
            <a:spLocks noChangeArrowheads="1"/>
          </p:cNvSpPr>
          <p:nvPr/>
        </p:nvSpPr>
        <p:spPr bwMode="auto">
          <a:xfrm>
            <a:off x="2206960" y="76470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4.2.2 </a:t>
            </a:r>
            <a:r>
              <a:rPr kumimoji="0" lang="zh-CN" altLang="en-US" sz="3600" dirty="0">
                <a:solidFill>
                  <a:srgbClr val="04617B"/>
                </a:solidFill>
                <a:latin typeface="隶书" panose="02010509060101010101" pitchFamily="49" charset="-122"/>
                <a:ea typeface="隶书" panose="02010509060101010101" pitchFamily="49" charset="-122"/>
              </a:rPr>
              <a:t>物化模型</a:t>
            </a:r>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12"/>
          </p:nvPr>
        </p:nvSpPr>
        <p:spPr/>
        <p:txBody>
          <a:bodyPr/>
          <a:lstStyle/>
          <a:p>
            <a:pPr>
              <a:defRPr/>
            </a:pPr>
            <a:fld id="{BCABB3B7-40FC-498F-90D6-69ECBA7F181C}" type="slidenum">
              <a:rPr lang="zh-CN" altLang="en-US" smtClean="0"/>
              <a:pPr>
                <a:defRPr/>
              </a:pPr>
              <a:t>109</a:t>
            </a:fld>
            <a:endParaRPr lang="en-US" altLang="zh-CN"/>
          </a:p>
        </p:txBody>
      </p:sp>
    </p:spTree>
    <p:extLst>
      <p:ext uri="{BB962C8B-B14F-4D97-AF65-F5344CB8AC3E}">
        <p14:creationId xmlns:p14="http://schemas.microsoft.com/office/powerpoint/2010/main" val="239728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2109"/>
          </a:xfrm>
        </p:spPr>
        <p:txBody>
          <a:bodyPr/>
          <a:lstStyle/>
          <a:p>
            <a:r>
              <a:rPr lang="en-US" altLang="zh-CN" dirty="0"/>
              <a:t>1.1.3 </a:t>
            </a:r>
            <a:r>
              <a:rPr lang="zh-CN" altLang="en-US" dirty="0"/>
              <a:t>磁盘块访问的优化</a:t>
            </a:r>
            <a:endParaRPr lang="en-US" altLang="zh-CN" dirty="0"/>
          </a:p>
        </p:txBody>
      </p:sp>
      <p:sp>
        <p:nvSpPr>
          <p:cNvPr id="3" name="内容占位符 2"/>
          <p:cNvSpPr>
            <a:spLocks noGrp="1"/>
          </p:cNvSpPr>
          <p:nvPr>
            <p:ph idx="1"/>
          </p:nvPr>
        </p:nvSpPr>
        <p:spPr>
          <a:xfrm>
            <a:off x="671744" y="1952920"/>
            <a:ext cx="10972800" cy="4389437"/>
          </a:xfrm>
        </p:spPr>
        <p:txBody>
          <a:bodyPr>
            <a:normAutofit/>
          </a:bodyPr>
          <a:lstStyle/>
          <a:p>
            <a:pPr marL="0" indent="0">
              <a:buNone/>
            </a:pPr>
            <a:r>
              <a:rPr lang="en-US" altLang="zh-CN" sz="2800" b="1" dirty="0"/>
              <a:t>        I/O</a:t>
            </a:r>
            <a:r>
              <a:rPr lang="zh-CN" altLang="en-US" sz="2800" b="1" dirty="0"/>
              <a:t>操作代价较高，</a:t>
            </a:r>
            <a:r>
              <a:rPr lang="en-US" altLang="zh-CN" sz="2800" b="1" dirty="0"/>
              <a:t>DBMS</a:t>
            </a:r>
            <a:r>
              <a:rPr lang="zh-CN" altLang="en-US" sz="2800" b="1" dirty="0"/>
              <a:t>领域为了提高访问块的速度，形成了很多技术：</a:t>
            </a:r>
            <a:endParaRPr lang="en-US" altLang="zh-CN" sz="2800" b="1" dirty="0"/>
          </a:p>
          <a:p>
            <a:pPr>
              <a:buFont typeface="Wingdings" panose="05000000000000000000" pitchFamily="2" charset="2"/>
              <a:buChar char="Ø"/>
            </a:pPr>
            <a:r>
              <a:rPr lang="zh-CN" altLang="en-US" sz="2400" dirty="0"/>
              <a:t>缓冲（</a:t>
            </a:r>
            <a:r>
              <a:rPr lang="en-US" altLang="zh-CN" sz="2400" dirty="0"/>
              <a:t>Buffering</a:t>
            </a:r>
            <a:r>
              <a:rPr lang="zh-CN" altLang="en-US" sz="2400" dirty="0"/>
              <a:t>）</a:t>
            </a:r>
            <a:endParaRPr lang="en-US" altLang="zh-CN" sz="2400" dirty="0"/>
          </a:p>
          <a:p>
            <a:pPr>
              <a:buFont typeface="Wingdings" panose="05000000000000000000" pitchFamily="2" charset="2"/>
              <a:buChar char="Ø"/>
            </a:pPr>
            <a:r>
              <a:rPr lang="zh-CN" altLang="en-US" sz="2400" dirty="0"/>
              <a:t>预读（</a:t>
            </a:r>
            <a:r>
              <a:rPr lang="en-US" altLang="zh-CN" sz="2400" dirty="0"/>
              <a:t>Read Ahead</a:t>
            </a:r>
            <a:r>
              <a:rPr lang="zh-CN" altLang="en-US" sz="2400" dirty="0"/>
              <a:t>）</a:t>
            </a:r>
            <a:endParaRPr lang="en-US" altLang="zh-CN" sz="2400" dirty="0"/>
          </a:p>
          <a:p>
            <a:pPr>
              <a:buFont typeface="Wingdings" panose="05000000000000000000" pitchFamily="2" charset="2"/>
              <a:buChar char="Ø"/>
            </a:pPr>
            <a:r>
              <a:rPr lang="zh-CN" altLang="en-US" sz="2400" dirty="0"/>
              <a:t>调度（</a:t>
            </a:r>
            <a:r>
              <a:rPr lang="en-US" altLang="zh-CN" sz="2400" dirty="0"/>
              <a:t>Scheduling</a:t>
            </a:r>
            <a:r>
              <a:rPr lang="zh-CN" altLang="en-US" sz="2400" dirty="0"/>
              <a:t>）（电梯算法）</a:t>
            </a:r>
            <a:endParaRPr lang="en-US" altLang="zh-CN" sz="2400" dirty="0"/>
          </a:p>
          <a:p>
            <a:pPr>
              <a:buFont typeface="Wingdings" panose="05000000000000000000" pitchFamily="2" charset="2"/>
              <a:buChar char="Ø"/>
            </a:pPr>
            <a:r>
              <a:rPr lang="zh-CN" altLang="en-US" sz="2400" dirty="0"/>
              <a:t>文件组织（</a:t>
            </a:r>
            <a:r>
              <a:rPr lang="en-US" altLang="zh-CN" sz="2400" dirty="0"/>
              <a:t>File Organization</a:t>
            </a:r>
            <a:r>
              <a:rPr lang="zh-CN" altLang="en-US" sz="2400" dirty="0"/>
              <a:t>）（数据临近存放，相邻柱面，同区，重组）</a:t>
            </a:r>
            <a:endParaRPr lang="en-US" altLang="zh-CN" sz="2400" dirty="0"/>
          </a:p>
          <a:p>
            <a:pPr>
              <a:buFont typeface="Wingdings" panose="05000000000000000000" pitchFamily="2" charset="2"/>
              <a:buChar char="Ø"/>
            </a:pPr>
            <a:r>
              <a:rPr lang="zh-CN" altLang="en-US" sz="2400" dirty="0"/>
              <a:t>非易失性写缓冲区（</a:t>
            </a:r>
            <a:r>
              <a:rPr lang="en-US" altLang="zh-CN" sz="2400" dirty="0"/>
              <a:t>Nonvolatile Write Buffer</a:t>
            </a:r>
            <a:r>
              <a:rPr lang="zh-CN" altLang="en-US" sz="2400" dirty="0"/>
              <a:t>）（</a:t>
            </a:r>
            <a:r>
              <a:rPr lang="en-US" altLang="zh-CN" sz="2400" dirty="0"/>
              <a:t>Raid</a:t>
            </a:r>
            <a:r>
              <a:rPr lang="zh-CN" altLang="en-US" sz="2400" dirty="0"/>
              <a:t>控制器常用）</a:t>
            </a:r>
            <a:endParaRPr lang="en-US" altLang="zh-CN" sz="2400" dirty="0"/>
          </a:p>
          <a:p>
            <a:pPr>
              <a:buFont typeface="Wingdings" panose="05000000000000000000" pitchFamily="2" charset="2"/>
              <a:buChar char="Ø"/>
            </a:pPr>
            <a:r>
              <a:rPr lang="zh-CN" altLang="en-US" sz="2400" dirty="0"/>
              <a:t>日志磁盘（</a:t>
            </a:r>
            <a:r>
              <a:rPr lang="en-US" altLang="zh-CN" sz="2400" dirty="0"/>
              <a:t>Log Disk</a:t>
            </a:r>
            <a:r>
              <a:rPr lang="zh-CN" altLang="en-US" sz="2400" dirty="0"/>
              <a:t>）（减少写等待时间）</a:t>
            </a:r>
            <a:endParaRPr lang="en-US" altLang="zh-CN" sz="2400" dirty="0"/>
          </a:p>
          <a:p>
            <a:pPr>
              <a:buFont typeface="Wingdings" panose="05000000000000000000" pitchFamily="2" charset="2"/>
              <a:buChar char="Ø"/>
            </a:pPr>
            <a:r>
              <a:rPr lang="zh-CN" altLang="en-US" sz="2400" dirty="0"/>
              <a:t>其他：多磁盘、磁盘镜像、</a:t>
            </a:r>
            <a:r>
              <a:rPr lang="en-US" altLang="zh-CN" sz="2400" dirty="0"/>
              <a:t> RAID</a:t>
            </a:r>
            <a:endParaRPr lang="zh-CN" altLang="en-US" sz="2400" dirty="0"/>
          </a:p>
        </p:txBody>
      </p:sp>
      <p:sp>
        <p:nvSpPr>
          <p:cNvPr id="4" name="灯片编号占位符 3">
            <a:extLst>
              <a:ext uri="{FF2B5EF4-FFF2-40B4-BE49-F238E27FC236}">
                <a16:creationId xmlns:a16="http://schemas.microsoft.com/office/drawing/2014/main" id="{674FF2DA-5617-4E58-A780-229A29C58B32}"/>
              </a:ext>
            </a:extLst>
          </p:cNvPr>
          <p:cNvSpPr>
            <a:spLocks noGrp="1"/>
          </p:cNvSpPr>
          <p:nvPr>
            <p:ph type="sldNum" sz="quarter" idx="12"/>
          </p:nvPr>
        </p:nvSpPr>
        <p:spPr/>
        <p:txBody>
          <a:bodyPr/>
          <a:lstStyle/>
          <a:p>
            <a:fld id="{3742B0B0-14D4-4B09-A8B4-7B726FDD0F27}" type="slidenum">
              <a:rPr lang="zh-CN" altLang="en-US" smtClean="0"/>
              <a:t>11</a:t>
            </a:fld>
            <a:endParaRPr lang="zh-CN" altLang="en-US"/>
          </a:p>
        </p:txBody>
      </p:sp>
    </p:spTree>
    <p:extLst>
      <p:ext uri="{BB962C8B-B14F-4D97-AF65-F5344CB8AC3E}">
        <p14:creationId xmlns:p14="http://schemas.microsoft.com/office/powerpoint/2010/main" val="42771171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2209800" y="1196752"/>
            <a:ext cx="7772400" cy="4899248"/>
          </a:xfrm>
        </p:spPr>
        <p:txBody>
          <a:bodyPr/>
          <a:lstStyle/>
          <a:p>
            <a:pPr marL="0" indent="0">
              <a:buNone/>
            </a:pPr>
            <a:r>
              <a:rPr lang="en-US" altLang="zh-CN" b="1" dirty="0">
                <a:latin typeface="微软雅黑" panose="020B0503020204020204" pitchFamily="34" charset="-122"/>
                <a:ea typeface="微软雅黑" panose="020B0503020204020204" pitchFamily="34" charset="-122"/>
              </a:rPr>
              <a:t>4.2.3 </a:t>
            </a:r>
            <a:r>
              <a:rPr lang="zh-CN" altLang="en-US" b="1" dirty="0">
                <a:latin typeface="微软雅黑" panose="020B0503020204020204" pitchFamily="34" charset="-122"/>
                <a:ea typeface="微软雅黑" panose="020B0503020204020204" pitchFamily="34" charset="-122"/>
              </a:rPr>
              <a:t>向量模型</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执行框架同火山模型</a:t>
            </a:r>
            <a:endParaRPr lang="en-US" altLang="zh-CN" dirty="0"/>
          </a:p>
          <a:p>
            <a:pPr marL="355600" lvl="1" indent="-355600">
              <a:buFont typeface="Wingdings" panose="05000000000000000000" pitchFamily="2" charset="2"/>
              <a:buChar char="Ø"/>
            </a:pPr>
            <a:r>
              <a:rPr lang="zh-CN" altLang="en-US" dirty="0"/>
              <a:t>不同之处是每次调用</a:t>
            </a:r>
            <a:r>
              <a:rPr lang="en-US" altLang="zh-CN" dirty="0"/>
              <a:t>Next</a:t>
            </a:r>
            <a:r>
              <a:rPr lang="zh-CN" altLang="en-US" dirty="0"/>
              <a:t>函数，返回的是一批（</a:t>
            </a:r>
            <a:r>
              <a:rPr lang="en-US" altLang="zh-CN" dirty="0"/>
              <a:t>batch</a:t>
            </a:r>
            <a:r>
              <a:rPr lang="zh-CN" altLang="en-US" dirty="0"/>
              <a:t>）元组而不是一个元组；</a:t>
            </a:r>
            <a:endParaRPr lang="en-US" altLang="zh-CN" dirty="0"/>
          </a:p>
          <a:p>
            <a:pPr marL="355600" lvl="1" indent="-355600">
              <a:buFont typeface="Wingdings" panose="05000000000000000000" pitchFamily="2" charset="2"/>
              <a:buChar char="Ø"/>
            </a:pPr>
            <a:r>
              <a:rPr lang="en-US" altLang="zh-CN" dirty="0"/>
              <a:t>Batch</a:t>
            </a:r>
            <a:r>
              <a:rPr lang="zh-CN" altLang="en-US" dirty="0"/>
              <a:t>的大小可以预先指定。</a:t>
            </a:r>
            <a:endParaRPr lang="en-US" altLang="zh-CN" dirty="0"/>
          </a:p>
          <a:p>
            <a:pPr lvl="1"/>
            <a:endParaRPr lang="en-US" altLang="zh-CN" dirty="0"/>
          </a:p>
          <a:p>
            <a:pPr lvl="1"/>
            <a:endParaRPr lang="zh-CN" altLang="en-US" dirty="0"/>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206355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12"/>
          </p:nvPr>
        </p:nvSpPr>
        <p:spPr/>
        <p:txBody>
          <a:bodyPr/>
          <a:lstStyle/>
          <a:p>
            <a:pPr>
              <a:defRPr/>
            </a:pPr>
            <a:fld id="{BCABB3B7-40FC-498F-90D6-69ECBA7F181C}" type="slidenum">
              <a:rPr lang="zh-CN" altLang="en-US" smtClean="0"/>
              <a:pPr>
                <a:defRPr/>
              </a:pPr>
              <a:t>110</a:t>
            </a:fld>
            <a:endParaRPr lang="en-US" altLang="zh-CN"/>
          </a:p>
        </p:txBody>
      </p:sp>
    </p:spTree>
    <p:extLst>
      <p:ext uri="{BB962C8B-B14F-4D97-AF65-F5344CB8AC3E}">
        <p14:creationId xmlns:p14="http://schemas.microsoft.com/office/powerpoint/2010/main" val="31763722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a:extLst>
              <a:ext uri="{FF2B5EF4-FFF2-40B4-BE49-F238E27FC236}">
                <a16:creationId xmlns:a16="http://schemas.microsoft.com/office/drawing/2014/main" id="{86FA59E6-5563-4D37-894F-BAE4AB54EE9B}"/>
              </a:ext>
            </a:extLst>
          </p:cNvPr>
          <p:cNvSpPr/>
          <p:nvPr/>
        </p:nvSpPr>
        <p:spPr bwMode="auto">
          <a:xfrm>
            <a:off x="4848788" y="5661248"/>
            <a:ext cx="3069116" cy="114109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S:</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5" name="矩形 4">
            <a:extLst>
              <a:ext uri="{FF2B5EF4-FFF2-40B4-BE49-F238E27FC236}">
                <a16:creationId xmlns:a16="http://schemas.microsoft.com/office/drawing/2014/main" id="{526E8197-661A-4A89-9B48-F4C7A94D32E3}"/>
              </a:ext>
            </a:extLst>
          </p:cNvPr>
          <p:cNvSpPr/>
          <p:nvPr/>
        </p:nvSpPr>
        <p:spPr bwMode="auto">
          <a:xfrm>
            <a:off x="6548398" y="99176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grpSp>
        <p:nvGrpSpPr>
          <p:cNvPr id="2" name="组合 1">
            <a:extLst>
              <a:ext uri="{FF2B5EF4-FFF2-40B4-BE49-F238E27FC236}">
                <a16:creationId xmlns:a16="http://schemas.microsoft.com/office/drawing/2014/main" id="{46213A4F-0053-4F8C-A4D4-452BACAE6365}"/>
              </a:ext>
            </a:extLst>
          </p:cNvPr>
          <p:cNvGrpSpPr/>
          <p:nvPr/>
        </p:nvGrpSpPr>
        <p:grpSpPr>
          <a:xfrm>
            <a:off x="7248128" y="2750627"/>
            <a:ext cx="3347134" cy="2811016"/>
            <a:chOff x="5508104" y="3284984"/>
            <a:chExt cx="3504255" cy="2811016"/>
          </a:xfrm>
          <a:noFill/>
        </p:grpSpPr>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6482308" y="4110980"/>
              <a:ext cx="228600" cy="304800"/>
            </a:xfrm>
            <a:prstGeom prst="flowChartCollate">
              <a:avLst/>
            </a:prstGeom>
            <a:grpFill/>
            <a:ln w="38100"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6229292" y="4475144"/>
              <a:ext cx="288032" cy="430696"/>
            </a:xfrm>
            <a:prstGeom prst="straightConnector1">
              <a:avLst/>
            </a:prstGeom>
            <a:grp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6660232" y="4510472"/>
              <a:ext cx="288032" cy="502704"/>
            </a:xfrm>
            <a:prstGeom prst="straightConnector1">
              <a:avLst/>
            </a:prstGeom>
            <a:grp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6588224" y="3789040"/>
              <a:ext cx="0" cy="288032"/>
            </a:xfrm>
            <a:prstGeom prst="straightConnector1">
              <a:avLst/>
            </a:prstGeom>
            <a:grp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7072808" y="5313784"/>
              <a:ext cx="235496" cy="362744"/>
            </a:xfrm>
            <a:prstGeom prst="straightConnector1">
              <a:avLst/>
            </a:prstGeom>
            <a:grp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5889848" y="4941168"/>
              <a:ext cx="338336" cy="461665"/>
            </a:xfrm>
            <a:prstGeom prst="rect">
              <a:avLst/>
            </a:prstGeom>
            <a:grp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7185992" y="5589240"/>
              <a:ext cx="338336" cy="461665"/>
            </a:xfrm>
            <a:prstGeom prst="rect">
              <a:avLst/>
            </a:prstGeom>
            <a:grp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7098231" y="5118239"/>
              <a:ext cx="1914128" cy="276999"/>
            </a:xfrm>
            <a:prstGeom prst="rect">
              <a:avLst/>
            </a:prstGeom>
            <a:grp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6465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6897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7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6876256" y="4160113"/>
              <a:ext cx="1914128" cy="276999"/>
            </a:xfrm>
            <a:prstGeom prst="rect">
              <a:avLst/>
            </a:prstGeom>
            <a:grp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6762328" y="3512041"/>
              <a:ext cx="1914128" cy="276999"/>
            </a:xfrm>
            <a:prstGeom prst="rect">
              <a:avLst/>
            </a:prstGeom>
            <a:grp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5508104" y="3284984"/>
              <a:ext cx="2808312" cy="2811016"/>
            </a:xfrm>
            <a:prstGeom prst="rect">
              <a:avLst/>
            </a:prstGeom>
            <a:gr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sp>
        <p:nvSpPr>
          <p:cNvPr id="25" name="矩形 24">
            <a:extLst>
              <a:ext uri="{FF2B5EF4-FFF2-40B4-BE49-F238E27FC236}">
                <a16:creationId xmlns:a16="http://schemas.microsoft.com/office/drawing/2014/main" id="{1350803E-A679-4BCA-852B-F1145CD694F7}"/>
              </a:ext>
            </a:extLst>
          </p:cNvPr>
          <p:cNvSpPr/>
          <p:nvPr/>
        </p:nvSpPr>
        <p:spPr bwMode="auto">
          <a:xfrm>
            <a:off x="1847528" y="991762"/>
            <a:ext cx="4104456" cy="131422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  out=[]</a:t>
            </a:r>
          </a:p>
          <a:p>
            <a:r>
              <a:rPr lang="en-US" altLang="zh-CN" sz="2000" dirty="0">
                <a:solidFill>
                  <a:prstClr val="black"/>
                </a:solidFill>
                <a:latin typeface="新宋体" panose="02010609030101010101" pitchFamily="49" charset="-122"/>
                <a:ea typeface="新宋体" panose="02010609030101010101" pitchFamily="49" charset="-122"/>
              </a:rPr>
              <a:t>  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projection</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1919536" y="2348880"/>
            <a:ext cx="4283360" cy="187220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t1 in </a:t>
            </a:r>
            <a:r>
              <a:rPr lang="en-US" altLang="zh-CN" sz="2000" b="1" dirty="0" err="1">
                <a:solidFill>
                  <a:srgbClr val="FF0000"/>
                </a:solidFill>
                <a:latin typeface="新宋体" panose="02010609030101010101" pitchFamily="49" charset="-122"/>
                <a:ea typeface="新宋体" panose="02010609030101010101" pitchFamily="49" charset="-122"/>
              </a:rPr>
              <a:t>left.next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buildHashTable</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b="1" dirty="0">
                <a:solidFill>
                  <a:prstClr val="black"/>
                </a:solidFill>
                <a:latin typeface="新宋体" panose="02010609030101010101" pitchFamily="49" charset="-122"/>
                <a:ea typeface="新宋体" panose="02010609030101010101" pitchFamily="49" charset="-122"/>
              </a:rPr>
              <a:t> </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t2 in </a:t>
            </a:r>
            <a:r>
              <a:rPr lang="en-US" altLang="zh-CN" sz="2000" b="1" dirty="0" err="1">
                <a:solidFill>
                  <a:srgbClr val="FF0000"/>
                </a:solidFill>
                <a:latin typeface="新宋体" panose="02010609030101010101" pitchFamily="49" charset="-122"/>
                <a:ea typeface="新宋体" panose="02010609030101010101" pitchFamily="49" charset="-122"/>
              </a:rPr>
              <a:t>right.next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Probe</a:t>
            </a:r>
            <a:r>
              <a:rPr lang="en-US" altLang="zh-CN" sz="2000" dirty="0">
                <a:solidFill>
                  <a:prstClr val="black"/>
                </a:solidFill>
                <a:latin typeface="新宋体" panose="02010609030101010101" pitchFamily="49" charset="-122"/>
                <a:ea typeface="新宋体" panose="02010609030101010101" pitchFamily="49" charset="-122"/>
              </a:rPr>
              <a:t>(t2)</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(t1</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Arial Unicode MS"/>
                <a:ea typeface="Arial Unicode MS"/>
                <a:cs typeface="Arial Unicode MS"/>
              </a:rPr>
              <a: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t2)</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a:solidFill>
                  <a:prstClr val="black"/>
                </a:solidFill>
                <a:latin typeface="新宋体" panose="02010609030101010101" pitchFamily="49" charset="-122"/>
                <a:ea typeface="新宋体" panose="02010609030101010101" pitchFamily="49" charset="-122"/>
              </a:rPr>
              <a:t>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2999657" y="4304130"/>
            <a:ext cx="3538677" cy="128511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a:t>
            </a:r>
            <a:r>
              <a:rPr lang="en-US" altLang="zh-CN" sz="2000" b="1" dirty="0" err="1">
                <a:solidFill>
                  <a:srgbClr val="FF0000"/>
                </a:solidFill>
                <a:latin typeface="新宋体" panose="02010609030101010101" pitchFamily="49" charset="-122"/>
                <a:ea typeface="新宋体" panose="02010609030101010101" pitchFamily="49" charset="-122"/>
              </a:rPr>
              <a:t>child.next</a:t>
            </a:r>
            <a:r>
              <a:rPr lang="en-US" altLang="zh-CN" sz="2000" b="1" dirty="0">
                <a:solidFill>
                  <a:srgbClr val="FF0000"/>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a:t>
            </a:r>
          </a:p>
          <a:p>
            <a:r>
              <a:rPr lang="en-US" altLang="zh-CN" sz="2000" dirty="0">
                <a:solidFill>
                  <a:prstClr val="black"/>
                </a:solidFill>
                <a:latin typeface="新宋体" panose="02010609030101010101" pitchFamily="49" charset="-122"/>
                <a:ea typeface="新宋体" panose="02010609030101010101" pitchFamily="49" charset="-122"/>
              </a:rPr>
              <a:t> if</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evalPred</a:t>
            </a:r>
            <a:r>
              <a:rPr lang="en-US" altLang="zh-CN" sz="2000" dirty="0">
                <a:solidFill>
                  <a:prstClr val="black"/>
                </a:solidFill>
                <a:latin typeface="新宋体" panose="02010609030101010101" pitchFamily="49" charset="-122"/>
                <a:ea typeface="新宋体" panose="02010609030101010101" pitchFamily="49" charset="-122"/>
              </a:rPr>
              <a:t>(t)</a:t>
            </a:r>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1703512" y="5628995"/>
            <a:ext cx="2929252" cy="11989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2000" dirty="0">
                <a:solidFill>
                  <a:prstClr val="black"/>
                </a:solidFill>
                <a:latin typeface="新宋体" panose="02010609030101010101" pitchFamily="49" charset="-122"/>
                <a:ea typeface="新宋体" panose="02010609030101010101" pitchFamily="49" charset="-122"/>
              </a:rPr>
              <a:t>out=[]</a:t>
            </a:r>
          </a:p>
          <a:p>
            <a:r>
              <a:rPr lang="en-US" altLang="zh-CN" sz="2000" dirty="0">
                <a:solidFill>
                  <a:prstClr val="black"/>
                </a:solidFill>
                <a:latin typeface="新宋体" panose="02010609030101010101" pitchFamily="49" charset="-122"/>
                <a:ea typeface="新宋体" panose="02010609030101010101" pitchFamily="49" charset="-122"/>
              </a:rPr>
              <a:t>f</a:t>
            </a:r>
            <a:r>
              <a:rPr lang="en-US" altLang="zh-CN" sz="2000" b="1" dirty="0">
                <a:solidFill>
                  <a:prstClr val="black"/>
                </a:solidFill>
                <a:latin typeface="新宋体" panose="02010609030101010101" pitchFamily="49" charset="-122"/>
                <a:ea typeface="新宋体" panose="02010609030101010101" pitchFamily="49" charset="-122"/>
              </a:rPr>
              <a:t>or t in R:</a:t>
            </a:r>
          </a:p>
          <a:p>
            <a:r>
              <a:rPr lang="en-US" altLang="zh-CN" sz="2000" dirty="0">
                <a:solidFill>
                  <a:srgbClr val="FF0000"/>
                </a:solidFill>
                <a:latin typeface="新宋体" panose="02010609030101010101" pitchFamily="49" charset="-122"/>
                <a:ea typeface="新宋体" panose="02010609030101010101" pitchFamily="49" charset="-122"/>
              </a:rPr>
              <a:t> </a:t>
            </a:r>
            <a:r>
              <a:rPr lang="en-US" altLang="zh-CN" sz="2000" dirty="0" err="1">
                <a:solidFill>
                  <a:srgbClr val="FF0000"/>
                </a:solidFill>
                <a:latin typeface="新宋体" panose="02010609030101010101" pitchFamily="49" charset="-122"/>
                <a:ea typeface="新宋体" panose="02010609030101010101" pitchFamily="49" charset="-122"/>
              </a:rPr>
              <a:t>out.add</a:t>
            </a:r>
            <a:r>
              <a:rPr lang="en-US" altLang="zh-CN" sz="2000" dirty="0">
                <a:solidFill>
                  <a:prstClr val="black"/>
                </a:solidFill>
                <a:latin typeface="新宋体" panose="02010609030101010101" pitchFamily="49" charset="-122"/>
                <a:ea typeface="新宋体" panose="02010609030101010101" pitchFamily="49" charset="-122"/>
              </a:rPr>
              <a:t>(t)</a:t>
            </a:r>
          </a:p>
          <a:p>
            <a:r>
              <a:rPr lang="en-US" altLang="zh-CN" sz="2000" dirty="0">
                <a:solidFill>
                  <a:prstClr val="black"/>
                </a:solidFill>
                <a:latin typeface="新宋体" panose="02010609030101010101" pitchFamily="49" charset="-122"/>
                <a:ea typeface="新宋体" panose="02010609030101010101" pitchFamily="49" charset="-122"/>
              </a:rPr>
              <a:t> if |</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|&gt;n: </a:t>
            </a:r>
            <a:r>
              <a:rPr lang="en-US" altLang="zh-CN" sz="2000" dirty="0">
                <a:solidFill>
                  <a:srgbClr val="FF0000"/>
                </a:solidFill>
                <a:latin typeface="新宋体" panose="02010609030101010101" pitchFamily="49" charset="-122"/>
                <a:ea typeface="新宋体" panose="02010609030101010101" pitchFamily="49" charset="-122"/>
              </a:rPr>
              <a:t>emit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dirty="0">
                <a:solidFill>
                  <a:srgbClr val="FF0000"/>
                </a:solidFill>
                <a:latin typeface="新宋体" panose="02010609030101010101" pitchFamily="49" charset="-122"/>
                <a:ea typeface="新宋体" panose="02010609030101010101" pitchFamily="49" charset="-122"/>
              </a:rPr>
              <a:t>out</a:t>
            </a:r>
            <a:r>
              <a:rPr lang="en-US" altLang="zh-CN" sz="2000" dirty="0">
                <a:solidFill>
                  <a:prstClr val="black"/>
                </a:solidFill>
                <a:latin typeface="新宋体" panose="02010609030101010101" pitchFamily="49" charset="-122"/>
                <a:ea typeface="新宋体" panose="02010609030101010101" pitchFamily="49" charset="-122"/>
              </a:rPr>
              <a:t>)</a:t>
            </a:r>
            <a:r>
              <a:rPr lang="en-US" altLang="zh-CN" sz="2000" b="1" dirty="0">
                <a:solidFill>
                  <a:prstClr val="black"/>
                </a:solidFill>
                <a:latin typeface="新宋体" panose="02010609030101010101" pitchFamily="49" charset="-122"/>
                <a:ea typeface="新宋体" panose="02010609030101010101" pitchFamily="49" charset="-122"/>
              </a:rPr>
              <a:t> </a:t>
            </a:r>
            <a:endParaRPr lang="zh-CN" altLang="en-US" sz="2000" b="1" dirty="0">
              <a:solidFill>
                <a:prstClr val="black"/>
              </a:solidFill>
              <a:latin typeface="新宋体" panose="02010609030101010101" pitchFamily="49" charset="-122"/>
              <a:ea typeface="新宋体" panose="02010609030101010101" pitchFamily="49" charset="-122"/>
            </a:endParaRPr>
          </a:p>
        </p:txBody>
      </p:sp>
      <p:sp>
        <p:nvSpPr>
          <p:cNvPr id="27" name="Text Box 4">
            <a:extLst>
              <a:ext uri="{FF2B5EF4-FFF2-40B4-BE49-F238E27FC236}">
                <a16:creationId xmlns:a16="http://schemas.microsoft.com/office/drawing/2014/main" id="{10F5D87C-D5DE-463F-B12C-5D0C51381979}"/>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3" name="灯片编号占位符 2">
            <a:extLst>
              <a:ext uri="{FF2B5EF4-FFF2-40B4-BE49-F238E27FC236}">
                <a16:creationId xmlns:a16="http://schemas.microsoft.com/office/drawing/2014/main" id="{B6160776-8A09-46C7-8E74-EAA3667704EF}"/>
              </a:ext>
            </a:extLst>
          </p:cNvPr>
          <p:cNvSpPr>
            <a:spLocks noGrp="1"/>
          </p:cNvSpPr>
          <p:nvPr>
            <p:ph type="sldNum" sz="quarter" idx="12"/>
          </p:nvPr>
        </p:nvSpPr>
        <p:spPr/>
        <p:txBody>
          <a:bodyPr/>
          <a:lstStyle/>
          <a:p>
            <a:pPr>
              <a:defRPr/>
            </a:pPr>
            <a:fld id="{BCABB3B7-40FC-498F-90D6-69ECBA7F181C}" type="slidenum">
              <a:rPr lang="zh-CN" altLang="en-US" smtClean="0"/>
              <a:pPr>
                <a:defRPr/>
              </a:pPr>
              <a:t>111</a:t>
            </a:fld>
            <a:endParaRPr lang="en-US" altLang="zh-CN"/>
          </a:p>
        </p:txBody>
      </p:sp>
    </p:spTree>
    <p:extLst>
      <p:ext uri="{BB962C8B-B14F-4D97-AF65-F5344CB8AC3E}">
        <p14:creationId xmlns:p14="http://schemas.microsoft.com/office/powerpoint/2010/main" val="27181650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26E8197-661A-4A89-9B48-F4C7A94D32E3}"/>
              </a:ext>
            </a:extLst>
          </p:cNvPr>
          <p:cNvSpPr/>
          <p:nvPr/>
        </p:nvSpPr>
        <p:spPr bwMode="auto">
          <a:xfrm>
            <a:off x="6600056"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5" name="矩形 24">
            <a:extLst>
              <a:ext uri="{FF2B5EF4-FFF2-40B4-BE49-F238E27FC236}">
                <a16:creationId xmlns:a16="http://schemas.microsoft.com/office/drawing/2014/main" id="{1350803E-A679-4BCA-852B-F1145CD694F7}"/>
              </a:ext>
            </a:extLst>
          </p:cNvPr>
          <p:cNvSpPr/>
          <p:nvPr/>
        </p:nvSpPr>
        <p:spPr bwMode="auto">
          <a:xfrm>
            <a:off x="2495600" y="1326611"/>
            <a:ext cx="3600400" cy="8957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  out=[]</a:t>
            </a:r>
          </a:p>
          <a:p>
            <a:r>
              <a:rPr lang="en-US" altLang="zh-CN" sz="1400" dirty="0">
                <a:solidFill>
                  <a:prstClr val="black"/>
                </a:solidFill>
                <a:latin typeface="新宋体" panose="02010609030101010101" pitchFamily="49" charset="-122"/>
                <a:ea typeface="新宋体" panose="02010609030101010101" pitchFamily="49" charset="-122"/>
              </a:rPr>
              <a:t>  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projection</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200" b="1" dirty="0">
              <a:solidFill>
                <a:prstClr val="black"/>
              </a:solidFill>
              <a:latin typeface="新宋体" panose="02010609030101010101" pitchFamily="49" charset="-122"/>
              <a:ea typeface="新宋体" panose="02010609030101010101" pitchFamily="49" charset="-122"/>
            </a:endParaRPr>
          </a:p>
        </p:txBody>
      </p:sp>
      <p:sp>
        <p:nvSpPr>
          <p:cNvPr id="26" name="矩形 25">
            <a:extLst>
              <a:ext uri="{FF2B5EF4-FFF2-40B4-BE49-F238E27FC236}">
                <a16:creationId xmlns:a16="http://schemas.microsoft.com/office/drawing/2014/main" id="{13BA2DCD-9FC4-4BAB-8FD5-B57152D9A19C}"/>
              </a:ext>
            </a:extLst>
          </p:cNvPr>
          <p:cNvSpPr/>
          <p:nvPr/>
        </p:nvSpPr>
        <p:spPr bwMode="auto">
          <a:xfrm>
            <a:off x="2495600" y="2762848"/>
            <a:ext cx="3600400" cy="131422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t1 in </a:t>
            </a:r>
            <a:r>
              <a:rPr lang="en-US" altLang="zh-CN" sz="1400" b="1" dirty="0" err="1">
                <a:solidFill>
                  <a:srgbClr val="FF0000"/>
                </a:solidFill>
                <a:latin typeface="新宋体" panose="02010609030101010101" pitchFamily="49" charset="-122"/>
                <a:ea typeface="新宋体" panose="02010609030101010101" pitchFamily="49" charset="-122"/>
              </a:rPr>
              <a:t>left.next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buildHashTable</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b="1" dirty="0">
                <a:solidFill>
                  <a:prstClr val="black"/>
                </a:solidFill>
                <a:latin typeface="新宋体" panose="02010609030101010101" pitchFamily="49" charset="-122"/>
                <a:ea typeface="新宋体" panose="02010609030101010101" pitchFamily="49" charset="-122"/>
              </a:rPr>
              <a:t> </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t2 in </a:t>
            </a:r>
            <a:r>
              <a:rPr lang="en-US" altLang="zh-CN" sz="1400" b="1" dirty="0" err="1">
                <a:solidFill>
                  <a:srgbClr val="FF0000"/>
                </a:solidFill>
                <a:latin typeface="新宋体" panose="02010609030101010101" pitchFamily="49" charset="-122"/>
                <a:ea typeface="新宋体" panose="02010609030101010101" pitchFamily="49" charset="-122"/>
              </a:rPr>
              <a:t>right.next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Probe</a:t>
            </a:r>
            <a:r>
              <a:rPr lang="en-US" altLang="zh-CN" sz="1400" dirty="0">
                <a:solidFill>
                  <a:prstClr val="black"/>
                </a:solidFill>
                <a:latin typeface="新宋体" panose="02010609030101010101" pitchFamily="49" charset="-122"/>
                <a:ea typeface="新宋体" panose="02010609030101010101" pitchFamily="49" charset="-122"/>
              </a:rPr>
              <a:t>(t2)</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(t1</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Arial Unicode MS"/>
                <a:ea typeface="Arial Unicode MS"/>
                <a:cs typeface="Arial Unicode MS"/>
              </a:rPr>
              <a: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t2)</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a:solidFill>
                  <a:prstClr val="black"/>
                </a:solidFill>
                <a:latin typeface="新宋体" panose="02010609030101010101" pitchFamily="49" charset="-122"/>
                <a:ea typeface="新宋体" panose="02010609030101010101" pitchFamily="49" charset="-122"/>
              </a:rPr>
              <a:t>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8" name="矩形 27">
            <a:extLst>
              <a:ext uri="{FF2B5EF4-FFF2-40B4-BE49-F238E27FC236}">
                <a16:creationId xmlns:a16="http://schemas.microsoft.com/office/drawing/2014/main" id="{7040BED6-8F45-4AE8-BDF1-E2AEDDE6D9C0}"/>
              </a:ext>
            </a:extLst>
          </p:cNvPr>
          <p:cNvSpPr/>
          <p:nvPr/>
        </p:nvSpPr>
        <p:spPr bwMode="auto">
          <a:xfrm>
            <a:off x="3994687" y="4160113"/>
            <a:ext cx="2543646"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a:t>
            </a:r>
            <a:r>
              <a:rPr lang="en-US" altLang="zh-CN" sz="1400" b="1" dirty="0" err="1">
                <a:solidFill>
                  <a:srgbClr val="FF0000"/>
                </a:solidFill>
                <a:latin typeface="新宋体" panose="02010609030101010101" pitchFamily="49" charset="-122"/>
                <a:ea typeface="新宋体" panose="02010609030101010101" pitchFamily="49" charset="-122"/>
              </a:rPr>
              <a:t>child.next</a:t>
            </a:r>
            <a:r>
              <a:rPr lang="en-US" altLang="zh-CN" sz="1400" b="1" dirty="0">
                <a:solidFill>
                  <a:srgbClr val="FF0000"/>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a:t>
            </a:r>
          </a:p>
          <a:p>
            <a:r>
              <a:rPr lang="en-US" altLang="zh-CN" sz="1400" dirty="0">
                <a:solidFill>
                  <a:prstClr val="black"/>
                </a:solidFill>
                <a:latin typeface="新宋体" panose="02010609030101010101" pitchFamily="49" charset="-122"/>
                <a:ea typeface="新宋体" panose="02010609030101010101" pitchFamily="49" charset="-122"/>
              </a:rPr>
              <a:t> if</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evalPred</a:t>
            </a:r>
            <a:r>
              <a:rPr lang="en-US" altLang="zh-CN" sz="1400" dirty="0">
                <a:solidFill>
                  <a:prstClr val="black"/>
                </a:solidFill>
                <a:latin typeface="新宋体" panose="02010609030101010101" pitchFamily="49" charset="-122"/>
                <a:ea typeface="新宋体" panose="02010609030101010101" pitchFamily="49" charset="-122"/>
              </a:rPr>
              <a:t>(t)</a:t>
            </a:r>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1" name="矩形 30">
            <a:extLst>
              <a:ext uri="{FF2B5EF4-FFF2-40B4-BE49-F238E27FC236}">
                <a16:creationId xmlns:a16="http://schemas.microsoft.com/office/drawing/2014/main" id="{01B354BD-62CD-4841-82CD-A7EA4EEFF074}"/>
              </a:ext>
            </a:extLst>
          </p:cNvPr>
          <p:cNvSpPr/>
          <p:nvPr/>
        </p:nvSpPr>
        <p:spPr bwMode="auto">
          <a:xfrm>
            <a:off x="2100672"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R:</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38" name="矩形 37">
            <a:extLst>
              <a:ext uri="{FF2B5EF4-FFF2-40B4-BE49-F238E27FC236}">
                <a16:creationId xmlns:a16="http://schemas.microsoft.com/office/drawing/2014/main" id="{86FA59E6-5563-4D37-894F-BAE4AB54EE9B}"/>
              </a:ext>
            </a:extLst>
          </p:cNvPr>
          <p:cNvSpPr/>
          <p:nvPr/>
        </p:nvSpPr>
        <p:spPr bwMode="auto">
          <a:xfrm>
            <a:off x="4848788" y="5445224"/>
            <a:ext cx="2051112" cy="8162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400" dirty="0">
                <a:solidFill>
                  <a:prstClr val="black"/>
                </a:solidFill>
                <a:latin typeface="新宋体" panose="02010609030101010101" pitchFamily="49" charset="-122"/>
                <a:ea typeface="新宋体" panose="02010609030101010101" pitchFamily="49" charset="-122"/>
              </a:rPr>
              <a:t>out=[]</a:t>
            </a:r>
          </a:p>
          <a:p>
            <a:r>
              <a:rPr lang="en-US" altLang="zh-CN" sz="1400" dirty="0">
                <a:solidFill>
                  <a:prstClr val="black"/>
                </a:solidFill>
                <a:latin typeface="新宋体" panose="02010609030101010101" pitchFamily="49" charset="-122"/>
                <a:ea typeface="新宋体" panose="02010609030101010101" pitchFamily="49" charset="-122"/>
              </a:rPr>
              <a:t>f</a:t>
            </a:r>
            <a:r>
              <a:rPr lang="en-US" altLang="zh-CN" sz="1400" b="1" dirty="0">
                <a:solidFill>
                  <a:prstClr val="black"/>
                </a:solidFill>
                <a:latin typeface="新宋体" panose="02010609030101010101" pitchFamily="49" charset="-122"/>
                <a:ea typeface="新宋体" panose="02010609030101010101" pitchFamily="49" charset="-122"/>
              </a:rPr>
              <a:t>or t in S:</a:t>
            </a:r>
          </a:p>
          <a:p>
            <a:r>
              <a:rPr lang="en-US" altLang="zh-CN" sz="1400" dirty="0">
                <a:solidFill>
                  <a:srgbClr val="FF0000"/>
                </a:solidFill>
                <a:latin typeface="新宋体" panose="02010609030101010101" pitchFamily="49" charset="-122"/>
                <a:ea typeface="新宋体" panose="02010609030101010101" pitchFamily="49" charset="-122"/>
              </a:rPr>
              <a:t> </a:t>
            </a:r>
            <a:r>
              <a:rPr lang="en-US" altLang="zh-CN" sz="1400" dirty="0" err="1">
                <a:solidFill>
                  <a:srgbClr val="FF0000"/>
                </a:solidFill>
                <a:latin typeface="新宋体" panose="02010609030101010101" pitchFamily="49" charset="-122"/>
                <a:ea typeface="新宋体" panose="02010609030101010101" pitchFamily="49" charset="-122"/>
              </a:rPr>
              <a:t>out.add</a:t>
            </a:r>
            <a:r>
              <a:rPr lang="en-US" altLang="zh-CN" sz="1400" dirty="0">
                <a:solidFill>
                  <a:prstClr val="black"/>
                </a:solidFill>
                <a:latin typeface="新宋体" panose="02010609030101010101" pitchFamily="49" charset="-122"/>
                <a:ea typeface="新宋体" panose="02010609030101010101" pitchFamily="49" charset="-122"/>
              </a:rPr>
              <a:t>(t)</a:t>
            </a:r>
          </a:p>
          <a:p>
            <a:r>
              <a:rPr lang="en-US" altLang="zh-CN" sz="1400" dirty="0">
                <a:solidFill>
                  <a:prstClr val="black"/>
                </a:solidFill>
                <a:latin typeface="新宋体" panose="02010609030101010101" pitchFamily="49" charset="-122"/>
                <a:ea typeface="新宋体" panose="02010609030101010101" pitchFamily="49" charset="-122"/>
              </a:rPr>
              <a:t> if |</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|&gt;n: </a:t>
            </a:r>
            <a:r>
              <a:rPr lang="en-US" altLang="zh-CN" sz="1400" dirty="0">
                <a:solidFill>
                  <a:srgbClr val="FF0000"/>
                </a:solidFill>
                <a:latin typeface="新宋体" panose="02010609030101010101" pitchFamily="49" charset="-122"/>
                <a:ea typeface="新宋体" panose="02010609030101010101" pitchFamily="49" charset="-122"/>
              </a:rPr>
              <a:t>emit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dirty="0">
                <a:solidFill>
                  <a:srgbClr val="FF0000"/>
                </a:solidFill>
                <a:latin typeface="新宋体" panose="02010609030101010101" pitchFamily="49" charset="-122"/>
                <a:ea typeface="新宋体" panose="02010609030101010101" pitchFamily="49" charset="-122"/>
              </a:rPr>
              <a:t>out</a:t>
            </a:r>
            <a:r>
              <a:rPr lang="en-US" altLang="zh-CN" sz="1400" dirty="0">
                <a:solidFill>
                  <a:prstClr val="black"/>
                </a:solidFill>
                <a:latin typeface="新宋体" panose="02010609030101010101" pitchFamily="49" charset="-122"/>
                <a:ea typeface="新宋体" panose="02010609030101010101" pitchFamily="49" charset="-122"/>
              </a:rPr>
              <a:t>)</a:t>
            </a:r>
            <a:r>
              <a:rPr lang="en-US" altLang="zh-CN" sz="1400" b="1" dirty="0">
                <a:solidFill>
                  <a:prstClr val="black"/>
                </a:solidFill>
                <a:latin typeface="新宋体" panose="02010609030101010101" pitchFamily="49" charset="-122"/>
                <a:ea typeface="新宋体" panose="02010609030101010101" pitchFamily="49" charset="-122"/>
              </a:rPr>
              <a:t> </a:t>
            </a:r>
            <a:endParaRPr lang="zh-CN" altLang="en-US" sz="14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4AB042C3-BF9C-4678-ADF2-7C8C70271B41}"/>
              </a:ext>
            </a:extLst>
          </p:cNvPr>
          <p:cNvSpPr/>
          <p:nvPr/>
        </p:nvSpPr>
        <p:spPr bwMode="auto">
          <a:xfrm>
            <a:off x="2711624" y="1556792"/>
            <a:ext cx="432048" cy="2026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 name="矩形 2">
            <a:extLst>
              <a:ext uri="{FF2B5EF4-FFF2-40B4-BE49-F238E27FC236}">
                <a16:creationId xmlns:a16="http://schemas.microsoft.com/office/drawing/2014/main" id="{7462EBC2-916F-4B23-AC30-AEF4017D6860}"/>
              </a:ext>
            </a:extLst>
          </p:cNvPr>
          <p:cNvSpPr/>
          <p:nvPr/>
        </p:nvSpPr>
        <p:spPr bwMode="auto">
          <a:xfrm>
            <a:off x="2495600" y="2996952"/>
            <a:ext cx="360040" cy="28803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4" name="矩形 3">
            <a:extLst>
              <a:ext uri="{FF2B5EF4-FFF2-40B4-BE49-F238E27FC236}">
                <a16:creationId xmlns:a16="http://schemas.microsoft.com/office/drawing/2014/main" id="{94347E7D-8B21-4093-912F-1F91422ED4A2}"/>
              </a:ext>
            </a:extLst>
          </p:cNvPr>
          <p:cNvSpPr/>
          <p:nvPr/>
        </p:nvSpPr>
        <p:spPr bwMode="auto">
          <a:xfrm>
            <a:off x="3719736" y="6050906"/>
            <a:ext cx="451930" cy="22706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7" name="矩形 6">
            <a:extLst>
              <a:ext uri="{FF2B5EF4-FFF2-40B4-BE49-F238E27FC236}">
                <a16:creationId xmlns:a16="http://schemas.microsoft.com/office/drawing/2014/main" id="{73B8523C-0B5D-4D2B-A42C-4565C15447E5}"/>
              </a:ext>
            </a:extLst>
          </p:cNvPr>
          <p:cNvSpPr/>
          <p:nvPr/>
        </p:nvSpPr>
        <p:spPr bwMode="auto">
          <a:xfrm>
            <a:off x="3863752" y="2996953"/>
            <a:ext cx="576064" cy="22705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EFD82AD6-AE0B-452E-95EA-C8FBBCB5EEEE}"/>
              </a:ext>
            </a:extLst>
          </p:cNvPr>
          <p:cNvSpPr/>
          <p:nvPr/>
        </p:nvSpPr>
        <p:spPr bwMode="auto">
          <a:xfrm>
            <a:off x="3431704" y="3429000"/>
            <a:ext cx="576064" cy="204998"/>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72A4CA16-0178-4456-8EC9-07078F86316B}"/>
              </a:ext>
            </a:extLst>
          </p:cNvPr>
          <p:cNvSpPr/>
          <p:nvPr/>
        </p:nvSpPr>
        <p:spPr bwMode="auto">
          <a:xfrm>
            <a:off x="3994688" y="4377681"/>
            <a:ext cx="445129" cy="21447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F6A78D2E-5291-43C6-BD3F-623E09251300}"/>
              </a:ext>
            </a:extLst>
          </p:cNvPr>
          <p:cNvCxnSpPr>
            <a:stCxn id="2" idx="1"/>
            <a:endCxn id="26" idx="0"/>
          </p:cNvCxnSpPr>
          <p:nvPr/>
        </p:nvCxnSpPr>
        <p:spPr bwMode="auto">
          <a:xfrm rot="10800000" flipH="1" flipV="1">
            <a:off x="2711624" y="1658110"/>
            <a:ext cx="1584176" cy="1104738"/>
          </a:xfrm>
          <a:prstGeom prst="curvedConnector4">
            <a:avLst>
              <a:gd name="adj1" fmla="val -14430"/>
              <a:gd name="adj2" fmla="val 54586"/>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F88D76DF-605D-4850-8105-D19CF91E394E}"/>
              </a:ext>
            </a:extLst>
          </p:cNvPr>
          <p:cNvCxnSpPr>
            <a:stCxn id="3" idx="1"/>
            <a:endCxn id="31" idx="0"/>
          </p:cNvCxnSpPr>
          <p:nvPr/>
        </p:nvCxnSpPr>
        <p:spPr bwMode="auto">
          <a:xfrm rot="10800000" flipH="1" flipV="1">
            <a:off x="2495600" y="3140968"/>
            <a:ext cx="630628" cy="2304256"/>
          </a:xfrm>
          <a:prstGeom prst="curvedConnector4">
            <a:avLst>
              <a:gd name="adj1" fmla="val -36250"/>
              <a:gd name="adj2" fmla="val 53125"/>
            </a:avLst>
          </a:prstGeom>
          <a:solidFill>
            <a:schemeClr val="bg1"/>
          </a:solidFill>
          <a:ln w="9525" cap="flat" cmpd="sng" algn="ctr">
            <a:solidFill>
              <a:schemeClr val="tx1"/>
            </a:solidFill>
            <a:prstDash val="solid"/>
            <a:round/>
            <a:headEnd type="none" w="med" len="med"/>
            <a:tailEnd type="triangle"/>
          </a:ln>
          <a:effectLst/>
        </p:spPr>
      </p:cxnSp>
      <p:cxnSp>
        <p:nvCxnSpPr>
          <p:cNvPr id="37" name="连接符: 曲线 36">
            <a:extLst>
              <a:ext uri="{FF2B5EF4-FFF2-40B4-BE49-F238E27FC236}">
                <a16:creationId xmlns:a16="http://schemas.microsoft.com/office/drawing/2014/main" id="{0162A802-B191-4E97-B0BA-E7B6D0AC078E}"/>
              </a:ext>
            </a:extLst>
          </p:cNvPr>
          <p:cNvCxnSpPr>
            <a:cxnSpLocks/>
            <a:stCxn id="4" idx="3"/>
            <a:endCxn id="7" idx="2"/>
          </p:cNvCxnSpPr>
          <p:nvPr/>
        </p:nvCxnSpPr>
        <p:spPr bwMode="auto">
          <a:xfrm flipH="1" flipV="1">
            <a:off x="4151784" y="3224004"/>
            <a:ext cx="19882" cy="2940435"/>
          </a:xfrm>
          <a:prstGeom prst="curvedConnector4">
            <a:avLst>
              <a:gd name="adj1" fmla="val -1149784"/>
              <a:gd name="adj2" fmla="val 51931"/>
            </a:avLst>
          </a:prstGeom>
          <a:solidFill>
            <a:schemeClr val="bg1"/>
          </a:solidFill>
          <a:ln w="9525" cap="flat" cmpd="sng" algn="ctr">
            <a:solidFill>
              <a:schemeClr val="tx1"/>
            </a:solidFill>
            <a:prstDash val="solid"/>
            <a:round/>
            <a:headEnd type="none" w="med" len="med"/>
            <a:tailEnd type="triangle"/>
          </a:ln>
          <a:effectLst/>
        </p:spPr>
      </p:cxnSp>
      <p:cxnSp>
        <p:nvCxnSpPr>
          <p:cNvPr id="43" name="连接符: 曲线 42">
            <a:extLst>
              <a:ext uri="{FF2B5EF4-FFF2-40B4-BE49-F238E27FC236}">
                <a16:creationId xmlns:a16="http://schemas.microsoft.com/office/drawing/2014/main" id="{8660395A-C4DC-4F2C-AC82-EE017A18FC03}"/>
              </a:ext>
            </a:extLst>
          </p:cNvPr>
          <p:cNvCxnSpPr>
            <a:stCxn id="12" idx="1"/>
            <a:endCxn id="38" idx="0"/>
          </p:cNvCxnSpPr>
          <p:nvPr/>
        </p:nvCxnSpPr>
        <p:spPr bwMode="auto">
          <a:xfrm rot="10800000" flipH="1" flipV="1">
            <a:off x="3994687" y="4484918"/>
            <a:ext cx="1879657" cy="960306"/>
          </a:xfrm>
          <a:prstGeom prst="curvedConnector4">
            <a:avLst>
              <a:gd name="adj1" fmla="val -12162"/>
              <a:gd name="adj2" fmla="val 55583"/>
            </a:avLst>
          </a:prstGeom>
          <a:solidFill>
            <a:schemeClr val="bg1"/>
          </a:solidFill>
          <a:ln w="9525" cap="flat" cmpd="sng" algn="ctr">
            <a:solidFill>
              <a:schemeClr val="tx1"/>
            </a:solidFill>
            <a:prstDash val="solid"/>
            <a:round/>
            <a:headEnd type="none" w="med" len="med"/>
            <a:tailEnd type="triangle"/>
          </a:ln>
          <a:effectLst/>
        </p:spPr>
      </p:cxnSp>
      <p:cxnSp>
        <p:nvCxnSpPr>
          <p:cNvPr id="47" name="连接符: 曲线 46">
            <a:extLst>
              <a:ext uri="{FF2B5EF4-FFF2-40B4-BE49-F238E27FC236}">
                <a16:creationId xmlns:a16="http://schemas.microsoft.com/office/drawing/2014/main" id="{95036502-BEAE-4071-8E02-E2AD2D84367C}"/>
              </a:ext>
            </a:extLst>
          </p:cNvPr>
          <p:cNvCxnSpPr>
            <a:stCxn id="11" idx="2"/>
            <a:endCxn id="28" idx="0"/>
          </p:cNvCxnSpPr>
          <p:nvPr/>
        </p:nvCxnSpPr>
        <p:spPr bwMode="auto">
          <a:xfrm rot="16200000" flipH="1">
            <a:off x="4230067" y="3123668"/>
            <a:ext cx="526115" cy="1546774"/>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54" name="椭圆 53">
            <a:extLst>
              <a:ext uri="{FF2B5EF4-FFF2-40B4-BE49-F238E27FC236}">
                <a16:creationId xmlns:a16="http://schemas.microsoft.com/office/drawing/2014/main" id="{D8CAC761-11A0-4996-9D11-AB63D0E5D471}"/>
              </a:ext>
            </a:extLst>
          </p:cNvPr>
          <p:cNvSpPr/>
          <p:nvPr/>
        </p:nvSpPr>
        <p:spPr bwMode="auto">
          <a:xfrm>
            <a:off x="1919537" y="162880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1</a:t>
            </a:r>
            <a:endParaRPr lang="zh-CN" altLang="en-US" b="1" dirty="0">
              <a:solidFill>
                <a:prstClr val="white"/>
              </a:solidFill>
              <a:latin typeface="Tahoma" pitchFamily="34" charset="0"/>
            </a:endParaRPr>
          </a:p>
        </p:txBody>
      </p:sp>
      <p:sp>
        <p:nvSpPr>
          <p:cNvPr id="55" name="椭圆 54">
            <a:extLst>
              <a:ext uri="{FF2B5EF4-FFF2-40B4-BE49-F238E27FC236}">
                <a16:creationId xmlns:a16="http://schemas.microsoft.com/office/drawing/2014/main" id="{4E5993F7-6473-4726-BC4B-5C588161BBAE}"/>
              </a:ext>
            </a:extLst>
          </p:cNvPr>
          <p:cNvSpPr/>
          <p:nvPr/>
        </p:nvSpPr>
        <p:spPr bwMode="auto">
          <a:xfrm>
            <a:off x="1853281" y="2975212"/>
            <a:ext cx="426299" cy="30977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2</a:t>
            </a:r>
            <a:endParaRPr lang="zh-CN" altLang="en-US" b="1" dirty="0">
              <a:solidFill>
                <a:prstClr val="white"/>
              </a:solidFill>
              <a:latin typeface="Tahoma" pitchFamily="34" charset="0"/>
            </a:endParaRPr>
          </a:p>
        </p:txBody>
      </p:sp>
      <p:sp>
        <p:nvSpPr>
          <p:cNvPr id="56" name="椭圆 55">
            <a:extLst>
              <a:ext uri="{FF2B5EF4-FFF2-40B4-BE49-F238E27FC236}">
                <a16:creationId xmlns:a16="http://schemas.microsoft.com/office/drawing/2014/main" id="{BABB941C-645D-46B9-B21B-9CEAF87CE9BF}"/>
              </a:ext>
            </a:extLst>
          </p:cNvPr>
          <p:cNvSpPr/>
          <p:nvPr/>
        </p:nvSpPr>
        <p:spPr bwMode="auto">
          <a:xfrm>
            <a:off x="1631505" y="5661248"/>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white"/>
                </a:solidFill>
                <a:latin typeface="Tahoma" pitchFamily="34" charset="0"/>
              </a:rPr>
              <a:t>3</a:t>
            </a:r>
            <a:endParaRPr lang="zh-CN" altLang="en-US" b="1" dirty="0">
              <a:solidFill>
                <a:prstClr val="white"/>
              </a:solidFill>
              <a:latin typeface="Tahoma" pitchFamily="34" charset="0"/>
            </a:endParaRPr>
          </a:p>
        </p:txBody>
      </p:sp>
      <p:sp>
        <p:nvSpPr>
          <p:cNvPr id="57" name="椭圆 56">
            <a:extLst>
              <a:ext uri="{FF2B5EF4-FFF2-40B4-BE49-F238E27FC236}">
                <a16:creationId xmlns:a16="http://schemas.microsoft.com/office/drawing/2014/main" id="{FD6F004C-4159-4797-BEDF-01A15AF1013C}"/>
              </a:ext>
            </a:extLst>
          </p:cNvPr>
          <p:cNvSpPr/>
          <p:nvPr/>
        </p:nvSpPr>
        <p:spPr bwMode="auto">
          <a:xfrm>
            <a:off x="6384033" y="4293096"/>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4</a:t>
            </a:r>
            <a:endParaRPr lang="zh-CN" altLang="en-US" b="1" dirty="0">
              <a:solidFill>
                <a:prstClr val="white"/>
              </a:solidFill>
              <a:latin typeface="Tahoma" pitchFamily="34" charset="0"/>
            </a:endParaRPr>
          </a:p>
        </p:txBody>
      </p:sp>
      <p:sp>
        <p:nvSpPr>
          <p:cNvPr id="58" name="椭圆 57">
            <a:extLst>
              <a:ext uri="{FF2B5EF4-FFF2-40B4-BE49-F238E27FC236}">
                <a16:creationId xmlns:a16="http://schemas.microsoft.com/office/drawing/2014/main" id="{89A61320-42A4-4873-A22C-F8767FE6234F}"/>
              </a:ext>
            </a:extLst>
          </p:cNvPr>
          <p:cNvSpPr/>
          <p:nvPr/>
        </p:nvSpPr>
        <p:spPr bwMode="auto">
          <a:xfrm>
            <a:off x="6605806" y="5589240"/>
            <a:ext cx="426299" cy="36004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dirty="0">
                <a:solidFill>
                  <a:prstClr val="white"/>
                </a:solidFill>
              </a:rPr>
              <a:t>5</a:t>
            </a:r>
            <a:endParaRPr lang="zh-CN" altLang="en-US" b="1" dirty="0">
              <a:solidFill>
                <a:prstClr val="white"/>
              </a:solidFill>
              <a:latin typeface="Tahoma" pitchFamily="34" charset="0"/>
            </a:endParaRPr>
          </a:p>
        </p:txBody>
      </p:sp>
      <p:sp>
        <p:nvSpPr>
          <p:cNvPr id="41" name="Text Box 4">
            <a:extLst>
              <a:ext uri="{FF2B5EF4-FFF2-40B4-BE49-F238E27FC236}">
                <a16:creationId xmlns:a16="http://schemas.microsoft.com/office/drawing/2014/main" id="{A9551B03-DEF9-4851-885E-30DC6897EA43}"/>
              </a:ext>
            </a:extLst>
          </p:cNvPr>
          <p:cNvSpPr txBox="1">
            <a:spLocks noChangeArrowheads="1"/>
          </p:cNvSpPr>
          <p:nvPr/>
        </p:nvSpPr>
        <p:spPr bwMode="auto">
          <a:xfrm>
            <a:off x="1775381" y="2365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17" name="灯片编号占位符 16">
            <a:extLst>
              <a:ext uri="{FF2B5EF4-FFF2-40B4-BE49-F238E27FC236}">
                <a16:creationId xmlns:a16="http://schemas.microsoft.com/office/drawing/2014/main" id="{6B0F8AE0-AF40-47E6-8F49-13AB4F5CC79C}"/>
              </a:ext>
            </a:extLst>
          </p:cNvPr>
          <p:cNvSpPr>
            <a:spLocks noGrp="1"/>
          </p:cNvSpPr>
          <p:nvPr>
            <p:ph type="sldNum" sz="quarter" idx="12"/>
          </p:nvPr>
        </p:nvSpPr>
        <p:spPr/>
        <p:txBody>
          <a:bodyPr/>
          <a:lstStyle/>
          <a:p>
            <a:pPr>
              <a:defRPr/>
            </a:pPr>
            <a:fld id="{BCABB3B7-40FC-498F-90D6-69ECBA7F181C}" type="slidenum">
              <a:rPr lang="zh-CN" altLang="en-US" smtClean="0"/>
              <a:pPr>
                <a:defRPr/>
              </a:pPr>
              <a:t>112</a:t>
            </a:fld>
            <a:endParaRPr lang="en-US" altLang="zh-CN"/>
          </a:p>
        </p:txBody>
      </p:sp>
    </p:spTree>
    <p:extLst>
      <p:ext uri="{BB962C8B-B14F-4D97-AF65-F5344CB8AC3E}">
        <p14:creationId xmlns:p14="http://schemas.microsoft.com/office/powerpoint/2010/main" val="23833184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42E6003-2321-4ED8-AAA2-48FC045F6A2E}"/>
              </a:ext>
            </a:extLst>
          </p:cNvPr>
          <p:cNvSpPr>
            <a:spLocks noGrp="1"/>
          </p:cNvSpPr>
          <p:nvPr>
            <p:ph idx="1"/>
          </p:nvPr>
        </p:nvSpPr>
        <p:spPr>
          <a:xfrm>
            <a:off x="2209800" y="1124744"/>
            <a:ext cx="7772400" cy="4971256"/>
          </a:xfrm>
        </p:spPr>
        <p:txBody>
          <a:bodyPr/>
          <a:lstStyle/>
          <a:p>
            <a:pPr marL="0" indent="0">
              <a:buNone/>
            </a:pPr>
            <a:r>
              <a:rPr lang="zh-CN" altLang="en-US" dirty="0"/>
              <a:t>向量模型特点：</a:t>
            </a:r>
            <a:endParaRPr lang="en-US" altLang="zh-CN" dirty="0"/>
          </a:p>
          <a:p>
            <a:pPr marL="246063" lvl="1">
              <a:buFont typeface="Wingdings" panose="05000000000000000000" pitchFamily="2" charset="2"/>
              <a:buChar char="Ø"/>
            </a:pPr>
            <a:r>
              <a:rPr lang="zh-CN" altLang="en-US" dirty="0"/>
              <a:t>介于火山模型和物化模型之间；</a:t>
            </a:r>
            <a:endParaRPr lang="en-US" altLang="zh-CN" dirty="0"/>
          </a:p>
          <a:p>
            <a:pPr marL="246063" lvl="1">
              <a:buFont typeface="Wingdings" panose="05000000000000000000" pitchFamily="2" charset="2"/>
              <a:buChar char="Ø"/>
            </a:pPr>
            <a:r>
              <a:rPr lang="zh-CN" altLang="en-US" dirty="0"/>
              <a:t>适用于</a:t>
            </a:r>
            <a:r>
              <a:rPr lang="en-US" altLang="zh-CN" dirty="0"/>
              <a:t>OLAP</a:t>
            </a:r>
            <a:r>
              <a:rPr lang="zh-CN" altLang="en-US" dirty="0"/>
              <a:t>和</a:t>
            </a:r>
            <a:r>
              <a:rPr lang="en-US" altLang="zh-CN" dirty="0"/>
              <a:t>OLTP</a:t>
            </a:r>
            <a:r>
              <a:rPr lang="zh-CN" altLang="en-US" dirty="0"/>
              <a:t>；</a:t>
            </a:r>
            <a:endParaRPr lang="en-US" altLang="zh-CN" dirty="0"/>
          </a:p>
          <a:p>
            <a:pPr marL="246063" lvl="1">
              <a:buFont typeface="Wingdings" panose="05000000000000000000" pitchFamily="2" charset="2"/>
              <a:buChar char="Ø"/>
            </a:pPr>
            <a:r>
              <a:rPr lang="zh-CN" altLang="en-US" dirty="0"/>
              <a:t>允许用户使用向量化的</a:t>
            </a:r>
            <a:r>
              <a:rPr lang="en-US" altLang="zh-CN" dirty="0"/>
              <a:t>SIMD</a:t>
            </a:r>
            <a:r>
              <a:rPr lang="zh-CN" altLang="en-US" dirty="0"/>
              <a:t>指令处理批量元组。</a:t>
            </a:r>
            <a:endParaRPr lang="en-US" altLang="zh-CN" dirty="0"/>
          </a:p>
          <a:p>
            <a:pPr lvl="1"/>
            <a:endParaRPr lang="zh-CN" altLang="en-US" dirty="0"/>
          </a:p>
        </p:txBody>
      </p:sp>
      <p:sp>
        <p:nvSpPr>
          <p:cNvPr id="4" name="Text Box 4">
            <a:extLst>
              <a:ext uri="{FF2B5EF4-FFF2-40B4-BE49-F238E27FC236}">
                <a16:creationId xmlns:a16="http://schemas.microsoft.com/office/drawing/2014/main" id="{8BE687A5-2413-4FCB-A8D0-3581EACCD99A}"/>
              </a:ext>
            </a:extLst>
          </p:cNvPr>
          <p:cNvSpPr txBox="1">
            <a:spLocks noChangeArrowheads="1"/>
          </p:cNvSpPr>
          <p:nvPr/>
        </p:nvSpPr>
        <p:spPr bwMode="auto">
          <a:xfrm>
            <a:off x="2178197"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4.2.3 </a:t>
            </a:r>
            <a:r>
              <a:rPr kumimoji="0" lang="zh-CN" altLang="en-US" sz="3600" dirty="0">
                <a:solidFill>
                  <a:srgbClr val="04617B"/>
                </a:solidFill>
                <a:latin typeface="隶书" panose="02010509060101010101" pitchFamily="49" charset="-122"/>
                <a:ea typeface="隶书" panose="02010509060101010101" pitchFamily="49" charset="-122"/>
              </a:rPr>
              <a:t>向量模型</a:t>
            </a:r>
          </a:p>
        </p:txBody>
      </p:sp>
      <p:sp>
        <p:nvSpPr>
          <p:cNvPr id="2" name="灯片编号占位符 1">
            <a:extLst>
              <a:ext uri="{FF2B5EF4-FFF2-40B4-BE49-F238E27FC236}">
                <a16:creationId xmlns:a16="http://schemas.microsoft.com/office/drawing/2014/main" id="{04A3ACA2-EFB3-4B5D-B4A2-D63C77987655}"/>
              </a:ext>
            </a:extLst>
          </p:cNvPr>
          <p:cNvSpPr>
            <a:spLocks noGrp="1"/>
          </p:cNvSpPr>
          <p:nvPr>
            <p:ph type="sldNum" sz="quarter" idx="12"/>
          </p:nvPr>
        </p:nvSpPr>
        <p:spPr/>
        <p:txBody>
          <a:bodyPr/>
          <a:lstStyle/>
          <a:p>
            <a:pPr>
              <a:defRPr/>
            </a:pPr>
            <a:fld id="{BCABB3B7-40FC-498F-90D6-69ECBA7F181C}" type="slidenum">
              <a:rPr lang="zh-CN" altLang="en-US" smtClean="0"/>
              <a:pPr>
                <a:defRPr/>
              </a:pPr>
              <a:t>113</a:t>
            </a:fld>
            <a:endParaRPr lang="en-US" altLang="zh-CN"/>
          </a:p>
        </p:txBody>
      </p:sp>
    </p:spTree>
    <p:extLst>
      <p:ext uri="{BB962C8B-B14F-4D97-AF65-F5344CB8AC3E}">
        <p14:creationId xmlns:p14="http://schemas.microsoft.com/office/powerpoint/2010/main" val="42127338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BC3F1-AA25-4E8B-8538-7F56D2E35519}"/>
              </a:ext>
            </a:extLst>
          </p:cNvPr>
          <p:cNvSpPr>
            <a:spLocks noGrp="1"/>
          </p:cNvSpPr>
          <p:nvPr>
            <p:ph idx="1"/>
          </p:nvPr>
        </p:nvSpPr>
        <p:spPr>
          <a:xfrm>
            <a:off x="2063552" y="1340768"/>
            <a:ext cx="7772400" cy="4611216"/>
          </a:xfrm>
        </p:spPr>
        <p:txBody>
          <a:bodyPr/>
          <a:lstStyle/>
          <a:p>
            <a:pPr marL="246063" lvl="1">
              <a:buFont typeface="Wingdings" panose="05000000000000000000" pitchFamily="2" charset="2"/>
              <a:buChar char="Ø"/>
            </a:pPr>
            <a:r>
              <a:rPr lang="zh-CN" altLang="en-US" dirty="0"/>
              <a:t>自顶而下：从根节点开始不断的向子节点</a:t>
            </a:r>
            <a:r>
              <a:rPr lang="zh-CN" altLang="en-US" dirty="0">
                <a:solidFill>
                  <a:srgbClr val="FF0000"/>
                </a:solidFill>
              </a:rPr>
              <a:t>拉</a:t>
            </a:r>
            <a:r>
              <a:rPr lang="zh-CN" altLang="en-US" dirty="0"/>
              <a:t>取数据。</a:t>
            </a:r>
            <a:endParaRPr lang="en-US" altLang="zh-CN" dirty="0"/>
          </a:p>
          <a:p>
            <a:pPr marL="0" lvl="1" indent="0">
              <a:buNone/>
            </a:pPr>
            <a:r>
              <a:rPr lang="zh-CN" altLang="en-US" dirty="0"/>
              <a:t>   元组通过函数调用传递。</a:t>
            </a:r>
            <a:endParaRPr lang="en-US" altLang="zh-CN" dirty="0"/>
          </a:p>
          <a:p>
            <a:pPr marL="246063" lvl="1">
              <a:buFont typeface="Wingdings" panose="05000000000000000000" pitchFamily="2" charset="2"/>
              <a:buChar char="Ø"/>
            </a:pPr>
            <a:r>
              <a:rPr lang="zh-CN" altLang="en-US" dirty="0"/>
              <a:t>自底而上：从叶子点开始获取数据不断的向父节点</a:t>
            </a:r>
            <a:r>
              <a:rPr lang="zh-CN" altLang="en-US" dirty="0">
                <a:solidFill>
                  <a:srgbClr val="FF0000"/>
                </a:solidFill>
              </a:rPr>
              <a:t>推</a:t>
            </a:r>
            <a:r>
              <a:rPr lang="zh-CN" altLang="en-US" dirty="0"/>
              <a:t>送数据</a:t>
            </a:r>
            <a:r>
              <a:rPr lang="en-US" altLang="zh-CN" dirty="0"/>
              <a:t>(</a:t>
            </a:r>
            <a:r>
              <a:rPr lang="zh-CN" altLang="en-US" dirty="0"/>
              <a:t>本章不讨论</a:t>
            </a:r>
            <a:r>
              <a:rPr lang="en-US" altLang="zh-CN" dirty="0"/>
              <a:t>)</a:t>
            </a:r>
            <a:r>
              <a:rPr lang="zh-CN" altLang="en-US" dirty="0"/>
              <a:t>。</a:t>
            </a:r>
            <a:endParaRPr lang="en-US" altLang="zh-CN" dirty="0"/>
          </a:p>
        </p:txBody>
      </p:sp>
      <p:sp>
        <p:nvSpPr>
          <p:cNvPr id="5" name="Text Box 4">
            <a:extLst>
              <a:ext uri="{FF2B5EF4-FFF2-40B4-BE49-F238E27FC236}">
                <a16:creationId xmlns:a16="http://schemas.microsoft.com/office/drawing/2014/main" id="{19470FB9-C5D9-45E2-BCF3-96DBC92D2053}"/>
              </a:ext>
            </a:extLst>
          </p:cNvPr>
          <p:cNvSpPr txBox="1">
            <a:spLocks noChangeArrowheads="1"/>
          </p:cNvSpPr>
          <p:nvPr/>
        </p:nvSpPr>
        <p:spPr bwMode="auto">
          <a:xfrm>
            <a:off x="1919536" y="62068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zh-CN" altLang="en-US" sz="3600" dirty="0">
                <a:solidFill>
                  <a:srgbClr val="04617B"/>
                </a:solidFill>
                <a:latin typeface="隶书" panose="02010509060101010101" pitchFamily="49" charset="-122"/>
                <a:ea typeface="隶书" panose="02010509060101010101" pitchFamily="49" charset="-122"/>
              </a:rPr>
              <a:t>查询树处理的方向</a:t>
            </a:r>
          </a:p>
        </p:txBody>
      </p:sp>
      <p:sp>
        <p:nvSpPr>
          <p:cNvPr id="2" name="灯片编号占位符 1">
            <a:extLst>
              <a:ext uri="{FF2B5EF4-FFF2-40B4-BE49-F238E27FC236}">
                <a16:creationId xmlns:a16="http://schemas.microsoft.com/office/drawing/2014/main" id="{45AA37E1-4763-4414-A937-E7456439583E}"/>
              </a:ext>
            </a:extLst>
          </p:cNvPr>
          <p:cNvSpPr>
            <a:spLocks noGrp="1"/>
          </p:cNvSpPr>
          <p:nvPr>
            <p:ph type="sldNum" sz="quarter" idx="12"/>
          </p:nvPr>
        </p:nvSpPr>
        <p:spPr/>
        <p:txBody>
          <a:bodyPr/>
          <a:lstStyle/>
          <a:p>
            <a:pPr>
              <a:defRPr/>
            </a:pPr>
            <a:fld id="{BCABB3B7-40FC-498F-90D6-69ECBA7F181C}" type="slidenum">
              <a:rPr lang="zh-CN" altLang="en-US" smtClean="0"/>
              <a:pPr>
                <a:defRPr/>
              </a:pPr>
              <a:t>114</a:t>
            </a:fld>
            <a:endParaRPr lang="en-US" altLang="zh-CN"/>
          </a:p>
        </p:txBody>
      </p:sp>
    </p:spTree>
    <p:extLst>
      <p:ext uri="{BB962C8B-B14F-4D97-AF65-F5344CB8AC3E}">
        <p14:creationId xmlns:p14="http://schemas.microsoft.com/office/powerpoint/2010/main" val="33938791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2209800" y="1124744"/>
            <a:ext cx="4750296" cy="4978896"/>
          </a:xfrm>
        </p:spPr>
        <p:txBody>
          <a:bodyPr/>
          <a:lstStyle/>
          <a:p>
            <a:pPr marL="0" indent="0">
              <a:buNone/>
            </a:pPr>
            <a:r>
              <a:rPr lang="zh-CN" altLang="en-US" dirty="0"/>
              <a:t>数据存取方法</a:t>
            </a:r>
            <a:r>
              <a:rPr lang="en-US" altLang="zh-CN" dirty="0"/>
              <a:t>(access method)</a:t>
            </a:r>
            <a:r>
              <a:rPr lang="zh-CN" altLang="en-US" dirty="0"/>
              <a:t>：</a:t>
            </a:r>
            <a:endParaRPr lang="en-US" altLang="zh-CN" dirty="0"/>
          </a:p>
          <a:p>
            <a:pPr marL="0" indent="0">
              <a:buNone/>
            </a:pPr>
            <a:r>
              <a:rPr lang="en-US" altLang="zh-CN" dirty="0"/>
              <a:t>      </a:t>
            </a:r>
            <a:r>
              <a:rPr lang="zh-CN" altLang="en-US" dirty="0"/>
              <a:t>访问存储在表</a:t>
            </a:r>
            <a:r>
              <a:rPr lang="en-US" altLang="zh-CN" dirty="0"/>
              <a:t>(table)</a:t>
            </a:r>
            <a:r>
              <a:rPr lang="zh-CN" altLang="en-US" dirty="0"/>
              <a:t>中的数据的方法。</a:t>
            </a:r>
            <a:endParaRPr lang="en-US" altLang="zh-CN" dirty="0"/>
          </a:p>
          <a:p>
            <a:pPr marL="0" indent="0">
              <a:buNone/>
            </a:pPr>
            <a:endParaRPr lang="en-US" altLang="zh-CN" dirty="0"/>
          </a:p>
          <a:p>
            <a:pPr marL="0" indent="0">
              <a:buNone/>
            </a:pPr>
            <a:r>
              <a:rPr lang="zh-CN" altLang="en-US" dirty="0"/>
              <a:t>三种基本方法：</a:t>
            </a:r>
            <a:endParaRPr lang="en-US" altLang="zh-CN" dirty="0"/>
          </a:p>
          <a:p>
            <a:pPr marL="263525" lvl="1">
              <a:buFont typeface="Wingdings" panose="05000000000000000000" pitchFamily="2" charset="2"/>
              <a:buChar char="Ø"/>
            </a:pPr>
            <a:r>
              <a:rPr lang="zh-CN" altLang="en-US" dirty="0"/>
              <a:t>顺序扫描</a:t>
            </a:r>
            <a:endParaRPr lang="en-US" altLang="zh-CN" dirty="0"/>
          </a:p>
          <a:p>
            <a:pPr marL="263525" lvl="1">
              <a:buFont typeface="Wingdings" panose="05000000000000000000" pitchFamily="2" charset="2"/>
              <a:buChar char="Ø"/>
            </a:pPr>
            <a:r>
              <a:rPr lang="zh-CN" altLang="en-US" dirty="0"/>
              <a:t>索引扫描</a:t>
            </a:r>
            <a:endParaRPr lang="en-US" altLang="zh-CN" dirty="0"/>
          </a:p>
          <a:p>
            <a:pPr marL="263525" lvl="1">
              <a:buFont typeface="Wingdings" panose="05000000000000000000" pitchFamily="2" charset="2"/>
              <a:buChar char="Ø"/>
            </a:pPr>
            <a:r>
              <a:rPr lang="zh-CN" altLang="en-US" dirty="0"/>
              <a:t>多索引扫描</a:t>
            </a:r>
            <a:r>
              <a:rPr lang="en-US" altLang="zh-CN" dirty="0"/>
              <a:t>(</a:t>
            </a:r>
            <a:r>
              <a:rPr lang="zh-CN" altLang="en-US" dirty="0"/>
              <a:t>位图扫描</a:t>
            </a:r>
            <a:r>
              <a:rPr lang="en-US" altLang="zh-CN" dirty="0"/>
              <a:t>)</a:t>
            </a:r>
          </a:p>
        </p:txBody>
      </p:sp>
      <p:sp>
        <p:nvSpPr>
          <p:cNvPr id="7" name="矩形 6">
            <a:extLst>
              <a:ext uri="{FF2B5EF4-FFF2-40B4-BE49-F238E27FC236}">
                <a16:creationId xmlns:a16="http://schemas.microsoft.com/office/drawing/2014/main" id="{27C64C9B-5992-4DB1-A72B-043CE3AFAAA3}"/>
              </a:ext>
            </a:extLst>
          </p:cNvPr>
          <p:cNvSpPr/>
          <p:nvPr/>
        </p:nvSpPr>
        <p:spPr bwMode="auto">
          <a:xfrm>
            <a:off x="6990184" y="1143980"/>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8" name="AutoShape 4">
            <a:extLst>
              <a:ext uri="{FF2B5EF4-FFF2-40B4-BE49-F238E27FC236}">
                <a16:creationId xmlns:a16="http://schemas.microsoft.com/office/drawing/2014/main" id="{1EBD1846-62A3-44CE-9CD1-70533EEC562A}"/>
              </a:ext>
            </a:extLst>
          </p:cNvPr>
          <p:cNvSpPr>
            <a:spLocks noChangeArrowheads="1"/>
          </p:cNvSpPr>
          <p:nvPr/>
        </p:nvSpPr>
        <p:spPr bwMode="auto">
          <a:xfrm rot="5400000">
            <a:off x="8396436"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9" name="直接箭头连接符 8">
            <a:extLst>
              <a:ext uri="{FF2B5EF4-FFF2-40B4-BE49-F238E27FC236}">
                <a16:creationId xmlns:a16="http://schemas.microsoft.com/office/drawing/2014/main" id="{E337471B-479A-48CF-9B10-38F16181E6A9}"/>
              </a:ext>
            </a:extLst>
          </p:cNvPr>
          <p:cNvCxnSpPr/>
          <p:nvPr/>
        </p:nvCxnSpPr>
        <p:spPr bwMode="auto">
          <a:xfrm flipV="1">
            <a:off x="8143420"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C358C00-1529-4A64-8FA9-FBA0B9E8970F}"/>
              </a:ext>
            </a:extLst>
          </p:cNvPr>
          <p:cNvCxnSpPr>
            <a:cxnSpLocks/>
          </p:cNvCxnSpPr>
          <p:nvPr/>
        </p:nvCxnSpPr>
        <p:spPr bwMode="auto">
          <a:xfrm flipH="1" flipV="1">
            <a:off x="8574360"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4DEF179E-86BD-4FE7-95A2-601B6B895D2C}"/>
              </a:ext>
            </a:extLst>
          </p:cNvPr>
          <p:cNvCxnSpPr>
            <a:cxnSpLocks/>
          </p:cNvCxnSpPr>
          <p:nvPr/>
        </p:nvCxnSpPr>
        <p:spPr bwMode="auto">
          <a:xfrm flipV="1">
            <a:off x="8502352"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00BC7C2F-0A28-4EC6-A3EF-C76C976BF732}"/>
              </a:ext>
            </a:extLst>
          </p:cNvPr>
          <p:cNvCxnSpPr>
            <a:cxnSpLocks/>
          </p:cNvCxnSpPr>
          <p:nvPr/>
        </p:nvCxnSpPr>
        <p:spPr bwMode="auto">
          <a:xfrm flipH="1" flipV="1">
            <a:off x="8986936"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17856AFB-9936-403F-80E9-A3B97DE6E936}"/>
              </a:ext>
            </a:extLst>
          </p:cNvPr>
          <p:cNvSpPr txBox="1"/>
          <p:nvPr/>
        </p:nvSpPr>
        <p:spPr>
          <a:xfrm>
            <a:off x="7803976"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4" name="文本框 13">
            <a:extLst>
              <a:ext uri="{FF2B5EF4-FFF2-40B4-BE49-F238E27FC236}">
                <a16:creationId xmlns:a16="http://schemas.microsoft.com/office/drawing/2014/main" id="{58411191-282B-4280-ACC2-C29C8A5E4C28}"/>
              </a:ext>
            </a:extLst>
          </p:cNvPr>
          <p:cNvSpPr txBox="1"/>
          <p:nvPr/>
        </p:nvSpPr>
        <p:spPr>
          <a:xfrm>
            <a:off x="9100120"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graphicFrame>
        <p:nvGraphicFramePr>
          <p:cNvPr id="15" name="Object 12">
            <a:extLst>
              <a:ext uri="{FF2B5EF4-FFF2-40B4-BE49-F238E27FC236}">
                <a16:creationId xmlns:a16="http://schemas.microsoft.com/office/drawing/2014/main" id="{027A88B7-8EF4-4EBC-9930-25A1B8CF7D2F}"/>
              </a:ext>
            </a:extLst>
          </p:cNvPr>
          <p:cNvGraphicFramePr>
            <a:graphicFrameLocks noChangeAspect="1"/>
          </p:cNvGraphicFramePr>
          <p:nvPr/>
        </p:nvGraphicFramePr>
        <p:xfrm>
          <a:off x="8380040"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5" name="Object 12">
                        <a:extLst>
                          <a:ext uri="{FF2B5EF4-FFF2-40B4-BE49-F238E27FC236}">
                            <a16:creationId xmlns:a16="http://schemas.microsoft.com/office/drawing/2014/main" id="{027A88B7-8EF4-4EBC-9930-25A1B8CF7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0040"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
            <a:extLst>
              <a:ext uri="{FF2B5EF4-FFF2-40B4-BE49-F238E27FC236}">
                <a16:creationId xmlns:a16="http://schemas.microsoft.com/office/drawing/2014/main" id="{992F6752-41DC-4CE9-A2A4-8A70B403FD8A}"/>
              </a:ext>
            </a:extLst>
          </p:cNvPr>
          <p:cNvGraphicFramePr>
            <a:graphicFrameLocks noChangeAspect="1"/>
          </p:cNvGraphicFramePr>
          <p:nvPr/>
        </p:nvGraphicFramePr>
        <p:xfrm>
          <a:off x="8811716"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16" name="Object 10">
                        <a:extLst>
                          <a:ext uri="{FF2B5EF4-FFF2-40B4-BE49-F238E27FC236}">
                            <a16:creationId xmlns:a16="http://schemas.microsoft.com/office/drawing/2014/main" id="{992F6752-41DC-4CE9-A2A4-8A70B403FD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1716"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文本框 16">
            <a:extLst>
              <a:ext uri="{FF2B5EF4-FFF2-40B4-BE49-F238E27FC236}">
                <a16:creationId xmlns:a16="http://schemas.microsoft.com/office/drawing/2014/main" id="{666427D6-7B5E-48F0-91DB-D2DCC5D63E04}"/>
              </a:ext>
            </a:extLst>
          </p:cNvPr>
          <p:cNvSpPr txBox="1"/>
          <p:nvPr/>
        </p:nvSpPr>
        <p:spPr>
          <a:xfrm>
            <a:off x="8790384"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18" name="文本框 17">
            <a:extLst>
              <a:ext uri="{FF2B5EF4-FFF2-40B4-BE49-F238E27FC236}">
                <a16:creationId xmlns:a16="http://schemas.microsoft.com/office/drawing/2014/main" id="{2D97BCD4-3905-45F3-A3D9-09DE498D45FF}"/>
              </a:ext>
            </a:extLst>
          </p:cNvPr>
          <p:cNvSpPr txBox="1"/>
          <p:nvPr/>
        </p:nvSpPr>
        <p:spPr>
          <a:xfrm>
            <a:off x="8676456"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19" name="矩形 18">
            <a:extLst>
              <a:ext uri="{FF2B5EF4-FFF2-40B4-BE49-F238E27FC236}">
                <a16:creationId xmlns:a16="http://schemas.microsoft.com/office/drawing/2014/main" id="{ACA5EAD5-9029-4C95-939E-230EA10B21E3}"/>
              </a:ext>
            </a:extLst>
          </p:cNvPr>
          <p:cNvSpPr/>
          <p:nvPr/>
        </p:nvSpPr>
        <p:spPr bwMode="auto">
          <a:xfrm>
            <a:off x="7422232"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7B53ADA-3BD1-4BF4-894B-0D6D5B5DCE0E}"/>
              </a:ext>
            </a:extLst>
          </p:cNvPr>
          <p:cNvSpPr/>
          <p:nvPr/>
        </p:nvSpPr>
        <p:spPr bwMode="auto">
          <a:xfrm>
            <a:off x="7680176" y="4905841"/>
            <a:ext cx="751276" cy="496993"/>
          </a:xfrm>
          <a:prstGeom prst="rect">
            <a:avLst/>
          </a:prstGeom>
          <a:noFill/>
          <a:ln w="412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2" name="矩形 21">
            <a:extLst>
              <a:ext uri="{FF2B5EF4-FFF2-40B4-BE49-F238E27FC236}">
                <a16:creationId xmlns:a16="http://schemas.microsoft.com/office/drawing/2014/main" id="{7ED6AEA9-6C78-43C7-AE1F-BE82EE24D9CA}"/>
              </a:ext>
            </a:extLst>
          </p:cNvPr>
          <p:cNvSpPr/>
          <p:nvPr/>
        </p:nvSpPr>
        <p:spPr bwMode="auto">
          <a:xfrm>
            <a:off x="8945066" y="5589241"/>
            <a:ext cx="751334" cy="461665"/>
          </a:xfrm>
          <a:prstGeom prst="rect">
            <a:avLst/>
          </a:prstGeom>
          <a:noFill/>
          <a:ln w="476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1800944" y="41263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12"/>
          </p:nvPr>
        </p:nvSpPr>
        <p:spPr/>
        <p:txBody>
          <a:bodyPr/>
          <a:lstStyle/>
          <a:p>
            <a:pPr>
              <a:defRPr/>
            </a:pPr>
            <a:fld id="{BCABB3B7-40FC-498F-90D6-69ECBA7F181C}" type="slidenum">
              <a:rPr lang="zh-CN" altLang="en-US" smtClean="0"/>
              <a:pPr>
                <a:defRPr/>
              </a:pPr>
              <a:t>115</a:t>
            </a:fld>
            <a:endParaRPr lang="en-US" altLang="zh-CN"/>
          </a:p>
        </p:txBody>
      </p:sp>
    </p:spTree>
    <p:extLst>
      <p:ext uri="{BB962C8B-B14F-4D97-AF65-F5344CB8AC3E}">
        <p14:creationId xmlns:p14="http://schemas.microsoft.com/office/powerpoint/2010/main" val="25909989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667508" y="1052736"/>
            <a:ext cx="8314692" cy="5616624"/>
          </a:xfrm>
        </p:spPr>
        <p:txBody>
          <a:bodyPr/>
          <a:lstStyle/>
          <a:p>
            <a:pPr marL="0" indent="0">
              <a:buNone/>
            </a:pPr>
            <a:r>
              <a:rPr lang="en-US" altLang="zh-CN" b="1" dirty="0">
                <a:latin typeface="微软雅黑" panose="020B0503020204020204" pitchFamily="34" charset="-122"/>
                <a:ea typeface="微软雅黑" panose="020B0503020204020204" pitchFamily="34" charset="-122"/>
              </a:rPr>
              <a:t>4.3.1 </a:t>
            </a:r>
            <a:r>
              <a:rPr lang="zh-CN" altLang="en-US" b="1" dirty="0">
                <a:latin typeface="微软雅黑" panose="020B0503020204020204" pitchFamily="34" charset="-122"/>
                <a:ea typeface="微软雅黑" panose="020B0503020204020204" pitchFamily="34" charset="-122"/>
              </a:rPr>
              <a:t>顺序扫描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对于表的每一个</a:t>
            </a:r>
            <a:r>
              <a:rPr lang="en-US" altLang="zh-CN" dirty="0"/>
              <a:t>Page</a:t>
            </a:r>
          </a:p>
          <a:p>
            <a:pPr marL="263525" lvl="1" indent="-263525">
              <a:buFont typeface="Wingdings" panose="05000000000000000000" pitchFamily="2" charset="2"/>
              <a:buChar char="Ø"/>
            </a:pPr>
            <a:r>
              <a:rPr lang="zh-CN" altLang="en-US" dirty="0"/>
              <a:t>加载到</a:t>
            </a:r>
            <a:r>
              <a:rPr lang="en-US" altLang="zh-CN" dirty="0" err="1"/>
              <a:t>BufferPool</a:t>
            </a:r>
            <a:r>
              <a:rPr lang="zh-CN" altLang="en-US" dirty="0"/>
              <a:t>中；</a:t>
            </a:r>
            <a:endParaRPr lang="en-US" altLang="zh-CN" dirty="0"/>
          </a:p>
          <a:p>
            <a:pPr marL="246063" lvl="1">
              <a:buFont typeface="Wingdings" panose="05000000000000000000" pitchFamily="2" charset="2"/>
              <a:buChar char="Ø"/>
            </a:pPr>
            <a:r>
              <a:rPr lang="zh-CN" altLang="en-US" dirty="0"/>
              <a:t>对</a:t>
            </a:r>
            <a:r>
              <a:rPr lang="en-US" altLang="zh-CN" dirty="0" err="1"/>
              <a:t>BufferPool</a:t>
            </a:r>
            <a:r>
              <a:rPr lang="zh-CN" altLang="en-US" dirty="0"/>
              <a:t>的</a:t>
            </a:r>
            <a:r>
              <a:rPr lang="en-US" altLang="zh-CN" dirty="0"/>
              <a:t>Page</a:t>
            </a:r>
            <a:r>
              <a:rPr lang="zh-CN" altLang="en-US" dirty="0"/>
              <a:t>中符合条件</a:t>
            </a:r>
            <a:endParaRPr lang="en-US" altLang="zh-CN" dirty="0"/>
          </a:p>
          <a:p>
            <a:pPr marL="0" lvl="1" indent="0">
              <a:buNone/>
            </a:pPr>
            <a:r>
              <a:rPr lang="en-US" altLang="zh-CN" dirty="0"/>
              <a:t>   </a:t>
            </a:r>
            <a:r>
              <a:rPr lang="zh-CN" altLang="en-US" dirty="0"/>
              <a:t>的</a:t>
            </a:r>
            <a:r>
              <a:rPr lang="en-US" altLang="zh-CN" dirty="0"/>
              <a:t>tuple</a:t>
            </a:r>
            <a:r>
              <a:rPr lang="zh-CN" altLang="en-US" dirty="0"/>
              <a:t>依次进行处理。</a:t>
            </a:r>
            <a:endParaRPr lang="en-US" altLang="zh-CN" dirty="0"/>
          </a:p>
          <a:p>
            <a:pPr marL="0" lvl="1" indent="0">
              <a:buNone/>
            </a:pPr>
            <a:endParaRPr lang="en-US" altLang="zh-CN" dirty="0"/>
          </a:p>
          <a:p>
            <a:pPr marL="0" lvl="1" indent="0">
              <a:buNone/>
            </a:pPr>
            <a:r>
              <a:rPr lang="en-US" altLang="zh-CN" dirty="0"/>
              <a:t>DBMS</a:t>
            </a:r>
            <a:r>
              <a:rPr lang="zh-CN" altLang="en-US" dirty="0"/>
              <a:t>内部维持一个游标指向上次访问的</a:t>
            </a:r>
            <a:r>
              <a:rPr lang="en-US" altLang="zh-CN" dirty="0"/>
              <a:t>page/slot</a:t>
            </a:r>
            <a:r>
              <a:rPr lang="zh-CN" altLang="en-US" dirty="0"/>
              <a:t>。</a:t>
            </a:r>
            <a:endParaRPr lang="en-US" altLang="zh-CN" dirty="0"/>
          </a:p>
          <a:p>
            <a:pPr marL="0" indent="0">
              <a:buNone/>
            </a:pPr>
            <a:endParaRPr lang="en-US" altLang="zh-CN" dirty="0"/>
          </a:p>
          <a:p>
            <a:pPr marL="0" indent="0">
              <a:buNone/>
            </a:pPr>
            <a:r>
              <a:rPr lang="zh-CN" altLang="en-US" dirty="0"/>
              <a:t>顺序扫描的优化：</a:t>
            </a:r>
            <a:endParaRPr lang="en-US" altLang="zh-CN" dirty="0"/>
          </a:p>
          <a:p>
            <a:pPr marL="263525" lvl="1">
              <a:buFont typeface="Wingdings" panose="05000000000000000000" pitchFamily="2" charset="2"/>
              <a:buChar char="Ø"/>
            </a:pPr>
            <a:r>
              <a:rPr lang="en-US" altLang="zh-CN" dirty="0"/>
              <a:t>Prefetching, buffer pool bypass, </a:t>
            </a:r>
            <a:r>
              <a:rPr lang="en-US" altLang="zh-CN" dirty="0" err="1"/>
              <a:t>Paralleization</a:t>
            </a:r>
            <a:r>
              <a:rPr lang="en-US" altLang="zh-CN" dirty="0"/>
              <a:t>, Heap Clustering</a:t>
            </a:r>
          </a:p>
          <a:p>
            <a:pPr marL="263525" lvl="1">
              <a:buFont typeface="Wingdings" panose="05000000000000000000" pitchFamily="2" charset="2"/>
              <a:buChar char="Ø"/>
            </a:pPr>
            <a:r>
              <a:rPr lang="en-US" altLang="zh-CN" dirty="0">
                <a:solidFill>
                  <a:srgbClr val="FF0000"/>
                </a:solidFill>
              </a:rPr>
              <a:t>Zone map</a:t>
            </a:r>
          </a:p>
          <a:p>
            <a:pPr marL="263525" lvl="1">
              <a:buFont typeface="Wingdings" panose="05000000000000000000" pitchFamily="2" charset="2"/>
              <a:buChar char="Ø"/>
            </a:pPr>
            <a:r>
              <a:rPr lang="en-US" altLang="zh-CN" dirty="0"/>
              <a:t>Late Materialization</a:t>
            </a:r>
            <a:r>
              <a:rPr lang="zh-CN" altLang="en-US" dirty="0"/>
              <a:t>（迟物化）</a:t>
            </a:r>
          </a:p>
        </p:txBody>
      </p:sp>
      <p:sp>
        <p:nvSpPr>
          <p:cNvPr id="4" name="矩形 3">
            <a:extLst>
              <a:ext uri="{FF2B5EF4-FFF2-40B4-BE49-F238E27FC236}">
                <a16:creationId xmlns:a16="http://schemas.microsoft.com/office/drawing/2014/main" id="{6B5CCD37-583B-4EEE-8492-1E17AFD538F2}"/>
              </a:ext>
            </a:extLst>
          </p:cNvPr>
          <p:cNvSpPr/>
          <p:nvPr/>
        </p:nvSpPr>
        <p:spPr bwMode="auto">
          <a:xfrm>
            <a:off x="6314256" y="1268760"/>
            <a:ext cx="4102224" cy="18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b="1" dirty="0">
                <a:solidFill>
                  <a:prstClr val="black"/>
                </a:solidFill>
                <a:latin typeface="Tahoma" pitchFamily="34" charset="0"/>
              </a:rPr>
              <a:t>For Page in </a:t>
            </a:r>
            <a:r>
              <a:rPr lang="en-US" altLang="zh-CN" b="1" dirty="0" err="1">
                <a:solidFill>
                  <a:prstClr val="black"/>
                </a:solidFill>
                <a:latin typeface="Tahoma" pitchFamily="34" charset="0"/>
              </a:rPr>
              <a:t>Table</a:t>
            </a:r>
            <a:r>
              <a:rPr lang="en-US" altLang="zh-CN" dirty="0" err="1">
                <a:solidFill>
                  <a:prstClr val="black"/>
                </a:solidFill>
              </a:rPr>
              <a:t>.Pages</a:t>
            </a:r>
            <a:r>
              <a:rPr lang="en-US" altLang="zh-CN" dirty="0">
                <a:solidFill>
                  <a:prstClr val="black"/>
                </a:solidFill>
              </a:rPr>
              <a:t>:</a:t>
            </a:r>
          </a:p>
          <a:p>
            <a:r>
              <a:rPr lang="en-US" altLang="zh-CN" dirty="0">
                <a:solidFill>
                  <a:prstClr val="black"/>
                </a:solidFill>
              </a:rPr>
              <a:t>  For t in </a:t>
            </a:r>
            <a:r>
              <a:rPr lang="en-US" altLang="zh-CN" dirty="0" err="1">
                <a:solidFill>
                  <a:prstClr val="black"/>
                </a:solidFill>
              </a:rPr>
              <a:t>Page.tuples</a:t>
            </a:r>
            <a:r>
              <a:rPr lang="en-US" altLang="zh-CN" dirty="0">
                <a:solidFill>
                  <a:prstClr val="black"/>
                </a:solidFill>
              </a:rPr>
              <a:t>:</a:t>
            </a:r>
          </a:p>
          <a:p>
            <a:r>
              <a:rPr lang="en-US" altLang="zh-CN" dirty="0">
                <a:solidFill>
                  <a:prstClr val="black"/>
                </a:solidFill>
              </a:rPr>
              <a:t>      If </a:t>
            </a:r>
            <a:r>
              <a:rPr lang="en-US" altLang="zh-CN" dirty="0" err="1">
                <a:solidFill>
                  <a:prstClr val="black"/>
                </a:solidFill>
              </a:rPr>
              <a:t>evalPred</a:t>
            </a:r>
            <a:r>
              <a:rPr lang="en-US" altLang="zh-CN" dirty="0">
                <a:solidFill>
                  <a:prstClr val="black"/>
                </a:solidFill>
              </a:rPr>
              <a:t>(t):</a:t>
            </a:r>
          </a:p>
          <a:p>
            <a:r>
              <a:rPr lang="en-US" altLang="zh-CN" dirty="0">
                <a:solidFill>
                  <a:prstClr val="black"/>
                </a:solidFill>
              </a:rPr>
              <a:t>          Do </a:t>
            </a:r>
            <a:r>
              <a:rPr lang="en-US" altLang="zh-CN" dirty="0" err="1">
                <a:solidFill>
                  <a:prstClr val="black"/>
                </a:solidFill>
              </a:rPr>
              <a:t>Somthing</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667508" y="29839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12"/>
          </p:nvPr>
        </p:nvSpPr>
        <p:spPr/>
        <p:txBody>
          <a:bodyPr/>
          <a:lstStyle/>
          <a:p>
            <a:pPr>
              <a:defRPr/>
            </a:pPr>
            <a:fld id="{BCABB3B7-40FC-498F-90D6-69ECBA7F181C}" type="slidenum">
              <a:rPr lang="zh-CN" altLang="en-US" smtClean="0"/>
              <a:pPr>
                <a:defRPr/>
              </a:pPr>
              <a:t>116</a:t>
            </a:fld>
            <a:endParaRPr lang="en-US" altLang="zh-CN"/>
          </a:p>
        </p:txBody>
      </p:sp>
    </p:spTree>
    <p:extLst>
      <p:ext uri="{BB962C8B-B14F-4D97-AF65-F5344CB8AC3E}">
        <p14:creationId xmlns:p14="http://schemas.microsoft.com/office/powerpoint/2010/main" val="28465032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4971256"/>
          </a:xfrm>
        </p:spPr>
        <p:txBody>
          <a:bodyPr/>
          <a:lstStyle/>
          <a:p>
            <a:pPr marL="0" indent="0">
              <a:buNone/>
            </a:pPr>
            <a:r>
              <a:rPr lang="en-US" altLang="zh-CN" b="1" dirty="0">
                <a:latin typeface="微软雅黑" panose="020B0503020204020204" pitchFamily="34" charset="-122"/>
                <a:ea typeface="微软雅黑" panose="020B0503020204020204" pitchFamily="34" charset="-122"/>
              </a:rPr>
              <a:t>Zone Maps</a:t>
            </a:r>
          </a:p>
          <a:p>
            <a:pPr marL="263525" lvl="1" indent="-263525">
              <a:buFont typeface="Wingdings" panose="05000000000000000000" pitchFamily="2" charset="2"/>
              <a:buChar char="Ø"/>
            </a:pPr>
            <a:r>
              <a:rPr lang="zh-CN" altLang="en-US" dirty="0"/>
              <a:t>预先计算</a:t>
            </a:r>
            <a:r>
              <a:rPr lang="zh-CN" altLang="en-US" dirty="0">
                <a:solidFill>
                  <a:srgbClr val="FF0000"/>
                </a:solidFill>
              </a:rPr>
              <a:t>一个页</a:t>
            </a:r>
            <a:r>
              <a:rPr lang="zh-CN" altLang="en-US" dirty="0"/>
              <a:t>中的属性统计值；</a:t>
            </a:r>
            <a:endParaRPr lang="en-US" altLang="zh-CN" dirty="0"/>
          </a:p>
          <a:p>
            <a:pPr marL="263525" lvl="1" indent="-263525">
              <a:buFont typeface="Wingdings" panose="05000000000000000000" pitchFamily="2" charset="2"/>
              <a:buChar char="Ø"/>
            </a:pPr>
            <a:r>
              <a:rPr lang="zh-CN" altLang="en-US" dirty="0"/>
              <a:t>在顺序扫描中根据</a:t>
            </a:r>
            <a:r>
              <a:rPr lang="en-US" altLang="zh-CN" dirty="0"/>
              <a:t>zone map</a:t>
            </a:r>
            <a:r>
              <a:rPr lang="zh-CN" altLang="en-US" dirty="0"/>
              <a:t>来决定</a:t>
            </a:r>
            <a:r>
              <a:rPr lang="zh-CN" altLang="en-US" dirty="0">
                <a:solidFill>
                  <a:srgbClr val="FF0000"/>
                </a:solidFill>
              </a:rPr>
              <a:t>是否读取</a:t>
            </a:r>
            <a:r>
              <a:rPr lang="zh-CN" altLang="en-US" dirty="0"/>
              <a:t>该页。</a:t>
            </a:r>
          </a:p>
        </p:txBody>
      </p:sp>
      <p:sp>
        <p:nvSpPr>
          <p:cNvPr id="2" name="矩形 1">
            <a:extLst>
              <a:ext uri="{FF2B5EF4-FFF2-40B4-BE49-F238E27FC236}">
                <a16:creationId xmlns:a16="http://schemas.microsoft.com/office/drawing/2014/main" id="{23E624AC-FD6A-48A5-9345-8B562E13514E}"/>
              </a:ext>
            </a:extLst>
          </p:cNvPr>
          <p:cNvSpPr/>
          <p:nvPr/>
        </p:nvSpPr>
        <p:spPr bwMode="auto">
          <a:xfrm>
            <a:off x="1847529" y="4365104"/>
            <a:ext cx="2995815"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 from table</a:t>
            </a:r>
          </a:p>
          <a:p>
            <a:pPr algn="ctr"/>
            <a:r>
              <a:rPr lang="en-US" altLang="zh-CN" sz="2000" dirty="0">
                <a:solidFill>
                  <a:prstClr val="black"/>
                </a:solidFill>
              </a:rPr>
              <a:t>Where </a:t>
            </a:r>
            <a:r>
              <a:rPr lang="en-US" altLang="zh-CN" sz="2000" dirty="0" err="1">
                <a:solidFill>
                  <a:prstClr val="black"/>
                </a:solidFill>
              </a:rPr>
              <a:t>val</a:t>
            </a:r>
            <a:r>
              <a:rPr lang="en-US" altLang="zh-CN" sz="2000" dirty="0">
                <a:solidFill>
                  <a:prstClr val="black"/>
                </a:solidFill>
              </a:rPr>
              <a:t>&gt;600</a:t>
            </a:r>
            <a:r>
              <a:rPr lang="en-US" altLang="zh-CN" b="1" dirty="0">
                <a:solidFill>
                  <a:prstClr val="black"/>
                </a:solidFill>
                <a:latin typeface="Tahoma" pitchFamily="34" charset="0"/>
              </a:rPr>
              <a:t> </a:t>
            </a:r>
            <a:endParaRPr lang="zh-CN" altLang="en-US" b="1" dirty="0">
              <a:solidFill>
                <a:prstClr val="black"/>
              </a:solidFill>
              <a:latin typeface="Tahoma" pitchFamily="34" charset="0"/>
            </a:endParaRPr>
          </a:p>
        </p:txBody>
      </p:sp>
      <p:graphicFrame>
        <p:nvGraphicFramePr>
          <p:cNvPr id="7" name="表格 7">
            <a:extLst>
              <a:ext uri="{FF2B5EF4-FFF2-40B4-BE49-F238E27FC236}">
                <a16:creationId xmlns:a16="http://schemas.microsoft.com/office/drawing/2014/main" id="{85910F89-100F-4C1D-8321-6B34449231AE}"/>
              </a:ext>
            </a:extLst>
          </p:cNvPr>
          <p:cNvGraphicFramePr>
            <a:graphicFrameLocks noGrp="1"/>
          </p:cNvGraphicFramePr>
          <p:nvPr/>
        </p:nvGraphicFramePr>
        <p:xfrm>
          <a:off x="5284091" y="3913624"/>
          <a:ext cx="861864" cy="2225040"/>
        </p:xfrm>
        <a:graphic>
          <a:graphicData uri="http://schemas.openxmlformats.org/drawingml/2006/table">
            <a:tbl>
              <a:tblPr firstRow="1" bandRow="1">
                <a:tableStyleId>{073A0DAA-6AF3-43AB-8588-CEC1D06C72B9}</a:tableStyleId>
              </a:tblPr>
              <a:tblGrid>
                <a:gridCol w="861864">
                  <a:extLst>
                    <a:ext uri="{9D8B030D-6E8A-4147-A177-3AD203B41FA5}">
                      <a16:colId xmlns:a16="http://schemas.microsoft.com/office/drawing/2014/main" val="823149276"/>
                    </a:ext>
                  </a:extLst>
                </a:gridCol>
              </a:tblGrid>
              <a:tr h="370840">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258136172"/>
                  </a:ext>
                </a:extLst>
              </a:tr>
              <a:tr h="370840">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237161"/>
                  </a:ext>
                </a:extLst>
              </a:tr>
              <a:tr h="370840">
                <a:tc>
                  <a:txBody>
                    <a:bodyPr/>
                    <a:lstStyle/>
                    <a:p>
                      <a:r>
                        <a:rPr lang="en-US" altLang="zh-CN" dirty="0">
                          <a:latin typeface="+mn-ea"/>
                          <a:ea typeface="+mn-ea"/>
                        </a:rPr>
                        <a:t>200</a:t>
                      </a:r>
                      <a:endParaRPr lang="zh-CN" altLang="en-US" dirty="0">
                        <a:latin typeface="+mn-ea"/>
                        <a:ea typeface="+mn-ea"/>
                      </a:endParaRPr>
                    </a:p>
                  </a:txBody>
                  <a:tcPr/>
                </a:tc>
                <a:extLst>
                  <a:ext uri="{0D108BD9-81ED-4DB2-BD59-A6C34878D82A}">
                    <a16:rowId xmlns:a16="http://schemas.microsoft.com/office/drawing/2014/main" val="1157775850"/>
                  </a:ext>
                </a:extLst>
              </a:tr>
              <a:tr h="370840">
                <a:tc>
                  <a:txBody>
                    <a:bodyPr/>
                    <a:lstStyle/>
                    <a:p>
                      <a:r>
                        <a:rPr lang="en-US" altLang="zh-CN" dirty="0">
                          <a:latin typeface="+mn-ea"/>
                          <a:ea typeface="+mn-ea"/>
                        </a:rPr>
                        <a:t>300</a:t>
                      </a:r>
                      <a:endParaRPr lang="zh-CN" altLang="en-US" dirty="0">
                        <a:latin typeface="+mn-ea"/>
                        <a:ea typeface="+mn-ea"/>
                      </a:endParaRPr>
                    </a:p>
                  </a:txBody>
                  <a:tcPr/>
                </a:tc>
                <a:extLst>
                  <a:ext uri="{0D108BD9-81ED-4DB2-BD59-A6C34878D82A}">
                    <a16:rowId xmlns:a16="http://schemas.microsoft.com/office/drawing/2014/main" val="4210870007"/>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4056335473"/>
                  </a:ext>
                </a:extLst>
              </a:tr>
              <a:tr h="370840">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690694318"/>
                  </a:ext>
                </a:extLst>
              </a:tr>
            </a:tbl>
          </a:graphicData>
        </a:graphic>
      </p:graphicFrame>
      <p:graphicFrame>
        <p:nvGraphicFramePr>
          <p:cNvPr id="8" name="表格 8">
            <a:extLst>
              <a:ext uri="{FF2B5EF4-FFF2-40B4-BE49-F238E27FC236}">
                <a16:creationId xmlns:a16="http://schemas.microsoft.com/office/drawing/2014/main" id="{4320B790-A310-4E97-8E3F-DD201FFF2071}"/>
              </a:ext>
            </a:extLst>
          </p:cNvPr>
          <p:cNvGraphicFramePr>
            <a:graphicFrameLocks noGrp="1"/>
          </p:cNvGraphicFramePr>
          <p:nvPr/>
        </p:nvGraphicFramePr>
        <p:xfrm>
          <a:off x="7440488" y="3868256"/>
          <a:ext cx="1535832" cy="2225040"/>
        </p:xfrm>
        <a:graphic>
          <a:graphicData uri="http://schemas.openxmlformats.org/drawingml/2006/table">
            <a:tbl>
              <a:tblPr firstRow="1" bandRow="1">
                <a:tableStyleId>{5C22544A-7EE6-4342-B048-85BDC9FD1C3A}</a:tableStyleId>
              </a:tblPr>
              <a:tblGrid>
                <a:gridCol w="857353">
                  <a:extLst>
                    <a:ext uri="{9D8B030D-6E8A-4147-A177-3AD203B41FA5}">
                      <a16:colId xmlns:a16="http://schemas.microsoft.com/office/drawing/2014/main" val="2855323192"/>
                    </a:ext>
                  </a:extLst>
                </a:gridCol>
                <a:gridCol w="678479">
                  <a:extLst>
                    <a:ext uri="{9D8B030D-6E8A-4147-A177-3AD203B41FA5}">
                      <a16:colId xmlns:a16="http://schemas.microsoft.com/office/drawing/2014/main" val="4236486882"/>
                    </a:ext>
                  </a:extLst>
                </a:gridCol>
              </a:tblGrid>
              <a:tr h="370840">
                <a:tc>
                  <a:txBody>
                    <a:bodyPr/>
                    <a:lstStyle/>
                    <a:p>
                      <a:r>
                        <a:rPr lang="en-US" altLang="zh-CN" dirty="0">
                          <a:latin typeface="+mn-ea"/>
                          <a:ea typeface="+mn-ea"/>
                        </a:rPr>
                        <a:t>type</a:t>
                      </a:r>
                      <a:endParaRPr lang="zh-CN" altLang="en-US" dirty="0">
                        <a:latin typeface="+mn-ea"/>
                        <a:ea typeface="+mn-ea"/>
                      </a:endParaRPr>
                    </a:p>
                  </a:txBody>
                  <a:tcPr/>
                </a:tc>
                <a:tc>
                  <a:txBody>
                    <a:bodyPr/>
                    <a:lstStyle/>
                    <a:p>
                      <a:r>
                        <a:rPr lang="en-US" altLang="zh-CN" dirty="0">
                          <a:latin typeface="+mn-ea"/>
                          <a:ea typeface="+mn-ea"/>
                        </a:rPr>
                        <a:t>Val</a:t>
                      </a:r>
                      <a:endParaRPr lang="zh-CN" altLang="en-US" dirty="0">
                        <a:latin typeface="+mn-ea"/>
                        <a:ea typeface="+mn-ea"/>
                      </a:endParaRPr>
                    </a:p>
                  </a:txBody>
                  <a:tcPr/>
                </a:tc>
                <a:extLst>
                  <a:ext uri="{0D108BD9-81ED-4DB2-BD59-A6C34878D82A}">
                    <a16:rowId xmlns:a16="http://schemas.microsoft.com/office/drawing/2014/main" val="2191961396"/>
                  </a:ext>
                </a:extLst>
              </a:tr>
              <a:tr h="370840">
                <a:tc>
                  <a:txBody>
                    <a:bodyPr/>
                    <a:lstStyle/>
                    <a:p>
                      <a:r>
                        <a:rPr lang="en-US" altLang="zh-CN" dirty="0">
                          <a:latin typeface="+mn-ea"/>
                          <a:ea typeface="+mn-ea"/>
                        </a:rPr>
                        <a:t>MIN</a:t>
                      </a:r>
                      <a:endParaRPr lang="zh-CN" altLang="en-US" dirty="0">
                        <a:latin typeface="+mn-ea"/>
                        <a:ea typeface="+mn-ea"/>
                      </a:endParaRPr>
                    </a:p>
                  </a:txBody>
                  <a:tcPr/>
                </a:tc>
                <a:tc>
                  <a:txBody>
                    <a:bodyPr/>
                    <a:lstStyle/>
                    <a:p>
                      <a:r>
                        <a:rPr lang="en-US" altLang="zh-CN" dirty="0">
                          <a:latin typeface="+mn-ea"/>
                          <a:ea typeface="+mn-ea"/>
                        </a:rPr>
                        <a:t>100</a:t>
                      </a:r>
                      <a:endParaRPr lang="zh-CN" altLang="en-US" dirty="0">
                        <a:latin typeface="+mn-ea"/>
                        <a:ea typeface="+mn-ea"/>
                      </a:endParaRPr>
                    </a:p>
                  </a:txBody>
                  <a:tcPr/>
                </a:tc>
                <a:extLst>
                  <a:ext uri="{0D108BD9-81ED-4DB2-BD59-A6C34878D82A}">
                    <a16:rowId xmlns:a16="http://schemas.microsoft.com/office/drawing/2014/main" val="1190839190"/>
                  </a:ext>
                </a:extLst>
              </a:tr>
              <a:tr h="370840">
                <a:tc>
                  <a:txBody>
                    <a:bodyPr/>
                    <a:lstStyle/>
                    <a:p>
                      <a:r>
                        <a:rPr lang="en-US" altLang="zh-CN" dirty="0">
                          <a:latin typeface="+mn-ea"/>
                          <a:ea typeface="+mn-ea"/>
                        </a:rPr>
                        <a:t>MAX</a:t>
                      </a:r>
                      <a:endParaRPr lang="zh-CN" altLang="en-US" dirty="0">
                        <a:latin typeface="+mn-ea"/>
                        <a:ea typeface="+mn-ea"/>
                      </a:endParaRPr>
                    </a:p>
                  </a:txBody>
                  <a:tcPr/>
                </a:tc>
                <a:tc>
                  <a:txBody>
                    <a:bodyPr/>
                    <a:lstStyle/>
                    <a:p>
                      <a:r>
                        <a:rPr lang="en-US" altLang="zh-CN" dirty="0">
                          <a:latin typeface="+mn-ea"/>
                          <a:ea typeface="+mn-ea"/>
                        </a:rPr>
                        <a:t>400</a:t>
                      </a:r>
                      <a:endParaRPr lang="zh-CN" altLang="en-US" dirty="0">
                        <a:latin typeface="+mn-ea"/>
                        <a:ea typeface="+mn-ea"/>
                      </a:endParaRPr>
                    </a:p>
                  </a:txBody>
                  <a:tcPr/>
                </a:tc>
                <a:extLst>
                  <a:ext uri="{0D108BD9-81ED-4DB2-BD59-A6C34878D82A}">
                    <a16:rowId xmlns:a16="http://schemas.microsoft.com/office/drawing/2014/main" val="528311773"/>
                  </a:ext>
                </a:extLst>
              </a:tr>
              <a:tr h="370840">
                <a:tc>
                  <a:txBody>
                    <a:bodyPr/>
                    <a:lstStyle/>
                    <a:p>
                      <a:r>
                        <a:rPr lang="en-US" altLang="zh-CN" dirty="0">
                          <a:latin typeface="+mn-ea"/>
                          <a:ea typeface="+mn-ea"/>
                        </a:rPr>
                        <a:t>AVG</a:t>
                      </a:r>
                      <a:endParaRPr lang="zh-CN" altLang="en-US" dirty="0">
                        <a:latin typeface="+mn-ea"/>
                        <a:ea typeface="+mn-ea"/>
                      </a:endParaRPr>
                    </a:p>
                  </a:txBody>
                  <a:tcPr/>
                </a:tc>
                <a:tc>
                  <a:txBody>
                    <a:bodyPr/>
                    <a:lstStyle/>
                    <a:p>
                      <a:r>
                        <a:rPr lang="en-US" altLang="zh-CN" dirty="0">
                          <a:latin typeface="+mn-ea"/>
                          <a:ea typeface="+mn-ea"/>
                        </a:rPr>
                        <a:t>280</a:t>
                      </a:r>
                      <a:endParaRPr lang="zh-CN" altLang="en-US" dirty="0">
                        <a:latin typeface="+mn-ea"/>
                        <a:ea typeface="+mn-ea"/>
                      </a:endParaRPr>
                    </a:p>
                  </a:txBody>
                  <a:tcPr/>
                </a:tc>
                <a:extLst>
                  <a:ext uri="{0D108BD9-81ED-4DB2-BD59-A6C34878D82A}">
                    <a16:rowId xmlns:a16="http://schemas.microsoft.com/office/drawing/2014/main" val="1400171880"/>
                  </a:ext>
                </a:extLst>
              </a:tr>
              <a:tr h="370840">
                <a:tc>
                  <a:txBody>
                    <a:bodyPr/>
                    <a:lstStyle/>
                    <a:p>
                      <a:r>
                        <a:rPr lang="en-US" altLang="zh-CN" dirty="0">
                          <a:latin typeface="+mn-ea"/>
                          <a:ea typeface="+mn-ea"/>
                        </a:rPr>
                        <a:t>SUM</a:t>
                      </a:r>
                      <a:endParaRPr lang="zh-CN" altLang="en-US" dirty="0">
                        <a:latin typeface="+mn-ea"/>
                        <a:ea typeface="+mn-ea"/>
                      </a:endParaRPr>
                    </a:p>
                  </a:txBody>
                  <a:tcPr/>
                </a:tc>
                <a:tc>
                  <a:txBody>
                    <a:bodyPr/>
                    <a:lstStyle/>
                    <a:p>
                      <a:r>
                        <a:rPr lang="en-US" altLang="zh-CN" dirty="0">
                          <a:latin typeface="+mn-ea"/>
                          <a:ea typeface="+mn-ea"/>
                        </a:rPr>
                        <a:t>1400</a:t>
                      </a:r>
                      <a:endParaRPr lang="zh-CN" altLang="en-US" dirty="0">
                        <a:latin typeface="+mn-ea"/>
                        <a:ea typeface="+mn-ea"/>
                      </a:endParaRPr>
                    </a:p>
                  </a:txBody>
                  <a:tcPr/>
                </a:tc>
                <a:extLst>
                  <a:ext uri="{0D108BD9-81ED-4DB2-BD59-A6C34878D82A}">
                    <a16:rowId xmlns:a16="http://schemas.microsoft.com/office/drawing/2014/main" val="4214367222"/>
                  </a:ext>
                </a:extLst>
              </a:tr>
              <a:tr h="370840">
                <a:tc>
                  <a:txBody>
                    <a:bodyPr/>
                    <a:lstStyle/>
                    <a:p>
                      <a:r>
                        <a:rPr lang="en-US" altLang="zh-CN" dirty="0">
                          <a:latin typeface="+mn-ea"/>
                          <a:ea typeface="+mn-ea"/>
                        </a:rPr>
                        <a:t>count</a:t>
                      </a:r>
                      <a:endParaRPr lang="zh-CN" altLang="en-US" dirty="0">
                        <a:latin typeface="+mn-ea"/>
                        <a:ea typeface="+mn-ea"/>
                      </a:endParaRPr>
                    </a:p>
                  </a:txBody>
                  <a:tcPr/>
                </a:tc>
                <a:tc>
                  <a:txBody>
                    <a:bodyPr/>
                    <a:lstStyle/>
                    <a:p>
                      <a:r>
                        <a:rPr lang="en-US" altLang="zh-CN" dirty="0">
                          <a:latin typeface="+mn-ea"/>
                          <a:ea typeface="+mn-ea"/>
                        </a:rPr>
                        <a:t>5</a:t>
                      </a:r>
                      <a:endParaRPr lang="zh-CN" altLang="en-US" dirty="0">
                        <a:latin typeface="+mn-ea"/>
                        <a:ea typeface="+mn-ea"/>
                      </a:endParaRPr>
                    </a:p>
                  </a:txBody>
                  <a:tcPr/>
                </a:tc>
                <a:extLst>
                  <a:ext uri="{0D108BD9-81ED-4DB2-BD59-A6C34878D82A}">
                    <a16:rowId xmlns:a16="http://schemas.microsoft.com/office/drawing/2014/main" val="3475561924"/>
                  </a:ext>
                </a:extLst>
              </a:tr>
            </a:tbl>
          </a:graphicData>
        </a:graphic>
      </p:graphicFrame>
      <p:sp>
        <p:nvSpPr>
          <p:cNvPr id="9" name="箭头: 右 8">
            <a:extLst>
              <a:ext uri="{FF2B5EF4-FFF2-40B4-BE49-F238E27FC236}">
                <a16:creationId xmlns:a16="http://schemas.microsoft.com/office/drawing/2014/main" id="{20168C20-9AD9-4E44-A194-0EF53EA7D778}"/>
              </a:ext>
            </a:extLst>
          </p:cNvPr>
          <p:cNvSpPr/>
          <p:nvPr/>
        </p:nvSpPr>
        <p:spPr bwMode="auto">
          <a:xfrm>
            <a:off x="6242248" y="4980776"/>
            <a:ext cx="861864" cy="320432"/>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文本框 9">
            <a:extLst>
              <a:ext uri="{FF2B5EF4-FFF2-40B4-BE49-F238E27FC236}">
                <a16:creationId xmlns:a16="http://schemas.microsoft.com/office/drawing/2014/main" id="{E89A5441-BBB7-4AD3-B4FB-1C84246F62A8}"/>
              </a:ext>
            </a:extLst>
          </p:cNvPr>
          <p:cNvSpPr txBox="1"/>
          <p:nvPr/>
        </p:nvSpPr>
        <p:spPr>
          <a:xfrm flipH="1">
            <a:off x="5231905" y="3034556"/>
            <a:ext cx="914051" cy="830997"/>
          </a:xfrm>
          <a:prstGeom prst="rect">
            <a:avLst/>
          </a:prstGeom>
          <a:noFill/>
        </p:spPr>
        <p:txBody>
          <a:bodyPr wrap="square" rtlCol="0">
            <a:spAutoFit/>
          </a:bodyPr>
          <a:lstStyle/>
          <a:p>
            <a:r>
              <a:rPr lang="zh-CN" altLang="en-US" dirty="0">
                <a:solidFill>
                  <a:prstClr val="black"/>
                </a:solidFill>
              </a:rPr>
              <a:t>原始数据</a:t>
            </a:r>
          </a:p>
        </p:txBody>
      </p:sp>
      <p:sp>
        <p:nvSpPr>
          <p:cNvPr id="11" name="文本框 10">
            <a:extLst>
              <a:ext uri="{FF2B5EF4-FFF2-40B4-BE49-F238E27FC236}">
                <a16:creationId xmlns:a16="http://schemas.microsoft.com/office/drawing/2014/main" id="{F70BADD7-F430-4328-B219-DBE35B010878}"/>
              </a:ext>
            </a:extLst>
          </p:cNvPr>
          <p:cNvSpPr txBox="1"/>
          <p:nvPr/>
        </p:nvSpPr>
        <p:spPr>
          <a:xfrm flipH="1">
            <a:off x="7702229" y="3068961"/>
            <a:ext cx="1636363" cy="830997"/>
          </a:xfrm>
          <a:prstGeom prst="rect">
            <a:avLst/>
          </a:prstGeom>
          <a:noFill/>
        </p:spPr>
        <p:txBody>
          <a:bodyPr wrap="square" rtlCol="0">
            <a:spAutoFit/>
          </a:bodyPr>
          <a:lstStyle/>
          <a:p>
            <a:r>
              <a:rPr lang="en-US" altLang="zh-CN" dirty="0">
                <a:solidFill>
                  <a:prstClr val="black"/>
                </a:solidFill>
              </a:rPr>
              <a:t>Zone Maps</a:t>
            </a:r>
            <a:endParaRPr lang="zh-CN" altLang="en-US" dirty="0">
              <a:solidFill>
                <a:prstClr val="black"/>
              </a:solidFill>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sp>
        <p:nvSpPr>
          <p:cNvPr id="4" name="灯片编号占位符 3">
            <a:extLst>
              <a:ext uri="{FF2B5EF4-FFF2-40B4-BE49-F238E27FC236}">
                <a16:creationId xmlns:a16="http://schemas.microsoft.com/office/drawing/2014/main" id="{022D5805-CB48-4707-819B-6E4955CCD137}"/>
              </a:ext>
            </a:extLst>
          </p:cNvPr>
          <p:cNvSpPr>
            <a:spLocks noGrp="1"/>
          </p:cNvSpPr>
          <p:nvPr>
            <p:ph type="sldNum" sz="quarter" idx="12"/>
          </p:nvPr>
        </p:nvSpPr>
        <p:spPr/>
        <p:txBody>
          <a:bodyPr/>
          <a:lstStyle/>
          <a:p>
            <a:pPr>
              <a:defRPr/>
            </a:pPr>
            <a:fld id="{BCABB3B7-40FC-498F-90D6-69ECBA7F181C}" type="slidenum">
              <a:rPr lang="zh-CN" altLang="en-US" smtClean="0"/>
              <a:pPr>
                <a:defRPr/>
              </a:pPr>
              <a:t>117</a:t>
            </a:fld>
            <a:endParaRPr lang="en-US" altLang="zh-CN"/>
          </a:p>
        </p:txBody>
      </p:sp>
    </p:spTree>
    <p:extLst>
      <p:ext uri="{BB962C8B-B14F-4D97-AF65-F5344CB8AC3E}">
        <p14:creationId xmlns:p14="http://schemas.microsoft.com/office/powerpoint/2010/main" val="4300698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28FD43-C2B2-4B72-88CA-03939E95BBFD}"/>
              </a:ext>
            </a:extLst>
          </p:cNvPr>
          <p:cNvSpPr>
            <a:spLocks noGrp="1"/>
          </p:cNvSpPr>
          <p:nvPr>
            <p:ph idx="1"/>
          </p:nvPr>
        </p:nvSpPr>
        <p:spPr>
          <a:xfrm>
            <a:off x="2209800" y="1151384"/>
            <a:ext cx="7772400" cy="1485528"/>
          </a:xfrm>
        </p:spPr>
        <p:txBody>
          <a:bodyPr/>
          <a:lstStyle/>
          <a:p>
            <a:pPr marL="0" indent="0">
              <a:buNone/>
            </a:pPr>
            <a:r>
              <a:rPr lang="en-US" altLang="zh-CN" b="1" dirty="0">
                <a:latin typeface="微软雅黑" panose="020B0503020204020204" pitchFamily="34" charset="-122"/>
                <a:ea typeface="微软雅黑" panose="020B0503020204020204" pitchFamily="34" charset="-122"/>
              </a:rPr>
              <a:t>Late Materialization</a:t>
            </a:r>
          </a:p>
          <a:p>
            <a:pPr marL="0" indent="0">
              <a:buNone/>
            </a:pPr>
            <a:r>
              <a:rPr lang="zh-CN" altLang="en-US" dirty="0">
                <a:latin typeface="+mn-ea"/>
              </a:rPr>
              <a:t>    延迟缝合元组，直到查询计划的上层才缝合。</a:t>
            </a:r>
            <a:endParaRPr lang="en-US" altLang="zh-CN" dirty="0">
              <a:latin typeface="+mn-ea"/>
            </a:endParaRPr>
          </a:p>
        </p:txBody>
      </p:sp>
      <p:sp>
        <p:nvSpPr>
          <p:cNvPr id="12" name="Text Box 4">
            <a:extLst>
              <a:ext uri="{FF2B5EF4-FFF2-40B4-BE49-F238E27FC236}">
                <a16:creationId xmlns:a16="http://schemas.microsoft.com/office/drawing/2014/main" id="{0827FFA9-55C7-44E8-A8AD-B6DBC26FF8A3}"/>
              </a:ext>
            </a:extLst>
          </p:cNvPr>
          <p:cNvSpPr txBox="1">
            <a:spLocks noChangeArrowheads="1"/>
          </p:cNvSpPr>
          <p:nvPr/>
        </p:nvSpPr>
        <p:spPr bwMode="auto">
          <a:xfrm>
            <a:off x="1847528"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4.3.1 </a:t>
            </a:r>
            <a:r>
              <a:rPr kumimoji="0" lang="zh-CN" altLang="en-US" sz="3600" dirty="0">
                <a:solidFill>
                  <a:srgbClr val="04617B"/>
                </a:solidFill>
                <a:latin typeface="隶书" panose="02010509060101010101" pitchFamily="49" charset="-122"/>
                <a:ea typeface="隶书" panose="02010509060101010101" pitchFamily="49" charset="-122"/>
              </a:rPr>
              <a:t>顺序扫描</a:t>
            </a:r>
          </a:p>
        </p:txBody>
      </p:sp>
      <p:pic>
        <p:nvPicPr>
          <p:cNvPr id="4" name="图片 3">
            <a:extLst>
              <a:ext uri="{FF2B5EF4-FFF2-40B4-BE49-F238E27FC236}">
                <a16:creationId xmlns:a16="http://schemas.microsoft.com/office/drawing/2014/main" id="{1A71C2CD-A3EC-44E3-833D-4D7985616B48}"/>
              </a:ext>
            </a:extLst>
          </p:cNvPr>
          <p:cNvPicPr>
            <a:picLocks noChangeAspect="1"/>
          </p:cNvPicPr>
          <p:nvPr/>
        </p:nvPicPr>
        <p:blipFill>
          <a:blip r:embed="rId2"/>
          <a:stretch>
            <a:fillRect/>
          </a:stretch>
        </p:blipFill>
        <p:spPr>
          <a:xfrm>
            <a:off x="2135561" y="2420889"/>
            <a:ext cx="6331275" cy="2540131"/>
          </a:xfrm>
          <a:prstGeom prst="rect">
            <a:avLst/>
          </a:prstGeom>
          <a:ln>
            <a:solidFill>
              <a:schemeClr val="tx2"/>
            </a:solidFill>
          </a:ln>
        </p:spPr>
      </p:pic>
      <p:pic>
        <p:nvPicPr>
          <p:cNvPr id="5" name="图片 4">
            <a:extLst>
              <a:ext uri="{FF2B5EF4-FFF2-40B4-BE49-F238E27FC236}">
                <a16:creationId xmlns:a16="http://schemas.microsoft.com/office/drawing/2014/main" id="{878F1B23-23C2-40CF-9A8A-23AFB0E4ACAD}"/>
              </a:ext>
            </a:extLst>
          </p:cNvPr>
          <p:cNvPicPr>
            <a:picLocks noChangeAspect="1"/>
          </p:cNvPicPr>
          <p:nvPr/>
        </p:nvPicPr>
        <p:blipFill>
          <a:blip r:embed="rId3"/>
          <a:stretch>
            <a:fillRect/>
          </a:stretch>
        </p:blipFill>
        <p:spPr>
          <a:xfrm>
            <a:off x="3631874" y="4221090"/>
            <a:ext cx="6350326" cy="2546481"/>
          </a:xfrm>
          <a:prstGeom prst="rect">
            <a:avLst/>
          </a:prstGeom>
          <a:ln>
            <a:solidFill>
              <a:schemeClr val="tx2"/>
            </a:solidFill>
          </a:ln>
        </p:spPr>
      </p:pic>
      <p:sp>
        <p:nvSpPr>
          <p:cNvPr id="2" name="灯片编号占位符 1">
            <a:extLst>
              <a:ext uri="{FF2B5EF4-FFF2-40B4-BE49-F238E27FC236}">
                <a16:creationId xmlns:a16="http://schemas.microsoft.com/office/drawing/2014/main" id="{A3AF5F1D-E235-4B8A-94AD-4A107CE1627C}"/>
              </a:ext>
            </a:extLst>
          </p:cNvPr>
          <p:cNvSpPr>
            <a:spLocks noGrp="1"/>
          </p:cNvSpPr>
          <p:nvPr>
            <p:ph type="sldNum" sz="quarter" idx="12"/>
          </p:nvPr>
        </p:nvSpPr>
        <p:spPr/>
        <p:txBody>
          <a:bodyPr/>
          <a:lstStyle/>
          <a:p>
            <a:pPr>
              <a:defRPr/>
            </a:pPr>
            <a:fld id="{BCABB3B7-40FC-498F-90D6-69ECBA7F181C}" type="slidenum">
              <a:rPr lang="zh-CN" altLang="en-US" smtClean="0"/>
              <a:pPr>
                <a:defRPr/>
              </a:pPr>
              <a:t>118</a:t>
            </a:fld>
            <a:endParaRPr lang="en-US" altLang="zh-CN"/>
          </a:p>
        </p:txBody>
      </p:sp>
    </p:spTree>
    <p:extLst>
      <p:ext uri="{BB962C8B-B14F-4D97-AF65-F5344CB8AC3E}">
        <p14:creationId xmlns:p14="http://schemas.microsoft.com/office/powerpoint/2010/main" val="33916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689C9C-E290-42B6-AED6-58E033E90AD8}"/>
              </a:ext>
            </a:extLst>
          </p:cNvPr>
          <p:cNvSpPr>
            <a:spLocks noGrp="1"/>
          </p:cNvSpPr>
          <p:nvPr>
            <p:ph idx="1"/>
          </p:nvPr>
        </p:nvSpPr>
        <p:spPr>
          <a:xfrm>
            <a:off x="2209800" y="980728"/>
            <a:ext cx="7772400"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4.3.2 </a:t>
            </a:r>
            <a:r>
              <a:rPr lang="zh-CN" altLang="en-US" b="1" dirty="0">
                <a:latin typeface="微软雅黑" panose="020B0503020204020204" pitchFamily="34" charset="-122"/>
                <a:ea typeface="微软雅黑" panose="020B0503020204020204" pitchFamily="34" charset="-122"/>
              </a:rPr>
              <a:t>索引扫描</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通过索引来访问查询所需要的数据页。</a:t>
            </a:r>
            <a:endParaRPr lang="en-US" altLang="zh-CN" dirty="0"/>
          </a:p>
          <a:p>
            <a:pPr marL="0" lvl="1" indent="0">
              <a:buNone/>
            </a:pPr>
            <a:endParaRPr lang="en-US" altLang="zh-CN" dirty="0"/>
          </a:p>
          <a:p>
            <a:pPr marL="0" lvl="1" indent="0">
              <a:buNone/>
            </a:pPr>
            <a:r>
              <a:rPr lang="zh-CN" altLang="en-US" dirty="0"/>
              <a:t>问题：应该使用哪个索引进行访问？</a:t>
            </a:r>
            <a:endParaRPr lang="en-US" altLang="zh-CN" dirty="0"/>
          </a:p>
          <a:p>
            <a:pPr lvl="2">
              <a:buFont typeface="Wingdings" panose="05000000000000000000" pitchFamily="2" charset="2"/>
              <a:buChar char="n"/>
            </a:pPr>
            <a:r>
              <a:rPr lang="zh-CN" altLang="en-US" dirty="0"/>
              <a:t>索引包含哪些属性？</a:t>
            </a:r>
            <a:endParaRPr lang="en-US" altLang="zh-CN" dirty="0"/>
          </a:p>
          <a:p>
            <a:pPr lvl="2">
              <a:buFont typeface="Wingdings" panose="05000000000000000000" pitchFamily="2" charset="2"/>
              <a:buChar char="n"/>
            </a:pPr>
            <a:r>
              <a:rPr lang="zh-CN" altLang="en-US" dirty="0"/>
              <a:t>查询访问哪些属性？</a:t>
            </a:r>
            <a:endParaRPr lang="en-US" altLang="zh-CN" dirty="0"/>
          </a:p>
          <a:p>
            <a:pPr lvl="2">
              <a:buFont typeface="Wingdings" panose="05000000000000000000" pitchFamily="2" charset="2"/>
              <a:buChar char="n"/>
            </a:pPr>
            <a:r>
              <a:rPr lang="zh-CN" altLang="en-US" dirty="0"/>
              <a:t>属性值域？</a:t>
            </a:r>
            <a:endParaRPr lang="en-US" altLang="zh-CN" dirty="0"/>
          </a:p>
          <a:p>
            <a:pPr lvl="2">
              <a:buFont typeface="Wingdings" panose="05000000000000000000" pitchFamily="2" charset="2"/>
              <a:buChar char="n"/>
            </a:pPr>
            <a:r>
              <a:rPr lang="zh-CN" altLang="en-US" dirty="0"/>
              <a:t>谓词？</a:t>
            </a:r>
            <a:endParaRPr lang="en-US" altLang="zh-CN" dirty="0"/>
          </a:p>
          <a:p>
            <a:pPr lvl="2">
              <a:buFont typeface="Wingdings" panose="05000000000000000000" pitchFamily="2" charset="2"/>
              <a:buChar char="n"/>
            </a:pPr>
            <a:r>
              <a:rPr lang="zh-CN" altLang="en-US" dirty="0"/>
              <a:t>索引是否包含唯一键？</a:t>
            </a:r>
            <a:endParaRPr lang="en-US" altLang="zh-CN" dirty="0"/>
          </a:p>
          <a:p>
            <a:pPr lvl="2">
              <a:buFont typeface="Wingdings" panose="05000000000000000000" pitchFamily="2" charset="2"/>
              <a:buChar char="n"/>
            </a:pPr>
            <a:r>
              <a:rPr lang="zh-CN" altLang="en-US" dirty="0"/>
              <a:t>参见数据库系统概念</a:t>
            </a:r>
            <a:r>
              <a:rPr lang="en-US" altLang="zh-CN" dirty="0"/>
              <a:t>(</a:t>
            </a:r>
            <a:r>
              <a:rPr lang="zh-CN" altLang="en-US" dirty="0"/>
              <a:t>中文版第六版</a:t>
            </a:r>
            <a:r>
              <a:rPr lang="en-US" altLang="zh-CN" dirty="0"/>
              <a:t>)A1-A10</a:t>
            </a:r>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buFont typeface="Wingdings" panose="05000000000000000000" pitchFamily="2" charset="2"/>
              <a:buChar char="n"/>
            </a:pPr>
            <a:endParaRPr lang="en-US" altLang="zh-CN" dirty="0"/>
          </a:p>
          <a:p>
            <a:pPr lvl="2"/>
            <a:endParaRPr lang="zh-CN" altLang="en-US" dirty="0"/>
          </a:p>
        </p:txBody>
      </p:sp>
      <p:sp>
        <p:nvSpPr>
          <p:cNvPr id="4" name="Text Box 4">
            <a:extLst>
              <a:ext uri="{FF2B5EF4-FFF2-40B4-BE49-F238E27FC236}">
                <a16:creationId xmlns:a16="http://schemas.microsoft.com/office/drawing/2014/main" id="{C0A24C57-D1C3-4E97-92E7-95C3C75F3CAB}"/>
              </a:ext>
            </a:extLst>
          </p:cNvPr>
          <p:cNvSpPr txBox="1">
            <a:spLocks noChangeArrowheads="1"/>
          </p:cNvSpPr>
          <p:nvPr/>
        </p:nvSpPr>
        <p:spPr bwMode="auto">
          <a:xfrm>
            <a:off x="1703512" y="26064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 </a:t>
            </a:r>
            <a:r>
              <a:rPr kumimoji="0" lang="zh-CN" altLang="en-US" sz="3600" dirty="0">
                <a:solidFill>
                  <a:srgbClr val="04617B"/>
                </a:solidFill>
                <a:latin typeface="隶书" panose="02010509060101010101" pitchFamily="49" charset="-122"/>
                <a:ea typeface="隶书" panose="02010509060101010101" pitchFamily="49" charset="-122"/>
              </a:rPr>
              <a:t>数据存取</a:t>
            </a:r>
          </a:p>
        </p:txBody>
      </p:sp>
      <p:sp>
        <p:nvSpPr>
          <p:cNvPr id="2" name="灯片编号占位符 1">
            <a:extLst>
              <a:ext uri="{FF2B5EF4-FFF2-40B4-BE49-F238E27FC236}">
                <a16:creationId xmlns:a16="http://schemas.microsoft.com/office/drawing/2014/main" id="{534A096A-9F07-4897-BD8F-E2F771846930}"/>
              </a:ext>
            </a:extLst>
          </p:cNvPr>
          <p:cNvSpPr>
            <a:spLocks noGrp="1"/>
          </p:cNvSpPr>
          <p:nvPr>
            <p:ph type="sldNum" sz="quarter" idx="12"/>
          </p:nvPr>
        </p:nvSpPr>
        <p:spPr/>
        <p:txBody>
          <a:bodyPr/>
          <a:lstStyle/>
          <a:p>
            <a:pPr>
              <a:defRPr/>
            </a:pPr>
            <a:fld id="{BCABB3B7-40FC-498F-90D6-69ECBA7F181C}" type="slidenum">
              <a:rPr lang="zh-CN" altLang="en-US" smtClean="0"/>
              <a:pPr>
                <a:defRPr/>
              </a:pPr>
              <a:t>119</a:t>
            </a:fld>
            <a:endParaRPr lang="en-US" altLang="zh-CN"/>
          </a:p>
        </p:txBody>
      </p:sp>
    </p:spTree>
    <p:extLst>
      <p:ext uri="{BB962C8B-B14F-4D97-AF65-F5344CB8AC3E}">
        <p14:creationId xmlns:p14="http://schemas.microsoft.com/office/powerpoint/2010/main" val="5229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15577"/>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600" y="1606858"/>
            <a:ext cx="10972800" cy="4389437"/>
          </a:xfrm>
        </p:spPr>
        <p:txBody>
          <a:bodyPr>
            <a:normAutofit/>
          </a:bodyPr>
          <a:lstStyle/>
          <a:p>
            <a:pPr marL="0" indent="0">
              <a:buNone/>
            </a:pPr>
            <a:r>
              <a:rPr lang="zh-CN" altLang="en-US" sz="2800" b="1" dirty="0"/>
              <a:t> 例：当需要访问“</a:t>
            </a:r>
            <a:r>
              <a:rPr lang="en-US" altLang="zh-CN" sz="2800" b="1" dirty="0"/>
              <a:t>page2</a:t>
            </a:r>
            <a:r>
              <a:rPr lang="zh-CN" altLang="en-US" sz="2800" b="1" dirty="0"/>
              <a:t>”数据时，执行引擎首先查看缓冲池中是否存在</a:t>
            </a:r>
            <a:r>
              <a:rPr lang="en-US" altLang="zh-CN" sz="2800" b="1" dirty="0"/>
              <a:t>page2 </a:t>
            </a:r>
            <a:r>
              <a:rPr lang="zh-CN" altLang="en-US" sz="2800" b="1" dirty="0"/>
              <a:t>，如果没有则调用存储管理从磁盘读取并缓存</a:t>
            </a:r>
            <a:r>
              <a:rPr lang="en-US" altLang="zh-CN" sz="2800" b="1" dirty="0"/>
              <a:t>page2</a:t>
            </a:r>
            <a:r>
              <a:rPr lang="zh-CN" altLang="en-US" sz="2800" b="1" dirty="0"/>
              <a:t>。</a:t>
            </a:r>
            <a:r>
              <a:rPr lang="zh-CN" altLang="en-US" sz="2800" b="1" dirty="0">
                <a:solidFill>
                  <a:srgbClr val="FF0000"/>
                </a:solidFill>
              </a:rPr>
              <a:t>缓冲池需要保障不发生“缺页”！</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703" y="2970282"/>
            <a:ext cx="8147558" cy="3470468"/>
          </a:xfrm>
          <a:prstGeom prst="rect">
            <a:avLst/>
          </a:prstGeom>
        </p:spPr>
      </p:pic>
      <p:sp>
        <p:nvSpPr>
          <p:cNvPr id="5" name="灯片编号占位符 4">
            <a:extLst>
              <a:ext uri="{FF2B5EF4-FFF2-40B4-BE49-F238E27FC236}">
                <a16:creationId xmlns:a16="http://schemas.microsoft.com/office/drawing/2014/main" id="{82A27F92-E51D-4950-AFFE-53592F1D9D21}"/>
              </a:ext>
            </a:extLst>
          </p:cNvPr>
          <p:cNvSpPr>
            <a:spLocks noGrp="1"/>
          </p:cNvSpPr>
          <p:nvPr>
            <p:ph type="sldNum" sz="quarter" idx="12"/>
          </p:nvPr>
        </p:nvSpPr>
        <p:spPr/>
        <p:txBody>
          <a:bodyPr/>
          <a:lstStyle/>
          <a:p>
            <a:fld id="{3742B0B0-14D4-4B09-A8B4-7B726FDD0F27}" type="slidenum">
              <a:rPr lang="zh-CN" altLang="en-US" smtClean="0"/>
              <a:t>12</a:t>
            </a:fld>
            <a:endParaRPr lang="zh-CN" altLang="en-US"/>
          </a:p>
        </p:txBody>
      </p:sp>
    </p:spTree>
    <p:extLst>
      <p:ext uri="{BB962C8B-B14F-4D97-AF65-F5344CB8AC3E}">
        <p14:creationId xmlns:p14="http://schemas.microsoft.com/office/powerpoint/2010/main" val="19449678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C15AB472-4D1D-4D7F-A710-C6BFF36DF142}"/>
              </a:ext>
            </a:extLst>
          </p:cNvPr>
          <p:cNvSpPr txBox="1">
            <a:spLocks noChangeArrowheads="1"/>
          </p:cNvSpPr>
          <p:nvPr/>
        </p:nvSpPr>
        <p:spPr bwMode="auto">
          <a:xfrm>
            <a:off x="1775520" y="334398"/>
            <a:ext cx="71859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a:p>
            <a:pPr>
              <a:spcBef>
                <a:spcPct val="0"/>
              </a:spcBef>
              <a:buClrTx/>
              <a:buNone/>
            </a:pPr>
            <a:endParaRPr kumimoji="0" lang="zh-CN" altLang="en-US" sz="3600" dirty="0">
              <a:solidFill>
                <a:srgbClr val="04617B"/>
              </a:solidFill>
              <a:latin typeface="隶书" panose="02010509060101010101" pitchFamily="49" charset="-122"/>
              <a:ea typeface="隶书" panose="02010509060101010101" pitchFamily="49" charset="-122"/>
            </a:endParaRPr>
          </a:p>
        </p:txBody>
      </p:sp>
      <p:sp>
        <p:nvSpPr>
          <p:cNvPr id="5" name="内容占位符 2">
            <a:extLst>
              <a:ext uri="{FF2B5EF4-FFF2-40B4-BE49-F238E27FC236}">
                <a16:creationId xmlns:a16="http://schemas.microsoft.com/office/drawing/2014/main" id="{312F575C-66AC-4E82-915B-591471571211}"/>
              </a:ext>
            </a:extLst>
          </p:cNvPr>
          <p:cNvSpPr>
            <a:spLocks noGrp="1"/>
          </p:cNvSpPr>
          <p:nvPr>
            <p:ph idx="1"/>
          </p:nvPr>
        </p:nvSpPr>
        <p:spPr>
          <a:xfrm>
            <a:off x="2209800" y="980728"/>
            <a:ext cx="5254352" cy="5115272"/>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索引扫描</a:t>
            </a:r>
            <a:r>
              <a:rPr lang="zh-CN" altLang="en-US" sz="2400" dirty="0"/>
              <a:t>（只用一个索引）</a:t>
            </a:r>
            <a:endParaRPr lang="en-US" altLang="zh-CN" sz="2400" dirty="0"/>
          </a:p>
          <a:p>
            <a:pPr marL="0" indent="0">
              <a:buNone/>
            </a:pPr>
            <a:r>
              <a:rPr lang="zh-CN" altLang="en-US" sz="2400" dirty="0"/>
              <a:t>例：</a:t>
            </a:r>
            <a:r>
              <a:rPr lang="zh-CN" altLang="en-US" dirty="0"/>
              <a:t>假设</a:t>
            </a:r>
            <a:r>
              <a:rPr lang="en-US" altLang="zh-CN" dirty="0"/>
              <a:t>students</a:t>
            </a:r>
            <a:r>
              <a:rPr lang="zh-CN" altLang="en-US" dirty="0"/>
              <a:t>表包含</a:t>
            </a:r>
            <a:r>
              <a:rPr lang="en-US" altLang="zh-CN" dirty="0"/>
              <a:t>100</a:t>
            </a:r>
            <a:r>
              <a:rPr lang="zh-CN" altLang="en-US" dirty="0"/>
              <a:t>个元组和两个索引。</a:t>
            </a:r>
            <a:endParaRPr lang="en-US" altLang="zh-CN" dirty="0"/>
          </a:p>
          <a:p>
            <a:pPr lvl="2">
              <a:buFont typeface="Wingdings" panose="05000000000000000000" pitchFamily="2" charset="2"/>
              <a:buChar char="n"/>
            </a:pPr>
            <a:r>
              <a:rPr lang="zh-CN" altLang="en-US" sz="2400" dirty="0"/>
              <a:t>索引 </a:t>
            </a:r>
            <a:r>
              <a:rPr lang="en-US" altLang="zh-CN" sz="2400" dirty="0"/>
              <a:t>1:  </a:t>
            </a:r>
            <a:r>
              <a:rPr lang="en-US" altLang="zh-CN" sz="2400" dirty="0">
                <a:solidFill>
                  <a:srgbClr val="3333FF"/>
                </a:solidFill>
              </a:rPr>
              <a:t>age</a:t>
            </a:r>
          </a:p>
          <a:p>
            <a:pPr lvl="2">
              <a:buFont typeface="Wingdings" panose="05000000000000000000" pitchFamily="2" charset="2"/>
              <a:buChar char="n"/>
            </a:pPr>
            <a:r>
              <a:rPr lang="zh-CN" altLang="en-US" sz="2400" dirty="0"/>
              <a:t>索引 </a:t>
            </a:r>
            <a:r>
              <a:rPr lang="en-US" altLang="zh-CN" sz="2400" dirty="0"/>
              <a:t>2:  </a:t>
            </a:r>
            <a:r>
              <a:rPr lang="en-US" altLang="zh-CN" sz="2400" dirty="0">
                <a:solidFill>
                  <a:srgbClr val="FF0000"/>
                </a:solidFill>
              </a:rPr>
              <a:t>dept</a:t>
            </a:r>
            <a:endParaRPr lang="zh-CN" altLang="en-US" dirty="0"/>
          </a:p>
        </p:txBody>
      </p:sp>
      <p:sp>
        <p:nvSpPr>
          <p:cNvPr id="6" name="矩形 5">
            <a:extLst>
              <a:ext uri="{FF2B5EF4-FFF2-40B4-BE49-F238E27FC236}">
                <a16:creationId xmlns:a16="http://schemas.microsoft.com/office/drawing/2014/main" id="{5AF4D2FE-9A73-4900-A368-C03FFAA128E5}"/>
              </a:ext>
            </a:extLst>
          </p:cNvPr>
          <p:cNvSpPr/>
          <p:nvPr/>
        </p:nvSpPr>
        <p:spPr bwMode="auto">
          <a:xfrm>
            <a:off x="7320137" y="1511074"/>
            <a:ext cx="324035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2000" b="1" dirty="0">
                <a:solidFill>
                  <a:prstClr val="black"/>
                </a:solidFill>
                <a:latin typeface="Tahoma" pitchFamily="34" charset="0"/>
              </a:rPr>
              <a:t>Select </a:t>
            </a:r>
            <a:r>
              <a:rPr lang="zh-CN" altLang="en-US" sz="2000" b="1" dirty="0">
                <a:solidFill>
                  <a:prstClr val="black"/>
                </a:solidFill>
                <a:latin typeface="Tahoma" pitchFamily="34" charset="0"/>
              </a:rPr>
              <a:t>* </a:t>
            </a:r>
            <a:r>
              <a:rPr lang="en-US" altLang="zh-CN" sz="2000" b="1" dirty="0">
                <a:solidFill>
                  <a:prstClr val="black"/>
                </a:solidFill>
                <a:latin typeface="Tahoma" pitchFamily="34" charset="0"/>
              </a:rPr>
              <a:t>from students</a:t>
            </a:r>
          </a:p>
          <a:p>
            <a:pPr algn="ctr"/>
            <a:r>
              <a:rPr lang="en-US" altLang="zh-CN" sz="2000" b="1" dirty="0">
                <a:solidFill>
                  <a:prstClr val="black"/>
                </a:solidFill>
                <a:latin typeface="Tahoma" pitchFamily="34" charset="0"/>
              </a:rPr>
              <a:t>Where </a:t>
            </a:r>
            <a:r>
              <a:rPr lang="en-US" altLang="zh-CN" sz="2000" b="1" dirty="0">
                <a:solidFill>
                  <a:srgbClr val="3333FF"/>
                </a:solidFill>
                <a:latin typeface="Tahoma" pitchFamily="34" charset="0"/>
              </a:rPr>
              <a:t>age&lt;30</a:t>
            </a:r>
          </a:p>
          <a:p>
            <a:pPr algn="ctr"/>
            <a:r>
              <a:rPr lang="en-US" altLang="zh-CN" sz="2000" b="1" dirty="0">
                <a:solidFill>
                  <a:srgbClr val="FF0000"/>
                </a:solidFill>
              </a:rPr>
              <a:t>And dept= ’ CS’</a:t>
            </a:r>
          </a:p>
          <a:p>
            <a:pPr algn="ctr"/>
            <a:r>
              <a:rPr lang="en-US" altLang="zh-CN" sz="2000" dirty="0">
                <a:solidFill>
                  <a:prstClr val="black"/>
                </a:solidFill>
                <a:latin typeface="Tahoma" pitchFamily="34" charset="0"/>
              </a:rPr>
              <a:t>And Country=’US’</a:t>
            </a:r>
            <a:endParaRPr lang="zh-CN" altLang="en-US" sz="2000" dirty="0">
              <a:solidFill>
                <a:prstClr val="black"/>
              </a:solidFill>
              <a:latin typeface="Tahoma" pitchFamily="34" charset="0"/>
            </a:endParaRPr>
          </a:p>
        </p:txBody>
      </p:sp>
      <p:sp>
        <p:nvSpPr>
          <p:cNvPr id="7" name="矩形 6">
            <a:extLst>
              <a:ext uri="{FF2B5EF4-FFF2-40B4-BE49-F238E27FC236}">
                <a16:creationId xmlns:a16="http://schemas.microsoft.com/office/drawing/2014/main" id="{5194CA30-6066-4C47-84D0-ADC05AD1DF45}"/>
              </a:ext>
            </a:extLst>
          </p:cNvPr>
          <p:cNvSpPr/>
          <p:nvPr/>
        </p:nvSpPr>
        <p:spPr bwMode="auto">
          <a:xfrm>
            <a:off x="2279576" y="3933056"/>
            <a:ext cx="3456384"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b="1" dirty="0">
                <a:solidFill>
                  <a:prstClr val="black"/>
                </a:solidFill>
                <a:latin typeface="Tahoma" pitchFamily="34" charset="0"/>
              </a:rPr>
              <a:t>1</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个学生年龄小</a:t>
            </a:r>
            <a:endParaRPr lang="en-US" altLang="zh-CN" dirty="0">
              <a:solidFill>
                <a:prstClr val="black"/>
              </a:solidFill>
            </a:endParaRPr>
          </a:p>
          <a:p>
            <a:r>
              <a:rPr lang="zh-CN" altLang="en-US" dirty="0">
                <a:solidFill>
                  <a:prstClr val="black"/>
                </a:solidFill>
              </a:rPr>
              <a:t>于</a:t>
            </a:r>
            <a:r>
              <a:rPr lang="en-US" altLang="zh-CN" dirty="0">
                <a:solidFill>
                  <a:prstClr val="black"/>
                </a:solidFill>
              </a:rPr>
              <a:t>30</a:t>
            </a:r>
            <a:r>
              <a:rPr lang="zh-CN" altLang="en-US" dirty="0">
                <a:solidFill>
                  <a:prstClr val="black"/>
                </a:solidFill>
              </a:rPr>
              <a:t>，但是只有</a:t>
            </a:r>
            <a:r>
              <a:rPr lang="en-US" altLang="zh-CN" dirty="0">
                <a:solidFill>
                  <a:prstClr val="black"/>
                </a:solidFill>
              </a:rPr>
              <a:t>2</a:t>
            </a:r>
            <a:r>
              <a:rPr lang="zh-CN" altLang="en-US" dirty="0">
                <a:solidFill>
                  <a:prstClr val="black"/>
                </a:solidFill>
              </a:rPr>
              <a:t>个学生</a:t>
            </a:r>
            <a:endParaRPr lang="en-US" altLang="zh-CN" dirty="0">
              <a:solidFill>
                <a:prstClr val="black"/>
              </a:solidFill>
            </a:endParaRPr>
          </a:p>
          <a:p>
            <a:r>
              <a:rPr lang="zh-CN" altLang="en-US" b="1" dirty="0">
                <a:solidFill>
                  <a:prstClr val="black"/>
                </a:solidFill>
                <a:latin typeface="Tahoma" pitchFamily="34" charset="0"/>
              </a:rPr>
              <a:t>是</a:t>
            </a:r>
            <a:r>
              <a:rPr lang="en-US" altLang="zh-CN" b="1" dirty="0">
                <a:solidFill>
                  <a:prstClr val="black"/>
                </a:solidFill>
                <a:latin typeface="Tahoma" pitchFamily="34" charset="0"/>
              </a:rPr>
              <a:t>CS</a:t>
            </a:r>
            <a:r>
              <a:rPr lang="zh-CN" altLang="en-US" b="1" dirty="0">
                <a:solidFill>
                  <a:prstClr val="black"/>
                </a:solidFill>
                <a:latin typeface="Tahoma" pitchFamily="34" charset="0"/>
              </a:rPr>
              <a:t>系的，那么应该选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8" name="矩形 7">
            <a:extLst>
              <a:ext uri="{FF2B5EF4-FFF2-40B4-BE49-F238E27FC236}">
                <a16:creationId xmlns:a16="http://schemas.microsoft.com/office/drawing/2014/main" id="{27BE8E3D-D625-48B0-9135-BA4F8EE79007}"/>
              </a:ext>
            </a:extLst>
          </p:cNvPr>
          <p:cNvSpPr/>
          <p:nvPr/>
        </p:nvSpPr>
        <p:spPr bwMode="auto">
          <a:xfrm>
            <a:off x="6528048" y="3930352"/>
            <a:ext cx="3600400" cy="2018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a:solidFill>
                  <a:prstClr val="black"/>
                </a:solidFill>
                <a:latin typeface="Tahoma" pitchFamily="34" charset="0"/>
              </a:rPr>
              <a:t>场景</a:t>
            </a:r>
            <a:r>
              <a:rPr lang="en-US" altLang="zh-CN" dirty="0">
                <a:solidFill>
                  <a:prstClr val="black"/>
                </a:solidFill>
              </a:rPr>
              <a:t>2</a:t>
            </a:r>
            <a:r>
              <a:rPr lang="zh-CN" altLang="en-US" b="1" dirty="0">
                <a:solidFill>
                  <a:prstClr val="black"/>
                </a:solidFill>
                <a:latin typeface="Tahoma" pitchFamily="34" charset="0"/>
              </a:rPr>
              <a:t>：</a:t>
            </a:r>
            <a:endParaRPr lang="en-US" altLang="zh-CN" b="1" dirty="0">
              <a:solidFill>
                <a:prstClr val="black"/>
              </a:solidFill>
              <a:latin typeface="Tahoma" pitchFamily="34" charset="0"/>
            </a:endParaRPr>
          </a:p>
          <a:p>
            <a:r>
              <a:rPr lang="en-US" altLang="zh-CN" dirty="0">
                <a:solidFill>
                  <a:prstClr val="black"/>
                </a:solidFill>
              </a:rPr>
              <a:t>  </a:t>
            </a:r>
            <a:r>
              <a:rPr lang="zh-CN" altLang="en-US" dirty="0">
                <a:solidFill>
                  <a:prstClr val="black"/>
                </a:solidFill>
              </a:rPr>
              <a:t>假设有</a:t>
            </a:r>
            <a:r>
              <a:rPr lang="en-US" altLang="zh-CN" dirty="0">
                <a:solidFill>
                  <a:prstClr val="black"/>
                </a:solidFill>
              </a:rPr>
              <a:t>99</a:t>
            </a:r>
            <a:r>
              <a:rPr lang="zh-CN" altLang="en-US" dirty="0">
                <a:solidFill>
                  <a:prstClr val="black"/>
                </a:solidFill>
              </a:rPr>
              <a:t>个学生是</a:t>
            </a:r>
            <a:r>
              <a:rPr lang="en-US" altLang="zh-CN" dirty="0">
                <a:solidFill>
                  <a:prstClr val="black"/>
                </a:solidFill>
              </a:rPr>
              <a:t>CS</a:t>
            </a:r>
            <a:r>
              <a:rPr lang="zh-CN" altLang="en-US" dirty="0">
                <a:solidFill>
                  <a:prstClr val="black"/>
                </a:solidFill>
              </a:rPr>
              <a:t>系</a:t>
            </a:r>
            <a:endParaRPr lang="en-US" altLang="zh-CN" dirty="0">
              <a:solidFill>
                <a:prstClr val="black"/>
              </a:solidFill>
            </a:endParaRPr>
          </a:p>
          <a:p>
            <a:r>
              <a:rPr lang="zh-CN" altLang="en-US" dirty="0">
                <a:solidFill>
                  <a:prstClr val="black"/>
                </a:solidFill>
              </a:rPr>
              <a:t>的，但是只有</a:t>
            </a:r>
            <a:r>
              <a:rPr lang="en-US" altLang="zh-CN" dirty="0">
                <a:solidFill>
                  <a:prstClr val="black"/>
                </a:solidFill>
              </a:rPr>
              <a:t>2</a:t>
            </a:r>
            <a:r>
              <a:rPr lang="zh-CN" altLang="en-US" dirty="0">
                <a:solidFill>
                  <a:prstClr val="black"/>
                </a:solidFill>
              </a:rPr>
              <a:t>个学生年</a:t>
            </a:r>
            <a:endParaRPr lang="en-US" altLang="zh-CN" dirty="0">
              <a:solidFill>
                <a:prstClr val="black"/>
              </a:solidFill>
            </a:endParaRPr>
          </a:p>
          <a:p>
            <a:r>
              <a:rPr lang="zh-CN" altLang="en-US" dirty="0">
                <a:solidFill>
                  <a:prstClr val="black"/>
                </a:solidFill>
              </a:rPr>
              <a:t>龄小于</a:t>
            </a:r>
            <a:r>
              <a:rPr lang="en-US" altLang="zh-CN" dirty="0">
                <a:solidFill>
                  <a:prstClr val="black"/>
                </a:solidFill>
              </a:rPr>
              <a:t>30</a:t>
            </a:r>
            <a:r>
              <a:rPr lang="zh-CN" altLang="en-US" dirty="0">
                <a:solidFill>
                  <a:prstClr val="black"/>
                </a:solidFill>
              </a:rPr>
              <a:t>，</a:t>
            </a:r>
            <a:r>
              <a:rPr lang="zh-CN" altLang="en-US" b="1" dirty="0">
                <a:solidFill>
                  <a:prstClr val="black"/>
                </a:solidFill>
                <a:latin typeface="Tahoma" pitchFamily="34" charset="0"/>
              </a:rPr>
              <a:t>那么应该选</a:t>
            </a:r>
            <a:endParaRPr lang="en-US" altLang="zh-CN" b="1" dirty="0">
              <a:solidFill>
                <a:prstClr val="black"/>
              </a:solidFill>
              <a:latin typeface="Tahoma" pitchFamily="34" charset="0"/>
            </a:endParaRPr>
          </a:p>
          <a:p>
            <a:r>
              <a:rPr lang="zh-CN" altLang="en-US" b="1" dirty="0">
                <a:solidFill>
                  <a:prstClr val="black"/>
                </a:solidFill>
                <a:latin typeface="Tahoma" pitchFamily="34" charset="0"/>
              </a:rPr>
              <a:t>择哪个属性索引呢？</a:t>
            </a:r>
          </a:p>
        </p:txBody>
      </p:sp>
      <p:sp>
        <p:nvSpPr>
          <p:cNvPr id="2" name="灯片编号占位符 1">
            <a:extLst>
              <a:ext uri="{FF2B5EF4-FFF2-40B4-BE49-F238E27FC236}">
                <a16:creationId xmlns:a16="http://schemas.microsoft.com/office/drawing/2014/main" id="{74EF8EA5-4313-402B-AF87-0A250D09F343}"/>
              </a:ext>
            </a:extLst>
          </p:cNvPr>
          <p:cNvSpPr>
            <a:spLocks noGrp="1"/>
          </p:cNvSpPr>
          <p:nvPr>
            <p:ph type="sldNum" sz="quarter" idx="12"/>
          </p:nvPr>
        </p:nvSpPr>
        <p:spPr/>
        <p:txBody>
          <a:bodyPr/>
          <a:lstStyle/>
          <a:p>
            <a:pPr>
              <a:defRPr/>
            </a:pPr>
            <a:fld id="{BCABB3B7-40FC-498F-90D6-69ECBA7F181C}" type="slidenum">
              <a:rPr lang="zh-CN" altLang="en-US" smtClean="0"/>
              <a:pPr>
                <a:defRPr/>
              </a:pPr>
              <a:t>120</a:t>
            </a:fld>
            <a:endParaRPr lang="en-US" altLang="zh-CN"/>
          </a:p>
        </p:txBody>
      </p:sp>
    </p:spTree>
    <p:extLst>
      <p:ext uri="{BB962C8B-B14F-4D97-AF65-F5344CB8AC3E}">
        <p14:creationId xmlns:p14="http://schemas.microsoft.com/office/powerpoint/2010/main" val="26736307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731DBA-6EBF-4632-864D-C6583D533114}"/>
              </a:ext>
            </a:extLst>
          </p:cNvPr>
          <p:cNvSpPr>
            <a:spLocks noGrp="1"/>
          </p:cNvSpPr>
          <p:nvPr>
            <p:ph idx="1"/>
          </p:nvPr>
        </p:nvSpPr>
        <p:spPr>
          <a:xfrm>
            <a:off x="2209800" y="1124744"/>
            <a:ext cx="7772400" cy="4971256"/>
          </a:xfrm>
        </p:spPr>
        <p:txBody>
          <a:bodyPr/>
          <a:lstStyle/>
          <a:p>
            <a:pPr marL="0" indent="0">
              <a:buNone/>
            </a:pPr>
            <a:r>
              <a:rPr lang="zh-CN" altLang="en-US" b="1" dirty="0">
                <a:latin typeface="微软雅黑" panose="020B0503020204020204" pitchFamily="34" charset="-122"/>
                <a:ea typeface="微软雅黑" panose="020B0503020204020204" pitchFamily="34" charset="-122"/>
              </a:rPr>
              <a:t>多索引扫描</a:t>
            </a:r>
            <a:endParaRPr lang="en-US" altLang="zh-CN" b="1" dirty="0">
              <a:latin typeface="微软雅黑" panose="020B0503020204020204" pitchFamily="34" charset="-122"/>
              <a:ea typeface="微软雅黑" panose="020B0503020204020204" pitchFamily="34" charset="-122"/>
            </a:endParaRPr>
          </a:p>
          <a:p>
            <a:pPr marL="355600" lvl="1" indent="-355600">
              <a:buFont typeface="Wingdings" panose="05000000000000000000" pitchFamily="2" charset="2"/>
              <a:buChar char="Ø"/>
            </a:pPr>
            <a:r>
              <a:rPr lang="zh-CN" altLang="en-US" dirty="0"/>
              <a:t>对每个索引进行扫描，获取那些指向满足单个条件的元组</a:t>
            </a:r>
            <a:r>
              <a:rPr lang="en-US" altLang="zh-CN" dirty="0"/>
              <a:t>ID</a:t>
            </a:r>
            <a:r>
              <a:rPr lang="zh-CN" altLang="en-US" dirty="0"/>
              <a:t>（或元组指针）；</a:t>
            </a:r>
            <a:endParaRPr lang="en-US" altLang="zh-CN" dirty="0"/>
          </a:p>
          <a:p>
            <a:pPr marL="355600" lvl="1" indent="-355600">
              <a:buFont typeface="Wingdings" panose="05000000000000000000" pitchFamily="2" charset="2"/>
              <a:buChar char="Ø"/>
            </a:pPr>
            <a:r>
              <a:rPr lang="zh-CN" altLang="en-US" dirty="0"/>
              <a:t>根据谓词求取这些元组</a:t>
            </a:r>
            <a:r>
              <a:rPr lang="en-US" altLang="zh-CN" dirty="0"/>
              <a:t>ID</a:t>
            </a:r>
            <a:r>
              <a:rPr lang="zh-CN" altLang="en-US" dirty="0"/>
              <a:t>集合的并集或交集；</a:t>
            </a:r>
            <a:endParaRPr lang="en-US" altLang="zh-CN" dirty="0"/>
          </a:p>
          <a:p>
            <a:pPr marL="355600" lvl="1" indent="-355600">
              <a:buFont typeface="Wingdings" panose="05000000000000000000" pitchFamily="2" charset="2"/>
              <a:buChar char="Ø"/>
            </a:pPr>
            <a:r>
              <a:rPr lang="zh-CN" altLang="en-US" dirty="0"/>
              <a:t>最后对于根据剩余的谓词（没有索引）过滤这些元组。</a:t>
            </a:r>
            <a:endParaRPr lang="en-US" altLang="zh-CN" dirty="0"/>
          </a:p>
          <a:p>
            <a:pPr marL="355600" lvl="1" indent="-355600">
              <a:buFont typeface="Wingdings" panose="05000000000000000000" pitchFamily="2" charset="2"/>
              <a:buChar char="Ø"/>
            </a:pPr>
            <a:endParaRPr lang="en-US" altLang="zh-CN" dirty="0"/>
          </a:p>
          <a:p>
            <a:pPr lvl="1"/>
            <a:endParaRPr lang="zh-CN" altLang="en-US" dirty="0"/>
          </a:p>
        </p:txBody>
      </p:sp>
      <p:sp>
        <p:nvSpPr>
          <p:cNvPr id="4" name="Text Box 4">
            <a:extLst>
              <a:ext uri="{FF2B5EF4-FFF2-40B4-BE49-F238E27FC236}">
                <a16:creationId xmlns:a16="http://schemas.microsoft.com/office/drawing/2014/main" id="{C1EF08F0-DF82-4290-B104-DC72F6B30635}"/>
              </a:ext>
            </a:extLst>
          </p:cNvPr>
          <p:cNvSpPr txBox="1">
            <a:spLocks noChangeArrowheads="1"/>
          </p:cNvSpPr>
          <p:nvPr/>
        </p:nvSpPr>
        <p:spPr bwMode="auto">
          <a:xfrm>
            <a:off x="1775520"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2" name="灯片编号占位符 1">
            <a:extLst>
              <a:ext uri="{FF2B5EF4-FFF2-40B4-BE49-F238E27FC236}">
                <a16:creationId xmlns:a16="http://schemas.microsoft.com/office/drawing/2014/main" id="{0A9DB896-CCD9-4C1C-8B25-D9C588228603}"/>
              </a:ext>
            </a:extLst>
          </p:cNvPr>
          <p:cNvSpPr>
            <a:spLocks noGrp="1"/>
          </p:cNvSpPr>
          <p:nvPr>
            <p:ph type="sldNum" sz="quarter" idx="12"/>
          </p:nvPr>
        </p:nvSpPr>
        <p:spPr/>
        <p:txBody>
          <a:bodyPr/>
          <a:lstStyle/>
          <a:p>
            <a:pPr>
              <a:defRPr/>
            </a:pPr>
            <a:fld id="{BCABB3B7-40FC-498F-90D6-69ECBA7F181C}" type="slidenum">
              <a:rPr lang="zh-CN" altLang="en-US" smtClean="0"/>
              <a:pPr>
                <a:defRPr/>
              </a:pPr>
              <a:t>121</a:t>
            </a:fld>
            <a:endParaRPr lang="en-US" altLang="zh-CN"/>
          </a:p>
        </p:txBody>
      </p:sp>
    </p:spTree>
    <p:extLst>
      <p:ext uri="{BB962C8B-B14F-4D97-AF65-F5344CB8AC3E}">
        <p14:creationId xmlns:p14="http://schemas.microsoft.com/office/powerpoint/2010/main" val="26807783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1738720" y="1196752"/>
            <a:ext cx="5509408" cy="5115272"/>
          </a:xfrm>
        </p:spPr>
        <p:txBody>
          <a:bodyPr/>
          <a:lstStyle/>
          <a:p>
            <a:pPr marL="0" indent="0">
              <a:buNone/>
            </a:pPr>
            <a:r>
              <a:rPr lang="zh-CN" altLang="en-US" sz="2400" dirty="0"/>
              <a:t>多索引扫描举例</a:t>
            </a:r>
            <a:endParaRPr lang="en-US" altLang="zh-CN" sz="2400" dirty="0"/>
          </a:p>
          <a:p>
            <a:pPr marL="0" lvl="1" indent="0">
              <a:buNone/>
            </a:pPr>
            <a:r>
              <a:rPr lang="zh-CN" altLang="en-US" dirty="0"/>
              <a:t>（假设在</a:t>
            </a:r>
            <a:r>
              <a:rPr lang="en-US" altLang="zh-CN" dirty="0"/>
              <a:t>age</a:t>
            </a:r>
            <a:r>
              <a:rPr lang="zh-CN" altLang="en-US" dirty="0"/>
              <a:t>和</a:t>
            </a:r>
            <a:r>
              <a:rPr lang="en-US" altLang="zh-CN" dirty="0"/>
              <a:t>dept</a:t>
            </a:r>
            <a:r>
              <a:rPr lang="zh-CN" altLang="en-US" dirty="0"/>
              <a:t>上有索引）</a:t>
            </a:r>
            <a:endParaRPr lang="en-US" altLang="zh-CN" dirty="0"/>
          </a:p>
          <a:p>
            <a:pPr marL="457200" lvl="1" indent="-457200">
              <a:buFont typeface="+mj-ea"/>
              <a:buAutoNum type="circleNumDbPlain"/>
            </a:pPr>
            <a:r>
              <a:rPr lang="zh-CN" altLang="en-US" dirty="0"/>
              <a:t>利用</a:t>
            </a:r>
            <a:r>
              <a:rPr lang="en-US" altLang="zh-CN" dirty="0"/>
              <a:t>age</a:t>
            </a:r>
            <a:r>
              <a:rPr lang="zh-CN" altLang="en-US" dirty="0"/>
              <a:t>的索引求</a:t>
            </a:r>
            <a:r>
              <a:rPr lang="en-US" altLang="zh-CN" dirty="0"/>
              <a:t>age&lt;30</a:t>
            </a:r>
            <a:r>
              <a:rPr lang="zh-CN" altLang="en-US" dirty="0"/>
              <a:t>的元组指针集和（或元组</a:t>
            </a:r>
            <a:r>
              <a:rPr lang="en-US" altLang="zh-CN" dirty="0"/>
              <a:t>ID</a:t>
            </a:r>
            <a:r>
              <a:rPr lang="zh-CN" altLang="en-US" dirty="0"/>
              <a:t>集和）；</a:t>
            </a:r>
            <a:endParaRPr lang="en-US" altLang="zh-CN" dirty="0"/>
          </a:p>
          <a:p>
            <a:pPr marL="457200" lvl="1" indent="-457200">
              <a:buFont typeface="+mj-ea"/>
              <a:buAutoNum type="circleNumDbPlain"/>
            </a:pPr>
            <a:r>
              <a:rPr lang="zh-CN" altLang="en-US" dirty="0"/>
              <a:t>利用</a:t>
            </a:r>
            <a:r>
              <a:rPr lang="en-US" altLang="zh-CN" dirty="0"/>
              <a:t>dept</a:t>
            </a:r>
            <a:r>
              <a:rPr lang="zh-CN" altLang="en-US" dirty="0"/>
              <a:t>的索引求</a:t>
            </a:r>
            <a:r>
              <a:rPr lang="en-US" altLang="zh-CN" dirty="0"/>
              <a:t>dept= ’ CS’</a:t>
            </a:r>
            <a:r>
              <a:rPr lang="zh-CN" altLang="en-US" dirty="0"/>
              <a:t>的元组指针（或元组</a:t>
            </a:r>
            <a:r>
              <a:rPr lang="en-US" altLang="zh-CN" dirty="0"/>
              <a:t>ID</a:t>
            </a:r>
            <a:r>
              <a:rPr lang="zh-CN" altLang="en-US" dirty="0"/>
              <a:t>）；</a:t>
            </a:r>
            <a:endParaRPr lang="en-US" altLang="zh-CN" dirty="0"/>
          </a:p>
          <a:p>
            <a:pPr marL="457200" lvl="1" indent="-457200">
              <a:buFont typeface="+mj-ea"/>
              <a:buAutoNum type="circleNumDbPlain"/>
            </a:pPr>
            <a:r>
              <a:rPr lang="zh-CN" altLang="en-US" dirty="0"/>
              <a:t>求两个集和的交集；</a:t>
            </a:r>
            <a:endParaRPr lang="en-US" altLang="zh-CN" dirty="0"/>
          </a:p>
          <a:p>
            <a:pPr marL="457200" lvl="1" indent="-457200">
              <a:buFont typeface="+mj-ea"/>
              <a:buAutoNum type="circleNumDbPlain"/>
            </a:pPr>
            <a:r>
              <a:rPr lang="zh-CN" altLang="en-US" dirty="0"/>
              <a:t>根据交集检索数据并查看元组是否满足谓词</a:t>
            </a:r>
            <a:r>
              <a:rPr kumimoji="1" lang="en-US" altLang="zh-CN" b="1" i="0" u="none" strike="noStrike" cap="none" normalizeH="0" baseline="0" dirty="0">
                <a:ln>
                  <a:noFill/>
                </a:ln>
                <a:solidFill>
                  <a:schemeClr val="tx1"/>
                </a:solidFill>
                <a:effectLst/>
                <a:latin typeface="Tahoma" pitchFamily="34" charset="0"/>
                <a:ea typeface="宋体" pitchFamily="2" charset="-122"/>
              </a:rPr>
              <a:t>Country=’US’</a:t>
            </a:r>
            <a:r>
              <a:rPr kumimoji="1" lang="zh-CN" altLang="en-US" b="1" i="0" u="none" strike="noStrike" cap="none" normalizeH="0" baseline="0" dirty="0">
                <a:ln>
                  <a:noFill/>
                </a:ln>
                <a:solidFill>
                  <a:schemeClr val="tx1"/>
                </a:solidFill>
                <a:effectLst/>
                <a:latin typeface="Tahoma" pitchFamily="34" charset="0"/>
                <a:ea typeface="宋体" pitchFamily="2" charset="-122"/>
              </a:rPr>
              <a:t>。</a:t>
            </a:r>
            <a:endParaRPr lang="zh-CN" altLang="en-US" dirty="0"/>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703512" y="438835"/>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032104" y="1085166"/>
            <a:ext cx="3528392" cy="16262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Select </a:t>
            </a:r>
            <a:r>
              <a:rPr lang="zh-CN" altLang="en-US" b="1" dirty="0">
                <a:solidFill>
                  <a:prstClr val="black"/>
                </a:solidFill>
                <a:latin typeface="Tahoma" pitchFamily="34" charset="0"/>
              </a:rPr>
              <a:t>* </a:t>
            </a:r>
            <a:r>
              <a:rPr lang="en-US" altLang="zh-CN" b="1" dirty="0">
                <a:solidFill>
                  <a:prstClr val="black"/>
                </a:solidFill>
                <a:latin typeface="Tahoma" pitchFamily="34" charset="0"/>
              </a:rPr>
              <a:t>from students</a:t>
            </a:r>
          </a:p>
          <a:p>
            <a:pPr algn="ctr"/>
            <a:r>
              <a:rPr lang="en-US" altLang="zh-CN" b="1" dirty="0">
                <a:solidFill>
                  <a:prstClr val="black"/>
                </a:solidFill>
                <a:latin typeface="Tahoma" pitchFamily="34" charset="0"/>
              </a:rPr>
              <a:t>Where age&lt;30</a:t>
            </a:r>
          </a:p>
          <a:p>
            <a:pPr algn="ctr"/>
            <a:r>
              <a:rPr lang="en-US" altLang="zh-CN" dirty="0">
                <a:solidFill>
                  <a:prstClr val="black"/>
                </a:solidFill>
              </a:rPr>
              <a:t>And dept= ’ CS’</a:t>
            </a:r>
          </a:p>
          <a:p>
            <a:pPr algn="ctr"/>
            <a:r>
              <a:rPr lang="en-US" altLang="zh-CN" b="1" dirty="0">
                <a:solidFill>
                  <a:prstClr val="black"/>
                </a:solidFill>
                <a:latin typeface="Tahoma" pitchFamily="34" charset="0"/>
              </a:rPr>
              <a:t>And Country=’US’</a:t>
            </a:r>
            <a:endParaRPr lang="zh-CN" altLang="en-US" b="1" dirty="0">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EFF1DE48-28DA-401F-8703-F4004F082736}"/>
              </a:ext>
            </a:extLst>
          </p:cNvPr>
          <p:cNvSpPr>
            <a:spLocks noGrp="1"/>
          </p:cNvSpPr>
          <p:nvPr>
            <p:ph type="sldNum" sz="quarter" idx="12"/>
          </p:nvPr>
        </p:nvSpPr>
        <p:spPr/>
        <p:txBody>
          <a:bodyPr/>
          <a:lstStyle/>
          <a:p>
            <a:pPr>
              <a:defRPr/>
            </a:pPr>
            <a:fld id="{BCABB3B7-40FC-498F-90D6-69ECBA7F181C}" type="slidenum">
              <a:rPr lang="zh-CN" altLang="en-US" smtClean="0"/>
              <a:pPr>
                <a:defRPr/>
              </a:pPr>
              <a:t>122</a:t>
            </a:fld>
            <a:endParaRPr lang="en-US" altLang="zh-CN"/>
          </a:p>
        </p:txBody>
      </p:sp>
    </p:spTree>
    <p:extLst>
      <p:ext uri="{BB962C8B-B14F-4D97-AF65-F5344CB8AC3E}">
        <p14:creationId xmlns:p14="http://schemas.microsoft.com/office/powerpoint/2010/main" val="34315621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1CDFBC4-D3F5-486B-8403-DD5D8AF9D9B1}"/>
              </a:ext>
            </a:extLst>
          </p:cNvPr>
          <p:cNvSpPr>
            <a:spLocks noGrp="1"/>
          </p:cNvSpPr>
          <p:nvPr>
            <p:ph idx="1"/>
          </p:nvPr>
        </p:nvSpPr>
        <p:spPr>
          <a:xfrm>
            <a:off x="2209800" y="980728"/>
            <a:ext cx="7772400" cy="2304256"/>
          </a:xfrm>
        </p:spPr>
        <p:txBody>
          <a:bodyPr/>
          <a:lstStyle/>
          <a:p>
            <a:pPr marL="0" indent="0">
              <a:buNone/>
            </a:pPr>
            <a:r>
              <a:rPr lang="zh-CN" altLang="en-US" dirty="0"/>
              <a:t>多索引扫描（续）</a:t>
            </a:r>
            <a:endParaRPr lang="en-US" altLang="zh-CN" dirty="0"/>
          </a:p>
          <a:p>
            <a:pPr lvl="1"/>
            <a:r>
              <a:rPr lang="zh-CN" altLang="en-US" dirty="0"/>
              <a:t>交（并）集的运算可以使用</a:t>
            </a:r>
            <a:endParaRPr lang="en-US" altLang="zh-CN" dirty="0"/>
          </a:p>
          <a:p>
            <a:pPr marL="457200" lvl="1" indent="0">
              <a:buNone/>
            </a:pPr>
            <a:r>
              <a:rPr lang="en-US" altLang="zh-CN" dirty="0"/>
              <a:t>  </a:t>
            </a:r>
            <a:r>
              <a:rPr lang="zh-CN" altLang="en-US" dirty="0"/>
              <a:t> 辅助数据库结构帮助我们计</a:t>
            </a:r>
            <a:endParaRPr lang="en-US" altLang="zh-CN" dirty="0"/>
          </a:p>
          <a:p>
            <a:pPr marL="457200" lvl="1" indent="0">
              <a:buNone/>
            </a:pPr>
            <a:r>
              <a:rPr lang="en-US" altLang="zh-CN" dirty="0"/>
              <a:t>   </a:t>
            </a:r>
            <a:r>
              <a:rPr lang="zh-CN" altLang="en-US" dirty="0"/>
              <a:t>算如</a:t>
            </a:r>
            <a:r>
              <a:rPr lang="en-US" altLang="zh-CN" dirty="0"/>
              <a:t>Hash Table, bitmaps, Bloom filters</a:t>
            </a:r>
          </a:p>
          <a:p>
            <a:pPr lvl="1"/>
            <a:endParaRPr lang="en-US" altLang="zh-CN" dirty="0"/>
          </a:p>
          <a:p>
            <a:pPr lvl="2" indent="0">
              <a:buNone/>
            </a:pPr>
            <a:endParaRPr lang="en-US" altLang="zh-CN" dirty="0"/>
          </a:p>
          <a:p>
            <a:pPr lvl="2" indent="0">
              <a:buNone/>
            </a:pPr>
            <a:endParaRPr lang="en-US" altLang="zh-CN" dirty="0"/>
          </a:p>
          <a:p>
            <a:pPr marL="457200" lvl="1" indent="0">
              <a:buNone/>
            </a:pPr>
            <a:endParaRPr kumimoji="1" lang="en-US" altLang="zh-CN" b="1" dirty="0">
              <a:latin typeface="Tahoma" pitchFamily="34" charset="0"/>
              <a:ea typeface="宋体" pitchFamily="2" charset="-122"/>
            </a:endParaRPr>
          </a:p>
        </p:txBody>
      </p:sp>
      <p:sp>
        <p:nvSpPr>
          <p:cNvPr id="4" name="Text Box 4">
            <a:extLst>
              <a:ext uri="{FF2B5EF4-FFF2-40B4-BE49-F238E27FC236}">
                <a16:creationId xmlns:a16="http://schemas.microsoft.com/office/drawing/2014/main" id="{C469D43D-2602-4837-AF1F-62915FB0E098}"/>
              </a:ext>
            </a:extLst>
          </p:cNvPr>
          <p:cNvSpPr txBox="1">
            <a:spLocks noChangeArrowheads="1"/>
          </p:cNvSpPr>
          <p:nvPr/>
        </p:nvSpPr>
        <p:spPr bwMode="auto">
          <a:xfrm>
            <a:off x="1678968" y="36227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4.3.2 </a:t>
            </a:r>
            <a:r>
              <a:rPr kumimoji="0" lang="zh-CN" altLang="en-US" sz="3600" dirty="0">
                <a:solidFill>
                  <a:srgbClr val="04617B"/>
                </a:solidFill>
                <a:latin typeface="隶书" panose="02010509060101010101" pitchFamily="49" charset="-122"/>
                <a:ea typeface="隶书" panose="02010509060101010101" pitchFamily="49" charset="-122"/>
              </a:rPr>
              <a:t>索引扫描</a:t>
            </a:r>
          </a:p>
        </p:txBody>
      </p:sp>
      <p:sp>
        <p:nvSpPr>
          <p:cNvPr id="6" name="矩形 5">
            <a:extLst>
              <a:ext uri="{FF2B5EF4-FFF2-40B4-BE49-F238E27FC236}">
                <a16:creationId xmlns:a16="http://schemas.microsoft.com/office/drawing/2014/main" id="{9E592A8D-5CE7-492A-940F-8F9359301E06}"/>
              </a:ext>
            </a:extLst>
          </p:cNvPr>
          <p:cNvSpPr/>
          <p:nvPr/>
        </p:nvSpPr>
        <p:spPr bwMode="auto">
          <a:xfrm>
            <a:off x="7778474" y="1196753"/>
            <a:ext cx="2565999"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600" b="1" dirty="0">
                <a:solidFill>
                  <a:prstClr val="black"/>
                </a:solidFill>
                <a:latin typeface="Tahoma" pitchFamily="34" charset="0"/>
              </a:rPr>
              <a:t>Select </a:t>
            </a:r>
            <a:r>
              <a:rPr lang="zh-CN" altLang="en-US" sz="1600" b="1" dirty="0">
                <a:solidFill>
                  <a:prstClr val="black"/>
                </a:solidFill>
                <a:latin typeface="Tahoma" pitchFamily="34" charset="0"/>
              </a:rPr>
              <a:t>* </a:t>
            </a:r>
            <a:r>
              <a:rPr lang="en-US" altLang="zh-CN" sz="1600" b="1" dirty="0">
                <a:solidFill>
                  <a:prstClr val="black"/>
                </a:solidFill>
                <a:latin typeface="Tahoma" pitchFamily="34" charset="0"/>
              </a:rPr>
              <a:t>from students</a:t>
            </a:r>
          </a:p>
          <a:p>
            <a:pPr algn="ctr"/>
            <a:r>
              <a:rPr lang="en-US" altLang="zh-CN" sz="1600" b="1" dirty="0">
                <a:solidFill>
                  <a:prstClr val="black"/>
                </a:solidFill>
                <a:latin typeface="Tahoma" pitchFamily="34" charset="0"/>
              </a:rPr>
              <a:t>Where age&lt;30</a:t>
            </a:r>
          </a:p>
          <a:p>
            <a:pPr algn="ctr"/>
            <a:r>
              <a:rPr lang="en-US" altLang="zh-CN" sz="1600" dirty="0">
                <a:solidFill>
                  <a:prstClr val="black"/>
                </a:solidFill>
              </a:rPr>
              <a:t>And dept= ’ CS’</a:t>
            </a:r>
          </a:p>
          <a:p>
            <a:pPr algn="ctr"/>
            <a:r>
              <a:rPr lang="en-US" altLang="zh-CN" sz="1600" b="1" dirty="0">
                <a:solidFill>
                  <a:prstClr val="black"/>
                </a:solidFill>
                <a:latin typeface="Tahoma" pitchFamily="34" charset="0"/>
              </a:rPr>
              <a:t>And Country=’US’</a:t>
            </a:r>
            <a:endParaRPr lang="zh-CN" altLang="en-US" sz="1600" b="1" dirty="0">
              <a:solidFill>
                <a:prstClr val="black"/>
              </a:solidFill>
              <a:latin typeface="Tahoma" pitchFamily="34" charset="0"/>
            </a:endParaRPr>
          </a:p>
        </p:txBody>
      </p:sp>
      <p:sp>
        <p:nvSpPr>
          <p:cNvPr id="2" name="等腰三角形 1">
            <a:extLst>
              <a:ext uri="{FF2B5EF4-FFF2-40B4-BE49-F238E27FC236}">
                <a16:creationId xmlns:a16="http://schemas.microsoft.com/office/drawing/2014/main" id="{8F455EEE-1D59-4747-A210-2AC7B02E9E5F}"/>
              </a:ext>
            </a:extLst>
          </p:cNvPr>
          <p:cNvSpPr/>
          <p:nvPr/>
        </p:nvSpPr>
        <p:spPr bwMode="auto">
          <a:xfrm>
            <a:off x="2713856" y="3429000"/>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3" name="组合 12">
            <a:extLst>
              <a:ext uri="{FF2B5EF4-FFF2-40B4-BE49-F238E27FC236}">
                <a16:creationId xmlns:a16="http://schemas.microsoft.com/office/drawing/2014/main" id="{CC697130-CEDF-4CA8-A5A3-775A23AA187C}"/>
              </a:ext>
            </a:extLst>
          </p:cNvPr>
          <p:cNvGrpSpPr/>
          <p:nvPr/>
        </p:nvGrpSpPr>
        <p:grpSpPr>
          <a:xfrm>
            <a:off x="2713856" y="4437112"/>
            <a:ext cx="427584" cy="144016"/>
            <a:chOff x="1189856" y="4437112"/>
            <a:chExt cx="427584" cy="144016"/>
          </a:xfrm>
        </p:grpSpPr>
        <p:sp>
          <p:nvSpPr>
            <p:cNvPr id="7" name="矩形 6">
              <a:extLst>
                <a:ext uri="{FF2B5EF4-FFF2-40B4-BE49-F238E27FC236}">
                  <a16:creationId xmlns:a16="http://schemas.microsoft.com/office/drawing/2014/main" id="{FD319399-B745-4160-8548-9C1CA4885FFB}"/>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矩形 7">
              <a:extLst>
                <a:ext uri="{FF2B5EF4-FFF2-40B4-BE49-F238E27FC236}">
                  <a16:creationId xmlns:a16="http://schemas.microsoft.com/office/drawing/2014/main" id="{825D2C0A-1E74-4120-8525-1083646D914B}"/>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矩形 8">
              <a:extLst>
                <a:ext uri="{FF2B5EF4-FFF2-40B4-BE49-F238E27FC236}">
                  <a16:creationId xmlns:a16="http://schemas.microsoft.com/office/drawing/2014/main" id="{8E5A5121-A1B6-4982-A10C-CB5AF2EAB4E5}"/>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4" name="组合 13">
            <a:extLst>
              <a:ext uri="{FF2B5EF4-FFF2-40B4-BE49-F238E27FC236}">
                <a16:creationId xmlns:a16="http://schemas.microsoft.com/office/drawing/2014/main" id="{49E751BF-36AE-4529-AEE6-4451DDDA5B7B}"/>
              </a:ext>
            </a:extLst>
          </p:cNvPr>
          <p:cNvGrpSpPr/>
          <p:nvPr/>
        </p:nvGrpSpPr>
        <p:grpSpPr>
          <a:xfrm>
            <a:off x="3292152" y="4437112"/>
            <a:ext cx="427584" cy="144016"/>
            <a:chOff x="1768152" y="4509120"/>
            <a:chExt cx="427584" cy="144016"/>
          </a:xfrm>
        </p:grpSpPr>
        <p:sp>
          <p:nvSpPr>
            <p:cNvPr id="10" name="矩形 9">
              <a:extLst>
                <a:ext uri="{FF2B5EF4-FFF2-40B4-BE49-F238E27FC236}">
                  <a16:creationId xmlns:a16="http://schemas.microsoft.com/office/drawing/2014/main" id="{FEDBEE66-25F7-462B-9E87-8BB375270009}"/>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9CAA9E42-0B96-471A-AD2F-01EBDA833098}"/>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2" name="矩形 11">
              <a:extLst>
                <a:ext uri="{FF2B5EF4-FFF2-40B4-BE49-F238E27FC236}">
                  <a16:creationId xmlns:a16="http://schemas.microsoft.com/office/drawing/2014/main" id="{472C73AE-9A04-4924-AAF6-9241196EF397}"/>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5" name="组合 14">
            <a:extLst>
              <a:ext uri="{FF2B5EF4-FFF2-40B4-BE49-F238E27FC236}">
                <a16:creationId xmlns:a16="http://schemas.microsoft.com/office/drawing/2014/main" id="{CE3FF0C9-5A1A-4894-9198-1509508FA555}"/>
              </a:ext>
            </a:extLst>
          </p:cNvPr>
          <p:cNvGrpSpPr/>
          <p:nvPr/>
        </p:nvGrpSpPr>
        <p:grpSpPr>
          <a:xfrm>
            <a:off x="3796208" y="4437112"/>
            <a:ext cx="427584" cy="144016"/>
            <a:chOff x="1768152" y="4509120"/>
            <a:chExt cx="427584" cy="144016"/>
          </a:xfrm>
        </p:grpSpPr>
        <p:sp>
          <p:nvSpPr>
            <p:cNvPr id="16" name="矩形 15">
              <a:extLst>
                <a:ext uri="{FF2B5EF4-FFF2-40B4-BE49-F238E27FC236}">
                  <a16:creationId xmlns:a16="http://schemas.microsoft.com/office/drawing/2014/main" id="{38A6668B-4008-498E-93C0-5B2D81676C12}"/>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7" name="矩形 16">
              <a:extLst>
                <a:ext uri="{FF2B5EF4-FFF2-40B4-BE49-F238E27FC236}">
                  <a16:creationId xmlns:a16="http://schemas.microsoft.com/office/drawing/2014/main" id="{EBA28B04-5C56-4E47-A34B-7E61C002EE44}"/>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8" name="矩形 17">
              <a:extLst>
                <a:ext uri="{FF2B5EF4-FFF2-40B4-BE49-F238E27FC236}">
                  <a16:creationId xmlns:a16="http://schemas.microsoft.com/office/drawing/2014/main" id="{FF3D48B5-9E47-4B74-939A-F30A171D4393}"/>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6" name="组合 35">
            <a:extLst>
              <a:ext uri="{FF2B5EF4-FFF2-40B4-BE49-F238E27FC236}">
                <a16:creationId xmlns:a16="http://schemas.microsoft.com/office/drawing/2014/main" id="{FED92A76-F691-4655-A0D4-EE8307008B62}"/>
              </a:ext>
            </a:extLst>
          </p:cNvPr>
          <p:cNvGrpSpPr/>
          <p:nvPr/>
        </p:nvGrpSpPr>
        <p:grpSpPr>
          <a:xfrm>
            <a:off x="7859080" y="3429000"/>
            <a:ext cx="1509936" cy="1152128"/>
            <a:chOff x="6302424" y="3501008"/>
            <a:chExt cx="1509936" cy="1152128"/>
          </a:xfrm>
        </p:grpSpPr>
        <p:sp>
          <p:nvSpPr>
            <p:cNvPr id="23" name="等腰三角形 22">
              <a:extLst>
                <a:ext uri="{FF2B5EF4-FFF2-40B4-BE49-F238E27FC236}">
                  <a16:creationId xmlns:a16="http://schemas.microsoft.com/office/drawing/2014/main" id="{F4204D6F-B8AA-4FC7-BCB5-602922B3CC89}"/>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24" name="组合 23">
              <a:extLst>
                <a:ext uri="{FF2B5EF4-FFF2-40B4-BE49-F238E27FC236}">
                  <a16:creationId xmlns:a16="http://schemas.microsoft.com/office/drawing/2014/main" id="{12BB5E3E-71BB-4ED9-9291-6195FB78DBDA}"/>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6D3388F5-2B59-416F-946F-4F939BFF9CF4}"/>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21C5B2C-52F5-4966-8861-6217AC4B88AC}"/>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0366F98F-F81D-4119-9CAF-AF50B04D7B0D}"/>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28" name="组合 27">
              <a:extLst>
                <a:ext uri="{FF2B5EF4-FFF2-40B4-BE49-F238E27FC236}">
                  <a16:creationId xmlns:a16="http://schemas.microsoft.com/office/drawing/2014/main" id="{1CE90F0D-2EED-4CD2-8ABB-5CD0714ADB5E}"/>
                </a:ext>
              </a:extLst>
            </p:cNvPr>
            <p:cNvGrpSpPr/>
            <p:nvPr/>
          </p:nvGrpSpPr>
          <p:grpSpPr>
            <a:xfrm>
              <a:off x="6880720" y="4509120"/>
              <a:ext cx="427584" cy="144016"/>
              <a:chOff x="1768152" y="4509120"/>
              <a:chExt cx="427584" cy="144016"/>
            </a:xfrm>
          </p:grpSpPr>
          <p:sp>
            <p:nvSpPr>
              <p:cNvPr id="29" name="矩形 28">
                <a:extLst>
                  <a:ext uri="{FF2B5EF4-FFF2-40B4-BE49-F238E27FC236}">
                    <a16:creationId xmlns:a16="http://schemas.microsoft.com/office/drawing/2014/main" id="{8C3ACAFD-11A2-4C3B-A7E5-BF7B1E531B6A}"/>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0" name="矩形 29">
                <a:extLst>
                  <a:ext uri="{FF2B5EF4-FFF2-40B4-BE49-F238E27FC236}">
                    <a16:creationId xmlns:a16="http://schemas.microsoft.com/office/drawing/2014/main" id="{8A0668DE-E7AA-40E4-885F-022DB117236A}"/>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1" name="矩形 30">
                <a:extLst>
                  <a:ext uri="{FF2B5EF4-FFF2-40B4-BE49-F238E27FC236}">
                    <a16:creationId xmlns:a16="http://schemas.microsoft.com/office/drawing/2014/main" id="{89C2F26E-D4EB-4F37-A929-551A8B0BC322}"/>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32" name="组合 31">
              <a:extLst>
                <a:ext uri="{FF2B5EF4-FFF2-40B4-BE49-F238E27FC236}">
                  <a16:creationId xmlns:a16="http://schemas.microsoft.com/office/drawing/2014/main" id="{A5D4374A-E1DA-4E17-A0D0-6C155FFB0B5F}"/>
                </a:ext>
              </a:extLst>
            </p:cNvPr>
            <p:cNvGrpSpPr/>
            <p:nvPr/>
          </p:nvGrpSpPr>
          <p:grpSpPr>
            <a:xfrm>
              <a:off x="7384776" y="4509120"/>
              <a:ext cx="427584" cy="144016"/>
              <a:chOff x="1768152" y="4509120"/>
              <a:chExt cx="427584" cy="144016"/>
            </a:xfrm>
          </p:grpSpPr>
          <p:sp>
            <p:nvSpPr>
              <p:cNvPr id="33" name="矩形 32">
                <a:extLst>
                  <a:ext uri="{FF2B5EF4-FFF2-40B4-BE49-F238E27FC236}">
                    <a16:creationId xmlns:a16="http://schemas.microsoft.com/office/drawing/2014/main" id="{695F500D-9296-429C-A3D8-BE3EF624A8CC}"/>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4" name="矩形 33">
                <a:extLst>
                  <a:ext uri="{FF2B5EF4-FFF2-40B4-BE49-F238E27FC236}">
                    <a16:creationId xmlns:a16="http://schemas.microsoft.com/office/drawing/2014/main" id="{6221596F-7DE9-466D-9427-5F6789CE746D}"/>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矩形 34">
                <a:extLst>
                  <a:ext uri="{FF2B5EF4-FFF2-40B4-BE49-F238E27FC236}">
                    <a16:creationId xmlns:a16="http://schemas.microsoft.com/office/drawing/2014/main" id="{2E734FCF-7236-4D7C-9B80-1380F81F7C8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37" name="文本框 36">
            <a:extLst>
              <a:ext uri="{FF2B5EF4-FFF2-40B4-BE49-F238E27FC236}">
                <a16:creationId xmlns:a16="http://schemas.microsoft.com/office/drawing/2014/main" id="{CB0C77B0-1F1C-46A5-A455-82A8AD171AE7}"/>
              </a:ext>
            </a:extLst>
          </p:cNvPr>
          <p:cNvSpPr txBox="1"/>
          <p:nvPr/>
        </p:nvSpPr>
        <p:spPr>
          <a:xfrm flipH="1">
            <a:off x="3029279" y="4725144"/>
            <a:ext cx="1026018" cy="338554"/>
          </a:xfrm>
          <a:prstGeom prst="rect">
            <a:avLst/>
          </a:prstGeom>
          <a:noFill/>
        </p:spPr>
        <p:txBody>
          <a:bodyPr wrap="square" rtlCol="0">
            <a:spAutoFit/>
          </a:bodyPr>
          <a:lstStyle/>
          <a:p>
            <a:r>
              <a:rPr lang="en-US" altLang="zh-CN" sz="1600" dirty="0">
                <a:solidFill>
                  <a:prstClr val="black"/>
                </a:solidFill>
              </a:rPr>
              <a:t>age&lt;30</a:t>
            </a:r>
            <a:endParaRPr lang="zh-CN" altLang="en-US" sz="1600" dirty="0">
              <a:solidFill>
                <a:prstClr val="black"/>
              </a:solidFill>
            </a:endParaRPr>
          </a:p>
        </p:txBody>
      </p:sp>
      <p:sp>
        <p:nvSpPr>
          <p:cNvPr id="38" name="文本框 37">
            <a:extLst>
              <a:ext uri="{FF2B5EF4-FFF2-40B4-BE49-F238E27FC236}">
                <a16:creationId xmlns:a16="http://schemas.microsoft.com/office/drawing/2014/main" id="{E3E1F589-CCFD-461B-AB0A-DC71A0E68DA0}"/>
              </a:ext>
            </a:extLst>
          </p:cNvPr>
          <p:cNvSpPr txBox="1"/>
          <p:nvPr/>
        </p:nvSpPr>
        <p:spPr>
          <a:xfrm flipH="1">
            <a:off x="7968208" y="4653136"/>
            <a:ext cx="1386058" cy="338554"/>
          </a:xfrm>
          <a:prstGeom prst="rect">
            <a:avLst/>
          </a:prstGeom>
          <a:noFill/>
        </p:spPr>
        <p:txBody>
          <a:bodyPr wrap="square" rtlCol="0">
            <a:spAutoFit/>
          </a:bodyPr>
          <a:lstStyle/>
          <a:p>
            <a:r>
              <a:rPr lang="en-US" altLang="zh-CN" sz="1600" dirty="0">
                <a:solidFill>
                  <a:prstClr val="black"/>
                </a:solidFill>
              </a:rPr>
              <a:t>dept= ’ CS’</a:t>
            </a:r>
            <a:endParaRPr lang="zh-CN" altLang="en-US" sz="1600" dirty="0">
              <a:solidFill>
                <a:prstClr val="black"/>
              </a:solidFill>
            </a:endParaRPr>
          </a:p>
        </p:txBody>
      </p:sp>
      <p:grpSp>
        <p:nvGrpSpPr>
          <p:cNvPr id="46" name="组合 45">
            <a:extLst>
              <a:ext uri="{FF2B5EF4-FFF2-40B4-BE49-F238E27FC236}">
                <a16:creationId xmlns:a16="http://schemas.microsoft.com/office/drawing/2014/main" id="{9A1447C7-0BB1-4AD2-81A8-031378F17D15}"/>
              </a:ext>
            </a:extLst>
          </p:cNvPr>
          <p:cNvGrpSpPr/>
          <p:nvPr/>
        </p:nvGrpSpPr>
        <p:grpSpPr>
          <a:xfrm>
            <a:off x="4585890" y="5157192"/>
            <a:ext cx="2662238" cy="1143000"/>
            <a:chOff x="2819400" y="3581400"/>
            <a:chExt cx="2662238" cy="1143000"/>
          </a:xfrm>
        </p:grpSpPr>
        <p:sp>
          <p:nvSpPr>
            <p:cNvPr id="41" name="Oval 6">
              <a:extLst>
                <a:ext uri="{FF2B5EF4-FFF2-40B4-BE49-F238E27FC236}">
                  <a16:creationId xmlns:a16="http://schemas.microsoft.com/office/drawing/2014/main" id="{77D59136-7A2F-4E49-9E59-7C29D8D9DA30}"/>
                </a:ext>
              </a:extLst>
            </p:cNvPr>
            <p:cNvSpPr>
              <a:spLocks noChangeArrowheads="1"/>
            </p:cNvSpPr>
            <p:nvPr/>
          </p:nvSpPr>
          <p:spPr bwMode="auto">
            <a:xfrm>
              <a:off x="28194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2" name="Oval 7">
              <a:extLst>
                <a:ext uri="{FF2B5EF4-FFF2-40B4-BE49-F238E27FC236}">
                  <a16:creationId xmlns:a16="http://schemas.microsoft.com/office/drawing/2014/main" id="{3065C4CA-11EA-4827-827F-BD33CFD4CCB6}"/>
                </a:ext>
              </a:extLst>
            </p:cNvPr>
            <p:cNvSpPr>
              <a:spLocks noChangeArrowheads="1"/>
            </p:cNvSpPr>
            <p:nvPr/>
          </p:nvSpPr>
          <p:spPr bwMode="auto">
            <a:xfrm>
              <a:off x="3733800" y="3581400"/>
              <a:ext cx="1747838" cy="1143000"/>
            </a:xfrm>
            <a:prstGeom prst="ellipse">
              <a:avLst/>
            </a:prstGeom>
            <a:noFill/>
            <a:ln w="9525" cmpd="sng">
              <a:solidFill>
                <a:schemeClr val="tx1"/>
              </a:solidFill>
              <a:round/>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3" name="Oval 8">
              <a:extLst>
                <a:ext uri="{FF2B5EF4-FFF2-40B4-BE49-F238E27FC236}">
                  <a16:creationId xmlns:a16="http://schemas.microsoft.com/office/drawing/2014/main" id="{02F6AB5C-1E19-407D-BF35-D17C95223579}"/>
                </a:ext>
              </a:extLst>
            </p:cNvPr>
            <p:cNvSpPr>
              <a:spLocks noChangeArrowheads="1"/>
            </p:cNvSpPr>
            <p:nvPr/>
          </p:nvSpPr>
          <p:spPr bwMode="auto">
            <a:xfrm>
              <a:off x="3733800" y="3657600"/>
              <a:ext cx="836613" cy="990600"/>
            </a:xfrm>
            <a:prstGeom prst="ellipse">
              <a:avLst/>
            </a:prstGeom>
            <a:blipFill dpi="0" rotWithShape="0">
              <a:blip r:embed="rId3"/>
              <a:srcRect/>
              <a:tile tx="0" ty="0" sx="100000" sy="100000" flip="none" algn="tl"/>
            </a:blip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cxnSp>
        <p:nvCxnSpPr>
          <p:cNvPr id="50" name="连接符: 曲线 49">
            <a:extLst>
              <a:ext uri="{FF2B5EF4-FFF2-40B4-BE49-F238E27FC236}">
                <a16:creationId xmlns:a16="http://schemas.microsoft.com/office/drawing/2014/main" id="{C548DDC8-F665-47AC-B291-FB37D653545E}"/>
              </a:ext>
            </a:extLst>
          </p:cNvPr>
          <p:cNvCxnSpPr>
            <a:stCxn id="37" idx="2"/>
            <a:endCxn id="41" idx="2"/>
          </p:cNvCxnSpPr>
          <p:nvPr/>
        </p:nvCxnSpPr>
        <p:spPr bwMode="auto">
          <a:xfrm rot="16200000" flipH="1">
            <a:off x="3731592" y="4874394"/>
            <a:ext cx="664994" cy="1043602"/>
          </a:xfrm>
          <a:prstGeom prst="curvedConnector2">
            <a:avLst/>
          </a:prstGeom>
          <a:solidFill>
            <a:schemeClr val="bg1"/>
          </a:solidFill>
          <a:ln w="9525" cap="flat" cmpd="sng" algn="ctr">
            <a:solidFill>
              <a:schemeClr val="tx1"/>
            </a:solidFill>
            <a:prstDash val="solid"/>
            <a:round/>
            <a:headEnd type="none" w="med" len="med"/>
            <a:tailEnd type="triangle"/>
          </a:ln>
          <a:effectLst/>
        </p:spPr>
      </p:cxnSp>
      <p:cxnSp>
        <p:nvCxnSpPr>
          <p:cNvPr id="52" name="连接符: 曲线 51">
            <a:extLst>
              <a:ext uri="{FF2B5EF4-FFF2-40B4-BE49-F238E27FC236}">
                <a16:creationId xmlns:a16="http://schemas.microsoft.com/office/drawing/2014/main" id="{0AC230BF-C99C-4D61-8C2C-EA1B2E9A3262}"/>
              </a:ext>
            </a:extLst>
          </p:cNvPr>
          <p:cNvCxnSpPr>
            <a:stCxn id="38" idx="2"/>
            <a:endCxn id="42" idx="6"/>
          </p:cNvCxnSpPr>
          <p:nvPr/>
        </p:nvCxnSpPr>
        <p:spPr bwMode="auto">
          <a:xfrm rot="5400000">
            <a:off x="7586182" y="4653638"/>
            <a:ext cx="737002" cy="1413109"/>
          </a:xfrm>
          <a:prstGeom prst="curvedConnector2">
            <a:avLst/>
          </a:prstGeom>
          <a:solidFill>
            <a:schemeClr val="bg1"/>
          </a:solidFill>
          <a:ln w="9525" cap="flat" cmpd="sng" algn="ctr">
            <a:solidFill>
              <a:schemeClr val="tx1"/>
            </a:solidFill>
            <a:prstDash val="solid"/>
            <a:round/>
            <a:headEnd type="none" w="med" len="med"/>
            <a:tailEnd type="triangle"/>
          </a:ln>
          <a:effectLst/>
        </p:spPr>
      </p:cxnSp>
      <p:sp>
        <p:nvSpPr>
          <p:cNvPr id="53" name="文本框 52">
            <a:extLst>
              <a:ext uri="{FF2B5EF4-FFF2-40B4-BE49-F238E27FC236}">
                <a16:creationId xmlns:a16="http://schemas.microsoft.com/office/drawing/2014/main" id="{3A4AD5FA-B6EC-4A9D-A592-6F1974BE1438}"/>
              </a:ext>
            </a:extLst>
          </p:cNvPr>
          <p:cNvSpPr txBox="1"/>
          <p:nvPr/>
        </p:nvSpPr>
        <p:spPr>
          <a:xfrm>
            <a:off x="2973152" y="54156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4" name="文本框 53">
            <a:extLst>
              <a:ext uri="{FF2B5EF4-FFF2-40B4-BE49-F238E27FC236}">
                <a16:creationId xmlns:a16="http://schemas.microsoft.com/office/drawing/2014/main" id="{32791904-2E98-4CC1-AF73-B1635EB38D7D}"/>
              </a:ext>
            </a:extLst>
          </p:cNvPr>
          <p:cNvSpPr txBox="1"/>
          <p:nvPr/>
        </p:nvSpPr>
        <p:spPr>
          <a:xfrm>
            <a:off x="8353400" y="5568007"/>
            <a:ext cx="982961" cy="369332"/>
          </a:xfrm>
          <a:prstGeom prst="rect">
            <a:avLst/>
          </a:prstGeom>
          <a:noFill/>
        </p:spPr>
        <p:txBody>
          <a:bodyPr wrap="none" rtlCol="0">
            <a:spAutoFit/>
          </a:bodyPr>
          <a:lstStyle/>
          <a:p>
            <a:r>
              <a:rPr lang="zh-CN" altLang="en-US" sz="1800" dirty="0">
                <a:solidFill>
                  <a:prstClr val="black"/>
                </a:solidFill>
              </a:rPr>
              <a:t>元组</a:t>
            </a:r>
            <a:r>
              <a:rPr lang="en-US" altLang="zh-CN" sz="1800" dirty="0">
                <a:solidFill>
                  <a:prstClr val="black"/>
                </a:solidFill>
              </a:rPr>
              <a:t>ids</a:t>
            </a:r>
            <a:endParaRPr lang="zh-CN" altLang="en-US" sz="1800" dirty="0">
              <a:solidFill>
                <a:prstClr val="black"/>
              </a:solidFill>
            </a:endParaRPr>
          </a:p>
        </p:txBody>
      </p:sp>
      <p:sp>
        <p:nvSpPr>
          <p:cNvPr id="55" name="文本框 54">
            <a:extLst>
              <a:ext uri="{FF2B5EF4-FFF2-40B4-BE49-F238E27FC236}">
                <a16:creationId xmlns:a16="http://schemas.microsoft.com/office/drawing/2014/main" id="{6269C2BC-AC76-46A4-92E1-DEC965F83567}"/>
              </a:ext>
            </a:extLst>
          </p:cNvPr>
          <p:cNvSpPr txBox="1"/>
          <p:nvPr/>
        </p:nvSpPr>
        <p:spPr>
          <a:xfrm flipH="1">
            <a:off x="6176608" y="6465694"/>
            <a:ext cx="2437441" cy="369332"/>
          </a:xfrm>
          <a:prstGeom prst="rect">
            <a:avLst/>
          </a:prstGeom>
          <a:noFill/>
        </p:spPr>
        <p:txBody>
          <a:bodyPr wrap="square" rtlCol="0">
            <a:spAutoFit/>
          </a:bodyPr>
          <a:lstStyle/>
          <a:p>
            <a:r>
              <a:rPr lang="en-US" altLang="zh-CN" sz="1800" b="1" dirty="0">
                <a:solidFill>
                  <a:prstClr val="black"/>
                </a:solidFill>
                <a:latin typeface="Tahoma" pitchFamily="34" charset="0"/>
              </a:rPr>
              <a:t>Country=’US’</a:t>
            </a:r>
            <a:endParaRPr lang="zh-CN" altLang="en-US" sz="1800" dirty="0">
              <a:solidFill>
                <a:prstClr val="black"/>
              </a:solidFill>
            </a:endParaRPr>
          </a:p>
        </p:txBody>
      </p:sp>
      <p:cxnSp>
        <p:nvCxnSpPr>
          <p:cNvPr id="59" name="直接箭头连接符 58">
            <a:extLst>
              <a:ext uri="{FF2B5EF4-FFF2-40B4-BE49-F238E27FC236}">
                <a16:creationId xmlns:a16="http://schemas.microsoft.com/office/drawing/2014/main" id="{E5BA35C9-52FC-4762-A337-00D25866BCB5}"/>
              </a:ext>
            </a:extLst>
          </p:cNvPr>
          <p:cNvCxnSpPr>
            <a:stCxn id="43" idx="4"/>
          </p:cNvCxnSpPr>
          <p:nvPr/>
        </p:nvCxnSpPr>
        <p:spPr bwMode="auto">
          <a:xfrm flipH="1">
            <a:off x="5918597" y="6223992"/>
            <a:ext cx="1" cy="61103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60" name="文本框 59">
            <a:extLst>
              <a:ext uri="{FF2B5EF4-FFF2-40B4-BE49-F238E27FC236}">
                <a16:creationId xmlns:a16="http://schemas.microsoft.com/office/drawing/2014/main" id="{26336EFA-581B-4B88-8B97-2A50A8FD85C7}"/>
              </a:ext>
            </a:extLst>
          </p:cNvPr>
          <p:cNvSpPr txBox="1"/>
          <p:nvPr/>
        </p:nvSpPr>
        <p:spPr>
          <a:xfrm>
            <a:off x="3493988" y="6453336"/>
            <a:ext cx="3168566" cy="369332"/>
          </a:xfrm>
          <a:prstGeom prst="rect">
            <a:avLst/>
          </a:prstGeom>
          <a:noFill/>
        </p:spPr>
        <p:txBody>
          <a:bodyPr wrap="square" rtlCol="0">
            <a:spAutoFit/>
          </a:bodyPr>
          <a:lstStyle/>
          <a:p>
            <a:r>
              <a:rPr lang="zh-CN" altLang="en-US" sz="1800" dirty="0">
                <a:solidFill>
                  <a:prstClr val="black"/>
                </a:solidFill>
              </a:rPr>
              <a:t>提取（</a:t>
            </a:r>
            <a:r>
              <a:rPr lang="en-US" altLang="zh-CN" sz="1800" dirty="0">
                <a:solidFill>
                  <a:prstClr val="black"/>
                </a:solidFill>
              </a:rPr>
              <a:t> fetch </a:t>
            </a:r>
            <a:r>
              <a:rPr lang="zh-CN" altLang="en-US" sz="1800" dirty="0">
                <a:solidFill>
                  <a:prstClr val="black"/>
                </a:solidFill>
              </a:rPr>
              <a:t>）元组</a:t>
            </a:r>
          </a:p>
        </p:txBody>
      </p:sp>
      <p:sp>
        <p:nvSpPr>
          <p:cNvPr id="5" name="灯片编号占位符 4">
            <a:extLst>
              <a:ext uri="{FF2B5EF4-FFF2-40B4-BE49-F238E27FC236}">
                <a16:creationId xmlns:a16="http://schemas.microsoft.com/office/drawing/2014/main" id="{EAD2DCF8-130A-4901-9572-1FC1DABF7B73}"/>
              </a:ext>
            </a:extLst>
          </p:cNvPr>
          <p:cNvSpPr>
            <a:spLocks noGrp="1"/>
          </p:cNvSpPr>
          <p:nvPr>
            <p:ph type="sldNum" sz="quarter" idx="12"/>
          </p:nvPr>
        </p:nvSpPr>
        <p:spPr/>
        <p:txBody>
          <a:bodyPr/>
          <a:lstStyle/>
          <a:p>
            <a:pPr>
              <a:defRPr/>
            </a:pPr>
            <a:fld id="{BCABB3B7-40FC-498F-90D6-69ECBA7F181C}" type="slidenum">
              <a:rPr lang="zh-CN" altLang="en-US" smtClean="0"/>
              <a:pPr>
                <a:defRPr/>
              </a:pPr>
              <a:t>123</a:t>
            </a:fld>
            <a:endParaRPr lang="en-US" altLang="zh-CN"/>
          </a:p>
        </p:txBody>
      </p:sp>
    </p:spTree>
    <p:extLst>
      <p:ext uri="{BB962C8B-B14F-4D97-AF65-F5344CB8AC3E}">
        <p14:creationId xmlns:p14="http://schemas.microsoft.com/office/powerpoint/2010/main" val="11444676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541BED8-9164-4740-8E23-496C22FDC413}"/>
              </a:ext>
            </a:extLst>
          </p:cNvPr>
          <p:cNvSpPr>
            <a:spLocks noGrp="1"/>
          </p:cNvSpPr>
          <p:nvPr>
            <p:ph idx="1"/>
          </p:nvPr>
        </p:nvSpPr>
        <p:spPr>
          <a:xfrm>
            <a:off x="1919536" y="1052736"/>
            <a:ext cx="8278688" cy="5043264"/>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修改操作</a:t>
            </a:r>
            <a:endParaRPr lang="en-US" altLang="zh-CN" sz="2400" b="1" dirty="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      </a:t>
            </a:r>
            <a:r>
              <a:rPr lang="zh-CN" altLang="en-US" sz="2400" dirty="0"/>
              <a:t>对于数据库的修改操作，需要进行约束检查和索引更新。</a:t>
            </a:r>
            <a:endParaRPr lang="en-US" altLang="zh-CN" sz="2400" dirty="0"/>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INSERT</a:t>
            </a:r>
            <a:r>
              <a:rPr lang="zh-CN" altLang="en-US" dirty="0"/>
              <a:t>操作</a:t>
            </a:r>
            <a:endParaRPr lang="en-US" altLang="zh-CN" dirty="0"/>
          </a:p>
          <a:p>
            <a:pPr lvl="2">
              <a:buFont typeface="Wingdings" panose="05000000000000000000" pitchFamily="2" charset="2"/>
              <a:buChar char="n"/>
            </a:pPr>
            <a:r>
              <a:rPr lang="zh-CN" altLang="en-US" sz="2400" dirty="0">
                <a:latin typeface="+mn-ea"/>
              </a:rPr>
              <a:t>情况</a:t>
            </a:r>
            <a:r>
              <a:rPr lang="en-US" altLang="zh-CN" sz="2400" dirty="0">
                <a:latin typeface="+mn-ea"/>
              </a:rPr>
              <a:t>1</a:t>
            </a:r>
            <a:r>
              <a:rPr lang="zh-CN" altLang="en-US" sz="2400" dirty="0">
                <a:latin typeface="+mn-ea"/>
              </a:rPr>
              <a:t>：先物化插入的元组，再执行插入操作；</a:t>
            </a:r>
            <a:endParaRPr lang="en-US" altLang="zh-CN" sz="2400" dirty="0">
              <a:latin typeface="+mn-ea"/>
            </a:endParaRPr>
          </a:p>
          <a:p>
            <a:pPr lvl="2">
              <a:buFont typeface="Wingdings" panose="05000000000000000000" pitchFamily="2" charset="2"/>
              <a:buChar char="n"/>
            </a:pPr>
            <a:r>
              <a:rPr lang="zh-CN" altLang="en-US" sz="2400" dirty="0">
                <a:latin typeface="+mn-ea"/>
              </a:rPr>
              <a:t>情况</a:t>
            </a:r>
            <a:r>
              <a:rPr lang="en-US" altLang="zh-CN" sz="2400" dirty="0">
                <a:latin typeface="+mn-ea"/>
              </a:rPr>
              <a:t>2</a:t>
            </a:r>
            <a:r>
              <a:rPr lang="zh-CN" altLang="en-US" sz="2400" dirty="0">
                <a:latin typeface="+mn-ea"/>
              </a:rPr>
              <a:t>：子算子返回要插入的元组，由</a:t>
            </a:r>
            <a:r>
              <a:rPr lang="en-US" altLang="zh-CN" sz="2400" dirty="0">
                <a:latin typeface="+mn-ea"/>
              </a:rPr>
              <a:t>insert</a:t>
            </a:r>
            <a:r>
              <a:rPr lang="zh-CN" altLang="en-US" sz="2400" dirty="0">
                <a:latin typeface="+mn-ea"/>
              </a:rPr>
              <a:t>执行插入。</a:t>
            </a:r>
            <a:endParaRPr lang="en-US" altLang="zh-CN" sz="2400" dirty="0">
              <a:latin typeface="+mn-ea"/>
            </a:endParaRPr>
          </a:p>
          <a:p>
            <a:pPr lvl="1">
              <a:buFont typeface="Wingdings" panose="05000000000000000000" pitchFamily="2" charset="2"/>
              <a:buChar char="Ø"/>
            </a:pPr>
            <a:endParaRPr lang="en-US" altLang="zh-CN" dirty="0"/>
          </a:p>
          <a:p>
            <a:pPr lvl="1">
              <a:buFont typeface="Wingdings" panose="05000000000000000000" pitchFamily="2" charset="2"/>
              <a:buChar char="Ø"/>
            </a:pPr>
            <a:r>
              <a:rPr lang="en-US" altLang="zh-CN" dirty="0"/>
              <a:t>UPDATE/DELETE</a:t>
            </a:r>
            <a:r>
              <a:rPr lang="zh-CN" altLang="en-US" dirty="0"/>
              <a:t>操作</a:t>
            </a:r>
            <a:endParaRPr lang="en-US" altLang="zh-CN" dirty="0"/>
          </a:p>
          <a:p>
            <a:pPr lvl="2">
              <a:buFont typeface="Wingdings" panose="05000000000000000000" pitchFamily="2" charset="2"/>
              <a:buChar char="n"/>
            </a:pPr>
            <a:r>
              <a:rPr lang="zh-CN" altLang="en-US" sz="2400" dirty="0"/>
              <a:t>子算子返回要操作的（更新</a:t>
            </a:r>
            <a:r>
              <a:rPr lang="en-US" altLang="zh-CN" sz="2400" dirty="0"/>
              <a:t>/</a:t>
            </a:r>
            <a:r>
              <a:rPr lang="zh-CN" altLang="en-US" sz="2400" dirty="0"/>
              <a:t>删除）的元组</a:t>
            </a:r>
            <a:r>
              <a:rPr lang="en-US" altLang="zh-CN" sz="2400" dirty="0"/>
              <a:t>ID</a:t>
            </a:r>
            <a:r>
              <a:rPr lang="zh-CN" altLang="en-US" sz="2400" dirty="0"/>
              <a:t>；</a:t>
            </a:r>
            <a:endParaRPr lang="en-US" altLang="zh-CN" sz="2400" dirty="0"/>
          </a:p>
          <a:p>
            <a:pPr lvl="2">
              <a:buFont typeface="Wingdings" panose="05000000000000000000" pitchFamily="2" charset="2"/>
              <a:buChar char="n"/>
            </a:pPr>
            <a:r>
              <a:rPr lang="zh-CN" altLang="en-US" sz="2400" dirty="0"/>
              <a:t>需要“</a:t>
            </a:r>
            <a:r>
              <a:rPr lang="zh-CN" altLang="en-US" sz="2400" dirty="0">
                <a:solidFill>
                  <a:srgbClr val="FF0000"/>
                </a:solidFill>
              </a:rPr>
              <a:t>记住</a:t>
            </a:r>
            <a:r>
              <a:rPr lang="zh-CN" altLang="en-US" sz="2400" dirty="0"/>
              <a:t>” 对于所有已操作的（更新</a:t>
            </a:r>
            <a:r>
              <a:rPr lang="en-US" altLang="zh-CN" sz="2400" dirty="0"/>
              <a:t>/</a:t>
            </a:r>
            <a:r>
              <a:rPr lang="zh-CN" altLang="en-US" sz="2400" dirty="0"/>
              <a:t>删除）元组。</a:t>
            </a:r>
            <a:endParaRPr lang="zh-CN" altLang="en-US" dirty="0"/>
          </a:p>
        </p:txBody>
      </p:sp>
      <p:sp>
        <p:nvSpPr>
          <p:cNvPr id="4" name="Text Box 4">
            <a:extLst>
              <a:ext uri="{FF2B5EF4-FFF2-40B4-BE49-F238E27FC236}">
                <a16:creationId xmlns:a16="http://schemas.microsoft.com/office/drawing/2014/main" id="{BA2DC93D-84EE-4BAB-B827-129FFB3853DB}"/>
              </a:ext>
            </a:extLst>
          </p:cNvPr>
          <p:cNvSpPr txBox="1">
            <a:spLocks noChangeArrowheads="1"/>
          </p:cNvSpPr>
          <p:nvPr/>
        </p:nvSpPr>
        <p:spPr bwMode="auto">
          <a:xfrm>
            <a:off x="1703512" y="387014"/>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166E4A85-0E14-4A0B-AC10-C03C5A1EAF44}"/>
              </a:ext>
            </a:extLst>
          </p:cNvPr>
          <p:cNvSpPr>
            <a:spLocks noGrp="1"/>
          </p:cNvSpPr>
          <p:nvPr>
            <p:ph type="sldNum" sz="quarter" idx="12"/>
          </p:nvPr>
        </p:nvSpPr>
        <p:spPr/>
        <p:txBody>
          <a:bodyPr/>
          <a:lstStyle/>
          <a:p>
            <a:pPr>
              <a:defRPr/>
            </a:pPr>
            <a:fld id="{BCABB3B7-40FC-498F-90D6-69ECBA7F181C}" type="slidenum">
              <a:rPr lang="zh-CN" altLang="en-US" smtClean="0"/>
              <a:pPr>
                <a:defRPr/>
              </a:pPr>
              <a:t>124</a:t>
            </a:fld>
            <a:endParaRPr lang="en-US" altLang="zh-CN"/>
          </a:p>
        </p:txBody>
      </p:sp>
    </p:spTree>
    <p:extLst>
      <p:ext uri="{BB962C8B-B14F-4D97-AF65-F5344CB8AC3E}">
        <p14:creationId xmlns:p14="http://schemas.microsoft.com/office/powerpoint/2010/main" val="24713794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08386"/>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salary&gt;10000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灯片编号占位符 1">
            <a:extLst>
              <a:ext uri="{FF2B5EF4-FFF2-40B4-BE49-F238E27FC236}">
                <a16:creationId xmlns:a16="http://schemas.microsoft.com/office/drawing/2014/main" id="{5A7E22CC-4858-4C36-A785-EE7FE526690E}"/>
              </a:ext>
            </a:extLst>
          </p:cNvPr>
          <p:cNvSpPr>
            <a:spLocks noGrp="1"/>
          </p:cNvSpPr>
          <p:nvPr>
            <p:ph type="sldNum" sz="quarter" idx="12"/>
          </p:nvPr>
        </p:nvSpPr>
        <p:spPr/>
        <p:txBody>
          <a:bodyPr/>
          <a:lstStyle/>
          <a:p>
            <a:pPr>
              <a:defRPr/>
            </a:pPr>
            <a:fld id="{BCABB3B7-40FC-498F-90D6-69ECBA7F181C}" type="slidenum">
              <a:rPr lang="zh-CN" altLang="en-US" smtClean="0"/>
              <a:pPr>
                <a:defRPr/>
              </a:pPr>
              <a:t>125</a:t>
            </a:fld>
            <a:endParaRPr lang="en-US" altLang="zh-CN"/>
          </a:p>
        </p:txBody>
      </p:sp>
    </p:spTree>
    <p:extLst>
      <p:ext uri="{BB962C8B-B14F-4D97-AF65-F5344CB8AC3E}">
        <p14:creationId xmlns:p14="http://schemas.microsoft.com/office/powerpoint/2010/main" val="33974439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1999"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灯片编号占位符 10">
            <a:extLst>
              <a:ext uri="{FF2B5EF4-FFF2-40B4-BE49-F238E27FC236}">
                <a16:creationId xmlns:a16="http://schemas.microsoft.com/office/drawing/2014/main" id="{9080D89A-96B9-4DC8-9C90-2BB7E3F9F93F}"/>
              </a:ext>
            </a:extLst>
          </p:cNvPr>
          <p:cNvSpPr>
            <a:spLocks noGrp="1"/>
          </p:cNvSpPr>
          <p:nvPr>
            <p:ph type="sldNum" sz="quarter" idx="12"/>
          </p:nvPr>
        </p:nvSpPr>
        <p:spPr/>
        <p:txBody>
          <a:bodyPr/>
          <a:lstStyle/>
          <a:p>
            <a:pPr>
              <a:defRPr/>
            </a:pPr>
            <a:fld id="{BCABB3B7-40FC-498F-90D6-69ECBA7F181C}" type="slidenum">
              <a:rPr lang="zh-CN" altLang="en-US" smtClean="0"/>
              <a:pPr>
                <a:defRPr/>
              </a:pPr>
              <a:t>126</a:t>
            </a:fld>
            <a:endParaRPr lang="en-US" altLang="zh-CN"/>
          </a:p>
        </p:txBody>
      </p:sp>
    </p:spTree>
    <p:extLst>
      <p:ext uri="{BB962C8B-B14F-4D97-AF65-F5344CB8AC3E}">
        <p14:creationId xmlns:p14="http://schemas.microsoft.com/office/powerpoint/2010/main" val="9386725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3013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2" name="文本框 1">
            <a:extLst>
              <a:ext uri="{FF2B5EF4-FFF2-40B4-BE49-F238E27FC236}">
                <a16:creationId xmlns:a16="http://schemas.microsoft.com/office/drawing/2014/main" id="{5A4D641F-E8E4-4F17-81C8-99EF862ABEBE}"/>
              </a:ext>
            </a:extLst>
          </p:cNvPr>
          <p:cNvSpPr txBox="1"/>
          <p:nvPr/>
        </p:nvSpPr>
        <p:spPr>
          <a:xfrm>
            <a:off x="7513240" y="5653112"/>
            <a:ext cx="2212776"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4570060" y="2402377"/>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30" name="灯片编号占位符 29">
            <a:extLst>
              <a:ext uri="{FF2B5EF4-FFF2-40B4-BE49-F238E27FC236}">
                <a16:creationId xmlns:a16="http://schemas.microsoft.com/office/drawing/2014/main" id="{308D0E0D-08FD-4CC6-9503-35CAC929965F}"/>
              </a:ext>
            </a:extLst>
          </p:cNvPr>
          <p:cNvSpPr>
            <a:spLocks noGrp="1"/>
          </p:cNvSpPr>
          <p:nvPr>
            <p:ph type="sldNum" sz="quarter" idx="12"/>
          </p:nvPr>
        </p:nvSpPr>
        <p:spPr/>
        <p:txBody>
          <a:bodyPr/>
          <a:lstStyle/>
          <a:p>
            <a:pPr>
              <a:defRPr/>
            </a:pPr>
            <a:fld id="{BCABB3B7-40FC-498F-90D6-69ECBA7F181C}" type="slidenum">
              <a:rPr lang="zh-CN" altLang="en-US" smtClean="0"/>
              <a:pPr>
                <a:defRPr/>
              </a:pPr>
              <a:t>127</a:t>
            </a:fld>
            <a:endParaRPr lang="en-US" altLang="zh-CN"/>
          </a:p>
        </p:txBody>
      </p:sp>
    </p:spTree>
    <p:extLst>
      <p:ext uri="{BB962C8B-B14F-4D97-AF65-F5344CB8AC3E}">
        <p14:creationId xmlns:p14="http://schemas.microsoft.com/office/powerpoint/2010/main" val="16376843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35708" y="25968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(10001,Andy)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stCxn id="30" idx="3"/>
            <a:endCxn id="28" idx="1"/>
          </p:cNvCxnSpPr>
          <p:nvPr/>
        </p:nvCxnSpPr>
        <p:spPr bwMode="auto">
          <a:xfrm>
            <a:off x="7086082" y="2665472"/>
            <a:ext cx="486082" cy="1154926"/>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970440"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灯片编号占位符 1">
            <a:extLst>
              <a:ext uri="{FF2B5EF4-FFF2-40B4-BE49-F238E27FC236}">
                <a16:creationId xmlns:a16="http://schemas.microsoft.com/office/drawing/2014/main" id="{DF9DFA66-BDDA-4A1B-AD58-88133F31E41A}"/>
              </a:ext>
            </a:extLst>
          </p:cNvPr>
          <p:cNvSpPr>
            <a:spLocks noGrp="1"/>
          </p:cNvSpPr>
          <p:nvPr>
            <p:ph type="sldNum" sz="quarter" idx="12"/>
          </p:nvPr>
        </p:nvSpPr>
        <p:spPr/>
        <p:txBody>
          <a:bodyPr/>
          <a:lstStyle/>
          <a:p>
            <a:pPr>
              <a:defRPr/>
            </a:pPr>
            <a:fld id="{BCABB3B7-40FC-498F-90D6-69ECBA7F181C}" type="slidenum">
              <a:rPr lang="zh-CN" altLang="en-US" smtClean="0"/>
              <a:pPr>
                <a:defRPr/>
              </a:pPr>
              <a:t>128</a:t>
            </a:fld>
            <a:endParaRPr lang="en-US" altLang="zh-CN"/>
          </a:p>
        </p:txBody>
      </p:sp>
    </p:spTree>
    <p:extLst>
      <p:ext uri="{BB962C8B-B14F-4D97-AF65-F5344CB8AC3E}">
        <p14:creationId xmlns:p14="http://schemas.microsoft.com/office/powerpoint/2010/main" val="13981327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19436" y="2599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4" name="连接符: 曲线 33">
            <a:extLst>
              <a:ext uri="{FF2B5EF4-FFF2-40B4-BE49-F238E27FC236}">
                <a16:creationId xmlns:a16="http://schemas.microsoft.com/office/drawing/2014/main" id="{C253A735-08E1-4D06-8B68-B669A959893D}"/>
              </a:ext>
            </a:extLst>
          </p:cNvPr>
          <p:cNvCxnSpPr>
            <a:cxnSpLocks/>
            <a:stCxn id="2" idx="3"/>
            <a:endCxn id="28" idx="1"/>
          </p:cNvCxnSpPr>
          <p:nvPr/>
        </p:nvCxnSpPr>
        <p:spPr bwMode="auto">
          <a:xfrm>
            <a:off x="7086082" y="3241536"/>
            <a:ext cx="486082" cy="57886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7970440"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AC6318D9-9F8E-4F91-B25C-2259D9E61CFB}"/>
              </a:ext>
            </a:extLst>
          </p:cNvPr>
          <p:cNvSpPr/>
          <p:nvPr/>
        </p:nvSpPr>
        <p:spPr bwMode="auto">
          <a:xfrm>
            <a:off x="2351584" y="3140968"/>
            <a:ext cx="4734498"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灯片编号占位符 12">
            <a:extLst>
              <a:ext uri="{FF2B5EF4-FFF2-40B4-BE49-F238E27FC236}">
                <a16:creationId xmlns:a16="http://schemas.microsoft.com/office/drawing/2014/main" id="{420C293C-8CCD-43A2-B8BE-A3D628AFC147}"/>
              </a:ext>
            </a:extLst>
          </p:cNvPr>
          <p:cNvSpPr>
            <a:spLocks noGrp="1"/>
          </p:cNvSpPr>
          <p:nvPr>
            <p:ph type="sldNum" sz="quarter" idx="12"/>
          </p:nvPr>
        </p:nvSpPr>
        <p:spPr/>
        <p:txBody>
          <a:bodyPr/>
          <a:lstStyle/>
          <a:p>
            <a:pPr>
              <a:defRPr/>
            </a:pPr>
            <a:fld id="{BCABB3B7-40FC-498F-90D6-69ECBA7F181C}" type="slidenum">
              <a:rPr lang="zh-CN" altLang="en-US" smtClean="0"/>
              <a:pPr>
                <a:defRPr/>
              </a:pPr>
              <a:t>129</a:t>
            </a:fld>
            <a:endParaRPr lang="en-US" altLang="zh-CN"/>
          </a:p>
        </p:txBody>
      </p:sp>
    </p:spTree>
    <p:extLst>
      <p:ext uri="{BB962C8B-B14F-4D97-AF65-F5344CB8AC3E}">
        <p14:creationId xmlns:p14="http://schemas.microsoft.com/office/powerpoint/2010/main" val="141036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78290"/>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838200" y="1825625"/>
            <a:ext cx="5702300" cy="4351338"/>
          </a:xfrm>
        </p:spPr>
        <p:txBody>
          <a:bodyPr>
            <a:normAutofit/>
          </a:bodyPr>
          <a:lstStyle/>
          <a:p>
            <a:pPr marL="0" indent="0">
              <a:buNone/>
            </a:pPr>
            <a:r>
              <a:rPr lang="zh-CN" altLang="en-US" sz="2800" b="1" dirty="0"/>
              <a:t>上例中，能否使用操作系统替代</a:t>
            </a:r>
            <a:r>
              <a:rPr lang="en-US" altLang="zh-CN" sz="2800" b="1" dirty="0"/>
              <a:t>DBMS</a:t>
            </a:r>
            <a:r>
              <a:rPr lang="zh-CN" altLang="en-US" sz="2800" b="1" dirty="0"/>
              <a:t>？</a:t>
            </a:r>
            <a:endParaRPr lang="en-US" altLang="zh-CN" sz="2800" b="1" dirty="0"/>
          </a:p>
          <a:p>
            <a:r>
              <a:rPr lang="zh-CN" altLang="en-US" sz="2400" dirty="0"/>
              <a:t>一种常规思路是</a:t>
            </a:r>
            <a:r>
              <a:rPr lang="en-US" altLang="zh-CN" sz="2400" dirty="0"/>
              <a:t>MMAP</a:t>
            </a:r>
            <a:r>
              <a:rPr lang="zh-CN" altLang="en-US" sz="2400" dirty="0"/>
              <a:t>，</a:t>
            </a:r>
            <a:r>
              <a:rPr lang="en-US" altLang="zh-CN" sz="2400" dirty="0"/>
              <a:t>MMAP</a:t>
            </a:r>
            <a:r>
              <a:rPr lang="zh-CN" altLang="en-US" sz="2400" dirty="0"/>
              <a:t>将数据映射到进程地址空间，再建立进程的虚拟地址空间</a:t>
            </a:r>
            <a:r>
              <a:rPr lang="en-US" altLang="zh-CN" sz="2400" dirty="0"/>
              <a:t>Page</a:t>
            </a:r>
            <a:r>
              <a:rPr lang="zh-CN" altLang="en-US" sz="2400" dirty="0"/>
              <a:t>到物理内存中</a:t>
            </a:r>
            <a:r>
              <a:rPr lang="en-US" altLang="zh-CN" sz="2400" dirty="0"/>
              <a:t>Page</a:t>
            </a:r>
            <a:r>
              <a:rPr lang="zh-CN" altLang="en-US" sz="2400" dirty="0"/>
              <a:t>的映射。</a:t>
            </a:r>
            <a:endParaRPr lang="en-US" altLang="zh-CN" sz="2400" dirty="0"/>
          </a:p>
          <a:p>
            <a:r>
              <a:rPr lang="zh-CN" altLang="en-US" sz="2400" dirty="0"/>
              <a:t>如果是“读”操作，是可以胜任的，例如当出现“缺页”时，进程 “阻塞”，可能可接受</a:t>
            </a:r>
            <a:endParaRPr lang="zh-CN" altLang="en-US" sz="3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34052C73-3EFA-4E90-B80A-350503D1378D}"/>
              </a:ext>
            </a:extLst>
          </p:cNvPr>
          <p:cNvSpPr>
            <a:spLocks noGrp="1"/>
          </p:cNvSpPr>
          <p:nvPr>
            <p:ph type="sldNum" sz="quarter" idx="12"/>
          </p:nvPr>
        </p:nvSpPr>
        <p:spPr/>
        <p:txBody>
          <a:bodyPr/>
          <a:lstStyle/>
          <a:p>
            <a:fld id="{3742B0B0-14D4-4B09-A8B4-7B726FDD0F27}" type="slidenum">
              <a:rPr lang="zh-CN" altLang="en-US" smtClean="0"/>
              <a:t>13</a:t>
            </a:fld>
            <a:endParaRPr lang="zh-CN" altLang="en-US"/>
          </a:p>
        </p:txBody>
      </p:sp>
    </p:spTree>
    <p:extLst>
      <p:ext uri="{BB962C8B-B14F-4D97-AF65-F5344CB8AC3E}">
        <p14:creationId xmlns:p14="http://schemas.microsoft.com/office/powerpoint/2010/main" val="8879982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76856" y="302170"/>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 &gt; 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30" name="矩形 29">
            <a:extLst>
              <a:ext uri="{FF2B5EF4-FFF2-40B4-BE49-F238E27FC236}">
                <a16:creationId xmlns:a16="http://schemas.microsoft.com/office/drawing/2014/main" id="{6EF5D151-CFB9-4549-A2DE-8FF2C51F2E06}"/>
              </a:ext>
            </a:extLst>
          </p:cNvPr>
          <p:cNvSpPr/>
          <p:nvPr/>
        </p:nvSpPr>
        <p:spPr bwMode="auto">
          <a:xfrm>
            <a:off x="2209800" y="2564904"/>
            <a:ext cx="4876283" cy="20113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6" name="箭头: 下 35">
            <a:extLst>
              <a:ext uri="{FF2B5EF4-FFF2-40B4-BE49-F238E27FC236}">
                <a16:creationId xmlns:a16="http://schemas.microsoft.com/office/drawing/2014/main" id="{3A4F029D-B91E-4D53-92F6-34EE7C7AD316}"/>
              </a:ext>
            </a:extLst>
          </p:cNvPr>
          <p:cNvSpPr/>
          <p:nvPr/>
        </p:nvSpPr>
        <p:spPr bwMode="auto">
          <a:xfrm rot="10800000">
            <a:off x="8568208" y="5288149"/>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 name="矩形 1">
            <a:extLst>
              <a:ext uri="{FF2B5EF4-FFF2-40B4-BE49-F238E27FC236}">
                <a16:creationId xmlns:a16="http://schemas.microsoft.com/office/drawing/2014/main" id="{868ADA8A-7AEB-4229-B758-5F189C626EF4}"/>
              </a:ext>
            </a:extLst>
          </p:cNvPr>
          <p:cNvSpPr/>
          <p:nvPr/>
        </p:nvSpPr>
        <p:spPr bwMode="auto">
          <a:xfrm>
            <a:off x="2343684" y="3140968"/>
            <a:ext cx="4608512" cy="260704"/>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5" name="文本框 34">
            <a:extLst>
              <a:ext uri="{FF2B5EF4-FFF2-40B4-BE49-F238E27FC236}">
                <a16:creationId xmlns:a16="http://schemas.microsoft.com/office/drawing/2014/main" id="{835525F5-77F7-4E0F-80A1-00F3E6BE8A61}"/>
              </a:ext>
            </a:extLst>
          </p:cNvPr>
          <p:cNvSpPr txBox="1"/>
          <p:nvPr/>
        </p:nvSpPr>
        <p:spPr>
          <a:xfrm>
            <a:off x="7869931" y="5640969"/>
            <a:ext cx="2212776"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13" name="灯片编号占位符 12">
            <a:extLst>
              <a:ext uri="{FF2B5EF4-FFF2-40B4-BE49-F238E27FC236}">
                <a16:creationId xmlns:a16="http://schemas.microsoft.com/office/drawing/2014/main" id="{A4B0132E-261C-4D89-8F95-82D9E561CCD1}"/>
              </a:ext>
            </a:extLst>
          </p:cNvPr>
          <p:cNvSpPr>
            <a:spLocks noGrp="1"/>
          </p:cNvSpPr>
          <p:nvPr>
            <p:ph type="sldNum" sz="quarter" idx="12"/>
          </p:nvPr>
        </p:nvSpPr>
        <p:spPr/>
        <p:txBody>
          <a:bodyPr/>
          <a:lstStyle/>
          <a:p>
            <a:pPr>
              <a:defRPr/>
            </a:pPr>
            <a:fld id="{BCABB3B7-40FC-498F-90D6-69ECBA7F181C}" type="slidenum">
              <a:rPr lang="zh-CN" altLang="en-US" smtClean="0"/>
              <a:pPr>
                <a:defRPr/>
              </a:pPr>
              <a:t>130</a:t>
            </a:fld>
            <a:endParaRPr lang="en-US" altLang="zh-CN"/>
          </a:p>
        </p:txBody>
      </p:sp>
    </p:spTree>
    <p:extLst>
      <p:ext uri="{BB962C8B-B14F-4D97-AF65-F5344CB8AC3E}">
        <p14:creationId xmlns:p14="http://schemas.microsoft.com/office/powerpoint/2010/main" val="10053549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669236" y="239413"/>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salary&gt;10000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8546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31" name="连接符: 曲线 30">
            <a:extLst>
              <a:ext uri="{FF2B5EF4-FFF2-40B4-BE49-F238E27FC236}">
                <a16:creationId xmlns:a16="http://schemas.microsoft.com/office/drawing/2014/main" id="{C8645F2B-4144-4383-BBFF-F97E78C26C93}"/>
              </a:ext>
            </a:extLst>
          </p:cNvPr>
          <p:cNvCxnSpPr>
            <a:stCxn id="29" idx="3"/>
            <a:endCxn id="11" idx="3"/>
          </p:cNvCxnSpPr>
          <p:nvPr/>
        </p:nvCxnSpPr>
        <p:spPr bwMode="auto">
          <a:xfrm flipV="1">
            <a:off x="4570060" y="2402377"/>
            <a:ext cx="12700" cy="2175173"/>
          </a:xfrm>
          <a:prstGeom prst="curvedConnector3">
            <a:avLst>
              <a:gd name="adj1" fmla="val 1800000"/>
            </a:avLst>
          </a:prstGeom>
          <a:solidFill>
            <a:schemeClr val="bg1"/>
          </a:solidFill>
          <a:ln w="952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(10101,Andy)</a:t>
            </a:r>
            <a:endParaRPr lang="zh-CN" altLang="en-US" sz="1800" dirty="0">
              <a:solidFill>
                <a:srgbClr val="FF0000"/>
              </a:solidFill>
            </a:endParaRPr>
          </a:p>
        </p:txBody>
      </p:sp>
      <p:sp>
        <p:nvSpPr>
          <p:cNvPr id="2" name="灯片编号占位符 1">
            <a:extLst>
              <a:ext uri="{FF2B5EF4-FFF2-40B4-BE49-F238E27FC236}">
                <a16:creationId xmlns:a16="http://schemas.microsoft.com/office/drawing/2014/main" id="{64B8E759-AB9D-4FCD-AF89-42D31EC6BBD9}"/>
              </a:ext>
            </a:extLst>
          </p:cNvPr>
          <p:cNvSpPr>
            <a:spLocks noGrp="1"/>
          </p:cNvSpPr>
          <p:nvPr>
            <p:ph type="sldNum" sz="quarter" idx="12"/>
          </p:nvPr>
        </p:nvSpPr>
        <p:spPr/>
        <p:txBody>
          <a:bodyPr/>
          <a:lstStyle/>
          <a:p>
            <a:pPr>
              <a:defRPr/>
            </a:pPr>
            <a:fld id="{BCABB3B7-40FC-498F-90D6-69ECBA7F181C}" type="slidenum">
              <a:rPr lang="zh-CN" altLang="en-US" smtClean="0"/>
              <a:pPr>
                <a:defRPr/>
              </a:pPr>
              <a:t>131</a:t>
            </a:fld>
            <a:endParaRPr lang="en-US" altLang="zh-CN"/>
          </a:p>
        </p:txBody>
      </p:sp>
    </p:spTree>
    <p:extLst>
      <p:ext uri="{BB962C8B-B14F-4D97-AF65-F5344CB8AC3E}">
        <p14:creationId xmlns:p14="http://schemas.microsoft.com/office/powerpoint/2010/main" val="22132639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5D97B5-1341-4E1F-A5E3-7313BB913AFC}"/>
              </a:ext>
            </a:extLst>
          </p:cNvPr>
          <p:cNvSpPr>
            <a:spLocks noGrp="1"/>
          </p:cNvSpPr>
          <p:nvPr>
            <p:ph idx="1"/>
          </p:nvPr>
        </p:nvSpPr>
        <p:spPr>
          <a:xfrm>
            <a:off x="2209800" y="980728"/>
            <a:ext cx="7772400" cy="5115272"/>
          </a:xfrm>
        </p:spPr>
        <p:txBody>
          <a:bodyPr/>
          <a:lstStyle/>
          <a:p>
            <a:pPr marL="0" indent="0">
              <a:buNone/>
            </a:pPr>
            <a:r>
              <a:rPr lang="zh-CN" altLang="en-US" dirty="0"/>
              <a:t>更新操作需要注意的问题</a:t>
            </a:r>
          </a:p>
        </p:txBody>
      </p:sp>
      <p:sp>
        <p:nvSpPr>
          <p:cNvPr id="4" name="Text Box 4">
            <a:extLst>
              <a:ext uri="{FF2B5EF4-FFF2-40B4-BE49-F238E27FC236}">
                <a16:creationId xmlns:a16="http://schemas.microsoft.com/office/drawing/2014/main" id="{9F68215E-E183-446E-833A-B7901FC3BD97}"/>
              </a:ext>
            </a:extLst>
          </p:cNvPr>
          <p:cNvSpPr txBox="1">
            <a:spLocks noChangeArrowheads="1"/>
          </p:cNvSpPr>
          <p:nvPr/>
        </p:nvSpPr>
        <p:spPr bwMode="auto">
          <a:xfrm>
            <a:off x="1790327" y="314991"/>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5" name="矩形 4">
            <a:extLst>
              <a:ext uri="{FF2B5EF4-FFF2-40B4-BE49-F238E27FC236}">
                <a16:creationId xmlns:a16="http://schemas.microsoft.com/office/drawing/2014/main" id="{9FA6E118-C13D-4A87-8E92-02EF7C651302}"/>
              </a:ext>
            </a:extLst>
          </p:cNvPr>
          <p:cNvSpPr/>
          <p:nvPr/>
        </p:nvSpPr>
        <p:spPr bwMode="auto">
          <a:xfrm>
            <a:off x="7752185" y="2048944"/>
            <a:ext cx="2565999" cy="876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Update People</a:t>
            </a:r>
          </a:p>
          <a:p>
            <a:pPr algn="ctr"/>
            <a:r>
              <a:rPr lang="en-US" altLang="zh-CN" sz="1600" b="1" dirty="0">
                <a:solidFill>
                  <a:prstClr val="black"/>
                </a:solidFill>
                <a:latin typeface="Tahoma" pitchFamily="34" charset="0"/>
              </a:rPr>
              <a:t>Set  salary=salary+100</a:t>
            </a:r>
          </a:p>
          <a:p>
            <a:r>
              <a:rPr lang="en-US" altLang="zh-CN" sz="1600" dirty="0">
                <a:solidFill>
                  <a:prstClr val="black"/>
                </a:solidFill>
              </a:rPr>
              <a:t>Where salary&gt;10000</a:t>
            </a:r>
            <a:endParaRPr lang="zh-CN" altLang="en-US" sz="1600" b="1" dirty="0">
              <a:solidFill>
                <a:prstClr val="black"/>
              </a:solidFill>
              <a:latin typeface="Tahoma" pitchFamily="34" charset="0"/>
            </a:endParaRPr>
          </a:p>
        </p:txBody>
      </p:sp>
      <p:sp>
        <p:nvSpPr>
          <p:cNvPr id="6" name="矩形 5">
            <a:extLst>
              <a:ext uri="{FF2B5EF4-FFF2-40B4-BE49-F238E27FC236}">
                <a16:creationId xmlns:a16="http://schemas.microsoft.com/office/drawing/2014/main" id="{F7108C64-0ECC-476E-9938-35816CFC6518}"/>
              </a:ext>
            </a:extLst>
          </p:cNvPr>
          <p:cNvSpPr/>
          <p:nvPr/>
        </p:nvSpPr>
        <p:spPr bwMode="auto">
          <a:xfrm>
            <a:off x="7752185" y="1280664"/>
            <a:ext cx="2565999" cy="56416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600" b="1" dirty="0">
                <a:solidFill>
                  <a:prstClr val="black"/>
                </a:solidFill>
                <a:latin typeface="Tahoma" pitchFamily="34" charset="0"/>
              </a:rPr>
              <a:t>Create Index </a:t>
            </a:r>
            <a:r>
              <a:rPr lang="en-US" altLang="zh-CN" sz="1600" b="1" dirty="0" err="1">
                <a:solidFill>
                  <a:prstClr val="black"/>
                </a:solidFill>
                <a:latin typeface="Tahoma" pitchFamily="34" charset="0"/>
              </a:rPr>
              <a:t>idx_salary</a:t>
            </a:r>
            <a:endParaRPr lang="en-US" altLang="zh-CN" sz="1600" b="1" dirty="0">
              <a:solidFill>
                <a:prstClr val="black"/>
              </a:solidFill>
              <a:latin typeface="Tahoma" pitchFamily="34" charset="0"/>
            </a:endParaRPr>
          </a:p>
          <a:p>
            <a:r>
              <a:rPr lang="en-US" altLang="zh-CN" sz="1600" b="1" dirty="0">
                <a:solidFill>
                  <a:prstClr val="black"/>
                </a:solidFill>
                <a:latin typeface="Tahoma" pitchFamily="34" charset="0"/>
              </a:rPr>
              <a:t>ON People(salary);</a:t>
            </a:r>
            <a:endParaRPr lang="zh-CN" altLang="en-US" sz="1600" b="1" dirty="0">
              <a:solidFill>
                <a:prstClr val="black"/>
              </a:solidFill>
              <a:latin typeface="Tahoma" pitchFamily="34" charset="0"/>
            </a:endParaRPr>
          </a:p>
        </p:txBody>
      </p:sp>
      <p:sp>
        <p:nvSpPr>
          <p:cNvPr id="7" name="矩形 6">
            <a:extLst>
              <a:ext uri="{FF2B5EF4-FFF2-40B4-BE49-F238E27FC236}">
                <a16:creationId xmlns:a16="http://schemas.microsoft.com/office/drawing/2014/main" id="{EA09DDCA-7F61-4F09-8EB4-B7AEB0D6BED1}"/>
              </a:ext>
            </a:extLst>
          </p:cNvPr>
          <p:cNvSpPr/>
          <p:nvPr/>
        </p:nvSpPr>
        <p:spPr bwMode="auto">
          <a:xfrm>
            <a:off x="1991544" y="2201344"/>
            <a:ext cx="5112568" cy="120032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err="1">
                <a:solidFill>
                  <a:srgbClr val="F03E42"/>
                </a:solidFill>
                <a:latin typeface="Inconsolata-Bold"/>
              </a:rPr>
              <a:t>child.Next</a:t>
            </a:r>
            <a:r>
              <a:rPr lang="en-US" altLang="zh-CN" sz="1800" b="1" dirty="0">
                <a:solidFill>
                  <a:srgbClr val="F03E42"/>
                </a:solidFill>
                <a:latin typeface="Inconsolata-Bold"/>
              </a:rPr>
              <a:t>()</a:t>
            </a:r>
            <a:r>
              <a:rPr lang="en-US" altLang="zh-CN" sz="1800" dirty="0">
                <a:solidFill>
                  <a:srgbClr val="595959"/>
                </a:solidFill>
                <a:latin typeface="Inconsolata-Regular"/>
              </a:rPr>
              <a:t>:</a:t>
            </a:r>
          </a:p>
          <a:p>
            <a:r>
              <a:rPr lang="en-US" altLang="zh-CN" sz="1800" b="1" dirty="0">
                <a:solidFill>
                  <a:srgbClr val="F03E42"/>
                </a:solidFill>
                <a:latin typeface="Inconsolata-Bold"/>
              </a:rPr>
              <a:t>   </a:t>
            </a:r>
            <a:r>
              <a:rPr lang="en-US" altLang="zh-CN" sz="1800" b="1" dirty="0" err="1">
                <a:solidFill>
                  <a:srgbClr val="F03E42"/>
                </a:solidFill>
                <a:latin typeface="Inconsolata-Bold"/>
              </a:rPr>
              <a:t>removeFromIndex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p>
          <a:p>
            <a:r>
              <a:rPr lang="en-US" altLang="zh-CN" sz="1800" b="1" dirty="0">
                <a:solidFill>
                  <a:srgbClr val="F03E42"/>
                </a:solidFill>
                <a:latin typeface="Inconsolata-Bold"/>
              </a:rPr>
              <a:t>   </a:t>
            </a:r>
            <a:r>
              <a:rPr lang="en-US" altLang="zh-CN" sz="1800" b="1" dirty="0" err="1">
                <a:solidFill>
                  <a:srgbClr val="F03E42"/>
                </a:solidFill>
                <a:latin typeface="Inconsolata-Bold"/>
              </a:rPr>
              <a:t>updateTuple</a:t>
            </a:r>
            <a:r>
              <a:rPr lang="en-US" altLang="zh-CN" sz="1800" dirty="0">
                <a:solidFill>
                  <a:srgbClr val="595959"/>
                </a:solidFill>
                <a:latin typeface="Inconsolata-Regular"/>
              </a:rPr>
              <a:t>(</a:t>
            </a:r>
            <a:r>
              <a:rPr lang="en-US" altLang="zh-CN" sz="1800" dirty="0" err="1">
                <a:solidFill>
                  <a:srgbClr val="595959"/>
                </a:solidFill>
                <a:latin typeface="Inconsolata-Regular"/>
              </a:rPr>
              <a:t>t.salary</a:t>
            </a:r>
            <a:r>
              <a:rPr lang="en-US" altLang="zh-CN" sz="1800" dirty="0">
                <a:solidFill>
                  <a:srgbClr val="595959"/>
                </a:solidFill>
                <a:latin typeface="Inconsolata-Regular"/>
              </a:rPr>
              <a:t> = </a:t>
            </a:r>
            <a:r>
              <a:rPr lang="en-US" altLang="zh-CN" sz="1800" dirty="0" err="1">
                <a:solidFill>
                  <a:srgbClr val="595959"/>
                </a:solidFill>
                <a:latin typeface="Inconsolata-Regular"/>
              </a:rPr>
              <a:t>t.salary</a:t>
            </a:r>
            <a:r>
              <a:rPr lang="en-US" altLang="zh-CN" sz="1800" dirty="0">
                <a:solidFill>
                  <a:srgbClr val="595959"/>
                </a:solidFill>
                <a:latin typeface="Inconsolata-Regular"/>
              </a:rPr>
              <a:t> + 100)</a:t>
            </a:r>
          </a:p>
          <a:p>
            <a:r>
              <a:rPr lang="en-US" altLang="zh-CN" sz="1800" b="1" dirty="0">
                <a:solidFill>
                  <a:srgbClr val="F03E42"/>
                </a:solidFill>
                <a:latin typeface="Inconsolata-Bold"/>
              </a:rPr>
              <a:t>   </a:t>
            </a:r>
            <a:r>
              <a:rPr lang="en-US" altLang="zh-CN" sz="1800" b="1" dirty="0" err="1">
                <a:solidFill>
                  <a:srgbClr val="F03E42"/>
                </a:solidFill>
                <a:latin typeface="Inconsolata-Bold"/>
              </a:rPr>
              <a:t>insertIntoIndex</a:t>
            </a:r>
            <a:r>
              <a:rPr lang="en-US" altLang="zh-CN" sz="1800" dirty="0">
                <a:solidFill>
                  <a:srgbClr val="595959"/>
                </a:solidFill>
                <a:latin typeface="Inconsolata-Regular"/>
              </a:rPr>
              <a:t>(</a:t>
            </a:r>
            <a:r>
              <a:rPr lang="en-US" altLang="zh-CN" sz="1800" dirty="0" err="1">
                <a:solidFill>
                  <a:srgbClr val="595959"/>
                </a:solidFill>
                <a:latin typeface="Inconsolata-Regular"/>
              </a:rPr>
              <a:t>idx_salary</a:t>
            </a:r>
            <a:r>
              <a:rPr lang="en-US" altLang="zh-CN" sz="1800" dirty="0">
                <a:solidFill>
                  <a:srgbClr val="595959"/>
                </a:solidFill>
                <a:latin typeface="Inconsolata-Regular"/>
              </a:rPr>
              <a:t>, </a:t>
            </a:r>
            <a:r>
              <a:rPr lang="en-US" altLang="zh-CN" sz="1800" dirty="0" err="1">
                <a:solidFill>
                  <a:srgbClr val="595959"/>
                </a:solidFill>
                <a:latin typeface="Inconsolata-Regular"/>
              </a:rPr>
              <a:t>t.salary</a:t>
            </a:r>
            <a:r>
              <a:rPr lang="en-US" altLang="zh-CN" sz="1800" dirty="0">
                <a:solidFill>
                  <a:srgbClr val="595959"/>
                </a:solidFill>
                <a:latin typeface="Inconsolata-Regular"/>
              </a:rPr>
              <a:t>, t)</a:t>
            </a:r>
            <a:endParaRPr lang="zh-CN" altLang="en-US" sz="1600" b="1" dirty="0">
              <a:solidFill>
                <a:prstClr val="black"/>
              </a:solidFill>
              <a:latin typeface="Tahoma" pitchFamily="34" charset="0"/>
            </a:endParaRPr>
          </a:p>
        </p:txBody>
      </p:sp>
      <p:sp>
        <p:nvSpPr>
          <p:cNvPr id="8" name="矩形 7">
            <a:extLst>
              <a:ext uri="{FF2B5EF4-FFF2-40B4-BE49-F238E27FC236}">
                <a16:creationId xmlns:a16="http://schemas.microsoft.com/office/drawing/2014/main" id="{B922B7B1-7B3B-4C6F-BE58-CD63D0106286}"/>
              </a:ext>
            </a:extLst>
          </p:cNvPr>
          <p:cNvSpPr/>
          <p:nvPr/>
        </p:nvSpPr>
        <p:spPr bwMode="auto">
          <a:xfrm>
            <a:off x="2999656" y="4052563"/>
            <a:ext cx="2304256" cy="69627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altLang="zh-CN" sz="1800" b="1" dirty="0">
                <a:solidFill>
                  <a:srgbClr val="595959"/>
                </a:solidFill>
                <a:latin typeface="Inconsolata-Bold"/>
              </a:rPr>
              <a:t>for </a:t>
            </a:r>
            <a:r>
              <a:rPr lang="en-US" altLang="zh-CN" sz="1800" dirty="0">
                <a:solidFill>
                  <a:srgbClr val="595959"/>
                </a:solidFill>
                <a:latin typeface="Inconsolata-Regular"/>
              </a:rPr>
              <a:t>t </a:t>
            </a:r>
            <a:r>
              <a:rPr lang="en-US" altLang="zh-CN" sz="1800" b="1" dirty="0">
                <a:solidFill>
                  <a:srgbClr val="595959"/>
                </a:solidFill>
                <a:latin typeface="Inconsolata-Bold"/>
              </a:rPr>
              <a:t>in </a:t>
            </a:r>
            <a:r>
              <a:rPr lang="en-US" altLang="zh-CN" sz="1800" b="1" dirty="0">
                <a:solidFill>
                  <a:srgbClr val="F03E42"/>
                </a:solidFill>
                <a:latin typeface="Inconsolata-Bold"/>
              </a:rPr>
              <a:t>people</a:t>
            </a:r>
            <a:r>
              <a:rPr lang="en-US" altLang="zh-CN" sz="1800" b="1" dirty="0">
                <a:solidFill>
                  <a:srgbClr val="595959"/>
                </a:solidFill>
                <a:latin typeface="Inconsolata-Bold"/>
              </a:rPr>
              <a:t>:</a:t>
            </a:r>
          </a:p>
          <a:p>
            <a:r>
              <a:rPr lang="en-US" altLang="zh-CN" sz="1800" b="1" dirty="0">
                <a:solidFill>
                  <a:srgbClr val="F03E42"/>
                </a:solidFill>
                <a:latin typeface="Inconsolata-Bold"/>
              </a:rPr>
              <a:t>     emit</a:t>
            </a:r>
            <a:r>
              <a:rPr lang="en-US" altLang="zh-CN" sz="1800" dirty="0">
                <a:solidFill>
                  <a:srgbClr val="595959"/>
                </a:solidFill>
                <a:latin typeface="Inconsolata-Regular"/>
              </a:rPr>
              <a:t>(t)</a:t>
            </a:r>
            <a:endParaRPr lang="zh-CN" altLang="en-US" sz="1600" b="1" dirty="0">
              <a:solidFill>
                <a:prstClr val="black"/>
              </a:solidFill>
              <a:latin typeface="Tahoma" pitchFamily="34" charset="0"/>
            </a:endParaRPr>
          </a:p>
        </p:txBody>
      </p:sp>
      <p:sp>
        <p:nvSpPr>
          <p:cNvPr id="9" name="矩形 8">
            <a:extLst>
              <a:ext uri="{FF2B5EF4-FFF2-40B4-BE49-F238E27FC236}">
                <a16:creationId xmlns:a16="http://schemas.microsoft.com/office/drawing/2014/main" id="{0BDA5603-510A-4877-95C1-99A1E94ED692}"/>
              </a:ext>
            </a:extLst>
          </p:cNvPr>
          <p:cNvSpPr/>
          <p:nvPr/>
        </p:nvSpPr>
        <p:spPr bwMode="auto">
          <a:xfrm>
            <a:off x="1991544" y="2195780"/>
            <a:ext cx="504056" cy="369125"/>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0" name="矩形 9">
            <a:extLst>
              <a:ext uri="{FF2B5EF4-FFF2-40B4-BE49-F238E27FC236}">
                <a16:creationId xmlns:a16="http://schemas.microsoft.com/office/drawing/2014/main" id="{4E20F9E5-4BBB-4BF7-9A75-A21238EA0C09}"/>
              </a:ext>
            </a:extLst>
          </p:cNvPr>
          <p:cNvSpPr/>
          <p:nvPr/>
        </p:nvSpPr>
        <p:spPr bwMode="auto">
          <a:xfrm>
            <a:off x="2999656" y="4052563"/>
            <a:ext cx="504056" cy="353701"/>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cxnSp>
        <p:nvCxnSpPr>
          <p:cNvPr id="12" name="连接符: 曲线 11">
            <a:extLst>
              <a:ext uri="{FF2B5EF4-FFF2-40B4-BE49-F238E27FC236}">
                <a16:creationId xmlns:a16="http://schemas.microsoft.com/office/drawing/2014/main" id="{6290FFFA-3A1D-49E5-A1D4-34D62E97DDD1}"/>
              </a:ext>
            </a:extLst>
          </p:cNvPr>
          <p:cNvCxnSpPr>
            <a:stCxn id="9" idx="1"/>
            <a:endCxn id="10" idx="1"/>
          </p:cNvCxnSpPr>
          <p:nvPr/>
        </p:nvCxnSpPr>
        <p:spPr bwMode="auto">
          <a:xfrm rot="10800000" flipH="1" flipV="1">
            <a:off x="1991544" y="2380342"/>
            <a:ext cx="1008112" cy="1849071"/>
          </a:xfrm>
          <a:prstGeom prst="curvedConnector3">
            <a:avLst>
              <a:gd name="adj1" fmla="val -22676"/>
            </a:avLst>
          </a:prstGeom>
          <a:solidFill>
            <a:schemeClr val="bg1"/>
          </a:solidFill>
          <a:ln w="9525" cap="flat" cmpd="sng" algn="ctr">
            <a:solidFill>
              <a:schemeClr val="tx1"/>
            </a:solidFill>
            <a:prstDash val="solid"/>
            <a:round/>
            <a:headEnd type="none" w="med" len="med"/>
            <a:tailEnd type="triangle"/>
          </a:ln>
          <a:effectLst/>
        </p:spPr>
      </p:cxnSp>
      <p:grpSp>
        <p:nvGrpSpPr>
          <p:cNvPr id="14" name="组合 13">
            <a:extLst>
              <a:ext uri="{FF2B5EF4-FFF2-40B4-BE49-F238E27FC236}">
                <a16:creationId xmlns:a16="http://schemas.microsoft.com/office/drawing/2014/main" id="{55C26061-ADC2-4D4F-AF0D-6866AE767A1C}"/>
              </a:ext>
            </a:extLst>
          </p:cNvPr>
          <p:cNvGrpSpPr/>
          <p:nvPr/>
        </p:nvGrpSpPr>
        <p:grpSpPr>
          <a:xfrm>
            <a:off x="7970440" y="4077072"/>
            <a:ext cx="1509936" cy="1152128"/>
            <a:chOff x="6302424" y="3501008"/>
            <a:chExt cx="1509936" cy="1152128"/>
          </a:xfrm>
        </p:grpSpPr>
        <p:sp>
          <p:nvSpPr>
            <p:cNvPr id="15" name="等腰三角形 14">
              <a:extLst>
                <a:ext uri="{FF2B5EF4-FFF2-40B4-BE49-F238E27FC236}">
                  <a16:creationId xmlns:a16="http://schemas.microsoft.com/office/drawing/2014/main" id="{039294A0-4252-44DD-827C-8FCCE55B1B81}"/>
                </a:ext>
              </a:extLst>
            </p:cNvPr>
            <p:cNvSpPr/>
            <p:nvPr/>
          </p:nvSpPr>
          <p:spPr bwMode="auto">
            <a:xfrm>
              <a:off x="6302424" y="3501008"/>
              <a:ext cx="1509936" cy="1008112"/>
            </a:xfrm>
            <a:prstGeom prst="triangl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nvGrpSpPr>
            <p:cNvPr id="16" name="组合 15">
              <a:extLst>
                <a:ext uri="{FF2B5EF4-FFF2-40B4-BE49-F238E27FC236}">
                  <a16:creationId xmlns:a16="http://schemas.microsoft.com/office/drawing/2014/main" id="{91034D17-807E-443D-97A6-BDE67E6FAA62}"/>
                </a:ext>
              </a:extLst>
            </p:cNvPr>
            <p:cNvGrpSpPr/>
            <p:nvPr/>
          </p:nvGrpSpPr>
          <p:grpSpPr>
            <a:xfrm>
              <a:off x="6302424" y="4509120"/>
              <a:ext cx="427584" cy="144016"/>
              <a:chOff x="1189856" y="4437112"/>
              <a:chExt cx="427584" cy="144016"/>
            </a:xfrm>
          </p:grpSpPr>
          <p:sp>
            <p:nvSpPr>
              <p:cNvPr id="25" name="矩形 24">
                <a:extLst>
                  <a:ext uri="{FF2B5EF4-FFF2-40B4-BE49-F238E27FC236}">
                    <a16:creationId xmlns:a16="http://schemas.microsoft.com/office/drawing/2014/main" id="{880965B9-0EB6-4B67-B792-566E527358F7}"/>
                  </a:ext>
                </a:extLst>
              </p:cNvPr>
              <p:cNvSpPr/>
              <p:nvPr/>
            </p:nvSpPr>
            <p:spPr bwMode="auto">
              <a:xfrm>
                <a:off x="11898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6" name="矩形 25">
                <a:extLst>
                  <a:ext uri="{FF2B5EF4-FFF2-40B4-BE49-F238E27FC236}">
                    <a16:creationId xmlns:a16="http://schemas.microsoft.com/office/drawing/2014/main" id="{E6D41E0E-EE8A-49D4-8C10-2A566B444CC9}"/>
                  </a:ext>
                </a:extLst>
              </p:cNvPr>
              <p:cNvSpPr/>
              <p:nvPr/>
            </p:nvSpPr>
            <p:spPr bwMode="auto">
              <a:xfrm>
                <a:off x="13422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7" name="矩形 26">
                <a:extLst>
                  <a:ext uri="{FF2B5EF4-FFF2-40B4-BE49-F238E27FC236}">
                    <a16:creationId xmlns:a16="http://schemas.microsoft.com/office/drawing/2014/main" id="{E2FF58FC-43E1-42DD-AA88-486935D58A68}"/>
                  </a:ext>
                </a:extLst>
              </p:cNvPr>
              <p:cNvSpPr/>
              <p:nvPr/>
            </p:nvSpPr>
            <p:spPr bwMode="auto">
              <a:xfrm>
                <a:off x="1475656" y="4437112"/>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7" name="组合 16">
              <a:extLst>
                <a:ext uri="{FF2B5EF4-FFF2-40B4-BE49-F238E27FC236}">
                  <a16:creationId xmlns:a16="http://schemas.microsoft.com/office/drawing/2014/main" id="{EA8CBE7E-330B-4B47-8043-AC7A442C6B86}"/>
                </a:ext>
              </a:extLst>
            </p:cNvPr>
            <p:cNvGrpSpPr/>
            <p:nvPr/>
          </p:nvGrpSpPr>
          <p:grpSpPr>
            <a:xfrm>
              <a:off x="6880720" y="4509120"/>
              <a:ext cx="427584" cy="144016"/>
              <a:chOff x="1768152" y="4509120"/>
              <a:chExt cx="427584" cy="144016"/>
            </a:xfrm>
          </p:grpSpPr>
          <p:sp>
            <p:nvSpPr>
              <p:cNvPr id="22" name="矩形 21">
                <a:extLst>
                  <a:ext uri="{FF2B5EF4-FFF2-40B4-BE49-F238E27FC236}">
                    <a16:creationId xmlns:a16="http://schemas.microsoft.com/office/drawing/2014/main" id="{AACBFD3A-7195-4E19-9690-18B242836A71}"/>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3" name="矩形 22">
                <a:extLst>
                  <a:ext uri="{FF2B5EF4-FFF2-40B4-BE49-F238E27FC236}">
                    <a16:creationId xmlns:a16="http://schemas.microsoft.com/office/drawing/2014/main" id="{485F299A-37EF-4C27-8C1A-345AB98058E5}"/>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矩形 23">
                <a:extLst>
                  <a:ext uri="{FF2B5EF4-FFF2-40B4-BE49-F238E27FC236}">
                    <a16:creationId xmlns:a16="http://schemas.microsoft.com/office/drawing/2014/main" id="{60796C3D-1222-4021-8215-47D45895483F}"/>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nvGrpSpPr>
            <p:cNvPr id="18" name="组合 17">
              <a:extLst>
                <a:ext uri="{FF2B5EF4-FFF2-40B4-BE49-F238E27FC236}">
                  <a16:creationId xmlns:a16="http://schemas.microsoft.com/office/drawing/2014/main" id="{680558DD-AF74-4AB2-9444-639F34E15684}"/>
                </a:ext>
              </a:extLst>
            </p:cNvPr>
            <p:cNvGrpSpPr/>
            <p:nvPr/>
          </p:nvGrpSpPr>
          <p:grpSpPr>
            <a:xfrm>
              <a:off x="7384776" y="4509120"/>
              <a:ext cx="427584" cy="144016"/>
              <a:chOff x="1768152" y="4509120"/>
              <a:chExt cx="427584" cy="144016"/>
            </a:xfrm>
          </p:grpSpPr>
          <p:sp>
            <p:nvSpPr>
              <p:cNvPr id="19" name="矩形 18">
                <a:extLst>
                  <a:ext uri="{FF2B5EF4-FFF2-40B4-BE49-F238E27FC236}">
                    <a16:creationId xmlns:a16="http://schemas.microsoft.com/office/drawing/2014/main" id="{4E5704D4-FAEC-46DF-9E25-A52F58B3B397}"/>
                  </a:ext>
                </a:extLst>
              </p:cNvPr>
              <p:cNvSpPr/>
              <p:nvPr/>
            </p:nvSpPr>
            <p:spPr bwMode="auto">
              <a:xfrm>
                <a:off x="17681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0" name="矩形 19">
                <a:extLst>
                  <a:ext uri="{FF2B5EF4-FFF2-40B4-BE49-F238E27FC236}">
                    <a16:creationId xmlns:a16="http://schemas.microsoft.com/office/drawing/2014/main" id="{D7FE0449-31F8-4893-9AC5-45A57086C950}"/>
                  </a:ext>
                </a:extLst>
              </p:cNvPr>
              <p:cNvSpPr/>
              <p:nvPr/>
            </p:nvSpPr>
            <p:spPr bwMode="auto">
              <a:xfrm>
                <a:off x="1909936"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1" name="矩形 20">
                <a:extLst>
                  <a:ext uri="{FF2B5EF4-FFF2-40B4-BE49-F238E27FC236}">
                    <a16:creationId xmlns:a16="http://schemas.microsoft.com/office/drawing/2014/main" id="{8AE2A800-D1B1-4C04-85FF-D7FCD5700CED}"/>
                  </a:ext>
                </a:extLst>
              </p:cNvPr>
              <p:cNvSpPr/>
              <p:nvPr/>
            </p:nvSpPr>
            <p:spPr bwMode="auto">
              <a:xfrm>
                <a:off x="2053952" y="4509120"/>
                <a:ext cx="141784" cy="144016"/>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grpSp>
      </p:grpSp>
      <p:sp>
        <p:nvSpPr>
          <p:cNvPr id="28" name="文本框 27">
            <a:extLst>
              <a:ext uri="{FF2B5EF4-FFF2-40B4-BE49-F238E27FC236}">
                <a16:creationId xmlns:a16="http://schemas.microsoft.com/office/drawing/2014/main" id="{907F6607-15AE-4C81-A7C1-7612CBEB0B3A}"/>
              </a:ext>
            </a:extLst>
          </p:cNvPr>
          <p:cNvSpPr txBox="1"/>
          <p:nvPr/>
        </p:nvSpPr>
        <p:spPr>
          <a:xfrm>
            <a:off x="7572165" y="3635732"/>
            <a:ext cx="2808311" cy="369332"/>
          </a:xfrm>
          <a:prstGeom prst="rect">
            <a:avLst/>
          </a:prstGeom>
          <a:noFill/>
        </p:spPr>
        <p:txBody>
          <a:bodyPr wrap="square" rtlCol="0">
            <a:spAutoFit/>
          </a:bodyPr>
          <a:lstStyle/>
          <a:p>
            <a:r>
              <a:rPr lang="en-US" altLang="zh-CN" sz="1800" dirty="0">
                <a:solidFill>
                  <a:srgbClr val="FF0000"/>
                </a:solidFill>
              </a:rPr>
              <a:t>Index(</a:t>
            </a:r>
            <a:r>
              <a:rPr lang="en-US" altLang="zh-CN" sz="1800" dirty="0" err="1">
                <a:solidFill>
                  <a:srgbClr val="FF0000"/>
                </a:solidFill>
              </a:rPr>
              <a:t>People.salary</a:t>
            </a:r>
            <a:r>
              <a:rPr lang="en-US" altLang="zh-CN" sz="1800" dirty="0">
                <a:solidFill>
                  <a:srgbClr val="FF0000"/>
                </a:solidFill>
              </a:rPr>
              <a:t>)</a:t>
            </a:r>
            <a:endParaRPr lang="zh-CN" altLang="en-US" sz="1800" dirty="0">
              <a:solidFill>
                <a:srgbClr val="FF0000"/>
              </a:solidFill>
            </a:endParaRPr>
          </a:p>
        </p:txBody>
      </p:sp>
      <p:sp>
        <p:nvSpPr>
          <p:cNvPr id="13" name="箭头: 下 12">
            <a:extLst>
              <a:ext uri="{FF2B5EF4-FFF2-40B4-BE49-F238E27FC236}">
                <a16:creationId xmlns:a16="http://schemas.microsoft.com/office/drawing/2014/main" id="{04A4CE73-1CA1-4FA5-BB0A-5C3BA0DD30EB}"/>
              </a:ext>
            </a:extLst>
          </p:cNvPr>
          <p:cNvSpPr/>
          <p:nvPr/>
        </p:nvSpPr>
        <p:spPr bwMode="auto">
          <a:xfrm rot="10800000">
            <a:off x="8546504" y="5301208"/>
            <a:ext cx="141784" cy="289188"/>
          </a:xfrm>
          <a:prstGeom prst="down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1" name="矩形 10">
            <a:extLst>
              <a:ext uri="{FF2B5EF4-FFF2-40B4-BE49-F238E27FC236}">
                <a16:creationId xmlns:a16="http://schemas.microsoft.com/office/drawing/2014/main" id="{4B7C0B16-388A-4C1D-8900-F49E812297B0}"/>
              </a:ext>
            </a:extLst>
          </p:cNvPr>
          <p:cNvSpPr/>
          <p:nvPr/>
        </p:nvSpPr>
        <p:spPr bwMode="auto">
          <a:xfrm>
            <a:off x="3705964" y="2239848"/>
            <a:ext cx="864096" cy="325056"/>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9" name="矩形 28">
            <a:extLst>
              <a:ext uri="{FF2B5EF4-FFF2-40B4-BE49-F238E27FC236}">
                <a16:creationId xmlns:a16="http://schemas.microsoft.com/office/drawing/2014/main" id="{E4942CC8-BAA4-4F55-A480-0FC5CF7DD0FB}"/>
              </a:ext>
            </a:extLst>
          </p:cNvPr>
          <p:cNvSpPr/>
          <p:nvPr/>
        </p:nvSpPr>
        <p:spPr bwMode="auto">
          <a:xfrm>
            <a:off x="3503712" y="4406263"/>
            <a:ext cx="1066348" cy="342572"/>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32" name="文本框 31">
            <a:extLst>
              <a:ext uri="{FF2B5EF4-FFF2-40B4-BE49-F238E27FC236}">
                <a16:creationId xmlns:a16="http://schemas.microsoft.com/office/drawing/2014/main" id="{8BDB7FF3-9936-453B-A1BC-EB4AB8E79E1C}"/>
              </a:ext>
            </a:extLst>
          </p:cNvPr>
          <p:cNvSpPr txBox="1"/>
          <p:nvPr/>
        </p:nvSpPr>
        <p:spPr>
          <a:xfrm flipH="1">
            <a:off x="5007621" y="2217710"/>
            <a:ext cx="2546568" cy="369332"/>
          </a:xfrm>
          <a:prstGeom prst="rect">
            <a:avLst/>
          </a:prstGeom>
          <a:noFill/>
        </p:spPr>
        <p:txBody>
          <a:bodyPr wrap="square" rtlCol="0">
            <a:spAutoFit/>
          </a:bodyPr>
          <a:lstStyle/>
          <a:p>
            <a:r>
              <a:rPr lang="en-US" altLang="zh-CN" sz="1800" dirty="0">
                <a:solidFill>
                  <a:srgbClr val="FF0000"/>
                </a:solidFill>
              </a:rPr>
              <a:t>(10201,Andy)</a:t>
            </a:r>
            <a:endParaRPr lang="zh-CN" altLang="en-US" sz="1800" dirty="0">
              <a:solidFill>
                <a:srgbClr val="FF0000"/>
              </a:solidFill>
            </a:endParaRPr>
          </a:p>
        </p:txBody>
      </p:sp>
      <p:sp>
        <p:nvSpPr>
          <p:cNvPr id="2" name="矩形 1">
            <a:extLst>
              <a:ext uri="{FF2B5EF4-FFF2-40B4-BE49-F238E27FC236}">
                <a16:creationId xmlns:a16="http://schemas.microsoft.com/office/drawing/2014/main" id="{6CF25E19-0CC5-413E-8C0C-DCA780C8AFF8}"/>
              </a:ext>
            </a:extLst>
          </p:cNvPr>
          <p:cNvSpPr/>
          <p:nvPr/>
        </p:nvSpPr>
        <p:spPr bwMode="auto">
          <a:xfrm>
            <a:off x="4570060" y="1844825"/>
            <a:ext cx="3182124" cy="2561439"/>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8000" b="1" dirty="0">
                <a:solidFill>
                  <a:srgbClr val="FF0000"/>
                </a:solidFill>
                <a:latin typeface="Tahoma" pitchFamily="34" charset="0"/>
              </a:rPr>
              <a:t>×</a:t>
            </a:r>
            <a:endParaRPr lang="zh-CN" altLang="en-US" sz="8000" b="1" dirty="0">
              <a:solidFill>
                <a:srgbClr val="FF0000"/>
              </a:solidFill>
              <a:latin typeface="Tahoma" pitchFamily="34" charset="0"/>
            </a:endParaRPr>
          </a:p>
        </p:txBody>
      </p:sp>
      <p:sp>
        <p:nvSpPr>
          <p:cNvPr id="30" name="灯片编号占位符 29">
            <a:extLst>
              <a:ext uri="{FF2B5EF4-FFF2-40B4-BE49-F238E27FC236}">
                <a16:creationId xmlns:a16="http://schemas.microsoft.com/office/drawing/2014/main" id="{0F97918D-2AA6-442C-814C-5340606DAF3E}"/>
              </a:ext>
            </a:extLst>
          </p:cNvPr>
          <p:cNvSpPr>
            <a:spLocks noGrp="1"/>
          </p:cNvSpPr>
          <p:nvPr>
            <p:ph type="sldNum" sz="quarter" idx="12"/>
          </p:nvPr>
        </p:nvSpPr>
        <p:spPr/>
        <p:txBody>
          <a:bodyPr/>
          <a:lstStyle/>
          <a:p>
            <a:pPr>
              <a:defRPr/>
            </a:pPr>
            <a:fld id="{BCABB3B7-40FC-498F-90D6-69ECBA7F181C}" type="slidenum">
              <a:rPr lang="zh-CN" altLang="en-US" smtClean="0"/>
              <a:pPr>
                <a:defRPr/>
              </a:pPr>
              <a:t>132</a:t>
            </a:fld>
            <a:endParaRPr lang="en-US" altLang="zh-CN"/>
          </a:p>
        </p:txBody>
      </p:sp>
    </p:spTree>
    <p:extLst>
      <p:ext uri="{BB962C8B-B14F-4D97-AF65-F5344CB8AC3E}">
        <p14:creationId xmlns:p14="http://schemas.microsoft.com/office/powerpoint/2010/main" val="18066475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36D96-3653-4A0B-A95B-AD416FA4773C}"/>
              </a:ext>
            </a:extLst>
          </p:cNvPr>
          <p:cNvSpPr>
            <a:spLocks noGrp="1"/>
          </p:cNvSpPr>
          <p:nvPr>
            <p:ph idx="1"/>
          </p:nvPr>
        </p:nvSpPr>
        <p:spPr>
          <a:xfrm>
            <a:off x="2209800" y="980728"/>
            <a:ext cx="7918648" cy="5115272"/>
          </a:xfrm>
        </p:spPr>
        <p:txBody>
          <a:bodyPr/>
          <a:lstStyle/>
          <a:p>
            <a:pPr marL="0" indent="0">
              <a:buNone/>
            </a:pPr>
            <a:r>
              <a:rPr lang="en-US" altLang="zh-CN" b="1" dirty="0">
                <a:latin typeface="微软雅黑" panose="020B0503020204020204" pitchFamily="34" charset="-122"/>
                <a:ea typeface="微软雅黑" panose="020B0503020204020204" pitchFamily="34" charset="-122"/>
              </a:rPr>
              <a:t>HALLOWEEN</a:t>
            </a:r>
            <a:r>
              <a:rPr lang="zh-CN" altLang="en-US" b="1" dirty="0">
                <a:latin typeface="微软雅黑" panose="020B0503020204020204" pitchFamily="34" charset="-122"/>
                <a:ea typeface="微软雅黑" panose="020B0503020204020204" pitchFamily="34" charset="-122"/>
              </a:rPr>
              <a:t>问题</a:t>
            </a:r>
            <a:endParaRPr lang="en-US" altLang="zh-CN" b="1" dirty="0">
              <a:latin typeface="微软雅黑" panose="020B0503020204020204" pitchFamily="34" charset="-122"/>
              <a:ea typeface="微软雅黑" panose="020B0503020204020204" pitchFamily="34" charset="-122"/>
            </a:endParaRPr>
          </a:p>
          <a:p>
            <a:pPr marL="0" lvl="1" indent="0">
              <a:buNone/>
            </a:pPr>
            <a:r>
              <a:rPr lang="zh-CN" altLang="en-US" dirty="0"/>
              <a:t>        当执行更新操作时会引起元组物理位置发生变化，如果不进行适当处理，就会导致</a:t>
            </a:r>
            <a:r>
              <a:rPr lang="en-US" altLang="zh-CN" dirty="0"/>
              <a:t>scan</a:t>
            </a:r>
            <a:r>
              <a:rPr lang="zh-CN" altLang="en-US" dirty="0"/>
              <a:t>操作多次访问该数据。</a:t>
            </a:r>
            <a:endParaRPr lang="en-US" altLang="zh-CN" dirty="0"/>
          </a:p>
          <a:p>
            <a:pPr marL="0" lvl="1" indent="0">
              <a:buNone/>
            </a:pPr>
            <a:r>
              <a:rPr lang="zh-CN" altLang="en-US" dirty="0"/>
              <a:t>（可能在聚簇存储的表或索引扫描中发生）</a:t>
            </a:r>
            <a:endParaRPr lang="en-US" altLang="zh-CN" dirty="0"/>
          </a:p>
          <a:p>
            <a:pPr marL="0" lvl="1" indent="0">
              <a:buNone/>
            </a:pPr>
            <a:endParaRPr lang="en-US" altLang="zh-CN" dirty="0"/>
          </a:p>
          <a:p>
            <a:pPr marL="0" lvl="1" indent="0">
              <a:buNone/>
            </a:pPr>
            <a:r>
              <a:rPr lang="zh-CN" altLang="en-US" dirty="0"/>
              <a:t>解决方案：对于</a:t>
            </a:r>
            <a:r>
              <a:rPr lang="en-US" altLang="zh-CN" dirty="0"/>
              <a:t>update</a:t>
            </a:r>
            <a:r>
              <a:rPr lang="zh-CN" altLang="en-US" dirty="0"/>
              <a:t>和</a:t>
            </a:r>
            <a:r>
              <a:rPr lang="en-US" altLang="zh-CN" dirty="0"/>
              <a:t>delete</a:t>
            </a:r>
            <a:r>
              <a:rPr lang="zh-CN" altLang="en-US" dirty="0"/>
              <a:t>操作，需要“</a:t>
            </a:r>
            <a:r>
              <a:rPr lang="zh-CN" altLang="en-US" dirty="0">
                <a:solidFill>
                  <a:srgbClr val="FF0000"/>
                </a:solidFill>
              </a:rPr>
              <a:t>记住</a:t>
            </a:r>
            <a:r>
              <a:rPr lang="zh-CN" altLang="en-US" dirty="0"/>
              <a:t>” 对于所有已操作的（更新</a:t>
            </a:r>
            <a:r>
              <a:rPr lang="en-US" altLang="zh-CN" dirty="0"/>
              <a:t>/</a:t>
            </a:r>
            <a:r>
              <a:rPr lang="zh-CN" altLang="en-US" dirty="0"/>
              <a:t>删除）元组。</a:t>
            </a:r>
            <a:endParaRPr lang="en-US" altLang="zh-CN" dirty="0"/>
          </a:p>
          <a:p>
            <a:pPr marL="0" lvl="1" indent="0">
              <a:buNone/>
            </a:pPr>
            <a:r>
              <a:rPr lang="zh-CN" altLang="en-US" dirty="0"/>
              <a:t>        </a:t>
            </a:r>
            <a:endParaRPr lang="en-US" altLang="zh-CN" dirty="0"/>
          </a:p>
          <a:p>
            <a:pPr marL="0" lvl="1" indent="0">
              <a:buNone/>
            </a:pPr>
            <a:r>
              <a:rPr lang="en-US" altLang="zh-CN" dirty="0">
                <a:solidFill>
                  <a:srgbClr val="3333FF"/>
                </a:solidFill>
              </a:rPr>
              <a:t>        </a:t>
            </a:r>
            <a:r>
              <a:rPr lang="zh-CN" altLang="en-US" dirty="0">
                <a:solidFill>
                  <a:srgbClr val="3333FF"/>
                </a:solidFill>
              </a:rPr>
              <a:t>该现象由</a:t>
            </a:r>
            <a:r>
              <a:rPr lang="en-US" altLang="zh-CN" dirty="0">
                <a:solidFill>
                  <a:srgbClr val="3333FF"/>
                </a:solidFill>
              </a:rPr>
              <a:t>IBM</a:t>
            </a:r>
            <a:r>
              <a:rPr lang="zh-CN" altLang="en-US" dirty="0">
                <a:solidFill>
                  <a:srgbClr val="3333FF"/>
                </a:solidFill>
              </a:rPr>
              <a:t>研究员在</a:t>
            </a:r>
            <a:r>
              <a:rPr lang="en-US" altLang="zh-CN" dirty="0">
                <a:solidFill>
                  <a:srgbClr val="3333FF"/>
                </a:solidFill>
              </a:rPr>
              <a:t>1976</a:t>
            </a:r>
            <a:r>
              <a:rPr lang="zh-CN" altLang="en-US" dirty="0">
                <a:solidFill>
                  <a:srgbClr val="3333FF"/>
                </a:solidFill>
              </a:rPr>
              <a:t>年的万圣节发现的，当时的系统是</a:t>
            </a:r>
            <a:r>
              <a:rPr lang="en-US" altLang="zh-CN" dirty="0">
                <a:solidFill>
                  <a:srgbClr val="3333FF"/>
                </a:solidFill>
              </a:rPr>
              <a:t>System R</a:t>
            </a:r>
            <a:r>
              <a:rPr lang="zh-CN" altLang="en-US" dirty="0">
                <a:solidFill>
                  <a:srgbClr val="3333FF"/>
                </a:solidFill>
              </a:rPr>
              <a:t>。</a:t>
            </a:r>
          </a:p>
        </p:txBody>
      </p:sp>
      <p:sp>
        <p:nvSpPr>
          <p:cNvPr id="4" name="Text Box 4">
            <a:extLst>
              <a:ext uri="{FF2B5EF4-FFF2-40B4-BE49-F238E27FC236}">
                <a16:creationId xmlns:a16="http://schemas.microsoft.com/office/drawing/2014/main" id="{4B7B2B0E-7D66-4D23-A90D-B7B58BB5FD53}"/>
              </a:ext>
            </a:extLst>
          </p:cNvPr>
          <p:cNvSpPr txBox="1">
            <a:spLocks noChangeArrowheads="1"/>
          </p:cNvSpPr>
          <p:nvPr/>
        </p:nvSpPr>
        <p:spPr bwMode="auto">
          <a:xfrm>
            <a:off x="1847528" y="31407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数据更新</a:t>
            </a:r>
          </a:p>
        </p:txBody>
      </p:sp>
      <p:sp>
        <p:nvSpPr>
          <p:cNvPr id="2" name="灯片编号占位符 1">
            <a:extLst>
              <a:ext uri="{FF2B5EF4-FFF2-40B4-BE49-F238E27FC236}">
                <a16:creationId xmlns:a16="http://schemas.microsoft.com/office/drawing/2014/main" id="{0B870BE8-64FE-421E-A921-CAD005B01302}"/>
              </a:ext>
            </a:extLst>
          </p:cNvPr>
          <p:cNvSpPr>
            <a:spLocks noGrp="1"/>
          </p:cNvSpPr>
          <p:nvPr>
            <p:ph type="sldNum" sz="quarter" idx="12"/>
          </p:nvPr>
        </p:nvSpPr>
        <p:spPr/>
        <p:txBody>
          <a:bodyPr/>
          <a:lstStyle/>
          <a:p>
            <a:pPr>
              <a:defRPr/>
            </a:pPr>
            <a:fld id="{BCABB3B7-40FC-498F-90D6-69ECBA7F181C}" type="slidenum">
              <a:rPr lang="zh-CN" altLang="en-US" smtClean="0"/>
              <a:pPr>
                <a:defRPr/>
              </a:pPr>
              <a:t>133</a:t>
            </a:fld>
            <a:endParaRPr lang="en-US" altLang="zh-CN"/>
          </a:p>
        </p:txBody>
      </p:sp>
    </p:spTree>
    <p:extLst>
      <p:ext uri="{BB962C8B-B14F-4D97-AF65-F5344CB8AC3E}">
        <p14:creationId xmlns:p14="http://schemas.microsoft.com/office/powerpoint/2010/main" val="12865660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A2158A-098C-4600-B1E0-59775E3C5148}"/>
              </a:ext>
            </a:extLst>
          </p:cNvPr>
          <p:cNvSpPr>
            <a:spLocks noGrp="1"/>
          </p:cNvSpPr>
          <p:nvPr>
            <p:ph idx="1"/>
          </p:nvPr>
        </p:nvSpPr>
        <p:spPr>
          <a:xfrm>
            <a:off x="1703512" y="943372"/>
            <a:ext cx="5400600" cy="4971256"/>
          </a:xfrm>
        </p:spPr>
        <p:txBody>
          <a:bodyPr/>
          <a:lstStyle/>
          <a:p>
            <a:pPr marL="0" indent="0">
              <a:buNone/>
            </a:pPr>
            <a:r>
              <a:rPr lang="en-US" altLang="zh-CN" dirty="0"/>
              <a:t>        DBMS</a:t>
            </a:r>
            <a:r>
              <a:rPr lang="zh-CN" altLang="en-US" dirty="0"/>
              <a:t>用一颗表达式树来表示</a:t>
            </a:r>
            <a:r>
              <a:rPr lang="en-US" altLang="zh-CN" dirty="0">
                <a:solidFill>
                  <a:srgbClr val="FF0000"/>
                </a:solidFill>
              </a:rPr>
              <a:t>where</a:t>
            </a:r>
            <a:r>
              <a:rPr lang="zh-CN" altLang="en-US" dirty="0"/>
              <a:t>子句，树的每个结点表示不同的表达式类型。</a:t>
            </a:r>
            <a:endParaRPr lang="en-US" altLang="zh-CN" dirty="0"/>
          </a:p>
          <a:p>
            <a:pPr marL="246063" lvl="2">
              <a:buFont typeface="Wingdings" panose="05000000000000000000" pitchFamily="2" charset="2"/>
              <a:buChar char="Ø"/>
            </a:pPr>
            <a:r>
              <a:rPr lang="zh-CN" altLang="en-US" sz="2400" dirty="0"/>
              <a:t>逻辑运算符：与，或</a:t>
            </a:r>
            <a:endParaRPr lang="en-US" altLang="zh-CN" sz="2400" dirty="0"/>
          </a:p>
          <a:p>
            <a:pPr marL="246063" lvl="2">
              <a:buFont typeface="Wingdings" panose="05000000000000000000" pitchFamily="2" charset="2"/>
              <a:buChar char="Ø"/>
            </a:pPr>
            <a:r>
              <a:rPr lang="zh-CN" altLang="en-US" sz="2400" dirty="0"/>
              <a:t>比较运算符：</a:t>
            </a:r>
            <a:r>
              <a:rPr lang="en-US" altLang="zh-CN" sz="2400" dirty="0"/>
              <a:t>=</a:t>
            </a:r>
            <a:r>
              <a:rPr lang="zh-CN" altLang="en-US" sz="2400" dirty="0"/>
              <a:t>，</a:t>
            </a:r>
            <a:r>
              <a:rPr lang="en-US" altLang="zh-CN" sz="2400" dirty="0"/>
              <a:t>&gt;,&lt;,!=,…</a:t>
            </a:r>
          </a:p>
          <a:p>
            <a:pPr marL="246063" lvl="2">
              <a:buFont typeface="Wingdings" panose="05000000000000000000" pitchFamily="2" charset="2"/>
              <a:buChar char="Ø"/>
            </a:pPr>
            <a:r>
              <a:rPr lang="zh-CN" altLang="en-US" sz="2400" dirty="0"/>
              <a:t>算数运算符：</a:t>
            </a:r>
            <a:r>
              <a:rPr lang="en-US" altLang="zh-CN" sz="2400" dirty="0"/>
              <a:t>+,-,*,/,….</a:t>
            </a:r>
          </a:p>
          <a:p>
            <a:pPr marL="246063" lvl="2">
              <a:buFont typeface="Wingdings" panose="05000000000000000000" pitchFamily="2" charset="2"/>
              <a:buChar char="Ø"/>
            </a:pPr>
            <a:r>
              <a:rPr lang="zh-CN" altLang="en-US" sz="2400" dirty="0"/>
              <a:t>常量</a:t>
            </a:r>
            <a:endParaRPr lang="en-US" altLang="zh-CN" sz="2400" dirty="0"/>
          </a:p>
          <a:p>
            <a:pPr marL="246063" lvl="2">
              <a:buFont typeface="Wingdings" panose="05000000000000000000" pitchFamily="2" charset="2"/>
              <a:buChar char="Ø"/>
            </a:pPr>
            <a:r>
              <a:rPr lang="zh-CN" altLang="en-US" sz="2400" dirty="0"/>
              <a:t>元组属性</a:t>
            </a:r>
          </a:p>
        </p:txBody>
      </p:sp>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8096" y="22822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7464152" y="1164814"/>
            <a:ext cx="3031606" cy="1112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b="1" dirty="0" err="1">
                <a:solidFill>
                  <a:prstClr val="black"/>
                </a:solidFill>
                <a:latin typeface="新宋体" panose="02010609030101010101" pitchFamily="49" charset="-122"/>
                <a:ea typeface="新宋体" panose="02010609030101010101" pitchFamily="49" charset="-122"/>
              </a:rPr>
              <a:t>R.id,S.cdate</a:t>
            </a:r>
            <a:endParaRPr lang="en-US" altLang="zh-CN" sz="1800" b="1" dirty="0">
              <a:solidFill>
                <a:prstClr val="black"/>
              </a:solidFill>
              <a:latin typeface="新宋体" panose="02010609030101010101" pitchFamily="49" charset="-122"/>
              <a:ea typeface="新宋体" panose="02010609030101010101" pitchFamily="49" charset="-122"/>
            </a:endParaRPr>
          </a:p>
          <a:p>
            <a:pPr algn="ctr"/>
            <a:r>
              <a:rPr lang="en-US" altLang="zh-CN" sz="1800" dirty="0">
                <a:solidFill>
                  <a:prstClr val="black"/>
                </a:solidFill>
                <a:latin typeface="新宋体" panose="02010609030101010101" pitchFamily="49" charset="-122"/>
                <a:ea typeface="新宋体" panose="02010609030101010101" pitchFamily="49" charset="-122"/>
              </a:rPr>
              <a:t>From R join S</a:t>
            </a:r>
          </a:p>
          <a:p>
            <a:pPr algn="ctr"/>
            <a:r>
              <a:rPr lang="en-US" altLang="zh-CN" sz="1800" b="1" dirty="0">
                <a:solidFill>
                  <a:prstClr val="black"/>
                </a:solidFill>
                <a:latin typeface="新宋体" panose="02010609030101010101" pitchFamily="49" charset="-122"/>
                <a:ea typeface="新宋体" panose="02010609030101010101" pitchFamily="49" charset="-122"/>
              </a:rPr>
              <a:t>ON R.id=S.id</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&gt;100</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7214589"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And</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6154422" y="4073463"/>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544272"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&gt;</a:t>
            </a:r>
            <a:endParaRPr lang="zh-CN" altLang="en-US" sz="1800" dirty="0">
              <a:solidFill>
                <a:prstClr val="black"/>
              </a:solidFill>
              <a:latin typeface="Tahoma" pitchFamily="34" charset="0"/>
            </a:endParaRPr>
          </a:p>
        </p:txBody>
      </p:sp>
      <p:sp>
        <p:nvSpPr>
          <p:cNvPr id="8" name="矩形 7">
            <a:extLst>
              <a:ext uri="{FF2B5EF4-FFF2-40B4-BE49-F238E27FC236}">
                <a16:creationId xmlns:a16="http://schemas.microsoft.com/office/drawing/2014/main" id="{831402CE-1C1F-450D-B44F-0C4DC012BDAF}"/>
              </a:ext>
            </a:extLst>
          </p:cNvPr>
          <p:cNvSpPr/>
          <p:nvPr/>
        </p:nvSpPr>
        <p:spPr bwMode="auto">
          <a:xfrm>
            <a:off x="5209806" y="4941168"/>
            <a:ext cx="115212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Attribute(R.id)</a:t>
            </a:r>
            <a:endParaRPr lang="zh-CN" altLang="en-US" sz="1200" dirty="0">
              <a:solidFill>
                <a:prstClr val="black"/>
              </a:solidFill>
              <a:latin typeface="Tahoma" pitchFamily="34" charset="0"/>
            </a:endParaRPr>
          </a:p>
        </p:txBody>
      </p:sp>
      <p:sp>
        <p:nvSpPr>
          <p:cNvPr id="10" name="矩形 9">
            <a:extLst>
              <a:ext uri="{FF2B5EF4-FFF2-40B4-BE49-F238E27FC236}">
                <a16:creationId xmlns:a16="http://schemas.microsoft.com/office/drawing/2014/main" id="{E0CF396E-AD45-4427-8736-131B915E5A62}"/>
              </a:ext>
            </a:extLst>
          </p:cNvPr>
          <p:cNvSpPr/>
          <p:nvPr/>
        </p:nvSpPr>
        <p:spPr bwMode="auto">
          <a:xfrm>
            <a:off x="6766490"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Attribute(S.id)</a:t>
            </a:r>
            <a:endParaRPr lang="zh-CN" altLang="en-US" sz="12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96820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Attribute(</a:t>
            </a:r>
            <a:r>
              <a:rPr lang="en-US" altLang="zh-CN" sz="1200" dirty="0" err="1">
                <a:solidFill>
                  <a:prstClr val="black"/>
                </a:solidFill>
                <a:latin typeface="Tahoma" pitchFamily="34" charset="0"/>
              </a:rPr>
              <a:t>S.value</a:t>
            </a:r>
            <a:r>
              <a:rPr lang="en-US" altLang="zh-CN" sz="1200" dirty="0">
                <a:solidFill>
                  <a:prstClr val="black"/>
                </a:solidFill>
                <a:latin typeface="Tahoma" pitchFamily="34" charset="0"/>
              </a:rPr>
              <a:t>)</a:t>
            </a:r>
            <a:endParaRPr lang="zh-CN" altLang="en-US" sz="12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552384" y="4941168"/>
            <a:ext cx="1057702"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200" dirty="0">
                <a:solidFill>
                  <a:prstClr val="black"/>
                </a:solidFill>
                <a:latin typeface="Tahoma" pitchFamily="34" charset="0"/>
              </a:rPr>
              <a:t>Constant(100)</a:t>
            </a:r>
            <a:endParaRPr lang="zh-CN" altLang="en-US" sz="12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8235861"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stCxn id="2" idx="2"/>
            <a:endCxn id="6" idx="0"/>
          </p:cNvCxnSpPr>
          <p:nvPr/>
        </p:nvCxnSpPr>
        <p:spPr bwMode="auto">
          <a:xfrm rot="5400000">
            <a:off x="7042743" y="3289548"/>
            <a:ext cx="507665" cy="1060167"/>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8" name="连接符: 曲线 17">
            <a:extLst>
              <a:ext uri="{FF2B5EF4-FFF2-40B4-BE49-F238E27FC236}">
                <a16:creationId xmlns:a16="http://schemas.microsoft.com/office/drawing/2014/main" id="{D6FA2EED-95F7-4131-8FAB-D1D1FF04D14A}"/>
              </a:ext>
            </a:extLst>
          </p:cNvPr>
          <p:cNvCxnSpPr>
            <a:stCxn id="6" idx="2"/>
            <a:endCxn id="8" idx="0"/>
          </p:cNvCxnSpPr>
          <p:nvPr/>
        </p:nvCxnSpPr>
        <p:spPr bwMode="auto">
          <a:xfrm rot="5400000">
            <a:off x="6022349" y="4197025"/>
            <a:ext cx="507665" cy="98062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0" name="连接符: 曲线 19">
            <a:extLst>
              <a:ext uri="{FF2B5EF4-FFF2-40B4-BE49-F238E27FC236}">
                <a16:creationId xmlns:a16="http://schemas.microsoft.com/office/drawing/2014/main" id="{89A57BF1-D7AF-4351-92C8-2A1E700B3E79}"/>
              </a:ext>
            </a:extLst>
          </p:cNvPr>
          <p:cNvCxnSpPr>
            <a:stCxn id="6" idx="2"/>
            <a:endCxn id="10" idx="0"/>
          </p:cNvCxnSpPr>
          <p:nvPr/>
        </p:nvCxnSpPr>
        <p:spPr bwMode="auto">
          <a:xfrm rot="16200000" flipH="1">
            <a:off x="6777084" y="4422910"/>
            <a:ext cx="507665" cy="5288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stCxn id="7" idx="2"/>
            <a:endCxn id="11" idx="0"/>
          </p:cNvCxnSpPr>
          <p:nvPr/>
        </p:nvCxnSpPr>
        <p:spPr bwMode="auto">
          <a:xfrm rot="5400000">
            <a:off x="8616280" y="4401108"/>
            <a:ext cx="504056" cy="576064"/>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stCxn id="7" idx="2"/>
            <a:endCxn id="12" idx="0"/>
          </p:cNvCxnSpPr>
          <p:nvPr/>
        </p:nvCxnSpPr>
        <p:spPr bwMode="auto">
          <a:xfrm rot="16200000" flipH="1">
            <a:off x="9366759" y="4226693"/>
            <a:ext cx="504056" cy="924895"/>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7608168" y="1700808"/>
            <a:ext cx="2664296" cy="576064"/>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9" name="灯片编号占位符 8">
            <a:extLst>
              <a:ext uri="{FF2B5EF4-FFF2-40B4-BE49-F238E27FC236}">
                <a16:creationId xmlns:a16="http://schemas.microsoft.com/office/drawing/2014/main" id="{AE0D925A-2BCE-4860-81B7-2B46818A3CBE}"/>
              </a:ext>
            </a:extLst>
          </p:cNvPr>
          <p:cNvSpPr>
            <a:spLocks noGrp="1"/>
          </p:cNvSpPr>
          <p:nvPr>
            <p:ph type="sldNum" sz="quarter" idx="12"/>
          </p:nvPr>
        </p:nvSpPr>
        <p:spPr/>
        <p:txBody>
          <a:bodyPr/>
          <a:lstStyle/>
          <a:p>
            <a:pPr>
              <a:defRPr/>
            </a:pPr>
            <a:fld id="{BCABB3B7-40FC-498F-90D6-69ECBA7F181C}" type="slidenum">
              <a:rPr lang="zh-CN" altLang="en-US" smtClean="0"/>
              <a:pPr>
                <a:defRPr/>
              </a:pPr>
              <a:t>134</a:t>
            </a:fld>
            <a:endParaRPr lang="en-US" altLang="zh-CN"/>
          </a:p>
        </p:txBody>
      </p:sp>
    </p:spTree>
    <p:extLst>
      <p:ext uri="{BB962C8B-B14F-4D97-AF65-F5344CB8AC3E}">
        <p14:creationId xmlns:p14="http://schemas.microsoft.com/office/powerpoint/2010/main" val="39882540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666654" y="364008"/>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5580503" y="32057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4007768" y="4073463"/>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6910186" y="4077072"/>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6192570" y="4941168"/>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7918298" y="494116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6601775" y="3156594"/>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5280515" y="3161406"/>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6946806" y="4365720"/>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7774282" y="4185084"/>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102302" y="1400872"/>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a:t>
            </a:r>
            <a:r>
              <a:rPr lang="zh-CN" altLang="en-US" dirty="0">
                <a:solidFill>
                  <a:srgbClr val="FF0000"/>
                </a:solidFill>
              </a:rPr>
              <a:t>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278552"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253704" y="1537245"/>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602488" y="1537246"/>
            <a:ext cx="19580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灯片编号占位符 2">
            <a:extLst>
              <a:ext uri="{FF2B5EF4-FFF2-40B4-BE49-F238E27FC236}">
                <a16:creationId xmlns:a16="http://schemas.microsoft.com/office/drawing/2014/main" id="{91A21A7F-BFDA-4DB1-86AF-075EBDAACF5A}"/>
              </a:ext>
            </a:extLst>
          </p:cNvPr>
          <p:cNvSpPr>
            <a:spLocks noGrp="1"/>
          </p:cNvSpPr>
          <p:nvPr>
            <p:ph type="sldNum" sz="quarter" idx="12"/>
          </p:nvPr>
        </p:nvSpPr>
        <p:spPr/>
        <p:txBody>
          <a:bodyPr/>
          <a:lstStyle/>
          <a:p>
            <a:pPr>
              <a:defRPr/>
            </a:pPr>
            <a:fld id="{BCABB3B7-40FC-498F-90D6-69ECBA7F181C}" type="slidenum">
              <a:rPr lang="zh-CN" altLang="en-US" smtClean="0"/>
              <a:pPr>
                <a:defRPr/>
              </a:pPr>
              <a:t>135</a:t>
            </a:fld>
            <a:endParaRPr lang="en-US" altLang="zh-CN"/>
          </a:p>
        </p:txBody>
      </p:sp>
    </p:spTree>
    <p:extLst>
      <p:ext uri="{BB962C8B-B14F-4D97-AF65-F5344CB8AC3E}">
        <p14:creationId xmlns:p14="http://schemas.microsoft.com/office/powerpoint/2010/main" val="7129895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8" name="灯片编号占位符 17">
            <a:extLst>
              <a:ext uri="{FF2B5EF4-FFF2-40B4-BE49-F238E27FC236}">
                <a16:creationId xmlns:a16="http://schemas.microsoft.com/office/drawing/2014/main" id="{A44C6001-D254-4F2B-9533-8A0FF5EAB3AC}"/>
              </a:ext>
            </a:extLst>
          </p:cNvPr>
          <p:cNvSpPr>
            <a:spLocks noGrp="1"/>
          </p:cNvSpPr>
          <p:nvPr>
            <p:ph type="sldNum" sz="quarter" idx="12"/>
          </p:nvPr>
        </p:nvSpPr>
        <p:spPr/>
        <p:txBody>
          <a:bodyPr/>
          <a:lstStyle/>
          <a:p>
            <a:pPr>
              <a:defRPr/>
            </a:pPr>
            <a:fld id="{BCABB3B7-40FC-498F-90D6-69ECBA7F181C}" type="slidenum">
              <a:rPr lang="zh-CN" altLang="en-US" smtClean="0"/>
              <a:pPr>
                <a:defRPr/>
              </a:pPr>
              <a:t>136</a:t>
            </a:fld>
            <a:endParaRPr lang="en-US" altLang="zh-CN"/>
          </a:p>
        </p:txBody>
      </p:sp>
    </p:spTree>
    <p:extLst>
      <p:ext uri="{BB962C8B-B14F-4D97-AF65-F5344CB8AC3E}">
        <p14:creationId xmlns:p14="http://schemas.microsoft.com/office/powerpoint/2010/main" val="8300632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9D6E5904-780F-4FD8-A2BF-6C48EC128C76}"/>
              </a:ext>
            </a:extLst>
          </p:cNvPr>
          <p:cNvSpPr txBox="1">
            <a:spLocks noChangeArrowheads="1"/>
          </p:cNvSpPr>
          <p:nvPr/>
        </p:nvSpPr>
        <p:spPr bwMode="auto">
          <a:xfrm>
            <a:off x="1793060" y="280852"/>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4.4 </a:t>
            </a:r>
            <a:r>
              <a:rPr kumimoji="0" lang="zh-CN" altLang="en-US" sz="3600" dirty="0">
                <a:solidFill>
                  <a:srgbClr val="04617B"/>
                </a:solidFill>
                <a:latin typeface="隶书" panose="02010509060101010101" pitchFamily="49" charset="-122"/>
                <a:ea typeface="隶书" panose="02010509060101010101" pitchFamily="49" charset="-122"/>
              </a:rPr>
              <a:t>表达式计算</a:t>
            </a:r>
          </a:p>
        </p:txBody>
      </p:sp>
      <p:sp>
        <p:nvSpPr>
          <p:cNvPr id="5" name="矩形 4">
            <a:extLst>
              <a:ext uri="{FF2B5EF4-FFF2-40B4-BE49-F238E27FC236}">
                <a16:creationId xmlns:a16="http://schemas.microsoft.com/office/drawing/2014/main" id="{8893BC0C-5A48-46FE-B493-47B13CB19643}"/>
              </a:ext>
            </a:extLst>
          </p:cNvPr>
          <p:cNvSpPr/>
          <p:nvPr/>
        </p:nvSpPr>
        <p:spPr bwMode="auto">
          <a:xfrm>
            <a:off x="2085390" y="1484784"/>
            <a:ext cx="2664296" cy="57606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b="1" dirty="0">
                <a:solidFill>
                  <a:prstClr val="black"/>
                </a:solidFill>
                <a:latin typeface="新宋体" panose="02010609030101010101" pitchFamily="49" charset="-122"/>
                <a:ea typeface="新宋体" panose="02010609030101010101" pitchFamily="49" charset="-122"/>
              </a:rPr>
              <a:t>Select *</a:t>
            </a:r>
            <a:r>
              <a:rPr lang="en-US" altLang="zh-CN" sz="1800" dirty="0">
                <a:solidFill>
                  <a:prstClr val="black"/>
                </a:solidFill>
                <a:latin typeface="新宋体" panose="02010609030101010101" pitchFamily="49" charset="-122"/>
                <a:ea typeface="新宋体" panose="02010609030101010101" pitchFamily="49" charset="-122"/>
              </a:rPr>
              <a:t> From S</a:t>
            </a:r>
          </a:p>
          <a:p>
            <a:pPr algn="ctr"/>
            <a:r>
              <a:rPr lang="en-US" altLang="zh-CN" sz="1800" dirty="0">
                <a:solidFill>
                  <a:prstClr val="black"/>
                </a:solidFill>
                <a:latin typeface="新宋体" panose="02010609030101010101" pitchFamily="49" charset="-122"/>
                <a:ea typeface="新宋体" panose="02010609030101010101" pitchFamily="49" charset="-122"/>
              </a:rPr>
              <a:t>Where </a:t>
            </a:r>
            <a:r>
              <a:rPr lang="en-US" altLang="zh-CN" sz="1800" dirty="0" err="1">
                <a:solidFill>
                  <a:prstClr val="black"/>
                </a:solidFill>
                <a:latin typeface="新宋体" panose="02010609030101010101" pitchFamily="49" charset="-122"/>
                <a:ea typeface="新宋体" panose="02010609030101010101" pitchFamily="49" charset="-122"/>
              </a:rPr>
              <a:t>S.value</a:t>
            </a:r>
            <a:r>
              <a:rPr lang="en-US" altLang="zh-CN" sz="1800" dirty="0">
                <a:solidFill>
                  <a:prstClr val="black"/>
                </a:solidFill>
                <a:latin typeface="新宋体" panose="02010609030101010101" pitchFamily="49" charset="-122"/>
                <a:ea typeface="新宋体" panose="02010609030101010101" pitchFamily="49" charset="-122"/>
              </a:rPr>
              <a:t>=?+1</a:t>
            </a:r>
            <a:endParaRPr lang="zh-CN" altLang="en-US" sz="1800" b="1" dirty="0">
              <a:solidFill>
                <a:prstClr val="black"/>
              </a:solidFill>
              <a:latin typeface="新宋体" panose="02010609030101010101" pitchFamily="49" charset="-122"/>
              <a:ea typeface="新宋体" panose="02010609030101010101" pitchFamily="49" charset="-122"/>
            </a:endParaRPr>
          </a:p>
        </p:txBody>
      </p:sp>
      <p:sp>
        <p:nvSpPr>
          <p:cNvPr id="2" name="矩形 1">
            <a:extLst>
              <a:ext uri="{FF2B5EF4-FFF2-40B4-BE49-F238E27FC236}">
                <a16:creationId xmlns:a16="http://schemas.microsoft.com/office/drawing/2014/main" id="{9A84A711-95AA-4B5A-8106-DABD79AD6DB6}"/>
              </a:ext>
            </a:extLst>
          </p:cNvPr>
          <p:cNvSpPr/>
          <p:nvPr/>
        </p:nvSpPr>
        <p:spPr bwMode="auto">
          <a:xfrm>
            <a:off x="6710533" y="292494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6" name="矩形 5">
            <a:extLst>
              <a:ext uri="{FF2B5EF4-FFF2-40B4-BE49-F238E27FC236}">
                <a16:creationId xmlns:a16="http://schemas.microsoft.com/office/drawing/2014/main" id="{9A0FAC55-8679-4E53-9B9D-01429800F43C}"/>
              </a:ext>
            </a:extLst>
          </p:cNvPr>
          <p:cNvSpPr/>
          <p:nvPr/>
        </p:nvSpPr>
        <p:spPr bwMode="auto">
          <a:xfrm>
            <a:off x="5137798" y="3792649"/>
            <a:ext cx="1736704"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err="1">
                <a:solidFill>
                  <a:prstClr val="black"/>
                </a:solidFill>
                <a:latin typeface="Tahoma" pitchFamily="34" charset="0"/>
              </a:rPr>
              <a:t>Arribute</a:t>
            </a:r>
            <a:r>
              <a:rPr lang="en-US" altLang="zh-CN" sz="1800" dirty="0">
                <a:solidFill>
                  <a:prstClr val="black"/>
                </a:solidFill>
                <a:latin typeface="Tahoma" pitchFamily="34" charset="0"/>
              </a:rPr>
              <a:t>(</a:t>
            </a:r>
            <a:r>
              <a:rPr lang="en-US" altLang="zh-CN" sz="1800" dirty="0" err="1">
                <a:solidFill>
                  <a:prstClr val="black"/>
                </a:solidFill>
                <a:latin typeface="Tahoma" pitchFamily="34" charset="0"/>
              </a:rPr>
              <a:t>S.value</a:t>
            </a:r>
            <a:r>
              <a:rPr lang="en-US" altLang="zh-CN" sz="1800" dirty="0">
                <a:solidFill>
                  <a:prstClr val="black"/>
                </a:solidFill>
                <a:latin typeface="Tahoma" pitchFamily="34" charset="0"/>
              </a:rPr>
              <a:t>)</a:t>
            </a:r>
            <a:endParaRPr lang="zh-CN" altLang="en-US" sz="1800" dirty="0">
              <a:solidFill>
                <a:prstClr val="black"/>
              </a:solidFill>
              <a:latin typeface="Tahoma" pitchFamily="34" charset="0"/>
            </a:endParaRPr>
          </a:p>
        </p:txBody>
      </p:sp>
      <p:sp>
        <p:nvSpPr>
          <p:cNvPr id="7" name="矩形 6">
            <a:extLst>
              <a:ext uri="{FF2B5EF4-FFF2-40B4-BE49-F238E27FC236}">
                <a16:creationId xmlns:a16="http://schemas.microsoft.com/office/drawing/2014/main" id="{C2B4B298-4F04-4928-A97C-D5E2ED0822A5}"/>
              </a:ext>
            </a:extLst>
          </p:cNvPr>
          <p:cNvSpPr/>
          <p:nvPr/>
        </p:nvSpPr>
        <p:spPr bwMode="auto">
          <a:xfrm>
            <a:off x="8040216" y="3796258"/>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rPr>
              <a:t>+</a:t>
            </a:r>
            <a:endParaRPr lang="zh-CN" altLang="en-US" sz="1800" dirty="0">
              <a:solidFill>
                <a:prstClr val="black"/>
              </a:solidFill>
              <a:latin typeface="Tahoma" pitchFamily="34" charset="0"/>
            </a:endParaRPr>
          </a:p>
        </p:txBody>
      </p:sp>
      <p:sp>
        <p:nvSpPr>
          <p:cNvPr id="11" name="矩形 10">
            <a:extLst>
              <a:ext uri="{FF2B5EF4-FFF2-40B4-BE49-F238E27FC236}">
                <a16:creationId xmlns:a16="http://schemas.microsoft.com/office/drawing/2014/main" id="{EA34E58B-B458-40B1-A116-21D12CAAFFEA}"/>
              </a:ext>
            </a:extLst>
          </p:cNvPr>
          <p:cNvSpPr/>
          <p:nvPr/>
        </p:nvSpPr>
        <p:spPr bwMode="auto">
          <a:xfrm>
            <a:off x="7322600" y="4660354"/>
            <a:ext cx="1365688"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Parameter(0)</a:t>
            </a:r>
            <a:endParaRPr lang="zh-CN" altLang="en-US" sz="1800" dirty="0">
              <a:solidFill>
                <a:prstClr val="black"/>
              </a:solidFill>
              <a:latin typeface="Tahoma" pitchFamily="34" charset="0"/>
            </a:endParaRPr>
          </a:p>
        </p:txBody>
      </p:sp>
      <p:sp>
        <p:nvSpPr>
          <p:cNvPr id="12" name="矩形 11">
            <a:extLst>
              <a:ext uri="{FF2B5EF4-FFF2-40B4-BE49-F238E27FC236}">
                <a16:creationId xmlns:a16="http://schemas.microsoft.com/office/drawing/2014/main" id="{B70D952E-8208-45A0-8782-01D64112B88F}"/>
              </a:ext>
            </a:extLst>
          </p:cNvPr>
          <p:cNvSpPr/>
          <p:nvPr/>
        </p:nvSpPr>
        <p:spPr bwMode="auto">
          <a:xfrm>
            <a:off x="9048328" y="4660354"/>
            <a:ext cx="1224136" cy="3600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sz="1800" dirty="0">
                <a:solidFill>
                  <a:prstClr val="black"/>
                </a:solidFill>
                <a:latin typeface="Tahoma" pitchFamily="34" charset="0"/>
              </a:rPr>
              <a:t>Constant(1)</a:t>
            </a:r>
            <a:endParaRPr lang="zh-CN" altLang="en-US" sz="1800" dirty="0">
              <a:solidFill>
                <a:prstClr val="black"/>
              </a:solidFill>
              <a:latin typeface="Tahoma" pitchFamily="34" charset="0"/>
            </a:endParaRPr>
          </a:p>
        </p:txBody>
      </p:sp>
      <p:cxnSp>
        <p:nvCxnSpPr>
          <p:cNvPr id="14" name="连接符: 曲线 13">
            <a:extLst>
              <a:ext uri="{FF2B5EF4-FFF2-40B4-BE49-F238E27FC236}">
                <a16:creationId xmlns:a16="http://schemas.microsoft.com/office/drawing/2014/main" id="{E24C0341-11E0-4E30-8677-738083A9344C}"/>
              </a:ext>
            </a:extLst>
          </p:cNvPr>
          <p:cNvCxnSpPr>
            <a:stCxn id="2" idx="2"/>
            <a:endCxn id="7" idx="0"/>
          </p:cNvCxnSpPr>
          <p:nvPr/>
        </p:nvCxnSpPr>
        <p:spPr bwMode="auto">
          <a:xfrm rot="16200000" flipH="1">
            <a:off x="7731805" y="2875780"/>
            <a:ext cx="511274" cy="1329683"/>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16" name="连接符: 曲线 15">
            <a:extLst>
              <a:ext uri="{FF2B5EF4-FFF2-40B4-BE49-F238E27FC236}">
                <a16:creationId xmlns:a16="http://schemas.microsoft.com/office/drawing/2014/main" id="{38748AC5-08A3-489F-B144-1FBB769A287C}"/>
              </a:ext>
            </a:extLst>
          </p:cNvPr>
          <p:cNvCxnSpPr>
            <a:cxnSpLocks/>
            <a:stCxn id="2" idx="2"/>
            <a:endCxn id="6" idx="0"/>
          </p:cNvCxnSpPr>
          <p:nvPr/>
        </p:nvCxnSpPr>
        <p:spPr bwMode="auto">
          <a:xfrm rot="5400000">
            <a:off x="6410545" y="2880592"/>
            <a:ext cx="507665" cy="1316451"/>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曲线 21">
            <a:extLst>
              <a:ext uri="{FF2B5EF4-FFF2-40B4-BE49-F238E27FC236}">
                <a16:creationId xmlns:a16="http://schemas.microsoft.com/office/drawing/2014/main" id="{52C48C14-AB34-4D96-80D8-86A10C838EAA}"/>
              </a:ext>
            </a:extLst>
          </p:cNvPr>
          <p:cNvCxnSpPr>
            <a:cxnSpLocks/>
            <a:stCxn id="7" idx="2"/>
            <a:endCxn id="11" idx="0"/>
          </p:cNvCxnSpPr>
          <p:nvPr/>
        </p:nvCxnSpPr>
        <p:spPr bwMode="auto">
          <a:xfrm rot="5400000">
            <a:off x="8076836" y="4084906"/>
            <a:ext cx="504056" cy="646840"/>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曲线 23">
            <a:extLst>
              <a:ext uri="{FF2B5EF4-FFF2-40B4-BE49-F238E27FC236}">
                <a16:creationId xmlns:a16="http://schemas.microsoft.com/office/drawing/2014/main" id="{0A424602-F5BA-4B85-B755-4ABCACA9986A}"/>
              </a:ext>
            </a:extLst>
          </p:cNvPr>
          <p:cNvCxnSpPr>
            <a:cxnSpLocks/>
            <a:stCxn id="7" idx="2"/>
            <a:endCxn id="12" idx="0"/>
          </p:cNvCxnSpPr>
          <p:nvPr/>
        </p:nvCxnSpPr>
        <p:spPr bwMode="auto">
          <a:xfrm rot="16200000" flipH="1">
            <a:off x="8904312" y="3904270"/>
            <a:ext cx="504056" cy="1008112"/>
          </a:xfrm>
          <a:prstGeom prst="curvedConnector3">
            <a:avLst/>
          </a:prstGeom>
          <a:solidFill>
            <a:schemeClr val="bg1"/>
          </a:solidFill>
          <a:ln w="9525" cap="flat" cmpd="sng" algn="ctr">
            <a:solidFill>
              <a:schemeClr val="tx1"/>
            </a:solidFill>
            <a:prstDash val="solid"/>
            <a:round/>
            <a:headEnd type="none" w="med" len="med"/>
            <a:tailEnd type="triangle"/>
          </a:ln>
          <a:effectLst/>
        </p:spPr>
      </p:cxnSp>
      <p:sp>
        <p:nvSpPr>
          <p:cNvPr id="25" name="矩形 24">
            <a:extLst>
              <a:ext uri="{FF2B5EF4-FFF2-40B4-BE49-F238E27FC236}">
                <a16:creationId xmlns:a16="http://schemas.microsoft.com/office/drawing/2014/main" id="{275C6F57-9D81-4F6A-8795-16B3CB687A5B}"/>
              </a:ext>
            </a:extLst>
          </p:cNvPr>
          <p:cNvSpPr/>
          <p:nvPr/>
        </p:nvSpPr>
        <p:spPr bwMode="auto">
          <a:xfrm>
            <a:off x="3071664" y="1784720"/>
            <a:ext cx="1440160" cy="27612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3" name="矩形 12">
            <a:extLst>
              <a:ext uri="{FF2B5EF4-FFF2-40B4-BE49-F238E27FC236}">
                <a16:creationId xmlns:a16="http://schemas.microsoft.com/office/drawing/2014/main" id="{9442FF86-F6DD-4844-9589-3B88EDFF6648}"/>
              </a:ext>
            </a:extLst>
          </p:cNvPr>
          <p:cNvSpPr/>
          <p:nvPr/>
        </p:nvSpPr>
        <p:spPr bwMode="auto">
          <a:xfrm>
            <a:off x="5209806" y="1400872"/>
            <a:ext cx="5400280" cy="789477"/>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15" name="文本框 14">
            <a:extLst>
              <a:ext uri="{FF2B5EF4-FFF2-40B4-BE49-F238E27FC236}">
                <a16:creationId xmlns:a16="http://schemas.microsoft.com/office/drawing/2014/main" id="{38834077-B14D-4A4F-BEBE-14F21CF5EAEB}"/>
              </a:ext>
            </a:extLst>
          </p:cNvPr>
          <p:cNvSpPr txBox="1"/>
          <p:nvPr/>
        </p:nvSpPr>
        <p:spPr>
          <a:xfrm>
            <a:off x="5785870" y="990020"/>
            <a:ext cx="1944216" cy="461665"/>
          </a:xfrm>
          <a:prstGeom prst="rect">
            <a:avLst/>
          </a:prstGeom>
          <a:noFill/>
        </p:spPr>
        <p:txBody>
          <a:bodyPr wrap="square" rtlCol="0">
            <a:spAutoFit/>
          </a:bodyPr>
          <a:lstStyle/>
          <a:p>
            <a:r>
              <a:rPr lang="zh-CN" altLang="en-US" dirty="0">
                <a:solidFill>
                  <a:prstClr val="black"/>
                </a:solidFill>
              </a:rPr>
              <a:t>执行上下文</a:t>
            </a:r>
          </a:p>
        </p:txBody>
      </p:sp>
      <p:sp>
        <p:nvSpPr>
          <p:cNvPr id="17" name="矩形 16">
            <a:extLst>
              <a:ext uri="{FF2B5EF4-FFF2-40B4-BE49-F238E27FC236}">
                <a16:creationId xmlns:a16="http://schemas.microsoft.com/office/drawing/2014/main" id="{37883AEA-AAF7-4089-85B5-0C77DF8F2E62}"/>
              </a:ext>
            </a:extLst>
          </p:cNvPr>
          <p:cNvSpPr/>
          <p:nvPr/>
        </p:nvSpPr>
        <p:spPr bwMode="auto">
          <a:xfrm>
            <a:off x="5386056" y="1544121"/>
            <a:ext cx="18722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当前元组</a:t>
            </a:r>
            <a:endParaRPr lang="en-US" altLang="zh-CN" sz="1600" dirty="0">
              <a:solidFill>
                <a:prstClr val="black"/>
              </a:solidFill>
              <a:latin typeface="Tahoma" pitchFamily="34" charset="0"/>
            </a:endParaRPr>
          </a:p>
          <a:p>
            <a:pPr algn="ctr"/>
            <a:r>
              <a:rPr lang="zh-CN" altLang="en-US" sz="1600" dirty="0">
                <a:solidFill>
                  <a:prstClr val="black"/>
                </a:solidFill>
              </a:rPr>
              <a:t>（</a:t>
            </a:r>
            <a:r>
              <a:rPr lang="en-US" altLang="zh-CN" sz="1600" dirty="0">
                <a:solidFill>
                  <a:prstClr val="black"/>
                </a:solidFill>
              </a:rPr>
              <a:t>123,1000</a:t>
            </a:r>
            <a:r>
              <a:rPr lang="zh-CN" altLang="en-US" sz="1600" dirty="0">
                <a:solidFill>
                  <a:prstClr val="black"/>
                </a:solidFill>
              </a:rPr>
              <a:t>）</a:t>
            </a:r>
            <a:endParaRPr lang="zh-CN" altLang="en-US" sz="1600" dirty="0">
              <a:solidFill>
                <a:prstClr val="black"/>
              </a:solidFill>
              <a:latin typeface="Tahoma" pitchFamily="34" charset="0"/>
            </a:endParaRPr>
          </a:p>
        </p:txBody>
      </p:sp>
      <p:sp>
        <p:nvSpPr>
          <p:cNvPr id="23" name="矩形 22">
            <a:extLst>
              <a:ext uri="{FF2B5EF4-FFF2-40B4-BE49-F238E27FC236}">
                <a16:creationId xmlns:a16="http://schemas.microsoft.com/office/drawing/2014/main" id="{538F1D3A-878B-4D16-B408-5BB2F53C7A4E}"/>
              </a:ext>
            </a:extLst>
          </p:cNvPr>
          <p:cNvSpPr/>
          <p:nvPr/>
        </p:nvSpPr>
        <p:spPr bwMode="auto">
          <a:xfrm>
            <a:off x="7464152" y="1544122"/>
            <a:ext cx="1245840"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rPr>
              <a:t>查询参数</a:t>
            </a:r>
            <a:endParaRPr lang="en-US" altLang="zh-CN" sz="1600" dirty="0">
              <a:solidFill>
                <a:prstClr val="black"/>
              </a:solidFill>
              <a:latin typeface="Tahoma" pitchFamily="34" charset="0"/>
            </a:endParaRPr>
          </a:p>
          <a:p>
            <a:pPr algn="ctr"/>
            <a:r>
              <a:rPr lang="en-US" altLang="zh-CN" sz="1600" dirty="0">
                <a:solidFill>
                  <a:prstClr val="black"/>
                </a:solidFill>
              </a:rPr>
              <a:t>999</a:t>
            </a:r>
            <a:endParaRPr lang="zh-CN" altLang="en-US" sz="1600" dirty="0">
              <a:solidFill>
                <a:prstClr val="black"/>
              </a:solidFill>
              <a:latin typeface="Tahoma" pitchFamily="34" charset="0"/>
            </a:endParaRPr>
          </a:p>
        </p:txBody>
      </p:sp>
      <p:sp>
        <p:nvSpPr>
          <p:cNvPr id="26" name="矩形 25">
            <a:extLst>
              <a:ext uri="{FF2B5EF4-FFF2-40B4-BE49-F238E27FC236}">
                <a16:creationId xmlns:a16="http://schemas.microsoft.com/office/drawing/2014/main" id="{F3BC39C7-99B1-4D18-86B7-BA34E1E6BBA4}"/>
              </a:ext>
            </a:extLst>
          </p:cNvPr>
          <p:cNvSpPr/>
          <p:nvPr/>
        </p:nvSpPr>
        <p:spPr bwMode="auto">
          <a:xfrm>
            <a:off x="8915880" y="1537246"/>
            <a:ext cx="1572608" cy="5167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sz="1600" dirty="0">
                <a:solidFill>
                  <a:prstClr val="black"/>
                </a:solidFill>
                <a:latin typeface="Tahoma" pitchFamily="34" charset="0"/>
              </a:rPr>
              <a:t>模式信息</a:t>
            </a:r>
            <a:endParaRPr lang="en-US" altLang="zh-CN" sz="1600" dirty="0">
              <a:solidFill>
                <a:prstClr val="black"/>
              </a:solidFill>
              <a:latin typeface="Tahoma" pitchFamily="34" charset="0"/>
            </a:endParaRPr>
          </a:p>
          <a:p>
            <a:pPr algn="ctr"/>
            <a:r>
              <a:rPr lang="en-US" altLang="zh-CN" sz="1600" dirty="0">
                <a:solidFill>
                  <a:prstClr val="black"/>
                </a:solidFill>
              </a:rPr>
              <a:t>S(</a:t>
            </a:r>
            <a:r>
              <a:rPr lang="en-US" altLang="zh-CN" sz="1600" dirty="0" err="1">
                <a:solidFill>
                  <a:prstClr val="black"/>
                </a:solidFill>
              </a:rPr>
              <a:t>int:id,int:value</a:t>
            </a:r>
            <a:r>
              <a:rPr lang="en-US" altLang="zh-CN" sz="1600" dirty="0">
                <a:solidFill>
                  <a:prstClr val="black"/>
                </a:solidFill>
              </a:rPr>
              <a:t>)</a:t>
            </a:r>
            <a:endParaRPr lang="zh-CN" altLang="en-US" sz="1600" dirty="0">
              <a:solidFill>
                <a:prstClr val="black"/>
              </a:solidFill>
              <a:latin typeface="Tahoma" pitchFamily="34" charset="0"/>
            </a:endParaRPr>
          </a:p>
        </p:txBody>
      </p:sp>
      <p:sp>
        <p:nvSpPr>
          <p:cNvPr id="3" name="箭头: 右 2">
            <a:extLst>
              <a:ext uri="{FF2B5EF4-FFF2-40B4-BE49-F238E27FC236}">
                <a16:creationId xmlns:a16="http://schemas.microsoft.com/office/drawing/2014/main" id="{14E87DE4-AD6B-465E-9703-6C3864871483}"/>
              </a:ext>
            </a:extLst>
          </p:cNvPr>
          <p:cNvSpPr/>
          <p:nvPr/>
        </p:nvSpPr>
        <p:spPr bwMode="auto">
          <a:xfrm rot="10800000">
            <a:off x="8306150" y="2924944"/>
            <a:ext cx="864096" cy="360038"/>
          </a:xfrm>
          <a:prstGeom prst="rightArrow">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8" name="文本框 7">
            <a:extLst>
              <a:ext uri="{FF2B5EF4-FFF2-40B4-BE49-F238E27FC236}">
                <a16:creationId xmlns:a16="http://schemas.microsoft.com/office/drawing/2014/main" id="{31D24A0D-53ED-4BD5-A52C-99DF4C2B82FE}"/>
              </a:ext>
            </a:extLst>
          </p:cNvPr>
          <p:cNvSpPr txBox="1"/>
          <p:nvPr/>
        </p:nvSpPr>
        <p:spPr>
          <a:xfrm>
            <a:off x="5479687" y="4154100"/>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9" name="文本框 8">
            <a:extLst>
              <a:ext uri="{FF2B5EF4-FFF2-40B4-BE49-F238E27FC236}">
                <a16:creationId xmlns:a16="http://schemas.microsoft.com/office/drawing/2014/main" id="{1D036693-03E1-4320-88D5-878F6904DC4C}"/>
              </a:ext>
            </a:extLst>
          </p:cNvPr>
          <p:cNvSpPr txBox="1"/>
          <p:nvPr/>
        </p:nvSpPr>
        <p:spPr>
          <a:xfrm>
            <a:off x="7597119" y="5020395"/>
            <a:ext cx="886194" cy="461665"/>
          </a:xfrm>
          <a:prstGeom prst="rect">
            <a:avLst/>
          </a:prstGeom>
          <a:noFill/>
        </p:spPr>
        <p:txBody>
          <a:bodyPr wrap="square" rtlCol="0">
            <a:spAutoFit/>
          </a:bodyPr>
          <a:lstStyle/>
          <a:p>
            <a:r>
              <a:rPr lang="en-US" altLang="zh-CN" dirty="0">
                <a:solidFill>
                  <a:prstClr val="black"/>
                </a:solidFill>
              </a:rPr>
              <a:t>999</a:t>
            </a:r>
            <a:endParaRPr lang="zh-CN" altLang="en-US" dirty="0">
              <a:solidFill>
                <a:prstClr val="black"/>
              </a:solidFill>
            </a:endParaRPr>
          </a:p>
        </p:txBody>
      </p:sp>
      <p:sp>
        <p:nvSpPr>
          <p:cNvPr id="10" name="文本框 9">
            <a:extLst>
              <a:ext uri="{FF2B5EF4-FFF2-40B4-BE49-F238E27FC236}">
                <a16:creationId xmlns:a16="http://schemas.microsoft.com/office/drawing/2014/main" id="{603AE62D-1700-447E-BD5C-978C030E3F59}"/>
              </a:ext>
            </a:extLst>
          </p:cNvPr>
          <p:cNvSpPr txBox="1"/>
          <p:nvPr/>
        </p:nvSpPr>
        <p:spPr>
          <a:xfrm flipH="1">
            <a:off x="9503997" y="5020395"/>
            <a:ext cx="287812" cy="461665"/>
          </a:xfrm>
          <a:prstGeom prst="rect">
            <a:avLst/>
          </a:prstGeom>
          <a:noFill/>
        </p:spPr>
        <p:txBody>
          <a:bodyPr wrap="square" rtlCol="0">
            <a:spAutoFit/>
          </a:bodyPr>
          <a:lstStyle/>
          <a:p>
            <a:r>
              <a:rPr lang="en-US" altLang="zh-CN" dirty="0">
                <a:solidFill>
                  <a:prstClr val="black"/>
                </a:solidFill>
              </a:rPr>
              <a:t>1</a:t>
            </a:r>
            <a:endParaRPr lang="zh-CN" altLang="en-US" dirty="0">
              <a:solidFill>
                <a:prstClr val="black"/>
              </a:solidFill>
            </a:endParaRPr>
          </a:p>
        </p:txBody>
      </p:sp>
      <p:sp>
        <p:nvSpPr>
          <p:cNvPr id="18" name="文本框 17">
            <a:extLst>
              <a:ext uri="{FF2B5EF4-FFF2-40B4-BE49-F238E27FC236}">
                <a16:creationId xmlns:a16="http://schemas.microsoft.com/office/drawing/2014/main" id="{DDAF1BE4-EA95-4ADA-94A3-DA0A6717CAF8}"/>
              </a:ext>
            </a:extLst>
          </p:cNvPr>
          <p:cNvSpPr txBox="1"/>
          <p:nvPr/>
        </p:nvSpPr>
        <p:spPr>
          <a:xfrm>
            <a:off x="1793060" y="2784537"/>
            <a:ext cx="3003146" cy="3785652"/>
          </a:xfrm>
          <a:prstGeom prst="rect">
            <a:avLst/>
          </a:prstGeom>
          <a:noFill/>
        </p:spPr>
        <p:txBody>
          <a:bodyPr wrap="square" rtlCol="0">
            <a:spAutoFit/>
          </a:bodyPr>
          <a:lstStyle/>
          <a:p>
            <a:r>
              <a:rPr lang="zh-CN" altLang="en-US" dirty="0">
                <a:solidFill>
                  <a:prstClr val="black"/>
                </a:solidFill>
              </a:rPr>
              <a:t>     通过这样的方式评估谓词比较慢，例如</a:t>
            </a:r>
            <a:r>
              <a:rPr lang="en-US" altLang="zh-CN" dirty="0">
                <a:solidFill>
                  <a:prstClr val="black"/>
                </a:solidFill>
              </a:rPr>
              <a:t>WHERE 1=1</a:t>
            </a:r>
            <a:r>
              <a:rPr lang="zh-CN" altLang="en-US" dirty="0">
                <a:solidFill>
                  <a:prstClr val="black"/>
                </a:solidFill>
              </a:rPr>
              <a:t>，</a:t>
            </a:r>
            <a:r>
              <a:rPr lang="en-US" altLang="zh-CN" dirty="0">
                <a:solidFill>
                  <a:prstClr val="black"/>
                </a:solidFill>
              </a:rPr>
              <a:t>DBMS</a:t>
            </a:r>
            <a:r>
              <a:rPr lang="zh-CN" altLang="en-US" dirty="0">
                <a:solidFill>
                  <a:prstClr val="black"/>
                </a:solidFill>
              </a:rPr>
              <a:t>需要遍历树结构。</a:t>
            </a:r>
            <a:endParaRPr lang="en-US" altLang="zh-CN" dirty="0">
              <a:solidFill>
                <a:prstClr val="black"/>
              </a:solidFill>
            </a:endParaRPr>
          </a:p>
          <a:p>
            <a:r>
              <a:rPr lang="en-US" altLang="zh-CN" dirty="0">
                <a:solidFill>
                  <a:prstClr val="black"/>
                </a:solidFill>
              </a:rPr>
              <a:t>     DBMS</a:t>
            </a:r>
            <a:r>
              <a:rPr lang="zh-CN" altLang="en-US" dirty="0">
                <a:solidFill>
                  <a:prstClr val="black"/>
                </a:solidFill>
              </a:rPr>
              <a:t>可通过使用编译原理的技术，对树进行后根遍历，依次计算每个结点，得到执行结果。</a:t>
            </a:r>
            <a:endParaRPr lang="en-US" altLang="zh-CN" dirty="0">
              <a:solidFill>
                <a:prstClr val="black"/>
              </a:solidFill>
            </a:endParaRPr>
          </a:p>
        </p:txBody>
      </p:sp>
      <p:sp>
        <p:nvSpPr>
          <p:cNvPr id="27" name="文本框 26">
            <a:extLst>
              <a:ext uri="{FF2B5EF4-FFF2-40B4-BE49-F238E27FC236}">
                <a16:creationId xmlns:a16="http://schemas.microsoft.com/office/drawing/2014/main" id="{F0E7D604-F5B0-4638-A612-191068904520}"/>
              </a:ext>
            </a:extLst>
          </p:cNvPr>
          <p:cNvSpPr txBox="1"/>
          <p:nvPr/>
        </p:nvSpPr>
        <p:spPr>
          <a:xfrm>
            <a:off x="9263992" y="3734205"/>
            <a:ext cx="966931" cy="461665"/>
          </a:xfrm>
          <a:prstGeom prst="rect">
            <a:avLst/>
          </a:prstGeom>
          <a:noFill/>
        </p:spPr>
        <p:txBody>
          <a:bodyPr wrap="none" rtlCol="0">
            <a:spAutoFit/>
          </a:bodyPr>
          <a:lstStyle/>
          <a:p>
            <a:r>
              <a:rPr lang="en-US" altLang="zh-CN" dirty="0">
                <a:solidFill>
                  <a:prstClr val="black"/>
                </a:solidFill>
              </a:rPr>
              <a:t>1000</a:t>
            </a:r>
            <a:endParaRPr lang="zh-CN" altLang="en-US" dirty="0">
              <a:solidFill>
                <a:prstClr val="black"/>
              </a:solidFill>
            </a:endParaRPr>
          </a:p>
        </p:txBody>
      </p:sp>
      <p:sp>
        <p:nvSpPr>
          <p:cNvPr id="28" name="文本框 27">
            <a:extLst>
              <a:ext uri="{FF2B5EF4-FFF2-40B4-BE49-F238E27FC236}">
                <a16:creationId xmlns:a16="http://schemas.microsoft.com/office/drawing/2014/main" id="{905BC2C4-6C86-47B0-B605-4C3A07D2564B}"/>
              </a:ext>
            </a:extLst>
          </p:cNvPr>
          <p:cNvSpPr txBox="1"/>
          <p:nvPr/>
        </p:nvSpPr>
        <p:spPr>
          <a:xfrm>
            <a:off x="6907172" y="3364211"/>
            <a:ext cx="886781" cy="461665"/>
          </a:xfrm>
          <a:prstGeom prst="rect">
            <a:avLst/>
          </a:prstGeom>
          <a:noFill/>
        </p:spPr>
        <p:txBody>
          <a:bodyPr wrap="none" rtlCol="0">
            <a:spAutoFit/>
          </a:bodyPr>
          <a:lstStyle/>
          <a:p>
            <a:r>
              <a:rPr lang="en-US" altLang="zh-CN" dirty="0">
                <a:solidFill>
                  <a:prstClr val="black"/>
                </a:solidFill>
              </a:rPr>
              <a:t>True</a:t>
            </a:r>
            <a:endParaRPr lang="zh-CN" altLang="en-US" dirty="0">
              <a:solidFill>
                <a:prstClr val="black"/>
              </a:solidFill>
            </a:endParaRPr>
          </a:p>
        </p:txBody>
      </p:sp>
      <p:sp>
        <p:nvSpPr>
          <p:cNvPr id="19" name="灯片编号占位符 18">
            <a:extLst>
              <a:ext uri="{FF2B5EF4-FFF2-40B4-BE49-F238E27FC236}">
                <a16:creationId xmlns:a16="http://schemas.microsoft.com/office/drawing/2014/main" id="{326FDE39-4A46-40F8-AE2D-3AEEF37CA47A}"/>
              </a:ext>
            </a:extLst>
          </p:cNvPr>
          <p:cNvSpPr>
            <a:spLocks noGrp="1"/>
          </p:cNvSpPr>
          <p:nvPr>
            <p:ph type="sldNum" sz="quarter" idx="12"/>
          </p:nvPr>
        </p:nvSpPr>
        <p:spPr/>
        <p:txBody>
          <a:bodyPr/>
          <a:lstStyle/>
          <a:p>
            <a:pPr>
              <a:defRPr/>
            </a:pPr>
            <a:fld id="{BCABB3B7-40FC-498F-90D6-69ECBA7F181C}" type="slidenum">
              <a:rPr lang="zh-CN" altLang="en-US" smtClean="0"/>
              <a:pPr>
                <a:defRPr/>
              </a:pPr>
              <a:t>137</a:t>
            </a:fld>
            <a:endParaRPr lang="en-US" altLang="zh-CN"/>
          </a:p>
        </p:txBody>
      </p:sp>
    </p:spTree>
    <p:extLst>
      <p:ext uri="{BB962C8B-B14F-4D97-AF65-F5344CB8AC3E}">
        <p14:creationId xmlns:p14="http://schemas.microsoft.com/office/powerpoint/2010/main" val="174566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85838"/>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599" y="1690687"/>
            <a:ext cx="6500885" cy="4669169"/>
          </a:xfrm>
        </p:spPr>
        <p:txBody>
          <a:bodyPr>
            <a:normAutofit lnSpcReduction="10000"/>
          </a:bodyPr>
          <a:lstStyle/>
          <a:p>
            <a:pPr marL="0" indent="0">
              <a:buNone/>
            </a:pPr>
            <a:r>
              <a:rPr lang="zh-CN" altLang="en-US" sz="2800" b="1" dirty="0"/>
              <a:t>如果是“写”操作呢？由于日志、并发控制等实现的需要，操作系统并不知道那些</a:t>
            </a:r>
            <a:r>
              <a:rPr lang="en-US" altLang="zh-CN" sz="2800" b="1" dirty="0"/>
              <a:t>page</a:t>
            </a:r>
            <a:r>
              <a:rPr lang="zh-CN" altLang="en-US" sz="2800" b="1" dirty="0"/>
              <a:t>需要在其他</a:t>
            </a:r>
            <a:r>
              <a:rPr lang="en-US" altLang="zh-CN" sz="2800" b="1" dirty="0"/>
              <a:t>page</a:t>
            </a:r>
            <a:r>
              <a:rPr lang="zh-CN" altLang="en-US" sz="2800" b="1" dirty="0"/>
              <a:t>之前写到磁盘</a:t>
            </a:r>
            <a:endParaRPr lang="en-US" altLang="zh-CN" sz="2800" b="1" dirty="0"/>
          </a:p>
          <a:p>
            <a:r>
              <a:rPr lang="zh-CN" altLang="en-US" sz="2400" dirty="0"/>
              <a:t>可能的解决方法是引导</a:t>
            </a:r>
            <a:r>
              <a:rPr lang="en-US" altLang="zh-CN" sz="2400" dirty="0"/>
              <a:t>OS</a:t>
            </a:r>
            <a:r>
              <a:rPr lang="zh-CN" altLang="en-US" sz="2400" dirty="0"/>
              <a:t>的页缓存替换机制：</a:t>
            </a:r>
            <a:endParaRPr lang="en-US" altLang="zh-CN" sz="2400" dirty="0"/>
          </a:p>
          <a:p>
            <a:pPr marL="0" indent="0">
              <a:buNone/>
            </a:pPr>
            <a:r>
              <a:rPr lang="en-US" altLang="zh-CN" sz="2400" dirty="0"/>
              <a:t>     </a:t>
            </a:r>
            <a:r>
              <a:rPr lang="en-US" altLang="zh-CN" sz="2400" dirty="0" err="1"/>
              <a:t>madvise</a:t>
            </a:r>
            <a:r>
              <a:rPr lang="zh-CN" altLang="en-US" sz="2400" dirty="0"/>
              <a:t>：告诉</a:t>
            </a:r>
            <a:r>
              <a:rPr lang="en-US" altLang="zh-CN" sz="2400" dirty="0"/>
              <a:t>OS</a:t>
            </a:r>
            <a:r>
              <a:rPr lang="zh-CN" altLang="en-US" sz="2400" dirty="0"/>
              <a:t>期待读取特定页或内存使用模式；</a:t>
            </a:r>
            <a:endParaRPr lang="en-US" altLang="zh-CN" sz="2400" dirty="0"/>
          </a:p>
          <a:p>
            <a:pPr marL="0" indent="0">
              <a:buNone/>
            </a:pPr>
            <a:r>
              <a:rPr lang="en-US" altLang="zh-CN" sz="2400" dirty="0"/>
              <a:t>     </a:t>
            </a:r>
            <a:r>
              <a:rPr lang="en-US" altLang="zh-CN" sz="2400" dirty="0" err="1"/>
              <a:t>mlock</a:t>
            </a:r>
            <a:r>
              <a:rPr lang="zh-CN" altLang="en-US" sz="2400" dirty="0"/>
              <a:t>：告知</a:t>
            </a:r>
            <a:r>
              <a:rPr lang="en-US" altLang="zh-CN" sz="2400" dirty="0"/>
              <a:t>OS</a:t>
            </a:r>
            <a:r>
              <a:rPr lang="zh-CN" altLang="en-US" sz="2400" dirty="0"/>
              <a:t>某些内存范围不能被替换出去；</a:t>
            </a:r>
            <a:endParaRPr lang="en-US" altLang="zh-CN" sz="2400" dirty="0"/>
          </a:p>
          <a:p>
            <a:pPr marL="0" indent="0">
              <a:buNone/>
            </a:pPr>
            <a:r>
              <a:rPr lang="en-US" altLang="zh-CN" sz="2400" dirty="0"/>
              <a:t>     </a:t>
            </a:r>
            <a:r>
              <a:rPr lang="en-US" altLang="zh-CN" sz="2400" dirty="0" err="1"/>
              <a:t>msync</a:t>
            </a:r>
            <a:r>
              <a:rPr lang="zh-CN" altLang="en-US" sz="2400" dirty="0"/>
              <a:t>：告知</a:t>
            </a:r>
            <a:r>
              <a:rPr lang="en-US" altLang="zh-CN" sz="2400" dirty="0"/>
              <a:t>OS</a:t>
            </a:r>
            <a:r>
              <a:rPr lang="zh-CN" altLang="en-US" sz="2400" dirty="0"/>
              <a:t>某些内存范围被写出到磁盘。</a:t>
            </a:r>
            <a:endParaRPr lang="en-US" altLang="zh-CN" sz="2400" dirty="0"/>
          </a:p>
          <a:p>
            <a:pPr marL="0" indent="0">
              <a:buNone/>
            </a:pPr>
            <a:endParaRPr lang="en-US" altLang="zh-CN" sz="2400" dirty="0"/>
          </a:p>
          <a:p>
            <a:pPr marL="0" indent="0">
              <a:buNone/>
            </a:pPr>
            <a:r>
              <a:rPr lang="en-US" altLang="zh-CN" sz="2400" dirty="0" err="1"/>
              <a:t>MonetDB</a:t>
            </a:r>
            <a:r>
              <a:rPr lang="zh-CN" altLang="en-US" sz="2400" dirty="0"/>
              <a:t>和早期的</a:t>
            </a:r>
            <a:r>
              <a:rPr lang="en-US" altLang="zh-CN" sz="2400" dirty="0"/>
              <a:t>MongoDB</a:t>
            </a:r>
            <a:r>
              <a:rPr lang="zh-CN" altLang="en-US" sz="2400" dirty="0"/>
              <a:t>如此。</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666" y="1690688"/>
            <a:ext cx="4806969" cy="4938712"/>
          </a:xfrm>
          <a:prstGeom prst="rect">
            <a:avLst/>
          </a:prstGeom>
        </p:spPr>
      </p:pic>
      <p:sp>
        <p:nvSpPr>
          <p:cNvPr id="4" name="灯片编号占位符 3">
            <a:extLst>
              <a:ext uri="{FF2B5EF4-FFF2-40B4-BE49-F238E27FC236}">
                <a16:creationId xmlns:a16="http://schemas.microsoft.com/office/drawing/2014/main" id="{3FF70544-A0C1-4552-836B-204920CD841A}"/>
              </a:ext>
            </a:extLst>
          </p:cNvPr>
          <p:cNvSpPr>
            <a:spLocks noGrp="1"/>
          </p:cNvSpPr>
          <p:nvPr>
            <p:ph type="sldNum" sz="quarter" idx="12"/>
          </p:nvPr>
        </p:nvSpPr>
        <p:spPr/>
        <p:txBody>
          <a:bodyPr/>
          <a:lstStyle/>
          <a:p>
            <a:fld id="{3742B0B0-14D4-4B09-A8B4-7B726FDD0F27}" type="slidenum">
              <a:rPr lang="zh-CN" altLang="en-US" smtClean="0"/>
              <a:t>14</a:t>
            </a:fld>
            <a:endParaRPr lang="zh-CN" altLang="en-US"/>
          </a:p>
        </p:txBody>
      </p:sp>
    </p:spTree>
    <p:extLst>
      <p:ext uri="{BB962C8B-B14F-4D97-AF65-F5344CB8AC3E}">
        <p14:creationId xmlns:p14="http://schemas.microsoft.com/office/powerpoint/2010/main" val="1020112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23699"/>
          </a:xfrm>
        </p:spPr>
        <p:txBody>
          <a:bodyPr/>
          <a:lstStyle/>
          <a:p>
            <a:r>
              <a:rPr lang="en-US" altLang="zh-CN" dirty="0"/>
              <a:t>1.1.4 </a:t>
            </a:r>
            <a:r>
              <a:rPr lang="zh-CN" altLang="en-US" dirty="0"/>
              <a:t>面向磁盘的</a:t>
            </a:r>
            <a:r>
              <a:rPr lang="en-US" altLang="zh-CN" dirty="0"/>
              <a:t>DBMS VS. OS</a:t>
            </a:r>
          </a:p>
        </p:txBody>
      </p:sp>
      <p:sp>
        <p:nvSpPr>
          <p:cNvPr id="3" name="内容占位符 2"/>
          <p:cNvSpPr>
            <a:spLocks noGrp="1"/>
          </p:cNvSpPr>
          <p:nvPr>
            <p:ph idx="1"/>
          </p:nvPr>
        </p:nvSpPr>
        <p:spPr>
          <a:xfrm>
            <a:off x="609600" y="1690688"/>
            <a:ext cx="5702300" cy="4351338"/>
          </a:xfrm>
        </p:spPr>
        <p:txBody>
          <a:bodyPr>
            <a:normAutofit/>
          </a:bodyPr>
          <a:lstStyle/>
          <a:p>
            <a:pPr marL="0" indent="0">
              <a:buNone/>
            </a:pPr>
            <a:r>
              <a:rPr lang="zh-CN" altLang="en-US" sz="2800" b="1" dirty="0"/>
              <a:t>         从效率、安全等角度出发，主流</a:t>
            </a:r>
            <a:r>
              <a:rPr lang="en-US" altLang="zh-CN" sz="2800" b="1" dirty="0"/>
              <a:t>DBMS</a:t>
            </a:r>
            <a:r>
              <a:rPr lang="zh-CN" altLang="en-US" sz="2800" b="1" dirty="0"/>
              <a:t>都倾向于自己来进行页面的管理，可更好的支持：</a:t>
            </a:r>
            <a:endParaRPr lang="en-US" altLang="zh-CN" sz="2800" b="1" dirty="0"/>
          </a:p>
          <a:p>
            <a:r>
              <a:rPr lang="zh-CN" altLang="en-US" sz="2400" dirty="0"/>
              <a:t>按正确顺序将“脏”页刷新到磁盘；</a:t>
            </a:r>
            <a:endParaRPr lang="en-US" altLang="zh-CN" sz="2400" dirty="0"/>
          </a:p>
          <a:p>
            <a:r>
              <a:rPr lang="zh-CN" altLang="en-US" sz="2400" dirty="0"/>
              <a:t>更为可靠的数据预读取；</a:t>
            </a:r>
            <a:endParaRPr lang="en-US" altLang="zh-CN" sz="2400" dirty="0"/>
          </a:p>
          <a:p>
            <a:r>
              <a:rPr lang="zh-CN" altLang="en-US" sz="2400" dirty="0"/>
              <a:t>缓冲区替换策略；</a:t>
            </a:r>
            <a:endParaRPr lang="en-US" altLang="zh-CN" sz="2400" dirty="0"/>
          </a:p>
          <a:p>
            <a:r>
              <a:rPr lang="zh-CN" altLang="en-US" sz="2400" dirty="0"/>
              <a:t>线程</a:t>
            </a:r>
            <a:r>
              <a:rPr lang="en-US" altLang="zh-CN" sz="2400" dirty="0"/>
              <a:t>/</a:t>
            </a:r>
            <a:r>
              <a:rPr lang="zh-CN" altLang="en-US" sz="2400" dirty="0"/>
              <a:t>进程调度。</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00" y="1690688"/>
            <a:ext cx="5486136" cy="4938712"/>
          </a:xfrm>
          <a:prstGeom prst="rect">
            <a:avLst/>
          </a:prstGeom>
        </p:spPr>
      </p:pic>
      <p:sp>
        <p:nvSpPr>
          <p:cNvPr id="4" name="灯片编号占位符 3">
            <a:extLst>
              <a:ext uri="{FF2B5EF4-FFF2-40B4-BE49-F238E27FC236}">
                <a16:creationId xmlns:a16="http://schemas.microsoft.com/office/drawing/2014/main" id="{90C6BECB-9A66-43A9-AEEC-659F31E4CD4E}"/>
              </a:ext>
            </a:extLst>
          </p:cNvPr>
          <p:cNvSpPr>
            <a:spLocks noGrp="1"/>
          </p:cNvSpPr>
          <p:nvPr>
            <p:ph type="sldNum" sz="quarter" idx="12"/>
          </p:nvPr>
        </p:nvSpPr>
        <p:spPr/>
        <p:txBody>
          <a:bodyPr/>
          <a:lstStyle/>
          <a:p>
            <a:fld id="{3742B0B0-14D4-4B09-A8B4-7B726FDD0F27}" type="slidenum">
              <a:rPr lang="zh-CN" altLang="en-US" smtClean="0"/>
              <a:t>15</a:t>
            </a:fld>
            <a:endParaRPr lang="zh-CN" altLang="en-US"/>
          </a:p>
        </p:txBody>
      </p:sp>
    </p:spTree>
    <p:extLst>
      <p:ext uri="{BB962C8B-B14F-4D97-AF65-F5344CB8AC3E}">
        <p14:creationId xmlns:p14="http://schemas.microsoft.com/office/powerpoint/2010/main" val="268969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数据库存储结构</a:t>
            </a:r>
          </a:p>
        </p:txBody>
      </p:sp>
      <p:sp>
        <p:nvSpPr>
          <p:cNvPr id="3" name="内容占位符 2"/>
          <p:cNvSpPr>
            <a:spLocks noGrp="1"/>
          </p:cNvSpPr>
          <p:nvPr>
            <p:ph idx="1"/>
          </p:nvPr>
        </p:nvSpPr>
        <p:spPr/>
        <p:txBody>
          <a:bodyPr/>
          <a:lstStyle/>
          <a:p>
            <a:pPr marL="0" indent="0">
              <a:buNone/>
            </a:pPr>
            <a:r>
              <a:rPr lang="en-US" altLang="zh-CN" dirty="0"/>
              <a:t>1.2.1 </a:t>
            </a:r>
            <a:r>
              <a:rPr lang="zh-CN" altLang="en-US" dirty="0"/>
              <a:t>文件组织</a:t>
            </a:r>
            <a:endParaRPr lang="en-US" altLang="zh-CN" dirty="0"/>
          </a:p>
          <a:p>
            <a:pPr marL="393700" lvl="1" indent="0">
              <a:buNone/>
            </a:pPr>
            <a:r>
              <a:rPr lang="zh-CN" altLang="en-US" dirty="0"/>
              <a:t>基于链表的堆文件，基于页目录的堆文件</a:t>
            </a:r>
            <a:endParaRPr lang="en-US" altLang="zh-CN" dirty="0"/>
          </a:p>
          <a:p>
            <a:pPr marL="0" indent="0">
              <a:buNone/>
            </a:pPr>
            <a:r>
              <a:rPr lang="en-US" altLang="zh-CN" dirty="0"/>
              <a:t>1.2.2 </a:t>
            </a:r>
            <a:r>
              <a:rPr lang="zh-CN" altLang="en-US" dirty="0"/>
              <a:t>页设计</a:t>
            </a:r>
            <a:endParaRPr lang="en-US" altLang="zh-CN" dirty="0"/>
          </a:p>
          <a:p>
            <a:pPr marL="393700" lvl="1" indent="0">
              <a:buNone/>
            </a:pPr>
            <a:r>
              <a:rPr lang="zh-CN" altLang="en-US" dirty="0"/>
              <a:t>面向元组的页，槽页</a:t>
            </a:r>
            <a:endParaRPr lang="en-US" altLang="zh-CN" dirty="0"/>
          </a:p>
          <a:p>
            <a:pPr marL="0" indent="0">
              <a:buNone/>
            </a:pPr>
            <a:r>
              <a:rPr lang="en-US" altLang="zh-CN" dirty="0"/>
              <a:t>1.2.3 </a:t>
            </a:r>
            <a:r>
              <a:rPr lang="zh-CN" altLang="en-US" dirty="0"/>
              <a:t>元组设计</a:t>
            </a:r>
            <a:endParaRPr lang="en-US" altLang="zh-CN" dirty="0"/>
          </a:p>
          <a:p>
            <a:pPr marL="0" indent="0">
              <a:buNone/>
            </a:pPr>
            <a:r>
              <a:rPr lang="en-US" altLang="zh-CN" dirty="0"/>
              <a:t>1.2.4 </a:t>
            </a:r>
            <a:r>
              <a:rPr lang="zh-CN" altLang="en-US" dirty="0"/>
              <a:t>日志设计</a:t>
            </a:r>
          </a:p>
        </p:txBody>
      </p:sp>
      <p:sp>
        <p:nvSpPr>
          <p:cNvPr id="4" name="灯片编号占位符 3">
            <a:extLst>
              <a:ext uri="{FF2B5EF4-FFF2-40B4-BE49-F238E27FC236}">
                <a16:creationId xmlns:a16="http://schemas.microsoft.com/office/drawing/2014/main" id="{76B73CA6-2AB8-45E8-A3A7-59EEA1CBB85B}"/>
              </a:ext>
            </a:extLst>
          </p:cNvPr>
          <p:cNvSpPr>
            <a:spLocks noGrp="1"/>
          </p:cNvSpPr>
          <p:nvPr>
            <p:ph type="sldNum" sz="quarter" idx="12"/>
          </p:nvPr>
        </p:nvSpPr>
        <p:spPr/>
        <p:txBody>
          <a:bodyPr/>
          <a:lstStyle/>
          <a:p>
            <a:fld id="{3742B0B0-14D4-4B09-A8B4-7B726FDD0F27}" type="slidenum">
              <a:rPr lang="zh-CN" altLang="en-US" smtClean="0"/>
              <a:t>16</a:t>
            </a:fld>
            <a:endParaRPr lang="zh-CN" altLang="en-US"/>
          </a:p>
        </p:txBody>
      </p:sp>
    </p:spTree>
    <p:extLst>
      <p:ext uri="{BB962C8B-B14F-4D97-AF65-F5344CB8AC3E}">
        <p14:creationId xmlns:p14="http://schemas.microsoft.com/office/powerpoint/2010/main" val="83016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文件组织</a:t>
            </a:r>
          </a:p>
        </p:txBody>
      </p:sp>
      <p:sp>
        <p:nvSpPr>
          <p:cNvPr id="3" name="内容占位符 2"/>
          <p:cNvSpPr>
            <a:spLocks noGrp="1"/>
          </p:cNvSpPr>
          <p:nvPr>
            <p:ph idx="1"/>
          </p:nvPr>
        </p:nvSpPr>
        <p:spPr/>
        <p:txBody>
          <a:bodyPr/>
          <a:lstStyle/>
          <a:p>
            <a:pPr marL="0" indent="0">
              <a:buNone/>
            </a:pPr>
            <a:r>
              <a:rPr lang="en-US" altLang="zh-CN" sz="2400" dirty="0"/>
              <a:t>        DBMS</a:t>
            </a:r>
            <a:r>
              <a:rPr lang="zh-CN" altLang="en-US" sz="2400" dirty="0"/>
              <a:t>通常按一定的自有、专有格式组织并将数据库存储在一个或多个磁盘文件中。</a:t>
            </a:r>
            <a:endParaRPr lang="en-US" altLang="zh-CN" sz="2400" dirty="0"/>
          </a:p>
          <a:p>
            <a:pPr marL="0" indent="0">
              <a:buNone/>
            </a:pPr>
            <a:r>
              <a:rPr lang="zh-CN" altLang="en-US" sz="2400" dirty="0">
                <a:solidFill>
                  <a:srgbClr val="0000FF"/>
                </a:solidFill>
              </a:rPr>
              <a:t>      （</a:t>
            </a:r>
            <a:r>
              <a:rPr lang="en-US" altLang="zh-CN" sz="2400" dirty="0">
                <a:solidFill>
                  <a:srgbClr val="0000FF"/>
                </a:solidFill>
              </a:rPr>
              <a:t>OS</a:t>
            </a:r>
            <a:r>
              <a:rPr lang="zh-CN" altLang="en-US" sz="2400" dirty="0">
                <a:solidFill>
                  <a:srgbClr val="0000FF"/>
                </a:solidFill>
              </a:rPr>
              <a:t>并不知晓这些文件的组织形式和内容）</a:t>
            </a:r>
            <a:endParaRPr lang="en-US" altLang="zh-CN" sz="2400" dirty="0"/>
          </a:p>
          <a:p>
            <a:pPr marL="0" indent="0">
              <a:buNone/>
            </a:pPr>
            <a:r>
              <a:rPr lang="zh-CN" altLang="en-US" sz="2400" dirty="0">
                <a:solidFill>
                  <a:srgbClr val="0000FF"/>
                </a:solidFill>
              </a:rPr>
              <a:t>        早期</a:t>
            </a:r>
            <a:r>
              <a:rPr lang="en-US" altLang="zh-CN" sz="2400" dirty="0">
                <a:solidFill>
                  <a:srgbClr val="0000FF"/>
                </a:solidFill>
              </a:rPr>
              <a:t>DBMS</a:t>
            </a:r>
            <a:r>
              <a:rPr lang="zh-CN" altLang="en-US" sz="2400" dirty="0">
                <a:solidFill>
                  <a:srgbClr val="0000FF"/>
                </a:solidFill>
              </a:rPr>
              <a:t>（</a:t>
            </a:r>
            <a:r>
              <a:rPr lang="en-US" altLang="zh-CN" sz="2400" dirty="0">
                <a:solidFill>
                  <a:srgbClr val="0000FF"/>
                </a:solidFill>
              </a:rPr>
              <a:t>1980</a:t>
            </a:r>
            <a:r>
              <a:rPr lang="zh-CN" altLang="en-US" sz="2400" dirty="0">
                <a:solidFill>
                  <a:srgbClr val="0000FF"/>
                </a:solidFill>
              </a:rPr>
              <a:t>年代）在裸存储设备上使用自定义的文件系统，某些大型企业级数据库管理系统依然支持该方式，后续大多数</a:t>
            </a:r>
            <a:r>
              <a:rPr lang="en-US" altLang="zh-CN" sz="2400" dirty="0">
                <a:solidFill>
                  <a:srgbClr val="0000FF"/>
                </a:solidFill>
              </a:rPr>
              <a:t>DBMS</a:t>
            </a:r>
            <a:r>
              <a:rPr lang="zh-CN" altLang="en-US" sz="2400" dirty="0">
                <a:solidFill>
                  <a:srgbClr val="0000FF"/>
                </a:solidFill>
              </a:rPr>
              <a:t>都不这么做。</a:t>
            </a:r>
            <a:endParaRPr lang="en-US" altLang="zh-CN" sz="2400" dirty="0">
              <a:solidFill>
                <a:srgbClr val="0000FF"/>
              </a:solidFill>
            </a:endParaRPr>
          </a:p>
          <a:p>
            <a:pPr marL="0" indent="0">
              <a:buNone/>
            </a:pPr>
            <a:endParaRPr lang="en-US" altLang="zh-CN" sz="2400" dirty="0"/>
          </a:p>
          <a:p>
            <a:pPr marL="0" indent="0">
              <a:buNone/>
            </a:pPr>
            <a:r>
              <a:rPr lang="en-US" altLang="zh-CN" sz="2400" b="1" dirty="0">
                <a:latin typeface="黑体" panose="02010609060101010101" pitchFamily="49" charset="-122"/>
                <a:ea typeface="黑体" panose="02010609060101010101" pitchFamily="49" charset="-122"/>
              </a:rPr>
              <a:t>DBMS</a:t>
            </a:r>
            <a:r>
              <a:rPr lang="zh-CN" altLang="en-US" sz="2400" b="1" dirty="0">
                <a:latin typeface="黑体" panose="02010609060101010101" pitchFamily="49" charset="-122"/>
                <a:ea typeface="黑体" panose="02010609060101010101" pitchFamily="49" charset="-122"/>
              </a:rPr>
              <a:t>的“存储管理器”：</a:t>
            </a:r>
            <a:r>
              <a:rPr lang="zh-CN" altLang="en-US" sz="2400" dirty="0"/>
              <a:t>负责数据库文件的管理，将文件组织为“页”的集合，追踪页面数据的读写操作，追踪可用的存储空间。</a:t>
            </a:r>
            <a:endParaRPr lang="en-US" altLang="zh-CN" sz="2400" dirty="0"/>
          </a:p>
          <a:p>
            <a:pPr marL="0" indent="0">
              <a:buNone/>
            </a:pPr>
            <a:r>
              <a:rPr lang="en-US" altLang="zh-CN" sz="2400" dirty="0"/>
              <a:t>——</a:t>
            </a:r>
            <a:r>
              <a:rPr lang="zh-CN" altLang="en-US" sz="2400" dirty="0"/>
              <a:t>通过对读</a:t>
            </a:r>
            <a:r>
              <a:rPr lang="en-US" altLang="zh-CN" sz="2400" dirty="0"/>
              <a:t>/</a:t>
            </a:r>
            <a:r>
              <a:rPr lang="zh-CN" altLang="en-US" sz="2400" dirty="0"/>
              <a:t>写操作的合理调度，提升页面访问的空间和时间局部性（效率）。</a:t>
            </a:r>
          </a:p>
        </p:txBody>
      </p:sp>
      <p:sp>
        <p:nvSpPr>
          <p:cNvPr id="4" name="灯片编号占位符 3">
            <a:extLst>
              <a:ext uri="{FF2B5EF4-FFF2-40B4-BE49-F238E27FC236}">
                <a16:creationId xmlns:a16="http://schemas.microsoft.com/office/drawing/2014/main" id="{B2A6C4EE-D5F1-42CD-8255-888899FDF95F}"/>
              </a:ext>
            </a:extLst>
          </p:cNvPr>
          <p:cNvSpPr>
            <a:spLocks noGrp="1"/>
          </p:cNvSpPr>
          <p:nvPr>
            <p:ph type="sldNum" sz="quarter" idx="12"/>
          </p:nvPr>
        </p:nvSpPr>
        <p:spPr/>
        <p:txBody>
          <a:bodyPr/>
          <a:lstStyle/>
          <a:p>
            <a:fld id="{3742B0B0-14D4-4B09-A8B4-7B726FDD0F27}" type="slidenum">
              <a:rPr lang="zh-CN" altLang="en-US" smtClean="0"/>
              <a:t>17</a:t>
            </a:fld>
            <a:endParaRPr lang="zh-CN" altLang="en-US"/>
          </a:p>
        </p:txBody>
      </p:sp>
    </p:spTree>
    <p:extLst>
      <p:ext uri="{BB962C8B-B14F-4D97-AF65-F5344CB8AC3E}">
        <p14:creationId xmlns:p14="http://schemas.microsoft.com/office/powerpoint/2010/main" val="3689428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lstStyle/>
          <a:p>
            <a:r>
              <a:rPr lang="zh-CN" altLang="en-US" dirty="0"/>
              <a:t>页的堆文件组织方式</a:t>
            </a:r>
          </a:p>
        </p:txBody>
      </p:sp>
      <p:sp>
        <p:nvSpPr>
          <p:cNvPr id="3" name="内容占位符 2"/>
          <p:cNvSpPr>
            <a:spLocks noGrp="1"/>
          </p:cNvSpPr>
          <p:nvPr>
            <p:ph idx="1"/>
          </p:nvPr>
        </p:nvSpPr>
        <p:spPr>
          <a:xfrm>
            <a:off x="609600" y="1514901"/>
            <a:ext cx="10972800" cy="5158854"/>
          </a:xfrm>
        </p:spPr>
        <p:txBody>
          <a:bodyPr/>
          <a:lstStyle/>
          <a:p>
            <a:pPr marL="0" indent="0">
              <a:buNone/>
            </a:pPr>
            <a:r>
              <a:rPr lang="zh-CN" altLang="en-US" sz="2800" b="1" dirty="0"/>
              <a:t>        </a:t>
            </a:r>
            <a:r>
              <a:rPr lang="zh-CN" altLang="en-US" sz="2800" dirty="0">
                <a:latin typeface="+mn-ea"/>
              </a:rPr>
              <a:t>不同的</a:t>
            </a:r>
            <a:r>
              <a:rPr lang="en-US" altLang="zh-CN" sz="2800" dirty="0">
                <a:latin typeface="+mn-ea"/>
              </a:rPr>
              <a:t>DBMS</a:t>
            </a:r>
            <a:r>
              <a:rPr lang="zh-CN" altLang="en-US" sz="2800" dirty="0">
                <a:latin typeface="+mn-ea"/>
              </a:rPr>
              <a:t>管理磁盘中</a:t>
            </a:r>
            <a:r>
              <a:rPr lang="en-US" altLang="zh-CN" sz="2800" dirty="0">
                <a:latin typeface="+mn-ea"/>
              </a:rPr>
              <a:t>pages</a:t>
            </a:r>
            <a:r>
              <a:rPr lang="zh-CN" altLang="en-US" sz="2800" dirty="0">
                <a:latin typeface="+mn-ea"/>
              </a:rPr>
              <a:t>的方式不同，堆文件组织（</a:t>
            </a:r>
            <a:r>
              <a:rPr lang="en-US" altLang="zh-CN" sz="2800" dirty="0">
                <a:latin typeface="+mn-ea"/>
              </a:rPr>
              <a:t>Heap File Organization</a:t>
            </a:r>
            <a:r>
              <a:rPr lang="zh-CN" altLang="en-US" sz="2800" dirty="0">
                <a:latin typeface="+mn-ea"/>
              </a:rPr>
              <a:t>）是一种常见的方式。</a:t>
            </a:r>
            <a:endParaRPr lang="en-US" altLang="zh-CN" sz="2800" dirty="0">
              <a:latin typeface="+mn-ea"/>
            </a:endParaRPr>
          </a:p>
          <a:p>
            <a:pPr marL="0" indent="0">
              <a:buNone/>
            </a:pPr>
            <a:endParaRPr lang="en-US" altLang="zh-CN" dirty="0"/>
          </a:p>
          <a:p>
            <a:pPr marL="0" indent="0">
              <a:buNone/>
            </a:pPr>
            <a:r>
              <a:rPr lang="en-US" altLang="zh-CN" dirty="0"/>
              <a:t>Heap</a:t>
            </a:r>
            <a:r>
              <a:rPr lang="zh-CN" altLang="en-US" dirty="0"/>
              <a:t>文件是一个无序的</a:t>
            </a:r>
            <a:r>
              <a:rPr lang="en-US" altLang="zh-CN" dirty="0"/>
              <a:t>page</a:t>
            </a:r>
            <a:r>
              <a:rPr lang="zh-CN" altLang="en-US" dirty="0"/>
              <a:t>集合，其中的元组可按随机顺序存放</a:t>
            </a:r>
            <a:endParaRPr lang="en-US" altLang="zh-CN" dirty="0"/>
          </a:p>
          <a:p>
            <a:r>
              <a:rPr lang="zh-CN" altLang="en-US" dirty="0"/>
              <a:t>支持</a:t>
            </a:r>
            <a:r>
              <a:rPr lang="en-US" altLang="zh-CN" dirty="0"/>
              <a:t>page</a:t>
            </a:r>
            <a:r>
              <a:rPr lang="zh-CN" altLang="en-US" dirty="0"/>
              <a:t>的创建、读、写和删除操作</a:t>
            </a:r>
            <a:endParaRPr lang="en-US" altLang="zh-CN" dirty="0"/>
          </a:p>
          <a:p>
            <a:r>
              <a:rPr lang="zh-CN" altLang="en-US" dirty="0"/>
              <a:t>支持遍历所有</a:t>
            </a:r>
            <a:r>
              <a:rPr lang="en-US" altLang="zh-CN" dirty="0"/>
              <a:t>pages</a:t>
            </a:r>
            <a:r>
              <a:rPr lang="zh-CN" altLang="en-US" dirty="0"/>
              <a:t>的操作</a:t>
            </a:r>
            <a:endParaRPr lang="en-US" altLang="zh-CN" dirty="0"/>
          </a:p>
          <a:p>
            <a:pPr marL="0" indent="0">
              <a:buNone/>
            </a:pPr>
            <a:endParaRPr lang="en-US" altLang="zh-CN" dirty="0"/>
          </a:p>
          <a:p>
            <a:pPr marL="0" indent="0">
              <a:buNone/>
            </a:pPr>
            <a:r>
              <a:rPr lang="zh-CN" altLang="en-US" dirty="0"/>
              <a:t>堆文件的两种表示方式</a:t>
            </a:r>
            <a:endParaRPr lang="en-US" altLang="zh-CN" dirty="0"/>
          </a:p>
          <a:p>
            <a:pPr lvl="1"/>
            <a:r>
              <a:rPr lang="zh-CN" altLang="en-US" dirty="0"/>
              <a:t>链表（</a:t>
            </a:r>
            <a:r>
              <a:rPr lang="en-US" altLang="zh-CN" dirty="0"/>
              <a:t>Linked List</a:t>
            </a:r>
            <a:r>
              <a:rPr lang="zh-CN" altLang="en-US" dirty="0"/>
              <a:t>），时间复杂度</a:t>
            </a:r>
            <a:r>
              <a:rPr lang="en-US" altLang="zh-CN" i="1" dirty="0"/>
              <a:t>O(n)</a:t>
            </a:r>
          </a:p>
          <a:p>
            <a:pPr lvl="1"/>
            <a:r>
              <a:rPr lang="zh-CN" altLang="en-US" dirty="0"/>
              <a:t>页目录（</a:t>
            </a:r>
            <a:r>
              <a:rPr lang="en-US" altLang="zh-CN" dirty="0"/>
              <a:t>Page directory</a:t>
            </a:r>
            <a:r>
              <a:rPr lang="zh-CN" altLang="en-US" dirty="0"/>
              <a:t>），类似于</a:t>
            </a:r>
            <a:r>
              <a:rPr lang="en-US" altLang="zh-CN" dirty="0"/>
              <a:t>Hash Table</a:t>
            </a:r>
          </a:p>
          <a:p>
            <a:pPr marL="0" lvl="1" indent="0">
              <a:buNone/>
            </a:pPr>
            <a:r>
              <a:rPr lang="zh-CN" altLang="en-US" dirty="0"/>
              <a:t>多文件时，需要元数据记录文件中有哪些页面，以及哪些页有空闲空间。</a:t>
            </a:r>
          </a:p>
        </p:txBody>
      </p:sp>
      <p:sp>
        <p:nvSpPr>
          <p:cNvPr id="4" name="灯片编号占位符 3">
            <a:extLst>
              <a:ext uri="{FF2B5EF4-FFF2-40B4-BE49-F238E27FC236}">
                <a16:creationId xmlns:a16="http://schemas.microsoft.com/office/drawing/2014/main" id="{3359B321-9AE7-4729-8ACC-1A6213B4AB5E}"/>
              </a:ext>
            </a:extLst>
          </p:cNvPr>
          <p:cNvSpPr>
            <a:spLocks noGrp="1"/>
          </p:cNvSpPr>
          <p:nvPr>
            <p:ph type="sldNum" sz="quarter" idx="12"/>
          </p:nvPr>
        </p:nvSpPr>
        <p:spPr/>
        <p:txBody>
          <a:bodyPr/>
          <a:lstStyle/>
          <a:p>
            <a:fld id="{3742B0B0-14D4-4B09-A8B4-7B726FDD0F27}" type="slidenum">
              <a:rPr lang="zh-CN" altLang="en-US" smtClean="0"/>
              <a:t>18</a:t>
            </a:fld>
            <a:endParaRPr lang="zh-CN" altLang="en-US"/>
          </a:p>
        </p:txBody>
      </p:sp>
    </p:spTree>
    <p:extLst>
      <p:ext uri="{BB962C8B-B14F-4D97-AF65-F5344CB8AC3E}">
        <p14:creationId xmlns:p14="http://schemas.microsoft.com/office/powerpoint/2010/main" val="143738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64643"/>
          </a:xfrm>
        </p:spPr>
        <p:txBody>
          <a:bodyPr/>
          <a:lstStyle/>
          <a:p>
            <a:r>
              <a:rPr lang="zh-CN" altLang="en-US" dirty="0"/>
              <a:t>页的堆文件组织：链表</a:t>
            </a:r>
          </a:p>
        </p:txBody>
      </p:sp>
      <p:sp>
        <p:nvSpPr>
          <p:cNvPr id="3" name="内容占位符 2"/>
          <p:cNvSpPr>
            <a:spLocks noGrp="1"/>
          </p:cNvSpPr>
          <p:nvPr>
            <p:ph idx="1"/>
          </p:nvPr>
        </p:nvSpPr>
        <p:spPr>
          <a:xfrm>
            <a:off x="838199" y="1825625"/>
            <a:ext cx="5465323" cy="4351338"/>
          </a:xfrm>
        </p:spPr>
        <p:txBody>
          <a:bodyPr>
            <a:normAutofit/>
          </a:bodyPr>
          <a:lstStyle/>
          <a:p>
            <a:pPr marL="0" indent="0">
              <a:lnSpc>
                <a:spcPct val="150000"/>
              </a:lnSpc>
              <a:buNone/>
            </a:pPr>
            <a:r>
              <a:rPr lang="zh-CN" altLang="en-US" sz="2400" dirty="0"/>
              <a:t>        堆文件头部设立一个</a:t>
            </a:r>
            <a:r>
              <a:rPr lang="en-US" altLang="zh-CN" sz="2400" dirty="0"/>
              <a:t>header page</a:t>
            </a:r>
            <a:r>
              <a:rPr lang="zh-CN" altLang="en-US" sz="2400" dirty="0"/>
              <a:t>，并存放两个指针，分别指向：</a:t>
            </a:r>
            <a:endParaRPr lang="en-US" altLang="zh-CN" sz="2400" dirty="0"/>
          </a:p>
          <a:p>
            <a:pPr lvl="1">
              <a:lnSpc>
                <a:spcPct val="150000"/>
              </a:lnSpc>
              <a:buFont typeface="Wingdings" panose="05000000000000000000" pitchFamily="2" charset="2"/>
              <a:buChar char="Ø"/>
            </a:pPr>
            <a:r>
              <a:rPr lang="zh-CN" altLang="en-US" dirty="0"/>
              <a:t>空页列表（</a:t>
            </a:r>
            <a:r>
              <a:rPr lang="en-US" altLang="zh-CN" dirty="0"/>
              <a:t>free list</a:t>
            </a:r>
            <a:r>
              <a:rPr lang="zh-CN" altLang="en-US" dirty="0"/>
              <a:t>）头部</a:t>
            </a:r>
            <a:endParaRPr lang="en-US" altLang="zh-CN" dirty="0"/>
          </a:p>
          <a:p>
            <a:pPr lvl="1">
              <a:lnSpc>
                <a:spcPct val="150000"/>
              </a:lnSpc>
              <a:buFont typeface="Wingdings" panose="05000000000000000000" pitchFamily="2" charset="2"/>
              <a:buChar char="Ø"/>
            </a:pPr>
            <a:r>
              <a:rPr lang="zh-CN" altLang="en-US" dirty="0"/>
              <a:t>数据页列表（</a:t>
            </a:r>
            <a:r>
              <a:rPr lang="en-US" altLang="zh-CN" dirty="0"/>
              <a:t>data list</a:t>
            </a:r>
            <a:r>
              <a:rPr lang="zh-CN" altLang="en-US" dirty="0"/>
              <a:t>）头部</a:t>
            </a:r>
            <a:endParaRPr lang="en-US" altLang="zh-CN" dirty="0"/>
          </a:p>
          <a:p>
            <a:pPr marL="0" indent="0">
              <a:lnSpc>
                <a:spcPct val="150000"/>
              </a:lnSpc>
              <a:buNone/>
            </a:pPr>
            <a:r>
              <a:rPr lang="zh-CN" altLang="en-US" sz="2400" dirty="0"/>
              <a:t>        </a:t>
            </a:r>
            <a:endParaRPr lang="en-US" altLang="zh-CN" sz="2400" dirty="0"/>
          </a:p>
          <a:p>
            <a:pPr marL="0" indent="0">
              <a:lnSpc>
                <a:spcPct val="150000"/>
              </a:lnSpc>
              <a:buNone/>
            </a:pPr>
            <a:r>
              <a:rPr lang="en-US" altLang="zh-CN" sz="2400" dirty="0"/>
              <a:t>        </a:t>
            </a:r>
            <a:r>
              <a:rPr lang="zh-CN" altLang="en-US" sz="2400" dirty="0"/>
              <a:t>每个</a:t>
            </a:r>
            <a:r>
              <a:rPr lang="en-US" altLang="zh-CN" sz="2400" dirty="0"/>
              <a:t>page</a:t>
            </a:r>
            <a:r>
              <a:rPr lang="zh-CN" altLang="en-US" sz="2400" dirty="0"/>
              <a:t>均记录当前空闲的空间（</a:t>
            </a:r>
            <a:r>
              <a:rPr lang="en-US" altLang="zh-CN" sz="2400" dirty="0"/>
              <a:t>slot</a:t>
            </a:r>
            <a:r>
              <a:rPr lang="zh-CN" altLang="en-US" sz="2400"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400" y="1569493"/>
            <a:ext cx="5479915" cy="5080625"/>
          </a:xfrm>
          <a:prstGeom prst="rect">
            <a:avLst/>
          </a:prstGeom>
        </p:spPr>
      </p:pic>
      <p:sp>
        <p:nvSpPr>
          <p:cNvPr id="5" name="灯片编号占位符 4">
            <a:extLst>
              <a:ext uri="{FF2B5EF4-FFF2-40B4-BE49-F238E27FC236}">
                <a16:creationId xmlns:a16="http://schemas.microsoft.com/office/drawing/2014/main" id="{6242DBFA-0DA1-4639-8CEB-D1AD511F2409}"/>
              </a:ext>
            </a:extLst>
          </p:cNvPr>
          <p:cNvSpPr>
            <a:spLocks noGrp="1"/>
          </p:cNvSpPr>
          <p:nvPr>
            <p:ph type="sldNum" sz="quarter" idx="12"/>
          </p:nvPr>
        </p:nvSpPr>
        <p:spPr/>
        <p:txBody>
          <a:bodyPr/>
          <a:lstStyle/>
          <a:p>
            <a:fld id="{3742B0B0-14D4-4B09-A8B4-7B726FDD0F27}" type="slidenum">
              <a:rPr lang="zh-CN" altLang="en-US" smtClean="0"/>
              <a:t>19</a:t>
            </a:fld>
            <a:endParaRPr lang="zh-CN" altLang="en-US"/>
          </a:p>
        </p:txBody>
      </p:sp>
    </p:spTree>
    <p:extLst>
      <p:ext uri="{BB962C8B-B14F-4D97-AF65-F5344CB8AC3E}">
        <p14:creationId xmlns:p14="http://schemas.microsoft.com/office/powerpoint/2010/main" val="2301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a:t>
            </a:r>
          </a:p>
        </p:txBody>
      </p:sp>
      <p:sp>
        <p:nvSpPr>
          <p:cNvPr id="3" name="内容占位符 2"/>
          <p:cNvSpPr>
            <a:spLocks noGrp="1"/>
          </p:cNvSpPr>
          <p:nvPr>
            <p:ph idx="1"/>
          </p:nvPr>
        </p:nvSpPr>
        <p:spPr/>
        <p:txBody>
          <a:bodyPr/>
          <a:lstStyle/>
          <a:p>
            <a:pPr marL="0" indent="0">
              <a:buNone/>
            </a:pPr>
            <a:r>
              <a:rPr lang="en-US" altLang="zh-CN" dirty="0">
                <a:latin typeface="+mn-ea"/>
              </a:rPr>
              <a:t>1.1 </a:t>
            </a:r>
            <a:r>
              <a:rPr lang="zh-CN" altLang="en-US" dirty="0">
                <a:latin typeface="+mn-ea"/>
              </a:rPr>
              <a:t>数据存储概述</a:t>
            </a:r>
            <a:endParaRPr lang="en-US" altLang="zh-CN" dirty="0">
              <a:latin typeface="+mn-ea"/>
            </a:endParaRPr>
          </a:p>
          <a:p>
            <a:pPr marL="0" indent="0">
              <a:buNone/>
            </a:pPr>
            <a:r>
              <a:rPr lang="en-US" altLang="zh-CN" dirty="0">
                <a:latin typeface="+mn-ea"/>
              </a:rPr>
              <a:t>1.2 </a:t>
            </a:r>
            <a:r>
              <a:rPr lang="zh-CN" altLang="en-US" dirty="0">
                <a:latin typeface="+mn-ea"/>
              </a:rPr>
              <a:t>数据库存储结构</a:t>
            </a:r>
            <a:endParaRPr lang="en-US" altLang="zh-CN" dirty="0">
              <a:latin typeface="+mn-ea"/>
            </a:endParaRPr>
          </a:p>
          <a:p>
            <a:pPr marL="393700" lvl="1" indent="0">
              <a:buNone/>
            </a:pPr>
            <a:r>
              <a:rPr lang="zh-CN" altLang="en-US" dirty="0">
                <a:latin typeface="+mn-ea"/>
              </a:rPr>
              <a:t>  文件、页、元组、日志</a:t>
            </a:r>
            <a:endParaRPr lang="en-US" altLang="zh-CN" dirty="0">
              <a:latin typeface="+mn-ea"/>
            </a:endParaRPr>
          </a:p>
          <a:p>
            <a:pPr marL="0" indent="0">
              <a:buNone/>
            </a:pPr>
            <a:r>
              <a:rPr lang="en-US" altLang="zh-CN" dirty="0">
                <a:latin typeface="+mn-ea"/>
              </a:rPr>
              <a:t>1.3 </a:t>
            </a:r>
            <a:r>
              <a:rPr lang="zh-CN" altLang="en-US" dirty="0">
                <a:latin typeface="+mn-ea"/>
              </a:rPr>
              <a:t>系统目录</a:t>
            </a:r>
            <a:endParaRPr lang="en-US" altLang="zh-CN" dirty="0">
              <a:latin typeface="+mn-ea"/>
            </a:endParaRPr>
          </a:p>
          <a:p>
            <a:pPr marL="0" indent="0">
              <a:buNone/>
            </a:pPr>
            <a:r>
              <a:rPr lang="en-US" altLang="zh-CN" dirty="0">
                <a:latin typeface="+mn-ea"/>
              </a:rPr>
              <a:t>1.4 </a:t>
            </a:r>
            <a:r>
              <a:rPr lang="zh-CN" altLang="en-US" dirty="0">
                <a:latin typeface="+mn-ea"/>
              </a:rPr>
              <a:t>存储模型</a:t>
            </a:r>
            <a:endParaRPr lang="en-US" altLang="zh-CN" dirty="0">
              <a:latin typeface="+mn-ea"/>
            </a:endParaRPr>
          </a:p>
          <a:p>
            <a:pPr marL="393700" lvl="1" indent="0">
              <a:buNone/>
            </a:pPr>
            <a:r>
              <a:rPr lang="en-US" altLang="zh-CN" dirty="0">
                <a:latin typeface="+mn-ea"/>
              </a:rPr>
              <a:t>  NSM</a:t>
            </a:r>
            <a:r>
              <a:rPr lang="zh-CN" altLang="en-US" dirty="0">
                <a:latin typeface="+mn-ea"/>
              </a:rPr>
              <a:t>、</a:t>
            </a:r>
            <a:r>
              <a:rPr lang="en-US" altLang="zh-CN" dirty="0">
                <a:latin typeface="+mn-ea"/>
              </a:rPr>
              <a:t>DSM</a:t>
            </a:r>
            <a:endParaRPr lang="zh-CN" altLang="en-US" dirty="0">
              <a:latin typeface="+mn-ea"/>
            </a:endParaRPr>
          </a:p>
        </p:txBody>
      </p:sp>
      <p:sp>
        <p:nvSpPr>
          <p:cNvPr id="4" name="灯片编号占位符 3">
            <a:extLst>
              <a:ext uri="{FF2B5EF4-FFF2-40B4-BE49-F238E27FC236}">
                <a16:creationId xmlns:a16="http://schemas.microsoft.com/office/drawing/2014/main" id="{335E1030-E61F-4612-A638-F1845631EAF8}"/>
              </a:ext>
            </a:extLst>
          </p:cNvPr>
          <p:cNvSpPr>
            <a:spLocks noGrp="1"/>
          </p:cNvSpPr>
          <p:nvPr>
            <p:ph type="sldNum" sz="quarter" idx="12"/>
          </p:nvPr>
        </p:nvSpPr>
        <p:spPr/>
        <p:txBody>
          <a:bodyPr/>
          <a:lstStyle/>
          <a:p>
            <a:fld id="{3742B0B0-14D4-4B09-A8B4-7B726FDD0F27}" type="slidenum">
              <a:rPr lang="zh-CN" altLang="en-US" smtClean="0"/>
              <a:t>2</a:t>
            </a:fld>
            <a:endParaRPr lang="zh-CN" altLang="en-US"/>
          </a:p>
        </p:txBody>
      </p:sp>
    </p:spTree>
    <p:extLst>
      <p:ext uri="{BB962C8B-B14F-4D97-AF65-F5344CB8AC3E}">
        <p14:creationId xmlns:p14="http://schemas.microsoft.com/office/powerpoint/2010/main" val="1829609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50995"/>
          </a:xfrm>
        </p:spPr>
        <p:txBody>
          <a:bodyPr/>
          <a:lstStyle/>
          <a:p>
            <a:r>
              <a:rPr lang="zh-CN" altLang="en-US" dirty="0"/>
              <a:t>页的堆文件组织：页目录</a:t>
            </a:r>
          </a:p>
        </p:txBody>
      </p:sp>
      <p:sp>
        <p:nvSpPr>
          <p:cNvPr id="3" name="内容占位符 2"/>
          <p:cNvSpPr>
            <a:spLocks noGrp="1"/>
          </p:cNvSpPr>
          <p:nvPr>
            <p:ph idx="1"/>
          </p:nvPr>
        </p:nvSpPr>
        <p:spPr>
          <a:xfrm>
            <a:off x="838199" y="1825625"/>
            <a:ext cx="5465323" cy="4351338"/>
          </a:xfrm>
        </p:spPr>
        <p:txBody>
          <a:bodyPr>
            <a:normAutofit/>
          </a:bodyPr>
          <a:lstStyle/>
          <a:p>
            <a:pPr marL="0" indent="0">
              <a:buNone/>
            </a:pPr>
            <a:r>
              <a:rPr lang="zh-CN" altLang="en-US" sz="2400" dirty="0"/>
              <a:t>        堆文件中设立一类专门的页面（目录页），用于记录所有的数据页的存放位置。</a:t>
            </a:r>
            <a:endParaRPr lang="en-US" altLang="zh-CN" sz="2400" dirty="0"/>
          </a:p>
          <a:p>
            <a:pPr marL="0" indent="0">
              <a:buNone/>
            </a:pPr>
            <a:endParaRPr lang="en-US" altLang="zh-CN" sz="2400" dirty="0"/>
          </a:p>
          <a:p>
            <a:pPr marL="0" indent="0">
              <a:buNone/>
            </a:pPr>
            <a:r>
              <a:rPr lang="zh-CN" altLang="en-US" sz="2400" dirty="0"/>
              <a:t>        该目录也同时记录每个页面的空闲空间信息（</a:t>
            </a:r>
            <a:r>
              <a:rPr lang="en-US" altLang="zh-CN" sz="2400" dirty="0"/>
              <a:t>slot</a:t>
            </a:r>
            <a:r>
              <a:rPr lang="zh-CN" altLang="en-US" sz="2400" dirty="0"/>
              <a:t>）。</a:t>
            </a:r>
            <a:endParaRPr lang="en-US" altLang="zh-CN" sz="2400" dirty="0"/>
          </a:p>
          <a:p>
            <a:pPr marL="0" indent="0">
              <a:buNone/>
            </a:pPr>
            <a:endParaRPr lang="en-US" altLang="zh-CN" sz="2400" dirty="0"/>
          </a:p>
          <a:p>
            <a:pPr marL="0" indent="0">
              <a:buNone/>
            </a:pPr>
            <a:r>
              <a:rPr lang="en-US" altLang="zh-CN" sz="2400" dirty="0"/>
              <a:t>        DBMS</a:t>
            </a:r>
            <a:r>
              <a:rPr lang="zh-CN" altLang="en-US" sz="2400" dirty="0"/>
              <a:t>必须保持目录页与所有页的当前信息同步。</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5886" y="1690688"/>
            <a:ext cx="4291117" cy="5178482"/>
          </a:xfrm>
          <a:prstGeom prst="rect">
            <a:avLst/>
          </a:prstGeom>
        </p:spPr>
      </p:pic>
      <p:sp>
        <p:nvSpPr>
          <p:cNvPr id="4" name="灯片编号占位符 3">
            <a:extLst>
              <a:ext uri="{FF2B5EF4-FFF2-40B4-BE49-F238E27FC236}">
                <a16:creationId xmlns:a16="http://schemas.microsoft.com/office/drawing/2014/main" id="{F2FA5990-6DD5-4A73-91CF-66B38D1932CD}"/>
              </a:ext>
            </a:extLst>
          </p:cNvPr>
          <p:cNvSpPr>
            <a:spLocks noGrp="1"/>
          </p:cNvSpPr>
          <p:nvPr>
            <p:ph type="sldNum" sz="quarter" idx="12"/>
          </p:nvPr>
        </p:nvSpPr>
        <p:spPr/>
        <p:txBody>
          <a:bodyPr/>
          <a:lstStyle/>
          <a:p>
            <a:fld id="{3742B0B0-14D4-4B09-A8B4-7B726FDD0F27}" type="slidenum">
              <a:rPr lang="zh-CN" altLang="en-US" smtClean="0"/>
              <a:t>20</a:t>
            </a:fld>
            <a:endParaRPr lang="zh-CN" altLang="en-US"/>
          </a:p>
        </p:txBody>
      </p:sp>
    </p:spTree>
    <p:extLst>
      <p:ext uri="{BB962C8B-B14F-4D97-AF65-F5344CB8AC3E}">
        <p14:creationId xmlns:p14="http://schemas.microsoft.com/office/powerpoint/2010/main" val="258256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91938"/>
          </a:xfrm>
        </p:spPr>
        <p:txBody>
          <a:bodyPr/>
          <a:lstStyle/>
          <a:p>
            <a:r>
              <a:rPr lang="en-US" altLang="zh-CN" dirty="0"/>
              <a:t>1.2.2 </a:t>
            </a:r>
            <a:r>
              <a:rPr lang="zh-CN" altLang="en-US" dirty="0"/>
              <a:t>页设计（</a:t>
            </a:r>
            <a:r>
              <a:rPr lang="en-US" altLang="zh-CN" dirty="0"/>
              <a:t>Page Layout</a:t>
            </a:r>
            <a:r>
              <a:rPr lang="zh-CN" altLang="en-US" dirty="0"/>
              <a:t>）</a:t>
            </a:r>
          </a:p>
        </p:txBody>
      </p:sp>
      <p:sp>
        <p:nvSpPr>
          <p:cNvPr id="3" name="内容占位符 2"/>
          <p:cNvSpPr>
            <a:spLocks noGrp="1"/>
          </p:cNvSpPr>
          <p:nvPr>
            <p:ph idx="1"/>
          </p:nvPr>
        </p:nvSpPr>
        <p:spPr/>
        <p:txBody>
          <a:bodyPr/>
          <a:lstStyle/>
          <a:p>
            <a:pPr marL="0" indent="0">
              <a:lnSpc>
                <a:spcPct val="150000"/>
              </a:lnSpc>
              <a:buNone/>
            </a:pPr>
            <a:r>
              <a:rPr lang="zh-CN" altLang="en-US" sz="2400" dirty="0"/>
              <a:t>       数据库的页具备固定大小（如</a:t>
            </a:r>
            <a:r>
              <a:rPr lang="en-US" altLang="zh-CN" sz="2400" dirty="0"/>
              <a:t>4K</a:t>
            </a:r>
            <a:r>
              <a:rPr lang="zh-CN" altLang="en-US" sz="2400" dirty="0"/>
              <a:t>），页可以容纳：</a:t>
            </a:r>
            <a:endParaRPr lang="en-US" altLang="zh-CN" sz="2400" dirty="0"/>
          </a:p>
          <a:p>
            <a:pPr marL="0" indent="0">
              <a:lnSpc>
                <a:spcPct val="150000"/>
              </a:lnSpc>
              <a:buNone/>
            </a:pPr>
            <a:r>
              <a:rPr lang="en-US" altLang="zh-CN" sz="2400" dirty="0"/>
              <a:t>                </a:t>
            </a:r>
            <a:r>
              <a:rPr lang="zh-CN" altLang="en-US" sz="2400" dirty="0"/>
              <a:t>元组、元数据、索引、日志记录等。</a:t>
            </a:r>
            <a:endParaRPr lang="en-US" altLang="zh-CN" sz="2400" dirty="0"/>
          </a:p>
          <a:p>
            <a:pPr marL="0" indent="0">
              <a:lnSpc>
                <a:spcPct val="150000"/>
              </a:lnSpc>
              <a:buNone/>
            </a:pPr>
            <a:r>
              <a:rPr lang="zh-CN" altLang="en-US" sz="2400" dirty="0"/>
              <a:t>       数据一般不混合存放，即一个页只存放一类信息（比如元组）</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       一些</a:t>
            </a:r>
            <a:r>
              <a:rPr lang="en-US" altLang="zh-CN" sz="2400" dirty="0"/>
              <a:t>DBMS</a:t>
            </a:r>
            <a:r>
              <a:rPr lang="zh-CN" altLang="en-US" sz="2400" dirty="0"/>
              <a:t>要求页面是“自包含”的（例如</a:t>
            </a:r>
            <a:r>
              <a:rPr lang="en-US" altLang="zh-CN" sz="2400" dirty="0"/>
              <a:t>Oracle</a:t>
            </a:r>
            <a:r>
              <a:rPr lang="zh-CN" altLang="en-US" sz="2400" dirty="0"/>
              <a:t>），即读取该页面所需的全部信息都在页面内部保存着。</a:t>
            </a:r>
            <a:endParaRPr lang="en-US" altLang="zh-CN" sz="2400"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p:txBody>
          <a:bodyPr/>
          <a:lstStyle/>
          <a:p>
            <a:fld id="{3742B0B0-14D4-4B09-A8B4-7B726FDD0F27}" type="slidenum">
              <a:rPr lang="zh-CN" altLang="en-US" smtClean="0"/>
              <a:t>21</a:t>
            </a:fld>
            <a:endParaRPr lang="zh-CN" altLang="en-US"/>
          </a:p>
        </p:txBody>
      </p:sp>
    </p:spTree>
    <p:extLst>
      <p:ext uri="{BB962C8B-B14F-4D97-AF65-F5344CB8AC3E}">
        <p14:creationId xmlns:p14="http://schemas.microsoft.com/office/powerpoint/2010/main" val="1938951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50000"/>
              </a:lnSpc>
              <a:buNone/>
            </a:pPr>
            <a:r>
              <a:rPr lang="zh-CN" altLang="en-US" sz="2400" dirty="0"/>
              <a:t>每个页具备一个唯一</a:t>
            </a:r>
            <a:r>
              <a:rPr lang="en-US" altLang="zh-CN" sz="2400" dirty="0"/>
              <a:t>ID</a:t>
            </a:r>
            <a:r>
              <a:rPr lang="zh-CN" altLang="en-US" sz="2400" dirty="0"/>
              <a:t>：</a:t>
            </a:r>
            <a:endParaRPr lang="en-US" altLang="zh-CN" sz="2400" dirty="0"/>
          </a:p>
          <a:p>
            <a:pPr>
              <a:lnSpc>
                <a:spcPct val="150000"/>
              </a:lnSpc>
              <a:buFont typeface="Wingdings" panose="05000000000000000000" pitchFamily="2" charset="2"/>
              <a:buChar char="Ø"/>
            </a:pPr>
            <a:r>
              <a:rPr lang="zh-CN" altLang="en-US" sz="2400" dirty="0"/>
              <a:t>当数据库只有单文件时，页面</a:t>
            </a:r>
            <a:r>
              <a:rPr lang="en-US" altLang="zh-CN" sz="2400" dirty="0"/>
              <a:t>ID</a:t>
            </a:r>
            <a:r>
              <a:rPr lang="zh-CN" altLang="en-US" sz="2400" dirty="0"/>
              <a:t>可以就是文件中的偏移地址。</a:t>
            </a:r>
            <a:endParaRPr lang="en-US" altLang="zh-CN" sz="2400" dirty="0"/>
          </a:p>
          <a:p>
            <a:pPr>
              <a:lnSpc>
                <a:spcPct val="150000"/>
              </a:lnSpc>
              <a:buFont typeface="Wingdings" panose="05000000000000000000" pitchFamily="2" charset="2"/>
              <a:buChar char="Ø"/>
            </a:pPr>
            <a:r>
              <a:rPr lang="zh-CN" altLang="en-US" sz="2400" dirty="0"/>
              <a:t>当有多个文件时，大部分</a:t>
            </a:r>
            <a:r>
              <a:rPr lang="en-US" altLang="zh-CN" sz="2400" dirty="0"/>
              <a:t>DMBS</a:t>
            </a:r>
            <a:r>
              <a:rPr lang="zh-CN" altLang="en-US" sz="2400" dirty="0"/>
              <a:t>会有个间接层来映射页面</a:t>
            </a:r>
            <a:r>
              <a:rPr lang="en-US" altLang="zh-CN" sz="2400" dirty="0"/>
              <a:t>ID</a:t>
            </a:r>
            <a:r>
              <a:rPr lang="zh-CN" altLang="en-US" sz="2400" dirty="0"/>
              <a:t>到文件的路径和偏移地址，系统上层访问页面号时，存储管理器将其转换为文件路径和偏移地址。</a:t>
            </a:r>
            <a:endParaRPr lang="en-US" altLang="zh-CN" sz="2400" dirty="0"/>
          </a:p>
          <a:p>
            <a:pPr marL="0" indent="0">
              <a:lnSpc>
                <a:spcPct val="150000"/>
              </a:lnSpc>
              <a:buNone/>
            </a:pPr>
            <a:r>
              <a:rPr lang="zh-CN" altLang="en-US" sz="2400" dirty="0"/>
              <a:t>    间接层的优点包括：可支持磁盘的压缩，文件被复制到另一个磁盘也不会改变</a:t>
            </a:r>
            <a:r>
              <a:rPr lang="en-US" altLang="zh-CN" sz="2400" dirty="0"/>
              <a:t>page ID</a:t>
            </a:r>
            <a:r>
              <a:rPr lang="zh-CN" altLang="en-US" sz="2400" dirty="0"/>
              <a:t>。</a:t>
            </a:r>
            <a:endParaRPr lang="en-US" altLang="zh-CN" sz="2400" dirty="0"/>
          </a:p>
        </p:txBody>
      </p:sp>
      <p:sp>
        <p:nvSpPr>
          <p:cNvPr id="5" name="标题 4">
            <a:extLst>
              <a:ext uri="{FF2B5EF4-FFF2-40B4-BE49-F238E27FC236}">
                <a16:creationId xmlns:a16="http://schemas.microsoft.com/office/drawing/2014/main" id="{B399F1BE-826F-42DE-9FEF-06E149F5A593}"/>
              </a:ext>
            </a:extLst>
          </p:cNvPr>
          <p:cNvSpPr>
            <a:spLocks noGrp="1"/>
          </p:cNvSpPr>
          <p:nvPr>
            <p:ph type="title"/>
          </p:nvPr>
        </p:nvSpPr>
        <p:spPr/>
        <p:txBody>
          <a:bodyPr/>
          <a:lstStyle/>
          <a:p>
            <a:r>
              <a:rPr lang="zh-CN" altLang="en-US" dirty="0"/>
              <a:t>页面</a:t>
            </a:r>
            <a:r>
              <a:rPr lang="en-US" altLang="zh-CN" dirty="0"/>
              <a:t>ID</a:t>
            </a:r>
            <a:endParaRPr lang="zh-CN" altLang="en-US" dirty="0"/>
          </a:p>
        </p:txBody>
      </p:sp>
      <p:sp>
        <p:nvSpPr>
          <p:cNvPr id="2" name="灯片编号占位符 1">
            <a:extLst>
              <a:ext uri="{FF2B5EF4-FFF2-40B4-BE49-F238E27FC236}">
                <a16:creationId xmlns:a16="http://schemas.microsoft.com/office/drawing/2014/main" id="{5E6758D0-2412-4761-9DF4-371262D36405}"/>
              </a:ext>
            </a:extLst>
          </p:cNvPr>
          <p:cNvSpPr>
            <a:spLocks noGrp="1"/>
          </p:cNvSpPr>
          <p:nvPr>
            <p:ph type="sldNum" sz="quarter" idx="12"/>
          </p:nvPr>
        </p:nvSpPr>
        <p:spPr/>
        <p:txBody>
          <a:bodyPr/>
          <a:lstStyle/>
          <a:p>
            <a:fld id="{3742B0B0-14D4-4B09-A8B4-7B726FDD0F27}" type="slidenum">
              <a:rPr lang="zh-CN" altLang="en-US" smtClean="0"/>
              <a:t>22</a:t>
            </a:fld>
            <a:endParaRPr lang="zh-CN" altLang="en-US"/>
          </a:p>
        </p:txBody>
      </p:sp>
    </p:spTree>
    <p:extLst>
      <p:ext uri="{BB962C8B-B14F-4D97-AF65-F5344CB8AC3E}">
        <p14:creationId xmlns:p14="http://schemas.microsoft.com/office/powerpoint/2010/main" val="1608007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810051"/>
          </a:xfrm>
        </p:spPr>
        <p:txBody>
          <a:bodyPr>
            <a:normAutofit/>
          </a:bodyPr>
          <a:lstStyle/>
          <a:p>
            <a:r>
              <a:rPr lang="zh-CN" altLang="en-US" dirty="0"/>
              <a:t>页的大小（</a:t>
            </a:r>
            <a:r>
              <a:rPr lang="en-US" altLang="zh-CN" dirty="0"/>
              <a:t>Size of Page</a:t>
            </a:r>
            <a:r>
              <a:rPr lang="zh-CN" altLang="en-US" dirty="0"/>
              <a:t>）</a:t>
            </a:r>
          </a:p>
        </p:txBody>
      </p:sp>
      <p:sp>
        <p:nvSpPr>
          <p:cNvPr id="5" name="内容占位符 4"/>
          <p:cNvSpPr>
            <a:spLocks noGrp="1"/>
          </p:cNvSpPr>
          <p:nvPr>
            <p:ph idx="1"/>
          </p:nvPr>
        </p:nvSpPr>
        <p:spPr>
          <a:xfrm>
            <a:off x="838200" y="1825625"/>
            <a:ext cx="3529084" cy="4351338"/>
          </a:xfrm>
        </p:spPr>
        <p:txBody>
          <a:bodyPr/>
          <a:lstStyle/>
          <a:p>
            <a:pPr marL="0" indent="0">
              <a:buNone/>
            </a:pPr>
            <a:r>
              <a:rPr lang="zh-CN" altLang="en-US" sz="2400" dirty="0"/>
              <a:t>硬件页面（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操作系统页面（</a:t>
            </a:r>
            <a:r>
              <a:rPr lang="en-US" altLang="zh-CN" sz="2400" dirty="0"/>
              <a:t>4KB</a:t>
            </a:r>
            <a:r>
              <a:rPr lang="zh-CN" altLang="en-US" sz="2400" dirty="0"/>
              <a:t>）</a:t>
            </a:r>
            <a:endParaRPr lang="en-US" altLang="zh-CN" sz="2400" dirty="0"/>
          </a:p>
          <a:p>
            <a:pPr marL="0" indent="0">
              <a:buNone/>
            </a:pPr>
            <a:endParaRPr lang="en-US" altLang="zh-CN" sz="2400" dirty="0"/>
          </a:p>
          <a:p>
            <a:pPr marL="0" indent="0">
              <a:buNone/>
            </a:pPr>
            <a:r>
              <a:rPr lang="zh-CN" altLang="en-US" sz="2400" dirty="0"/>
              <a:t>数据库页面（</a:t>
            </a:r>
            <a:r>
              <a:rPr lang="en-US" altLang="zh-CN" sz="2400" dirty="0"/>
              <a:t>512B-16KB</a:t>
            </a:r>
            <a:r>
              <a:rPr lang="zh-CN" altLang="en-US" sz="2400" dirty="0"/>
              <a:t>）</a:t>
            </a:r>
            <a:endParaRPr lang="en-US" altLang="zh-CN" sz="2400" dirty="0"/>
          </a:p>
          <a:p>
            <a:pPr marL="0" indent="0">
              <a:buNone/>
            </a:pPr>
            <a:endParaRPr lang="en-US" altLang="zh-CN" sz="2400" dirty="0"/>
          </a:p>
          <a:p>
            <a:pPr marL="0" indent="0">
              <a:buNone/>
            </a:pPr>
            <a:r>
              <a:rPr lang="zh-CN" altLang="en-US" sz="2400" dirty="0"/>
              <a:t>        硬件页面是存储设备中能保证故障安全写操作（</a:t>
            </a:r>
            <a:r>
              <a:rPr lang="en-US" altLang="zh-CN" sz="2400" dirty="0"/>
              <a:t>failsafe write</a:t>
            </a:r>
            <a:r>
              <a:rPr lang="zh-CN" altLang="en-US" sz="2400" dirty="0"/>
              <a:t>）的最大数据块单位。</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581" y="1690688"/>
            <a:ext cx="5707663" cy="5051306"/>
          </a:xfrm>
          <a:prstGeom prst="rect">
            <a:avLst/>
          </a:prstGeom>
        </p:spPr>
      </p:pic>
      <p:sp>
        <p:nvSpPr>
          <p:cNvPr id="3" name="灯片编号占位符 2">
            <a:extLst>
              <a:ext uri="{FF2B5EF4-FFF2-40B4-BE49-F238E27FC236}">
                <a16:creationId xmlns:a16="http://schemas.microsoft.com/office/drawing/2014/main" id="{52E00E80-0C8B-4BE7-BB89-915EC4B69DA2}"/>
              </a:ext>
            </a:extLst>
          </p:cNvPr>
          <p:cNvSpPr>
            <a:spLocks noGrp="1"/>
          </p:cNvSpPr>
          <p:nvPr>
            <p:ph type="sldNum" sz="quarter" idx="12"/>
          </p:nvPr>
        </p:nvSpPr>
        <p:spPr/>
        <p:txBody>
          <a:bodyPr/>
          <a:lstStyle/>
          <a:p>
            <a:fld id="{3742B0B0-14D4-4B09-A8B4-7B726FDD0F27}" type="slidenum">
              <a:rPr lang="zh-CN" altLang="en-US" smtClean="0"/>
              <a:t>23</a:t>
            </a:fld>
            <a:endParaRPr lang="zh-CN" altLang="en-US"/>
          </a:p>
        </p:txBody>
      </p:sp>
    </p:spTree>
    <p:extLst>
      <p:ext uri="{BB962C8B-B14F-4D97-AF65-F5344CB8AC3E}">
        <p14:creationId xmlns:p14="http://schemas.microsoft.com/office/powerpoint/2010/main" val="188978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页头（</a:t>
            </a:r>
            <a:r>
              <a:rPr lang="en-US" altLang="zh-CN" dirty="0"/>
              <a:t>Page Header</a:t>
            </a:r>
            <a:r>
              <a:rPr lang="zh-CN" altLang="en-US" dirty="0"/>
              <a:t>）</a:t>
            </a:r>
          </a:p>
        </p:txBody>
      </p:sp>
      <p:sp>
        <p:nvSpPr>
          <p:cNvPr id="3" name="内容占位符 2"/>
          <p:cNvSpPr>
            <a:spLocks noGrp="1"/>
          </p:cNvSpPr>
          <p:nvPr>
            <p:ph idx="1"/>
          </p:nvPr>
        </p:nvSpPr>
        <p:spPr>
          <a:xfrm>
            <a:off x="838200" y="1825625"/>
            <a:ext cx="5564735" cy="4351338"/>
          </a:xfrm>
        </p:spPr>
        <p:txBody>
          <a:bodyPr>
            <a:normAutofit fontScale="92500" lnSpcReduction="10000"/>
          </a:bodyPr>
          <a:lstStyle/>
          <a:p>
            <a:pPr marL="0" indent="0">
              <a:buNone/>
            </a:pPr>
            <a:r>
              <a:rPr lang="zh-CN" altLang="en-US" dirty="0"/>
              <a:t>每个页面都有页头（</a:t>
            </a:r>
            <a:r>
              <a:rPr lang="en-US" altLang="zh-CN" dirty="0"/>
              <a:t>page header</a:t>
            </a:r>
            <a:r>
              <a:rPr lang="zh-CN" altLang="en-US" dirty="0"/>
              <a:t>），包含有关页内容的元数据信息：</a:t>
            </a:r>
            <a:endParaRPr lang="en-US" altLang="zh-CN" dirty="0"/>
          </a:p>
          <a:p>
            <a:pPr marL="355600" lvl="1" indent="-355600">
              <a:buFont typeface="Wingdings" panose="05000000000000000000" pitchFamily="2" charset="2"/>
              <a:buChar char="Ø"/>
            </a:pPr>
            <a:r>
              <a:rPr lang="zh-CN" altLang="en-US" dirty="0"/>
              <a:t>页大小</a:t>
            </a:r>
            <a:endParaRPr lang="en-US" altLang="zh-CN" dirty="0"/>
          </a:p>
          <a:p>
            <a:pPr marL="355600" lvl="1" indent="-355600">
              <a:buFont typeface="Wingdings" panose="05000000000000000000" pitchFamily="2" charset="2"/>
              <a:buChar char="Ø"/>
            </a:pPr>
            <a:r>
              <a:rPr lang="zh-CN" altLang="en-US" dirty="0"/>
              <a:t>校验和</a:t>
            </a:r>
            <a:endParaRPr lang="en-US" altLang="zh-CN" dirty="0"/>
          </a:p>
          <a:p>
            <a:pPr marL="355600" lvl="1" indent="-355600">
              <a:buFont typeface="Wingdings" panose="05000000000000000000" pitchFamily="2" charset="2"/>
              <a:buChar char="Ø"/>
            </a:pPr>
            <a:r>
              <a:rPr lang="en-US" altLang="zh-CN" dirty="0"/>
              <a:t>DBMS</a:t>
            </a:r>
            <a:r>
              <a:rPr lang="zh-CN" altLang="en-US" dirty="0"/>
              <a:t>版本</a:t>
            </a:r>
            <a:endParaRPr lang="en-US" altLang="zh-CN" dirty="0"/>
          </a:p>
          <a:p>
            <a:pPr marL="355600" lvl="1" indent="-355600">
              <a:buFont typeface="Wingdings" panose="05000000000000000000" pitchFamily="2" charset="2"/>
              <a:buChar char="Ø"/>
            </a:pPr>
            <a:r>
              <a:rPr lang="zh-CN" altLang="en-US" dirty="0"/>
              <a:t>事务可见性</a:t>
            </a:r>
            <a:endParaRPr lang="en-US" altLang="zh-CN" dirty="0"/>
          </a:p>
          <a:p>
            <a:pPr marL="355600" lvl="1" indent="-355600">
              <a:buFont typeface="Wingdings" panose="05000000000000000000" pitchFamily="2" charset="2"/>
              <a:buChar char="Ø"/>
            </a:pPr>
            <a:r>
              <a:rPr lang="zh-CN" altLang="en-US" dirty="0"/>
              <a:t>压缩信息</a:t>
            </a:r>
            <a:endParaRPr lang="en-US" altLang="zh-CN" dirty="0"/>
          </a:p>
          <a:p>
            <a:pPr marL="0" indent="0">
              <a:buNone/>
            </a:pPr>
            <a:endParaRPr lang="en-US" altLang="zh-CN" dirty="0"/>
          </a:p>
          <a:p>
            <a:pPr marL="0" indent="0">
              <a:buNone/>
            </a:pPr>
            <a:r>
              <a:rPr lang="zh-CN" altLang="en-US" dirty="0"/>
              <a:t>页面内“数据”的组织方式：</a:t>
            </a:r>
            <a:endParaRPr lang="en-US" altLang="zh-CN" dirty="0"/>
          </a:p>
          <a:p>
            <a:pPr marL="355600" lvl="1" indent="-355600">
              <a:buFont typeface="Wingdings" panose="05000000000000000000" pitchFamily="2" charset="2"/>
              <a:buChar char="Ø"/>
            </a:pPr>
            <a:r>
              <a:rPr lang="zh-CN" altLang="en-US" dirty="0"/>
              <a:t>面向元组型</a:t>
            </a:r>
            <a:endParaRPr lang="en-US" altLang="zh-CN" dirty="0"/>
          </a:p>
          <a:p>
            <a:pPr marL="355600" lvl="1" indent="-355600">
              <a:buFont typeface="Wingdings" panose="05000000000000000000" pitchFamily="2" charset="2"/>
              <a:buChar char="Ø"/>
            </a:pPr>
            <a:r>
              <a:rPr lang="zh-CN" altLang="en-US" dirty="0"/>
              <a:t>日志结构型</a:t>
            </a:r>
            <a:endParaRPr lang="en-US" altLang="zh-CN" dirty="0"/>
          </a:p>
          <a:p>
            <a:pPr marL="0" indent="0">
              <a:buNone/>
            </a:pP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935" y="1825625"/>
            <a:ext cx="5328623" cy="4913172"/>
          </a:xfrm>
          <a:prstGeom prst="rect">
            <a:avLst/>
          </a:prstGeom>
        </p:spPr>
      </p:pic>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p:txBody>
          <a:bodyPr/>
          <a:lstStyle/>
          <a:p>
            <a:fld id="{3742B0B0-14D4-4B09-A8B4-7B726FDD0F27}" type="slidenum">
              <a:rPr lang="zh-CN" altLang="en-US" smtClean="0"/>
              <a:t>24</a:t>
            </a:fld>
            <a:endParaRPr lang="zh-CN" altLang="en-US"/>
          </a:p>
        </p:txBody>
      </p:sp>
    </p:spTree>
    <p:extLst>
      <p:ext uri="{BB962C8B-B14F-4D97-AF65-F5344CB8AC3E}">
        <p14:creationId xmlns:p14="http://schemas.microsoft.com/office/powerpoint/2010/main" val="128160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面向元组型的页设计</a:t>
            </a:r>
          </a:p>
        </p:txBody>
      </p:sp>
      <p:sp>
        <p:nvSpPr>
          <p:cNvPr id="3" name="内容占位符 2"/>
          <p:cNvSpPr>
            <a:spLocks noGrp="1"/>
          </p:cNvSpPr>
          <p:nvPr>
            <p:ph idx="1"/>
          </p:nvPr>
        </p:nvSpPr>
        <p:spPr>
          <a:xfrm>
            <a:off x="838200" y="1825625"/>
            <a:ext cx="5076217" cy="4738806"/>
          </a:xfrm>
        </p:spPr>
        <p:txBody>
          <a:bodyPr/>
          <a:lstStyle/>
          <a:p>
            <a:pPr marL="0" indent="0">
              <a:buNone/>
            </a:pPr>
            <a:r>
              <a:rPr lang="zh-CN" altLang="en-US" sz="2400" b="1" dirty="0">
                <a:latin typeface="微软雅黑" panose="020B0503020204020204" pitchFamily="34" charset="-122"/>
                <a:ea typeface="微软雅黑" panose="020B0503020204020204" pitchFamily="34" charset="-122"/>
              </a:rPr>
              <a:t>基本思想：</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en-US" altLang="zh-CN" sz="2400" dirty="0"/>
              <a:t>header</a:t>
            </a:r>
            <a:r>
              <a:rPr lang="zh-CN" altLang="en-US" sz="2400" dirty="0"/>
              <a:t>记录页内的元组数，类似数组的方式进行存储；</a:t>
            </a:r>
            <a:endParaRPr lang="en-US" altLang="zh-CN" sz="2400" dirty="0"/>
          </a:p>
          <a:p>
            <a:pPr>
              <a:buFont typeface="Wingdings" panose="05000000000000000000" pitchFamily="2" charset="2"/>
              <a:buChar char="Ø"/>
            </a:pPr>
            <a:r>
              <a:rPr lang="zh-CN" altLang="en-US" sz="2400" dirty="0"/>
              <a:t>每次添加的元组放在已有元组的后面。</a:t>
            </a:r>
            <a:endParaRPr lang="en-US" altLang="zh-CN" sz="2400" dirty="0"/>
          </a:p>
          <a:p>
            <a:pPr marL="0" indent="0">
              <a:buNone/>
            </a:pPr>
            <a:r>
              <a:rPr lang="zh-CN" altLang="en-US" sz="2400" b="1" dirty="0">
                <a:latin typeface="微软雅黑" panose="020B0503020204020204" pitchFamily="34" charset="-122"/>
                <a:ea typeface="微软雅黑" panose="020B0503020204020204" pitchFamily="34" charset="-122"/>
              </a:rPr>
              <a:t>存在的问题：</a:t>
            </a:r>
            <a:endParaRPr lang="en-US" altLang="zh-CN" sz="2400" b="1"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t>删除元组时会产生碎片</a:t>
            </a:r>
            <a:endParaRPr lang="en-US" altLang="zh-CN" sz="2400" dirty="0"/>
          </a:p>
          <a:p>
            <a:pPr>
              <a:buFont typeface="Wingdings" panose="05000000000000000000" pitchFamily="2" charset="2"/>
              <a:buChar char="Ø"/>
            </a:pPr>
            <a:r>
              <a:rPr lang="zh-CN" altLang="en-US" sz="2400" dirty="0"/>
              <a:t>变长的元组可能产生其他更多问题，比如元组的查询开销。</a:t>
            </a:r>
            <a:endParaRPr lang="en-US" altLang="zh-CN" sz="2400" dirty="0"/>
          </a:p>
          <a:p>
            <a:pPr marL="0" indent="0">
              <a:buNone/>
            </a:pPr>
            <a:r>
              <a:rPr lang="zh-CN" altLang="en-US" sz="2400" dirty="0"/>
              <a:t>    一般用的较少，更常见的是</a:t>
            </a:r>
            <a:r>
              <a:rPr lang="en-US" altLang="zh-CN" sz="2400" dirty="0"/>
              <a:t>slotted pages</a:t>
            </a:r>
            <a:r>
              <a:rPr lang="zh-CN" altLang="en-US" sz="2400" dirty="0"/>
              <a:t>（槽页）方式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825625"/>
            <a:ext cx="5071353" cy="4738806"/>
          </a:xfrm>
          <a:prstGeom prst="rect">
            <a:avLst/>
          </a:prstGeom>
        </p:spPr>
      </p:pic>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p:txBody>
          <a:bodyPr/>
          <a:lstStyle/>
          <a:p>
            <a:fld id="{3742B0B0-14D4-4B09-A8B4-7B726FDD0F27}" type="slidenum">
              <a:rPr lang="zh-CN" altLang="en-US" smtClean="0"/>
              <a:t>25</a:t>
            </a:fld>
            <a:endParaRPr lang="zh-CN" altLang="en-US"/>
          </a:p>
        </p:txBody>
      </p:sp>
    </p:spTree>
    <p:extLst>
      <p:ext uri="{BB962C8B-B14F-4D97-AF65-F5344CB8AC3E}">
        <p14:creationId xmlns:p14="http://schemas.microsoft.com/office/powerpoint/2010/main" val="3763235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905586"/>
          </a:xfrm>
        </p:spPr>
        <p:txBody>
          <a:bodyPr/>
          <a:lstStyle/>
          <a:p>
            <a:r>
              <a:rPr lang="zh-CN" altLang="en-US" dirty="0"/>
              <a:t>槽页（</a:t>
            </a:r>
            <a:r>
              <a:rPr lang="en-US" altLang="zh-CN" dirty="0"/>
              <a:t>Slotted Pages</a:t>
            </a:r>
            <a:r>
              <a:rPr lang="zh-CN" altLang="en-US" dirty="0"/>
              <a:t>）</a:t>
            </a:r>
          </a:p>
        </p:txBody>
      </p:sp>
      <p:sp>
        <p:nvSpPr>
          <p:cNvPr id="3" name="内容占位符 2"/>
          <p:cNvSpPr>
            <a:spLocks noGrp="1"/>
          </p:cNvSpPr>
          <p:nvPr>
            <p:ph idx="1"/>
          </p:nvPr>
        </p:nvSpPr>
        <p:spPr>
          <a:xfrm>
            <a:off x="838200" y="1825625"/>
            <a:ext cx="5971162" cy="4789184"/>
          </a:xfrm>
        </p:spPr>
        <p:txBody>
          <a:bodyPr>
            <a:normAutofit lnSpcReduction="10000"/>
          </a:bodyPr>
          <a:lstStyle/>
          <a:p>
            <a:pPr marL="0" indent="0">
              <a:buNone/>
            </a:pPr>
            <a:r>
              <a:rPr lang="zh-CN" altLang="en-US" sz="2400" dirty="0"/>
              <a:t>思路来自</a:t>
            </a:r>
            <a:r>
              <a:rPr lang="en-US" altLang="zh-CN" sz="2400" dirty="0"/>
              <a:t>slot</a:t>
            </a:r>
            <a:r>
              <a:rPr lang="zh-CN" altLang="en-US" sz="2400" dirty="0"/>
              <a:t>数组</a:t>
            </a:r>
            <a:endParaRPr lang="en-US" altLang="zh-CN" sz="2400" dirty="0"/>
          </a:p>
          <a:p>
            <a:pPr marL="0" indent="0">
              <a:buNone/>
            </a:pPr>
            <a:r>
              <a:rPr lang="en-US" altLang="zh-CN" sz="2400" dirty="0"/>
              <a:t>     Slot</a:t>
            </a:r>
            <a:r>
              <a:rPr lang="zh-CN" altLang="en-US" sz="2400" dirty="0"/>
              <a:t>数组将“槽位”映射到特定元组开始位置的偏移量</a:t>
            </a:r>
            <a:endParaRPr lang="en-US" altLang="zh-CN" sz="2400" dirty="0"/>
          </a:p>
          <a:p>
            <a:pPr marL="0" indent="0">
              <a:buNone/>
            </a:pPr>
            <a:r>
              <a:rPr lang="en-US" altLang="zh-CN" sz="2400" dirty="0"/>
              <a:t>Header</a:t>
            </a:r>
            <a:r>
              <a:rPr lang="zh-CN" altLang="en-US" sz="2400" dirty="0"/>
              <a:t>记录：</a:t>
            </a:r>
            <a:endParaRPr lang="en-US" altLang="zh-CN" sz="2400" dirty="0"/>
          </a:p>
          <a:p>
            <a:pPr>
              <a:buFont typeface="Wingdings" panose="05000000000000000000" pitchFamily="2" charset="2"/>
              <a:buChar char="Ø"/>
            </a:pPr>
            <a:r>
              <a:rPr lang="zh-CN" altLang="en-US" sz="2400" dirty="0"/>
              <a:t>已占用的槽位；</a:t>
            </a:r>
            <a:endParaRPr lang="en-US" altLang="zh-CN" sz="2400" dirty="0"/>
          </a:p>
          <a:p>
            <a:pPr>
              <a:buFont typeface="Wingdings" panose="05000000000000000000" pitchFamily="2" charset="2"/>
              <a:buChar char="Ø"/>
            </a:pPr>
            <a:r>
              <a:rPr lang="zh-CN" altLang="en-US" sz="2400" dirty="0"/>
              <a:t>以及上一次使用槽位的开始位置。</a:t>
            </a:r>
            <a:endParaRPr lang="en-US" altLang="zh-CN" sz="2400" dirty="0"/>
          </a:p>
          <a:p>
            <a:pPr marL="0" indent="0">
              <a:buNone/>
            </a:pPr>
            <a:r>
              <a:rPr lang="zh-CN" altLang="en-US" sz="2400" dirty="0"/>
              <a:t>元组：在页内倒序存放。</a:t>
            </a:r>
            <a:endParaRPr lang="en-US" altLang="zh-CN" sz="2400" dirty="0"/>
          </a:p>
          <a:p>
            <a:pPr marL="0" indent="0">
              <a:buNone/>
            </a:pPr>
            <a:endParaRPr lang="en-US" altLang="zh-CN" sz="2400" dirty="0"/>
          </a:p>
          <a:p>
            <a:pPr marL="0" indent="0">
              <a:buNone/>
            </a:pPr>
            <a:r>
              <a:rPr lang="zh-CN" altLang="en-US" sz="2400" dirty="0"/>
              <a:t>元组在内部的唯一标识符：可以使用</a:t>
            </a:r>
            <a:r>
              <a:rPr lang="en-US" altLang="zh-CN" sz="2400" dirty="0"/>
              <a:t>page id</a:t>
            </a:r>
            <a:r>
              <a:rPr lang="zh-CN" altLang="en-US" sz="2400" dirty="0"/>
              <a:t>和</a:t>
            </a:r>
            <a:r>
              <a:rPr lang="en-US" altLang="zh-CN" sz="2400" dirty="0"/>
              <a:t>slot id</a:t>
            </a:r>
            <a:r>
              <a:rPr lang="zh-CN" altLang="en-US" sz="2400" dirty="0"/>
              <a:t>（或偏移量），也可包含文件位置信息。</a:t>
            </a:r>
            <a:endParaRPr lang="en-US" altLang="zh-CN" sz="2400" dirty="0"/>
          </a:p>
          <a:p>
            <a:pPr marL="0" indent="0">
              <a:buNone/>
            </a:pPr>
            <a:r>
              <a:rPr lang="zh-CN" altLang="en-US" sz="2400" dirty="0"/>
              <a:t>     定长、变长元组轻松应对</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9647" y="1825625"/>
            <a:ext cx="4294154" cy="499948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1523" y="1825625"/>
            <a:ext cx="4252277" cy="4999482"/>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1522" y="1825625"/>
            <a:ext cx="4410502" cy="4999482"/>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01521" y="1825625"/>
            <a:ext cx="4410503" cy="5032375"/>
          </a:xfrm>
          <a:prstGeom prst="rect">
            <a:avLst/>
          </a:prstGeom>
        </p:spPr>
      </p:pic>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p:txBody>
          <a:bodyPr/>
          <a:lstStyle/>
          <a:p>
            <a:fld id="{3742B0B0-14D4-4B09-A8B4-7B726FDD0F27}" type="slidenum">
              <a:rPr lang="zh-CN" altLang="en-US" smtClean="0"/>
              <a:t>26</a:t>
            </a:fld>
            <a:endParaRPr lang="zh-CN" altLang="en-US"/>
          </a:p>
        </p:txBody>
      </p:sp>
    </p:spTree>
    <p:extLst>
      <p:ext uri="{BB962C8B-B14F-4D97-AF65-F5344CB8AC3E}">
        <p14:creationId xmlns:p14="http://schemas.microsoft.com/office/powerpoint/2010/main" val="232337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buNone/>
            </a:pPr>
            <a:r>
              <a:rPr lang="zh-CN" altLang="en-US" sz="2400" dirty="0"/>
              <a:t>一个元组在页中本质上是一个“字节序列”。</a:t>
            </a:r>
            <a:endParaRPr lang="en-US" altLang="zh-CN" sz="2400" dirty="0"/>
          </a:p>
          <a:p>
            <a:pPr marL="0" indent="0">
              <a:buNone/>
            </a:pPr>
            <a:r>
              <a:rPr lang="en-US" altLang="zh-CN" sz="2400" dirty="0"/>
              <a:t>DBMS</a:t>
            </a:r>
            <a:r>
              <a:rPr lang="zh-CN" altLang="en-US" sz="2400" dirty="0"/>
              <a:t>负责将这些字节解释为各个属性的类型和值。</a:t>
            </a:r>
            <a:endParaRPr lang="en-US" altLang="zh-CN" sz="2400" dirty="0"/>
          </a:p>
          <a:p>
            <a:pPr marL="0" indent="0">
              <a:buNone/>
            </a:pPr>
            <a:endParaRPr lang="en-US" altLang="zh-CN" sz="2400" dirty="0"/>
          </a:p>
          <a:p>
            <a:pPr marL="0" indent="0">
              <a:buNone/>
            </a:pPr>
            <a:r>
              <a:rPr lang="zh-CN" altLang="en-US" sz="2400" dirty="0"/>
              <a:t>每个元组有一个前缀为</a:t>
            </a:r>
            <a:r>
              <a:rPr lang="en-US" altLang="zh-CN" sz="2400" dirty="0"/>
              <a:t>header</a:t>
            </a:r>
            <a:r>
              <a:rPr lang="zh-CN" altLang="en-US" sz="2400" dirty="0"/>
              <a:t>包含元数据（</a:t>
            </a:r>
            <a:r>
              <a:rPr lang="zh-CN" altLang="en-US" sz="2400" dirty="0">
                <a:solidFill>
                  <a:srgbClr val="FF0000"/>
                </a:solidFill>
              </a:rPr>
              <a:t>例如对并发控制而言是否可见、空值的</a:t>
            </a:r>
            <a:r>
              <a:rPr lang="en-US" altLang="zh-CN" sz="2400" dirty="0">
                <a:solidFill>
                  <a:srgbClr val="FF0000"/>
                </a:solidFill>
              </a:rPr>
              <a:t>Bit Map</a:t>
            </a:r>
            <a:r>
              <a:rPr lang="zh-CN" altLang="en-US" sz="2400" dirty="0"/>
              <a:t>）</a:t>
            </a:r>
            <a:endParaRPr lang="en-US" altLang="zh-CN" sz="2400" dirty="0"/>
          </a:p>
          <a:p>
            <a:pPr marL="0" indent="0">
              <a:buNone/>
            </a:pPr>
            <a:endParaRPr lang="en-US" altLang="zh-CN" sz="2400" dirty="0">
              <a:solidFill>
                <a:srgbClr val="FF0000"/>
              </a:solidFill>
            </a:endParaRPr>
          </a:p>
          <a:p>
            <a:pPr marL="0" indent="0">
              <a:buNone/>
            </a:pPr>
            <a:r>
              <a:rPr lang="zh-CN" altLang="en-US" sz="2400" dirty="0"/>
              <a:t>页中无需存放关系模式信息，专门的“</a:t>
            </a:r>
            <a:r>
              <a:rPr lang="en-US" altLang="zh-CN" sz="2400" dirty="0"/>
              <a:t>catalog page</a:t>
            </a:r>
            <a:r>
              <a:rPr lang="zh-CN" altLang="en-US" sz="2400" dirty="0"/>
              <a:t>”可有效减少重复信息。</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455" y="1825625"/>
            <a:ext cx="5036545" cy="4583521"/>
          </a:xfrm>
          <a:prstGeom prst="rect">
            <a:avLst/>
          </a:prstGeom>
        </p:spPr>
      </p:pic>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p:txBody>
          <a:bodyPr/>
          <a:lstStyle/>
          <a:p>
            <a:fld id="{3742B0B0-14D4-4B09-A8B4-7B726FDD0F27}" type="slidenum">
              <a:rPr lang="zh-CN" altLang="en-US" smtClean="0"/>
              <a:t>27</a:t>
            </a:fld>
            <a:endParaRPr lang="zh-CN" altLang="en-US"/>
          </a:p>
        </p:txBody>
      </p:sp>
    </p:spTree>
    <p:extLst>
      <p:ext uri="{BB962C8B-B14F-4D97-AF65-F5344CB8AC3E}">
        <p14:creationId xmlns:p14="http://schemas.microsoft.com/office/powerpoint/2010/main" val="367547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96404"/>
          </a:xfrm>
        </p:spPr>
        <p:txBody>
          <a:bodyPr/>
          <a:lstStyle/>
          <a:p>
            <a:r>
              <a:rPr lang="en-US" altLang="zh-CN" dirty="0"/>
              <a:t>2.3 </a:t>
            </a:r>
            <a:r>
              <a:rPr lang="zh-CN" altLang="en-US" dirty="0"/>
              <a:t>元组设计（</a:t>
            </a:r>
            <a:r>
              <a:rPr lang="en-US" altLang="zh-CN" dirty="0"/>
              <a:t>Tuple Layout</a:t>
            </a:r>
            <a:r>
              <a:rPr lang="zh-CN" altLang="en-US" dirty="0"/>
              <a:t>）</a:t>
            </a:r>
          </a:p>
        </p:txBody>
      </p:sp>
      <p:sp>
        <p:nvSpPr>
          <p:cNvPr id="3" name="内容占位符 2"/>
          <p:cNvSpPr>
            <a:spLocks noGrp="1"/>
          </p:cNvSpPr>
          <p:nvPr>
            <p:ph idx="1"/>
          </p:nvPr>
        </p:nvSpPr>
        <p:spPr>
          <a:xfrm>
            <a:off x="838200" y="1825625"/>
            <a:ext cx="6048983" cy="4351338"/>
          </a:xfrm>
        </p:spPr>
        <p:txBody>
          <a:bodyPr/>
          <a:lstStyle/>
          <a:p>
            <a:pPr marL="0" indent="0">
              <a:lnSpc>
                <a:spcPct val="150000"/>
              </a:lnSpc>
              <a:buNone/>
            </a:pPr>
            <a:r>
              <a:rPr lang="zh-CN" altLang="en-US" sz="2400" dirty="0">
                <a:solidFill>
                  <a:srgbClr val="FF0000"/>
                </a:solidFill>
              </a:rPr>
              <a:t>物理上非规范化（</a:t>
            </a:r>
            <a:r>
              <a:rPr lang="en-US" altLang="zh-CN" sz="2400" dirty="0" err="1">
                <a:solidFill>
                  <a:srgbClr val="FF0000"/>
                </a:solidFill>
              </a:rPr>
              <a:t>Denormalize</a:t>
            </a:r>
            <a:r>
              <a:rPr lang="zh-CN" altLang="en-US" sz="2400" dirty="0">
                <a:solidFill>
                  <a:srgbClr val="FF0000"/>
                </a:solidFill>
              </a:rPr>
              <a:t>）：</a:t>
            </a:r>
            <a:r>
              <a:rPr lang="zh-CN" altLang="en-US" sz="2400" dirty="0"/>
              <a:t>（ “预连接” ）将“相关”的元组存放在一个页或相邻页中。</a:t>
            </a:r>
            <a:endParaRPr lang="en-US" altLang="zh-CN" sz="2400" dirty="0"/>
          </a:p>
          <a:p>
            <a:pPr>
              <a:lnSpc>
                <a:spcPct val="150000"/>
              </a:lnSpc>
            </a:pPr>
            <a:r>
              <a:rPr lang="zh-CN" altLang="en-US" sz="2400" dirty="0"/>
              <a:t>可以有效减少相应查询的</a:t>
            </a:r>
            <a:r>
              <a:rPr lang="en-US" altLang="zh-CN" sz="2400" dirty="0"/>
              <a:t>I/O</a:t>
            </a:r>
            <a:r>
              <a:rPr lang="zh-CN" altLang="en-US" sz="2400" dirty="0"/>
              <a:t>次数；</a:t>
            </a:r>
            <a:endParaRPr lang="en-US" altLang="zh-CN" sz="2400" dirty="0"/>
          </a:p>
          <a:p>
            <a:pPr>
              <a:lnSpc>
                <a:spcPct val="150000"/>
              </a:lnSpc>
            </a:pPr>
            <a:r>
              <a:rPr lang="zh-CN" altLang="en-US" sz="2400" dirty="0"/>
              <a:t>也可能带来额外的数据维护开销。</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558" y="1825625"/>
            <a:ext cx="5237442" cy="3719141"/>
          </a:xfrm>
          <a:prstGeom prst="rect">
            <a:avLst/>
          </a:prstGeom>
        </p:spPr>
      </p:pic>
      <p:sp>
        <p:nvSpPr>
          <p:cNvPr id="4" name="灯片编号占位符 3">
            <a:extLst>
              <a:ext uri="{FF2B5EF4-FFF2-40B4-BE49-F238E27FC236}">
                <a16:creationId xmlns:a16="http://schemas.microsoft.com/office/drawing/2014/main" id="{DE23CEDE-C648-4FF8-816A-F6F746E893B6}"/>
              </a:ext>
            </a:extLst>
          </p:cNvPr>
          <p:cNvSpPr>
            <a:spLocks noGrp="1"/>
          </p:cNvSpPr>
          <p:nvPr>
            <p:ph type="sldNum" sz="quarter" idx="12"/>
          </p:nvPr>
        </p:nvSpPr>
        <p:spPr/>
        <p:txBody>
          <a:bodyPr/>
          <a:lstStyle/>
          <a:p>
            <a:fld id="{3742B0B0-14D4-4B09-A8B4-7B726FDD0F27}" type="slidenum">
              <a:rPr lang="zh-CN" altLang="en-US" smtClean="0"/>
              <a:t>28</a:t>
            </a:fld>
            <a:endParaRPr lang="zh-CN" altLang="en-US"/>
          </a:p>
        </p:txBody>
      </p:sp>
    </p:spTree>
    <p:extLst>
      <p:ext uri="{BB962C8B-B14F-4D97-AF65-F5344CB8AC3E}">
        <p14:creationId xmlns:p14="http://schemas.microsoft.com/office/powerpoint/2010/main" val="1480035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数据表示</a:t>
            </a:r>
          </a:p>
        </p:txBody>
      </p:sp>
      <p:sp>
        <p:nvSpPr>
          <p:cNvPr id="3" name="内容占位符 2"/>
          <p:cNvSpPr>
            <a:spLocks noGrp="1"/>
          </p:cNvSpPr>
          <p:nvPr>
            <p:ph idx="1"/>
          </p:nvPr>
        </p:nvSpPr>
        <p:spPr/>
        <p:txBody>
          <a:bodyPr/>
          <a:lstStyle/>
          <a:p>
            <a:r>
              <a:rPr lang="en-US" altLang="zh-CN" dirty="0"/>
              <a:t>INTEGER / BIGINT / SMALLINT / TINYINT</a:t>
            </a:r>
          </a:p>
          <a:p>
            <a:pPr lvl="1"/>
            <a:r>
              <a:rPr lang="zh-CN" altLang="en-US" dirty="0"/>
              <a:t>类似</a:t>
            </a:r>
            <a:r>
              <a:rPr lang="en-US" altLang="zh-CN" dirty="0"/>
              <a:t>C/C++</a:t>
            </a:r>
            <a:r>
              <a:rPr lang="zh-CN" altLang="en-US" dirty="0"/>
              <a:t>的表示方法</a:t>
            </a:r>
            <a:endParaRPr lang="en-US" altLang="zh-CN" dirty="0"/>
          </a:p>
          <a:p>
            <a:r>
              <a:rPr lang="en-US" altLang="zh-CN" dirty="0"/>
              <a:t>FLOAT / REAL vs, NUMERIC / DECIMAL</a:t>
            </a:r>
          </a:p>
          <a:p>
            <a:pPr lvl="1"/>
            <a:r>
              <a:rPr lang="en-US" altLang="zh-CN" dirty="0"/>
              <a:t>IEEE-754</a:t>
            </a:r>
            <a:r>
              <a:rPr lang="zh-CN" altLang="en-US" dirty="0"/>
              <a:t>标准，速度比后者快，可能有舍入误差     </a:t>
            </a:r>
            <a:r>
              <a:rPr lang="en-US" altLang="zh-CN" dirty="0"/>
              <a:t>/  </a:t>
            </a:r>
            <a:r>
              <a:rPr lang="zh-CN" altLang="en-US" dirty="0"/>
              <a:t>定点小数</a:t>
            </a:r>
            <a:endParaRPr lang="en-US" altLang="zh-CN" dirty="0"/>
          </a:p>
          <a:p>
            <a:r>
              <a:rPr lang="en-US" altLang="zh-CN" dirty="0"/>
              <a:t>VARCHAR / VARBINARY / TEXT BLOB</a:t>
            </a:r>
          </a:p>
          <a:p>
            <a:pPr lvl="1"/>
            <a:r>
              <a:rPr lang="zh-CN" altLang="en-US" dirty="0"/>
              <a:t>头部表达长度</a:t>
            </a:r>
            <a:r>
              <a:rPr lang="en-US" altLang="zh-CN" dirty="0"/>
              <a:t>-</a:t>
            </a:r>
            <a:r>
              <a:rPr lang="zh-CN" altLang="en-US" dirty="0"/>
              <a:t>后续是数据字节</a:t>
            </a:r>
            <a:endParaRPr lang="en-US" altLang="zh-CN" dirty="0"/>
          </a:p>
          <a:p>
            <a:r>
              <a:rPr lang="en-US" altLang="zh-CN" dirty="0"/>
              <a:t>TIME / DATE / TIMESTAMP</a:t>
            </a:r>
          </a:p>
          <a:p>
            <a:pPr lvl="1"/>
            <a:r>
              <a:rPr lang="en-US" altLang="zh-CN" dirty="0"/>
              <a:t>32/64</a:t>
            </a:r>
            <a:r>
              <a:rPr lang="zh-CN" altLang="en-US" dirty="0"/>
              <a:t>位整数，微秒数，</a:t>
            </a:r>
            <a:r>
              <a:rPr lang="en-US" altLang="zh-CN" dirty="0" err="1"/>
              <a:t>unix</a:t>
            </a:r>
            <a:r>
              <a:rPr lang="en-US" altLang="zh-CN" dirty="0"/>
              <a:t> </a:t>
            </a:r>
            <a:r>
              <a:rPr lang="en-US" altLang="zh-CN" dirty="0" err="1"/>
              <a:t>epochunix</a:t>
            </a:r>
            <a:r>
              <a:rPr lang="zh-CN" altLang="en-US" dirty="0"/>
              <a:t>时间戳，</a:t>
            </a:r>
            <a:r>
              <a:rPr lang="en-US" altLang="zh-CN" dirty="0"/>
              <a:t>1970</a:t>
            </a:r>
            <a:r>
              <a:rPr lang="zh-CN" altLang="en-US" dirty="0"/>
              <a:t>年</a:t>
            </a:r>
            <a:r>
              <a:rPr lang="en-US" altLang="zh-CN" dirty="0"/>
              <a:t>1</a:t>
            </a:r>
            <a:r>
              <a:rPr lang="zh-CN" altLang="en-US" dirty="0"/>
              <a:t>月</a:t>
            </a:r>
            <a:r>
              <a:rPr lang="en-US" altLang="zh-CN" dirty="0"/>
              <a:t>1</a:t>
            </a:r>
            <a:r>
              <a:rPr lang="zh-CN" altLang="en-US" dirty="0"/>
              <a:t>日。</a:t>
            </a:r>
            <a:endParaRPr lang="en-US" altLang="zh-CN" dirty="0"/>
          </a:p>
        </p:txBody>
      </p:sp>
      <p:sp>
        <p:nvSpPr>
          <p:cNvPr id="4" name="灯片编号占位符 3">
            <a:extLst>
              <a:ext uri="{FF2B5EF4-FFF2-40B4-BE49-F238E27FC236}">
                <a16:creationId xmlns:a16="http://schemas.microsoft.com/office/drawing/2014/main" id="{937C3899-8DDF-4316-95BB-EF18032C5642}"/>
              </a:ext>
            </a:extLst>
          </p:cNvPr>
          <p:cNvSpPr>
            <a:spLocks noGrp="1"/>
          </p:cNvSpPr>
          <p:nvPr>
            <p:ph type="sldNum" sz="quarter" idx="12"/>
          </p:nvPr>
        </p:nvSpPr>
        <p:spPr/>
        <p:txBody>
          <a:bodyPr/>
          <a:lstStyle/>
          <a:p>
            <a:fld id="{3742B0B0-14D4-4B09-A8B4-7B726FDD0F27}" type="slidenum">
              <a:rPr lang="zh-CN" altLang="en-US" smtClean="0"/>
              <a:t>29</a:t>
            </a:fld>
            <a:endParaRPr lang="zh-CN" altLang="en-US"/>
          </a:p>
        </p:txBody>
      </p:sp>
    </p:spTree>
    <p:extLst>
      <p:ext uri="{BB962C8B-B14F-4D97-AF65-F5344CB8AC3E}">
        <p14:creationId xmlns:p14="http://schemas.microsoft.com/office/powerpoint/2010/main" val="356344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en-US" dirty="0"/>
              <a:t>数据存储概述</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a:t>面向磁盘的存储架构</a:t>
            </a:r>
            <a:endParaRPr lang="en-US" altLang="zh-CN" dirty="0"/>
          </a:p>
          <a:p>
            <a:pPr>
              <a:buFont typeface="Wingdings" panose="05000000000000000000" pitchFamily="2" charset="2"/>
              <a:buChar char="Ø"/>
            </a:pPr>
            <a:r>
              <a:rPr lang="zh-CN" altLang="en-US" dirty="0"/>
              <a:t>用于数据库的存储介质及其架构</a:t>
            </a:r>
            <a:endParaRPr lang="en-US" altLang="zh-CN" dirty="0"/>
          </a:p>
          <a:p>
            <a:pPr marL="0" indent="0">
              <a:buNone/>
            </a:pPr>
            <a:r>
              <a:rPr lang="zh-CN" altLang="en-US" dirty="0"/>
              <a:t>         磁盘性能的度量</a:t>
            </a:r>
            <a:endParaRPr lang="en-US" altLang="zh-CN" dirty="0"/>
          </a:p>
          <a:p>
            <a:pPr>
              <a:buFont typeface="Wingdings" panose="05000000000000000000" pitchFamily="2" charset="2"/>
              <a:buChar char="Ø"/>
            </a:pPr>
            <a:r>
              <a:rPr lang="zh-CN" altLang="en-US" dirty="0"/>
              <a:t>磁盘块访问的优化</a:t>
            </a:r>
            <a:endParaRPr lang="en-US" altLang="zh-CN" dirty="0"/>
          </a:p>
          <a:p>
            <a:pPr>
              <a:buFont typeface="Wingdings" panose="05000000000000000000" pitchFamily="2" charset="2"/>
              <a:buChar char="Ø"/>
            </a:pPr>
            <a:r>
              <a:rPr lang="zh-CN" altLang="en-US" dirty="0"/>
              <a:t>面向磁盘的</a:t>
            </a:r>
            <a:r>
              <a:rPr lang="en-US" altLang="zh-CN" dirty="0"/>
              <a:t>DBMS VS. OS</a:t>
            </a:r>
          </a:p>
          <a:p>
            <a:endParaRPr lang="en-US" altLang="zh-CN" dirty="0"/>
          </a:p>
          <a:p>
            <a:endParaRPr lang="zh-CN" altLang="en-US" dirty="0"/>
          </a:p>
        </p:txBody>
      </p:sp>
      <p:sp>
        <p:nvSpPr>
          <p:cNvPr id="4" name="灯片编号占位符 3">
            <a:extLst>
              <a:ext uri="{FF2B5EF4-FFF2-40B4-BE49-F238E27FC236}">
                <a16:creationId xmlns:a16="http://schemas.microsoft.com/office/drawing/2014/main" id="{EEE4E6CB-F6ED-4326-88E4-789D96FB1762}"/>
              </a:ext>
            </a:extLst>
          </p:cNvPr>
          <p:cNvSpPr>
            <a:spLocks noGrp="1"/>
          </p:cNvSpPr>
          <p:nvPr>
            <p:ph type="sldNum" sz="quarter" idx="12"/>
          </p:nvPr>
        </p:nvSpPr>
        <p:spPr/>
        <p:txBody>
          <a:bodyPr/>
          <a:lstStyle/>
          <a:p>
            <a:fld id="{3742B0B0-14D4-4B09-A8B4-7B726FDD0F27}" type="slidenum">
              <a:rPr lang="zh-CN" altLang="en-US" smtClean="0"/>
              <a:t>3</a:t>
            </a:fld>
            <a:endParaRPr lang="zh-CN" altLang="en-US"/>
          </a:p>
        </p:txBody>
      </p:sp>
    </p:spTree>
    <p:extLst>
      <p:ext uri="{BB962C8B-B14F-4D97-AF65-F5344CB8AC3E}">
        <p14:creationId xmlns:p14="http://schemas.microsoft.com/office/powerpoint/2010/main" val="2398446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797500" cy="4724030"/>
          </a:xfrm>
        </p:spPr>
        <p:txBody>
          <a:bodyPr/>
          <a:lstStyle/>
          <a:p>
            <a:pPr marL="0" indent="0">
              <a:buNone/>
            </a:pPr>
            <a:r>
              <a:rPr lang="zh-CN" altLang="en-US" dirty="0"/>
              <a:t>     多数</a:t>
            </a:r>
            <a:r>
              <a:rPr lang="en-US" altLang="zh-CN" dirty="0"/>
              <a:t>DBMS</a:t>
            </a:r>
            <a:r>
              <a:rPr lang="zh-CN" altLang="en-US" dirty="0"/>
              <a:t>不允许一个元组的大小超过页的大小 </a:t>
            </a:r>
            <a:endParaRPr lang="en-US" altLang="zh-CN" dirty="0"/>
          </a:p>
          <a:p>
            <a:pPr marL="0" indent="0">
              <a:buNone/>
            </a:pPr>
            <a:r>
              <a:rPr lang="zh-CN" altLang="en-US" dirty="0"/>
              <a:t>     为了存储超过一页的“大数据”，一些</a:t>
            </a:r>
            <a:r>
              <a:rPr lang="en-US" altLang="zh-CN" dirty="0"/>
              <a:t>DBMS</a:t>
            </a:r>
            <a:r>
              <a:rPr lang="zh-CN" altLang="en-US" dirty="0"/>
              <a:t>使用“溢出存储页（</a:t>
            </a:r>
            <a:r>
              <a:rPr lang="en-US" altLang="zh-CN" dirty="0"/>
              <a:t>overflow</a:t>
            </a:r>
            <a:r>
              <a:rPr lang="zh-CN" altLang="en-US" dirty="0"/>
              <a:t>）”</a:t>
            </a:r>
            <a:endParaRPr lang="en-US" altLang="zh-CN" dirty="0"/>
          </a:p>
          <a:p>
            <a:pPr lvl="1"/>
            <a:r>
              <a:rPr lang="en-US" altLang="zh-CN" dirty="0" err="1"/>
              <a:t>Postgres</a:t>
            </a:r>
            <a:r>
              <a:rPr lang="zh-CN" altLang="en-US" dirty="0"/>
              <a:t>：</a:t>
            </a:r>
            <a:r>
              <a:rPr lang="en-US" altLang="zh-CN" dirty="0"/>
              <a:t>TOAST(&gt;2kb)</a:t>
            </a:r>
          </a:p>
          <a:p>
            <a:pPr lvl="1"/>
            <a:r>
              <a:rPr lang="en-US" altLang="zh-CN" dirty="0" err="1"/>
              <a:t>Mysql</a:t>
            </a:r>
            <a:r>
              <a:rPr lang="zh-CN" altLang="en-US" dirty="0"/>
              <a:t>：</a:t>
            </a:r>
            <a:r>
              <a:rPr lang="en-US" altLang="zh-CN" dirty="0"/>
              <a:t>Overflow(&gt;1/2 size of page)</a:t>
            </a:r>
          </a:p>
          <a:p>
            <a:pPr lvl="1"/>
            <a:r>
              <a:rPr lang="en-US" altLang="zh-CN" dirty="0"/>
              <a:t>SQL Server</a:t>
            </a:r>
            <a:r>
              <a:rPr lang="zh-CN" altLang="en-US" dirty="0"/>
              <a:t>：</a:t>
            </a:r>
            <a:r>
              <a:rPr lang="en-US" altLang="zh-CN" dirty="0"/>
              <a:t>Overflow(&gt; size of page)</a:t>
            </a:r>
          </a:p>
          <a:p>
            <a:pPr marL="0" indent="0">
              <a:buNone/>
            </a:pPr>
            <a:r>
              <a:rPr lang="zh-CN" altLang="en-US" dirty="0"/>
              <a:t>     超过页大小时，另一种情况是“</a:t>
            </a:r>
            <a:r>
              <a:rPr lang="en-US" altLang="zh-CN" dirty="0"/>
              <a:t>BLOB</a:t>
            </a:r>
            <a:r>
              <a:rPr lang="zh-CN" altLang="en-US" dirty="0"/>
              <a:t>”类型。</a:t>
            </a:r>
            <a:endParaRPr lang="en-US" altLang="zh-CN" dirty="0"/>
          </a:p>
          <a:p>
            <a:pPr lvl="1"/>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700" y="1825625"/>
            <a:ext cx="5314535" cy="4724031"/>
          </a:xfrm>
          <a:prstGeom prst="rect">
            <a:avLst/>
          </a:prstGeom>
        </p:spPr>
      </p:pic>
      <p:sp>
        <p:nvSpPr>
          <p:cNvPr id="5" name="灯片编号占位符 4">
            <a:extLst>
              <a:ext uri="{FF2B5EF4-FFF2-40B4-BE49-F238E27FC236}">
                <a16:creationId xmlns:a16="http://schemas.microsoft.com/office/drawing/2014/main" id="{E3C4DE12-8064-4DDD-A958-777BF0464B00}"/>
              </a:ext>
            </a:extLst>
          </p:cNvPr>
          <p:cNvSpPr>
            <a:spLocks noGrp="1"/>
          </p:cNvSpPr>
          <p:nvPr>
            <p:ph type="sldNum" sz="quarter" idx="12"/>
          </p:nvPr>
        </p:nvSpPr>
        <p:spPr/>
        <p:txBody>
          <a:bodyPr/>
          <a:lstStyle/>
          <a:p>
            <a:fld id="{3742B0B0-14D4-4B09-A8B4-7B726FDD0F27}" type="slidenum">
              <a:rPr lang="zh-CN" altLang="en-US" smtClean="0"/>
              <a:t>30</a:t>
            </a:fld>
            <a:endParaRPr lang="zh-CN" altLang="en-US"/>
          </a:p>
        </p:txBody>
      </p:sp>
    </p:spTree>
    <p:extLst>
      <p:ext uri="{BB962C8B-B14F-4D97-AF65-F5344CB8AC3E}">
        <p14:creationId xmlns:p14="http://schemas.microsoft.com/office/powerpoint/2010/main" val="2989258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“大”值（</a:t>
            </a:r>
            <a:r>
              <a:rPr lang="en-US" altLang="zh-CN" dirty="0"/>
              <a:t>Large Values</a:t>
            </a:r>
            <a:r>
              <a:rPr lang="zh-CN" altLang="en-US" dirty="0"/>
              <a:t>）存储</a:t>
            </a:r>
          </a:p>
        </p:txBody>
      </p:sp>
      <p:sp>
        <p:nvSpPr>
          <p:cNvPr id="3" name="内容占位符 2"/>
          <p:cNvSpPr>
            <a:spLocks noGrp="1"/>
          </p:cNvSpPr>
          <p:nvPr>
            <p:ph idx="1"/>
          </p:nvPr>
        </p:nvSpPr>
        <p:spPr>
          <a:xfrm>
            <a:off x="838200" y="1825625"/>
            <a:ext cx="5498805" cy="4818084"/>
          </a:xfrm>
        </p:spPr>
        <p:txBody>
          <a:bodyPr/>
          <a:lstStyle/>
          <a:p>
            <a:pPr marL="0" indent="0">
              <a:lnSpc>
                <a:spcPct val="150000"/>
              </a:lnSpc>
              <a:buNone/>
            </a:pPr>
            <a:r>
              <a:rPr lang="zh-CN" altLang="en-US" sz="2400" dirty="0"/>
              <a:t>     有些</a:t>
            </a:r>
            <a:r>
              <a:rPr lang="en-US" altLang="zh-CN" sz="2400" dirty="0"/>
              <a:t>DBMS</a:t>
            </a:r>
            <a:r>
              <a:rPr lang="zh-CN" altLang="en-US" sz="2400" dirty="0"/>
              <a:t>允许将一个大值存放在外部文件中，作为一个“</a:t>
            </a:r>
            <a:r>
              <a:rPr lang="en-US" altLang="zh-CN" sz="2400" dirty="0"/>
              <a:t>BLOB</a:t>
            </a:r>
            <a:r>
              <a:rPr lang="zh-CN" altLang="en-US" sz="2400" dirty="0"/>
              <a:t>”类型。比如</a:t>
            </a:r>
            <a:r>
              <a:rPr lang="en-US" altLang="zh-CN" sz="2400" dirty="0"/>
              <a:t>Oracle</a:t>
            </a:r>
            <a:r>
              <a:rPr lang="zh-CN" altLang="en-US" sz="2400" dirty="0"/>
              <a:t>的</a:t>
            </a:r>
            <a:r>
              <a:rPr lang="en-US" altLang="zh-CN" sz="2400" dirty="0"/>
              <a:t>BFILE</a:t>
            </a:r>
            <a:r>
              <a:rPr lang="zh-CN" altLang="en-US" sz="2400" dirty="0"/>
              <a:t>类型和</a:t>
            </a:r>
            <a:r>
              <a:rPr lang="en-US" altLang="zh-CN" sz="2400" dirty="0"/>
              <a:t>SQL Server</a:t>
            </a:r>
            <a:r>
              <a:rPr lang="zh-CN" altLang="en-US" sz="2400" dirty="0"/>
              <a:t>的</a:t>
            </a:r>
            <a:r>
              <a:rPr lang="en-US" altLang="zh-CN" sz="2400" dirty="0"/>
              <a:t>FILESTREAM</a:t>
            </a:r>
            <a:r>
              <a:rPr lang="zh-CN" altLang="en-US" sz="2400" dirty="0"/>
              <a:t>类型</a:t>
            </a:r>
            <a:endParaRPr lang="en-US" altLang="zh-CN" sz="2400" dirty="0"/>
          </a:p>
          <a:p>
            <a:pPr marL="0" indent="0">
              <a:lnSpc>
                <a:spcPct val="150000"/>
              </a:lnSpc>
              <a:buNone/>
            </a:pPr>
            <a:endParaRPr lang="en-US" altLang="zh-CN" sz="2400" dirty="0"/>
          </a:p>
          <a:p>
            <a:pPr marL="0" indent="0">
              <a:lnSpc>
                <a:spcPct val="150000"/>
              </a:lnSpc>
              <a:buNone/>
            </a:pPr>
            <a:r>
              <a:rPr lang="zh-CN" altLang="en-US" sz="2400" dirty="0"/>
              <a:t>     显然，此时</a:t>
            </a:r>
            <a:r>
              <a:rPr lang="en-US" altLang="zh-CN" sz="2400" dirty="0"/>
              <a:t>DBMS</a:t>
            </a:r>
            <a:r>
              <a:rPr lang="zh-CN" altLang="en-US" sz="2400" dirty="0"/>
              <a:t>无法操作外部文件的内容，没有持久性、事务保障，仅仅是管理。</a:t>
            </a:r>
            <a:endParaRPr lang="en-US" altLang="zh-CN" sz="24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005" y="1825624"/>
            <a:ext cx="5486400" cy="4818085"/>
          </a:xfrm>
          <a:prstGeom prst="rect">
            <a:avLst/>
          </a:prstGeom>
        </p:spPr>
      </p:pic>
      <p:sp>
        <p:nvSpPr>
          <p:cNvPr id="4" name="灯片编号占位符 3">
            <a:extLst>
              <a:ext uri="{FF2B5EF4-FFF2-40B4-BE49-F238E27FC236}">
                <a16:creationId xmlns:a16="http://schemas.microsoft.com/office/drawing/2014/main" id="{AC7941D4-FE0F-4C89-BAB7-77EF27F2F2FA}"/>
              </a:ext>
            </a:extLst>
          </p:cNvPr>
          <p:cNvSpPr>
            <a:spLocks noGrp="1"/>
          </p:cNvSpPr>
          <p:nvPr>
            <p:ph type="sldNum" sz="quarter" idx="12"/>
          </p:nvPr>
        </p:nvSpPr>
        <p:spPr/>
        <p:txBody>
          <a:bodyPr/>
          <a:lstStyle/>
          <a:p>
            <a:fld id="{3742B0B0-14D4-4B09-A8B4-7B726FDD0F27}" type="slidenum">
              <a:rPr lang="zh-CN" altLang="en-US" smtClean="0"/>
              <a:t>31</a:t>
            </a:fld>
            <a:endParaRPr lang="zh-CN" altLang="en-US"/>
          </a:p>
        </p:txBody>
      </p:sp>
    </p:spTree>
    <p:extLst>
      <p:ext uri="{BB962C8B-B14F-4D97-AF65-F5344CB8AC3E}">
        <p14:creationId xmlns:p14="http://schemas.microsoft.com/office/powerpoint/2010/main" val="645085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95411"/>
            <a:ext cx="10972800" cy="1143000"/>
          </a:xfrm>
        </p:spPr>
        <p:txBody>
          <a:bodyPr/>
          <a:lstStyle/>
          <a:p>
            <a:r>
              <a:rPr lang="en-US" altLang="zh-CN" dirty="0"/>
              <a:t>1.2.4 </a:t>
            </a:r>
            <a:r>
              <a:rPr lang="zh-CN" altLang="en-US" dirty="0"/>
              <a:t>日志式文件组织</a:t>
            </a:r>
          </a:p>
        </p:txBody>
      </p:sp>
      <p:sp>
        <p:nvSpPr>
          <p:cNvPr id="3" name="内容占位符 2"/>
          <p:cNvSpPr>
            <a:spLocks noGrp="1"/>
          </p:cNvSpPr>
          <p:nvPr>
            <p:ph idx="1"/>
          </p:nvPr>
        </p:nvSpPr>
        <p:spPr>
          <a:xfrm>
            <a:off x="838200" y="1416185"/>
            <a:ext cx="5251315" cy="5146403"/>
          </a:xfrm>
        </p:spPr>
        <p:txBody>
          <a:bodyPr/>
          <a:lstStyle/>
          <a:p>
            <a:pPr marL="0" indent="0">
              <a:buNone/>
            </a:pPr>
            <a:r>
              <a:rPr lang="zh-CN" altLang="en-US" dirty="0"/>
              <a:t>页中只存放日志记录</a:t>
            </a:r>
            <a:endParaRPr lang="en-US" altLang="zh-CN" dirty="0"/>
          </a:p>
          <a:p>
            <a:pPr marL="0" indent="0">
              <a:buNone/>
            </a:pPr>
            <a:r>
              <a:rPr lang="zh-CN" altLang="en-US" dirty="0"/>
              <a:t>     系统添加日志记录来反映数据库更新的结果</a:t>
            </a:r>
            <a:endParaRPr lang="en-US" altLang="zh-CN" dirty="0"/>
          </a:p>
          <a:p>
            <a:pPr marL="355600" lvl="1" indent="-355600">
              <a:buFont typeface="Wingdings" panose="05000000000000000000" pitchFamily="2" charset="2"/>
              <a:buChar char="Ø"/>
            </a:pPr>
            <a:r>
              <a:rPr lang="zh-CN" altLang="en-US" dirty="0"/>
              <a:t>“插入”：存放整个元组；</a:t>
            </a:r>
            <a:endParaRPr lang="en-US" altLang="zh-CN" dirty="0"/>
          </a:p>
          <a:p>
            <a:pPr marL="355600" lvl="1" indent="-355600">
              <a:buFont typeface="Wingdings" panose="05000000000000000000" pitchFamily="2" charset="2"/>
              <a:buChar char="Ø"/>
            </a:pPr>
            <a:r>
              <a:rPr lang="zh-CN" altLang="en-US" dirty="0"/>
              <a:t>“删除”：标记该元组被删除；</a:t>
            </a:r>
            <a:endParaRPr lang="en-US" altLang="zh-CN" dirty="0"/>
          </a:p>
          <a:p>
            <a:pPr marL="355600" lvl="1" indent="-355600">
              <a:buFont typeface="Wingdings" panose="05000000000000000000" pitchFamily="2" charset="2"/>
              <a:buChar char="Ø"/>
            </a:pPr>
            <a:r>
              <a:rPr lang="zh-CN" altLang="en-US" dirty="0"/>
              <a:t>“更新”：记录被修改的属性的变化。</a:t>
            </a:r>
            <a:endParaRPr lang="en-US" altLang="zh-CN" dirty="0"/>
          </a:p>
          <a:p>
            <a:pPr marL="0" indent="0">
              <a:buNone/>
            </a:pPr>
            <a:r>
              <a:rPr lang="zh-CN" altLang="en-US" dirty="0"/>
              <a:t>     当需要读取日志记录，</a:t>
            </a:r>
            <a:r>
              <a:rPr lang="en-US" altLang="zh-CN" dirty="0"/>
              <a:t>DBMS</a:t>
            </a:r>
            <a:r>
              <a:rPr lang="zh-CN" altLang="en-US" dirty="0"/>
              <a:t>可以反向扫描日志，重新创建元组，还可以“回滚”。</a:t>
            </a:r>
            <a:endParaRPr lang="en-US" altLang="zh-CN" dirty="0"/>
          </a:p>
          <a:p>
            <a:pPr marL="0" indent="0">
              <a:buNone/>
            </a:pPr>
            <a:r>
              <a:rPr lang="zh-CN" altLang="en-US" dirty="0"/>
              <a:t>     日志可定期压缩（通过删除不必要的记录来合并日志文件）。</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346" y="1690688"/>
            <a:ext cx="5108454" cy="512422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346" y="1690688"/>
            <a:ext cx="5695446" cy="5124220"/>
          </a:xfrm>
          <a:prstGeom prst="rect">
            <a:avLst/>
          </a:prstGeom>
        </p:spPr>
      </p:pic>
      <p:sp>
        <p:nvSpPr>
          <p:cNvPr id="6" name="灯片编号占位符 5">
            <a:extLst>
              <a:ext uri="{FF2B5EF4-FFF2-40B4-BE49-F238E27FC236}">
                <a16:creationId xmlns:a16="http://schemas.microsoft.com/office/drawing/2014/main" id="{B4C0D6A2-3D7B-407E-9F63-E4CB82556679}"/>
              </a:ext>
            </a:extLst>
          </p:cNvPr>
          <p:cNvSpPr>
            <a:spLocks noGrp="1"/>
          </p:cNvSpPr>
          <p:nvPr>
            <p:ph type="sldNum" sz="quarter" idx="12"/>
          </p:nvPr>
        </p:nvSpPr>
        <p:spPr/>
        <p:txBody>
          <a:bodyPr/>
          <a:lstStyle/>
          <a:p>
            <a:fld id="{3742B0B0-14D4-4B09-A8B4-7B726FDD0F27}" type="slidenum">
              <a:rPr lang="zh-CN" altLang="en-US" smtClean="0"/>
              <a:t>32</a:t>
            </a:fld>
            <a:endParaRPr lang="zh-CN" altLang="en-US"/>
          </a:p>
        </p:txBody>
      </p:sp>
    </p:spTree>
    <p:extLst>
      <p:ext uri="{BB962C8B-B14F-4D97-AF65-F5344CB8AC3E}">
        <p14:creationId xmlns:p14="http://schemas.microsoft.com/office/powerpoint/2010/main" val="163948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日志文件组织</a:t>
            </a:r>
          </a:p>
        </p:txBody>
      </p:sp>
      <p:sp>
        <p:nvSpPr>
          <p:cNvPr id="3" name="内容占位符 2"/>
          <p:cNvSpPr>
            <a:spLocks noGrp="1"/>
          </p:cNvSpPr>
          <p:nvPr>
            <p:ph idx="1"/>
          </p:nvPr>
        </p:nvSpPr>
        <p:spPr>
          <a:xfrm>
            <a:off x="838200" y="1825625"/>
            <a:ext cx="5251315" cy="4351338"/>
          </a:xfrm>
        </p:spPr>
        <p:txBody>
          <a:bodyPr/>
          <a:lstStyle/>
          <a:p>
            <a:pPr marL="0" indent="0">
              <a:lnSpc>
                <a:spcPct val="150000"/>
              </a:lnSpc>
              <a:buNone/>
            </a:pPr>
            <a:r>
              <a:rPr lang="zh-CN" altLang="en-US" sz="2400" dirty="0"/>
              <a:t>     不同数据通常可能在不同</a:t>
            </a:r>
            <a:r>
              <a:rPr lang="en-US" altLang="zh-CN" sz="2400" dirty="0"/>
              <a:t>page</a:t>
            </a:r>
            <a:r>
              <a:rPr lang="zh-CN" altLang="en-US" sz="2400" dirty="0"/>
              <a:t>，如果将更新信息写到数据页，则需要访问多个</a:t>
            </a:r>
            <a:r>
              <a:rPr lang="en-US" altLang="zh-CN" sz="2400" dirty="0"/>
              <a:t>page</a:t>
            </a:r>
            <a:r>
              <a:rPr lang="zh-CN" altLang="en-US" sz="2400" dirty="0"/>
              <a:t>。</a:t>
            </a:r>
            <a:endParaRPr lang="en-US" altLang="zh-CN" sz="2400" dirty="0"/>
          </a:p>
          <a:p>
            <a:pPr marL="0" indent="0">
              <a:lnSpc>
                <a:spcPct val="150000"/>
              </a:lnSpc>
              <a:buNone/>
            </a:pPr>
            <a:r>
              <a:rPr lang="zh-CN" altLang="en-US" sz="2400" dirty="0"/>
              <a:t>     将数据更新信息写到一个或者连续页效率更高。</a:t>
            </a:r>
            <a:endParaRPr lang="en-US" altLang="zh-CN" sz="2400" dirty="0"/>
          </a:p>
          <a:p>
            <a:pPr marL="0" indent="0">
              <a:lnSpc>
                <a:spcPct val="150000"/>
              </a:lnSpc>
              <a:buNone/>
            </a:pPr>
            <a:r>
              <a:rPr lang="zh-CN" altLang="en-US" sz="2400" dirty="0"/>
              <a:t>     可建立“日志索引”，方便查找相关的日志记录</a:t>
            </a:r>
            <a:endParaRPr lang="en-US" altLang="zh-CN" sz="24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579" y="1825625"/>
            <a:ext cx="5225709" cy="4853506"/>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112" y="1825625"/>
            <a:ext cx="5261175" cy="4853506"/>
          </a:xfrm>
          <a:prstGeom prst="rect">
            <a:avLst/>
          </a:prstGeom>
        </p:spPr>
      </p:pic>
      <p:sp>
        <p:nvSpPr>
          <p:cNvPr id="4" name="灯片编号占位符 3">
            <a:extLst>
              <a:ext uri="{FF2B5EF4-FFF2-40B4-BE49-F238E27FC236}">
                <a16:creationId xmlns:a16="http://schemas.microsoft.com/office/drawing/2014/main" id="{7363E70A-9E67-4058-8255-4518751C8E0C}"/>
              </a:ext>
            </a:extLst>
          </p:cNvPr>
          <p:cNvSpPr>
            <a:spLocks noGrp="1"/>
          </p:cNvSpPr>
          <p:nvPr>
            <p:ph type="sldNum" sz="quarter" idx="12"/>
          </p:nvPr>
        </p:nvSpPr>
        <p:spPr/>
        <p:txBody>
          <a:bodyPr/>
          <a:lstStyle/>
          <a:p>
            <a:fld id="{3742B0B0-14D4-4B09-A8B4-7B726FDD0F27}" type="slidenum">
              <a:rPr lang="zh-CN" altLang="en-US" smtClean="0"/>
              <a:t>33</a:t>
            </a:fld>
            <a:endParaRPr lang="zh-CN" altLang="en-US"/>
          </a:p>
        </p:txBody>
      </p:sp>
    </p:spTree>
    <p:extLst>
      <p:ext uri="{BB962C8B-B14F-4D97-AF65-F5344CB8AC3E}">
        <p14:creationId xmlns:p14="http://schemas.microsoft.com/office/powerpoint/2010/main" val="277595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a:t>
            </a:r>
            <a:r>
              <a:rPr lang="zh-CN" altLang="en-US" dirty="0"/>
              <a:t>系统目录（</a:t>
            </a:r>
            <a:r>
              <a:rPr lang="en-US" altLang="zh-CN" dirty="0"/>
              <a:t>System Catalogs</a:t>
            </a:r>
            <a:r>
              <a:rPr lang="zh-CN" altLang="en-US" dirty="0"/>
              <a:t>）</a:t>
            </a:r>
          </a:p>
        </p:txBody>
      </p:sp>
      <p:sp>
        <p:nvSpPr>
          <p:cNvPr id="3" name="内容占位符 2"/>
          <p:cNvSpPr>
            <a:spLocks noGrp="1"/>
          </p:cNvSpPr>
          <p:nvPr>
            <p:ph idx="1"/>
          </p:nvPr>
        </p:nvSpPr>
        <p:spPr/>
        <p:txBody>
          <a:bodyPr/>
          <a:lstStyle/>
          <a:p>
            <a:pPr marL="0" indent="0">
              <a:buNone/>
            </a:pPr>
            <a:r>
              <a:rPr lang="en-US" altLang="zh-CN" dirty="0"/>
              <a:t>DBMS</a:t>
            </a:r>
            <a:r>
              <a:rPr lang="zh-CN" altLang="en-US" dirty="0"/>
              <a:t>将数据库的元数据（描述信息）存放在内部的目录（数据字典）中：</a:t>
            </a:r>
            <a:endParaRPr lang="en-US" altLang="zh-CN" dirty="0"/>
          </a:p>
          <a:p>
            <a:pPr lvl="1">
              <a:buFont typeface="Wingdings" panose="05000000000000000000" pitchFamily="2" charset="2"/>
              <a:buChar char="Ø"/>
            </a:pPr>
            <a:r>
              <a:rPr lang="zh-CN" altLang="en-US" dirty="0"/>
              <a:t>表、列、索引、视图</a:t>
            </a:r>
            <a:endParaRPr lang="en-US" altLang="zh-CN" dirty="0"/>
          </a:p>
          <a:p>
            <a:pPr lvl="1">
              <a:buFont typeface="Wingdings" panose="05000000000000000000" pitchFamily="2" charset="2"/>
              <a:buChar char="Ø"/>
            </a:pPr>
            <a:r>
              <a:rPr lang="zh-CN" altLang="en-US" dirty="0"/>
              <a:t>用户、权限</a:t>
            </a:r>
            <a:endParaRPr lang="en-US" altLang="zh-CN" dirty="0"/>
          </a:p>
          <a:p>
            <a:pPr lvl="1">
              <a:buFont typeface="Wingdings" panose="05000000000000000000" pitchFamily="2" charset="2"/>
              <a:buChar char="Ø"/>
            </a:pPr>
            <a:r>
              <a:rPr lang="zh-CN" altLang="en-US" dirty="0"/>
              <a:t>数据的统计信息</a:t>
            </a:r>
            <a:endParaRPr lang="en-US" altLang="zh-CN" dirty="0"/>
          </a:p>
          <a:p>
            <a:pPr lvl="1">
              <a:buFont typeface="Wingdings" panose="05000000000000000000" pitchFamily="2" charset="2"/>
              <a:buChar char="Ø"/>
            </a:pPr>
            <a:r>
              <a:rPr lang="zh-CN" altLang="en-US" dirty="0"/>
              <a:t>存储过程、触发器等</a:t>
            </a:r>
            <a:endParaRPr lang="en-US" altLang="zh-CN" dirty="0"/>
          </a:p>
          <a:p>
            <a:pPr marL="0" indent="0">
              <a:buNone/>
            </a:pPr>
            <a:r>
              <a:rPr lang="zh-CN" altLang="en-US" dirty="0"/>
              <a:t>     </a:t>
            </a:r>
            <a:endParaRPr lang="en-US" altLang="zh-CN" dirty="0"/>
          </a:p>
          <a:p>
            <a:pPr marL="0" indent="0">
              <a:buNone/>
            </a:pPr>
            <a:r>
              <a:rPr lang="en-US" altLang="zh-CN" dirty="0"/>
              <a:t>     </a:t>
            </a:r>
            <a:r>
              <a:rPr lang="zh-CN" altLang="en-US" dirty="0"/>
              <a:t>很多</a:t>
            </a:r>
            <a:r>
              <a:rPr lang="en-US" altLang="zh-CN" dirty="0"/>
              <a:t>DBMS</a:t>
            </a:r>
            <a:r>
              <a:rPr lang="zh-CN" altLang="en-US" dirty="0"/>
              <a:t>将系统目录保存在一个的数据库中，例如</a:t>
            </a:r>
            <a:r>
              <a:rPr lang="en-US" altLang="zh-CN" dirty="0"/>
              <a:t>SQL Server</a:t>
            </a:r>
            <a:r>
              <a:rPr lang="zh-CN" altLang="en-US" dirty="0"/>
              <a:t>的</a:t>
            </a:r>
            <a:r>
              <a:rPr lang="en-US" altLang="zh-CN" dirty="0"/>
              <a:t>master</a:t>
            </a:r>
            <a:r>
              <a:rPr lang="zh-CN" altLang="en-US" dirty="0"/>
              <a:t>数据库。</a:t>
            </a:r>
            <a:r>
              <a:rPr lang="en-US" altLang="zh-CN" dirty="0"/>
              <a:t>DBMS</a:t>
            </a:r>
            <a:r>
              <a:rPr lang="zh-CN" altLang="en-US" dirty="0"/>
              <a:t>通常会提供一些“非标准”的方法来检索（</a:t>
            </a:r>
            <a:r>
              <a:rPr lang="zh-CN" altLang="en-US" dirty="0">
                <a:solidFill>
                  <a:srgbClr val="FF0000"/>
                </a:solidFill>
              </a:rPr>
              <a:t>引导，</a:t>
            </a:r>
            <a:r>
              <a:rPr lang="en-US" altLang="zh-CN" dirty="0">
                <a:solidFill>
                  <a:srgbClr val="FF0000"/>
                </a:solidFill>
              </a:rPr>
              <a:t>bootstrap</a:t>
            </a:r>
            <a:r>
              <a:rPr lang="zh-CN" altLang="en-US" dirty="0"/>
              <a:t>）这些系统目录表。</a:t>
            </a:r>
            <a:endParaRPr lang="en-US" altLang="zh-CN" dirty="0"/>
          </a:p>
        </p:txBody>
      </p:sp>
      <p:sp>
        <p:nvSpPr>
          <p:cNvPr id="4" name="灯片编号占位符 3">
            <a:extLst>
              <a:ext uri="{FF2B5EF4-FFF2-40B4-BE49-F238E27FC236}">
                <a16:creationId xmlns:a16="http://schemas.microsoft.com/office/drawing/2014/main" id="{7EBF68DE-D9C9-41BE-93F0-9E70B703E05D}"/>
              </a:ext>
            </a:extLst>
          </p:cNvPr>
          <p:cNvSpPr>
            <a:spLocks noGrp="1"/>
          </p:cNvSpPr>
          <p:nvPr>
            <p:ph type="sldNum" sz="quarter" idx="12"/>
          </p:nvPr>
        </p:nvSpPr>
        <p:spPr/>
        <p:txBody>
          <a:bodyPr/>
          <a:lstStyle/>
          <a:p>
            <a:fld id="{3742B0B0-14D4-4B09-A8B4-7B726FDD0F27}" type="slidenum">
              <a:rPr lang="zh-CN" altLang="en-US" smtClean="0"/>
              <a:t>34</a:t>
            </a:fld>
            <a:endParaRPr lang="zh-CN" altLang="en-US"/>
          </a:p>
        </p:txBody>
      </p:sp>
    </p:spTree>
    <p:extLst>
      <p:ext uri="{BB962C8B-B14F-4D97-AF65-F5344CB8AC3E}">
        <p14:creationId xmlns:p14="http://schemas.microsoft.com/office/powerpoint/2010/main" val="881923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获取系统目录信息</a:t>
            </a:r>
          </a:p>
        </p:txBody>
      </p:sp>
      <p:sp>
        <p:nvSpPr>
          <p:cNvPr id="3" name="内容占位符 2"/>
          <p:cNvSpPr>
            <a:spLocks noGrp="1"/>
          </p:cNvSpPr>
          <p:nvPr>
            <p:ph idx="1"/>
          </p:nvPr>
        </p:nvSpPr>
        <p:spPr/>
        <p:txBody>
          <a:bodyPr/>
          <a:lstStyle/>
          <a:p>
            <a:r>
              <a:rPr lang="zh-CN" altLang="en-US" dirty="0"/>
              <a:t>列出数据库中当前所有的表</a:t>
            </a:r>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110" y="2379750"/>
            <a:ext cx="8046410" cy="4212435"/>
          </a:xfrm>
          <a:prstGeom prst="rect">
            <a:avLst/>
          </a:prstGeom>
        </p:spPr>
      </p:pic>
      <p:sp>
        <p:nvSpPr>
          <p:cNvPr id="4" name="灯片编号占位符 3">
            <a:extLst>
              <a:ext uri="{FF2B5EF4-FFF2-40B4-BE49-F238E27FC236}">
                <a16:creationId xmlns:a16="http://schemas.microsoft.com/office/drawing/2014/main" id="{E31C2AB7-1537-4E1F-9D1D-5F7CF55B03F5}"/>
              </a:ext>
            </a:extLst>
          </p:cNvPr>
          <p:cNvSpPr>
            <a:spLocks noGrp="1"/>
          </p:cNvSpPr>
          <p:nvPr>
            <p:ph type="sldNum" sz="quarter" idx="12"/>
          </p:nvPr>
        </p:nvSpPr>
        <p:spPr/>
        <p:txBody>
          <a:bodyPr/>
          <a:lstStyle/>
          <a:p>
            <a:fld id="{3742B0B0-14D4-4B09-A8B4-7B726FDD0F27}" type="slidenum">
              <a:rPr lang="zh-CN" altLang="en-US" smtClean="0"/>
              <a:t>35</a:t>
            </a:fld>
            <a:endParaRPr lang="zh-CN" altLang="en-US"/>
          </a:p>
        </p:txBody>
      </p:sp>
    </p:spTree>
    <p:extLst>
      <p:ext uri="{BB962C8B-B14F-4D97-AF65-F5344CB8AC3E}">
        <p14:creationId xmlns:p14="http://schemas.microsoft.com/office/powerpoint/2010/main" val="194567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获取系统目录信息</a:t>
            </a:r>
          </a:p>
        </p:txBody>
      </p:sp>
      <p:sp>
        <p:nvSpPr>
          <p:cNvPr id="3" name="内容占位符 2"/>
          <p:cNvSpPr>
            <a:spLocks noGrp="1"/>
          </p:cNvSpPr>
          <p:nvPr>
            <p:ph idx="1"/>
          </p:nvPr>
        </p:nvSpPr>
        <p:spPr/>
        <p:txBody>
          <a:bodyPr/>
          <a:lstStyle/>
          <a:p>
            <a:r>
              <a:rPr lang="zh-CN" altLang="en-US" dirty="0"/>
              <a:t>列出“学生”表中所有的列信息</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5941" y="2443546"/>
            <a:ext cx="8056254" cy="4296668"/>
          </a:xfrm>
          <a:prstGeom prst="rect">
            <a:avLst/>
          </a:prstGeom>
        </p:spPr>
      </p:pic>
      <p:sp>
        <p:nvSpPr>
          <p:cNvPr id="5" name="灯片编号占位符 4">
            <a:extLst>
              <a:ext uri="{FF2B5EF4-FFF2-40B4-BE49-F238E27FC236}">
                <a16:creationId xmlns:a16="http://schemas.microsoft.com/office/drawing/2014/main" id="{24CB4B4A-00A5-4F3D-9C24-F583D246BAE9}"/>
              </a:ext>
            </a:extLst>
          </p:cNvPr>
          <p:cNvSpPr>
            <a:spLocks noGrp="1"/>
          </p:cNvSpPr>
          <p:nvPr>
            <p:ph type="sldNum" sz="quarter" idx="12"/>
          </p:nvPr>
        </p:nvSpPr>
        <p:spPr/>
        <p:txBody>
          <a:bodyPr/>
          <a:lstStyle/>
          <a:p>
            <a:fld id="{3742B0B0-14D4-4B09-A8B4-7B726FDD0F27}" type="slidenum">
              <a:rPr lang="zh-CN" altLang="en-US" smtClean="0"/>
              <a:t>36</a:t>
            </a:fld>
            <a:endParaRPr lang="zh-CN" altLang="en-US"/>
          </a:p>
        </p:txBody>
      </p:sp>
    </p:spTree>
    <p:extLst>
      <p:ext uri="{BB962C8B-B14F-4D97-AF65-F5344CB8AC3E}">
        <p14:creationId xmlns:p14="http://schemas.microsoft.com/office/powerpoint/2010/main" val="2778278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a:t>
            </a:r>
            <a:r>
              <a:rPr lang="zh-CN" altLang="en-US" dirty="0"/>
              <a:t>存储模型（</a:t>
            </a:r>
            <a:r>
              <a:rPr lang="en-US" altLang="zh-CN" dirty="0"/>
              <a:t>Storage Model</a:t>
            </a:r>
            <a:r>
              <a:rPr lang="zh-CN" altLang="en-US" dirty="0"/>
              <a:t>）</a:t>
            </a:r>
          </a:p>
        </p:txBody>
      </p:sp>
      <p:sp>
        <p:nvSpPr>
          <p:cNvPr id="3" name="内容占位符 2"/>
          <p:cNvSpPr>
            <a:spLocks noGrp="1"/>
          </p:cNvSpPr>
          <p:nvPr>
            <p:ph idx="1"/>
          </p:nvPr>
        </p:nvSpPr>
        <p:spPr/>
        <p:txBody>
          <a:bodyPr/>
          <a:lstStyle/>
          <a:p>
            <a:pPr marL="0" indent="0">
              <a:buNone/>
            </a:pPr>
            <a:r>
              <a:rPr lang="zh-CN" altLang="en-US" sz="2400" dirty="0"/>
              <a:t>        数据库的存储模型从全局、应用特征等角度，尤其大数据环境，考虑数据库如何适应需求。这里考虑的“</a:t>
            </a:r>
            <a:r>
              <a:rPr lang="zh-CN" altLang="en-US" sz="2400" dirty="0">
                <a:solidFill>
                  <a:srgbClr val="FF0000"/>
                </a:solidFill>
              </a:rPr>
              <a:t>工作量（</a:t>
            </a:r>
            <a:r>
              <a:rPr lang="en-US" altLang="zh-CN" sz="2400" dirty="0">
                <a:solidFill>
                  <a:srgbClr val="FF0000"/>
                </a:solidFill>
              </a:rPr>
              <a:t>Workloads</a:t>
            </a:r>
            <a:r>
              <a:rPr lang="zh-CN" altLang="en-US" sz="2400" dirty="0">
                <a:solidFill>
                  <a:srgbClr val="FF0000"/>
                </a:solidFill>
              </a:rPr>
              <a:t>）</a:t>
            </a:r>
            <a:r>
              <a:rPr lang="zh-CN" altLang="en-US" sz="2400" dirty="0"/>
              <a:t>”如下：</a:t>
            </a:r>
            <a:endParaRPr lang="en-US" altLang="zh-CN" sz="2400" dirty="0"/>
          </a:p>
          <a:p>
            <a:pPr>
              <a:buFont typeface="Wingdings" panose="05000000000000000000" pitchFamily="2" charset="2"/>
              <a:buChar char="Ø"/>
            </a:pPr>
            <a:r>
              <a:rPr lang="zh-CN" altLang="en-US" sz="2400" dirty="0"/>
              <a:t>联机事务处理（</a:t>
            </a:r>
            <a:r>
              <a:rPr lang="en-US" altLang="zh-CN" sz="2400" dirty="0"/>
              <a:t>On-Line Transaction Processing</a:t>
            </a:r>
            <a:r>
              <a:rPr lang="zh-CN" altLang="en-US" sz="2400" dirty="0"/>
              <a:t>，</a:t>
            </a:r>
            <a:r>
              <a:rPr lang="en-US" altLang="zh-CN" sz="2400" dirty="0"/>
              <a:t>OLTP</a:t>
            </a:r>
            <a:r>
              <a:rPr lang="zh-CN" altLang="en-US" sz="2400" dirty="0"/>
              <a:t>）</a:t>
            </a:r>
            <a:endParaRPr lang="en-US" altLang="zh-CN" sz="2400" dirty="0"/>
          </a:p>
          <a:p>
            <a:pPr lvl="1"/>
            <a:r>
              <a:rPr lang="zh-CN" altLang="en-US" dirty="0"/>
              <a:t>传统具较强“事务特性”需求的应用，比如电商、贸易等</a:t>
            </a:r>
            <a:endParaRPr lang="en-US" altLang="zh-CN" dirty="0"/>
          </a:p>
          <a:p>
            <a:pPr>
              <a:buFont typeface="Wingdings" panose="05000000000000000000" pitchFamily="2" charset="2"/>
              <a:buChar char="Ø"/>
            </a:pPr>
            <a:r>
              <a:rPr lang="zh-CN" altLang="en-US" sz="2400" dirty="0"/>
              <a:t>联机分析处理（</a:t>
            </a:r>
            <a:r>
              <a:rPr lang="en-US" altLang="zh-CN" sz="2400" dirty="0"/>
              <a:t>On-Line Analytical Processing</a:t>
            </a:r>
            <a:r>
              <a:rPr lang="zh-CN" altLang="en-US" sz="2400" dirty="0"/>
              <a:t>，</a:t>
            </a:r>
            <a:r>
              <a:rPr lang="en-US" altLang="zh-CN" sz="2400" dirty="0"/>
              <a:t>OLAP</a:t>
            </a:r>
            <a:r>
              <a:rPr lang="zh-CN" altLang="en-US" sz="2400" dirty="0"/>
              <a:t>）</a:t>
            </a:r>
            <a:endParaRPr lang="en-US" altLang="zh-CN" sz="2400" dirty="0"/>
          </a:p>
          <a:p>
            <a:pPr lvl="1"/>
            <a:r>
              <a:rPr lang="zh-CN" altLang="en-US" dirty="0"/>
              <a:t>数据量较大，主要是查询、复杂查询、统计，甚至数据挖掘</a:t>
            </a:r>
            <a:endParaRPr lang="en-US" altLang="zh-CN" dirty="0"/>
          </a:p>
          <a:p>
            <a:pPr>
              <a:buFont typeface="Wingdings" panose="05000000000000000000" pitchFamily="2" charset="2"/>
              <a:buChar char="Ø"/>
            </a:pPr>
            <a:r>
              <a:rPr lang="zh-CN" altLang="en-US" sz="2400" dirty="0"/>
              <a:t>复合事务分析处理（</a:t>
            </a:r>
            <a:r>
              <a:rPr lang="en-US" altLang="zh-CN" sz="2400" dirty="0"/>
              <a:t>Hybrid Transaction-Analytical Processing</a:t>
            </a:r>
            <a:r>
              <a:rPr lang="zh-CN" altLang="en-US" sz="2400" dirty="0"/>
              <a:t>，</a:t>
            </a:r>
            <a:r>
              <a:rPr lang="en-US" altLang="zh-CN" sz="2400" dirty="0"/>
              <a:t>HTAP</a:t>
            </a:r>
            <a:r>
              <a:rPr lang="zh-CN" altLang="en-US" sz="2400" dirty="0"/>
              <a:t>）</a:t>
            </a:r>
            <a:endParaRPr lang="en-US" altLang="zh-CN" sz="2400" dirty="0"/>
          </a:p>
          <a:p>
            <a:pPr lvl="1"/>
            <a:r>
              <a:rPr lang="zh-CN" altLang="en-US" dirty="0"/>
              <a:t>兼具</a:t>
            </a:r>
            <a:r>
              <a:rPr lang="en-US" altLang="zh-CN" dirty="0"/>
              <a:t>OLTP</a:t>
            </a:r>
            <a:r>
              <a:rPr lang="zh-CN" altLang="en-US" dirty="0"/>
              <a:t>和</a:t>
            </a:r>
            <a:r>
              <a:rPr lang="en-US" altLang="zh-CN" dirty="0"/>
              <a:t>OLAP</a:t>
            </a:r>
            <a:r>
              <a:rPr lang="zh-CN" altLang="en-US" dirty="0"/>
              <a:t>特征</a:t>
            </a:r>
            <a:endParaRPr lang="en-US" altLang="zh-CN" dirty="0"/>
          </a:p>
          <a:p>
            <a:endParaRPr lang="en-US" altLang="zh-CN" sz="2400"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p:txBody>
          <a:bodyPr/>
          <a:lstStyle/>
          <a:p>
            <a:fld id="{3742B0B0-14D4-4B09-A8B4-7B726FDD0F27}" type="slidenum">
              <a:rPr lang="zh-CN" altLang="en-US" smtClean="0"/>
              <a:t>37</a:t>
            </a:fld>
            <a:endParaRPr lang="zh-CN" altLang="en-US"/>
          </a:p>
        </p:txBody>
      </p:sp>
    </p:spTree>
    <p:extLst>
      <p:ext uri="{BB962C8B-B14F-4D97-AF65-F5344CB8AC3E}">
        <p14:creationId xmlns:p14="http://schemas.microsoft.com/office/powerpoint/2010/main" val="215750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r>
              <a:rPr lang="en-US" altLang="zh-CN" dirty="0"/>
              <a:t>Storage Model</a:t>
            </a:r>
            <a:r>
              <a:rPr lang="zh-CN" altLang="en-US" dirty="0"/>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825625"/>
            <a:ext cx="10515601" cy="4948434"/>
          </a:xfrm>
          <a:prstGeom prst="rect">
            <a:avLst/>
          </a:prstGeom>
        </p:spPr>
      </p:pic>
      <p:sp>
        <p:nvSpPr>
          <p:cNvPr id="3" name="灯片编号占位符 2">
            <a:extLst>
              <a:ext uri="{FF2B5EF4-FFF2-40B4-BE49-F238E27FC236}">
                <a16:creationId xmlns:a16="http://schemas.microsoft.com/office/drawing/2014/main" id="{6321F251-A748-4F9E-A110-F98799BC8879}"/>
              </a:ext>
            </a:extLst>
          </p:cNvPr>
          <p:cNvSpPr>
            <a:spLocks noGrp="1"/>
          </p:cNvSpPr>
          <p:nvPr>
            <p:ph type="sldNum" sz="quarter" idx="12"/>
          </p:nvPr>
        </p:nvSpPr>
        <p:spPr/>
        <p:txBody>
          <a:bodyPr/>
          <a:lstStyle/>
          <a:p>
            <a:fld id="{3742B0B0-14D4-4B09-A8B4-7B726FDD0F27}" type="slidenum">
              <a:rPr lang="zh-CN" altLang="en-US" smtClean="0"/>
              <a:t>38</a:t>
            </a:fld>
            <a:endParaRPr lang="zh-CN" altLang="en-US"/>
          </a:p>
        </p:txBody>
      </p:sp>
    </p:spTree>
    <p:extLst>
      <p:ext uri="{BB962C8B-B14F-4D97-AF65-F5344CB8AC3E}">
        <p14:creationId xmlns:p14="http://schemas.microsoft.com/office/powerpoint/2010/main" val="627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82908"/>
            <a:ext cx="10972800" cy="839865"/>
          </a:xfrm>
        </p:spPr>
        <p:txBody>
          <a:bodyPr/>
          <a:lstStyle/>
          <a:p>
            <a:r>
              <a:rPr lang="en-US" altLang="zh-CN" dirty="0"/>
              <a:t>1.4 </a:t>
            </a:r>
            <a:r>
              <a:rPr lang="zh-CN" altLang="en-US" dirty="0"/>
              <a:t>存储模型</a:t>
            </a:r>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6169" y="1836693"/>
            <a:ext cx="10128205" cy="5021307"/>
          </a:xfrm>
        </p:spPr>
      </p:pic>
      <p:sp>
        <p:nvSpPr>
          <p:cNvPr id="3" name="矩形 2">
            <a:extLst>
              <a:ext uri="{FF2B5EF4-FFF2-40B4-BE49-F238E27FC236}">
                <a16:creationId xmlns:a16="http://schemas.microsoft.com/office/drawing/2014/main" id="{7CD5BC0C-2ADA-4A2D-ACF1-8BFF9807E994}"/>
              </a:ext>
            </a:extLst>
          </p:cNvPr>
          <p:cNvSpPr/>
          <p:nvPr/>
        </p:nvSpPr>
        <p:spPr>
          <a:xfrm>
            <a:off x="609600" y="1348900"/>
            <a:ext cx="2031325" cy="461665"/>
          </a:xfrm>
          <a:prstGeom prst="rect">
            <a:avLst/>
          </a:prstGeom>
        </p:spPr>
        <p:txBody>
          <a:bodyPr wrap="none">
            <a:spAutoFit/>
          </a:bodyPr>
          <a:lstStyle/>
          <a:p>
            <a:r>
              <a:rPr lang="zh-CN" altLang="en-US" dirty="0"/>
              <a:t>维基百科例子</a:t>
            </a:r>
          </a:p>
        </p:txBody>
      </p:sp>
      <p:sp>
        <p:nvSpPr>
          <p:cNvPr id="4" name="灯片编号占位符 3">
            <a:extLst>
              <a:ext uri="{FF2B5EF4-FFF2-40B4-BE49-F238E27FC236}">
                <a16:creationId xmlns:a16="http://schemas.microsoft.com/office/drawing/2014/main" id="{E5C84E30-B16A-478D-B863-A07AC33ECEFB}"/>
              </a:ext>
            </a:extLst>
          </p:cNvPr>
          <p:cNvSpPr>
            <a:spLocks noGrp="1"/>
          </p:cNvSpPr>
          <p:nvPr>
            <p:ph type="sldNum" sz="quarter" idx="12"/>
          </p:nvPr>
        </p:nvSpPr>
        <p:spPr/>
        <p:txBody>
          <a:bodyPr/>
          <a:lstStyle/>
          <a:p>
            <a:fld id="{3742B0B0-14D4-4B09-A8B4-7B726FDD0F27}" type="slidenum">
              <a:rPr lang="zh-CN" altLang="en-US" smtClean="0"/>
              <a:t>39</a:t>
            </a:fld>
            <a:endParaRPr lang="zh-CN" altLang="en-US"/>
          </a:p>
        </p:txBody>
      </p:sp>
    </p:spTree>
    <p:extLst>
      <p:ext uri="{BB962C8B-B14F-4D97-AF65-F5344CB8AC3E}">
        <p14:creationId xmlns:p14="http://schemas.microsoft.com/office/powerpoint/2010/main" val="22874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7254" y="336934"/>
            <a:ext cx="10972800" cy="931043"/>
          </a:xfrm>
        </p:spPr>
        <p:txBody>
          <a:bodyPr/>
          <a:lstStyle/>
          <a:p>
            <a:r>
              <a:rPr lang="en-US" altLang="zh-CN" dirty="0"/>
              <a:t>1.1.1 </a:t>
            </a:r>
            <a:r>
              <a:rPr lang="zh-CN" altLang="en-US" dirty="0"/>
              <a:t>面向磁盘的存储架构</a:t>
            </a:r>
          </a:p>
        </p:txBody>
      </p:sp>
      <p:sp>
        <p:nvSpPr>
          <p:cNvPr id="3" name="内容占位符 2"/>
          <p:cNvSpPr>
            <a:spLocks noGrp="1"/>
          </p:cNvSpPr>
          <p:nvPr>
            <p:ph idx="1"/>
          </p:nvPr>
        </p:nvSpPr>
        <p:spPr>
          <a:xfrm>
            <a:off x="707254" y="1321388"/>
            <a:ext cx="7744287" cy="5536611"/>
          </a:xfrm>
        </p:spPr>
        <p:txBody>
          <a:bodyPr/>
          <a:lstStyle/>
          <a:p>
            <a:pPr marL="0" indent="0">
              <a:buNone/>
            </a:pPr>
            <a:r>
              <a:rPr lang="zh-CN" altLang="en-US" dirty="0"/>
              <a:t>        我们已经从概念层、逻辑层的角度，认识到关系模型中的数据库是表的集合，并能使用</a:t>
            </a:r>
            <a:r>
              <a:rPr lang="en-US" altLang="zh-CN" dirty="0"/>
              <a:t>SQL</a:t>
            </a:r>
            <a:r>
              <a:rPr lang="zh-CN" altLang="en-US" dirty="0"/>
              <a:t>实现读</a:t>
            </a:r>
            <a:r>
              <a:rPr lang="en-US" altLang="zh-CN" dirty="0"/>
              <a:t>/</a:t>
            </a:r>
            <a:r>
              <a:rPr lang="zh-CN" altLang="en-US" dirty="0"/>
              <a:t>写操作。</a:t>
            </a:r>
            <a:endParaRPr lang="en-US" altLang="zh-CN" dirty="0"/>
          </a:p>
          <a:p>
            <a:pPr marL="0" indent="0">
              <a:buNone/>
            </a:pPr>
            <a:r>
              <a:rPr lang="zh-CN" altLang="en-US" dirty="0"/>
              <a:t>        本章开始，将了解</a:t>
            </a:r>
            <a:r>
              <a:rPr lang="en-US" altLang="zh-CN" dirty="0"/>
              <a:t>DBMS</a:t>
            </a:r>
            <a:r>
              <a:rPr lang="zh-CN" altLang="en-US" dirty="0"/>
              <a:t>如何管理</a:t>
            </a:r>
            <a:r>
              <a:rPr lang="en-US" altLang="zh-CN" dirty="0"/>
              <a:t>DB</a:t>
            </a:r>
            <a:r>
              <a:rPr lang="zh-CN" altLang="en-US" dirty="0"/>
              <a:t>，包括</a:t>
            </a:r>
            <a:r>
              <a:rPr lang="en-US" altLang="zh-CN" dirty="0"/>
              <a:t>DBMS</a:t>
            </a:r>
            <a:r>
              <a:rPr lang="zh-CN" altLang="en-US" dirty="0"/>
              <a:t>如何简化和协助对数据的访问，如何实现物理细节对用户透明。</a:t>
            </a:r>
            <a:endParaRPr lang="en-US" altLang="zh-CN" dirty="0"/>
          </a:p>
          <a:p>
            <a:pPr marL="0" indent="0">
              <a:buNone/>
            </a:pPr>
            <a:r>
              <a:rPr lang="zh-CN" altLang="en-US" dirty="0">
                <a:latin typeface="微软雅黑" panose="020B0503020204020204" pitchFamily="34" charset="-122"/>
                <a:ea typeface="微软雅黑" panose="020B0503020204020204" pitchFamily="34" charset="-122"/>
              </a:rPr>
              <a:t>问题背景：</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dirty="0"/>
              <a:t>磁盘、内存，易失</a:t>
            </a:r>
            <a:r>
              <a:rPr lang="en-US" altLang="zh-CN" dirty="0"/>
              <a:t>/</a:t>
            </a:r>
            <a:r>
              <a:rPr lang="zh-CN" altLang="en-US" dirty="0"/>
              <a:t>非易失的问题（挥发性质）</a:t>
            </a:r>
            <a:endParaRPr lang="en-US" altLang="zh-CN" dirty="0"/>
          </a:p>
          <a:p>
            <a:pPr marL="393700" lvl="1" indent="0">
              <a:buNone/>
            </a:pPr>
            <a:r>
              <a:rPr lang="zh-CN" altLang="en-US" dirty="0">
                <a:solidFill>
                  <a:srgbClr val="FF0000"/>
                </a:solidFill>
              </a:rPr>
              <a:t>存储技术发展：“非易失性内存”？</a:t>
            </a:r>
            <a:endParaRPr lang="en-US" altLang="zh-CN" dirty="0">
              <a:solidFill>
                <a:srgbClr val="FF0000"/>
              </a:solidFill>
            </a:endParaRPr>
          </a:p>
          <a:p>
            <a:pPr>
              <a:buFont typeface="Wingdings" panose="05000000000000000000" pitchFamily="2" charset="2"/>
              <a:buChar char="Ø"/>
            </a:pPr>
            <a:r>
              <a:rPr lang="en-US" altLang="zh-CN" dirty="0"/>
              <a:t>DBMS</a:t>
            </a:r>
            <a:r>
              <a:rPr lang="zh-CN" altLang="en-US" dirty="0"/>
              <a:t>假定其数据存储在非易失磁盘上。</a:t>
            </a:r>
            <a:endParaRPr lang="en-US" altLang="zh-CN" dirty="0"/>
          </a:p>
          <a:p>
            <a:pPr>
              <a:buFont typeface="Wingdings" panose="05000000000000000000" pitchFamily="2" charset="2"/>
              <a:buChar char="Ø"/>
            </a:pPr>
            <a:r>
              <a:rPr lang="en-US" altLang="zh-CN" dirty="0"/>
              <a:t>DBMS</a:t>
            </a:r>
            <a:r>
              <a:rPr lang="zh-CN" altLang="en-US" dirty="0"/>
              <a:t>的若干组件负责数据在易失内存和非易失磁盘间传送。</a:t>
            </a:r>
          </a:p>
          <a:p>
            <a:pPr marL="0" indent="0">
              <a:buNone/>
            </a:pPr>
            <a:endParaRPr lang="zh-CN" altLang="en-US" dirty="0"/>
          </a:p>
        </p:txBody>
      </p:sp>
      <p:grpSp>
        <p:nvGrpSpPr>
          <p:cNvPr id="9" name="组合 8">
            <a:extLst>
              <a:ext uri="{FF2B5EF4-FFF2-40B4-BE49-F238E27FC236}">
                <a16:creationId xmlns:a16="http://schemas.microsoft.com/office/drawing/2014/main" id="{62B17F58-7E7A-40DD-A3F6-D4D496F577FC}"/>
              </a:ext>
            </a:extLst>
          </p:cNvPr>
          <p:cNvGrpSpPr/>
          <p:nvPr/>
        </p:nvGrpSpPr>
        <p:grpSpPr>
          <a:xfrm>
            <a:off x="8697011" y="1535983"/>
            <a:ext cx="2983044" cy="4519561"/>
            <a:chOff x="7135317" y="1690688"/>
            <a:chExt cx="2983044" cy="4519561"/>
          </a:xfrm>
        </p:grpSpPr>
        <p:sp>
          <p:nvSpPr>
            <p:cNvPr id="4" name="矩形 3"/>
            <p:cNvSpPr/>
            <p:nvPr/>
          </p:nvSpPr>
          <p:spPr>
            <a:xfrm>
              <a:off x="7135318" y="1690688"/>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查询计划</a:t>
              </a:r>
            </a:p>
          </p:txBody>
        </p:sp>
        <p:sp>
          <p:nvSpPr>
            <p:cNvPr id="5" name="矩形 4"/>
            <p:cNvSpPr/>
            <p:nvPr/>
          </p:nvSpPr>
          <p:spPr>
            <a:xfrm>
              <a:off x="7135317" y="2624906"/>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操作执行</a:t>
              </a:r>
            </a:p>
          </p:txBody>
        </p:sp>
        <p:sp>
          <p:nvSpPr>
            <p:cNvPr id="6" name="矩形 5"/>
            <p:cNvSpPr/>
            <p:nvPr/>
          </p:nvSpPr>
          <p:spPr>
            <a:xfrm>
              <a:off x="7135317" y="3559124"/>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存取访问方法</a:t>
              </a:r>
            </a:p>
          </p:txBody>
        </p:sp>
        <p:sp>
          <p:nvSpPr>
            <p:cNvPr id="7" name="矩形 6"/>
            <p:cNvSpPr/>
            <p:nvPr/>
          </p:nvSpPr>
          <p:spPr>
            <a:xfrm>
              <a:off x="7135317" y="4493342"/>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缓冲池管理器</a:t>
              </a:r>
            </a:p>
          </p:txBody>
        </p:sp>
        <p:sp>
          <p:nvSpPr>
            <p:cNvPr id="8" name="矩形 7"/>
            <p:cNvSpPr/>
            <p:nvPr/>
          </p:nvSpPr>
          <p:spPr>
            <a:xfrm>
              <a:off x="7135317" y="5427560"/>
              <a:ext cx="2983043" cy="782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磁盘管理器</a:t>
              </a:r>
            </a:p>
          </p:txBody>
        </p:sp>
      </p:grpSp>
      <p:sp>
        <p:nvSpPr>
          <p:cNvPr id="10" name="灯片编号占位符 9">
            <a:extLst>
              <a:ext uri="{FF2B5EF4-FFF2-40B4-BE49-F238E27FC236}">
                <a16:creationId xmlns:a16="http://schemas.microsoft.com/office/drawing/2014/main" id="{6CDB5D21-3C6E-4BB9-8F4F-859A348BFD40}"/>
              </a:ext>
            </a:extLst>
          </p:cNvPr>
          <p:cNvSpPr>
            <a:spLocks noGrp="1"/>
          </p:cNvSpPr>
          <p:nvPr>
            <p:ph type="sldNum" sz="quarter" idx="12"/>
          </p:nvPr>
        </p:nvSpPr>
        <p:spPr/>
        <p:txBody>
          <a:bodyPr/>
          <a:lstStyle/>
          <a:p>
            <a:fld id="{3742B0B0-14D4-4B09-A8B4-7B726FDD0F27}" type="slidenum">
              <a:rPr lang="zh-CN" altLang="en-US" smtClean="0"/>
              <a:t>4</a:t>
            </a:fld>
            <a:endParaRPr lang="zh-CN" altLang="en-US"/>
          </a:p>
        </p:txBody>
      </p:sp>
    </p:spTree>
    <p:extLst>
      <p:ext uri="{BB962C8B-B14F-4D97-AF65-F5344CB8AC3E}">
        <p14:creationId xmlns:p14="http://schemas.microsoft.com/office/powerpoint/2010/main" val="3193640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838200" y="1825625"/>
            <a:ext cx="5498805" cy="4351338"/>
          </a:xfrm>
        </p:spPr>
        <p:txBody>
          <a:bodyPr/>
          <a:lstStyle/>
          <a:p>
            <a:pPr marL="0" indent="0">
              <a:buNone/>
            </a:pPr>
            <a:r>
              <a:rPr lang="zh-CN" altLang="en-US" dirty="0"/>
              <a:t>     当应用在</a:t>
            </a:r>
            <a:r>
              <a:rPr lang="en-US" altLang="zh-CN" dirty="0"/>
              <a:t>OLTP</a:t>
            </a:r>
            <a:r>
              <a:rPr lang="zh-CN" altLang="en-US" dirty="0"/>
              <a:t>中，我们通常运行一些较为简单的“读</a:t>
            </a:r>
            <a:r>
              <a:rPr lang="en-US" altLang="zh-CN" dirty="0"/>
              <a:t>/</a:t>
            </a:r>
            <a:r>
              <a:rPr lang="zh-CN" altLang="en-US" dirty="0"/>
              <a:t>写”</a:t>
            </a:r>
            <a:r>
              <a:rPr lang="en-US" altLang="zh-CN" dirty="0"/>
              <a:t>SQL</a:t>
            </a:r>
            <a:r>
              <a:rPr lang="zh-CN" altLang="en-US" dirty="0"/>
              <a:t>语句，以实现我们的业务计算</a:t>
            </a:r>
            <a:endParaRPr lang="en-US" altLang="zh-CN" dirty="0"/>
          </a:p>
          <a:p>
            <a:pPr marL="0" indent="0">
              <a:buNone/>
            </a:pPr>
            <a:endParaRPr lang="en-US" altLang="zh-CN" dirty="0"/>
          </a:p>
          <a:p>
            <a:pPr marL="0" indent="0">
              <a:buNone/>
            </a:pPr>
            <a:r>
              <a:rPr lang="zh-CN" altLang="en-US" dirty="0"/>
              <a:t>     而在</a:t>
            </a:r>
            <a:r>
              <a:rPr lang="en-US" altLang="zh-CN" dirty="0"/>
              <a:t>OLAP</a:t>
            </a:r>
            <a:r>
              <a:rPr lang="zh-CN" altLang="en-US" dirty="0"/>
              <a:t>应用中，查询语句往往非常复杂，甚至可能需要用到多个不同数据库。因此有时候不得不收集数据后，将这些工作负载交给服务器来处理</a:t>
            </a:r>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620" y="1825625"/>
            <a:ext cx="4827180" cy="50301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619" y="1825625"/>
            <a:ext cx="5665381" cy="5030124"/>
          </a:xfrm>
          <a:prstGeom prst="rect">
            <a:avLst/>
          </a:prstGeom>
        </p:spPr>
      </p:pic>
      <p:sp>
        <p:nvSpPr>
          <p:cNvPr id="5" name="灯片编号占位符 4">
            <a:extLst>
              <a:ext uri="{FF2B5EF4-FFF2-40B4-BE49-F238E27FC236}">
                <a16:creationId xmlns:a16="http://schemas.microsoft.com/office/drawing/2014/main" id="{4D8C921C-4DB2-46AB-B887-BC46C790E616}"/>
              </a:ext>
            </a:extLst>
          </p:cNvPr>
          <p:cNvSpPr>
            <a:spLocks noGrp="1"/>
          </p:cNvSpPr>
          <p:nvPr>
            <p:ph type="sldNum" sz="quarter" idx="12"/>
          </p:nvPr>
        </p:nvSpPr>
        <p:spPr/>
        <p:txBody>
          <a:bodyPr/>
          <a:lstStyle/>
          <a:p>
            <a:fld id="{3742B0B0-14D4-4B09-A8B4-7B726FDD0F27}" type="slidenum">
              <a:rPr lang="zh-CN" altLang="en-US" smtClean="0"/>
              <a:t>40</a:t>
            </a:fld>
            <a:endParaRPr lang="zh-CN" altLang="en-US"/>
          </a:p>
        </p:txBody>
      </p:sp>
    </p:spTree>
    <p:extLst>
      <p:ext uri="{BB962C8B-B14F-4D97-AF65-F5344CB8AC3E}">
        <p14:creationId xmlns:p14="http://schemas.microsoft.com/office/powerpoint/2010/main" val="26993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68843"/>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615736"/>
            <a:ext cx="10972800" cy="4708865"/>
          </a:xfrm>
        </p:spPr>
        <p:txBody>
          <a:bodyPr/>
          <a:lstStyle/>
          <a:p>
            <a:pPr marL="0" indent="0">
              <a:buNone/>
            </a:pPr>
            <a:r>
              <a:rPr lang="en-US" altLang="zh-CN" sz="2400" b="1" dirty="0">
                <a:latin typeface="微软雅黑" panose="020B0503020204020204" pitchFamily="34" charset="-122"/>
                <a:ea typeface="微软雅黑" panose="020B0503020204020204" pitchFamily="34" charset="-122"/>
              </a:rPr>
              <a:t>NSM</a:t>
            </a:r>
          </a:p>
          <a:p>
            <a:pPr marL="0" indent="0">
              <a:buNone/>
            </a:pPr>
            <a:r>
              <a:rPr lang="zh-CN" altLang="en-US" sz="2400" dirty="0"/>
              <a:t>      为适应</a:t>
            </a:r>
            <a:r>
              <a:rPr lang="en-US" altLang="zh-CN" sz="2400" dirty="0"/>
              <a:t>OLTP</a:t>
            </a:r>
            <a:r>
              <a:rPr lang="zh-CN" altLang="en-US" sz="2400" dirty="0"/>
              <a:t>或</a:t>
            </a:r>
            <a:r>
              <a:rPr lang="en-US" altLang="zh-CN" sz="2400" dirty="0"/>
              <a:t>OLAP</a:t>
            </a:r>
            <a:r>
              <a:rPr lang="zh-CN" altLang="en-US" sz="2400" dirty="0"/>
              <a:t>不同的工作负载，</a:t>
            </a:r>
            <a:r>
              <a:rPr lang="en-US" altLang="zh-CN" sz="2400" dirty="0"/>
              <a:t>DBMS</a:t>
            </a:r>
            <a:r>
              <a:rPr lang="zh-CN" altLang="en-US" sz="2400" dirty="0"/>
              <a:t>可以采用不同的方式进行元组的存储。</a:t>
            </a:r>
            <a:endParaRPr lang="en-US" altLang="zh-CN" sz="2400" dirty="0"/>
          </a:p>
          <a:p>
            <a:pPr marL="0" indent="0">
              <a:buNone/>
            </a:pPr>
            <a:r>
              <a:rPr lang="zh-CN" altLang="en-US" sz="2400" dirty="0"/>
              <a:t>      常见的</a:t>
            </a:r>
            <a:r>
              <a:rPr lang="en-US" altLang="zh-CN" sz="2400" dirty="0"/>
              <a:t>n</a:t>
            </a:r>
            <a:r>
              <a:rPr lang="zh-CN" altLang="en-US" sz="2400" dirty="0"/>
              <a:t>元存储模型（</a:t>
            </a:r>
            <a:r>
              <a:rPr lang="en-US" altLang="zh-CN" sz="2400" dirty="0"/>
              <a:t>n-</a:t>
            </a:r>
            <a:r>
              <a:rPr lang="en-US" altLang="zh-CN" sz="2400" dirty="0" err="1"/>
              <a:t>ary</a:t>
            </a:r>
            <a:r>
              <a:rPr lang="en-US" altLang="zh-CN" sz="2400" dirty="0"/>
              <a:t> storage mode</a:t>
            </a:r>
            <a:r>
              <a:rPr lang="zh-CN" altLang="en-US" sz="2400" dirty="0"/>
              <a:t>，</a:t>
            </a:r>
            <a:r>
              <a:rPr lang="en-US" altLang="zh-CN" sz="2400" dirty="0"/>
              <a:t>NSM</a:t>
            </a:r>
            <a:r>
              <a:rPr lang="zh-CN" altLang="en-US" sz="2400" dirty="0"/>
              <a:t>，又名“行存储”）非常适合</a:t>
            </a:r>
            <a:r>
              <a:rPr lang="en-US" altLang="zh-CN" sz="2400" dirty="0"/>
              <a:t>OLTP</a:t>
            </a:r>
            <a:r>
              <a:rPr lang="zh-CN" altLang="en-US" sz="2400" dirty="0"/>
              <a:t>。此时，单个元组的所有属性连续的分布在一个</a:t>
            </a:r>
            <a:r>
              <a:rPr lang="en-US" altLang="zh-CN" sz="2400" dirty="0"/>
              <a:t>page</a:t>
            </a:r>
            <a:r>
              <a:rPr lang="zh-CN" altLang="en-US" sz="2400" dirty="0"/>
              <a:t>中，查询</a:t>
            </a:r>
            <a:r>
              <a:rPr lang="zh-CN" altLang="en-US" sz="2400" dirty="0">
                <a:solidFill>
                  <a:srgbClr val="FF0000"/>
                </a:solidFill>
              </a:rPr>
              <a:t>往往涉及单个实体（工作量较少）</a:t>
            </a:r>
            <a:r>
              <a:rPr lang="zh-CN" altLang="en-US" sz="2400" dirty="0"/>
              <a:t>，并能适应较为繁重的“更新”工作量</a:t>
            </a:r>
            <a:endParaRPr lang="en-US" altLang="zh-CN" sz="2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1255" y="4229843"/>
            <a:ext cx="8572468" cy="2621853"/>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255" y="4229843"/>
            <a:ext cx="8572468" cy="2628157"/>
          </a:xfrm>
          <a:prstGeom prst="rect">
            <a:avLst/>
          </a:prstGeom>
        </p:spPr>
      </p:pic>
      <p:sp>
        <p:nvSpPr>
          <p:cNvPr id="7" name="灯片编号占位符 6">
            <a:extLst>
              <a:ext uri="{FF2B5EF4-FFF2-40B4-BE49-F238E27FC236}">
                <a16:creationId xmlns:a16="http://schemas.microsoft.com/office/drawing/2014/main" id="{CE531C3D-9228-4738-8471-79C288DBFBA9}"/>
              </a:ext>
            </a:extLst>
          </p:cNvPr>
          <p:cNvSpPr>
            <a:spLocks noGrp="1"/>
          </p:cNvSpPr>
          <p:nvPr>
            <p:ph type="sldNum" sz="quarter" idx="12"/>
          </p:nvPr>
        </p:nvSpPr>
        <p:spPr/>
        <p:txBody>
          <a:bodyPr/>
          <a:lstStyle/>
          <a:p>
            <a:fld id="{3742B0B0-14D4-4B09-A8B4-7B726FDD0F27}" type="slidenum">
              <a:rPr lang="zh-CN" altLang="en-US" smtClean="0"/>
              <a:t>41</a:t>
            </a:fld>
            <a:endParaRPr lang="zh-CN" altLang="en-US"/>
          </a:p>
        </p:txBody>
      </p:sp>
    </p:spTree>
    <p:extLst>
      <p:ext uri="{BB962C8B-B14F-4D97-AF65-F5344CB8AC3E}">
        <p14:creationId xmlns:p14="http://schemas.microsoft.com/office/powerpoint/2010/main" val="168248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t>OLTP</a:t>
            </a:r>
            <a:r>
              <a:rPr lang="zh-CN" altLang="en-US" dirty="0"/>
              <a:t> </a:t>
            </a:r>
            <a:r>
              <a:rPr lang="en-US" altLang="zh-CN" dirty="0"/>
              <a:t>VS</a:t>
            </a:r>
            <a:r>
              <a:rPr lang="zh-CN" altLang="en-US" dirty="0"/>
              <a:t>  </a:t>
            </a:r>
            <a:r>
              <a:rPr lang="en-US" altLang="zh-CN" dirty="0"/>
              <a:t>OLAP</a:t>
            </a:r>
            <a:r>
              <a:rPr lang="zh-CN" altLang="en-US" dirty="0"/>
              <a:t>，不同的数据处理需求</a:t>
            </a:r>
            <a:endParaRPr lang="en-US" altLang="zh-CN"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737" y="2415160"/>
            <a:ext cx="8045142" cy="4442840"/>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737" y="2411561"/>
            <a:ext cx="8045142" cy="4442840"/>
          </a:xfrm>
          <a:prstGeom prst="rect">
            <a:avLst/>
          </a:prstGeom>
        </p:spPr>
      </p:pic>
      <p:sp>
        <p:nvSpPr>
          <p:cNvPr id="4" name="灯片编号占位符 3">
            <a:extLst>
              <a:ext uri="{FF2B5EF4-FFF2-40B4-BE49-F238E27FC236}">
                <a16:creationId xmlns:a16="http://schemas.microsoft.com/office/drawing/2014/main" id="{06E984DB-E124-4FCB-9301-E0A7CBB0EE2F}"/>
              </a:ext>
            </a:extLst>
          </p:cNvPr>
          <p:cNvSpPr>
            <a:spLocks noGrp="1"/>
          </p:cNvSpPr>
          <p:nvPr>
            <p:ph type="sldNum" sz="quarter" idx="12"/>
          </p:nvPr>
        </p:nvSpPr>
        <p:spPr/>
        <p:txBody>
          <a:bodyPr/>
          <a:lstStyle/>
          <a:p>
            <a:fld id="{3742B0B0-14D4-4B09-A8B4-7B726FDD0F27}" type="slidenum">
              <a:rPr lang="zh-CN" altLang="en-US" smtClean="0"/>
              <a:t>42</a:t>
            </a:fld>
            <a:endParaRPr lang="zh-CN" altLang="en-US"/>
          </a:p>
        </p:txBody>
      </p:sp>
    </p:spTree>
    <p:extLst>
      <p:ext uri="{BB962C8B-B14F-4D97-AF65-F5344CB8AC3E}">
        <p14:creationId xmlns:p14="http://schemas.microsoft.com/office/powerpoint/2010/main" val="38843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29641"/>
            <a:ext cx="10972800" cy="759966"/>
          </a:xfrm>
        </p:spPr>
        <p:txBody>
          <a:bodyPr/>
          <a:lstStyle/>
          <a:p>
            <a:r>
              <a:rPr lang="en-US" altLang="zh-CN" dirty="0"/>
              <a:t>1.4 </a:t>
            </a:r>
            <a:r>
              <a:rPr lang="zh-CN" altLang="en-US" dirty="0"/>
              <a:t>存储模型</a:t>
            </a:r>
          </a:p>
        </p:txBody>
      </p:sp>
      <p:sp>
        <p:nvSpPr>
          <p:cNvPr id="3" name="内容占位符 2"/>
          <p:cNvSpPr>
            <a:spLocks noGrp="1"/>
          </p:cNvSpPr>
          <p:nvPr>
            <p:ph idx="1"/>
          </p:nvPr>
        </p:nvSpPr>
        <p:spPr>
          <a:xfrm>
            <a:off x="609600" y="1340528"/>
            <a:ext cx="10972800" cy="4984073"/>
          </a:xfrm>
        </p:spPr>
        <p:txBody>
          <a:bodyPr/>
          <a:lstStyle/>
          <a:p>
            <a:pPr marL="0" indent="0">
              <a:buNone/>
            </a:pPr>
            <a:r>
              <a:rPr lang="zh-CN" altLang="en-US" dirty="0"/>
              <a:t>     从上例可以看出</a:t>
            </a:r>
            <a:r>
              <a:rPr lang="en-US" altLang="zh-CN" dirty="0"/>
              <a:t>NSM</a:t>
            </a:r>
            <a:r>
              <a:rPr lang="zh-CN" altLang="en-US" dirty="0"/>
              <a:t>优缺点：</a:t>
            </a:r>
            <a:endParaRPr lang="en-US" altLang="zh-CN" dirty="0"/>
          </a:p>
          <a:p>
            <a:pPr marL="355600" lvl="1" indent="-355600">
              <a:buFont typeface="Wingdings" panose="05000000000000000000" pitchFamily="2" charset="2"/>
              <a:buChar char="Ø"/>
            </a:pPr>
            <a:r>
              <a:rPr lang="zh-CN" altLang="en-US" dirty="0"/>
              <a:t>优点：适合</a:t>
            </a:r>
            <a:r>
              <a:rPr lang="en-US" altLang="zh-CN" dirty="0"/>
              <a:t>OLTP</a:t>
            </a:r>
            <a:r>
              <a:rPr lang="zh-CN" altLang="en-US" dirty="0"/>
              <a:t>，对输出结果是全部属性的查询，对快速的增、删、改操作非常友好；</a:t>
            </a:r>
            <a:endParaRPr lang="en-US" altLang="zh-CN" dirty="0"/>
          </a:p>
          <a:p>
            <a:pPr marL="355600" lvl="1" indent="-355600">
              <a:buFont typeface="Wingdings" panose="05000000000000000000" pitchFamily="2" charset="2"/>
              <a:buChar char="Ø"/>
            </a:pPr>
            <a:r>
              <a:rPr lang="zh-CN" altLang="en-US" dirty="0"/>
              <a:t>缺点：不适合查询</a:t>
            </a:r>
            <a:r>
              <a:rPr lang="en-US" altLang="zh-CN" dirty="0"/>
              <a:t>table</a:t>
            </a:r>
            <a:r>
              <a:rPr lang="zh-CN" altLang="en-US" dirty="0"/>
              <a:t>的部分属性，且伴随复杂查询语义时不适合。</a:t>
            </a:r>
            <a:endParaRPr lang="en-US" altLang="zh-CN" dirty="0"/>
          </a:p>
          <a:p>
            <a:pPr marL="0" indent="0">
              <a:buNone/>
            </a:pPr>
            <a:r>
              <a:rPr lang="en-US" altLang="zh-CN" b="1" dirty="0">
                <a:latin typeface="微软雅黑" panose="020B0503020204020204" pitchFamily="34" charset="-122"/>
                <a:ea typeface="微软雅黑" panose="020B0503020204020204" pitchFamily="34" charset="-122"/>
              </a:rPr>
              <a:t>DSM</a:t>
            </a:r>
          </a:p>
          <a:p>
            <a:pPr marL="0" indent="0">
              <a:buNone/>
            </a:pPr>
            <a:r>
              <a:rPr lang="zh-CN" altLang="en-US" dirty="0"/>
              <a:t>        针对</a:t>
            </a:r>
            <a:r>
              <a:rPr lang="en-US" altLang="zh-CN" dirty="0"/>
              <a:t>OLAP</a:t>
            </a:r>
            <a:r>
              <a:rPr lang="zh-CN" altLang="en-US" dirty="0"/>
              <a:t>，分解存储模型（</a:t>
            </a:r>
            <a:r>
              <a:rPr lang="en-US" altLang="zh-CN" dirty="0"/>
              <a:t>Decomposition Storage Model</a:t>
            </a:r>
            <a:r>
              <a:rPr lang="zh-CN" altLang="en-US" dirty="0"/>
              <a:t>，</a:t>
            </a:r>
            <a:r>
              <a:rPr lang="en-US" altLang="zh-CN" dirty="0"/>
              <a:t>DSM</a:t>
            </a:r>
            <a:r>
              <a:rPr lang="zh-CN" altLang="en-US" dirty="0"/>
              <a:t>）更为适合，又称为“列存储”，</a:t>
            </a:r>
            <a:r>
              <a:rPr lang="en-US" altLang="zh-CN" dirty="0"/>
              <a:t>DBMS</a:t>
            </a:r>
            <a:r>
              <a:rPr lang="zh-CN" altLang="en-US" dirty="0"/>
              <a:t>将单个属性的值连续的组织在一个</a:t>
            </a:r>
            <a:r>
              <a:rPr lang="en-US" altLang="zh-CN" dirty="0"/>
              <a:t>page</a:t>
            </a:r>
            <a:r>
              <a:rPr lang="zh-CN" altLang="en-US" dirty="0"/>
              <a:t>中；</a:t>
            </a:r>
            <a:endParaRPr lang="en-US" altLang="zh-CN" dirty="0"/>
          </a:p>
          <a:p>
            <a:pPr marL="355600" lvl="1" indent="-355600"/>
            <a:r>
              <a:rPr lang="zh-CN" altLang="en-US" dirty="0"/>
              <a:t>可以很好的适应大数据量、复杂查询语义、高负载查询。</a:t>
            </a:r>
            <a:endParaRPr lang="en-US" altLang="zh-CN" dirty="0"/>
          </a:p>
        </p:txBody>
      </p:sp>
      <p:sp>
        <p:nvSpPr>
          <p:cNvPr id="4" name="灯片编号占位符 3">
            <a:extLst>
              <a:ext uri="{FF2B5EF4-FFF2-40B4-BE49-F238E27FC236}">
                <a16:creationId xmlns:a16="http://schemas.microsoft.com/office/drawing/2014/main" id="{F18CA798-902B-4E0C-8CC6-89840D4A4401}"/>
              </a:ext>
            </a:extLst>
          </p:cNvPr>
          <p:cNvSpPr>
            <a:spLocks noGrp="1"/>
          </p:cNvSpPr>
          <p:nvPr>
            <p:ph type="sldNum" sz="quarter" idx="12"/>
          </p:nvPr>
        </p:nvSpPr>
        <p:spPr/>
        <p:txBody>
          <a:bodyPr/>
          <a:lstStyle/>
          <a:p>
            <a:fld id="{3742B0B0-14D4-4B09-A8B4-7B726FDD0F27}" type="slidenum">
              <a:rPr lang="zh-CN" altLang="en-US" smtClean="0"/>
              <a:t>43</a:t>
            </a:fld>
            <a:endParaRPr lang="zh-CN" altLang="en-US"/>
          </a:p>
        </p:txBody>
      </p:sp>
    </p:spTree>
    <p:extLst>
      <p:ext uri="{BB962C8B-B14F-4D97-AF65-F5344CB8AC3E}">
        <p14:creationId xmlns:p14="http://schemas.microsoft.com/office/powerpoint/2010/main" val="10035752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77721"/>
          </a:xfrm>
        </p:spPr>
        <p:txBody>
          <a:bodyPr/>
          <a:lstStyle/>
          <a:p>
            <a:r>
              <a:rPr lang="en-US" altLang="zh-CN" dirty="0"/>
              <a:t>DSM</a:t>
            </a:r>
            <a:r>
              <a:rPr lang="zh-CN" altLang="en-US" dirty="0"/>
              <a:t>存储模型</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435" y="1825624"/>
            <a:ext cx="10803175" cy="4001017"/>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413" y="1690688"/>
            <a:ext cx="11111317" cy="5206773"/>
          </a:xfrm>
          <a:prstGeom prst="rect">
            <a:avLst/>
          </a:prstGeom>
        </p:spPr>
      </p:pic>
      <p:sp>
        <p:nvSpPr>
          <p:cNvPr id="3" name="灯片编号占位符 2">
            <a:extLst>
              <a:ext uri="{FF2B5EF4-FFF2-40B4-BE49-F238E27FC236}">
                <a16:creationId xmlns:a16="http://schemas.microsoft.com/office/drawing/2014/main" id="{2767F083-AD8A-4C09-B176-62AC2D491B28}"/>
              </a:ext>
            </a:extLst>
          </p:cNvPr>
          <p:cNvSpPr>
            <a:spLocks noGrp="1"/>
          </p:cNvSpPr>
          <p:nvPr>
            <p:ph type="sldNum" sz="quarter" idx="12"/>
          </p:nvPr>
        </p:nvSpPr>
        <p:spPr/>
        <p:txBody>
          <a:bodyPr/>
          <a:lstStyle/>
          <a:p>
            <a:fld id="{3742B0B0-14D4-4B09-A8B4-7B726FDD0F27}" type="slidenum">
              <a:rPr lang="zh-CN" altLang="en-US" smtClean="0"/>
              <a:t>44</a:t>
            </a:fld>
            <a:endParaRPr lang="zh-CN" altLang="en-US"/>
          </a:p>
        </p:txBody>
      </p:sp>
    </p:spTree>
    <p:extLst>
      <p:ext uri="{BB962C8B-B14F-4D97-AF65-F5344CB8AC3E}">
        <p14:creationId xmlns:p14="http://schemas.microsoft.com/office/powerpoint/2010/main" val="3597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t>DSM</a:t>
            </a:r>
            <a:r>
              <a:rPr lang="zh-CN" altLang="en-US" dirty="0"/>
              <a:t>中，如何进行“元组标识”？</a:t>
            </a:r>
            <a:endParaRPr lang="en-US" altLang="zh-CN" dirty="0"/>
          </a:p>
          <a:p>
            <a:pPr lvl="1"/>
            <a:r>
              <a:rPr lang="zh-CN" altLang="en-US" dirty="0"/>
              <a:t>选择</a:t>
            </a:r>
            <a:r>
              <a:rPr lang="en-US" altLang="zh-CN" dirty="0"/>
              <a:t>1</a:t>
            </a:r>
            <a:r>
              <a:rPr lang="zh-CN" altLang="en-US" dirty="0"/>
              <a:t>：固定长度偏移，对某个属性每个值具备相同宽度</a:t>
            </a:r>
            <a:endParaRPr lang="en-US" altLang="zh-CN" dirty="0"/>
          </a:p>
          <a:p>
            <a:pPr lvl="1"/>
            <a:r>
              <a:rPr lang="zh-CN" altLang="en-US" dirty="0"/>
              <a:t>选择</a:t>
            </a:r>
            <a:r>
              <a:rPr lang="en-US" altLang="zh-CN" dirty="0"/>
              <a:t>2</a:t>
            </a:r>
            <a:r>
              <a:rPr lang="zh-CN" altLang="en-US" dirty="0"/>
              <a:t>：元组</a:t>
            </a:r>
            <a:r>
              <a:rPr lang="en-US" altLang="zh-CN" dirty="0"/>
              <a:t>ID</a:t>
            </a:r>
            <a:r>
              <a:rPr lang="zh-CN" altLang="en-US" dirty="0"/>
              <a:t>嵌入，每个值与其元组</a:t>
            </a:r>
            <a:r>
              <a:rPr lang="en-US" altLang="zh-CN" dirty="0"/>
              <a:t>ID</a:t>
            </a:r>
            <a:r>
              <a:rPr lang="zh-CN" altLang="en-US" dirty="0"/>
              <a:t>一起存放</a:t>
            </a:r>
            <a:endParaRPr lang="en-US" altLang="zh-CN" dirty="0"/>
          </a:p>
          <a:p>
            <a:endParaRPr lang="en-US" altLang="zh-CN" dirty="0"/>
          </a:p>
          <a:p>
            <a:endParaRPr lang="en-US" altLang="zh-CN"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126" y="3235993"/>
            <a:ext cx="10350674" cy="3075907"/>
          </a:xfrm>
          <a:prstGeom prst="rect">
            <a:avLst/>
          </a:prstGeom>
        </p:spPr>
      </p:pic>
      <p:sp>
        <p:nvSpPr>
          <p:cNvPr id="4" name="灯片编号占位符 3">
            <a:extLst>
              <a:ext uri="{FF2B5EF4-FFF2-40B4-BE49-F238E27FC236}">
                <a16:creationId xmlns:a16="http://schemas.microsoft.com/office/drawing/2014/main" id="{452DD581-98A5-4F61-8C7F-2A47775129A1}"/>
              </a:ext>
            </a:extLst>
          </p:cNvPr>
          <p:cNvSpPr>
            <a:spLocks noGrp="1"/>
          </p:cNvSpPr>
          <p:nvPr>
            <p:ph type="sldNum" sz="quarter" idx="12"/>
          </p:nvPr>
        </p:nvSpPr>
        <p:spPr/>
        <p:txBody>
          <a:bodyPr/>
          <a:lstStyle/>
          <a:p>
            <a:fld id="{3742B0B0-14D4-4B09-A8B4-7B726FDD0F27}" type="slidenum">
              <a:rPr lang="zh-CN" altLang="en-US" smtClean="0"/>
              <a:t>45</a:t>
            </a:fld>
            <a:endParaRPr lang="zh-CN" altLang="en-US"/>
          </a:p>
        </p:txBody>
      </p:sp>
    </p:spTree>
    <p:extLst>
      <p:ext uri="{BB962C8B-B14F-4D97-AF65-F5344CB8AC3E}">
        <p14:creationId xmlns:p14="http://schemas.microsoft.com/office/powerpoint/2010/main" val="389910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DSM</a:t>
            </a:r>
            <a:r>
              <a:rPr lang="zh-CN" altLang="en-US" dirty="0"/>
              <a:t>存储模型</a:t>
            </a:r>
          </a:p>
        </p:txBody>
      </p:sp>
      <p:sp>
        <p:nvSpPr>
          <p:cNvPr id="3" name="内容占位符 2"/>
          <p:cNvSpPr>
            <a:spLocks noGrp="1"/>
          </p:cNvSpPr>
          <p:nvPr>
            <p:ph idx="1"/>
          </p:nvPr>
        </p:nvSpPr>
        <p:spPr/>
        <p:txBody>
          <a:bodyPr/>
          <a:lstStyle/>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优点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由于只读取需要的数据，因此减少了</a:t>
            </a:r>
            <a:r>
              <a:rPr lang="en-US" altLang="zh-CN" dirty="0"/>
              <a:t>I/O</a:t>
            </a:r>
            <a:r>
              <a:rPr lang="zh-CN" altLang="en-US" dirty="0"/>
              <a:t>次数；</a:t>
            </a:r>
            <a:endParaRPr lang="en-US" altLang="zh-CN" dirty="0"/>
          </a:p>
          <a:p>
            <a:pPr lvl="1">
              <a:buFont typeface="Wingdings" panose="05000000000000000000" pitchFamily="2" charset="2"/>
              <a:buChar char="Ø"/>
            </a:pPr>
            <a:r>
              <a:rPr lang="zh-CN" altLang="en-US" dirty="0"/>
              <a:t>更便捷的查询处理；</a:t>
            </a:r>
            <a:endParaRPr lang="en-US" altLang="zh-CN" dirty="0"/>
          </a:p>
          <a:p>
            <a:pPr lvl="1">
              <a:buFont typeface="Wingdings" panose="05000000000000000000" pitchFamily="2" charset="2"/>
              <a:buChar char="Ø"/>
            </a:pPr>
            <a:r>
              <a:rPr lang="zh-CN" altLang="en-US" dirty="0"/>
              <a:t>有利于数据压缩的实现。</a:t>
            </a:r>
            <a:endParaRPr lang="en-US" altLang="zh-CN" dirty="0"/>
          </a:p>
          <a:p>
            <a:pPr marL="0" indent="0">
              <a:buNone/>
            </a:pPr>
            <a:r>
              <a:rPr lang="en-US" altLang="zh-CN" dirty="0">
                <a:latin typeface="微软雅黑" panose="020B0503020204020204" pitchFamily="34" charset="-122"/>
                <a:ea typeface="微软雅黑" panose="020B0503020204020204" pitchFamily="34" charset="-122"/>
              </a:rPr>
              <a:t>DSM</a:t>
            </a:r>
            <a:r>
              <a:rPr lang="zh-CN" altLang="en-US" dirty="0">
                <a:latin typeface="微软雅黑" panose="020B0503020204020204" pitchFamily="34" charset="-122"/>
                <a:ea typeface="微软雅黑" panose="020B0503020204020204" pitchFamily="34" charset="-122"/>
              </a:rPr>
              <a:t>缺点</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dirty="0"/>
              <a:t>元组被“拆分” ，有些查询需要进行“缝合”，影响查询速度，也同时影响增删改效率</a:t>
            </a:r>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32FE514-042F-4BB4-BEBF-140AC84BFD82}"/>
              </a:ext>
            </a:extLst>
          </p:cNvPr>
          <p:cNvSpPr>
            <a:spLocks noGrp="1"/>
          </p:cNvSpPr>
          <p:nvPr>
            <p:ph type="sldNum" sz="quarter" idx="12"/>
          </p:nvPr>
        </p:nvSpPr>
        <p:spPr/>
        <p:txBody>
          <a:bodyPr/>
          <a:lstStyle/>
          <a:p>
            <a:fld id="{3742B0B0-14D4-4B09-A8B4-7B726FDD0F27}" type="slidenum">
              <a:rPr lang="zh-CN" altLang="en-US" smtClean="0"/>
              <a:t>46</a:t>
            </a:fld>
            <a:endParaRPr lang="zh-CN" altLang="en-US"/>
          </a:p>
        </p:txBody>
      </p:sp>
    </p:spTree>
    <p:extLst>
      <p:ext uri="{BB962C8B-B14F-4D97-AF65-F5344CB8AC3E}">
        <p14:creationId xmlns:p14="http://schemas.microsoft.com/office/powerpoint/2010/main" val="1822306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数据库存储小结</a:t>
            </a:r>
          </a:p>
        </p:txBody>
      </p:sp>
      <p:sp>
        <p:nvSpPr>
          <p:cNvPr id="3" name="内容占位符 2"/>
          <p:cNvSpPr>
            <a:spLocks noGrp="1"/>
          </p:cNvSpPr>
          <p:nvPr>
            <p:ph idx="1"/>
          </p:nvPr>
        </p:nvSpPr>
        <p:spPr/>
        <p:txBody>
          <a:bodyPr/>
          <a:lstStyle/>
          <a:p>
            <a:r>
              <a:rPr lang="zh-CN" altLang="en-US" dirty="0"/>
              <a:t>存储管理器和</a:t>
            </a:r>
            <a:r>
              <a:rPr lang="en-US" altLang="zh-CN" dirty="0"/>
              <a:t>DBMS</a:t>
            </a:r>
            <a:r>
              <a:rPr lang="zh-CN" altLang="en-US" dirty="0"/>
              <a:t>的其他部分不是独立的</a:t>
            </a:r>
            <a:endParaRPr lang="en-US" altLang="zh-CN" dirty="0"/>
          </a:p>
          <a:p>
            <a:r>
              <a:rPr lang="zh-CN" altLang="en-US" dirty="0"/>
              <a:t>结合目标负载类型选择合适的存储模型很重要</a:t>
            </a:r>
            <a:endParaRPr lang="en-US" altLang="zh-CN" dirty="0"/>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p:txBody>
          <a:bodyPr/>
          <a:lstStyle/>
          <a:p>
            <a:fld id="{3742B0B0-14D4-4B09-A8B4-7B726FDD0F27}" type="slidenum">
              <a:rPr lang="zh-CN" altLang="en-US" smtClean="0"/>
              <a:t>47</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2 </a:t>
            </a:r>
            <a:r>
              <a:rPr lang="zh-CN" altLang="en-US" sz="4399" spc="300" dirty="0"/>
              <a:t>缓存</a:t>
            </a:r>
          </a:p>
        </p:txBody>
      </p:sp>
    </p:spTree>
    <p:extLst>
      <p:ext uri="{BB962C8B-B14F-4D97-AF65-F5344CB8AC3E}">
        <p14:creationId xmlns:p14="http://schemas.microsoft.com/office/powerpoint/2010/main" val="2710971272"/>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829F9-0667-4265-BCAC-5EF337422BB4}"/>
              </a:ext>
            </a:extLst>
          </p:cNvPr>
          <p:cNvSpPr>
            <a:spLocks noGrp="1"/>
          </p:cNvSpPr>
          <p:nvPr>
            <p:ph type="title"/>
          </p:nvPr>
        </p:nvSpPr>
        <p:spPr/>
        <p:txBody>
          <a:bodyPr/>
          <a:lstStyle/>
          <a:p>
            <a:r>
              <a:rPr lang="en-US" altLang="zh-CN" dirty="0"/>
              <a:t>2 </a:t>
            </a:r>
            <a:r>
              <a:rPr lang="zh-CN" altLang="en-US" dirty="0"/>
              <a:t>缓冲池</a:t>
            </a:r>
          </a:p>
        </p:txBody>
      </p:sp>
      <p:sp>
        <p:nvSpPr>
          <p:cNvPr id="3" name="内容占位符 2">
            <a:extLst>
              <a:ext uri="{FF2B5EF4-FFF2-40B4-BE49-F238E27FC236}">
                <a16:creationId xmlns:a16="http://schemas.microsoft.com/office/drawing/2014/main" id="{F38635F5-7DD6-4551-8F35-9142CC9A42A2}"/>
              </a:ext>
            </a:extLst>
          </p:cNvPr>
          <p:cNvSpPr>
            <a:spLocks noGrp="1"/>
          </p:cNvSpPr>
          <p:nvPr>
            <p:ph idx="1"/>
          </p:nvPr>
        </p:nvSpPr>
        <p:spPr>
          <a:xfrm>
            <a:off x="610315" y="1935165"/>
            <a:ext cx="10971372" cy="4389437"/>
          </a:xfrm>
        </p:spPr>
        <p:txBody>
          <a:bodyPr/>
          <a:lstStyle/>
          <a:p>
            <a:pPr marL="0" indent="0">
              <a:buNone/>
            </a:pPr>
            <a:r>
              <a:rPr lang="en-US" altLang="zh-CN" dirty="0">
                <a:latin typeface="+mn-ea"/>
              </a:rPr>
              <a:t>2.1 </a:t>
            </a:r>
            <a:r>
              <a:rPr lang="zh-CN" altLang="en-US" dirty="0">
                <a:latin typeface="+mn-ea"/>
              </a:rPr>
              <a:t>缓冲池工作原理</a:t>
            </a:r>
            <a:endParaRPr lang="en-US" altLang="zh-CN" dirty="0">
              <a:latin typeface="+mn-ea"/>
            </a:endParaRPr>
          </a:p>
          <a:p>
            <a:pPr marL="0" indent="0">
              <a:buNone/>
            </a:pPr>
            <a:r>
              <a:rPr lang="en-US" altLang="zh-CN" dirty="0">
                <a:latin typeface="+mn-ea"/>
              </a:rPr>
              <a:t>2.2 </a:t>
            </a:r>
            <a:r>
              <a:rPr lang="zh-CN" altLang="en-US" dirty="0">
                <a:latin typeface="+mn-ea"/>
              </a:rPr>
              <a:t>缓冲池结构</a:t>
            </a:r>
            <a:endParaRPr lang="en-US" altLang="zh-CN" dirty="0">
              <a:latin typeface="+mn-ea"/>
            </a:endParaRPr>
          </a:p>
          <a:p>
            <a:pPr marL="0" indent="0">
              <a:buNone/>
            </a:pPr>
            <a:r>
              <a:rPr lang="en-US" altLang="zh-CN" dirty="0">
                <a:latin typeface="+mn-ea"/>
              </a:rPr>
              <a:t>2.3 </a:t>
            </a:r>
            <a:r>
              <a:rPr lang="zh-CN" altLang="en-US" dirty="0">
                <a:latin typeface="+mn-ea"/>
              </a:rPr>
              <a:t>缓冲池使用</a:t>
            </a:r>
            <a:endParaRPr lang="en-US" altLang="zh-CN" dirty="0">
              <a:latin typeface="+mn-ea"/>
            </a:endParaRPr>
          </a:p>
          <a:p>
            <a:pPr marL="0" indent="0">
              <a:buNone/>
            </a:pPr>
            <a:r>
              <a:rPr lang="en-US" altLang="zh-CN" dirty="0">
                <a:latin typeface="+mn-ea"/>
              </a:rPr>
              <a:t>2.4 </a:t>
            </a:r>
            <a:r>
              <a:rPr lang="zh-CN" altLang="en-US" dirty="0">
                <a:latin typeface="+mn-ea"/>
              </a:rPr>
              <a:t>缓冲池替换算法</a:t>
            </a:r>
            <a:endParaRPr lang="en-US" altLang="zh-CN" dirty="0">
              <a:latin typeface="+mn-ea"/>
            </a:endParaRPr>
          </a:p>
          <a:p>
            <a:pPr marL="0" indent="0">
              <a:buNone/>
            </a:pPr>
            <a:r>
              <a:rPr lang="en-US" altLang="zh-CN" dirty="0">
                <a:latin typeface="+mn-ea"/>
              </a:rPr>
              <a:t>2.5 </a:t>
            </a:r>
            <a:r>
              <a:rPr lang="zh-CN" altLang="en-US" dirty="0">
                <a:latin typeface="+mn-ea"/>
              </a:rPr>
              <a:t>缓冲池的优化</a:t>
            </a: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89156721-F333-4DEC-AC42-55AB4EA751BB}"/>
              </a:ext>
            </a:extLst>
          </p:cNvPr>
          <p:cNvSpPr>
            <a:spLocks noGrp="1"/>
          </p:cNvSpPr>
          <p:nvPr>
            <p:ph type="sldNum" sz="quarter" idx="12"/>
          </p:nvPr>
        </p:nvSpPr>
        <p:spPr/>
        <p:txBody>
          <a:bodyPr/>
          <a:lstStyle/>
          <a:p>
            <a:pPr>
              <a:defRPr/>
            </a:pPr>
            <a:fld id="{B5257BD2-82AF-4553-8A1D-7A16DECA446F}" type="slidenum">
              <a:rPr lang="en-US" altLang="zh-CN" smtClean="0"/>
              <a:pPr>
                <a:defRPr/>
              </a:pPr>
              <a:t>49</a:t>
            </a:fld>
            <a:endParaRPr lang="en-US" altLang="zh-CN"/>
          </a:p>
        </p:txBody>
      </p:sp>
    </p:spTree>
    <p:extLst>
      <p:ext uri="{BB962C8B-B14F-4D97-AF65-F5344CB8AC3E}">
        <p14:creationId xmlns:p14="http://schemas.microsoft.com/office/powerpoint/2010/main" val="183077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660463"/>
            <a:ext cx="10972800" cy="715577"/>
          </a:xfrm>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609600" y="1482857"/>
            <a:ext cx="10972800" cy="4389437"/>
          </a:xfrm>
        </p:spPr>
        <p:txBody>
          <a:bodyPr/>
          <a:lstStyle/>
          <a:p>
            <a:pPr marL="0" indent="0">
              <a:buNone/>
            </a:pPr>
            <a:r>
              <a:rPr lang="zh-CN" altLang="en-US" sz="3200" b="1" dirty="0"/>
              <a:t>用于数据库数据存储的主要介质：</a:t>
            </a:r>
            <a:endParaRPr lang="en-US" altLang="zh-CN" sz="3200" b="1" dirty="0"/>
          </a:p>
          <a:p>
            <a:pPr>
              <a:buFont typeface="Wingdings" panose="05000000000000000000" pitchFamily="2" charset="2"/>
              <a:buChar char="Ø"/>
            </a:pPr>
            <a:r>
              <a:rPr lang="zh-CN" altLang="en-US" dirty="0"/>
              <a:t>高速缓冲存储器（一级、二级）</a:t>
            </a:r>
            <a:endParaRPr lang="en-US" altLang="zh-CN" dirty="0"/>
          </a:p>
          <a:p>
            <a:pPr>
              <a:buFont typeface="Wingdings" panose="05000000000000000000" pitchFamily="2" charset="2"/>
              <a:buChar char="Ø"/>
            </a:pPr>
            <a:r>
              <a:rPr lang="zh-CN" altLang="en-US" dirty="0"/>
              <a:t>主存储器</a:t>
            </a:r>
            <a:endParaRPr lang="en-US" altLang="zh-CN" dirty="0"/>
          </a:p>
          <a:p>
            <a:pPr>
              <a:buFont typeface="Wingdings" panose="05000000000000000000" pitchFamily="2" charset="2"/>
              <a:buChar char="Ø"/>
            </a:pPr>
            <a:r>
              <a:rPr lang="zh-CN" altLang="en-US" dirty="0"/>
              <a:t>快闪存储器</a:t>
            </a:r>
            <a:endParaRPr lang="en-US" altLang="zh-CN" dirty="0"/>
          </a:p>
          <a:p>
            <a:pPr>
              <a:buFont typeface="Wingdings" panose="05000000000000000000" pitchFamily="2" charset="2"/>
              <a:buChar char="Ø"/>
            </a:pPr>
            <a:r>
              <a:rPr lang="zh-CN" altLang="en-US" dirty="0"/>
              <a:t>磁盘（</a:t>
            </a:r>
            <a:r>
              <a:rPr lang="en-US" altLang="zh-CN" dirty="0"/>
              <a:t>HDD</a:t>
            </a:r>
            <a:r>
              <a:rPr lang="zh-CN" altLang="en-US" dirty="0"/>
              <a:t>、</a:t>
            </a:r>
            <a:r>
              <a:rPr lang="en-US" altLang="zh-CN" dirty="0"/>
              <a:t>SSD</a:t>
            </a:r>
            <a:r>
              <a:rPr lang="zh-CN" altLang="en-US" dirty="0"/>
              <a:t>）</a:t>
            </a:r>
            <a:endParaRPr lang="en-US" altLang="zh-CN" dirty="0"/>
          </a:p>
          <a:p>
            <a:pPr>
              <a:buFont typeface="Wingdings" panose="05000000000000000000" pitchFamily="2" charset="2"/>
              <a:buChar char="Ø"/>
            </a:pPr>
            <a:r>
              <a:rPr lang="zh-CN" altLang="en-US" dirty="0"/>
              <a:t>光盘</a:t>
            </a:r>
            <a:endParaRPr lang="en-US" altLang="zh-CN" dirty="0"/>
          </a:p>
          <a:p>
            <a:pPr>
              <a:buFont typeface="Wingdings" panose="05000000000000000000" pitchFamily="2" charset="2"/>
              <a:buChar char="Ø"/>
            </a:pPr>
            <a:r>
              <a:rPr lang="zh-CN" altLang="en-US" dirty="0"/>
              <a:t>网络存储</a:t>
            </a:r>
            <a:endParaRPr lang="en-US" altLang="zh-CN" dirty="0"/>
          </a:p>
          <a:p>
            <a:pPr>
              <a:buFont typeface="Wingdings" panose="05000000000000000000" pitchFamily="2" charset="2"/>
              <a:buChar char="Ø"/>
            </a:pPr>
            <a:r>
              <a:rPr lang="zh-CN" altLang="en-US" dirty="0"/>
              <a:t>磁带</a:t>
            </a:r>
          </a:p>
        </p:txBody>
      </p:sp>
      <p:sp>
        <p:nvSpPr>
          <p:cNvPr id="4" name="灯片编号占位符 3">
            <a:extLst>
              <a:ext uri="{FF2B5EF4-FFF2-40B4-BE49-F238E27FC236}">
                <a16:creationId xmlns:a16="http://schemas.microsoft.com/office/drawing/2014/main" id="{D1DAA975-DC64-4386-84EA-6D37D110E120}"/>
              </a:ext>
            </a:extLst>
          </p:cNvPr>
          <p:cNvSpPr>
            <a:spLocks noGrp="1"/>
          </p:cNvSpPr>
          <p:nvPr>
            <p:ph type="sldNum" sz="quarter" idx="12"/>
          </p:nvPr>
        </p:nvSpPr>
        <p:spPr/>
        <p:txBody>
          <a:bodyPr/>
          <a:lstStyle/>
          <a:p>
            <a:fld id="{3742B0B0-14D4-4B09-A8B4-7B726FDD0F27}" type="slidenum">
              <a:rPr lang="zh-CN" altLang="en-US" smtClean="0"/>
              <a:t>5</a:t>
            </a:fld>
            <a:endParaRPr lang="zh-CN" altLang="en-US"/>
          </a:p>
        </p:txBody>
      </p:sp>
    </p:spTree>
    <p:extLst>
      <p:ext uri="{BB962C8B-B14F-4D97-AF65-F5344CB8AC3E}">
        <p14:creationId xmlns:p14="http://schemas.microsoft.com/office/powerpoint/2010/main" val="4267385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C5B1B1B-5A4D-4A7A-A5A4-B933507D885F}"/>
              </a:ext>
            </a:extLst>
          </p:cNvPr>
          <p:cNvSpPr>
            <a:spLocks noGrp="1"/>
          </p:cNvSpPr>
          <p:nvPr>
            <p:ph idx="1"/>
          </p:nvPr>
        </p:nvSpPr>
        <p:spPr>
          <a:xfrm>
            <a:off x="610315" y="1556793"/>
            <a:ext cx="3253436" cy="4389437"/>
          </a:xfrm>
        </p:spPr>
        <p:txBody>
          <a:bodyPr/>
          <a:lstStyle/>
          <a:p>
            <a:pPr>
              <a:buFont typeface="Wingdings" panose="05000000000000000000" pitchFamily="2" charset="2"/>
              <a:buChar char="ü"/>
            </a:pPr>
            <a:r>
              <a:rPr kumimoji="1" lang="zh-CN" altLang="zh-CN" sz="2400" dirty="0">
                <a:latin typeface="Times New Roman" pitchFamily="18" charset="0"/>
              </a:rPr>
              <a:t>执行引擎在语句处理过程中需要使用某个数据页时，会向缓冲池提出请求</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缓冲池管理器负责将该页</a:t>
            </a:r>
            <a:r>
              <a:rPr kumimoji="1" lang="zh-CN" altLang="en-US" sz="2400" dirty="0">
                <a:latin typeface="Times New Roman" pitchFamily="18" charset="0"/>
              </a:rPr>
              <a:t>从磁盘</a:t>
            </a:r>
            <a:r>
              <a:rPr kumimoji="1" lang="zh-CN" altLang="zh-CN" sz="2400" dirty="0">
                <a:latin typeface="Times New Roman" pitchFamily="18" charset="0"/>
              </a:rPr>
              <a:t>读入内存，并向执行引擎提供该页在内存中的指针</a:t>
            </a:r>
            <a:r>
              <a:rPr kumimoji="1" lang="zh-CN" altLang="en-US" sz="2400" dirty="0">
                <a:latin typeface="Times New Roman" pitchFamily="18" charset="0"/>
              </a:rPr>
              <a:t>；</a:t>
            </a:r>
            <a:endParaRPr kumimoji="1" lang="en-US" altLang="zh-CN" sz="2400" dirty="0">
              <a:latin typeface="Times New Roman" pitchFamily="18" charset="0"/>
            </a:endParaRPr>
          </a:p>
          <a:p>
            <a:pPr>
              <a:buFont typeface="Wingdings" panose="05000000000000000000" pitchFamily="2" charset="2"/>
              <a:buChar char="ü"/>
            </a:pPr>
            <a:r>
              <a:rPr kumimoji="1" lang="zh-CN" altLang="zh-CN" sz="2400" dirty="0">
                <a:latin typeface="Times New Roman" pitchFamily="18" charset="0"/>
              </a:rPr>
              <a:t>当执行引擎操作那部分内存时，缓冲池管理器必须确保该页面始终驻留在那片内存区域中。</a:t>
            </a:r>
            <a:endParaRPr lang="zh-CN" altLang="en-US" sz="2400" dirty="0"/>
          </a:p>
        </p:txBody>
      </p:sp>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95" y="704850"/>
            <a:ext cx="10971213" cy="779934"/>
          </a:xfrm>
        </p:spPr>
        <p:txBody>
          <a:bodyPr/>
          <a:lstStyle/>
          <a:p>
            <a:r>
              <a:rPr lang="en-US" altLang="zh-CN" dirty="0"/>
              <a:t>2.1 </a:t>
            </a:r>
            <a:r>
              <a:rPr lang="zh-CN" altLang="en-US" dirty="0"/>
              <a:t>缓冲池工作原理</a:t>
            </a:r>
          </a:p>
        </p:txBody>
      </p:sp>
      <p:pic>
        <p:nvPicPr>
          <p:cNvPr id="10" name="图片 9">
            <a:extLst>
              <a:ext uri="{FF2B5EF4-FFF2-40B4-BE49-F238E27FC236}">
                <a16:creationId xmlns:a16="http://schemas.microsoft.com/office/drawing/2014/main" id="{3F7C8D9A-2D8A-47E3-B7A6-F018385DB695}"/>
              </a:ext>
            </a:extLst>
          </p:cNvPr>
          <p:cNvPicPr>
            <a:picLocks noChangeAspect="1"/>
          </p:cNvPicPr>
          <p:nvPr/>
        </p:nvPicPr>
        <p:blipFill>
          <a:blip r:embed="rId3"/>
          <a:stretch>
            <a:fillRect/>
          </a:stretch>
        </p:blipFill>
        <p:spPr>
          <a:xfrm>
            <a:off x="3863751" y="1628801"/>
            <a:ext cx="8091987" cy="3978129"/>
          </a:xfrm>
          <a:prstGeom prst="rect">
            <a:avLst/>
          </a:prstGeom>
        </p:spPr>
      </p:pic>
      <p:sp>
        <p:nvSpPr>
          <p:cNvPr id="11" name="箭头: 上 10">
            <a:extLst>
              <a:ext uri="{FF2B5EF4-FFF2-40B4-BE49-F238E27FC236}">
                <a16:creationId xmlns:a16="http://schemas.microsoft.com/office/drawing/2014/main" id="{9431ED7D-5003-43C5-BF9C-CB82511AB827}"/>
              </a:ext>
            </a:extLst>
          </p:cNvPr>
          <p:cNvSpPr/>
          <p:nvPr/>
        </p:nvSpPr>
        <p:spPr>
          <a:xfrm>
            <a:off x="7104112" y="3717032"/>
            <a:ext cx="340616" cy="504056"/>
          </a:xfrm>
          <a:prstGeom prst="upArrow">
            <a:avLst/>
          </a:prstGeom>
          <a:solidFill>
            <a:srgbClr val="FF0000"/>
          </a:solid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cxnSp>
        <p:nvCxnSpPr>
          <p:cNvPr id="15" name="连接符: 曲线 14">
            <a:extLst>
              <a:ext uri="{FF2B5EF4-FFF2-40B4-BE49-F238E27FC236}">
                <a16:creationId xmlns:a16="http://schemas.microsoft.com/office/drawing/2014/main" id="{3D2F58D0-0C59-46AC-A5C4-31C8E62960FE}"/>
              </a:ext>
            </a:extLst>
          </p:cNvPr>
          <p:cNvCxnSpPr/>
          <p:nvPr/>
        </p:nvCxnSpPr>
        <p:spPr>
          <a:xfrm flipV="1">
            <a:off x="7752184" y="2420888"/>
            <a:ext cx="1656184" cy="432048"/>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12"/>
          </p:nvPr>
        </p:nvSpPr>
        <p:spPr/>
        <p:txBody>
          <a:bodyPr/>
          <a:lstStyle/>
          <a:p>
            <a:pPr>
              <a:defRPr/>
            </a:pPr>
            <a:fld id="{B5257BD2-82AF-4553-8A1D-7A16DECA446F}" type="slidenum">
              <a:rPr lang="en-US" altLang="zh-CN" smtClean="0"/>
              <a:pPr>
                <a:defRPr/>
              </a:pPr>
              <a:t>50</a:t>
            </a:fld>
            <a:endParaRPr lang="en-US" altLang="zh-CN"/>
          </a:p>
        </p:txBody>
      </p:sp>
    </p:spTree>
    <p:extLst>
      <p:ext uri="{BB962C8B-B14F-4D97-AF65-F5344CB8AC3E}">
        <p14:creationId xmlns:p14="http://schemas.microsoft.com/office/powerpoint/2010/main" val="429222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cs typeface="+mn-cs"/>
              </a:rPr>
              <a:t>缓冲池的作用</a:t>
            </a:r>
          </a:p>
        </p:txBody>
      </p:sp>
      <p:sp>
        <p:nvSpPr>
          <p:cNvPr id="3" name="内容占位符 2"/>
          <p:cNvSpPr>
            <a:spLocks noGrp="1"/>
          </p:cNvSpPr>
          <p:nvPr>
            <p:ph idx="1"/>
          </p:nvPr>
        </p:nvSpPr>
        <p:spPr/>
        <p:txBody>
          <a:bodyPr/>
          <a:lstStyle/>
          <a:p>
            <a:pPr>
              <a:lnSpc>
                <a:spcPct val="150000"/>
              </a:lnSpc>
            </a:pPr>
            <a:r>
              <a:rPr lang="zh-CN" altLang="en-US" dirty="0"/>
              <a:t>减少磁盘</a:t>
            </a:r>
            <a:r>
              <a:rPr lang="en-US" altLang="zh-CN" dirty="0"/>
              <a:t>I/O</a:t>
            </a:r>
            <a:r>
              <a:rPr lang="zh-CN" altLang="en-US" dirty="0"/>
              <a:t>，提升页面读写效率。</a:t>
            </a:r>
            <a:endParaRPr lang="en-US" altLang="zh-CN" dirty="0"/>
          </a:p>
          <a:p>
            <a:pPr>
              <a:lnSpc>
                <a:spcPct val="150000"/>
              </a:lnSpc>
            </a:pPr>
            <a:r>
              <a:rPr lang="zh-CN" altLang="en-US" dirty="0"/>
              <a:t>读操作时，如果所需页面已经加载到缓冲池，就不需要从磁盘读了。</a:t>
            </a:r>
            <a:endParaRPr lang="en-US" altLang="zh-CN" dirty="0"/>
          </a:p>
          <a:p>
            <a:pPr>
              <a:lnSpc>
                <a:spcPct val="150000"/>
              </a:lnSpc>
            </a:pPr>
            <a:r>
              <a:rPr lang="zh-CN" altLang="en-US" dirty="0"/>
              <a:t>写操作时，如果多次修改了同一页面，只需要写一次磁盘。</a:t>
            </a:r>
            <a:endParaRPr lang="en-US" altLang="zh-CN" dirty="0"/>
          </a:p>
          <a:p>
            <a:pPr>
              <a:lnSpc>
                <a:spcPct val="150000"/>
              </a:lnSpc>
            </a:pPr>
            <a:r>
              <a:rPr lang="zh-CN" altLang="en-US" dirty="0"/>
              <a:t>缓冲池管理器的目标：</a:t>
            </a:r>
            <a:r>
              <a:rPr lang="zh-CN" altLang="en-US" b="1" dirty="0">
                <a:solidFill>
                  <a:srgbClr val="C00000"/>
                </a:solidFill>
              </a:rPr>
              <a:t>尽可能减少磁盘</a:t>
            </a:r>
            <a:r>
              <a:rPr lang="en-US" altLang="zh-CN" b="1" dirty="0">
                <a:solidFill>
                  <a:srgbClr val="C00000"/>
                </a:solidFill>
              </a:rPr>
              <a:t>I/O</a:t>
            </a:r>
            <a:r>
              <a:rPr lang="zh-CN" altLang="en-US" b="1" dirty="0">
                <a:solidFill>
                  <a:srgbClr val="C00000"/>
                </a:solidFill>
              </a:rPr>
              <a:t>带来的延时</a:t>
            </a:r>
            <a:r>
              <a:rPr lang="zh-CN" altLang="en-US" dirty="0"/>
              <a:t>。</a:t>
            </a:r>
          </a:p>
        </p:txBody>
      </p:sp>
      <p:sp>
        <p:nvSpPr>
          <p:cNvPr id="4" name="灯片编号占位符 3">
            <a:extLst>
              <a:ext uri="{FF2B5EF4-FFF2-40B4-BE49-F238E27FC236}">
                <a16:creationId xmlns:a16="http://schemas.microsoft.com/office/drawing/2014/main" id="{8E22AEFE-CAA9-4ECC-9BF9-41F010DF01F5}"/>
              </a:ext>
            </a:extLst>
          </p:cNvPr>
          <p:cNvSpPr>
            <a:spLocks noGrp="1"/>
          </p:cNvSpPr>
          <p:nvPr>
            <p:ph type="sldNum" sz="quarter" idx="12"/>
          </p:nvPr>
        </p:nvSpPr>
        <p:spPr/>
        <p:txBody>
          <a:bodyPr/>
          <a:lstStyle/>
          <a:p>
            <a:pPr>
              <a:defRPr/>
            </a:pPr>
            <a:fld id="{B5257BD2-82AF-4553-8A1D-7A16DECA446F}" type="slidenum">
              <a:rPr lang="en-US" altLang="zh-CN" smtClean="0"/>
              <a:pPr>
                <a:defRPr/>
              </a:pPr>
              <a:t>51</a:t>
            </a:fld>
            <a:endParaRPr lang="en-US" altLang="zh-CN"/>
          </a:p>
        </p:txBody>
      </p:sp>
    </p:spTree>
    <p:extLst>
      <p:ext uri="{BB962C8B-B14F-4D97-AF65-F5344CB8AC3E}">
        <p14:creationId xmlns:p14="http://schemas.microsoft.com/office/powerpoint/2010/main" val="12264693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cs typeface="+mn-cs"/>
              </a:rPr>
              <a:t>2.2 </a:t>
            </a:r>
            <a:r>
              <a:rPr lang="zh-CN" altLang="en-US" sz="3200" b="1" dirty="0">
                <a:cs typeface="+mn-cs"/>
              </a:rPr>
              <a:t>缓冲池结构</a:t>
            </a:r>
          </a:p>
        </p:txBody>
      </p:sp>
      <p:sp>
        <p:nvSpPr>
          <p:cNvPr id="3" name="内容占位符 2"/>
          <p:cNvSpPr>
            <a:spLocks noGrp="1"/>
          </p:cNvSpPr>
          <p:nvPr>
            <p:ph idx="1"/>
          </p:nvPr>
        </p:nvSpPr>
        <p:spPr>
          <a:xfrm>
            <a:off x="911426" y="1447800"/>
            <a:ext cx="4464495" cy="4788862"/>
          </a:xfrm>
        </p:spPr>
        <p:txBody>
          <a:bodyPr/>
          <a:lstStyle/>
          <a:p>
            <a:pPr algn="just">
              <a:lnSpc>
                <a:spcPct val="125000"/>
              </a:lnSpc>
              <a:spcBef>
                <a:spcPts val="1200"/>
              </a:spcBef>
            </a:pPr>
            <a:r>
              <a:rPr lang="zh-CN" altLang="zh-CN" sz="2400" dirty="0"/>
              <a:t>缓冲池是在</a:t>
            </a:r>
            <a:r>
              <a:rPr lang="en-US" altLang="zh-CN" sz="2400" dirty="0"/>
              <a:t>DBMS</a:t>
            </a:r>
            <a:r>
              <a:rPr lang="zh-CN" altLang="zh-CN" sz="2400" dirty="0"/>
              <a:t>内部分配的一大片内存区域，用于存储从磁盘获取的页面。</a:t>
            </a:r>
            <a:endParaRPr lang="en-US" altLang="zh-CN" sz="2400" dirty="0"/>
          </a:p>
          <a:p>
            <a:pPr algn="just">
              <a:lnSpc>
                <a:spcPct val="125000"/>
              </a:lnSpc>
              <a:spcBef>
                <a:spcPts val="1200"/>
              </a:spcBef>
            </a:pPr>
            <a:r>
              <a:rPr lang="zh-CN" altLang="en-US" sz="2400" dirty="0"/>
              <a:t>用于缓存页面的内存空间被</a:t>
            </a:r>
            <a:r>
              <a:rPr lang="zh-CN" altLang="zh-CN" sz="2400" dirty="0"/>
              <a:t>组织为一个</a:t>
            </a:r>
            <a:r>
              <a:rPr lang="zh-CN" altLang="zh-CN" sz="2400" dirty="0">
                <a:solidFill>
                  <a:srgbClr val="FF0000"/>
                </a:solidFill>
              </a:rPr>
              <a:t>数组</a:t>
            </a:r>
            <a:r>
              <a:rPr lang="zh-CN" altLang="zh-CN" sz="2400" dirty="0"/>
              <a:t>，其中每个数组项被称为一个</a:t>
            </a:r>
            <a:r>
              <a:rPr lang="zh-CN" altLang="zh-CN" sz="2400" dirty="0">
                <a:solidFill>
                  <a:srgbClr val="FF0000"/>
                </a:solidFill>
              </a:rPr>
              <a:t>帧</a:t>
            </a:r>
            <a:r>
              <a:rPr lang="zh-CN" altLang="zh-CN" sz="2400" dirty="0"/>
              <a:t>，一个帧正好能放置一个</a:t>
            </a:r>
            <a:r>
              <a:rPr lang="zh-CN" altLang="zh-CN" sz="2400" dirty="0">
                <a:solidFill>
                  <a:srgbClr val="FF0000"/>
                </a:solidFill>
              </a:rPr>
              <a:t>页面</a:t>
            </a:r>
            <a:r>
              <a:rPr lang="zh-CN" altLang="zh-CN" sz="2400" dirty="0"/>
              <a:t>。</a:t>
            </a:r>
            <a:endParaRPr lang="en-US" altLang="zh-CN" sz="2400" dirty="0"/>
          </a:p>
          <a:p>
            <a:pPr algn="just">
              <a:lnSpc>
                <a:spcPct val="125000"/>
              </a:lnSpc>
              <a:spcBef>
                <a:spcPts val="1200"/>
              </a:spcBef>
            </a:pPr>
            <a:r>
              <a:rPr lang="zh-CN" altLang="en-US" sz="2400" dirty="0">
                <a:solidFill>
                  <a:srgbClr val="FF0000"/>
                </a:solidFill>
              </a:rPr>
              <a:t>页表</a:t>
            </a:r>
            <a:r>
              <a:rPr lang="zh-CN" altLang="en-US" sz="2400" dirty="0"/>
              <a:t>是</a:t>
            </a:r>
            <a:r>
              <a:rPr lang="zh-CN" altLang="zh-CN" sz="2400" dirty="0"/>
              <a:t>缓冲池管理器</a:t>
            </a:r>
            <a:r>
              <a:rPr lang="zh-CN" altLang="en-US" sz="2400" dirty="0"/>
              <a:t>用于</a:t>
            </a:r>
            <a:r>
              <a:rPr lang="zh-CN" altLang="zh-CN" sz="2400" dirty="0"/>
              <a:t>维护</a:t>
            </a:r>
            <a:r>
              <a:rPr lang="zh-CN" altLang="en-US" sz="2400" dirty="0"/>
              <a:t>缓冲池元数据的数据结构。</a:t>
            </a:r>
          </a:p>
        </p:txBody>
      </p:sp>
      <p:pic>
        <p:nvPicPr>
          <p:cNvPr id="5" name="图片 4"/>
          <p:cNvPicPr>
            <a:picLocks noChangeAspect="1"/>
          </p:cNvPicPr>
          <p:nvPr/>
        </p:nvPicPr>
        <p:blipFill>
          <a:blip r:embed="rId2"/>
          <a:stretch>
            <a:fillRect/>
          </a:stretch>
        </p:blipFill>
        <p:spPr>
          <a:xfrm>
            <a:off x="5735961" y="1772817"/>
            <a:ext cx="5929853" cy="4065851"/>
          </a:xfrm>
          <a:prstGeom prst="rect">
            <a:avLst/>
          </a:prstGeom>
        </p:spPr>
      </p:pic>
      <p:sp>
        <p:nvSpPr>
          <p:cNvPr id="4" name="灯片编号占位符 3">
            <a:extLst>
              <a:ext uri="{FF2B5EF4-FFF2-40B4-BE49-F238E27FC236}">
                <a16:creationId xmlns:a16="http://schemas.microsoft.com/office/drawing/2014/main" id="{EDC98F70-BC1B-46EE-A145-0CE99491EDAE}"/>
              </a:ext>
            </a:extLst>
          </p:cNvPr>
          <p:cNvSpPr>
            <a:spLocks noGrp="1"/>
          </p:cNvSpPr>
          <p:nvPr>
            <p:ph type="sldNum" sz="quarter" idx="12"/>
          </p:nvPr>
        </p:nvSpPr>
        <p:spPr/>
        <p:txBody>
          <a:bodyPr/>
          <a:lstStyle/>
          <a:p>
            <a:pPr>
              <a:defRPr/>
            </a:pPr>
            <a:fld id="{B5257BD2-82AF-4553-8A1D-7A16DECA446F}" type="slidenum">
              <a:rPr lang="en-US" altLang="zh-CN" smtClean="0"/>
              <a:pPr>
                <a:defRPr/>
              </a:pPr>
              <a:t>52</a:t>
            </a:fld>
            <a:endParaRPr lang="en-US" altLang="zh-CN"/>
          </a:p>
        </p:txBody>
      </p:sp>
    </p:spTree>
    <p:extLst>
      <p:ext uri="{BB962C8B-B14F-4D97-AF65-F5344CB8AC3E}">
        <p14:creationId xmlns:p14="http://schemas.microsoft.com/office/powerpoint/2010/main" val="193522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329529"/>
            <a:ext cx="10971372" cy="1143000"/>
          </a:xfrm>
        </p:spPr>
        <p:txBody>
          <a:bodyPr/>
          <a:lstStyle/>
          <a:p>
            <a:r>
              <a:rPr lang="zh-CN" altLang="en-US" sz="3200" b="1" dirty="0"/>
              <a:t>缓冲池页表</a:t>
            </a:r>
            <a:endParaRPr lang="zh-CN" altLang="en-US" dirty="0"/>
          </a:p>
        </p:txBody>
      </p:sp>
      <p:sp>
        <p:nvSpPr>
          <p:cNvPr id="3" name="内容占位符 2"/>
          <p:cNvSpPr>
            <a:spLocks noGrp="1"/>
          </p:cNvSpPr>
          <p:nvPr>
            <p:ph idx="1"/>
          </p:nvPr>
        </p:nvSpPr>
        <p:spPr>
          <a:xfrm>
            <a:off x="610315" y="1559844"/>
            <a:ext cx="11102309" cy="4389437"/>
          </a:xfrm>
        </p:spPr>
        <p:txBody>
          <a:bodyPr/>
          <a:lstStyle/>
          <a:p>
            <a:pPr marL="0" indent="0">
              <a:lnSpc>
                <a:spcPct val="150000"/>
              </a:lnSpc>
              <a:buNone/>
            </a:pPr>
            <a:r>
              <a:rPr lang="zh-CN" altLang="zh-CN" sz="2400" b="1" dirty="0">
                <a:latin typeface="微软雅黑" panose="020B0503020204020204" pitchFamily="34" charset="-122"/>
                <a:ea typeface="微软雅黑" panose="020B0503020204020204" pitchFamily="34" charset="-122"/>
              </a:rPr>
              <a:t>页表</a:t>
            </a:r>
            <a:r>
              <a:rPr lang="zh-CN" altLang="en-US" sz="2400" b="1" dirty="0">
                <a:latin typeface="微软雅黑" panose="020B0503020204020204" pitchFamily="34" charset="-122"/>
                <a:ea typeface="微软雅黑" panose="020B0503020204020204" pitchFamily="34" charset="-122"/>
              </a:rPr>
              <a:t>：</a:t>
            </a:r>
            <a:r>
              <a:rPr lang="zh-CN" altLang="zh-CN" sz="2400" dirty="0"/>
              <a:t>是一个内存</a:t>
            </a:r>
            <a:r>
              <a:rPr lang="zh-CN" altLang="en-US" sz="2400" dirty="0">
                <a:solidFill>
                  <a:srgbClr val="FF0000"/>
                </a:solidFill>
              </a:rPr>
              <a:t>散列（</a:t>
            </a:r>
            <a:r>
              <a:rPr lang="en-US" altLang="zh-CN" sz="2400" dirty="0">
                <a:solidFill>
                  <a:srgbClr val="FF0000"/>
                </a:solidFill>
              </a:rPr>
              <a:t>hash</a:t>
            </a:r>
            <a:r>
              <a:rPr lang="zh-CN" altLang="en-US" sz="2400" dirty="0">
                <a:solidFill>
                  <a:srgbClr val="FF0000"/>
                </a:solidFill>
              </a:rPr>
              <a:t>）</a:t>
            </a:r>
            <a:r>
              <a:rPr lang="zh-CN" altLang="zh-CN" sz="2400" dirty="0"/>
              <a:t>表，用于登记当前已经</a:t>
            </a:r>
            <a:r>
              <a:rPr lang="zh-CN" altLang="en-US" sz="2400" dirty="0"/>
              <a:t>加载到缓冲池</a:t>
            </a:r>
            <a:r>
              <a:rPr lang="zh-CN" altLang="zh-CN" sz="2400" dirty="0"/>
              <a:t>中的页面的信息。</a:t>
            </a:r>
            <a:endParaRPr lang="en-US" altLang="zh-CN" sz="2400" dirty="0"/>
          </a:p>
          <a:p>
            <a:pPr marL="0" indent="0">
              <a:lnSpc>
                <a:spcPct val="150000"/>
              </a:lnSpc>
              <a:buNone/>
            </a:pPr>
            <a:r>
              <a:rPr lang="zh-CN" altLang="zh-CN" sz="2400" dirty="0"/>
              <a:t>页表为</a:t>
            </a:r>
            <a:r>
              <a:rPr lang="zh-CN" altLang="en-US" sz="2400" dirty="0"/>
              <a:t>缓冲池中的</a:t>
            </a:r>
            <a:r>
              <a:rPr lang="zh-CN" altLang="zh-CN" sz="2400" dirty="0"/>
              <a:t>每个页面维护</a:t>
            </a:r>
            <a:r>
              <a:rPr lang="zh-CN" altLang="en-US" sz="2400" dirty="0"/>
              <a:t>以下信息：</a:t>
            </a:r>
            <a:endParaRPr lang="en-US" altLang="zh-CN" sz="2400" dirty="0"/>
          </a:p>
          <a:p>
            <a:pPr marL="355600" lvl="1" indent="-355600">
              <a:lnSpc>
                <a:spcPct val="150000"/>
              </a:lnSpc>
              <a:buFont typeface="Wingdings" panose="05000000000000000000" pitchFamily="2" charset="2"/>
              <a:buChar char="Ø"/>
            </a:pPr>
            <a:r>
              <a:rPr lang="zh-CN" altLang="en-US" b="1" dirty="0"/>
              <a:t>位置信息</a:t>
            </a:r>
            <a:r>
              <a:rPr lang="zh-CN" altLang="en-US" dirty="0"/>
              <a:t>：</a:t>
            </a:r>
            <a:r>
              <a:rPr lang="zh-CN" altLang="zh-CN" dirty="0"/>
              <a:t>页面</a:t>
            </a:r>
            <a:r>
              <a:rPr lang="zh-CN" altLang="en-US" dirty="0"/>
              <a:t>在</a:t>
            </a:r>
            <a:r>
              <a:rPr lang="zh-CN" altLang="zh-CN" dirty="0"/>
              <a:t>缓冲池中</a:t>
            </a:r>
            <a:r>
              <a:rPr lang="zh-CN" altLang="en-US" dirty="0"/>
              <a:t>对应</a:t>
            </a:r>
            <a:r>
              <a:rPr lang="zh-CN" altLang="zh-CN" dirty="0"/>
              <a:t>帧的位置</a:t>
            </a:r>
            <a:r>
              <a:rPr lang="zh-CN" altLang="en-US" dirty="0"/>
              <a:t>；</a:t>
            </a:r>
            <a:endParaRPr lang="en-US" altLang="zh-CN" dirty="0"/>
          </a:p>
          <a:p>
            <a:pPr marL="355600" lvl="1" indent="-355600">
              <a:lnSpc>
                <a:spcPct val="150000"/>
              </a:lnSpc>
              <a:buFont typeface="Wingdings" panose="05000000000000000000" pitchFamily="2" charset="2"/>
              <a:buChar char="Ø"/>
            </a:pPr>
            <a:r>
              <a:rPr lang="zh-CN" altLang="zh-CN" b="1" dirty="0"/>
              <a:t>脏标志</a:t>
            </a:r>
            <a:r>
              <a:rPr lang="zh-CN" altLang="zh-CN" dirty="0"/>
              <a:t>：页面</a:t>
            </a:r>
            <a:r>
              <a:rPr lang="zh-CN" altLang="en-US" dirty="0"/>
              <a:t>被修改过的标志</a:t>
            </a:r>
            <a:r>
              <a:rPr lang="zh-CN" altLang="zh-CN" dirty="0"/>
              <a:t>。如果一个页面被设置了脏标志，</a:t>
            </a:r>
            <a:r>
              <a:rPr lang="zh-CN" altLang="en-US" dirty="0"/>
              <a:t>则</a:t>
            </a:r>
            <a:r>
              <a:rPr lang="zh-CN" altLang="zh-CN" dirty="0"/>
              <a:t>缓冲池管理器必须</a:t>
            </a:r>
            <a:r>
              <a:rPr lang="zh-CN" altLang="en-US" dirty="0"/>
              <a:t>确保</a:t>
            </a:r>
            <a:r>
              <a:rPr lang="zh-CN" altLang="zh-CN" dirty="0"/>
              <a:t>将</a:t>
            </a:r>
            <a:r>
              <a:rPr lang="zh-CN" altLang="en-US" dirty="0"/>
              <a:t>其</a:t>
            </a:r>
            <a:r>
              <a:rPr lang="zh-CN" altLang="zh-CN" dirty="0"/>
              <a:t>写回磁盘</a:t>
            </a:r>
            <a:r>
              <a:rPr lang="zh-CN" altLang="en-US" dirty="0"/>
              <a:t>；</a:t>
            </a:r>
            <a:endParaRPr lang="zh-CN" altLang="zh-CN" dirty="0"/>
          </a:p>
          <a:p>
            <a:pPr marL="355600" lvl="1" indent="-355600">
              <a:lnSpc>
                <a:spcPct val="150000"/>
              </a:lnSpc>
              <a:buFont typeface="Wingdings" panose="05000000000000000000" pitchFamily="2" charset="2"/>
              <a:buChar char="Ø"/>
            </a:pPr>
            <a:r>
              <a:rPr lang="zh-CN" altLang="zh-CN" b="1" dirty="0"/>
              <a:t>引用计数</a:t>
            </a:r>
            <a:r>
              <a:rPr lang="zh-CN" altLang="zh-CN" dirty="0"/>
              <a:t>：当前</a:t>
            </a:r>
            <a:r>
              <a:rPr lang="zh-CN" altLang="en-US" dirty="0"/>
              <a:t>正在</a:t>
            </a:r>
            <a:r>
              <a:rPr lang="zh-CN" altLang="zh-CN" dirty="0"/>
              <a:t>访问该页的线程</a:t>
            </a:r>
            <a:r>
              <a:rPr lang="zh-CN" altLang="en-US" dirty="0"/>
              <a:t>数量</a:t>
            </a:r>
            <a:r>
              <a:rPr lang="zh-CN" altLang="zh-CN" dirty="0"/>
              <a:t>。如果</a:t>
            </a:r>
            <a:r>
              <a:rPr lang="zh-CN" altLang="en-US" dirty="0"/>
              <a:t>某</a:t>
            </a:r>
            <a:r>
              <a:rPr lang="zh-CN" altLang="zh-CN" dirty="0"/>
              <a:t>页</a:t>
            </a:r>
            <a:r>
              <a:rPr lang="zh-CN" altLang="en-US" dirty="0"/>
              <a:t>面</a:t>
            </a:r>
            <a:r>
              <a:rPr lang="zh-CN" altLang="zh-CN" dirty="0"/>
              <a:t>的引用计数大于零，</a:t>
            </a:r>
            <a:r>
              <a:rPr lang="zh-CN" altLang="en-US" dirty="0"/>
              <a:t>则</a:t>
            </a:r>
            <a:r>
              <a:rPr lang="zh-CN" altLang="zh-CN" dirty="0"/>
              <a:t>不允许淘汰该页</a:t>
            </a:r>
            <a:r>
              <a:rPr lang="zh-CN" altLang="en-US" dirty="0"/>
              <a:t>（钉住，</a:t>
            </a:r>
            <a:r>
              <a:rPr lang="en-US" altLang="zh-CN" dirty="0"/>
              <a:t>pin</a:t>
            </a:r>
            <a:r>
              <a:rPr lang="zh-CN" altLang="en-US" dirty="0"/>
              <a:t>）</a:t>
            </a:r>
            <a:r>
              <a:rPr lang="zh-CN" altLang="zh-CN" dirty="0"/>
              <a:t>。</a:t>
            </a:r>
            <a:endParaRPr lang="zh-CN" altLang="en-US" dirty="0"/>
          </a:p>
        </p:txBody>
      </p:sp>
      <p:sp>
        <p:nvSpPr>
          <p:cNvPr id="4" name="灯片编号占位符 3">
            <a:extLst>
              <a:ext uri="{FF2B5EF4-FFF2-40B4-BE49-F238E27FC236}">
                <a16:creationId xmlns:a16="http://schemas.microsoft.com/office/drawing/2014/main" id="{1A1A5C40-52EE-4F10-9CC8-4AA5ED8BF5FA}"/>
              </a:ext>
            </a:extLst>
          </p:cNvPr>
          <p:cNvSpPr>
            <a:spLocks noGrp="1"/>
          </p:cNvSpPr>
          <p:nvPr>
            <p:ph type="sldNum" sz="quarter" idx="12"/>
          </p:nvPr>
        </p:nvSpPr>
        <p:spPr/>
        <p:txBody>
          <a:bodyPr/>
          <a:lstStyle/>
          <a:p>
            <a:pPr>
              <a:defRPr/>
            </a:pPr>
            <a:fld id="{B5257BD2-82AF-4553-8A1D-7A16DECA446F}" type="slidenum">
              <a:rPr lang="en-US" altLang="zh-CN" smtClean="0"/>
              <a:pPr>
                <a:defRPr/>
              </a:pPr>
              <a:t>53</a:t>
            </a:fld>
            <a:endParaRPr lang="en-US" altLang="zh-CN"/>
          </a:p>
        </p:txBody>
      </p:sp>
    </p:spTree>
    <p:extLst>
      <p:ext uri="{BB962C8B-B14F-4D97-AF65-F5344CB8AC3E}">
        <p14:creationId xmlns:p14="http://schemas.microsoft.com/office/powerpoint/2010/main" val="1896592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193" y="1412776"/>
            <a:ext cx="10971372" cy="5184576"/>
          </a:xfrm>
        </p:spPr>
        <p:txBody>
          <a:bodyPr>
            <a:normAutofit fontScale="85000" lnSpcReduction="10000"/>
          </a:bodyPr>
          <a:lstStyle/>
          <a:p>
            <a:pPr marL="0" indent="0">
              <a:lnSpc>
                <a:spcPct val="150000"/>
              </a:lnSpc>
              <a:buNone/>
            </a:pPr>
            <a:r>
              <a:rPr lang="zh-CN" altLang="en-US" sz="2800" b="1" dirty="0">
                <a:latin typeface="微软雅黑" panose="020B0503020204020204" pitchFamily="34" charset="-122"/>
                <a:ea typeface="微软雅黑" panose="020B0503020204020204" pitchFamily="34" charset="-122"/>
              </a:rPr>
              <a:t>锁（</a:t>
            </a:r>
            <a:r>
              <a:rPr lang="en-US" altLang="zh-CN" sz="2800" b="1" dirty="0">
                <a:latin typeface="微软雅黑" panose="020B0503020204020204" pitchFamily="34" charset="-122"/>
                <a:ea typeface="微软雅黑" panose="020B0503020204020204" pitchFamily="34" charset="-122"/>
              </a:rPr>
              <a:t>lock</a:t>
            </a:r>
            <a:r>
              <a:rPr lang="zh-CN" altLang="en-US"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vs  </a:t>
            </a:r>
            <a:r>
              <a:rPr lang="zh-CN" altLang="en-US" sz="2800" b="1" dirty="0">
                <a:latin typeface="微软雅黑" panose="020B0503020204020204" pitchFamily="34" charset="-122"/>
                <a:ea typeface="微软雅黑" panose="020B0503020204020204" pitchFamily="34" charset="-122"/>
              </a:rPr>
              <a:t>闩（</a:t>
            </a:r>
            <a:r>
              <a:rPr lang="en-US" altLang="zh-CN" sz="2800" b="1" dirty="0">
                <a:latin typeface="微软雅黑" panose="020B0503020204020204" pitchFamily="34" charset="-122"/>
                <a:ea typeface="微软雅黑" panose="020B0503020204020204" pitchFamily="34" charset="-122"/>
              </a:rPr>
              <a:t>latch</a:t>
            </a:r>
            <a:r>
              <a:rPr lang="zh-CN" altLang="en-US" sz="2800" b="1" dirty="0">
                <a:latin typeface="微软雅黑" panose="020B0503020204020204" pitchFamily="34" charset="-122"/>
                <a:ea typeface="微软雅黑" panose="020B0503020204020204" pitchFamily="34" charset="-122"/>
              </a:rPr>
              <a:t>）</a:t>
            </a:r>
            <a:endParaRPr lang="en-US" altLang="zh-CN" sz="2800" b="1"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锁和闩分别用于</a:t>
            </a:r>
            <a:r>
              <a:rPr lang="en-US" altLang="zh-CN" dirty="0"/>
              <a:t>DBMS</a:t>
            </a:r>
            <a:r>
              <a:rPr lang="zh-CN" altLang="en-US" dirty="0"/>
              <a:t>中两个级别的并发控制</a:t>
            </a:r>
            <a:r>
              <a:rPr lang="zh-CN" altLang="zh-CN" dirty="0"/>
              <a:t>。</a:t>
            </a:r>
            <a:endParaRPr lang="en-US" altLang="zh-CN" dirty="0"/>
          </a:p>
          <a:p>
            <a:pPr marL="0" indent="0">
              <a:lnSpc>
                <a:spcPct val="150000"/>
              </a:lnSpc>
              <a:buNone/>
            </a:pPr>
            <a:r>
              <a:rPr lang="zh-CN" altLang="en-US" dirty="0"/>
              <a:t>锁：事务级</a:t>
            </a:r>
            <a:endParaRPr lang="en-US" altLang="zh-CN" dirty="0"/>
          </a:p>
          <a:p>
            <a:pPr lvl="1">
              <a:lnSpc>
                <a:spcPct val="150000"/>
              </a:lnSpc>
            </a:pPr>
            <a:r>
              <a:rPr lang="zh-CN" altLang="en-US" dirty="0"/>
              <a:t>保护的是数据库中的逻辑对象，如表、元组等；</a:t>
            </a:r>
            <a:endParaRPr lang="en-US" altLang="zh-CN" dirty="0"/>
          </a:p>
          <a:p>
            <a:pPr lvl="1">
              <a:lnSpc>
                <a:spcPct val="150000"/>
              </a:lnSpc>
            </a:pPr>
            <a:r>
              <a:rPr lang="zh-CN" altLang="en-US" dirty="0"/>
              <a:t>持锁时间较长，一般直到事务提交才释放；</a:t>
            </a:r>
            <a:endParaRPr lang="en-US" altLang="zh-CN" dirty="0"/>
          </a:p>
          <a:p>
            <a:pPr lvl="1">
              <a:lnSpc>
                <a:spcPct val="150000"/>
              </a:lnSpc>
            </a:pPr>
            <a:r>
              <a:rPr lang="zh-CN" altLang="en-US" dirty="0"/>
              <a:t>上锁期间对上锁对象的修改可以回滚。</a:t>
            </a:r>
            <a:endParaRPr lang="en-US" altLang="zh-CN" dirty="0"/>
          </a:p>
          <a:p>
            <a:pPr marL="0" indent="0">
              <a:lnSpc>
                <a:spcPct val="150000"/>
              </a:lnSpc>
              <a:buNone/>
            </a:pPr>
            <a:r>
              <a:rPr lang="zh-CN" altLang="en-US" dirty="0"/>
              <a:t>闩：线程（进程）级</a:t>
            </a:r>
            <a:endParaRPr lang="en-US" altLang="zh-CN" dirty="0"/>
          </a:p>
          <a:p>
            <a:pPr lvl="1">
              <a:lnSpc>
                <a:spcPct val="150000"/>
              </a:lnSpc>
            </a:pPr>
            <a:r>
              <a:rPr lang="zh-CN" altLang="en-US" dirty="0"/>
              <a:t>保护的是</a:t>
            </a:r>
            <a:r>
              <a:rPr lang="en-US" altLang="zh-CN" dirty="0"/>
              <a:t>DBMS</a:t>
            </a:r>
            <a:r>
              <a:rPr lang="zh-CN" altLang="en-US" dirty="0"/>
              <a:t>中多线程（进程）共享的内部数据结构（临界资源），如帧；</a:t>
            </a:r>
            <a:endParaRPr lang="en-US" altLang="zh-CN" dirty="0"/>
          </a:p>
          <a:p>
            <a:pPr lvl="1">
              <a:lnSpc>
                <a:spcPct val="150000"/>
              </a:lnSpc>
            </a:pPr>
            <a:r>
              <a:rPr lang="zh-CN" altLang="en-US" dirty="0"/>
              <a:t>一般用</a:t>
            </a:r>
            <a:r>
              <a:rPr lang="en-US" altLang="zh-CN" dirty="0"/>
              <a:t>OS</a:t>
            </a:r>
            <a:r>
              <a:rPr lang="zh-CN" altLang="en-US" dirty="0"/>
              <a:t>的同步机制（如信号量）实现，加闩时间很短，操作完立刻释放；</a:t>
            </a:r>
            <a:endParaRPr lang="en-US" altLang="zh-CN" dirty="0"/>
          </a:p>
          <a:p>
            <a:pPr lvl="1">
              <a:lnSpc>
                <a:spcPct val="150000"/>
              </a:lnSpc>
            </a:pPr>
            <a:r>
              <a:rPr lang="zh-CN" altLang="en-US" dirty="0"/>
              <a:t>加闩期间的修改无需考虑回滚。</a:t>
            </a:r>
            <a:endParaRPr lang="en-US" altLang="zh-CN" dirty="0"/>
          </a:p>
          <a:p>
            <a:pPr lvl="1">
              <a:lnSpc>
                <a:spcPct val="150000"/>
              </a:lnSpc>
            </a:pPr>
            <a:endParaRPr lang="en-US" altLang="zh-CN" dirty="0"/>
          </a:p>
          <a:p>
            <a:pPr lvl="1">
              <a:lnSpc>
                <a:spcPct val="150000"/>
              </a:lnSpc>
            </a:pPr>
            <a:endParaRPr lang="zh-CN" altLang="en-US" dirty="0"/>
          </a:p>
        </p:txBody>
      </p:sp>
      <p:sp>
        <p:nvSpPr>
          <p:cNvPr id="4" name="标题 1">
            <a:extLst>
              <a:ext uri="{FF2B5EF4-FFF2-40B4-BE49-F238E27FC236}">
                <a16:creationId xmlns:a16="http://schemas.microsoft.com/office/drawing/2014/main" id="{FA53A2C3-6A0D-4267-9F25-E202D319CA8B}"/>
              </a:ext>
            </a:extLst>
          </p:cNvPr>
          <p:cNvSpPr txBox="1">
            <a:spLocks/>
          </p:cNvSpPr>
          <p:nvPr/>
        </p:nvSpPr>
        <p:spPr bwMode="auto">
          <a:xfrm>
            <a:off x="610314" y="548680"/>
            <a:ext cx="10971372" cy="779934"/>
          </a:xfrm>
          <a:prstGeom prst="rect">
            <a:avLst/>
          </a:prstGeom>
          <a:noFill/>
          <a:ln w="9525">
            <a:noFill/>
            <a:miter lim="800000"/>
            <a:headEnd/>
            <a:tailEnd/>
          </a:ln>
        </p:spPr>
        <p:txBody>
          <a:bodyPr vert="horz" wrap="square" lIns="0" tIns="45720" rIns="0" bIns="0" numCol="1" anchor="b" anchorCtr="0" compatLnSpc="1">
            <a:prstTxWarp prst="textNoShape">
              <a:avLst/>
            </a:prstTxWarp>
            <a:normAutofit/>
          </a:bodyPr>
          <a:lst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ea typeface="隶书" pitchFamily="49" charset="-122"/>
              </a:defRPr>
            </a:lvl2pPr>
            <a:lvl3pPr algn="l" rtl="0" eaLnBrk="1" fontAlgn="base" hangingPunct="1">
              <a:spcBef>
                <a:spcPct val="0"/>
              </a:spcBef>
              <a:spcAft>
                <a:spcPct val="0"/>
              </a:spcAft>
              <a:defRPr sz="5000">
                <a:solidFill>
                  <a:schemeClr val="tx2"/>
                </a:solidFill>
                <a:latin typeface="Calibri" pitchFamily="34" charset="0"/>
                <a:ea typeface="隶书" pitchFamily="49" charset="-122"/>
              </a:defRPr>
            </a:lvl3pPr>
            <a:lvl4pPr algn="l" rtl="0" eaLnBrk="1" fontAlgn="base" hangingPunct="1">
              <a:spcBef>
                <a:spcPct val="0"/>
              </a:spcBef>
              <a:spcAft>
                <a:spcPct val="0"/>
              </a:spcAft>
              <a:defRPr sz="5000">
                <a:solidFill>
                  <a:schemeClr val="tx2"/>
                </a:solidFill>
                <a:latin typeface="Calibri" pitchFamily="34" charset="0"/>
                <a:ea typeface="隶书" pitchFamily="49" charset="-122"/>
              </a:defRPr>
            </a:lvl4pPr>
            <a:lvl5pPr algn="l" rtl="0" eaLnBrk="1" fontAlgn="base" hangingPunct="1">
              <a:spcBef>
                <a:spcPct val="0"/>
              </a:spcBef>
              <a:spcAft>
                <a:spcPct val="0"/>
              </a:spcAft>
              <a:defRPr sz="5000">
                <a:solidFill>
                  <a:schemeClr val="tx2"/>
                </a:solidFill>
                <a:latin typeface="Calibri" pitchFamily="34" charset="0"/>
                <a:ea typeface="隶书" pitchFamily="49" charset="-122"/>
              </a:defRPr>
            </a:lvl5pPr>
            <a:lvl6pPr marL="457200" algn="l" rtl="0" eaLnBrk="1" fontAlgn="base" hangingPunct="1">
              <a:spcBef>
                <a:spcPct val="0"/>
              </a:spcBef>
              <a:spcAft>
                <a:spcPct val="0"/>
              </a:spcAft>
              <a:defRPr sz="5000">
                <a:solidFill>
                  <a:schemeClr val="tx2"/>
                </a:solidFill>
                <a:latin typeface="Calibri" pitchFamily="34" charset="0"/>
                <a:ea typeface="隶书" pitchFamily="49" charset="-122"/>
              </a:defRPr>
            </a:lvl6pPr>
            <a:lvl7pPr marL="914400" algn="l" rtl="0" eaLnBrk="1" fontAlgn="base" hangingPunct="1">
              <a:spcBef>
                <a:spcPct val="0"/>
              </a:spcBef>
              <a:spcAft>
                <a:spcPct val="0"/>
              </a:spcAft>
              <a:defRPr sz="5000">
                <a:solidFill>
                  <a:schemeClr val="tx2"/>
                </a:solidFill>
                <a:latin typeface="Calibri" pitchFamily="34" charset="0"/>
                <a:ea typeface="隶书" pitchFamily="49" charset="-122"/>
              </a:defRPr>
            </a:lvl7pPr>
            <a:lvl8pPr marL="1371600" algn="l" rtl="0" eaLnBrk="1" fontAlgn="base" hangingPunct="1">
              <a:spcBef>
                <a:spcPct val="0"/>
              </a:spcBef>
              <a:spcAft>
                <a:spcPct val="0"/>
              </a:spcAft>
              <a:defRPr sz="5000">
                <a:solidFill>
                  <a:schemeClr val="tx2"/>
                </a:solidFill>
                <a:latin typeface="Calibri" pitchFamily="34" charset="0"/>
                <a:ea typeface="隶书" pitchFamily="49" charset="-122"/>
              </a:defRPr>
            </a:lvl8pPr>
            <a:lvl9pPr marL="1828800" algn="l" rtl="0" eaLnBrk="1" fontAlgn="base" hangingPunct="1">
              <a:spcBef>
                <a:spcPct val="0"/>
              </a:spcBef>
              <a:spcAft>
                <a:spcPct val="0"/>
              </a:spcAft>
              <a:defRPr sz="5000">
                <a:solidFill>
                  <a:schemeClr val="tx2"/>
                </a:solidFill>
                <a:latin typeface="Calibri" pitchFamily="34" charset="0"/>
                <a:ea typeface="隶书" pitchFamily="49" charset="-122"/>
              </a:defRPr>
            </a:lvl9pPr>
          </a:lstStyle>
          <a:p>
            <a:r>
              <a:rPr kumimoji="0" lang="en-US" altLang="zh-CN" sz="3200" b="1" dirty="0">
                <a:solidFill>
                  <a:srgbClr val="04617B"/>
                </a:solidFill>
                <a:latin typeface="宋体" panose="02010600030101010101" pitchFamily="2" charset="-122"/>
                <a:ea typeface="隶书" panose="02010509060101010101" pitchFamily="49" charset="-122"/>
              </a:rPr>
              <a:t>2.3 </a:t>
            </a:r>
            <a:r>
              <a:rPr kumimoji="0" lang="zh-CN" altLang="en-US" sz="3200" b="1" dirty="0">
                <a:solidFill>
                  <a:srgbClr val="04617B"/>
                </a:solidFill>
                <a:latin typeface="宋体" panose="02010600030101010101" pitchFamily="2" charset="-122"/>
                <a:ea typeface="隶书" panose="02010509060101010101" pitchFamily="49" charset="-122"/>
              </a:rPr>
              <a:t>缓冲池使用</a:t>
            </a:r>
            <a:endParaRPr kumimoji="0" lang="zh-CN" altLang="en-US" sz="3200" b="1" dirty="0">
              <a:solidFill>
                <a:srgbClr val="04617B"/>
              </a:solidFill>
              <a:latin typeface="Calibri"/>
              <a:ea typeface="隶书" panose="02010509060101010101" pitchFamily="49" charset="-122"/>
            </a:endParaRPr>
          </a:p>
        </p:txBody>
      </p:sp>
      <p:sp>
        <p:nvSpPr>
          <p:cNvPr id="2" name="灯片编号占位符 1">
            <a:extLst>
              <a:ext uri="{FF2B5EF4-FFF2-40B4-BE49-F238E27FC236}">
                <a16:creationId xmlns:a16="http://schemas.microsoft.com/office/drawing/2014/main" id="{0F594500-515B-4F8D-BA0C-1D5CDFF68C68}"/>
              </a:ext>
            </a:extLst>
          </p:cNvPr>
          <p:cNvSpPr>
            <a:spLocks noGrp="1"/>
          </p:cNvSpPr>
          <p:nvPr>
            <p:ph type="sldNum" sz="quarter" idx="12"/>
          </p:nvPr>
        </p:nvSpPr>
        <p:spPr/>
        <p:txBody>
          <a:bodyPr/>
          <a:lstStyle/>
          <a:p>
            <a:pPr>
              <a:defRPr/>
            </a:pPr>
            <a:fld id="{B5257BD2-82AF-4553-8A1D-7A16DECA446F}" type="slidenum">
              <a:rPr lang="en-US" altLang="zh-CN" smtClean="0"/>
              <a:pPr>
                <a:defRPr/>
              </a:pPr>
              <a:t>54</a:t>
            </a:fld>
            <a:endParaRPr lang="en-US" altLang="zh-CN"/>
          </a:p>
        </p:txBody>
      </p:sp>
    </p:spTree>
    <p:extLst>
      <p:ext uri="{BB962C8B-B14F-4D97-AF65-F5344CB8AC3E}">
        <p14:creationId xmlns:p14="http://schemas.microsoft.com/office/powerpoint/2010/main" val="1836246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dirty="0">
                <a:latin typeface="+mn-ea"/>
              </a:rPr>
              <a:t>2.3 </a:t>
            </a:r>
            <a:r>
              <a:rPr lang="zh-CN" altLang="en-US" sz="3200" dirty="0">
                <a:latin typeface="+mn-ea"/>
              </a:rPr>
              <a:t>缓冲池使用</a:t>
            </a:r>
            <a:endParaRPr lang="zh-CN" altLang="en-US" sz="3200" b="1" dirty="0"/>
          </a:p>
        </p:txBody>
      </p:sp>
      <p:sp>
        <p:nvSpPr>
          <p:cNvPr id="3" name="内容占位符 2"/>
          <p:cNvSpPr>
            <a:spLocks noGrp="1"/>
          </p:cNvSpPr>
          <p:nvPr>
            <p:ph idx="1"/>
          </p:nvPr>
        </p:nvSpPr>
        <p:spPr>
          <a:xfrm>
            <a:off x="610315" y="1628801"/>
            <a:ext cx="10971372" cy="4695801"/>
          </a:xfrm>
        </p:spPr>
        <p:txBody>
          <a:bodyPr/>
          <a:lstStyle/>
          <a:p>
            <a:pPr marL="0" indent="0">
              <a:lnSpc>
                <a:spcPct val="150000"/>
              </a:lnSpc>
              <a:buNone/>
            </a:pPr>
            <a:r>
              <a:rPr lang="zh-CN" altLang="en-US" sz="2800" dirty="0">
                <a:latin typeface="微软雅黑" panose="020B0503020204020204" pitchFamily="34" charset="-122"/>
                <a:ea typeface="微软雅黑" panose="020B0503020204020204" pitchFamily="34" charset="-122"/>
              </a:rPr>
              <a:t>分配策略</a:t>
            </a:r>
            <a:endParaRPr lang="en-US" altLang="zh-CN" dirty="0">
              <a:latin typeface="微软雅黑" panose="020B0503020204020204" pitchFamily="34" charset="-122"/>
              <a:ea typeface="微软雅黑" panose="020B0503020204020204" pitchFamily="34" charset="-122"/>
            </a:endParaRPr>
          </a:p>
          <a:p>
            <a:pPr marL="0" indent="0">
              <a:lnSpc>
                <a:spcPct val="150000"/>
              </a:lnSpc>
              <a:buNone/>
            </a:pPr>
            <a:r>
              <a:rPr lang="zh-CN" altLang="en-US" dirty="0"/>
              <a:t>关于</a:t>
            </a:r>
            <a:r>
              <a:rPr lang="zh-CN" altLang="zh-CN" dirty="0"/>
              <a:t>缓冲池中的内存空间如何分配的问题，缓冲池管理器可采取两种策略：</a:t>
            </a:r>
          </a:p>
          <a:p>
            <a:pPr marL="0" indent="0">
              <a:lnSpc>
                <a:spcPct val="150000"/>
              </a:lnSpc>
              <a:buNone/>
            </a:pPr>
            <a:r>
              <a:rPr lang="zh-CN" altLang="zh-CN" b="1" dirty="0"/>
              <a:t>全局策略</a:t>
            </a:r>
            <a:endParaRPr lang="en-US" altLang="zh-CN" dirty="0"/>
          </a:p>
          <a:p>
            <a:pPr marL="393700" lvl="1" indent="0">
              <a:lnSpc>
                <a:spcPct val="150000"/>
              </a:lnSpc>
              <a:buNone/>
            </a:pPr>
            <a:r>
              <a:rPr lang="zh-CN" altLang="zh-CN" dirty="0"/>
              <a:t>考虑所有活动事务，以找到分配内存的最佳方案。</a:t>
            </a:r>
          </a:p>
          <a:p>
            <a:pPr marL="0" indent="0">
              <a:lnSpc>
                <a:spcPct val="150000"/>
              </a:lnSpc>
              <a:buNone/>
            </a:pPr>
            <a:r>
              <a:rPr lang="zh-CN" altLang="en-US" b="1" dirty="0"/>
              <a:t>局部</a:t>
            </a:r>
            <a:r>
              <a:rPr lang="zh-CN" altLang="zh-CN" b="1" dirty="0"/>
              <a:t>策略</a:t>
            </a:r>
            <a:endParaRPr lang="en-US" altLang="zh-CN" dirty="0"/>
          </a:p>
          <a:p>
            <a:pPr marL="393700" lvl="1" indent="0">
              <a:lnSpc>
                <a:spcPct val="150000"/>
              </a:lnSpc>
              <a:buNone/>
            </a:pPr>
            <a:r>
              <a:rPr lang="zh-CN" altLang="zh-CN" dirty="0"/>
              <a:t>以保证单个查询或事务运行得更快为目标</a:t>
            </a:r>
            <a:r>
              <a:rPr lang="zh-CN" altLang="en-US" dirty="0"/>
              <a:t>，不考虑其他的并发事务；</a:t>
            </a:r>
            <a:endParaRPr lang="en-US" altLang="zh-CN" dirty="0"/>
          </a:p>
          <a:p>
            <a:pPr marL="393700" lvl="1" indent="0">
              <a:lnSpc>
                <a:spcPct val="150000"/>
              </a:lnSpc>
              <a:buNone/>
            </a:pPr>
            <a:r>
              <a:rPr lang="zh-CN" altLang="en-US" dirty="0"/>
              <a:t>仍然需要支持共享页面</a:t>
            </a:r>
            <a:r>
              <a:rPr lang="zh-CN" altLang="zh-CN" dirty="0"/>
              <a:t>。</a:t>
            </a:r>
          </a:p>
          <a:p>
            <a:pPr lvl="1">
              <a:lnSpc>
                <a:spcPct val="150000"/>
              </a:lnSpc>
            </a:pPr>
            <a:endParaRPr lang="zh-CN" altLang="en-US" dirty="0"/>
          </a:p>
        </p:txBody>
      </p:sp>
      <p:sp>
        <p:nvSpPr>
          <p:cNvPr id="4" name="灯片编号占位符 3">
            <a:extLst>
              <a:ext uri="{FF2B5EF4-FFF2-40B4-BE49-F238E27FC236}">
                <a16:creationId xmlns:a16="http://schemas.microsoft.com/office/drawing/2014/main" id="{2D1B7C29-F496-4B1E-BA8A-01BE3FE8981A}"/>
              </a:ext>
            </a:extLst>
          </p:cNvPr>
          <p:cNvSpPr>
            <a:spLocks noGrp="1"/>
          </p:cNvSpPr>
          <p:nvPr>
            <p:ph type="sldNum" sz="quarter" idx="12"/>
          </p:nvPr>
        </p:nvSpPr>
        <p:spPr/>
        <p:txBody>
          <a:bodyPr/>
          <a:lstStyle/>
          <a:p>
            <a:pPr>
              <a:defRPr/>
            </a:pPr>
            <a:fld id="{B5257BD2-82AF-4553-8A1D-7A16DECA446F}" type="slidenum">
              <a:rPr lang="en-US" altLang="zh-CN" smtClean="0"/>
              <a:pPr>
                <a:defRPr/>
              </a:pPr>
              <a:t>55</a:t>
            </a:fld>
            <a:endParaRPr lang="en-US" altLang="zh-CN"/>
          </a:p>
        </p:txBody>
      </p:sp>
    </p:spTree>
    <p:extLst>
      <p:ext uri="{BB962C8B-B14F-4D97-AF65-F5344CB8AC3E}">
        <p14:creationId xmlns:p14="http://schemas.microsoft.com/office/powerpoint/2010/main" val="883331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p:txBody>
          <a:bodyPr/>
          <a:lstStyle/>
          <a:p>
            <a:pPr marL="0" indent="0">
              <a:lnSpc>
                <a:spcPct val="150000"/>
              </a:lnSpc>
              <a:spcBef>
                <a:spcPts val="1200"/>
              </a:spcBef>
              <a:buNone/>
            </a:pPr>
            <a:r>
              <a:rPr lang="zh-CN" altLang="zh-CN" sz="2800" b="1" dirty="0"/>
              <a:t>常用替换算法</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LRU</a:t>
            </a:r>
            <a:r>
              <a:rPr lang="zh-CN" altLang="zh-CN" b="1" dirty="0">
                <a:latin typeface="微软雅黑" panose="020B0503020204020204" pitchFamily="34" charset="-122"/>
                <a:ea typeface="微软雅黑" panose="020B0503020204020204" pitchFamily="34" charset="-122"/>
              </a:rPr>
              <a:t>算法：</a:t>
            </a:r>
            <a:r>
              <a:rPr lang="zh-CN" altLang="zh-CN" dirty="0"/>
              <a:t>为每个页面维护其最后一次被访问的时间戳，需要淘汰页面时，</a:t>
            </a:r>
            <a:r>
              <a:rPr lang="en-US" altLang="zh-CN" dirty="0"/>
              <a:t>DBMS</a:t>
            </a:r>
            <a:r>
              <a:rPr lang="zh-CN" altLang="zh-CN" dirty="0"/>
              <a:t>总是选择淘汰时间戳最早的页面。</a:t>
            </a:r>
          </a:p>
          <a:p>
            <a:pPr marL="393700" lvl="1" indent="0">
              <a:lnSpc>
                <a:spcPct val="150000"/>
              </a:lnSpc>
              <a:spcBef>
                <a:spcPts val="1200"/>
              </a:spcBef>
              <a:buNone/>
            </a:pPr>
            <a:r>
              <a:rPr lang="en-US" altLang="zh-CN" b="1" dirty="0">
                <a:latin typeface="微软雅黑" panose="020B0503020204020204" pitchFamily="34" charset="-122"/>
                <a:ea typeface="微软雅黑" panose="020B0503020204020204" pitchFamily="34" charset="-122"/>
              </a:rPr>
              <a:t>CLOCK</a:t>
            </a:r>
            <a:r>
              <a:rPr lang="zh-CN" altLang="zh-CN" b="1" dirty="0">
                <a:latin typeface="微软雅黑" panose="020B0503020204020204" pitchFamily="34" charset="-122"/>
                <a:ea typeface="微软雅黑" panose="020B0503020204020204" pitchFamily="34" charset="-122"/>
              </a:rPr>
              <a:t>算法：</a:t>
            </a:r>
            <a:r>
              <a:rPr lang="zh-CN" altLang="en-US" dirty="0">
                <a:latin typeface="+mn-ea"/>
              </a:rPr>
              <a:t>也称</a:t>
            </a:r>
            <a:r>
              <a:rPr lang="zh-CN" altLang="zh-CN" dirty="0">
                <a:latin typeface="+mn-ea"/>
              </a:rPr>
              <a:t>近似</a:t>
            </a:r>
            <a:r>
              <a:rPr lang="en-US" altLang="zh-CN" dirty="0">
                <a:latin typeface="+mn-ea"/>
              </a:rPr>
              <a:t>LRU</a:t>
            </a:r>
            <a:r>
              <a:rPr lang="zh-CN" altLang="zh-CN" dirty="0">
                <a:latin typeface="+mn-ea"/>
              </a:rPr>
              <a:t>算法，为每个页面维护一个引用位</a:t>
            </a:r>
            <a:r>
              <a:rPr lang="zh-CN" altLang="en-US" dirty="0">
                <a:latin typeface="+mn-ea"/>
              </a:rPr>
              <a:t>，</a:t>
            </a:r>
            <a:r>
              <a:rPr lang="zh-CN" altLang="zh-CN" dirty="0">
                <a:latin typeface="+mn-ea"/>
              </a:rPr>
              <a:t>当某个页面被访问时，就将</a:t>
            </a:r>
            <a:r>
              <a:rPr lang="zh-CN" altLang="en-US" dirty="0">
                <a:latin typeface="+mn-ea"/>
              </a:rPr>
              <a:t>其</a:t>
            </a:r>
            <a:r>
              <a:rPr lang="zh-CN" altLang="zh-CN" dirty="0">
                <a:latin typeface="+mn-ea"/>
              </a:rPr>
              <a:t>引用位的值置为</a:t>
            </a:r>
            <a:r>
              <a:rPr lang="en-US" altLang="zh-CN" dirty="0">
                <a:latin typeface="+mn-ea"/>
              </a:rPr>
              <a:t>1</a:t>
            </a:r>
            <a:r>
              <a:rPr lang="zh-CN" altLang="zh-CN" dirty="0">
                <a:latin typeface="+mn-ea"/>
              </a:rPr>
              <a:t>。需要淘汰页面时，循环扫描缓冲</a:t>
            </a:r>
            <a:r>
              <a:rPr lang="zh-CN" altLang="en-US" dirty="0">
                <a:latin typeface="+mn-ea"/>
              </a:rPr>
              <a:t>池中的页面</a:t>
            </a:r>
            <a:r>
              <a:rPr lang="zh-CN" altLang="zh-CN" dirty="0">
                <a:latin typeface="+mn-ea"/>
              </a:rPr>
              <a:t>，检查</a:t>
            </a:r>
            <a:r>
              <a:rPr lang="zh-CN" altLang="en-US" dirty="0">
                <a:latin typeface="+mn-ea"/>
              </a:rPr>
              <a:t>各</a:t>
            </a:r>
            <a:r>
              <a:rPr lang="zh-CN" altLang="zh-CN" dirty="0">
                <a:latin typeface="+mn-ea"/>
              </a:rPr>
              <a:t>页面的引用位是否为</a:t>
            </a:r>
            <a:r>
              <a:rPr lang="en-US" altLang="zh-CN" dirty="0">
                <a:latin typeface="+mn-ea"/>
              </a:rPr>
              <a:t>1</a:t>
            </a:r>
            <a:r>
              <a:rPr lang="zh-CN" altLang="zh-CN" dirty="0">
                <a:latin typeface="+mn-ea"/>
              </a:rPr>
              <a:t>。如是，则将引用位置</a:t>
            </a:r>
            <a:r>
              <a:rPr lang="zh-CN" altLang="en-US" dirty="0">
                <a:latin typeface="+mn-ea"/>
              </a:rPr>
              <a:t>为</a:t>
            </a:r>
            <a:r>
              <a:rPr lang="en-US" altLang="zh-CN" dirty="0">
                <a:latin typeface="+mn-ea"/>
              </a:rPr>
              <a:t>0</a:t>
            </a:r>
            <a:r>
              <a:rPr lang="zh-CN" altLang="zh-CN" dirty="0">
                <a:latin typeface="+mn-ea"/>
              </a:rPr>
              <a:t>并移动指针到下一个页面；否则淘汰当前页面。</a:t>
            </a:r>
            <a:endParaRPr lang="en-US" altLang="zh-CN" dirty="0">
              <a:latin typeface="+mn-ea"/>
            </a:endParaRPr>
          </a:p>
        </p:txBody>
      </p:sp>
      <p:sp>
        <p:nvSpPr>
          <p:cNvPr id="4" name="灯片编号占位符 3">
            <a:extLst>
              <a:ext uri="{FF2B5EF4-FFF2-40B4-BE49-F238E27FC236}">
                <a16:creationId xmlns:a16="http://schemas.microsoft.com/office/drawing/2014/main" id="{6A943BE1-1D8E-43C0-853B-C9FD2B9323B3}"/>
              </a:ext>
            </a:extLst>
          </p:cNvPr>
          <p:cNvSpPr>
            <a:spLocks noGrp="1"/>
          </p:cNvSpPr>
          <p:nvPr>
            <p:ph type="sldNum" sz="quarter" idx="12"/>
          </p:nvPr>
        </p:nvSpPr>
        <p:spPr/>
        <p:txBody>
          <a:bodyPr/>
          <a:lstStyle/>
          <a:p>
            <a:pPr>
              <a:defRPr/>
            </a:pPr>
            <a:fld id="{B5257BD2-82AF-4553-8A1D-7A16DECA446F}" type="slidenum">
              <a:rPr lang="en-US" altLang="zh-CN" smtClean="0"/>
              <a:pPr>
                <a:defRPr/>
              </a:pPr>
              <a:t>56</a:t>
            </a:fld>
            <a:endParaRPr lang="en-US" altLang="zh-CN"/>
          </a:p>
        </p:txBody>
      </p:sp>
    </p:spTree>
    <p:extLst>
      <p:ext uri="{BB962C8B-B14F-4D97-AF65-F5344CB8AC3E}">
        <p14:creationId xmlns:p14="http://schemas.microsoft.com/office/powerpoint/2010/main" val="3186728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en-US" altLang="zh-CN" sz="3200" b="1" dirty="0"/>
              <a:t>2.4 </a:t>
            </a:r>
            <a:r>
              <a:rPr lang="zh-CN" altLang="zh-CN" sz="3200" b="1" dirty="0"/>
              <a:t>缓冲池替换算法</a:t>
            </a:r>
            <a:endParaRPr lang="zh-CN" altLang="en-US" sz="3200" b="1" dirty="0"/>
          </a:p>
        </p:txBody>
      </p:sp>
      <p:sp>
        <p:nvSpPr>
          <p:cNvPr id="3" name="内容占位符 2"/>
          <p:cNvSpPr>
            <a:spLocks noGrp="1"/>
          </p:cNvSpPr>
          <p:nvPr>
            <p:ph idx="1"/>
          </p:nvPr>
        </p:nvSpPr>
        <p:spPr/>
        <p:txBody>
          <a:bodyPr>
            <a:normAutofit/>
          </a:bodyPr>
          <a:lstStyle/>
          <a:p>
            <a:pPr marL="0" indent="0">
              <a:lnSpc>
                <a:spcPct val="150000"/>
              </a:lnSpc>
              <a:spcBef>
                <a:spcPts val="1200"/>
              </a:spcBef>
              <a:buNone/>
            </a:pPr>
            <a:r>
              <a:rPr lang="en-US" altLang="zh-CN" sz="2800" b="1" dirty="0"/>
              <a:t>LRU</a:t>
            </a:r>
            <a:r>
              <a:rPr lang="zh-CN" altLang="en-US" sz="2800" b="1" dirty="0"/>
              <a:t>算法和</a:t>
            </a:r>
            <a:r>
              <a:rPr lang="en-US" altLang="zh-CN" sz="2800" b="1" dirty="0"/>
              <a:t>CLOCK</a:t>
            </a:r>
            <a:r>
              <a:rPr lang="zh-CN" altLang="en-US" sz="2800" b="1" dirty="0"/>
              <a:t>算法的缺点</a:t>
            </a:r>
            <a:endParaRPr lang="en-US" altLang="zh-CN" sz="2800" b="1" dirty="0"/>
          </a:p>
          <a:p>
            <a:pPr lvl="1">
              <a:lnSpc>
                <a:spcPct val="150000"/>
              </a:lnSpc>
              <a:spcBef>
                <a:spcPts val="1200"/>
              </a:spcBef>
            </a:pPr>
            <a:r>
              <a:rPr lang="zh-CN" altLang="en-US" dirty="0"/>
              <a:t>容易受到</a:t>
            </a:r>
            <a:r>
              <a:rPr lang="zh-CN" altLang="en-US" dirty="0">
                <a:solidFill>
                  <a:srgbClr val="FF0000"/>
                </a:solidFill>
              </a:rPr>
              <a:t>顺序洪泛（</a:t>
            </a:r>
            <a:r>
              <a:rPr lang="en-US" altLang="zh-CN" dirty="0">
                <a:solidFill>
                  <a:srgbClr val="FF0000"/>
                </a:solidFill>
              </a:rPr>
              <a:t>sequential flooding</a:t>
            </a:r>
            <a:r>
              <a:rPr lang="zh-CN" altLang="en-US" dirty="0">
                <a:solidFill>
                  <a:srgbClr val="FF0000"/>
                </a:solidFill>
              </a:rPr>
              <a:t>）</a:t>
            </a:r>
            <a:r>
              <a:rPr lang="zh-CN" altLang="en-US" dirty="0"/>
              <a:t>问题的影响</a:t>
            </a:r>
            <a:endParaRPr lang="en-US" altLang="zh-CN" dirty="0"/>
          </a:p>
          <a:p>
            <a:pPr lvl="1">
              <a:lnSpc>
                <a:spcPct val="150000"/>
              </a:lnSpc>
              <a:spcBef>
                <a:spcPts val="1200"/>
              </a:spcBef>
            </a:pPr>
            <a:r>
              <a:rPr lang="en-US" altLang="zh-CN" b="1" dirty="0"/>
              <a:t>sequential flooding</a:t>
            </a:r>
            <a:r>
              <a:rPr lang="zh-CN" altLang="en-US" dirty="0"/>
              <a:t>：因一次顺序扫描需将表的所有页面读入缓存，导致缓存污染问题。</a:t>
            </a:r>
            <a:endParaRPr lang="en-US" altLang="zh-CN" dirty="0"/>
          </a:p>
          <a:p>
            <a:pPr lvl="1">
              <a:lnSpc>
                <a:spcPct val="150000"/>
              </a:lnSpc>
              <a:spcBef>
                <a:spcPts val="1200"/>
              </a:spcBef>
            </a:pPr>
            <a:r>
              <a:rPr lang="zh-CN" altLang="en-US" b="1" dirty="0"/>
              <a:t>缓存污染</a:t>
            </a:r>
            <a:r>
              <a:rPr lang="zh-CN" altLang="en-US" dirty="0"/>
              <a:t>：在缓存机制中，会存在把不常用的数据读取到缓存中的现象，这种现象称为缓存污染。 </a:t>
            </a:r>
          </a:p>
        </p:txBody>
      </p:sp>
      <p:sp>
        <p:nvSpPr>
          <p:cNvPr id="4" name="灯片编号占位符 3">
            <a:extLst>
              <a:ext uri="{FF2B5EF4-FFF2-40B4-BE49-F238E27FC236}">
                <a16:creationId xmlns:a16="http://schemas.microsoft.com/office/drawing/2014/main" id="{9A7D93D2-AB3E-4131-8702-2BC26C539BB5}"/>
              </a:ext>
            </a:extLst>
          </p:cNvPr>
          <p:cNvSpPr>
            <a:spLocks noGrp="1"/>
          </p:cNvSpPr>
          <p:nvPr>
            <p:ph type="sldNum" sz="quarter" idx="12"/>
          </p:nvPr>
        </p:nvSpPr>
        <p:spPr/>
        <p:txBody>
          <a:bodyPr/>
          <a:lstStyle/>
          <a:p>
            <a:pPr>
              <a:defRPr/>
            </a:pPr>
            <a:fld id="{B5257BD2-82AF-4553-8A1D-7A16DECA446F}" type="slidenum">
              <a:rPr lang="en-US" altLang="zh-CN" smtClean="0"/>
              <a:pPr>
                <a:defRPr/>
              </a:pPr>
              <a:t>57</a:t>
            </a:fld>
            <a:endParaRPr lang="en-US" altLang="zh-CN"/>
          </a:p>
        </p:txBody>
      </p:sp>
    </p:spTree>
    <p:extLst>
      <p:ext uri="{BB962C8B-B14F-4D97-AF65-F5344CB8AC3E}">
        <p14:creationId xmlns:p14="http://schemas.microsoft.com/office/powerpoint/2010/main" val="777086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2"/>
          <a:stretch>
            <a:fillRect/>
          </a:stretch>
        </p:blipFill>
        <p:spPr>
          <a:xfrm>
            <a:off x="2423592" y="1484784"/>
            <a:ext cx="7998440" cy="4320000"/>
          </a:xfrm>
          <a:prstGeom prst="rect">
            <a:avLst/>
          </a:prstGeom>
        </p:spPr>
      </p:pic>
      <p:sp>
        <p:nvSpPr>
          <p:cNvPr id="5" name="灯片编号占位符 4">
            <a:extLst>
              <a:ext uri="{FF2B5EF4-FFF2-40B4-BE49-F238E27FC236}">
                <a16:creationId xmlns:a16="http://schemas.microsoft.com/office/drawing/2014/main" id="{6DF064DE-A363-40DC-8379-EF789B1D6060}"/>
              </a:ext>
            </a:extLst>
          </p:cNvPr>
          <p:cNvSpPr>
            <a:spLocks noGrp="1"/>
          </p:cNvSpPr>
          <p:nvPr>
            <p:ph type="sldNum" sz="quarter" idx="12"/>
          </p:nvPr>
        </p:nvSpPr>
        <p:spPr/>
        <p:txBody>
          <a:bodyPr/>
          <a:lstStyle/>
          <a:p>
            <a:pPr>
              <a:defRPr/>
            </a:pPr>
            <a:fld id="{B5257BD2-82AF-4553-8A1D-7A16DECA446F}" type="slidenum">
              <a:rPr lang="en-US" altLang="zh-CN" smtClean="0"/>
              <a:pPr>
                <a:defRPr/>
              </a:pPr>
              <a:t>58</a:t>
            </a:fld>
            <a:endParaRPr lang="en-US" altLang="zh-CN"/>
          </a:p>
        </p:txBody>
      </p:sp>
    </p:spTree>
    <p:extLst>
      <p:ext uri="{BB962C8B-B14F-4D97-AF65-F5344CB8AC3E}">
        <p14:creationId xmlns:p14="http://schemas.microsoft.com/office/powerpoint/2010/main" val="31070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5" name="图片 4"/>
          <p:cNvPicPr>
            <a:picLocks noChangeAspect="1"/>
          </p:cNvPicPr>
          <p:nvPr/>
        </p:nvPicPr>
        <p:blipFill>
          <a:blip r:embed="rId2"/>
          <a:stretch>
            <a:fillRect/>
          </a:stretch>
        </p:blipFill>
        <p:spPr>
          <a:xfrm>
            <a:off x="2125452" y="1550507"/>
            <a:ext cx="7941099" cy="4320000"/>
          </a:xfrm>
          <a:prstGeom prst="rect">
            <a:avLst/>
          </a:prstGeom>
        </p:spPr>
      </p:pic>
      <p:sp>
        <p:nvSpPr>
          <p:cNvPr id="4" name="灯片编号占位符 3">
            <a:extLst>
              <a:ext uri="{FF2B5EF4-FFF2-40B4-BE49-F238E27FC236}">
                <a16:creationId xmlns:a16="http://schemas.microsoft.com/office/drawing/2014/main" id="{4BB6A545-D0BC-4DC9-B5AC-5AE8B44F834B}"/>
              </a:ext>
            </a:extLst>
          </p:cNvPr>
          <p:cNvSpPr>
            <a:spLocks noGrp="1"/>
          </p:cNvSpPr>
          <p:nvPr>
            <p:ph type="sldNum" sz="quarter" idx="12"/>
          </p:nvPr>
        </p:nvSpPr>
        <p:spPr/>
        <p:txBody>
          <a:bodyPr/>
          <a:lstStyle/>
          <a:p>
            <a:pPr>
              <a:defRPr/>
            </a:pPr>
            <a:fld id="{B5257BD2-82AF-4553-8A1D-7A16DECA446F}" type="slidenum">
              <a:rPr lang="en-US" altLang="zh-CN" smtClean="0"/>
              <a:pPr>
                <a:defRPr/>
              </a:pPr>
              <a:t>59</a:t>
            </a:fld>
            <a:endParaRPr lang="en-US" altLang="zh-CN"/>
          </a:p>
        </p:txBody>
      </p:sp>
    </p:spTree>
    <p:extLst>
      <p:ext uri="{BB962C8B-B14F-4D97-AF65-F5344CB8AC3E}">
        <p14:creationId xmlns:p14="http://schemas.microsoft.com/office/powerpoint/2010/main" val="2013356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850"/>
            <a:ext cx="10972800" cy="704236"/>
          </a:xfrm>
        </p:spPr>
        <p:txBody>
          <a:bodyPr/>
          <a:lstStyle/>
          <a:p>
            <a:r>
              <a:rPr lang="en-US" altLang="zh-CN" dirty="0"/>
              <a:t>1.1.2 </a:t>
            </a:r>
            <a:r>
              <a:rPr lang="zh-CN" altLang="en-US" dirty="0"/>
              <a:t>用于数据库的存储介质及其架构</a:t>
            </a:r>
            <a:endParaRPr lang="en-US" altLang="zh-CN" dirty="0"/>
          </a:p>
        </p:txBody>
      </p:sp>
      <p:sp>
        <p:nvSpPr>
          <p:cNvPr id="5" name="矩形 4"/>
          <p:cNvSpPr/>
          <p:nvPr/>
        </p:nvSpPr>
        <p:spPr>
          <a:xfrm>
            <a:off x="3437681" y="154021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寄存器</a:t>
            </a:r>
          </a:p>
        </p:txBody>
      </p:sp>
      <p:sp>
        <p:nvSpPr>
          <p:cNvPr id="6" name="矩形 5"/>
          <p:cNvSpPr/>
          <p:nvPr/>
        </p:nvSpPr>
        <p:spPr>
          <a:xfrm>
            <a:off x="3437681" y="2334129"/>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CPU</a:t>
            </a:r>
            <a:r>
              <a:rPr lang="zh-CN" altLang="en-US" sz="2800" dirty="0"/>
              <a:t>高速缓冲存储器</a:t>
            </a:r>
          </a:p>
        </p:txBody>
      </p:sp>
      <p:sp>
        <p:nvSpPr>
          <p:cNvPr id="7" name="矩形 6"/>
          <p:cNvSpPr/>
          <p:nvPr/>
        </p:nvSpPr>
        <p:spPr>
          <a:xfrm>
            <a:off x="3437681" y="3128041"/>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主存储器</a:t>
            </a:r>
          </a:p>
        </p:txBody>
      </p:sp>
      <p:sp>
        <p:nvSpPr>
          <p:cNvPr id="8" name="矩形 7"/>
          <p:cNvSpPr/>
          <p:nvPr/>
        </p:nvSpPr>
        <p:spPr>
          <a:xfrm>
            <a:off x="3437681" y="3921953"/>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SSD</a:t>
            </a:r>
            <a:endParaRPr lang="zh-CN" altLang="en-US" sz="2800" dirty="0"/>
          </a:p>
        </p:txBody>
      </p:sp>
      <p:sp>
        <p:nvSpPr>
          <p:cNvPr id="9" name="矩形 8"/>
          <p:cNvSpPr/>
          <p:nvPr/>
        </p:nvSpPr>
        <p:spPr>
          <a:xfrm>
            <a:off x="3437681" y="4715865"/>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HDD</a:t>
            </a:r>
            <a:endParaRPr lang="zh-CN" altLang="en-US" sz="2800" dirty="0"/>
          </a:p>
        </p:txBody>
      </p:sp>
      <p:sp>
        <p:nvSpPr>
          <p:cNvPr id="10" name="矩形 9"/>
          <p:cNvSpPr/>
          <p:nvPr/>
        </p:nvSpPr>
        <p:spPr>
          <a:xfrm>
            <a:off x="3437681" y="5509777"/>
            <a:ext cx="4016416" cy="531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网络存储</a:t>
            </a:r>
          </a:p>
        </p:txBody>
      </p:sp>
      <p:cxnSp>
        <p:nvCxnSpPr>
          <p:cNvPr id="12" name="直接箭头连接符 11"/>
          <p:cNvCxnSpPr/>
          <p:nvPr/>
        </p:nvCxnSpPr>
        <p:spPr>
          <a:xfrm flipV="1">
            <a:off x="5000263"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5000263" y="286578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5011837"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5011837" y="4453604"/>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023411" y="5247516"/>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6084424" y="2071868"/>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080564" y="2865779"/>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80564" y="365969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080564" y="4447930"/>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72844" y="5243002"/>
            <a:ext cx="0" cy="26226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539" y="3790822"/>
            <a:ext cx="8171727"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38200" y="1540216"/>
            <a:ext cx="2199191" cy="120032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t>易失</a:t>
            </a:r>
            <a:endParaRPr lang="en-US" altLang="zh-CN" sz="2400" b="1" dirty="0"/>
          </a:p>
          <a:p>
            <a:pPr marL="342900" indent="-342900">
              <a:buFont typeface="Wingdings" panose="05000000000000000000" pitchFamily="2" charset="2"/>
              <a:buChar char="Ø"/>
            </a:pPr>
            <a:r>
              <a:rPr lang="zh-CN" altLang="en-US" sz="2400" b="1" dirty="0"/>
              <a:t>随机访问</a:t>
            </a:r>
            <a:endParaRPr lang="en-US" altLang="zh-CN" sz="2400" b="1" dirty="0"/>
          </a:p>
          <a:p>
            <a:pPr marL="342900" indent="-342900">
              <a:buFont typeface="Wingdings" panose="05000000000000000000" pitchFamily="2" charset="2"/>
              <a:buChar char="Ø"/>
            </a:pPr>
            <a:r>
              <a:rPr lang="zh-CN" altLang="en-US" sz="2400" b="1" dirty="0"/>
              <a:t>字节可寻址</a:t>
            </a:r>
          </a:p>
        </p:txBody>
      </p:sp>
      <p:sp>
        <p:nvSpPr>
          <p:cNvPr id="27" name="文本框 26"/>
          <p:cNvSpPr txBox="1"/>
          <p:nvPr/>
        </p:nvSpPr>
        <p:spPr>
          <a:xfrm>
            <a:off x="838200" y="4309448"/>
            <a:ext cx="2199191" cy="156966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t>非易失</a:t>
            </a:r>
            <a:endParaRPr lang="en-US" altLang="zh-CN" sz="2400" dirty="0"/>
          </a:p>
          <a:p>
            <a:pPr marL="342900" indent="-342900">
              <a:buFont typeface="Wingdings" panose="05000000000000000000" pitchFamily="2" charset="2"/>
              <a:buChar char="Ø"/>
            </a:pPr>
            <a:r>
              <a:rPr lang="zh-CN" altLang="en-US" sz="2400" dirty="0"/>
              <a:t>顺序访问</a:t>
            </a:r>
            <a:endParaRPr lang="en-US" altLang="zh-CN" sz="2400" dirty="0"/>
          </a:p>
          <a:p>
            <a:pPr marL="342900" indent="-342900">
              <a:buFont typeface="Wingdings" panose="05000000000000000000" pitchFamily="2" charset="2"/>
              <a:buChar char="Ø"/>
            </a:pPr>
            <a:r>
              <a:rPr lang="zh-CN" altLang="en-US" sz="2400" dirty="0"/>
              <a:t>“块”可寻址</a:t>
            </a:r>
          </a:p>
        </p:txBody>
      </p:sp>
      <p:sp>
        <p:nvSpPr>
          <p:cNvPr id="28" name="上下箭头 27"/>
          <p:cNvSpPr/>
          <p:nvPr/>
        </p:nvSpPr>
        <p:spPr>
          <a:xfrm>
            <a:off x="8723448" y="2071868"/>
            <a:ext cx="763929" cy="34333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80601" y="2071867"/>
            <a:ext cx="2199191" cy="1200329"/>
          </a:xfrm>
          <a:prstGeom prst="rect">
            <a:avLst/>
          </a:prstGeom>
          <a:noFill/>
        </p:spPr>
        <p:txBody>
          <a:bodyPr wrap="square" rtlCol="0">
            <a:spAutoFit/>
          </a:bodyPr>
          <a:lstStyle/>
          <a:p>
            <a:r>
              <a:rPr lang="zh-CN" altLang="en-US" sz="2400" dirty="0"/>
              <a:t>访问速度快</a:t>
            </a:r>
            <a:endParaRPr lang="en-US" altLang="zh-CN" sz="2400" dirty="0"/>
          </a:p>
          <a:p>
            <a:r>
              <a:rPr lang="zh-CN" altLang="en-US" sz="2400" dirty="0"/>
              <a:t>容量小</a:t>
            </a:r>
            <a:endParaRPr lang="en-US" altLang="zh-CN" sz="2400" dirty="0"/>
          </a:p>
          <a:p>
            <a:r>
              <a:rPr lang="zh-CN" altLang="en-US" sz="2400" dirty="0"/>
              <a:t>昂贵</a:t>
            </a:r>
          </a:p>
        </p:txBody>
      </p:sp>
      <p:sp>
        <p:nvSpPr>
          <p:cNvPr id="30" name="文本框 29"/>
          <p:cNvSpPr txBox="1"/>
          <p:nvPr/>
        </p:nvSpPr>
        <p:spPr>
          <a:xfrm>
            <a:off x="9780601" y="4309448"/>
            <a:ext cx="2199191" cy="1200329"/>
          </a:xfrm>
          <a:prstGeom prst="rect">
            <a:avLst/>
          </a:prstGeom>
          <a:noFill/>
        </p:spPr>
        <p:txBody>
          <a:bodyPr wrap="square" rtlCol="0">
            <a:spAutoFit/>
          </a:bodyPr>
          <a:lstStyle/>
          <a:p>
            <a:r>
              <a:rPr lang="zh-CN" altLang="en-US" sz="2400" dirty="0"/>
              <a:t>访问速度慢</a:t>
            </a:r>
            <a:endParaRPr lang="en-US" altLang="zh-CN" sz="2400" dirty="0"/>
          </a:p>
          <a:p>
            <a:r>
              <a:rPr lang="zh-CN" altLang="en-US" sz="2400" dirty="0"/>
              <a:t>容量大</a:t>
            </a:r>
            <a:endParaRPr lang="en-US" altLang="zh-CN" sz="2400" dirty="0"/>
          </a:p>
          <a:p>
            <a:r>
              <a:rPr lang="zh-CN" altLang="en-US" sz="2400" dirty="0"/>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p:txBody>
          <a:bodyPr/>
          <a:lstStyle/>
          <a:p>
            <a:fld id="{3742B0B0-14D4-4B09-A8B4-7B726FDD0F27}" type="slidenum">
              <a:rPr lang="zh-CN" altLang="en-US" smtClean="0"/>
              <a:t>6</a:t>
            </a:fld>
            <a:endParaRPr lang="zh-CN" altLang="en-US"/>
          </a:p>
        </p:txBody>
      </p:sp>
    </p:spTree>
    <p:extLst>
      <p:ext uri="{BB962C8B-B14F-4D97-AF65-F5344CB8AC3E}">
        <p14:creationId xmlns:p14="http://schemas.microsoft.com/office/powerpoint/2010/main" val="604441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p>
        </p:txBody>
      </p:sp>
      <p:sp>
        <p:nvSpPr>
          <p:cNvPr id="3" name="内容占位符 2"/>
          <p:cNvSpPr>
            <a:spLocks noGrp="1"/>
          </p:cNvSpPr>
          <p:nvPr>
            <p:ph idx="1"/>
          </p:nvPr>
        </p:nvSpPr>
        <p:spPr/>
        <p:txBody>
          <a:bodyPr/>
          <a:lstStyle/>
          <a:p>
            <a:pPr>
              <a:lnSpc>
                <a:spcPct val="125000"/>
              </a:lnSpc>
            </a:pPr>
            <a:endParaRPr lang="zh-CN" altLang="en-US" dirty="0"/>
          </a:p>
          <a:p>
            <a:pPr>
              <a:lnSpc>
                <a:spcPct val="125000"/>
              </a:lnSpc>
            </a:pPr>
            <a:endParaRPr lang="zh-CN" altLang="en-US" dirty="0"/>
          </a:p>
        </p:txBody>
      </p:sp>
      <p:pic>
        <p:nvPicPr>
          <p:cNvPr id="4" name="图片 3"/>
          <p:cNvPicPr>
            <a:picLocks noChangeAspect="1"/>
          </p:cNvPicPr>
          <p:nvPr/>
        </p:nvPicPr>
        <p:blipFill>
          <a:blip r:embed="rId3"/>
          <a:stretch>
            <a:fillRect/>
          </a:stretch>
        </p:blipFill>
        <p:spPr>
          <a:xfrm>
            <a:off x="2126984" y="1524557"/>
            <a:ext cx="7938032" cy="4320000"/>
          </a:xfrm>
          <a:prstGeom prst="rect">
            <a:avLst/>
          </a:prstGeom>
        </p:spPr>
      </p:pic>
      <p:sp>
        <p:nvSpPr>
          <p:cNvPr id="5" name="灯片编号占位符 4">
            <a:extLst>
              <a:ext uri="{FF2B5EF4-FFF2-40B4-BE49-F238E27FC236}">
                <a16:creationId xmlns:a16="http://schemas.microsoft.com/office/drawing/2014/main" id="{CF338BA0-201F-4AA8-89F9-E5F09431F0F9}"/>
              </a:ext>
            </a:extLst>
          </p:cNvPr>
          <p:cNvSpPr>
            <a:spLocks noGrp="1"/>
          </p:cNvSpPr>
          <p:nvPr>
            <p:ph type="sldNum" sz="quarter" idx="12"/>
          </p:nvPr>
        </p:nvSpPr>
        <p:spPr/>
        <p:txBody>
          <a:bodyPr/>
          <a:lstStyle/>
          <a:p>
            <a:pPr>
              <a:defRPr/>
            </a:pPr>
            <a:fld id="{B5257BD2-82AF-4553-8A1D-7A16DECA446F}" type="slidenum">
              <a:rPr lang="en-US" altLang="zh-CN" smtClean="0"/>
              <a:pPr>
                <a:defRPr/>
              </a:pPr>
              <a:t>60</a:t>
            </a:fld>
            <a:endParaRPr lang="en-US" altLang="zh-CN"/>
          </a:p>
        </p:txBody>
      </p:sp>
    </p:spTree>
    <p:extLst>
      <p:ext uri="{BB962C8B-B14F-4D97-AF65-F5344CB8AC3E}">
        <p14:creationId xmlns:p14="http://schemas.microsoft.com/office/powerpoint/2010/main" val="4030465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4" name="图片 3"/>
          <p:cNvPicPr>
            <a:picLocks noChangeAspect="1"/>
          </p:cNvPicPr>
          <p:nvPr/>
        </p:nvPicPr>
        <p:blipFill>
          <a:blip r:embed="rId2"/>
          <a:stretch>
            <a:fillRect/>
          </a:stretch>
        </p:blipFill>
        <p:spPr>
          <a:xfrm>
            <a:off x="2041519" y="1546182"/>
            <a:ext cx="8108965" cy="4320000"/>
          </a:xfrm>
          <a:prstGeom prst="rect">
            <a:avLst/>
          </a:prstGeom>
        </p:spPr>
      </p:pic>
      <p:sp>
        <p:nvSpPr>
          <p:cNvPr id="3" name="灯片编号占位符 2">
            <a:extLst>
              <a:ext uri="{FF2B5EF4-FFF2-40B4-BE49-F238E27FC236}">
                <a16:creationId xmlns:a16="http://schemas.microsoft.com/office/drawing/2014/main" id="{5099BF05-53E0-47EB-86C6-9BDAB177358F}"/>
              </a:ext>
            </a:extLst>
          </p:cNvPr>
          <p:cNvSpPr>
            <a:spLocks noGrp="1"/>
          </p:cNvSpPr>
          <p:nvPr>
            <p:ph type="sldNum" sz="quarter" idx="12"/>
          </p:nvPr>
        </p:nvSpPr>
        <p:spPr/>
        <p:txBody>
          <a:bodyPr/>
          <a:lstStyle/>
          <a:p>
            <a:pPr>
              <a:defRPr/>
            </a:pPr>
            <a:fld id="{B5257BD2-82AF-4553-8A1D-7A16DECA446F}" type="slidenum">
              <a:rPr lang="en-US" altLang="zh-CN" smtClean="0"/>
              <a:pPr>
                <a:defRPr/>
              </a:pPr>
              <a:t>61</a:t>
            </a:fld>
            <a:endParaRPr lang="en-US" altLang="zh-CN"/>
          </a:p>
        </p:txBody>
      </p:sp>
    </p:spTree>
    <p:extLst>
      <p:ext uri="{BB962C8B-B14F-4D97-AF65-F5344CB8AC3E}">
        <p14:creationId xmlns:p14="http://schemas.microsoft.com/office/powerpoint/2010/main" val="19590692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zh-CN" altLang="en-US" sz="3200" b="1" dirty="0"/>
              <a:t>顺序洪泛的例子</a:t>
            </a:r>
            <a:endParaRPr lang="zh-CN" altLang="en-US" sz="2800" dirty="0"/>
          </a:p>
        </p:txBody>
      </p:sp>
      <p:pic>
        <p:nvPicPr>
          <p:cNvPr id="3" name="图片 2">
            <a:extLst>
              <a:ext uri="{FF2B5EF4-FFF2-40B4-BE49-F238E27FC236}">
                <a16:creationId xmlns:a16="http://schemas.microsoft.com/office/drawing/2014/main" id="{7F7229A2-F684-49C1-8EA2-BA52D8B0EBF9}"/>
              </a:ext>
            </a:extLst>
          </p:cNvPr>
          <p:cNvPicPr>
            <a:picLocks noChangeAspect="1"/>
          </p:cNvPicPr>
          <p:nvPr/>
        </p:nvPicPr>
        <p:blipFill>
          <a:blip r:embed="rId2"/>
          <a:stretch>
            <a:fillRect/>
          </a:stretch>
        </p:blipFill>
        <p:spPr>
          <a:xfrm>
            <a:off x="2351585" y="1556792"/>
            <a:ext cx="8790389" cy="4752528"/>
          </a:xfrm>
          <a:prstGeom prst="rect">
            <a:avLst/>
          </a:prstGeom>
        </p:spPr>
      </p:pic>
      <p:sp>
        <p:nvSpPr>
          <p:cNvPr id="5" name="星形: 四角 4">
            <a:extLst>
              <a:ext uri="{FF2B5EF4-FFF2-40B4-BE49-F238E27FC236}">
                <a16:creationId xmlns:a16="http://schemas.microsoft.com/office/drawing/2014/main" id="{8FAD0FCA-C55C-418E-B28B-B472A9374527}"/>
              </a:ext>
            </a:extLst>
          </p:cNvPr>
          <p:cNvSpPr/>
          <p:nvPr/>
        </p:nvSpPr>
        <p:spPr>
          <a:xfrm>
            <a:off x="3431704" y="4221088"/>
            <a:ext cx="504056" cy="360040"/>
          </a:xfrm>
          <a:prstGeom prst="star4">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4" name="灯片编号占位符 3">
            <a:extLst>
              <a:ext uri="{FF2B5EF4-FFF2-40B4-BE49-F238E27FC236}">
                <a16:creationId xmlns:a16="http://schemas.microsoft.com/office/drawing/2014/main" id="{E411B0E0-C2E7-4E6A-A6B1-E31A50937D87}"/>
              </a:ext>
            </a:extLst>
          </p:cNvPr>
          <p:cNvSpPr>
            <a:spLocks noGrp="1"/>
          </p:cNvSpPr>
          <p:nvPr>
            <p:ph type="sldNum" sz="quarter" idx="12"/>
          </p:nvPr>
        </p:nvSpPr>
        <p:spPr/>
        <p:txBody>
          <a:bodyPr/>
          <a:lstStyle/>
          <a:p>
            <a:pPr>
              <a:defRPr/>
            </a:pPr>
            <a:fld id="{B5257BD2-82AF-4553-8A1D-7A16DECA446F}" type="slidenum">
              <a:rPr lang="en-US" altLang="zh-CN" smtClean="0"/>
              <a:pPr>
                <a:defRPr/>
              </a:pPr>
              <a:t>62</a:t>
            </a:fld>
            <a:endParaRPr lang="en-US" altLang="zh-CN"/>
          </a:p>
        </p:txBody>
      </p:sp>
    </p:spTree>
    <p:extLst>
      <p:ext uri="{BB962C8B-B14F-4D97-AF65-F5344CB8AC3E}">
        <p14:creationId xmlns:p14="http://schemas.microsoft.com/office/powerpoint/2010/main" val="7473887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7032104" y="2204864"/>
            <a:ext cx="360040"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pic>
        <p:nvPicPr>
          <p:cNvPr id="6" name="图片 5">
            <a:extLst>
              <a:ext uri="{FF2B5EF4-FFF2-40B4-BE49-F238E27FC236}">
                <a16:creationId xmlns:a16="http://schemas.microsoft.com/office/drawing/2014/main" id="{DECCFD5F-8BBD-4907-893F-5689B51599F3}"/>
              </a:ext>
            </a:extLst>
          </p:cNvPr>
          <p:cNvPicPr>
            <a:picLocks noChangeAspect="1"/>
          </p:cNvPicPr>
          <p:nvPr/>
        </p:nvPicPr>
        <p:blipFill>
          <a:blip r:embed="rId2"/>
          <a:stretch>
            <a:fillRect/>
          </a:stretch>
        </p:blipFill>
        <p:spPr>
          <a:xfrm>
            <a:off x="2279576" y="1484784"/>
            <a:ext cx="8928992" cy="4914614"/>
          </a:xfrm>
          <a:prstGeom prst="rect">
            <a:avLst/>
          </a:prstGeom>
        </p:spPr>
      </p:pic>
      <p:sp>
        <p:nvSpPr>
          <p:cNvPr id="4" name="灯片编号占位符 3">
            <a:extLst>
              <a:ext uri="{FF2B5EF4-FFF2-40B4-BE49-F238E27FC236}">
                <a16:creationId xmlns:a16="http://schemas.microsoft.com/office/drawing/2014/main" id="{4C1C2B96-5452-4069-A6D0-46572B0E4567}"/>
              </a:ext>
            </a:extLst>
          </p:cNvPr>
          <p:cNvSpPr>
            <a:spLocks noGrp="1"/>
          </p:cNvSpPr>
          <p:nvPr>
            <p:ph type="sldNum" sz="quarter" idx="12"/>
          </p:nvPr>
        </p:nvSpPr>
        <p:spPr/>
        <p:txBody>
          <a:bodyPr/>
          <a:lstStyle/>
          <a:p>
            <a:pPr>
              <a:defRPr/>
            </a:pPr>
            <a:fld id="{B5257BD2-82AF-4553-8A1D-7A16DECA446F}" type="slidenum">
              <a:rPr lang="en-US" altLang="zh-CN" smtClean="0"/>
              <a:pPr>
                <a:defRPr/>
              </a:pPr>
              <a:t>63</a:t>
            </a:fld>
            <a:endParaRPr lang="en-US" altLang="zh-CN"/>
          </a:p>
        </p:txBody>
      </p:sp>
    </p:spTree>
    <p:extLst>
      <p:ext uri="{BB962C8B-B14F-4D97-AF65-F5344CB8AC3E}">
        <p14:creationId xmlns:p14="http://schemas.microsoft.com/office/powerpoint/2010/main" val="960870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095212" y="1549065"/>
            <a:ext cx="8001576" cy="4320000"/>
          </a:xfrm>
          <a:prstGeom prst="rect">
            <a:avLst/>
          </a:prstGeom>
        </p:spPr>
      </p:pic>
      <p:sp>
        <p:nvSpPr>
          <p:cNvPr id="2" name="标题 1"/>
          <p:cNvSpPr>
            <a:spLocks noGrp="1"/>
          </p:cNvSpPr>
          <p:nvPr>
            <p:ph type="title"/>
          </p:nvPr>
        </p:nvSpPr>
        <p:spPr>
          <a:xfrm>
            <a:off x="610315" y="704850"/>
            <a:ext cx="10971372" cy="635918"/>
          </a:xfrm>
        </p:spPr>
        <p:txBody>
          <a:bodyPr/>
          <a:lstStyle/>
          <a:p>
            <a:r>
              <a:rPr lang="zh-CN" altLang="en-US" sz="3200" b="1" dirty="0"/>
              <a:t>顺序洪泛的例子</a:t>
            </a:r>
            <a:endParaRPr lang="zh-CN" altLang="en-US" dirty="0"/>
          </a:p>
        </p:txBody>
      </p:sp>
      <p:sp>
        <p:nvSpPr>
          <p:cNvPr id="3" name="内容占位符 2"/>
          <p:cNvSpPr>
            <a:spLocks noGrp="1"/>
          </p:cNvSpPr>
          <p:nvPr>
            <p:ph idx="1"/>
          </p:nvPr>
        </p:nvSpPr>
        <p:spPr>
          <a:xfrm>
            <a:off x="6888088" y="2204864"/>
            <a:ext cx="504056" cy="576064"/>
          </a:xfrm>
          <a:solidFill>
            <a:schemeClr val="bg1">
              <a:lumMod val="95000"/>
            </a:schemeClr>
          </a:solidFill>
        </p:spPr>
        <p:txBody>
          <a:bodyPr vert="horz" wrap="square" lIns="0" tIns="0" rIns="0" bIns="0" numCol="1" anchor="t" anchorCtr="0" compatLnSpc="1">
            <a:prstTxWarp prst="textNoShape">
              <a:avLst/>
            </a:prstTxWarp>
          </a:bodyPr>
          <a:lstStyle/>
          <a:p>
            <a:pPr marL="0" indent="0" algn="r">
              <a:buNone/>
            </a:pPr>
            <a:r>
              <a:rPr lang="en-US" altLang="zh-CN" b="1" dirty="0">
                <a:solidFill>
                  <a:srgbClr val="FF0000"/>
                </a:solidFill>
                <a:latin typeface="Consolas" panose="020B0609020204030204" pitchFamily="49" charset="0"/>
              </a:rPr>
              <a:t>Q3</a:t>
            </a:r>
            <a:endParaRPr lang="zh-CN" altLang="en-US" b="1" dirty="0">
              <a:solidFill>
                <a:srgbClr val="FF0000"/>
              </a:solidFill>
              <a:latin typeface="Consolas" panose="020B0609020204030204" pitchFamily="49" charset="0"/>
            </a:endParaRPr>
          </a:p>
        </p:txBody>
      </p:sp>
      <p:sp>
        <p:nvSpPr>
          <p:cNvPr id="6" name="内容占位符 2"/>
          <p:cNvSpPr txBox="1">
            <a:spLocks/>
          </p:cNvSpPr>
          <p:nvPr/>
        </p:nvSpPr>
        <p:spPr>
          <a:xfrm>
            <a:off x="911426" y="5949280"/>
            <a:ext cx="10361851" cy="504056"/>
          </a:xfrm>
          <a:prstGeom prst="rect">
            <a:avLst/>
          </a:prstGeom>
        </p:spPr>
        <p:txBody>
          <a:bodyPr vert="horz" lIns="108850" tIns="54425" rIns="108850" bIns="54425">
            <a:normAutofit/>
          </a:bodyPr>
          <a:lstStyle>
            <a:lvl1pPr marL="326486" indent="-326486"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2970" indent="-272071"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456" indent="-272071"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5941" indent="-272071"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426" indent="-272071"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8911" indent="-272071"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397" indent="-272071"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1882" indent="-272071"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367" indent="-272071"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fontAlgn="auto">
              <a:spcAft>
                <a:spcPts val="0"/>
              </a:spcAft>
              <a:buClr>
                <a:srgbClr val="0F6FC6"/>
              </a:buClr>
            </a:pPr>
            <a:r>
              <a:rPr lang="zh-CN" altLang="en-US" dirty="0">
                <a:solidFill>
                  <a:prstClr val="black"/>
                </a:solidFill>
              </a:rPr>
              <a:t>由于</a:t>
            </a:r>
            <a:r>
              <a:rPr lang="en-US" altLang="zh-CN" dirty="0">
                <a:solidFill>
                  <a:prstClr val="black"/>
                </a:solidFill>
              </a:rPr>
              <a:t>Q2</a:t>
            </a:r>
            <a:r>
              <a:rPr lang="zh-CN" altLang="en-US" dirty="0">
                <a:solidFill>
                  <a:prstClr val="black"/>
                </a:solidFill>
              </a:rPr>
              <a:t>的顺序扫描操作，导致真正会被再次访问的</a:t>
            </a:r>
            <a:r>
              <a:rPr lang="en-US" altLang="zh-CN" dirty="0">
                <a:solidFill>
                  <a:prstClr val="black"/>
                </a:solidFill>
              </a:rPr>
              <a:t>page0</a:t>
            </a:r>
            <a:r>
              <a:rPr lang="zh-CN" altLang="en-US" dirty="0">
                <a:solidFill>
                  <a:prstClr val="black"/>
                </a:solidFill>
              </a:rPr>
              <a:t>页面被淘汰。</a:t>
            </a:r>
          </a:p>
        </p:txBody>
      </p:sp>
      <p:sp>
        <p:nvSpPr>
          <p:cNvPr id="4" name="灯片编号占位符 3">
            <a:extLst>
              <a:ext uri="{FF2B5EF4-FFF2-40B4-BE49-F238E27FC236}">
                <a16:creationId xmlns:a16="http://schemas.microsoft.com/office/drawing/2014/main" id="{6AF2ACDB-9FE3-48B9-AAF4-2DBFF7B9EA22}"/>
              </a:ext>
            </a:extLst>
          </p:cNvPr>
          <p:cNvSpPr>
            <a:spLocks noGrp="1"/>
          </p:cNvSpPr>
          <p:nvPr>
            <p:ph type="sldNum" sz="quarter" idx="12"/>
          </p:nvPr>
        </p:nvSpPr>
        <p:spPr/>
        <p:txBody>
          <a:bodyPr/>
          <a:lstStyle/>
          <a:p>
            <a:pPr>
              <a:defRPr/>
            </a:pPr>
            <a:fld id="{B5257BD2-82AF-4553-8A1D-7A16DECA446F}" type="slidenum">
              <a:rPr lang="en-US" altLang="zh-CN" smtClean="0"/>
              <a:pPr>
                <a:defRPr/>
              </a:pPr>
              <a:t>64</a:t>
            </a:fld>
            <a:endParaRPr lang="en-US" altLang="zh-CN"/>
          </a:p>
        </p:txBody>
      </p:sp>
    </p:spTree>
    <p:extLst>
      <p:ext uri="{BB962C8B-B14F-4D97-AF65-F5344CB8AC3E}">
        <p14:creationId xmlns:p14="http://schemas.microsoft.com/office/powerpoint/2010/main" val="38113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42950"/>
          </a:xfrm>
        </p:spPr>
        <p:txBody>
          <a:bodyPr>
            <a:normAutofit/>
          </a:bodyPr>
          <a:lstStyle/>
          <a:p>
            <a:r>
              <a:rPr lang="en-US" altLang="zh-CN" sz="3200" b="1" dirty="0"/>
              <a:t>LRU-K</a:t>
            </a:r>
            <a:r>
              <a:rPr lang="zh-CN" altLang="en-US" sz="3200" b="1" dirty="0"/>
              <a:t>算法</a:t>
            </a:r>
          </a:p>
        </p:txBody>
      </p:sp>
      <p:sp>
        <p:nvSpPr>
          <p:cNvPr id="3" name="内容占位符 2"/>
          <p:cNvSpPr>
            <a:spLocks noGrp="1"/>
          </p:cNvSpPr>
          <p:nvPr>
            <p:ph idx="1"/>
          </p:nvPr>
        </p:nvSpPr>
        <p:spPr>
          <a:xfrm>
            <a:off x="911426" y="1447800"/>
            <a:ext cx="10729191" cy="4789512"/>
          </a:xfrm>
        </p:spPr>
        <p:txBody>
          <a:bodyPr>
            <a:noAutofit/>
          </a:bodyPr>
          <a:lstStyle/>
          <a:p>
            <a:pPr marL="0" indent="0" algn="just">
              <a:lnSpc>
                <a:spcPct val="125000"/>
              </a:lnSpc>
              <a:spcBef>
                <a:spcPts val="600"/>
              </a:spcBef>
              <a:buNone/>
            </a:pPr>
            <a:r>
              <a:rPr lang="en-US" altLang="zh-CN" sz="2400" dirty="0">
                <a:latin typeface="+mn-ea"/>
              </a:rPr>
              <a:t>    LRU-K</a:t>
            </a:r>
            <a:r>
              <a:rPr lang="zh-CN" altLang="en-US" sz="2400" dirty="0">
                <a:latin typeface="+mn-ea"/>
              </a:rPr>
              <a:t>中的</a:t>
            </a:r>
            <a:r>
              <a:rPr lang="en-US" altLang="zh-CN" sz="2400" dirty="0">
                <a:latin typeface="+mn-ea"/>
              </a:rPr>
              <a:t>K</a:t>
            </a:r>
            <a:r>
              <a:rPr lang="zh-CN" altLang="en-US" sz="2400" dirty="0">
                <a:latin typeface="+mn-ea"/>
              </a:rPr>
              <a:t>是指最近访问页面的次数，</a:t>
            </a:r>
            <a:r>
              <a:rPr lang="en-US" altLang="zh-CN" sz="2400" dirty="0">
                <a:latin typeface="+mn-ea"/>
              </a:rPr>
              <a:t>LRU</a:t>
            </a:r>
            <a:r>
              <a:rPr lang="zh-CN" altLang="en-US" sz="2400" dirty="0">
                <a:latin typeface="+mn-ea"/>
              </a:rPr>
              <a:t>算法可以看作是</a:t>
            </a:r>
            <a:r>
              <a:rPr lang="en-US" altLang="zh-CN" sz="2400" dirty="0">
                <a:latin typeface="+mn-ea"/>
              </a:rPr>
              <a:t>LRU-1</a:t>
            </a:r>
            <a:r>
              <a:rPr lang="zh-CN" altLang="en-US" sz="2400" dirty="0">
                <a:latin typeface="+mn-ea"/>
              </a:rPr>
              <a:t>，但是由于淘汰页面时仅考虑最近</a:t>
            </a:r>
            <a:r>
              <a:rPr lang="en-US" altLang="zh-CN" sz="2400" dirty="0">
                <a:latin typeface="+mn-ea"/>
              </a:rPr>
              <a:t>1</a:t>
            </a:r>
            <a:r>
              <a:rPr lang="zh-CN" altLang="en-US" sz="2400" dirty="0">
                <a:latin typeface="+mn-ea"/>
              </a:rPr>
              <a:t>次访问的情况，可能会因偶发的批量访问导致缓存污染，因此提出了</a:t>
            </a:r>
            <a:r>
              <a:rPr lang="en-US" altLang="zh-CN" sz="2400" dirty="0">
                <a:latin typeface="+mn-ea"/>
              </a:rPr>
              <a:t>LRU-K</a:t>
            </a:r>
            <a:r>
              <a:rPr lang="zh-CN" altLang="en-US" sz="2400" dirty="0">
                <a:latin typeface="+mn-ea"/>
              </a:rPr>
              <a:t>的概念。</a:t>
            </a:r>
            <a:endParaRPr lang="en-US" altLang="zh-CN" sz="2400" dirty="0">
              <a:latin typeface="+mn-ea"/>
            </a:endParaRPr>
          </a:p>
          <a:p>
            <a:pPr marL="0" indent="0" algn="just">
              <a:lnSpc>
                <a:spcPct val="125000"/>
              </a:lnSpc>
              <a:spcBef>
                <a:spcPts val="600"/>
              </a:spcBef>
              <a:buNone/>
            </a:pPr>
            <a:r>
              <a:rPr lang="en-US" altLang="zh-CN" sz="2400" b="1" dirty="0">
                <a:latin typeface="微软雅黑" panose="020B0503020204020204" pitchFamily="34" charset="-122"/>
                <a:ea typeface="微软雅黑" panose="020B0503020204020204" pitchFamily="34" charset="-122"/>
              </a:rPr>
              <a:t>LRU-K</a:t>
            </a:r>
            <a:r>
              <a:rPr lang="zh-CN" altLang="en-US" sz="2400" b="1" dirty="0">
                <a:latin typeface="微软雅黑" panose="020B0503020204020204" pitchFamily="34" charset="-122"/>
                <a:ea typeface="微软雅黑" panose="020B0503020204020204" pitchFamily="34" charset="-122"/>
              </a:rPr>
              <a:t>算法的核心思想：</a:t>
            </a:r>
            <a:r>
              <a:rPr lang="zh-CN" altLang="en-US" sz="2400" b="1" u="sng" dirty="0">
                <a:latin typeface="+mn-ea"/>
              </a:rPr>
              <a:t>将淘汰页面时所考察的最近访问次数由</a:t>
            </a:r>
            <a:r>
              <a:rPr lang="en-US" altLang="zh-CN" sz="2400" b="1" u="sng" dirty="0">
                <a:latin typeface="+mn-ea"/>
              </a:rPr>
              <a:t>1</a:t>
            </a:r>
            <a:r>
              <a:rPr lang="zh-CN" altLang="en-US" sz="2400" b="1" u="sng" dirty="0">
                <a:latin typeface="+mn-ea"/>
              </a:rPr>
              <a:t>提升为</a:t>
            </a:r>
            <a:r>
              <a:rPr lang="en-US" altLang="zh-CN" sz="2400" b="1" u="sng" dirty="0">
                <a:latin typeface="+mn-ea"/>
              </a:rPr>
              <a:t>K</a:t>
            </a:r>
            <a:r>
              <a:rPr lang="zh-CN" altLang="en-US" sz="2400" dirty="0">
                <a:latin typeface="+mn-ea"/>
              </a:rPr>
              <a:t>。</a:t>
            </a:r>
            <a:endParaRPr lang="en-US" altLang="zh-CN" sz="2400" dirty="0">
              <a:latin typeface="+mn-ea"/>
            </a:endParaRPr>
          </a:p>
          <a:p>
            <a:pPr marL="0" indent="0" algn="just">
              <a:lnSpc>
                <a:spcPct val="125000"/>
              </a:lnSpc>
              <a:spcBef>
                <a:spcPts val="600"/>
              </a:spcBef>
              <a:buNone/>
            </a:pPr>
            <a:r>
              <a:rPr lang="en-US" altLang="zh-CN" sz="2400" dirty="0">
                <a:latin typeface="+mn-ea"/>
              </a:rPr>
              <a:t>LRU-K</a:t>
            </a:r>
            <a:r>
              <a:rPr lang="zh-CN" altLang="zh-CN" sz="2400" dirty="0">
                <a:latin typeface="+mn-ea"/>
              </a:rPr>
              <a:t>算法</a:t>
            </a:r>
            <a:r>
              <a:rPr lang="zh-CN" altLang="zh-CN" sz="2400" b="1" dirty="0">
                <a:latin typeface="微软雅黑" panose="020B0503020204020204" pitchFamily="34" charset="-122"/>
                <a:ea typeface="微软雅黑" panose="020B0503020204020204" pitchFamily="34" charset="-122"/>
              </a:rPr>
              <a:t>维护两个队列：</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历史队列</a:t>
            </a:r>
            <a:r>
              <a:rPr lang="zh-CN" altLang="zh-CN" dirty="0">
                <a:latin typeface="+mn-ea"/>
              </a:rPr>
              <a:t>保存着</a:t>
            </a:r>
            <a:r>
              <a:rPr lang="zh-CN" altLang="en-US" dirty="0">
                <a:latin typeface="+mn-ea"/>
              </a:rPr>
              <a:t>新进入内存</a:t>
            </a:r>
            <a:r>
              <a:rPr lang="zh-CN" altLang="zh-CN" dirty="0">
                <a:latin typeface="+mn-ea"/>
              </a:rPr>
              <a:t>的页面及其访问次数</a:t>
            </a:r>
            <a:r>
              <a:rPr lang="zh-CN" altLang="en-US" dirty="0">
                <a:latin typeface="+mn-ea"/>
              </a:rPr>
              <a:t>，还有每一次的访问时间</a:t>
            </a:r>
            <a:r>
              <a:rPr lang="zh-CN" altLang="zh-CN" dirty="0">
                <a:latin typeface="+mn-ea"/>
              </a:rPr>
              <a:t>，当</a:t>
            </a:r>
            <a:r>
              <a:rPr lang="zh-CN" altLang="en-US" dirty="0">
                <a:latin typeface="+mn-ea"/>
              </a:rPr>
              <a:t>一个页面的</a:t>
            </a:r>
            <a:r>
              <a:rPr lang="zh-CN" altLang="zh-CN" dirty="0">
                <a:latin typeface="+mn-ea"/>
              </a:rPr>
              <a:t>访问次数达到</a:t>
            </a:r>
            <a:r>
              <a:rPr lang="en-US" altLang="zh-CN" dirty="0">
                <a:latin typeface="+mn-ea"/>
              </a:rPr>
              <a:t>K</a:t>
            </a:r>
            <a:r>
              <a:rPr lang="zh-CN" altLang="zh-CN" dirty="0">
                <a:latin typeface="+mn-ea"/>
              </a:rPr>
              <a:t>次，则将该页面保存至缓存队列；若历史队列满了，则根据一定的淘汰策略（</a:t>
            </a:r>
            <a:r>
              <a:rPr lang="en-US" altLang="zh-CN" dirty="0">
                <a:latin typeface="+mn-ea"/>
              </a:rPr>
              <a:t>FIFO</a:t>
            </a:r>
            <a:r>
              <a:rPr lang="zh-CN" altLang="zh-CN" dirty="0">
                <a:latin typeface="+mn-ea"/>
              </a:rPr>
              <a:t>、</a:t>
            </a:r>
            <a:r>
              <a:rPr lang="en-US" altLang="zh-CN" dirty="0">
                <a:latin typeface="+mn-ea"/>
              </a:rPr>
              <a:t>LRU</a:t>
            </a:r>
            <a:r>
              <a:rPr lang="zh-CN" altLang="zh-CN" dirty="0">
                <a:latin typeface="+mn-ea"/>
              </a:rPr>
              <a:t>）进行淘汰。</a:t>
            </a:r>
          </a:p>
          <a:p>
            <a:pPr marL="355600" lvl="1" indent="-355600" algn="just">
              <a:lnSpc>
                <a:spcPct val="125000"/>
              </a:lnSpc>
              <a:spcBef>
                <a:spcPts val="600"/>
              </a:spcBef>
              <a:buFont typeface="Wingdings" panose="05000000000000000000" pitchFamily="2" charset="2"/>
              <a:buChar char="Ø"/>
            </a:pPr>
            <a:r>
              <a:rPr lang="zh-CN" altLang="zh-CN" b="1" dirty="0">
                <a:latin typeface="微软雅黑" panose="020B0503020204020204" pitchFamily="34" charset="-122"/>
                <a:ea typeface="微软雅黑" panose="020B0503020204020204" pitchFamily="34" charset="-122"/>
              </a:rPr>
              <a:t>缓存队列</a:t>
            </a:r>
            <a:r>
              <a:rPr lang="zh-CN" altLang="zh-CN" dirty="0">
                <a:latin typeface="+mn-ea"/>
              </a:rPr>
              <a:t>保存着已经访问</a:t>
            </a:r>
            <a:r>
              <a:rPr lang="zh-CN" altLang="en-US" dirty="0">
                <a:latin typeface="+mn-ea"/>
              </a:rPr>
              <a:t>过</a:t>
            </a:r>
            <a:r>
              <a:rPr lang="en-US" altLang="zh-CN" dirty="0">
                <a:latin typeface="+mn-ea"/>
              </a:rPr>
              <a:t>K</a:t>
            </a:r>
            <a:r>
              <a:rPr lang="zh-CN" altLang="zh-CN" dirty="0">
                <a:latin typeface="+mn-ea"/>
              </a:rPr>
              <a:t>次的页面，当该队列满了之后，则</a:t>
            </a:r>
            <a:r>
              <a:rPr lang="zh-CN" altLang="en-US" dirty="0">
                <a:latin typeface="+mn-ea"/>
              </a:rPr>
              <a:t>根据</a:t>
            </a:r>
            <a:r>
              <a:rPr lang="en-US" altLang="zh-CN" dirty="0">
                <a:latin typeface="+mn-ea"/>
              </a:rPr>
              <a:t>LRU</a:t>
            </a:r>
            <a:r>
              <a:rPr lang="zh-CN" altLang="en-US" dirty="0">
                <a:latin typeface="+mn-ea"/>
              </a:rPr>
              <a:t>策略淘汰倒数第</a:t>
            </a:r>
            <a:r>
              <a:rPr lang="en-US" altLang="zh-CN" dirty="0">
                <a:latin typeface="+mn-ea"/>
              </a:rPr>
              <a:t>K</a:t>
            </a:r>
            <a:r>
              <a:rPr lang="zh-CN" altLang="zh-CN" dirty="0">
                <a:latin typeface="+mn-ea"/>
              </a:rPr>
              <a:t>次访问距离现在最久的那个页面。</a:t>
            </a:r>
            <a:endParaRPr lang="zh-CN" altLang="en-US" dirty="0"/>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12"/>
          </p:nvPr>
        </p:nvSpPr>
        <p:spPr/>
        <p:txBody>
          <a:bodyPr/>
          <a:lstStyle/>
          <a:p>
            <a:pPr>
              <a:defRPr/>
            </a:pPr>
            <a:fld id="{B5257BD2-82AF-4553-8A1D-7A16DECA446F}" type="slidenum">
              <a:rPr lang="en-US" altLang="zh-CN" smtClean="0"/>
              <a:pPr>
                <a:defRPr/>
              </a:pPr>
              <a:t>65</a:t>
            </a:fld>
            <a:endParaRPr lang="en-US" altLang="zh-CN"/>
          </a:p>
        </p:txBody>
      </p:sp>
    </p:spTree>
    <p:extLst>
      <p:ext uri="{BB962C8B-B14F-4D97-AF65-F5344CB8AC3E}">
        <p14:creationId xmlns:p14="http://schemas.microsoft.com/office/powerpoint/2010/main" val="2434805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370" y="682805"/>
            <a:ext cx="9145015" cy="6197722"/>
          </a:xfrm>
        </p:spPr>
        <p:txBody>
          <a:bodyPr vert="horz" wrap="square" lIns="91440" tIns="45720" rIns="91440" bIns="0" numCol="1" anchor="t" anchorCtr="0" compatLnSpc="1">
            <a:prstTxWarp prst="textNoShape">
              <a:avLst/>
            </a:prstTxWarp>
            <a:normAutofit fontScale="92500" lnSpcReduction="10000"/>
          </a:bodyPr>
          <a:lstStyle/>
          <a:p>
            <a:pPr marL="0" indent="0">
              <a:buNone/>
            </a:pPr>
            <a:r>
              <a:rPr lang="en-US" altLang="zh-CN" sz="2000" dirty="0"/>
              <a:t>if (p</a:t>
            </a:r>
            <a:r>
              <a:rPr lang="zh-CN" altLang="en-US" sz="2000" dirty="0"/>
              <a:t>已经在缓冲区</a:t>
            </a:r>
            <a:r>
              <a:rPr lang="en-US" altLang="zh-CN" sz="2000" dirty="0"/>
              <a:t>) {</a:t>
            </a:r>
          </a:p>
          <a:p>
            <a:pPr marL="0" indent="0">
              <a:buNone/>
            </a:pPr>
            <a:r>
              <a:rPr lang="en-US" altLang="zh-CN" sz="2000" dirty="0"/>
              <a:t>    if (</a:t>
            </a:r>
            <a:r>
              <a:rPr lang="zh-CN" altLang="en-US" sz="2000" dirty="0"/>
              <a:t>本次访问时间</a:t>
            </a:r>
            <a:r>
              <a:rPr lang="en-US" altLang="zh-CN" sz="2000" dirty="0"/>
              <a:t>t</a:t>
            </a:r>
            <a:r>
              <a:rPr lang="zh-CN" altLang="en-US" sz="2000" dirty="0"/>
              <a:t>与</a:t>
            </a:r>
            <a:r>
              <a:rPr lang="en-US" altLang="zh-CN" sz="2000" dirty="0"/>
              <a:t>p</a:t>
            </a:r>
            <a:r>
              <a:rPr lang="zh-CN" altLang="en-US" sz="2000" dirty="0"/>
              <a:t>的最近访问时间</a:t>
            </a:r>
            <a:r>
              <a:rPr lang="en-US" altLang="zh-CN" sz="2000" dirty="0"/>
              <a:t>LAST(p)</a:t>
            </a:r>
            <a:r>
              <a:rPr lang="zh-CN" altLang="en-US" sz="2000" dirty="0"/>
              <a:t>的间隔大于关联访问阈值</a:t>
            </a:r>
            <a:r>
              <a:rPr lang="en-US" altLang="zh-CN" sz="2000" dirty="0"/>
              <a:t>CRP) </a:t>
            </a:r>
          </a:p>
          <a:p>
            <a:pPr marL="0" indent="0">
              <a:buNone/>
            </a:pPr>
            <a:r>
              <a:rPr lang="en-US" altLang="zh-CN" sz="2000" dirty="0"/>
              <a:t>        </a:t>
            </a:r>
            <a:r>
              <a:rPr lang="zh-CN" altLang="en-US" sz="2000" dirty="0"/>
              <a:t>更新</a:t>
            </a:r>
            <a:r>
              <a:rPr lang="en-US" altLang="zh-CN" sz="2000" dirty="0"/>
              <a:t>p</a:t>
            </a:r>
            <a:r>
              <a:rPr lang="zh-CN" altLang="en-US" sz="2000" dirty="0"/>
              <a:t>的历史访问信息</a:t>
            </a:r>
            <a:r>
              <a:rPr lang="en-US" altLang="zh-CN" sz="2000" dirty="0"/>
              <a:t>HIST(p) </a:t>
            </a:r>
            <a:r>
              <a:rPr lang="zh-CN" altLang="en-US" sz="2000" dirty="0"/>
              <a:t>和 </a:t>
            </a:r>
            <a:r>
              <a:rPr lang="en-US" altLang="zh-CN" sz="2000" dirty="0"/>
              <a:t>LAST(p);</a:t>
            </a:r>
          </a:p>
          <a:p>
            <a:pPr marL="0" indent="0">
              <a:buNone/>
            </a:pPr>
            <a:r>
              <a:rPr lang="en-US" altLang="zh-CN" sz="2000" dirty="0"/>
              <a:t>    else </a:t>
            </a:r>
            <a:r>
              <a:rPr lang="zh-CN" altLang="en-US" sz="2000" dirty="0"/>
              <a:t>只更新</a:t>
            </a:r>
            <a:r>
              <a:rPr lang="en-US" altLang="zh-CN" sz="2000" dirty="0"/>
              <a:t>LAST(p);</a:t>
            </a:r>
          </a:p>
          <a:p>
            <a:pPr marL="0" indent="0">
              <a:buNone/>
            </a:pPr>
            <a:r>
              <a:rPr lang="en-US" altLang="zh-CN" sz="2000" dirty="0"/>
              <a:t>}</a:t>
            </a:r>
          </a:p>
          <a:p>
            <a:pPr marL="0" indent="0">
              <a:buNone/>
            </a:pPr>
            <a:r>
              <a:rPr lang="en-US" altLang="zh-CN" sz="2000" dirty="0"/>
              <a:t>//</a:t>
            </a:r>
            <a:r>
              <a:rPr lang="zh-CN" altLang="en-US" sz="2000" dirty="0"/>
              <a:t>若</a:t>
            </a:r>
            <a:r>
              <a:rPr lang="en-US" altLang="zh-CN" sz="2000" dirty="0"/>
              <a:t>p</a:t>
            </a:r>
            <a:r>
              <a:rPr lang="zh-CN" altLang="en-US" sz="2000" dirty="0"/>
              <a:t>不在缓冲区，则需为其在缓冲区里找一个空位</a:t>
            </a:r>
            <a:r>
              <a:rPr lang="en-US" altLang="zh-CN" sz="2000" dirty="0"/>
              <a:t>victim</a:t>
            </a:r>
          </a:p>
          <a:p>
            <a:pPr marL="0" indent="0">
              <a:buNone/>
            </a:pPr>
            <a:r>
              <a:rPr lang="en-US" altLang="zh-CN" sz="2000" dirty="0"/>
              <a:t>else { </a:t>
            </a:r>
          </a:p>
          <a:p>
            <a:pPr marL="0" indent="0">
              <a:buNone/>
            </a:pPr>
            <a:r>
              <a:rPr lang="en-US" altLang="zh-CN" sz="2000" dirty="0"/>
              <a:t>    min = t;</a:t>
            </a:r>
          </a:p>
          <a:p>
            <a:pPr marL="0" indent="0">
              <a:buNone/>
            </a:pPr>
            <a:r>
              <a:rPr lang="en-US" altLang="zh-CN" sz="2000" dirty="0"/>
              <a:t>    for (</a:t>
            </a:r>
            <a:r>
              <a:rPr lang="zh-CN" altLang="en-US" sz="2000" dirty="0"/>
              <a:t>缓冲区中的每个页面</a:t>
            </a:r>
            <a:r>
              <a:rPr lang="en-US" altLang="zh-CN" sz="2000" dirty="0"/>
              <a:t>q) {</a:t>
            </a:r>
          </a:p>
          <a:p>
            <a:pPr marL="0" indent="0">
              <a:buNone/>
            </a:pPr>
            <a:r>
              <a:rPr lang="en-US" altLang="zh-CN" sz="2000" dirty="0"/>
              <a:t>        if (t </a:t>
            </a:r>
            <a:r>
              <a:rPr lang="en-US" altLang="zh-CN" sz="2000" dirty="0">
                <a:latin typeface="Verdana" panose="020B0604030504040204" pitchFamily="34" charset="0"/>
                <a:ea typeface="Verdana" panose="020B0604030504040204" pitchFamily="34" charset="0"/>
              </a:rPr>
              <a:t>‒ </a:t>
            </a:r>
            <a:r>
              <a:rPr lang="en-US" altLang="zh-CN" sz="2000" dirty="0"/>
              <a:t>LAST(q) &gt; CRP and q</a:t>
            </a:r>
            <a:r>
              <a:rPr lang="zh-CN" altLang="en-US" sz="2000" dirty="0"/>
              <a:t>的倒数第</a:t>
            </a:r>
            <a:r>
              <a:rPr lang="en-US" altLang="zh-CN" sz="2000" dirty="0"/>
              <a:t>K</a:t>
            </a:r>
            <a:r>
              <a:rPr lang="zh-CN" altLang="en-US" sz="2000" dirty="0"/>
              <a:t>次访问</a:t>
            </a:r>
            <a:r>
              <a:rPr lang="en-US" altLang="zh-CN" sz="2000" dirty="0"/>
              <a:t>HIST(q, K)</a:t>
            </a:r>
            <a:r>
              <a:rPr lang="zh-CN" altLang="en-US" sz="2000" dirty="0"/>
              <a:t> </a:t>
            </a:r>
            <a:r>
              <a:rPr lang="en-US" altLang="zh-CN" sz="2000" dirty="0"/>
              <a:t>&lt; min</a:t>
            </a:r>
            <a:r>
              <a:rPr lang="zh-CN" altLang="en-US" sz="2000" dirty="0"/>
              <a:t>）</a:t>
            </a:r>
            <a:r>
              <a:rPr lang="en-US" altLang="zh-CN" sz="2000" dirty="0"/>
              <a:t>{</a:t>
            </a:r>
          </a:p>
          <a:p>
            <a:pPr marL="0" indent="0">
              <a:buNone/>
            </a:pPr>
            <a:r>
              <a:rPr lang="en-US" altLang="zh-CN" sz="2000" dirty="0"/>
              <a:t>            victim = q;</a:t>
            </a:r>
          </a:p>
          <a:p>
            <a:pPr marL="0" indent="0">
              <a:buNone/>
            </a:pPr>
            <a:r>
              <a:rPr lang="en-US" altLang="zh-CN" sz="2000" dirty="0"/>
              <a:t>            min = HIST(q, K); </a:t>
            </a:r>
          </a:p>
          <a:p>
            <a:pPr marL="0" indent="0">
              <a:buNone/>
            </a:pPr>
            <a:r>
              <a:rPr lang="en-US" altLang="zh-CN" sz="2000" dirty="0"/>
              <a:t>        }</a:t>
            </a:r>
          </a:p>
          <a:p>
            <a:pPr marL="0" indent="0">
              <a:buNone/>
            </a:pPr>
            <a:r>
              <a:rPr lang="en-US" altLang="zh-CN" sz="2000" dirty="0"/>
              <a:t>    }</a:t>
            </a:r>
          </a:p>
          <a:p>
            <a:pPr marL="0" indent="0">
              <a:buNone/>
            </a:pPr>
            <a:r>
              <a:rPr lang="en-US" altLang="zh-CN" sz="2000" dirty="0"/>
              <a:t>    if (victim</a:t>
            </a:r>
            <a:r>
              <a:rPr lang="zh-CN" altLang="en-US" sz="2000" dirty="0"/>
              <a:t>为脏页</a:t>
            </a:r>
            <a:r>
              <a:rPr lang="en-US" altLang="zh-CN" sz="2000" dirty="0"/>
              <a:t>)  </a:t>
            </a:r>
            <a:r>
              <a:rPr lang="zh-CN" altLang="en-US" sz="2000" dirty="0"/>
              <a:t>将</a:t>
            </a:r>
            <a:r>
              <a:rPr lang="en-US" altLang="zh-CN" sz="2000" dirty="0"/>
              <a:t>victim</a:t>
            </a:r>
            <a:r>
              <a:rPr lang="zh-CN" altLang="en-US" sz="2000" dirty="0"/>
              <a:t>页面写入磁盘</a:t>
            </a:r>
            <a:r>
              <a:rPr lang="en-US" altLang="zh-CN" sz="2000" dirty="0"/>
              <a:t>;</a:t>
            </a:r>
          </a:p>
          <a:p>
            <a:pPr marL="0" indent="0">
              <a:buNone/>
            </a:pPr>
            <a:r>
              <a:rPr lang="en-US" altLang="zh-CN" sz="2000" dirty="0"/>
              <a:t>    </a:t>
            </a:r>
            <a:r>
              <a:rPr lang="zh-CN" altLang="en-US" sz="2000" dirty="0"/>
              <a:t>将</a:t>
            </a:r>
            <a:r>
              <a:rPr lang="en-US" altLang="zh-CN" sz="2000" dirty="0"/>
              <a:t>p</a:t>
            </a:r>
            <a:r>
              <a:rPr lang="zh-CN" altLang="en-US" sz="2000" dirty="0"/>
              <a:t>读入</a:t>
            </a:r>
            <a:r>
              <a:rPr lang="en-US" altLang="zh-CN" sz="2000" dirty="0"/>
              <a:t>victim</a:t>
            </a:r>
            <a:r>
              <a:rPr lang="zh-CN" altLang="en-US" sz="2000" dirty="0"/>
              <a:t>页面所在的帧</a:t>
            </a:r>
            <a:r>
              <a:rPr lang="en-US" altLang="zh-CN" sz="2000" dirty="0"/>
              <a:t>;</a:t>
            </a:r>
          </a:p>
          <a:p>
            <a:pPr marL="0" indent="0">
              <a:buNone/>
            </a:pPr>
            <a:r>
              <a:rPr lang="en-US" altLang="zh-CN" sz="2000" dirty="0"/>
              <a:t>    if (HIST(p)</a:t>
            </a:r>
            <a:r>
              <a:rPr lang="zh-CN" altLang="en-US" sz="2000" dirty="0"/>
              <a:t>不存在</a:t>
            </a:r>
            <a:r>
              <a:rPr lang="en-US" altLang="zh-CN" sz="2000" dirty="0"/>
              <a:t>) </a:t>
            </a:r>
            <a:r>
              <a:rPr lang="zh-CN" altLang="en-US" sz="2000" dirty="0"/>
              <a:t>创建并初始化</a:t>
            </a:r>
            <a:r>
              <a:rPr lang="en-US" altLang="zh-CN" sz="2000" dirty="0"/>
              <a:t>HIST(p);</a:t>
            </a:r>
          </a:p>
          <a:p>
            <a:pPr marL="0" indent="0">
              <a:buNone/>
            </a:pPr>
            <a:r>
              <a:rPr lang="en-US" altLang="zh-CN" sz="2000" dirty="0"/>
              <a:t>    </a:t>
            </a:r>
            <a:r>
              <a:rPr lang="zh-CN" altLang="en-US" sz="2000" dirty="0"/>
              <a:t>更新</a:t>
            </a:r>
            <a:r>
              <a:rPr lang="en-US" altLang="zh-CN" sz="2000" dirty="0"/>
              <a:t>HIST(p)</a:t>
            </a:r>
            <a:r>
              <a:rPr lang="zh-CN" altLang="en-US" sz="2000" dirty="0"/>
              <a:t>和</a:t>
            </a:r>
            <a:r>
              <a:rPr lang="en-US" altLang="zh-CN" sz="2000" dirty="0"/>
              <a:t>LAST(p);    </a:t>
            </a:r>
          </a:p>
          <a:p>
            <a:pPr marL="0" indent="0">
              <a:buNone/>
            </a:pPr>
            <a:r>
              <a:rPr lang="en-US" altLang="zh-CN" sz="2000" dirty="0"/>
              <a:t>}</a:t>
            </a:r>
            <a:endParaRPr lang="zh-CN" altLang="en-US" sz="2000" dirty="0"/>
          </a:p>
        </p:txBody>
      </p:sp>
      <p:sp>
        <p:nvSpPr>
          <p:cNvPr id="5" name="圆角矩形标注 4"/>
          <p:cNvSpPr/>
          <p:nvPr/>
        </p:nvSpPr>
        <p:spPr>
          <a:xfrm>
            <a:off x="6384032" y="1196752"/>
            <a:ext cx="5400600" cy="864096"/>
          </a:xfrm>
          <a:prstGeom prst="wedgeRoundRectCallout">
            <a:avLst>
              <a:gd name="adj1" fmla="val -34909"/>
              <a:gd name="adj2" fmla="val -76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两次间隔很近的访问被称为关联访问，因通常属于同一个操作，在统计访问次数时只算一次。</a:t>
            </a:r>
          </a:p>
        </p:txBody>
      </p:sp>
      <p:sp>
        <p:nvSpPr>
          <p:cNvPr id="6" name="圆角矩形 5"/>
          <p:cNvSpPr/>
          <p:nvPr/>
        </p:nvSpPr>
        <p:spPr>
          <a:xfrm>
            <a:off x="8184232" y="2493972"/>
            <a:ext cx="3600400" cy="22041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prstClr val="white"/>
                </a:solidFill>
                <a:latin typeface="微软雅黑" panose="020B0503020204020204" pitchFamily="34" charset="-122"/>
                <a:ea typeface="微软雅黑" panose="020B0503020204020204" pitchFamily="34" charset="-122"/>
              </a:rPr>
              <a:t>历史访问信息</a:t>
            </a:r>
            <a:r>
              <a:rPr lang="en-US" altLang="zh-CN" sz="2000" dirty="0">
                <a:solidFill>
                  <a:prstClr val="white"/>
                </a:solidFill>
                <a:latin typeface="微软雅黑" panose="020B0503020204020204" pitchFamily="34" charset="-122"/>
                <a:ea typeface="微软雅黑" panose="020B0503020204020204" pitchFamily="34" charset="-122"/>
              </a:rPr>
              <a:t>HIST(p) </a:t>
            </a:r>
            <a:r>
              <a:rPr lang="zh-CN" altLang="en-US" sz="2000" dirty="0">
                <a:solidFill>
                  <a:prstClr val="white"/>
                </a:solidFill>
                <a:latin typeface="微软雅黑" panose="020B0503020204020204" pitchFamily="34" charset="-122"/>
                <a:ea typeface="微软雅黑" panose="020B0503020204020204" pitchFamily="34" charset="-122"/>
              </a:rPr>
              <a:t>：一个长度为</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的数组，记录了页面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prstClr val="white"/>
                </a:solidFill>
                <a:latin typeface="微软雅黑" panose="020B0503020204020204" pitchFamily="34" charset="-122"/>
                <a:ea typeface="微软雅黑" panose="020B0503020204020204" pitchFamily="34" charset="-122"/>
              </a:rPr>
              <a:t>最近</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次被访问的时间。</a:t>
            </a:r>
            <a:r>
              <a:rPr lang="en-US" altLang="zh-CN" sz="2000" dirty="0">
                <a:solidFill>
                  <a:prstClr val="white"/>
                </a:solidFill>
                <a:latin typeface="微软雅黑" panose="020B0503020204020204" pitchFamily="34" charset="-122"/>
                <a:ea typeface="微软雅黑" panose="020B0503020204020204" pitchFamily="34" charset="-122"/>
              </a:rPr>
              <a:t>HIST(p,1)</a:t>
            </a:r>
            <a:r>
              <a:rPr lang="zh-CN" altLang="en-US" sz="2000" dirty="0">
                <a:solidFill>
                  <a:prstClr val="white"/>
                </a:solidFill>
                <a:latin typeface="微软雅黑" panose="020B0503020204020204" pitchFamily="34" charset="-122"/>
                <a:ea typeface="微软雅黑" panose="020B0503020204020204" pitchFamily="34" charset="-122"/>
              </a:rPr>
              <a:t>表示最近一次访问的时间，</a:t>
            </a:r>
            <a:r>
              <a:rPr lang="en-US" altLang="zh-CN" sz="2000" dirty="0">
                <a:solidFill>
                  <a:prstClr val="white"/>
                </a:solidFill>
                <a:latin typeface="微软雅黑" panose="020B0503020204020204" pitchFamily="34" charset="-122"/>
                <a:ea typeface="微软雅黑" panose="020B0503020204020204" pitchFamily="34" charset="-122"/>
              </a:rPr>
              <a:t> HIST(</a:t>
            </a:r>
            <a:r>
              <a:rPr lang="en-US" altLang="zh-CN" sz="2000" dirty="0" err="1">
                <a:solidFill>
                  <a:prstClr val="white"/>
                </a:solidFill>
                <a:latin typeface="微软雅黑" panose="020B0503020204020204" pitchFamily="34" charset="-122"/>
                <a:ea typeface="微软雅黑" panose="020B0503020204020204" pitchFamily="34" charset="-122"/>
              </a:rPr>
              <a:t>p,K</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表示倒数第</a:t>
            </a:r>
            <a:r>
              <a:rPr lang="en-US" altLang="zh-CN" sz="2000" dirty="0">
                <a:solidFill>
                  <a:prstClr val="white"/>
                </a:solidFill>
                <a:latin typeface="微软雅黑" panose="020B0503020204020204" pitchFamily="34" charset="-122"/>
                <a:ea typeface="微软雅黑" panose="020B0503020204020204" pitchFamily="34" charset="-122"/>
              </a:rPr>
              <a:t>K</a:t>
            </a:r>
            <a:r>
              <a:rPr lang="zh-CN" altLang="en-US" sz="2000" dirty="0">
                <a:solidFill>
                  <a:prstClr val="white"/>
                </a:solidFill>
                <a:latin typeface="微软雅黑" panose="020B0503020204020204" pitchFamily="34" charset="-122"/>
                <a:ea typeface="微软雅黑" panose="020B0503020204020204" pitchFamily="34" charset="-122"/>
              </a:rPr>
              <a:t>次访问的时间。</a:t>
            </a:r>
          </a:p>
        </p:txBody>
      </p:sp>
      <p:sp>
        <p:nvSpPr>
          <p:cNvPr id="7" name="圆角矩形 6"/>
          <p:cNvSpPr/>
          <p:nvPr/>
        </p:nvSpPr>
        <p:spPr>
          <a:xfrm>
            <a:off x="8184232" y="5118157"/>
            <a:ext cx="3600400" cy="847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prstClr val="white"/>
                </a:solidFill>
                <a:latin typeface="微软雅黑" panose="020B0503020204020204" pitchFamily="34" charset="-122"/>
                <a:ea typeface="微软雅黑" panose="020B0503020204020204" pitchFamily="34" charset="-122"/>
              </a:rPr>
              <a:t>LAST(p) </a:t>
            </a:r>
            <a:r>
              <a:rPr lang="zh-CN" altLang="en-US" sz="2000" dirty="0">
                <a:solidFill>
                  <a:prstClr val="white"/>
                </a:solidFill>
                <a:latin typeface="微软雅黑" panose="020B0503020204020204" pitchFamily="34" charset="-122"/>
                <a:ea typeface="微软雅黑" panose="020B0503020204020204" pitchFamily="34" charset="-122"/>
              </a:rPr>
              <a:t>：页面</a:t>
            </a:r>
            <a:r>
              <a:rPr lang="en-US" altLang="zh-CN" sz="2000" dirty="0">
                <a:solidFill>
                  <a:prstClr val="white"/>
                </a:solidFill>
                <a:latin typeface="微软雅黑" panose="020B0503020204020204" pitchFamily="34" charset="-122"/>
                <a:ea typeface="微软雅黑" panose="020B0503020204020204" pitchFamily="34" charset="-122"/>
              </a:rPr>
              <a:t>p</a:t>
            </a:r>
            <a:r>
              <a:rPr lang="zh-CN" altLang="en-US" sz="2000" dirty="0">
                <a:solidFill>
                  <a:prstClr val="white"/>
                </a:solidFill>
                <a:latin typeface="微软雅黑" panose="020B0503020204020204" pitchFamily="34" charset="-122"/>
                <a:ea typeface="微软雅黑" panose="020B0503020204020204" pitchFamily="34" charset="-122"/>
              </a:rPr>
              <a:t>最后一次被访问的时间。</a:t>
            </a:r>
          </a:p>
        </p:txBody>
      </p:sp>
      <p:sp>
        <p:nvSpPr>
          <p:cNvPr id="2" name="星形: 七角 1">
            <a:extLst>
              <a:ext uri="{FF2B5EF4-FFF2-40B4-BE49-F238E27FC236}">
                <a16:creationId xmlns:a16="http://schemas.microsoft.com/office/drawing/2014/main" id="{5E3B5690-C451-461B-A667-FCA17B2CE6AE}"/>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4" name="灯片编号占位符 3">
            <a:extLst>
              <a:ext uri="{FF2B5EF4-FFF2-40B4-BE49-F238E27FC236}">
                <a16:creationId xmlns:a16="http://schemas.microsoft.com/office/drawing/2014/main" id="{8356BD1F-CCB6-4017-9783-E566EE1DACB5}"/>
              </a:ext>
            </a:extLst>
          </p:cNvPr>
          <p:cNvSpPr>
            <a:spLocks noGrp="1"/>
          </p:cNvSpPr>
          <p:nvPr>
            <p:ph type="sldNum" sz="quarter" idx="12"/>
          </p:nvPr>
        </p:nvSpPr>
        <p:spPr/>
        <p:txBody>
          <a:bodyPr/>
          <a:lstStyle/>
          <a:p>
            <a:pPr>
              <a:defRPr/>
            </a:pPr>
            <a:fld id="{B5257BD2-82AF-4553-8A1D-7A16DECA446F}" type="slidenum">
              <a:rPr lang="en-US" altLang="zh-CN" smtClean="0"/>
              <a:pPr>
                <a:defRPr/>
              </a:pPr>
              <a:t>66</a:t>
            </a:fld>
            <a:endParaRPr lang="en-US" altLang="zh-CN"/>
          </a:p>
        </p:txBody>
      </p:sp>
    </p:spTree>
    <p:extLst>
      <p:ext uri="{BB962C8B-B14F-4D97-AF65-F5344CB8AC3E}">
        <p14:creationId xmlns:p14="http://schemas.microsoft.com/office/powerpoint/2010/main" val="204720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LUR-K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zh-CN" dirty="0"/>
              <a:t>页面第一次被访问，添加到历史队列中。</a:t>
            </a:r>
          </a:p>
          <a:p>
            <a:pPr>
              <a:lnSpc>
                <a:spcPct val="150000"/>
              </a:lnSpc>
              <a:spcBef>
                <a:spcPts val="0"/>
              </a:spcBef>
            </a:pPr>
            <a:r>
              <a:rPr lang="zh-CN" altLang="zh-CN" dirty="0"/>
              <a:t>若历史队列满了，根据一定的缓存策略进行淘汰。</a:t>
            </a:r>
            <a:endParaRPr lang="zh-CN" altLang="en-US" dirty="0"/>
          </a:p>
        </p:txBody>
      </p:sp>
      <p:graphicFrame>
        <p:nvGraphicFramePr>
          <p:cNvPr id="4" name="表格 3"/>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5" name="文本框 4"/>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1916832"/>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15" name="表格 14"/>
          <p:cNvGraphicFramePr>
            <a:graphicFrameLocks noGrp="1"/>
          </p:cNvGraphicFramePr>
          <p:nvPr/>
        </p:nvGraphicFramePr>
        <p:xfrm>
          <a:off x="7164201" y="3607953"/>
          <a:ext cx="1038767" cy="39624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chemeClr val="accent1">
                        <a:lumMod val="40000"/>
                        <a:lumOff val="60000"/>
                      </a:schemeClr>
                    </a:solidFill>
                  </a:tcPr>
                </a:tc>
                <a:extLst>
                  <a:ext uri="{0D108BD9-81ED-4DB2-BD59-A6C34878D82A}">
                    <a16:rowId xmlns:a16="http://schemas.microsoft.com/office/drawing/2014/main" val="3932894082"/>
                  </a:ext>
                </a:extLst>
              </a:tr>
            </a:tbl>
          </a:graphicData>
        </a:graphic>
      </p:graphicFrame>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804030" y="2869372"/>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，淘汰</a:t>
            </a:r>
            <a:r>
              <a:rPr lang="en-US" altLang="zh-CN" sz="2000" dirty="0">
                <a:solidFill>
                  <a:prstClr val="black"/>
                </a:solidFill>
                <a:latin typeface="微软雅黑" panose="020B0503020204020204" pitchFamily="34" charset="-122"/>
                <a:ea typeface="微软雅黑" panose="020B0503020204020204" pitchFamily="34" charset="-122"/>
              </a:rPr>
              <a:t>P1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7" name="灯片编号占位符 6">
            <a:extLst>
              <a:ext uri="{FF2B5EF4-FFF2-40B4-BE49-F238E27FC236}">
                <a16:creationId xmlns:a16="http://schemas.microsoft.com/office/drawing/2014/main" id="{7C74219B-E624-4753-870E-756CF501BA89}"/>
              </a:ext>
            </a:extLst>
          </p:cNvPr>
          <p:cNvSpPr>
            <a:spLocks noGrp="1"/>
          </p:cNvSpPr>
          <p:nvPr>
            <p:ph type="sldNum" sz="quarter" idx="12"/>
          </p:nvPr>
        </p:nvSpPr>
        <p:spPr/>
        <p:txBody>
          <a:bodyPr/>
          <a:lstStyle/>
          <a:p>
            <a:pPr>
              <a:defRPr/>
            </a:pPr>
            <a:fld id="{B5257BD2-82AF-4553-8A1D-7A16DECA446F}" type="slidenum">
              <a:rPr lang="en-US" altLang="zh-CN" smtClean="0"/>
              <a:pPr>
                <a:defRPr/>
              </a:pPr>
              <a:t>67</a:t>
            </a:fld>
            <a:endParaRPr lang="en-US" altLang="zh-CN"/>
          </a:p>
        </p:txBody>
      </p:sp>
    </p:spTree>
    <p:extLst>
      <p:ext uri="{BB962C8B-B14F-4D97-AF65-F5344CB8AC3E}">
        <p14:creationId xmlns:p14="http://schemas.microsoft.com/office/powerpoint/2010/main" val="9951872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LUR-K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当历史队列中的某个页面第</a:t>
            </a:r>
            <a:r>
              <a:rPr lang="en-US" altLang="zh-CN" dirty="0"/>
              <a:t>K</a:t>
            </a:r>
            <a:r>
              <a:rPr lang="zh-CN" altLang="en-US" dirty="0"/>
              <a:t>次被访问时，该页面从历史队列中出栈，并存放至缓存队列。</a:t>
            </a:r>
          </a:p>
        </p:txBody>
      </p:sp>
      <p:graphicFrame>
        <p:nvGraphicFramePr>
          <p:cNvPr id="5" name="表格 4"/>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FFC000"/>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4" name="右箭头 13"/>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04030" y="2636912"/>
            <a:ext cx="2228074"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，将</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移入缓存队列</a:t>
            </a:r>
          </a:p>
        </p:txBody>
      </p:sp>
      <p:sp>
        <p:nvSpPr>
          <p:cNvPr id="4" name="灯片编号占位符 3">
            <a:extLst>
              <a:ext uri="{FF2B5EF4-FFF2-40B4-BE49-F238E27FC236}">
                <a16:creationId xmlns:a16="http://schemas.microsoft.com/office/drawing/2014/main" id="{BF03256A-C470-4545-B7FA-90DDD24F5B89}"/>
              </a:ext>
            </a:extLst>
          </p:cNvPr>
          <p:cNvSpPr>
            <a:spLocks noGrp="1"/>
          </p:cNvSpPr>
          <p:nvPr>
            <p:ph type="sldNum" sz="quarter" idx="12"/>
          </p:nvPr>
        </p:nvSpPr>
        <p:spPr/>
        <p:txBody>
          <a:bodyPr/>
          <a:lstStyle/>
          <a:p>
            <a:pPr>
              <a:defRPr/>
            </a:pPr>
            <a:fld id="{B5257BD2-82AF-4553-8A1D-7A16DECA446F}" type="slidenum">
              <a:rPr lang="en-US" altLang="zh-CN" smtClean="0"/>
              <a:pPr>
                <a:defRPr/>
              </a:pPr>
              <a:t>68</a:t>
            </a:fld>
            <a:endParaRPr lang="en-US" altLang="zh-CN"/>
          </a:p>
        </p:txBody>
      </p:sp>
    </p:spTree>
    <p:extLst>
      <p:ext uri="{BB962C8B-B14F-4D97-AF65-F5344CB8AC3E}">
        <p14:creationId xmlns:p14="http://schemas.microsoft.com/office/powerpoint/2010/main" val="3148119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LUR-K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缓存队列中的页面再次被访问时，更新缓存队列中该页面的位置。</a:t>
            </a:r>
          </a:p>
        </p:txBody>
      </p:sp>
      <p:graphicFrame>
        <p:nvGraphicFramePr>
          <p:cNvPr id="5" name="表格 4"/>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6" name="表格 5"/>
          <p:cNvGraphicFramePr>
            <a:graphicFrameLocks noGrp="1"/>
          </p:cNvGraphicFramePr>
          <p:nvPr/>
        </p:nvGraphicFramePr>
        <p:xfrm>
          <a:off x="368871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再次访问</a:t>
            </a:r>
            <a:r>
              <a:rPr lang="en-US" altLang="zh-CN" sz="2000" dirty="0">
                <a:solidFill>
                  <a:prstClr val="black"/>
                </a:solidFill>
                <a:latin typeface="微软雅黑" panose="020B0503020204020204" pitchFamily="34" charset="-122"/>
                <a:ea typeface="微软雅黑" panose="020B0503020204020204" pitchFamily="34" charset="-122"/>
              </a:rPr>
              <a:t>P2</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次的访问时间重新排序</a:t>
            </a:r>
          </a:p>
        </p:txBody>
      </p:sp>
      <p:sp>
        <p:nvSpPr>
          <p:cNvPr id="4" name="灯片编号占位符 3">
            <a:extLst>
              <a:ext uri="{FF2B5EF4-FFF2-40B4-BE49-F238E27FC236}">
                <a16:creationId xmlns:a16="http://schemas.microsoft.com/office/drawing/2014/main" id="{EE144C58-7F58-496E-818D-7C4E0BAE28D0}"/>
              </a:ext>
            </a:extLst>
          </p:cNvPr>
          <p:cNvSpPr>
            <a:spLocks noGrp="1"/>
          </p:cNvSpPr>
          <p:nvPr>
            <p:ph type="sldNum" sz="quarter" idx="12"/>
          </p:nvPr>
        </p:nvSpPr>
        <p:spPr/>
        <p:txBody>
          <a:bodyPr/>
          <a:lstStyle/>
          <a:p>
            <a:pPr>
              <a:defRPr/>
            </a:pPr>
            <a:fld id="{B5257BD2-82AF-4553-8A1D-7A16DECA446F}" type="slidenum">
              <a:rPr lang="en-US" altLang="zh-CN" smtClean="0"/>
              <a:pPr>
                <a:defRPr/>
              </a:pPr>
              <a:t>69</a:t>
            </a:fld>
            <a:endParaRPr lang="en-US" altLang="zh-CN"/>
          </a:p>
        </p:txBody>
      </p:sp>
    </p:spTree>
    <p:extLst>
      <p:ext uri="{BB962C8B-B14F-4D97-AF65-F5344CB8AC3E}">
        <p14:creationId xmlns:p14="http://schemas.microsoft.com/office/powerpoint/2010/main" val="34469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1.1.2 </a:t>
            </a:r>
            <a:r>
              <a:rPr lang="zh-CN" altLang="en-US" dirty="0"/>
              <a:t>用于数据库的存储介质及其架构</a:t>
            </a:r>
            <a:endParaRPr lang="en-US" altLang="zh-CN" dirty="0"/>
          </a:p>
        </p:txBody>
      </p:sp>
      <p:sp>
        <p:nvSpPr>
          <p:cNvPr id="3" name="内容占位符 2"/>
          <p:cNvSpPr>
            <a:spLocks noGrp="1"/>
          </p:cNvSpPr>
          <p:nvPr>
            <p:ph idx="1"/>
          </p:nvPr>
        </p:nvSpPr>
        <p:spPr>
          <a:xfrm>
            <a:off x="838200" y="1825625"/>
            <a:ext cx="5059017" cy="4351338"/>
          </a:xfrm>
        </p:spPr>
        <p:txBody>
          <a:bodyPr>
            <a:normAutofit fontScale="92500"/>
          </a:bodyPr>
          <a:lstStyle/>
          <a:p>
            <a:pPr marL="0" indent="0">
              <a:buNone/>
            </a:pPr>
            <a:r>
              <a:rPr lang="zh-CN" altLang="en-US" sz="3200" b="1" dirty="0"/>
              <a:t>磁盘的物理术语：</a:t>
            </a:r>
            <a:endParaRPr lang="en-US" altLang="zh-CN" sz="3200" b="1" dirty="0"/>
          </a:p>
          <a:p>
            <a:pPr>
              <a:lnSpc>
                <a:spcPct val="120000"/>
              </a:lnSpc>
            </a:pPr>
            <a:r>
              <a:rPr lang="zh-CN" altLang="en-US" dirty="0"/>
              <a:t>磁盘臂，读写头，转轴，盘片，柱面，磁道（约</a:t>
            </a:r>
            <a:r>
              <a:rPr lang="en-US" altLang="zh-CN" dirty="0"/>
              <a:t>50000-100000</a:t>
            </a:r>
            <a:r>
              <a:rPr lang="zh-CN" altLang="en-US" dirty="0"/>
              <a:t>条，</a:t>
            </a:r>
            <a:r>
              <a:rPr lang="en-US" altLang="zh-CN" dirty="0"/>
              <a:t>500-2000</a:t>
            </a:r>
            <a:r>
              <a:rPr lang="zh-CN" altLang="en-US" dirty="0"/>
              <a:t>个扇区），扇区（读、写最小单位，</a:t>
            </a:r>
            <a:r>
              <a:rPr lang="en-US" altLang="zh-CN" dirty="0"/>
              <a:t>512Bytes</a:t>
            </a:r>
            <a:r>
              <a:rPr lang="zh-CN" altLang="en-US" dirty="0"/>
              <a:t>）</a:t>
            </a:r>
            <a:endParaRPr lang="en-US" altLang="zh-CN" dirty="0"/>
          </a:p>
          <a:p>
            <a:pPr marL="0" indent="0">
              <a:lnSpc>
                <a:spcPct val="100000"/>
              </a:lnSpc>
              <a:buNone/>
            </a:pPr>
            <a:r>
              <a:rPr lang="zh-CN" altLang="en-US" sz="3200" b="1" dirty="0"/>
              <a:t>磁盘的逻辑划分（</a:t>
            </a:r>
            <a:r>
              <a:rPr lang="en-US" altLang="zh-CN" sz="3200" b="1" dirty="0"/>
              <a:t>Oracle</a:t>
            </a:r>
            <a:r>
              <a:rPr lang="zh-CN" altLang="en-US" sz="3200" b="1" dirty="0"/>
              <a:t>）</a:t>
            </a:r>
            <a:endParaRPr lang="en-US" altLang="zh-CN" sz="3200" b="1" dirty="0"/>
          </a:p>
          <a:p>
            <a:pPr>
              <a:lnSpc>
                <a:spcPct val="100000"/>
              </a:lnSpc>
            </a:pPr>
            <a:r>
              <a:rPr lang="zh-CN" altLang="en-US" dirty="0"/>
              <a:t>表空间，段，区，块（若干扇区）</a:t>
            </a:r>
            <a:endParaRPr lang="en-US" altLang="zh-CN" dirty="0"/>
          </a:p>
          <a:p>
            <a:pPr>
              <a:lnSpc>
                <a:spcPct val="100000"/>
              </a:lnSpc>
            </a:pPr>
            <a:r>
              <a:rPr lang="zh-CN" altLang="en-US" dirty="0">
                <a:solidFill>
                  <a:srgbClr val="FF0000"/>
                </a:solidFill>
              </a:rPr>
              <a:t>附注：本章中“块（</a:t>
            </a:r>
            <a:r>
              <a:rPr lang="en-US" altLang="zh-CN" dirty="0">
                <a:solidFill>
                  <a:srgbClr val="FF0000"/>
                </a:solidFill>
              </a:rPr>
              <a:t>Block</a:t>
            </a:r>
            <a:r>
              <a:rPr lang="zh-CN" altLang="en-US" dirty="0">
                <a:solidFill>
                  <a:srgbClr val="FF0000"/>
                </a:solidFill>
              </a:rPr>
              <a:t>）”与“页（</a:t>
            </a:r>
            <a:r>
              <a:rPr lang="en-US" altLang="zh-CN" dirty="0">
                <a:solidFill>
                  <a:srgbClr val="FF0000"/>
                </a:solidFill>
              </a:rPr>
              <a:t>Page</a:t>
            </a:r>
            <a:r>
              <a:rPr lang="zh-CN" altLang="en-US" dirty="0">
                <a:solidFill>
                  <a:srgbClr val="FF0000"/>
                </a:solidFill>
              </a:rPr>
              <a:t>）”含义一致</a:t>
            </a:r>
            <a:endParaRPr lang="en-US" altLang="zh-CN" dirty="0">
              <a:solidFill>
                <a:srgbClr val="FF0000"/>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698" y="1970372"/>
            <a:ext cx="5398653" cy="406184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005" y="1970372"/>
            <a:ext cx="6231053" cy="4206591"/>
          </a:xfrm>
          <a:prstGeom prst="rect">
            <a:avLst/>
          </a:prstGeom>
        </p:spPr>
      </p:pic>
      <p:sp>
        <p:nvSpPr>
          <p:cNvPr id="6" name="灯片编号占位符 5">
            <a:extLst>
              <a:ext uri="{FF2B5EF4-FFF2-40B4-BE49-F238E27FC236}">
                <a16:creationId xmlns:a16="http://schemas.microsoft.com/office/drawing/2014/main" id="{E79A1687-34FD-4B39-B1E9-9E6C62A9F524}"/>
              </a:ext>
            </a:extLst>
          </p:cNvPr>
          <p:cNvSpPr>
            <a:spLocks noGrp="1"/>
          </p:cNvSpPr>
          <p:nvPr>
            <p:ph type="sldNum" sz="quarter" idx="12"/>
          </p:nvPr>
        </p:nvSpPr>
        <p:spPr/>
        <p:txBody>
          <a:bodyPr/>
          <a:lstStyle/>
          <a:p>
            <a:fld id="{3742B0B0-14D4-4B09-A8B4-7B726FDD0F27}" type="slidenum">
              <a:rPr lang="zh-CN" altLang="en-US" smtClean="0"/>
              <a:t>7</a:t>
            </a:fld>
            <a:endParaRPr lang="zh-CN" altLang="en-US"/>
          </a:p>
        </p:txBody>
      </p:sp>
    </p:spTree>
    <p:extLst>
      <p:ext uri="{BB962C8B-B14F-4D97-AF65-F5344CB8AC3E}">
        <p14:creationId xmlns:p14="http://schemas.microsoft.com/office/powerpoint/2010/main" val="3044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a:t>LRU-K</a:t>
            </a:r>
            <a:r>
              <a:rPr lang="zh-CN" altLang="en-US" sz="3200" b="1" dirty="0"/>
              <a:t>算法</a:t>
            </a:r>
            <a:endParaRPr lang="zh-CN" altLang="en-US" sz="2800" dirty="0"/>
          </a:p>
        </p:txBody>
      </p:sp>
      <p:sp>
        <p:nvSpPr>
          <p:cNvPr id="3" name="内容占位符 2"/>
          <p:cNvSpPr>
            <a:spLocks noGrp="1"/>
          </p:cNvSpPr>
          <p:nvPr>
            <p:ph idx="1"/>
          </p:nvPr>
        </p:nvSpPr>
        <p:spPr>
          <a:xfrm>
            <a:off x="911426" y="5157192"/>
            <a:ext cx="10361851" cy="1079470"/>
          </a:xfrm>
        </p:spPr>
        <p:txBody>
          <a:bodyPr>
            <a:noAutofit/>
          </a:bodyPr>
          <a:lstStyle/>
          <a:p>
            <a:pPr>
              <a:lnSpc>
                <a:spcPct val="150000"/>
              </a:lnSpc>
              <a:spcBef>
                <a:spcPts val="0"/>
              </a:spcBef>
            </a:pPr>
            <a:r>
              <a:rPr lang="zh-CN" altLang="en-US" dirty="0"/>
              <a:t>当缓存队列需要淘汰页面时，淘汰倒数第</a:t>
            </a:r>
            <a:r>
              <a:rPr lang="en-US" altLang="zh-CN" dirty="0"/>
              <a:t>K</a:t>
            </a:r>
            <a:r>
              <a:rPr lang="zh-CN" altLang="en-US" dirty="0"/>
              <a:t>次访问距离现在最久的页面。</a:t>
            </a:r>
          </a:p>
        </p:txBody>
      </p:sp>
      <p:graphicFrame>
        <p:nvGraphicFramePr>
          <p:cNvPr id="5" name="表格 4"/>
          <p:cNvGraphicFramePr>
            <a:graphicFrameLocks noGrp="1"/>
          </p:cNvGraphicFramePr>
          <p:nvPr/>
        </p:nvGraphicFramePr>
        <p:xfrm>
          <a:off x="2351585"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sp>
        <p:nvSpPr>
          <p:cNvPr id="7" name="文本框 6"/>
          <p:cNvSpPr txBox="1"/>
          <p:nvPr/>
        </p:nvSpPr>
        <p:spPr>
          <a:xfrm>
            <a:off x="220756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8" name="文本框 7"/>
          <p:cNvSpPr txBox="1"/>
          <p:nvPr/>
        </p:nvSpPr>
        <p:spPr>
          <a:xfrm>
            <a:off x="3544698"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graphicFrame>
        <p:nvGraphicFramePr>
          <p:cNvPr id="9" name="表格 8"/>
          <p:cNvGraphicFramePr>
            <a:graphicFrameLocks noGrp="1"/>
          </p:cNvGraphicFramePr>
          <p:nvPr/>
        </p:nvGraphicFramePr>
        <p:xfrm>
          <a:off x="7155153"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P8</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P7</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P3</a:t>
                      </a:r>
                      <a:endParaRPr lang="zh-CN" altLang="en-US" sz="2000" b="0" dirty="0">
                        <a:latin typeface="微软雅黑" panose="020B0503020204020204" pitchFamily="34" charset="-122"/>
                        <a:ea typeface="微软雅黑" panose="020B0503020204020204" pitchFamily="34" charset="-122"/>
                      </a:endParaRPr>
                    </a:p>
                  </a:txBody>
                  <a:tcPr>
                    <a:solidFill>
                      <a:srgbClr val="FFFFCC"/>
                    </a:solidFill>
                  </a:tcPr>
                </a:tc>
                <a:extLst>
                  <a:ext uri="{0D108BD9-81ED-4DB2-BD59-A6C34878D82A}">
                    <a16:rowId xmlns:a16="http://schemas.microsoft.com/office/drawing/2014/main" val="3932894082"/>
                  </a:ext>
                </a:extLst>
              </a:tr>
            </a:tbl>
          </a:graphicData>
        </a:graphic>
      </p:graphicFrame>
      <p:graphicFrame>
        <p:nvGraphicFramePr>
          <p:cNvPr id="10" name="表格 9"/>
          <p:cNvGraphicFramePr>
            <a:graphicFrameLocks noGrp="1"/>
          </p:cNvGraphicFramePr>
          <p:nvPr/>
        </p:nvGraphicFramePr>
        <p:xfrm>
          <a:off x="8492283" y="2420888"/>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P5</a:t>
                      </a:r>
                      <a:endParaRPr lang="zh-CN" altLang="en-US" sz="2000" b="0" dirty="0">
                        <a:latin typeface="微软雅黑" panose="020B0503020204020204" pitchFamily="34" charset="-122"/>
                        <a:ea typeface="微软雅黑" panose="020B0503020204020204" pitchFamily="34" charset="-122"/>
                      </a:endParaRPr>
                    </a:p>
                  </a:txBody>
                  <a:tcPr>
                    <a:solidFill>
                      <a:srgbClr val="CCFF99"/>
                    </a:solidFill>
                  </a:tcPr>
                </a:tc>
                <a:extLst>
                  <a:ext uri="{0D108BD9-81ED-4DB2-BD59-A6C34878D82A}">
                    <a16:rowId xmlns:a16="http://schemas.microsoft.com/office/drawing/2014/main" val="3932894082"/>
                  </a:ext>
                </a:extLst>
              </a:tr>
            </a:tbl>
          </a:graphicData>
        </a:graphic>
      </p:graphicFrame>
      <p:sp>
        <p:nvSpPr>
          <p:cNvPr id="11" name="文本框 10"/>
          <p:cNvSpPr txBox="1"/>
          <p:nvPr/>
        </p:nvSpPr>
        <p:spPr>
          <a:xfrm>
            <a:off x="701113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历史队列</a:t>
            </a:r>
          </a:p>
        </p:txBody>
      </p:sp>
      <p:sp>
        <p:nvSpPr>
          <p:cNvPr id="12" name="文本框 11"/>
          <p:cNvSpPr txBox="1"/>
          <p:nvPr/>
        </p:nvSpPr>
        <p:spPr>
          <a:xfrm>
            <a:off x="8348266" y="4086640"/>
            <a:ext cx="1348135"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3" name="右箭头 12"/>
          <p:cNvSpPr/>
          <p:nvPr/>
        </p:nvSpPr>
        <p:spPr>
          <a:xfrm>
            <a:off x="4804030" y="325448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4804030" y="2348881"/>
            <a:ext cx="2228074" cy="1015663"/>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次访问</a:t>
            </a:r>
            <a:r>
              <a:rPr lang="en-US" altLang="zh-CN" sz="2000" dirty="0">
                <a:solidFill>
                  <a:prstClr val="black"/>
                </a:solidFill>
                <a:latin typeface="微软雅黑" panose="020B0503020204020204" pitchFamily="34" charset="-122"/>
                <a:ea typeface="微软雅黑" panose="020B0503020204020204" pitchFamily="34" charset="-122"/>
              </a:rPr>
              <a:t>P5</a:t>
            </a:r>
            <a:r>
              <a:rPr lang="zh-CN" altLang="en-US" sz="2000" dirty="0">
                <a:solidFill>
                  <a:prstClr val="black"/>
                </a:solidFill>
                <a:latin typeface="微软雅黑" panose="020B0503020204020204" pitchFamily="34" charset="-122"/>
                <a:ea typeface="微软雅黑" panose="020B0503020204020204" pitchFamily="34" charset="-122"/>
              </a:rPr>
              <a:t>，按倒数第</a:t>
            </a:r>
            <a:r>
              <a:rPr lang="en-US" altLang="zh-CN" sz="2000" dirty="0">
                <a:solidFill>
                  <a:prstClr val="black"/>
                </a:solidFill>
                <a:latin typeface="微软雅黑" panose="020B0503020204020204" pitchFamily="34" charset="-122"/>
                <a:ea typeface="微软雅黑" panose="020B0503020204020204" pitchFamily="34" charset="-122"/>
              </a:rPr>
              <a:t>K</a:t>
            </a:r>
            <a:r>
              <a:rPr lang="zh-CN" altLang="en-US" sz="2000" dirty="0">
                <a:solidFill>
                  <a:prstClr val="black"/>
                </a:solidFill>
                <a:latin typeface="微软雅黑" panose="020B0503020204020204" pitchFamily="34" charset="-122"/>
                <a:ea typeface="微软雅黑" panose="020B0503020204020204" pitchFamily="34" charset="-122"/>
              </a:rPr>
              <a:t>次的访问时间淘汰</a:t>
            </a:r>
            <a:r>
              <a:rPr lang="en-US" altLang="zh-CN" sz="2000" dirty="0">
                <a:solidFill>
                  <a:prstClr val="black"/>
                </a:solidFill>
                <a:latin typeface="微软雅黑" panose="020B0503020204020204" pitchFamily="34" charset="-122"/>
                <a:ea typeface="微软雅黑" panose="020B0503020204020204" pitchFamily="34" charset="-122"/>
              </a:rPr>
              <a:t>P6</a:t>
            </a:r>
            <a:endParaRPr lang="zh-CN" altLang="en-US" sz="2000" dirty="0">
              <a:solidFill>
                <a:prstClr val="black"/>
              </a:solidFill>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3689082" y="2420104"/>
          <a:ext cx="1038767" cy="1584960"/>
        </p:xfrm>
        <a:graphic>
          <a:graphicData uri="http://schemas.openxmlformats.org/drawingml/2006/table">
            <a:tbl>
              <a:tblPr firstRow="1" bandRow="1">
                <a:tableStyleId>{5940675A-B579-460E-94D1-54222C63F5DA}</a:tableStyleId>
              </a:tblPr>
              <a:tblGrid>
                <a:gridCol w="1038767">
                  <a:extLst>
                    <a:ext uri="{9D8B030D-6E8A-4147-A177-3AD203B41FA5}">
                      <a16:colId xmlns:a16="http://schemas.microsoft.com/office/drawing/2014/main" val="4022564881"/>
                    </a:ext>
                  </a:extLst>
                </a:gridCol>
              </a:tblGrid>
              <a:tr h="370840">
                <a:tc>
                  <a:txBody>
                    <a:bodyPr/>
                    <a:lstStyle/>
                    <a:p>
                      <a:pPr algn="ctr"/>
                      <a:r>
                        <a:rPr lang="en-US" altLang="zh-CN" sz="2000" b="0" dirty="0">
                          <a:latin typeface="微软雅黑" panose="020B0503020204020204" pitchFamily="34" charset="-122"/>
                          <a:ea typeface="微软雅黑" panose="020B0503020204020204" pitchFamily="34" charset="-122"/>
                        </a:rPr>
                        <a:t>P1</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357960639"/>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P2</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2888450216"/>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P4</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1334580282"/>
                  </a:ext>
                </a:extLst>
              </a:tr>
              <a:tr h="370840">
                <a:tc>
                  <a:txBody>
                    <a:bodyPr/>
                    <a:lstStyle/>
                    <a:p>
                      <a:pPr algn="ctr"/>
                      <a:r>
                        <a:rPr lang="en-US" altLang="zh-CN" sz="2000" b="0" dirty="0">
                          <a:latin typeface="微软雅黑" panose="020B0503020204020204" pitchFamily="34" charset="-122"/>
                          <a:ea typeface="微软雅黑" panose="020B0503020204020204" pitchFamily="34" charset="-122"/>
                        </a:rPr>
                        <a:t>P6</a:t>
                      </a:r>
                      <a:endParaRPr lang="zh-CN" altLang="en-US" sz="2000" b="0" dirty="0">
                        <a:latin typeface="微软雅黑" panose="020B0503020204020204" pitchFamily="34" charset="-122"/>
                        <a:ea typeface="微软雅黑" panose="020B0503020204020204" pitchFamily="34" charset="-122"/>
                      </a:endParaRPr>
                    </a:p>
                  </a:txBody>
                  <a:tcPr>
                    <a:solidFill>
                      <a:srgbClr val="CCECFF"/>
                    </a:solidFill>
                  </a:tcPr>
                </a:tc>
                <a:extLst>
                  <a:ext uri="{0D108BD9-81ED-4DB2-BD59-A6C34878D82A}">
                    <a16:rowId xmlns:a16="http://schemas.microsoft.com/office/drawing/2014/main" val="3932894082"/>
                  </a:ext>
                </a:extLst>
              </a:tr>
            </a:tbl>
          </a:graphicData>
        </a:graphic>
      </p:graphicFrame>
      <p:sp>
        <p:nvSpPr>
          <p:cNvPr id="4" name="灯片编号占位符 3">
            <a:extLst>
              <a:ext uri="{FF2B5EF4-FFF2-40B4-BE49-F238E27FC236}">
                <a16:creationId xmlns:a16="http://schemas.microsoft.com/office/drawing/2014/main" id="{E3EF9557-4E8D-44FA-8A8A-B1775E0DA7F8}"/>
              </a:ext>
            </a:extLst>
          </p:cNvPr>
          <p:cNvSpPr>
            <a:spLocks noGrp="1"/>
          </p:cNvSpPr>
          <p:nvPr>
            <p:ph type="sldNum" sz="quarter" idx="12"/>
          </p:nvPr>
        </p:nvSpPr>
        <p:spPr/>
        <p:txBody>
          <a:bodyPr/>
          <a:lstStyle/>
          <a:p>
            <a:pPr>
              <a:defRPr/>
            </a:pPr>
            <a:fld id="{B5257BD2-82AF-4553-8A1D-7A16DECA446F}" type="slidenum">
              <a:rPr lang="en-US" altLang="zh-CN" smtClean="0"/>
              <a:pPr>
                <a:defRPr/>
              </a:pPr>
              <a:t>70</a:t>
            </a:fld>
            <a:endParaRPr lang="en-US" altLang="zh-CN"/>
          </a:p>
        </p:txBody>
      </p:sp>
    </p:spTree>
    <p:extLst>
      <p:ext uri="{BB962C8B-B14F-4D97-AF65-F5344CB8AC3E}">
        <p14:creationId xmlns:p14="http://schemas.microsoft.com/office/powerpoint/2010/main" val="4106110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淘汰策略的其他优化思路</a:t>
            </a:r>
          </a:p>
        </p:txBody>
      </p:sp>
      <p:sp>
        <p:nvSpPr>
          <p:cNvPr id="3" name="内容占位符 2"/>
          <p:cNvSpPr>
            <a:spLocks noGrp="1"/>
          </p:cNvSpPr>
          <p:nvPr>
            <p:ph idx="1"/>
          </p:nvPr>
        </p:nvSpPr>
        <p:spPr/>
        <p:txBody>
          <a:bodyPr/>
          <a:lstStyle/>
          <a:p>
            <a:pPr marL="0" indent="0">
              <a:lnSpc>
                <a:spcPct val="150000"/>
              </a:lnSpc>
              <a:buNone/>
            </a:pPr>
            <a:r>
              <a:rPr lang="zh-CN" altLang="en-US" sz="2800" b="1" dirty="0"/>
              <a:t>局部化</a:t>
            </a:r>
            <a:endParaRPr lang="en-US" altLang="zh-CN" sz="2800" b="1" dirty="0"/>
          </a:p>
          <a:p>
            <a:pPr marL="0" lvl="1" indent="0">
              <a:lnSpc>
                <a:spcPct val="150000"/>
              </a:lnSpc>
              <a:buNone/>
            </a:pPr>
            <a:r>
              <a:rPr lang="en-US" altLang="zh-CN" dirty="0"/>
              <a:t>        DBMS</a:t>
            </a:r>
            <a:r>
              <a:rPr lang="zh-CN" altLang="en-US" dirty="0"/>
              <a:t>追踪</a:t>
            </a:r>
            <a:r>
              <a:rPr lang="zh-CN" altLang="zh-CN" dirty="0"/>
              <a:t>每个查询</a:t>
            </a:r>
            <a:r>
              <a:rPr lang="zh-CN" altLang="en-US" dirty="0"/>
              <a:t>或事务</a:t>
            </a:r>
            <a:r>
              <a:rPr lang="zh-CN" altLang="zh-CN" dirty="0"/>
              <a:t>的</a:t>
            </a:r>
            <a:r>
              <a:rPr lang="zh-CN" altLang="en-US" dirty="0"/>
              <a:t>页面访问轨迹，并在此</a:t>
            </a:r>
            <a:r>
              <a:rPr lang="zh-CN" altLang="zh-CN" dirty="0"/>
              <a:t>局部范围内选择要淘汰的页面，这样可以</a:t>
            </a:r>
            <a:r>
              <a:rPr lang="zh-CN" altLang="en-US" dirty="0"/>
              <a:t>让一</a:t>
            </a:r>
            <a:r>
              <a:rPr lang="zh-CN" altLang="zh-CN" dirty="0"/>
              <a:t>个查询</a:t>
            </a:r>
            <a:r>
              <a:rPr lang="zh-CN" altLang="en-US" dirty="0"/>
              <a:t>可能带来</a:t>
            </a:r>
            <a:r>
              <a:rPr lang="zh-CN" altLang="zh-CN" dirty="0"/>
              <a:t>的</a:t>
            </a:r>
            <a:r>
              <a:rPr lang="zh-CN" altLang="en-US" dirty="0"/>
              <a:t>缓存</a:t>
            </a:r>
            <a:r>
              <a:rPr lang="zh-CN" altLang="zh-CN" dirty="0"/>
              <a:t>污染最小化。</a:t>
            </a:r>
            <a:endParaRPr lang="en-US" altLang="zh-CN" dirty="0"/>
          </a:p>
          <a:p>
            <a:pPr marL="0" lvl="1" indent="0">
              <a:lnSpc>
                <a:spcPct val="150000"/>
              </a:lnSpc>
              <a:buNone/>
            </a:pPr>
            <a:r>
              <a:rPr lang="zh-CN" altLang="en-US" b="1" dirty="0"/>
              <a:t>例</a:t>
            </a:r>
            <a:r>
              <a:rPr lang="zh-CN" altLang="en-US" dirty="0"/>
              <a:t>：</a:t>
            </a:r>
            <a:r>
              <a:rPr lang="en-US" altLang="zh-CN" dirty="0"/>
              <a:t>PostgreSQL</a:t>
            </a:r>
            <a:r>
              <a:rPr lang="zh-CN" altLang="en-US" dirty="0"/>
              <a:t>为每个查询维护一个局部环形缓冲。</a:t>
            </a:r>
            <a:endParaRPr lang="zh-CN" altLang="zh-CN" dirty="0"/>
          </a:p>
          <a:p>
            <a:pPr marL="0" indent="0">
              <a:lnSpc>
                <a:spcPct val="150000"/>
              </a:lnSpc>
              <a:buNone/>
            </a:pPr>
            <a:r>
              <a:rPr lang="zh-CN" altLang="zh-CN" sz="2800" b="1" dirty="0"/>
              <a:t>优先级提示</a:t>
            </a:r>
            <a:endParaRPr lang="en-US" altLang="zh-CN" sz="2800" b="1" dirty="0"/>
          </a:p>
          <a:p>
            <a:pPr marL="0" lvl="1" indent="0">
              <a:lnSpc>
                <a:spcPct val="150000"/>
              </a:lnSpc>
              <a:buNone/>
            </a:pPr>
            <a:r>
              <a:rPr lang="en-US" altLang="zh-CN" dirty="0"/>
              <a:t>        </a:t>
            </a:r>
            <a:r>
              <a:rPr lang="zh-CN" altLang="zh-CN" dirty="0"/>
              <a:t>事务</a:t>
            </a:r>
            <a:r>
              <a:rPr lang="zh-CN" altLang="en-US" dirty="0"/>
              <a:t>了解</a:t>
            </a:r>
            <a:r>
              <a:rPr lang="zh-CN" altLang="zh-CN" dirty="0"/>
              <a:t>查询执行期间</a:t>
            </a:r>
            <a:r>
              <a:rPr lang="zh-CN" altLang="en-US" dirty="0"/>
              <a:t>所访问的每个页面的上下文，并</a:t>
            </a:r>
            <a:r>
              <a:rPr lang="zh-CN" altLang="zh-CN" dirty="0"/>
              <a:t>根据页面的上下文</a:t>
            </a:r>
            <a:r>
              <a:rPr lang="zh-CN" altLang="en-US" dirty="0"/>
              <a:t>提示</a:t>
            </a:r>
            <a:r>
              <a:rPr lang="zh-CN" altLang="zh-CN" dirty="0"/>
              <a:t>缓冲池管理器该页面是否重要</a:t>
            </a:r>
            <a:r>
              <a:rPr lang="zh-CN" altLang="en-US" dirty="0"/>
              <a:t>，从而影响淘汰页面的选择</a:t>
            </a:r>
            <a:r>
              <a:rPr lang="zh-CN" altLang="zh-CN" dirty="0"/>
              <a:t>。</a:t>
            </a:r>
          </a:p>
        </p:txBody>
      </p:sp>
      <p:sp>
        <p:nvSpPr>
          <p:cNvPr id="4" name="灯片编号占位符 3">
            <a:extLst>
              <a:ext uri="{FF2B5EF4-FFF2-40B4-BE49-F238E27FC236}">
                <a16:creationId xmlns:a16="http://schemas.microsoft.com/office/drawing/2014/main" id="{3640EF97-FFA7-4030-ABF8-41E8ACB67A1F}"/>
              </a:ext>
            </a:extLst>
          </p:cNvPr>
          <p:cNvSpPr>
            <a:spLocks noGrp="1"/>
          </p:cNvSpPr>
          <p:nvPr>
            <p:ph type="sldNum" sz="quarter" idx="12"/>
          </p:nvPr>
        </p:nvSpPr>
        <p:spPr/>
        <p:txBody>
          <a:bodyPr/>
          <a:lstStyle/>
          <a:p>
            <a:pPr>
              <a:defRPr/>
            </a:pPr>
            <a:fld id="{B5257BD2-82AF-4553-8A1D-7A16DECA446F}" type="slidenum">
              <a:rPr lang="en-US" altLang="zh-CN" smtClean="0"/>
              <a:pPr>
                <a:defRPr/>
              </a:pPr>
              <a:t>71</a:t>
            </a:fld>
            <a:endParaRPr lang="en-US" altLang="zh-CN"/>
          </a:p>
        </p:txBody>
      </p:sp>
    </p:spTree>
    <p:extLst>
      <p:ext uri="{BB962C8B-B14F-4D97-AF65-F5344CB8AC3E}">
        <p14:creationId xmlns:p14="http://schemas.microsoft.com/office/powerpoint/2010/main" val="3836072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脏页的处理</a:t>
            </a:r>
          </a:p>
        </p:txBody>
      </p:sp>
      <p:sp>
        <p:nvSpPr>
          <p:cNvPr id="3" name="内容占位符 2"/>
          <p:cNvSpPr>
            <a:spLocks noGrp="1"/>
          </p:cNvSpPr>
          <p:nvPr>
            <p:ph idx="1"/>
          </p:nvPr>
        </p:nvSpPr>
        <p:spPr/>
        <p:txBody>
          <a:bodyPr/>
          <a:lstStyle/>
          <a:p>
            <a:pPr marL="0" indent="0">
              <a:lnSpc>
                <a:spcPct val="150000"/>
              </a:lnSpc>
              <a:spcBef>
                <a:spcPts val="1200"/>
              </a:spcBef>
              <a:buNone/>
            </a:pPr>
            <a:r>
              <a:rPr lang="zh-CN" altLang="zh-CN" dirty="0"/>
              <a:t>在淘汰页面时，对于脏页可以有两种</a:t>
            </a:r>
            <a:r>
              <a:rPr lang="zh-CN" altLang="en-US" dirty="0"/>
              <a:t>情况</a:t>
            </a:r>
            <a:r>
              <a:rPr lang="zh-CN" altLang="zh-CN" dirty="0"/>
              <a:t>：</a:t>
            </a:r>
            <a:endParaRPr lang="en-US" altLang="zh-CN" dirty="0"/>
          </a:p>
          <a:p>
            <a:pPr lvl="1">
              <a:lnSpc>
                <a:spcPct val="150000"/>
              </a:lnSpc>
              <a:spcBef>
                <a:spcPts val="1200"/>
              </a:spcBef>
              <a:buFont typeface="Wingdings" panose="05000000000000000000" pitchFamily="2" charset="2"/>
              <a:buChar char="Ø"/>
            </a:pPr>
            <a:r>
              <a:rPr lang="zh-CN" altLang="en-US" dirty="0"/>
              <a:t>快速：</a:t>
            </a:r>
            <a:r>
              <a:rPr lang="zh-CN" altLang="zh-CN" dirty="0"/>
              <a:t>优先淘汰非脏页面</a:t>
            </a:r>
            <a:r>
              <a:rPr lang="zh-CN" altLang="en-US" dirty="0"/>
              <a:t>（</a:t>
            </a:r>
            <a:r>
              <a:rPr lang="zh-CN" altLang="zh-CN" dirty="0"/>
              <a:t>可能将未来</a:t>
            </a:r>
            <a:r>
              <a:rPr lang="zh-CN" altLang="en-US" dirty="0"/>
              <a:t>不需要</a:t>
            </a:r>
            <a:r>
              <a:rPr lang="zh-CN" altLang="zh-CN" dirty="0"/>
              <a:t>的脏页留在缓冲池</a:t>
            </a:r>
            <a:r>
              <a:rPr lang="zh-CN" altLang="en-US" dirty="0"/>
              <a:t>）；</a:t>
            </a:r>
            <a:endParaRPr lang="en-US" altLang="zh-CN" dirty="0"/>
          </a:p>
          <a:p>
            <a:pPr lvl="1">
              <a:lnSpc>
                <a:spcPct val="150000"/>
              </a:lnSpc>
              <a:spcBef>
                <a:spcPts val="1200"/>
              </a:spcBef>
              <a:buFont typeface="Wingdings" panose="05000000000000000000" pitchFamily="2" charset="2"/>
              <a:buChar char="Ø"/>
            </a:pPr>
            <a:r>
              <a:rPr lang="zh-CN" altLang="en-US" dirty="0"/>
              <a:t>慢速：</a:t>
            </a:r>
            <a:r>
              <a:rPr lang="zh-CN" altLang="zh-CN" dirty="0"/>
              <a:t>将脏页写回磁盘后再将其淘汰</a:t>
            </a:r>
            <a:r>
              <a:rPr lang="zh-CN" altLang="en-US" dirty="0"/>
              <a:t>（这将</a:t>
            </a:r>
            <a:r>
              <a:rPr lang="zh-CN" altLang="zh-CN" dirty="0"/>
              <a:t>降低替换页面的速度</a:t>
            </a:r>
            <a:r>
              <a:rPr lang="zh-CN" altLang="en-US" dirty="0"/>
              <a:t>）。</a:t>
            </a:r>
            <a:endParaRPr lang="en-US" altLang="zh-CN" dirty="0"/>
          </a:p>
          <a:p>
            <a:pPr marL="0" indent="0">
              <a:lnSpc>
                <a:spcPct val="150000"/>
              </a:lnSpc>
              <a:spcBef>
                <a:spcPts val="1200"/>
              </a:spcBef>
              <a:buNone/>
            </a:pPr>
            <a:r>
              <a:rPr lang="zh-CN" altLang="en-US" dirty="0"/>
              <a:t>另一种处理方法是</a:t>
            </a:r>
            <a:r>
              <a:rPr lang="zh-CN" altLang="zh-CN" b="1" dirty="0"/>
              <a:t>后台写</a:t>
            </a:r>
            <a:r>
              <a:rPr lang="zh-CN" altLang="en-US" dirty="0"/>
              <a:t>：</a:t>
            </a:r>
            <a:endParaRPr lang="en-US" altLang="zh-CN" dirty="0"/>
          </a:p>
          <a:p>
            <a:pPr marL="0" lvl="1" indent="0">
              <a:lnSpc>
                <a:spcPct val="150000"/>
              </a:lnSpc>
              <a:spcBef>
                <a:spcPts val="1200"/>
              </a:spcBef>
              <a:buNone/>
            </a:pPr>
            <a:r>
              <a:rPr lang="en-US" altLang="zh-CN" dirty="0"/>
              <a:t>        DBMS</a:t>
            </a:r>
            <a:r>
              <a:rPr lang="zh-CN" altLang="zh-CN" dirty="0"/>
              <a:t>定期遍历页表并将脏页写入磁盘</a:t>
            </a:r>
            <a:r>
              <a:rPr lang="zh-CN" altLang="en-US" dirty="0"/>
              <a:t>，</a:t>
            </a:r>
            <a:r>
              <a:rPr lang="zh-CN" altLang="zh-CN" dirty="0"/>
              <a:t>避免在淘汰页面时</a:t>
            </a:r>
            <a:r>
              <a:rPr lang="zh-CN" altLang="en-US" dirty="0"/>
              <a:t>才</a:t>
            </a:r>
            <a:r>
              <a:rPr lang="zh-CN" altLang="zh-CN" dirty="0"/>
              <a:t>执行页面写出操作</a:t>
            </a:r>
            <a:r>
              <a:rPr lang="zh-CN" altLang="en-US" dirty="0"/>
              <a:t>。</a:t>
            </a:r>
          </a:p>
        </p:txBody>
      </p:sp>
      <p:sp>
        <p:nvSpPr>
          <p:cNvPr id="4" name="灯片编号占位符 3">
            <a:extLst>
              <a:ext uri="{FF2B5EF4-FFF2-40B4-BE49-F238E27FC236}">
                <a16:creationId xmlns:a16="http://schemas.microsoft.com/office/drawing/2014/main" id="{49384D78-412E-4386-8A0B-EAC75BD57454}"/>
              </a:ext>
            </a:extLst>
          </p:cNvPr>
          <p:cNvSpPr>
            <a:spLocks noGrp="1"/>
          </p:cNvSpPr>
          <p:nvPr>
            <p:ph type="sldNum" sz="quarter" idx="12"/>
          </p:nvPr>
        </p:nvSpPr>
        <p:spPr/>
        <p:txBody>
          <a:bodyPr/>
          <a:lstStyle/>
          <a:p>
            <a:pPr>
              <a:defRPr/>
            </a:pPr>
            <a:fld id="{B5257BD2-82AF-4553-8A1D-7A16DECA446F}" type="slidenum">
              <a:rPr lang="en-US" altLang="zh-CN" smtClean="0"/>
              <a:pPr>
                <a:defRPr/>
              </a:pPr>
              <a:t>72</a:t>
            </a:fld>
            <a:endParaRPr lang="en-US" altLang="zh-CN"/>
          </a:p>
        </p:txBody>
      </p:sp>
    </p:spTree>
    <p:extLst>
      <p:ext uri="{BB962C8B-B14F-4D97-AF65-F5344CB8AC3E}">
        <p14:creationId xmlns:p14="http://schemas.microsoft.com/office/powerpoint/2010/main" val="32045040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79376" y="1556793"/>
            <a:ext cx="10971372" cy="4389437"/>
          </a:xfrm>
        </p:spPr>
        <p:txBody>
          <a:bodyPr/>
          <a:lstStyle/>
          <a:p>
            <a:pPr marL="0" indent="0">
              <a:lnSpc>
                <a:spcPct val="150000"/>
              </a:lnSpc>
              <a:buNone/>
            </a:pPr>
            <a:r>
              <a:rPr lang="zh-CN" altLang="en-US" sz="2800" b="1" dirty="0"/>
              <a:t>多缓冲池</a:t>
            </a:r>
            <a:endParaRPr lang="en-US" altLang="zh-CN" sz="2800" b="1" dirty="0"/>
          </a:p>
          <a:p>
            <a:pPr lvl="1">
              <a:lnSpc>
                <a:spcPct val="150000"/>
              </a:lnSpc>
              <a:buFont typeface="Wingdings" panose="05000000000000000000" pitchFamily="2" charset="2"/>
              <a:buChar char="Ø"/>
            </a:pPr>
            <a:r>
              <a:rPr lang="en-US" altLang="zh-CN" dirty="0"/>
              <a:t>DBMS</a:t>
            </a:r>
            <a:r>
              <a:rPr lang="zh-CN" altLang="zh-CN" dirty="0"/>
              <a:t>维护多个用于不同目的的缓冲池</a:t>
            </a:r>
            <a:r>
              <a:rPr lang="zh-CN" altLang="en-US" dirty="0"/>
              <a:t>。</a:t>
            </a:r>
            <a:endParaRPr lang="en-US" altLang="zh-CN" dirty="0"/>
          </a:p>
          <a:p>
            <a:pPr marL="393700" lvl="1" indent="0">
              <a:lnSpc>
                <a:spcPct val="150000"/>
              </a:lnSpc>
              <a:buNone/>
            </a:pPr>
            <a:r>
              <a:rPr lang="zh-CN" altLang="en-US" dirty="0"/>
              <a:t>可以是：多个缓冲池实例、</a:t>
            </a:r>
            <a:r>
              <a:rPr lang="zh-CN" altLang="zh-CN" dirty="0"/>
              <a:t>每个数据库使用一个缓冲池每种页面类型使用一个缓冲池。</a:t>
            </a:r>
            <a:endParaRPr lang="en-US" altLang="zh-CN" dirty="0"/>
          </a:p>
          <a:p>
            <a:pPr lvl="1">
              <a:lnSpc>
                <a:spcPct val="150000"/>
              </a:lnSpc>
              <a:buFont typeface="Wingdings" panose="05000000000000000000" pitchFamily="2" charset="2"/>
              <a:buChar char="Ø"/>
            </a:pPr>
            <a:r>
              <a:rPr lang="zh-CN" altLang="en-US" dirty="0"/>
              <a:t>各</a:t>
            </a:r>
            <a:r>
              <a:rPr lang="zh-CN" altLang="zh-CN" dirty="0"/>
              <a:t>缓冲池可以采用量身定制的管理策略。</a:t>
            </a:r>
            <a:endParaRPr lang="en-US" altLang="zh-CN" dirty="0"/>
          </a:p>
          <a:p>
            <a:pPr marL="0" indent="0">
              <a:lnSpc>
                <a:spcPct val="150000"/>
              </a:lnSpc>
              <a:buNone/>
            </a:pPr>
            <a:r>
              <a:rPr lang="zh-CN" altLang="zh-CN" sz="2800" b="1" dirty="0"/>
              <a:t>预取</a:t>
            </a:r>
            <a:endParaRPr lang="en-US" altLang="zh-CN" sz="2800" b="1" dirty="0"/>
          </a:p>
          <a:p>
            <a:pPr lvl="1">
              <a:lnSpc>
                <a:spcPct val="150000"/>
              </a:lnSpc>
              <a:buFont typeface="Wingdings" panose="05000000000000000000" pitchFamily="2" charset="2"/>
              <a:buChar char="Ø"/>
            </a:pPr>
            <a:r>
              <a:rPr lang="zh-CN" altLang="zh-CN" dirty="0"/>
              <a:t>在处理第一组页面时，</a:t>
            </a:r>
            <a:r>
              <a:rPr lang="en-US" altLang="zh-CN" dirty="0"/>
              <a:t>DBMS</a:t>
            </a:r>
            <a:r>
              <a:rPr lang="zh-CN" altLang="en-US" dirty="0"/>
              <a:t>预先</a:t>
            </a:r>
            <a:r>
              <a:rPr lang="zh-CN" altLang="zh-CN" dirty="0"/>
              <a:t>将第二组页面</a:t>
            </a:r>
            <a:r>
              <a:rPr lang="zh-CN" altLang="en-US" dirty="0"/>
              <a:t>读取</a:t>
            </a:r>
            <a:r>
              <a:rPr lang="zh-CN" altLang="zh-CN" dirty="0"/>
              <a:t>到缓冲池中。</a:t>
            </a:r>
            <a:endParaRPr lang="en-US" altLang="zh-CN" dirty="0"/>
          </a:p>
          <a:p>
            <a:pPr marL="393700" lvl="1" indent="0">
              <a:lnSpc>
                <a:spcPct val="150000"/>
              </a:lnSpc>
              <a:buNone/>
            </a:pPr>
            <a:r>
              <a:rPr lang="en-US" altLang="zh-CN" dirty="0"/>
              <a:t>    </a:t>
            </a:r>
            <a:r>
              <a:rPr lang="zh-CN" altLang="zh-CN" dirty="0"/>
              <a:t>这种方法通常在顺序访问多个页面时使用。</a:t>
            </a:r>
            <a:endParaRPr lang="en-US" altLang="zh-CN" dirty="0"/>
          </a:p>
        </p:txBody>
      </p:sp>
      <p:sp>
        <p:nvSpPr>
          <p:cNvPr id="4" name="灯片编号占位符 3">
            <a:extLst>
              <a:ext uri="{FF2B5EF4-FFF2-40B4-BE49-F238E27FC236}">
                <a16:creationId xmlns:a16="http://schemas.microsoft.com/office/drawing/2014/main" id="{EFF4A9AE-4F1B-4640-BECB-A9F5E4ED0C40}"/>
              </a:ext>
            </a:extLst>
          </p:cNvPr>
          <p:cNvSpPr>
            <a:spLocks noGrp="1"/>
          </p:cNvSpPr>
          <p:nvPr>
            <p:ph type="sldNum" sz="quarter" idx="12"/>
          </p:nvPr>
        </p:nvSpPr>
        <p:spPr/>
        <p:txBody>
          <a:bodyPr/>
          <a:lstStyle/>
          <a:p>
            <a:pPr>
              <a:defRPr/>
            </a:pPr>
            <a:fld id="{B5257BD2-82AF-4553-8A1D-7A16DECA446F}" type="slidenum">
              <a:rPr lang="en-US" altLang="zh-CN" smtClean="0"/>
              <a:pPr>
                <a:defRPr/>
              </a:pPr>
              <a:t>73</a:t>
            </a:fld>
            <a:endParaRPr lang="en-US" altLang="zh-CN"/>
          </a:p>
        </p:txBody>
      </p:sp>
    </p:spTree>
    <p:extLst>
      <p:ext uri="{BB962C8B-B14F-4D97-AF65-F5344CB8AC3E}">
        <p14:creationId xmlns:p14="http://schemas.microsoft.com/office/powerpoint/2010/main" val="3212415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5" name="图片 4"/>
          <p:cNvPicPr>
            <a:picLocks noChangeAspect="1"/>
          </p:cNvPicPr>
          <p:nvPr/>
        </p:nvPicPr>
        <p:blipFill>
          <a:blip r:embed="rId2"/>
          <a:stretch>
            <a:fillRect/>
          </a:stretch>
        </p:blipFill>
        <p:spPr>
          <a:xfrm>
            <a:off x="6600056" y="2911687"/>
            <a:ext cx="5328592" cy="3240360"/>
          </a:xfrm>
          <a:prstGeom prst="rect">
            <a:avLst/>
          </a:prstGeom>
        </p:spPr>
      </p:pic>
      <p:pic>
        <p:nvPicPr>
          <p:cNvPr id="6" name="图片 5"/>
          <p:cNvPicPr>
            <a:picLocks noChangeAspect="1"/>
          </p:cNvPicPr>
          <p:nvPr/>
        </p:nvPicPr>
        <p:blipFill>
          <a:blip r:embed="rId3"/>
          <a:stretch>
            <a:fillRect/>
          </a:stretch>
        </p:blipFill>
        <p:spPr>
          <a:xfrm>
            <a:off x="479377" y="2911688"/>
            <a:ext cx="5472608" cy="3263869"/>
          </a:xfrm>
          <a:prstGeom prst="rect">
            <a:avLst/>
          </a:prstGeom>
        </p:spPr>
      </p:pic>
      <p:sp>
        <p:nvSpPr>
          <p:cNvPr id="4" name="箭头: 右 3">
            <a:extLst>
              <a:ext uri="{FF2B5EF4-FFF2-40B4-BE49-F238E27FC236}">
                <a16:creationId xmlns:a16="http://schemas.microsoft.com/office/drawing/2014/main" id="{2F236568-FECE-41E9-9380-F73795154065}"/>
              </a:ext>
            </a:extLst>
          </p:cNvPr>
          <p:cNvSpPr/>
          <p:nvPr/>
        </p:nvSpPr>
        <p:spPr>
          <a:xfrm>
            <a:off x="6096000" y="4312520"/>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7" name="灯片编号占位符 6">
            <a:extLst>
              <a:ext uri="{FF2B5EF4-FFF2-40B4-BE49-F238E27FC236}">
                <a16:creationId xmlns:a16="http://schemas.microsoft.com/office/drawing/2014/main" id="{D5E3FF2A-D0DE-452A-A0BF-8E2A81B8E476}"/>
              </a:ext>
            </a:extLst>
          </p:cNvPr>
          <p:cNvSpPr>
            <a:spLocks noGrp="1"/>
          </p:cNvSpPr>
          <p:nvPr>
            <p:ph type="sldNum" sz="quarter" idx="12"/>
          </p:nvPr>
        </p:nvSpPr>
        <p:spPr/>
        <p:txBody>
          <a:bodyPr/>
          <a:lstStyle/>
          <a:p>
            <a:pPr>
              <a:defRPr/>
            </a:pPr>
            <a:fld id="{B5257BD2-82AF-4553-8A1D-7A16DECA446F}" type="slidenum">
              <a:rPr lang="en-US" altLang="zh-CN" smtClean="0"/>
              <a:pPr>
                <a:defRPr/>
              </a:pPr>
              <a:t>74</a:t>
            </a:fld>
            <a:endParaRPr lang="en-US" altLang="zh-CN"/>
          </a:p>
        </p:txBody>
      </p:sp>
    </p:spTree>
    <p:extLst>
      <p:ext uri="{BB962C8B-B14F-4D97-AF65-F5344CB8AC3E}">
        <p14:creationId xmlns:p14="http://schemas.microsoft.com/office/powerpoint/2010/main" val="3218956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97310" y="1628801"/>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4" name="图片 3">
            <a:extLst>
              <a:ext uri="{FF2B5EF4-FFF2-40B4-BE49-F238E27FC236}">
                <a16:creationId xmlns:a16="http://schemas.microsoft.com/office/drawing/2014/main" id="{0F948343-CE86-4394-9CDF-A4B6D1A7EE35}"/>
              </a:ext>
            </a:extLst>
          </p:cNvPr>
          <p:cNvPicPr>
            <a:picLocks noChangeAspect="1"/>
          </p:cNvPicPr>
          <p:nvPr/>
        </p:nvPicPr>
        <p:blipFill>
          <a:blip r:embed="rId2"/>
          <a:stretch>
            <a:fillRect/>
          </a:stretch>
        </p:blipFill>
        <p:spPr>
          <a:xfrm>
            <a:off x="533304" y="2911687"/>
            <a:ext cx="5418681" cy="3240360"/>
          </a:xfrm>
          <a:prstGeom prst="rect">
            <a:avLst/>
          </a:prstGeom>
        </p:spPr>
      </p:pic>
      <p:pic>
        <p:nvPicPr>
          <p:cNvPr id="7" name="图片 6">
            <a:extLst>
              <a:ext uri="{FF2B5EF4-FFF2-40B4-BE49-F238E27FC236}">
                <a16:creationId xmlns:a16="http://schemas.microsoft.com/office/drawing/2014/main" id="{8529E87F-83AD-433F-8FF2-28A6E3AF87E0}"/>
              </a:ext>
            </a:extLst>
          </p:cNvPr>
          <p:cNvPicPr>
            <a:picLocks noChangeAspect="1"/>
          </p:cNvPicPr>
          <p:nvPr/>
        </p:nvPicPr>
        <p:blipFill>
          <a:blip r:embed="rId3"/>
          <a:stretch>
            <a:fillRect/>
          </a:stretch>
        </p:blipFill>
        <p:spPr>
          <a:xfrm>
            <a:off x="6744072" y="2958467"/>
            <a:ext cx="5256584" cy="3240360"/>
          </a:xfrm>
          <a:prstGeom prst="rect">
            <a:avLst/>
          </a:prstGeom>
        </p:spPr>
      </p:pic>
      <p:sp>
        <p:nvSpPr>
          <p:cNvPr id="8" name="箭头: 右 7">
            <a:extLst>
              <a:ext uri="{FF2B5EF4-FFF2-40B4-BE49-F238E27FC236}">
                <a16:creationId xmlns:a16="http://schemas.microsoft.com/office/drawing/2014/main" id="{D75763D4-1423-4B58-B2F3-DD4ECB0F1F0F}"/>
              </a:ext>
            </a:extLst>
          </p:cNvPr>
          <p:cNvSpPr/>
          <p:nvPr/>
        </p:nvSpPr>
        <p:spPr>
          <a:xfrm>
            <a:off x="6168008" y="4264323"/>
            <a:ext cx="360040" cy="628648"/>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prstClr val="black"/>
              </a:solidFill>
              <a:latin typeface="Constantia"/>
              <a:ea typeface="宋体" panose="02010600030101010101" pitchFamily="2" charset="-122"/>
            </a:endParaRPr>
          </a:p>
        </p:txBody>
      </p:sp>
      <p:sp>
        <p:nvSpPr>
          <p:cNvPr id="5" name="灯片编号占位符 4">
            <a:extLst>
              <a:ext uri="{FF2B5EF4-FFF2-40B4-BE49-F238E27FC236}">
                <a16:creationId xmlns:a16="http://schemas.microsoft.com/office/drawing/2014/main" id="{2FFE8C62-CCF8-4938-A570-835C875C1212}"/>
              </a:ext>
            </a:extLst>
          </p:cNvPr>
          <p:cNvSpPr>
            <a:spLocks noGrp="1"/>
          </p:cNvSpPr>
          <p:nvPr>
            <p:ph type="sldNum" sz="quarter" idx="12"/>
          </p:nvPr>
        </p:nvSpPr>
        <p:spPr/>
        <p:txBody>
          <a:bodyPr/>
          <a:lstStyle/>
          <a:p>
            <a:pPr>
              <a:defRPr/>
            </a:pPr>
            <a:fld id="{B5257BD2-82AF-4553-8A1D-7A16DECA446F}" type="slidenum">
              <a:rPr lang="en-US" altLang="zh-CN" smtClean="0"/>
              <a:pPr>
                <a:defRPr/>
              </a:pPr>
              <a:t>75</a:t>
            </a:fld>
            <a:endParaRPr lang="en-US" altLang="zh-CN"/>
          </a:p>
        </p:txBody>
      </p:sp>
    </p:spTree>
    <p:extLst>
      <p:ext uri="{BB962C8B-B14F-4D97-AF65-F5344CB8AC3E}">
        <p14:creationId xmlns:p14="http://schemas.microsoft.com/office/powerpoint/2010/main" val="42352730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466298" y="1716180"/>
            <a:ext cx="10971372" cy="4389437"/>
          </a:xfrm>
        </p:spPr>
        <p:txBody>
          <a:bodyPr/>
          <a:lstStyle/>
          <a:p>
            <a:pPr marL="0" indent="0">
              <a:lnSpc>
                <a:spcPct val="150000"/>
              </a:lnSpc>
              <a:buNone/>
            </a:pPr>
            <a:r>
              <a:rPr lang="zh-CN" altLang="zh-CN" sz="2800" b="1" dirty="0"/>
              <a:t>扫描共享</a:t>
            </a:r>
            <a:endParaRPr lang="en-US" altLang="zh-CN" sz="2800" b="1" dirty="0"/>
          </a:p>
          <a:p>
            <a:pPr marL="393700" lvl="1" indent="0">
              <a:lnSpc>
                <a:spcPct val="150000"/>
              </a:lnSpc>
              <a:buNone/>
            </a:pPr>
            <a:r>
              <a:rPr lang="zh-CN" altLang="zh-CN" dirty="0"/>
              <a:t>将多个查询附加到</a:t>
            </a:r>
            <a:r>
              <a:rPr lang="zh-CN" altLang="en-US" dirty="0"/>
              <a:t>一</a:t>
            </a:r>
            <a:r>
              <a:rPr lang="zh-CN" altLang="zh-CN" dirty="0"/>
              <a:t>个游标上</a:t>
            </a:r>
            <a:r>
              <a:rPr lang="zh-CN" altLang="en-US" dirty="0"/>
              <a:t>，减少重复访问的次数</a:t>
            </a:r>
            <a:r>
              <a:rPr lang="zh-CN" altLang="zh-CN" dirty="0"/>
              <a:t>。</a:t>
            </a:r>
            <a:endParaRPr lang="en-US" altLang="zh-CN" dirty="0"/>
          </a:p>
        </p:txBody>
      </p:sp>
      <p:pic>
        <p:nvPicPr>
          <p:cNvPr id="5" name="图片 4">
            <a:extLst>
              <a:ext uri="{FF2B5EF4-FFF2-40B4-BE49-F238E27FC236}">
                <a16:creationId xmlns:a16="http://schemas.microsoft.com/office/drawing/2014/main" id="{05B89573-BA06-4D8F-8900-95E857E95770}"/>
              </a:ext>
            </a:extLst>
          </p:cNvPr>
          <p:cNvPicPr>
            <a:picLocks noChangeAspect="1"/>
          </p:cNvPicPr>
          <p:nvPr/>
        </p:nvPicPr>
        <p:blipFill>
          <a:blip r:embed="rId2"/>
          <a:stretch>
            <a:fillRect/>
          </a:stretch>
        </p:blipFill>
        <p:spPr>
          <a:xfrm>
            <a:off x="609134" y="2978385"/>
            <a:ext cx="5342850" cy="3384724"/>
          </a:xfrm>
          <a:prstGeom prst="rect">
            <a:avLst/>
          </a:prstGeom>
        </p:spPr>
      </p:pic>
      <p:sp>
        <p:nvSpPr>
          <p:cNvPr id="4" name="灯片编号占位符 3">
            <a:extLst>
              <a:ext uri="{FF2B5EF4-FFF2-40B4-BE49-F238E27FC236}">
                <a16:creationId xmlns:a16="http://schemas.microsoft.com/office/drawing/2014/main" id="{E8C56269-CC53-49CF-94BD-8C5D8FB6BAC8}"/>
              </a:ext>
            </a:extLst>
          </p:cNvPr>
          <p:cNvSpPr>
            <a:spLocks noGrp="1"/>
          </p:cNvSpPr>
          <p:nvPr>
            <p:ph type="sldNum" sz="quarter" idx="12"/>
          </p:nvPr>
        </p:nvSpPr>
        <p:spPr/>
        <p:txBody>
          <a:bodyPr/>
          <a:lstStyle/>
          <a:p>
            <a:pPr>
              <a:defRPr/>
            </a:pPr>
            <a:fld id="{B5257BD2-82AF-4553-8A1D-7A16DECA446F}" type="slidenum">
              <a:rPr lang="en-US" altLang="zh-CN" smtClean="0"/>
              <a:pPr>
                <a:defRPr/>
              </a:pPr>
              <a:t>76</a:t>
            </a:fld>
            <a:endParaRPr lang="en-US" altLang="zh-CN"/>
          </a:p>
        </p:txBody>
      </p:sp>
    </p:spTree>
    <p:extLst>
      <p:ext uri="{BB962C8B-B14F-4D97-AF65-F5344CB8AC3E}">
        <p14:creationId xmlns:p14="http://schemas.microsoft.com/office/powerpoint/2010/main" val="30434025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07926"/>
          </a:xfrm>
        </p:spPr>
        <p:txBody>
          <a:bodyPr>
            <a:normAutofit/>
          </a:bodyPr>
          <a:lstStyle/>
          <a:p>
            <a:r>
              <a:rPr lang="en-US" altLang="zh-CN" sz="3200" b="1" dirty="0"/>
              <a:t>2.5 </a:t>
            </a:r>
            <a:r>
              <a:rPr lang="zh-CN" altLang="en-US" sz="3200" b="1" dirty="0"/>
              <a:t>缓冲池的优化</a:t>
            </a:r>
            <a:endParaRPr lang="zh-CN" altLang="en-US" sz="2800" dirty="0"/>
          </a:p>
        </p:txBody>
      </p:sp>
      <p:sp>
        <p:nvSpPr>
          <p:cNvPr id="3" name="内容占位符 2"/>
          <p:cNvSpPr>
            <a:spLocks noGrp="1"/>
          </p:cNvSpPr>
          <p:nvPr>
            <p:ph idx="1"/>
          </p:nvPr>
        </p:nvSpPr>
        <p:spPr>
          <a:xfrm>
            <a:off x="619191" y="1556793"/>
            <a:ext cx="10971372" cy="4389437"/>
          </a:xfrm>
        </p:spPr>
        <p:txBody>
          <a:bodyPr/>
          <a:lstStyle/>
          <a:p>
            <a:pPr marL="0" indent="0">
              <a:lnSpc>
                <a:spcPct val="150000"/>
              </a:lnSpc>
              <a:buNone/>
            </a:pPr>
            <a:r>
              <a:rPr lang="zh-CN" altLang="zh-CN" sz="2800" b="1" dirty="0"/>
              <a:t>缓冲池旁路</a:t>
            </a:r>
            <a:endParaRPr lang="en-US" altLang="zh-CN" sz="2800" b="1" dirty="0"/>
          </a:p>
          <a:p>
            <a:pPr marL="0" lvl="1" indent="393700">
              <a:lnSpc>
                <a:spcPct val="150000"/>
              </a:lnSpc>
              <a:buNone/>
            </a:pPr>
            <a:r>
              <a:rPr lang="en-US" altLang="zh-CN" dirty="0"/>
              <a:t>  </a:t>
            </a:r>
            <a:r>
              <a:rPr lang="zh-CN" altLang="zh-CN" dirty="0"/>
              <a:t>为了避免开销，顺序扫描操作符不会将获取的页存储在缓冲池中，而是使用正在运行的查询的本地内存。</a:t>
            </a:r>
            <a:endParaRPr lang="en-US" altLang="zh-CN" dirty="0"/>
          </a:p>
          <a:p>
            <a:pPr marL="273050" lvl="1" indent="-273050">
              <a:lnSpc>
                <a:spcPct val="150000"/>
              </a:lnSpc>
              <a:buFont typeface="Wingdings" panose="05000000000000000000" pitchFamily="2" charset="2"/>
              <a:buChar char="ü"/>
            </a:pPr>
            <a:r>
              <a:rPr lang="zh-CN" altLang="zh-CN" dirty="0"/>
              <a:t>如果操作符需要读取磁盘上连续的大量页序列，那么这种方法可以很好地工作。</a:t>
            </a:r>
            <a:endParaRPr lang="en-US" altLang="zh-CN" dirty="0"/>
          </a:p>
          <a:p>
            <a:pPr marL="273050" lvl="1" indent="-273050">
              <a:lnSpc>
                <a:spcPct val="150000"/>
              </a:lnSpc>
              <a:buFont typeface="Wingdings" panose="05000000000000000000" pitchFamily="2" charset="2"/>
              <a:buChar char="ü"/>
            </a:pPr>
            <a:r>
              <a:rPr lang="zh-CN" altLang="zh-CN" dirty="0"/>
              <a:t>缓冲池旁路也可以用于临时数据，如排序、连接。</a:t>
            </a:r>
            <a:endParaRPr lang="en-US" altLang="zh-CN" sz="2800" dirty="0"/>
          </a:p>
          <a:p>
            <a:pPr>
              <a:lnSpc>
                <a:spcPct val="150000"/>
              </a:lnSpc>
            </a:pPr>
            <a:endParaRPr lang="zh-CN" altLang="en-US" dirty="0"/>
          </a:p>
        </p:txBody>
      </p:sp>
      <p:sp>
        <p:nvSpPr>
          <p:cNvPr id="4" name="灯片编号占位符 3">
            <a:extLst>
              <a:ext uri="{FF2B5EF4-FFF2-40B4-BE49-F238E27FC236}">
                <a16:creationId xmlns:a16="http://schemas.microsoft.com/office/drawing/2014/main" id="{A805070C-C904-4EA2-97D1-5087EDA02D32}"/>
              </a:ext>
            </a:extLst>
          </p:cNvPr>
          <p:cNvSpPr>
            <a:spLocks noGrp="1"/>
          </p:cNvSpPr>
          <p:nvPr>
            <p:ph type="sldNum" sz="quarter" idx="12"/>
          </p:nvPr>
        </p:nvSpPr>
        <p:spPr/>
        <p:txBody>
          <a:bodyPr/>
          <a:lstStyle/>
          <a:p>
            <a:pPr>
              <a:defRPr/>
            </a:pPr>
            <a:fld id="{B5257BD2-82AF-4553-8A1D-7A16DECA446F}" type="slidenum">
              <a:rPr lang="en-US" altLang="zh-CN" smtClean="0"/>
              <a:pPr>
                <a:defRPr/>
              </a:pPr>
              <a:t>77</a:t>
            </a:fld>
            <a:endParaRPr lang="en-US" altLang="zh-CN"/>
          </a:p>
        </p:txBody>
      </p:sp>
    </p:spTree>
    <p:extLst>
      <p:ext uri="{BB962C8B-B14F-4D97-AF65-F5344CB8AC3E}">
        <p14:creationId xmlns:p14="http://schemas.microsoft.com/office/powerpoint/2010/main" val="35814632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3 </a:t>
            </a:r>
            <a:r>
              <a:rPr lang="zh-CN" altLang="en-US" sz="4399" spc="300" dirty="0"/>
              <a:t>散列表</a:t>
            </a:r>
          </a:p>
        </p:txBody>
      </p:sp>
      <p:sp>
        <p:nvSpPr>
          <p:cNvPr id="4" name="副标题 3"/>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128756457"/>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FCAA5-01F8-43FF-A4B4-99BEC2EEF233}"/>
              </a:ext>
            </a:extLst>
          </p:cNvPr>
          <p:cNvSpPr>
            <a:spLocks noGrp="1"/>
          </p:cNvSpPr>
          <p:nvPr>
            <p:ph type="title"/>
          </p:nvPr>
        </p:nvSpPr>
        <p:spPr/>
        <p:txBody>
          <a:bodyPr/>
          <a:lstStyle/>
          <a:p>
            <a:r>
              <a:rPr lang="en-US" altLang="zh-CN" dirty="0"/>
              <a:t>3 </a:t>
            </a:r>
            <a:r>
              <a:rPr lang="zh-CN" altLang="en-US" dirty="0"/>
              <a:t>散列表</a:t>
            </a:r>
          </a:p>
        </p:txBody>
      </p:sp>
      <p:sp>
        <p:nvSpPr>
          <p:cNvPr id="3" name="内容占位符 2">
            <a:extLst>
              <a:ext uri="{FF2B5EF4-FFF2-40B4-BE49-F238E27FC236}">
                <a16:creationId xmlns:a16="http://schemas.microsoft.com/office/drawing/2014/main" id="{87E53F2D-B52F-46AF-A41F-5467CA78C294}"/>
              </a:ext>
            </a:extLst>
          </p:cNvPr>
          <p:cNvSpPr>
            <a:spLocks noGrp="1"/>
          </p:cNvSpPr>
          <p:nvPr>
            <p:ph idx="1"/>
          </p:nvPr>
        </p:nvSpPr>
        <p:spPr/>
        <p:txBody>
          <a:bodyPr/>
          <a:lstStyle/>
          <a:p>
            <a:pPr marL="0" indent="0">
              <a:buNone/>
            </a:pPr>
            <a:r>
              <a:rPr lang="en-US" altLang="zh-CN" dirty="0">
                <a:latin typeface="+mn-ea"/>
              </a:rPr>
              <a:t>3.1 </a:t>
            </a:r>
            <a:r>
              <a:rPr lang="zh-CN" altLang="en-US" dirty="0">
                <a:latin typeface="+mn-ea"/>
              </a:rPr>
              <a:t>散列表定义</a:t>
            </a:r>
            <a:endParaRPr lang="en-US" altLang="zh-CN" dirty="0">
              <a:latin typeface="+mn-ea"/>
            </a:endParaRPr>
          </a:p>
          <a:p>
            <a:pPr marL="0" indent="0">
              <a:buNone/>
            </a:pPr>
            <a:r>
              <a:rPr lang="en-US" altLang="zh-CN" dirty="0">
                <a:latin typeface="+mn-ea"/>
              </a:rPr>
              <a:t>3.2 </a:t>
            </a:r>
            <a:r>
              <a:rPr lang="zh-CN" altLang="en-US" dirty="0">
                <a:latin typeface="+mn-ea"/>
              </a:rPr>
              <a:t>静态散列表</a:t>
            </a:r>
            <a:endParaRPr lang="en-US" altLang="zh-CN" dirty="0">
              <a:latin typeface="+mn-ea"/>
            </a:endParaRPr>
          </a:p>
          <a:p>
            <a:pPr marL="0" indent="0">
              <a:buNone/>
            </a:pPr>
            <a:r>
              <a:rPr lang="en-US" altLang="zh-CN" dirty="0">
                <a:latin typeface="+mn-ea"/>
              </a:rPr>
              <a:t>3.3 </a:t>
            </a:r>
            <a:r>
              <a:rPr lang="zh-CN" altLang="en-US" dirty="0">
                <a:latin typeface="+mn-ea"/>
              </a:rPr>
              <a:t>动态散列表</a:t>
            </a:r>
            <a:endParaRPr lang="en-US" altLang="zh-CN" dirty="0">
              <a:latin typeface="+mn-ea"/>
            </a:endParaRPr>
          </a:p>
          <a:p>
            <a:pPr marL="0" indent="0">
              <a:buNone/>
            </a:pPr>
            <a:endParaRPr lang="en-US" altLang="zh-CN" dirty="0">
              <a:latin typeface="+mn-ea"/>
            </a:endParaRPr>
          </a:p>
          <a:p>
            <a:pPr marL="0" indent="0">
              <a:buNone/>
            </a:pPr>
            <a:endParaRPr lang="zh-CN" altLang="en-US" dirty="0">
              <a:latin typeface="+mn-ea"/>
            </a:endParaRPr>
          </a:p>
        </p:txBody>
      </p:sp>
      <p:sp>
        <p:nvSpPr>
          <p:cNvPr id="4" name="灯片编号占位符 3">
            <a:extLst>
              <a:ext uri="{FF2B5EF4-FFF2-40B4-BE49-F238E27FC236}">
                <a16:creationId xmlns:a16="http://schemas.microsoft.com/office/drawing/2014/main" id="{51D479F3-1585-4DB3-BA80-47EF233FD317}"/>
              </a:ext>
            </a:extLst>
          </p:cNvPr>
          <p:cNvSpPr>
            <a:spLocks noGrp="1"/>
          </p:cNvSpPr>
          <p:nvPr>
            <p:ph type="sldNum" sz="quarter" idx="12"/>
          </p:nvPr>
        </p:nvSpPr>
        <p:spPr/>
        <p:txBody>
          <a:bodyPr/>
          <a:lstStyle/>
          <a:p>
            <a:pPr>
              <a:defRPr/>
            </a:pPr>
            <a:fld id="{B5257BD2-82AF-4553-8A1D-7A16DECA446F}" type="slidenum">
              <a:rPr lang="en-US" altLang="zh-CN" smtClean="0"/>
              <a:pPr>
                <a:defRPr/>
              </a:pPr>
              <a:t>79</a:t>
            </a:fld>
            <a:endParaRPr lang="en-US" altLang="zh-CN"/>
          </a:p>
        </p:txBody>
      </p:sp>
    </p:spTree>
    <p:extLst>
      <p:ext uri="{BB962C8B-B14F-4D97-AF65-F5344CB8AC3E}">
        <p14:creationId xmlns:p14="http://schemas.microsoft.com/office/powerpoint/2010/main" val="260509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6042"/>
            <a:ext cx="10972800" cy="1143000"/>
          </a:xfrm>
        </p:spPr>
        <p:txBody>
          <a:bodyPr>
            <a:normAutofit/>
          </a:bodyPr>
          <a:lstStyle/>
          <a:p>
            <a:r>
              <a:rPr lang="zh-CN" altLang="en-US" dirty="0"/>
              <a:t>磁盘性能的度量（介质访问时间）</a:t>
            </a:r>
            <a:endParaRPr lang="en-US" altLang="zh-CN" dirty="0"/>
          </a:p>
        </p:txBody>
      </p:sp>
      <p:pic>
        <p:nvPicPr>
          <p:cNvPr id="3" name="图片 2">
            <a:extLst>
              <a:ext uri="{FF2B5EF4-FFF2-40B4-BE49-F238E27FC236}">
                <a16:creationId xmlns:a16="http://schemas.microsoft.com/office/drawing/2014/main" id="{BB094123-1D7E-44D8-8A36-0E969BD6917A}"/>
              </a:ext>
            </a:extLst>
          </p:cNvPr>
          <p:cNvPicPr>
            <a:picLocks noChangeAspect="1"/>
          </p:cNvPicPr>
          <p:nvPr/>
        </p:nvPicPr>
        <p:blipFill>
          <a:blip r:embed="rId3"/>
          <a:stretch>
            <a:fillRect/>
          </a:stretch>
        </p:blipFill>
        <p:spPr>
          <a:xfrm>
            <a:off x="609600" y="1618226"/>
            <a:ext cx="6344535" cy="4791744"/>
          </a:xfrm>
          <a:prstGeom prst="rect">
            <a:avLst/>
          </a:prstGeom>
        </p:spPr>
      </p:pic>
      <p:sp>
        <p:nvSpPr>
          <p:cNvPr id="4" name="灯片编号占位符 3">
            <a:extLst>
              <a:ext uri="{FF2B5EF4-FFF2-40B4-BE49-F238E27FC236}">
                <a16:creationId xmlns:a16="http://schemas.microsoft.com/office/drawing/2014/main" id="{1DDA2EA9-B92C-4FEF-A6F3-9F06E9928932}"/>
              </a:ext>
            </a:extLst>
          </p:cNvPr>
          <p:cNvSpPr>
            <a:spLocks noGrp="1"/>
          </p:cNvSpPr>
          <p:nvPr>
            <p:ph type="sldNum" sz="quarter" idx="12"/>
          </p:nvPr>
        </p:nvSpPr>
        <p:spPr/>
        <p:txBody>
          <a:bodyPr/>
          <a:lstStyle/>
          <a:p>
            <a:fld id="{3742B0B0-14D4-4B09-A8B4-7B726FDD0F27}" type="slidenum">
              <a:rPr lang="zh-CN" altLang="en-US" smtClean="0"/>
              <a:t>8</a:t>
            </a:fld>
            <a:endParaRPr lang="zh-CN" altLang="en-US"/>
          </a:p>
        </p:txBody>
      </p:sp>
    </p:spTree>
    <p:extLst>
      <p:ext uri="{BB962C8B-B14F-4D97-AF65-F5344CB8AC3E}">
        <p14:creationId xmlns:p14="http://schemas.microsoft.com/office/powerpoint/2010/main" val="2022626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normAutofit/>
          </a:bodyPr>
          <a:lstStyle/>
          <a:p>
            <a:r>
              <a:rPr lang="en-US" altLang="zh-CN" sz="3200" b="1" dirty="0"/>
              <a:t>3.1 </a:t>
            </a:r>
            <a:r>
              <a:rPr lang="zh-CN" altLang="zh-CN" sz="3200" b="1" dirty="0"/>
              <a:t>散列表</a:t>
            </a:r>
            <a:r>
              <a:rPr lang="zh-CN" altLang="en-US" sz="3200" b="1" dirty="0"/>
              <a:t>定义</a:t>
            </a:r>
          </a:p>
        </p:txBody>
      </p:sp>
      <p:sp>
        <p:nvSpPr>
          <p:cNvPr id="3" name="内容占位符 2"/>
          <p:cNvSpPr>
            <a:spLocks noGrp="1"/>
          </p:cNvSpPr>
          <p:nvPr>
            <p:ph idx="1"/>
          </p:nvPr>
        </p:nvSpPr>
        <p:spPr>
          <a:xfrm>
            <a:off x="610315" y="1447800"/>
            <a:ext cx="10662962" cy="4645496"/>
          </a:xfrm>
        </p:spPr>
        <p:txBody>
          <a:bodyPr>
            <a:noAutofit/>
          </a:bodyPr>
          <a:lstStyle/>
          <a:p>
            <a:pPr marL="0" indent="0">
              <a:lnSpc>
                <a:spcPct val="125000"/>
              </a:lnSpc>
              <a:spcBef>
                <a:spcPts val="600"/>
              </a:spcBef>
              <a:buNone/>
            </a:pPr>
            <a:r>
              <a:rPr lang="en-US" altLang="zh-CN" dirty="0"/>
              <a:t>        </a:t>
            </a:r>
            <a:r>
              <a:rPr lang="zh-CN" altLang="zh-CN" dirty="0"/>
              <a:t>散列表也叫哈希表，是一种常见的数据结构，通过把键值映射到桶数组中的某个位置来加快查找记录的速度。散列表包含两个关键元素：</a:t>
            </a:r>
            <a:endParaRPr lang="en-US" altLang="zh-CN" dirty="0"/>
          </a:p>
          <a:p>
            <a:pPr marL="355600" lvl="1" indent="-355600">
              <a:lnSpc>
                <a:spcPct val="125000"/>
              </a:lnSpc>
              <a:spcBef>
                <a:spcPts val="600"/>
              </a:spcBef>
              <a:buFont typeface="Wingdings" panose="05000000000000000000" pitchFamily="2" charset="2"/>
              <a:buChar char="Ø"/>
            </a:pPr>
            <a:r>
              <a:rPr lang="zh-CN" altLang="zh-CN" b="1" dirty="0">
                <a:latin typeface="+mn-ea"/>
              </a:rPr>
              <a:t>散列函数</a:t>
            </a:r>
            <a:r>
              <a:rPr lang="zh-CN" altLang="zh-CN" dirty="0">
                <a:latin typeface="+mn-ea"/>
              </a:rPr>
              <a:t>：散列函数</a:t>
            </a:r>
            <a:r>
              <a:rPr lang="en-US" altLang="zh-CN" dirty="0">
                <a:latin typeface="+mn-ea"/>
              </a:rPr>
              <a:t>h</a:t>
            </a:r>
            <a:r>
              <a:rPr lang="zh-CN" altLang="zh-CN" dirty="0">
                <a:latin typeface="+mn-ea"/>
              </a:rPr>
              <a:t>以查找键（散列键）为参数并计算出一个介于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之间的整数。</a:t>
            </a:r>
          </a:p>
          <a:p>
            <a:pPr marL="355600" lvl="1" indent="-355600">
              <a:lnSpc>
                <a:spcPct val="125000"/>
              </a:lnSpc>
              <a:spcBef>
                <a:spcPts val="600"/>
              </a:spcBef>
              <a:buFont typeface="Wingdings" panose="05000000000000000000" pitchFamily="2" charset="2"/>
              <a:buChar char="Ø"/>
            </a:pPr>
            <a:r>
              <a:rPr lang="zh-CN" altLang="zh-CN" b="1" dirty="0">
                <a:latin typeface="+mn-ea"/>
              </a:rPr>
              <a:t>桶数组</a:t>
            </a:r>
            <a:r>
              <a:rPr lang="zh-CN" altLang="zh-CN" dirty="0">
                <a:latin typeface="+mn-ea"/>
              </a:rPr>
              <a:t>：桶数组是一个编号从</a:t>
            </a:r>
            <a:r>
              <a:rPr lang="en-US" altLang="zh-CN" dirty="0">
                <a:latin typeface="+mn-ea"/>
              </a:rPr>
              <a:t>0</a:t>
            </a:r>
            <a:r>
              <a:rPr lang="zh-CN" altLang="zh-CN" dirty="0">
                <a:latin typeface="+mn-ea"/>
              </a:rPr>
              <a:t>到</a:t>
            </a:r>
            <a:r>
              <a:rPr lang="en-US" altLang="zh-CN" dirty="0">
                <a:latin typeface="+mn-ea"/>
              </a:rPr>
              <a:t>B-1</a:t>
            </a:r>
            <a:r>
              <a:rPr lang="zh-CN" altLang="zh-CN" dirty="0">
                <a:latin typeface="+mn-ea"/>
              </a:rPr>
              <a:t>、长度为</a:t>
            </a:r>
            <a:r>
              <a:rPr lang="en-US" altLang="zh-CN" dirty="0">
                <a:latin typeface="+mn-ea"/>
              </a:rPr>
              <a:t>B</a:t>
            </a:r>
            <a:r>
              <a:rPr lang="zh-CN" altLang="zh-CN" dirty="0">
                <a:latin typeface="+mn-ea"/>
              </a:rPr>
              <a:t>的数组，其中包含</a:t>
            </a:r>
            <a:r>
              <a:rPr lang="en-US" altLang="zh-CN" dirty="0">
                <a:latin typeface="+mn-ea"/>
              </a:rPr>
              <a:t>B</a:t>
            </a:r>
            <a:r>
              <a:rPr lang="zh-CN" altLang="zh-CN" dirty="0">
                <a:latin typeface="+mn-ea"/>
              </a:rPr>
              <a:t>个链表头，每个链表头对应一个桶，用于存储记录。</a:t>
            </a:r>
          </a:p>
          <a:p>
            <a:pPr marL="380899" lvl="1" indent="0">
              <a:lnSpc>
                <a:spcPct val="125000"/>
              </a:lnSpc>
              <a:spcBef>
                <a:spcPts val="600"/>
              </a:spcBef>
              <a:buNone/>
            </a:pPr>
            <a:r>
              <a:rPr lang="zh-CN" altLang="zh-CN" dirty="0">
                <a:latin typeface="+mn-ea"/>
              </a:rPr>
              <a:t>构造散列表时，查找键为</a:t>
            </a:r>
            <a:r>
              <a:rPr lang="en-US" altLang="zh-CN" dirty="0">
                <a:latin typeface="+mn-ea"/>
              </a:rPr>
              <a:t>K</a:t>
            </a:r>
            <a:r>
              <a:rPr lang="zh-CN" altLang="en-US" dirty="0">
                <a:latin typeface="+mn-ea"/>
              </a:rPr>
              <a:t>的</a:t>
            </a:r>
            <a:r>
              <a:rPr lang="zh-CN" altLang="zh-CN" dirty="0">
                <a:latin typeface="+mn-ea"/>
              </a:rPr>
              <a:t>记录</a:t>
            </a:r>
            <a:r>
              <a:rPr lang="zh-CN" altLang="en-US" dirty="0">
                <a:latin typeface="+mn-ea"/>
              </a:rPr>
              <a:t>被存储</a:t>
            </a:r>
            <a:r>
              <a:rPr lang="zh-CN" altLang="zh-CN" dirty="0">
                <a:latin typeface="+mn-ea"/>
              </a:rPr>
              <a:t>到桶号为</a:t>
            </a:r>
            <a:r>
              <a:rPr lang="en-US" altLang="zh-CN" dirty="0">
                <a:latin typeface="+mn-ea"/>
              </a:rPr>
              <a:t>h(K)</a:t>
            </a:r>
            <a:r>
              <a:rPr lang="zh-CN" altLang="zh-CN" dirty="0">
                <a:latin typeface="+mn-ea"/>
              </a:rPr>
              <a:t>的桶中。</a:t>
            </a:r>
          </a:p>
          <a:p>
            <a:pPr marL="0" indent="0">
              <a:lnSpc>
                <a:spcPct val="125000"/>
              </a:lnSpc>
              <a:spcBef>
                <a:spcPts val="600"/>
              </a:spcBef>
              <a:buNone/>
            </a:pPr>
            <a:r>
              <a:rPr lang="en-US" altLang="zh-CN" dirty="0">
                <a:latin typeface="+mn-ea"/>
              </a:rPr>
              <a:t>    </a:t>
            </a:r>
            <a:r>
              <a:rPr lang="zh-CN" altLang="zh-CN" dirty="0">
                <a:latin typeface="+mn-ea"/>
              </a:rPr>
              <a:t>散列表在</a:t>
            </a:r>
            <a:r>
              <a:rPr lang="en-US" altLang="zh-CN" dirty="0">
                <a:latin typeface="+mn-ea"/>
              </a:rPr>
              <a:t>DBMS</a:t>
            </a:r>
            <a:r>
              <a:rPr lang="zh-CN" altLang="zh-CN" dirty="0">
                <a:latin typeface="+mn-ea"/>
              </a:rPr>
              <a:t>中被广泛运用，例如</a:t>
            </a:r>
            <a:r>
              <a:rPr lang="zh-CN" altLang="en-US" dirty="0">
                <a:latin typeface="+mn-ea"/>
              </a:rPr>
              <a:t>：</a:t>
            </a:r>
            <a:r>
              <a:rPr lang="zh-CN" altLang="zh-CN" dirty="0">
                <a:latin typeface="+mn-ea"/>
              </a:rPr>
              <a:t>基于散列表来</a:t>
            </a:r>
            <a:r>
              <a:rPr lang="zh-CN" altLang="zh-CN" dirty="0">
                <a:solidFill>
                  <a:srgbClr val="FF0000"/>
                </a:solidFill>
                <a:latin typeface="+mn-ea"/>
              </a:rPr>
              <a:t>组织</a:t>
            </a:r>
            <a:r>
              <a:rPr lang="zh-CN" altLang="en-US" dirty="0">
                <a:latin typeface="+mn-ea"/>
              </a:rPr>
              <a:t>页表、</a:t>
            </a:r>
            <a:r>
              <a:rPr lang="zh-CN" altLang="zh-CN" dirty="0">
                <a:latin typeface="+mn-ea"/>
              </a:rPr>
              <a:t>数据文件、索引文件</a:t>
            </a:r>
            <a:r>
              <a:rPr lang="zh-CN" altLang="en-US" dirty="0">
                <a:latin typeface="+mn-ea"/>
              </a:rPr>
              <a:t>，</a:t>
            </a:r>
            <a:r>
              <a:rPr lang="zh-CN" altLang="zh-CN" dirty="0">
                <a:latin typeface="+mn-ea"/>
              </a:rPr>
              <a:t>或者基于散列表进行连接</a:t>
            </a:r>
            <a:r>
              <a:rPr lang="zh-CN" altLang="zh-CN" dirty="0">
                <a:solidFill>
                  <a:srgbClr val="FF0000"/>
                </a:solidFill>
                <a:latin typeface="+mn-ea"/>
              </a:rPr>
              <a:t>运算</a:t>
            </a:r>
            <a:r>
              <a:rPr lang="zh-CN" altLang="zh-CN" dirty="0">
                <a:latin typeface="+mn-ea"/>
              </a:rPr>
              <a:t>等。</a:t>
            </a:r>
            <a:endParaRPr lang="zh-CN" altLang="en-US" dirty="0">
              <a:latin typeface="+mn-ea"/>
            </a:endParaRPr>
          </a:p>
        </p:txBody>
      </p:sp>
      <p:sp>
        <p:nvSpPr>
          <p:cNvPr id="4" name="灯片编号占位符 3">
            <a:extLst>
              <a:ext uri="{FF2B5EF4-FFF2-40B4-BE49-F238E27FC236}">
                <a16:creationId xmlns:a16="http://schemas.microsoft.com/office/drawing/2014/main" id="{E922C002-42B4-4620-B893-251F2DC7D8AD}"/>
              </a:ext>
            </a:extLst>
          </p:cNvPr>
          <p:cNvSpPr>
            <a:spLocks noGrp="1"/>
          </p:cNvSpPr>
          <p:nvPr>
            <p:ph type="sldNum" sz="quarter" idx="12"/>
          </p:nvPr>
        </p:nvSpPr>
        <p:spPr/>
        <p:txBody>
          <a:bodyPr/>
          <a:lstStyle/>
          <a:p>
            <a:pPr>
              <a:defRPr/>
            </a:pPr>
            <a:fld id="{B5257BD2-82AF-4553-8A1D-7A16DECA446F}" type="slidenum">
              <a:rPr lang="en-US" altLang="zh-CN" smtClean="0"/>
              <a:pPr>
                <a:defRPr/>
              </a:pPr>
              <a:t>80</a:t>
            </a:fld>
            <a:endParaRPr lang="en-US" altLang="zh-CN"/>
          </a:p>
        </p:txBody>
      </p:sp>
    </p:spTree>
    <p:extLst>
      <p:ext uri="{BB962C8B-B14F-4D97-AF65-F5344CB8AC3E}">
        <p14:creationId xmlns:p14="http://schemas.microsoft.com/office/powerpoint/2010/main" val="3570847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zh-CN" sz="3200" b="1" dirty="0"/>
              <a:t>散列</a:t>
            </a:r>
            <a:r>
              <a:rPr lang="zh-CN" altLang="en-US" sz="3200" b="1" dirty="0"/>
              <a:t>函数</a:t>
            </a:r>
            <a:endParaRPr lang="zh-CN" altLang="en-US" dirty="0"/>
          </a:p>
        </p:txBody>
      </p:sp>
      <p:sp>
        <p:nvSpPr>
          <p:cNvPr id="3" name="内容占位符 2"/>
          <p:cNvSpPr>
            <a:spLocks noGrp="1"/>
          </p:cNvSpPr>
          <p:nvPr>
            <p:ph idx="1"/>
          </p:nvPr>
        </p:nvSpPr>
        <p:spPr>
          <a:xfrm>
            <a:off x="580285" y="1484785"/>
            <a:ext cx="10971372" cy="4389437"/>
          </a:xfrm>
        </p:spPr>
        <p:txBody>
          <a:bodyPr/>
          <a:lstStyle/>
          <a:p>
            <a:pPr marL="0" indent="0">
              <a:lnSpc>
                <a:spcPct val="150000"/>
              </a:lnSpc>
              <a:buNone/>
            </a:pPr>
            <a:r>
              <a:rPr lang="zh-CN" altLang="zh-CN" dirty="0"/>
              <a:t>散列函数</a:t>
            </a:r>
            <a:r>
              <a:rPr lang="zh-CN" altLang="en-US" dirty="0"/>
              <a:t>应具有以下特性</a:t>
            </a:r>
            <a:r>
              <a:rPr lang="zh-CN" altLang="zh-CN" dirty="0"/>
              <a:t>：</a:t>
            </a:r>
          </a:p>
          <a:p>
            <a:pPr marL="355600" lvl="1" indent="-355600">
              <a:lnSpc>
                <a:spcPct val="150000"/>
              </a:lnSpc>
              <a:buFont typeface="Wingdings" panose="05000000000000000000" pitchFamily="2" charset="2"/>
              <a:buChar char="Ø"/>
            </a:pPr>
            <a:r>
              <a:rPr lang="zh-CN" altLang="zh-CN" dirty="0"/>
              <a:t>函数的输出是确定的</a:t>
            </a:r>
          </a:p>
          <a:p>
            <a:pPr marL="355600" lvl="1" indent="-355600">
              <a:lnSpc>
                <a:spcPct val="150000"/>
              </a:lnSpc>
              <a:buFont typeface="Wingdings" panose="05000000000000000000" pitchFamily="2" charset="2"/>
              <a:buChar char="Ø"/>
            </a:pPr>
            <a:r>
              <a:rPr lang="zh-CN" altLang="zh-CN" dirty="0"/>
              <a:t>输出值的分布是</a:t>
            </a:r>
            <a:r>
              <a:rPr lang="zh-CN" altLang="zh-CN" dirty="0">
                <a:solidFill>
                  <a:srgbClr val="FF0000"/>
                </a:solidFill>
              </a:rPr>
              <a:t>随机且均匀</a:t>
            </a:r>
            <a:r>
              <a:rPr lang="zh-CN" altLang="zh-CN" dirty="0"/>
              <a:t>的</a:t>
            </a:r>
          </a:p>
          <a:p>
            <a:pPr marL="355600" lvl="1" indent="-355600">
              <a:lnSpc>
                <a:spcPct val="150000"/>
              </a:lnSpc>
              <a:buFont typeface="Wingdings" panose="05000000000000000000" pitchFamily="2" charset="2"/>
              <a:buChar char="Ø"/>
            </a:pPr>
            <a:r>
              <a:rPr lang="zh-CN" altLang="zh-CN" dirty="0"/>
              <a:t>易于计算</a:t>
            </a:r>
            <a:endParaRPr lang="en-US" altLang="zh-CN" dirty="0"/>
          </a:p>
          <a:p>
            <a:pPr marL="0" indent="0">
              <a:lnSpc>
                <a:spcPct val="150000"/>
              </a:lnSpc>
              <a:buNone/>
            </a:pPr>
            <a:r>
              <a:rPr lang="en-US" altLang="zh-CN" dirty="0"/>
              <a:t>        </a:t>
            </a:r>
            <a:r>
              <a:rPr lang="zh-CN" altLang="zh-CN" dirty="0"/>
              <a:t>理想的散列函数</a:t>
            </a:r>
            <a:r>
              <a:rPr lang="zh-CN" altLang="en-US" dirty="0"/>
              <a:t>应</a:t>
            </a:r>
            <a:r>
              <a:rPr lang="zh-CN" altLang="zh-CN" dirty="0"/>
              <a:t>能将搜索键值均匀地分布到所有桶中，但是这样的函数往往需要非常长的时间来进行计算。因此，散列函数需要</a:t>
            </a:r>
            <a:r>
              <a:rPr lang="zh-CN" altLang="zh-CN" dirty="0">
                <a:solidFill>
                  <a:srgbClr val="FF0000"/>
                </a:solidFill>
              </a:rPr>
              <a:t>在冲突率和快速执行之间</a:t>
            </a:r>
            <a:r>
              <a:rPr lang="zh-CN" altLang="zh-CN" dirty="0"/>
              <a:t>进行权衡。</a:t>
            </a:r>
            <a:endParaRPr lang="en-US" altLang="zh-CN" dirty="0"/>
          </a:p>
        </p:txBody>
      </p:sp>
      <p:sp>
        <p:nvSpPr>
          <p:cNvPr id="4" name="灯片编号占位符 3">
            <a:extLst>
              <a:ext uri="{FF2B5EF4-FFF2-40B4-BE49-F238E27FC236}">
                <a16:creationId xmlns:a16="http://schemas.microsoft.com/office/drawing/2014/main" id="{248A1405-8A86-40A4-B046-20335F729C9E}"/>
              </a:ext>
            </a:extLst>
          </p:cNvPr>
          <p:cNvSpPr>
            <a:spLocks noGrp="1"/>
          </p:cNvSpPr>
          <p:nvPr>
            <p:ph type="sldNum" sz="quarter" idx="12"/>
          </p:nvPr>
        </p:nvSpPr>
        <p:spPr/>
        <p:txBody>
          <a:bodyPr/>
          <a:lstStyle/>
          <a:p>
            <a:pPr>
              <a:defRPr/>
            </a:pPr>
            <a:fld id="{B5257BD2-82AF-4553-8A1D-7A16DECA446F}" type="slidenum">
              <a:rPr lang="en-US" altLang="zh-CN" smtClean="0"/>
              <a:pPr>
                <a:defRPr/>
              </a:pPr>
              <a:t>81</a:t>
            </a:fld>
            <a:endParaRPr lang="en-US" altLang="zh-CN"/>
          </a:p>
        </p:txBody>
      </p:sp>
    </p:spTree>
    <p:extLst>
      <p:ext uri="{BB962C8B-B14F-4D97-AF65-F5344CB8AC3E}">
        <p14:creationId xmlns:p14="http://schemas.microsoft.com/office/powerpoint/2010/main" val="173909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normAutofit/>
          </a:bodyPr>
          <a:lstStyle/>
          <a:p>
            <a:r>
              <a:rPr lang="zh-CN" altLang="zh-CN" sz="3200" b="1" dirty="0"/>
              <a:t>散列</a:t>
            </a:r>
            <a:r>
              <a:rPr lang="zh-CN" altLang="en-US" sz="3200" b="1" dirty="0"/>
              <a:t>函数</a:t>
            </a:r>
            <a:endParaRPr lang="zh-CN" altLang="en-US" sz="2800" dirty="0"/>
          </a:p>
        </p:txBody>
      </p:sp>
      <p:sp>
        <p:nvSpPr>
          <p:cNvPr id="3" name="内容占位符 2"/>
          <p:cNvSpPr>
            <a:spLocks noGrp="1"/>
          </p:cNvSpPr>
          <p:nvPr>
            <p:ph idx="1"/>
          </p:nvPr>
        </p:nvSpPr>
        <p:spPr>
          <a:xfrm>
            <a:off x="911426" y="1484784"/>
            <a:ext cx="10361851" cy="4788862"/>
          </a:xfrm>
        </p:spPr>
        <p:txBody>
          <a:bodyPr>
            <a:normAutofit lnSpcReduction="10000"/>
          </a:bodyPr>
          <a:lstStyle/>
          <a:p>
            <a:pPr marL="0" indent="0">
              <a:lnSpc>
                <a:spcPct val="150000"/>
              </a:lnSpc>
              <a:spcBef>
                <a:spcPts val="1800"/>
              </a:spcBef>
              <a:buNone/>
            </a:pPr>
            <a:r>
              <a:rPr lang="en-US" altLang="zh-CN" b="1" dirty="0">
                <a:latin typeface="+mn-ea"/>
              </a:rPr>
              <a:t>CRC-64(1975)</a:t>
            </a:r>
            <a:endParaRPr lang="en-US" altLang="zh-CN" dirty="0">
              <a:latin typeface="+mn-ea"/>
            </a:endParaRPr>
          </a:p>
          <a:p>
            <a:pPr marL="393700" lvl="1" indent="0">
              <a:buNone/>
            </a:pPr>
            <a:r>
              <a:rPr lang="en-US" altLang="zh-CN" dirty="0">
                <a:latin typeface="+mn-ea"/>
              </a:rPr>
              <a:t>Used in networking for error detection.</a:t>
            </a:r>
          </a:p>
          <a:p>
            <a:pPr marL="0" indent="0">
              <a:spcBef>
                <a:spcPts val="1200"/>
              </a:spcBef>
              <a:buNone/>
            </a:pPr>
            <a:r>
              <a:rPr lang="en-US" altLang="zh-CN" b="1" dirty="0" err="1">
                <a:latin typeface="+mn-ea"/>
              </a:rPr>
              <a:t>MurmurHash</a:t>
            </a:r>
            <a:r>
              <a:rPr lang="en-US" altLang="zh-CN" b="1" dirty="0">
                <a:latin typeface="+mn-ea"/>
              </a:rPr>
              <a:t>(2008)</a:t>
            </a:r>
          </a:p>
          <a:p>
            <a:pPr marL="393700" lvl="1" indent="0">
              <a:buNone/>
            </a:pPr>
            <a:r>
              <a:rPr lang="en-US" altLang="zh-CN" dirty="0">
                <a:latin typeface="+mn-ea"/>
              </a:rPr>
              <a:t>Designed to a fast, general purpose hash function.</a:t>
            </a:r>
          </a:p>
          <a:p>
            <a:pPr marL="0" indent="0">
              <a:spcBef>
                <a:spcPts val="1200"/>
              </a:spcBef>
              <a:buNone/>
            </a:pPr>
            <a:r>
              <a:rPr lang="en-US" altLang="zh-CN" b="1" dirty="0">
                <a:latin typeface="+mn-ea"/>
              </a:rPr>
              <a:t>Google </a:t>
            </a:r>
            <a:r>
              <a:rPr lang="en-US" altLang="zh-CN" b="1" dirty="0" err="1">
                <a:latin typeface="+mn-ea"/>
              </a:rPr>
              <a:t>CityHash</a:t>
            </a:r>
            <a:r>
              <a:rPr lang="en-US" altLang="zh-CN" b="1" dirty="0">
                <a:latin typeface="+mn-ea"/>
              </a:rPr>
              <a:t>(2011)</a:t>
            </a:r>
          </a:p>
          <a:p>
            <a:pPr marL="393700" lvl="1" indent="0">
              <a:buNone/>
            </a:pPr>
            <a:r>
              <a:rPr lang="en-US" altLang="zh-CN" dirty="0">
                <a:latin typeface="+mn-ea"/>
              </a:rPr>
              <a:t>Designed to be faster for short keys (&lt;64 bytes).</a:t>
            </a:r>
          </a:p>
          <a:p>
            <a:pPr marL="0" indent="0">
              <a:spcBef>
                <a:spcPts val="1200"/>
              </a:spcBef>
              <a:buNone/>
            </a:pPr>
            <a:r>
              <a:rPr lang="en-US" altLang="zh-CN" b="1" dirty="0">
                <a:latin typeface="+mn-ea"/>
              </a:rPr>
              <a:t>Facebook </a:t>
            </a:r>
            <a:r>
              <a:rPr lang="en-US" altLang="zh-CN" b="1" dirty="0" err="1">
                <a:latin typeface="+mn-ea"/>
              </a:rPr>
              <a:t>XXHash</a:t>
            </a:r>
            <a:r>
              <a:rPr lang="en-US" altLang="zh-CN" b="1" dirty="0">
                <a:latin typeface="+mn-ea"/>
              </a:rPr>
              <a:t>(2012)</a:t>
            </a:r>
          </a:p>
          <a:p>
            <a:pPr marL="393700" lvl="1" indent="0">
              <a:buNone/>
            </a:pPr>
            <a:r>
              <a:rPr lang="en-US" altLang="zh-CN" dirty="0">
                <a:latin typeface="+mn-ea"/>
              </a:rPr>
              <a:t>From the creator of </a:t>
            </a:r>
            <a:r>
              <a:rPr lang="en-US" altLang="zh-CN" dirty="0" err="1">
                <a:latin typeface="+mn-ea"/>
              </a:rPr>
              <a:t>zstdcompression</a:t>
            </a:r>
            <a:r>
              <a:rPr lang="en-US" altLang="zh-CN" dirty="0">
                <a:latin typeface="+mn-ea"/>
              </a:rPr>
              <a:t>.</a:t>
            </a:r>
          </a:p>
          <a:p>
            <a:pPr marL="0" indent="0">
              <a:spcBef>
                <a:spcPts val="1200"/>
              </a:spcBef>
              <a:buNone/>
            </a:pPr>
            <a:r>
              <a:rPr lang="en-US" altLang="zh-CN" b="1" dirty="0">
                <a:latin typeface="+mn-ea"/>
              </a:rPr>
              <a:t>Google </a:t>
            </a:r>
            <a:r>
              <a:rPr lang="en-US" altLang="zh-CN" b="1" dirty="0" err="1">
                <a:latin typeface="+mn-ea"/>
              </a:rPr>
              <a:t>FarmHash</a:t>
            </a:r>
            <a:r>
              <a:rPr lang="en-US" altLang="zh-CN" b="1" dirty="0">
                <a:latin typeface="+mn-ea"/>
              </a:rPr>
              <a:t>(2014)</a:t>
            </a:r>
          </a:p>
          <a:p>
            <a:pPr marL="393700" lvl="1" indent="0">
              <a:buNone/>
            </a:pPr>
            <a:r>
              <a:rPr lang="en-US" altLang="zh-CN" dirty="0">
                <a:latin typeface="+mn-ea"/>
              </a:rPr>
              <a:t>Newer version of </a:t>
            </a:r>
            <a:r>
              <a:rPr lang="en-US" altLang="zh-CN" dirty="0" err="1">
                <a:latin typeface="+mn-ea"/>
              </a:rPr>
              <a:t>CityHash</a:t>
            </a:r>
            <a:r>
              <a:rPr lang="en-US" altLang="zh-CN" dirty="0">
                <a:latin typeface="+mn-ea"/>
              </a:rPr>
              <a:t> with better collision rates.</a:t>
            </a:r>
          </a:p>
          <a:p>
            <a:endParaRPr lang="zh-CN" altLang="en-US" dirty="0"/>
          </a:p>
        </p:txBody>
      </p:sp>
      <p:sp>
        <p:nvSpPr>
          <p:cNvPr id="4" name="灯片编号占位符 3">
            <a:extLst>
              <a:ext uri="{FF2B5EF4-FFF2-40B4-BE49-F238E27FC236}">
                <a16:creationId xmlns:a16="http://schemas.microsoft.com/office/drawing/2014/main" id="{2F1EBB1B-AA1B-49F8-94E9-09246C9016A1}"/>
              </a:ext>
            </a:extLst>
          </p:cNvPr>
          <p:cNvSpPr>
            <a:spLocks noGrp="1"/>
          </p:cNvSpPr>
          <p:nvPr>
            <p:ph type="sldNum" sz="quarter" idx="12"/>
          </p:nvPr>
        </p:nvSpPr>
        <p:spPr/>
        <p:txBody>
          <a:bodyPr/>
          <a:lstStyle/>
          <a:p>
            <a:pPr>
              <a:defRPr/>
            </a:pPr>
            <a:fld id="{B5257BD2-82AF-4553-8A1D-7A16DECA446F}" type="slidenum">
              <a:rPr lang="en-US" altLang="zh-CN" smtClean="0"/>
              <a:pPr>
                <a:defRPr/>
              </a:pPr>
              <a:t>82</a:t>
            </a:fld>
            <a:endParaRPr lang="en-US" altLang="zh-CN"/>
          </a:p>
        </p:txBody>
      </p:sp>
    </p:spTree>
    <p:extLst>
      <p:ext uri="{BB962C8B-B14F-4D97-AF65-F5344CB8AC3E}">
        <p14:creationId xmlns:p14="http://schemas.microsoft.com/office/powerpoint/2010/main" val="20730727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3.2 </a:t>
            </a:r>
            <a:r>
              <a:rPr lang="zh-CN" altLang="en-US" sz="3200" b="1" dirty="0"/>
              <a:t>静态</a:t>
            </a:r>
            <a:r>
              <a:rPr lang="zh-CN" altLang="zh-CN" sz="3200" b="1" dirty="0"/>
              <a:t>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en-US" altLang="zh-CN" dirty="0"/>
              <a:t>        </a:t>
            </a:r>
            <a:r>
              <a:rPr lang="zh-CN" altLang="zh-CN" dirty="0"/>
              <a:t>如果</a:t>
            </a:r>
            <a:r>
              <a:rPr lang="zh-CN" altLang="en-US" dirty="0"/>
              <a:t>一个散列表的</a:t>
            </a:r>
            <a:r>
              <a:rPr lang="zh-CN" altLang="zh-CN" dirty="0"/>
              <a:t>桶数组的规模</a:t>
            </a:r>
            <a:r>
              <a:rPr lang="en-US" altLang="zh-CN" dirty="0"/>
              <a:t>B</a:t>
            </a:r>
            <a:r>
              <a:rPr lang="zh-CN" altLang="zh-CN" dirty="0"/>
              <a:t>（即桶的数量）一旦确定下来就不再允许改变，则称其为静态散列表。</a:t>
            </a:r>
            <a:endParaRPr lang="en-US" altLang="zh-CN" dirty="0"/>
          </a:p>
          <a:p>
            <a:pPr marL="0" indent="0">
              <a:lnSpc>
                <a:spcPct val="150000"/>
              </a:lnSpc>
              <a:buNone/>
            </a:pPr>
            <a:r>
              <a:rPr lang="zh-CN" altLang="en-US" b="1" dirty="0">
                <a:latin typeface="微软雅黑" panose="020B0503020204020204" pitchFamily="34" charset="-122"/>
                <a:ea typeface="微软雅黑" panose="020B0503020204020204" pitchFamily="34" charset="-122"/>
              </a:rPr>
              <a:t>散列冲突：</a:t>
            </a:r>
            <a:r>
              <a:rPr lang="zh-CN" altLang="en-US" dirty="0"/>
              <a:t>理想状态下，完美的散列函数能为每个关键字找到唯一的桶，但实际可能存在不同关键字的散列值相同的情况，称为散列冲突。</a:t>
            </a:r>
            <a:endParaRPr lang="en-US" altLang="zh-CN" dirty="0"/>
          </a:p>
          <a:p>
            <a:pPr marL="0" indent="0">
              <a:lnSpc>
                <a:spcPct val="150000"/>
              </a:lnSpc>
              <a:buNone/>
            </a:pPr>
            <a:r>
              <a:rPr lang="zh-CN" altLang="en-US" dirty="0"/>
              <a:t>散列冲突的解决方法：</a:t>
            </a:r>
            <a:endParaRPr lang="en-US" altLang="zh-CN" dirty="0"/>
          </a:p>
          <a:p>
            <a:pPr marL="393700" lvl="1" indent="0">
              <a:lnSpc>
                <a:spcPct val="150000"/>
              </a:lnSpc>
              <a:buNone/>
            </a:pPr>
            <a:r>
              <a:rPr lang="zh-CN" altLang="en-US" dirty="0"/>
              <a:t>线性探测法</a:t>
            </a:r>
            <a:endParaRPr lang="zh-CN" altLang="zh-CN" dirty="0"/>
          </a:p>
        </p:txBody>
      </p:sp>
      <p:sp>
        <p:nvSpPr>
          <p:cNvPr id="4" name="灯片编号占位符 3">
            <a:extLst>
              <a:ext uri="{FF2B5EF4-FFF2-40B4-BE49-F238E27FC236}">
                <a16:creationId xmlns:a16="http://schemas.microsoft.com/office/drawing/2014/main" id="{7060A526-A6EF-42F4-B700-5B4086EBDAF1}"/>
              </a:ext>
            </a:extLst>
          </p:cNvPr>
          <p:cNvSpPr>
            <a:spLocks noGrp="1"/>
          </p:cNvSpPr>
          <p:nvPr>
            <p:ph type="sldNum" sz="quarter" idx="12"/>
          </p:nvPr>
        </p:nvSpPr>
        <p:spPr/>
        <p:txBody>
          <a:bodyPr/>
          <a:lstStyle/>
          <a:p>
            <a:pPr>
              <a:defRPr/>
            </a:pPr>
            <a:fld id="{B5257BD2-82AF-4553-8A1D-7A16DECA446F}" type="slidenum">
              <a:rPr lang="en-US" altLang="zh-CN" smtClean="0"/>
              <a:pPr>
                <a:defRPr/>
              </a:pPr>
              <a:t>83</a:t>
            </a:fld>
            <a:endParaRPr lang="en-US" altLang="zh-CN"/>
          </a:p>
        </p:txBody>
      </p:sp>
    </p:spTree>
    <p:extLst>
      <p:ext uri="{BB962C8B-B14F-4D97-AF65-F5344CB8AC3E}">
        <p14:creationId xmlns:p14="http://schemas.microsoft.com/office/powerpoint/2010/main" val="1051899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zh-CN" altLang="en-US" sz="3200" b="1" dirty="0"/>
              <a:t>线性探测法</a:t>
            </a:r>
          </a:p>
        </p:txBody>
      </p:sp>
      <p:sp>
        <p:nvSpPr>
          <p:cNvPr id="3" name="内容占位符 2"/>
          <p:cNvSpPr>
            <a:spLocks noGrp="1"/>
          </p:cNvSpPr>
          <p:nvPr>
            <p:ph idx="1"/>
          </p:nvPr>
        </p:nvSpPr>
        <p:spPr>
          <a:xfrm>
            <a:off x="594574" y="1340769"/>
            <a:ext cx="10971372" cy="4389437"/>
          </a:xfrm>
        </p:spPr>
        <p:txBody>
          <a:bodyPr/>
          <a:lstStyle/>
          <a:p>
            <a:pPr>
              <a:lnSpc>
                <a:spcPct val="150000"/>
              </a:lnSpc>
              <a:spcBef>
                <a:spcPts val="0"/>
              </a:spcBef>
            </a:pPr>
            <a:r>
              <a:rPr lang="zh-CN" altLang="en-US" dirty="0"/>
              <a:t>如果散列值对应的桶中已有数据，则将数据存放到相邻的桶中</a:t>
            </a:r>
            <a:r>
              <a:rPr lang="zh-CN" altLang="zh-CN" dirty="0"/>
              <a:t>。</a:t>
            </a:r>
            <a:endParaRPr lang="en-US" altLang="zh-CN" dirty="0"/>
          </a:p>
          <a:p>
            <a:pPr>
              <a:lnSpc>
                <a:spcPct val="150000"/>
              </a:lnSpc>
              <a:spcBef>
                <a:spcPts val="0"/>
              </a:spcBef>
            </a:pPr>
            <a:r>
              <a:rPr lang="zh-CN" altLang="en-US" dirty="0"/>
              <a:t>查找时，从散列值对应的位置开始向后搜索。直至找到</a:t>
            </a:r>
            <a:r>
              <a:rPr lang="en-US" altLang="zh-CN" dirty="0"/>
              <a:t>key</a:t>
            </a:r>
            <a:r>
              <a:rPr lang="zh-CN" altLang="en-US" dirty="0"/>
              <a:t>值或者空桶。</a:t>
            </a:r>
            <a:endParaRPr lang="en-US" altLang="zh-CN" dirty="0"/>
          </a:p>
        </p:txBody>
      </p:sp>
      <p:pic>
        <p:nvPicPr>
          <p:cNvPr id="5" name="图片 4"/>
          <p:cNvPicPr>
            <a:picLocks noChangeAspect="1"/>
          </p:cNvPicPr>
          <p:nvPr/>
        </p:nvPicPr>
        <p:blipFill>
          <a:blip r:embed="rId3"/>
          <a:stretch>
            <a:fillRect/>
          </a:stretch>
        </p:blipFill>
        <p:spPr>
          <a:xfrm>
            <a:off x="1055440" y="2678932"/>
            <a:ext cx="4495950" cy="3436933"/>
          </a:xfrm>
          <a:prstGeom prst="rect">
            <a:avLst/>
          </a:prstGeom>
        </p:spPr>
      </p:pic>
      <p:pic>
        <p:nvPicPr>
          <p:cNvPr id="6" name="图片 5"/>
          <p:cNvPicPr>
            <a:picLocks noChangeAspect="1"/>
          </p:cNvPicPr>
          <p:nvPr/>
        </p:nvPicPr>
        <p:blipFill>
          <a:blip r:embed="rId4"/>
          <a:stretch>
            <a:fillRect/>
          </a:stretch>
        </p:blipFill>
        <p:spPr>
          <a:xfrm>
            <a:off x="6528049" y="2678627"/>
            <a:ext cx="4484363" cy="3410983"/>
          </a:xfrm>
          <a:prstGeom prst="rect">
            <a:avLst/>
          </a:prstGeom>
        </p:spPr>
      </p:pic>
      <p:sp>
        <p:nvSpPr>
          <p:cNvPr id="4" name="灯片编号占位符 3">
            <a:extLst>
              <a:ext uri="{FF2B5EF4-FFF2-40B4-BE49-F238E27FC236}">
                <a16:creationId xmlns:a16="http://schemas.microsoft.com/office/drawing/2014/main" id="{197E9BAE-4C1C-45C5-88BB-4FF76E38C86C}"/>
              </a:ext>
            </a:extLst>
          </p:cNvPr>
          <p:cNvSpPr>
            <a:spLocks noGrp="1"/>
          </p:cNvSpPr>
          <p:nvPr>
            <p:ph type="sldNum" sz="quarter" idx="12"/>
          </p:nvPr>
        </p:nvSpPr>
        <p:spPr/>
        <p:txBody>
          <a:bodyPr/>
          <a:lstStyle/>
          <a:p>
            <a:pPr>
              <a:defRPr/>
            </a:pPr>
            <a:fld id="{B5257BD2-82AF-4553-8A1D-7A16DECA446F}" type="slidenum">
              <a:rPr lang="en-US" altLang="zh-CN" smtClean="0"/>
              <a:pPr>
                <a:defRPr/>
              </a:pPr>
              <a:t>84</a:t>
            </a:fld>
            <a:endParaRPr lang="en-US" altLang="zh-CN"/>
          </a:p>
        </p:txBody>
      </p:sp>
    </p:spTree>
    <p:extLst>
      <p:ext uri="{BB962C8B-B14F-4D97-AF65-F5344CB8AC3E}">
        <p14:creationId xmlns:p14="http://schemas.microsoft.com/office/powerpoint/2010/main" val="34450061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17476"/>
          </a:xfrm>
        </p:spPr>
        <p:txBody>
          <a:bodyPr/>
          <a:lstStyle/>
          <a:p>
            <a:r>
              <a:rPr lang="zh-CN" altLang="en-US" sz="3200" b="1" dirty="0"/>
              <a:t>线性探测法</a:t>
            </a:r>
          </a:p>
        </p:txBody>
      </p:sp>
      <p:sp>
        <p:nvSpPr>
          <p:cNvPr id="3" name="内容占位符 2"/>
          <p:cNvSpPr>
            <a:spLocks noGrp="1"/>
          </p:cNvSpPr>
          <p:nvPr>
            <p:ph idx="1"/>
          </p:nvPr>
        </p:nvSpPr>
        <p:spPr>
          <a:xfrm>
            <a:off x="435014" y="1556793"/>
            <a:ext cx="10971372" cy="4389437"/>
          </a:xfrm>
        </p:spPr>
        <p:txBody>
          <a:bodyPr/>
          <a:lstStyle/>
          <a:p>
            <a:pPr marL="0" indent="0">
              <a:lnSpc>
                <a:spcPct val="150000"/>
              </a:lnSpc>
              <a:spcBef>
                <a:spcPts val="0"/>
              </a:spcBef>
              <a:buNone/>
            </a:pPr>
            <a:r>
              <a:rPr lang="zh-CN" altLang="en-US" dirty="0"/>
              <a:t>        删除时，要注意避免影响将来的查找。</a:t>
            </a:r>
            <a:endParaRPr lang="en-US" altLang="zh-CN" dirty="0"/>
          </a:p>
        </p:txBody>
      </p:sp>
      <p:pic>
        <p:nvPicPr>
          <p:cNvPr id="6" name="图片 5"/>
          <p:cNvPicPr>
            <a:picLocks noChangeAspect="1"/>
          </p:cNvPicPr>
          <p:nvPr/>
        </p:nvPicPr>
        <p:blipFill>
          <a:blip r:embed="rId3"/>
          <a:stretch>
            <a:fillRect/>
          </a:stretch>
        </p:blipFill>
        <p:spPr>
          <a:xfrm>
            <a:off x="1041157" y="2321812"/>
            <a:ext cx="5028976" cy="3462883"/>
          </a:xfrm>
          <a:prstGeom prst="rect">
            <a:avLst/>
          </a:prstGeom>
        </p:spPr>
      </p:pic>
      <p:pic>
        <p:nvPicPr>
          <p:cNvPr id="7" name="图片 6"/>
          <p:cNvPicPr>
            <a:picLocks noChangeAspect="1"/>
          </p:cNvPicPr>
          <p:nvPr/>
        </p:nvPicPr>
        <p:blipFill>
          <a:blip r:embed="rId4"/>
          <a:stretch>
            <a:fillRect/>
          </a:stretch>
        </p:blipFill>
        <p:spPr>
          <a:xfrm>
            <a:off x="6528048" y="2347762"/>
            <a:ext cx="4878338" cy="3436933"/>
          </a:xfrm>
          <a:prstGeom prst="rect">
            <a:avLst/>
          </a:prstGeom>
        </p:spPr>
      </p:pic>
      <p:sp>
        <p:nvSpPr>
          <p:cNvPr id="4" name="灯片编号占位符 3">
            <a:extLst>
              <a:ext uri="{FF2B5EF4-FFF2-40B4-BE49-F238E27FC236}">
                <a16:creationId xmlns:a16="http://schemas.microsoft.com/office/drawing/2014/main" id="{1427F488-631F-4468-BBDE-C014651B2AA7}"/>
              </a:ext>
            </a:extLst>
          </p:cNvPr>
          <p:cNvSpPr>
            <a:spLocks noGrp="1"/>
          </p:cNvSpPr>
          <p:nvPr>
            <p:ph type="sldNum" sz="quarter" idx="12"/>
          </p:nvPr>
        </p:nvSpPr>
        <p:spPr/>
        <p:txBody>
          <a:bodyPr/>
          <a:lstStyle/>
          <a:p>
            <a:pPr>
              <a:defRPr/>
            </a:pPr>
            <a:fld id="{B5257BD2-82AF-4553-8A1D-7A16DECA446F}" type="slidenum">
              <a:rPr lang="en-US" altLang="zh-CN" smtClean="0"/>
              <a:pPr>
                <a:defRPr/>
              </a:pPr>
              <a:t>85</a:t>
            </a:fld>
            <a:endParaRPr lang="en-US" altLang="zh-CN"/>
          </a:p>
        </p:txBody>
      </p:sp>
    </p:spTree>
    <p:extLst>
      <p:ext uri="{BB962C8B-B14F-4D97-AF65-F5344CB8AC3E}">
        <p14:creationId xmlns:p14="http://schemas.microsoft.com/office/powerpoint/2010/main" val="11825666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654043"/>
          </a:xfrm>
        </p:spPr>
        <p:txBody>
          <a:bodyPr/>
          <a:lstStyle/>
          <a:p>
            <a:r>
              <a:rPr lang="zh-CN" altLang="en-US" sz="3200" b="1" dirty="0"/>
              <a:t>线性探测法</a:t>
            </a:r>
          </a:p>
        </p:txBody>
      </p:sp>
      <p:sp>
        <p:nvSpPr>
          <p:cNvPr id="3" name="内容占位符 2"/>
          <p:cNvSpPr>
            <a:spLocks noGrp="1"/>
          </p:cNvSpPr>
          <p:nvPr>
            <p:ph idx="1"/>
          </p:nvPr>
        </p:nvSpPr>
        <p:spPr>
          <a:xfrm>
            <a:off x="567108" y="1576586"/>
            <a:ext cx="10971372" cy="4389437"/>
          </a:xfrm>
        </p:spPr>
        <p:txBody>
          <a:bodyPr/>
          <a:lstStyle/>
          <a:p>
            <a:pPr marL="0" indent="0">
              <a:lnSpc>
                <a:spcPct val="150000"/>
              </a:lnSpc>
              <a:spcBef>
                <a:spcPts val="0"/>
              </a:spcBef>
              <a:buNone/>
            </a:pPr>
            <a:r>
              <a:rPr lang="zh-CN" altLang="en-US" dirty="0"/>
              <a:t>两种解决方法：墓碑法、移位法。</a:t>
            </a:r>
            <a:endParaRPr lang="en-US" altLang="zh-CN" dirty="0"/>
          </a:p>
        </p:txBody>
      </p:sp>
      <p:pic>
        <p:nvPicPr>
          <p:cNvPr id="5" name="图片 4"/>
          <p:cNvPicPr>
            <a:picLocks noChangeAspect="1"/>
          </p:cNvPicPr>
          <p:nvPr/>
        </p:nvPicPr>
        <p:blipFill>
          <a:blip r:embed="rId3"/>
          <a:stretch>
            <a:fillRect/>
          </a:stretch>
        </p:blipFill>
        <p:spPr>
          <a:xfrm>
            <a:off x="6816081" y="2348880"/>
            <a:ext cx="4808813" cy="3408100"/>
          </a:xfrm>
          <a:prstGeom prst="rect">
            <a:avLst/>
          </a:prstGeom>
        </p:spPr>
      </p:pic>
      <p:pic>
        <p:nvPicPr>
          <p:cNvPr id="6" name="图片 5">
            <a:extLst>
              <a:ext uri="{FF2B5EF4-FFF2-40B4-BE49-F238E27FC236}">
                <a16:creationId xmlns:a16="http://schemas.microsoft.com/office/drawing/2014/main" id="{86A902B0-421C-410E-82FF-8DC175CD6589}"/>
              </a:ext>
            </a:extLst>
          </p:cNvPr>
          <p:cNvPicPr>
            <a:picLocks noChangeAspect="1"/>
          </p:cNvPicPr>
          <p:nvPr/>
        </p:nvPicPr>
        <p:blipFill>
          <a:blip r:embed="rId4"/>
          <a:stretch>
            <a:fillRect/>
          </a:stretch>
        </p:blipFill>
        <p:spPr>
          <a:xfrm>
            <a:off x="610315" y="2348880"/>
            <a:ext cx="4981630" cy="3408100"/>
          </a:xfrm>
          <a:prstGeom prst="rect">
            <a:avLst/>
          </a:prstGeom>
        </p:spPr>
      </p:pic>
      <p:sp>
        <p:nvSpPr>
          <p:cNvPr id="4" name="灯片编号占位符 3">
            <a:extLst>
              <a:ext uri="{FF2B5EF4-FFF2-40B4-BE49-F238E27FC236}">
                <a16:creationId xmlns:a16="http://schemas.microsoft.com/office/drawing/2014/main" id="{570AD858-F7D5-429C-860C-4F2116163083}"/>
              </a:ext>
            </a:extLst>
          </p:cNvPr>
          <p:cNvSpPr>
            <a:spLocks noGrp="1"/>
          </p:cNvSpPr>
          <p:nvPr>
            <p:ph type="sldNum" sz="quarter" idx="12"/>
          </p:nvPr>
        </p:nvSpPr>
        <p:spPr/>
        <p:txBody>
          <a:bodyPr/>
          <a:lstStyle/>
          <a:p>
            <a:pPr>
              <a:defRPr/>
            </a:pPr>
            <a:fld id="{B5257BD2-82AF-4553-8A1D-7A16DECA446F}" type="slidenum">
              <a:rPr lang="en-US" altLang="zh-CN" smtClean="0"/>
              <a:pPr>
                <a:defRPr/>
              </a:pPr>
              <a:t>86</a:t>
            </a:fld>
            <a:endParaRPr lang="en-US" altLang="zh-CN"/>
          </a:p>
        </p:txBody>
      </p:sp>
    </p:spTree>
    <p:extLst>
      <p:ext uri="{BB962C8B-B14F-4D97-AF65-F5344CB8AC3E}">
        <p14:creationId xmlns:p14="http://schemas.microsoft.com/office/powerpoint/2010/main" val="4121578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779934"/>
          </a:xfrm>
        </p:spPr>
        <p:txBody>
          <a:bodyPr/>
          <a:lstStyle/>
          <a:p>
            <a:r>
              <a:rPr lang="en-US" altLang="zh-CN" sz="3200" b="1" dirty="0"/>
              <a:t>3.3 </a:t>
            </a:r>
            <a:r>
              <a:rPr lang="zh-CN" altLang="en-US" sz="3200" b="1" dirty="0"/>
              <a:t>动态</a:t>
            </a:r>
            <a:r>
              <a:rPr lang="zh-CN" altLang="zh-CN" sz="3200" b="1" dirty="0"/>
              <a:t>散列表</a:t>
            </a:r>
            <a:endParaRPr lang="zh-CN" altLang="en-US" dirty="0"/>
          </a:p>
        </p:txBody>
      </p:sp>
      <p:sp>
        <p:nvSpPr>
          <p:cNvPr id="3" name="内容占位符 2"/>
          <p:cNvSpPr>
            <a:spLocks noGrp="1"/>
          </p:cNvSpPr>
          <p:nvPr>
            <p:ph idx="1"/>
          </p:nvPr>
        </p:nvSpPr>
        <p:spPr>
          <a:xfrm>
            <a:off x="582108" y="1490930"/>
            <a:ext cx="10971372" cy="4389437"/>
          </a:xfrm>
        </p:spPr>
        <p:txBody>
          <a:bodyPr/>
          <a:lstStyle/>
          <a:p>
            <a:pPr marL="0" indent="0">
              <a:lnSpc>
                <a:spcPct val="150000"/>
              </a:lnSpc>
              <a:buNone/>
            </a:pPr>
            <a:r>
              <a:rPr lang="zh-CN" altLang="zh-CN" dirty="0"/>
              <a:t>散列表的大小能够动态调整</a:t>
            </a:r>
            <a:r>
              <a:rPr lang="zh-CN" altLang="en-US" dirty="0"/>
              <a:t>的，称为动态散列表。</a:t>
            </a:r>
            <a:endParaRPr lang="en-US" altLang="zh-CN" dirty="0"/>
          </a:p>
          <a:p>
            <a:pPr marL="0" indent="0">
              <a:lnSpc>
                <a:spcPct val="150000"/>
              </a:lnSpc>
              <a:buNone/>
            </a:pPr>
            <a:r>
              <a:rPr lang="en-US" altLang="zh-CN" dirty="0"/>
              <a:t>        </a:t>
            </a:r>
            <a:r>
              <a:rPr lang="zh-CN" altLang="zh-CN" dirty="0"/>
              <a:t>静态散列表由于</a:t>
            </a:r>
            <a:r>
              <a:rPr lang="zh-CN" altLang="en-US" dirty="0"/>
              <a:t>其大小固定，当数据量超出其规模时需重新构造</a:t>
            </a:r>
            <a:r>
              <a:rPr lang="zh-CN" altLang="zh-CN" dirty="0"/>
              <a:t>，因此难以</a:t>
            </a:r>
            <a:r>
              <a:rPr lang="zh-CN" altLang="en-US" dirty="0"/>
              <a:t>适应数据量不断</a:t>
            </a:r>
            <a:r>
              <a:rPr lang="zh-CN" altLang="zh-CN" dirty="0"/>
              <a:t>增长</a:t>
            </a:r>
            <a:r>
              <a:rPr lang="zh-CN" altLang="en-US" dirty="0"/>
              <a:t>的情况</a:t>
            </a:r>
            <a:r>
              <a:rPr lang="zh-CN" altLang="zh-CN" dirty="0"/>
              <a:t>。</a:t>
            </a:r>
            <a:endParaRPr lang="en-US" altLang="zh-CN" dirty="0"/>
          </a:p>
          <a:p>
            <a:pPr>
              <a:lnSpc>
                <a:spcPct val="150000"/>
              </a:lnSpc>
            </a:pPr>
            <a:r>
              <a:rPr lang="zh-CN" altLang="en-US" sz="2400" dirty="0"/>
              <a:t>常见动态散列表：</a:t>
            </a:r>
            <a:endParaRPr lang="en-US" altLang="zh-CN" sz="2400" dirty="0"/>
          </a:p>
          <a:p>
            <a:pPr lvl="1">
              <a:lnSpc>
                <a:spcPct val="150000"/>
              </a:lnSpc>
            </a:pPr>
            <a:r>
              <a:rPr lang="zh-CN" altLang="en-US" dirty="0"/>
              <a:t>链式散列表</a:t>
            </a:r>
            <a:endParaRPr lang="en-US" altLang="zh-CN" dirty="0"/>
          </a:p>
          <a:p>
            <a:pPr lvl="1">
              <a:lnSpc>
                <a:spcPct val="150000"/>
              </a:lnSpc>
            </a:pPr>
            <a:r>
              <a:rPr lang="zh-CN" altLang="zh-CN" dirty="0"/>
              <a:t>可扩展散列表</a:t>
            </a:r>
            <a:endParaRPr lang="en-US" altLang="zh-CN" dirty="0"/>
          </a:p>
          <a:p>
            <a:pPr lvl="1">
              <a:lnSpc>
                <a:spcPct val="150000"/>
              </a:lnSpc>
            </a:pPr>
            <a:r>
              <a:rPr lang="zh-CN" altLang="en-US" dirty="0"/>
              <a:t>线性散列表</a:t>
            </a:r>
            <a:endParaRPr lang="zh-CN" altLang="zh-CN" dirty="0"/>
          </a:p>
        </p:txBody>
      </p:sp>
      <p:sp>
        <p:nvSpPr>
          <p:cNvPr id="4" name="灯片编号占位符 3">
            <a:extLst>
              <a:ext uri="{FF2B5EF4-FFF2-40B4-BE49-F238E27FC236}">
                <a16:creationId xmlns:a16="http://schemas.microsoft.com/office/drawing/2014/main" id="{228D9134-CB02-4DD4-B61D-F257EFF2BC0C}"/>
              </a:ext>
            </a:extLst>
          </p:cNvPr>
          <p:cNvSpPr>
            <a:spLocks noGrp="1"/>
          </p:cNvSpPr>
          <p:nvPr>
            <p:ph type="sldNum" sz="quarter" idx="12"/>
          </p:nvPr>
        </p:nvSpPr>
        <p:spPr/>
        <p:txBody>
          <a:bodyPr/>
          <a:lstStyle/>
          <a:p>
            <a:pPr>
              <a:defRPr/>
            </a:pPr>
            <a:fld id="{B5257BD2-82AF-4553-8A1D-7A16DECA446F}" type="slidenum">
              <a:rPr lang="en-US" altLang="zh-CN" smtClean="0"/>
              <a:pPr>
                <a:defRPr/>
              </a:pPr>
              <a:t>87</a:t>
            </a:fld>
            <a:endParaRPr lang="en-US" altLang="zh-CN"/>
          </a:p>
        </p:txBody>
      </p:sp>
    </p:spTree>
    <p:extLst>
      <p:ext uri="{BB962C8B-B14F-4D97-AF65-F5344CB8AC3E}">
        <p14:creationId xmlns:p14="http://schemas.microsoft.com/office/powerpoint/2010/main" val="518108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3.3.1 </a:t>
            </a:r>
            <a:r>
              <a:rPr lang="zh-CN" altLang="en-US" sz="3200" b="1" dirty="0"/>
              <a:t>链式散列表</a:t>
            </a:r>
            <a:endParaRPr lang="zh-CN" altLang="en-US" dirty="0"/>
          </a:p>
        </p:txBody>
      </p:sp>
      <p:sp>
        <p:nvSpPr>
          <p:cNvPr id="3" name="内容占位符 2"/>
          <p:cNvSpPr>
            <a:spLocks noGrp="1"/>
          </p:cNvSpPr>
          <p:nvPr>
            <p:ph idx="1"/>
          </p:nvPr>
        </p:nvSpPr>
        <p:spPr>
          <a:xfrm>
            <a:off x="610314" y="1484785"/>
            <a:ext cx="10971372" cy="4389437"/>
          </a:xfrm>
        </p:spPr>
        <p:txBody>
          <a:bodyPr/>
          <a:lstStyle/>
          <a:p>
            <a:pPr marL="0" indent="0">
              <a:lnSpc>
                <a:spcPct val="150000"/>
              </a:lnSpc>
              <a:buNone/>
            </a:pPr>
            <a:r>
              <a:rPr lang="zh-CN" altLang="en-US" dirty="0"/>
              <a:t>每个桶指针指向一个链表，散列值相同的数据拉链存放</a:t>
            </a:r>
            <a:r>
              <a:rPr lang="zh-CN" altLang="zh-CN" dirty="0"/>
              <a:t>。</a:t>
            </a:r>
            <a:endParaRPr lang="en-US" altLang="zh-CN" dirty="0"/>
          </a:p>
        </p:txBody>
      </p:sp>
      <p:pic>
        <p:nvPicPr>
          <p:cNvPr id="5" name="图片 4"/>
          <p:cNvPicPr>
            <a:picLocks noChangeAspect="1"/>
          </p:cNvPicPr>
          <p:nvPr/>
        </p:nvPicPr>
        <p:blipFill>
          <a:blip r:embed="rId3"/>
          <a:stretch>
            <a:fillRect/>
          </a:stretch>
        </p:blipFill>
        <p:spPr>
          <a:xfrm>
            <a:off x="1555846" y="2276872"/>
            <a:ext cx="9073008" cy="4208044"/>
          </a:xfrm>
          <a:prstGeom prst="rect">
            <a:avLst/>
          </a:prstGeom>
        </p:spPr>
      </p:pic>
      <p:sp>
        <p:nvSpPr>
          <p:cNvPr id="4" name="灯片编号占位符 3">
            <a:extLst>
              <a:ext uri="{FF2B5EF4-FFF2-40B4-BE49-F238E27FC236}">
                <a16:creationId xmlns:a16="http://schemas.microsoft.com/office/drawing/2014/main" id="{F9BF0589-7D57-4699-B73E-E5176C87878E}"/>
              </a:ext>
            </a:extLst>
          </p:cNvPr>
          <p:cNvSpPr>
            <a:spLocks noGrp="1"/>
          </p:cNvSpPr>
          <p:nvPr>
            <p:ph type="sldNum" sz="quarter" idx="12"/>
          </p:nvPr>
        </p:nvSpPr>
        <p:spPr/>
        <p:txBody>
          <a:bodyPr/>
          <a:lstStyle/>
          <a:p>
            <a:pPr>
              <a:defRPr/>
            </a:pPr>
            <a:fld id="{B5257BD2-82AF-4553-8A1D-7A16DECA446F}" type="slidenum">
              <a:rPr lang="en-US" altLang="zh-CN" smtClean="0"/>
              <a:pPr>
                <a:defRPr/>
              </a:pPr>
              <a:t>88</a:t>
            </a:fld>
            <a:endParaRPr lang="en-US" altLang="zh-CN"/>
          </a:p>
        </p:txBody>
      </p:sp>
    </p:spTree>
    <p:extLst>
      <p:ext uri="{BB962C8B-B14F-4D97-AF65-F5344CB8AC3E}">
        <p14:creationId xmlns:p14="http://schemas.microsoft.com/office/powerpoint/2010/main" val="208222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3.3.2</a:t>
            </a:r>
            <a:r>
              <a:rPr lang="zh-CN" altLang="en-US" sz="3200" b="1" dirty="0"/>
              <a:t> 可扩展散列表</a:t>
            </a:r>
            <a:endParaRPr lang="zh-CN" altLang="en-US" dirty="0"/>
          </a:p>
        </p:txBody>
      </p:sp>
      <p:sp>
        <p:nvSpPr>
          <p:cNvPr id="3" name="内容占位符 2"/>
          <p:cNvSpPr>
            <a:spLocks noGrp="1"/>
          </p:cNvSpPr>
          <p:nvPr>
            <p:ph idx="1"/>
          </p:nvPr>
        </p:nvSpPr>
        <p:spPr>
          <a:xfrm>
            <a:off x="479376" y="1504578"/>
            <a:ext cx="10971372" cy="5020767"/>
          </a:xfrm>
        </p:spPr>
        <p:txBody>
          <a:bodyPr>
            <a:normAutofit lnSpcReduction="10000"/>
          </a:bodyPr>
          <a:lstStyle/>
          <a:p>
            <a:pPr marL="0" indent="0">
              <a:lnSpc>
                <a:spcPct val="150000"/>
              </a:lnSpc>
              <a:spcBef>
                <a:spcPts val="600"/>
              </a:spcBef>
              <a:buNone/>
            </a:pPr>
            <a:r>
              <a:rPr lang="zh-CN" altLang="zh-CN" dirty="0">
                <a:latin typeface="+mn-ea"/>
              </a:rPr>
              <a:t>与</a:t>
            </a:r>
            <a:r>
              <a:rPr lang="zh-CN" altLang="en-US" dirty="0">
                <a:latin typeface="+mn-ea"/>
              </a:rPr>
              <a:t>链式</a:t>
            </a:r>
            <a:r>
              <a:rPr lang="zh-CN" altLang="zh-CN" dirty="0">
                <a:latin typeface="+mn-ea"/>
              </a:rPr>
              <a:t>散列表相比，可扩展散列表在结构上做了以下改变： </a:t>
            </a:r>
          </a:p>
          <a:p>
            <a:pPr marL="355600" lvl="1" indent="-355600">
              <a:lnSpc>
                <a:spcPct val="150000"/>
              </a:lnSpc>
              <a:spcBef>
                <a:spcPts val="600"/>
              </a:spcBef>
              <a:buFont typeface="Wingdings" panose="05000000000000000000" pitchFamily="2" charset="2"/>
              <a:buChar char="Ø"/>
            </a:pPr>
            <a:r>
              <a:rPr lang="zh-CN" altLang="zh-CN" dirty="0">
                <a:latin typeface="+mn-ea"/>
              </a:rPr>
              <a:t>指针数组能动态增长，且数组长度总是</a:t>
            </a:r>
            <a:r>
              <a:rPr lang="en-US" altLang="zh-CN" dirty="0">
                <a:latin typeface="+mn-ea"/>
              </a:rPr>
              <a:t>2</a:t>
            </a:r>
            <a:r>
              <a:rPr lang="zh-CN" altLang="zh-CN" dirty="0">
                <a:latin typeface="+mn-ea"/>
              </a:rPr>
              <a:t>的幂，因此数组每增长一次，桶的数量就翻倍。</a:t>
            </a:r>
          </a:p>
          <a:p>
            <a:pPr marL="355600" lvl="1" indent="-355600">
              <a:lnSpc>
                <a:spcPct val="150000"/>
              </a:lnSpc>
              <a:spcBef>
                <a:spcPts val="600"/>
              </a:spcBef>
              <a:buFont typeface="Wingdings" panose="05000000000000000000" pitchFamily="2" charset="2"/>
              <a:buChar char="Ø"/>
            </a:pPr>
            <a:r>
              <a:rPr lang="zh-CN" altLang="zh-CN" dirty="0">
                <a:latin typeface="+mn-ea"/>
              </a:rPr>
              <a:t>并非每个桶都单独拥有一个页面</a:t>
            </a:r>
            <a:r>
              <a:rPr lang="zh-CN" altLang="en-US" dirty="0">
                <a:latin typeface="+mn-ea"/>
              </a:rPr>
              <a:t>（或桶链）</a:t>
            </a:r>
            <a:r>
              <a:rPr lang="zh-CN" altLang="zh-CN" dirty="0">
                <a:latin typeface="+mn-ea"/>
              </a:rPr>
              <a:t>。如果多个桶的记录只需一个页面就能放下，那么这些桶可能共享一个页面，即多个桶指针指向同一个页面</a:t>
            </a:r>
            <a:r>
              <a:rPr lang="zh-CN" altLang="en-US" dirty="0">
                <a:latin typeface="+mn-ea"/>
              </a:rPr>
              <a:t>（或桶链） </a:t>
            </a:r>
            <a:r>
              <a:rPr lang="zh-CN" altLang="zh-CN" dirty="0">
                <a:latin typeface="+mn-ea"/>
              </a:rPr>
              <a:t>。</a:t>
            </a:r>
          </a:p>
          <a:p>
            <a:pPr marL="355600" lvl="1" indent="-355600">
              <a:lnSpc>
                <a:spcPct val="150000"/>
              </a:lnSpc>
              <a:spcBef>
                <a:spcPts val="600"/>
              </a:spcBef>
              <a:buFont typeface="Wingdings" panose="05000000000000000000" pitchFamily="2" charset="2"/>
              <a:buChar char="Ø"/>
            </a:pPr>
            <a:r>
              <a:rPr lang="zh-CN" altLang="zh-CN" dirty="0">
                <a:latin typeface="+mn-ea"/>
              </a:rPr>
              <a:t>散列函数</a:t>
            </a:r>
            <a:r>
              <a:rPr lang="en-US" altLang="zh-CN" dirty="0">
                <a:latin typeface="+mn-ea"/>
              </a:rPr>
              <a:t>h</a:t>
            </a:r>
            <a:r>
              <a:rPr lang="zh-CN" altLang="zh-CN" dirty="0">
                <a:latin typeface="+mn-ea"/>
              </a:rPr>
              <a:t>为每个键计算出一个长度为</a:t>
            </a:r>
            <a:r>
              <a:rPr lang="en-US" altLang="zh-CN" dirty="0">
                <a:latin typeface="+mn-ea"/>
              </a:rPr>
              <a:t>N</a:t>
            </a:r>
            <a:r>
              <a:rPr lang="zh-CN" altLang="zh-CN" dirty="0">
                <a:latin typeface="+mn-ea"/>
              </a:rPr>
              <a:t>的二进制序列，</a:t>
            </a:r>
            <a:r>
              <a:rPr lang="en-US" altLang="zh-CN" dirty="0">
                <a:latin typeface="+mn-ea"/>
              </a:rPr>
              <a:t>N</a:t>
            </a:r>
            <a:r>
              <a:rPr lang="zh-CN" altLang="zh-CN" dirty="0">
                <a:latin typeface="+mn-ea"/>
              </a:rPr>
              <a:t>的值足够大（比如</a:t>
            </a:r>
            <a:r>
              <a:rPr lang="en-US" altLang="zh-CN" dirty="0">
                <a:latin typeface="+mn-ea"/>
              </a:rPr>
              <a:t>32</a:t>
            </a:r>
            <a:r>
              <a:rPr lang="zh-CN" altLang="zh-CN" dirty="0">
                <a:latin typeface="+mn-ea"/>
              </a:rPr>
              <a:t>），但是在某一时刻，这个序列中只有前</a:t>
            </a:r>
            <a:r>
              <a:rPr lang="en-US" altLang="zh-CN" dirty="0" err="1">
                <a:latin typeface="+mn-ea"/>
              </a:rPr>
              <a:t>i</a:t>
            </a:r>
            <a:r>
              <a:rPr lang="zh-CN" altLang="zh-CN" dirty="0">
                <a:latin typeface="+mn-ea"/>
              </a:rPr>
              <a:t>位（</a:t>
            </a:r>
            <a:r>
              <a:rPr lang="en-US" altLang="zh-CN" dirty="0" err="1">
                <a:latin typeface="+mn-ea"/>
              </a:rPr>
              <a:t>i</a:t>
            </a:r>
            <a:r>
              <a:rPr lang="zh-CN" altLang="zh-CN" dirty="0">
                <a:latin typeface="+mn-ea"/>
              </a:rPr>
              <a:t>≤</a:t>
            </a:r>
            <a:r>
              <a:rPr lang="en-US" altLang="zh-CN" dirty="0">
                <a:latin typeface="+mn-ea"/>
              </a:rPr>
              <a:t>N</a:t>
            </a:r>
            <a:r>
              <a:rPr lang="zh-CN" altLang="zh-CN" dirty="0">
                <a:latin typeface="+mn-ea"/>
              </a:rPr>
              <a:t>）被使用，此时桶的数量为</a:t>
            </a:r>
            <a:r>
              <a:rPr lang="en-US" altLang="zh-CN" dirty="0">
                <a:latin typeface="+mn-ea"/>
              </a:rPr>
              <a:t> 2</a:t>
            </a:r>
            <a:r>
              <a:rPr lang="en-US" altLang="zh-CN" baseline="30000" dirty="0">
                <a:latin typeface="+mn-ea"/>
              </a:rPr>
              <a:t>i</a:t>
            </a:r>
            <a:r>
              <a:rPr lang="zh-CN" altLang="zh-CN" dirty="0">
                <a:latin typeface="+mn-ea"/>
              </a:rPr>
              <a:t>个。</a:t>
            </a:r>
            <a:endParaRPr lang="en-US" altLang="zh-CN" dirty="0">
              <a:latin typeface="+mn-ea"/>
            </a:endParaRPr>
          </a:p>
        </p:txBody>
      </p:sp>
      <p:sp>
        <p:nvSpPr>
          <p:cNvPr id="4" name="灯片编号占位符 3">
            <a:extLst>
              <a:ext uri="{FF2B5EF4-FFF2-40B4-BE49-F238E27FC236}">
                <a16:creationId xmlns:a16="http://schemas.microsoft.com/office/drawing/2014/main" id="{E41AA00E-F7D6-4D17-8E89-CE319B26DF54}"/>
              </a:ext>
            </a:extLst>
          </p:cNvPr>
          <p:cNvSpPr>
            <a:spLocks noGrp="1"/>
          </p:cNvSpPr>
          <p:nvPr>
            <p:ph type="sldNum" sz="quarter" idx="12"/>
          </p:nvPr>
        </p:nvSpPr>
        <p:spPr/>
        <p:txBody>
          <a:bodyPr/>
          <a:lstStyle/>
          <a:p>
            <a:pPr>
              <a:defRPr/>
            </a:pPr>
            <a:fld id="{B5257BD2-82AF-4553-8A1D-7A16DECA446F}" type="slidenum">
              <a:rPr lang="en-US" altLang="zh-CN" smtClean="0"/>
              <a:pPr>
                <a:defRPr/>
              </a:pPr>
              <a:t>89</a:t>
            </a:fld>
            <a:endParaRPr lang="en-US" altLang="zh-CN"/>
          </a:p>
        </p:txBody>
      </p:sp>
    </p:spTree>
    <p:extLst>
      <p:ext uri="{BB962C8B-B14F-4D97-AF65-F5344CB8AC3E}">
        <p14:creationId xmlns:p14="http://schemas.microsoft.com/office/powerpoint/2010/main" val="2050486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磁盘性能的度量</a:t>
            </a:r>
            <a:endParaRPr lang="en-US" altLang="zh-CN" dirty="0"/>
          </a:p>
        </p:txBody>
      </p:sp>
      <p:sp>
        <p:nvSpPr>
          <p:cNvPr id="3" name="内容占位符 2"/>
          <p:cNvSpPr>
            <a:spLocks noGrp="1"/>
          </p:cNvSpPr>
          <p:nvPr>
            <p:ph idx="1"/>
          </p:nvPr>
        </p:nvSpPr>
        <p:spPr/>
        <p:txBody>
          <a:bodyPr/>
          <a:lstStyle/>
          <a:p>
            <a:pPr marL="0" indent="0">
              <a:buNone/>
            </a:pPr>
            <a:r>
              <a:rPr lang="zh-CN" altLang="en-US" sz="3200" b="1" dirty="0"/>
              <a:t>磁盘性能的主要度量指标：</a:t>
            </a:r>
          </a:p>
          <a:p>
            <a:pPr>
              <a:buFont typeface="Wingdings" panose="05000000000000000000" pitchFamily="2" charset="2"/>
              <a:buChar char="Ø"/>
            </a:pPr>
            <a:r>
              <a:rPr lang="zh-CN" altLang="en-US" dirty="0"/>
              <a:t>容量</a:t>
            </a:r>
            <a:endParaRPr lang="en-US" altLang="zh-CN" dirty="0"/>
          </a:p>
          <a:p>
            <a:pPr>
              <a:buFont typeface="Wingdings" panose="05000000000000000000" pitchFamily="2" charset="2"/>
              <a:buChar char="Ø"/>
            </a:pPr>
            <a:r>
              <a:rPr lang="zh-CN" altLang="en-US" dirty="0"/>
              <a:t>访问时间（发出请求</a:t>
            </a:r>
            <a:r>
              <a:rPr lang="en-US" altLang="zh-CN" dirty="0"/>
              <a:t>——</a:t>
            </a:r>
            <a:r>
              <a:rPr lang="zh-CN" altLang="en-US" dirty="0"/>
              <a:t>数据开始传输，访问时间 </a:t>
            </a:r>
            <a:r>
              <a:rPr lang="en-US" altLang="zh-CN" dirty="0"/>
              <a:t>= </a:t>
            </a:r>
            <a:r>
              <a:rPr lang="zh-CN" altLang="en-US" dirty="0"/>
              <a:t>寻道时间 </a:t>
            </a:r>
            <a:r>
              <a:rPr lang="en-US" altLang="zh-CN" dirty="0"/>
              <a:t>+ </a:t>
            </a:r>
            <a:r>
              <a:rPr lang="zh-CN" altLang="en-US" dirty="0"/>
              <a:t>旋转等待时间，寻道时间通常占一半）</a:t>
            </a:r>
            <a:endParaRPr lang="en-US" altLang="zh-CN" dirty="0"/>
          </a:p>
          <a:p>
            <a:pPr>
              <a:buFont typeface="Wingdings" panose="05000000000000000000" pitchFamily="2" charset="2"/>
              <a:buChar char="Ø"/>
            </a:pPr>
            <a:r>
              <a:rPr lang="zh-CN" altLang="en-US" dirty="0"/>
              <a:t>数据传输率（读、写数据的速率，磁盘外侧比内侧快约</a:t>
            </a:r>
            <a:r>
              <a:rPr lang="en-US" altLang="zh-CN" dirty="0"/>
              <a:t>2-3</a:t>
            </a:r>
            <a:r>
              <a:rPr lang="zh-CN" altLang="en-US" dirty="0"/>
              <a:t>倍）</a:t>
            </a:r>
            <a:endParaRPr lang="en-US" altLang="zh-CN" dirty="0"/>
          </a:p>
          <a:p>
            <a:pPr>
              <a:buFont typeface="Wingdings" panose="05000000000000000000" pitchFamily="2" charset="2"/>
              <a:buChar char="Ø"/>
            </a:pPr>
            <a:r>
              <a:rPr lang="zh-CN" altLang="en-US" dirty="0"/>
              <a:t>可靠性（常用标准是“平均故障时间”）</a:t>
            </a:r>
            <a:endParaRPr lang="en-US" altLang="zh-CN" dirty="0"/>
          </a:p>
        </p:txBody>
      </p:sp>
      <p:sp>
        <p:nvSpPr>
          <p:cNvPr id="4" name="灯片编号占位符 3">
            <a:extLst>
              <a:ext uri="{FF2B5EF4-FFF2-40B4-BE49-F238E27FC236}">
                <a16:creationId xmlns:a16="http://schemas.microsoft.com/office/drawing/2014/main" id="{F4B607B9-D810-4DA3-8DEC-A0CB9F2B7D35}"/>
              </a:ext>
            </a:extLst>
          </p:cNvPr>
          <p:cNvSpPr>
            <a:spLocks noGrp="1"/>
          </p:cNvSpPr>
          <p:nvPr>
            <p:ph type="sldNum" sz="quarter" idx="12"/>
          </p:nvPr>
        </p:nvSpPr>
        <p:spPr/>
        <p:txBody>
          <a:bodyPr/>
          <a:lstStyle/>
          <a:p>
            <a:fld id="{3742B0B0-14D4-4B09-A8B4-7B726FDD0F27}" type="slidenum">
              <a:rPr lang="zh-CN" altLang="en-US" smtClean="0"/>
              <a:t>9</a:t>
            </a:fld>
            <a:endParaRPr lang="zh-CN" altLang="en-US"/>
          </a:p>
        </p:txBody>
      </p:sp>
    </p:spTree>
    <p:extLst>
      <p:ext uri="{BB962C8B-B14F-4D97-AF65-F5344CB8AC3E}">
        <p14:creationId xmlns:p14="http://schemas.microsoft.com/office/powerpoint/2010/main" val="36449162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pic>
        <p:nvPicPr>
          <p:cNvPr id="5" name="图片 4"/>
          <p:cNvPicPr/>
          <p:nvPr/>
        </p:nvPicPr>
        <p:blipFill>
          <a:blip r:embed="rId3"/>
          <a:stretch>
            <a:fillRect/>
          </a:stretch>
        </p:blipFill>
        <p:spPr>
          <a:xfrm>
            <a:off x="335361" y="2420889"/>
            <a:ext cx="4536505" cy="2335381"/>
          </a:xfrm>
          <a:prstGeom prst="rect">
            <a:avLst/>
          </a:prstGeom>
        </p:spPr>
      </p:pic>
      <p:sp>
        <p:nvSpPr>
          <p:cNvPr id="6" name="右箭头 5"/>
          <p:cNvSpPr/>
          <p:nvPr/>
        </p:nvSpPr>
        <p:spPr>
          <a:xfrm>
            <a:off x="4948046" y="3614522"/>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948046" y="3214411"/>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1010</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7324309" y="2060849"/>
            <a:ext cx="4540244" cy="3219141"/>
          </a:xfrm>
          <a:prstGeom prst="rect">
            <a:avLst/>
          </a:prstGeom>
        </p:spPr>
      </p:pic>
      <p:sp>
        <p:nvSpPr>
          <p:cNvPr id="3" name="灯片编号占位符 2">
            <a:extLst>
              <a:ext uri="{FF2B5EF4-FFF2-40B4-BE49-F238E27FC236}">
                <a16:creationId xmlns:a16="http://schemas.microsoft.com/office/drawing/2014/main" id="{37779EBD-6C69-4DB4-AE85-AB5766FF61C0}"/>
              </a:ext>
            </a:extLst>
          </p:cNvPr>
          <p:cNvSpPr>
            <a:spLocks noGrp="1"/>
          </p:cNvSpPr>
          <p:nvPr>
            <p:ph type="sldNum" sz="quarter" idx="12"/>
          </p:nvPr>
        </p:nvSpPr>
        <p:spPr/>
        <p:txBody>
          <a:bodyPr/>
          <a:lstStyle/>
          <a:p>
            <a:pPr>
              <a:defRPr/>
            </a:pPr>
            <a:fld id="{B5257BD2-82AF-4553-8A1D-7A16DECA446F}" type="slidenum">
              <a:rPr lang="en-US" altLang="zh-CN" smtClean="0"/>
              <a:pPr>
                <a:defRPr/>
              </a:pPr>
              <a:t>90</a:t>
            </a:fld>
            <a:endParaRPr lang="en-US" altLang="zh-CN"/>
          </a:p>
        </p:txBody>
      </p:sp>
    </p:spTree>
    <p:extLst>
      <p:ext uri="{BB962C8B-B14F-4D97-AF65-F5344CB8AC3E}">
        <p14:creationId xmlns:p14="http://schemas.microsoft.com/office/powerpoint/2010/main" val="16069046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3.3.2 </a:t>
            </a:r>
            <a:r>
              <a:rPr lang="zh-CN" altLang="en-US" sz="3200" b="1" dirty="0"/>
              <a:t>可扩展散列表</a:t>
            </a:r>
            <a:endParaRPr lang="zh-CN" altLang="en-US" dirty="0"/>
          </a:p>
        </p:txBody>
      </p:sp>
      <p:sp>
        <p:nvSpPr>
          <p:cNvPr id="9" name="内容占位符 2"/>
          <p:cNvSpPr>
            <a:spLocks noGrp="1"/>
          </p:cNvSpPr>
          <p:nvPr>
            <p:ph idx="1"/>
          </p:nvPr>
        </p:nvSpPr>
        <p:spPr/>
        <p:txBody>
          <a:bodyPr>
            <a:normAutofit/>
          </a:bodyPr>
          <a:lstStyle/>
          <a:p>
            <a:pPr marL="0" indent="0">
              <a:lnSpc>
                <a:spcPct val="150000"/>
              </a:lnSpc>
              <a:buNone/>
            </a:pPr>
            <a:r>
              <a:rPr lang="zh-CN" altLang="en-US" sz="2800" b="1" dirty="0"/>
              <a:t>缺点：</a:t>
            </a:r>
            <a:endParaRPr lang="en-US" altLang="zh-CN" sz="2800" b="1" dirty="0"/>
          </a:p>
          <a:p>
            <a:pPr lvl="0">
              <a:lnSpc>
                <a:spcPct val="150000"/>
              </a:lnSpc>
              <a:buFont typeface="Wingdings" panose="05000000000000000000" pitchFamily="2" charset="2"/>
              <a:buChar char="Ø"/>
            </a:pPr>
            <a:r>
              <a:rPr lang="zh-CN" altLang="zh-CN" dirty="0"/>
              <a:t>随着</a:t>
            </a:r>
            <a:r>
              <a:rPr lang="en-US" altLang="zh-CN" dirty="0" err="1"/>
              <a:t>i</a:t>
            </a:r>
            <a:r>
              <a:rPr lang="zh-CN" altLang="zh-CN" dirty="0"/>
              <a:t>的增大，每次桶数组翻倍时需要做的工作将越来越多，而且这些工作还会阻塞对散列表的并发访问，影响插入和并发操作的效率。</a:t>
            </a:r>
          </a:p>
          <a:p>
            <a:pPr lvl="0">
              <a:lnSpc>
                <a:spcPct val="150000"/>
              </a:lnSpc>
              <a:buFont typeface="Wingdings" panose="05000000000000000000" pitchFamily="2" charset="2"/>
              <a:buChar char="Ø"/>
            </a:pPr>
            <a:r>
              <a:rPr lang="zh-CN" altLang="zh-CN" dirty="0"/>
              <a:t>随着</a:t>
            </a:r>
            <a:r>
              <a:rPr lang="en-US" altLang="zh-CN" dirty="0" err="1"/>
              <a:t>i</a:t>
            </a:r>
            <a:r>
              <a:rPr lang="zh-CN" altLang="zh-CN" dirty="0"/>
              <a:t>的增大，桶地址表会越来越大，可能无法全部驻留在内存，或者会挤占其他数据在内存中的空间，导致系统中的磁盘</a:t>
            </a:r>
            <a:r>
              <a:rPr lang="en-US" altLang="zh-CN" dirty="0"/>
              <a:t>I/O</a:t>
            </a:r>
            <a:r>
              <a:rPr lang="zh-CN" altLang="zh-CN" dirty="0"/>
              <a:t>操作增多。</a:t>
            </a:r>
          </a:p>
        </p:txBody>
      </p:sp>
      <p:sp>
        <p:nvSpPr>
          <p:cNvPr id="3" name="灯片编号占位符 2">
            <a:extLst>
              <a:ext uri="{FF2B5EF4-FFF2-40B4-BE49-F238E27FC236}">
                <a16:creationId xmlns:a16="http://schemas.microsoft.com/office/drawing/2014/main" id="{B82E014C-BFA9-4838-8619-6243B007D4BE}"/>
              </a:ext>
            </a:extLst>
          </p:cNvPr>
          <p:cNvSpPr>
            <a:spLocks noGrp="1"/>
          </p:cNvSpPr>
          <p:nvPr>
            <p:ph type="sldNum" sz="quarter" idx="12"/>
          </p:nvPr>
        </p:nvSpPr>
        <p:spPr/>
        <p:txBody>
          <a:bodyPr/>
          <a:lstStyle/>
          <a:p>
            <a:pPr>
              <a:defRPr/>
            </a:pPr>
            <a:fld id="{B5257BD2-82AF-4553-8A1D-7A16DECA446F}" type="slidenum">
              <a:rPr lang="en-US" altLang="zh-CN" smtClean="0"/>
              <a:pPr>
                <a:defRPr/>
              </a:pPr>
              <a:t>91</a:t>
            </a:fld>
            <a:endParaRPr lang="en-US" altLang="zh-CN"/>
          </a:p>
        </p:txBody>
      </p:sp>
    </p:spTree>
    <p:extLst>
      <p:ext uri="{BB962C8B-B14F-4D97-AF65-F5344CB8AC3E}">
        <p14:creationId xmlns:p14="http://schemas.microsoft.com/office/powerpoint/2010/main" val="40389964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563910"/>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3997424"/>
          </a:xfrm>
        </p:spPr>
        <p:txBody>
          <a:bodyPr>
            <a:normAutofit/>
          </a:bodyPr>
          <a:lstStyle/>
          <a:p>
            <a:pPr marL="0" indent="0">
              <a:lnSpc>
                <a:spcPct val="150000"/>
              </a:lnSpc>
              <a:buNone/>
            </a:pPr>
            <a:r>
              <a:rPr lang="en-US" altLang="zh-CN" dirty="0">
                <a:latin typeface="+mn-ea"/>
              </a:rPr>
              <a:t>    </a:t>
            </a:r>
            <a:r>
              <a:rPr lang="zh-CN" altLang="zh-CN" dirty="0">
                <a:latin typeface="+mn-ea"/>
              </a:rPr>
              <a:t>桶数</a:t>
            </a:r>
            <a:r>
              <a:rPr lang="en-US" altLang="zh-CN" dirty="0">
                <a:latin typeface="+mn-ea"/>
              </a:rPr>
              <a:t>n</a:t>
            </a:r>
            <a:r>
              <a:rPr lang="zh-CN" altLang="zh-CN" dirty="0">
                <a:latin typeface="+mn-ea"/>
              </a:rPr>
              <a:t>的大小，要能使所有桶中的实际记录总数与其能容纳的记录总数之间的比值保持在一个指定的阈值之下（如</a:t>
            </a:r>
            <a:r>
              <a:rPr lang="en-US" altLang="zh-CN" dirty="0">
                <a:latin typeface="+mn-ea"/>
              </a:rPr>
              <a:t>80%</a:t>
            </a:r>
            <a:r>
              <a:rPr lang="zh-CN" altLang="zh-CN" dirty="0">
                <a:latin typeface="+mn-ea"/>
              </a:rPr>
              <a:t>），如果超过该阈值，则增加一个新桶。</a:t>
            </a:r>
          </a:p>
          <a:p>
            <a:pPr marL="0" indent="0">
              <a:lnSpc>
                <a:spcPct val="150000"/>
              </a:lnSpc>
              <a:buNone/>
            </a:pPr>
            <a:r>
              <a:rPr lang="en-US" altLang="zh-CN" dirty="0">
                <a:latin typeface="+mn-ea"/>
              </a:rPr>
              <a:t>    </a:t>
            </a:r>
            <a:r>
              <a:rPr lang="zh-CN" altLang="zh-CN" dirty="0">
                <a:latin typeface="+mn-ea"/>
              </a:rPr>
              <a:t>允许桶有溢出页，但是所有桶的平均溢出页数远小于</a:t>
            </a:r>
            <a:r>
              <a:rPr lang="en-US" altLang="zh-CN" dirty="0">
                <a:latin typeface="+mn-ea"/>
              </a:rPr>
              <a:t>1</a:t>
            </a:r>
            <a:r>
              <a:rPr lang="zh-CN" altLang="zh-CN" dirty="0">
                <a:latin typeface="+mn-ea"/>
              </a:rPr>
              <a:t>。</a:t>
            </a:r>
          </a:p>
          <a:p>
            <a:pPr marL="0" indent="0">
              <a:lnSpc>
                <a:spcPct val="150000"/>
              </a:lnSpc>
              <a:buNone/>
            </a:pPr>
            <a:r>
              <a:rPr lang="en-US" altLang="zh-CN" dirty="0">
                <a:latin typeface="+mn-ea"/>
              </a:rPr>
              <a:t>    </a:t>
            </a:r>
            <a:r>
              <a:rPr lang="zh-CN" altLang="zh-CN" dirty="0">
                <a:latin typeface="+mn-ea"/>
              </a:rPr>
              <a:t>若当前的桶数为</a:t>
            </a:r>
            <a:r>
              <a:rPr lang="en-US" altLang="zh-CN" dirty="0">
                <a:latin typeface="+mn-ea"/>
              </a:rPr>
              <a:t>n</a:t>
            </a:r>
            <a:r>
              <a:rPr lang="zh-CN" altLang="zh-CN" dirty="0">
                <a:latin typeface="+mn-ea"/>
              </a:rPr>
              <a:t>，则桶数组项编号的二进制位数</a:t>
            </a:r>
            <a:r>
              <a:rPr lang="en-US" altLang="zh-CN" dirty="0" err="1">
                <a:latin typeface="+mn-ea"/>
              </a:rPr>
              <a:t>i</a:t>
            </a:r>
            <a:r>
              <a:rPr lang="en-US" altLang="zh-CN" dirty="0">
                <a:latin typeface="+mn-ea"/>
              </a:rPr>
              <a:t>=⌈ log</a:t>
            </a:r>
            <a:r>
              <a:rPr lang="en-US" altLang="zh-CN" baseline="-25000" dirty="0">
                <a:latin typeface="+mn-ea"/>
              </a:rPr>
              <a:t>2</a:t>
            </a:r>
            <a:r>
              <a:rPr lang="en-US" altLang="zh-CN" dirty="0">
                <a:latin typeface="+mn-ea"/>
              </a:rPr>
              <a:t>n ⌉</a:t>
            </a:r>
            <a:r>
              <a:rPr lang="zh-CN" altLang="zh-CN" dirty="0">
                <a:latin typeface="+mn-ea"/>
              </a:rPr>
              <a:t>。</a:t>
            </a:r>
            <a:r>
              <a:rPr lang="en-US" altLang="zh-CN" dirty="0">
                <a:latin typeface="+mn-ea"/>
              </a:rPr>
              <a:t> </a:t>
            </a:r>
            <a:endParaRPr lang="zh-CN" altLang="zh-CN" dirty="0">
              <a:latin typeface="+mn-ea"/>
            </a:endParaRPr>
          </a:p>
        </p:txBody>
      </p:sp>
      <p:sp>
        <p:nvSpPr>
          <p:cNvPr id="4" name="灯片编号占位符 3">
            <a:extLst>
              <a:ext uri="{FF2B5EF4-FFF2-40B4-BE49-F238E27FC236}">
                <a16:creationId xmlns:a16="http://schemas.microsoft.com/office/drawing/2014/main" id="{18CDED99-E548-492F-88F4-E3436F07EE73}"/>
              </a:ext>
            </a:extLst>
          </p:cNvPr>
          <p:cNvSpPr>
            <a:spLocks noGrp="1"/>
          </p:cNvSpPr>
          <p:nvPr>
            <p:ph type="sldNum" sz="quarter" idx="12"/>
          </p:nvPr>
        </p:nvSpPr>
        <p:spPr/>
        <p:txBody>
          <a:bodyPr/>
          <a:lstStyle/>
          <a:p>
            <a:pPr>
              <a:defRPr/>
            </a:pPr>
            <a:fld id="{B5257BD2-82AF-4553-8A1D-7A16DECA446F}" type="slidenum">
              <a:rPr lang="en-US" altLang="zh-CN" smtClean="0"/>
              <a:pPr>
                <a:defRPr/>
              </a:pPr>
              <a:t>92</a:t>
            </a:fld>
            <a:endParaRPr lang="en-US" altLang="zh-CN"/>
          </a:p>
        </p:txBody>
      </p:sp>
    </p:spTree>
    <p:extLst>
      <p:ext uri="{BB962C8B-B14F-4D97-AF65-F5344CB8AC3E}">
        <p14:creationId xmlns:p14="http://schemas.microsoft.com/office/powerpoint/2010/main" val="3767830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0"/>
            <a:ext cx="10971372" cy="635918"/>
          </a:xfrm>
        </p:spPr>
        <p:txBody>
          <a:bodyPr/>
          <a:lstStyle/>
          <a:p>
            <a:r>
              <a:rPr lang="en-US" altLang="zh-CN" sz="3200" b="1" dirty="0"/>
              <a:t>3.3.3 </a:t>
            </a:r>
            <a:r>
              <a:rPr lang="zh-CN" altLang="en-US" sz="3200" b="1" dirty="0"/>
              <a:t>线性散列表</a:t>
            </a:r>
            <a:endParaRPr lang="zh-CN" altLang="en-US" dirty="0"/>
          </a:p>
        </p:txBody>
      </p:sp>
      <p:sp>
        <p:nvSpPr>
          <p:cNvPr id="3" name="内容占位符 2"/>
          <p:cNvSpPr>
            <a:spLocks noGrp="1"/>
          </p:cNvSpPr>
          <p:nvPr>
            <p:ph idx="1"/>
          </p:nvPr>
        </p:nvSpPr>
        <p:spPr>
          <a:xfrm>
            <a:off x="911426" y="1447800"/>
            <a:ext cx="10361851" cy="4933528"/>
          </a:xfrm>
        </p:spPr>
        <p:txBody>
          <a:bodyPr>
            <a:normAutofit fontScale="92500"/>
          </a:bodyPr>
          <a:lstStyle/>
          <a:p>
            <a:pPr marL="0" indent="0" algn="just">
              <a:buNone/>
            </a:pPr>
            <a:r>
              <a:rPr lang="en-US" altLang="zh-CN" dirty="0">
                <a:latin typeface="+mn-ea"/>
              </a:rPr>
              <a:t>    </a:t>
            </a:r>
            <a:r>
              <a:rPr lang="zh-CN" altLang="zh-CN" dirty="0">
                <a:latin typeface="+mn-ea"/>
              </a:rPr>
              <a:t>令一个线性散列表当前桶数为</a:t>
            </a:r>
            <a:r>
              <a:rPr lang="en-US" altLang="zh-CN" dirty="0">
                <a:latin typeface="+mn-ea"/>
              </a:rPr>
              <a:t>n</a:t>
            </a:r>
            <a:r>
              <a:rPr lang="zh-CN" altLang="zh-CN" dirty="0">
                <a:latin typeface="+mn-ea"/>
              </a:rPr>
              <a:t>，桶数组项编号的二进制位数为</a:t>
            </a:r>
            <a:r>
              <a:rPr lang="en-US" altLang="zh-CN" dirty="0" err="1">
                <a:latin typeface="+mn-ea"/>
              </a:rPr>
              <a:t>i</a:t>
            </a:r>
            <a:r>
              <a:rPr lang="zh-CN" altLang="zh-CN" dirty="0">
                <a:latin typeface="+mn-ea"/>
              </a:rPr>
              <a:t>，向线性散列表中插入键值为</a:t>
            </a:r>
            <a:r>
              <a:rPr lang="en-US" altLang="zh-CN" dirty="0">
                <a:latin typeface="+mn-ea"/>
              </a:rPr>
              <a:t>K</a:t>
            </a:r>
            <a:r>
              <a:rPr lang="zh-CN" altLang="zh-CN" dirty="0">
                <a:latin typeface="+mn-ea"/>
              </a:rPr>
              <a:t>的记录的方法如下：</a:t>
            </a:r>
          </a:p>
          <a:p>
            <a:pPr lvl="0" algn="just">
              <a:buFont typeface="Arial" panose="020B0604020202020204" pitchFamily="34" charset="0"/>
              <a:buChar char="•"/>
            </a:pPr>
            <a:r>
              <a:rPr lang="zh-CN" altLang="zh-CN" dirty="0">
                <a:latin typeface="+mn-ea"/>
              </a:rPr>
              <a:t>计算</a:t>
            </a:r>
            <a:r>
              <a:rPr lang="en-US" altLang="zh-CN" dirty="0">
                <a:latin typeface="+mn-ea"/>
              </a:rPr>
              <a:t>h(K)</a:t>
            </a:r>
            <a:r>
              <a:rPr lang="zh-CN" altLang="zh-CN" dirty="0">
                <a:latin typeface="+mn-ea"/>
              </a:rPr>
              <a:t>，取出该二进制序列右端的</a:t>
            </a:r>
            <a:r>
              <a:rPr lang="en-US" altLang="zh-CN" dirty="0" err="1">
                <a:latin typeface="+mn-ea"/>
              </a:rPr>
              <a:t>i</a:t>
            </a:r>
            <a:r>
              <a:rPr lang="zh-CN" altLang="zh-CN" dirty="0">
                <a:latin typeface="+mn-ea"/>
              </a:rPr>
              <a:t>位，假设为</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，令</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对应的二进制整数为</a:t>
            </a:r>
            <a:r>
              <a:rPr lang="en-US" altLang="zh-CN" dirty="0">
                <a:latin typeface="+mn-ea"/>
              </a:rPr>
              <a:t>m</a:t>
            </a:r>
            <a:r>
              <a:rPr lang="zh-CN" altLang="zh-CN" dirty="0">
                <a:latin typeface="+mn-ea"/>
              </a:rPr>
              <a:t>。如果</a:t>
            </a:r>
            <a:r>
              <a:rPr lang="en-US" altLang="zh-CN" dirty="0">
                <a:latin typeface="+mn-ea"/>
              </a:rPr>
              <a:t>m&lt;n</a:t>
            </a:r>
            <a:r>
              <a:rPr lang="zh-CN" altLang="zh-CN" dirty="0">
                <a:latin typeface="+mn-ea"/>
              </a:rPr>
              <a:t>，说明编号为</a:t>
            </a:r>
            <a:r>
              <a:rPr lang="en-US" altLang="zh-CN" dirty="0">
                <a:latin typeface="+mn-ea"/>
              </a:rPr>
              <a:t>m</a:t>
            </a:r>
            <a:r>
              <a:rPr lang="zh-CN" altLang="zh-CN" dirty="0">
                <a:latin typeface="+mn-ea"/>
              </a:rPr>
              <a:t>的桶存在，将记录存入桶</a:t>
            </a:r>
            <a:r>
              <a:rPr lang="en-US" altLang="zh-CN" dirty="0">
                <a:latin typeface="+mn-ea"/>
              </a:rPr>
              <a:t>m</a:t>
            </a:r>
            <a:r>
              <a:rPr lang="zh-CN" altLang="zh-CN" dirty="0">
                <a:latin typeface="+mn-ea"/>
              </a:rPr>
              <a:t>中；如果</a:t>
            </a:r>
            <a:r>
              <a:rPr lang="en-US" altLang="zh-CN" dirty="0">
                <a:latin typeface="+mn-ea"/>
              </a:rPr>
              <a:t>n</a:t>
            </a:r>
            <a:r>
              <a:rPr lang="zh-CN" altLang="zh-CN" dirty="0">
                <a:latin typeface="+mn-ea"/>
              </a:rPr>
              <a:t>≤</a:t>
            </a:r>
            <a:r>
              <a:rPr lang="en-US" altLang="zh-CN" dirty="0">
                <a:latin typeface="+mn-ea"/>
              </a:rPr>
              <a:t>m&lt;2</a:t>
            </a:r>
            <a:r>
              <a:rPr lang="en-US" altLang="zh-CN" baseline="30000" dirty="0">
                <a:latin typeface="+mn-ea"/>
              </a:rPr>
              <a:t>i</a:t>
            </a:r>
            <a:r>
              <a:rPr lang="zh-CN" altLang="zh-CN" dirty="0">
                <a:latin typeface="+mn-ea"/>
              </a:rPr>
              <a:t>，说明编号为</a:t>
            </a:r>
            <a:r>
              <a:rPr lang="en-US" altLang="zh-CN" dirty="0">
                <a:latin typeface="+mn-ea"/>
              </a:rPr>
              <a:t>m</a:t>
            </a:r>
            <a:r>
              <a:rPr lang="zh-CN" altLang="zh-CN" dirty="0">
                <a:latin typeface="+mn-ea"/>
              </a:rPr>
              <a:t>的桶还不存在，则将记录存入编号为</a:t>
            </a:r>
            <a:r>
              <a:rPr lang="en-US" altLang="zh-CN" dirty="0">
                <a:latin typeface="+mn-ea"/>
              </a:rPr>
              <a:t>(m-2</a:t>
            </a:r>
            <a:r>
              <a:rPr lang="en-US" altLang="zh-CN" baseline="30000" dirty="0">
                <a:latin typeface="+mn-ea"/>
              </a:rPr>
              <a:t>i-1</a:t>
            </a:r>
            <a:r>
              <a:rPr lang="en-US" altLang="zh-CN" dirty="0">
                <a:latin typeface="+mn-ea"/>
              </a:rPr>
              <a:t>)</a:t>
            </a:r>
            <a:r>
              <a:rPr lang="zh-CN" altLang="zh-CN" dirty="0">
                <a:latin typeface="+mn-ea"/>
              </a:rPr>
              <a:t>的桶中，即将</a:t>
            </a:r>
            <a:r>
              <a:rPr lang="en-US" altLang="zh-CN" dirty="0">
                <a:latin typeface="+mn-ea"/>
              </a:rPr>
              <a:t>a</a:t>
            </a:r>
            <a:r>
              <a:rPr lang="en-US" altLang="zh-CN" baseline="-25000" dirty="0">
                <a:latin typeface="+mn-ea"/>
              </a:rPr>
              <a:t>1</a:t>
            </a:r>
            <a:r>
              <a:rPr lang="en-US" altLang="zh-CN" dirty="0">
                <a:latin typeface="+mn-ea"/>
              </a:rPr>
              <a:t>a</a:t>
            </a:r>
            <a:r>
              <a:rPr lang="en-US" altLang="zh-CN" baseline="-25000" dirty="0">
                <a:latin typeface="+mn-ea"/>
              </a:rPr>
              <a:t>2</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中的</a:t>
            </a:r>
            <a:r>
              <a:rPr lang="en-US" altLang="zh-CN" dirty="0">
                <a:latin typeface="+mn-ea"/>
              </a:rPr>
              <a:t>a</a:t>
            </a:r>
            <a:r>
              <a:rPr lang="en-US" altLang="zh-CN" baseline="-25000" dirty="0">
                <a:latin typeface="+mn-ea"/>
              </a:rPr>
              <a:t>1</a:t>
            </a:r>
            <a:r>
              <a:rPr lang="zh-CN" altLang="zh-CN" dirty="0">
                <a:latin typeface="+mn-ea"/>
              </a:rPr>
              <a:t>改为</a:t>
            </a:r>
            <a:r>
              <a:rPr lang="en-US" altLang="zh-CN" dirty="0">
                <a:latin typeface="+mn-ea"/>
              </a:rPr>
              <a:t>0</a:t>
            </a:r>
            <a:r>
              <a:rPr lang="zh-CN" altLang="zh-CN" dirty="0">
                <a:latin typeface="+mn-ea"/>
              </a:rPr>
              <a:t>时对应的桶。</a:t>
            </a:r>
          </a:p>
          <a:p>
            <a:pPr lvl="0" algn="just">
              <a:buFont typeface="Arial" panose="020B0604020202020204" pitchFamily="34" charset="0"/>
              <a:buChar char="•"/>
            </a:pPr>
            <a:r>
              <a:rPr lang="zh-CN" altLang="zh-CN" dirty="0">
                <a:latin typeface="+mn-ea"/>
              </a:rPr>
              <a:t>如果要插入的桶中没有空间，则创建一个溢出页，将其链到该桶上，并将记录存入该溢出</a:t>
            </a:r>
            <a:r>
              <a:rPr lang="zh-CN" altLang="en-US" dirty="0">
                <a:latin typeface="+mn-ea"/>
              </a:rPr>
              <a:t>页</a:t>
            </a:r>
            <a:r>
              <a:rPr lang="zh-CN" altLang="zh-CN" dirty="0">
                <a:latin typeface="+mn-ea"/>
              </a:rPr>
              <a:t>。</a:t>
            </a:r>
          </a:p>
          <a:p>
            <a:pPr algn="just">
              <a:buFont typeface="Arial" panose="020B0604020202020204" pitchFamily="34" charset="0"/>
              <a:buChar char="•"/>
            </a:pPr>
            <a:r>
              <a:rPr lang="zh-CN" altLang="zh-CN" dirty="0">
                <a:latin typeface="+mn-ea"/>
              </a:rPr>
              <a:t>插入记录后，计算</a:t>
            </a:r>
            <a:r>
              <a:rPr lang="en-US" altLang="zh-CN" dirty="0">
                <a:latin typeface="+mn-ea"/>
              </a:rPr>
              <a:t> (</a:t>
            </a:r>
            <a:r>
              <a:rPr lang="zh-CN" altLang="zh-CN" dirty="0">
                <a:latin typeface="+mn-ea"/>
              </a:rPr>
              <a:t>当前实际记录总数</a:t>
            </a:r>
            <a:r>
              <a:rPr lang="en-US" altLang="zh-CN" dirty="0">
                <a:latin typeface="+mn-ea"/>
              </a:rPr>
              <a:t>r) / (n</a:t>
            </a:r>
            <a:r>
              <a:rPr lang="zh-CN" altLang="zh-CN" dirty="0">
                <a:latin typeface="+mn-ea"/>
              </a:rPr>
              <a:t>个桶能容纳的记录总数</a:t>
            </a:r>
            <a:r>
              <a:rPr lang="en-US" altLang="zh-CN" dirty="0">
                <a:latin typeface="+mn-ea"/>
              </a:rPr>
              <a:t>) </a:t>
            </a:r>
            <a:r>
              <a:rPr lang="zh-CN" altLang="zh-CN" dirty="0">
                <a:latin typeface="+mn-ea"/>
              </a:rPr>
              <a:t>的值，并跟阈值相比，若超过阈值，则增加一个新桶</a:t>
            </a:r>
            <a:r>
              <a:rPr lang="zh-CN" altLang="en-US" dirty="0">
                <a:latin typeface="+mn-ea"/>
              </a:rPr>
              <a:t>（</a:t>
            </a:r>
            <a:r>
              <a:rPr lang="zh-CN" altLang="zh-CN" dirty="0">
                <a:latin typeface="+mn-ea"/>
              </a:rPr>
              <a:t>注意新桶和之前发生插入的桶没有任何联系</a:t>
            </a:r>
            <a:r>
              <a:rPr lang="zh-CN" altLang="en-US" dirty="0">
                <a:latin typeface="+mn-ea"/>
              </a:rPr>
              <a:t>）</a:t>
            </a:r>
            <a:r>
              <a:rPr lang="zh-CN" altLang="zh-CN" dirty="0">
                <a:latin typeface="+mn-ea"/>
              </a:rPr>
              <a:t>。</a:t>
            </a:r>
            <a:r>
              <a:rPr lang="zh-CN" altLang="en-US" dirty="0">
                <a:latin typeface="+mn-ea"/>
              </a:rPr>
              <a:t>若</a:t>
            </a:r>
            <a:r>
              <a:rPr lang="zh-CN" altLang="zh-CN" dirty="0">
                <a:latin typeface="+mn-ea"/>
              </a:rPr>
              <a:t>新桶编号的二进制表示为</a:t>
            </a:r>
            <a:r>
              <a:rPr lang="en-US" altLang="zh-CN" dirty="0">
                <a:latin typeface="+mn-ea"/>
              </a:rPr>
              <a:t>1a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，则分裂桶号为</a:t>
            </a:r>
            <a:r>
              <a:rPr lang="en-US" altLang="zh-CN" dirty="0">
                <a:latin typeface="+mn-ea"/>
              </a:rPr>
              <a:t>0a</a:t>
            </a:r>
            <a:r>
              <a:rPr lang="en-US" altLang="zh-CN" baseline="-25000" dirty="0">
                <a:latin typeface="+mn-ea"/>
              </a:rPr>
              <a:t>2</a:t>
            </a:r>
            <a:r>
              <a:rPr lang="en-US" altLang="zh-CN" dirty="0">
                <a:latin typeface="+mn-ea"/>
              </a:rPr>
              <a:t>a</a:t>
            </a:r>
            <a:r>
              <a:rPr lang="en-US" altLang="zh-CN" baseline="-25000" dirty="0">
                <a:latin typeface="+mn-ea"/>
              </a:rPr>
              <a:t>3</a:t>
            </a:r>
            <a:r>
              <a:rPr lang="en-US" altLang="zh-CN" dirty="0">
                <a:latin typeface="+mn-ea"/>
              </a:rPr>
              <a:t>…</a:t>
            </a:r>
            <a:r>
              <a:rPr lang="en-US" altLang="zh-CN" dirty="0" err="1">
                <a:latin typeface="+mn-ea"/>
              </a:rPr>
              <a:t>a</a:t>
            </a:r>
            <a:r>
              <a:rPr lang="en-US" altLang="zh-CN" baseline="-25000" dirty="0" err="1">
                <a:latin typeface="+mn-ea"/>
              </a:rPr>
              <a:t>i</a:t>
            </a:r>
            <a:r>
              <a:rPr lang="zh-CN" altLang="zh-CN" dirty="0">
                <a:latin typeface="+mn-ea"/>
              </a:rPr>
              <a:t>的桶，</a:t>
            </a:r>
            <a:r>
              <a:rPr lang="zh-CN" altLang="en-US" dirty="0">
                <a:latin typeface="+mn-ea"/>
              </a:rPr>
              <a:t>将</a:t>
            </a:r>
            <a:r>
              <a:rPr lang="zh-CN" altLang="zh-CN" dirty="0">
                <a:latin typeface="+mn-ea"/>
              </a:rPr>
              <a:t>桶中的记录散列到这两个桶中。</a:t>
            </a:r>
          </a:p>
        </p:txBody>
      </p:sp>
      <p:sp>
        <p:nvSpPr>
          <p:cNvPr id="4" name="星形: 七角 3">
            <a:extLst>
              <a:ext uri="{FF2B5EF4-FFF2-40B4-BE49-F238E27FC236}">
                <a16:creationId xmlns:a16="http://schemas.microsoft.com/office/drawing/2014/main" id="{0E772ABE-CD7B-4D1F-9E3D-06BEE89AC7E3}"/>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5" name="灯片编号占位符 4">
            <a:extLst>
              <a:ext uri="{FF2B5EF4-FFF2-40B4-BE49-F238E27FC236}">
                <a16:creationId xmlns:a16="http://schemas.microsoft.com/office/drawing/2014/main" id="{E7D6592A-F2CC-4697-B2CC-1F1AB14E6053}"/>
              </a:ext>
            </a:extLst>
          </p:cNvPr>
          <p:cNvSpPr>
            <a:spLocks noGrp="1"/>
          </p:cNvSpPr>
          <p:nvPr>
            <p:ph type="sldNum" sz="quarter" idx="12"/>
          </p:nvPr>
        </p:nvSpPr>
        <p:spPr/>
        <p:txBody>
          <a:bodyPr/>
          <a:lstStyle/>
          <a:p>
            <a:pPr>
              <a:defRPr/>
            </a:pPr>
            <a:fld id="{B5257BD2-82AF-4553-8A1D-7A16DECA446F}" type="slidenum">
              <a:rPr lang="en-US" altLang="zh-CN" smtClean="0"/>
              <a:pPr>
                <a:defRPr/>
              </a:pPr>
              <a:t>93</a:t>
            </a:fld>
            <a:endParaRPr lang="en-US" altLang="zh-CN"/>
          </a:p>
        </p:txBody>
      </p:sp>
    </p:spTree>
    <p:extLst>
      <p:ext uri="{BB962C8B-B14F-4D97-AF65-F5344CB8AC3E}">
        <p14:creationId xmlns:p14="http://schemas.microsoft.com/office/powerpoint/2010/main" val="3499727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315" y="704851"/>
            <a:ext cx="10971372" cy="758449"/>
          </a:xfrm>
        </p:spPr>
        <p:txBody>
          <a:bodyPr/>
          <a:lstStyle/>
          <a:p>
            <a:r>
              <a:rPr lang="en-US" altLang="zh-CN" sz="3200" b="1" dirty="0"/>
              <a:t>3.3.3 </a:t>
            </a:r>
            <a:r>
              <a:rPr lang="zh-CN" altLang="en-US" sz="3200" b="1" dirty="0"/>
              <a:t>线性散列表</a:t>
            </a:r>
            <a:endParaRPr lang="zh-CN" altLang="en-US" dirty="0"/>
          </a:p>
        </p:txBody>
      </p:sp>
      <p:sp>
        <p:nvSpPr>
          <p:cNvPr id="6" name="右箭头 5"/>
          <p:cNvSpPr/>
          <p:nvPr/>
        </p:nvSpPr>
        <p:spPr>
          <a:xfrm>
            <a:off x="4548282" y="2388951"/>
            <a:ext cx="2300082" cy="390543"/>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548282" y="1988840"/>
            <a:ext cx="2228074"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0101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785770" y="4437113"/>
            <a:ext cx="1584176" cy="707886"/>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插入散列值</a:t>
            </a:r>
            <a:r>
              <a:rPr lang="en-US" altLang="zh-CN" sz="2000" dirty="0">
                <a:solidFill>
                  <a:prstClr val="black"/>
                </a:solidFill>
                <a:latin typeface="微软雅黑" panose="020B0503020204020204" pitchFamily="34" charset="-122"/>
                <a:ea typeface="微软雅黑" panose="020B0503020204020204" pitchFamily="34" charset="-122"/>
              </a:rPr>
              <a:t>0001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2" name="圆角右箭头 11"/>
          <p:cNvSpPr/>
          <p:nvPr/>
        </p:nvSpPr>
        <p:spPr>
          <a:xfrm rot="10800000">
            <a:off x="8353722" y="4221088"/>
            <a:ext cx="2278783" cy="1368152"/>
          </a:xfrm>
          <a:prstGeom prst="bentArrow">
            <a:avLst>
              <a:gd name="adj1" fmla="val 15660"/>
              <a:gd name="adj2" fmla="val 18968"/>
              <a:gd name="adj3" fmla="val 18384"/>
              <a:gd name="adj4" fmla="val 43750"/>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prstClr val="white"/>
              </a:solidFill>
              <a:latin typeface="微软雅黑" panose="020B0503020204020204" pitchFamily="34" charset="-122"/>
              <a:ea typeface="微软雅黑" panose="020B0503020204020204" pitchFamily="34" charset="-122"/>
            </a:endParaRPr>
          </a:p>
        </p:txBody>
      </p:sp>
      <p:sp>
        <p:nvSpPr>
          <p:cNvPr id="13" name="矩形 12"/>
          <p:cNvSpPr/>
          <p:nvPr/>
        </p:nvSpPr>
        <p:spPr>
          <a:xfrm>
            <a:off x="5987672" y="6114783"/>
            <a:ext cx="5868969" cy="461665"/>
          </a:xfrm>
          <a:prstGeom prst="rect">
            <a:avLst/>
          </a:prstGeom>
        </p:spPr>
        <p:txBody>
          <a:bodyPr wrap="square">
            <a:spAutoFit/>
          </a:bodyPr>
          <a:lstStyle/>
          <a:p>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在确定桶数</a:t>
            </a:r>
            <a:r>
              <a:rPr lang="en-US" altLang="zh-CN" dirty="0">
                <a:solidFill>
                  <a:prstClr val="black"/>
                </a:solidFill>
                <a:latin typeface="微软雅黑" panose="020B0503020204020204" pitchFamily="34" charset="-122"/>
                <a:ea typeface="微软雅黑" panose="020B0503020204020204" pitchFamily="34" charset="-122"/>
              </a:rPr>
              <a:t>n</a:t>
            </a:r>
            <a:r>
              <a:rPr lang="zh-CN"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时，本例使用的阈值是</a:t>
            </a:r>
            <a:r>
              <a:rPr lang="en-US" altLang="zh-CN" dirty="0">
                <a:solidFill>
                  <a:prstClr val="black"/>
                </a:solidFill>
                <a:latin typeface="微软雅黑" panose="020B0503020204020204" pitchFamily="34" charset="-122"/>
                <a:ea typeface="微软雅黑" panose="020B0503020204020204" pitchFamily="34" charset="-122"/>
              </a:rPr>
              <a:t>85%</a:t>
            </a:r>
            <a:r>
              <a:rPr lang="zh-CN" altLang="en-US" dirty="0">
                <a:solidFill>
                  <a:prstClr val="black"/>
                </a:solidFill>
                <a:latin typeface="微软雅黑" panose="020B0503020204020204" pitchFamily="34" charset="-122"/>
                <a:ea typeface="微软雅黑" panose="020B0503020204020204" pitchFamily="34" charset="-122"/>
              </a:rPr>
              <a:t>。</a:t>
            </a:r>
          </a:p>
        </p:txBody>
      </p:sp>
      <p:sp>
        <p:nvSpPr>
          <p:cNvPr id="11" name="星形: 七角 10">
            <a:extLst>
              <a:ext uri="{FF2B5EF4-FFF2-40B4-BE49-F238E27FC236}">
                <a16:creationId xmlns:a16="http://schemas.microsoft.com/office/drawing/2014/main" id="{0EE9798B-5CF8-4479-8266-BEC4316F9C78}"/>
              </a:ext>
            </a:extLst>
          </p:cNvPr>
          <p:cNvSpPr/>
          <p:nvPr/>
        </p:nvSpPr>
        <p:spPr>
          <a:xfrm>
            <a:off x="795" y="24867"/>
            <a:ext cx="1795587" cy="581098"/>
          </a:xfrm>
          <a:prstGeom prst="star7">
            <a:avLst>
              <a:gd name="adj" fmla="val 23439"/>
              <a:gd name="hf" fmla="val 102572"/>
              <a:gd name="vf" fmla="val 10521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04617B"/>
                </a:solidFill>
                <a:latin typeface="微软雅黑" panose="020B0503020204020204" pitchFamily="34" charset="-122"/>
                <a:ea typeface="微软雅黑" panose="020B0503020204020204" pitchFamily="34" charset="-122"/>
              </a:rPr>
              <a:t>阅读</a:t>
            </a:r>
          </a:p>
        </p:txBody>
      </p:sp>
      <p:sp>
        <p:nvSpPr>
          <p:cNvPr id="5" name="灯片编号占位符 4">
            <a:extLst>
              <a:ext uri="{FF2B5EF4-FFF2-40B4-BE49-F238E27FC236}">
                <a16:creationId xmlns:a16="http://schemas.microsoft.com/office/drawing/2014/main" id="{236F181E-0258-4465-BD82-7B6A89278878}"/>
              </a:ext>
            </a:extLst>
          </p:cNvPr>
          <p:cNvSpPr>
            <a:spLocks noGrp="1"/>
          </p:cNvSpPr>
          <p:nvPr>
            <p:ph type="sldNum" sz="quarter" idx="12"/>
          </p:nvPr>
        </p:nvSpPr>
        <p:spPr/>
        <p:txBody>
          <a:bodyPr/>
          <a:lstStyle/>
          <a:p>
            <a:pPr>
              <a:defRPr/>
            </a:pPr>
            <a:fld id="{B5257BD2-82AF-4553-8A1D-7A16DECA446F}" type="slidenum">
              <a:rPr lang="en-US" altLang="zh-CN" smtClean="0"/>
              <a:pPr>
                <a:defRPr/>
              </a:pPr>
              <a:t>94</a:t>
            </a:fld>
            <a:endParaRPr lang="en-US" altLang="zh-CN"/>
          </a:p>
        </p:txBody>
      </p:sp>
      <p:pic>
        <p:nvPicPr>
          <p:cNvPr id="18" name="图片 17">
            <a:extLst>
              <a:ext uri="{FF2B5EF4-FFF2-40B4-BE49-F238E27FC236}">
                <a16:creationId xmlns:a16="http://schemas.microsoft.com/office/drawing/2014/main" id="{3B77D308-078B-40AF-AA14-5EB23F43A415}"/>
              </a:ext>
            </a:extLst>
          </p:cNvPr>
          <p:cNvPicPr>
            <a:picLocks noChangeAspect="1"/>
          </p:cNvPicPr>
          <p:nvPr/>
        </p:nvPicPr>
        <p:blipFill>
          <a:blip r:embed="rId3"/>
          <a:stretch>
            <a:fillRect/>
          </a:stretch>
        </p:blipFill>
        <p:spPr>
          <a:xfrm>
            <a:off x="428149" y="1773029"/>
            <a:ext cx="4048125" cy="1619250"/>
          </a:xfrm>
          <a:prstGeom prst="rect">
            <a:avLst/>
          </a:prstGeom>
        </p:spPr>
      </p:pic>
      <p:pic>
        <p:nvPicPr>
          <p:cNvPr id="20" name="图片 19">
            <a:extLst>
              <a:ext uri="{FF2B5EF4-FFF2-40B4-BE49-F238E27FC236}">
                <a16:creationId xmlns:a16="http://schemas.microsoft.com/office/drawing/2014/main" id="{E9C13384-5FE1-4EDA-A717-90E192E800F1}"/>
              </a:ext>
            </a:extLst>
          </p:cNvPr>
          <p:cNvPicPr>
            <a:picLocks noChangeAspect="1"/>
          </p:cNvPicPr>
          <p:nvPr/>
        </p:nvPicPr>
        <p:blipFill>
          <a:blip r:embed="rId4"/>
          <a:stretch>
            <a:fillRect/>
          </a:stretch>
        </p:blipFill>
        <p:spPr>
          <a:xfrm>
            <a:off x="7134225" y="1534032"/>
            <a:ext cx="4248150" cy="2400300"/>
          </a:xfrm>
          <a:prstGeom prst="rect">
            <a:avLst/>
          </a:prstGeom>
        </p:spPr>
      </p:pic>
      <p:pic>
        <p:nvPicPr>
          <p:cNvPr id="22" name="图片 21">
            <a:extLst>
              <a:ext uri="{FF2B5EF4-FFF2-40B4-BE49-F238E27FC236}">
                <a16:creationId xmlns:a16="http://schemas.microsoft.com/office/drawing/2014/main" id="{8E8413F3-2894-428A-AE3F-E55C86E986F2}"/>
              </a:ext>
            </a:extLst>
          </p:cNvPr>
          <p:cNvPicPr>
            <a:picLocks noChangeAspect="1"/>
          </p:cNvPicPr>
          <p:nvPr/>
        </p:nvPicPr>
        <p:blipFill>
          <a:blip r:embed="rId5"/>
          <a:stretch>
            <a:fillRect/>
          </a:stretch>
        </p:blipFill>
        <p:spPr>
          <a:xfrm>
            <a:off x="1785613" y="3671819"/>
            <a:ext cx="6305550" cy="2486025"/>
          </a:xfrm>
          <a:prstGeom prst="rect">
            <a:avLst/>
          </a:prstGeom>
        </p:spPr>
      </p:pic>
    </p:spTree>
    <p:extLst>
      <p:ext uri="{BB962C8B-B14F-4D97-AF65-F5344CB8AC3E}">
        <p14:creationId xmlns:p14="http://schemas.microsoft.com/office/powerpoint/2010/main" val="30588943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4 </a:t>
            </a:r>
            <a:r>
              <a:rPr lang="zh-CN" altLang="en-US" sz="4399" spc="300" dirty="0"/>
              <a:t>查询处理</a:t>
            </a:r>
          </a:p>
        </p:txBody>
      </p:sp>
    </p:spTree>
    <p:extLst>
      <p:ext uri="{BB962C8B-B14F-4D97-AF65-F5344CB8AC3E}">
        <p14:creationId xmlns:p14="http://schemas.microsoft.com/office/powerpoint/2010/main" val="192238953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4DCBC-1AE5-4D39-9F0E-86AEA18E10D3}"/>
              </a:ext>
            </a:extLst>
          </p:cNvPr>
          <p:cNvSpPr>
            <a:spLocks noGrp="1"/>
          </p:cNvSpPr>
          <p:nvPr>
            <p:ph type="title"/>
          </p:nvPr>
        </p:nvSpPr>
        <p:spPr>
          <a:xfrm>
            <a:off x="1981200" y="908721"/>
            <a:ext cx="8229600" cy="738411"/>
          </a:xfrm>
        </p:spPr>
        <p:txBody>
          <a:bodyPr/>
          <a:lstStyle/>
          <a:p>
            <a:r>
              <a:rPr lang="en-US" altLang="zh-CN" dirty="0"/>
              <a:t>4 </a:t>
            </a:r>
            <a:r>
              <a:rPr lang="zh-CN" altLang="en-US" dirty="0"/>
              <a:t>查询处理</a:t>
            </a:r>
          </a:p>
        </p:txBody>
      </p:sp>
      <p:sp>
        <p:nvSpPr>
          <p:cNvPr id="3" name="内容占位符 2">
            <a:extLst>
              <a:ext uri="{FF2B5EF4-FFF2-40B4-BE49-F238E27FC236}">
                <a16:creationId xmlns:a16="http://schemas.microsoft.com/office/drawing/2014/main" id="{F42B347A-7193-413E-B704-23ECC2C62D6A}"/>
              </a:ext>
            </a:extLst>
          </p:cNvPr>
          <p:cNvSpPr>
            <a:spLocks noGrp="1"/>
          </p:cNvSpPr>
          <p:nvPr>
            <p:ph idx="1"/>
          </p:nvPr>
        </p:nvSpPr>
        <p:spPr>
          <a:xfrm>
            <a:off x="1919536" y="1647700"/>
            <a:ext cx="8229600" cy="4389437"/>
          </a:xfrm>
        </p:spPr>
        <p:txBody>
          <a:bodyPr/>
          <a:lstStyle/>
          <a:p>
            <a:pPr marL="0" indent="0">
              <a:buNone/>
            </a:pPr>
            <a:r>
              <a:rPr lang="en-US" altLang="zh-CN" sz="2400" dirty="0">
                <a:latin typeface="+mn-ea"/>
              </a:rPr>
              <a:t>4.1 </a:t>
            </a:r>
            <a:r>
              <a:rPr lang="zh-CN" altLang="en-US" sz="2400" dirty="0">
                <a:latin typeface="+mn-ea"/>
              </a:rPr>
              <a:t>关系数据库系统的查询处理流程</a:t>
            </a:r>
          </a:p>
          <a:p>
            <a:pPr marL="0" indent="0">
              <a:buNone/>
            </a:pPr>
            <a:r>
              <a:rPr lang="en-US" altLang="zh-CN" sz="2400" dirty="0">
                <a:latin typeface="+mn-ea"/>
              </a:rPr>
              <a:t>4.2 </a:t>
            </a:r>
            <a:r>
              <a:rPr lang="zh-CN" altLang="en-US" sz="2400" dirty="0">
                <a:latin typeface="+mn-ea"/>
              </a:rPr>
              <a:t>查询处理模型</a:t>
            </a:r>
            <a:endParaRPr lang="en-US" altLang="zh-CN" sz="2400" dirty="0">
              <a:latin typeface="+mn-ea"/>
            </a:endParaRPr>
          </a:p>
          <a:p>
            <a:pPr marL="0" indent="0">
              <a:buNone/>
            </a:pPr>
            <a:r>
              <a:rPr lang="en-US" altLang="zh-CN" sz="2400" dirty="0">
                <a:latin typeface="+mn-ea"/>
              </a:rPr>
              <a:t>4.3 </a:t>
            </a:r>
            <a:r>
              <a:rPr lang="zh-CN" altLang="en-US" sz="2400" dirty="0">
                <a:latin typeface="+mn-ea"/>
              </a:rPr>
              <a:t>数据存取方法</a:t>
            </a:r>
            <a:endParaRPr lang="en-US" altLang="zh-CN" sz="2400" dirty="0">
              <a:latin typeface="+mn-ea"/>
            </a:endParaRPr>
          </a:p>
          <a:p>
            <a:pPr marL="0" indent="0">
              <a:buNone/>
            </a:pPr>
            <a:r>
              <a:rPr lang="en-US" altLang="zh-CN" sz="2400" dirty="0">
                <a:latin typeface="+mn-ea"/>
              </a:rPr>
              <a:t>4.4 </a:t>
            </a:r>
            <a:r>
              <a:rPr lang="zh-CN" altLang="en-US" sz="2400" dirty="0">
                <a:latin typeface="+mn-ea"/>
              </a:rPr>
              <a:t>数据更新</a:t>
            </a:r>
            <a:endParaRPr lang="en-US" altLang="zh-CN" sz="2400" dirty="0">
              <a:latin typeface="+mn-ea"/>
            </a:endParaRPr>
          </a:p>
          <a:p>
            <a:pPr marL="0" indent="0">
              <a:buNone/>
            </a:pPr>
            <a:r>
              <a:rPr lang="en-US" altLang="zh-CN" sz="2400" dirty="0">
                <a:latin typeface="+mn-ea"/>
              </a:rPr>
              <a:t>4.5 </a:t>
            </a:r>
            <a:r>
              <a:rPr lang="zh-CN" altLang="en-US" sz="2400" dirty="0">
                <a:latin typeface="+mn-ea"/>
              </a:rPr>
              <a:t>表达式计算</a:t>
            </a:r>
            <a:endParaRPr lang="en-US" altLang="zh-CN" sz="2400" dirty="0">
              <a:latin typeface="+mn-ea"/>
            </a:endParaRPr>
          </a:p>
          <a:p>
            <a:pPr marL="0" indent="0">
              <a:buNone/>
            </a:pPr>
            <a:endParaRPr lang="zh-CN" altLang="en-US" sz="2400"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971FCFF2-634F-4ED8-B66B-75F7B0F758A2}"/>
              </a:ext>
            </a:extLst>
          </p:cNvPr>
          <p:cNvSpPr>
            <a:spLocks noGrp="1"/>
          </p:cNvSpPr>
          <p:nvPr>
            <p:ph type="sldNum" sz="quarter" idx="12"/>
          </p:nvPr>
        </p:nvSpPr>
        <p:spPr/>
        <p:txBody>
          <a:bodyPr/>
          <a:lstStyle/>
          <a:p>
            <a:pPr>
              <a:defRPr/>
            </a:pPr>
            <a:fld id="{BCABB3B7-40FC-498F-90D6-69ECBA7F181C}" type="slidenum">
              <a:rPr lang="zh-CN" altLang="en-US"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E4C394-D2B0-4237-86F2-D39029C51239}"/>
              </a:ext>
            </a:extLst>
          </p:cNvPr>
          <p:cNvSpPr/>
          <p:nvPr/>
        </p:nvSpPr>
        <p:spPr bwMode="auto">
          <a:xfrm>
            <a:off x="1991544" y="1772815"/>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应用程序</a:t>
            </a:r>
          </a:p>
        </p:txBody>
      </p:sp>
      <p:sp>
        <p:nvSpPr>
          <p:cNvPr id="5" name="矩形 4">
            <a:extLst>
              <a:ext uri="{FF2B5EF4-FFF2-40B4-BE49-F238E27FC236}">
                <a16:creationId xmlns:a16="http://schemas.microsoft.com/office/drawing/2014/main" id="{DF8AEDFF-98AD-42DA-80A1-81EA98EF3E39}"/>
              </a:ext>
            </a:extLst>
          </p:cNvPr>
          <p:cNvSpPr/>
          <p:nvPr/>
        </p:nvSpPr>
        <p:spPr bwMode="auto">
          <a:xfrm>
            <a:off x="1991544" y="3501007"/>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重写</a:t>
            </a:r>
          </a:p>
        </p:txBody>
      </p:sp>
      <p:sp>
        <p:nvSpPr>
          <p:cNvPr id="6" name="矩形 5">
            <a:extLst>
              <a:ext uri="{FF2B5EF4-FFF2-40B4-BE49-F238E27FC236}">
                <a16:creationId xmlns:a16="http://schemas.microsoft.com/office/drawing/2014/main" id="{ED618103-1FBF-4EE0-9498-7D91E2EBF145}"/>
              </a:ext>
            </a:extLst>
          </p:cNvPr>
          <p:cNvSpPr/>
          <p:nvPr/>
        </p:nvSpPr>
        <p:spPr bwMode="auto">
          <a:xfrm>
            <a:off x="1991544" y="5373216"/>
            <a:ext cx="1584177"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编译</a:t>
            </a:r>
          </a:p>
        </p:txBody>
      </p:sp>
      <p:sp>
        <p:nvSpPr>
          <p:cNvPr id="7" name="矩形 6">
            <a:extLst>
              <a:ext uri="{FF2B5EF4-FFF2-40B4-BE49-F238E27FC236}">
                <a16:creationId xmlns:a16="http://schemas.microsoft.com/office/drawing/2014/main" id="{1D4D3290-C446-4459-B73E-297492D02BF0}"/>
              </a:ext>
            </a:extLst>
          </p:cNvPr>
          <p:cNvSpPr/>
          <p:nvPr/>
        </p:nvSpPr>
        <p:spPr bwMode="auto">
          <a:xfrm>
            <a:off x="4262098" y="4344471"/>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Tahoma" pitchFamily="34" charset="0"/>
              </a:rPr>
              <a:t>SQL</a:t>
            </a:r>
            <a:r>
              <a:rPr lang="zh-CN" altLang="en-US" b="1" dirty="0">
                <a:solidFill>
                  <a:prstClr val="black"/>
                </a:solidFill>
                <a:latin typeface="Tahoma" pitchFamily="34" charset="0"/>
              </a:rPr>
              <a:t>绑定</a:t>
            </a:r>
          </a:p>
        </p:txBody>
      </p:sp>
      <p:sp>
        <p:nvSpPr>
          <p:cNvPr id="8" name="矩形 7">
            <a:extLst>
              <a:ext uri="{FF2B5EF4-FFF2-40B4-BE49-F238E27FC236}">
                <a16:creationId xmlns:a16="http://schemas.microsoft.com/office/drawing/2014/main" id="{636AC346-5EAB-4270-8A24-B6DF2EA01A43}"/>
              </a:ext>
            </a:extLst>
          </p:cNvPr>
          <p:cNvSpPr/>
          <p:nvPr/>
        </p:nvSpPr>
        <p:spPr bwMode="auto">
          <a:xfrm>
            <a:off x="6105485" y="370270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语法树重写</a:t>
            </a:r>
          </a:p>
        </p:txBody>
      </p:sp>
      <p:sp>
        <p:nvSpPr>
          <p:cNvPr id="9" name="矩形 8">
            <a:extLst>
              <a:ext uri="{FF2B5EF4-FFF2-40B4-BE49-F238E27FC236}">
                <a16:creationId xmlns:a16="http://schemas.microsoft.com/office/drawing/2014/main" id="{D80B5847-C1F4-4DE7-8A49-549E18E11215}"/>
              </a:ext>
            </a:extLst>
          </p:cNvPr>
          <p:cNvSpPr/>
          <p:nvPr/>
        </p:nvSpPr>
        <p:spPr bwMode="auto">
          <a:xfrm>
            <a:off x="7896200" y="28529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b="1" dirty="0">
                <a:solidFill>
                  <a:prstClr val="black"/>
                </a:solidFill>
                <a:latin typeface="Tahoma" pitchFamily="34" charset="0"/>
              </a:rPr>
              <a:t>优化器</a:t>
            </a:r>
          </a:p>
        </p:txBody>
      </p:sp>
      <p:sp>
        <p:nvSpPr>
          <p:cNvPr id="10" name="矩形 9">
            <a:extLst>
              <a:ext uri="{FF2B5EF4-FFF2-40B4-BE49-F238E27FC236}">
                <a16:creationId xmlns:a16="http://schemas.microsoft.com/office/drawing/2014/main" id="{B3B58743-36A9-4698-8766-A650A092FD66}"/>
              </a:ext>
            </a:extLst>
          </p:cNvPr>
          <p:cNvSpPr/>
          <p:nvPr/>
        </p:nvSpPr>
        <p:spPr bwMode="auto">
          <a:xfrm>
            <a:off x="8576169" y="1581263"/>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代价模型</a:t>
            </a:r>
            <a:endParaRPr lang="zh-CN" altLang="en-US" b="1" dirty="0">
              <a:solidFill>
                <a:prstClr val="black"/>
              </a:solidFill>
              <a:latin typeface="Tahoma" pitchFamily="34" charset="0"/>
            </a:endParaRPr>
          </a:p>
        </p:txBody>
      </p:sp>
      <p:sp>
        <p:nvSpPr>
          <p:cNvPr id="11" name="矩形 10">
            <a:extLst>
              <a:ext uri="{FF2B5EF4-FFF2-40B4-BE49-F238E27FC236}">
                <a16:creationId xmlns:a16="http://schemas.microsoft.com/office/drawing/2014/main" id="{909B54DB-0E3C-419C-9CE4-020A98CA07A8}"/>
              </a:ext>
            </a:extLst>
          </p:cNvPr>
          <p:cNvSpPr/>
          <p:nvPr/>
        </p:nvSpPr>
        <p:spPr bwMode="auto">
          <a:xfrm>
            <a:off x="7909061" y="4920535"/>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执行引擎</a:t>
            </a:r>
            <a:endParaRPr lang="zh-CN" altLang="en-US" b="1" dirty="0">
              <a:solidFill>
                <a:prstClr val="black"/>
              </a:solidFill>
              <a:latin typeface="Tahoma" pitchFamily="34" charset="0"/>
            </a:endParaRPr>
          </a:p>
        </p:txBody>
      </p:sp>
      <p:cxnSp>
        <p:nvCxnSpPr>
          <p:cNvPr id="18" name="直接箭头连接符 17">
            <a:extLst>
              <a:ext uri="{FF2B5EF4-FFF2-40B4-BE49-F238E27FC236}">
                <a16:creationId xmlns:a16="http://schemas.microsoft.com/office/drawing/2014/main" id="{A41BD9D0-A084-4489-BC91-2046E5C10189}"/>
              </a:ext>
            </a:extLst>
          </p:cNvPr>
          <p:cNvCxnSpPr>
            <a:stCxn id="4" idx="2"/>
            <a:endCxn id="5" idx="0"/>
          </p:cNvCxnSpPr>
          <p:nvPr/>
        </p:nvCxnSpPr>
        <p:spPr bwMode="auto">
          <a:xfrm>
            <a:off x="2783632" y="2348879"/>
            <a:ext cx="0" cy="1152128"/>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0" name="直接箭头连接符 19">
            <a:extLst>
              <a:ext uri="{FF2B5EF4-FFF2-40B4-BE49-F238E27FC236}">
                <a16:creationId xmlns:a16="http://schemas.microsoft.com/office/drawing/2014/main" id="{51EDA6A1-558E-4705-BD05-20D336FB24C7}"/>
              </a:ext>
            </a:extLst>
          </p:cNvPr>
          <p:cNvCxnSpPr>
            <a:stCxn id="5" idx="2"/>
          </p:cNvCxnSpPr>
          <p:nvPr/>
        </p:nvCxnSpPr>
        <p:spPr bwMode="auto">
          <a:xfrm flipH="1">
            <a:off x="2783632" y="4077072"/>
            <a:ext cx="1" cy="1296145"/>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2" name="连接符: 肘形 21">
            <a:extLst>
              <a:ext uri="{FF2B5EF4-FFF2-40B4-BE49-F238E27FC236}">
                <a16:creationId xmlns:a16="http://schemas.microsoft.com/office/drawing/2014/main" id="{D3366855-F99D-43D9-9D16-A829F0E48B7C}"/>
              </a:ext>
            </a:extLst>
          </p:cNvPr>
          <p:cNvCxnSpPr>
            <a:stCxn id="6" idx="3"/>
            <a:endCxn id="7" idx="2"/>
          </p:cNvCxnSpPr>
          <p:nvPr/>
        </p:nvCxnSpPr>
        <p:spPr bwMode="auto">
          <a:xfrm flipV="1">
            <a:off x="3575720" y="4920536"/>
            <a:ext cx="1478466" cy="740713"/>
          </a:xfrm>
          <a:prstGeom prst="bentConnector2">
            <a:avLst/>
          </a:prstGeom>
          <a:solidFill>
            <a:schemeClr val="bg1"/>
          </a:solidFill>
          <a:ln w="9525" cap="flat" cmpd="sng" algn="ctr">
            <a:solidFill>
              <a:schemeClr val="tx1"/>
            </a:solidFill>
            <a:prstDash val="solid"/>
            <a:round/>
            <a:headEnd type="none" w="med" len="med"/>
            <a:tailEnd type="triangle"/>
          </a:ln>
          <a:effectLst/>
        </p:spPr>
      </p:cxnSp>
      <p:cxnSp>
        <p:nvCxnSpPr>
          <p:cNvPr id="24" name="连接符: 肘形 23">
            <a:extLst>
              <a:ext uri="{FF2B5EF4-FFF2-40B4-BE49-F238E27FC236}">
                <a16:creationId xmlns:a16="http://schemas.microsoft.com/office/drawing/2014/main" id="{10E8CDBF-A667-4918-9976-5DF3E7788F1E}"/>
              </a:ext>
            </a:extLst>
          </p:cNvPr>
          <p:cNvCxnSpPr>
            <a:stCxn id="7" idx="3"/>
            <a:endCxn id="8" idx="2"/>
          </p:cNvCxnSpPr>
          <p:nvPr/>
        </p:nvCxnSpPr>
        <p:spPr bwMode="auto">
          <a:xfrm flipV="1">
            <a:off x="5846275" y="4278769"/>
            <a:ext cx="1051299" cy="353734"/>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26" name="连接符: 肘形 25">
            <a:extLst>
              <a:ext uri="{FF2B5EF4-FFF2-40B4-BE49-F238E27FC236}">
                <a16:creationId xmlns:a16="http://schemas.microsoft.com/office/drawing/2014/main" id="{B6384108-2C97-499A-8622-D42BE2D12C11}"/>
              </a:ext>
            </a:extLst>
          </p:cNvPr>
          <p:cNvCxnSpPr>
            <a:stCxn id="8" idx="0"/>
            <a:endCxn id="9" idx="1"/>
          </p:cNvCxnSpPr>
          <p:nvPr/>
        </p:nvCxnSpPr>
        <p:spPr bwMode="auto">
          <a:xfrm rot="5400000" flipH="1" flipV="1">
            <a:off x="7116017" y="2922524"/>
            <a:ext cx="561738" cy="998627"/>
          </a:xfrm>
          <a:prstGeom prst="bentConnector2">
            <a:avLst/>
          </a:prstGeom>
          <a:solidFill>
            <a:schemeClr val="bg1"/>
          </a:solidFill>
          <a:ln w="9525" cap="flat" cmpd="sng" algn="ctr">
            <a:solidFill>
              <a:schemeClr val="tx1"/>
            </a:solidFill>
            <a:prstDash val="solid"/>
            <a:round/>
            <a:headEnd type="none" w="med" len="med"/>
            <a:tailEnd type="triangle"/>
          </a:ln>
          <a:effectLst/>
        </p:spPr>
      </p:cxnSp>
      <p:sp>
        <p:nvSpPr>
          <p:cNvPr id="27" name="矩形 26">
            <a:extLst>
              <a:ext uri="{FF2B5EF4-FFF2-40B4-BE49-F238E27FC236}">
                <a16:creationId xmlns:a16="http://schemas.microsoft.com/office/drawing/2014/main" id="{479F604A-9495-4F28-A40B-DEE523E72465}"/>
              </a:ext>
            </a:extLst>
          </p:cNvPr>
          <p:cNvSpPr/>
          <p:nvPr/>
        </p:nvSpPr>
        <p:spPr bwMode="auto">
          <a:xfrm>
            <a:off x="5272280" y="1621724"/>
            <a:ext cx="1584176" cy="5760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zh-CN" altLang="en-US" dirty="0">
                <a:solidFill>
                  <a:prstClr val="black"/>
                </a:solidFill>
              </a:rPr>
              <a:t>数据字典</a:t>
            </a:r>
            <a:endParaRPr lang="zh-CN" altLang="en-US" b="1" dirty="0">
              <a:solidFill>
                <a:prstClr val="black"/>
              </a:solidFill>
              <a:latin typeface="Tahoma" pitchFamily="34" charset="0"/>
            </a:endParaRPr>
          </a:p>
        </p:txBody>
      </p:sp>
      <p:cxnSp>
        <p:nvCxnSpPr>
          <p:cNvPr id="29" name="连接符: 曲线 28">
            <a:extLst>
              <a:ext uri="{FF2B5EF4-FFF2-40B4-BE49-F238E27FC236}">
                <a16:creationId xmlns:a16="http://schemas.microsoft.com/office/drawing/2014/main" id="{12373225-508F-42FD-A620-DC9F9843AE1D}"/>
              </a:ext>
            </a:extLst>
          </p:cNvPr>
          <p:cNvCxnSpPr>
            <a:stCxn id="27" idx="2"/>
            <a:endCxn id="7" idx="0"/>
          </p:cNvCxnSpPr>
          <p:nvPr/>
        </p:nvCxnSpPr>
        <p:spPr bwMode="auto">
          <a:xfrm rot="5400000">
            <a:off x="4485937" y="2766038"/>
            <a:ext cx="2146683" cy="1010182"/>
          </a:xfrm>
          <a:prstGeom prst="curvedConnector3">
            <a:avLst/>
          </a:prstGeom>
          <a:solidFill>
            <a:schemeClr val="bg1"/>
          </a:solidFill>
          <a:ln w="9525" cap="flat" cmpd="sng" algn="ctr">
            <a:solidFill>
              <a:schemeClr val="tx1"/>
            </a:solidFill>
            <a:prstDash val="solid"/>
            <a:round/>
            <a:headEnd type="none" w="med" len="med"/>
            <a:tailEnd type="triangle"/>
          </a:ln>
          <a:effectLst/>
        </p:spPr>
      </p:cxnSp>
      <p:cxnSp>
        <p:nvCxnSpPr>
          <p:cNvPr id="33" name="连接符: 曲线 32">
            <a:extLst>
              <a:ext uri="{FF2B5EF4-FFF2-40B4-BE49-F238E27FC236}">
                <a16:creationId xmlns:a16="http://schemas.microsoft.com/office/drawing/2014/main" id="{BB43C9B1-482A-463E-93E0-2AA160D7D48C}"/>
              </a:ext>
            </a:extLst>
          </p:cNvPr>
          <p:cNvCxnSpPr>
            <a:stCxn id="27" idx="3"/>
            <a:endCxn id="9" idx="0"/>
          </p:cNvCxnSpPr>
          <p:nvPr/>
        </p:nvCxnSpPr>
        <p:spPr bwMode="auto">
          <a:xfrm>
            <a:off x="6856456" y="1909757"/>
            <a:ext cx="1831832" cy="943179"/>
          </a:xfrm>
          <a:prstGeom prst="curvedConnector2">
            <a:avLst/>
          </a:prstGeom>
          <a:solidFill>
            <a:schemeClr val="bg1"/>
          </a:solidFill>
          <a:ln w="9525" cap="flat" cmpd="sng" algn="ctr">
            <a:solidFill>
              <a:srgbClr val="FF0000"/>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DE23B6B8-F6BB-417F-99F5-BEA7D9726848}"/>
              </a:ext>
            </a:extLst>
          </p:cNvPr>
          <p:cNvCxnSpPr>
            <a:stCxn id="10" idx="2"/>
            <a:endCxn id="9" idx="0"/>
          </p:cNvCxnSpPr>
          <p:nvPr/>
        </p:nvCxnSpPr>
        <p:spPr bwMode="auto">
          <a:xfrm rot="5400000">
            <a:off x="8680469" y="2165148"/>
            <a:ext cx="695608" cy="679969"/>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03B5CD13-A5A1-4E34-AF80-23EE0BB63294}"/>
              </a:ext>
            </a:extLst>
          </p:cNvPr>
          <p:cNvCxnSpPr>
            <a:cxnSpLocks/>
            <a:stCxn id="9" idx="2"/>
            <a:endCxn id="11" idx="0"/>
          </p:cNvCxnSpPr>
          <p:nvPr/>
        </p:nvCxnSpPr>
        <p:spPr bwMode="auto">
          <a:xfrm>
            <a:off x="8688289" y="3428999"/>
            <a:ext cx="12861" cy="1491536"/>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0" name="直接箭头连接符 39">
            <a:extLst>
              <a:ext uri="{FF2B5EF4-FFF2-40B4-BE49-F238E27FC236}">
                <a16:creationId xmlns:a16="http://schemas.microsoft.com/office/drawing/2014/main" id="{F5DF6BE1-74DB-457A-96D9-83B31DB650A5}"/>
              </a:ext>
            </a:extLst>
          </p:cNvPr>
          <p:cNvCxnSpPr/>
          <p:nvPr/>
        </p:nvCxnSpPr>
        <p:spPr bwMode="auto">
          <a:xfrm>
            <a:off x="2783633" y="2348879"/>
            <a:ext cx="0" cy="1152128"/>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1" name="直接箭头连接符 40">
            <a:extLst>
              <a:ext uri="{FF2B5EF4-FFF2-40B4-BE49-F238E27FC236}">
                <a16:creationId xmlns:a16="http://schemas.microsoft.com/office/drawing/2014/main" id="{1F50B93B-44B6-4BCE-AF10-5F958128E5F3}"/>
              </a:ext>
            </a:extLst>
          </p:cNvPr>
          <p:cNvCxnSpPr/>
          <p:nvPr/>
        </p:nvCxnSpPr>
        <p:spPr bwMode="auto">
          <a:xfrm flipH="1">
            <a:off x="2783633" y="4077072"/>
            <a:ext cx="1" cy="1296145"/>
          </a:xfrm>
          <a:prstGeom prst="straightConnector1">
            <a:avLst/>
          </a:prstGeom>
          <a:solidFill>
            <a:schemeClr val="bg1"/>
          </a:solidFill>
          <a:ln w="9525" cap="flat" cmpd="sng" algn="ctr">
            <a:solidFill>
              <a:srgbClr val="FF0000"/>
            </a:solidFill>
            <a:prstDash val="solid"/>
            <a:round/>
            <a:headEnd type="none" w="med" len="med"/>
            <a:tailEnd type="triangle"/>
          </a:ln>
          <a:effectLst/>
        </p:spPr>
      </p:cxnSp>
      <p:cxnSp>
        <p:nvCxnSpPr>
          <p:cNvPr id="42" name="连接符: 肘形 41">
            <a:extLst>
              <a:ext uri="{FF2B5EF4-FFF2-40B4-BE49-F238E27FC236}">
                <a16:creationId xmlns:a16="http://schemas.microsoft.com/office/drawing/2014/main" id="{73F42E75-60DB-4E22-A0E9-21314513EFCE}"/>
              </a:ext>
            </a:extLst>
          </p:cNvPr>
          <p:cNvCxnSpPr/>
          <p:nvPr/>
        </p:nvCxnSpPr>
        <p:spPr bwMode="auto">
          <a:xfrm flipV="1">
            <a:off x="3575721" y="4920536"/>
            <a:ext cx="1478466" cy="740713"/>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3" name="连接符: 肘形 42">
            <a:extLst>
              <a:ext uri="{FF2B5EF4-FFF2-40B4-BE49-F238E27FC236}">
                <a16:creationId xmlns:a16="http://schemas.microsoft.com/office/drawing/2014/main" id="{A1189A3F-98A6-4FDA-97D8-FF4F8C474606}"/>
              </a:ext>
            </a:extLst>
          </p:cNvPr>
          <p:cNvCxnSpPr/>
          <p:nvPr/>
        </p:nvCxnSpPr>
        <p:spPr bwMode="auto">
          <a:xfrm rot="5400000" flipH="1" flipV="1">
            <a:off x="7116018" y="2922524"/>
            <a:ext cx="561738" cy="998627"/>
          </a:xfrm>
          <a:prstGeom prst="bentConnector2">
            <a:avLst/>
          </a:prstGeom>
          <a:solidFill>
            <a:schemeClr val="bg1"/>
          </a:solidFill>
          <a:ln w="9525" cap="flat" cmpd="sng" algn="ctr">
            <a:solidFill>
              <a:srgbClr val="FF0000"/>
            </a:solidFill>
            <a:prstDash val="solid"/>
            <a:round/>
            <a:headEnd type="none" w="med" len="med"/>
            <a:tailEnd type="triangle"/>
          </a:ln>
          <a:effectLst/>
        </p:spPr>
      </p:cxnSp>
      <p:cxnSp>
        <p:nvCxnSpPr>
          <p:cNvPr id="44" name="连接符: 曲线 43">
            <a:extLst>
              <a:ext uri="{FF2B5EF4-FFF2-40B4-BE49-F238E27FC236}">
                <a16:creationId xmlns:a16="http://schemas.microsoft.com/office/drawing/2014/main" id="{EDB250C5-33B6-4998-AA62-9F22070A3510}"/>
              </a:ext>
            </a:extLst>
          </p:cNvPr>
          <p:cNvCxnSpPr/>
          <p:nvPr/>
        </p:nvCxnSpPr>
        <p:spPr bwMode="auto">
          <a:xfrm rot="5400000">
            <a:off x="4485938" y="2766038"/>
            <a:ext cx="2146683" cy="1010182"/>
          </a:xfrm>
          <a:prstGeom prst="curvedConnector3">
            <a:avLst/>
          </a:prstGeom>
          <a:solidFill>
            <a:schemeClr val="bg1"/>
          </a:solidFill>
          <a:ln w="9525" cap="flat" cmpd="sng" algn="ctr">
            <a:solidFill>
              <a:srgbClr val="FF0000"/>
            </a:solidFill>
            <a:prstDash val="solid"/>
            <a:round/>
            <a:headEnd type="none" w="med" len="med"/>
            <a:tailEnd type="triangle"/>
          </a:ln>
          <a:effectLst/>
        </p:spPr>
      </p:cxnSp>
      <p:cxnSp>
        <p:nvCxnSpPr>
          <p:cNvPr id="45" name="连接符: 曲线 44">
            <a:extLst>
              <a:ext uri="{FF2B5EF4-FFF2-40B4-BE49-F238E27FC236}">
                <a16:creationId xmlns:a16="http://schemas.microsoft.com/office/drawing/2014/main" id="{9768C075-476A-4BB5-81A3-64DBD838D575}"/>
              </a:ext>
            </a:extLst>
          </p:cNvPr>
          <p:cNvCxnSpPr>
            <a:cxnSpLocks/>
          </p:cNvCxnSpPr>
          <p:nvPr/>
        </p:nvCxnSpPr>
        <p:spPr bwMode="auto">
          <a:xfrm rot="16200000" flipH="1">
            <a:off x="5618467" y="2643689"/>
            <a:ext cx="1467868" cy="576064"/>
          </a:xfrm>
          <a:prstGeom prst="curvedConnector3">
            <a:avLst/>
          </a:prstGeom>
          <a:solidFill>
            <a:schemeClr val="bg1"/>
          </a:solidFill>
          <a:ln w="9525" cap="flat" cmpd="sng" algn="ctr">
            <a:solidFill>
              <a:srgbClr val="FF0000"/>
            </a:solidFill>
            <a:prstDash val="solid"/>
            <a:round/>
            <a:headEnd type="none" w="med" len="med"/>
            <a:tailEnd type="triangle"/>
          </a:ln>
          <a:effectLst/>
        </p:spPr>
      </p:cxnSp>
      <p:sp>
        <p:nvSpPr>
          <p:cNvPr id="46" name="Text Box 2">
            <a:extLst>
              <a:ext uri="{FF2B5EF4-FFF2-40B4-BE49-F238E27FC236}">
                <a16:creationId xmlns:a16="http://schemas.microsoft.com/office/drawing/2014/main" id="{7BA6DF09-618A-4875-8AE5-D3B07C088FF9}"/>
              </a:ext>
            </a:extLst>
          </p:cNvPr>
          <p:cNvSpPr txBox="1">
            <a:spLocks noChangeArrowheads="1"/>
          </p:cNvSpPr>
          <p:nvPr/>
        </p:nvSpPr>
        <p:spPr bwMode="auto">
          <a:xfrm>
            <a:off x="1911748" y="738737"/>
            <a:ext cx="7712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sp>
        <p:nvSpPr>
          <p:cNvPr id="47" name="文本框 46">
            <a:extLst>
              <a:ext uri="{FF2B5EF4-FFF2-40B4-BE49-F238E27FC236}">
                <a16:creationId xmlns:a16="http://schemas.microsoft.com/office/drawing/2014/main" id="{BA76297D-9A71-4216-8438-8A4671F88160}"/>
              </a:ext>
            </a:extLst>
          </p:cNvPr>
          <p:cNvSpPr txBox="1"/>
          <p:nvPr/>
        </p:nvSpPr>
        <p:spPr>
          <a:xfrm flipH="1">
            <a:off x="1674552" y="3019171"/>
            <a:ext cx="2074145" cy="369332"/>
          </a:xfrm>
          <a:prstGeom prst="rect">
            <a:avLst/>
          </a:prstGeom>
          <a:noFill/>
        </p:spPr>
        <p:txBody>
          <a:bodyPr wrap="square" rtlCol="0">
            <a:spAutoFit/>
          </a:bodyPr>
          <a:lstStyle/>
          <a:p>
            <a:pPr marL="457200" indent="-457200">
              <a:buFont typeface="+mj-ea"/>
              <a:buAutoNum type="circleNumDbPlain"/>
            </a:pPr>
            <a:r>
              <a:rPr lang="en-US" altLang="zh-CN" sz="1800" b="1" dirty="0">
                <a:solidFill>
                  <a:srgbClr val="FF0000"/>
                </a:solidFill>
              </a:rPr>
              <a:t>SQL</a:t>
            </a:r>
            <a:r>
              <a:rPr lang="zh-CN" altLang="en-US" sz="1800" b="1" dirty="0">
                <a:solidFill>
                  <a:srgbClr val="FF0000"/>
                </a:solidFill>
              </a:rPr>
              <a:t>查询</a:t>
            </a:r>
          </a:p>
        </p:txBody>
      </p:sp>
      <p:sp>
        <p:nvSpPr>
          <p:cNvPr id="48" name="文本框 47">
            <a:extLst>
              <a:ext uri="{FF2B5EF4-FFF2-40B4-BE49-F238E27FC236}">
                <a16:creationId xmlns:a16="http://schemas.microsoft.com/office/drawing/2014/main" id="{A4884196-33F3-49A4-9D95-A93C488F2FB1}"/>
              </a:ext>
            </a:extLst>
          </p:cNvPr>
          <p:cNvSpPr txBox="1"/>
          <p:nvPr/>
        </p:nvSpPr>
        <p:spPr>
          <a:xfrm flipH="1">
            <a:off x="1703513" y="4695527"/>
            <a:ext cx="2074145" cy="369332"/>
          </a:xfrm>
          <a:prstGeom prst="rect">
            <a:avLst/>
          </a:prstGeom>
          <a:noFill/>
        </p:spPr>
        <p:txBody>
          <a:bodyPr wrap="square" rtlCol="0">
            <a:spAutoFit/>
          </a:bodyPr>
          <a:lstStyle/>
          <a:p>
            <a:pPr marL="457200" indent="-457200">
              <a:buFont typeface="+mj-ea"/>
              <a:buAutoNum type="circleNumDbPlain" startAt="2"/>
            </a:pPr>
            <a:r>
              <a:rPr lang="en-US" altLang="zh-CN" sz="1800" b="1" dirty="0">
                <a:solidFill>
                  <a:srgbClr val="FF0000"/>
                </a:solidFill>
              </a:rPr>
              <a:t>SQL</a:t>
            </a:r>
            <a:r>
              <a:rPr lang="zh-CN" altLang="en-US" sz="1800" b="1" dirty="0">
                <a:solidFill>
                  <a:srgbClr val="FF0000"/>
                </a:solidFill>
              </a:rPr>
              <a:t>查询</a:t>
            </a:r>
          </a:p>
        </p:txBody>
      </p:sp>
      <p:sp>
        <p:nvSpPr>
          <p:cNvPr id="49" name="文本框 48">
            <a:extLst>
              <a:ext uri="{FF2B5EF4-FFF2-40B4-BE49-F238E27FC236}">
                <a16:creationId xmlns:a16="http://schemas.microsoft.com/office/drawing/2014/main" id="{7DA4D56B-B2B9-4BCB-B8FF-67207F5568F3}"/>
              </a:ext>
            </a:extLst>
          </p:cNvPr>
          <p:cNvSpPr txBox="1"/>
          <p:nvPr/>
        </p:nvSpPr>
        <p:spPr>
          <a:xfrm flipH="1">
            <a:off x="3805831" y="5631631"/>
            <a:ext cx="2258537" cy="369332"/>
          </a:xfrm>
          <a:prstGeom prst="rect">
            <a:avLst/>
          </a:prstGeom>
          <a:noFill/>
        </p:spPr>
        <p:txBody>
          <a:bodyPr wrap="square" rtlCol="0">
            <a:spAutoFit/>
          </a:bodyPr>
          <a:lstStyle/>
          <a:p>
            <a:pPr marL="457200" indent="-457200">
              <a:buFont typeface="+mj-ea"/>
              <a:buAutoNum type="circleNumDbPlain" startAt="3"/>
            </a:pPr>
            <a:r>
              <a:rPr lang="zh-CN" altLang="en-US" sz="1800" b="1" dirty="0">
                <a:solidFill>
                  <a:srgbClr val="FF0000"/>
                </a:solidFill>
              </a:rPr>
              <a:t>抽象语法树</a:t>
            </a:r>
          </a:p>
        </p:txBody>
      </p:sp>
      <p:sp>
        <p:nvSpPr>
          <p:cNvPr id="50" name="文本框 49">
            <a:extLst>
              <a:ext uri="{FF2B5EF4-FFF2-40B4-BE49-F238E27FC236}">
                <a16:creationId xmlns:a16="http://schemas.microsoft.com/office/drawing/2014/main" id="{A2FB80F0-F84D-455D-BD97-DD2F7EC5DF7B}"/>
              </a:ext>
            </a:extLst>
          </p:cNvPr>
          <p:cNvSpPr txBox="1"/>
          <p:nvPr/>
        </p:nvSpPr>
        <p:spPr>
          <a:xfrm flipH="1">
            <a:off x="5853688" y="4581128"/>
            <a:ext cx="2258537" cy="369332"/>
          </a:xfrm>
          <a:prstGeom prst="rect">
            <a:avLst/>
          </a:prstGeom>
          <a:noFill/>
        </p:spPr>
        <p:txBody>
          <a:bodyPr wrap="square" rtlCol="0">
            <a:spAutoFit/>
          </a:bodyPr>
          <a:lstStyle/>
          <a:p>
            <a:pPr marL="457200" indent="-457200">
              <a:buFont typeface="+mj-ea"/>
              <a:buAutoNum type="circleNumDbPlain" startAt="4"/>
            </a:pPr>
            <a:r>
              <a:rPr lang="zh-CN" altLang="en-US" sz="1800" b="1" dirty="0">
                <a:solidFill>
                  <a:srgbClr val="FF0000"/>
                </a:solidFill>
              </a:rPr>
              <a:t>逻辑计划</a:t>
            </a:r>
          </a:p>
        </p:txBody>
      </p:sp>
      <p:sp>
        <p:nvSpPr>
          <p:cNvPr id="51" name="文本框 50">
            <a:extLst>
              <a:ext uri="{FF2B5EF4-FFF2-40B4-BE49-F238E27FC236}">
                <a16:creationId xmlns:a16="http://schemas.microsoft.com/office/drawing/2014/main" id="{778AC418-ED04-41C4-9032-F166C5747610}"/>
              </a:ext>
            </a:extLst>
          </p:cNvPr>
          <p:cNvSpPr txBox="1"/>
          <p:nvPr/>
        </p:nvSpPr>
        <p:spPr>
          <a:xfrm>
            <a:off x="4158829" y="3851756"/>
            <a:ext cx="1051299" cy="369332"/>
          </a:xfrm>
          <a:prstGeom prst="rect">
            <a:avLst/>
          </a:prstGeom>
          <a:noFill/>
        </p:spPr>
        <p:txBody>
          <a:bodyPr wrap="square" rtlCol="0">
            <a:spAutoFit/>
          </a:bodyPr>
          <a:lstStyle/>
          <a:p>
            <a:r>
              <a:rPr lang="zh-CN" altLang="en-US" sz="1800" dirty="0">
                <a:solidFill>
                  <a:srgbClr val="FF0000"/>
                </a:solidFill>
              </a:rPr>
              <a:t>内部</a:t>
            </a:r>
            <a:r>
              <a:rPr lang="en-US" altLang="zh-CN" sz="1800" dirty="0">
                <a:solidFill>
                  <a:srgbClr val="FF0000"/>
                </a:solidFill>
              </a:rPr>
              <a:t>ID</a:t>
            </a:r>
            <a:endParaRPr lang="zh-CN" altLang="en-US" sz="1800" dirty="0">
              <a:solidFill>
                <a:srgbClr val="FF0000"/>
              </a:solidFill>
            </a:endParaRPr>
          </a:p>
        </p:txBody>
      </p:sp>
      <p:sp>
        <p:nvSpPr>
          <p:cNvPr id="52" name="文本框 51">
            <a:extLst>
              <a:ext uri="{FF2B5EF4-FFF2-40B4-BE49-F238E27FC236}">
                <a16:creationId xmlns:a16="http://schemas.microsoft.com/office/drawing/2014/main" id="{253A5D82-D6BC-4115-84BA-E01066730E37}"/>
              </a:ext>
            </a:extLst>
          </p:cNvPr>
          <p:cNvSpPr txBox="1"/>
          <p:nvPr/>
        </p:nvSpPr>
        <p:spPr>
          <a:xfrm>
            <a:off x="5697564" y="3222269"/>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3" name="文本框 52">
            <a:extLst>
              <a:ext uri="{FF2B5EF4-FFF2-40B4-BE49-F238E27FC236}">
                <a16:creationId xmlns:a16="http://schemas.microsoft.com/office/drawing/2014/main" id="{9BB42424-DD23-4424-88E1-A0D8A920F843}"/>
              </a:ext>
            </a:extLst>
          </p:cNvPr>
          <p:cNvSpPr txBox="1"/>
          <p:nvPr/>
        </p:nvSpPr>
        <p:spPr>
          <a:xfrm flipH="1">
            <a:off x="6429752" y="2771635"/>
            <a:ext cx="2258537" cy="369332"/>
          </a:xfrm>
          <a:prstGeom prst="rect">
            <a:avLst/>
          </a:prstGeom>
          <a:noFill/>
        </p:spPr>
        <p:txBody>
          <a:bodyPr wrap="square" rtlCol="0">
            <a:spAutoFit/>
          </a:bodyPr>
          <a:lstStyle/>
          <a:p>
            <a:pPr marL="457200" indent="-457200">
              <a:buFont typeface="+mj-ea"/>
              <a:buAutoNum type="circleNumDbPlain" startAt="5"/>
            </a:pPr>
            <a:r>
              <a:rPr lang="zh-CN" altLang="en-US" sz="1800" b="1" dirty="0">
                <a:solidFill>
                  <a:srgbClr val="FF0000"/>
                </a:solidFill>
              </a:rPr>
              <a:t>逻辑计划</a:t>
            </a:r>
          </a:p>
        </p:txBody>
      </p:sp>
      <p:sp>
        <p:nvSpPr>
          <p:cNvPr id="54" name="文本框 53">
            <a:extLst>
              <a:ext uri="{FF2B5EF4-FFF2-40B4-BE49-F238E27FC236}">
                <a16:creationId xmlns:a16="http://schemas.microsoft.com/office/drawing/2014/main" id="{09322123-F0F3-4215-B935-6562D960BB0A}"/>
              </a:ext>
            </a:extLst>
          </p:cNvPr>
          <p:cNvSpPr txBox="1"/>
          <p:nvPr/>
        </p:nvSpPr>
        <p:spPr>
          <a:xfrm>
            <a:off x="7048910" y="1628800"/>
            <a:ext cx="1351346" cy="369332"/>
          </a:xfrm>
          <a:prstGeom prst="rect">
            <a:avLst/>
          </a:prstGeom>
          <a:noFill/>
        </p:spPr>
        <p:txBody>
          <a:bodyPr wrap="square" rtlCol="0">
            <a:spAutoFit/>
          </a:bodyPr>
          <a:lstStyle/>
          <a:p>
            <a:r>
              <a:rPr lang="zh-CN" altLang="en-US" sz="1800" dirty="0">
                <a:solidFill>
                  <a:srgbClr val="FF0000"/>
                </a:solidFill>
              </a:rPr>
              <a:t>模式信息</a:t>
            </a:r>
          </a:p>
        </p:txBody>
      </p:sp>
      <p:sp>
        <p:nvSpPr>
          <p:cNvPr id="55" name="文本框 54">
            <a:extLst>
              <a:ext uri="{FF2B5EF4-FFF2-40B4-BE49-F238E27FC236}">
                <a16:creationId xmlns:a16="http://schemas.microsoft.com/office/drawing/2014/main" id="{73DD4C02-B0CD-4ACF-B49B-BF36BEDA0B6A}"/>
              </a:ext>
            </a:extLst>
          </p:cNvPr>
          <p:cNvSpPr txBox="1"/>
          <p:nvPr/>
        </p:nvSpPr>
        <p:spPr>
          <a:xfrm>
            <a:off x="8993126" y="2411596"/>
            <a:ext cx="1351346" cy="369332"/>
          </a:xfrm>
          <a:prstGeom prst="rect">
            <a:avLst/>
          </a:prstGeom>
          <a:noFill/>
        </p:spPr>
        <p:txBody>
          <a:bodyPr wrap="square" rtlCol="0">
            <a:spAutoFit/>
          </a:bodyPr>
          <a:lstStyle/>
          <a:p>
            <a:r>
              <a:rPr lang="zh-CN" altLang="en-US" sz="1800" dirty="0">
                <a:solidFill>
                  <a:srgbClr val="FF0000"/>
                </a:solidFill>
              </a:rPr>
              <a:t>估计</a:t>
            </a:r>
          </a:p>
        </p:txBody>
      </p:sp>
      <p:sp>
        <p:nvSpPr>
          <p:cNvPr id="56" name="文本框 55">
            <a:extLst>
              <a:ext uri="{FF2B5EF4-FFF2-40B4-BE49-F238E27FC236}">
                <a16:creationId xmlns:a16="http://schemas.microsoft.com/office/drawing/2014/main" id="{351EAB61-5F8E-45C9-9EA0-FDA28157E5DB}"/>
              </a:ext>
            </a:extLst>
          </p:cNvPr>
          <p:cNvSpPr txBox="1"/>
          <p:nvPr/>
        </p:nvSpPr>
        <p:spPr>
          <a:xfrm flipH="1">
            <a:off x="7869912" y="3851756"/>
            <a:ext cx="2258537" cy="369332"/>
          </a:xfrm>
          <a:prstGeom prst="rect">
            <a:avLst/>
          </a:prstGeom>
          <a:noFill/>
        </p:spPr>
        <p:txBody>
          <a:bodyPr wrap="square" rtlCol="0">
            <a:spAutoFit/>
          </a:bodyPr>
          <a:lstStyle/>
          <a:p>
            <a:pPr marL="457200" indent="-457200">
              <a:buFont typeface="+mj-ea"/>
              <a:buAutoNum type="circleNumDbPlain" startAt="6"/>
            </a:pPr>
            <a:r>
              <a:rPr lang="zh-CN" altLang="en-US" sz="1800" b="1" dirty="0">
                <a:solidFill>
                  <a:srgbClr val="FF0000"/>
                </a:solidFill>
              </a:rPr>
              <a:t>物理计划</a:t>
            </a:r>
          </a:p>
        </p:txBody>
      </p:sp>
      <p:sp>
        <p:nvSpPr>
          <p:cNvPr id="2" name="灯片编号占位符 1">
            <a:extLst>
              <a:ext uri="{FF2B5EF4-FFF2-40B4-BE49-F238E27FC236}">
                <a16:creationId xmlns:a16="http://schemas.microsoft.com/office/drawing/2014/main" id="{BABFF574-2464-4705-A1F3-7A335D3D863D}"/>
              </a:ext>
            </a:extLst>
          </p:cNvPr>
          <p:cNvSpPr>
            <a:spLocks noGrp="1"/>
          </p:cNvSpPr>
          <p:nvPr>
            <p:ph type="sldNum" sz="quarter" idx="12"/>
          </p:nvPr>
        </p:nvSpPr>
        <p:spPr/>
        <p:txBody>
          <a:bodyPr/>
          <a:lstStyle/>
          <a:p>
            <a:pPr>
              <a:defRPr/>
            </a:pPr>
            <a:fld id="{BCABB3B7-40FC-498F-90D6-69ECBA7F181C}" type="slidenum">
              <a:rPr lang="zh-CN" altLang="en-US" smtClean="0"/>
              <a:pPr>
                <a:defRPr/>
              </a:pPr>
              <a:t>97</a:t>
            </a:fld>
            <a:endParaRPr lang="en-US" altLang="zh-CN"/>
          </a:p>
        </p:txBody>
      </p:sp>
    </p:spTree>
    <p:extLst>
      <p:ext uri="{BB962C8B-B14F-4D97-AF65-F5344CB8AC3E}">
        <p14:creationId xmlns:p14="http://schemas.microsoft.com/office/powerpoint/2010/main" val="21206488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2209800" y="1124744"/>
            <a:ext cx="7772400" cy="4971256"/>
          </a:xfrm>
        </p:spPr>
        <p:txBody>
          <a:bodyPr/>
          <a:lstStyle/>
          <a:p>
            <a:pPr marL="0" indent="0">
              <a:buNone/>
            </a:pPr>
            <a:r>
              <a:rPr lang="zh-CN" altLang="en-US" dirty="0"/>
              <a:t>查询计划</a:t>
            </a:r>
            <a:endParaRPr lang="en-US" altLang="zh-CN" dirty="0"/>
          </a:p>
          <a:p>
            <a:pPr marL="357188" lvl="1" indent="-357188">
              <a:buFont typeface="Wingdings" panose="05000000000000000000" pitchFamily="2" charset="2"/>
              <a:buChar char="Ø"/>
            </a:pPr>
            <a:r>
              <a:rPr lang="zh-CN" altLang="en-US" dirty="0"/>
              <a:t>操作算子以树的形式进行组织</a:t>
            </a:r>
            <a:endParaRPr lang="en-US" altLang="zh-CN" dirty="0"/>
          </a:p>
          <a:p>
            <a:pPr marL="357188" lvl="1" indent="-357188">
              <a:buFont typeface="Wingdings" panose="05000000000000000000" pitchFamily="2" charset="2"/>
              <a:buChar char="Ø"/>
            </a:pPr>
            <a:r>
              <a:rPr lang="zh-CN" altLang="en-US" dirty="0"/>
              <a:t>数据流从叶子结点流向根节点</a:t>
            </a:r>
            <a:endParaRPr lang="en-US" altLang="zh-CN" dirty="0"/>
          </a:p>
          <a:p>
            <a:pPr marL="357188" lvl="1" indent="-357188">
              <a:buFont typeface="Wingdings" panose="05000000000000000000" pitchFamily="2" charset="2"/>
              <a:buChar char="Ø"/>
            </a:pPr>
            <a:r>
              <a:rPr lang="zh-CN" altLang="en-US" dirty="0"/>
              <a:t>根节点的输出是查询的</a:t>
            </a:r>
            <a:r>
              <a:rPr lang="zh-CN" altLang="en-US" dirty="0">
                <a:solidFill>
                  <a:srgbClr val="FF0000"/>
                </a:solidFill>
              </a:rPr>
              <a:t>结果</a:t>
            </a:r>
          </a:p>
        </p:txBody>
      </p:sp>
      <p:sp>
        <p:nvSpPr>
          <p:cNvPr id="5" name="矩形 4">
            <a:extLst>
              <a:ext uri="{FF2B5EF4-FFF2-40B4-BE49-F238E27FC236}">
                <a16:creationId xmlns:a16="http://schemas.microsoft.com/office/drawing/2014/main" id="{526E8197-661A-4A89-9B48-F4C7A94D32E3}"/>
              </a:ext>
            </a:extLst>
          </p:cNvPr>
          <p:cNvSpPr/>
          <p:nvPr/>
        </p:nvSpPr>
        <p:spPr bwMode="auto">
          <a:xfrm>
            <a:off x="2351584" y="3383282"/>
            <a:ext cx="3600400" cy="15578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altLang="zh-CN" b="1" dirty="0">
                <a:solidFill>
                  <a:prstClr val="black"/>
                </a:solidFill>
                <a:latin typeface="新宋体" panose="02010609030101010101" pitchFamily="49" charset="-122"/>
                <a:ea typeface="新宋体" panose="02010609030101010101" pitchFamily="49" charset="-122"/>
              </a:rPr>
              <a:t>Select </a:t>
            </a:r>
            <a:r>
              <a:rPr lang="en-US" altLang="zh-CN" b="1" dirty="0" err="1">
                <a:solidFill>
                  <a:prstClr val="black"/>
                </a:solidFill>
                <a:latin typeface="新宋体" panose="02010609030101010101" pitchFamily="49" charset="-122"/>
                <a:ea typeface="新宋体" panose="02010609030101010101" pitchFamily="49" charset="-122"/>
              </a:rPr>
              <a:t>R.id,S.cdate</a:t>
            </a:r>
            <a:endParaRPr lang="en-US" altLang="zh-CN" b="1" dirty="0">
              <a:solidFill>
                <a:prstClr val="black"/>
              </a:solidFill>
              <a:latin typeface="新宋体" panose="02010609030101010101" pitchFamily="49" charset="-122"/>
              <a:ea typeface="新宋体" panose="02010609030101010101" pitchFamily="49" charset="-122"/>
            </a:endParaRPr>
          </a:p>
          <a:p>
            <a:pPr algn="ctr"/>
            <a:r>
              <a:rPr lang="en-US" altLang="zh-CN" dirty="0">
                <a:solidFill>
                  <a:prstClr val="black"/>
                </a:solidFill>
                <a:latin typeface="新宋体" panose="02010609030101010101" pitchFamily="49" charset="-122"/>
                <a:ea typeface="新宋体" panose="02010609030101010101" pitchFamily="49" charset="-122"/>
              </a:rPr>
              <a:t>From R join S</a:t>
            </a:r>
          </a:p>
          <a:p>
            <a:pPr algn="ctr"/>
            <a:r>
              <a:rPr lang="en-US" altLang="zh-CN" b="1" dirty="0">
                <a:solidFill>
                  <a:prstClr val="black"/>
                </a:solidFill>
                <a:latin typeface="新宋体" panose="02010609030101010101" pitchFamily="49" charset="-122"/>
                <a:ea typeface="新宋体" panose="02010609030101010101" pitchFamily="49" charset="-122"/>
              </a:rPr>
              <a:t>ON R.id=S.id  </a:t>
            </a:r>
          </a:p>
          <a:p>
            <a:pPr algn="ctr"/>
            <a:r>
              <a:rPr lang="en-US" altLang="zh-CN" dirty="0">
                <a:solidFill>
                  <a:prstClr val="black"/>
                </a:solidFill>
                <a:latin typeface="新宋体" panose="02010609030101010101" pitchFamily="49" charset="-122"/>
                <a:ea typeface="新宋体" panose="02010609030101010101" pitchFamily="49" charset="-122"/>
              </a:rPr>
              <a:t>Where </a:t>
            </a:r>
            <a:r>
              <a:rPr lang="en-US" altLang="zh-CN" dirty="0" err="1">
                <a:solidFill>
                  <a:prstClr val="black"/>
                </a:solidFill>
                <a:latin typeface="新宋体" panose="02010609030101010101" pitchFamily="49" charset="-122"/>
                <a:ea typeface="新宋体" panose="02010609030101010101" pitchFamily="49" charset="-122"/>
              </a:rPr>
              <a:t>S.value</a:t>
            </a:r>
            <a:r>
              <a:rPr lang="en-US" altLang="zh-CN" dirty="0">
                <a:solidFill>
                  <a:prstClr val="black"/>
                </a:solidFill>
                <a:latin typeface="新宋体" panose="02010609030101010101" pitchFamily="49" charset="-122"/>
                <a:ea typeface="新宋体" panose="02010609030101010101" pitchFamily="49" charset="-122"/>
              </a:rPr>
              <a:t>&gt; 100</a:t>
            </a:r>
            <a:endParaRPr lang="zh-CN" altLang="en-US" b="1" dirty="0">
              <a:solidFill>
                <a:prstClr val="black"/>
              </a:solidFill>
              <a:latin typeface="新宋体" panose="02010609030101010101" pitchFamily="49" charset="-122"/>
              <a:ea typeface="新宋体" panose="02010609030101010101" pitchFamily="49" charset="-122"/>
            </a:endParaRPr>
          </a:p>
        </p:txBody>
      </p:sp>
      <p:sp>
        <p:nvSpPr>
          <p:cNvPr id="6" name="AutoShape 4">
            <a:extLst>
              <a:ext uri="{FF2B5EF4-FFF2-40B4-BE49-F238E27FC236}">
                <a16:creationId xmlns:a16="http://schemas.microsoft.com/office/drawing/2014/main" id="{6A4DA2E0-22C8-4076-863B-867EB8FE1E0A}"/>
              </a:ext>
            </a:extLst>
          </p:cNvPr>
          <p:cNvSpPr>
            <a:spLocks noChangeArrowheads="1"/>
          </p:cNvSpPr>
          <p:nvPr/>
        </p:nvSpPr>
        <p:spPr bwMode="auto">
          <a:xfrm rot="5400000">
            <a:off x="8006308" y="4110980"/>
            <a:ext cx="228600" cy="304800"/>
          </a:xfrm>
          <a:prstGeom prst="flowChartCollate">
            <a:avLst/>
          </a:prstGeom>
          <a:noFill/>
          <a:ln w="38100" cmpd="sng">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cxnSp>
        <p:nvCxnSpPr>
          <p:cNvPr id="8" name="直接箭头连接符 7">
            <a:extLst>
              <a:ext uri="{FF2B5EF4-FFF2-40B4-BE49-F238E27FC236}">
                <a16:creationId xmlns:a16="http://schemas.microsoft.com/office/drawing/2014/main" id="{286D13C7-A5E2-419F-A57A-765CE31554A5}"/>
              </a:ext>
            </a:extLst>
          </p:cNvPr>
          <p:cNvCxnSpPr/>
          <p:nvPr/>
        </p:nvCxnSpPr>
        <p:spPr bwMode="auto">
          <a:xfrm flipV="1">
            <a:off x="7753292" y="4475144"/>
            <a:ext cx="288032" cy="430696"/>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A5A0DC1F-A9C9-43D3-BE19-82357246CFF8}"/>
              </a:ext>
            </a:extLst>
          </p:cNvPr>
          <p:cNvCxnSpPr>
            <a:cxnSpLocks/>
          </p:cNvCxnSpPr>
          <p:nvPr/>
        </p:nvCxnSpPr>
        <p:spPr bwMode="auto">
          <a:xfrm flipH="1" flipV="1">
            <a:off x="8184232" y="4510472"/>
            <a:ext cx="288032" cy="50270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0561C45C-D8C1-43FB-A0C7-979A3545F0ED}"/>
              </a:ext>
            </a:extLst>
          </p:cNvPr>
          <p:cNvCxnSpPr>
            <a:cxnSpLocks/>
          </p:cNvCxnSpPr>
          <p:nvPr/>
        </p:nvCxnSpPr>
        <p:spPr bwMode="auto">
          <a:xfrm flipV="1">
            <a:off x="8112224" y="3789040"/>
            <a:ext cx="0" cy="288032"/>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CC037477-C196-4CEF-B7AC-8F51E280F129}"/>
              </a:ext>
            </a:extLst>
          </p:cNvPr>
          <p:cNvCxnSpPr>
            <a:cxnSpLocks/>
          </p:cNvCxnSpPr>
          <p:nvPr/>
        </p:nvCxnSpPr>
        <p:spPr bwMode="auto">
          <a:xfrm flipH="1" flipV="1">
            <a:off x="8596808" y="5313784"/>
            <a:ext cx="235496" cy="362744"/>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6288EE32-A43F-4BD5-9CDA-CD20DA521FF1}"/>
              </a:ext>
            </a:extLst>
          </p:cNvPr>
          <p:cNvSpPr txBox="1"/>
          <p:nvPr/>
        </p:nvSpPr>
        <p:spPr>
          <a:xfrm>
            <a:off x="7413848" y="4941169"/>
            <a:ext cx="338336" cy="461665"/>
          </a:xfrm>
          <a:prstGeom prst="rect">
            <a:avLst/>
          </a:prstGeom>
          <a:noFill/>
        </p:spPr>
        <p:txBody>
          <a:bodyPr wrap="square" rtlCol="0">
            <a:spAutoFit/>
          </a:bodyPr>
          <a:lstStyle/>
          <a:p>
            <a:r>
              <a:rPr lang="en-US" altLang="zh-CN" dirty="0">
                <a:solidFill>
                  <a:prstClr val="black"/>
                </a:solidFill>
              </a:rPr>
              <a:t>R</a:t>
            </a:r>
            <a:endParaRPr lang="zh-CN" altLang="en-US" dirty="0">
              <a:solidFill>
                <a:prstClr val="black"/>
              </a:solidFill>
            </a:endParaRPr>
          </a:p>
        </p:txBody>
      </p:sp>
      <p:sp>
        <p:nvSpPr>
          <p:cNvPr id="15" name="文本框 14">
            <a:extLst>
              <a:ext uri="{FF2B5EF4-FFF2-40B4-BE49-F238E27FC236}">
                <a16:creationId xmlns:a16="http://schemas.microsoft.com/office/drawing/2014/main" id="{9A0CB7AF-5795-4B70-A243-9B76B78272A4}"/>
              </a:ext>
            </a:extLst>
          </p:cNvPr>
          <p:cNvSpPr txBox="1"/>
          <p:nvPr/>
        </p:nvSpPr>
        <p:spPr>
          <a:xfrm>
            <a:off x="8709992" y="5589241"/>
            <a:ext cx="338336" cy="461665"/>
          </a:xfrm>
          <a:prstGeom prst="rect">
            <a:avLst/>
          </a:prstGeom>
          <a:noFill/>
        </p:spPr>
        <p:txBody>
          <a:bodyPr wrap="square" rtlCol="0">
            <a:spAutoFit/>
          </a:bodyPr>
          <a:lstStyle/>
          <a:p>
            <a:r>
              <a:rPr lang="en-US" altLang="zh-CN" dirty="0">
                <a:solidFill>
                  <a:prstClr val="black"/>
                </a:solidFill>
              </a:rPr>
              <a:t>S</a:t>
            </a:r>
            <a:endParaRPr lang="zh-CN" altLang="en-US" dirty="0">
              <a:solidFill>
                <a:prstClr val="black"/>
              </a:solidFill>
            </a:endParaRPr>
          </a:p>
        </p:txBody>
      </p:sp>
      <p:sp>
        <p:nvSpPr>
          <p:cNvPr id="16" name="文本框 15">
            <a:extLst>
              <a:ext uri="{FF2B5EF4-FFF2-40B4-BE49-F238E27FC236}">
                <a16:creationId xmlns:a16="http://schemas.microsoft.com/office/drawing/2014/main" id="{581E9A33-4846-4A55-AAEB-514548072BE7}"/>
              </a:ext>
            </a:extLst>
          </p:cNvPr>
          <p:cNvSpPr txBox="1"/>
          <p:nvPr/>
        </p:nvSpPr>
        <p:spPr>
          <a:xfrm>
            <a:off x="8646368" y="5096218"/>
            <a:ext cx="1914128" cy="276999"/>
          </a:xfrm>
          <a:prstGeom prst="rect">
            <a:avLst/>
          </a:prstGeom>
          <a:noFill/>
        </p:spPr>
        <p:txBody>
          <a:bodyPr wrap="square" rtlCol="0">
            <a:spAutoFit/>
          </a:bodyPr>
          <a:lstStyle/>
          <a:p>
            <a:r>
              <a:rPr lang="en-US" altLang="zh-CN" sz="1200" dirty="0">
                <a:solidFill>
                  <a:srgbClr val="FF0000"/>
                </a:solidFill>
              </a:rPr>
              <a:t>Value&gt;100</a:t>
            </a:r>
            <a:endParaRPr lang="zh-CN" altLang="en-US" sz="1200" dirty="0">
              <a:solidFill>
                <a:srgbClr val="FF0000"/>
              </a:solidFill>
            </a:endParaRPr>
          </a:p>
        </p:txBody>
      </p:sp>
      <p:graphicFrame>
        <p:nvGraphicFramePr>
          <p:cNvPr id="19" name="Object 12">
            <a:extLst>
              <a:ext uri="{FF2B5EF4-FFF2-40B4-BE49-F238E27FC236}">
                <a16:creationId xmlns:a16="http://schemas.microsoft.com/office/drawing/2014/main" id="{EF352394-1217-4177-8B2D-636319954EFB}"/>
              </a:ext>
            </a:extLst>
          </p:cNvPr>
          <p:cNvGraphicFramePr>
            <a:graphicFrameLocks noChangeAspect="1"/>
          </p:cNvGraphicFramePr>
          <p:nvPr/>
        </p:nvGraphicFramePr>
        <p:xfrm>
          <a:off x="7989912" y="3429000"/>
          <a:ext cx="304800" cy="342900"/>
        </p:xfrm>
        <a:graphic>
          <a:graphicData uri="http://schemas.openxmlformats.org/presentationml/2006/ole">
            <mc:AlternateContent xmlns:mc="http://schemas.openxmlformats.org/markup-compatibility/2006">
              <mc:Choice xmlns:v="urn:schemas-microsoft-com:vml" Requires="v">
                <p:oleObj r:id="rId2" imgW="305249" imgH="343366" progId="Equation.3">
                  <p:embed/>
                </p:oleObj>
              </mc:Choice>
              <mc:Fallback>
                <p:oleObj r:id="rId2" imgW="305249" imgH="343366" progId="Equation.3">
                  <p:embed/>
                  <p:pic>
                    <p:nvPicPr>
                      <p:cNvPr id="19" name="Object 12">
                        <a:extLst>
                          <a:ext uri="{FF2B5EF4-FFF2-40B4-BE49-F238E27FC236}">
                            <a16:creationId xmlns:a16="http://schemas.microsoft.com/office/drawing/2014/main" id="{EF352394-1217-4177-8B2D-636319954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912" y="3429000"/>
                        <a:ext cx="304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0">
            <a:extLst>
              <a:ext uri="{FF2B5EF4-FFF2-40B4-BE49-F238E27FC236}">
                <a16:creationId xmlns:a16="http://schemas.microsoft.com/office/drawing/2014/main" id="{EA3533FE-208C-47BA-955D-6E5066FBBFDB}"/>
              </a:ext>
            </a:extLst>
          </p:cNvPr>
          <p:cNvGraphicFramePr>
            <a:graphicFrameLocks noChangeAspect="1"/>
          </p:cNvGraphicFramePr>
          <p:nvPr/>
        </p:nvGraphicFramePr>
        <p:xfrm>
          <a:off x="8421588" y="5078958"/>
          <a:ext cx="266700" cy="222250"/>
        </p:xfrm>
        <a:graphic>
          <a:graphicData uri="http://schemas.openxmlformats.org/presentationml/2006/ole">
            <mc:AlternateContent xmlns:mc="http://schemas.openxmlformats.org/markup-compatibility/2006">
              <mc:Choice xmlns:v="urn:schemas-microsoft-com:vml" Requires="v">
                <p:oleObj r:id="rId4" imgW="267017" imgH="216217" progId="Equation.3">
                  <p:embed/>
                </p:oleObj>
              </mc:Choice>
              <mc:Fallback>
                <p:oleObj r:id="rId4" imgW="267017" imgH="216217" progId="Equation.3">
                  <p:embed/>
                  <p:pic>
                    <p:nvPicPr>
                      <p:cNvPr id="20" name="Object 10">
                        <a:extLst>
                          <a:ext uri="{FF2B5EF4-FFF2-40B4-BE49-F238E27FC236}">
                            <a16:creationId xmlns:a16="http://schemas.microsoft.com/office/drawing/2014/main" id="{EA3533FE-208C-47BA-955D-6E5066FBBF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1588" y="5078958"/>
                        <a:ext cx="2667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2AAED7E7-E8C9-4A67-AC41-40445756FBE3}"/>
              </a:ext>
            </a:extLst>
          </p:cNvPr>
          <p:cNvSpPr txBox="1"/>
          <p:nvPr/>
        </p:nvSpPr>
        <p:spPr>
          <a:xfrm>
            <a:off x="8400256" y="4160114"/>
            <a:ext cx="1914128" cy="276999"/>
          </a:xfrm>
          <a:prstGeom prst="rect">
            <a:avLst/>
          </a:prstGeom>
          <a:noFill/>
        </p:spPr>
        <p:txBody>
          <a:bodyPr wrap="square" rtlCol="0">
            <a:spAutoFit/>
          </a:bodyPr>
          <a:lstStyle/>
          <a:p>
            <a:r>
              <a:rPr lang="en-US" altLang="zh-CN" sz="1200" dirty="0">
                <a:solidFill>
                  <a:srgbClr val="FF0000"/>
                </a:solidFill>
              </a:rPr>
              <a:t>R.id=S.id</a:t>
            </a:r>
            <a:endParaRPr lang="zh-CN" altLang="en-US" sz="1200" dirty="0">
              <a:solidFill>
                <a:srgbClr val="FF0000"/>
              </a:solidFill>
            </a:endParaRPr>
          </a:p>
        </p:txBody>
      </p:sp>
      <p:sp>
        <p:nvSpPr>
          <p:cNvPr id="22" name="文本框 21">
            <a:extLst>
              <a:ext uri="{FF2B5EF4-FFF2-40B4-BE49-F238E27FC236}">
                <a16:creationId xmlns:a16="http://schemas.microsoft.com/office/drawing/2014/main" id="{C2EA3AB9-3737-4AAA-80AE-41D7F78910CB}"/>
              </a:ext>
            </a:extLst>
          </p:cNvPr>
          <p:cNvSpPr txBox="1"/>
          <p:nvPr/>
        </p:nvSpPr>
        <p:spPr>
          <a:xfrm>
            <a:off x="8286328" y="3512042"/>
            <a:ext cx="1914128" cy="276999"/>
          </a:xfrm>
          <a:prstGeom prst="rect">
            <a:avLst/>
          </a:prstGeom>
          <a:noFill/>
        </p:spPr>
        <p:txBody>
          <a:bodyPr wrap="square" rtlCol="0">
            <a:spAutoFit/>
          </a:bodyPr>
          <a:lstStyle/>
          <a:p>
            <a:r>
              <a:rPr lang="en-US" altLang="zh-CN" sz="1200" dirty="0" err="1">
                <a:solidFill>
                  <a:srgbClr val="FF0000"/>
                </a:solidFill>
              </a:rPr>
              <a:t>R.id,S.cdate</a:t>
            </a:r>
            <a:endParaRPr lang="zh-CN" altLang="en-US" sz="1200" dirty="0">
              <a:solidFill>
                <a:srgbClr val="FF0000"/>
              </a:solidFill>
            </a:endParaRPr>
          </a:p>
        </p:txBody>
      </p:sp>
      <p:sp>
        <p:nvSpPr>
          <p:cNvPr id="23" name="矩形 22">
            <a:extLst>
              <a:ext uri="{FF2B5EF4-FFF2-40B4-BE49-F238E27FC236}">
                <a16:creationId xmlns:a16="http://schemas.microsoft.com/office/drawing/2014/main" id="{5CCF96A6-4272-4010-BCE3-39D1052959D7}"/>
              </a:ext>
            </a:extLst>
          </p:cNvPr>
          <p:cNvSpPr/>
          <p:nvPr/>
        </p:nvSpPr>
        <p:spPr bwMode="auto">
          <a:xfrm>
            <a:off x="7032104" y="3284984"/>
            <a:ext cx="2808312" cy="2811016"/>
          </a:xfrm>
          <a:prstGeom prst="rect">
            <a:avLst/>
          </a:prstGeom>
          <a:solidFill>
            <a:schemeClr val="bg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zh-CN" altLang="en-US" b="1">
              <a:solidFill>
                <a:prstClr val="black"/>
              </a:solidFill>
              <a:latin typeface="Tahoma" pitchFamily="34" charset="0"/>
            </a:endParaRP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862336" y="444477"/>
            <a:ext cx="7834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4.1 </a:t>
            </a:r>
            <a:r>
              <a:rPr kumimoji="0" lang="zh-CN" altLang="en-US" sz="3600" dirty="0">
                <a:solidFill>
                  <a:srgbClr val="04617B"/>
                </a:solidFill>
                <a:latin typeface="隶书" panose="02010509060101010101" pitchFamily="49" charset="-122"/>
                <a:ea typeface="隶书" panose="02010509060101010101" pitchFamily="49" charset="-122"/>
              </a:rPr>
              <a:t>关系数据库系统的查询处理流程</a:t>
            </a:r>
          </a:p>
        </p:txBody>
      </p:sp>
      <p:cxnSp>
        <p:nvCxnSpPr>
          <p:cNvPr id="11" name="直接箭头连接符 10">
            <a:extLst>
              <a:ext uri="{FF2B5EF4-FFF2-40B4-BE49-F238E27FC236}">
                <a16:creationId xmlns:a16="http://schemas.microsoft.com/office/drawing/2014/main" id="{0887F122-D5DF-4E55-AFC6-C8A7014F21D2}"/>
              </a:ext>
            </a:extLst>
          </p:cNvPr>
          <p:cNvCxnSpPr/>
          <p:nvPr/>
        </p:nvCxnSpPr>
        <p:spPr>
          <a:xfrm flipV="1">
            <a:off x="5663952" y="3610372"/>
            <a:ext cx="2233356" cy="401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5E8304E7-56F1-4D74-BF76-EEAFB9E7D5D7}"/>
              </a:ext>
            </a:extLst>
          </p:cNvPr>
          <p:cNvCxnSpPr/>
          <p:nvPr/>
        </p:nvCxnSpPr>
        <p:spPr>
          <a:xfrm flipV="1">
            <a:off x="5159896" y="4263380"/>
            <a:ext cx="2737412" cy="1143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7D82B76-BDE8-4022-8145-EACEEC03F991}"/>
              </a:ext>
            </a:extLst>
          </p:cNvPr>
          <p:cNvCxnSpPr/>
          <p:nvPr/>
        </p:nvCxnSpPr>
        <p:spPr>
          <a:xfrm>
            <a:off x="5455332" y="4761825"/>
            <a:ext cx="3016932" cy="3343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肘形 26">
            <a:extLst>
              <a:ext uri="{FF2B5EF4-FFF2-40B4-BE49-F238E27FC236}">
                <a16:creationId xmlns:a16="http://schemas.microsoft.com/office/drawing/2014/main" id="{C07355DF-8C90-4C26-AEF3-BBE408E88775}"/>
              </a:ext>
            </a:extLst>
          </p:cNvPr>
          <p:cNvCxnSpPr/>
          <p:nvPr/>
        </p:nvCxnSpPr>
        <p:spPr>
          <a:xfrm>
            <a:off x="4007770" y="4142854"/>
            <a:ext cx="3281181" cy="1091862"/>
          </a:xfrm>
          <a:prstGeom prst="bentConnector3">
            <a:avLst>
              <a:gd name="adj1" fmla="val 8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a:extLst>
              <a:ext uri="{FF2B5EF4-FFF2-40B4-BE49-F238E27FC236}">
                <a16:creationId xmlns:a16="http://schemas.microsoft.com/office/drawing/2014/main" id="{B58B9806-9446-44CE-AF5A-C84232C6BFAA}"/>
              </a:ext>
            </a:extLst>
          </p:cNvPr>
          <p:cNvCxnSpPr/>
          <p:nvPr/>
        </p:nvCxnSpPr>
        <p:spPr>
          <a:xfrm>
            <a:off x="5073588" y="4142854"/>
            <a:ext cx="3606688" cy="1674094"/>
          </a:xfrm>
          <a:prstGeom prst="bentConnector3">
            <a:avLst>
              <a:gd name="adj1" fmla="val -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12"/>
          </p:nvPr>
        </p:nvSpPr>
        <p:spPr/>
        <p:txBody>
          <a:bodyPr/>
          <a:lstStyle/>
          <a:p>
            <a:pPr>
              <a:defRPr/>
            </a:pPr>
            <a:fld id="{BCABB3B7-40FC-498F-90D6-69ECBA7F181C}" type="slidenum">
              <a:rPr lang="zh-CN" altLang="en-US" smtClean="0"/>
              <a:pPr>
                <a:defRPr/>
              </a:pPr>
              <a:t>98</a:t>
            </a:fld>
            <a:endParaRPr lang="en-US" altLang="zh-CN"/>
          </a:p>
        </p:txBody>
      </p:sp>
    </p:spTree>
    <p:extLst>
      <p:ext uri="{BB962C8B-B14F-4D97-AF65-F5344CB8AC3E}">
        <p14:creationId xmlns:p14="http://schemas.microsoft.com/office/powerpoint/2010/main" val="8883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p:cTn id="15" dur="500" fill="hold"/>
                                        <p:tgtEl>
                                          <p:spTgt spid="27"/>
                                        </p:tgtEl>
                                        <p:attrNameLst>
                                          <p:attrName>ppt_x</p:attrName>
                                        </p:attrNameLst>
                                      </p:cBhvr>
                                      <p:tavLst>
                                        <p:tav tm="0">
                                          <p:val>
                                            <p:strVal val="#ppt_x-#ppt_w/2"/>
                                          </p:val>
                                        </p:tav>
                                        <p:tav tm="100000">
                                          <p:val>
                                            <p:strVal val="#ppt_x"/>
                                          </p:val>
                                        </p:tav>
                                      </p:tavLst>
                                    </p:anim>
                                    <p:anim calcmode="lin" valueType="num">
                                      <p:cBhvr>
                                        <p:cTn id="16" dur="500" fill="hold"/>
                                        <p:tgtEl>
                                          <p:spTgt spid="27"/>
                                        </p:tgtEl>
                                        <p:attrNameLst>
                                          <p:attrName>ppt_y</p:attrName>
                                        </p:attrNameLst>
                                      </p:cBhvr>
                                      <p:tavLst>
                                        <p:tav tm="0">
                                          <p:val>
                                            <p:strVal val="#ppt_y"/>
                                          </p:val>
                                        </p:tav>
                                        <p:tav tm="100000">
                                          <p:val>
                                            <p:strVal val="#ppt_y"/>
                                          </p:val>
                                        </p:tav>
                                      </p:tavLst>
                                    </p:anim>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p:cTn id="23" dur="500" fill="hold"/>
                                        <p:tgtEl>
                                          <p:spTgt spid="30"/>
                                        </p:tgtEl>
                                        <p:attrNameLst>
                                          <p:attrName>ppt_x</p:attrName>
                                        </p:attrNameLst>
                                      </p:cBhvr>
                                      <p:tavLst>
                                        <p:tav tm="0">
                                          <p:val>
                                            <p:strVal val="#ppt_x-#ppt_w/2"/>
                                          </p:val>
                                        </p:tav>
                                        <p:tav tm="100000">
                                          <p:val>
                                            <p:strVal val="#ppt_x"/>
                                          </p:val>
                                        </p:tav>
                                      </p:tavLst>
                                    </p:anim>
                                    <p:anim calcmode="lin" valueType="num">
                                      <p:cBhvr>
                                        <p:cTn id="24" dur="500" fill="hold"/>
                                        <p:tgtEl>
                                          <p:spTgt spid="30"/>
                                        </p:tgtEl>
                                        <p:attrNameLst>
                                          <p:attrName>ppt_y</p:attrName>
                                        </p:attrNameLst>
                                      </p:cBhvr>
                                      <p:tavLst>
                                        <p:tav tm="0">
                                          <p:val>
                                            <p:strVal val="#ppt_y"/>
                                          </p:val>
                                        </p:tav>
                                        <p:tav tm="100000">
                                          <p:val>
                                            <p:strVal val="#ppt_y"/>
                                          </p:val>
                                        </p:tav>
                                      </p:tavLst>
                                    </p:anim>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ppt_x</p:attrName>
                                        </p:attrNameLst>
                                      </p:cBhvr>
                                      <p:tavLst>
                                        <p:tav tm="0">
                                          <p:val>
                                            <p:strVal val="#ppt_x-#ppt_w/2"/>
                                          </p:val>
                                        </p:tav>
                                        <p:tav tm="100000">
                                          <p:val>
                                            <p:strVal val="#ppt_x"/>
                                          </p:val>
                                        </p:tav>
                                      </p:tavLst>
                                    </p:anim>
                                    <p:anim calcmode="lin" valueType="num">
                                      <p:cBhvr>
                                        <p:cTn id="32" dur="500" fill="hold"/>
                                        <p:tgtEl>
                                          <p:spTgt spid="17"/>
                                        </p:tgtEl>
                                        <p:attrNameLst>
                                          <p:attrName>ppt_y</p:attrName>
                                        </p:attrNameLst>
                                      </p:cBhvr>
                                      <p:tavLst>
                                        <p:tav tm="0">
                                          <p:val>
                                            <p:strVal val="#ppt_y"/>
                                          </p:val>
                                        </p:tav>
                                        <p:tav tm="100000">
                                          <p:val>
                                            <p:strVal val="#ppt_y"/>
                                          </p:val>
                                        </p:tav>
                                      </p:tavLst>
                                    </p:anim>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ppt_w/2"/>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919536" y="1484784"/>
            <a:ext cx="7772400" cy="4186808"/>
          </a:xfrm>
        </p:spPr>
        <p:txBody>
          <a:bodyPr/>
          <a:lstStyle/>
          <a:p>
            <a:pPr marL="0" indent="0">
              <a:buNone/>
            </a:pPr>
            <a:r>
              <a:rPr lang="zh-CN" altLang="en-US" dirty="0"/>
              <a:t>        处理模型定义系统如何执行一个查询计划，不同的任务负载对应不同的权衡结果。</a:t>
            </a:r>
            <a:endParaRPr lang="en-US" altLang="zh-CN" dirty="0"/>
          </a:p>
          <a:p>
            <a:pPr marL="363538" lvl="1" indent="-363538">
              <a:buFont typeface="Wingdings" panose="05000000000000000000" pitchFamily="2" charset="2"/>
              <a:buChar char="Ø"/>
            </a:pPr>
            <a:r>
              <a:rPr lang="zh-CN" altLang="en-US" dirty="0"/>
              <a:t>迭代模型</a:t>
            </a:r>
            <a:endParaRPr lang="en-US" altLang="zh-CN" dirty="0"/>
          </a:p>
          <a:p>
            <a:pPr marL="363538" lvl="1" indent="-363538">
              <a:buFont typeface="Wingdings" panose="05000000000000000000" pitchFamily="2" charset="2"/>
              <a:buChar char="Ø"/>
            </a:pPr>
            <a:r>
              <a:rPr lang="zh-CN" altLang="en-US" dirty="0"/>
              <a:t>物化模型</a:t>
            </a:r>
            <a:endParaRPr lang="en-US" altLang="zh-CN" dirty="0"/>
          </a:p>
          <a:p>
            <a:pPr marL="363538" lvl="1" indent="-363538">
              <a:buFont typeface="Wingdings" panose="05000000000000000000" pitchFamily="2" charset="2"/>
              <a:buChar char="Ø"/>
            </a:pPr>
            <a:r>
              <a:rPr lang="zh-CN" altLang="en-US" dirty="0"/>
              <a:t>向量</a:t>
            </a:r>
            <a:r>
              <a:rPr lang="en-US" altLang="zh-CN" dirty="0"/>
              <a:t>/</a:t>
            </a:r>
            <a:r>
              <a:rPr lang="zh-CN" altLang="en-US" dirty="0"/>
              <a:t>批量模型</a:t>
            </a:r>
            <a:endParaRPr lang="en-US" altLang="zh-CN" dirty="0"/>
          </a:p>
          <a:p>
            <a:pPr lvl="1"/>
            <a:endParaRPr lang="en-US" altLang="zh-CN"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528" y="647219"/>
            <a:ext cx="71859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kumimoji="0" lang="en-US" altLang="zh-CN" sz="3600" dirty="0">
                <a:solidFill>
                  <a:srgbClr val="04617B"/>
                </a:solidFill>
                <a:latin typeface="隶书" panose="02010509060101010101" pitchFamily="49" charset="-122"/>
                <a:ea typeface="隶书" panose="02010509060101010101" pitchFamily="49" charset="-122"/>
              </a:rPr>
              <a:t>4.2 </a:t>
            </a:r>
            <a:r>
              <a:rPr kumimoji="0" lang="zh-CN" altLang="en-US" sz="3600" dirty="0">
                <a:solidFill>
                  <a:srgbClr val="04617B"/>
                </a:solidFill>
                <a:latin typeface="隶书" panose="02010509060101010101" pitchFamily="49" charset="-122"/>
                <a:ea typeface="隶书" panose="02010509060101010101" pitchFamily="49"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12"/>
          </p:nvPr>
        </p:nvSpPr>
        <p:spPr/>
        <p:txBody>
          <a:bodyPr/>
          <a:lstStyle/>
          <a:p>
            <a:pPr>
              <a:defRPr/>
            </a:pPr>
            <a:fld id="{BCABB3B7-40FC-498F-90D6-69ECBA7F181C}" type="slidenum">
              <a:rPr lang="zh-CN" altLang="en-US" smtClean="0"/>
              <a:pPr>
                <a:defRPr/>
              </a:pPr>
              <a:t>99</a:t>
            </a:fld>
            <a:endParaRPr lang="en-US" altLang="zh-CN"/>
          </a:p>
        </p:txBody>
      </p:sp>
    </p:spTree>
    <p:extLst>
      <p:ext uri="{BB962C8B-B14F-4D97-AF65-F5344CB8AC3E}">
        <p14:creationId xmlns:p14="http://schemas.microsoft.com/office/powerpoint/2010/main" val="402008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2.xml><?xml version="1.0" encoding="utf-8"?>
<a:theme xmlns:a="http://schemas.openxmlformats.org/drawingml/2006/main" name="1_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4.xml><?xml version="1.0" encoding="utf-8"?>
<a:theme xmlns:a="http://schemas.openxmlformats.org/drawingml/2006/main" name="2_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5.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6.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PPL课件主题</Template>
  <TotalTime>3304</TotalTime>
  <Words>10633</Words>
  <Application>Microsoft Office PowerPoint</Application>
  <PresentationFormat>宽屏</PresentationFormat>
  <Paragraphs>1460</Paragraphs>
  <Slides>137</Slides>
  <Notes>59</Notes>
  <HiddenSlides>0</HiddenSlides>
  <MMClips>0</MMClips>
  <ScaleCrop>false</ScaleCrop>
  <HeadingPairs>
    <vt:vector size="8" baseType="variant">
      <vt:variant>
        <vt:lpstr>已用的字体</vt:lpstr>
      </vt:variant>
      <vt:variant>
        <vt:i4>19</vt:i4>
      </vt:variant>
      <vt:variant>
        <vt:lpstr>主题</vt:lpstr>
      </vt:variant>
      <vt:variant>
        <vt:i4>4</vt:i4>
      </vt:variant>
      <vt:variant>
        <vt:lpstr>嵌入 OLE 服务器</vt:lpstr>
      </vt:variant>
      <vt:variant>
        <vt:i4>1</vt:i4>
      </vt:variant>
      <vt:variant>
        <vt:lpstr>幻灯片标题</vt:lpstr>
      </vt:variant>
      <vt:variant>
        <vt:i4>137</vt:i4>
      </vt:variant>
    </vt:vector>
  </HeadingPairs>
  <TitlesOfParts>
    <vt:vector size="161" baseType="lpstr">
      <vt:lpstr>(使用中文字体)</vt:lpstr>
      <vt:lpstr>Arial Unicode MS</vt:lpstr>
      <vt:lpstr>Inconsolata-Bold</vt:lpstr>
      <vt:lpstr>Inconsolata-Regular</vt:lpstr>
      <vt:lpstr>等线</vt:lpstr>
      <vt:lpstr>黑体</vt:lpstr>
      <vt:lpstr>隶书</vt:lpstr>
      <vt:lpstr>宋体</vt:lpstr>
      <vt:lpstr>微软雅黑</vt:lpstr>
      <vt:lpstr>新宋体</vt:lpstr>
      <vt:lpstr>Arial</vt:lpstr>
      <vt:lpstr>Calibri</vt:lpstr>
      <vt:lpstr>Consolas</vt:lpstr>
      <vt:lpstr>Constantia</vt:lpstr>
      <vt:lpstr>Tahoma</vt:lpstr>
      <vt:lpstr>Times New Roman</vt:lpstr>
      <vt:lpstr>Verdana</vt:lpstr>
      <vt:lpstr>Wingdings</vt:lpstr>
      <vt:lpstr>Wingdings 2</vt:lpstr>
      <vt:lpstr>PPL课件主题</vt:lpstr>
      <vt:lpstr>1_流畅</vt:lpstr>
      <vt:lpstr>1_PPL课件主题</vt:lpstr>
      <vt:lpstr>2_PPL课件主题</vt:lpstr>
      <vt:lpstr>Microsoft 公式 3.0</vt:lpstr>
      <vt:lpstr>第八章 关系数据库引擎基础 1 数据库存储 2 缓存 3 散列表 4 查询处理</vt:lpstr>
      <vt:lpstr>1 数据库存储</vt:lpstr>
      <vt:lpstr>1.1数据存储概述</vt:lpstr>
      <vt:lpstr>1.1.1 面向磁盘的存储架构</vt:lpstr>
      <vt:lpstr>1.1.2 用于数据库的存储介质及其架构</vt:lpstr>
      <vt:lpstr>1.1.2 用于数据库的存储介质及其架构</vt:lpstr>
      <vt:lpstr>1.1.2 用于数据库的存储介质及其架构</vt:lpstr>
      <vt:lpstr>磁盘性能的度量（介质访问时间）</vt:lpstr>
      <vt:lpstr>磁盘性能的度量</vt:lpstr>
      <vt:lpstr>1.1.3 磁盘块访问的优化</vt:lpstr>
      <vt:lpstr>1.1.3 磁盘块访问的优化</vt:lpstr>
      <vt:lpstr>1.1.4 面向磁盘的DBMS VS. OS</vt:lpstr>
      <vt:lpstr>1.1.4 面向磁盘的DBMS VS. OS</vt:lpstr>
      <vt:lpstr>1.1.4 面向磁盘的DBMS VS. OS</vt:lpstr>
      <vt:lpstr>1.1.4 面向磁盘的DBMS VS. OS</vt:lpstr>
      <vt:lpstr>1.2 数据库存储结构</vt:lpstr>
      <vt:lpstr>1.2.1 文件组织</vt:lpstr>
      <vt:lpstr>页的堆文件组织方式</vt:lpstr>
      <vt:lpstr>页的堆文件组织：链表</vt:lpstr>
      <vt:lpstr>页的堆文件组织：页目录</vt:lpstr>
      <vt:lpstr>1.2.2 页设计（Page Layout）</vt:lpstr>
      <vt:lpstr>页面ID</vt:lpstr>
      <vt:lpstr>页的大小（Size of Page）</vt:lpstr>
      <vt:lpstr>页头（Page Header）</vt:lpstr>
      <vt:lpstr>面向元组型的页设计</vt:lpstr>
      <vt:lpstr>槽页（Slotted Pages）</vt:lpstr>
      <vt:lpstr>1.2.3 元组设计（Tuple Layout）</vt:lpstr>
      <vt:lpstr>2.3 元组设计（Tuple Layout）</vt:lpstr>
      <vt:lpstr>数据表示</vt:lpstr>
      <vt:lpstr>“大”值（Large Values）存储</vt:lpstr>
      <vt:lpstr>“大”值（Large Values）存储</vt:lpstr>
      <vt:lpstr>1.2.4 日志式文件组织</vt:lpstr>
      <vt:lpstr>1.2.4 日志文件组织</vt:lpstr>
      <vt:lpstr>1.3系统目录（System Catalogs）</vt:lpstr>
      <vt:lpstr>获取系统目录信息</vt:lpstr>
      <vt:lpstr>获取系统目录信息</vt:lpstr>
      <vt:lpstr>1.4存储模型（Storage Model）</vt:lpstr>
      <vt:lpstr>1.4 存储模型（Storage Model）</vt:lpstr>
      <vt:lpstr>1.4 存储模型</vt:lpstr>
      <vt:lpstr>1.4 存储模型</vt:lpstr>
      <vt:lpstr>1.4 存储模型</vt:lpstr>
      <vt:lpstr>1.4 存储模型</vt:lpstr>
      <vt:lpstr>1.4 存储模型</vt:lpstr>
      <vt:lpstr>DSM存储模型</vt:lpstr>
      <vt:lpstr>DSM存储模型</vt:lpstr>
      <vt:lpstr>DSM存储模型</vt:lpstr>
      <vt:lpstr>1 数据库存储小结</vt:lpstr>
      <vt:lpstr>2 缓存</vt:lpstr>
      <vt:lpstr>2 缓冲池</vt:lpstr>
      <vt:lpstr>2.1 缓冲池工作原理</vt:lpstr>
      <vt:lpstr>缓冲池的作用</vt:lpstr>
      <vt:lpstr>2.2 缓冲池结构</vt:lpstr>
      <vt:lpstr>缓冲池页表</vt:lpstr>
      <vt:lpstr>PowerPoint 演示文稿</vt:lpstr>
      <vt:lpstr>2.3 缓冲池使用</vt:lpstr>
      <vt:lpstr>2.4 缓冲池替换算法</vt:lpstr>
      <vt:lpstr>2.4 缓冲池替换算法</vt:lpstr>
      <vt:lpstr>顺序洪泛的例子</vt:lpstr>
      <vt:lpstr>顺序洪泛的例子</vt:lpstr>
      <vt:lpstr>顺序洪泛的例子</vt:lpstr>
      <vt:lpstr>顺序洪泛的例子</vt:lpstr>
      <vt:lpstr>顺序洪泛的例子</vt:lpstr>
      <vt:lpstr>顺序洪泛的例子</vt:lpstr>
      <vt:lpstr>顺序洪泛的例子</vt:lpstr>
      <vt:lpstr>LRU-K算法</vt:lpstr>
      <vt:lpstr>PowerPoint 演示文稿</vt:lpstr>
      <vt:lpstr>LUR-K算法</vt:lpstr>
      <vt:lpstr>LUR-K算法</vt:lpstr>
      <vt:lpstr>LUR-K算法</vt:lpstr>
      <vt:lpstr>LRU-K算法</vt:lpstr>
      <vt:lpstr>淘汰策略的其他优化思路</vt:lpstr>
      <vt:lpstr>脏页的处理</vt:lpstr>
      <vt:lpstr>2.5 缓冲池的优化</vt:lpstr>
      <vt:lpstr>2.5 缓冲池的优化</vt:lpstr>
      <vt:lpstr>2.5 缓冲池的优化</vt:lpstr>
      <vt:lpstr>2.5 缓冲池的优化</vt:lpstr>
      <vt:lpstr>2.5 缓冲池的优化</vt:lpstr>
      <vt:lpstr>3 散列表</vt:lpstr>
      <vt:lpstr>3 散列表</vt:lpstr>
      <vt:lpstr>3.1 散列表定义</vt:lpstr>
      <vt:lpstr>散列函数</vt:lpstr>
      <vt:lpstr>散列函数</vt:lpstr>
      <vt:lpstr>3.2 静态散列表</vt:lpstr>
      <vt:lpstr>线性探测法</vt:lpstr>
      <vt:lpstr>线性探测法</vt:lpstr>
      <vt:lpstr>线性探测法</vt:lpstr>
      <vt:lpstr>3.3 动态散列表</vt:lpstr>
      <vt:lpstr>3.3.1 链式散列表</vt:lpstr>
      <vt:lpstr>3.3.2 可扩展散列表</vt:lpstr>
      <vt:lpstr>3.3.2 可扩展散列表</vt:lpstr>
      <vt:lpstr>3.3.2 可扩展散列表</vt:lpstr>
      <vt:lpstr>3.3.3 线性散列表</vt:lpstr>
      <vt:lpstr>3.3.3 线性散列表</vt:lpstr>
      <vt:lpstr>3.3.3 线性散列表</vt:lpstr>
      <vt:lpstr>4 查询处理</vt:lpstr>
      <vt:lpstr>4 查询处理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查询处理模型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数据存储 （Data Storage）</dc:title>
  <dc:creator>jwt</dc:creator>
  <cp:lastModifiedBy>赵 小松</cp:lastModifiedBy>
  <cp:revision>270</cp:revision>
  <dcterms:created xsi:type="dcterms:W3CDTF">2022-03-06T13:17:53Z</dcterms:created>
  <dcterms:modified xsi:type="dcterms:W3CDTF">2023-05-11T01:09:58Z</dcterms:modified>
</cp:coreProperties>
</file>