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7"/>
  </p:notesMasterIdLst>
  <p:sldIdLst>
    <p:sldId id="256" r:id="rId2"/>
    <p:sldId id="257" r:id="rId3"/>
    <p:sldId id="271" r:id="rId4"/>
    <p:sldId id="273" r:id="rId5"/>
    <p:sldId id="274" r:id="rId6"/>
    <p:sldId id="275" r:id="rId7"/>
    <p:sldId id="276" r:id="rId8"/>
    <p:sldId id="270" r:id="rId9"/>
    <p:sldId id="272" r:id="rId10"/>
    <p:sldId id="279" r:id="rId11"/>
    <p:sldId id="260" r:id="rId12"/>
    <p:sldId id="280" r:id="rId13"/>
    <p:sldId id="258" r:id="rId14"/>
    <p:sldId id="281" r:id="rId15"/>
    <p:sldId id="25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33" autoAdjust="0"/>
  </p:normalViewPr>
  <p:slideViewPr>
    <p:cSldViewPr>
      <p:cViewPr>
        <p:scale>
          <a:sx n="75" d="100"/>
          <a:sy n="75" d="100"/>
        </p:scale>
        <p:origin x="-18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62A9-A909-43C1-92ED-15C09A4B92AB}" type="datetimeFigureOut">
              <a:rPr lang="zh-CN" altLang="en-US" smtClean="0"/>
              <a:t>2019/1/10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50B5-84D9-4B34-87DC-A566D4964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系统介绍及如何调用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AOP</a:t>
            </a:r>
            <a:r>
              <a:rPr lang="zh-CN" altLang="en-US" dirty="0" smtClean="0"/>
              <a:t>系统结构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smtClean="0"/>
              <a:t>、天津需求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650B5-84D9-4B34-87DC-A566D49640C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4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、接入方配置 </a:t>
            </a:r>
            <a:r>
              <a:rPr lang="en-US" altLang="zh-CN" dirty="0" err="1" smtClean="0"/>
              <a:t>comms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、原子能力配置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method</a:t>
            </a:r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、开放能力注册 </a:t>
            </a:r>
            <a:r>
              <a:rPr lang="en-US" altLang="zh-CN" baseline="0" dirty="0" smtClean="0"/>
              <a:t>method</a:t>
            </a:r>
          </a:p>
          <a:p>
            <a:r>
              <a:rPr lang="en-US" altLang="zh-CN" baseline="0" dirty="0" smtClean="0"/>
              <a:t>4</a:t>
            </a:r>
            <a:r>
              <a:rPr lang="zh-CN" altLang="en-US" baseline="0" dirty="0" smtClean="0"/>
              <a:t>、开放能力参数配置 </a:t>
            </a:r>
            <a:r>
              <a:rPr lang="en-US" altLang="zh-CN" baseline="0" dirty="0" smtClean="0"/>
              <a:t>method</a:t>
            </a:r>
          </a:p>
          <a:p>
            <a:r>
              <a:rPr lang="en-US" altLang="zh-CN" baseline="0" dirty="0" smtClean="0"/>
              <a:t>5</a:t>
            </a:r>
            <a:r>
              <a:rPr lang="zh-CN" altLang="en-US" baseline="0" dirty="0" smtClean="0"/>
              <a:t>、授权配置 </a:t>
            </a:r>
            <a:r>
              <a:rPr lang="en-US" altLang="zh-CN" baseline="0" dirty="0" smtClean="0"/>
              <a:t>app</a:t>
            </a:r>
          </a:p>
          <a:p>
            <a:r>
              <a:rPr lang="en-US" altLang="zh-CN" baseline="0" dirty="0" smtClean="0"/>
              <a:t>6</a:t>
            </a:r>
            <a:r>
              <a:rPr lang="zh-CN" altLang="en-US" baseline="0" dirty="0" smtClean="0"/>
              <a:t>、限流配置 </a:t>
            </a:r>
            <a:r>
              <a:rPr lang="en-US" altLang="zh-CN" baseline="0" dirty="0" smtClean="0"/>
              <a:t>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650B5-84D9-4B34-87DC-A566D49640C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2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外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429388" y="614364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baseline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电子商务服务部</a:t>
            </a:r>
            <a:endParaRPr lang="zh-CN" altLang="en-US" b="1" baseline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642910" y="1357299"/>
            <a:ext cx="7772400" cy="857256"/>
          </a:xfrm>
        </p:spPr>
        <p:txBody>
          <a:bodyPr/>
          <a:lstStyle>
            <a:lvl1pPr algn="ctr">
              <a:defRPr sz="3600" b="1" spc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itchFamily="2" charset="-122"/>
                <a:ea typeface="方正姚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357290" y="2285992"/>
            <a:ext cx="6400800" cy="64294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buSzPct val="85000"/>
              <a:buFont typeface="Wingdings" pitchFamily="2" charset="2"/>
              <a:buChar char="u"/>
              <a:defRPr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defRPr>
            </a:lvl1pPr>
            <a:lvl2pPr>
              <a:buClrTx/>
              <a:buFont typeface="Wingdings" pitchFamily="2" charset="2"/>
              <a:buChar char="Ø"/>
              <a:defRPr>
                <a:latin typeface="楷体_GB2312" pitchFamily="49" charset="-122"/>
                <a:ea typeface="楷体_GB2312" pitchFamily="49" charset="-122"/>
              </a:defRPr>
            </a:lvl2pPr>
            <a:lvl3pPr>
              <a:defRPr>
                <a:latin typeface="宋体" pitchFamily="2" charset="-122"/>
                <a:ea typeface="宋体" pitchFamily="2" charset="-122"/>
              </a:defRPr>
            </a:lvl3pPr>
            <a:lvl4pPr>
              <a:defRPr>
                <a:latin typeface="宋体" pitchFamily="2" charset="-122"/>
                <a:ea typeface="宋体" pitchFamily="2" charset="-122"/>
              </a:defRPr>
            </a:lvl4pPr>
            <a:lvl5pPr>
              <a:defRPr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48079-4BE5-4CFB-91A1-BDFEAAC7138D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04800"/>
            <a:ext cx="85725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48079-4BE5-4CFB-91A1-BDFEAAC7138D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48079-4BE5-4CFB-91A1-BDFEAAC7138D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0" y="304800"/>
            <a:ext cx="85725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48079-4BE5-4CFB-91A1-BDFEAAC7138D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FB48079-4BE5-4CFB-91A1-BDFEAAC7138D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pitchFamily="2" charset="-122"/>
              </a:defRPr>
            </a:lvl1pPr>
          </a:lstStyle>
          <a:p>
            <a:fld id="{867D6240-703B-4990-9456-54452072A3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8079-4BE5-4CFB-91A1-BDFEAAC7138D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外0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7" descr="内2副本.jpg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71875" y="6572250"/>
            <a:ext cx="15716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85000"/>
              </a:lnSpc>
              <a:defRPr lang="zh-CN" altLang="en-US" sz="10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1pPr>
          </a:lstStyle>
          <a:p>
            <a:fld id="{9FB48079-4BE5-4CFB-91A1-BDFEAAC7138D}" type="datetimeFigureOut">
              <a:rPr lang="zh-CN" altLang="en-US" smtClean="0"/>
              <a:pPr/>
              <a:t>2019/1/10</a:t>
            </a:fld>
            <a:endParaRPr lang="zh-CN" alt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85750" y="304800"/>
            <a:ext cx="8572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2" name="Rectangle 69"/>
          <p:cNvSpPr>
            <a:spLocks noChangeArrowheads="1"/>
          </p:cNvSpPr>
          <p:nvPr/>
        </p:nvSpPr>
        <p:spPr bwMode="auto">
          <a:xfrm>
            <a:off x="7429525" y="6643688"/>
            <a:ext cx="714375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877888" eaLnBrk="0" hangingPunct="0">
              <a:lnSpc>
                <a:spcPct val="85000"/>
              </a:lnSpc>
              <a:defRPr/>
            </a:pPr>
            <a:r>
              <a:rPr lang="en-US" altLang="zh-CN" sz="1000" dirty="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t>Page </a:t>
            </a:r>
            <a:fld id="{27A7D0F2-89F3-4F62-B639-FE5D0E77C038}" type="slidenum">
              <a:rPr lang="de-DE" altLang="zh-CN" sz="1000">
                <a:solidFill>
                  <a:schemeClr val="bg1"/>
                </a:solidFill>
                <a:latin typeface="华文细黑" pitchFamily="2" charset="-122"/>
                <a:ea typeface="华文细黑" pitchFamily="2" charset="-122"/>
              </a:rPr>
              <a:pPr defTabSz="877888" eaLnBrk="0" hangingPunct="0">
                <a:lnSpc>
                  <a:spcPct val="85000"/>
                </a:lnSpc>
                <a:defRPr/>
              </a:pPr>
              <a:t>‹#›</a:t>
            </a:fld>
            <a:endParaRPr lang="en-GB" altLang="zh-CN" sz="1000" dirty="0">
              <a:solidFill>
                <a:schemeClr val="bg1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75000"/>
          </a:schemeClr>
        </a:buClr>
        <a:buSzPct val="80000"/>
        <a:buFont typeface="Wingdings" pitchFamily="2" charset="2"/>
        <a:buChar char="u"/>
        <a:defRPr sz="2800" b="1">
          <a:solidFill>
            <a:schemeClr val="tx2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rgbClr val="373737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373737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3737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3737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eb.chacuo.net/formatx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EC-AOP</a:t>
            </a:r>
            <a:r>
              <a:rPr lang="zh-CN" altLang="en-US" dirty="0" smtClean="0"/>
              <a:t>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For </a:t>
            </a:r>
            <a:r>
              <a:rPr lang="zh-CN" altLang="en-US" dirty="0" smtClean="0"/>
              <a:t>集成组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业务场景功能点贯穿</a:t>
            </a:r>
            <a:r>
              <a:rPr lang="en-US" altLang="zh-CN" dirty="0" smtClean="0"/>
              <a:t>-</a:t>
            </a:r>
            <a:r>
              <a:rPr lang="zh-CN" altLang="en-US" dirty="0" smtClean="0"/>
              <a:t>运行阶段</a:t>
            </a:r>
            <a:endParaRPr lang="zh-CN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24744"/>
            <a:ext cx="8338561" cy="519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5" name="AutoShape 1026"/>
          <p:cNvSpPr>
            <a:spLocks noChangeArrowheads="1"/>
          </p:cNvSpPr>
          <p:nvPr/>
        </p:nvSpPr>
        <p:spPr bwMode="gray">
          <a:xfrm>
            <a:off x="2009775" y="4786313"/>
            <a:ext cx="4419600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如何测试</a:t>
            </a:r>
            <a:r>
              <a:rPr lang="en-US" altLang="zh-CN" sz="2400" b="1" dirty="0" smtClean="0">
                <a:latin typeface="+mj-ea"/>
                <a:ea typeface="+mj-ea"/>
              </a:rPr>
              <a:t>AOP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6" name="AutoShape 1026"/>
          <p:cNvSpPr>
            <a:spLocks noChangeArrowheads="1"/>
          </p:cNvSpPr>
          <p:nvPr/>
        </p:nvSpPr>
        <p:spPr bwMode="gray">
          <a:xfrm>
            <a:off x="2295525" y="3492500"/>
            <a:ext cx="4419600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+mj-ea"/>
                <a:ea typeface="+mj-ea"/>
              </a:rPr>
              <a:t>AOP</a:t>
            </a:r>
            <a:r>
              <a:rPr lang="zh-CN" altLang="en-US" sz="2400" b="1" dirty="0" smtClean="0">
                <a:latin typeface="+mj-ea"/>
                <a:ea typeface="+mj-ea"/>
              </a:rPr>
              <a:t>都做什么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7" name="AutoShape 1026"/>
          <p:cNvSpPr>
            <a:spLocks noChangeArrowheads="1"/>
          </p:cNvSpPr>
          <p:nvPr/>
        </p:nvSpPr>
        <p:spPr bwMode="gray">
          <a:xfrm>
            <a:off x="1857375" y="2143125"/>
            <a:ext cx="4419600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什么是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AOP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AutoShape 1031"/>
          <p:cNvSpPr>
            <a:spLocks noChangeArrowheads="1"/>
          </p:cNvSpPr>
          <p:nvPr/>
        </p:nvSpPr>
        <p:spPr bwMode="ltGray">
          <a:xfrm rot="5400000" flipH="1">
            <a:off x="-2009001" y="1805797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31000">
                <a:srgbClr val="FF0000">
                  <a:alpha val="87000"/>
                </a:srgbClr>
              </a:gs>
              <a:gs pos="100000">
                <a:srgbClr val="FF9900">
                  <a:gamma/>
                  <a:tint val="27451"/>
                  <a:invGamma/>
                </a:srgbClr>
              </a:gs>
            </a:gsLst>
            <a:path path="rect">
              <a:fillToRect r="100000" b="100000"/>
            </a:path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AutoShape 1032"/>
          <p:cNvSpPr>
            <a:spLocks noChangeArrowheads="1"/>
          </p:cNvSpPr>
          <p:nvPr/>
        </p:nvSpPr>
        <p:spPr bwMode="ltGray">
          <a:xfrm rot="5400000">
            <a:off x="-2441575" y="1489075"/>
            <a:ext cx="4824412" cy="4770438"/>
          </a:xfrm>
          <a:custGeom>
            <a:avLst/>
            <a:gdLst>
              <a:gd name="T0" fmla="*/ 2412207 w 21600"/>
              <a:gd name="T1" fmla="*/ 0 h 21600"/>
              <a:gd name="T2" fmla="*/ 36183 w 21600"/>
              <a:gd name="T3" fmla="*/ 2349441 h 21600"/>
              <a:gd name="T4" fmla="*/ 2412207 w 21600"/>
              <a:gd name="T5" fmla="*/ 71115 h 21600"/>
              <a:gd name="T6" fmla="*/ 4788230 w 21600"/>
              <a:gd name="T7" fmla="*/ 2349441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0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1" name="Group 1043"/>
          <p:cNvGrpSpPr>
            <a:grpSpLocks/>
          </p:cNvGrpSpPr>
          <p:nvPr/>
        </p:nvGrpSpPr>
        <p:grpSpPr bwMode="auto">
          <a:xfrm>
            <a:off x="1643063" y="2214563"/>
            <a:ext cx="381000" cy="381000"/>
            <a:chOff x="2078" y="1680"/>
            <a:chExt cx="1615" cy="1615"/>
          </a:xfrm>
        </p:grpSpPr>
        <p:sp>
          <p:nvSpPr>
            <p:cNvPr id="32" name="Oval 104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104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104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Oval 104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104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Oval 104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Group 1050"/>
          <p:cNvGrpSpPr>
            <a:grpSpLocks/>
          </p:cNvGrpSpPr>
          <p:nvPr/>
        </p:nvGrpSpPr>
        <p:grpSpPr bwMode="auto">
          <a:xfrm>
            <a:off x="2143125" y="3578225"/>
            <a:ext cx="381000" cy="381000"/>
            <a:chOff x="2078" y="1680"/>
            <a:chExt cx="1615" cy="1615"/>
          </a:xfrm>
        </p:grpSpPr>
        <p:sp>
          <p:nvSpPr>
            <p:cNvPr id="39" name="Oval 105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105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105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Oval 105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105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Oval 105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" name="Group 1057"/>
          <p:cNvGrpSpPr>
            <a:grpSpLocks/>
          </p:cNvGrpSpPr>
          <p:nvPr/>
        </p:nvGrpSpPr>
        <p:grpSpPr bwMode="auto">
          <a:xfrm>
            <a:off x="1833563" y="4845050"/>
            <a:ext cx="381000" cy="381000"/>
            <a:chOff x="2078" y="1680"/>
            <a:chExt cx="1615" cy="1615"/>
          </a:xfrm>
        </p:grpSpPr>
        <p:sp>
          <p:nvSpPr>
            <p:cNvPr id="46" name="Oval 105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105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Oval 106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Oval 106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106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106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AOP</a:t>
            </a:r>
            <a:r>
              <a:rPr lang="zh-CN" altLang="en-US" dirty="0" smtClean="0"/>
              <a:t>协议格式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b="0" dirty="0" smtClean="0">
                <a:solidFill>
                  <a:schemeClr val="tx1"/>
                </a:solidFill>
                <a:effectLst/>
              </a:rPr>
              <a:t>AOP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对外提供原子能力，需要的参数如下：</a:t>
            </a:r>
            <a:endParaRPr lang="en-US" altLang="zh-CN" b="0" dirty="0" smtClean="0">
              <a:solidFill>
                <a:schemeClr val="tx1"/>
              </a:solidFill>
              <a:effectLst/>
            </a:endParaRPr>
          </a:p>
          <a:p>
            <a:pPr>
              <a:buNone/>
            </a:pPr>
            <a:r>
              <a:rPr lang="en-US" altLang="zh-CN" b="0" dirty="0" smtClean="0">
                <a:solidFill>
                  <a:schemeClr val="tx1"/>
                </a:solidFill>
                <a:effectLst/>
              </a:rPr>
              <a:t>	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能力名称→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method</a:t>
            </a:r>
          </a:p>
          <a:p>
            <a:pPr>
              <a:buNone/>
            </a:pPr>
            <a:r>
              <a:rPr lang="en-US" altLang="zh-CN" b="0" dirty="0" smtClean="0">
                <a:solidFill>
                  <a:schemeClr val="tx1"/>
                </a:solidFill>
                <a:effectLst/>
              </a:rPr>
              <a:t>	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接入方→</a:t>
            </a:r>
            <a:r>
              <a:rPr lang="en-US" altLang="zh-CN" b="0" dirty="0" err="1" smtClean="0">
                <a:solidFill>
                  <a:schemeClr val="tx1"/>
                </a:solidFill>
                <a:effectLst/>
              </a:rPr>
              <a:t>appkey</a:t>
            </a:r>
            <a:endParaRPr lang="en-US" altLang="zh-CN" b="0" dirty="0" smtClean="0">
              <a:solidFill>
                <a:schemeClr val="tx1"/>
              </a:solidFill>
              <a:effectLst/>
            </a:endParaRPr>
          </a:p>
          <a:p>
            <a:pPr>
              <a:buNone/>
            </a:pPr>
            <a:r>
              <a:rPr lang="en-US" altLang="zh-CN" b="0" dirty="0" smtClean="0">
                <a:solidFill>
                  <a:schemeClr val="tx1"/>
                </a:solidFill>
                <a:effectLst/>
              </a:rPr>
              <a:t>	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请求时间→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timestamp</a:t>
            </a:r>
          </a:p>
          <a:p>
            <a:pPr>
              <a:buNone/>
            </a:pPr>
            <a:r>
              <a:rPr lang="en-US" altLang="zh-CN" b="0" dirty="0" smtClean="0">
                <a:solidFill>
                  <a:schemeClr val="tx1"/>
                </a:solidFill>
                <a:effectLst/>
              </a:rPr>
              <a:t>	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交易流水→</a:t>
            </a:r>
            <a:r>
              <a:rPr lang="en-US" altLang="zh-CN" b="0" dirty="0" err="1" smtClean="0">
                <a:solidFill>
                  <a:schemeClr val="tx1"/>
                </a:solidFill>
                <a:effectLst/>
              </a:rPr>
              <a:t>apptx</a:t>
            </a:r>
            <a:endParaRPr lang="en-US" altLang="zh-CN" b="0" dirty="0" smtClean="0">
              <a:solidFill>
                <a:schemeClr val="tx1"/>
              </a:solidFill>
              <a:effectLst/>
            </a:endParaRPr>
          </a:p>
          <a:p>
            <a:pPr>
              <a:buNone/>
            </a:pPr>
            <a:r>
              <a:rPr lang="en-US" altLang="zh-CN" b="0" dirty="0" smtClean="0">
                <a:solidFill>
                  <a:schemeClr val="tx1"/>
                </a:solidFill>
                <a:effectLst/>
              </a:rPr>
              <a:t>	</a:t>
            </a:r>
            <a:r>
              <a:rPr lang="zh-CN" altLang="en-US" b="0" dirty="0" smtClean="0">
                <a:solidFill>
                  <a:schemeClr val="tx1"/>
                </a:solidFill>
                <a:effectLst/>
              </a:rPr>
              <a:t>能力参数→</a:t>
            </a:r>
            <a:r>
              <a:rPr lang="en-US" altLang="zh-CN" b="0" dirty="0" err="1" smtClean="0">
                <a:solidFill>
                  <a:schemeClr val="tx1"/>
                </a:solidFill>
                <a:effectLst/>
              </a:rPr>
              <a:t>msg</a:t>
            </a:r>
            <a:endParaRPr lang="en-US" altLang="zh-CN" b="0" dirty="0" smtClean="0">
              <a:solidFill>
                <a:schemeClr val="tx1"/>
              </a:solidFill>
              <a:effectLst/>
            </a:endParaRPr>
          </a:p>
          <a:p>
            <a:pPr>
              <a:buNone/>
            </a:pPr>
            <a:r>
              <a:rPr lang="zh-CN" altLang="en-US" b="0" dirty="0" smtClean="0">
                <a:solidFill>
                  <a:schemeClr val="tx1"/>
                </a:solidFill>
                <a:effectLst/>
              </a:rPr>
              <a:t>示例：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http://132.35.81.218:8000/aop/aopservlet?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method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=ecaop.trades.query.comm.devr.qry&amp;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apptx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=132324342323232434&amp;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appkey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=gdjk.sub&amp;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timestamp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=2013-06-27 16:54:22&amp;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msg</a:t>
            </a:r>
            <a:r>
              <a:rPr lang="en-US" altLang="zh-CN" b="0" dirty="0" smtClean="0">
                <a:solidFill>
                  <a:schemeClr val="tx1"/>
                </a:solidFill>
                <a:effectLst/>
              </a:rPr>
              <a:t>={"province":"51","city":"510","channelId":"51b13jq"}</a:t>
            </a:r>
            <a:endParaRPr lang="zh-CN" altLang="en-US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测试工具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04800" y="1295401"/>
            <a:ext cx="8534400" cy="5133995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altLang="zh-CN" sz="2400" dirty="0" smtClean="0">
                <a:solidFill>
                  <a:schemeClr val="tx1"/>
                </a:solidFill>
                <a:effectLst/>
              </a:rPr>
              <a:t>Advanced REST Client(</a:t>
            </a: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需安装</a:t>
            </a:r>
            <a:r>
              <a:rPr lang="en-US" altLang="zh-CN" sz="2400" dirty="0" smtClean="0">
                <a:solidFill>
                  <a:schemeClr val="tx1"/>
                </a:solidFill>
                <a:effectLst/>
              </a:rPr>
              <a:t>chrome</a:t>
            </a: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浏览器</a:t>
            </a:r>
            <a:r>
              <a:rPr lang="en-US" altLang="zh-CN" sz="2400" dirty="0" smtClean="0">
                <a:solidFill>
                  <a:schemeClr val="tx1"/>
                </a:solidFill>
                <a:effectLst/>
              </a:rPr>
              <a:t>)</a:t>
            </a:r>
          </a:p>
          <a:p>
            <a:pPr lvl="0">
              <a:buNone/>
            </a:pP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作用：发送报文请求</a:t>
            </a:r>
            <a:endParaRPr lang="en-US" altLang="zh-CN" sz="2400" dirty="0" smtClean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endParaRPr lang="en-US" altLang="zh-CN" sz="2400" dirty="0" smtClean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r>
              <a:rPr lang="en-US" altLang="zh-CN" sz="2400" dirty="0" smtClean="0">
                <a:solidFill>
                  <a:schemeClr val="tx1"/>
                </a:solidFill>
                <a:effectLst/>
              </a:rPr>
              <a:t>JSON </a:t>
            </a: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格式化工具</a:t>
            </a:r>
            <a:endParaRPr lang="en-US" altLang="zh-CN" sz="2400" dirty="0" smtClean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作用：校验请求参数的合法性</a:t>
            </a:r>
            <a:r>
              <a:rPr lang="en-US" altLang="zh-CN" sz="2400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altLang="zh-CN" sz="2400" dirty="0" err="1" smtClean="0">
                <a:solidFill>
                  <a:schemeClr val="tx1"/>
                </a:solidFill>
                <a:effectLst/>
              </a:rPr>
              <a:t>msg</a:t>
            </a:r>
            <a:r>
              <a:rPr lang="en-US" altLang="zh-CN" sz="2400" dirty="0" smtClean="0">
                <a:solidFill>
                  <a:schemeClr val="tx1"/>
                </a:solidFill>
                <a:effectLst/>
              </a:rPr>
              <a:t>)</a:t>
            </a:r>
          </a:p>
          <a:p>
            <a:pPr lvl="0">
              <a:buNone/>
            </a:pPr>
            <a:endParaRPr lang="en-US" altLang="zh-CN" sz="2400" dirty="0" smtClean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r>
              <a:rPr lang="en-US" altLang="zh-CN" sz="2400" dirty="0" smtClean="0">
                <a:solidFill>
                  <a:schemeClr val="tx1"/>
                </a:solidFill>
                <a:effectLst/>
              </a:rPr>
              <a:t>XML</a:t>
            </a: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格式化工具</a:t>
            </a:r>
            <a:r>
              <a:rPr lang="en-US" altLang="zh-CN" sz="2400" dirty="0" smtClean="0">
                <a:solidFill>
                  <a:schemeClr val="tx1"/>
                </a:solidFill>
                <a:effectLst/>
              </a:rPr>
              <a:t>(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hlinkClick r:id="rId2"/>
              </a:rPr>
              <a:t>http://web.chacuo.net/formatxml</a:t>
            </a:r>
            <a:r>
              <a:rPr lang="en-US" altLang="zh-CN" sz="2400" dirty="0" smtClean="0">
                <a:solidFill>
                  <a:schemeClr val="tx1"/>
                </a:solidFill>
                <a:effectLst/>
              </a:rPr>
              <a:t>)</a:t>
            </a:r>
          </a:p>
          <a:p>
            <a:pPr lvl="0">
              <a:buNone/>
            </a:pP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作用：美化报文，方便问题定位</a:t>
            </a:r>
            <a:endParaRPr lang="en-US" altLang="zh-CN" sz="2400" dirty="0" smtClean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endParaRPr lang="en-US" altLang="zh-CN" sz="2400" dirty="0" smtClean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r>
              <a:rPr lang="en-US" altLang="zh-CN" sz="2400" dirty="0" smtClean="0">
                <a:solidFill>
                  <a:schemeClr val="tx1"/>
                </a:solidFill>
                <a:effectLst/>
              </a:rPr>
              <a:t>CRT</a:t>
            </a:r>
          </a:p>
          <a:p>
            <a:pPr lvl="0">
              <a:buNone/>
            </a:pP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作用：查看日志信息</a:t>
            </a:r>
            <a:endParaRPr lang="en-US" altLang="zh-CN" sz="2400" dirty="0" smtClean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endParaRPr lang="zh-CN" altLang="zh-CN" sz="2400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04800" y="1295401"/>
            <a:ext cx="8534400" cy="5133995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altLang="zh-CN" sz="2400" dirty="0" smtClean="0">
                <a:solidFill>
                  <a:schemeClr val="tx1"/>
                </a:solidFill>
                <a:effectLst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2000" b="0" dirty="0" smtClean="0">
                <a:solidFill>
                  <a:schemeClr val="tx1"/>
                </a:solidFill>
                <a:effectLst/>
              </a:rPr>
              <a:t>org.n3r.ecaop.core.exception.EcAopRequestParamException: timestamp too old or too new with max diff </a:t>
            </a:r>
            <a:r>
              <a:rPr lang="en-US" altLang="zh-CN" sz="2000" dirty="0" smtClean="0">
                <a:solidFill>
                  <a:schemeClr val="tx1"/>
                </a:solidFill>
                <a:effectLst/>
              </a:rPr>
              <a:t>30</a:t>
            </a:r>
            <a:r>
              <a:rPr lang="en-US" altLang="zh-CN" sz="2000" b="0" dirty="0" smtClean="0">
                <a:solidFill>
                  <a:schemeClr val="tx1"/>
                </a:solidFill>
                <a:effectLst/>
              </a:rPr>
              <a:t> minutes</a:t>
            </a:r>
          </a:p>
          <a:p>
            <a:pPr lvl="0"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effectLst/>
              </a:rPr>
              <a:t>Timestamp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</a:rPr>
              <a:t>与当前系统时间的误差范围超过</a:t>
            </a:r>
            <a:r>
              <a:rPr lang="en-US" altLang="zh-CN" sz="2000" dirty="0" smtClean="0">
                <a:solidFill>
                  <a:schemeClr val="tx1"/>
                </a:solidFill>
                <a:effectLst/>
              </a:rPr>
              <a:t>30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</a:rPr>
              <a:t>分，此时间由</a:t>
            </a:r>
            <a:r>
              <a:rPr lang="en-US" altLang="zh-CN" sz="2000" b="0" dirty="0" smtClean="0">
                <a:solidFill>
                  <a:schemeClr val="tx1"/>
                </a:solidFill>
                <a:effectLst/>
              </a:rPr>
              <a:t>AOP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</a:rPr>
              <a:t>进行设置，具体看提示信息。</a:t>
            </a:r>
            <a:endParaRPr lang="en-US" altLang="zh-CN" sz="2000" b="0" dirty="0" smtClean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r>
              <a:rPr lang="en-US" altLang="zh-CN" sz="2400" dirty="0" smtClean="0">
                <a:solidFill>
                  <a:schemeClr val="tx1"/>
                </a:solidFill>
                <a:effectLst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、</a:t>
            </a:r>
            <a:r>
              <a:rPr lang="en-US" altLang="zh-CN" sz="2000" b="0" dirty="0" smtClean="0">
                <a:solidFill>
                  <a:schemeClr val="tx1"/>
                </a:solidFill>
                <a:effectLst/>
              </a:rPr>
              <a:t>org.n3r.ecaop.core.exception.EcAopRequestParamException: </a:t>
            </a:r>
            <a:r>
              <a:rPr lang="en-US" altLang="zh-CN" sz="2000" dirty="0" smtClean="0">
                <a:solidFill>
                  <a:schemeClr val="tx1"/>
                </a:solidFill>
                <a:effectLst/>
              </a:rPr>
              <a:t>province</a:t>
            </a:r>
            <a:r>
              <a:rPr lang="en-US" altLang="zh-CN" sz="2000" b="0" dirty="0" smtClean="0">
                <a:solidFill>
                  <a:schemeClr val="tx1"/>
                </a:solidFill>
                <a:effectLst/>
              </a:rPr>
              <a:t> is required!</a:t>
            </a:r>
          </a:p>
          <a:p>
            <a:pPr lvl="0"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effectLst/>
              </a:rPr>
              <a:t>	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</a:rPr>
              <a:t>必传节点未传</a:t>
            </a:r>
            <a:endParaRPr lang="en-US" altLang="zh-CN" sz="2000" b="0" dirty="0" smtClean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r>
              <a:rPr lang="en-US" altLang="zh-CN" sz="2400" dirty="0" smtClean="0">
                <a:solidFill>
                  <a:schemeClr val="tx1"/>
                </a:solidFill>
                <a:effectLst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effectLst/>
              </a:rPr>
              <a:t>、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</a:rPr>
              <a:t>常见状态码含义</a:t>
            </a:r>
            <a:endParaRPr lang="en-US" altLang="zh-CN" sz="2000" b="0" dirty="0" smtClean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effectLst/>
              </a:rPr>
              <a:t>	440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</a:rPr>
              <a:t>：请求参数有误</a:t>
            </a:r>
            <a:endParaRPr lang="en-US" altLang="zh-CN" sz="2000" b="0" dirty="0" smtClean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effectLst/>
              </a:rPr>
              <a:t>	200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</a:rPr>
              <a:t>：成功</a:t>
            </a:r>
            <a:endParaRPr lang="en-US" altLang="zh-CN" sz="2000" b="0" dirty="0" smtClean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effectLst/>
              </a:rPr>
              <a:t>	560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</a:rPr>
              <a:t>：返回报文报文体异常</a:t>
            </a:r>
            <a:endParaRPr lang="en-US" altLang="zh-CN" sz="2000" b="0" dirty="0" smtClean="0">
              <a:solidFill>
                <a:schemeClr val="tx1"/>
              </a:solidFill>
              <a:effectLst/>
            </a:endParaRPr>
          </a:p>
          <a:p>
            <a:pPr lvl="0"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effectLst/>
              </a:rPr>
              <a:t>	600</a:t>
            </a:r>
            <a:r>
              <a:rPr lang="zh-CN" altLang="en-US" sz="2000" b="0" dirty="0" smtClean="0">
                <a:solidFill>
                  <a:schemeClr val="tx1"/>
                </a:solidFill>
                <a:effectLst/>
              </a:rPr>
              <a:t>：返回报文报文头异常</a:t>
            </a:r>
            <a:endParaRPr lang="zh-CN" altLang="zh-CN" sz="2000" b="0" dirty="0" smtClean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0" y="6572250"/>
            <a:ext cx="1571625" cy="285750"/>
          </a:xfrm>
          <a:prstGeom prst="rect">
            <a:avLst/>
          </a:prstGeom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427388-6086-4DFA-8FF9-C70839AD25CC}" type="slidenum">
              <a:rPr lang="en-US" altLang="zh-CN"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54275" name="矩形 5"/>
          <p:cNvSpPr>
            <a:spLocks noChangeArrowheads="1"/>
          </p:cNvSpPr>
          <p:nvPr/>
        </p:nvSpPr>
        <p:spPr bwMode="auto">
          <a:xfrm>
            <a:off x="1857356" y="2357430"/>
            <a:ext cx="52705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谢谢</a:t>
            </a:r>
            <a:endParaRPr lang="en-US" altLang="zh-CN" sz="8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5" name="AutoShape 1026"/>
          <p:cNvSpPr>
            <a:spLocks noChangeArrowheads="1"/>
          </p:cNvSpPr>
          <p:nvPr/>
        </p:nvSpPr>
        <p:spPr bwMode="gray">
          <a:xfrm>
            <a:off x="2051720" y="4797152"/>
            <a:ext cx="4419600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怎么测试</a:t>
            </a:r>
            <a:r>
              <a:rPr lang="en-US" altLang="zh-CN" sz="2400" b="1" dirty="0" smtClean="0">
                <a:latin typeface="+mj-ea"/>
              </a:rPr>
              <a:t>AOP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6" name="AutoShape 1026"/>
          <p:cNvSpPr>
            <a:spLocks noChangeArrowheads="1"/>
          </p:cNvSpPr>
          <p:nvPr/>
        </p:nvSpPr>
        <p:spPr bwMode="gray">
          <a:xfrm>
            <a:off x="2295525" y="3492500"/>
            <a:ext cx="4419600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+mj-ea"/>
                <a:ea typeface="+mj-ea"/>
              </a:rPr>
              <a:t>AOP</a:t>
            </a:r>
            <a:r>
              <a:rPr lang="zh-CN" altLang="en-US" sz="2400" b="1" dirty="0" smtClean="0">
                <a:latin typeface="+mj-ea"/>
                <a:ea typeface="+mj-ea"/>
              </a:rPr>
              <a:t>都做什么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7" name="AutoShape 1026"/>
          <p:cNvSpPr>
            <a:spLocks noChangeArrowheads="1"/>
          </p:cNvSpPr>
          <p:nvPr/>
        </p:nvSpPr>
        <p:spPr bwMode="gray">
          <a:xfrm>
            <a:off x="1857375" y="2143125"/>
            <a:ext cx="4419600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什么是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AOP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AutoShape 1031"/>
          <p:cNvSpPr>
            <a:spLocks noChangeArrowheads="1"/>
          </p:cNvSpPr>
          <p:nvPr/>
        </p:nvSpPr>
        <p:spPr bwMode="ltGray">
          <a:xfrm rot="5400000" flipH="1">
            <a:off x="-2009001" y="1805797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31000">
                <a:srgbClr val="FF0000">
                  <a:alpha val="87000"/>
                </a:srgbClr>
              </a:gs>
              <a:gs pos="100000">
                <a:srgbClr val="FF9900">
                  <a:gamma/>
                  <a:tint val="27451"/>
                  <a:invGamma/>
                </a:srgbClr>
              </a:gs>
            </a:gsLst>
            <a:path path="rect">
              <a:fillToRect r="100000" b="100000"/>
            </a:path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AutoShape 1032"/>
          <p:cNvSpPr>
            <a:spLocks noChangeArrowheads="1"/>
          </p:cNvSpPr>
          <p:nvPr/>
        </p:nvSpPr>
        <p:spPr bwMode="ltGray">
          <a:xfrm rot="5400000">
            <a:off x="-2441575" y="1489075"/>
            <a:ext cx="4824412" cy="4770438"/>
          </a:xfrm>
          <a:custGeom>
            <a:avLst/>
            <a:gdLst>
              <a:gd name="T0" fmla="*/ 2412207 w 21600"/>
              <a:gd name="T1" fmla="*/ 0 h 21600"/>
              <a:gd name="T2" fmla="*/ 36183 w 21600"/>
              <a:gd name="T3" fmla="*/ 2349441 h 21600"/>
              <a:gd name="T4" fmla="*/ 2412207 w 21600"/>
              <a:gd name="T5" fmla="*/ 71115 h 21600"/>
              <a:gd name="T6" fmla="*/ 4788230 w 21600"/>
              <a:gd name="T7" fmla="*/ 2349441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0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1" name="Group 1043"/>
          <p:cNvGrpSpPr>
            <a:grpSpLocks/>
          </p:cNvGrpSpPr>
          <p:nvPr/>
        </p:nvGrpSpPr>
        <p:grpSpPr bwMode="auto">
          <a:xfrm>
            <a:off x="1643063" y="2214563"/>
            <a:ext cx="381000" cy="381000"/>
            <a:chOff x="2078" y="1680"/>
            <a:chExt cx="1615" cy="1615"/>
          </a:xfrm>
        </p:grpSpPr>
        <p:sp>
          <p:nvSpPr>
            <p:cNvPr id="32" name="Oval 104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104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104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Oval 104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104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Oval 104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Group 1050"/>
          <p:cNvGrpSpPr>
            <a:grpSpLocks/>
          </p:cNvGrpSpPr>
          <p:nvPr/>
        </p:nvGrpSpPr>
        <p:grpSpPr bwMode="auto">
          <a:xfrm>
            <a:off x="2143125" y="3578225"/>
            <a:ext cx="381000" cy="381000"/>
            <a:chOff x="2078" y="1680"/>
            <a:chExt cx="1615" cy="1615"/>
          </a:xfrm>
        </p:grpSpPr>
        <p:sp>
          <p:nvSpPr>
            <p:cNvPr id="39" name="Oval 105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105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105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Oval 105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105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Oval 105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5" name="Group 1057"/>
          <p:cNvGrpSpPr>
            <a:grpSpLocks/>
          </p:cNvGrpSpPr>
          <p:nvPr/>
        </p:nvGrpSpPr>
        <p:grpSpPr bwMode="auto">
          <a:xfrm>
            <a:off x="1833563" y="4845050"/>
            <a:ext cx="381000" cy="381000"/>
            <a:chOff x="2078" y="1680"/>
            <a:chExt cx="1615" cy="1615"/>
          </a:xfrm>
        </p:grpSpPr>
        <p:sp>
          <p:nvSpPr>
            <p:cNvPr id="46" name="Oval 105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105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Oval 106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Oval 106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106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106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什么是</a:t>
            </a:r>
            <a:r>
              <a:rPr lang="en-US" altLang="zh-CN" dirty="0" smtClean="0">
                <a:latin typeface="+mj-ea"/>
                <a:ea typeface="+mj-ea"/>
              </a:rPr>
              <a:t>AOP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+mn-ea"/>
                <a:ea typeface="+mn-ea"/>
              </a:rPr>
              <a:t>AOP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的介绍</a:t>
            </a:r>
            <a:endParaRPr lang="en-US" altLang="zh-CN" sz="24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全称：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</a:rPr>
              <a:t>bility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O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</a:rPr>
              <a:t>pen </a:t>
            </a:r>
            <a:r>
              <a:rPr lang="en-US" altLang="zh-CN" sz="2000" b="1" dirty="0" smtClean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en-US" altLang="zh-CN" sz="2000" b="0" dirty="0" smtClean="0">
                <a:solidFill>
                  <a:schemeClr val="tx1"/>
                </a:solidFill>
                <a:latin typeface="+mn-ea"/>
                <a:ea typeface="+mn-ea"/>
              </a:rPr>
              <a:t>latform </a:t>
            </a:r>
          </a:p>
          <a:p>
            <a:pPr lvl="2">
              <a:lnSpc>
                <a:spcPct val="150000"/>
              </a:lnSpc>
            </a:pP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能力开放平台</a:t>
            </a:r>
            <a:endParaRPr lang="en-US" altLang="zh-CN" sz="1800" b="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AOP 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是一个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API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开放平台，每个</a:t>
            </a:r>
            <a:r>
              <a:rPr lang="en-US" altLang="zh-CN" sz="2000" dirty="0" smtClean="0">
                <a:solidFill>
                  <a:schemeClr val="tx1"/>
                </a:solidFill>
                <a:latin typeface="+mn-ea"/>
                <a:ea typeface="+mn-ea"/>
              </a:rPr>
              <a:t>API</a:t>
            </a:r>
            <a:r>
              <a:rPr lang="zh-CN" altLang="en-US" sz="2000" dirty="0" smtClean="0">
                <a:solidFill>
                  <a:schemeClr val="tx1"/>
                </a:solidFill>
                <a:latin typeface="+mn-ea"/>
                <a:ea typeface="+mn-ea"/>
              </a:rPr>
              <a:t>对应一个原子能力</a:t>
            </a:r>
            <a:endParaRPr lang="en-US" altLang="zh-CN" sz="2000" b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为啥要有</a:t>
            </a:r>
            <a:r>
              <a:rPr lang="en-US" altLang="zh-CN" dirty="0" smtClean="0">
                <a:latin typeface="+mj-ea"/>
                <a:ea typeface="+mj-ea"/>
              </a:rPr>
              <a:t>AOP</a:t>
            </a:r>
            <a:r>
              <a:rPr lang="zh-CN" altLang="en-US" dirty="0" smtClean="0">
                <a:latin typeface="+mj-ea"/>
                <a:ea typeface="+mj-ea"/>
              </a:rPr>
              <a:t>？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	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联通作为一个电信运营商，掌控着手机，固话，宽带，号码，</a:t>
            </a:r>
            <a:r>
              <a:rPr lang="en-US" altLang="zh-CN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USIM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卡等资源，掌握着客户资料，话费余额，积分数量等信息，还能进行开户，返销，变更等业务的受理。</a:t>
            </a:r>
            <a:endParaRPr lang="en-US" altLang="zh-CN" sz="2400" b="0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	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联通不可能把鸡蛋都放在一个篮子里，那样风险太大，于是就有个各式各样的系统。</a:t>
            </a:r>
            <a:endParaRPr lang="en-US" altLang="zh-CN" sz="2400" b="0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3GESS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：负责终端管理，</a:t>
            </a:r>
            <a:r>
              <a:rPr lang="en-US" altLang="zh-CN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185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号码管理，南</a:t>
            </a:r>
            <a:r>
              <a:rPr lang="en-US" altLang="zh-CN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25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省</a:t>
            </a:r>
            <a:r>
              <a:rPr lang="en-US" altLang="zh-CN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3G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业务受理。</a:t>
            </a:r>
            <a:endParaRPr lang="en-US" altLang="zh-CN" sz="2400" b="0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北六</a:t>
            </a:r>
            <a:r>
              <a:rPr lang="en-US" altLang="zh-CN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ESS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：负责</a:t>
            </a:r>
            <a:r>
              <a:rPr lang="en-US" altLang="zh-CN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6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省业务受理，</a:t>
            </a:r>
            <a:r>
              <a:rPr lang="en-US" altLang="zh-CN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2G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，</a:t>
            </a:r>
            <a:r>
              <a:rPr lang="en-US" altLang="zh-CN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3G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，固网等。</a:t>
            </a:r>
            <a:endParaRPr lang="en-US" altLang="zh-CN" sz="2400" b="0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总部</a:t>
            </a:r>
            <a:r>
              <a:rPr lang="en-US" altLang="zh-CN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CRM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：负责</a:t>
            </a:r>
            <a:r>
              <a:rPr lang="en-US" altLang="zh-CN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USIM</a:t>
            </a:r>
            <a:r>
              <a:rPr lang="zh-CN" altLang="en-US" sz="2400" b="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卡相关。</a:t>
            </a:r>
            <a:endParaRPr lang="en-US" altLang="zh-CN" sz="2400" b="0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</a:rPr>
              <a:t>．．．．．．</a:t>
            </a:r>
            <a:endParaRPr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系统框架图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8760" y="-603448"/>
            <a:ext cx="12601400" cy="7975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为啥要有</a:t>
            </a:r>
            <a:r>
              <a:rPr lang="en-US" altLang="zh-CN" dirty="0" smtClean="0">
                <a:latin typeface="+mj-ea"/>
                <a:ea typeface="+mj-ea"/>
              </a:rPr>
              <a:t>AOP</a:t>
            </a:r>
            <a:r>
              <a:rPr lang="zh-CN" altLang="en-US" dirty="0" smtClean="0">
                <a:latin typeface="+mj-ea"/>
                <a:ea typeface="+mj-ea"/>
              </a:rPr>
              <a:t>？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400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做一笔预付费合约开户需要和哪些系统交互？</a:t>
            </a:r>
            <a:endParaRPr lang="en-US" altLang="zh-CN" sz="2400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400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、涉及手机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-&gt;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3GESS(3G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管理终端销售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、手机号码，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186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号码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-&gt;OCS 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在线计费系统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USIM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卡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-&gt;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总部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CRM(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客户关系系统</a:t>
            </a:r>
            <a:r>
              <a:rPr lang="en-US" altLang="zh-CN" sz="2400" dirty="0"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400" dirty="0" smtClean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、数据沉淀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-&gt;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省份</a:t>
            </a:r>
            <a:r>
              <a:rPr lang="en-US" altLang="zh-CN" sz="2400" dirty="0" smtClean="0">
                <a:solidFill>
                  <a:schemeClr val="tx1"/>
                </a:solidFill>
                <a:effectLst/>
                <a:latin typeface="+mn-ea"/>
                <a:ea typeface="+mn-ea"/>
              </a:rPr>
              <a:t>BSS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为啥要有</a:t>
            </a:r>
            <a:r>
              <a:rPr lang="en-US" altLang="zh-CN" dirty="0" smtClean="0">
                <a:latin typeface="+mj-ea"/>
                <a:ea typeface="+mj-ea"/>
              </a:rPr>
              <a:t>AOP</a:t>
            </a:r>
            <a:r>
              <a:rPr lang="zh-CN" altLang="en-US" dirty="0" smtClean="0">
                <a:latin typeface="+mj-ea"/>
                <a:ea typeface="+mj-ea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+mn-ea"/>
                <a:ea typeface="+mn-ea"/>
              </a:rPr>
              <a:t>AOP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ea typeface="+mn-ea"/>
              </a:rPr>
              <a:t>凌驾于系统之间</a:t>
            </a:r>
            <a:endParaRPr lang="en-US" altLang="zh-CN" sz="2400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83568" y="2132856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业务受理系统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275856" y="2060848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6228184" y="1916832"/>
            <a:ext cx="1512168" cy="3024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3GESS</a:t>
            </a:r>
          </a:p>
          <a:p>
            <a:pPr algn="ctr"/>
            <a:r>
              <a:rPr lang="zh-CN" altLang="en-US" dirty="0" smtClean="0"/>
              <a:t>总部</a:t>
            </a:r>
            <a:r>
              <a:rPr lang="en-US" altLang="zh-CN" dirty="0" smtClean="0"/>
              <a:t>CRM</a:t>
            </a:r>
          </a:p>
          <a:p>
            <a:pPr algn="ctr"/>
            <a:r>
              <a:rPr lang="en-US" altLang="zh-CN" dirty="0" smtClean="0"/>
              <a:t>OCS</a:t>
            </a:r>
          </a:p>
          <a:p>
            <a:pPr algn="ctr"/>
            <a:r>
              <a:rPr lang="zh-CN" altLang="en-US" dirty="0" smtClean="0"/>
              <a:t>省分</a:t>
            </a:r>
            <a:r>
              <a:rPr lang="en-US" altLang="zh-CN" dirty="0" smtClean="0"/>
              <a:t>BSS</a:t>
            </a:r>
          </a:p>
          <a:p>
            <a:pPr algn="ctr"/>
            <a:r>
              <a:rPr lang="zh-CN" altLang="en-US" dirty="0" smtClean="0"/>
              <a:t>等</a:t>
            </a:r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203848" y="4005064"/>
            <a:ext cx="194421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AOP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683568" y="4005064"/>
            <a:ext cx="172819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业务受理系统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148064" y="2492896"/>
            <a:ext cx="108012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2483768" y="2492896"/>
            <a:ext cx="79208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箭头 13"/>
          <p:cNvSpPr/>
          <p:nvPr/>
        </p:nvSpPr>
        <p:spPr>
          <a:xfrm>
            <a:off x="5220072" y="4365104"/>
            <a:ext cx="1008112" cy="72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>
            <a:off x="2483768" y="4365104"/>
            <a:ext cx="720080" cy="720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5" name="AutoShape 1026"/>
          <p:cNvSpPr>
            <a:spLocks noChangeArrowheads="1"/>
          </p:cNvSpPr>
          <p:nvPr/>
        </p:nvSpPr>
        <p:spPr bwMode="gray">
          <a:xfrm>
            <a:off x="2009775" y="4786313"/>
            <a:ext cx="4419600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+mj-ea"/>
              </a:rPr>
              <a:t>怎么测试</a:t>
            </a:r>
            <a:r>
              <a:rPr lang="en-US" altLang="zh-CN" sz="2400" b="1" dirty="0">
                <a:latin typeface="+mj-ea"/>
              </a:rPr>
              <a:t>AOP</a:t>
            </a:r>
            <a:endParaRPr lang="zh-CN" altLang="en-US" sz="2400" b="1" dirty="0">
              <a:latin typeface="+mj-ea"/>
            </a:endParaRPr>
          </a:p>
        </p:txBody>
      </p:sp>
      <p:sp>
        <p:nvSpPr>
          <p:cNvPr id="6" name="AutoShape 1026"/>
          <p:cNvSpPr>
            <a:spLocks noChangeArrowheads="1"/>
          </p:cNvSpPr>
          <p:nvPr/>
        </p:nvSpPr>
        <p:spPr bwMode="gray">
          <a:xfrm>
            <a:off x="2295525" y="3492500"/>
            <a:ext cx="4419600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+mj-ea"/>
                <a:ea typeface="+mj-ea"/>
              </a:rPr>
              <a:t>AOP</a:t>
            </a:r>
            <a:r>
              <a:rPr lang="zh-CN" altLang="en-US" sz="2400" b="1" dirty="0" smtClean="0">
                <a:latin typeface="+mj-ea"/>
                <a:ea typeface="+mj-ea"/>
              </a:rPr>
              <a:t>都做什么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7" name="AutoShape 1026"/>
          <p:cNvSpPr>
            <a:spLocks noChangeArrowheads="1"/>
          </p:cNvSpPr>
          <p:nvPr/>
        </p:nvSpPr>
        <p:spPr bwMode="gray">
          <a:xfrm>
            <a:off x="1857375" y="2143125"/>
            <a:ext cx="4419600" cy="508000"/>
          </a:xfrm>
          <a:prstGeom prst="roundRect">
            <a:avLst>
              <a:gd name="adj" fmla="val 50000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什么是</a:t>
            </a: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AOP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AutoShape 1031"/>
          <p:cNvSpPr>
            <a:spLocks noChangeArrowheads="1"/>
          </p:cNvSpPr>
          <p:nvPr/>
        </p:nvSpPr>
        <p:spPr bwMode="ltGray">
          <a:xfrm rot="5400000" flipH="1">
            <a:off x="-2009001" y="1805797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31000">
                <a:srgbClr val="FF0000">
                  <a:alpha val="87000"/>
                </a:srgbClr>
              </a:gs>
              <a:gs pos="100000">
                <a:srgbClr val="FF9900">
                  <a:gamma/>
                  <a:tint val="27451"/>
                  <a:invGamma/>
                </a:srgbClr>
              </a:gs>
            </a:gsLst>
            <a:path path="rect">
              <a:fillToRect r="100000" b="100000"/>
            </a:path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9" name="AutoShape 1032"/>
          <p:cNvSpPr>
            <a:spLocks noChangeArrowheads="1"/>
          </p:cNvSpPr>
          <p:nvPr/>
        </p:nvSpPr>
        <p:spPr bwMode="ltGray">
          <a:xfrm rot="5400000">
            <a:off x="-2441575" y="1489075"/>
            <a:ext cx="4824412" cy="4770438"/>
          </a:xfrm>
          <a:custGeom>
            <a:avLst/>
            <a:gdLst>
              <a:gd name="T0" fmla="*/ 2412207 w 21600"/>
              <a:gd name="T1" fmla="*/ 0 h 21600"/>
              <a:gd name="T2" fmla="*/ 36183 w 21600"/>
              <a:gd name="T3" fmla="*/ 2349441 h 21600"/>
              <a:gd name="T4" fmla="*/ 2412207 w 21600"/>
              <a:gd name="T5" fmla="*/ 71115 h 21600"/>
              <a:gd name="T6" fmla="*/ 4788230 w 21600"/>
              <a:gd name="T7" fmla="*/ 2349441 h 21600"/>
              <a:gd name="T8" fmla="*/ 0 60000 65536"/>
              <a:gd name="T9" fmla="*/ 0 60000 65536"/>
              <a:gd name="T10" fmla="*/ 0 60000 65536"/>
              <a:gd name="T11" fmla="*/ 0 60000 65536"/>
              <a:gd name="T12" fmla="*/ 401 w 21600"/>
              <a:gd name="T13" fmla="*/ 0 h 21600"/>
              <a:gd name="T14" fmla="*/ 21199 w 21600"/>
              <a:gd name="T15" fmla="*/ 136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0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Group 1043"/>
          <p:cNvGrpSpPr>
            <a:grpSpLocks/>
          </p:cNvGrpSpPr>
          <p:nvPr/>
        </p:nvGrpSpPr>
        <p:grpSpPr bwMode="auto">
          <a:xfrm>
            <a:off x="1643063" y="2214563"/>
            <a:ext cx="381000" cy="381000"/>
            <a:chOff x="2078" y="1680"/>
            <a:chExt cx="1615" cy="1615"/>
          </a:xfrm>
        </p:grpSpPr>
        <p:sp>
          <p:nvSpPr>
            <p:cNvPr id="32" name="Oval 104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104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1046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Oval 104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1048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Oval 104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" name="Group 1050"/>
          <p:cNvGrpSpPr>
            <a:grpSpLocks/>
          </p:cNvGrpSpPr>
          <p:nvPr/>
        </p:nvGrpSpPr>
        <p:grpSpPr bwMode="auto">
          <a:xfrm>
            <a:off x="2143125" y="3578225"/>
            <a:ext cx="381000" cy="381000"/>
            <a:chOff x="2078" y="1680"/>
            <a:chExt cx="1615" cy="1615"/>
          </a:xfrm>
        </p:grpSpPr>
        <p:sp>
          <p:nvSpPr>
            <p:cNvPr id="39" name="Oval 105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105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Oval 105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Oval 105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105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Oval 105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Group 1057"/>
          <p:cNvGrpSpPr>
            <a:grpSpLocks/>
          </p:cNvGrpSpPr>
          <p:nvPr/>
        </p:nvGrpSpPr>
        <p:grpSpPr bwMode="auto">
          <a:xfrm>
            <a:off x="1833563" y="4845050"/>
            <a:ext cx="381000" cy="381000"/>
            <a:chOff x="2078" y="1680"/>
            <a:chExt cx="1615" cy="1615"/>
          </a:xfrm>
        </p:grpSpPr>
        <p:sp>
          <p:nvSpPr>
            <p:cNvPr id="46" name="Oval 105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105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Oval 106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Oval 106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Oval 106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106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ln>
              <a:headEnd/>
              <a:tailEnd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业务场景功能点贯穿</a:t>
            </a:r>
            <a:r>
              <a:rPr lang="en-US" altLang="zh-CN" dirty="0" smtClean="0"/>
              <a:t>-</a:t>
            </a:r>
            <a:r>
              <a:rPr lang="zh-CN" altLang="en-US" dirty="0" smtClean="0"/>
              <a:t>配置阶段</a:t>
            </a:r>
            <a:endParaRPr lang="zh-CN" altLang="en-US" dirty="0" smtClean="0">
              <a:latin typeface="+mj-ea"/>
              <a:ea typeface="+mj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5558" y="1196752"/>
            <a:ext cx="8784914" cy="5276712"/>
            <a:chOff x="35558" y="1225026"/>
            <a:chExt cx="9000938" cy="5248438"/>
          </a:xfrm>
        </p:grpSpPr>
        <p:grpSp>
          <p:nvGrpSpPr>
            <p:cNvPr id="41" name="组合 32"/>
            <p:cNvGrpSpPr/>
            <p:nvPr/>
          </p:nvGrpSpPr>
          <p:grpSpPr>
            <a:xfrm>
              <a:off x="1523363" y="3967977"/>
              <a:ext cx="4739129" cy="2505487"/>
              <a:chOff x="1523363" y="3967977"/>
              <a:chExt cx="4739129" cy="2505487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1523363" y="3967977"/>
                <a:ext cx="1583328" cy="642929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bg1"/>
                    </a:solidFill>
                  </a:rPr>
                  <a:t>限流</a:t>
                </a:r>
                <a:r>
                  <a:rPr lang="zh-CN" altLang="en-US" sz="1400" b="1" dirty="0" smtClean="0">
                    <a:solidFill>
                      <a:schemeClr val="bg1"/>
                    </a:solidFill>
                  </a:rPr>
                  <a:t>配置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6" name="组合 31"/>
              <p:cNvGrpSpPr/>
              <p:nvPr/>
            </p:nvGrpSpPr>
            <p:grpSpPr>
              <a:xfrm>
                <a:off x="1523363" y="4742457"/>
                <a:ext cx="4739129" cy="1731007"/>
                <a:chOff x="1523363" y="4742457"/>
                <a:chExt cx="4739129" cy="1731007"/>
              </a:xfrm>
            </p:grpSpPr>
            <p:grpSp>
              <p:nvGrpSpPr>
                <p:cNvPr id="67" name="组合 29"/>
                <p:cNvGrpSpPr/>
                <p:nvPr/>
              </p:nvGrpSpPr>
              <p:grpSpPr>
                <a:xfrm>
                  <a:off x="1523363" y="4742457"/>
                  <a:ext cx="2243199" cy="1715727"/>
                  <a:chOff x="1523363" y="4742457"/>
                  <a:chExt cx="2243199" cy="1715727"/>
                </a:xfrm>
              </p:grpSpPr>
              <p:sp>
                <p:nvSpPr>
                  <p:cNvPr id="71" name="左箭头 17"/>
                  <p:cNvSpPr/>
                  <p:nvPr/>
                </p:nvSpPr>
                <p:spPr>
                  <a:xfrm>
                    <a:off x="3227350" y="4966788"/>
                    <a:ext cx="539212" cy="795324"/>
                  </a:xfrm>
                  <a:prstGeom prst="leftArrow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2" name="圆角矩形 19"/>
                  <p:cNvSpPr/>
                  <p:nvPr/>
                </p:nvSpPr>
                <p:spPr>
                  <a:xfrm>
                    <a:off x="1523363" y="4742457"/>
                    <a:ext cx="1583328" cy="171572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 smtClean="0">
                        <a:solidFill>
                          <a:schemeClr val="tx1"/>
                        </a:solidFill>
                      </a:rPr>
                      <a:t>对应能力订阅模块。对商城调用进行限流配置。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8" name="组合 30"/>
                <p:cNvGrpSpPr/>
                <p:nvPr/>
              </p:nvGrpSpPr>
              <p:grpSpPr>
                <a:xfrm>
                  <a:off x="3954016" y="4757737"/>
                  <a:ext cx="2308476" cy="1715727"/>
                  <a:chOff x="3954016" y="4757737"/>
                  <a:chExt cx="2308476" cy="1715727"/>
                </a:xfrm>
              </p:grpSpPr>
              <p:sp>
                <p:nvSpPr>
                  <p:cNvPr id="69" name="圆角矩形 16"/>
                  <p:cNvSpPr/>
                  <p:nvPr/>
                </p:nvSpPr>
                <p:spPr>
                  <a:xfrm>
                    <a:off x="3954016" y="4757737"/>
                    <a:ext cx="1583328" cy="171572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 smtClean="0">
                        <a:solidFill>
                          <a:schemeClr val="tx1"/>
                        </a:solidFill>
                      </a:rPr>
                      <a:t>对应能力订阅模块。定义</a:t>
                    </a:r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商</a:t>
                    </a:r>
                    <a:r>
                      <a:rPr lang="zh-CN" altLang="en-US" sz="1400" b="1" dirty="0" smtClean="0">
                        <a:solidFill>
                          <a:schemeClr val="tx1"/>
                        </a:solidFill>
                      </a:rPr>
                      <a:t>城能够使用一键开户开放能力。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左箭头 20"/>
                  <p:cNvSpPr/>
                  <p:nvPr/>
                </p:nvSpPr>
                <p:spPr>
                  <a:xfrm>
                    <a:off x="5723280" y="4966788"/>
                    <a:ext cx="539212" cy="795324"/>
                  </a:xfrm>
                  <a:prstGeom prst="leftArrow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42" name="组合 38"/>
            <p:cNvGrpSpPr/>
            <p:nvPr/>
          </p:nvGrpSpPr>
          <p:grpSpPr>
            <a:xfrm>
              <a:off x="35558" y="1225026"/>
              <a:ext cx="9000938" cy="5248438"/>
              <a:chOff x="35558" y="1225026"/>
              <a:chExt cx="9000938" cy="5248438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3923928" y="1999506"/>
                <a:ext cx="1583328" cy="171572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>
                    <a:solidFill>
                      <a:schemeClr val="tx1"/>
                    </a:solidFill>
                  </a:rPr>
                  <a:t>对应能力注册模块。定义客户资料校验、占号、占终端、费用、预提交、正式提交等原子能力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组合 37"/>
              <p:cNvGrpSpPr/>
              <p:nvPr/>
            </p:nvGrpSpPr>
            <p:grpSpPr>
              <a:xfrm>
                <a:off x="35558" y="1225026"/>
                <a:ext cx="9000938" cy="5248438"/>
                <a:chOff x="35558" y="1225026"/>
                <a:chExt cx="9000938" cy="5248438"/>
              </a:xfrm>
            </p:grpSpPr>
            <p:grpSp>
              <p:nvGrpSpPr>
                <p:cNvPr id="45" name="组合 34"/>
                <p:cNvGrpSpPr/>
                <p:nvPr/>
              </p:nvGrpSpPr>
              <p:grpSpPr>
                <a:xfrm>
                  <a:off x="3954016" y="3983257"/>
                  <a:ext cx="4074368" cy="2490207"/>
                  <a:chOff x="3954016" y="3983257"/>
                  <a:chExt cx="4074368" cy="2490207"/>
                </a:xfrm>
              </p:grpSpPr>
              <p:sp>
                <p:nvSpPr>
                  <p:cNvPr id="61" name="圆角矩形 12"/>
                  <p:cNvSpPr/>
                  <p:nvPr/>
                </p:nvSpPr>
                <p:spPr>
                  <a:xfrm>
                    <a:off x="6445056" y="4757737"/>
                    <a:ext cx="1583328" cy="1715727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 smtClean="0">
                        <a:solidFill>
                          <a:schemeClr val="tx1"/>
                        </a:solidFill>
                      </a:rPr>
                      <a:t>对应能力注册模块。定义开放能力</a:t>
                    </a:r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对应</a:t>
                    </a:r>
                    <a:r>
                      <a:rPr lang="zh-CN" altLang="en-US" sz="1400" b="1" dirty="0" smtClean="0">
                        <a:solidFill>
                          <a:schemeClr val="tx1"/>
                        </a:solidFill>
                      </a:rPr>
                      <a:t>参数信息用于校验</a:t>
                    </a:r>
                    <a:r>
                      <a:rPr lang="en-US" altLang="zh-CN" sz="1400" b="1" dirty="0" smtClean="0">
                        <a:solidFill>
                          <a:schemeClr val="tx1"/>
                        </a:solidFill>
                      </a:rPr>
                      <a:t>(</a:t>
                    </a:r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正则约束、是否必输</a:t>
                    </a:r>
                    <a:r>
                      <a:rPr lang="zh-CN" altLang="en-US" sz="1400" b="1" dirty="0" smtClean="0">
                        <a:solidFill>
                          <a:schemeClr val="tx1"/>
                        </a:solidFill>
                      </a:rPr>
                      <a:t>项等</a:t>
                    </a:r>
                    <a:r>
                      <a:rPr lang="en-US" altLang="zh-CN" sz="1400" b="1" dirty="0" smtClean="0">
                        <a:solidFill>
                          <a:schemeClr val="tx1"/>
                        </a:solidFill>
                      </a:rPr>
                      <a:t>)</a:t>
                    </a:r>
                    <a:r>
                      <a:rPr lang="zh-CN" altLang="en-US" sz="1400" b="1" dirty="0">
                        <a:solidFill>
                          <a:schemeClr val="tx1"/>
                        </a:solidFill>
                      </a:rPr>
                      <a:t>。</a:t>
                    </a:r>
                  </a:p>
                  <a:p>
                    <a:pPr algn="ctr"/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2" name="组合 33"/>
                  <p:cNvGrpSpPr/>
                  <p:nvPr/>
                </p:nvGrpSpPr>
                <p:grpSpPr>
                  <a:xfrm>
                    <a:off x="3954016" y="3983257"/>
                    <a:ext cx="4074368" cy="642929"/>
                    <a:chOff x="3954016" y="3983257"/>
                    <a:chExt cx="4074368" cy="642929"/>
                  </a:xfrm>
                </p:grpSpPr>
                <p:sp>
                  <p:nvSpPr>
                    <p:cNvPr id="63" name="圆角矩形 11"/>
                    <p:cNvSpPr/>
                    <p:nvPr/>
                  </p:nvSpPr>
                  <p:spPr>
                    <a:xfrm>
                      <a:off x="6445056" y="3983257"/>
                      <a:ext cx="1583328" cy="642929"/>
                    </a:xfrm>
                    <a:prstGeom prst="round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开放能力参数配置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64" name="圆角矩形 15"/>
                    <p:cNvSpPr/>
                    <p:nvPr/>
                  </p:nvSpPr>
                  <p:spPr>
                    <a:xfrm>
                      <a:off x="3954016" y="3983257"/>
                      <a:ext cx="1583328" cy="642929"/>
                    </a:xfrm>
                    <a:prstGeom prst="round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授权配置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6" name="组合 36"/>
                <p:cNvGrpSpPr/>
                <p:nvPr/>
              </p:nvGrpSpPr>
              <p:grpSpPr>
                <a:xfrm>
                  <a:off x="35558" y="1225026"/>
                  <a:ext cx="9000938" cy="4339836"/>
                  <a:chOff x="35558" y="1225026"/>
                  <a:chExt cx="9000938" cy="4339836"/>
                </a:xfrm>
              </p:grpSpPr>
              <p:sp>
                <p:nvSpPr>
                  <p:cNvPr id="47" name="圆角矩形 46"/>
                  <p:cNvSpPr/>
                  <p:nvPr/>
                </p:nvSpPr>
                <p:spPr>
                  <a:xfrm>
                    <a:off x="3923928" y="1225026"/>
                    <a:ext cx="1583328" cy="642929"/>
                  </a:xfrm>
                  <a:prstGeom prst="round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b="1" dirty="0">
                        <a:solidFill>
                          <a:schemeClr val="bg1"/>
                        </a:solidFill>
                      </a:rPr>
                      <a:t>原子</a:t>
                    </a:r>
                    <a:r>
                      <a:rPr lang="zh-CN" altLang="en-US" sz="1400" b="1" dirty="0" smtClean="0">
                        <a:solidFill>
                          <a:schemeClr val="bg1"/>
                        </a:solidFill>
                      </a:rPr>
                      <a:t>能力配置</a:t>
                    </a:r>
                    <a:endParaRPr lang="zh-CN" alt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8" name="右弧形箭头 47"/>
                  <p:cNvSpPr/>
                  <p:nvPr/>
                </p:nvSpPr>
                <p:spPr>
                  <a:xfrm>
                    <a:off x="8244408" y="3044582"/>
                    <a:ext cx="792088" cy="2520280"/>
                  </a:xfrm>
                  <a:prstGeom prst="curvedLeftArrow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9" name="组合 25"/>
                  <p:cNvGrpSpPr/>
                  <p:nvPr/>
                </p:nvGrpSpPr>
                <p:grpSpPr>
                  <a:xfrm>
                    <a:off x="35558" y="1225026"/>
                    <a:ext cx="3818058" cy="2490207"/>
                    <a:chOff x="35558" y="1225026"/>
                    <a:chExt cx="3818058" cy="2490207"/>
                  </a:xfrm>
                </p:grpSpPr>
                <p:sp>
                  <p:nvSpPr>
                    <p:cNvPr id="54" name="圆角矩形 6"/>
                    <p:cNvSpPr/>
                    <p:nvPr/>
                  </p:nvSpPr>
                  <p:spPr>
                    <a:xfrm>
                      <a:off x="1523363" y="1999506"/>
                      <a:ext cx="1583328" cy="1715727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对应接入管理模块。配置商城、北六、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3GE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系统信息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标识、密钥、通讯地址等</a:t>
                      </a:r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右箭头 7"/>
                    <p:cNvSpPr/>
                    <p:nvPr/>
                  </p:nvSpPr>
                  <p:spPr>
                    <a:xfrm>
                      <a:off x="3277552" y="2319636"/>
                      <a:ext cx="576064" cy="688852"/>
                    </a:xfrm>
                    <a:prstGeom prst="rightArrow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56" name="组合 24"/>
                    <p:cNvGrpSpPr/>
                    <p:nvPr/>
                  </p:nvGrpSpPr>
                  <p:grpSpPr>
                    <a:xfrm>
                      <a:off x="35558" y="1225026"/>
                      <a:ext cx="3071133" cy="1802928"/>
                      <a:chOff x="35558" y="1225026"/>
                      <a:chExt cx="3071133" cy="1802928"/>
                    </a:xfrm>
                  </p:grpSpPr>
                  <p:sp>
                    <p:nvSpPr>
                      <p:cNvPr id="57" name="圆角矩形 5"/>
                      <p:cNvSpPr/>
                      <p:nvPr/>
                    </p:nvSpPr>
                    <p:spPr>
                      <a:xfrm>
                        <a:off x="1523363" y="1225026"/>
                        <a:ext cx="1583328" cy="642929"/>
                      </a:xfrm>
                      <a:prstGeom prst="roundRect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400" b="1" dirty="0" smtClean="0">
                            <a:solidFill>
                              <a:schemeClr val="bg1"/>
                            </a:solidFill>
                          </a:rPr>
                          <a:t>接入方配置</a:t>
                        </a:r>
                        <a:endParaRPr lang="zh-CN" altLang="en-US" sz="1400" b="1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grpSp>
                    <p:nvGrpSpPr>
                      <p:cNvPr id="58" name="组合 23"/>
                      <p:cNvGrpSpPr/>
                      <p:nvPr/>
                    </p:nvGrpSpPr>
                    <p:grpSpPr>
                      <a:xfrm>
                        <a:off x="35558" y="2177024"/>
                        <a:ext cx="1356674" cy="850930"/>
                        <a:chOff x="35558" y="2177024"/>
                        <a:chExt cx="1356674" cy="850930"/>
                      </a:xfrm>
                    </p:grpSpPr>
                    <p:pic>
                      <p:nvPicPr>
                        <p:cNvPr id="59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8" y="2177024"/>
                          <a:ext cx="720018" cy="8509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  <p:sp>
                      <p:nvSpPr>
                        <p:cNvPr id="60" name="右箭头 59"/>
                        <p:cNvSpPr/>
                        <p:nvPr/>
                      </p:nvSpPr>
                      <p:spPr>
                        <a:xfrm>
                          <a:off x="816168" y="2319636"/>
                          <a:ext cx="576064" cy="688852"/>
                        </a:xfrm>
                        <a:prstGeom prst="rightArrow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50" name="组合 35"/>
                  <p:cNvGrpSpPr/>
                  <p:nvPr/>
                </p:nvGrpSpPr>
                <p:grpSpPr>
                  <a:xfrm>
                    <a:off x="5723293" y="1225026"/>
                    <a:ext cx="2305091" cy="2490207"/>
                    <a:chOff x="5723293" y="1225026"/>
                    <a:chExt cx="2305091" cy="2490207"/>
                  </a:xfrm>
                </p:grpSpPr>
                <p:sp>
                  <p:nvSpPr>
                    <p:cNvPr id="51" name="右箭头 50"/>
                    <p:cNvSpPr/>
                    <p:nvPr/>
                  </p:nvSpPr>
                  <p:spPr>
                    <a:xfrm>
                      <a:off x="5723293" y="2319636"/>
                      <a:ext cx="576064" cy="688852"/>
                    </a:xfrm>
                    <a:prstGeom prst="rightArrow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2" name="圆角矩形 51"/>
                    <p:cNvSpPr/>
                    <p:nvPr/>
                  </p:nvSpPr>
                  <p:spPr>
                    <a:xfrm>
                      <a:off x="6445056" y="1225026"/>
                      <a:ext cx="1583328" cy="642929"/>
                    </a:xfrm>
                    <a:prstGeom prst="round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</a:rPr>
                        <a:t>开放能力配置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53" name="圆角矩形 52"/>
                    <p:cNvSpPr/>
                    <p:nvPr/>
                  </p:nvSpPr>
                  <p:spPr>
                    <a:xfrm>
                      <a:off x="6445056" y="1999506"/>
                      <a:ext cx="1583328" cy="1715727"/>
                    </a:xfrm>
                    <a:prstGeom prst="round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</a:rPr>
                        <a:t>对应能力注册模块。定义一键开户能力及与原子能力间的映射关系。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亚信联创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026TGp_education_blue_v3 1">
        <a:dk1>
          <a:srgbClr val="336699"/>
        </a:dk1>
        <a:lt1>
          <a:srgbClr val="FFFFFF"/>
        </a:lt1>
        <a:dk2>
          <a:srgbClr val="000000"/>
        </a:dk2>
        <a:lt2>
          <a:srgbClr val="DDDDDD"/>
        </a:lt2>
        <a:accent1>
          <a:srgbClr val="EBA533"/>
        </a:accent1>
        <a:accent2>
          <a:srgbClr val="C78DD7"/>
        </a:accent2>
        <a:accent3>
          <a:srgbClr val="FFFFFF"/>
        </a:accent3>
        <a:accent4>
          <a:srgbClr val="2A5682"/>
        </a:accent4>
        <a:accent5>
          <a:srgbClr val="F3CFAD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6TGp_education_blue_v3 2">
        <a:dk1>
          <a:srgbClr val="046CA6"/>
        </a:dk1>
        <a:lt1>
          <a:srgbClr val="FFFFFF"/>
        </a:lt1>
        <a:dk2>
          <a:srgbClr val="000000"/>
        </a:dk2>
        <a:lt2>
          <a:srgbClr val="DDDDDD"/>
        </a:lt2>
        <a:accent1>
          <a:srgbClr val="81CC74"/>
        </a:accent1>
        <a:accent2>
          <a:srgbClr val="9966FF"/>
        </a:accent2>
        <a:accent3>
          <a:srgbClr val="FFFFFF"/>
        </a:accent3>
        <a:accent4>
          <a:srgbClr val="035B8D"/>
        </a:accent4>
        <a:accent5>
          <a:srgbClr val="C1E2BC"/>
        </a:accent5>
        <a:accent6>
          <a:srgbClr val="8A5CE7"/>
        </a:accent6>
        <a:hlink>
          <a:srgbClr val="DDB52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6TGp_education_blue_v3 3">
        <a:dk1>
          <a:srgbClr val="5955AB"/>
        </a:dk1>
        <a:lt1>
          <a:srgbClr val="FFFFFF"/>
        </a:lt1>
        <a:dk2>
          <a:srgbClr val="000000"/>
        </a:dk2>
        <a:lt2>
          <a:srgbClr val="DDDDDD"/>
        </a:lt2>
        <a:accent1>
          <a:srgbClr val="8BA3BD"/>
        </a:accent1>
        <a:accent2>
          <a:srgbClr val="CF934B"/>
        </a:accent2>
        <a:accent3>
          <a:srgbClr val="FFFFFF"/>
        </a:accent3>
        <a:accent4>
          <a:srgbClr val="4B4791"/>
        </a:accent4>
        <a:accent5>
          <a:srgbClr val="C4CEDB"/>
        </a:accent5>
        <a:accent6>
          <a:srgbClr val="BB8543"/>
        </a:accent6>
        <a:hlink>
          <a:srgbClr val="3B8FB1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亚信联创</Template>
  <TotalTime>1768</TotalTime>
  <Words>489</Words>
  <Application>Microsoft Office PowerPoint</Application>
  <PresentationFormat>全屏显示(4:3)</PresentationFormat>
  <Paragraphs>108</Paragraphs>
  <Slides>15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亚信联创</vt:lpstr>
      <vt:lpstr>EC-AOP培训</vt:lpstr>
      <vt:lpstr>提纲</vt:lpstr>
      <vt:lpstr>什么是AOP</vt:lpstr>
      <vt:lpstr>为啥要有AOP？</vt:lpstr>
      <vt:lpstr>系统框架图</vt:lpstr>
      <vt:lpstr>为啥要有AOP？</vt:lpstr>
      <vt:lpstr>为啥要有AOP？</vt:lpstr>
      <vt:lpstr>提纲</vt:lpstr>
      <vt:lpstr>业务场景功能点贯穿-配置阶段</vt:lpstr>
      <vt:lpstr>业务场景功能点贯穿-运行阶段</vt:lpstr>
      <vt:lpstr>提纲</vt:lpstr>
      <vt:lpstr>AOP协议格式</vt:lpstr>
      <vt:lpstr>测试工具</vt:lpstr>
      <vt:lpstr>常见问题</vt:lpstr>
      <vt:lpstr>PowerPoint 演示文稿</vt:lpstr>
    </vt:vector>
  </TitlesOfParts>
  <Company>联创科技（南京）有限公司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王耀青</dc:creator>
  <cp:lastModifiedBy>sun</cp:lastModifiedBy>
  <cp:revision>216</cp:revision>
  <dcterms:created xsi:type="dcterms:W3CDTF">2010-05-05T07:39:20Z</dcterms:created>
  <dcterms:modified xsi:type="dcterms:W3CDTF">2019-01-10T06:48:33Z</dcterms:modified>
</cp:coreProperties>
</file>