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59" r:id="rId9"/>
    <p:sldId id="260" r:id="rId10"/>
    <p:sldId id="264" r:id="rId11"/>
    <p:sldId id="267" r:id="rId12"/>
    <p:sldId id="278" r:id="rId13"/>
    <p:sldId id="268" r:id="rId14"/>
    <p:sldId id="279" r:id="rId15"/>
    <p:sldId id="280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Zhang" initials="SZ" lastIdx="1" clrIdx="0">
    <p:extLst>
      <p:ext uri="{19B8F6BF-5375-455C-9EA6-DF929625EA0E}">
        <p15:presenceInfo xmlns:p15="http://schemas.microsoft.com/office/powerpoint/2012/main" xmlns="" userId="Steven Z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9043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2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32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63033-04B1-4042-9529-7194216C5F50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9874C-3C79-4849-B0FF-5169C1750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负载均衡器</a:t>
            </a:r>
            <a:r>
              <a:rPr lang="en-US" altLang="zh-CN" dirty="0"/>
              <a:t>F5</a:t>
            </a:r>
            <a:r>
              <a:rPr lang="zh-CN" altLang="en-US" dirty="0"/>
              <a:t>作为处理外界请求的第一道“墙”，将请求分发到</a:t>
            </a:r>
            <a:r>
              <a:rPr lang="en-US" altLang="zh-CN" dirty="0"/>
              <a:t>web</a:t>
            </a:r>
            <a:r>
              <a:rPr lang="zh-CN" altLang="en-US" dirty="0"/>
              <a:t>服务器后，</a:t>
            </a:r>
            <a:r>
              <a:rPr lang="en-US" altLang="zh-CN" dirty="0"/>
              <a:t>web</a:t>
            </a:r>
            <a:r>
              <a:rPr lang="zh-CN" altLang="en-US" dirty="0"/>
              <a:t>服务器上的</a:t>
            </a:r>
            <a:r>
              <a:rPr lang="en-US" altLang="zh-CN" dirty="0" err="1"/>
              <a:t>Nginx</a:t>
            </a:r>
            <a:r>
              <a:rPr lang="zh-CN" altLang="en-US" dirty="0"/>
              <a:t>再进行处理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9874C-3C79-4849-B0FF-5169C1750C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3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2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0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7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64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60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1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6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0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58E01-D496-4866-B080-1C44BEA9724B}" type="datetimeFigureOut">
              <a:rPr lang="zh-CN" altLang="en-US" smtClean="0"/>
              <a:t>2019/1/9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279C-61F3-4FB3-8ABD-8F897F213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67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211.94.67.60:9008/svn/ESS-AOP/trunk/Code/ESS-AOP/N3" TargetMode="External"/><Relationship Id="rId2" Type="http://schemas.openxmlformats.org/officeDocument/2006/relationships/hyperlink" Target="http://211.94.67.60:9008/svn/ESS-AOP/bran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211.94.67.60:9008/svn/ESS-AOP/trunk/Code/ESS-AOP/N3Prod/config/ec-aop-server/production/proconfig" TargetMode="External"/><Relationship Id="rId4" Type="http://schemas.openxmlformats.org/officeDocument/2006/relationships/hyperlink" Target="http://211.94.67.60:9008/svn/ESS-AOP/trunk/Code/ESS-AOP/N3Pro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32.35.81.210:9000/jenki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32.35.81.197:7001/conso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77772" y="1122363"/>
            <a:ext cx="7390228" cy="2387600"/>
          </a:xfrm>
        </p:spPr>
        <p:txBody>
          <a:bodyPr/>
          <a:lstStyle/>
          <a:p>
            <a:r>
              <a:rPr lang="en-US" altLang="zh-CN" dirty="0" smtClean="0"/>
              <a:t>EC-AOP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		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0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method</a:t>
            </a:r>
            <a:r>
              <a:rPr lang="zh-CN" altLang="en-US" b="1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0373"/>
            <a:ext cx="10958051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1" dirty="0"/>
              <a:t>m</a:t>
            </a:r>
            <a:r>
              <a:rPr lang="en-US" altLang="zh-CN" b="1" dirty="0" smtClean="0"/>
              <a:t>ethod</a:t>
            </a:r>
            <a:r>
              <a:rPr lang="zh-CN" altLang="en-US" b="1" dirty="0" smtClean="0"/>
              <a:t>定义</a:t>
            </a:r>
            <a:endParaRPr lang="en-US" altLang="zh-CN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 smtClean="0"/>
              <a:t>ecaop.core.method.map.ecaop.trades.check.developer.check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dvck</a:t>
            </a:r>
            <a:endParaRPr lang="en-US" altLang="zh-CN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ecaop.core.method.dvck.def={"</a:t>
            </a:r>
            <a:r>
              <a:rPr lang="en-US" altLang="zh-CN" sz="1600" dirty="0" err="1"/>
              <a:t>mothod</a:t>
            </a:r>
            <a:r>
              <a:rPr lang="en-US" altLang="zh-CN" sz="1600" dirty="0"/>
              <a:t>":"</a:t>
            </a:r>
            <a:r>
              <a:rPr lang="en-US" altLang="zh-CN" sz="1600" dirty="0" err="1"/>
              <a:t>dvck</a:t>
            </a:r>
            <a:r>
              <a:rPr lang="en-US" altLang="zh-CN" sz="1600" dirty="0"/>
              <a:t>","remark":"</a:t>
            </a:r>
            <a:r>
              <a:rPr lang="zh-CN" altLang="en-US" sz="1600" dirty="0"/>
              <a:t>发展人信息校验</a:t>
            </a:r>
            <a:r>
              <a:rPr lang="en-US" altLang="zh-CN" sz="1600" dirty="0"/>
              <a:t>"}</a:t>
            </a:r>
            <a:endParaRPr lang="en-US" altLang="zh-CN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err="1"/>
              <a:t>ecaop.core.method.map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特定写法，</a:t>
            </a:r>
            <a:r>
              <a:rPr lang="en-US" altLang="zh-CN" sz="1600" dirty="0" err="1" smtClean="0"/>
              <a:t>dvck</a:t>
            </a:r>
            <a:r>
              <a:rPr lang="zh-CN" altLang="en-US" sz="1600" dirty="0" smtClean="0"/>
              <a:t>短名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不可重复</a:t>
            </a:r>
            <a:r>
              <a:rPr lang="en-US" altLang="zh-CN" sz="16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 smtClean="0"/>
              <a:t>基本参数校验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err="1"/>
              <a:t>ecaop.core.method.dvck.params</a:t>
            </a:r>
            <a:r>
              <a:rPr lang="en-US" altLang="zh-CN" sz="1600" dirty="0"/>
              <a:t>=[\</a:t>
            </a:r>
          </a:p>
          <a:p>
            <a:pPr marL="0" indent="0">
              <a:buNone/>
            </a:pPr>
            <a:r>
              <a:rPr lang="en-US" altLang="zh-CN" sz="1600" dirty="0"/>
              <a:t>    {"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":"</a:t>
            </a:r>
            <a:r>
              <a:rPr lang="en-US" altLang="zh-CN" sz="1600" dirty="0" err="1"/>
              <a:t>msg</a:t>
            </a:r>
            <a:r>
              <a:rPr lang="en-US" altLang="zh-CN" sz="1600" dirty="0"/>
              <a:t>",</a:t>
            </a:r>
            <a:r>
              <a:rPr lang="en-US" altLang="zh-CN" sz="1600" dirty="0" err="1"/>
              <a:t>type:"JSON","required":true</a:t>
            </a:r>
            <a:r>
              <a:rPr lang="en-US" altLang="zh-CN" sz="1600" dirty="0"/>
              <a:t>, "</a:t>
            </a:r>
            <a:r>
              <a:rPr lang="en-US" altLang="zh-CN" sz="1600" dirty="0" err="1"/>
              <a:t>encrypted":false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validators</a:t>
            </a:r>
            <a:r>
              <a:rPr lang="en-US" altLang="zh-CN" sz="1600" dirty="0"/>
              <a:t>:"@</a:t>
            </a:r>
            <a:r>
              <a:rPr lang="en-US" altLang="zh-CN" sz="1600" dirty="0" err="1"/>
              <a:t>JSONSchema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ecaop.param.msg.schema.dvck</a:t>
            </a:r>
            <a:r>
              <a:rPr lang="en-US" altLang="zh-CN" sz="1600" dirty="0"/>
              <a:t>)"},\</a:t>
            </a:r>
          </a:p>
          <a:p>
            <a:pPr marL="0" indent="0">
              <a:buNone/>
            </a:pPr>
            <a:r>
              <a:rPr lang="en-US" altLang="zh-CN" sz="1600" dirty="0"/>
              <a:t>    {"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":"</a:t>
            </a:r>
            <a:r>
              <a:rPr lang="en-US" altLang="zh-CN" sz="1600" dirty="0" err="1"/>
              <a:t>timestamp",type:"Date","required":true</a:t>
            </a:r>
            <a:r>
              <a:rPr lang="en-US" altLang="zh-CN" sz="1600" dirty="0"/>
              <a:t>, "</a:t>
            </a:r>
            <a:r>
              <a:rPr lang="en-US" altLang="zh-CN" sz="1600" dirty="0" err="1"/>
              <a:t>encrypted":false</a:t>
            </a:r>
            <a:r>
              <a:rPr lang="en-US" altLang="zh-CN" sz="1600" dirty="0"/>
              <a:t>, "</a:t>
            </a:r>
            <a:r>
              <a:rPr lang="en-US" altLang="zh-CN" sz="1600" dirty="0" err="1"/>
              <a:t>validators":null</a:t>
            </a:r>
            <a:r>
              <a:rPr lang="en-US" altLang="zh-CN" sz="1600" dirty="0"/>
              <a:t>},\</a:t>
            </a:r>
          </a:p>
          <a:p>
            <a:pPr marL="0" indent="0">
              <a:buNone/>
            </a:pPr>
            <a:r>
              <a:rPr lang="en-US" altLang="zh-CN" sz="1600" dirty="0"/>
              <a:t>    {"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":"</a:t>
            </a:r>
            <a:r>
              <a:rPr lang="en-US" altLang="zh-CN" sz="1600" dirty="0" err="1"/>
              <a:t>bizkey</a:t>
            </a:r>
            <a:r>
              <a:rPr lang="en-US" altLang="zh-CN" sz="1600" dirty="0"/>
              <a:t>",</a:t>
            </a:r>
            <a:r>
              <a:rPr lang="en-US" altLang="zh-CN" sz="1600" dirty="0" err="1"/>
              <a:t>type:"String</a:t>
            </a:r>
            <a:r>
              <a:rPr lang="en-US" altLang="zh-CN" sz="1600" dirty="0"/>
              <a:t>(10)","</a:t>
            </a:r>
            <a:r>
              <a:rPr lang="en-US" altLang="zh-CN" sz="1600" dirty="0" err="1"/>
              <a:t>required":true</a:t>
            </a:r>
            <a:r>
              <a:rPr lang="en-US" altLang="zh-CN" sz="1600" dirty="0"/>
              <a:t>, "</a:t>
            </a:r>
            <a:r>
              <a:rPr lang="en-US" altLang="zh-CN" sz="1600" dirty="0" err="1"/>
              <a:t>encrypted":false</a:t>
            </a:r>
            <a:r>
              <a:rPr lang="en-US" altLang="zh-CN" sz="1600" dirty="0"/>
              <a:t>, "</a:t>
            </a:r>
            <a:r>
              <a:rPr lang="en-US" altLang="zh-CN" sz="1600" dirty="0" err="1"/>
              <a:t>validators":null</a:t>
            </a:r>
            <a:r>
              <a:rPr lang="en-US" altLang="zh-CN" sz="1600" dirty="0"/>
              <a:t>},\</a:t>
            </a:r>
          </a:p>
          <a:p>
            <a:pPr marL="0" indent="0">
              <a:buNone/>
            </a:pPr>
            <a:r>
              <a:rPr lang="en-US" altLang="zh-CN" sz="1600" dirty="0"/>
              <a:t>    {"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":"</a:t>
            </a:r>
            <a:r>
              <a:rPr lang="en-US" altLang="zh-CN" sz="1600" dirty="0" err="1"/>
              <a:t>apptx</a:t>
            </a:r>
            <a:r>
              <a:rPr lang="en-US" altLang="zh-CN" sz="1600" dirty="0"/>
              <a:t>",</a:t>
            </a:r>
            <a:r>
              <a:rPr lang="en-US" altLang="zh-CN" sz="1600" dirty="0" err="1"/>
              <a:t>type:"String</a:t>
            </a:r>
            <a:r>
              <a:rPr lang="en-US" altLang="zh-CN" sz="1600" dirty="0"/>
              <a:t>(30)","</a:t>
            </a:r>
            <a:r>
              <a:rPr lang="en-US" altLang="zh-CN" sz="1600" dirty="0" err="1"/>
              <a:t>required":true</a:t>
            </a:r>
            <a:r>
              <a:rPr lang="en-US" altLang="zh-CN" sz="1600" dirty="0"/>
              <a:t>, "</a:t>
            </a:r>
            <a:r>
              <a:rPr lang="en-US" altLang="zh-CN" sz="1600" dirty="0" err="1"/>
              <a:t>encrypted":false</a:t>
            </a:r>
            <a:r>
              <a:rPr lang="en-US" altLang="zh-CN" sz="1600" dirty="0"/>
              <a:t>, "</a:t>
            </a:r>
            <a:r>
              <a:rPr lang="en-US" altLang="zh-CN" sz="1600" dirty="0" err="1"/>
              <a:t>validators":null</a:t>
            </a:r>
            <a:r>
              <a:rPr lang="en-US" altLang="zh-CN" sz="1600" dirty="0"/>
              <a:t>}\</a:t>
            </a:r>
          </a:p>
          <a:p>
            <a:pPr marL="0" indent="0">
              <a:buNone/>
            </a:pPr>
            <a:r>
              <a:rPr lang="en-US" altLang="zh-CN" sz="1600" dirty="0" smtClean="0"/>
              <a:t>]</a:t>
            </a:r>
          </a:p>
          <a:p>
            <a:pPr marL="0" indent="0">
              <a:buNone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备注：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”\”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表示当前行未结束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7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method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918" y="1825625"/>
            <a:ext cx="996288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 smtClean="0"/>
              <a:t>请求参数格式校验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err="1"/>
              <a:t>ecaop.param.msg.schema.dvck</a:t>
            </a:r>
            <a:r>
              <a:rPr lang="en-US" altLang="zh-CN" sz="1600" dirty="0"/>
              <a:t>={\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operatorId</a:t>
            </a:r>
            <a:r>
              <a:rPr lang="en-US" altLang="zh-CN" sz="1600" dirty="0"/>
              <a:t>:{</a:t>
            </a:r>
            <a:r>
              <a:rPr lang="en-US" altLang="zh-CN" sz="1600" dirty="0" err="1"/>
              <a:t>type:"String</a:t>
            </a:r>
            <a:r>
              <a:rPr lang="en-US" altLang="zh-CN" sz="1600" dirty="0"/>
              <a:t>(20)",</a:t>
            </a:r>
            <a:r>
              <a:rPr lang="en-US" altLang="zh-CN" sz="1600" dirty="0" err="1"/>
              <a:t>required:true</a:t>
            </a:r>
            <a:r>
              <a:rPr lang="en-US" altLang="zh-CN" sz="1600" dirty="0"/>
              <a:t>},\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opeSysType</a:t>
            </a:r>
            <a:r>
              <a:rPr lang="en-US" altLang="zh-CN" sz="1600" dirty="0"/>
              <a:t>:{</a:t>
            </a:r>
            <a:r>
              <a:rPr lang="en-US" altLang="zh-CN" sz="1600" dirty="0" err="1"/>
              <a:t>type:"Number</a:t>
            </a:r>
            <a:r>
              <a:rPr lang="en-US" altLang="zh-CN" sz="1600" dirty="0"/>
              <a:t>(1)",</a:t>
            </a:r>
            <a:r>
              <a:rPr lang="en-US" altLang="zh-CN" sz="1600" dirty="0" err="1"/>
              <a:t>required:false,validators</a:t>
            </a:r>
            <a:r>
              <a:rPr lang="en-US" altLang="zh-CN" sz="1600" dirty="0"/>
              <a:t>:"@</a:t>
            </a:r>
            <a:r>
              <a:rPr lang="en-US" altLang="zh-CN" sz="1600" dirty="0" err="1"/>
              <a:t>FixedLen</a:t>
            </a:r>
            <a:r>
              <a:rPr lang="en-US" altLang="zh-CN" sz="1600" dirty="0"/>
              <a:t>(1)"},\</a:t>
            </a:r>
          </a:p>
          <a:p>
            <a:pPr marL="0" indent="0">
              <a:buNone/>
            </a:pPr>
            <a:r>
              <a:rPr lang="en-US" altLang="zh-CN" sz="1600" dirty="0"/>
              <a:t>    province:{</a:t>
            </a:r>
            <a:r>
              <a:rPr lang="en-US" altLang="zh-CN" sz="1600" dirty="0" err="1"/>
              <a:t>type:"String</a:t>
            </a:r>
            <a:r>
              <a:rPr lang="en-US" altLang="zh-CN" sz="1600" dirty="0"/>
              <a:t>(2)",</a:t>
            </a:r>
            <a:r>
              <a:rPr lang="en-US" altLang="zh-CN" sz="1600" dirty="0" err="1"/>
              <a:t>required:true,validators</a:t>
            </a:r>
            <a:r>
              <a:rPr lang="en-US" altLang="zh-CN" sz="1600" dirty="0"/>
              <a:t>:"@</a:t>
            </a:r>
            <a:r>
              <a:rPr lang="en-US" altLang="zh-CN" sz="1600" dirty="0" err="1"/>
              <a:t>FixedLen</a:t>
            </a:r>
            <a:r>
              <a:rPr lang="en-US" altLang="zh-CN" sz="1600" dirty="0"/>
              <a:t>(2)"},\</a:t>
            </a:r>
          </a:p>
          <a:p>
            <a:pPr marL="0" indent="0">
              <a:buNone/>
            </a:pPr>
            <a:r>
              <a:rPr lang="en-US" altLang="zh-CN" sz="1600" dirty="0"/>
              <a:t>    city:{</a:t>
            </a:r>
            <a:r>
              <a:rPr lang="en-US" altLang="zh-CN" sz="1600" dirty="0" err="1"/>
              <a:t>type:"String</a:t>
            </a:r>
            <a:r>
              <a:rPr lang="en-US" altLang="zh-CN" sz="1600" dirty="0"/>
              <a:t>(3)",</a:t>
            </a:r>
            <a:r>
              <a:rPr lang="en-US" altLang="zh-CN" sz="1600" dirty="0" err="1"/>
              <a:t>required:false</a:t>
            </a:r>
            <a:r>
              <a:rPr lang="en-US" altLang="zh-CN" sz="1600" dirty="0"/>
              <a:t>},\</a:t>
            </a:r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checkMode</a:t>
            </a:r>
            <a:r>
              <a:rPr lang="en-US" altLang="zh-CN" sz="1600" dirty="0"/>
              <a:t>:{</a:t>
            </a:r>
            <a:r>
              <a:rPr lang="en-US" altLang="zh-CN" sz="1600" dirty="0" err="1"/>
              <a:t>type:"String</a:t>
            </a:r>
            <a:r>
              <a:rPr lang="en-US" altLang="zh-CN" sz="1600" dirty="0"/>
              <a:t>(22)",</a:t>
            </a:r>
            <a:r>
              <a:rPr lang="en-US" altLang="zh-CN" sz="1600" dirty="0" err="1"/>
              <a:t>required:false,validators</a:t>
            </a:r>
            <a:r>
              <a:rPr lang="en-US" altLang="zh-CN" sz="1600" dirty="0"/>
              <a:t>:"@</a:t>
            </a:r>
            <a:r>
              <a:rPr lang="en-US" altLang="zh-CN" sz="1600" dirty="0" err="1"/>
              <a:t>Enum</a:t>
            </a:r>
            <a:r>
              <a:rPr lang="en-US" altLang="zh-CN" sz="1600" dirty="0"/>
              <a:t>(0,1,2)"}\</a:t>
            </a:r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</a:p>
          <a:p>
            <a:pPr marL="0" indent="0">
              <a:buNone/>
            </a:pPr>
            <a:r>
              <a:rPr lang="zh-CN" altLang="en-US" sz="1600" dirty="0" smtClean="0"/>
              <a:t>自身业务逻辑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err="1"/>
              <a:t>ecaop.mall.sub.dvck.processors</a:t>
            </a:r>
            <a:r>
              <a:rPr lang="en-US" altLang="zh-CN" sz="1600" dirty="0"/>
              <a:t>=@</a:t>
            </a:r>
            <a:r>
              <a:rPr lang="en-US" altLang="zh-CN" sz="1600" dirty="0" err="1"/>
              <a:t>ParametersMapper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ecaop.param.mapping.dvck</a:t>
            </a:r>
            <a:r>
              <a:rPr lang="en-US" altLang="zh-CN" sz="1600" dirty="0" smtClean="0"/>
              <a:t>)\  </a:t>
            </a:r>
            <a:r>
              <a:rPr lang="en-US" altLang="zh-CN" sz="1600" dirty="0" err="1" smtClean="0"/>
              <a:t>json</a:t>
            </a:r>
            <a:r>
              <a:rPr lang="zh-CN" altLang="en-US" sz="1600" dirty="0" smtClean="0"/>
              <a:t>转</a:t>
            </a:r>
            <a:r>
              <a:rPr lang="en-US" altLang="zh-CN" sz="1600" dirty="0" smtClean="0"/>
              <a:t>xml,</a:t>
            </a:r>
            <a:r>
              <a:rPr lang="zh-CN" altLang="en-US" sz="1600" dirty="0" smtClean="0"/>
              <a:t>生成报文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         @</a:t>
            </a:r>
            <a:r>
              <a:rPr lang="en-US" altLang="zh-CN" sz="1600" dirty="0" err="1"/>
              <a:t>AopCall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ecaop.comm.conf.url.esshttp.newsub</a:t>
            </a:r>
            <a:r>
              <a:rPr lang="en-US" altLang="zh-CN" sz="1600" dirty="0" smtClean="0"/>
              <a:t>)\           </a:t>
            </a:r>
            <a:r>
              <a:rPr lang="zh-CN" altLang="en-US" sz="1600" dirty="0" smtClean="0"/>
              <a:t>将报文发往下游系统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                    @Xml2JsonMapper(</a:t>
            </a:r>
            <a:r>
              <a:rPr lang="en-US" altLang="zh-CN" sz="1600" dirty="0" err="1"/>
              <a:t>ecaop.param.template.dvck</a:t>
            </a:r>
            <a:r>
              <a:rPr lang="en-US" altLang="zh-CN" sz="1600" dirty="0" smtClean="0"/>
              <a:t>)             </a:t>
            </a:r>
            <a:r>
              <a:rPr lang="zh-CN" altLang="en-US" sz="1600" dirty="0" smtClean="0"/>
              <a:t>将</a:t>
            </a:r>
            <a:r>
              <a:rPr lang="en-US" altLang="zh-CN" sz="1600" dirty="0" smtClean="0"/>
              <a:t>xml</a:t>
            </a:r>
            <a:r>
              <a:rPr lang="zh-CN" altLang="en-US" sz="1600" dirty="0" smtClean="0"/>
              <a:t>转成</a:t>
            </a:r>
            <a:r>
              <a:rPr lang="en-US" altLang="zh-CN" sz="1600" dirty="0" err="1" smtClean="0"/>
              <a:t>json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返回给调用系统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37384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method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918" y="1825625"/>
            <a:ext cx="9962882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 smtClean="0"/>
              <a:t>报文头的生成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err="1"/>
              <a:t>ecaop.param.mapping.dvck</a:t>
            </a:r>
            <a:r>
              <a:rPr lang="en-US" altLang="zh-CN" sz="1600" dirty="0"/>
              <a:t>=[\</a:t>
            </a:r>
          </a:p>
          <a:p>
            <a:pPr marL="0" indent="0">
              <a:buNone/>
            </a:pPr>
            <a:r>
              <a:rPr lang="pt-BR" altLang="zh-CN" sz="1600" dirty="0"/>
              <a:t>{paramterName:"transIDO",extractor:"TransIdFromRds",extractorConfig:"",temp:true},\</a:t>
            </a:r>
          </a:p>
          <a:p>
            <a:pPr marL="0" indent="0">
              <a:buNone/>
            </a:pPr>
            <a:r>
              <a:rPr lang="en-US" altLang="zh-CN" sz="1600" dirty="0"/>
              <a:t>{paramterName:"processTime",extractor:"currentTime",extractorConfig:"yyyyMMddHHmmss",temp:true},\</a:t>
            </a:r>
          </a:p>
          <a:p>
            <a:pPr marL="0" indent="0">
              <a:buNone/>
            </a:pPr>
            <a:r>
              <a:rPr lang="en-US" altLang="zh-CN" sz="1600" dirty="0"/>
              <a:t>{paramterName:"activityCode",extractor:"fix",extractorConfig:"T3M00013",temp:true},\</a:t>
            </a:r>
          </a:p>
          <a:p>
            <a:pPr marL="0" indent="0">
              <a:buNone/>
            </a:pPr>
            <a:r>
              <a:rPr lang="en-US" altLang="zh-CN" sz="1600" dirty="0"/>
              <a:t>{paramterName:"province",extractor:"propertyGet",extractorConfig:"msg.province",temp:true},\</a:t>
            </a:r>
          </a:p>
          <a:p>
            <a:pPr marL="0" indent="0">
              <a:buNone/>
            </a:pPr>
            <a:r>
              <a:rPr lang="en-US" altLang="zh-CN" sz="1600" dirty="0"/>
              <a:t>{paramterName:"testFlag",extractor:"fix",extractorConfig:"0",temp:true},\</a:t>
            </a:r>
          </a:p>
          <a:p>
            <a:pPr marL="0" indent="0">
              <a:buNone/>
            </a:pPr>
            <a:r>
              <a:rPr lang="en-US" altLang="zh-CN" sz="1600" dirty="0"/>
              <a:t>{paramterName:"content",extractor:"fix",extractorConfig:"RecommendCheckReq",temp:true},\</a:t>
            </a:r>
          </a:p>
          <a:p>
            <a:pPr marL="0" indent="0">
              <a:buNone/>
            </a:pPr>
            <a:r>
              <a:rPr lang="en-US" altLang="zh-CN" sz="1600" dirty="0"/>
              <a:t>{paramterName:"msg",extractor:"json2String",extractorConfig:"msg",temp:true},\</a:t>
            </a:r>
          </a:p>
          <a:p>
            <a:pPr marL="0" indent="0">
              <a:buNone/>
            </a:pPr>
            <a:r>
              <a:rPr lang="en-US" altLang="zh-CN" sz="1600" dirty="0"/>
              <a:t>{paramterName:"REQ_XML",extractor:"json2Xml",extractorConfig:"json2xmlConfigKey:ecaop.param.template.dvck@3GE"}\</a:t>
            </a:r>
          </a:p>
          <a:p>
            <a:pPr marL="0" indent="0">
              <a:buNone/>
            </a:pPr>
            <a:r>
              <a:rPr lang="en-US" altLang="zh-CN" sz="1600" dirty="0" smtClean="0"/>
              <a:t>]</a:t>
            </a:r>
          </a:p>
          <a:p>
            <a:pPr marL="0" indent="0">
              <a:buNone/>
            </a:pPr>
            <a:r>
              <a:rPr lang="en-US" altLang="zh-CN" sz="1600" dirty="0" err="1"/>
              <a:t>ecaop.param.template.dvck</a:t>
            </a:r>
            <a:r>
              <a:rPr lang="en-US" altLang="zh-CN" sz="1600" dirty="0"/>
              <a:t>=</a:t>
            </a:r>
            <a:r>
              <a:rPr lang="en-US" altLang="zh-CN" sz="1600" b="1" dirty="0">
                <a:solidFill>
                  <a:srgbClr val="FF0000"/>
                </a:solidFill>
              </a:rPr>
              <a:t>com/</a:t>
            </a:r>
            <a:r>
              <a:rPr lang="en-US" altLang="zh-CN" sz="1600" b="1" dirty="0" err="1">
                <a:solidFill>
                  <a:srgbClr val="FF0000"/>
                </a:solidFill>
              </a:rPr>
              <a:t>ailk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en-US" altLang="zh-CN" sz="1600" b="1" dirty="0" err="1">
                <a:solidFill>
                  <a:srgbClr val="FF0000"/>
                </a:solidFill>
              </a:rPr>
              <a:t>ecaop</a:t>
            </a:r>
            <a:r>
              <a:rPr lang="en-US" altLang="zh-CN" sz="1600" b="1" dirty="0">
                <a:solidFill>
                  <a:srgbClr val="FF0000"/>
                </a:solidFill>
              </a:rPr>
              <a:t>/biz/template/developer/</a:t>
            </a:r>
            <a:r>
              <a:rPr lang="en-US" altLang="zh-CN" sz="1600" b="1" dirty="0" err="1">
                <a:solidFill>
                  <a:srgbClr val="FF0000"/>
                </a:solidFill>
              </a:rPr>
              <a:t>DeveloperCheck</a:t>
            </a:r>
            <a:endParaRPr lang="en-US" altLang="zh-CN" sz="1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918" y="0"/>
            <a:ext cx="9962882" cy="654828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2400" dirty="0" smtClean="0"/>
              <a:t>报文体</a:t>
            </a:r>
            <a:endParaRPr lang="en-US" altLang="zh-CN" sz="24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 marL="0" indent="0" algn="ctr">
              <a:lnSpc>
                <a:spcPct val="10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/>
              <a:t>注意：红框中路径与前一页的红色加粗字体内容一致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Req</a:t>
            </a:r>
            <a:r>
              <a:rPr lang="zh-CN" altLang="en-US" sz="2000" dirty="0" smtClean="0"/>
              <a:t>请求、</a:t>
            </a:r>
            <a:r>
              <a:rPr lang="en-US" altLang="zh-CN" sz="2000" dirty="0" err="1" smtClean="0"/>
              <a:t>Rsp</a:t>
            </a:r>
            <a:r>
              <a:rPr lang="zh-CN" altLang="en-US" sz="2000" dirty="0" smtClean="0"/>
              <a:t>返回</a:t>
            </a:r>
            <a:r>
              <a:rPr lang="en-US" altLang="zh-CN" sz="20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err="1" smtClean="0"/>
              <a:t>mappedName</a:t>
            </a:r>
            <a:r>
              <a:rPr lang="zh-CN" altLang="en-US" sz="2000" dirty="0" smtClean="0"/>
              <a:t>对应的</a:t>
            </a:r>
            <a:r>
              <a:rPr lang="en-US" altLang="zh-CN" sz="2000" dirty="0" smtClean="0"/>
              <a:t>value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excel</a:t>
            </a:r>
            <a:r>
              <a:rPr lang="zh-CN" altLang="en-US" sz="2000" dirty="0" smtClean="0"/>
              <a:t>规范中对应的节点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 smtClean="0"/>
              <a:t>EC-AOP</a:t>
            </a:r>
            <a:r>
              <a:rPr lang="zh-CN" altLang="en-US" sz="2000" dirty="0" smtClean="0"/>
              <a:t>侧模板引擎会根据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配置，将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内容转成相应的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报文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 smtClean="0"/>
              <a:t>返回报文也是类似的写法，引擎会将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映射成</a:t>
            </a:r>
            <a:r>
              <a:rPr lang="en-US" altLang="zh-CN" sz="2000" dirty="0" err="1" smtClean="0"/>
              <a:t>json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8" y="410266"/>
            <a:ext cx="93916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2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数据库调用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918" y="1825625"/>
            <a:ext cx="99628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Esql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dao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DaoEngine.</a:t>
            </a:r>
            <a:r>
              <a:rPr lang="en-US" altLang="zh-CN" sz="2000" i="1" dirty="0" err="1"/>
              <a:t>getMySqlDao</a:t>
            </a:r>
            <a:r>
              <a:rPr lang="en-US" altLang="zh-CN" sz="2000" i="1" dirty="0"/>
              <a:t>("/com/</a:t>
            </a:r>
            <a:r>
              <a:rPr lang="en-US" altLang="zh-CN" sz="2000" i="1" dirty="0" err="1"/>
              <a:t>ailk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ecaop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sql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prd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LanProductInfoQuery.esql</a:t>
            </a:r>
            <a:r>
              <a:rPr lang="en-US" altLang="zh-CN" sz="2000" i="1" dirty="0"/>
              <a:t>");</a:t>
            </a:r>
          </a:p>
          <a:p>
            <a:pPr marL="0" indent="0">
              <a:buNone/>
            </a:pPr>
            <a:r>
              <a:rPr lang="en-US" altLang="zh-CN" sz="2000" dirty="0" err="1" smtClean="0"/>
              <a:t>ArrayList</a:t>
            </a:r>
            <a:r>
              <a:rPr lang="en-US" altLang="zh-CN" sz="2000" dirty="0" smtClean="0"/>
              <a:t>&lt;Map</a:t>
            </a:r>
            <a:r>
              <a:rPr lang="en-US" altLang="zh-CN" sz="2000" dirty="0"/>
              <a:t>&gt; result = dao.id("</a:t>
            </a:r>
            <a:r>
              <a:rPr lang="en-US" altLang="zh-CN" sz="2000" dirty="0" err="1" smtClean="0"/>
              <a:t>qryUserAttr</a:t>
            </a:r>
            <a:r>
              <a:rPr lang="en-US" altLang="zh-CN" sz="2000" dirty="0"/>
              <a:t>").</a:t>
            </a:r>
            <a:r>
              <a:rPr lang="en-US" altLang="zh-CN" sz="2000" dirty="0" err="1"/>
              <a:t>params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inputMap</a:t>
            </a:r>
            <a:r>
              <a:rPr lang="en-US" altLang="zh-CN" sz="2000" dirty="0"/>
              <a:t>).execute</a:t>
            </a:r>
            <a:r>
              <a:rPr lang="en-US" altLang="zh-CN" sz="2000" dirty="0" smtClean="0"/>
              <a:t>();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000" b="1" dirty="0" smtClean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8" y="2757948"/>
            <a:ext cx="6292992" cy="31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5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 smtClean="0"/>
              <a:t>常用类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918" y="1825625"/>
            <a:ext cx="996288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err="1" smtClean="0"/>
              <a:t>RouteProcess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功能：判断该请求发往哪个下游系统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北六、</a:t>
            </a:r>
            <a:r>
              <a:rPr lang="en-US" altLang="zh-CN" sz="2000" dirty="0" smtClean="0"/>
              <a:t>CB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3GE)</a:t>
            </a:r>
          </a:p>
          <a:p>
            <a:pPr marL="0" indent="0">
              <a:buNone/>
            </a:pPr>
            <a:r>
              <a:rPr lang="en-US" altLang="zh-CN" sz="2000" dirty="0" smtClean="0"/>
              <a:t>Xml2JsonMappingProcessor</a:t>
            </a:r>
          </a:p>
          <a:p>
            <a:pPr marL="0" indent="0">
              <a:buNone/>
            </a:pPr>
            <a:r>
              <a:rPr lang="zh-CN" altLang="en-US" sz="2000" dirty="0" smtClean="0"/>
              <a:t>功能：将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格式报文，转换成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格式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/>
              <a:t>FixParamIntoValueExtractor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功能：塞入固定值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u="sng" dirty="0" err="1" smtClean="0"/>
              <a:t>TransIdFromRedisValueExtractor</a:t>
            </a:r>
            <a:endParaRPr lang="en-US" altLang="zh-CN" sz="2000" u="sng" dirty="0" smtClean="0"/>
          </a:p>
          <a:p>
            <a:pPr marL="0" indent="0">
              <a:buNone/>
            </a:pPr>
            <a:r>
              <a:rPr lang="zh-CN" altLang="en-US" sz="2000" dirty="0" smtClean="0"/>
              <a:t>功能：生成流水号</a:t>
            </a:r>
            <a:r>
              <a:rPr lang="en-US" altLang="zh-CN" sz="2000" dirty="0" smtClean="0"/>
              <a:t>TRANS_IDO</a:t>
            </a:r>
          </a:p>
          <a:p>
            <a:pPr marL="0" indent="0">
              <a:buNone/>
            </a:pPr>
            <a:r>
              <a:rPr lang="en-US" altLang="zh-CN" sz="2000" dirty="0" err="1" smtClean="0"/>
              <a:t>CurrentTimeParamterValueExtractor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功能：生成当前时间，格式可自行设定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Json2XmlParamterValueExtractor</a:t>
            </a:r>
          </a:p>
          <a:p>
            <a:pPr marL="0" indent="0">
              <a:buNone/>
            </a:pPr>
            <a:r>
              <a:rPr lang="zh-CN" altLang="en-US" sz="2000" dirty="0" smtClean="0"/>
              <a:t>功能：将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报文转变成</a:t>
            </a:r>
            <a:r>
              <a:rPr lang="en-US" altLang="zh-CN" sz="2000" dirty="0" smtClean="0"/>
              <a:t>XML</a:t>
            </a:r>
            <a:r>
              <a:rPr lang="zh-CN" altLang="en-US" sz="2000" dirty="0" smtClean="0"/>
              <a:t>格式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9499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AR HERMANN" panose="02000000000000000000" pitchFamily="2" charset="0"/>
            </a:endParaRPr>
          </a:p>
          <a:p>
            <a:endParaRPr lang="zh-CN" altLang="en-US" dirty="0">
              <a:latin typeface="AR HERMANN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1684" y="539666"/>
            <a:ext cx="5872767" cy="588199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Pour">
              <a:avLst/>
            </a:prstTxWarp>
            <a:spAutoFit/>
          </a:bodyPr>
          <a:lstStyle/>
          <a:p>
            <a:pPr algn="ctr"/>
            <a:r>
              <a:rPr lang="en-US" altLang="zh-CN" sz="5400" b="1" dirty="0" smtClean="0">
                <a:ln w="12700">
                  <a:solidFill>
                    <a:srgbClr val="4472C4"/>
                  </a:solidFill>
                  <a:prstDash val="solid"/>
                </a:ln>
                <a:pattFill prst="ltDnDiag">
                  <a:fgClr>
                    <a:srgbClr val="4472C4">
                      <a:lumMod val="60000"/>
                      <a:lumOff val="40000"/>
                    </a:srgbClr>
                  </a:fgClr>
                  <a:bgClr>
                    <a:prstClr val="white"/>
                  </a:bgClr>
                </a:pattFill>
                <a:effectLst>
                  <a:glow rad="139700">
                    <a:srgbClr val="5B9BD5">
                      <a:satMod val="175000"/>
                      <a:alpha val="40000"/>
                    </a:srgbClr>
                  </a:glow>
                </a:effectLst>
              </a:rPr>
              <a:t>Thank you very much</a:t>
            </a:r>
            <a:r>
              <a:rPr lang="en-US" altLang="zh-CN" sz="5400" b="1" dirty="0" smtClean="0">
                <a:ln w="12700">
                  <a:solidFill>
                    <a:srgbClr val="4472C4"/>
                  </a:solidFill>
                  <a:prstDash val="solid"/>
                </a:ln>
                <a:pattFill prst="ltDnDiag">
                  <a:fgClr>
                    <a:srgbClr val="4472C4">
                      <a:lumMod val="60000"/>
                      <a:lumOff val="40000"/>
                    </a:srgbClr>
                  </a:fgClr>
                  <a:bgClr>
                    <a:prstClr val="white"/>
                  </a:bgClr>
                </a:pattFill>
              </a:rPr>
              <a:t> </a:t>
            </a:r>
            <a:endParaRPr lang="zh-CN" altLang="en-US" sz="5400" b="1" dirty="0">
              <a:ln w="12700">
                <a:solidFill>
                  <a:srgbClr val="4472C4"/>
                </a:solidFill>
                <a:prstDash val="solid"/>
              </a:ln>
              <a:pattFill prst="ltDnDiag">
                <a:fgClr>
                  <a:srgbClr val="4472C4">
                    <a:lumMod val="60000"/>
                    <a:lumOff val="40000"/>
                  </a:srgbClr>
                </a:fgClr>
                <a:bgClr>
                  <a:prstClr val="white"/>
                </a:bgClr>
              </a:patt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18" y="2323342"/>
            <a:ext cx="2314641" cy="23146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34" y="3047806"/>
            <a:ext cx="879407" cy="8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93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b="1" dirty="0" smtClean="0"/>
              <a:t>EC-AOP</a:t>
            </a:r>
            <a:r>
              <a:rPr lang="zh-CN" altLang="en-US" sz="6000" b="1" dirty="0" smtClean="0"/>
              <a:t>前端机器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6768" y="1107062"/>
            <a:ext cx="9947031" cy="506990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 smtClean="0"/>
              <a:t> 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643944" y="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58344" y="3580327"/>
            <a:ext cx="3101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897974" y="3136004"/>
            <a:ext cx="870983" cy="104963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F5(132.35.88.104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567447" y="2294777"/>
            <a:ext cx="1944711" cy="33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r>
              <a:rPr lang="en-US" altLang="zh-CN" dirty="0" smtClean="0"/>
              <a:t>(132.35.88.1)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67447" y="3482492"/>
            <a:ext cx="1944711" cy="3377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r>
              <a:rPr lang="en-US" altLang="zh-CN" dirty="0" smtClean="0"/>
              <a:t>(132.35.88.5)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67447" y="5007926"/>
            <a:ext cx="1944711" cy="33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Nginx</a:t>
            </a:r>
            <a:r>
              <a:rPr lang="en-US" altLang="zh-CN" dirty="0" smtClean="0"/>
              <a:t>(132.35.88.9)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01144" y="2614408"/>
            <a:ext cx="457200" cy="17772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外围系统请求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65485" y="1774412"/>
            <a:ext cx="2519018" cy="3518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Server(132.35.90.161)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065485" y="2441762"/>
            <a:ext cx="2519018" cy="3518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Server(132.35.90.163)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065485" y="3068954"/>
            <a:ext cx="2519018" cy="3518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Server(132.35.90.165)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077067" y="3853521"/>
            <a:ext cx="2519018" cy="3518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Server(132.35.90.167)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077067" y="5325042"/>
            <a:ext cx="2519018" cy="3518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Server(132.35.88.7)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077067" y="4595457"/>
            <a:ext cx="2519018" cy="3518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Server(132.35.88.3)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8" idx="3"/>
            <a:endCxn id="11" idx="1"/>
          </p:cNvCxnSpPr>
          <p:nvPr/>
        </p:nvCxnSpPr>
        <p:spPr>
          <a:xfrm flipV="1">
            <a:off x="2768957" y="3651351"/>
            <a:ext cx="798490" cy="94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" idx="3"/>
            <a:endCxn id="12" idx="1"/>
          </p:cNvCxnSpPr>
          <p:nvPr/>
        </p:nvCxnSpPr>
        <p:spPr>
          <a:xfrm>
            <a:off x="2768957" y="3660819"/>
            <a:ext cx="798490" cy="1515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10" idx="1"/>
          </p:cNvCxnSpPr>
          <p:nvPr/>
        </p:nvCxnSpPr>
        <p:spPr>
          <a:xfrm flipV="1">
            <a:off x="2768957" y="2463636"/>
            <a:ext cx="798490" cy="1197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3"/>
            <a:endCxn id="18" idx="1"/>
          </p:cNvCxnSpPr>
          <p:nvPr/>
        </p:nvCxnSpPr>
        <p:spPr>
          <a:xfrm>
            <a:off x="5512158" y="2463636"/>
            <a:ext cx="1553327" cy="154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" idx="3"/>
            <a:endCxn id="19" idx="1"/>
          </p:cNvCxnSpPr>
          <p:nvPr/>
        </p:nvCxnSpPr>
        <p:spPr>
          <a:xfrm>
            <a:off x="5512158" y="2463636"/>
            <a:ext cx="1553327" cy="78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3"/>
            <a:endCxn id="20" idx="1"/>
          </p:cNvCxnSpPr>
          <p:nvPr/>
        </p:nvCxnSpPr>
        <p:spPr>
          <a:xfrm>
            <a:off x="5512158" y="2463636"/>
            <a:ext cx="1564909" cy="1565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3"/>
            <a:endCxn id="18" idx="1"/>
          </p:cNvCxnSpPr>
          <p:nvPr/>
        </p:nvCxnSpPr>
        <p:spPr>
          <a:xfrm flipV="1">
            <a:off x="5512158" y="2617678"/>
            <a:ext cx="1553327" cy="103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3"/>
            <a:endCxn id="22" idx="1"/>
          </p:cNvCxnSpPr>
          <p:nvPr/>
        </p:nvCxnSpPr>
        <p:spPr>
          <a:xfrm>
            <a:off x="5512158" y="3651351"/>
            <a:ext cx="1564909" cy="1120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3"/>
            <a:endCxn id="21" idx="1"/>
          </p:cNvCxnSpPr>
          <p:nvPr/>
        </p:nvCxnSpPr>
        <p:spPr>
          <a:xfrm>
            <a:off x="5512158" y="3651351"/>
            <a:ext cx="1564909" cy="1849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2" idx="3"/>
            <a:endCxn id="21" idx="1"/>
          </p:cNvCxnSpPr>
          <p:nvPr/>
        </p:nvCxnSpPr>
        <p:spPr>
          <a:xfrm>
            <a:off x="5512158" y="5176785"/>
            <a:ext cx="1564909" cy="324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2" idx="3"/>
            <a:endCxn id="22" idx="1"/>
          </p:cNvCxnSpPr>
          <p:nvPr/>
        </p:nvCxnSpPr>
        <p:spPr>
          <a:xfrm flipV="1">
            <a:off x="5512158" y="4771373"/>
            <a:ext cx="1564909" cy="405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3"/>
            <a:endCxn id="20" idx="1"/>
          </p:cNvCxnSpPr>
          <p:nvPr/>
        </p:nvCxnSpPr>
        <p:spPr>
          <a:xfrm flipV="1">
            <a:off x="5512158" y="4029437"/>
            <a:ext cx="1564909" cy="114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2" idx="3"/>
            <a:endCxn id="19" idx="1"/>
          </p:cNvCxnSpPr>
          <p:nvPr/>
        </p:nvCxnSpPr>
        <p:spPr>
          <a:xfrm flipV="1">
            <a:off x="5512158" y="3244870"/>
            <a:ext cx="1553327" cy="1931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1" idx="3"/>
            <a:endCxn id="17" idx="1"/>
          </p:cNvCxnSpPr>
          <p:nvPr/>
        </p:nvCxnSpPr>
        <p:spPr>
          <a:xfrm flipV="1">
            <a:off x="5512158" y="1950328"/>
            <a:ext cx="1553327" cy="170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0" idx="3"/>
            <a:endCxn id="17" idx="1"/>
          </p:cNvCxnSpPr>
          <p:nvPr/>
        </p:nvCxnSpPr>
        <p:spPr>
          <a:xfrm flipV="1">
            <a:off x="5512158" y="1950328"/>
            <a:ext cx="1553327" cy="513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zh-CN" altLang="en-US" dirty="0"/>
              <a:t>代码</a:t>
            </a:r>
            <a:r>
              <a:rPr lang="zh-CN" altLang="en-US" dirty="0" smtClean="0"/>
              <a:t>路径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226" y="1690688"/>
            <a:ext cx="9820422" cy="45873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本地测试：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211.94.67.60:9008/svn/ESS-AOP/branches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集成测试：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smtClean="0">
                <a:hlinkClick r:id="rId3"/>
              </a:rPr>
              <a:t>211.94.67.60:9008/svn/ESS-AOP/trunk/Code/ESS-AOP/N3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生成代码：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211.94.67.60:9008/svn/ESS-AOP/trunk/Code/ESS-AOP/N3Prod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生产配置：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5"/>
              </a:rPr>
              <a:t>http://</a:t>
            </a:r>
            <a:r>
              <a:rPr lang="en-US" altLang="zh-CN" dirty="0" smtClean="0">
                <a:hlinkClick r:id="rId5"/>
              </a:rPr>
              <a:t>211.94.67.60:9008/svn/ESS-AOP/trunk/Code/ESS-AOP/N3Prod/config/ec-aop-server/production/proconfig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58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CI</a:t>
            </a:r>
            <a:r>
              <a:rPr lang="zh-CN" altLang="en-US" b="1" dirty="0" smtClean="0"/>
              <a:t>地址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226" y="1690688"/>
            <a:ext cx="9820422" cy="458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地址：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http://132.35.81.210:9000/jenkins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</a:t>
            </a:r>
            <a:r>
              <a:rPr lang="zh-CN" altLang="en-US" dirty="0"/>
              <a:t>均为</a:t>
            </a:r>
            <a:r>
              <a:rPr lang="en-US" altLang="zh-CN" dirty="0" err="1" smtClean="0"/>
              <a:t>aop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191" y="3069945"/>
            <a:ext cx="10420350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226" y="4736072"/>
            <a:ext cx="103346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测试环境主机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226" y="1690688"/>
            <a:ext cx="9820422" cy="4587314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Weblogic</a:t>
            </a:r>
            <a:r>
              <a:rPr lang="en-US" altLang="zh-CN" dirty="0" smtClean="0"/>
              <a:t>:</a:t>
            </a:r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132.35.81.197:7001/console</a:t>
            </a:r>
            <a:endParaRPr lang="en-US" altLang="zh-CN" dirty="0" smtClean="0"/>
          </a:p>
          <a:p>
            <a:r>
              <a:rPr lang="zh-CN" altLang="en-US" dirty="0" smtClean="0"/>
              <a:t>用户名</a:t>
            </a:r>
            <a:r>
              <a:rPr lang="en-US" altLang="zh-CN" dirty="0" smtClean="0"/>
              <a:t>/</a:t>
            </a:r>
            <a:r>
              <a:rPr lang="zh-CN" altLang="en-US" dirty="0" smtClean="0"/>
              <a:t>密码：</a:t>
            </a:r>
            <a:r>
              <a:rPr lang="en-US" altLang="zh-CN" dirty="0" err="1" smtClean="0"/>
              <a:t>weblogic</a:t>
            </a:r>
            <a:r>
              <a:rPr lang="en-US" altLang="zh-CN" dirty="0" smtClean="0"/>
              <a:t>/weblogic1234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24" y="3298936"/>
            <a:ext cx="99536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日志查询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926823"/>
              </p:ext>
            </p:extLst>
          </p:nvPr>
        </p:nvGraphicFramePr>
        <p:xfrm>
          <a:off x="1443038" y="1690688"/>
          <a:ext cx="9820275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38"/>
                <a:gridCol w="927279"/>
                <a:gridCol w="1210614"/>
                <a:gridCol w="5782614"/>
                <a:gridCol w="10117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用户名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132.35.81.197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webapp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K"mHRGH9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/app/domains/</a:t>
                      </a:r>
                      <a:r>
                        <a:rPr lang="en-US" altLang="zh-CN" dirty="0" err="1" smtClean="0"/>
                        <a:t>aopdomain</a:t>
                      </a:r>
                      <a:r>
                        <a:rPr lang="en-US" altLang="zh-CN" dirty="0" smtClean="0"/>
                        <a:t>/servers/</a:t>
                      </a:r>
                      <a:r>
                        <a:rPr lang="en-US" altLang="zh-CN" dirty="0" err="1" smtClean="0"/>
                        <a:t>aop_server_local</a:t>
                      </a:r>
                      <a:r>
                        <a:rPr lang="en-US" altLang="zh-CN" dirty="0" smtClean="0"/>
                        <a:t>/logs/</a:t>
                      </a:r>
                    </a:p>
                    <a:p>
                      <a:r>
                        <a:rPr lang="en-US" altLang="zh-CN" dirty="0" smtClean="0"/>
                        <a:t>/app/domains/</a:t>
                      </a:r>
                      <a:r>
                        <a:rPr lang="en-US" altLang="zh-CN" dirty="0" err="1" smtClean="0"/>
                        <a:t>aopdomain</a:t>
                      </a:r>
                      <a:r>
                        <a:rPr lang="en-US" altLang="zh-CN" dirty="0" smtClean="0"/>
                        <a:t>/servers/</a:t>
                      </a:r>
                      <a:r>
                        <a:rPr lang="en-US" altLang="zh-CN" dirty="0" err="1" smtClean="0"/>
                        <a:t>aop_server_integ</a:t>
                      </a:r>
                      <a:r>
                        <a:rPr lang="en-US" altLang="zh-CN" dirty="0" smtClean="0"/>
                        <a:t>/logs/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本地测试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集成测试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132.35.90.161</a:t>
                      </a:r>
                      <a:endParaRPr lang="zh-CN" altLang="en-US" dirty="0"/>
                    </a:p>
                  </a:txBody>
                  <a:tcPr/>
                </a:tc>
                <a:tc rowSpan="6"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3200" dirty="0" smtClean="0"/>
                        <a:t>位于</a:t>
                      </a:r>
                      <a:r>
                        <a:rPr lang="en-US" altLang="zh-CN" sz="3200" dirty="0" smtClean="0"/>
                        <a:t>4A</a:t>
                      </a:r>
                      <a:r>
                        <a:rPr lang="zh-CN" altLang="en-US" sz="3200" dirty="0" smtClean="0"/>
                        <a:t>堡垒机，不需要用户名密码</a:t>
                      </a:r>
                      <a:endParaRPr lang="zh-CN" altLang="en-US" sz="3200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sz="2400" dirty="0" smtClean="0"/>
                        <a:t>查看详细日志，包括同下游交互</a:t>
                      </a:r>
                      <a:r>
                        <a:rPr lang="en-US" altLang="zh-CN" sz="2400" dirty="0" smtClean="0"/>
                        <a:t>XML</a:t>
                      </a:r>
                      <a:r>
                        <a:rPr lang="zh-CN" altLang="en-US" sz="2400" dirty="0" smtClean="0"/>
                        <a:t>信息：</a:t>
                      </a:r>
                      <a:r>
                        <a:rPr lang="en-US" altLang="zh-CN" sz="2400" dirty="0" smtClean="0"/>
                        <a:t>/app/logs/</a:t>
                      </a:r>
                    </a:p>
                    <a:p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历史日志：</a:t>
                      </a:r>
                      <a:r>
                        <a:rPr lang="en-US" altLang="zh-CN" sz="2400" dirty="0" smtClean="0"/>
                        <a:t>/app/logs/back</a:t>
                      </a:r>
                    </a:p>
                    <a:p>
                      <a:endParaRPr lang="en-US" altLang="zh-CN" sz="2400" dirty="0" smtClean="0"/>
                    </a:p>
                    <a:p>
                      <a:r>
                        <a:rPr lang="zh-CN" altLang="en-US" sz="2400" dirty="0" smtClean="0"/>
                        <a:t>只查看同上游系统交互的</a:t>
                      </a:r>
                      <a:r>
                        <a:rPr lang="en-US" altLang="zh-CN" sz="2400" dirty="0" err="1" smtClean="0"/>
                        <a:t>json</a:t>
                      </a:r>
                      <a:r>
                        <a:rPr lang="zh-CN" altLang="en-US" sz="2400" dirty="0" smtClean="0"/>
                        <a:t>日志：</a:t>
                      </a:r>
                      <a:r>
                        <a:rPr lang="en-US" altLang="zh-CN" sz="2400" dirty="0" smtClean="0"/>
                        <a:t>/app/domains/</a:t>
                      </a:r>
                      <a:r>
                        <a:rPr lang="en-US" altLang="zh-CN" sz="2400" dirty="0" err="1" smtClean="0"/>
                        <a:t>ecaop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en-US" altLang="zh-CN" sz="2400" dirty="0" err="1" smtClean="0"/>
                        <a:t>ecaoplog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系统短名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方法短名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132.35.90.163</a:t>
                      </a:r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132.35.90.165</a:t>
                      </a:r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132.35.90.167</a:t>
                      </a:r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132.35.88.3</a:t>
                      </a:r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132.35.88.7</a:t>
                      </a:r>
                      <a:endParaRPr lang="zh-CN" alt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8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Server</a:t>
            </a:r>
            <a:r>
              <a:rPr lang="zh-CN" altLang="en-US" b="1" dirty="0" smtClean="0"/>
              <a:t>介绍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3226" y="1690688"/>
            <a:ext cx="9820422" cy="458731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主体工程：</a:t>
            </a:r>
            <a:endParaRPr lang="en-US" altLang="zh-CN" dirty="0" smtClean="0"/>
          </a:p>
          <a:p>
            <a:r>
              <a:rPr lang="en-US" altLang="zh-CN" dirty="0" err="1" smtClean="0"/>
              <a:t>ec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aop</a:t>
            </a:r>
            <a:r>
              <a:rPr lang="en-US" altLang="zh-CN" dirty="0" smtClean="0"/>
              <a:t>-core(</a:t>
            </a:r>
            <a:r>
              <a:rPr lang="zh-CN" altLang="en-US" dirty="0" smtClean="0"/>
              <a:t>核心代码，异常、提取器、流程控制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ec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aop</a:t>
            </a:r>
            <a:r>
              <a:rPr lang="en-US" altLang="zh-CN" dirty="0" smtClean="0"/>
              <a:t>-roc(</a:t>
            </a:r>
            <a:r>
              <a:rPr lang="zh-CN" altLang="en-US" dirty="0" smtClean="0"/>
              <a:t>日志、加密等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ec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aop</a:t>
            </a:r>
            <a:r>
              <a:rPr lang="en-US" altLang="zh-CN" dirty="0" smtClean="0"/>
              <a:t>-server(</a:t>
            </a:r>
            <a:r>
              <a:rPr lang="zh-CN" altLang="en-US" dirty="0" smtClean="0"/>
              <a:t>业务代码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zh-CN" altLang="en-US" dirty="0" smtClean="0"/>
              <a:t>核心类</a:t>
            </a:r>
            <a:endParaRPr lang="en-US" altLang="zh-CN" dirty="0" smtClean="0"/>
          </a:p>
          <a:p>
            <a:r>
              <a:rPr lang="en-US" altLang="zh-CN" dirty="0" err="1" smtClean="0"/>
              <a:t>EcAopMainServlet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接收处理外围系统提供的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协议请求</a:t>
            </a:r>
            <a:endParaRPr lang="en-US" altLang="zh-CN" dirty="0" smtClean="0"/>
          </a:p>
          <a:p>
            <a:r>
              <a:rPr lang="en-US" altLang="zh-CN" dirty="0" err="1" smtClean="0"/>
              <a:t>EcAopMainService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接收处理外围系统提供的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协议请求</a:t>
            </a:r>
            <a:r>
              <a:rPr lang="en-US" altLang="zh-CN" dirty="0" smtClean="0"/>
              <a:t>(</a:t>
            </a:r>
            <a:r>
              <a:rPr lang="zh-CN" altLang="en-US" dirty="0" smtClean="0"/>
              <a:t>目前只有重庆        </a:t>
            </a:r>
            <a:r>
              <a:rPr lang="en-US" altLang="zh-CN" dirty="0"/>
              <a:t> </a:t>
            </a:r>
            <a:r>
              <a:rPr lang="en-US" altLang="zh-CN" dirty="0" smtClean="0"/>
              <a:t>              BSS</a:t>
            </a:r>
            <a:r>
              <a:rPr lang="zh-CN" altLang="en-US" dirty="0" smtClean="0"/>
              <a:t>系统调用国政通使用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313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dirty="0" err="1" smtClean="0"/>
              <a:t>EcAopMainServlet</a:t>
            </a:r>
            <a:endParaRPr lang="en-US" altLang="zh-CN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1174" y="1825625"/>
            <a:ext cx="986262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功能主治：</a:t>
            </a:r>
            <a:endParaRPr lang="en-US" altLang="zh-CN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600" dirty="0"/>
              <a:t> </a:t>
            </a:r>
            <a:r>
              <a:rPr lang="zh-CN" altLang="en-US" sz="2000" dirty="0" smtClean="0"/>
              <a:t>调用平台逻辑校验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 err="1" smtClean="0"/>
              <a:t>AopPlatformExtractor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AppChecker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BizChecker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MethodChecker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 smtClean="0"/>
              <a:t>平台参数校验，参数是否必传，格式是否正确，时间戳校验</a:t>
            </a:r>
            <a:r>
              <a:rPr lang="zh-CN" altLang="en-US" sz="1800" dirty="0"/>
              <a:t>。</a:t>
            </a:r>
            <a:r>
              <a:rPr lang="en-US" altLang="zh-CN" sz="1800" dirty="0" err="1" smtClean="0"/>
              <a:t>appkey</a:t>
            </a:r>
            <a:r>
              <a:rPr lang="zh-CN" altLang="en-US" sz="1800" dirty="0" smtClean="0"/>
              <a:t>、</a:t>
            </a:r>
            <a:r>
              <a:rPr lang="en-US" altLang="zh-CN" sz="1800" dirty="0" err="1" smtClean="0"/>
              <a:t>bizkey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method</a:t>
            </a:r>
            <a:r>
              <a:rPr lang="zh-CN" altLang="en-US" sz="1800" dirty="0" smtClean="0"/>
              <a:t>是否定义，是否符合规范，是否有效，是否超出请求数校验。</a:t>
            </a:r>
            <a:endParaRPr lang="en-US" altLang="zh-CN" sz="1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3600" dirty="0"/>
              <a:t> </a:t>
            </a:r>
            <a:r>
              <a:rPr lang="zh-CN" altLang="en-US" sz="2000" dirty="0" smtClean="0"/>
              <a:t>调用业务逻辑</a:t>
            </a:r>
            <a:endParaRPr lang="en-US" altLang="zh-CN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和业务相关，在此不赘述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9377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 smtClean="0"/>
              <a:t>appkey</a:t>
            </a:r>
            <a:r>
              <a:rPr lang="zh-CN" altLang="en-US" b="1" dirty="0" smtClean="0"/>
              <a:t>的定义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4394" y="1825625"/>
            <a:ext cx="960940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smtClean="0"/>
              <a:t>ecaop.core.app.map.mall.sub=</a:t>
            </a:r>
            <a:r>
              <a:rPr lang="en-US" altLang="zh-CN" sz="2400" dirty="0" err="1" smtClean="0"/>
              <a:t>masb</a:t>
            </a:r>
            <a:r>
              <a:rPr lang="en-US" altLang="zh-CN" sz="2400" dirty="0" smtClean="0"/>
              <a:t>  </a:t>
            </a:r>
            <a:r>
              <a:rPr lang="en-US" altLang="zh-CN" sz="1800" dirty="0" err="1" smtClean="0"/>
              <a:t>masb</a:t>
            </a:r>
            <a:r>
              <a:rPr lang="zh-CN" altLang="en-US" sz="1800" dirty="0"/>
              <a:t>为</a:t>
            </a:r>
            <a:r>
              <a:rPr lang="en-US" altLang="zh-CN" sz="1800" dirty="0" err="1"/>
              <a:t>appkey</a:t>
            </a:r>
            <a:r>
              <a:rPr lang="zh-CN" altLang="en-US" sz="1800" dirty="0"/>
              <a:t>对应短名</a:t>
            </a:r>
            <a:r>
              <a:rPr lang="en-US" altLang="zh-CN" sz="1800" dirty="0"/>
              <a:t>(</a:t>
            </a:r>
            <a:r>
              <a:rPr lang="zh-CN" altLang="en-US" sz="1800" dirty="0"/>
              <a:t>不可重复</a:t>
            </a:r>
            <a:r>
              <a:rPr lang="en-US" altLang="zh-CN" sz="1800" dirty="0" smtClean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ecaop.core.app.masb.def={"code":"</a:t>
            </a:r>
            <a:r>
              <a:rPr lang="en-US" altLang="zh-CN" sz="2400" dirty="0" err="1"/>
              <a:t>masb</a:t>
            </a:r>
            <a:r>
              <a:rPr lang="en-US" altLang="zh-CN" sz="2400" dirty="0"/>
              <a:t>", "signed":false,"mocked":false,"locked":false,"eff":null,"exp":null,checkers:"allow</a:t>
            </a:r>
            <a:r>
              <a:rPr lang="en-US" altLang="zh-CN" sz="2400" dirty="0" smtClean="0"/>
              <a:t>"}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 err="1"/>
              <a:t>ecaop.core.app.map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为特定写法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 smtClean="0"/>
              <a:t>授权：既当前</a:t>
            </a:r>
            <a:r>
              <a:rPr lang="en-US" altLang="zh-CN" sz="2400" dirty="0" err="1" smtClean="0"/>
              <a:t>appkey</a:t>
            </a:r>
            <a:r>
              <a:rPr lang="zh-CN" altLang="en-US" sz="2400" dirty="0" smtClean="0"/>
              <a:t>可以使用哪些</a:t>
            </a:r>
            <a:r>
              <a:rPr lang="en-US" altLang="zh-CN" sz="2400" dirty="0" smtClean="0"/>
              <a:t>method</a:t>
            </a:r>
          </a:p>
          <a:p>
            <a:pPr marL="0" indent="0">
              <a:buNone/>
            </a:pPr>
            <a:r>
              <a:rPr lang="en-US" altLang="zh-CN" sz="2400" dirty="0" err="1"/>
              <a:t>ecaop.core.app.masb.allow</a:t>
            </a:r>
            <a:r>
              <a:rPr lang="en-US" altLang="zh-CN" sz="2400" dirty="0" smtClean="0"/>
              <a:t>={</a:t>
            </a:r>
            <a:r>
              <a:rPr lang="en-US" altLang="zh-CN" sz="2400" dirty="0"/>
              <a:t>appkey:"masb</a:t>
            </a:r>
            <a:r>
              <a:rPr lang="en-US" altLang="zh-CN" sz="2400" dirty="0" smtClean="0"/>
              <a:t>",allow:“</a:t>
            </a:r>
            <a:r>
              <a:rPr lang="en-US" altLang="zh-CN" sz="2400" dirty="0" err="1" smtClean="0"/>
              <a:t>dvck</a:t>
            </a:r>
            <a:r>
              <a:rPr lang="en-US" altLang="zh-CN" sz="2400" dirty="0" smtClean="0"/>
              <a:t>", </a:t>
            </a:r>
            <a:r>
              <a:rPr lang="en-US" altLang="zh-CN" sz="2400" dirty="0" err="1"/>
              <a:t>deny:null</a:t>
            </a: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zh-CN" altLang="en-US" sz="2400" dirty="0"/>
              <a:t>限</a:t>
            </a:r>
            <a:r>
              <a:rPr lang="zh-CN" altLang="en-US" sz="2400" dirty="0" smtClean="0"/>
              <a:t>流控制：一分钟最多访问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次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ecaop.core.app.masb.timeslimit</a:t>
            </a:r>
            <a:r>
              <a:rPr lang="en-US" altLang="zh-CN" sz="2400" dirty="0" smtClean="0"/>
              <a:t>=max </a:t>
            </a:r>
            <a:r>
              <a:rPr lang="en-US" altLang="zh-CN" sz="2400" dirty="0"/>
              <a:t>100 per 1 minute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3533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909</Words>
  <Application>Microsoft Office PowerPoint</Application>
  <PresentationFormat>自定义</PresentationFormat>
  <Paragraphs>156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EC-AOP介绍</vt:lpstr>
      <vt:lpstr>EC-AOP前端机器</vt:lpstr>
      <vt:lpstr>代码路径</vt:lpstr>
      <vt:lpstr>CI地址</vt:lpstr>
      <vt:lpstr>测试环境主机</vt:lpstr>
      <vt:lpstr>日志查询</vt:lpstr>
      <vt:lpstr>Server介绍</vt:lpstr>
      <vt:lpstr>EcAopMainServlet</vt:lpstr>
      <vt:lpstr>appkey的定义</vt:lpstr>
      <vt:lpstr>method介绍</vt:lpstr>
      <vt:lpstr>method介绍</vt:lpstr>
      <vt:lpstr>method介绍</vt:lpstr>
      <vt:lpstr>PowerPoint 演示文稿</vt:lpstr>
      <vt:lpstr>数据库调用</vt:lpstr>
      <vt:lpstr>常用类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ESS与外围系统 关系梳理</dc:title>
  <dc:creator>Steven Zhang</dc:creator>
  <cp:lastModifiedBy>sun</cp:lastModifiedBy>
  <cp:revision>75</cp:revision>
  <dcterms:created xsi:type="dcterms:W3CDTF">2014-07-18T06:03:36Z</dcterms:created>
  <dcterms:modified xsi:type="dcterms:W3CDTF">2019-01-09T13:09:07Z</dcterms:modified>
</cp:coreProperties>
</file>